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30"/>
  </p:notesMasterIdLst>
  <p:sldIdLst>
    <p:sldId id="263" r:id="rId4"/>
    <p:sldId id="309" r:id="rId5"/>
    <p:sldId id="334" r:id="rId6"/>
    <p:sldId id="300" r:id="rId7"/>
    <p:sldId id="331" r:id="rId8"/>
    <p:sldId id="322" r:id="rId9"/>
    <p:sldId id="333" r:id="rId10"/>
    <p:sldId id="332" r:id="rId11"/>
    <p:sldId id="304" r:id="rId12"/>
    <p:sldId id="319" r:id="rId13"/>
    <p:sldId id="320" r:id="rId14"/>
    <p:sldId id="321" r:id="rId15"/>
    <p:sldId id="323" r:id="rId16"/>
    <p:sldId id="324" r:id="rId17"/>
    <p:sldId id="325" r:id="rId18"/>
    <p:sldId id="326" r:id="rId19"/>
    <p:sldId id="327" r:id="rId20"/>
    <p:sldId id="328" r:id="rId21"/>
    <p:sldId id="329" r:id="rId22"/>
    <p:sldId id="330" r:id="rId23"/>
    <p:sldId id="311" r:id="rId24"/>
    <p:sldId id="313" r:id="rId25"/>
    <p:sldId id="314" r:id="rId26"/>
    <p:sldId id="315" r:id="rId27"/>
    <p:sldId id="316" r:id="rId28"/>
    <p:sldId id="274" r:id="rId29"/>
  </p:sldIdLst>
  <p:sldSz cx="9144000" cy="5143500" type="screen16x9"/>
  <p:notesSz cx="6797675" cy="9872663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309"/>
            <p14:sldId id="334"/>
            <p14:sldId id="300"/>
            <p14:sldId id="331"/>
            <p14:sldId id="322"/>
            <p14:sldId id="333"/>
            <p14:sldId id="332"/>
            <p14:sldId id="304"/>
            <p14:sldId id="319"/>
            <p14:sldId id="320"/>
            <p14:sldId id="321"/>
            <p14:sldId id="323"/>
            <p14:sldId id="324"/>
            <p14:sldId id="325"/>
            <p14:sldId id="326"/>
            <p14:sldId id="327"/>
            <p14:sldId id="328"/>
            <p14:sldId id="329"/>
            <p14:sldId id="330"/>
            <p14:sldId id="311"/>
            <p14:sldId id="313"/>
            <p14:sldId id="314"/>
            <p14:sldId id="315"/>
            <p14:sldId id="316"/>
            <p14:sldId id="27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015"/>
    <a:srgbClr val="860B00"/>
    <a:srgbClr val="0070C0"/>
    <a:srgbClr val="E8B388"/>
    <a:srgbClr val="F0F0F0"/>
    <a:srgbClr val="C96500"/>
    <a:srgbClr val="9DC8E7"/>
    <a:srgbClr val="949494"/>
    <a:srgbClr val="7F7FE4"/>
    <a:srgbClr val="A6A6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69" autoAdjust="0"/>
    <p:restoredTop sz="95861" autoAdjust="0"/>
  </p:normalViewPr>
  <p:slideViewPr>
    <p:cSldViewPr>
      <p:cViewPr>
        <p:scale>
          <a:sx n="150" d="100"/>
          <a:sy n="150" d="100"/>
        </p:scale>
        <p:origin x="600" y="23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22.04.2024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06035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6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Integration News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4569F9-1F0A-4F66-BD0C-24F0B7D23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9335305-5BED-4A23-8A5C-34ED427E5A35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86B242A-699B-4A36-9325-AA26F1FBCF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4">
            <a:extLst>
              <a:ext uri="{FF2B5EF4-FFF2-40B4-BE49-F238E27FC236}">
                <a16:creationId xmlns:a16="http://schemas.microsoft.com/office/drawing/2014/main" id="{155F3965-66B3-E54A-1C5C-6C35F134C91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30.04.2024 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 descr="A long metal object with a long stick&#10;&#10;Description automatically generated with medium confidence">
            <a:extLst>
              <a:ext uri="{FF2B5EF4-FFF2-40B4-BE49-F238E27FC236}">
                <a16:creationId xmlns:a16="http://schemas.microsoft.com/office/drawing/2014/main" id="{C5364D8C-2704-3E4A-732F-7A3C92E7C6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5" r="3435" b="43046"/>
          <a:stretch/>
        </p:blipFill>
        <p:spPr>
          <a:xfrm>
            <a:off x="124675" y="3628617"/>
            <a:ext cx="6996203" cy="1519353"/>
          </a:xfrm>
          <a:prstGeom prst="rect">
            <a:avLst/>
          </a:prstGeom>
        </p:spPr>
      </p:pic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2B79909-CBE0-F11C-6C79-CC3E5890EB0A}"/>
              </a:ext>
            </a:extLst>
          </p:cNvPr>
          <p:cNvCxnSpPr>
            <a:cxnSpLocks/>
          </p:cNvCxnSpPr>
          <p:nvPr/>
        </p:nvCxnSpPr>
        <p:spPr>
          <a:xfrm>
            <a:off x="510285" y="3586722"/>
            <a:ext cx="5643" cy="1410725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DE600257-F6B4-13A4-3DF2-7173B5EAE3F2}"/>
              </a:ext>
            </a:extLst>
          </p:cNvPr>
          <p:cNvSpPr txBox="1"/>
          <p:nvPr/>
        </p:nvSpPr>
        <p:spPr>
          <a:xfrm>
            <a:off x="297537" y="3081813"/>
            <a:ext cx="402674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IP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1EDA48E-3DB0-FD25-A56F-8F97779E317B}"/>
              </a:ext>
            </a:extLst>
          </p:cNvPr>
          <p:cNvCxnSpPr>
            <a:cxnSpLocks/>
          </p:cNvCxnSpPr>
          <p:nvPr/>
        </p:nvCxnSpPr>
        <p:spPr>
          <a:xfrm>
            <a:off x="4004802" y="4216635"/>
            <a:ext cx="0" cy="587241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>
            <a:extLst>
              <a:ext uri="{FF2B5EF4-FFF2-40B4-BE49-F238E27FC236}">
                <a16:creationId xmlns:a16="http://schemas.microsoft.com/office/drawing/2014/main" id="{A7764ECC-BDB2-E6B8-99F8-C15B7634B159}"/>
              </a:ext>
            </a:extLst>
          </p:cNvPr>
          <p:cNvSpPr/>
          <p:nvPr/>
        </p:nvSpPr>
        <p:spPr>
          <a:xfrm>
            <a:off x="3968798" y="4824924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8B7836F-730E-9595-EDD0-3B2D8B38C4F0}"/>
              </a:ext>
            </a:extLst>
          </p:cNvPr>
          <p:cNvSpPr txBox="1"/>
          <p:nvPr/>
        </p:nvSpPr>
        <p:spPr>
          <a:xfrm>
            <a:off x="3617090" y="3715857"/>
            <a:ext cx="761747" cy="5007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330m</a:t>
            </a:r>
          </a:p>
        </p:txBody>
      </p:sp>
      <p:pic>
        <p:nvPicPr>
          <p:cNvPr id="16" name="Picture 15" descr="A white and grey oval with a green stripe&#10;&#10;Description automatically generated with medium confidence">
            <a:extLst>
              <a:ext uri="{FF2B5EF4-FFF2-40B4-BE49-F238E27FC236}">
                <a16:creationId xmlns:a16="http://schemas.microsoft.com/office/drawing/2014/main" id="{A1851349-F1CA-E8EC-6D4F-DD9AF850D9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76" r="5051" b="6755"/>
          <a:stretch/>
        </p:blipFill>
        <p:spPr>
          <a:xfrm>
            <a:off x="914676" y="633222"/>
            <a:ext cx="4318234" cy="2999673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10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8" name="Textplatzhalter 3">
            <a:extLst>
              <a:ext uri="{FF2B5EF4-FFF2-40B4-BE49-F238E27FC236}">
                <a16:creationId xmlns:a16="http://schemas.microsoft.com/office/drawing/2014/main" id="{F479E2A7-A6FF-F997-8EB1-252B6C45CE03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 err="1"/>
              <a:t>beamstrahlung</a:t>
            </a:r>
            <a:r>
              <a:rPr lang="en-GB" sz="2000" u="sng" dirty="0"/>
              <a:t> dump integration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3B2E943-BE5F-180C-1F17-B192F5FC6D78}"/>
              </a:ext>
            </a:extLst>
          </p:cNvPr>
          <p:cNvSpPr/>
          <p:nvPr/>
        </p:nvSpPr>
        <p:spPr>
          <a:xfrm>
            <a:off x="4101766" y="2349858"/>
            <a:ext cx="45719" cy="4571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CD29623-CC58-0B88-BF15-F23A9F889FFA}"/>
              </a:ext>
            </a:extLst>
          </p:cNvPr>
          <p:cNvSpPr/>
          <p:nvPr/>
        </p:nvSpPr>
        <p:spPr>
          <a:xfrm>
            <a:off x="2465342" y="234381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EDC9684-EA1E-DDC3-9DB1-52B82A460083}"/>
              </a:ext>
            </a:extLst>
          </p:cNvPr>
          <p:cNvSpPr/>
          <p:nvPr/>
        </p:nvSpPr>
        <p:spPr>
          <a:xfrm>
            <a:off x="1874652" y="2344941"/>
            <a:ext cx="45719" cy="4571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B4B44CD-774E-BE34-0A41-831208AEEB8F}"/>
              </a:ext>
            </a:extLst>
          </p:cNvPr>
          <p:cNvCxnSpPr/>
          <p:nvPr/>
        </p:nvCxnSpPr>
        <p:spPr>
          <a:xfrm>
            <a:off x="1198349" y="2593423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5EC7739-866B-62D6-3E24-2B66943A5571}"/>
              </a:ext>
            </a:extLst>
          </p:cNvPr>
          <p:cNvCxnSpPr/>
          <p:nvPr/>
        </p:nvCxnSpPr>
        <p:spPr>
          <a:xfrm>
            <a:off x="4918611" y="2593423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1D5ACA-9905-3BAF-1F48-465D7682CCB0}"/>
              </a:ext>
            </a:extLst>
          </p:cNvPr>
          <p:cNvCxnSpPr>
            <a:cxnSpLocks/>
          </p:cNvCxnSpPr>
          <p:nvPr/>
        </p:nvCxnSpPr>
        <p:spPr>
          <a:xfrm flipH="1">
            <a:off x="802449" y="1123557"/>
            <a:ext cx="1608418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9D4F986-DA70-775F-5B84-DBD5E626DF51}"/>
              </a:ext>
            </a:extLst>
          </p:cNvPr>
          <p:cNvCxnSpPr>
            <a:cxnSpLocks/>
          </p:cNvCxnSpPr>
          <p:nvPr/>
        </p:nvCxnSpPr>
        <p:spPr>
          <a:xfrm flipH="1">
            <a:off x="846498" y="1123557"/>
            <a:ext cx="13599" cy="1494149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7032AEE-4D85-5708-F7E0-88CC14D6B0E4}"/>
              </a:ext>
            </a:extLst>
          </p:cNvPr>
          <p:cNvSpPr txBox="1"/>
          <p:nvPr/>
        </p:nvSpPr>
        <p:spPr>
          <a:xfrm>
            <a:off x="2634767" y="3289237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16.4m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4D02607-6F14-B043-81F2-DF18F1B8A324}"/>
              </a:ext>
            </a:extLst>
          </p:cNvPr>
          <p:cNvSpPr txBox="1"/>
          <p:nvPr/>
        </p:nvSpPr>
        <p:spPr>
          <a:xfrm rot="16200000">
            <a:off x="-5552" y="1541894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6.51m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066AAFC-A426-DE6E-BF4C-97B9725956CA}"/>
              </a:ext>
            </a:extLst>
          </p:cNvPr>
          <p:cNvCxnSpPr>
            <a:cxnSpLocks/>
          </p:cNvCxnSpPr>
          <p:nvPr/>
        </p:nvCxnSpPr>
        <p:spPr>
          <a:xfrm>
            <a:off x="1815864" y="2153077"/>
            <a:ext cx="0" cy="472972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B23E481-4173-2F56-BC88-D7B44B71FFD6}"/>
              </a:ext>
            </a:extLst>
          </p:cNvPr>
          <p:cNvCxnSpPr>
            <a:cxnSpLocks/>
          </p:cNvCxnSpPr>
          <p:nvPr/>
        </p:nvCxnSpPr>
        <p:spPr>
          <a:xfrm flipH="1">
            <a:off x="1677998" y="2143612"/>
            <a:ext cx="2509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1AAB3247-4366-399A-740F-DB89FD630274}"/>
              </a:ext>
            </a:extLst>
          </p:cNvPr>
          <p:cNvSpPr txBox="1"/>
          <p:nvPr/>
        </p:nvSpPr>
        <p:spPr>
          <a:xfrm rot="16200000">
            <a:off x="1315598" y="2782453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2.01m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B8A8FFE-1C50-AA4E-737C-CCFFF42B13E2}"/>
              </a:ext>
            </a:extLst>
          </p:cNvPr>
          <p:cNvCxnSpPr>
            <a:cxnSpLocks/>
          </p:cNvCxnSpPr>
          <p:nvPr/>
        </p:nvCxnSpPr>
        <p:spPr>
          <a:xfrm flipH="1" flipV="1">
            <a:off x="1701497" y="2032725"/>
            <a:ext cx="789521" cy="6169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DB14688-25EB-8C3B-6F93-1550859D09AC}"/>
              </a:ext>
            </a:extLst>
          </p:cNvPr>
          <p:cNvCxnSpPr>
            <a:cxnSpLocks/>
            <a:endCxn id="4" idx="0"/>
          </p:cNvCxnSpPr>
          <p:nvPr/>
        </p:nvCxnSpPr>
        <p:spPr>
          <a:xfrm flipH="1">
            <a:off x="4124626" y="1963000"/>
            <a:ext cx="1864" cy="38685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09D58D7-9952-C8CD-278B-AF451EFFC84F}"/>
              </a:ext>
            </a:extLst>
          </p:cNvPr>
          <p:cNvCxnSpPr>
            <a:cxnSpLocks/>
          </p:cNvCxnSpPr>
          <p:nvPr/>
        </p:nvCxnSpPr>
        <p:spPr>
          <a:xfrm flipH="1">
            <a:off x="2545105" y="2036250"/>
            <a:ext cx="1587594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B62D05D-8EEE-D2DA-430E-349E5436A472}"/>
              </a:ext>
            </a:extLst>
          </p:cNvPr>
          <p:cNvCxnSpPr>
            <a:cxnSpLocks/>
            <a:stCxn id="6" idx="4"/>
          </p:cNvCxnSpPr>
          <p:nvPr/>
        </p:nvCxnSpPr>
        <p:spPr>
          <a:xfrm>
            <a:off x="2488202" y="2389535"/>
            <a:ext cx="2816" cy="45634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1ACC1061-BF18-4498-443E-EDDFE1856FA8}"/>
              </a:ext>
            </a:extLst>
          </p:cNvPr>
          <p:cNvCxnSpPr>
            <a:cxnSpLocks/>
          </p:cNvCxnSpPr>
          <p:nvPr/>
        </p:nvCxnSpPr>
        <p:spPr>
          <a:xfrm flipH="1">
            <a:off x="1885337" y="2395858"/>
            <a:ext cx="7368" cy="4948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B2FF9A7-D5FA-DA50-5212-B337F67E1448}"/>
              </a:ext>
            </a:extLst>
          </p:cNvPr>
          <p:cNvCxnSpPr>
            <a:cxnSpLocks/>
          </p:cNvCxnSpPr>
          <p:nvPr/>
        </p:nvCxnSpPr>
        <p:spPr>
          <a:xfrm>
            <a:off x="1859204" y="2795859"/>
            <a:ext cx="838193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71473B3-BEA2-C125-D8BB-6F945BC13A9E}"/>
              </a:ext>
            </a:extLst>
          </p:cNvPr>
          <p:cNvCxnSpPr>
            <a:cxnSpLocks/>
          </p:cNvCxnSpPr>
          <p:nvPr/>
        </p:nvCxnSpPr>
        <p:spPr>
          <a:xfrm flipH="1">
            <a:off x="2460718" y="2755663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E0C4B3C3-FC52-46CA-DC59-520D823FB58B}"/>
              </a:ext>
            </a:extLst>
          </p:cNvPr>
          <p:cNvCxnSpPr>
            <a:cxnSpLocks/>
          </p:cNvCxnSpPr>
          <p:nvPr/>
        </p:nvCxnSpPr>
        <p:spPr>
          <a:xfrm flipH="1">
            <a:off x="1866680" y="2747782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32C512AC-3427-90DE-B680-D50C74ED3583}"/>
              </a:ext>
            </a:extLst>
          </p:cNvPr>
          <p:cNvSpPr txBox="1"/>
          <p:nvPr/>
        </p:nvSpPr>
        <p:spPr>
          <a:xfrm>
            <a:off x="2489263" y="2542103"/>
            <a:ext cx="1154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2603.2mm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7038C78-E854-B26A-04FA-48A62AB93291}"/>
              </a:ext>
            </a:extLst>
          </p:cNvPr>
          <p:cNvSpPr txBox="1"/>
          <p:nvPr/>
        </p:nvSpPr>
        <p:spPr>
          <a:xfrm>
            <a:off x="2837167" y="1543260"/>
            <a:ext cx="98296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7132mm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9D03AEE-AEED-7777-C0E9-F40EF47F3AB3}"/>
              </a:ext>
            </a:extLst>
          </p:cNvPr>
          <p:cNvSpPr txBox="1"/>
          <p:nvPr/>
        </p:nvSpPr>
        <p:spPr>
          <a:xfrm>
            <a:off x="1697279" y="1541246"/>
            <a:ext cx="115448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3467.5mm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96D1A294-BA2B-8A73-72DB-9EF9F84ED91F}"/>
              </a:ext>
            </a:extLst>
          </p:cNvPr>
          <p:cNvCxnSpPr>
            <a:cxnSpLocks/>
            <a:endCxn id="4" idx="6"/>
          </p:cNvCxnSpPr>
          <p:nvPr/>
        </p:nvCxnSpPr>
        <p:spPr>
          <a:xfrm flipH="1">
            <a:off x="4147485" y="2283669"/>
            <a:ext cx="1415025" cy="890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A7FF0518-0E12-C65D-266E-94848931B97C}"/>
              </a:ext>
            </a:extLst>
          </p:cNvPr>
          <p:cNvSpPr txBox="1"/>
          <p:nvPr/>
        </p:nvSpPr>
        <p:spPr>
          <a:xfrm>
            <a:off x="5566802" y="2114729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rgbClr val="FF0000"/>
                </a:solidFill>
              </a:rPr>
              <a:t>E+ ring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86DFEB84-F80B-05E7-674E-D6C3D5B1618B}"/>
              </a:ext>
            </a:extLst>
          </p:cNvPr>
          <p:cNvCxnSpPr>
            <a:cxnSpLocks/>
          </p:cNvCxnSpPr>
          <p:nvPr/>
        </p:nvCxnSpPr>
        <p:spPr>
          <a:xfrm flipH="1" flipV="1">
            <a:off x="2645805" y="2423570"/>
            <a:ext cx="2740145" cy="541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5192198A-BBAA-6769-D24B-9952EDEF508F}"/>
              </a:ext>
            </a:extLst>
          </p:cNvPr>
          <p:cNvSpPr txBox="1"/>
          <p:nvPr/>
        </p:nvSpPr>
        <p:spPr>
          <a:xfrm>
            <a:off x="5385950" y="279710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E- ring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35E9D1B-79EE-0B02-6699-3907F2DC8A3B}"/>
              </a:ext>
            </a:extLst>
          </p:cNvPr>
          <p:cNvCxnSpPr>
            <a:cxnSpLocks/>
          </p:cNvCxnSpPr>
          <p:nvPr/>
        </p:nvCxnSpPr>
        <p:spPr>
          <a:xfrm flipH="1">
            <a:off x="2016849" y="1611750"/>
            <a:ext cx="3528642" cy="690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09459832-F6B4-8F08-B8F5-ED89947D480A}"/>
              </a:ext>
            </a:extLst>
          </p:cNvPr>
          <p:cNvSpPr txBox="1"/>
          <p:nvPr/>
        </p:nvSpPr>
        <p:spPr>
          <a:xfrm>
            <a:off x="5570584" y="1306781"/>
            <a:ext cx="1736373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 err="1"/>
              <a:t>Beamstrahlung</a:t>
            </a:r>
            <a:endParaRPr lang="en-GB" sz="1800" dirty="0">
              <a:solidFill>
                <a:schemeClr val="accent6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C04E0F3B-D4FB-D33C-848A-58DEEE77D026}"/>
              </a:ext>
            </a:extLst>
          </p:cNvPr>
          <p:cNvCxnSpPr>
            <a:cxnSpLocks/>
          </p:cNvCxnSpPr>
          <p:nvPr/>
        </p:nvCxnSpPr>
        <p:spPr>
          <a:xfrm flipV="1">
            <a:off x="886759" y="2199409"/>
            <a:ext cx="793427" cy="6257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44883477-4D8F-8943-E23D-84124D58C341}"/>
              </a:ext>
            </a:extLst>
          </p:cNvPr>
          <p:cNvSpPr txBox="1"/>
          <p:nvPr/>
        </p:nvSpPr>
        <p:spPr>
          <a:xfrm>
            <a:off x="53137" y="2766230"/>
            <a:ext cx="1428596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00B050"/>
                </a:solidFill>
              </a:rPr>
              <a:t>Booster ring</a:t>
            </a:r>
          </a:p>
        </p:txBody>
      </p:sp>
      <p:sp>
        <p:nvSpPr>
          <p:cNvPr id="9" name="Textfeld 7">
            <a:extLst>
              <a:ext uri="{FF2B5EF4-FFF2-40B4-BE49-F238E27FC236}">
                <a16:creationId xmlns:a16="http://schemas.microsoft.com/office/drawing/2014/main" id="{0E79343D-506B-8875-EE08-2A4F8134137D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8362CEE-B90F-D96D-0B24-1AE786D7CB05}"/>
              </a:ext>
            </a:extLst>
          </p:cNvPr>
          <p:cNvCxnSpPr>
            <a:cxnSpLocks/>
          </p:cNvCxnSpPr>
          <p:nvPr/>
        </p:nvCxnSpPr>
        <p:spPr>
          <a:xfrm>
            <a:off x="1815864" y="2643758"/>
            <a:ext cx="0" cy="68617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5" name="Picture 64">
            <a:extLst>
              <a:ext uri="{FF2B5EF4-FFF2-40B4-BE49-F238E27FC236}">
                <a16:creationId xmlns:a16="http://schemas.microsoft.com/office/drawing/2014/main" id="{ADFA83F4-3E1D-E0FB-2178-220E5A3EE6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6296" y="356572"/>
            <a:ext cx="1835696" cy="1367132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B65194B1-1CCD-8F32-D40C-3229E596264E}"/>
              </a:ext>
            </a:extLst>
          </p:cNvPr>
          <p:cNvSpPr/>
          <p:nvPr/>
        </p:nvSpPr>
        <p:spPr>
          <a:xfrm>
            <a:off x="1673444" y="2107358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EDC6613-75EE-9593-1B10-CE4FC00BBE23}"/>
              </a:ext>
            </a:extLst>
          </p:cNvPr>
          <p:cNvCxnSpPr>
            <a:cxnSpLocks/>
          </p:cNvCxnSpPr>
          <p:nvPr/>
        </p:nvCxnSpPr>
        <p:spPr>
          <a:xfrm flipH="1">
            <a:off x="4270692" y="2389563"/>
            <a:ext cx="2121" cy="254195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1800501-FFC5-9CD4-FCEB-7979CC2E0D08}"/>
              </a:ext>
            </a:extLst>
          </p:cNvPr>
          <p:cNvCxnSpPr>
            <a:cxnSpLocks/>
          </p:cNvCxnSpPr>
          <p:nvPr/>
        </p:nvCxnSpPr>
        <p:spPr>
          <a:xfrm flipH="1">
            <a:off x="4127057" y="2376534"/>
            <a:ext cx="2509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D15A725-702F-96B4-B79E-E4D5CC097824}"/>
              </a:ext>
            </a:extLst>
          </p:cNvPr>
          <p:cNvSpPr txBox="1"/>
          <p:nvPr/>
        </p:nvSpPr>
        <p:spPr>
          <a:xfrm rot="16200000">
            <a:off x="3755352" y="2805108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0.98m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59946CD-A2FE-F82A-B759-A22B6039ABBB}"/>
              </a:ext>
            </a:extLst>
          </p:cNvPr>
          <p:cNvCxnSpPr>
            <a:cxnSpLocks/>
          </p:cNvCxnSpPr>
          <p:nvPr/>
        </p:nvCxnSpPr>
        <p:spPr>
          <a:xfrm>
            <a:off x="4269421" y="2643758"/>
            <a:ext cx="0" cy="68617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E1F0004-59F8-2C85-B119-F7C4302189ED}"/>
              </a:ext>
            </a:extLst>
          </p:cNvPr>
          <p:cNvCxnSpPr>
            <a:cxnSpLocks/>
          </p:cNvCxnSpPr>
          <p:nvPr/>
        </p:nvCxnSpPr>
        <p:spPr>
          <a:xfrm>
            <a:off x="1712306" y="1956982"/>
            <a:ext cx="0" cy="25473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FB6CBC4-7645-D08E-9A63-E3C43F55E4E5}"/>
              </a:ext>
            </a:extLst>
          </p:cNvPr>
          <p:cNvCxnSpPr>
            <a:cxnSpLocks/>
          </p:cNvCxnSpPr>
          <p:nvPr/>
        </p:nvCxnSpPr>
        <p:spPr>
          <a:xfrm>
            <a:off x="2505315" y="2069700"/>
            <a:ext cx="0" cy="25473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9C20D68-7C2C-B02E-2628-FC4203230285}"/>
              </a:ext>
            </a:extLst>
          </p:cNvPr>
          <p:cNvCxnSpPr>
            <a:cxnSpLocks/>
          </p:cNvCxnSpPr>
          <p:nvPr/>
        </p:nvCxnSpPr>
        <p:spPr>
          <a:xfrm flipH="1">
            <a:off x="619555" y="2617706"/>
            <a:ext cx="130081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A0438EC-557C-7BCC-6B59-DD522A377532}"/>
              </a:ext>
            </a:extLst>
          </p:cNvPr>
          <p:cNvCxnSpPr>
            <a:cxnSpLocks/>
          </p:cNvCxnSpPr>
          <p:nvPr/>
        </p:nvCxnSpPr>
        <p:spPr>
          <a:xfrm flipH="1">
            <a:off x="1176452" y="3705165"/>
            <a:ext cx="3742159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0248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computer generated image of a oval&#10;&#10;Description automatically generated with medium confidence">
            <a:extLst>
              <a:ext uri="{FF2B5EF4-FFF2-40B4-BE49-F238E27FC236}">
                <a16:creationId xmlns:a16="http://schemas.microsoft.com/office/drawing/2014/main" id="{CDB9D01A-92A0-978B-BECD-8AA5280A84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00" t="21844" r="14566" b="19201"/>
          <a:stretch/>
        </p:blipFill>
        <p:spPr>
          <a:xfrm>
            <a:off x="481174" y="707069"/>
            <a:ext cx="4853651" cy="2813678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11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8" name="Textplatzhalter 3">
            <a:extLst>
              <a:ext uri="{FF2B5EF4-FFF2-40B4-BE49-F238E27FC236}">
                <a16:creationId xmlns:a16="http://schemas.microsoft.com/office/drawing/2014/main" id="{F479E2A7-A6FF-F997-8EB1-252B6C45CE03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 err="1"/>
              <a:t>beamstrahlung</a:t>
            </a:r>
            <a:r>
              <a:rPr lang="en-GB" sz="2000" u="sng" dirty="0"/>
              <a:t> dump integration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3B2E943-BE5F-180C-1F17-B192F5FC6D78}"/>
              </a:ext>
            </a:extLst>
          </p:cNvPr>
          <p:cNvSpPr/>
          <p:nvPr/>
        </p:nvSpPr>
        <p:spPr>
          <a:xfrm>
            <a:off x="4112127" y="2307042"/>
            <a:ext cx="45719" cy="4571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CD29623-CC58-0B88-BF15-F23A9F889FFA}"/>
              </a:ext>
            </a:extLst>
          </p:cNvPr>
          <p:cNvSpPr/>
          <p:nvPr/>
        </p:nvSpPr>
        <p:spPr>
          <a:xfrm>
            <a:off x="2134570" y="230704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EDC9684-EA1E-DDC3-9DB1-52B82A460083}"/>
              </a:ext>
            </a:extLst>
          </p:cNvPr>
          <p:cNvSpPr/>
          <p:nvPr/>
        </p:nvSpPr>
        <p:spPr>
          <a:xfrm>
            <a:off x="1129085" y="2308856"/>
            <a:ext cx="45719" cy="4571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B4B44CD-774E-BE34-0A41-831208AEEB8F}"/>
              </a:ext>
            </a:extLst>
          </p:cNvPr>
          <p:cNvCxnSpPr/>
          <p:nvPr/>
        </p:nvCxnSpPr>
        <p:spPr>
          <a:xfrm>
            <a:off x="764872" y="2568472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5EC7739-866B-62D6-3E24-2B66943A5571}"/>
              </a:ext>
            </a:extLst>
          </p:cNvPr>
          <p:cNvCxnSpPr/>
          <p:nvPr/>
        </p:nvCxnSpPr>
        <p:spPr>
          <a:xfrm>
            <a:off x="5004048" y="2570021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5494E78-CF4C-4534-ADFE-774EBCE2190B}"/>
              </a:ext>
            </a:extLst>
          </p:cNvPr>
          <p:cNvCxnSpPr>
            <a:cxnSpLocks/>
          </p:cNvCxnSpPr>
          <p:nvPr/>
        </p:nvCxnSpPr>
        <p:spPr>
          <a:xfrm flipH="1">
            <a:off x="764872" y="3667961"/>
            <a:ext cx="4270656" cy="9197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1D5ACA-9905-3BAF-1F48-465D7682CCB0}"/>
              </a:ext>
            </a:extLst>
          </p:cNvPr>
          <p:cNvCxnSpPr>
            <a:cxnSpLocks/>
          </p:cNvCxnSpPr>
          <p:nvPr/>
        </p:nvCxnSpPr>
        <p:spPr>
          <a:xfrm flipH="1">
            <a:off x="355438" y="1131590"/>
            <a:ext cx="1608418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9D4F986-DA70-775F-5B84-DBD5E626DF51}"/>
              </a:ext>
            </a:extLst>
          </p:cNvPr>
          <p:cNvCxnSpPr>
            <a:cxnSpLocks/>
          </p:cNvCxnSpPr>
          <p:nvPr/>
        </p:nvCxnSpPr>
        <p:spPr>
          <a:xfrm>
            <a:off x="450052" y="1131590"/>
            <a:ext cx="0" cy="1454283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7032AEE-4D85-5708-F7E0-88CC14D6B0E4}"/>
              </a:ext>
            </a:extLst>
          </p:cNvPr>
          <p:cNvSpPr txBox="1"/>
          <p:nvPr/>
        </p:nvSpPr>
        <p:spPr>
          <a:xfrm>
            <a:off x="2518451" y="3226604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18.6m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4D02607-6F14-B043-81F2-DF18F1B8A324}"/>
              </a:ext>
            </a:extLst>
          </p:cNvPr>
          <p:cNvSpPr txBox="1"/>
          <p:nvPr/>
        </p:nvSpPr>
        <p:spPr>
          <a:xfrm rot="16200000">
            <a:off x="-100833" y="1549089"/>
            <a:ext cx="64152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6.3m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B8A8FFE-1C50-AA4E-737C-CCFFF42B13E2}"/>
              </a:ext>
            </a:extLst>
          </p:cNvPr>
          <p:cNvCxnSpPr>
            <a:cxnSpLocks/>
          </p:cNvCxnSpPr>
          <p:nvPr/>
        </p:nvCxnSpPr>
        <p:spPr>
          <a:xfrm flipH="1">
            <a:off x="1754548" y="1962019"/>
            <a:ext cx="402397" cy="3684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DB14688-25EB-8C3B-6F93-1550859D09AC}"/>
              </a:ext>
            </a:extLst>
          </p:cNvPr>
          <p:cNvCxnSpPr>
            <a:cxnSpLocks/>
            <a:endCxn id="4" idx="0"/>
          </p:cNvCxnSpPr>
          <p:nvPr/>
        </p:nvCxnSpPr>
        <p:spPr>
          <a:xfrm flipH="1">
            <a:off x="4134987" y="1920184"/>
            <a:ext cx="1864" cy="38685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09D58D7-9952-C8CD-278B-AF451EFFC84F}"/>
              </a:ext>
            </a:extLst>
          </p:cNvPr>
          <p:cNvCxnSpPr>
            <a:cxnSpLocks/>
          </p:cNvCxnSpPr>
          <p:nvPr/>
        </p:nvCxnSpPr>
        <p:spPr>
          <a:xfrm flipH="1" flipV="1">
            <a:off x="2166911" y="1966813"/>
            <a:ext cx="1980806" cy="663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B62D05D-8EEE-D2DA-430E-349E5436A472}"/>
              </a:ext>
            </a:extLst>
          </p:cNvPr>
          <p:cNvCxnSpPr>
            <a:cxnSpLocks/>
            <a:stCxn id="6" idx="4"/>
          </p:cNvCxnSpPr>
          <p:nvPr/>
        </p:nvCxnSpPr>
        <p:spPr>
          <a:xfrm>
            <a:off x="2157430" y="2352761"/>
            <a:ext cx="2816" cy="45634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1ACC1061-BF18-4498-443E-EDDFE1856FA8}"/>
              </a:ext>
            </a:extLst>
          </p:cNvPr>
          <p:cNvCxnSpPr>
            <a:cxnSpLocks/>
          </p:cNvCxnSpPr>
          <p:nvPr/>
        </p:nvCxnSpPr>
        <p:spPr>
          <a:xfrm flipH="1">
            <a:off x="1151116" y="2331460"/>
            <a:ext cx="7368" cy="4948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B2FF9A7-D5FA-DA50-5212-B337F67E1448}"/>
              </a:ext>
            </a:extLst>
          </p:cNvPr>
          <p:cNvCxnSpPr>
            <a:cxnSpLocks/>
          </p:cNvCxnSpPr>
          <p:nvPr/>
        </p:nvCxnSpPr>
        <p:spPr>
          <a:xfrm>
            <a:off x="1113769" y="2744013"/>
            <a:ext cx="112829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71473B3-BEA2-C125-D8BB-6F945BC13A9E}"/>
              </a:ext>
            </a:extLst>
          </p:cNvPr>
          <p:cNvCxnSpPr>
            <a:cxnSpLocks/>
          </p:cNvCxnSpPr>
          <p:nvPr/>
        </p:nvCxnSpPr>
        <p:spPr>
          <a:xfrm flipH="1">
            <a:off x="2117808" y="2703817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E0C4B3C3-FC52-46CA-DC59-520D823FB58B}"/>
              </a:ext>
            </a:extLst>
          </p:cNvPr>
          <p:cNvCxnSpPr>
            <a:cxnSpLocks/>
          </p:cNvCxnSpPr>
          <p:nvPr/>
        </p:nvCxnSpPr>
        <p:spPr>
          <a:xfrm flipH="1">
            <a:off x="1121245" y="2695936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32C512AC-3427-90DE-B680-D50C74ED3583}"/>
              </a:ext>
            </a:extLst>
          </p:cNvPr>
          <p:cNvSpPr txBox="1"/>
          <p:nvPr/>
        </p:nvSpPr>
        <p:spPr>
          <a:xfrm>
            <a:off x="1079265" y="249801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4340mm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7038C78-E854-B26A-04FA-48A62AB93291}"/>
              </a:ext>
            </a:extLst>
          </p:cNvPr>
          <p:cNvSpPr txBox="1"/>
          <p:nvPr/>
        </p:nvSpPr>
        <p:spPr>
          <a:xfrm>
            <a:off x="2837167" y="1543260"/>
            <a:ext cx="98296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8640mm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9D03AEE-AEED-7777-C0E9-F40EF47F3AB3}"/>
              </a:ext>
            </a:extLst>
          </p:cNvPr>
          <p:cNvSpPr txBox="1"/>
          <p:nvPr/>
        </p:nvSpPr>
        <p:spPr>
          <a:xfrm>
            <a:off x="1682684" y="1413174"/>
            <a:ext cx="98296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1720mm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96D1A294-BA2B-8A73-72DB-9EF9F84ED91F}"/>
              </a:ext>
            </a:extLst>
          </p:cNvPr>
          <p:cNvCxnSpPr>
            <a:cxnSpLocks/>
            <a:endCxn id="4" idx="6"/>
          </p:cNvCxnSpPr>
          <p:nvPr/>
        </p:nvCxnSpPr>
        <p:spPr>
          <a:xfrm flipH="1">
            <a:off x="4157846" y="2240853"/>
            <a:ext cx="1415025" cy="890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A7FF0518-0E12-C65D-266E-94848931B97C}"/>
              </a:ext>
            </a:extLst>
          </p:cNvPr>
          <p:cNvSpPr txBox="1"/>
          <p:nvPr/>
        </p:nvSpPr>
        <p:spPr>
          <a:xfrm>
            <a:off x="5566802" y="2114729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rgbClr val="FF0000"/>
                </a:solidFill>
              </a:rPr>
              <a:t>E+ ring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86DFEB84-F80B-05E7-674E-D6C3D5B1618B}"/>
              </a:ext>
            </a:extLst>
          </p:cNvPr>
          <p:cNvCxnSpPr>
            <a:cxnSpLocks/>
          </p:cNvCxnSpPr>
          <p:nvPr/>
        </p:nvCxnSpPr>
        <p:spPr>
          <a:xfrm flipH="1" flipV="1">
            <a:off x="2225601" y="2375405"/>
            <a:ext cx="3160349" cy="589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5192198A-BBAA-6769-D24B-9952EDEF508F}"/>
              </a:ext>
            </a:extLst>
          </p:cNvPr>
          <p:cNvSpPr txBox="1"/>
          <p:nvPr/>
        </p:nvSpPr>
        <p:spPr>
          <a:xfrm>
            <a:off x="5385950" y="279710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E- ring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35E9D1B-79EE-0B02-6699-3907F2DC8A3B}"/>
              </a:ext>
            </a:extLst>
          </p:cNvPr>
          <p:cNvCxnSpPr>
            <a:cxnSpLocks/>
          </p:cNvCxnSpPr>
          <p:nvPr/>
        </p:nvCxnSpPr>
        <p:spPr>
          <a:xfrm flipH="1">
            <a:off x="1205925" y="1148992"/>
            <a:ext cx="3582099" cy="11703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09459832-F6B4-8F08-B8F5-ED89947D480A}"/>
              </a:ext>
            </a:extLst>
          </p:cNvPr>
          <p:cNvSpPr txBox="1"/>
          <p:nvPr/>
        </p:nvSpPr>
        <p:spPr>
          <a:xfrm>
            <a:off x="4848665" y="836913"/>
            <a:ext cx="1736373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 err="1"/>
              <a:t>Beamstrahlung</a:t>
            </a:r>
            <a:endParaRPr lang="en-GB" sz="1800" dirty="0">
              <a:solidFill>
                <a:schemeClr val="accent6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C04E0F3B-D4FB-D33C-848A-58DEEE77D026}"/>
              </a:ext>
            </a:extLst>
          </p:cNvPr>
          <p:cNvCxnSpPr>
            <a:cxnSpLocks/>
          </p:cNvCxnSpPr>
          <p:nvPr/>
        </p:nvCxnSpPr>
        <p:spPr>
          <a:xfrm flipV="1">
            <a:off x="886759" y="2199409"/>
            <a:ext cx="793427" cy="6257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44883477-4D8F-8943-E23D-84124D58C341}"/>
              </a:ext>
            </a:extLst>
          </p:cNvPr>
          <p:cNvSpPr txBox="1"/>
          <p:nvPr/>
        </p:nvSpPr>
        <p:spPr>
          <a:xfrm>
            <a:off x="86825" y="2929461"/>
            <a:ext cx="1428596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00B050"/>
                </a:solidFill>
              </a:rPr>
              <a:t>Booster ring</a:t>
            </a:r>
          </a:p>
        </p:txBody>
      </p:sp>
      <p:sp>
        <p:nvSpPr>
          <p:cNvPr id="9" name="Textfeld 7">
            <a:extLst>
              <a:ext uri="{FF2B5EF4-FFF2-40B4-BE49-F238E27FC236}">
                <a16:creationId xmlns:a16="http://schemas.microsoft.com/office/drawing/2014/main" id="{0E79343D-506B-8875-EE08-2A4F8134137D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ADFA83F4-3E1D-E0FB-2178-220E5A3EE6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6296" y="356572"/>
            <a:ext cx="1835696" cy="1367132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B65194B1-1CCD-8F32-D40C-3229E596264E}"/>
              </a:ext>
            </a:extLst>
          </p:cNvPr>
          <p:cNvSpPr/>
          <p:nvPr/>
        </p:nvSpPr>
        <p:spPr>
          <a:xfrm>
            <a:off x="1731689" y="2063924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EDC6613-75EE-9593-1B10-CE4FC00BBE23}"/>
              </a:ext>
            </a:extLst>
          </p:cNvPr>
          <p:cNvCxnSpPr>
            <a:cxnSpLocks/>
          </p:cNvCxnSpPr>
          <p:nvPr/>
        </p:nvCxnSpPr>
        <p:spPr>
          <a:xfrm flipH="1">
            <a:off x="4267792" y="2344000"/>
            <a:ext cx="2121" cy="254195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1800501-FFC5-9CD4-FCEB-7979CC2E0D08}"/>
              </a:ext>
            </a:extLst>
          </p:cNvPr>
          <p:cNvCxnSpPr>
            <a:cxnSpLocks/>
          </p:cNvCxnSpPr>
          <p:nvPr/>
        </p:nvCxnSpPr>
        <p:spPr>
          <a:xfrm flipH="1">
            <a:off x="4132699" y="2343816"/>
            <a:ext cx="2509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D15A725-702F-96B4-B79E-E4D5CC097824}"/>
              </a:ext>
            </a:extLst>
          </p:cNvPr>
          <p:cNvSpPr txBox="1"/>
          <p:nvPr/>
        </p:nvSpPr>
        <p:spPr>
          <a:xfrm rot="16200000">
            <a:off x="3755352" y="2805108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0.98m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59946CD-A2FE-F82A-B759-A22B6039ABBB}"/>
              </a:ext>
            </a:extLst>
          </p:cNvPr>
          <p:cNvCxnSpPr>
            <a:cxnSpLocks/>
          </p:cNvCxnSpPr>
          <p:nvPr/>
        </p:nvCxnSpPr>
        <p:spPr>
          <a:xfrm>
            <a:off x="4267792" y="2568472"/>
            <a:ext cx="0" cy="68617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E1F0004-59F8-2C85-B119-F7C4302189ED}"/>
              </a:ext>
            </a:extLst>
          </p:cNvPr>
          <p:cNvCxnSpPr>
            <a:cxnSpLocks/>
            <a:endCxn id="15" idx="4"/>
          </p:cNvCxnSpPr>
          <p:nvPr/>
        </p:nvCxnSpPr>
        <p:spPr>
          <a:xfrm>
            <a:off x="1754548" y="1934931"/>
            <a:ext cx="1" cy="1747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FB6CBC4-7645-D08E-9A63-E3C43F55E4E5}"/>
              </a:ext>
            </a:extLst>
          </p:cNvPr>
          <p:cNvCxnSpPr>
            <a:cxnSpLocks/>
          </p:cNvCxnSpPr>
          <p:nvPr/>
        </p:nvCxnSpPr>
        <p:spPr>
          <a:xfrm flipH="1">
            <a:off x="2156945" y="1900603"/>
            <a:ext cx="5882" cy="40275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9C20D68-7C2C-B02E-2628-FC4203230285}"/>
              </a:ext>
            </a:extLst>
          </p:cNvPr>
          <p:cNvCxnSpPr>
            <a:cxnSpLocks/>
          </p:cNvCxnSpPr>
          <p:nvPr/>
        </p:nvCxnSpPr>
        <p:spPr>
          <a:xfrm flipH="1">
            <a:off x="219928" y="2568472"/>
            <a:ext cx="82368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4" name="Picture 53" descr="A long metal object with a long stick&#10;&#10;Description automatically generated with medium confidence">
            <a:extLst>
              <a:ext uri="{FF2B5EF4-FFF2-40B4-BE49-F238E27FC236}">
                <a16:creationId xmlns:a16="http://schemas.microsoft.com/office/drawing/2014/main" id="{2D4DC372-17FC-E5EB-AE73-B39012D496F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5" r="3435" b="45549"/>
          <a:stretch/>
        </p:blipFill>
        <p:spPr>
          <a:xfrm>
            <a:off x="88737" y="3694619"/>
            <a:ext cx="6996203" cy="1417132"/>
          </a:xfrm>
          <a:prstGeom prst="rect">
            <a:avLst/>
          </a:prstGeom>
        </p:spPr>
      </p:pic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09732F3-780F-47F5-BB6F-7C3FAEBB947B}"/>
              </a:ext>
            </a:extLst>
          </p:cNvPr>
          <p:cNvCxnSpPr>
            <a:cxnSpLocks/>
          </p:cNvCxnSpPr>
          <p:nvPr/>
        </p:nvCxnSpPr>
        <p:spPr>
          <a:xfrm>
            <a:off x="474347" y="3652723"/>
            <a:ext cx="5643" cy="1410725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3ED70FB3-5DE9-4675-2FA3-C43DAAE47811}"/>
              </a:ext>
            </a:extLst>
          </p:cNvPr>
          <p:cNvSpPr txBox="1"/>
          <p:nvPr/>
        </p:nvSpPr>
        <p:spPr>
          <a:xfrm>
            <a:off x="261599" y="3147814"/>
            <a:ext cx="402674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IP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88EF0B81-598A-A6E4-195E-A13B970F27C7}"/>
              </a:ext>
            </a:extLst>
          </p:cNvPr>
          <p:cNvCxnSpPr>
            <a:cxnSpLocks/>
          </p:cNvCxnSpPr>
          <p:nvPr/>
        </p:nvCxnSpPr>
        <p:spPr>
          <a:xfrm>
            <a:off x="5385950" y="4199258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134E97A8-42FE-33C7-6530-9F84587C7528}"/>
              </a:ext>
            </a:extLst>
          </p:cNvPr>
          <p:cNvSpPr/>
          <p:nvPr/>
        </p:nvSpPr>
        <p:spPr>
          <a:xfrm>
            <a:off x="5349946" y="4908764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57260E9-D659-8E83-1866-91C86DD4DFF3}"/>
              </a:ext>
            </a:extLst>
          </p:cNvPr>
          <p:cNvSpPr txBox="1"/>
          <p:nvPr/>
        </p:nvSpPr>
        <p:spPr>
          <a:xfrm>
            <a:off x="4975676" y="3686681"/>
            <a:ext cx="761747" cy="5007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443m</a:t>
            </a:r>
          </a:p>
        </p:txBody>
      </p:sp>
    </p:spTree>
    <p:extLst>
      <p:ext uri="{BB962C8B-B14F-4D97-AF65-F5344CB8AC3E}">
        <p14:creationId xmlns:p14="http://schemas.microsoft.com/office/powerpoint/2010/main" val="2081816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close up of a logo&#10;&#10;Description automatically generated">
            <a:extLst>
              <a:ext uri="{FF2B5EF4-FFF2-40B4-BE49-F238E27FC236}">
                <a16:creationId xmlns:a16="http://schemas.microsoft.com/office/drawing/2014/main" id="{DFB5B234-D7E5-ED95-5AC0-35DF68B509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70" t="17735" r="16631" b="27342"/>
          <a:stretch/>
        </p:blipFill>
        <p:spPr>
          <a:xfrm>
            <a:off x="528009" y="710452"/>
            <a:ext cx="4771756" cy="2852244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12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8" name="Textplatzhalter 3">
            <a:extLst>
              <a:ext uri="{FF2B5EF4-FFF2-40B4-BE49-F238E27FC236}">
                <a16:creationId xmlns:a16="http://schemas.microsoft.com/office/drawing/2014/main" id="{F479E2A7-A6FF-F997-8EB1-252B6C45CE03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 err="1"/>
              <a:t>beamstrahlung</a:t>
            </a:r>
            <a:r>
              <a:rPr lang="en-GB" sz="2000" u="sng" dirty="0"/>
              <a:t> dump integration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3B2E943-BE5F-180C-1F17-B192F5FC6D78}"/>
              </a:ext>
            </a:extLst>
          </p:cNvPr>
          <p:cNvSpPr/>
          <p:nvPr/>
        </p:nvSpPr>
        <p:spPr>
          <a:xfrm>
            <a:off x="4283975" y="2315183"/>
            <a:ext cx="45719" cy="4571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CD29623-CC58-0B88-BF15-F23A9F889FFA}"/>
              </a:ext>
            </a:extLst>
          </p:cNvPr>
          <p:cNvSpPr/>
          <p:nvPr/>
        </p:nvSpPr>
        <p:spPr>
          <a:xfrm>
            <a:off x="2200612" y="231101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EDC9684-EA1E-DDC3-9DB1-52B82A460083}"/>
              </a:ext>
            </a:extLst>
          </p:cNvPr>
          <p:cNvSpPr/>
          <p:nvPr/>
        </p:nvSpPr>
        <p:spPr>
          <a:xfrm>
            <a:off x="982832" y="2315183"/>
            <a:ext cx="45719" cy="4571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B4B44CD-774E-BE34-0A41-831208AEEB8F}"/>
              </a:ext>
            </a:extLst>
          </p:cNvPr>
          <p:cNvCxnSpPr/>
          <p:nvPr/>
        </p:nvCxnSpPr>
        <p:spPr>
          <a:xfrm>
            <a:off x="764872" y="2568472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5EC7739-866B-62D6-3E24-2B66943A5571}"/>
              </a:ext>
            </a:extLst>
          </p:cNvPr>
          <p:cNvCxnSpPr/>
          <p:nvPr/>
        </p:nvCxnSpPr>
        <p:spPr>
          <a:xfrm>
            <a:off x="5004048" y="2570021"/>
            <a:ext cx="0" cy="111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5494E78-CF4C-4534-ADFE-774EBCE2190B}"/>
              </a:ext>
            </a:extLst>
          </p:cNvPr>
          <p:cNvCxnSpPr>
            <a:cxnSpLocks/>
          </p:cNvCxnSpPr>
          <p:nvPr/>
        </p:nvCxnSpPr>
        <p:spPr>
          <a:xfrm flipH="1">
            <a:off x="764872" y="3667961"/>
            <a:ext cx="4270656" cy="9197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1D5ACA-9905-3BAF-1F48-465D7682CCB0}"/>
              </a:ext>
            </a:extLst>
          </p:cNvPr>
          <p:cNvCxnSpPr>
            <a:cxnSpLocks/>
          </p:cNvCxnSpPr>
          <p:nvPr/>
        </p:nvCxnSpPr>
        <p:spPr>
          <a:xfrm flipH="1">
            <a:off x="355438" y="1131590"/>
            <a:ext cx="1608418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9D4F986-DA70-775F-5B84-DBD5E626DF51}"/>
              </a:ext>
            </a:extLst>
          </p:cNvPr>
          <p:cNvCxnSpPr>
            <a:cxnSpLocks/>
          </p:cNvCxnSpPr>
          <p:nvPr/>
        </p:nvCxnSpPr>
        <p:spPr>
          <a:xfrm>
            <a:off x="450052" y="1131590"/>
            <a:ext cx="0" cy="1454283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7032AEE-4D85-5708-F7E0-88CC14D6B0E4}"/>
              </a:ext>
            </a:extLst>
          </p:cNvPr>
          <p:cNvSpPr txBox="1"/>
          <p:nvPr/>
        </p:nvSpPr>
        <p:spPr>
          <a:xfrm>
            <a:off x="2518451" y="3226604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18.6m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4D02607-6F14-B043-81F2-DF18F1B8A324}"/>
              </a:ext>
            </a:extLst>
          </p:cNvPr>
          <p:cNvSpPr txBox="1"/>
          <p:nvPr/>
        </p:nvSpPr>
        <p:spPr>
          <a:xfrm rot="16200000">
            <a:off x="-100833" y="1549089"/>
            <a:ext cx="64152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6.3m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B8A8FFE-1C50-AA4E-737C-CCFFF42B13E2}"/>
              </a:ext>
            </a:extLst>
          </p:cNvPr>
          <p:cNvCxnSpPr>
            <a:cxnSpLocks/>
          </p:cNvCxnSpPr>
          <p:nvPr/>
        </p:nvCxnSpPr>
        <p:spPr>
          <a:xfrm flipH="1">
            <a:off x="1018051" y="1971976"/>
            <a:ext cx="1018500" cy="9377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DB14688-25EB-8C3B-6F93-1550859D09AC}"/>
              </a:ext>
            </a:extLst>
          </p:cNvPr>
          <p:cNvCxnSpPr>
            <a:cxnSpLocks/>
            <a:endCxn id="4" idx="0"/>
          </p:cNvCxnSpPr>
          <p:nvPr/>
        </p:nvCxnSpPr>
        <p:spPr>
          <a:xfrm flipH="1">
            <a:off x="4306835" y="1928325"/>
            <a:ext cx="1864" cy="38685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09D58D7-9952-C8CD-278B-AF451EFFC84F}"/>
              </a:ext>
            </a:extLst>
          </p:cNvPr>
          <p:cNvCxnSpPr>
            <a:cxnSpLocks/>
          </p:cNvCxnSpPr>
          <p:nvPr/>
        </p:nvCxnSpPr>
        <p:spPr>
          <a:xfrm flipH="1" flipV="1">
            <a:off x="2059410" y="1965011"/>
            <a:ext cx="2241543" cy="5403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B62D05D-8EEE-D2DA-430E-349E5436A472}"/>
              </a:ext>
            </a:extLst>
          </p:cNvPr>
          <p:cNvCxnSpPr>
            <a:cxnSpLocks/>
            <a:stCxn id="6" idx="4"/>
          </p:cNvCxnSpPr>
          <p:nvPr/>
        </p:nvCxnSpPr>
        <p:spPr>
          <a:xfrm>
            <a:off x="2223472" y="2356731"/>
            <a:ext cx="2816" cy="45634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1ACC1061-BF18-4498-443E-EDDFE1856FA8}"/>
              </a:ext>
            </a:extLst>
          </p:cNvPr>
          <p:cNvCxnSpPr>
            <a:cxnSpLocks/>
          </p:cNvCxnSpPr>
          <p:nvPr/>
        </p:nvCxnSpPr>
        <p:spPr>
          <a:xfrm flipH="1">
            <a:off x="995209" y="2360889"/>
            <a:ext cx="7368" cy="4948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32C512AC-3427-90DE-B680-D50C74ED3583}"/>
              </a:ext>
            </a:extLst>
          </p:cNvPr>
          <p:cNvSpPr txBox="1"/>
          <p:nvPr/>
        </p:nvSpPr>
        <p:spPr>
          <a:xfrm>
            <a:off x="1142045" y="2503521"/>
            <a:ext cx="1154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5415.4mm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7038C78-E854-B26A-04FA-48A62AB93291}"/>
              </a:ext>
            </a:extLst>
          </p:cNvPr>
          <p:cNvSpPr txBox="1"/>
          <p:nvPr/>
        </p:nvSpPr>
        <p:spPr>
          <a:xfrm>
            <a:off x="2837167" y="1543260"/>
            <a:ext cx="115448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9419.9mm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9D03AEE-AEED-7777-C0E9-F40EF47F3AB3}"/>
              </a:ext>
            </a:extLst>
          </p:cNvPr>
          <p:cNvSpPr txBox="1"/>
          <p:nvPr/>
        </p:nvSpPr>
        <p:spPr>
          <a:xfrm>
            <a:off x="1076449" y="1443062"/>
            <a:ext cx="115448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4563.5mm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96D1A294-BA2B-8A73-72DB-9EF9F84ED91F}"/>
              </a:ext>
            </a:extLst>
          </p:cNvPr>
          <p:cNvCxnSpPr>
            <a:cxnSpLocks/>
            <a:endCxn id="4" idx="6"/>
          </p:cNvCxnSpPr>
          <p:nvPr/>
        </p:nvCxnSpPr>
        <p:spPr>
          <a:xfrm flipH="1">
            <a:off x="4329694" y="2248994"/>
            <a:ext cx="1415025" cy="890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A7FF0518-0E12-C65D-266E-94848931B97C}"/>
              </a:ext>
            </a:extLst>
          </p:cNvPr>
          <p:cNvSpPr txBox="1"/>
          <p:nvPr/>
        </p:nvSpPr>
        <p:spPr>
          <a:xfrm>
            <a:off x="5566802" y="2114729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rgbClr val="FF0000"/>
                </a:solidFill>
              </a:rPr>
              <a:t>E+ ring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86DFEB84-F80B-05E7-674E-D6C3D5B1618B}"/>
              </a:ext>
            </a:extLst>
          </p:cNvPr>
          <p:cNvCxnSpPr>
            <a:cxnSpLocks/>
          </p:cNvCxnSpPr>
          <p:nvPr/>
        </p:nvCxnSpPr>
        <p:spPr>
          <a:xfrm flipH="1" flipV="1">
            <a:off x="2271930" y="2357272"/>
            <a:ext cx="3114020" cy="607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5192198A-BBAA-6769-D24B-9952EDEF508F}"/>
              </a:ext>
            </a:extLst>
          </p:cNvPr>
          <p:cNvSpPr txBox="1"/>
          <p:nvPr/>
        </p:nvSpPr>
        <p:spPr>
          <a:xfrm>
            <a:off x="5385950" y="279710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E- ring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35E9D1B-79EE-0B02-6699-3907F2DC8A3B}"/>
              </a:ext>
            </a:extLst>
          </p:cNvPr>
          <p:cNvCxnSpPr>
            <a:cxnSpLocks/>
          </p:cNvCxnSpPr>
          <p:nvPr/>
        </p:nvCxnSpPr>
        <p:spPr>
          <a:xfrm flipH="1">
            <a:off x="1205925" y="1148992"/>
            <a:ext cx="3582099" cy="11703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09459832-F6B4-8F08-B8F5-ED89947D480A}"/>
              </a:ext>
            </a:extLst>
          </p:cNvPr>
          <p:cNvSpPr txBox="1"/>
          <p:nvPr/>
        </p:nvSpPr>
        <p:spPr>
          <a:xfrm>
            <a:off x="4848665" y="836913"/>
            <a:ext cx="1736373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 err="1"/>
              <a:t>Beamstrahlung</a:t>
            </a:r>
            <a:endParaRPr lang="en-GB" sz="1800" dirty="0">
              <a:solidFill>
                <a:schemeClr val="accent6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C04E0F3B-D4FB-D33C-848A-58DEEE77D026}"/>
              </a:ext>
            </a:extLst>
          </p:cNvPr>
          <p:cNvCxnSpPr>
            <a:cxnSpLocks/>
          </p:cNvCxnSpPr>
          <p:nvPr/>
        </p:nvCxnSpPr>
        <p:spPr>
          <a:xfrm flipV="1">
            <a:off x="886759" y="2173347"/>
            <a:ext cx="1053285" cy="6518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44883477-4D8F-8943-E23D-84124D58C341}"/>
              </a:ext>
            </a:extLst>
          </p:cNvPr>
          <p:cNvSpPr txBox="1"/>
          <p:nvPr/>
        </p:nvSpPr>
        <p:spPr>
          <a:xfrm>
            <a:off x="86825" y="2929461"/>
            <a:ext cx="1428596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00B050"/>
                </a:solidFill>
              </a:rPr>
              <a:t>Booster ring</a:t>
            </a:r>
          </a:p>
        </p:txBody>
      </p:sp>
      <p:sp>
        <p:nvSpPr>
          <p:cNvPr id="9" name="Textfeld 7">
            <a:extLst>
              <a:ext uri="{FF2B5EF4-FFF2-40B4-BE49-F238E27FC236}">
                <a16:creationId xmlns:a16="http://schemas.microsoft.com/office/drawing/2014/main" id="{0E79343D-506B-8875-EE08-2A4F8134137D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ADFA83F4-3E1D-E0FB-2178-220E5A3EE6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6296" y="356572"/>
            <a:ext cx="1835696" cy="1367132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B65194B1-1CCD-8F32-D40C-3229E596264E}"/>
              </a:ext>
            </a:extLst>
          </p:cNvPr>
          <p:cNvSpPr/>
          <p:nvPr/>
        </p:nvSpPr>
        <p:spPr>
          <a:xfrm>
            <a:off x="2013692" y="2079487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EDC6613-75EE-9593-1B10-CE4FC00BBE23}"/>
              </a:ext>
            </a:extLst>
          </p:cNvPr>
          <p:cNvCxnSpPr>
            <a:cxnSpLocks/>
          </p:cNvCxnSpPr>
          <p:nvPr/>
        </p:nvCxnSpPr>
        <p:spPr>
          <a:xfrm flipH="1">
            <a:off x="4215542" y="2343815"/>
            <a:ext cx="2121" cy="254195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1800501-FFC5-9CD4-FCEB-7979CC2E0D08}"/>
              </a:ext>
            </a:extLst>
          </p:cNvPr>
          <p:cNvCxnSpPr>
            <a:cxnSpLocks/>
          </p:cNvCxnSpPr>
          <p:nvPr/>
        </p:nvCxnSpPr>
        <p:spPr>
          <a:xfrm flipH="1">
            <a:off x="4099546" y="2336382"/>
            <a:ext cx="2014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D15A725-702F-96B4-B79E-E4D5CC097824}"/>
              </a:ext>
            </a:extLst>
          </p:cNvPr>
          <p:cNvSpPr txBox="1"/>
          <p:nvPr/>
        </p:nvSpPr>
        <p:spPr>
          <a:xfrm rot="16200000">
            <a:off x="3703102" y="2804923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0.98m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59946CD-A2FE-F82A-B759-A22B6039ABBB}"/>
              </a:ext>
            </a:extLst>
          </p:cNvPr>
          <p:cNvCxnSpPr>
            <a:cxnSpLocks/>
          </p:cNvCxnSpPr>
          <p:nvPr/>
        </p:nvCxnSpPr>
        <p:spPr>
          <a:xfrm>
            <a:off x="4215542" y="2568287"/>
            <a:ext cx="0" cy="68617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E1F0004-59F8-2C85-B119-F7C4302189ED}"/>
              </a:ext>
            </a:extLst>
          </p:cNvPr>
          <p:cNvCxnSpPr>
            <a:cxnSpLocks/>
          </p:cNvCxnSpPr>
          <p:nvPr/>
        </p:nvCxnSpPr>
        <p:spPr>
          <a:xfrm>
            <a:off x="1004727" y="1880135"/>
            <a:ext cx="0" cy="38872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FB6CBC4-7645-D08E-9A63-E3C43F55E4E5}"/>
              </a:ext>
            </a:extLst>
          </p:cNvPr>
          <p:cNvCxnSpPr>
            <a:cxnSpLocks/>
          </p:cNvCxnSpPr>
          <p:nvPr/>
        </p:nvCxnSpPr>
        <p:spPr>
          <a:xfrm>
            <a:off x="2036551" y="1908053"/>
            <a:ext cx="0" cy="16709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9C20D68-7C2C-B02E-2628-FC4203230285}"/>
              </a:ext>
            </a:extLst>
          </p:cNvPr>
          <p:cNvCxnSpPr>
            <a:cxnSpLocks/>
          </p:cNvCxnSpPr>
          <p:nvPr/>
        </p:nvCxnSpPr>
        <p:spPr>
          <a:xfrm flipH="1">
            <a:off x="219928" y="2568472"/>
            <a:ext cx="82368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8E8237C-9541-ED39-838C-BEEC773A9003}"/>
              </a:ext>
            </a:extLst>
          </p:cNvPr>
          <p:cNvCxnSpPr>
            <a:cxnSpLocks/>
          </p:cNvCxnSpPr>
          <p:nvPr/>
        </p:nvCxnSpPr>
        <p:spPr>
          <a:xfrm flipH="1">
            <a:off x="1002708" y="2782585"/>
            <a:ext cx="1228224" cy="2835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1880686E-2C56-6D23-AD46-F46EADAB9B11}"/>
              </a:ext>
            </a:extLst>
          </p:cNvPr>
          <p:cNvSpPr/>
          <p:nvPr/>
        </p:nvSpPr>
        <p:spPr>
          <a:xfrm>
            <a:off x="3097590" y="2606597"/>
            <a:ext cx="197560" cy="193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" name="Picture 36" descr="A long metal object with a long stick&#10;&#10;Description automatically generated with medium confidence">
            <a:extLst>
              <a:ext uri="{FF2B5EF4-FFF2-40B4-BE49-F238E27FC236}">
                <a16:creationId xmlns:a16="http://schemas.microsoft.com/office/drawing/2014/main" id="{7E7B52A2-8F8D-13E6-3F0B-13D36145B3C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5" r="3435" b="45549"/>
          <a:stretch/>
        </p:blipFill>
        <p:spPr>
          <a:xfrm>
            <a:off x="88737" y="3694619"/>
            <a:ext cx="6996203" cy="1417132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14C5A5F-233F-9E38-514E-AFB06F57A8E4}"/>
              </a:ext>
            </a:extLst>
          </p:cNvPr>
          <p:cNvCxnSpPr>
            <a:cxnSpLocks/>
          </p:cNvCxnSpPr>
          <p:nvPr/>
        </p:nvCxnSpPr>
        <p:spPr>
          <a:xfrm>
            <a:off x="474347" y="3652723"/>
            <a:ext cx="5643" cy="1410725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BC88DE72-12EE-DB94-31BB-C7531CE28463}"/>
              </a:ext>
            </a:extLst>
          </p:cNvPr>
          <p:cNvSpPr txBox="1"/>
          <p:nvPr/>
        </p:nvSpPr>
        <p:spPr>
          <a:xfrm>
            <a:off x="261599" y="3147814"/>
            <a:ext cx="402674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IP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C99CD29-6A20-8203-34EB-B28C29FB0A73}"/>
              </a:ext>
            </a:extLst>
          </p:cNvPr>
          <p:cNvCxnSpPr>
            <a:cxnSpLocks/>
          </p:cNvCxnSpPr>
          <p:nvPr/>
        </p:nvCxnSpPr>
        <p:spPr>
          <a:xfrm>
            <a:off x="5895902" y="4203045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F5702C8D-8029-4828-B0D4-694557F6E38A}"/>
              </a:ext>
            </a:extLst>
          </p:cNvPr>
          <p:cNvSpPr/>
          <p:nvPr/>
        </p:nvSpPr>
        <p:spPr>
          <a:xfrm>
            <a:off x="5859898" y="4912551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1BD5D35-B8B2-8776-B707-A330781E103C}"/>
              </a:ext>
            </a:extLst>
          </p:cNvPr>
          <p:cNvSpPr txBox="1"/>
          <p:nvPr/>
        </p:nvSpPr>
        <p:spPr>
          <a:xfrm>
            <a:off x="5485628" y="3690468"/>
            <a:ext cx="761747" cy="5007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500m</a:t>
            </a:r>
          </a:p>
        </p:txBody>
      </p:sp>
    </p:spTree>
    <p:extLst>
      <p:ext uri="{BB962C8B-B14F-4D97-AF65-F5344CB8AC3E}">
        <p14:creationId xmlns:p14="http://schemas.microsoft.com/office/powerpoint/2010/main" val="3478708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13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D6D70EBF-CCE2-152D-619F-1426B77C54BE}"/>
              </a:ext>
            </a:extLst>
          </p:cNvPr>
          <p:cNvSpPr txBox="1">
            <a:spLocks/>
          </p:cNvSpPr>
          <p:nvPr/>
        </p:nvSpPr>
        <p:spPr>
          <a:xfrm>
            <a:off x="1383432" y="2385596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3600" u="sng" dirty="0"/>
              <a:t>Integration of FCC alcove and transport Layby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720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14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platzhalter 3">
            <a:extLst>
              <a:ext uri="{FF2B5EF4-FFF2-40B4-BE49-F238E27FC236}">
                <a16:creationId xmlns:a16="http://schemas.microsoft.com/office/drawing/2014/main" id="{203FA29D-ECDA-1F56-50B1-6CBAC43AD7D1}"/>
              </a:ext>
            </a:extLst>
          </p:cNvPr>
          <p:cNvSpPr txBox="1">
            <a:spLocks/>
          </p:cNvSpPr>
          <p:nvPr/>
        </p:nvSpPr>
        <p:spPr>
          <a:xfrm>
            <a:off x="-29716" y="483518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 Alcove and transport Layby integration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13E216-A4C9-22F3-0109-0C9CF0CBEF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3" y="1245801"/>
            <a:ext cx="4855985" cy="34450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DD829E-5BD7-D9E0-34B2-BF5F3150253E}"/>
              </a:ext>
            </a:extLst>
          </p:cNvPr>
          <p:cNvSpPr txBox="1"/>
          <p:nvPr/>
        </p:nvSpPr>
        <p:spPr>
          <a:xfrm>
            <a:off x="2483768" y="4800674"/>
            <a:ext cx="46196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dirty="0" err="1">
                <a:effectLst/>
                <a:ea typeface="Times New Roman" panose="02020603050405020304" pitchFamily="18" charset="0"/>
              </a:rPr>
              <a:t>Schematic</a:t>
            </a:r>
            <a:r>
              <a:rPr lang="fr-CH" sz="1400" dirty="0">
                <a:effectLst/>
                <a:ea typeface="Times New Roman" panose="02020603050405020304" pitchFamily="18" charset="0"/>
              </a:rPr>
              <a:t> of the </a:t>
            </a:r>
            <a:r>
              <a:rPr lang="fr-CH" sz="1400" dirty="0" err="1">
                <a:effectLst/>
                <a:ea typeface="Times New Roman" panose="02020603050405020304" pitchFamily="18" charset="0"/>
              </a:rPr>
              <a:t>principle</a:t>
            </a:r>
            <a:r>
              <a:rPr lang="fr-CH" sz="1400" dirty="0">
                <a:effectLst/>
                <a:ea typeface="Times New Roman" panose="02020603050405020304" pitchFamily="18" charset="0"/>
              </a:rPr>
              <a:t> of </a:t>
            </a:r>
            <a:r>
              <a:rPr lang="fr-CH" sz="1400" dirty="0" err="1">
                <a:effectLst/>
                <a:ea typeface="Times New Roman" panose="02020603050405020304" pitchFamily="18" charset="0"/>
              </a:rPr>
              <a:t>cabling</a:t>
            </a:r>
            <a:r>
              <a:rPr lang="fr-CH" sz="1400" dirty="0">
                <a:effectLst/>
                <a:ea typeface="Times New Roman" panose="02020603050405020304" pitchFamily="18" charset="0"/>
              </a:rPr>
              <a:t> </a:t>
            </a:r>
            <a:r>
              <a:rPr lang="fr-CH" sz="1400" dirty="0" err="1">
                <a:effectLst/>
                <a:ea typeface="Times New Roman" panose="02020603050405020304" pitchFamily="18" charset="0"/>
              </a:rPr>
              <a:t>from</a:t>
            </a:r>
            <a:r>
              <a:rPr lang="fr-CH" sz="1400" dirty="0">
                <a:effectLst/>
                <a:ea typeface="Times New Roman" panose="02020603050405020304" pitchFamily="18" charset="0"/>
              </a:rPr>
              <a:t> the </a:t>
            </a:r>
            <a:r>
              <a:rPr lang="fr-CH" sz="1400" dirty="0" err="1">
                <a:effectLst/>
                <a:ea typeface="Times New Roman" panose="02020603050405020304" pitchFamily="18" charset="0"/>
              </a:rPr>
              <a:t>alcoves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3F4639-9B44-86E1-1EA7-D01855F5F5F4}"/>
              </a:ext>
            </a:extLst>
          </p:cNvPr>
          <p:cNvSpPr txBox="1"/>
          <p:nvPr/>
        </p:nvSpPr>
        <p:spPr>
          <a:xfrm>
            <a:off x="201438" y="774244"/>
            <a:ext cx="3453943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Courtesy </a:t>
            </a:r>
            <a:r>
              <a:rPr lang="en-GB" sz="2000" dirty="0"/>
              <a:t>Jean-Paul Burnet</a:t>
            </a:r>
          </a:p>
        </p:txBody>
      </p:sp>
      <p:pic>
        <p:nvPicPr>
          <p:cNvPr id="9" name="Picture 8" descr="A picture containing circle, design&#10;&#10;Description automatically generated">
            <a:extLst>
              <a:ext uri="{FF2B5EF4-FFF2-40B4-BE49-F238E27FC236}">
                <a16:creationId xmlns:a16="http://schemas.microsoft.com/office/drawing/2014/main" id="{91DCD13D-5CDB-D6D3-2757-7B651988DAE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2" t="1311" r="7016" b="5200"/>
          <a:stretch/>
        </p:blipFill>
        <p:spPr>
          <a:xfrm>
            <a:off x="7683133" y="347318"/>
            <a:ext cx="1460867" cy="115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6719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15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platzhalter 3">
            <a:extLst>
              <a:ext uri="{FF2B5EF4-FFF2-40B4-BE49-F238E27FC236}">
                <a16:creationId xmlns:a16="http://schemas.microsoft.com/office/drawing/2014/main" id="{203FA29D-ECDA-1F56-50B1-6CBAC43AD7D1}"/>
              </a:ext>
            </a:extLst>
          </p:cNvPr>
          <p:cNvSpPr txBox="1">
            <a:spLocks/>
          </p:cNvSpPr>
          <p:nvPr/>
        </p:nvSpPr>
        <p:spPr>
          <a:xfrm>
            <a:off x="-29716" y="483518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7" lvl="1">
              <a:spcBef>
                <a:spcPts val="500"/>
              </a:spcBef>
              <a:defRPr/>
            </a:pPr>
            <a:r>
              <a:rPr lang="en-GB" sz="2000" u="sng" dirty="0"/>
              <a:t>FCC Small Alcove </a:t>
            </a:r>
            <a:r>
              <a:rPr lang="en-US" sz="2000" u="sng" dirty="0"/>
              <a:t>with Small Layby</a:t>
            </a:r>
          </a:p>
        </p:txBody>
      </p:sp>
      <p:pic>
        <p:nvPicPr>
          <p:cNvPr id="9" name="Picture 8" descr="A picture containing circle, design&#10;&#10;Description automatically generated">
            <a:extLst>
              <a:ext uri="{FF2B5EF4-FFF2-40B4-BE49-F238E27FC236}">
                <a16:creationId xmlns:a16="http://schemas.microsoft.com/office/drawing/2014/main" id="{91DCD13D-5CDB-D6D3-2757-7B651988DA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2" t="1311" r="7016" b="5200"/>
          <a:stretch/>
        </p:blipFill>
        <p:spPr>
          <a:xfrm>
            <a:off x="7683133" y="347318"/>
            <a:ext cx="1460867" cy="1153533"/>
          </a:xfrm>
          <a:prstGeom prst="rect">
            <a:avLst/>
          </a:prstGeom>
        </p:spPr>
      </p:pic>
      <p:pic>
        <p:nvPicPr>
          <p:cNvPr id="11" name="Picture 10" descr="A drawing of a tool&#10;&#10;Description automatically generated">
            <a:extLst>
              <a:ext uri="{FF2B5EF4-FFF2-40B4-BE49-F238E27FC236}">
                <a16:creationId xmlns:a16="http://schemas.microsoft.com/office/drawing/2014/main" id="{45A4B4E2-AD53-765B-6BC1-E45DC7588F1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31" r="11327" b="2401"/>
          <a:stretch/>
        </p:blipFill>
        <p:spPr>
          <a:xfrm>
            <a:off x="395536" y="850270"/>
            <a:ext cx="4608512" cy="3609903"/>
          </a:xfrm>
          <a:prstGeom prst="rect">
            <a:avLst/>
          </a:prstGeom>
        </p:spPr>
      </p:pic>
      <p:pic>
        <p:nvPicPr>
          <p:cNvPr id="13" name="Picture 12" descr="A digital image of a thermometer&#10;&#10;Description automatically generated">
            <a:extLst>
              <a:ext uri="{FF2B5EF4-FFF2-40B4-BE49-F238E27FC236}">
                <a16:creationId xmlns:a16="http://schemas.microsoft.com/office/drawing/2014/main" id="{F6F0C5E1-E833-30B5-625F-5024AE646FA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9" t="34600" r="1857" b="33200"/>
          <a:stretch/>
        </p:blipFill>
        <p:spPr>
          <a:xfrm>
            <a:off x="3643068" y="1481393"/>
            <a:ext cx="5254143" cy="10886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2C5D78B-DDC9-535E-10E1-8DC535E67D5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6651"/>
          <a:stretch/>
        </p:blipFill>
        <p:spPr>
          <a:xfrm>
            <a:off x="5220072" y="3569383"/>
            <a:ext cx="3770677" cy="8736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7DF5C9F-4938-8A59-0F39-B0CB433E8081}"/>
              </a:ext>
            </a:extLst>
          </p:cNvPr>
          <p:cNvSpPr txBox="1"/>
          <p:nvPr/>
        </p:nvSpPr>
        <p:spPr>
          <a:xfrm>
            <a:off x="4524376" y="4560999"/>
            <a:ext cx="46196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GB" sz="140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Indicate the position of different electrical equipment in the FCC Alcove in the arc</a:t>
            </a:r>
            <a:endParaRPr lang="en-GB" sz="14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35B1167-BE0B-1509-BD38-0F4FBD3F8378}"/>
              </a:ext>
            </a:extLst>
          </p:cNvPr>
          <p:cNvCxnSpPr>
            <a:cxnSpLocks/>
          </p:cNvCxnSpPr>
          <p:nvPr/>
        </p:nvCxnSpPr>
        <p:spPr>
          <a:xfrm flipV="1">
            <a:off x="3419872" y="4094267"/>
            <a:ext cx="770515" cy="5657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59FE0DF-AC8E-8799-EBCA-88C4C4EBC49A}"/>
              </a:ext>
            </a:extLst>
          </p:cNvPr>
          <p:cNvSpPr txBox="1"/>
          <p:nvPr/>
        </p:nvSpPr>
        <p:spPr>
          <a:xfrm>
            <a:off x="1979712" y="4530668"/>
            <a:ext cx="2377670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/>
              <a:t>Fire detection’s equipment</a:t>
            </a:r>
          </a:p>
        </p:txBody>
      </p:sp>
    </p:spTree>
    <p:extLst>
      <p:ext uri="{BB962C8B-B14F-4D97-AF65-F5344CB8AC3E}">
        <p14:creationId xmlns:p14="http://schemas.microsoft.com/office/powerpoint/2010/main" val="30554197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16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platzhalter 3">
            <a:extLst>
              <a:ext uri="{FF2B5EF4-FFF2-40B4-BE49-F238E27FC236}">
                <a16:creationId xmlns:a16="http://schemas.microsoft.com/office/drawing/2014/main" id="{203FA29D-ECDA-1F56-50B1-6CBAC43AD7D1}"/>
              </a:ext>
            </a:extLst>
          </p:cNvPr>
          <p:cNvSpPr txBox="1">
            <a:spLocks/>
          </p:cNvSpPr>
          <p:nvPr/>
        </p:nvSpPr>
        <p:spPr>
          <a:xfrm>
            <a:off x="-29716" y="483518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7" lvl="1">
              <a:spcBef>
                <a:spcPts val="500"/>
              </a:spcBef>
              <a:defRPr/>
            </a:pPr>
            <a:r>
              <a:rPr lang="en-GB" sz="2000" u="sng" dirty="0"/>
              <a:t>FCC Small Alcove </a:t>
            </a:r>
            <a:r>
              <a:rPr lang="en-US" sz="2000" u="sng" dirty="0"/>
              <a:t>with Big Layby</a:t>
            </a:r>
          </a:p>
        </p:txBody>
      </p:sp>
      <p:pic>
        <p:nvPicPr>
          <p:cNvPr id="9" name="Picture 8" descr="A picture containing circle, design&#10;&#10;Description automatically generated">
            <a:extLst>
              <a:ext uri="{FF2B5EF4-FFF2-40B4-BE49-F238E27FC236}">
                <a16:creationId xmlns:a16="http://schemas.microsoft.com/office/drawing/2014/main" id="{91DCD13D-5CDB-D6D3-2757-7B651988DA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2" t="1311" r="7016" b="5200"/>
          <a:stretch/>
        </p:blipFill>
        <p:spPr>
          <a:xfrm>
            <a:off x="7683133" y="347318"/>
            <a:ext cx="1460867" cy="1153533"/>
          </a:xfrm>
          <a:prstGeom prst="rect">
            <a:avLst/>
          </a:prstGeom>
        </p:spPr>
      </p:pic>
      <p:pic>
        <p:nvPicPr>
          <p:cNvPr id="11" name="Picture 10" descr="A drawing of a tool&#10;&#10;Description automatically generated">
            <a:extLst>
              <a:ext uri="{FF2B5EF4-FFF2-40B4-BE49-F238E27FC236}">
                <a16:creationId xmlns:a16="http://schemas.microsoft.com/office/drawing/2014/main" id="{45A4B4E2-AD53-765B-6BC1-E45DC7588F1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31" r="11327" b="2401"/>
          <a:stretch/>
        </p:blipFill>
        <p:spPr>
          <a:xfrm>
            <a:off x="395536" y="850270"/>
            <a:ext cx="4608512" cy="3609903"/>
          </a:xfrm>
          <a:prstGeom prst="rect">
            <a:avLst/>
          </a:prstGeom>
        </p:spPr>
      </p:pic>
      <p:pic>
        <p:nvPicPr>
          <p:cNvPr id="13" name="Picture 12" descr="A digital image of a thermometer&#10;&#10;Description automatically generated">
            <a:extLst>
              <a:ext uri="{FF2B5EF4-FFF2-40B4-BE49-F238E27FC236}">
                <a16:creationId xmlns:a16="http://schemas.microsoft.com/office/drawing/2014/main" id="{F6F0C5E1-E833-30B5-625F-5024AE646FA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9" t="34600" r="1857" b="33200"/>
          <a:stretch/>
        </p:blipFill>
        <p:spPr>
          <a:xfrm>
            <a:off x="3643068" y="1481393"/>
            <a:ext cx="5254143" cy="10886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2C5D78B-DDC9-535E-10E1-8DC535E67D5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6651"/>
          <a:stretch/>
        </p:blipFill>
        <p:spPr>
          <a:xfrm>
            <a:off x="5220072" y="3569383"/>
            <a:ext cx="3770677" cy="8736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7DF5C9F-4938-8A59-0F39-B0CB433E8081}"/>
              </a:ext>
            </a:extLst>
          </p:cNvPr>
          <p:cNvSpPr txBox="1"/>
          <p:nvPr/>
        </p:nvSpPr>
        <p:spPr>
          <a:xfrm>
            <a:off x="4524376" y="4560999"/>
            <a:ext cx="46196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GB" sz="140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Indicate the position of different electrical equipment in the FCC Alcove in the arc</a:t>
            </a:r>
            <a:endParaRPr lang="en-GB" sz="14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35B1167-BE0B-1509-BD38-0F4FBD3F8378}"/>
              </a:ext>
            </a:extLst>
          </p:cNvPr>
          <p:cNvCxnSpPr>
            <a:cxnSpLocks/>
          </p:cNvCxnSpPr>
          <p:nvPr/>
        </p:nvCxnSpPr>
        <p:spPr>
          <a:xfrm flipV="1">
            <a:off x="3419872" y="4094267"/>
            <a:ext cx="770515" cy="5657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59FE0DF-AC8E-8799-EBCA-88C4C4EBC49A}"/>
              </a:ext>
            </a:extLst>
          </p:cNvPr>
          <p:cNvSpPr txBox="1"/>
          <p:nvPr/>
        </p:nvSpPr>
        <p:spPr>
          <a:xfrm>
            <a:off x="1979712" y="4530668"/>
            <a:ext cx="2377670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/>
              <a:t>Fire detection’s equipment</a:t>
            </a:r>
          </a:p>
        </p:txBody>
      </p:sp>
    </p:spTree>
    <p:extLst>
      <p:ext uri="{BB962C8B-B14F-4D97-AF65-F5344CB8AC3E}">
        <p14:creationId xmlns:p14="http://schemas.microsoft.com/office/powerpoint/2010/main" val="19186312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white rectangular object with colorful wires&#10;&#10;Description automatically generated">
            <a:extLst>
              <a:ext uri="{FF2B5EF4-FFF2-40B4-BE49-F238E27FC236}">
                <a16:creationId xmlns:a16="http://schemas.microsoft.com/office/drawing/2014/main" id="{C56C9FAD-3871-01C4-91C8-F47094C583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9" r="30269" b="11325"/>
          <a:stretch/>
        </p:blipFill>
        <p:spPr>
          <a:xfrm>
            <a:off x="152515" y="807734"/>
            <a:ext cx="4392488" cy="3660802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17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platzhalter 3">
            <a:extLst>
              <a:ext uri="{FF2B5EF4-FFF2-40B4-BE49-F238E27FC236}">
                <a16:creationId xmlns:a16="http://schemas.microsoft.com/office/drawing/2014/main" id="{203FA29D-ECDA-1F56-50B1-6CBAC43AD7D1}"/>
              </a:ext>
            </a:extLst>
          </p:cNvPr>
          <p:cNvSpPr txBox="1">
            <a:spLocks/>
          </p:cNvSpPr>
          <p:nvPr/>
        </p:nvSpPr>
        <p:spPr>
          <a:xfrm>
            <a:off x="-29716" y="483518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7" lvl="1">
              <a:spcBef>
                <a:spcPts val="500"/>
              </a:spcBef>
              <a:defRPr/>
            </a:pPr>
            <a:r>
              <a:rPr lang="en-GB" sz="2000" u="sng" dirty="0"/>
              <a:t>FCC Small Alcove </a:t>
            </a:r>
            <a:r>
              <a:rPr lang="en-US" sz="2000" u="sng" dirty="0"/>
              <a:t>with Big Layby</a:t>
            </a:r>
          </a:p>
        </p:txBody>
      </p:sp>
      <p:pic>
        <p:nvPicPr>
          <p:cNvPr id="9" name="Picture 8" descr="A picture containing circle, design&#10;&#10;Description automatically generated">
            <a:extLst>
              <a:ext uri="{FF2B5EF4-FFF2-40B4-BE49-F238E27FC236}">
                <a16:creationId xmlns:a16="http://schemas.microsoft.com/office/drawing/2014/main" id="{91DCD13D-5CDB-D6D3-2757-7B651988DAE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2" t="1311" r="7016" b="5200"/>
          <a:stretch/>
        </p:blipFill>
        <p:spPr>
          <a:xfrm>
            <a:off x="7683133" y="347318"/>
            <a:ext cx="1460867" cy="11535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2C5D78B-DDC9-535E-10E1-8DC535E67D5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6651"/>
          <a:stretch/>
        </p:blipFill>
        <p:spPr>
          <a:xfrm>
            <a:off x="5220072" y="3569383"/>
            <a:ext cx="3770677" cy="8736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7DF5C9F-4938-8A59-0F39-B0CB433E8081}"/>
              </a:ext>
            </a:extLst>
          </p:cNvPr>
          <p:cNvSpPr txBox="1"/>
          <p:nvPr/>
        </p:nvSpPr>
        <p:spPr>
          <a:xfrm>
            <a:off x="4524376" y="4560999"/>
            <a:ext cx="46196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GB" sz="140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Indicate the position of different electrical equipment in the FCC Alcove in the arc</a:t>
            </a:r>
            <a:endParaRPr lang="en-GB" sz="14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35B1167-BE0B-1509-BD38-0F4FBD3F8378}"/>
              </a:ext>
            </a:extLst>
          </p:cNvPr>
          <p:cNvCxnSpPr>
            <a:cxnSpLocks/>
          </p:cNvCxnSpPr>
          <p:nvPr/>
        </p:nvCxnSpPr>
        <p:spPr>
          <a:xfrm flipV="1">
            <a:off x="3419872" y="4231910"/>
            <a:ext cx="504056" cy="428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59FE0DF-AC8E-8799-EBCA-88C4C4EBC49A}"/>
              </a:ext>
            </a:extLst>
          </p:cNvPr>
          <p:cNvSpPr txBox="1"/>
          <p:nvPr/>
        </p:nvSpPr>
        <p:spPr>
          <a:xfrm>
            <a:off x="1979712" y="4530668"/>
            <a:ext cx="2377670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/>
              <a:t>Fire detection’s equipment</a:t>
            </a:r>
          </a:p>
        </p:txBody>
      </p:sp>
      <p:pic>
        <p:nvPicPr>
          <p:cNvPr id="8" name="Picture 7" descr="A close up of a pen&#10;&#10;Description automatically generated">
            <a:extLst>
              <a:ext uri="{FF2B5EF4-FFF2-40B4-BE49-F238E27FC236}">
                <a16:creationId xmlns:a16="http://schemas.microsoft.com/office/drawing/2014/main" id="{47039C68-8CFC-8DD0-7B43-3DA1DC8928B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9" t="43000" r="21588" b="32402"/>
          <a:stretch/>
        </p:blipFill>
        <p:spPr>
          <a:xfrm>
            <a:off x="4206403" y="2020330"/>
            <a:ext cx="4619624" cy="1265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4128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18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platzhalter 3">
            <a:extLst>
              <a:ext uri="{FF2B5EF4-FFF2-40B4-BE49-F238E27FC236}">
                <a16:creationId xmlns:a16="http://schemas.microsoft.com/office/drawing/2014/main" id="{203FA29D-ECDA-1F56-50B1-6CBAC43AD7D1}"/>
              </a:ext>
            </a:extLst>
          </p:cNvPr>
          <p:cNvSpPr txBox="1">
            <a:spLocks/>
          </p:cNvSpPr>
          <p:nvPr/>
        </p:nvSpPr>
        <p:spPr>
          <a:xfrm>
            <a:off x="-29716" y="483518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Integration of FCC-</a:t>
            </a:r>
            <a:r>
              <a:rPr lang="en-US" sz="2000" u="sng" dirty="0" err="1"/>
              <a:t>ee</a:t>
            </a:r>
            <a:r>
              <a:rPr lang="en-US" sz="2000" u="sng" dirty="0"/>
              <a:t> Big Alcove</a:t>
            </a:r>
            <a:endParaRPr lang="en-US" sz="2000" dirty="0"/>
          </a:p>
        </p:txBody>
      </p:sp>
      <p:pic>
        <p:nvPicPr>
          <p:cNvPr id="5" name="Picture 4" descr="A drawing of a roller&#10;&#10;Description automatically generated">
            <a:extLst>
              <a:ext uri="{FF2B5EF4-FFF2-40B4-BE49-F238E27FC236}">
                <a16:creationId xmlns:a16="http://schemas.microsoft.com/office/drawing/2014/main" id="{696DAD98-017E-5BEE-2CBB-FC8CB09DA2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3" t="16372" r="10937" b="9033"/>
          <a:stretch/>
        </p:blipFill>
        <p:spPr>
          <a:xfrm>
            <a:off x="3917974" y="3350200"/>
            <a:ext cx="2870668" cy="1653671"/>
          </a:xfrm>
          <a:prstGeom prst="rect">
            <a:avLst/>
          </a:prstGeom>
        </p:spPr>
      </p:pic>
      <p:pic>
        <p:nvPicPr>
          <p:cNvPr id="7" name="Picture 6" descr="A 3d model of a container&#10;&#10;Description automatically generated">
            <a:extLst>
              <a:ext uri="{FF2B5EF4-FFF2-40B4-BE49-F238E27FC236}">
                <a16:creationId xmlns:a16="http://schemas.microsoft.com/office/drawing/2014/main" id="{B72F8E83-243B-E4E1-86A0-6E5123F30B7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1" r="18430" b="5679"/>
          <a:stretch/>
        </p:blipFill>
        <p:spPr>
          <a:xfrm>
            <a:off x="251249" y="1253220"/>
            <a:ext cx="4118574" cy="3425700"/>
          </a:xfrm>
          <a:prstGeom prst="rect">
            <a:avLst/>
          </a:prstGeom>
        </p:spPr>
      </p:pic>
      <p:pic>
        <p:nvPicPr>
          <p:cNvPr id="11" name="imageSelected0">
            <a:extLst>
              <a:ext uri="{FF2B5EF4-FFF2-40B4-BE49-F238E27FC236}">
                <a16:creationId xmlns:a16="http://schemas.microsoft.com/office/drawing/2014/main" id="{8769E59E-9E63-44B6-FAC6-A4B78A7A2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976" y="484090"/>
            <a:ext cx="2503033" cy="1733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DFB6A6F-DF21-46AB-72D1-EE406D845A7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4640" t="26771" r="75124" b="8305"/>
          <a:stretch/>
        </p:blipFill>
        <p:spPr>
          <a:xfrm>
            <a:off x="6876256" y="503524"/>
            <a:ext cx="2245276" cy="4490547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34121D6-DC0F-ACC0-8B9A-263B89E3A0DA}"/>
              </a:ext>
            </a:extLst>
          </p:cNvPr>
          <p:cNvCxnSpPr>
            <a:cxnSpLocks/>
          </p:cNvCxnSpPr>
          <p:nvPr/>
        </p:nvCxnSpPr>
        <p:spPr>
          <a:xfrm flipV="1">
            <a:off x="2543185" y="2966070"/>
            <a:ext cx="1876769" cy="16525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DCFDFB9-8F9F-8731-768E-19EDB19D6A23}"/>
              </a:ext>
            </a:extLst>
          </p:cNvPr>
          <p:cNvSpPr txBox="1"/>
          <p:nvPr/>
        </p:nvSpPr>
        <p:spPr>
          <a:xfrm rot="19174939">
            <a:off x="3050128" y="3574683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29m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2285DF0-F7E3-6F2A-81E9-448C3C669E17}"/>
              </a:ext>
            </a:extLst>
          </p:cNvPr>
          <p:cNvCxnSpPr>
            <a:cxnSpLocks/>
          </p:cNvCxnSpPr>
          <p:nvPr/>
        </p:nvCxnSpPr>
        <p:spPr>
          <a:xfrm>
            <a:off x="2036490" y="4384381"/>
            <a:ext cx="598223" cy="3533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EA8E226-EF18-947E-B883-45D4D45CB076}"/>
              </a:ext>
            </a:extLst>
          </p:cNvPr>
          <p:cNvCxnSpPr>
            <a:cxnSpLocks/>
          </p:cNvCxnSpPr>
          <p:nvPr/>
        </p:nvCxnSpPr>
        <p:spPr>
          <a:xfrm flipV="1">
            <a:off x="2741022" y="1107446"/>
            <a:ext cx="426782" cy="3669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45D1A6D-E582-6C3A-67E2-824260352B86}"/>
              </a:ext>
            </a:extLst>
          </p:cNvPr>
          <p:cNvSpPr txBox="1"/>
          <p:nvPr/>
        </p:nvSpPr>
        <p:spPr>
          <a:xfrm rot="1704998">
            <a:off x="3498852" y="1365734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18m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B708DED-002B-F827-A89F-775900710796}"/>
              </a:ext>
            </a:extLst>
          </p:cNvPr>
          <p:cNvCxnSpPr>
            <a:cxnSpLocks/>
          </p:cNvCxnSpPr>
          <p:nvPr/>
        </p:nvCxnSpPr>
        <p:spPr>
          <a:xfrm>
            <a:off x="947195" y="2151962"/>
            <a:ext cx="230625" cy="7205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92F9D79-E7B9-B088-24D1-F460ABD0720F}"/>
              </a:ext>
            </a:extLst>
          </p:cNvPr>
          <p:cNvSpPr txBox="1"/>
          <p:nvPr/>
        </p:nvSpPr>
        <p:spPr>
          <a:xfrm>
            <a:off x="251249" y="1890352"/>
            <a:ext cx="13918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CV Control Cubicle </a:t>
            </a:r>
            <a:endParaRPr lang="en-GB" sz="11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CF9264-3EF2-239D-ED0C-38B267092982}"/>
              </a:ext>
            </a:extLst>
          </p:cNvPr>
          <p:cNvSpPr txBox="1"/>
          <p:nvPr/>
        </p:nvSpPr>
        <p:spPr>
          <a:xfrm>
            <a:off x="2189625" y="842591"/>
            <a:ext cx="13993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CV Air Handling Unit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1137F66-4F6A-AD24-00B8-341B6C0754A1}"/>
              </a:ext>
            </a:extLst>
          </p:cNvPr>
          <p:cNvCxnSpPr>
            <a:cxnSpLocks/>
          </p:cNvCxnSpPr>
          <p:nvPr/>
        </p:nvCxnSpPr>
        <p:spPr>
          <a:xfrm>
            <a:off x="2767285" y="1124720"/>
            <a:ext cx="499694" cy="8459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36F01B9-AB9B-95ED-1CA3-4CD8A58C652B}"/>
              </a:ext>
            </a:extLst>
          </p:cNvPr>
          <p:cNvCxnSpPr>
            <a:cxnSpLocks/>
            <a:stCxn id="27" idx="2"/>
          </p:cNvCxnSpPr>
          <p:nvPr/>
        </p:nvCxnSpPr>
        <p:spPr>
          <a:xfrm>
            <a:off x="1759114" y="1676016"/>
            <a:ext cx="809393" cy="1109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414D723-6734-58DE-0CA9-6ED3EF5E5F52}"/>
              </a:ext>
            </a:extLst>
          </p:cNvPr>
          <p:cNvSpPr txBox="1"/>
          <p:nvPr/>
        </p:nvSpPr>
        <p:spPr>
          <a:xfrm>
            <a:off x="1328603" y="1414406"/>
            <a:ext cx="8610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Cryo</a:t>
            </a: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 Racks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63B1B33-CBA0-3A78-6232-DA706DB6B86D}"/>
              </a:ext>
            </a:extLst>
          </p:cNvPr>
          <p:cNvCxnSpPr>
            <a:cxnSpLocks/>
          </p:cNvCxnSpPr>
          <p:nvPr/>
        </p:nvCxnSpPr>
        <p:spPr>
          <a:xfrm>
            <a:off x="2749231" y="1127965"/>
            <a:ext cx="75420" cy="482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9B89A2D-FDC1-1858-14C2-385840259AFE}"/>
              </a:ext>
            </a:extLst>
          </p:cNvPr>
          <p:cNvCxnSpPr>
            <a:cxnSpLocks/>
          </p:cNvCxnSpPr>
          <p:nvPr/>
        </p:nvCxnSpPr>
        <p:spPr>
          <a:xfrm flipV="1">
            <a:off x="3913194" y="1949186"/>
            <a:ext cx="426782" cy="3669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6007960-F05C-A63A-245C-E9072324881F}"/>
              </a:ext>
            </a:extLst>
          </p:cNvPr>
          <p:cNvCxnSpPr>
            <a:cxnSpLocks/>
          </p:cNvCxnSpPr>
          <p:nvPr/>
        </p:nvCxnSpPr>
        <p:spPr>
          <a:xfrm>
            <a:off x="3046331" y="1253220"/>
            <a:ext cx="1129617" cy="76793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6F0F67C-DC76-E3E7-9A86-021BF9FFF801}"/>
              </a:ext>
            </a:extLst>
          </p:cNvPr>
          <p:cNvCxnSpPr>
            <a:cxnSpLocks/>
          </p:cNvCxnSpPr>
          <p:nvPr/>
        </p:nvCxnSpPr>
        <p:spPr>
          <a:xfrm>
            <a:off x="4103958" y="2681644"/>
            <a:ext cx="598223" cy="3533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81193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19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platzhalter 3">
            <a:extLst>
              <a:ext uri="{FF2B5EF4-FFF2-40B4-BE49-F238E27FC236}">
                <a16:creationId xmlns:a16="http://schemas.microsoft.com/office/drawing/2014/main" id="{203FA29D-ECDA-1F56-50B1-6CBAC43AD7D1}"/>
              </a:ext>
            </a:extLst>
          </p:cNvPr>
          <p:cNvSpPr txBox="1">
            <a:spLocks/>
          </p:cNvSpPr>
          <p:nvPr/>
        </p:nvSpPr>
        <p:spPr>
          <a:xfrm>
            <a:off x="-29716" y="483518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Integration of FCC-</a:t>
            </a:r>
            <a:r>
              <a:rPr lang="en-US" sz="2000" u="sng" dirty="0" err="1"/>
              <a:t>ee</a:t>
            </a:r>
            <a:r>
              <a:rPr lang="en-US" sz="2000" u="sng" dirty="0"/>
              <a:t> Big Alcove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53EA96-5F4C-03BB-8D12-7932DD948379}"/>
              </a:ext>
            </a:extLst>
          </p:cNvPr>
          <p:cNvSpPr txBox="1"/>
          <p:nvPr/>
        </p:nvSpPr>
        <p:spPr>
          <a:xfrm>
            <a:off x="4572000" y="4730972"/>
            <a:ext cx="14847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Passage for cable trays</a:t>
            </a:r>
          </a:p>
        </p:txBody>
      </p:sp>
      <p:pic>
        <p:nvPicPr>
          <p:cNvPr id="8" name="Picture 7" descr="A cartoon of a building&#10;&#10;Description automatically generated with medium confidence">
            <a:extLst>
              <a:ext uri="{FF2B5EF4-FFF2-40B4-BE49-F238E27FC236}">
                <a16:creationId xmlns:a16="http://schemas.microsoft.com/office/drawing/2014/main" id="{AC790157-31CF-534A-8254-BBD4FF1A96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5" t="29000" r="5802" b="31307"/>
          <a:stretch/>
        </p:blipFill>
        <p:spPr>
          <a:xfrm>
            <a:off x="1198023" y="2569796"/>
            <a:ext cx="7622449" cy="216117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F84B244-5C37-F209-8992-7FCD35224EAC}"/>
              </a:ext>
            </a:extLst>
          </p:cNvPr>
          <p:cNvCxnSpPr>
            <a:cxnSpLocks/>
          </p:cNvCxnSpPr>
          <p:nvPr/>
        </p:nvCxnSpPr>
        <p:spPr>
          <a:xfrm flipV="1">
            <a:off x="5314351" y="4332535"/>
            <a:ext cx="276703" cy="3797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B4E2D8B-B6B5-7AD2-6D8F-FF6A074C6732}"/>
              </a:ext>
            </a:extLst>
          </p:cNvPr>
          <p:cNvSpPr txBox="1"/>
          <p:nvPr/>
        </p:nvSpPr>
        <p:spPr>
          <a:xfrm>
            <a:off x="5222914" y="2289506"/>
            <a:ext cx="11817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Smoke extraction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720DCA4-9DBB-AF09-7E67-2B8C48D34E1A}"/>
              </a:ext>
            </a:extLst>
          </p:cNvPr>
          <p:cNvCxnSpPr>
            <a:cxnSpLocks/>
          </p:cNvCxnSpPr>
          <p:nvPr/>
        </p:nvCxnSpPr>
        <p:spPr>
          <a:xfrm>
            <a:off x="5803002" y="2587225"/>
            <a:ext cx="130283" cy="2147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 drawing of a machine&#10;&#10;Description automatically generated with medium confidence">
            <a:extLst>
              <a:ext uri="{FF2B5EF4-FFF2-40B4-BE49-F238E27FC236}">
                <a16:creationId xmlns:a16="http://schemas.microsoft.com/office/drawing/2014/main" id="{43348059-F582-E19B-284C-E513A20CC19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34" t="15983" r="18430" b="20600"/>
          <a:stretch/>
        </p:blipFill>
        <p:spPr>
          <a:xfrm>
            <a:off x="432047" y="763923"/>
            <a:ext cx="2931407" cy="187025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2401838-A58A-BA20-9862-65317613C04B}"/>
              </a:ext>
            </a:extLst>
          </p:cNvPr>
          <p:cNvSpPr txBox="1"/>
          <p:nvPr/>
        </p:nvSpPr>
        <p:spPr>
          <a:xfrm>
            <a:off x="562592" y="2742188"/>
            <a:ext cx="14847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Passage for cable trays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27C9857-3995-C245-560C-B07CDF9949FF}"/>
              </a:ext>
            </a:extLst>
          </p:cNvPr>
          <p:cNvCxnSpPr>
            <a:cxnSpLocks/>
          </p:cNvCxnSpPr>
          <p:nvPr/>
        </p:nvCxnSpPr>
        <p:spPr>
          <a:xfrm flipV="1">
            <a:off x="1475113" y="2455029"/>
            <a:ext cx="154958" cy="2665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1B1B45A-6C2B-0D78-A7C8-E2A32CCB319D}"/>
              </a:ext>
            </a:extLst>
          </p:cNvPr>
          <p:cNvCxnSpPr>
            <a:cxnSpLocks/>
          </p:cNvCxnSpPr>
          <p:nvPr/>
        </p:nvCxnSpPr>
        <p:spPr>
          <a:xfrm flipH="1" flipV="1">
            <a:off x="2124773" y="2455029"/>
            <a:ext cx="247700" cy="3230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9E29498-EFA0-AA04-1AB9-AD1FB0E183C2}"/>
              </a:ext>
            </a:extLst>
          </p:cNvPr>
          <p:cNvSpPr txBox="1"/>
          <p:nvPr/>
        </p:nvSpPr>
        <p:spPr>
          <a:xfrm>
            <a:off x="2138490" y="2711120"/>
            <a:ext cx="12971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Evacuation passage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B25B463-9FA4-2140-1212-12D3D84E973C}"/>
              </a:ext>
            </a:extLst>
          </p:cNvPr>
          <p:cNvCxnSpPr>
            <a:cxnSpLocks/>
          </p:cNvCxnSpPr>
          <p:nvPr/>
        </p:nvCxnSpPr>
        <p:spPr>
          <a:xfrm>
            <a:off x="2004400" y="2357393"/>
            <a:ext cx="26817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BB9D29F-4C2D-4F13-E66D-DDF949EE580A}"/>
              </a:ext>
            </a:extLst>
          </p:cNvPr>
          <p:cNvSpPr txBox="1"/>
          <p:nvPr/>
        </p:nvSpPr>
        <p:spPr>
          <a:xfrm>
            <a:off x="1938681" y="2071893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2.5m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4D2E72B-B8C8-6875-C494-B21E38497417}"/>
              </a:ext>
            </a:extLst>
          </p:cNvPr>
          <p:cNvCxnSpPr>
            <a:cxnSpLocks/>
          </p:cNvCxnSpPr>
          <p:nvPr/>
        </p:nvCxnSpPr>
        <p:spPr>
          <a:xfrm flipV="1">
            <a:off x="1409119" y="2132075"/>
            <a:ext cx="0" cy="30086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534AE96-28A6-1989-0D6F-FC3EE8262E37}"/>
              </a:ext>
            </a:extLst>
          </p:cNvPr>
          <p:cNvCxnSpPr>
            <a:cxnSpLocks/>
          </p:cNvCxnSpPr>
          <p:nvPr/>
        </p:nvCxnSpPr>
        <p:spPr>
          <a:xfrm>
            <a:off x="1331640" y="2132075"/>
            <a:ext cx="2764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A4DD7F9-E339-0707-FF72-EA86B55CD366}"/>
              </a:ext>
            </a:extLst>
          </p:cNvPr>
          <p:cNvCxnSpPr>
            <a:cxnSpLocks/>
          </p:cNvCxnSpPr>
          <p:nvPr/>
        </p:nvCxnSpPr>
        <p:spPr>
          <a:xfrm>
            <a:off x="1331640" y="2432938"/>
            <a:ext cx="3756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9B73DA7B-58E8-AD32-F410-D32400ED47A0}"/>
              </a:ext>
            </a:extLst>
          </p:cNvPr>
          <p:cNvSpPr txBox="1"/>
          <p:nvPr/>
        </p:nvSpPr>
        <p:spPr>
          <a:xfrm rot="16200000">
            <a:off x="950123" y="2088751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2.2m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3649C58-097B-F300-4870-4BC9BC8F10DF}"/>
              </a:ext>
            </a:extLst>
          </p:cNvPr>
          <p:cNvCxnSpPr>
            <a:cxnSpLocks/>
          </p:cNvCxnSpPr>
          <p:nvPr/>
        </p:nvCxnSpPr>
        <p:spPr>
          <a:xfrm>
            <a:off x="3175626" y="2060067"/>
            <a:ext cx="7483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B4A795D-E49C-633B-2C60-2BD047A56281}"/>
              </a:ext>
            </a:extLst>
          </p:cNvPr>
          <p:cNvCxnSpPr>
            <a:cxnSpLocks/>
          </p:cNvCxnSpPr>
          <p:nvPr/>
        </p:nvCxnSpPr>
        <p:spPr>
          <a:xfrm>
            <a:off x="1950661" y="886453"/>
            <a:ext cx="19732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868CE28-BE03-2A6C-560D-4C4CDCC4EC4E}"/>
              </a:ext>
            </a:extLst>
          </p:cNvPr>
          <p:cNvCxnSpPr>
            <a:cxnSpLocks/>
          </p:cNvCxnSpPr>
          <p:nvPr/>
        </p:nvCxnSpPr>
        <p:spPr>
          <a:xfrm flipV="1">
            <a:off x="3851920" y="886453"/>
            <a:ext cx="0" cy="11736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936B1153-DBAA-ECFD-7FA4-2E383E54BFC2}"/>
              </a:ext>
            </a:extLst>
          </p:cNvPr>
          <p:cNvSpPr txBox="1"/>
          <p:nvPr/>
        </p:nvSpPr>
        <p:spPr>
          <a:xfrm rot="16200000">
            <a:off x="3426187" y="1250600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8.5m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760E61B-FE7B-AA1F-B718-DA26AC33246B}"/>
              </a:ext>
            </a:extLst>
          </p:cNvPr>
          <p:cNvCxnSpPr>
            <a:cxnSpLocks/>
          </p:cNvCxnSpPr>
          <p:nvPr/>
        </p:nvCxnSpPr>
        <p:spPr>
          <a:xfrm>
            <a:off x="323528" y="1635646"/>
            <a:ext cx="4823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59E14CC-3638-9270-F47F-95C70A339689}"/>
              </a:ext>
            </a:extLst>
          </p:cNvPr>
          <p:cNvCxnSpPr>
            <a:cxnSpLocks/>
          </p:cNvCxnSpPr>
          <p:nvPr/>
        </p:nvCxnSpPr>
        <p:spPr>
          <a:xfrm>
            <a:off x="323528" y="2060067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E96C008-D46B-D602-89DA-0373C07F39DE}"/>
              </a:ext>
            </a:extLst>
          </p:cNvPr>
          <p:cNvCxnSpPr>
            <a:cxnSpLocks/>
          </p:cNvCxnSpPr>
          <p:nvPr/>
        </p:nvCxnSpPr>
        <p:spPr>
          <a:xfrm flipV="1">
            <a:off x="432047" y="1635646"/>
            <a:ext cx="0" cy="42442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A63B5726-3920-2FAE-92E2-089BA42D2E41}"/>
              </a:ext>
            </a:extLst>
          </p:cNvPr>
          <p:cNvSpPr txBox="1"/>
          <p:nvPr/>
        </p:nvSpPr>
        <p:spPr>
          <a:xfrm rot="16200000">
            <a:off x="45739" y="1693967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3m</a:t>
            </a:r>
          </a:p>
        </p:txBody>
      </p:sp>
      <p:pic>
        <p:nvPicPr>
          <p:cNvPr id="49" name="Picture 48" descr="A picture containing circle, design&#10;&#10;Description automatically generated">
            <a:extLst>
              <a:ext uri="{FF2B5EF4-FFF2-40B4-BE49-F238E27FC236}">
                <a16:creationId xmlns:a16="http://schemas.microsoft.com/office/drawing/2014/main" id="{4A1B59BE-3EDE-CDD0-A9F8-E2CD0294AB2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2" t="1311" r="7016" b="5200"/>
          <a:stretch/>
        </p:blipFill>
        <p:spPr>
          <a:xfrm>
            <a:off x="7683133" y="347318"/>
            <a:ext cx="1460867" cy="115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700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5D5A8BE-DD8B-2B17-0790-F271A11D2F6C}"/>
              </a:ext>
            </a:extLst>
          </p:cNvPr>
          <p:cNvSpPr txBox="1"/>
          <p:nvPr/>
        </p:nvSpPr>
        <p:spPr>
          <a:xfrm>
            <a:off x="755576" y="915566"/>
            <a:ext cx="7632848" cy="4429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de-DE" b="1" dirty="0"/>
              <a:t>Integration topics:</a:t>
            </a:r>
            <a:r>
              <a:rPr lang="en-US" sz="1400" dirty="0"/>
              <a:t> </a:t>
            </a:r>
          </a:p>
          <a:p>
            <a:pPr marL="444500" lvl="1" indent="-176213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FCC-</a:t>
            </a:r>
            <a:r>
              <a:rPr lang="en-US" sz="1400" dirty="0" err="1"/>
              <a:t>ee</a:t>
            </a:r>
            <a:r>
              <a:rPr lang="en-US" sz="1400" dirty="0"/>
              <a:t> </a:t>
            </a:r>
            <a:r>
              <a:rPr lang="en-GB" sz="1400" dirty="0"/>
              <a:t>Regular Arc</a:t>
            </a:r>
          </a:p>
          <a:p>
            <a:pPr marL="444500" lvl="1" indent="-176213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FCC-</a:t>
            </a:r>
            <a:r>
              <a:rPr lang="en-US" sz="1400" dirty="0" err="1"/>
              <a:t>ee</a:t>
            </a:r>
            <a:r>
              <a:rPr lang="en-US" sz="1400" dirty="0"/>
              <a:t> </a:t>
            </a:r>
            <a:r>
              <a:rPr lang="en-GB" sz="1400" dirty="0"/>
              <a:t>Underground Structure at point A</a:t>
            </a:r>
          </a:p>
          <a:p>
            <a:pPr marL="444500" lvl="1" indent="-176213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FCC-</a:t>
            </a:r>
            <a:r>
              <a:rPr lang="en-US" sz="1400" dirty="0" err="1"/>
              <a:t>ee</a:t>
            </a:r>
            <a:r>
              <a:rPr lang="en-US" sz="1400" dirty="0"/>
              <a:t> </a:t>
            </a:r>
            <a:r>
              <a:rPr lang="en-GB" sz="1400" dirty="0" err="1"/>
              <a:t>beamstrahlung</a:t>
            </a:r>
            <a:r>
              <a:rPr lang="en-GB" sz="1400" dirty="0"/>
              <a:t> dump at point A</a:t>
            </a:r>
          </a:p>
          <a:p>
            <a:pPr marL="444500" lvl="1" indent="-176213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FCC Small Alcove </a:t>
            </a:r>
            <a:r>
              <a:rPr lang="en-US" sz="1400" dirty="0"/>
              <a:t>with Small Layby</a:t>
            </a:r>
          </a:p>
          <a:p>
            <a:pPr marL="444500" lvl="1" indent="-176213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FCC Small Alcove </a:t>
            </a:r>
            <a:r>
              <a:rPr lang="en-US" sz="1400" dirty="0"/>
              <a:t>with Big Layby</a:t>
            </a:r>
          </a:p>
          <a:p>
            <a:pPr marL="444500" lvl="1" indent="-176213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FCC Big Alcove</a:t>
            </a:r>
          </a:p>
          <a:p>
            <a:pPr marL="444500" lvl="1" indent="-176213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endParaRPr lang="en-US" sz="1400" dirty="0"/>
          </a:p>
          <a:p>
            <a:pPr marL="444500" lvl="1" indent="-176213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de-DE" sz="1400" dirty="0">
                <a:solidFill>
                  <a:srgbClr val="FF0000"/>
                </a:solidFill>
              </a:rPr>
              <a:t>Integration of RF sectoin point H</a:t>
            </a:r>
          </a:p>
          <a:p>
            <a:pPr marL="717550" lvl="1" indent="-266700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endParaRPr lang="de-DE" sz="1400" dirty="0"/>
          </a:p>
          <a:p>
            <a:pPr marL="450850" lvl="1">
              <a:spcBef>
                <a:spcPts val="500"/>
              </a:spcBef>
              <a:defRPr/>
            </a:pPr>
            <a:endParaRPr lang="en-US" sz="1400" dirty="0"/>
          </a:p>
          <a:p>
            <a:pPr lvl="1"/>
            <a:endParaRPr lang="de-DE" sz="1400" b="1" i="1" dirty="0">
              <a:solidFill>
                <a:srgbClr val="0070C0"/>
              </a:solidFill>
            </a:endParaRPr>
          </a:p>
          <a:p>
            <a:pPr marL="450850" lvl="1">
              <a:spcBef>
                <a:spcPts val="500"/>
              </a:spcBef>
              <a:defRPr/>
            </a:pPr>
            <a:r>
              <a:rPr lang="en-US" sz="1400" dirty="0"/>
              <a:t> </a:t>
            </a:r>
            <a:endParaRPr lang="en-US" sz="1400" dirty="0">
              <a:solidFill>
                <a:srgbClr val="FF0000"/>
              </a:solidFill>
            </a:endParaRPr>
          </a:p>
          <a:p>
            <a:pPr marL="457200" lvl="1"/>
            <a:endParaRPr lang="en-US" i="1" dirty="0"/>
          </a:p>
          <a:p>
            <a:pPr marL="457200" lvl="1"/>
            <a:endParaRPr lang="de-DE" i="1" dirty="0">
              <a:solidFill>
                <a:srgbClr val="0070C0"/>
              </a:solidFill>
            </a:endParaRPr>
          </a:p>
          <a:p>
            <a:pPr lvl="1"/>
            <a:endParaRPr lang="en-US" i="1" dirty="0"/>
          </a:p>
          <a:p>
            <a:pPr lvl="1"/>
            <a:endParaRPr lang="de-DE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7205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20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D6D70EBF-CCE2-152D-619F-1426B77C54BE}"/>
              </a:ext>
            </a:extLst>
          </p:cNvPr>
          <p:cNvSpPr txBox="1">
            <a:spLocks/>
          </p:cNvSpPr>
          <p:nvPr/>
        </p:nvSpPr>
        <p:spPr>
          <a:xfrm>
            <a:off x="1383432" y="2385596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3600" u="sng" dirty="0"/>
              <a:t>Integration of FCC-</a:t>
            </a:r>
            <a:r>
              <a:rPr lang="en-US" sz="3600" u="sng" dirty="0" err="1"/>
              <a:t>ee</a:t>
            </a:r>
            <a:r>
              <a:rPr lang="en-US" sz="3600" u="sng" dirty="0"/>
              <a:t> RF section point 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3047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C01E05D-A0A3-7B3E-0783-783F1272D5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4BF95DF2-02FA-EBDD-D768-C3B289DEF58F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Underground Structure Point L</a:t>
            </a:r>
            <a:endParaRPr lang="en-US" dirty="0"/>
          </a:p>
        </p:txBody>
      </p:sp>
      <p:pic>
        <p:nvPicPr>
          <p:cNvPr id="13" name="Picture 9">
            <a:extLst>
              <a:ext uri="{FF2B5EF4-FFF2-40B4-BE49-F238E27FC236}">
                <a16:creationId xmlns:a16="http://schemas.microsoft.com/office/drawing/2014/main" id="{E743B921-A9F6-12DD-642E-832B33876B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0B3EAEB-AC44-F5FE-2574-9F6E91AAA5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0139" y="380945"/>
            <a:ext cx="1088872" cy="86065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CD5F460-03F2-2730-20D6-906B446DD6D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13" t="45006" r="68899" b="7550"/>
          <a:stretch/>
        </p:blipFill>
        <p:spPr>
          <a:xfrm>
            <a:off x="181945" y="981572"/>
            <a:ext cx="3525960" cy="20301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6937935-74FD-C605-BF9F-E92CB5CD5C9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284"/>
          <a:stretch/>
        </p:blipFill>
        <p:spPr>
          <a:xfrm>
            <a:off x="4139951" y="919181"/>
            <a:ext cx="4527019" cy="289442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60D91D0-EC55-800C-2F4B-3FDEAEA8C4DA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3928" y="2338873"/>
            <a:ext cx="4465263" cy="2804628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FA8CFA34-3DBF-B8ED-E539-CB70BA655C3E}"/>
              </a:ext>
            </a:extLst>
          </p:cNvPr>
          <p:cNvSpPr txBox="1"/>
          <p:nvPr/>
        </p:nvSpPr>
        <p:spPr>
          <a:xfrm>
            <a:off x="76449" y="673794"/>
            <a:ext cx="1759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>
                <a:solidFill>
                  <a:srgbClr val="FF0000"/>
                </a:solidFill>
              </a:rPr>
              <a:t>FCC WEEK 2023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63DB67D-490E-5DFB-3C80-069C9C81F461}"/>
              </a:ext>
            </a:extLst>
          </p:cNvPr>
          <p:cNvSpPr txBox="1"/>
          <p:nvPr/>
        </p:nvSpPr>
        <p:spPr>
          <a:xfrm>
            <a:off x="5796136" y="811273"/>
            <a:ext cx="2015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>
                <a:solidFill>
                  <a:srgbClr val="FF0000"/>
                </a:solidFill>
              </a:rPr>
              <a:t>New Baseline </a:t>
            </a:r>
          </a:p>
        </p:txBody>
      </p:sp>
    </p:spTree>
    <p:extLst>
      <p:ext uri="{BB962C8B-B14F-4D97-AF65-F5344CB8AC3E}">
        <p14:creationId xmlns:p14="http://schemas.microsoft.com/office/powerpoint/2010/main" val="7272296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E69FAE-E5D8-A9A0-FE24-AD71875657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6B76FAD-8EA6-4CA6-D841-DFF3B9BF1A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22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C3DEADB7-48CB-C084-2791-1F08D5714136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Underground Structure Point L</a:t>
            </a:r>
            <a:endParaRPr lang="en-US" dirty="0"/>
          </a:p>
        </p:txBody>
      </p:sp>
      <p:pic>
        <p:nvPicPr>
          <p:cNvPr id="13" name="Picture 9">
            <a:extLst>
              <a:ext uri="{FF2B5EF4-FFF2-40B4-BE49-F238E27FC236}">
                <a16:creationId xmlns:a16="http://schemas.microsoft.com/office/drawing/2014/main" id="{D1F94C74-6393-7249-336C-2ED6A821A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1BD23E7-5086-9974-4A78-BB60EF616D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0139" y="380945"/>
            <a:ext cx="1088872" cy="8606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83E2434-6BA0-CCF6-EEB4-8D23772845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13" t="76062" r="88005" b="11457"/>
          <a:stretch/>
        </p:blipFill>
        <p:spPr>
          <a:xfrm>
            <a:off x="522600" y="3147813"/>
            <a:ext cx="2759532" cy="15783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017F4B1-FB2A-17D4-F914-C01A9D7FE34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995" t="67023" r="80044" b="12783"/>
          <a:stretch/>
        </p:blipFill>
        <p:spPr>
          <a:xfrm>
            <a:off x="893104" y="993351"/>
            <a:ext cx="1973000" cy="1578399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95F5A96-5A0B-741E-C0AB-75F5D3286C24}"/>
              </a:ext>
            </a:extLst>
          </p:cNvPr>
          <p:cNvCxnSpPr/>
          <p:nvPr/>
        </p:nvCxnSpPr>
        <p:spPr>
          <a:xfrm>
            <a:off x="2267744" y="1491630"/>
            <a:ext cx="144016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5058120-BB2E-B9E2-1608-10EBE691F0AF}"/>
              </a:ext>
            </a:extLst>
          </p:cNvPr>
          <p:cNvCxnSpPr/>
          <p:nvPr/>
        </p:nvCxnSpPr>
        <p:spPr>
          <a:xfrm>
            <a:off x="2267744" y="1635646"/>
            <a:ext cx="144016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57A5BBB-69FB-A0B1-DB0D-9D5138F7113D}"/>
              </a:ext>
            </a:extLst>
          </p:cNvPr>
          <p:cNvCxnSpPr/>
          <p:nvPr/>
        </p:nvCxnSpPr>
        <p:spPr>
          <a:xfrm>
            <a:off x="2230562" y="1989909"/>
            <a:ext cx="144016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B091724-45B8-40EF-F3A6-7B880E11F07E}"/>
              </a:ext>
            </a:extLst>
          </p:cNvPr>
          <p:cNvCxnSpPr/>
          <p:nvPr/>
        </p:nvCxnSpPr>
        <p:spPr>
          <a:xfrm>
            <a:off x="2230562" y="2139701"/>
            <a:ext cx="144016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87A31D7-2398-C467-282F-9FCFD0909118}"/>
              </a:ext>
            </a:extLst>
          </p:cNvPr>
          <p:cNvCxnSpPr/>
          <p:nvPr/>
        </p:nvCxnSpPr>
        <p:spPr>
          <a:xfrm>
            <a:off x="2231480" y="2283717"/>
            <a:ext cx="144016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259F4E6-E640-69F7-C340-64FDF45F311A}"/>
              </a:ext>
            </a:extLst>
          </p:cNvPr>
          <p:cNvCxnSpPr/>
          <p:nvPr/>
        </p:nvCxnSpPr>
        <p:spPr>
          <a:xfrm>
            <a:off x="2627784" y="3219822"/>
            <a:ext cx="144016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EF1C1E-0B55-1C0F-25EE-0DDC18533D21}"/>
              </a:ext>
            </a:extLst>
          </p:cNvPr>
          <p:cNvCxnSpPr/>
          <p:nvPr/>
        </p:nvCxnSpPr>
        <p:spPr>
          <a:xfrm>
            <a:off x="2902315" y="3651870"/>
            <a:ext cx="144016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977CE2F-A32C-379D-DDED-73D62CAC26FC}"/>
              </a:ext>
            </a:extLst>
          </p:cNvPr>
          <p:cNvSpPr txBox="1"/>
          <p:nvPr/>
        </p:nvSpPr>
        <p:spPr>
          <a:xfrm>
            <a:off x="5580112" y="410042"/>
            <a:ext cx="2015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>
                <a:solidFill>
                  <a:srgbClr val="FF0000"/>
                </a:solidFill>
              </a:rPr>
              <a:t>New Baseline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D261DC6-F74F-E575-A865-944A721755A5}"/>
              </a:ext>
            </a:extLst>
          </p:cNvPr>
          <p:cNvSpPr txBox="1"/>
          <p:nvPr/>
        </p:nvSpPr>
        <p:spPr>
          <a:xfrm>
            <a:off x="1294842" y="717819"/>
            <a:ext cx="2015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>
                <a:solidFill>
                  <a:srgbClr val="FF0000"/>
                </a:solidFill>
              </a:rPr>
              <a:t>New QRL Size ? </a:t>
            </a:r>
          </a:p>
        </p:txBody>
      </p:sp>
      <p:pic>
        <p:nvPicPr>
          <p:cNvPr id="218" name="Picture 217">
            <a:extLst>
              <a:ext uri="{FF2B5EF4-FFF2-40B4-BE49-F238E27FC236}">
                <a16:creationId xmlns:a16="http://schemas.microsoft.com/office/drawing/2014/main" id="{E93DE574-4E4C-8135-E6DA-0C6EFECBB84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2432"/>
          <a:stretch/>
        </p:blipFill>
        <p:spPr>
          <a:xfrm>
            <a:off x="5340357" y="748384"/>
            <a:ext cx="3549682" cy="4395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3019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E9460-FB52-BFFE-EA08-D73CC5788F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long metal pole with a blue handle&#10;&#10;Description automatically generated with medium confidence">
            <a:extLst>
              <a:ext uri="{FF2B5EF4-FFF2-40B4-BE49-F238E27FC236}">
                <a16:creationId xmlns:a16="http://schemas.microsoft.com/office/drawing/2014/main" id="{964E28D2-AE02-D120-00C0-D17E560325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3" y="1088215"/>
            <a:ext cx="7925546" cy="3975080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578A219-4759-79B1-6E8B-4C90CDE735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23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C7AE70C6-20B1-8B7F-E023-195B8A2FCAF0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Underground Structure Point L</a:t>
            </a:r>
            <a:endParaRPr lang="en-US" dirty="0"/>
          </a:p>
        </p:txBody>
      </p:sp>
      <p:pic>
        <p:nvPicPr>
          <p:cNvPr id="13" name="Picture 9">
            <a:extLst>
              <a:ext uri="{FF2B5EF4-FFF2-40B4-BE49-F238E27FC236}">
                <a16:creationId xmlns:a16="http://schemas.microsoft.com/office/drawing/2014/main" id="{154E71DB-B48A-BC49-3C76-A83CB9AC04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E62123E-2ACF-1293-E7A4-00645FE4D5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0139" y="380945"/>
            <a:ext cx="1088872" cy="860657"/>
          </a:xfrm>
          <a:prstGeom prst="rect">
            <a:avLst/>
          </a:prstGeom>
        </p:spPr>
      </p:pic>
      <p:sp>
        <p:nvSpPr>
          <p:cNvPr id="21" name="TextBox 60">
            <a:extLst>
              <a:ext uri="{FF2B5EF4-FFF2-40B4-BE49-F238E27FC236}">
                <a16:creationId xmlns:a16="http://schemas.microsoft.com/office/drawing/2014/main" id="{B48348F6-7D46-55CC-3928-1BD708469695}"/>
              </a:ext>
            </a:extLst>
          </p:cNvPr>
          <p:cNvSpPr txBox="1"/>
          <p:nvPr/>
        </p:nvSpPr>
        <p:spPr>
          <a:xfrm>
            <a:off x="7542023" y="3576858"/>
            <a:ext cx="13521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22" name="Straight Arrow Connector 61">
            <a:extLst>
              <a:ext uri="{FF2B5EF4-FFF2-40B4-BE49-F238E27FC236}">
                <a16:creationId xmlns:a16="http://schemas.microsoft.com/office/drawing/2014/main" id="{580F7BF3-B193-88D4-0285-7839323910B9}"/>
              </a:ext>
            </a:extLst>
          </p:cNvPr>
          <p:cNvCxnSpPr>
            <a:cxnSpLocks/>
          </p:cNvCxnSpPr>
          <p:nvPr/>
        </p:nvCxnSpPr>
        <p:spPr>
          <a:xfrm>
            <a:off x="7830055" y="3970190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1">
            <a:extLst>
              <a:ext uri="{FF2B5EF4-FFF2-40B4-BE49-F238E27FC236}">
                <a16:creationId xmlns:a16="http://schemas.microsoft.com/office/drawing/2014/main" id="{9AAD183F-4DE4-9B87-E897-DE631AABE724}"/>
              </a:ext>
            </a:extLst>
          </p:cNvPr>
          <p:cNvSpPr txBox="1"/>
          <p:nvPr/>
        </p:nvSpPr>
        <p:spPr>
          <a:xfrm>
            <a:off x="4297084" y="3086952"/>
            <a:ext cx="143500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CE"/>
                </a:solidFill>
              </a:rPr>
              <a:t>Junction Cavern</a:t>
            </a:r>
          </a:p>
        </p:txBody>
      </p:sp>
      <p:cxnSp>
        <p:nvCxnSpPr>
          <p:cNvPr id="9" name="Straight Arrow Connector 12">
            <a:extLst>
              <a:ext uri="{FF2B5EF4-FFF2-40B4-BE49-F238E27FC236}">
                <a16:creationId xmlns:a16="http://schemas.microsoft.com/office/drawing/2014/main" id="{17DBDA80-FB28-E69A-ED52-C858FBA65FC7}"/>
              </a:ext>
            </a:extLst>
          </p:cNvPr>
          <p:cNvCxnSpPr>
            <a:cxnSpLocks/>
          </p:cNvCxnSpPr>
          <p:nvPr/>
        </p:nvCxnSpPr>
        <p:spPr>
          <a:xfrm flipV="1">
            <a:off x="5157812" y="2622159"/>
            <a:ext cx="69427" cy="478855"/>
          </a:xfrm>
          <a:prstGeom prst="straightConnector1">
            <a:avLst/>
          </a:prstGeom>
          <a:ln w="19050">
            <a:solidFill>
              <a:srgbClr val="0000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3">
            <a:extLst>
              <a:ext uri="{FF2B5EF4-FFF2-40B4-BE49-F238E27FC236}">
                <a16:creationId xmlns:a16="http://schemas.microsoft.com/office/drawing/2014/main" id="{8D6F319D-4F61-3EC0-FD30-88907F7AC5AD}"/>
              </a:ext>
            </a:extLst>
          </p:cNvPr>
          <p:cNvCxnSpPr>
            <a:cxnSpLocks/>
          </p:cNvCxnSpPr>
          <p:nvPr/>
        </p:nvCxnSpPr>
        <p:spPr>
          <a:xfrm>
            <a:off x="2623004" y="1226119"/>
            <a:ext cx="385102" cy="315206"/>
          </a:xfrm>
          <a:prstGeom prst="straightConnector1">
            <a:avLst/>
          </a:prstGeom>
          <a:ln w="19050">
            <a:solidFill>
              <a:srgbClr val="5D78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5">
            <a:extLst>
              <a:ext uri="{FF2B5EF4-FFF2-40B4-BE49-F238E27FC236}">
                <a16:creationId xmlns:a16="http://schemas.microsoft.com/office/drawing/2014/main" id="{7DCFACB7-C050-05C5-794E-54FF0FD2406C}"/>
              </a:ext>
            </a:extLst>
          </p:cNvPr>
          <p:cNvCxnSpPr>
            <a:cxnSpLocks/>
          </p:cNvCxnSpPr>
          <p:nvPr/>
        </p:nvCxnSpPr>
        <p:spPr>
          <a:xfrm>
            <a:off x="1007831" y="3793421"/>
            <a:ext cx="559400" cy="480172"/>
          </a:xfrm>
          <a:prstGeom prst="straightConnector1">
            <a:avLst/>
          </a:prstGeom>
          <a:ln w="19050">
            <a:solidFill>
              <a:srgbClr val="8A8A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6">
            <a:extLst>
              <a:ext uri="{FF2B5EF4-FFF2-40B4-BE49-F238E27FC236}">
                <a16:creationId xmlns:a16="http://schemas.microsoft.com/office/drawing/2014/main" id="{DF434C9B-D070-BF56-AEFF-D3CF119439A0}"/>
              </a:ext>
            </a:extLst>
          </p:cNvPr>
          <p:cNvSpPr txBox="1"/>
          <p:nvPr/>
        </p:nvSpPr>
        <p:spPr>
          <a:xfrm>
            <a:off x="254617" y="3517326"/>
            <a:ext cx="1268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8787A4"/>
                </a:solidFill>
              </a:rPr>
              <a:t>Klystron Gallery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1775D80-270B-ECF0-4F09-EF881CEBD98A}"/>
              </a:ext>
            </a:extLst>
          </p:cNvPr>
          <p:cNvSpPr/>
          <p:nvPr/>
        </p:nvSpPr>
        <p:spPr>
          <a:xfrm>
            <a:off x="6842292" y="4560231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8">
            <a:extLst>
              <a:ext uri="{FF2B5EF4-FFF2-40B4-BE49-F238E27FC236}">
                <a16:creationId xmlns:a16="http://schemas.microsoft.com/office/drawing/2014/main" id="{13AC527D-033C-47E9-C603-317D9219F37E}"/>
              </a:ext>
            </a:extLst>
          </p:cNvPr>
          <p:cNvCxnSpPr>
            <a:cxnSpLocks/>
          </p:cNvCxnSpPr>
          <p:nvPr/>
        </p:nvCxnSpPr>
        <p:spPr>
          <a:xfrm flipH="1" flipV="1">
            <a:off x="2304975" y="4142788"/>
            <a:ext cx="352900" cy="334855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9">
            <a:extLst>
              <a:ext uri="{FF2B5EF4-FFF2-40B4-BE49-F238E27FC236}">
                <a16:creationId xmlns:a16="http://schemas.microsoft.com/office/drawing/2014/main" id="{5E1664E6-6DB1-C8A2-D4EA-917101C2CC69}"/>
              </a:ext>
            </a:extLst>
          </p:cNvPr>
          <p:cNvSpPr txBox="1"/>
          <p:nvPr/>
        </p:nvSpPr>
        <p:spPr>
          <a:xfrm>
            <a:off x="1624466" y="973070"/>
            <a:ext cx="142884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5D7897"/>
                </a:solidFill>
              </a:rPr>
              <a:t>Service Shaft</a:t>
            </a:r>
          </a:p>
        </p:txBody>
      </p:sp>
      <p:cxnSp>
        <p:nvCxnSpPr>
          <p:cNvPr id="19" name="Straight Arrow Connector 20">
            <a:extLst>
              <a:ext uri="{FF2B5EF4-FFF2-40B4-BE49-F238E27FC236}">
                <a16:creationId xmlns:a16="http://schemas.microsoft.com/office/drawing/2014/main" id="{33ED644E-206B-3062-CD8F-F9D760E0D490}"/>
              </a:ext>
            </a:extLst>
          </p:cNvPr>
          <p:cNvCxnSpPr>
            <a:cxnSpLocks/>
          </p:cNvCxnSpPr>
          <p:nvPr/>
        </p:nvCxnSpPr>
        <p:spPr>
          <a:xfrm>
            <a:off x="4643871" y="1739058"/>
            <a:ext cx="177784" cy="573171"/>
          </a:xfrm>
          <a:prstGeom prst="straightConnector1">
            <a:avLst/>
          </a:prstGeom>
          <a:ln w="19050">
            <a:solidFill>
              <a:srgbClr val="5D78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1">
            <a:extLst>
              <a:ext uri="{FF2B5EF4-FFF2-40B4-BE49-F238E27FC236}">
                <a16:creationId xmlns:a16="http://schemas.microsoft.com/office/drawing/2014/main" id="{37F0FE4F-97BE-94D5-24FC-1A4852126BAE}"/>
              </a:ext>
            </a:extLst>
          </p:cNvPr>
          <p:cNvSpPr txBox="1"/>
          <p:nvPr/>
        </p:nvSpPr>
        <p:spPr>
          <a:xfrm>
            <a:off x="3597144" y="1291772"/>
            <a:ext cx="1276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solidFill>
                  <a:srgbClr val="5E7A99"/>
                </a:solidFill>
              </a:rPr>
              <a:t>Service Cavern </a:t>
            </a:r>
            <a:br>
              <a:rPr lang="en-GB" sz="1200" dirty="0">
                <a:solidFill>
                  <a:srgbClr val="5E7A99"/>
                </a:solidFill>
              </a:rPr>
            </a:br>
            <a:r>
              <a:rPr lang="en-GB" sz="1200" dirty="0">
                <a:solidFill>
                  <a:srgbClr val="5E7A99"/>
                </a:solidFill>
              </a:rPr>
              <a:t>(60x25m)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98EA264-797A-E2E2-A6EE-78F055403494}"/>
              </a:ext>
            </a:extLst>
          </p:cNvPr>
          <p:cNvSpPr txBox="1"/>
          <p:nvPr/>
        </p:nvSpPr>
        <p:spPr>
          <a:xfrm>
            <a:off x="2065606" y="4463479"/>
            <a:ext cx="1223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Machine tunnel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04A8371-61EA-7E32-2CDE-F813EA7FA500}"/>
              </a:ext>
            </a:extLst>
          </p:cNvPr>
          <p:cNvSpPr txBox="1"/>
          <p:nvPr/>
        </p:nvSpPr>
        <p:spPr>
          <a:xfrm>
            <a:off x="1365510" y="3085009"/>
            <a:ext cx="1952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54A2B2"/>
                </a:solidFill>
              </a:rPr>
              <a:t>ø9,5m Connection Tunnel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C2ADD97-51B3-DDAD-590A-BD55A9F1BD48}"/>
              </a:ext>
            </a:extLst>
          </p:cNvPr>
          <p:cNvCxnSpPr>
            <a:cxnSpLocks/>
          </p:cNvCxnSpPr>
          <p:nvPr/>
        </p:nvCxnSpPr>
        <p:spPr>
          <a:xfrm flipV="1">
            <a:off x="3105206" y="2845172"/>
            <a:ext cx="398892" cy="270858"/>
          </a:xfrm>
          <a:prstGeom prst="straightConnector1">
            <a:avLst/>
          </a:prstGeom>
          <a:ln w="19050">
            <a:solidFill>
              <a:srgbClr val="0097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2234168-86BC-02B6-92E5-AAC61648C384}"/>
              </a:ext>
            </a:extLst>
          </p:cNvPr>
          <p:cNvCxnSpPr>
            <a:cxnSpLocks/>
          </p:cNvCxnSpPr>
          <p:nvPr/>
        </p:nvCxnSpPr>
        <p:spPr>
          <a:xfrm flipH="1" flipV="1">
            <a:off x="7385670" y="1522604"/>
            <a:ext cx="251546" cy="2049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416973B-BD41-A0E0-D586-C77318032A2A}"/>
              </a:ext>
            </a:extLst>
          </p:cNvPr>
          <p:cNvSpPr txBox="1"/>
          <p:nvPr/>
        </p:nvSpPr>
        <p:spPr>
          <a:xfrm>
            <a:off x="7179874" y="1724590"/>
            <a:ext cx="1728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4 Evacuation staircase</a:t>
            </a:r>
          </a:p>
          <a:p>
            <a:pPr algn="ctr"/>
            <a:r>
              <a:rPr lang="en-GB" sz="1200" dirty="0"/>
              <a:t>(each 225 m) </a:t>
            </a:r>
          </a:p>
        </p:txBody>
      </p:sp>
      <p:cxnSp>
        <p:nvCxnSpPr>
          <p:cNvPr id="32" name="Straight Connector 33">
            <a:extLst>
              <a:ext uri="{FF2B5EF4-FFF2-40B4-BE49-F238E27FC236}">
                <a16:creationId xmlns:a16="http://schemas.microsoft.com/office/drawing/2014/main" id="{F2E3D754-E6CD-DA2D-969A-DDCEEA9C67A2}"/>
              </a:ext>
            </a:extLst>
          </p:cNvPr>
          <p:cNvCxnSpPr>
            <a:cxnSpLocks/>
          </p:cNvCxnSpPr>
          <p:nvPr/>
        </p:nvCxnSpPr>
        <p:spPr>
          <a:xfrm flipV="1">
            <a:off x="6012160" y="2161187"/>
            <a:ext cx="0" cy="308452"/>
          </a:xfrm>
          <a:prstGeom prst="line">
            <a:avLst/>
          </a:prstGeom>
          <a:ln w="1905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C776AD13-5F31-F5BD-9506-34C136F13656}"/>
              </a:ext>
            </a:extLst>
          </p:cNvPr>
          <p:cNvSpPr/>
          <p:nvPr/>
        </p:nvSpPr>
        <p:spPr>
          <a:xfrm>
            <a:off x="5897137" y="2456258"/>
            <a:ext cx="3643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C000"/>
                </a:solidFill>
              </a:rPr>
              <a:t>IP</a:t>
            </a:r>
          </a:p>
        </p:txBody>
      </p:sp>
      <p:sp>
        <p:nvSpPr>
          <p:cNvPr id="47" name="TextBox 26">
            <a:extLst>
              <a:ext uri="{FF2B5EF4-FFF2-40B4-BE49-F238E27FC236}">
                <a16:creationId xmlns:a16="http://schemas.microsoft.com/office/drawing/2014/main" id="{2AD1BEF0-F68F-BFC5-D0D5-B2F70529AD8D}"/>
              </a:ext>
            </a:extLst>
          </p:cNvPr>
          <p:cNvSpPr txBox="1"/>
          <p:nvPr/>
        </p:nvSpPr>
        <p:spPr>
          <a:xfrm>
            <a:off x="4732763" y="1068232"/>
            <a:ext cx="1933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54A2B2"/>
                </a:solidFill>
              </a:rPr>
              <a:t>ø7m Connection Tunnels </a:t>
            </a:r>
            <a:br>
              <a:rPr lang="en-GB" sz="1200" dirty="0">
                <a:solidFill>
                  <a:srgbClr val="54A2B2"/>
                </a:solidFill>
              </a:rPr>
            </a:br>
            <a:r>
              <a:rPr lang="en-GB" sz="1200" dirty="0">
                <a:solidFill>
                  <a:srgbClr val="54A2B2"/>
                </a:solidFill>
              </a:rPr>
              <a:t>(Cavern/Klystron Gallery)</a:t>
            </a:r>
          </a:p>
        </p:txBody>
      </p:sp>
      <p:cxnSp>
        <p:nvCxnSpPr>
          <p:cNvPr id="51" name="Straight Arrow Connector 28">
            <a:extLst>
              <a:ext uri="{FF2B5EF4-FFF2-40B4-BE49-F238E27FC236}">
                <a16:creationId xmlns:a16="http://schemas.microsoft.com/office/drawing/2014/main" id="{94CC09F7-2630-B266-F22F-8838AA7361F2}"/>
              </a:ext>
            </a:extLst>
          </p:cNvPr>
          <p:cNvCxnSpPr>
            <a:cxnSpLocks/>
          </p:cNvCxnSpPr>
          <p:nvPr/>
        </p:nvCxnSpPr>
        <p:spPr>
          <a:xfrm>
            <a:off x="5063886" y="1578269"/>
            <a:ext cx="105179" cy="788149"/>
          </a:xfrm>
          <a:prstGeom prst="straightConnector1">
            <a:avLst/>
          </a:prstGeom>
          <a:ln w="19050">
            <a:solidFill>
              <a:srgbClr val="0097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11">
            <a:extLst>
              <a:ext uri="{FF2B5EF4-FFF2-40B4-BE49-F238E27FC236}">
                <a16:creationId xmlns:a16="http://schemas.microsoft.com/office/drawing/2014/main" id="{C2B061BD-ABBF-D76E-3E42-B90251A66B33}"/>
              </a:ext>
            </a:extLst>
          </p:cNvPr>
          <p:cNvSpPr txBox="1"/>
          <p:nvPr/>
        </p:nvSpPr>
        <p:spPr>
          <a:xfrm>
            <a:off x="1651835" y="2049227"/>
            <a:ext cx="143500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CE"/>
                </a:solidFill>
              </a:rPr>
              <a:t>Junction Cavern</a:t>
            </a:r>
          </a:p>
        </p:txBody>
      </p:sp>
      <p:cxnSp>
        <p:nvCxnSpPr>
          <p:cNvPr id="55" name="Straight Arrow Connector 12">
            <a:extLst>
              <a:ext uri="{FF2B5EF4-FFF2-40B4-BE49-F238E27FC236}">
                <a16:creationId xmlns:a16="http://schemas.microsoft.com/office/drawing/2014/main" id="{93359DD3-47F7-24A6-5AB3-383C0F9E5A07}"/>
              </a:ext>
            </a:extLst>
          </p:cNvPr>
          <p:cNvCxnSpPr>
            <a:cxnSpLocks/>
            <a:stCxn id="54" idx="2"/>
          </p:cNvCxnSpPr>
          <p:nvPr/>
        </p:nvCxnSpPr>
        <p:spPr>
          <a:xfrm>
            <a:off x="2369339" y="2349309"/>
            <a:ext cx="667870" cy="395390"/>
          </a:xfrm>
          <a:prstGeom prst="straightConnector1">
            <a:avLst/>
          </a:prstGeom>
          <a:ln w="19050">
            <a:solidFill>
              <a:srgbClr val="0000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47115B5-9E11-E961-4F32-3E44FDD2FCA7}"/>
              </a:ext>
            </a:extLst>
          </p:cNvPr>
          <p:cNvSpPr txBox="1"/>
          <p:nvPr/>
        </p:nvSpPr>
        <p:spPr>
          <a:xfrm>
            <a:off x="5546383" y="2848396"/>
            <a:ext cx="21130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Evacuation staircase with lift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22404AB-5212-2318-93B7-48C3D71BA1F8}"/>
              </a:ext>
            </a:extLst>
          </p:cNvPr>
          <p:cNvCxnSpPr>
            <a:cxnSpLocks/>
          </p:cNvCxnSpPr>
          <p:nvPr/>
        </p:nvCxnSpPr>
        <p:spPr>
          <a:xfrm flipH="1" flipV="1">
            <a:off x="5502258" y="2656366"/>
            <a:ext cx="251546" cy="2049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0D3CB49-F69E-9D82-54CD-76E61B7BE7CC}"/>
              </a:ext>
            </a:extLst>
          </p:cNvPr>
          <p:cNvSpPr txBox="1"/>
          <p:nvPr/>
        </p:nvSpPr>
        <p:spPr>
          <a:xfrm>
            <a:off x="5049390" y="1607051"/>
            <a:ext cx="1601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2">
                    <a:lumMod val="50000"/>
                  </a:schemeClr>
                </a:solidFill>
              </a:rPr>
              <a:t>Midpoint RF section</a:t>
            </a:r>
          </a:p>
        </p:txBody>
      </p:sp>
      <p:cxnSp>
        <p:nvCxnSpPr>
          <p:cNvPr id="46" name="Straight Connector 33">
            <a:extLst>
              <a:ext uri="{FF2B5EF4-FFF2-40B4-BE49-F238E27FC236}">
                <a16:creationId xmlns:a16="http://schemas.microsoft.com/office/drawing/2014/main" id="{772DB0AF-8150-2F04-3684-69DECC736304}"/>
              </a:ext>
            </a:extLst>
          </p:cNvPr>
          <p:cNvCxnSpPr>
            <a:cxnSpLocks/>
          </p:cNvCxnSpPr>
          <p:nvPr/>
        </p:nvCxnSpPr>
        <p:spPr>
          <a:xfrm flipV="1">
            <a:off x="5310470" y="1878145"/>
            <a:ext cx="5622" cy="591494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23046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686DF7-707A-D25F-9865-DEF84918C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long metal bar with a blue cube&#10;&#10;Description automatically generated">
            <a:extLst>
              <a:ext uri="{FF2B5EF4-FFF2-40B4-BE49-F238E27FC236}">
                <a16:creationId xmlns:a16="http://schemas.microsoft.com/office/drawing/2014/main" id="{56997616-A3E8-C43A-E389-0B17CEC38B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48" t="33520" r="22291" b="41472"/>
          <a:stretch/>
        </p:blipFill>
        <p:spPr>
          <a:xfrm>
            <a:off x="557989" y="1745310"/>
            <a:ext cx="7976111" cy="2131286"/>
          </a:xfrm>
          <a:prstGeom prst="rect">
            <a:avLst/>
          </a:prstGeom>
        </p:spPr>
      </p:pic>
      <p:pic>
        <p:nvPicPr>
          <p:cNvPr id="21" name="Picture 20" descr="A diagram of a circular object with text&#10;&#10;Description automatically generated">
            <a:extLst>
              <a:ext uri="{FF2B5EF4-FFF2-40B4-BE49-F238E27FC236}">
                <a16:creationId xmlns:a16="http://schemas.microsoft.com/office/drawing/2014/main" id="{079E4C9D-C74B-7E2E-6C1A-9600C0CD1B7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560713"/>
            <a:ext cx="4364018" cy="2582787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35FDED-F0B5-DDF6-B09A-EC639D6D8D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24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E54E1AB6-F3DA-FBF5-21A1-B73720043FEA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Underground Structure Point L</a:t>
            </a:r>
            <a:endParaRPr lang="en-US" dirty="0"/>
          </a:p>
        </p:txBody>
      </p:sp>
      <p:sp>
        <p:nvSpPr>
          <p:cNvPr id="11" name="TextBox 60">
            <a:extLst>
              <a:ext uri="{FF2B5EF4-FFF2-40B4-BE49-F238E27FC236}">
                <a16:creationId xmlns:a16="http://schemas.microsoft.com/office/drawing/2014/main" id="{4C6320AD-CDC7-3A61-0544-7C1E403C13F0}"/>
              </a:ext>
            </a:extLst>
          </p:cNvPr>
          <p:cNvSpPr txBox="1"/>
          <p:nvPr/>
        </p:nvSpPr>
        <p:spPr>
          <a:xfrm>
            <a:off x="5956737" y="516450"/>
            <a:ext cx="13521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12" name="Straight Arrow Connector 61">
            <a:extLst>
              <a:ext uri="{FF2B5EF4-FFF2-40B4-BE49-F238E27FC236}">
                <a16:creationId xmlns:a16="http://schemas.microsoft.com/office/drawing/2014/main" id="{A3E1B08E-50BA-5CE8-073E-6C74E08D3F9F}"/>
              </a:ext>
            </a:extLst>
          </p:cNvPr>
          <p:cNvCxnSpPr>
            <a:cxnSpLocks/>
          </p:cNvCxnSpPr>
          <p:nvPr/>
        </p:nvCxnSpPr>
        <p:spPr>
          <a:xfrm flipV="1">
            <a:off x="6129479" y="866137"/>
            <a:ext cx="0" cy="599369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9">
            <a:extLst>
              <a:ext uri="{FF2B5EF4-FFF2-40B4-BE49-F238E27FC236}">
                <a16:creationId xmlns:a16="http://schemas.microsoft.com/office/drawing/2014/main" id="{0B5B4AD3-5D40-B8C1-BAFD-977C235161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FDDA080-D132-B757-F729-0B801BAE6C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0139" y="380945"/>
            <a:ext cx="1088872" cy="860657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737FED8-B099-52C4-0A11-D54139849122}"/>
              </a:ext>
            </a:extLst>
          </p:cNvPr>
          <p:cNvCxnSpPr/>
          <p:nvPr/>
        </p:nvCxnSpPr>
        <p:spPr>
          <a:xfrm>
            <a:off x="6876256" y="3469985"/>
            <a:ext cx="56001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6D8E3725-DD36-EEE1-2E69-F0826D723314}"/>
              </a:ext>
            </a:extLst>
          </p:cNvPr>
          <p:cNvCxnSpPr>
            <a:cxnSpLocks/>
          </p:cNvCxnSpPr>
          <p:nvPr/>
        </p:nvCxnSpPr>
        <p:spPr>
          <a:xfrm flipV="1">
            <a:off x="7376219" y="2148076"/>
            <a:ext cx="0" cy="128220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47DB60A2-D91E-0286-F40C-9952571CB6E0}"/>
              </a:ext>
            </a:extLst>
          </p:cNvPr>
          <p:cNvSpPr txBox="1"/>
          <p:nvPr/>
        </p:nvSpPr>
        <p:spPr>
          <a:xfrm>
            <a:off x="6796038" y="2576852"/>
            <a:ext cx="736132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1000" dirty="0">
                <a:solidFill>
                  <a:schemeClr val="tx2">
                    <a:lumMod val="75000"/>
                  </a:schemeClr>
                </a:solidFill>
              </a:rPr>
              <a:t>153,8m</a:t>
            </a:r>
            <a:endParaRPr lang="en-GB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C1F90482-DA50-69CB-1194-A496A8D4AD4A}"/>
              </a:ext>
            </a:extLst>
          </p:cNvPr>
          <p:cNvCxnSpPr/>
          <p:nvPr/>
        </p:nvCxnSpPr>
        <p:spPr>
          <a:xfrm>
            <a:off x="3623615" y="2486461"/>
            <a:ext cx="56001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8D12ADE9-9C9C-B658-286C-B63B32CF93A2}"/>
              </a:ext>
            </a:extLst>
          </p:cNvPr>
          <p:cNvCxnSpPr>
            <a:cxnSpLocks/>
          </p:cNvCxnSpPr>
          <p:nvPr/>
        </p:nvCxnSpPr>
        <p:spPr>
          <a:xfrm flipV="1">
            <a:off x="3707904" y="2148076"/>
            <a:ext cx="0" cy="33838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E0D74E6C-C7B6-F2AA-FA8E-64A4D58DE08E}"/>
              </a:ext>
            </a:extLst>
          </p:cNvPr>
          <p:cNvSpPr txBox="1"/>
          <p:nvPr/>
        </p:nvSpPr>
        <p:spPr>
          <a:xfrm>
            <a:off x="3232182" y="2194395"/>
            <a:ext cx="4408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000" dirty="0">
                <a:solidFill>
                  <a:schemeClr val="tx2">
                    <a:lumMod val="75000"/>
                  </a:schemeClr>
                </a:solidFill>
              </a:rPr>
              <a:t>35m</a:t>
            </a:r>
            <a:endParaRPr lang="en-GB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542E0E3E-2C4C-C80A-1D5C-A9A67777B1DD}"/>
              </a:ext>
            </a:extLst>
          </p:cNvPr>
          <p:cNvCxnSpPr>
            <a:cxnSpLocks/>
          </p:cNvCxnSpPr>
          <p:nvPr/>
        </p:nvCxnSpPr>
        <p:spPr>
          <a:xfrm flipV="1">
            <a:off x="6522737" y="3468138"/>
            <a:ext cx="144016" cy="37923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B5D289C2-BAFB-D0BD-130F-B35CDBFED929}"/>
              </a:ext>
            </a:extLst>
          </p:cNvPr>
          <p:cNvCxnSpPr>
            <a:cxnSpLocks/>
          </p:cNvCxnSpPr>
          <p:nvPr/>
        </p:nvCxnSpPr>
        <p:spPr>
          <a:xfrm flipV="1">
            <a:off x="4426530" y="2720066"/>
            <a:ext cx="164795" cy="32326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6FDD214D-9ADC-9782-3F58-6866E5FE2432}"/>
              </a:ext>
            </a:extLst>
          </p:cNvPr>
          <p:cNvCxnSpPr>
            <a:cxnSpLocks/>
          </p:cNvCxnSpPr>
          <p:nvPr/>
        </p:nvCxnSpPr>
        <p:spPr>
          <a:xfrm flipH="1" flipV="1">
            <a:off x="4486587" y="2967794"/>
            <a:ext cx="2043653" cy="81607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F4B5BFA7-201E-F759-3757-735575BCC0D7}"/>
              </a:ext>
            </a:extLst>
          </p:cNvPr>
          <p:cNvSpPr txBox="1"/>
          <p:nvPr/>
        </p:nvSpPr>
        <p:spPr>
          <a:xfrm rot="1353667">
            <a:off x="5374281" y="3211817"/>
            <a:ext cx="736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000" dirty="0">
                <a:solidFill>
                  <a:schemeClr val="tx2">
                    <a:lumMod val="75000"/>
                  </a:schemeClr>
                </a:solidFill>
              </a:rPr>
              <a:t>250m</a:t>
            </a:r>
            <a:endParaRPr lang="en-GB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19">
            <a:extLst>
              <a:ext uri="{FF2B5EF4-FFF2-40B4-BE49-F238E27FC236}">
                <a16:creationId xmlns:a16="http://schemas.microsoft.com/office/drawing/2014/main" id="{167737D9-C4DC-CF0F-346B-611D955EDE72}"/>
              </a:ext>
            </a:extLst>
          </p:cNvPr>
          <p:cNvSpPr txBox="1"/>
          <p:nvPr/>
        </p:nvSpPr>
        <p:spPr>
          <a:xfrm>
            <a:off x="0" y="2808684"/>
            <a:ext cx="142884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u="sng" dirty="0">
                <a:solidFill>
                  <a:srgbClr val="5D7897"/>
                </a:solidFill>
              </a:rPr>
              <a:t>Service Shaft</a:t>
            </a:r>
          </a:p>
        </p:txBody>
      </p:sp>
      <p:cxnSp>
        <p:nvCxnSpPr>
          <p:cNvPr id="7" name="Straight Arrow Connector 13">
            <a:extLst>
              <a:ext uri="{FF2B5EF4-FFF2-40B4-BE49-F238E27FC236}">
                <a16:creationId xmlns:a16="http://schemas.microsoft.com/office/drawing/2014/main" id="{F758940C-E759-AFE7-5EA1-C1A2E4EE9A8C}"/>
              </a:ext>
            </a:extLst>
          </p:cNvPr>
          <p:cNvCxnSpPr>
            <a:cxnSpLocks/>
          </p:cNvCxnSpPr>
          <p:nvPr/>
        </p:nvCxnSpPr>
        <p:spPr>
          <a:xfrm>
            <a:off x="811863" y="3073277"/>
            <a:ext cx="385102" cy="315206"/>
          </a:xfrm>
          <a:prstGeom prst="straightConnector1">
            <a:avLst/>
          </a:prstGeom>
          <a:ln w="19050">
            <a:solidFill>
              <a:srgbClr val="5D78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4D00F771-31B8-9AE2-8B39-2D409E680BF2}"/>
              </a:ext>
            </a:extLst>
          </p:cNvPr>
          <p:cNvSpPr/>
          <p:nvPr/>
        </p:nvSpPr>
        <p:spPr>
          <a:xfrm>
            <a:off x="1802541" y="3363838"/>
            <a:ext cx="1035967" cy="5243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92EEFF0-8C4E-C903-5923-79BBF8C79904}"/>
              </a:ext>
            </a:extLst>
          </p:cNvPr>
          <p:cNvSpPr txBox="1"/>
          <p:nvPr/>
        </p:nvSpPr>
        <p:spPr>
          <a:xfrm>
            <a:off x="4425458" y="4215149"/>
            <a:ext cx="3250069" cy="738664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LCB (lower cold box)</a:t>
            </a:r>
          </a:p>
          <a:p>
            <a:r>
              <a:rPr lang="en-GB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dimensions</a:t>
            </a:r>
            <a:r>
              <a:rPr lang="en-GB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13x6x6 m (</a:t>
            </a:r>
            <a:r>
              <a:rPr lang="en-GB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LxWxH</a:t>
            </a:r>
            <a:r>
              <a:rPr lang="en-GB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</a:p>
          <a:p>
            <a:r>
              <a:rPr lang="en-GB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en-GB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weight: 42 tonnes</a:t>
            </a:r>
            <a:r>
              <a:rPr lang="en-GB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GB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1E2352A-0341-A49E-32F2-EE983527FB18}"/>
              </a:ext>
            </a:extLst>
          </p:cNvPr>
          <p:cNvSpPr txBox="1"/>
          <p:nvPr/>
        </p:nvSpPr>
        <p:spPr>
          <a:xfrm rot="16200000">
            <a:off x="1511435" y="3381510"/>
            <a:ext cx="582211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>
                <a:solidFill>
                  <a:srgbClr val="FF0000"/>
                </a:solidFill>
              </a:rPr>
              <a:t>4000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4666569-2131-1C72-A437-E3A42BC9210B}"/>
              </a:ext>
            </a:extLst>
          </p:cNvPr>
          <p:cNvSpPr txBox="1"/>
          <p:nvPr/>
        </p:nvSpPr>
        <p:spPr>
          <a:xfrm>
            <a:off x="2055858" y="3143960"/>
            <a:ext cx="582211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>
                <a:solidFill>
                  <a:srgbClr val="FF0000"/>
                </a:solidFill>
              </a:rPr>
              <a:t>8000</a:t>
            </a:r>
          </a:p>
        </p:txBody>
      </p:sp>
      <p:cxnSp>
        <p:nvCxnSpPr>
          <p:cNvPr id="28" name="Straight Connector 33">
            <a:extLst>
              <a:ext uri="{FF2B5EF4-FFF2-40B4-BE49-F238E27FC236}">
                <a16:creationId xmlns:a16="http://schemas.microsoft.com/office/drawing/2014/main" id="{2D0AD0E2-40EB-9DFC-491F-84FED293D356}"/>
              </a:ext>
            </a:extLst>
          </p:cNvPr>
          <p:cNvCxnSpPr>
            <a:cxnSpLocks/>
          </p:cNvCxnSpPr>
          <p:nvPr/>
        </p:nvCxnSpPr>
        <p:spPr>
          <a:xfrm flipV="1">
            <a:off x="2567276" y="1722830"/>
            <a:ext cx="0" cy="308452"/>
          </a:xfrm>
          <a:prstGeom prst="line">
            <a:avLst/>
          </a:prstGeom>
          <a:ln w="1905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953B1936-A8C5-84C8-240F-1F78E105EB05}"/>
              </a:ext>
            </a:extLst>
          </p:cNvPr>
          <p:cNvSpPr/>
          <p:nvPr/>
        </p:nvSpPr>
        <p:spPr>
          <a:xfrm>
            <a:off x="2402501" y="1421031"/>
            <a:ext cx="3643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C000"/>
                </a:solidFill>
              </a:rPr>
              <a:t>IP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A74A7A3-8258-5665-2BE6-C0F086BFAC74}"/>
              </a:ext>
            </a:extLst>
          </p:cNvPr>
          <p:cNvSpPr txBox="1"/>
          <p:nvPr/>
        </p:nvSpPr>
        <p:spPr>
          <a:xfrm>
            <a:off x="3522133" y="1325939"/>
            <a:ext cx="1601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2">
                    <a:lumMod val="50000"/>
                  </a:schemeClr>
                </a:solidFill>
              </a:rPr>
              <a:t>Midpoint RF section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AB6FC73-7A0C-2A71-80E5-FDE20A006B62}"/>
              </a:ext>
            </a:extLst>
          </p:cNvPr>
          <p:cNvCxnSpPr>
            <a:cxnSpLocks/>
          </p:cNvCxnSpPr>
          <p:nvPr/>
        </p:nvCxnSpPr>
        <p:spPr>
          <a:xfrm flipV="1">
            <a:off x="4335903" y="1602938"/>
            <a:ext cx="0" cy="371492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6" name="Connecteur droit avec flèche 18">
            <a:extLst>
              <a:ext uri="{FF2B5EF4-FFF2-40B4-BE49-F238E27FC236}">
                <a16:creationId xmlns:a16="http://schemas.microsoft.com/office/drawing/2014/main" id="{4F3CDFBA-2971-F1B8-5D45-87E2811FBEDF}"/>
              </a:ext>
            </a:extLst>
          </p:cNvPr>
          <p:cNvCxnSpPr>
            <a:cxnSpLocks/>
          </p:cNvCxnSpPr>
          <p:nvPr/>
        </p:nvCxnSpPr>
        <p:spPr>
          <a:xfrm>
            <a:off x="2567276" y="1839326"/>
            <a:ext cx="176862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19">
            <a:extLst>
              <a:ext uri="{FF2B5EF4-FFF2-40B4-BE49-F238E27FC236}">
                <a16:creationId xmlns:a16="http://schemas.microsoft.com/office/drawing/2014/main" id="{B2320105-87EA-ABCE-984F-BB1D9D8EA88F}"/>
              </a:ext>
            </a:extLst>
          </p:cNvPr>
          <p:cNvSpPr txBox="1"/>
          <p:nvPr/>
        </p:nvSpPr>
        <p:spPr>
          <a:xfrm>
            <a:off x="3155710" y="1578288"/>
            <a:ext cx="5600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000" dirty="0">
                <a:solidFill>
                  <a:schemeClr val="tx2">
                    <a:lumMod val="75000"/>
                  </a:schemeClr>
                </a:solidFill>
              </a:rPr>
              <a:t>200m</a:t>
            </a:r>
            <a:endParaRPr lang="en-GB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41" name="Connecteur droit 29">
            <a:extLst>
              <a:ext uri="{FF2B5EF4-FFF2-40B4-BE49-F238E27FC236}">
                <a16:creationId xmlns:a16="http://schemas.microsoft.com/office/drawing/2014/main" id="{64349C66-4DE0-89F7-6666-15971F5F40CD}"/>
              </a:ext>
            </a:extLst>
          </p:cNvPr>
          <p:cNvCxnSpPr>
            <a:cxnSpLocks/>
          </p:cNvCxnSpPr>
          <p:nvPr/>
        </p:nvCxnSpPr>
        <p:spPr>
          <a:xfrm flipV="1">
            <a:off x="6804847" y="1698030"/>
            <a:ext cx="13012" cy="163015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18">
            <a:extLst>
              <a:ext uri="{FF2B5EF4-FFF2-40B4-BE49-F238E27FC236}">
                <a16:creationId xmlns:a16="http://schemas.microsoft.com/office/drawing/2014/main" id="{F8687822-D87D-9014-975F-0F80FABE2EAC}"/>
              </a:ext>
            </a:extLst>
          </p:cNvPr>
          <p:cNvCxnSpPr>
            <a:cxnSpLocks/>
          </p:cNvCxnSpPr>
          <p:nvPr/>
        </p:nvCxnSpPr>
        <p:spPr>
          <a:xfrm flipV="1">
            <a:off x="4360852" y="1824509"/>
            <a:ext cx="2443995" cy="629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19">
            <a:extLst>
              <a:ext uri="{FF2B5EF4-FFF2-40B4-BE49-F238E27FC236}">
                <a16:creationId xmlns:a16="http://schemas.microsoft.com/office/drawing/2014/main" id="{8029AD02-B5DC-F1CA-95EB-6CDF5D5EEBC6}"/>
              </a:ext>
            </a:extLst>
          </p:cNvPr>
          <p:cNvSpPr txBox="1"/>
          <p:nvPr/>
        </p:nvSpPr>
        <p:spPr>
          <a:xfrm>
            <a:off x="5421468" y="1597600"/>
            <a:ext cx="5600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000" dirty="0">
                <a:solidFill>
                  <a:schemeClr val="tx2">
                    <a:lumMod val="75000"/>
                  </a:schemeClr>
                </a:solidFill>
              </a:rPr>
              <a:t>300m</a:t>
            </a:r>
            <a:endParaRPr lang="en-GB" sz="1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2337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52E7AB-2769-4FF0-9F69-CCB3AF80DE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AEE5A8B-C94E-193F-0B56-09BABCBC57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25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9BA7390D-7E11-8917-C40A-890021466467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Underground Structure Point L</a:t>
            </a:r>
            <a:endParaRPr lang="en-US" dirty="0"/>
          </a:p>
        </p:txBody>
      </p:sp>
      <p:pic>
        <p:nvPicPr>
          <p:cNvPr id="13" name="Picture 9">
            <a:extLst>
              <a:ext uri="{FF2B5EF4-FFF2-40B4-BE49-F238E27FC236}">
                <a16:creationId xmlns:a16="http://schemas.microsoft.com/office/drawing/2014/main" id="{13FE6C56-0EA5-C244-9301-3DFABA1C95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7" name="TextBox 60">
            <a:extLst>
              <a:ext uri="{FF2B5EF4-FFF2-40B4-BE49-F238E27FC236}">
                <a16:creationId xmlns:a16="http://schemas.microsoft.com/office/drawing/2014/main" id="{A6F14BDD-0D7D-D344-8ACC-A61F8D500085}"/>
              </a:ext>
            </a:extLst>
          </p:cNvPr>
          <p:cNvSpPr txBox="1"/>
          <p:nvPr/>
        </p:nvSpPr>
        <p:spPr>
          <a:xfrm>
            <a:off x="7252348" y="4083918"/>
            <a:ext cx="13521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8" name="Straight Arrow Connector 61">
            <a:extLst>
              <a:ext uri="{FF2B5EF4-FFF2-40B4-BE49-F238E27FC236}">
                <a16:creationId xmlns:a16="http://schemas.microsoft.com/office/drawing/2014/main" id="{CE09527B-E1F0-3975-1EC3-BB0D8FF35F89}"/>
              </a:ext>
            </a:extLst>
          </p:cNvPr>
          <p:cNvCxnSpPr>
            <a:cxnSpLocks/>
          </p:cNvCxnSpPr>
          <p:nvPr/>
        </p:nvCxnSpPr>
        <p:spPr>
          <a:xfrm>
            <a:off x="7540380" y="4477250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EF03F2AE-1361-F4CD-015F-72AEAC7A045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7278" y="787666"/>
            <a:ext cx="5949849" cy="4197267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D221ADB0-BB3A-91F2-C851-6E73EBB86CDB}"/>
              </a:ext>
            </a:extLst>
          </p:cNvPr>
          <p:cNvCxnSpPr>
            <a:cxnSpLocks/>
          </p:cNvCxnSpPr>
          <p:nvPr/>
        </p:nvCxnSpPr>
        <p:spPr>
          <a:xfrm>
            <a:off x="3923928" y="4155926"/>
            <a:ext cx="0" cy="829007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95C317F4-144B-523B-A55E-8C2D0974FDC6}"/>
              </a:ext>
            </a:extLst>
          </p:cNvPr>
          <p:cNvCxnSpPr>
            <a:cxnSpLocks/>
          </p:cNvCxnSpPr>
          <p:nvPr/>
        </p:nvCxnSpPr>
        <p:spPr>
          <a:xfrm>
            <a:off x="3923928" y="4934079"/>
            <a:ext cx="1512168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DC17ECE4-2A4E-89CF-3FE6-4958D69BD2CE}"/>
              </a:ext>
            </a:extLst>
          </p:cNvPr>
          <p:cNvSpPr txBox="1"/>
          <p:nvPr/>
        </p:nvSpPr>
        <p:spPr>
          <a:xfrm>
            <a:off x="4411933" y="4462340"/>
            <a:ext cx="736132" cy="477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1000" dirty="0">
                <a:solidFill>
                  <a:srgbClr val="FF0000"/>
                </a:solidFill>
              </a:rPr>
              <a:t>10m</a:t>
            </a:r>
            <a:endParaRPr lang="en-GB" sz="1000" dirty="0">
              <a:solidFill>
                <a:srgbClr val="FF0000"/>
              </a:solidFill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F634752E-A156-75C5-06F5-15A30FEF0AF2}"/>
              </a:ext>
            </a:extLst>
          </p:cNvPr>
          <p:cNvCxnSpPr>
            <a:cxnSpLocks/>
          </p:cNvCxnSpPr>
          <p:nvPr/>
        </p:nvCxnSpPr>
        <p:spPr>
          <a:xfrm flipH="1">
            <a:off x="5428508" y="3651870"/>
            <a:ext cx="7588" cy="128220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1">
            <a:extLst>
              <a:ext uri="{FF2B5EF4-FFF2-40B4-BE49-F238E27FC236}">
                <a16:creationId xmlns:a16="http://schemas.microsoft.com/office/drawing/2014/main" id="{5A902916-9115-E714-2A50-D3F587B1B1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0139" y="380945"/>
            <a:ext cx="1088872" cy="86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2128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7DD8D87-63CF-4643-9F1F-0708EC00C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0" name="Textfeld 7">
            <a:extLst>
              <a:ext uri="{FF2B5EF4-FFF2-40B4-BE49-F238E27FC236}">
                <a16:creationId xmlns:a16="http://schemas.microsoft.com/office/drawing/2014/main" id="{717B2AE4-D61C-4C36-A335-6BDDC64DF869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3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" name="Textplatzhalter 3">
            <a:extLst>
              <a:ext uri="{FF2B5EF4-FFF2-40B4-BE49-F238E27FC236}">
                <a16:creationId xmlns:a16="http://schemas.microsoft.com/office/drawing/2014/main" id="{80BB49C6-E8DA-CCEC-6D53-2B495AE1DFFE}"/>
              </a:ext>
            </a:extLst>
          </p:cNvPr>
          <p:cNvSpPr txBox="1">
            <a:spLocks/>
          </p:cNvSpPr>
          <p:nvPr/>
        </p:nvSpPr>
        <p:spPr>
          <a:xfrm>
            <a:off x="1231032" y="2233196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7" lvl="1">
              <a:spcBef>
                <a:spcPts val="500"/>
              </a:spcBef>
              <a:defRPr/>
            </a:pPr>
            <a:r>
              <a:rPr lang="en-US" sz="3600" u="sng" dirty="0"/>
              <a:t>FCC-</a:t>
            </a:r>
            <a:r>
              <a:rPr lang="en-US" sz="3600" u="sng" dirty="0" err="1"/>
              <a:t>ee</a:t>
            </a:r>
            <a:r>
              <a:rPr lang="en-US" sz="3600" u="sng" dirty="0"/>
              <a:t> </a:t>
            </a:r>
            <a:r>
              <a:rPr lang="en-GB" sz="3600" u="sng" dirty="0"/>
              <a:t>Regular arc</a:t>
            </a:r>
          </a:p>
        </p:txBody>
      </p:sp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476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diagram of a machine&#10;&#10;Description automatically generated">
            <a:extLst>
              <a:ext uri="{FF2B5EF4-FFF2-40B4-BE49-F238E27FC236}">
                <a16:creationId xmlns:a16="http://schemas.microsoft.com/office/drawing/2014/main" id="{BB7839E3-E801-AAD5-3F41-5EA46AD209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87" t="11402" r="22199" b="9507"/>
          <a:stretch/>
        </p:blipFill>
        <p:spPr>
          <a:xfrm>
            <a:off x="2983141" y="735751"/>
            <a:ext cx="4212420" cy="447186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4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9" name="Textplatzhalter 3">
            <a:extLst>
              <a:ext uri="{FF2B5EF4-FFF2-40B4-BE49-F238E27FC236}">
                <a16:creationId xmlns:a16="http://schemas.microsoft.com/office/drawing/2014/main" id="{09C9B708-5504-2F22-02E5-B2CAF5DFFBE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Integration of FCC-</a:t>
            </a:r>
            <a:r>
              <a:rPr lang="en-US" sz="2000" u="sng" dirty="0" err="1"/>
              <a:t>ee</a:t>
            </a:r>
            <a:r>
              <a:rPr lang="en-US" sz="2000" u="sng" dirty="0"/>
              <a:t> machine elements (regular arc)</a:t>
            </a:r>
            <a:endParaRPr lang="en-US" sz="2000" dirty="0"/>
          </a:p>
          <a:p>
            <a:pPr marL="0" indent="354013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1899108-E46C-5081-6FF7-446486C17606}"/>
              </a:ext>
            </a:extLst>
          </p:cNvPr>
          <p:cNvSpPr txBox="1"/>
          <p:nvPr/>
        </p:nvSpPr>
        <p:spPr>
          <a:xfrm>
            <a:off x="7596336" y="4671015"/>
            <a:ext cx="13521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8A04242C-3A4F-F6F6-5BD1-AD34F460944F}"/>
              </a:ext>
            </a:extLst>
          </p:cNvPr>
          <p:cNvCxnSpPr>
            <a:cxnSpLocks/>
          </p:cNvCxnSpPr>
          <p:nvPr/>
        </p:nvCxnSpPr>
        <p:spPr>
          <a:xfrm>
            <a:off x="7884368" y="5064347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D9AEC32E-94AF-D8C8-DDE2-6EEEA3A02F83}"/>
              </a:ext>
            </a:extLst>
          </p:cNvPr>
          <p:cNvSpPr txBox="1"/>
          <p:nvPr/>
        </p:nvSpPr>
        <p:spPr>
          <a:xfrm>
            <a:off x="6403053" y="487907"/>
            <a:ext cx="2689478" cy="30008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u="sng" dirty="0"/>
              <a:t>Machine tunnel 5.5m in diameter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D2B0A6-52E2-C95B-D5C5-125B1CEBA591}"/>
              </a:ext>
            </a:extLst>
          </p:cNvPr>
          <p:cNvSpPr txBox="1"/>
          <p:nvPr/>
        </p:nvSpPr>
        <p:spPr>
          <a:xfrm>
            <a:off x="1521171" y="3519420"/>
            <a:ext cx="12266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u="sng" dirty="0"/>
              <a:t>3 Cable trays:</a:t>
            </a:r>
          </a:p>
          <a:p>
            <a:pPr algn="l"/>
            <a:r>
              <a:rPr lang="en-GB" sz="1100" dirty="0">
                <a:solidFill>
                  <a:srgbClr val="FF0000"/>
                </a:solidFill>
              </a:rPr>
              <a:t>3</a:t>
            </a:r>
            <a:r>
              <a:rPr lang="en-GB" sz="1100" dirty="0"/>
              <a:t> DC cable trays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C9F1BF-9FA4-B8FD-951B-A53EA23719B3}"/>
              </a:ext>
            </a:extLst>
          </p:cNvPr>
          <p:cNvSpPr txBox="1"/>
          <p:nvPr/>
        </p:nvSpPr>
        <p:spPr>
          <a:xfrm>
            <a:off x="2187514" y="1304195"/>
            <a:ext cx="125867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u="sng" dirty="0"/>
              <a:t>5 Cable trays:</a:t>
            </a:r>
          </a:p>
          <a:p>
            <a:pPr algn="l"/>
            <a:r>
              <a:rPr lang="en-GB" sz="1100" u="sng" dirty="0"/>
              <a:t>5 DC Cable trays</a:t>
            </a:r>
          </a:p>
          <a:p>
            <a:pPr algn="l"/>
            <a:endParaRPr lang="en-GB" sz="1100" u="sng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821A923-42B8-263E-21AB-C9461ED7E099}"/>
              </a:ext>
            </a:extLst>
          </p:cNvPr>
          <p:cNvSpPr txBox="1"/>
          <p:nvPr/>
        </p:nvSpPr>
        <p:spPr>
          <a:xfrm>
            <a:off x="7059438" y="2088327"/>
            <a:ext cx="10021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Chilled water</a:t>
            </a:r>
          </a:p>
          <a:p>
            <a:pPr algn="l"/>
            <a:r>
              <a:rPr lang="en-GB" sz="1100" dirty="0"/>
              <a:t>DN300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DF9AF03-AACF-4279-C572-3B45059D655E}"/>
              </a:ext>
            </a:extLst>
          </p:cNvPr>
          <p:cNvSpPr txBox="1"/>
          <p:nvPr/>
        </p:nvSpPr>
        <p:spPr>
          <a:xfrm>
            <a:off x="6625186" y="2834443"/>
            <a:ext cx="178446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Magnet vehicle</a:t>
            </a:r>
          </a:p>
          <a:p>
            <a:pPr algn="ctr"/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Transport space reservation</a:t>
            </a:r>
          </a:p>
          <a:p>
            <a:pPr algn="ctr"/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2.2m x 2.25m (</a:t>
            </a:r>
            <a:r>
              <a:rPr lang="en-GB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LxH</a:t>
            </a: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56BC2A-93EC-5F06-062F-E14AB608E1BB}"/>
              </a:ext>
            </a:extLst>
          </p:cNvPr>
          <p:cNvSpPr txBox="1"/>
          <p:nvPr/>
        </p:nvSpPr>
        <p:spPr>
          <a:xfrm>
            <a:off x="2431542" y="4263685"/>
            <a:ext cx="7906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u="sng" dirty="0"/>
              <a:t>HV Cable</a:t>
            </a:r>
            <a:endParaRPr lang="en-GB" sz="11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7DB0A14-70F9-BAFF-E2A7-4511FC8F7781}"/>
              </a:ext>
            </a:extLst>
          </p:cNvPr>
          <p:cNvSpPr txBox="1"/>
          <p:nvPr/>
        </p:nvSpPr>
        <p:spPr>
          <a:xfrm>
            <a:off x="6423599" y="4270793"/>
            <a:ext cx="171232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u="sng" dirty="0"/>
              <a:t>2 Cable tray:</a:t>
            </a:r>
          </a:p>
          <a:p>
            <a:r>
              <a:rPr lang="en-GB" sz="1100" dirty="0">
                <a:solidFill>
                  <a:srgbClr val="FF0000"/>
                </a:solidFill>
              </a:rPr>
              <a:t>2</a:t>
            </a:r>
            <a:r>
              <a:rPr lang="en-GB" sz="1100" dirty="0"/>
              <a:t> Fibre optic Cable trays</a:t>
            </a:r>
          </a:p>
          <a:p>
            <a:pPr algn="l"/>
            <a:endParaRPr lang="en-GB" sz="1100" u="sng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48B41FD-536D-68E0-ACFC-A2E8110D8DF9}"/>
              </a:ext>
            </a:extLst>
          </p:cNvPr>
          <p:cNvCxnSpPr>
            <a:cxnSpLocks/>
            <a:stCxn id="20" idx="3"/>
          </p:cNvCxnSpPr>
          <p:nvPr/>
        </p:nvCxnSpPr>
        <p:spPr>
          <a:xfrm flipV="1">
            <a:off x="3222143" y="4190232"/>
            <a:ext cx="562119" cy="204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8B98E85-7451-E747-1F03-8C4C6A66FD45}"/>
              </a:ext>
            </a:extLst>
          </p:cNvPr>
          <p:cNvCxnSpPr>
            <a:cxnSpLocks/>
          </p:cNvCxnSpPr>
          <p:nvPr/>
        </p:nvCxnSpPr>
        <p:spPr>
          <a:xfrm flipH="1" flipV="1">
            <a:off x="6269410" y="3613206"/>
            <a:ext cx="315072" cy="6791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7E3FD3B-8DD2-9334-7AB4-D2C9620F2824}"/>
              </a:ext>
            </a:extLst>
          </p:cNvPr>
          <p:cNvCxnSpPr>
            <a:cxnSpLocks/>
          </p:cNvCxnSpPr>
          <p:nvPr/>
        </p:nvCxnSpPr>
        <p:spPr>
          <a:xfrm flipH="1" flipV="1">
            <a:off x="5608878" y="2852645"/>
            <a:ext cx="1323373" cy="898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ADE4769-F358-FC44-5DBD-FA7455634D55}"/>
              </a:ext>
            </a:extLst>
          </p:cNvPr>
          <p:cNvCxnSpPr>
            <a:cxnSpLocks/>
          </p:cNvCxnSpPr>
          <p:nvPr/>
        </p:nvCxnSpPr>
        <p:spPr>
          <a:xfrm>
            <a:off x="2583051" y="1744447"/>
            <a:ext cx="613729" cy="4134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FD5E8F6-99BB-191B-290C-62DD499E9536}"/>
              </a:ext>
            </a:extLst>
          </p:cNvPr>
          <p:cNvCxnSpPr>
            <a:cxnSpLocks/>
          </p:cNvCxnSpPr>
          <p:nvPr/>
        </p:nvCxnSpPr>
        <p:spPr>
          <a:xfrm>
            <a:off x="2685051" y="3798633"/>
            <a:ext cx="818152" cy="191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05EDE7B1-44C9-44F9-9A6A-5C051F36271A}"/>
              </a:ext>
            </a:extLst>
          </p:cNvPr>
          <p:cNvSpPr txBox="1"/>
          <p:nvPr/>
        </p:nvSpPr>
        <p:spPr>
          <a:xfrm>
            <a:off x="6169902" y="910360"/>
            <a:ext cx="21204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He/Smoke extraction</a:t>
            </a:r>
            <a:endParaRPr lang="en-GB" sz="1100" dirty="0">
              <a:solidFill>
                <a:srgbClr val="FF0000"/>
              </a:solidFill>
            </a:endParaRP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85B53FBD-7C39-6169-062F-C0F8848E9F28}"/>
              </a:ext>
            </a:extLst>
          </p:cNvPr>
          <p:cNvCxnSpPr>
            <a:cxnSpLocks/>
            <a:stCxn id="64" idx="1"/>
          </p:cNvCxnSpPr>
          <p:nvPr/>
        </p:nvCxnSpPr>
        <p:spPr>
          <a:xfrm flipH="1">
            <a:off x="5618301" y="1041165"/>
            <a:ext cx="551601" cy="514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759615A7-D1F9-6ECE-EA6F-673AF033DCE1}"/>
              </a:ext>
            </a:extLst>
          </p:cNvPr>
          <p:cNvCxnSpPr>
            <a:cxnSpLocks/>
          </p:cNvCxnSpPr>
          <p:nvPr/>
        </p:nvCxnSpPr>
        <p:spPr>
          <a:xfrm flipV="1">
            <a:off x="3352348" y="4354207"/>
            <a:ext cx="577238" cy="3504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AA6B225B-CB74-487E-501F-841746ECEE67}"/>
              </a:ext>
            </a:extLst>
          </p:cNvPr>
          <p:cNvSpPr txBox="1"/>
          <p:nvPr/>
        </p:nvSpPr>
        <p:spPr>
          <a:xfrm>
            <a:off x="2463112" y="4647244"/>
            <a:ext cx="15888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Raw water</a:t>
            </a:r>
          </a:p>
          <a:p>
            <a:pPr algn="l"/>
            <a:r>
              <a:rPr lang="en-GB" sz="1100" dirty="0"/>
              <a:t>DN350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E4D6657-BE8A-E14C-EBF6-C8C92D407D12}"/>
              </a:ext>
            </a:extLst>
          </p:cNvPr>
          <p:cNvCxnSpPr>
            <a:cxnSpLocks/>
          </p:cNvCxnSpPr>
          <p:nvPr/>
        </p:nvCxnSpPr>
        <p:spPr>
          <a:xfrm>
            <a:off x="2650532" y="3355712"/>
            <a:ext cx="665218" cy="48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D30606A-2E8A-E755-4222-9BF4BE840E3A}"/>
              </a:ext>
            </a:extLst>
          </p:cNvPr>
          <p:cNvSpPr txBox="1"/>
          <p:nvPr/>
        </p:nvSpPr>
        <p:spPr>
          <a:xfrm>
            <a:off x="1331640" y="3052069"/>
            <a:ext cx="147187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dirty="0"/>
              <a:t>Demineralized water</a:t>
            </a:r>
          </a:p>
          <a:p>
            <a:pPr algn="l"/>
            <a:r>
              <a:rPr lang="en-GB" sz="1100" dirty="0"/>
              <a:t>DN550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2620D7B-49AB-F7A8-72D8-62AFA3CA6F39}"/>
              </a:ext>
            </a:extLst>
          </p:cNvPr>
          <p:cNvCxnSpPr>
            <a:cxnSpLocks/>
          </p:cNvCxnSpPr>
          <p:nvPr/>
        </p:nvCxnSpPr>
        <p:spPr>
          <a:xfrm flipV="1">
            <a:off x="2650532" y="2971633"/>
            <a:ext cx="678527" cy="384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0E78439-B67A-B87F-AAC5-30EC726A5926}"/>
              </a:ext>
            </a:extLst>
          </p:cNvPr>
          <p:cNvCxnSpPr>
            <a:cxnSpLocks/>
          </p:cNvCxnSpPr>
          <p:nvPr/>
        </p:nvCxnSpPr>
        <p:spPr>
          <a:xfrm flipH="1" flipV="1">
            <a:off x="6453728" y="3247954"/>
            <a:ext cx="650783" cy="5187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8CE91F8-FAC0-A27F-A6E6-0B1A838B3B58}"/>
              </a:ext>
            </a:extLst>
          </p:cNvPr>
          <p:cNvSpPr txBox="1"/>
          <p:nvPr/>
        </p:nvSpPr>
        <p:spPr>
          <a:xfrm>
            <a:off x="7082243" y="3567800"/>
            <a:ext cx="126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200" dirty="0"/>
              <a:t>Compressed air</a:t>
            </a:r>
          </a:p>
          <a:p>
            <a:pPr algn="l"/>
            <a:r>
              <a:rPr lang="en-GB" sz="1200" dirty="0"/>
              <a:t> DN80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A192837-BF74-F8E0-30BF-0567EE663175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6368070" y="2303771"/>
            <a:ext cx="691368" cy="428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C4418939-2D11-7E79-E961-F2A1A4C70ED9}"/>
              </a:ext>
            </a:extLst>
          </p:cNvPr>
          <p:cNvSpPr txBox="1"/>
          <p:nvPr/>
        </p:nvSpPr>
        <p:spPr>
          <a:xfrm>
            <a:off x="6824232" y="1557059"/>
            <a:ext cx="125867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u="sng" dirty="0"/>
              <a:t>4 Cable trays:</a:t>
            </a:r>
          </a:p>
          <a:p>
            <a:pPr algn="l"/>
            <a:r>
              <a:rPr lang="en-GB" sz="1100" u="sng" dirty="0"/>
              <a:t>4 DC Cable trays</a:t>
            </a:r>
          </a:p>
          <a:p>
            <a:pPr algn="l"/>
            <a:endParaRPr lang="en-GB" sz="1100" u="sng" dirty="0">
              <a:solidFill>
                <a:srgbClr val="FF0000"/>
              </a:solidFill>
            </a:endParaRP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F8E6C5EC-25E7-6ED2-FCC5-42002D15D1BC}"/>
              </a:ext>
            </a:extLst>
          </p:cNvPr>
          <p:cNvCxnSpPr>
            <a:cxnSpLocks/>
          </p:cNvCxnSpPr>
          <p:nvPr/>
        </p:nvCxnSpPr>
        <p:spPr>
          <a:xfrm flipH="1">
            <a:off x="6299346" y="1794174"/>
            <a:ext cx="570273" cy="400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C6E0E501-1414-A93B-59C3-047516410ACE}"/>
              </a:ext>
            </a:extLst>
          </p:cNvPr>
          <p:cNvSpPr txBox="1"/>
          <p:nvPr/>
        </p:nvSpPr>
        <p:spPr>
          <a:xfrm>
            <a:off x="6590022" y="1257763"/>
            <a:ext cx="12586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/>
              <a:t>Leaky feed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BFD38AF-2DEB-4944-42E5-B500605101CC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5729419" y="1396263"/>
            <a:ext cx="860603" cy="6537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feld 7">
            <a:extLst>
              <a:ext uri="{FF2B5EF4-FFF2-40B4-BE49-F238E27FC236}">
                <a16:creationId xmlns:a16="http://schemas.microsoft.com/office/drawing/2014/main" id="{F3451117-5D2E-FB50-D428-CBF66D51C794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&amp; Dieudonne Adrien Ngo'O Ella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251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5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" name="Textplatzhalter 3">
            <a:extLst>
              <a:ext uri="{FF2B5EF4-FFF2-40B4-BE49-F238E27FC236}">
                <a16:creationId xmlns:a16="http://schemas.microsoft.com/office/drawing/2014/main" id="{80BB49C6-E8DA-CCEC-6D53-2B495AE1DFFE}"/>
              </a:ext>
            </a:extLst>
          </p:cNvPr>
          <p:cNvSpPr txBox="1">
            <a:spLocks/>
          </p:cNvSpPr>
          <p:nvPr/>
        </p:nvSpPr>
        <p:spPr>
          <a:xfrm>
            <a:off x="1231032" y="2233196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7" lvl="1">
              <a:spcBef>
                <a:spcPts val="500"/>
              </a:spcBef>
              <a:defRPr/>
            </a:pPr>
            <a:r>
              <a:rPr lang="en-US" sz="3600" u="sng" dirty="0"/>
              <a:t>FCC-</a:t>
            </a:r>
            <a:r>
              <a:rPr lang="en-US" sz="3600" u="sng" dirty="0" err="1"/>
              <a:t>ee</a:t>
            </a:r>
            <a:r>
              <a:rPr lang="en-US" sz="3600" u="sng" dirty="0"/>
              <a:t> </a:t>
            </a:r>
            <a:r>
              <a:rPr lang="en-GB" sz="3600" u="sng" dirty="0"/>
              <a:t>Underground Structure at point A</a:t>
            </a:r>
          </a:p>
        </p:txBody>
      </p:sp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597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6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C44B894D-2B27-718B-310D-09D8271D7178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/>
              <a:t>Underground Structure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pic>
        <p:nvPicPr>
          <p:cNvPr id="9" name="Picture 8" descr="A blue and grey pipe with a blue tube&#10;&#10;Description automatically generated with medium confidence">
            <a:extLst>
              <a:ext uri="{FF2B5EF4-FFF2-40B4-BE49-F238E27FC236}">
                <a16:creationId xmlns:a16="http://schemas.microsoft.com/office/drawing/2014/main" id="{94DE9E69-72F7-ABCB-722D-2D5263BE43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92"/>
          <a:stretch/>
        </p:blipFill>
        <p:spPr>
          <a:xfrm>
            <a:off x="611560" y="1021840"/>
            <a:ext cx="5779818" cy="3488308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83B046C-25F3-1177-887D-679F02718255}"/>
              </a:ext>
            </a:extLst>
          </p:cNvPr>
          <p:cNvCxnSpPr>
            <a:cxnSpLocks/>
          </p:cNvCxnSpPr>
          <p:nvPr/>
        </p:nvCxnSpPr>
        <p:spPr>
          <a:xfrm>
            <a:off x="2428945" y="1316886"/>
            <a:ext cx="494754" cy="5381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51BB569-9292-20B4-B988-339F9FD7DC5E}"/>
              </a:ext>
            </a:extLst>
          </p:cNvPr>
          <p:cNvSpPr txBox="1"/>
          <p:nvPr/>
        </p:nvSpPr>
        <p:spPr>
          <a:xfrm>
            <a:off x="489904" y="802841"/>
            <a:ext cx="249940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Experimental Shaft ø18m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39DB99-13D4-DAE6-7A4C-A134FDE77509}"/>
              </a:ext>
            </a:extLst>
          </p:cNvPr>
          <p:cNvSpPr txBox="1"/>
          <p:nvPr/>
        </p:nvSpPr>
        <p:spPr>
          <a:xfrm>
            <a:off x="4572000" y="3373765"/>
            <a:ext cx="221086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Elliptical Service Shaft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BFC2819-0288-178D-05FF-BFC063ACA885}"/>
              </a:ext>
            </a:extLst>
          </p:cNvPr>
          <p:cNvCxnSpPr>
            <a:cxnSpLocks/>
          </p:cNvCxnSpPr>
          <p:nvPr/>
        </p:nvCxnSpPr>
        <p:spPr>
          <a:xfrm flipH="1">
            <a:off x="5926150" y="841312"/>
            <a:ext cx="519572" cy="408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ADA35EF-6248-E262-2C1B-408F9C85554D}"/>
              </a:ext>
            </a:extLst>
          </p:cNvPr>
          <p:cNvSpPr txBox="1"/>
          <p:nvPr/>
        </p:nvSpPr>
        <p:spPr>
          <a:xfrm>
            <a:off x="5815915" y="2273462"/>
            <a:ext cx="222689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Bypass tunnel ø 5.5m 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816B96B-4554-5EB8-5352-05E0775B6BC6}"/>
              </a:ext>
            </a:extLst>
          </p:cNvPr>
          <p:cNvCxnSpPr>
            <a:cxnSpLocks/>
          </p:cNvCxnSpPr>
          <p:nvPr/>
        </p:nvCxnSpPr>
        <p:spPr>
          <a:xfrm flipH="1" flipV="1">
            <a:off x="5867670" y="1799568"/>
            <a:ext cx="801676" cy="6157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5DE2557-E006-9553-D649-CB3B9680083E}"/>
              </a:ext>
            </a:extLst>
          </p:cNvPr>
          <p:cNvSpPr txBox="1"/>
          <p:nvPr/>
        </p:nvSpPr>
        <p:spPr>
          <a:xfrm>
            <a:off x="55624" y="3392085"/>
            <a:ext cx="1574470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Machine tunnel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51E83B4-F666-5A68-7993-BCE875B27D13}"/>
              </a:ext>
            </a:extLst>
          </p:cNvPr>
          <p:cNvCxnSpPr>
            <a:cxnSpLocks/>
          </p:cNvCxnSpPr>
          <p:nvPr/>
        </p:nvCxnSpPr>
        <p:spPr>
          <a:xfrm>
            <a:off x="940391" y="3900226"/>
            <a:ext cx="247233" cy="2291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B7EE772-2CF3-A572-933F-20B763A329A3}"/>
              </a:ext>
            </a:extLst>
          </p:cNvPr>
          <p:cNvCxnSpPr>
            <a:cxnSpLocks/>
          </p:cNvCxnSpPr>
          <p:nvPr/>
        </p:nvCxnSpPr>
        <p:spPr>
          <a:xfrm flipH="1" flipV="1">
            <a:off x="4357852" y="3934003"/>
            <a:ext cx="189192" cy="2267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0A28FE1-76DD-6EF0-6504-CB3176B69343}"/>
              </a:ext>
            </a:extLst>
          </p:cNvPr>
          <p:cNvSpPr txBox="1"/>
          <p:nvPr/>
        </p:nvSpPr>
        <p:spPr>
          <a:xfrm>
            <a:off x="3896339" y="4002521"/>
            <a:ext cx="1585690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Service Cavern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6EAAC4F-0447-9B2C-5AE4-B66D9E534865}"/>
              </a:ext>
            </a:extLst>
          </p:cNvPr>
          <p:cNvSpPr txBox="1"/>
          <p:nvPr/>
        </p:nvSpPr>
        <p:spPr>
          <a:xfrm>
            <a:off x="646578" y="2097463"/>
            <a:ext cx="193995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Experiment Cavern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EF33C38-CC73-3AC9-2515-CC09C80CC356}"/>
              </a:ext>
            </a:extLst>
          </p:cNvPr>
          <p:cNvCxnSpPr>
            <a:cxnSpLocks/>
          </p:cNvCxnSpPr>
          <p:nvPr/>
        </p:nvCxnSpPr>
        <p:spPr>
          <a:xfrm>
            <a:off x="1918915" y="2615876"/>
            <a:ext cx="461043" cy="262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3509EC4-7593-0261-92F6-D5616C302A75}"/>
              </a:ext>
            </a:extLst>
          </p:cNvPr>
          <p:cNvCxnSpPr>
            <a:cxnSpLocks/>
          </p:cNvCxnSpPr>
          <p:nvPr/>
        </p:nvCxnSpPr>
        <p:spPr>
          <a:xfrm>
            <a:off x="3711470" y="1387015"/>
            <a:ext cx="134051" cy="169481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BBAEABC-716B-342B-DB02-BD5618E692E9}"/>
              </a:ext>
            </a:extLst>
          </p:cNvPr>
          <p:cNvSpPr txBox="1"/>
          <p:nvPr/>
        </p:nvSpPr>
        <p:spPr>
          <a:xfrm>
            <a:off x="3048687" y="829005"/>
            <a:ext cx="17908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2 x Evacuation </a:t>
            </a:r>
          </a:p>
          <a:p>
            <a:pPr algn="l"/>
            <a:r>
              <a:rPr lang="en-GB" sz="1600" dirty="0"/>
              <a:t>connection tunnel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EDC37E7-4C0C-3C3D-E9BE-B61F65BC6416}"/>
              </a:ext>
            </a:extLst>
          </p:cNvPr>
          <p:cNvSpPr txBox="1"/>
          <p:nvPr/>
        </p:nvSpPr>
        <p:spPr>
          <a:xfrm>
            <a:off x="240780" y="2834734"/>
            <a:ext cx="1529586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Survey Gallery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BEB92EE-8E0B-9E0D-C96C-7890A07850BA}"/>
              </a:ext>
            </a:extLst>
          </p:cNvPr>
          <p:cNvCxnSpPr>
            <a:cxnSpLocks/>
          </p:cNvCxnSpPr>
          <p:nvPr/>
        </p:nvCxnSpPr>
        <p:spPr>
          <a:xfrm>
            <a:off x="1697885" y="3198121"/>
            <a:ext cx="425843" cy="193964"/>
          </a:xfrm>
          <a:prstGeom prst="straightConnector1">
            <a:avLst/>
          </a:prstGeom>
          <a:ln>
            <a:solidFill>
              <a:srgbClr val="860B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6D908AE-5FA9-0C9D-8633-4AAADE06CECF}"/>
              </a:ext>
            </a:extLst>
          </p:cNvPr>
          <p:cNvCxnSpPr>
            <a:cxnSpLocks/>
          </p:cNvCxnSpPr>
          <p:nvPr/>
        </p:nvCxnSpPr>
        <p:spPr>
          <a:xfrm>
            <a:off x="2071315" y="2768276"/>
            <a:ext cx="461043" cy="262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71691ED-E53C-40C4-E04F-61468B002516}"/>
              </a:ext>
            </a:extLst>
          </p:cNvPr>
          <p:cNvCxnSpPr>
            <a:cxnSpLocks/>
          </p:cNvCxnSpPr>
          <p:nvPr/>
        </p:nvCxnSpPr>
        <p:spPr>
          <a:xfrm flipH="1" flipV="1">
            <a:off x="4318037" y="2674585"/>
            <a:ext cx="833587" cy="8420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 descr="A picture containing icon&#10;&#10;Description automatically generated">
            <a:extLst>
              <a:ext uri="{FF2B5EF4-FFF2-40B4-BE49-F238E27FC236}">
                <a16:creationId xmlns:a16="http://schemas.microsoft.com/office/drawing/2014/main" id="{5A0F0224-6AA2-9E06-2DE9-052A0B04D4E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75" t="5724" r="16754" b="7472"/>
          <a:stretch/>
        </p:blipFill>
        <p:spPr>
          <a:xfrm>
            <a:off x="6697518" y="2846731"/>
            <a:ext cx="2159919" cy="199162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1945CA1-D739-36E4-5705-D57E26A3DA8A}"/>
              </a:ext>
            </a:extLst>
          </p:cNvPr>
          <p:cNvSpPr txBox="1"/>
          <p:nvPr/>
        </p:nvSpPr>
        <p:spPr>
          <a:xfrm>
            <a:off x="6467819" y="4587968"/>
            <a:ext cx="2590774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Connection tunnel ø 10m 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231B1E0-FCD3-547B-77C2-546295549D4F}"/>
              </a:ext>
            </a:extLst>
          </p:cNvPr>
          <p:cNvCxnSpPr>
            <a:cxnSpLocks/>
          </p:cNvCxnSpPr>
          <p:nvPr/>
        </p:nvCxnSpPr>
        <p:spPr>
          <a:xfrm flipH="1" flipV="1">
            <a:off x="7574014" y="4591754"/>
            <a:ext cx="189192" cy="2267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49F77BFB-F7F3-FF34-B9D7-6F3B5F54C9BD}"/>
              </a:ext>
            </a:extLst>
          </p:cNvPr>
          <p:cNvSpPr txBox="1"/>
          <p:nvPr/>
        </p:nvSpPr>
        <p:spPr>
          <a:xfrm>
            <a:off x="1467099" y="4385218"/>
            <a:ext cx="2590774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Connection tunnel ø 5.5m 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ABD32A-60F5-AA44-CD1B-D9BB2C12C343}"/>
              </a:ext>
            </a:extLst>
          </p:cNvPr>
          <p:cNvCxnSpPr>
            <a:cxnSpLocks/>
          </p:cNvCxnSpPr>
          <p:nvPr/>
        </p:nvCxnSpPr>
        <p:spPr>
          <a:xfrm flipV="1">
            <a:off x="2917303" y="3484639"/>
            <a:ext cx="6396" cy="1044675"/>
          </a:xfrm>
          <a:prstGeom prst="straightConnector1">
            <a:avLst/>
          </a:prstGeom>
          <a:ln>
            <a:solidFill>
              <a:srgbClr val="FFA01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>
            <a:extLst>
              <a:ext uri="{FF2B5EF4-FFF2-40B4-BE49-F238E27FC236}">
                <a16:creationId xmlns:a16="http://schemas.microsoft.com/office/drawing/2014/main" id="{EB59265B-8919-678F-0F12-7B1B28832F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5B6D112-63CC-5538-8EE0-C5066BC6D1EF}"/>
              </a:ext>
            </a:extLst>
          </p:cNvPr>
          <p:cNvCxnSpPr>
            <a:cxnSpLocks/>
          </p:cNvCxnSpPr>
          <p:nvPr/>
        </p:nvCxnSpPr>
        <p:spPr>
          <a:xfrm flipH="1">
            <a:off x="3400620" y="1388190"/>
            <a:ext cx="310850" cy="200389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090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7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C44B894D-2B27-718B-310D-09D8271D7178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/>
              <a:t>Underground Structure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6462F0-CBC4-E5D1-87DE-3F3F16EBF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pic>
        <p:nvPicPr>
          <p:cNvPr id="8" name="Picture 7" descr="A bridge with a bridge and a bridge&#10;&#10;Description automatically generated with medium confidence">
            <a:extLst>
              <a:ext uri="{FF2B5EF4-FFF2-40B4-BE49-F238E27FC236}">
                <a16:creationId xmlns:a16="http://schemas.microsoft.com/office/drawing/2014/main" id="{40D16C69-9740-0D44-2D14-D83755388EE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94" r="4172" b="21506"/>
          <a:stretch/>
        </p:blipFill>
        <p:spPr>
          <a:xfrm>
            <a:off x="323528" y="3435846"/>
            <a:ext cx="8743172" cy="1224137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1E24AF9-629A-4A94-11C1-187E694F96F0}"/>
              </a:ext>
            </a:extLst>
          </p:cNvPr>
          <p:cNvCxnSpPr>
            <a:cxnSpLocks/>
          </p:cNvCxnSpPr>
          <p:nvPr/>
        </p:nvCxnSpPr>
        <p:spPr>
          <a:xfrm>
            <a:off x="319360" y="4094376"/>
            <a:ext cx="0" cy="95405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44A3B4A-84AC-A54D-1FB7-65AC546AF573}"/>
              </a:ext>
            </a:extLst>
          </p:cNvPr>
          <p:cNvCxnSpPr>
            <a:cxnSpLocks/>
          </p:cNvCxnSpPr>
          <p:nvPr/>
        </p:nvCxnSpPr>
        <p:spPr>
          <a:xfrm>
            <a:off x="8892480" y="4181185"/>
            <a:ext cx="0" cy="95759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9EB72D0-8DD7-CD9B-EE39-900112A60E94}"/>
              </a:ext>
            </a:extLst>
          </p:cNvPr>
          <p:cNvCxnSpPr>
            <a:cxnSpLocks/>
          </p:cNvCxnSpPr>
          <p:nvPr/>
        </p:nvCxnSpPr>
        <p:spPr>
          <a:xfrm flipH="1">
            <a:off x="319360" y="4948014"/>
            <a:ext cx="8573120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BC53B7E-A72C-368A-0FE9-858AD6232BE0}"/>
              </a:ext>
            </a:extLst>
          </p:cNvPr>
          <p:cNvSpPr txBox="1"/>
          <p:nvPr/>
        </p:nvSpPr>
        <p:spPr>
          <a:xfrm>
            <a:off x="4261072" y="4484581"/>
            <a:ext cx="80182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1.7 km</a:t>
            </a:r>
          </a:p>
        </p:txBody>
      </p:sp>
      <p:pic>
        <p:nvPicPr>
          <p:cNvPr id="34" name="Picture 33" descr="A diagram of a building&#10;&#10;Description automatically generated">
            <a:extLst>
              <a:ext uri="{FF2B5EF4-FFF2-40B4-BE49-F238E27FC236}">
                <a16:creationId xmlns:a16="http://schemas.microsoft.com/office/drawing/2014/main" id="{7B50FEBB-2C8E-B2C7-79FE-F355E802E88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456" y="717165"/>
            <a:ext cx="4145376" cy="2795333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86EBB12-7488-9767-2B34-935536566F6F}"/>
              </a:ext>
            </a:extLst>
          </p:cNvPr>
          <p:cNvSpPr txBox="1"/>
          <p:nvPr/>
        </p:nvSpPr>
        <p:spPr>
          <a:xfrm>
            <a:off x="5600729" y="3335434"/>
            <a:ext cx="221086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Elliptical Service Shaft</a:t>
            </a:r>
          </a:p>
        </p:txBody>
      </p:sp>
      <p:pic>
        <p:nvPicPr>
          <p:cNvPr id="43" name="Picture 42" descr="A blue circle with green lines&#10;&#10;Description automatically generated">
            <a:extLst>
              <a:ext uri="{FF2B5EF4-FFF2-40B4-BE49-F238E27FC236}">
                <a16:creationId xmlns:a16="http://schemas.microsoft.com/office/drawing/2014/main" id="{8D219081-F740-0525-1A0B-A7A42900C15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7" t="12362" r="12906" b="7510"/>
          <a:stretch/>
        </p:blipFill>
        <p:spPr>
          <a:xfrm>
            <a:off x="126151" y="785443"/>
            <a:ext cx="3830955" cy="2673964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DB6ABEF5-8E87-7E17-8E09-7D9CF52064AC}"/>
              </a:ext>
            </a:extLst>
          </p:cNvPr>
          <p:cNvSpPr txBox="1"/>
          <p:nvPr/>
        </p:nvSpPr>
        <p:spPr>
          <a:xfrm>
            <a:off x="611560" y="3264182"/>
            <a:ext cx="175881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Experiment Shaft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5B4866D-93F6-A44C-D872-347D8CA805B5}"/>
              </a:ext>
            </a:extLst>
          </p:cNvPr>
          <p:cNvCxnSpPr>
            <a:cxnSpLocks/>
          </p:cNvCxnSpPr>
          <p:nvPr/>
        </p:nvCxnSpPr>
        <p:spPr>
          <a:xfrm flipH="1">
            <a:off x="4788024" y="3459407"/>
            <a:ext cx="504056" cy="299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906FA0E-9588-C75F-BC8D-9C934A98A48F}"/>
              </a:ext>
            </a:extLst>
          </p:cNvPr>
          <p:cNvCxnSpPr>
            <a:cxnSpLocks/>
          </p:cNvCxnSpPr>
          <p:nvPr/>
        </p:nvCxnSpPr>
        <p:spPr>
          <a:xfrm>
            <a:off x="3145601" y="3522519"/>
            <a:ext cx="1201240" cy="6991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61740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8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" name="Textplatzhalter 3">
            <a:extLst>
              <a:ext uri="{FF2B5EF4-FFF2-40B4-BE49-F238E27FC236}">
                <a16:creationId xmlns:a16="http://schemas.microsoft.com/office/drawing/2014/main" id="{80BB49C6-E8DA-CCEC-6D53-2B495AE1DFFE}"/>
              </a:ext>
            </a:extLst>
          </p:cNvPr>
          <p:cNvSpPr txBox="1">
            <a:spLocks/>
          </p:cNvSpPr>
          <p:nvPr/>
        </p:nvSpPr>
        <p:spPr>
          <a:xfrm>
            <a:off x="1231032" y="2233196"/>
            <a:ext cx="7344816" cy="33855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7" lvl="1">
              <a:spcBef>
                <a:spcPts val="500"/>
              </a:spcBef>
              <a:defRPr/>
            </a:pPr>
            <a:r>
              <a:rPr lang="en-US" sz="3600" u="sng" dirty="0"/>
              <a:t>FCC-</a:t>
            </a:r>
            <a:r>
              <a:rPr lang="en-US" sz="3600" u="sng" dirty="0" err="1"/>
              <a:t>ee</a:t>
            </a:r>
            <a:r>
              <a:rPr lang="en-US" sz="3600" u="sng" dirty="0"/>
              <a:t> </a:t>
            </a:r>
            <a:r>
              <a:rPr lang="en-GB" sz="3600" u="sng" dirty="0" err="1"/>
              <a:t>beamstrahlung</a:t>
            </a:r>
            <a:r>
              <a:rPr lang="en-GB" sz="3600" u="sng" dirty="0"/>
              <a:t> dump at point A</a:t>
            </a:r>
          </a:p>
        </p:txBody>
      </p:sp>
      <p:sp>
        <p:nvSpPr>
          <p:cNvPr id="4" name="Textfeld 7">
            <a:extLst>
              <a:ext uri="{FF2B5EF4-FFF2-40B4-BE49-F238E27FC236}">
                <a16:creationId xmlns:a16="http://schemas.microsoft.com/office/drawing/2014/main" id="{2401DB76-78CD-08CE-3D34-64734FBC6C01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836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 descr="A long metal object with a long stick&#10;&#10;Description automatically generated with medium confidence">
            <a:extLst>
              <a:ext uri="{FF2B5EF4-FFF2-40B4-BE49-F238E27FC236}">
                <a16:creationId xmlns:a16="http://schemas.microsoft.com/office/drawing/2014/main" id="{7EC23C11-4633-6537-71AF-5200194B6D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55" r="3435" b="43046"/>
          <a:stretch/>
        </p:blipFill>
        <p:spPr>
          <a:xfrm>
            <a:off x="351553" y="3548448"/>
            <a:ext cx="6996203" cy="1519353"/>
          </a:xfrm>
          <a:prstGeom prst="rect">
            <a:avLst/>
          </a:prstGeom>
        </p:spPr>
      </p:pic>
      <p:pic>
        <p:nvPicPr>
          <p:cNvPr id="14" name="Picture 13" descr="A grey oval with a green stripe&#10;&#10;Description automatically generated with medium confidence">
            <a:extLst>
              <a:ext uri="{FF2B5EF4-FFF2-40B4-BE49-F238E27FC236}">
                <a16:creationId xmlns:a16="http://schemas.microsoft.com/office/drawing/2014/main" id="{FC7991BC-0CD2-8AB1-61EF-CA687B6549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60" t="6755" r="7630" b="6212"/>
          <a:stretch/>
        </p:blipFill>
        <p:spPr>
          <a:xfrm>
            <a:off x="1229586" y="757239"/>
            <a:ext cx="4219454" cy="2831663"/>
          </a:xfrm>
          <a:prstGeom prst="rect">
            <a:avLst/>
          </a:prstGeom>
        </p:spPr>
      </p:pic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5715A932-5738-56AB-74EA-1460A16DF653}"/>
              </a:ext>
            </a:extLst>
          </p:cNvPr>
          <p:cNvCxnSpPr>
            <a:cxnSpLocks/>
          </p:cNvCxnSpPr>
          <p:nvPr/>
        </p:nvCxnSpPr>
        <p:spPr>
          <a:xfrm>
            <a:off x="737163" y="3506553"/>
            <a:ext cx="5643" cy="1410725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31844CE2-766B-6513-695D-95E790519CB8}"/>
              </a:ext>
            </a:extLst>
          </p:cNvPr>
          <p:cNvSpPr txBox="1"/>
          <p:nvPr/>
        </p:nvSpPr>
        <p:spPr>
          <a:xfrm>
            <a:off x="524415" y="3001644"/>
            <a:ext cx="402674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IP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54A816F6-52E6-1AF4-E184-4B6F2389D3D5}"/>
              </a:ext>
            </a:extLst>
          </p:cNvPr>
          <p:cNvCxnSpPr>
            <a:cxnSpLocks/>
          </p:cNvCxnSpPr>
          <p:nvPr/>
        </p:nvCxnSpPr>
        <p:spPr>
          <a:xfrm>
            <a:off x="2076940" y="4061025"/>
            <a:ext cx="0" cy="688458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>
            <a:extLst>
              <a:ext uri="{FF2B5EF4-FFF2-40B4-BE49-F238E27FC236}">
                <a16:creationId xmlns:a16="http://schemas.microsoft.com/office/drawing/2014/main" id="{22697DA7-2FE5-6C1F-8FB7-60EF0D721433}"/>
              </a:ext>
            </a:extLst>
          </p:cNvPr>
          <p:cNvSpPr/>
          <p:nvPr/>
        </p:nvSpPr>
        <p:spPr>
          <a:xfrm>
            <a:off x="2040936" y="4770531"/>
            <a:ext cx="72008" cy="7200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746B2637-BB63-5CF9-C8D7-F641E4AEB4B8}"/>
              </a:ext>
            </a:extLst>
          </p:cNvPr>
          <p:cNvSpPr txBox="1"/>
          <p:nvPr/>
        </p:nvSpPr>
        <p:spPr>
          <a:xfrm>
            <a:off x="1666666" y="3548448"/>
            <a:ext cx="761747" cy="5007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/>
              <a:t>125m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9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8" name="Textplatzhalter 3">
            <a:extLst>
              <a:ext uri="{FF2B5EF4-FFF2-40B4-BE49-F238E27FC236}">
                <a16:creationId xmlns:a16="http://schemas.microsoft.com/office/drawing/2014/main" id="{F479E2A7-A6FF-F997-8EB1-252B6C45CE03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 err="1"/>
              <a:t>beamstrahlung</a:t>
            </a:r>
            <a:r>
              <a:rPr lang="en-GB" sz="2000" u="sng" dirty="0"/>
              <a:t> dump integration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3B2E943-BE5F-180C-1F17-B192F5FC6D78}"/>
              </a:ext>
            </a:extLst>
          </p:cNvPr>
          <p:cNvSpPr/>
          <p:nvPr/>
        </p:nvSpPr>
        <p:spPr>
          <a:xfrm>
            <a:off x="4109840" y="2349907"/>
            <a:ext cx="45719" cy="4571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CD29623-CC58-0B88-BF15-F23A9F889FFA}"/>
              </a:ext>
            </a:extLst>
          </p:cNvPr>
          <p:cNvSpPr/>
          <p:nvPr/>
        </p:nvSpPr>
        <p:spPr>
          <a:xfrm>
            <a:off x="3291700" y="235572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EDC9684-EA1E-DDC3-9DB1-52B82A460083}"/>
              </a:ext>
            </a:extLst>
          </p:cNvPr>
          <p:cNvSpPr/>
          <p:nvPr/>
        </p:nvSpPr>
        <p:spPr>
          <a:xfrm>
            <a:off x="3218109" y="2355726"/>
            <a:ext cx="45719" cy="4571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B4B44CD-774E-BE34-0A41-831208AEEB8F}"/>
              </a:ext>
            </a:extLst>
          </p:cNvPr>
          <p:cNvCxnSpPr>
            <a:cxnSpLocks/>
          </p:cNvCxnSpPr>
          <p:nvPr/>
        </p:nvCxnSpPr>
        <p:spPr>
          <a:xfrm>
            <a:off x="1475656" y="2625811"/>
            <a:ext cx="0" cy="95405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5EC7739-866B-62D6-3E24-2B66943A5571}"/>
              </a:ext>
            </a:extLst>
          </p:cNvPr>
          <p:cNvCxnSpPr>
            <a:cxnSpLocks/>
          </p:cNvCxnSpPr>
          <p:nvPr/>
        </p:nvCxnSpPr>
        <p:spPr>
          <a:xfrm>
            <a:off x="5076056" y="2616586"/>
            <a:ext cx="0" cy="95759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5494E78-CF4C-4534-ADFE-774EBCE2190B}"/>
              </a:ext>
            </a:extLst>
          </p:cNvPr>
          <p:cNvCxnSpPr>
            <a:cxnSpLocks/>
          </p:cNvCxnSpPr>
          <p:nvPr/>
        </p:nvCxnSpPr>
        <p:spPr>
          <a:xfrm flipH="1">
            <a:off x="1475656" y="3507854"/>
            <a:ext cx="3600400" cy="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1D5ACA-9905-3BAF-1F48-465D7682CCB0}"/>
              </a:ext>
            </a:extLst>
          </p:cNvPr>
          <p:cNvCxnSpPr>
            <a:cxnSpLocks/>
          </p:cNvCxnSpPr>
          <p:nvPr/>
        </p:nvCxnSpPr>
        <p:spPr>
          <a:xfrm flipH="1">
            <a:off x="1029926" y="1203598"/>
            <a:ext cx="139848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AC6D299-A7A9-5CC0-AE25-A40CFC63D6A1}"/>
              </a:ext>
            </a:extLst>
          </p:cNvPr>
          <p:cNvCxnSpPr>
            <a:cxnSpLocks/>
          </p:cNvCxnSpPr>
          <p:nvPr/>
        </p:nvCxnSpPr>
        <p:spPr>
          <a:xfrm flipH="1">
            <a:off x="737163" y="2616586"/>
            <a:ext cx="101835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9D4F986-DA70-775F-5B84-DBD5E626DF51}"/>
              </a:ext>
            </a:extLst>
          </p:cNvPr>
          <p:cNvCxnSpPr>
            <a:cxnSpLocks/>
          </p:cNvCxnSpPr>
          <p:nvPr/>
        </p:nvCxnSpPr>
        <p:spPr>
          <a:xfrm>
            <a:off x="1119545" y="1203598"/>
            <a:ext cx="0" cy="1444915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7032AEE-4D85-5708-F7E0-88CC14D6B0E4}"/>
              </a:ext>
            </a:extLst>
          </p:cNvPr>
          <p:cNvSpPr txBox="1"/>
          <p:nvPr/>
        </p:nvSpPr>
        <p:spPr>
          <a:xfrm>
            <a:off x="2820912" y="3044421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14.8m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4D02607-6F14-B043-81F2-DF18F1B8A324}"/>
              </a:ext>
            </a:extLst>
          </p:cNvPr>
          <p:cNvSpPr txBox="1"/>
          <p:nvPr/>
        </p:nvSpPr>
        <p:spPr>
          <a:xfrm rot="16200000">
            <a:off x="472247" y="1452308"/>
            <a:ext cx="75533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5.73m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066AAFC-A426-DE6E-BF4C-97B9725956CA}"/>
              </a:ext>
            </a:extLst>
          </p:cNvPr>
          <p:cNvCxnSpPr>
            <a:cxnSpLocks/>
          </p:cNvCxnSpPr>
          <p:nvPr/>
        </p:nvCxnSpPr>
        <p:spPr>
          <a:xfrm>
            <a:off x="2033521" y="2143614"/>
            <a:ext cx="0" cy="472972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B23E481-4173-2F56-BC88-D7B44B71FFD6}"/>
              </a:ext>
            </a:extLst>
          </p:cNvPr>
          <p:cNvCxnSpPr>
            <a:cxnSpLocks/>
          </p:cNvCxnSpPr>
          <p:nvPr/>
        </p:nvCxnSpPr>
        <p:spPr>
          <a:xfrm flipH="1">
            <a:off x="1887765" y="2130585"/>
            <a:ext cx="2509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1AAB3247-4366-399A-740F-DB89FD630274}"/>
              </a:ext>
            </a:extLst>
          </p:cNvPr>
          <p:cNvSpPr txBox="1"/>
          <p:nvPr/>
        </p:nvSpPr>
        <p:spPr>
          <a:xfrm rot="16200000">
            <a:off x="1529995" y="2787986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2.01m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B8A8FFE-1C50-AA4E-737C-CCFFF42B13E2}"/>
              </a:ext>
            </a:extLst>
          </p:cNvPr>
          <p:cNvCxnSpPr>
            <a:cxnSpLocks/>
          </p:cNvCxnSpPr>
          <p:nvPr/>
        </p:nvCxnSpPr>
        <p:spPr>
          <a:xfrm flipH="1" flipV="1">
            <a:off x="1828549" y="2028474"/>
            <a:ext cx="1485774" cy="7776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67BDD70-812B-44F4-FD37-976241C60D2E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3314323" y="1963049"/>
            <a:ext cx="237" cy="39267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1F0004-59F8-2C85-B119-F7C4302189ED}"/>
              </a:ext>
            </a:extLst>
          </p:cNvPr>
          <p:cNvCxnSpPr>
            <a:cxnSpLocks/>
          </p:cNvCxnSpPr>
          <p:nvPr/>
        </p:nvCxnSpPr>
        <p:spPr>
          <a:xfrm>
            <a:off x="1830271" y="1901105"/>
            <a:ext cx="0" cy="25473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DB14688-25EB-8C3B-6F93-1550859D09AC}"/>
              </a:ext>
            </a:extLst>
          </p:cNvPr>
          <p:cNvCxnSpPr>
            <a:cxnSpLocks/>
            <a:endCxn id="4" idx="0"/>
          </p:cNvCxnSpPr>
          <p:nvPr/>
        </p:nvCxnSpPr>
        <p:spPr>
          <a:xfrm flipH="1">
            <a:off x="4132700" y="1963049"/>
            <a:ext cx="1864" cy="38685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09D58D7-9952-C8CD-278B-AF451EFFC84F}"/>
              </a:ext>
            </a:extLst>
          </p:cNvPr>
          <p:cNvCxnSpPr>
            <a:cxnSpLocks/>
          </p:cNvCxnSpPr>
          <p:nvPr/>
        </p:nvCxnSpPr>
        <p:spPr>
          <a:xfrm flipH="1">
            <a:off x="3314323" y="2036250"/>
            <a:ext cx="818376" cy="6000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B62D05D-8EEE-D2DA-430E-349E5436A472}"/>
              </a:ext>
            </a:extLst>
          </p:cNvPr>
          <p:cNvCxnSpPr>
            <a:cxnSpLocks/>
            <a:stCxn id="6" idx="4"/>
          </p:cNvCxnSpPr>
          <p:nvPr/>
        </p:nvCxnSpPr>
        <p:spPr>
          <a:xfrm>
            <a:off x="3314560" y="2401445"/>
            <a:ext cx="5170" cy="37155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1ACC1061-BF18-4498-443E-EDDFE1856FA8}"/>
              </a:ext>
            </a:extLst>
          </p:cNvPr>
          <p:cNvCxnSpPr>
            <a:cxnSpLocks/>
          </p:cNvCxnSpPr>
          <p:nvPr/>
        </p:nvCxnSpPr>
        <p:spPr>
          <a:xfrm>
            <a:off x="3241753" y="2394944"/>
            <a:ext cx="1089" cy="42070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B2FF9A7-D5FA-DA50-5212-B337F67E1448}"/>
              </a:ext>
            </a:extLst>
          </p:cNvPr>
          <p:cNvCxnSpPr>
            <a:cxnSpLocks/>
          </p:cNvCxnSpPr>
          <p:nvPr/>
        </p:nvCxnSpPr>
        <p:spPr>
          <a:xfrm>
            <a:off x="2588015" y="2688191"/>
            <a:ext cx="838193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71473B3-BEA2-C125-D8BB-6F945BC13A9E}"/>
              </a:ext>
            </a:extLst>
          </p:cNvPr>
          <p:cNvCxnSpPr>
            <a:cxnSpLocks/>
          </p:cNvCxnSpPr>
          <p:nvPr/>
        </p:nvCxnSpPr>
        <p:spPr>
          <a:xfrm flipH="1">
            <a:off x="3280238" y="2643758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E0C4B3C3-FC52-46CA-DC59-520D823FB58B}"/>
              </a:ext>
            </a:extLst>
          </p:cNvPr>
          <p:cNvCxnSpPr>
            <a:cxnSpLocks/>
          </p:cNvCxnSpPr>
          <p:nvPr/>
        </p:nvCxnSpPr>
        <p:spPr>
          <a:xfrm flipH="1">
            <a:off x="3206546" y="2643758"/>
            <a:ext cx="68171" cy="8039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32C512AC-3427-90DE-B680-D50C74ED3583}"/>
              </a:ext>
            </a:extLst>
          </p:cNvPr>
          <p:cNvSpPr txBox="1"/>
          <p:nvPr/>
        </p:nvSpPr>
        <p:spPr>
          <a:xfrm>
            <a:off x="2254271" y="2406419"/>
            <a:ext cx="1040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339.4mm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7038C78-E854-B26A-04FA-48A62AB93291}"/>
              </a:ext>
            </a:extLst>
          </p:cNvPr>
          <p:cNvSpPr txBox="1"/>
          <p:nvPr/>
        </p:nvSpPr>
        <p:spPr>
          <a:xfrm>
            <a:off x="3289002" y="1505908"/>
            <a:ext cx="115448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3390.7mm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9D03AEE-AEED-7777-C0E9-F40EF47F3AB3}"/>
              </a:ext>
            </a:extLst>
          </p:cNvPr>
          <p:cNvSpPr txBox="1"/>
          <p:nvPr/>
        </p:nvSpPr>
        <p:spPr>
          <a:xfrm>
            <a:off x="1995044" y="1491630"/>
            <a:ext cx="115448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6160.7mm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96D1A294-BA2B-8A73-72DB-9EF9F84ED91F}"/>
              </a:ext>
            </a:extLst>
          </p:cNvPr>
          <p:cNvCxnSpPr>
            <a:cxnSpLocks/>
            <a:endCxn id="4" idx="6"/>
          </p:cNvCxnSpPr>
          <p:nvPr/>
        </p:nvCxnSpPr>
        <p:spPr>
          <a:xfrm flipH="1">
            <a:off x="4155559" y="2283718"/>
            <a:ext cx="1415025" cy="890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A7FF0518-0E12-C65D-266E-94848931B97C}"/>
              </a:ext>
            </a:extLst>
          </p:cNvPr>
          <p:cNvSpPr txBox="1"/>
          <p:nvPr/>
        </p:nvSpPr>
        <p:spPr>
          <a:xfrm>
            <a:off x="5566802" y="2114729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rgbClr val="FF0000"/>
                </a:solidFill>
              </a:rPr>
              <a:t>E+ ring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86DFEB84-F80B-05E7-674E-D6C3D5B1618B}"/>
              </a:ext>
            </a:extLst>
          </p:cNvPr>
          <p:cNvCxnSpPr>
            <a:cxnSpLocks/>
          </p:cNvCxnSpPr>
          <p:nvPr/>
        </p:nvCxnSpPr>
        <p:spPr>
          <a:xfrm flipH="1" flipV="1">
            <a:off x="3355409" y="2393276"/>
            <a:ext cx="2030541" cy="571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5192198A-BBAA-6769-D24B-9952EDEF508F}"/>
              </a:ext>
            </a:extLst>
          </p:cNvPr>
          <p:cNvSpPr txBox="1"/>
          <p:nvPr/>
        </p:nvSpPr>
        <p:spPr>
          <a:xfrm>
            <a:off x="5385950" y="279710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E- ring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35E9D1B-79EE-0B02-6699-3907F2DC8A3B}"/>
              </a:ext>
            </a:extLst>
          </p:cNvPr>
          <p:cNvCxnSpPr>
            <a:cxnSpLocks/>
          </p:cNvCxnSpPr>
          <p:nvPr/>
        </p:nvCxnSpPr>
        <p:spPr>
          <a:xfrm flipH="1">
            <a:off x="3294999" y="1611750"/>
            <a:ext cx="2250492" cy="7039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09459832-F6B4-8F08-B8F5-ED89947D480A}"/>
              </a:ext>
            </a:extLst>
          </p:cNvPr>
          <p:cNvSpPr txBox="1"/>
          <p:nvPr/>
        </p:nvSpPr>
        <p:spPr>
          <a:xfrm>
            <a:off x="5570584" y="1306781"/>
            <a:ext cx="1736373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 err="1"/>
              <a:t>Beamstrahlung</a:t>
            </a:r>
            <a:endParaRPr lang="en-GB" sz="1800" dirty="0">
              <a:solidFill>
                <a:schemeClr val="accent6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C04E0F3B-D4FB-D33C-848A-58DEEE77D026}"/>
              </a:ext>
            </a:extLst>
          </p:cNvPr>
          <p:cNvCxnSpPr>
            <a:cxnSpLocks/>
          </p:cNvCxnSpPr>
          <p:nvPr/>
        </p:nvCxnSpPr>
        <p:spPr>
          <a:xfrm flipV="1">
            <a:off x="964006" y="2010894"/>
            <a:ext cx="769259" cy="6524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44883477-4D8F-8943-E23D-84124D58C341}"/>
              </a:ext>
            </a:extLst>
          </p:cNvPr>
          <p:cNvSpPr txBox="1"/>
          <p:nvPr/>
        </p:nvSpPr>
        <p:spPr>
          <a:xfrm>
            <a:off x="29514" y="2468620"/>
            <a:ext cx="1428596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800" dirty="0">
                <a:solidFill>
                  <a:srgbClr val="00B050"/>
                </a:solidFill>
              </a:rPr>
              <a:t>Booster ring</a:t>
            </a:r>
          </a:p>
        </p:txBody>
      </p:sp>
      <p:sp>
        <p:nvSpPr>
          <p:cNvPr id="9" name="Textfeld 7">
            <a:extLst>
              <a:ext uri="{FF2B5EF4-FFF2-40B4-BE49-F238E27FC236}">
                <a16:creationId xmlns:a16="http://schemas.microsoft.com/office/drawing/2014/main" id="{0E79343D-506B-8875-EE08-2A4F8134137D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8362CEE-B90F-D96D-0B24-1AE786D7CB05}"/>
              </a:ext>
            </a:extLst>
          </p:cNvPr>
          <p:cNvCxnSpPr>
            <a:cxnSpLocks/>
          </p:cNvCxnSpPr>
          <p:nvPr/>
        </p:nvCxnSpPr>
        <p:spPr>
          <a:xfrm>
            <a:off x="2031400" y="2625811"/>
            <a:ext cx="0" cy="68617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5" name="Picture 64">
            <a:extLst>
              <a:ext uri="{FF2B5EF4-FFF2-40B4-BE49-F238E27FC236}">
                <a16:creationId xmlns:a16="http://schemas.microsoft.com/office/drawing/2014/main" id="{ADFA83F4-3E1D-E0FB-2178-220E5A3EE6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6296" y="356572"/>
            <a:ext cx="1835696" cy="1367132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B65194B1-1CCD-8F32-D40C-3229E596264E}"/>
              </a:ext>
            </a:extLst>
          </p:cNvPr>
          <p:cNvSpPr/>
          <p:nvPr/>
        </p:nvSpPr>
        <p:spPr>
          <a:xfrm>
            <a:off x="1813520" y="2103830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EDC6613-75EE-9593-1B10-CE4FC00BBE23}"/>
              </a:ext>
            </a:extLst>
          </p:cNvPr>
          <p:cNvCxnSpPr>
            <a:cxnSpLocks/>
          </p:cNvCxnSpPr>
          <p:nvPr/>
        </p:nvCxnSpPr>
        <p:spPr>
          <a:xfrm flipH="1">
            <a:off x="4270692" y="2389563"/>
            <a:ext cx="2121" cy="254195"/>
          </a:xfrm>
          <a:prstGeom prst="line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1800501-FFC5-9CD4-FCEB-7979CC2E0D08}"/>
              </a:ext>
            </a:extLst>
          </p:cNvPr>
          <p:cNvCxnSpPr>
            <a:cxnSpLocks/>
          </p:cNvCxnSpPr>
          <p:nvPr/>
        </p:nvCxnSpPr>
        <p:spPr>
          <a:xfrm flipH="1">
            <a:off x="4127057" y="2376534"/>
            <a:ext cx="2509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D15A725-702F-96B4-B79E-E4D5CC097824}"/>
              </a:ext>
            </a:extLst>
          </p:cNvPr>
          <p:cNvSpPr txBox="1"/>
          <p:nvPr/>
        </p:nvSpPr>
        <p:spPr>
          <a:xfrm rot="16200000">
            <a:off x="3755352" y="2805108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0.98m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59946CD-A2FE-F82A-B759-A22B6039ABBB}"/>
              </a:ext>
            </a:extLst>
          </p:cNvPr>
          <p:cNvCxnSpPr>
            <a:cxnSpLocks/>
          </p:cNvCxnSpPr>
          <p:nvPr/>
        </p:nvCxnSpPr>
        <p:spPr>
          <a:xfrm>
            <a:off x="4269421" y="2643758"/>
            <a:ext cx="0" cy="68617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9696376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106875</TotalTime>
  <Words>639</Words>
  <Application>Microsoft Office PowerPoint</Application>
  <PresentationFormat>On-screen Show (16:9)</PresentationFormat>
  <Paragraphs>231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Times New Roman</vt:lpstr>
      <vt:lpstr>Introslides</vt:lpstr>
      <vt:lpstr>Titleslides, Conclusion</vt:lpstr>
      <vt:lpstr>Content Slides - Deep Blue</vt:lpstr>
      <vt:lpstr>Integration News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Fani Valchkova-Georgieva</cp:lastModifiedBy>
  <cp:revision>489</cp:revision>
  <cp:lastPrinted>2022-05-20T06:54:27Z</cp:lastPrinted>
  <dcterms:created xsi:type="dcterms:W3CDTF">2020-10-27T09:23:42Z</dcterms:created>
  <dcterms:modified xsi:type="dcterms:W3CDTF">2024-04-30T08:56:18Z</dcterms:modified>
</cp:coreProperties>
</file>