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4" r:id="rId3"/>
    <p:sldId id="298" r:id="rId4"/>
    <p:sldId id="295" r:id="rId5"/>
    <p:sldId id="297" r:id="rId6"/>
    <p:sldId id="278" r:id="rId7"/>
    <p:sldId id="291" r:id="rId8"/>
    <p:sldId id="29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5" autoAdjust="0"/>
    <p:restoredTop sz="94660"/>
  </p:normalViewPr>
  <p:slideViewPr>
    <p:cSldViewPr snapToGrid="0">
      <p:cViewPr varScale="1">
        <p:scale>
          <a:sx n="99" d="100"/>
          <a:sy n="99" d="100"/>
        </p:scale>
        <p:origin x="10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41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7046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7375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5/15/2024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9029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5/15/2024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69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5/15/2024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252520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898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5/15/2024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620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21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026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87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13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5/15/2024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4172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5/15/2024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45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5/15/2024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873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268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5/15/2024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3236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 err="1"/>
              <a:t>FCCee</a:t>
            </a:r>
            <a:r>
              <a:rPr lang="en-US" dirty="0"/>
              <a:t> integration point B</a:t>
            </a:r>
            <a:br>
              <a:rPr lang="en-US" dirty="0"/>
            </a:br>
            <a:br>
              <a:rPr lang="en-US" dirty="0"/>
            </a:br>
            <a:r>
              <a:rPr lang="en-US" sz="4400" i="1" dirty="0"/>
              <a:t>Injection/Extraction equipment</a:t>
            </a:r>
            <a:endParaRPr lang="en-US" i="1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1800" dirty="0"/>
              <a:t>SY-ABT Pavlina Trubacova, Yann Dutheil, Sen Yue	</a:t>
            </a:r>
          </a:p>
          <a:p>
            <a:pPr>
              <a:defRPr/>
            </a:pPr>
            <a:r>
              <a:rPr lang="en-US" sz="1800" dirty="0"/>
              <a:t>15/05/2024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999949D-D12F-8EA5-1A4C-564BB0628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736" y="600303"/>
            <a:ext cx="5846571" cy="456020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52C71E5-3451-E967-5FC7-9B30C74CC985}"/>
              </a:ext>
            </a:extLst>
          </p:cNvPr>
          <p:cNvSpPr txBox="1"/>
          <p:nvPr/>
        </p:nvSpPr>
        <p:spPr bwMode="auto">
          <a:xfrm>
            <a:off x="2351584" y="548680"/>
            <a:ext cx="1043876" cy="3693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</a:rPr>
              <a:t>Injection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6F4AF20-1685-61C8-C47A-CF0D63073FF8}"/>
              </a:ext>
            </a:extLst>
          </p:cNvPr>
          <p:cNvCxnSpPr>
            <a:stCxn id="3" idx="3"/>
          </p:cNvCxnSpPr>
          <p:nvPr/>
        </p:nvCxnSpPr>
        <p:spPr>
          <a:xfrm>
            <a:off x="3395460" y="733346"/>
            <a:ext cx="2340500" cy="391398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A52B4D7-0A6E-A995-7864-5839A3D2D86A}"/>
              </a:ext>
            </a:extLst>
          </p:cNvPr>
          <p:cNvSpPr txBox="1"/>
          <p:nvPr/>
        </p:nvSpPr>
        <p:spPr bwMode="auto">
          <a:xfrm>
            <a:off x="9368645" y="3142200"/>
            <a:ext cx="2300630" cy="36933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/>
                <a:cs typeface="Arial"/>
              </a:rPr>
              <a:t>Extraction and dump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E71F9F-02FE-EED6-3343-60E6A49C0970}"/>
              </a:ext>
            </a:extLst>
          </p:cNvPr>
          <p:cNvCxnSpPr>
            <a:cxnSpLocks/>
            <a:stCxn id="9" idx="0"/>
          </p:cNvCxnSpPr>
          <p:nvPr/>
        </p:nvCxnSpPr>
        <p:spPr bwMode="auto">
          <a:xfrm flipH="1" flipV="1">
            <a:off x="8040216" y="1844824"/>
            <a:ext cx="2478744" cy="129737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266E5A62-8552-86F3-8974-CD9DF161D5A7}"/>
              </a:ext>
            </a:extLst>
          </p:cNvPr>
          <p:cNvSpPr/>
          <p:nvPr/>
        </p:nvSpPr>
        <p:spPr>
          <a:xfrm>
            <a:off x="7104112" y="1340768"/>
            <a:ext cx="1440160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5A765B-EDCA-E07F-5E47-C34304E0E33C}"/>
              </a:ext>
            </a:extLst>
          </p:cNvPr>
          <p:cNvSpPr txBox="1"/>
          <p:nvPr/>
        </p:nvSpPr>
        <p:spPr bwMode="auto">
          <a:xfrm>
            <a:off x="8559508" y="1772816"/>
            <a:ext cx="14401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Point B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7F829-08D2-E94D-739F-53E59335AF56}"/>
              </a:ext>
            </a:extLst>
          </p:cNvPr>
          <p:cNvSpPr txBox="1"/>
          <p:nvPr/>
        </p:nvSpPr>
        <p:spPr bwMode="auto">
          <a:xfrm>
            <a:off x="4565710" y="6436673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1"/>
                </a:solidFill>
              </a:rPr>
              <a:t>Pavlina Trubacova – SY-ABT 	15/05/2024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C0CFE-42CB-D222-5731-136157F1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5879229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74EF018-0EF2-0EFE-336D-B835BFB1C8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762"/>
          <a:stretch/>
        </p:blipFill>
        <p:spPr>
          <a:xfrm>
            <a:off x="446194" y="613646"/>
            <a:ext cx="11325147" cy="5300471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782D44-ED63-B3AE-CD88-2B44477B4575}"/>
              </a:ext>
            </a:extLst>
          </p:cNvPr>
          <p:cNvSpPr txBox="1"/>
          <p:nvPr/>
        </p:nvSpPr>
        <p:spPr bwMode="auto">
          <a:xfrm>
            <a:off x="4565710" y="6436673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1"/>
                </a:solidFill>
              </a:rPr>
              <a:t>Pavlina Trubacova – SY-ABT 	15/05/2024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C9491C2-E3B3-3897-FDB5-F30F739E3E2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/>
              <a:t>FCC Point B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1254133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8518D2-BADB-666C-0067-712B04ECD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Point B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C0CFE-42CB-D222-5731-136157F1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Content Placeholder 5">
            <a:extLst>
              <a:ext uri="{FF2B5EF4-FFF2-40B4-BE49-F238E27FC236}">
                <a16:creationId xmlns:a16="http://schemas.microsoft.com/office/drawing/2014/main" id="{C91525C1-A484-DB8D-DD27-9B8F30B07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6217" y="908720"/>
            <a:ext cx="8639566" cy="5302138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59C3CC1-D77D-5057-A562-638EAF247602}"/>
              </a:ext>
            </a:extLst>
          </p:cNvPr>
          <p:cNvSpPr txBox="1"/>
          <p:nvPr/>
        </p:nvSpPr>
        <p:spPr bwMode="auto">
          <a:xfrm>
            <a:off x="4565710" y="6436673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1"/>
                </a:solidFill>
              </a:rPr>
              <a:t>Pavlina Trubacova – SY-ABT 	15/05/2024</a:t>
            </a:r>
          </a:p>
        </p:txBody>
      </p:sp>
    </p:spTree>
    <p:extLst>
      <p:ext uri="{BB962C8B-B14F-4D97-AF65-F5344CB8AC3E}">
        <p14:creationId xmlns:p14="http://schemas.microsoft.com/office/powerpoint/2010/main" val="564449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A12BCD0-99FB-39CE-A58F-87BD1A1C2F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ABT group is in charge of designing the beam transfer systems : from beam dynamics concept to hardware manufacturing and control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Kicker systems have fast rise &amp; fall time -&gt; generator have to placed relatively close and shielded from radiation, hence the special requirements on alcove placements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FCChh</a:t>
            </a:r>
            <a:r>
              <a:rPr lang="en-GB" dirty="0"/>
              <a:t> concepts are being reviewed in ABT to propose a consolidated alcove requests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Internal iteration on alcove placement requests for </a:t>
            </a:r>
            <a:r>
              <a:rPr lang="en-GB" dirty="0" err="1"/>
              <a:t>ee</a:t>
            </a:r>
            <a:r>
              <a:rPr lang="en-GB" dirty="0"/>
              <a:t> ongoing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Consolidated request for </a:t>
            </a:r>
            <a:r>
              <a:rPr lang="en-GB" dirty="0" err="1"/>
              <a:t>ee</a:t>
            </a:r>
            <a:r>
              <a:rPr lang="en-GB" dirty="0"/>
              <a:t> with options on </a:t>
            </a:r>
            <a:r>
              <a:rPr lang="en-GB" dirty="0" err="1"/>
              <a:t>hh</a:t>
            </a:r>
            <a:r>
              <a:rPr lang="en-GB" dirty="0"/>
              <a:t> present concept around the summer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8EE92C-72F0-F50E-12B7-70E4D257A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4AB5C-E466-7154-DA92-2B45107AF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7BC73E-B17A-2F58-4F29-099B3B57D5C2}"/>
              </a:ext>
            </a:extLst>
          </p:cNvPr>
          <p:cNvSpPr txBox="1"/>
          <p:nvPr/>
        </p:nvSpPr>
        <p:spPr bwMode="auto">
          <a:xfrm>
            <a:off x="4565710" y="6436673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1"/>
                </a:solidFill>
              </a:rPr>
              <a:t>Pavlina Trubacova – SY-ABT 	15/05/2024</a:t>
            </a:r>
          </a:p>
        </p:txBody>
      </p:sp>
    </p:spTree>
    <p:extLst>
      <p:ext uri="{BB962C8B-B14F-4D97-AF65-F5344CB8AC3E}">
        <p14:creationId xmlns:p14="http://schemas.microsoft.com/office/powerpoint/2010/main" val="1063570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Spare slides</a:t>
            </a:r>
            <a:endParaRPr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438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C0CFE-42CB-D222-5731-136157F10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5879229"/>
            <a:ext cx="681254" cy="365125"/>
          </a:xfrm>
        </p:spPr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74EF018-0EF2-0EFE-336D-B835BFB1C8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1762"/>
          <a:stretch/>
        </p:blipFill>
        <p:spPr>
          <a:xfrm>
            <a:off x="1142920" y="626676"/>
            <a:ext cx="8948953" cy="4188349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119A58-04A3-2D98-66FF-BF7302124C5E}"/>
              </a:ext>
            </a:extLst>
          </p:cNvPr>
          <p:cNvSpPr txBox="1"/>
          <p:nvPr/>
        </p:nvSpPr>
        <p:spPr bwMode="auto">
          <a:xfrm>
            <a:off x="8885262" y="1143908"/>
            <a:ext cx="30243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dump kicker (743.011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 Booster dump kicker (717.9 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0F7179-B4F0-B982-B70E-BA288825B414}"/>
              </a:ext>
            </a:extLst>
          </p:cNvPr>
          <p:cNvSpPr txBox="1"/>
          <p:nvPr/>
        </p:nvSpPr>
        <p:spPr bwMode="auto">
          <a:xfrm>
            <a:off x="8579705" y="4899751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inj. kicker (782.514 m)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8A2D9C-3712-FF3F-C2AB-F6D4A342F806}"/>
              </a:ext>
            </a:extLst>
          </p:cNvPr>
          <p:cNvCxnSpPr>
            <a:cxnSpLocks/>
          </p:cNvCxnSpPr>
          <p:nvPr/>
        </p:nvCxnSpPr>
        <p:spPr>
          <a:xfrm flipV="1">
            <a:off x="9327579" y="3882048"/>
            <a:ext cx="0" cy="100782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3FE42FD-2D2E-85D0-DBED-7BAC27A7E01A}"/>
              </a:ext>
            </a:extLst>
          </p:cNvPr>
          <p:cNvCxnSpPr>
            <a:cxnSpLocks/>
          </p:cNvCxnSpPr>
          <p:nvPr/>
        </p:nvCxnSpPr>
        <p:spPr>
          <a:xfrm>
            <a:off x="9150345" y="1676093"/>
            <a:ext cx="0" cy="168271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81BC2F9-7BD5-749B-4C55-F4271E6C27C2}"/>
              </a:ext>
            </a:extLst>
          </p:cNvPr>
          <p:cNvCxnSpPr>
            <a:cxnSpLocks/>
          </p:cNvCxnSpPr>
          <p:nvPr/>
        </p:nvCxnSpPr>
        <p:spPr>
          <a:xfrm>
            <a:off x="9048328" y="1676093"/>
            <a:ext cx="0" cy="169224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817DE4E-FEAF-3B91-50E6-D63862C4049B}"/>
              </a:ext>
            </a:extLst>
          </p:cNvPr>
          <p:cNvSpPr txBox="1"/>
          <p:nvPr/>
        </p:nvSpPr>
        <p:spPr bwMode="auto">
          <a:xfrm>
            <a:off x="6960096" y="620688"/>
            <a:ext cx="30243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dump septa (653.261 m)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Booster dump septa (</a:t>
            </a:r>
            <a:r>
              <a:rPr lang="en-GB" sz="1400" kern="0">
                <a:solidFill>
                  <a:srgbClr val="E15E32"/>
                </a:solidFill>
                <a:latin typeface="Arial"/>
                <a:cs typeface="Arial"/>
              </a:rPr>
              <a:t>634.6</a:t>
            </a:r>
            <a:r>
              <a: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m)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951844-47AC-DAEB-33FA-C77B3B54FB03}"/>
              </a:ext>
            </a:extLst>
          </p:cNvPr>
          <p:cNvCxnSpPr>
            <a:cxnSpLocks/>
          </p:cNvCxnSpPr>
          <p:nvPr/>
        </p:nvCxnSpPr>
        <p:spPr>
          <a:xfrm>
            <a:off x="8760296" y="1143908"/>
            <a:ext cx="0" cy="221490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57E632A-ED43-64B1-005E-79AFC2FC638A}"/>
              </a:ext>
            </a:extLst>
          </p:cNvPr>
          <p:cNvCxnSpPr>
            <a:cxnSpLocks/>
          </p:cNvCxnSpPr>
          <p:nvPr/>
        </p:nvCxnSpPr>
        <p:spPr>
          <a:xfrm>
            <a:off x="8664570" y="1143908"/>
            <a:ext cx="0" cy="22149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E4DF74-D14C-4BE9-BBB8-CC609C3BC350}"/>
              </a:ext>
            </a:extLst>
          </p:cNvPr>
          <p:cNvCxnSpPr>
            <a:cxnSpLocks/>
          </p:cNvCxnSpPr>
          <p:nvPr/>
        </p:nvCxnSpPr>
        <p:spPr>
          <a:xfrm flipV="1">
            <a:off x="8328248" y="3891923"/>
            <a:ext cx="0" cy="13156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866BE7B-1DAD-95CD-FF9D-546B76991C3B}"/>
              </a:ext>
            </a:extLst>
          </p:cNvPr>
          <p:cNvSpPr txBox="1"/>
          <p:nvPr/>
        </p:nvSpPr>
        <p:spPr bwMode="auto">
          <a:xfrm>
            <a:off x="7248127" y="5214723"/>
            <a:ext cx="3240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thick inj. septa (526.664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thin inj. septa (547.464 m)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7C4F3DC-E165-F9D0-63E8-18B12A18502E}"/>
              </a:ext>
            </a:extLst>
          </p:cNvPr>
          <p:cNvCxnSpPr>
            <a:cxnSpLocks/>
          </p:cNvCxnSpPr>
          <p:nvPr/>
        </p:nvCxnSpPr>
        <p:spPr>
          <a:xfrm flipV="1">
            <a:off x="7347173" y="3863348"/>
            <a:ext cx="0" cy="102652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FE6553E-B255-7814-36F0-C7F0955FE184}"/>
              </a:ext>
            </a:extLst>
          </p:cNvPr>
          <p:cNvSpPr txBox="1"/>
          <p:nvPr/>
        </p:nvSpPr>
        <p:spPr bwMode="auto">
          <a:xfrm>
            <a:off x="5178184" y="490694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inj. kicker (312.514 m)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F0CD51-2547-2F9B-6BFA-3DCC88ABF258}"/>
              </a:ext>
            </a:extLst>
          </p:cNvPr>
          <p:cNvSpPr txBox="1"/>
          <p:nvPr/>
        </p:nvSpPr>
        <p:spPr bwMode="auto">
          <a:xfrm>
            <a:off x="142015" y="4866005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inj. kicker (-786.514 m)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CFFA09B-4C24-428A-F542-A9AEFFDF1F3F}"/>
              </a:ext>
            </a:extLst>
          </p:cNvPr>
          <p:cNvCxnSpPr>
            <a:cxnSpLocks/>
          </p:cNvCxnSpPr>
          <p:nvPr/>
        </p:nvCxnSpPr>
        <p:spPr>
          <a:xfrm flipV="1">
            <a:off x="2711624" y="3882048"/>
            <a:ext cx="0" cy="100782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E21B08E-540B-5E0F-3ED6-73BD693DC628}"/>
              </a:ext>
            </a:extLst>
          </p:cNvPr>
          <p:cNvSpPr txBox="1"/>
          <p:nvPr/>
        </p:nvSpPr>
        <p:spPr bwMode="auto">
          <a:xfrm>
            <a:off x="1559496" y="5207528"/>
            <a:ext cx="324035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 Booster dump kicker (-726.6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dump kicker (-747.511 m)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9D096CF-300E-1E4D-FE9F-AF3EDFEAA98C}"/>
              </a:ext>
            </a:extLst>
          </p:cNvPr>
          <p:cNvCxnSpPr>
            <a:cxnSpLocks/>
          </p:cNvCxnSpPr>
          <p:nvPr/>
        </p:nvCxnSpPr>
        <p:spPr>
          <a:xfrm flipV="1">
            <a:off x="2908523" y="3882398"/>
            <a:ext cx="0" cy="1332325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B87E740-9FB4-C900-EEAC-36357873C59B}"/>
              </a:ext>
            </a:extLst>
          </p:cNvPr>
          <p:cNvCxnSpPr>
            <a:cxnSpLocks/>
          </p:cNvCxnSpPr>
          <p:nvPr/>
        </p:nvCxnSpPr>
        <p:spPr>
          <a:xfrm flipV="1">
            <a:off x="2994248" y="3882398"/>
            <a:ext cx="0" cy="133232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81052C9-4FD3-E8D8-3F1E-88FD1B152A63}"/>
              </a:ext>
            </a:extLst>
          </p:cNvPr>
          <p:cNvSpPr txBox="1"/>
          <p:nvPr/>
        </p:nvSpPr>
        <p:spPr bwMode="auto">
          <a:xfrm>
            <a:off x="3820599" y="2592452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cs typeface="Arial"/>
              </a:rPr>
              <a:t> Collider inj. kicker (-316.014 m)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2C59B81-C4D8-91D8-868D-A23C431CB377}"/>
              </a:ext>
            </a:extLst>
          </p:cNvPr>
          <p:cNvCxnSpPr>
            <a:cxnSpLocks/>
          </p:cNvCxnSpPr>
          <p:nvPr/>
        </p:nvCxnSpPr>
        <p:spPr>
          <a:xfrm>
            <a:off x="4692645" y="2838143"/>
            <a:ext cx="0" cy="520669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238E4C0-4287-BD85-CF4C-ED3DAABC2302}"/>
              </a:ext>
            </a:extLst>
          </p:cNvPr>
          <p:cNvSpPr txBox="1"/>
          <p:nvPr/>
        </p:nvSpPr>
        <p:spPr bwMode="auto">
          <a:xfrm>
            <a:off x="3179672" y="1916930"/>
            <a:ext cx="334545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Booster dump septa (-638.85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dump septa (-661.261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4BACDD8-6F4A-790F-B9B9-3140BA79487B}"/>
              </a:ext>
            </a:extLst>
          </p:cNvPr>
          <p:cNvCxnSpPr>
            <a:cxnSpLocks/>
          </p:cNvCxnSpPr>
          <p:nvPr/>
        </p:nvCxnSpPr>
        <p:spPr>
          <a:xfrm>
            <a:off x="3276600" y="2414454"/>
            <a:ext cx="0" cy="914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3EB880E-4886-B898-27B3-0C0A477086B3}"/>
              </a:ext>
            </a:extLst>
          </p:cNvPr>
          <p:cNvCxnSpPr>
            <a:cxnSpLocks/>
          </p:cNvCxnSpPr>
          <p:nvPr/>
        </p:nvCxnSpPr>
        <p:spPr>
          <a:xfrm>
            <a:off x="3371428" y="2414454"/>
            <a:ext cx="0" cy="923925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0C07576-4E93-AA9B-8EFD-BD555C819670}"/>
              </a:ext>
            </a:extLst>
          </p:cNvPr>
          <p:cNvSpPr txBox="1"/>
          <p:nvPr/>
        </p:nvSpPr>
        <p:spPr bwMode="auto">
          <a:xfrm>
            <a:off x="3012635" y="5778662"/>
            <a:ext cx="32403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thick inj. septa (-532.664m)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 Collider thin inj. septa (-548.664 m)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AEA7B55-FF42-AE64-A343-69DE4B42715C}"/>
              </a:ext>
            </a:extLst>
          </p:cNvPr>
          <p:cNvCxnSpPr>
            <a:cxnSpLocks/>
          </p:cNvCxnSpPr>
          <p:nvPr/>
        </p:nvCxnSpPr>
        <p:spPr>
          <a:xfrm flipV="1">
            <a:off x="3719736" y="3899118"/>
            <a:ext cx="0" cy="18795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3D56A3DE-C3BC-93D7-3AAF-55A57B177D6C}"/>
              </a:ext>
            </a:extLst>
          </p:cNvPr>
          <p:cNvSpPr txBox="1"/>
          <p:nvPr/>
        </p:nvSpPr>
        <p:spPr bwMode="auto">
          <a:xfrm>
            <a:off x="3935760" y="49378"/>
            <a:ext cx="302433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Booster ext. septa (-102.35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/e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+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Booster ext. kicker (-8.85 m)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-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/e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cs typeface="Arial"/>
              </a:rPr>
              <a:t> Booster ext. kicker (0.65 m)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E15E32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e</a:t>
            </a:r>
            <a:r>
              <a:rPr kumimoji="0" lang="en-GB" sz="1400" b="0" i="0" u="none" strike="noStrike" kern="0" cap="none" spc="0" normalizeH="0" baseline="3000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+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cs typeface="Arial"/>
              </a:rPr>
              <a:t> Booster ext. septa (89.15 m)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67D429E-6343-7C4D-AF65-A4689037CA82}"/>
              </a:ext>
            </a:extLst>
          </p:cNvPr>
          <p:cNvCxnSpPr/>
          <p:nvPr/>
        </p:nvCxnSpPr>
        <p:spPr>
          <a:xfrm>
            <a:off x="6105525" y="1079685"/>
            <a:ext cx="0" cy="2497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8E782D44-ED63-B3AE-CD88-2B44477B4575}"/>
              </a:ext>
            </a:extLst>
          </p:cNvPr>
          <p:cNvSpPr txBox="1"/>
          <p:nvPr/>
        </p:nvSpPr>
        <p:spPr bwMode="auto">
          <a:xfrm>
            <a:off x="4565710" y="6436673"/>
            <a:ext cx="60944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dirty="0">
                <a:solidFill>
                  <a:schemeClr val="bg1"/>
                </a:solidFill>
              </a:rPr>
              <a:t>Pavlina Trubacova – SY-ABT 	15/05/2024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C9491C2-E3B3-3897-FDB5-F30F739E3E22}"/>
              </a:ext>
            </a:extLst>
          </p:cNvPr>
          <p:cNvSpPr txBox="1">
            <a:spLocks/>
          </p:cNvSpPr>
          <p:nvPr/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/>
              <a:t>FCC Point B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9823953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351</Words>
  <Application>Microsoft Office PowerPoint</Application>
  <PresentationFormat>Widescreen</PresentationFormat>
  <Paragraphs>48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1_Office Theme</vt:lpstr>
      <vt:lpstr>FCCee integration point B  Injection/Extraction equipment</vt:lpstr>
      <vt:lpstr>PowerPoint Presentation</vt:lpstr>
      <vt:lpstr>PowerPoint Presentation</vt:lpstr>
      <vt:lpstr>FCC Point B</vt:lpstr>
      <vt:lpstr>Conclusion</vt:lpstr>
      <vt:lpstr>PowerPoint Presentation</vt:lpstr>
      <vt:lpstr>Spare slides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FCCee integration point B  Injection/Extraction equipment</dc:title>
  <dc:creator>Pavlina Trubacova</dc:creator>
  <cp:lastModifiedBy>Pavlina Trubacova</cp:lastModifiedBy>
  <cp:revision>9</cp:revision>
  <dcterms:created xsi:type="dcterms:W3CDTF">2024-05-14T13:44:18Z</dcterms:created>
  <dcterms:modified xsi:type="dcterms:W3CDTF">2024-05-15T06:30:36Z</dcterms:modified>
</cp:coreProperties>
</file>