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  <p:sldMasterId id="2147483672" r:id="rId4"/>
  </p:sldMasterIdLst>
  <p:notesMasterIdLst>
    <p:notesMasterId r:id="rId19"/>
  </p:notesMasterIdLst>
  <p:sldIdLst>
    <p:sldId id="263" r:id="rId5"/>
    <p:sldId id="605" r:id="rId6"/>
    <p:sldId id="616" r:id="rId7"/>
    <p:sldId id="617" r:id="rId8"/>
    <p:sldId id="530" r:id="rId9"/>
    <p:sldId id="621" r:id="rId10"/>
    <p:sldId id="300" r:id="rId11"/>
    <p:sldId id="618" r:id="rId12"/>
    <p:sldId id="258" r:id="rId13"/>
    <p:sldId id="261" r:id="rId14"/>
    <p:sldId id="619" r:id="rId15"/>
    <p:sldId id="264" r:id="rId16"/>
    <p:sldId id="620" r:id="rId17"/>
    <p:sldId id="607" r:id="rId18"/>
  </p:sldIdLst>
  <p:sldSz cx="9144000" cy="5143500" type="screen16x9"/>
  <p:notesSz cx="6797675" cy="9928225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605"/>
            <p14:sldId id="616"/>
            <p14:sldId id="617"/>
            <p14:sldId id="530"/>
            <p14:sldId id="621"/>
            <p14:sldId id="300"/>
            <p14:sldId id="618"/>
            <p14:sldId id="258"/>
            <p14:sldId id="261"/>
            <p14:sldId id="619"/>
            <p14:sldId id="264"/>
            <p14:sldId id="620"/>
            <p14:sldId id="607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60A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98" d="100"/>
          <a:sy n="98" d="100"/>
        </p:scale>
        <p:origin x="632" y="6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603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4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E4B38-9701-FB7E-D430-F87467C858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67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9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911D07C-5460-4638-872E-E3ABFE130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8783"/>
            <a:ext cx="559066" cy="1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67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A19C-2D7E-14F7-DD5D-BB761CB8E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E051C-F95E-2D8B-2B22-FC8B59AA9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4443A-1749-1BEB-4681-512447701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85DC4-0655-5AF9-A1BF-AA67AB222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939F4-E8C4-0F6C-CC00-AD6074A11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3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3EEF5-F18C-6F2D-C022-B93901F05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BBA90-D77F-E288-2933-E16E260BD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34AC2-A3D8-BDB1-552D-223B604C9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B70C2-E5D1-9ACD-66C7-02C8D39CA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FA66C-63C0-2E11-CC55-1ECBD99F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08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602F-22B2-E9C4-B30A-B71F42A63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F4B57-61FF-1F35-0229-B66472B4A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D100B-C773-1673-D345-AAA469A50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56390-92FC-66CD-C35E-43671198D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FF81F-7BB8-D820-1263-A7057ED6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42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F1A99-AA8B-3F40-E4A4-F06376D57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9A862-7833-A857-E9D1-989B8132A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08BD04-0035-B293-1336-2F23DCF301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E4B6-6475-C78D-2359-EB429EE23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5EEB2-2408-EB4F-F721-13E5A24F1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70ADC-AD8C-6E64-C9D2-CE2F3964B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704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2CE6-CF4C-927C-C3A5-48009C35E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19100-8EE5-5189-45B6-A89A99FA9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6AB52-7ACE-EE38-E194-4C11EB497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0DF55B-4E27-7982-22E8-787D877958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AF4B11-7140-2F71-67B1-7DCFA3E210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565C2-9095-84AA-7BF9-D49346F1F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254709-A1C8-DC1D-4B00-558894730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13DE83-CBC6-ED61-DE59-DA4933CD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171E2-D941-5CA5-D031-57BE6D29A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661191-A4DC-A0C9-B877-2FC67F8B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FC939-E982-A5F3-61B0-69D05CE07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A2B0A-B630-BE17-8599-B6164E54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856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AC802A-C51D-B776-8312-624884A1D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838B4F-C2FF-A6A9-DECE-E43CD1DC3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EE1F8-D9C9-F4F5-5720-3E0B7505C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03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256A1-9391-10CA-DAC3-1DE5FCBAA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EF19D-3725-8D9B-EF87-136F8F39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A1B03-C665-0889-B5AD-B9EB11F823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23D0F-32FD-0CDD-E8B2-D09752B0B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7AAA0-E516-0C4F-6952-47FFDC6C4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8E19E-FB94-09E5-3E11-AE76C8B87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67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7671-0005-B15B-4AAA-B5889F58A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7F81FA-EA14-4EA3-086A-021D771558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806B1C-8331-EB6F-ECC8-DBEB89D43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3ACF1-F214-2959-A9AD-85ABAC357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0656E-5A47-ABF9-DA61-1D971EE6D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9EE2D-B2D6-CFD7-FF0A-9AF5A09A5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787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04F45-DC4C-AEC0-5D64-8E25DDEBD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063AA-E62A-8734-4217-95AAFFFA0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DCD7A-BC0E-9D73-9466-0F055192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1F53F-23EA-9AD4-DD3C-E0C047503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EFDE9-F938-121C-AD69-E681389BD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84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714DC4-D58C-9F1B-9D0C-4264E546A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4F042-9AEB-6A44-C203-7C37F43E2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6CDCC-264D-EF08-9AB1-073B54CF3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7072D-53EE-3385-AF93-A25DBF527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3D727-9DB7-90AE-C8EC-F17197716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A27C3A-7E7E-7FE2-D28E-33576B6AC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58D9C-FC6A-BB38-7B60-C1686D686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DF2A9-73E8-EFC3-84C6-35133D47D5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942E8-3BE7-4017-B571-9B06B3F432BF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D1E1B-8082-CD77-8780-A0DE6AC958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25C56-FF5E-1F87-A81D-8FCCB8864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6185D-6962-48F1-9838-1C401D3E2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19" y="1046081"/>
            <a:ext cx="8591979" cy="1790700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FCCee</a:t>
            </a:r>
            <a:r>
              <a:rPr lang="en-GB" dirty="0"/>
              <a:t> SRF system: </a:t>
            </a:r>
            <a:br>
              <a:rPr lang="en-GB" dirty="0"/>
            </a:br>
            <a:r>
              <a:rPr lang="en-GB" dirty="0"/>
              <a:t>preliminary integration, </a:t>
            </a:r>
            <a:br>
              <a:rPr lang="en-GB" dirty="0"/>
            </a:br>
            <a:r>
              <a:rPr lang="en-GB" dirty="0"/>
              <a:t>cross sections in points L &amp; H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799" y="2895786"/>
            <a:ext cx="8591979" cy="1241822"/>
          </a:xfrm>
        </p:spPr>
        <p:txBody>
          <a:bodyPr/>
          <a:lstStyle/>
          <a:p>
            <a:r>
              <a:rPr lang="en-US" dirty="0"/>
              <a:t>Vittorio Parma, Fabien </a:t>
            </a:r>
            <a:r>
              <a:rPr lang="en-US" dirty="0" err="1"/>
              <a:t>Cottenot</a:t>
            </a:r>
            <a:r>
              <a:rPr lang="en-US" dirty="0"/>
              <a:t>, Nadine Favre, Marc Timmins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291609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integration meeting, 15 May 2024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51920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Vittorio Parma, CERN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rawing of a circular object with blueprints&#10;&#10;Description automatically generated">
            <a:extLst>
              <a:ext uri="{FF2B5EF4-FFF2-40B4-BE49-F238E27FC236}">
                <a16:creationId xmlns:a16="http://schemas.microsoft.com/office/drawing/2014/main" id="{936A6969-0CD4-D395-089F-1B59889FA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02" y="1311898"/>
            <a:ext cx="3960524" cy="3895886"/>
          </a:xfrm>
          <a:prstGeom prst="rect">
            <a:avLst/>
          </a:prstGeom>
        </p:spPr>
      </p:pic>
      <p:pic>
        <p:nvPicPr>
          <p:cNvPr id="6" name="Picture 5" descr="A diagram of a circular object with blueprints&#10;&#10;Description automatically generated">
            <a:extLst>
              <a:ext uri="{FF2B5EF4-FFF2-40B4-BE49-F238E27FC236}">
                <a16:creationId xmlns:a16="http://schemas.microsoft.com/office/drawing/2014/main" id="{A09D98DF-9C45-915A-699C-734AAC5F8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0" y="1497114"/>
            <a:ext cx="3538134" cy="364638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33ECA0F-9248-FE31-95EA-178FADB1D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5537" y="4944979"/>
            <a:ext cx="938463" cy="198521"/>
          </a:xfrm>
        </p:spPr>
        <p:txBody>
          <a:bodyPr>
            <a:normAutofit fontScale="92500" lnSpcReduction="10000"/>
          </a:bodyPr>
          <a:lstStyle/>
          <a:p>
            <a:r>
              <a:rPr lang="fr-CH" sz="900" dirty="0"/>
              <a:t>2024/05/15</a:t>
            </a:r>
            <a:endParaRPr lang="en-US" sz="9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8996373-3D15-040F-8609-5A84F4AA5AB3}"/>
              </a:ext>
            </a:extLst>
          </p:cNvPr>
          <p:cNvSpPr txBox="1">
            <a:spLocks/>
          </p:cNvSpPr>
          <p:nvPr/>
        </p:nvSpPr>
        <p:spPr>
          <a:xfrm>
            <a:off x="3374360" y="35277"/>
            <a:ext cx="2395280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Point H _ 400 MHz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06CE4DB-BA05-FC27-CDED-33F31AE8272C}"/>
              </a:ext>
            </a:extLst>
          </p:cNvPr>
          <p:cNvSpPr txBox="1">
            <a:spLocks/>
          </p:cNvSpPr>
          <p:nvPr/>
        </p:nvSpPr>
        <p:spPr>
          <a:xfrm>
            <a:off x="661737" y="515770"/>
            <a:ext cx="2340142" cy="5715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Current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Integration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cross section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Fani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BA9DA8E-2840-C11F-D87C-732BD95212BF}"/>
              </a:ext>
            </a:extLst>
          </p:cNvPr>
          <p:cNvSpPr txBox="1">
            <a:spLocks/>
          </p:cNvSpPr>
          <p:nvPr/>
        </p:nvSpPr>
        <p:spPr>
          <a:xfrm>
            <a:off x="3660608" y="438268"/>
            <a:ext cx="1822784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Version h + </a:t>
            </a:r>
            <a:r>
              <a:rPr lang="fr-CH" sz="1800" b="1" dirty="0" err="1">
                <a:solidFill>
                  <a:prstClr val="black"/>
                </a:solidFill>
                <a:latin typeface="Calibri" panose="020F0502020204030204"/>
              </a:rPr>
              <a:t>ttb</a:t>
            </a:r>
            <a:r>
              <a:rPr lang="fr-FR" sz="1800" b="1" dirty="0" err="1">
                <a:solidFill>
                  <a:prstClr val="black"/>
                </a:solidFill>
                <a:latin typeface="Calibri" panose="020F0502020204030204"/>
              </a:rPr>
              <a:t>ar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D306A1-6B55-A73C-69A1-9D6FBD20782F}"/>
              </a:ext>
            </a:extLst>
          </p:cNvPr>
          <p:cNvCxnSpPr>
            <a:cxnSpLocks/>
          </p:cNvCxnSpPr>
          <p:nvPr/>
        </p:nvCxnSpPr>
        <p:spPr>
          <a:xfrm flipV="1">
            <a:off x="799890" y="3532640"/>
            <a:ext cx="1032521" cy="931599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C9EF0E-B288-A01A-AEC6-9B71B8CD1AE6}"/>
              </a:ext>
            </a:extLst>
          </p:cNvPr>
          <p:cNvSpPr txBox="1"/>
          <p:nvPr/>
        </p:nvSpPr>
        <p:spPr>
          <a:xfrm>
            <a:off x="634939" y="433899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DEC28-46CF-D931-6126-56EF6DF20BD0}"/>
              </a:ext>
            </a:extLst>
          </p:cNvPr>
          <p:cNvSpPr txBox="1"/>
          <p:nvPr/>
        </p:nvSpPr>
        <p:spPr>
          <a:xfrm>
            <a:off x="3124442" y="4325739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BA9537-336E-B112-95C7-7509486FC608}"/>
              </a:ext>
            </a:extLst>
          </p:cNvPr>
          <p:cNvSpPr txBox="1"/>
          <p:nvPr/>
        </p:nvSpPr>
        <p:spPr>
          <a:xfrm>
            <a:off x="312570" y="4339831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5956A5-A2A5-79CC-1614-A30D24D75BBC}"/>
              </a:ext>
            </a:extLst>
          </p:cNvPr>
          <p:cNvSpPr txBox="1"/>
          <p:nvPr/>
        </p:nvSpPr>
        <p:spPr>
          <a:xfrm>
            <a:off x="6005695" y="1153735"/>
            <a:ext cx="3465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4c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45EF62-3D55-39FB-10BF-6CB5B0FE7E5D}"/>
              </a:ext>
            </a:extLst>
          </p:cNvPr>
          <p:cNvSpPr txBox="1"/>
          <p:nvPr/>
        </p:nvSpPr>
        <p:spPr>
          <a:xfrm>
            <a:off x="2887213" y="1153735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71E0AD-26A3-55B9-A088-4C5CBA988C8C}"/>
              </a:ext>
            </a:extLst>
          </p:cNvPr>
          <p:cNvSpPr txBox="1"/>
          <p:nvPr/>
        </p:nvSpPr>
        <p:spPr>
          <a:xfrm>
            <a:off x="2433590" y="1153980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A8072025-ED05-581F-A1C1-BF0820FD1147}"/>
              </a:ext>
            </a:extLst>
          </p:cNvPr>
          <p:cNvSpPr txBox="1">
            <a:spLocks/>
          </p:cNvSpPr>
          <p:nvPr/>
        </p:nvSpPr>
        <p:spPr>
          <a:xfrm>
            <a:off x="6395459" y="560130"/>
            <a:ext cx="2340142" cy="3549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Modification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proposal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EB141A-1AA5-FC7D-6934-0EE2DF348868}"/>
              </a:ext>
            </a:extLst>
          </p:cNvPr>
          <p:cNvCxnSpPr>
            <a:cxnSpLocks/>
          </p:cNvCxnSpPr>
          <p:nvPr/>
        </p:nvCxnSpPr>
        <p:spPr>
          <a:xfrm flipH="1" flipV="1">
            <a:off x="2092911" y="3259841"/>
            <a:ext cx="1078490" cy="10857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7332F5-6538-8983-2598-324735670382}"/>
              </a:ext>
            </a:extLst>
          </p:cNvPr>
          <p:cNvCxnSpPr>
            <a:cxnSpLocks/>
          </p:cNvCxnSpPr>
          <p:nvPr/>
        </p:nvCxnSpPr>
        <p:spPr>
          <a:xfrm flipV="1">
            <a:off x="576898" y="3606801"/>
            <a:ext cx="899665" cy="80714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1FEC955-AE1D-18DE-2FD0-254FC5D04040}"/>
              </a:ext>
            </a:extLst>
          </p:cNvPr>
          <p:cNvCxnSpPr>
            <a:cxnSpLocks/>
          </p:cNvCxnSpPr>
          <p:nvPr/>
        </p:nvCxnSpPr>
        <p:spPr>
          <a:xfrm flipH="1">
            <a:off x="2477005" y="1395204"/>
            <a:ext cx="506945" cy="820515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7E18999-B527-8699-6A02-EC63EEF98302}"/>
              </a:ext>
            </a:extLst>
          </p:cNvPr>
          <p:cNvCxnSpPr>
            <a:cxnSpLocks/>
          </p:cNvCxnSpPr>
          <p:nvPr/>
        </p:nvCxnSpPr>
        <p:spPr>
          <a:xfrm flipH="1">
            <a:off x="2084748" y="1408844"/>
            <a:ext cx="468860" cy="10092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E2FB15-5D3E-BDB7-2E5C-563185AED7D8}"/>
              </a:ext>
            </a:extLst>
          </p:cNvPr>
          <p:cNvCxnSpPr>
            <a:cxnSpLocks/>
          </p:cNvCxnSpPr>
          <p:nvPr/>
        </p:nvCxnSpPr>
        <p:spPr>
          <a:xfrm flipH="1">
            <a:off x="1738378" y="2437056"/>
            <a:ext cx="552911" cy="277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71DD73-843A-C6CA-F95C-438974BA5B89}"/>
              </a:ext>
            </a:extLst>
          </p:cNvPr>
          <p:cNvCxnSpPr>
            <a:cxnSpLocks/>
          </p:cNvCxnSpPr>
          <p:nvPr/>
        </p:nvCxnSpPr>
        <p:spPr>
          <a:xfrm>
            <a:off x="6221055" y="1376183"/>
            <a:ext cx="728678" cy="104189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8425142-D643-F89F-536A-4DD4F1112C1E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1039297" y="1442360"/>
            <a:ext cx="365476" cy="117926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2AFC889-62DC-63B6-A6BA-5A0D1CFB35E0}"/>
              </a:ext>
            </a:extLst>
          </p:cNvPr>
          <p:cNvSpPr txBox="1"/>
          <p:nvPr/>
        </p:nvSpPr>
        <p:spPr>
          <a:xfrm>
            <a:off x="861203" y="1142278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54E5CDF-BEA2-2E5B-7F1E-54EAA265C70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701015" y="1441998"/>
            <a:ext cx="652706" cy="128342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EEFEA66-4AEA-469D-71B0-BFB8DCCDB264}"/>
              </a:ext>
            </a:extLst>
          </p:cNvPr>
          <p:cNvSpPr txBox="1"/>
          <p:nvPr/>
        </p:nvSpPr>
        <p:spPr>
          <a:xfrm>
            <a:off x="5518914" y="1141916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37070F-1E54-443E-5CF4-2672D1A067E9}"/>
              </a:ext>
            </a:extLst>
          </p:cNvPr>
          <p:cNvSpPr txBox="1"/>
          <p:nvPr/>
        </p:nvSpPr>
        <p:spPr>
          <a:xfrm>
            <a:off x="3545275" y="915566"/>
            <a:ext cx="1931439" cy="41319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1 : Clash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980 to 1200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2a: Clash CM/Transport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beam2 : 430 to 760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2b: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not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supported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1165 to 1950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4a : Clash CM transport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4b : Clash CM installation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4c : Clash CM in position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5a: Clash QRL Jumper / Booster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Moved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to the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other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side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5b: Clash QRL Jumper / Service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A3AC62-497C-D80B-D3C4-75181BF22455}"/>
              </a:ext>
            </a:extLst>
          </p:cNvPr>
          <p:cNvSpPr txBox="1"/>
          <p:nvPr/>
        </p:nvSpPr>
        <p:spPr>
          <a:xfrm>
            <a:off x="19861" y="4868564"/>
            <a:ext cx="1419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(Fabien </a:t>
            </a:r>
            <a:r>
              <a:rPr lang="fr-CH" dirty="0" err="1">
                <a:solidFill>
                  <a:srgbClr val="0070C0"/>
                </a:solidFill>
              </a:rPr>
              <a:t>Cottenot</a:t>
            </a:r>
            <a:r>
              <a:rPr lang="fr-CH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62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machine&#10;&#10;Description automatically generated">
            <a:extLst>
              <a:ext uri="{FF2B5EF4-FFF2-40B4-BE49-F238E27FC236}">
                <a16:creationId xmlns:a16="http://schemas.microsoft.com/office/drawing/2014/main" id="{697387D7-6ADD-C05B-91CE-AD134045C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873" y="2125133"/>
            <a:ext cx="3633623" cy="2959026"/>
          </a:xfrm>
          <a:prstGeom prst="rect">
            <a:avLst/>
          </a:prstGeom>
        </p:spPr>
      </p:pic>
      <p:pic>
        <p:nvPicPr>
          <p:cNvPr id="13" name="Picture 12" descr="A diagram of a machine&#10;&#10;Description automatically generated">
            <a:extLst>
              <a:ext uri="{FF2B5EF4-FFF2-40B4-BE49-F238E27FC236}">
                <a16:creationId xmlns:a16="http://schemas.microsoft.com/office/drawing/2014/main" id="{9031373E-2534-4D70-9B92-E1324D0085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" y="2125133"/>
            <a:ext cx="3706492" cy="301836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33ECA0F-9248-FE31-95EA-178FADB1D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5537" y="4944979"/>
            <a:ext cx="938463" cy="198521"/>
          </a:xfrm>
        </p:spPr>
        <p:txBody>
          <a:bodyPr>
            <a:normAutofit fontScale="92500" lnSpcReduction="10000"/>
          </a:bodyPr>
          <a:lstStyle/>
          <a:p>
            <a:r>
              <a:rPr lang="fr-CH" sz="900" dirty="0"/>
              <a:t>2024/05/15</a:t>
            </a:r>
            <a:endParaRPr lang="en-US" sz="9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8996373-3D15-040F-8609-5A84F4AA5AB3}"/>
              </a:ext>
            </a:extLst>
          </p:cNvPr>
          <p:cNvSpPr txBox="1">
            <a:spLocks/>
          </p:cNvSpPr>
          <p:nvPr/>
        </p:nvSpPr>
        <p:spPr>
          <a:xfrm>
            <a:off x="3374360" y="35277"/>
            <a:ext cx="2395280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Point H _ 800 MHz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06CE4DB-BA05-FC27-CDED-33F31AE8272C}"/>
              </a:ext>
            </a:extLst>
          </p:cNvPr>
          <p:cNvSpPr txBox="1">
            <a:spLocks/>
          </p:cNvSpPr>
          <p:nvPr/>
        </p:nvSpPr>
        <p:spPr>
          <a:xfrm>
            <a:off x="661737" y="515770"/>
            <a:ext cx="2340142" cy="5715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Current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Integration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cross section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Fani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BA9DA8E-2840-C11F-D87C-732BD95212BF}"/>
              </a:ext>
            </a:extLst>
          </p:cNvPr>
          <p:cNvSpPr txBox="1">
            <a:spLocks/>
          </p:cNvSpPr>
          <p:nvPr/>
        </p:nvSpPr>
        <p:spPr>
          <a:xfrm>
            <a:off x="3660608" y="438268"/>
            <a:ext cx="1822784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Version </a:t>
            </a:r>
            <a:r>
              <a:rPr lang="fr-CH" sz="1800" b="1" dirty="0" err="1">
                <a:solidFill>
                  <a:prstClr val="black"/>
                </a:solidFill>
                <a:latin typeface="Calibri" panose="020F0502020204030204"/>
              </a:rPr>
              <a:t>ttb</a:t>
            </a:r>
            <a:r>
              <a:rPr lang="fr-FR" sz="1800" b="1" dirty="0" err="1">
                <a:solidFill>
                  <a:prstClr val="black"/>
                </a:solidFill>
                <a:latin typeface="Calibri" panose="020F0502020204030204"/>
              </a:rPr>
              <a:t>ar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D306A1-6B55-A73C-69A1-9D6FBD20782F}"/>
              </a:ext>
            </a:extLst>
          </p:cNvPr>
          <p:cNvCxnSpPr>
            <a:cxnSpLocks/>
          </p:cNvCxnSpPr>
          <p:nvPr/>
        </p:nvCxnSpPr>
        <p:spPr>
          <a:xfrm flipV="1">
            <a:off x="814231" y="3932200"/>
            <a:ext cx="1032521" cy="931599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C9EF0E-B288-A01A-AEC6-9B71B8CD1AE6}"/>
              </a:ext>
            </a:extLst>
          </p:cNvPr>
          <p:cNvSpPr txBox="1"/>
          <p:nvPr/>
        </p:nvSpPr>
        <p:spPr>
          <a:xfrm>
            <a:off x="649280" y="473855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DEC28-46CF-D931-6126-56EF6DF20BD0}"/>
              </a:ext>
            </a:extLst>
          </p:cNvPr>
          <p:cNvSpPr txBox="1"/>
          <p:nvPr/>
        </p:nvSpPr>
        <p:spPr>
          <a:xfrm>
            <a:off x="3138782" y="4725299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BA9537-336E-B112-95C7-7509486FC608}"/>
              </a:ext>
            </a:extLst>
          </p:cNvPr>
          <p:cNvSpPr txBox="1"/>
          <p:nvPr/>
        </p:nvSpPr>
        <p:spPr>
          <a:xfrm>
            <a:off x="326911" y="4739391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A8072025-ED05-581F-A1C1-BF0820FD1147}"/>
              </a:ext>
            </a:extLst>
          </p:cNvPr>
          <p:cNvSpPr txBox="1">
            <a:spLocks/>
          </p:cNvSpPr>
          <p:nvPr/>
        </p:nvSpPr>
        <p:spPr>
          <a:xfrm>
            <a:off x="6395459" y="560130"/>
            <a:ext cx="2340142" cy="3549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Modification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proposal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EB141A-1AA5-FC7D-6934-0EE2DF348868}"/>
              </a:ext>
            </a:extLst>
          </p:cNvPr>
          <p:cNvCxnSpPr>
            <a:cxnSpLocks/>
          </p:cNvCxnSpPr>
          <p:nvPr/>
        </p:nvCxnSpPr>
        <p:spPr>
          <a:xfrm flipH="1" flipV="1">
            <a:off x="2107252" y="3659402"/>
            <a:ext cx="1078490" cy="10857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7332F5-6538-8983-2598-324735670382}"/>
              </a:ext>
            </a:extLst>
          </p:cNvPr>
          <p:cNvCxnSpPr>
            <a:cxnSpLocks/>
          </p:cNvCxnSpPr>
          <p:nvPr/>
        </p:nvCxnSpPr>
        <p:spPr>
          <a:xfrm flipV="1">
            <a:off x="591239" y="4006361"/>
            <a:ext cx="899665" cy="80714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8425142-D643-F89F-536A-4DD4F1112C1E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1039297" y="1442360"/>
            <a:ext cx="391570" cy="174957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2AFC889-62DC-63B6-A6BA-5A0D1CFB35E0}"/>
              </a:ext>
            </a:extLst>
          </p:cNvPr>
          <p:cNvSpPr txBox="1"/>
          <p:nvPr/>
        </p:nvSpPr>
        <p:spPr>
          <a:xfrm>
            <a:off x="861203" y="1142278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54E5CDF-BEA2-2E5B-7F1E-54EAA265C70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701015" y="1441998"/>
            <a:ext cx="767519" cy="174993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EEFEA66-4AEA-469D-71B0-BFB8DCCDB264}"/>
              </a:ext>
            </a:extLst>
          </p:cNvPr>
          <p:cNvSpPr txBox="1"/>
          <p:nvPr/>
        </p:nvSpPr>
        <p:spPr>
          <a:xfrm>
            <a:off x="5518914" y="1141916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37070F-1E54-443E-5CF4-2672D1A067E9}"/>
              </a:ext>
            </a:extLst>
          </p:cNvPr>
          <p:cNvSpPr txBox="1"/>
          <p:nvPr/>
        </p:nvSpPr>
        <p:spPr>
          <a:xfrm>
            <a:off x="3545275" y="1141917"/>
            <a:ext cx="1931439" cy="380873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1 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(for 400 MHz)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980 to 1200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2a: Clash CM/Transport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beam2 : 430 to 760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2b: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(for 400 MHz)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1165 to 1950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5a: Clash QRL Jumper / Booster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Moved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to the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other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side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5b: Clash QRL Jumper / Service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72805-C649-3252-6337-49324EFC510B}"/>
              </a:ext>
            </a:extLst>
          </p:cNvPr>
          <p:cNvSpPr txBox="1"/>
          <p:nvPr/>
        </p:nvSpPr>
        <p:spPr>
          <a:xfrm>
            <a:off x="19861" y="4868564"/>
            <a:ext cx="1419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(Fabien </a:t>
            </a:r>
            <a:r>
              <a:rPr lang="fr-CH" dirty="0" err="1">
                <a:solidFill>
                  <a:srgbClr val="0070C0"/>
                </a:solidFill>
              </a:rPr>
              <a:t>Cottenot</a:t>
            </a:r>
            <a:r>
              <a:rPr lang="fr-CH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23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diagram of a machine&#10;&#10;Description automatically generated">
            <a:extLst>
              <a:ext uri="{FF2B5EF4-FFF2-40B4-BE49-F238E27FC236}">
                <a16:creationId xmlns:a16="http://schemas.microsoft.com/office/drawing/2014/main" id="{CD887049-E026-7415-6B9C-9DA7D155A0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454" y="1591733"/>
            <a:ext cx="3568130" cy="3557031"/>
          </a:xfrm>
          <a:prstGeom prst="rect">
            <a:avLst/>
          </a:prstGeom>
        </p:spPr>
      </p:pic>
      <p:pic>
        <p:nvPicPr>
          <p:cNvPr id="12" name="Picture 11" descr="A drawing of a machine&#10;&#10;Description automatically generated">
            <a:extLst>
              <a:ext uri="{FF2B5EF4-FFF2-40B4-BE49-F238E27FC236}">
                <a16:creationId xmlns:a16="http://schemas.microsoft.com/office/drawing/2014/main" id="{1FEF4FB9-2BD4-EC84-1596-62D4864F7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1733"/>
            <a:ext cx="3568130" cy="355703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33ECA0F-9248-FE31-95EA-178FADB1D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5537" y="4944979"/>
            <a:ext cx="938463" cy="198521"/>
          </a:xfrm>
        </p:spPr>
        <p:txBody>
          <a:bodyPr>
            <a:normAutofit fontScale="92500" lnSpcReduction="10000"/>
          </a:bodyPr>
          <a:lstStyle/>
          <a:p>
            <a:r>
              <a:rPr lang="fr-CH" sz="900" dirty="0"/>
              <a:t>2024/05/15</a:t>
            </a:r>
            <a:endParaRPr lang="en-US" sz="9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8996373-3D15-040F-8609-5A84F4AA5AB3}"/>
              </a:ext>
            </a:extLst>
          </p:cNvPr>
          <p:cNvSpPr txBox="1">
            <a:spLocks/>
          </p:cNvSpPr>
          <p:nvPr/>
        </p:nvSpPr>
        <p:spPr>
          <a:xfrm>
            <a:off x="3374360" y="35277"/>
            <a:ext cx="2395280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Point L _ 800 MHz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06CE4DB-BA05-FC27-CDED-33F31AE8272C}"/>
              </a:ext>
            </a:extLst>
          </p:cNvPr>
          <p:cNvSpPr txBox="1">
            <a:spLocks/>
          </p:cNvSpPr>
          <p:nvPr/>
        </p:nvSpPr>
        <p:spPr>
          <a:xfrm>
            <a:off x="661737" y="515770"/>
            <a:ext cx="2340142" cy="5715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Current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Integration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cross section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Fani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BA9DA8E-2840-C11F-D87C-732BD95212BF}"/>
              </a:ext>
            </a:extLst>
          </p:cNvPr>
          <p:cNvSpPr txBox="1">
            <a:spLocks/>
          </p:cNvSpPr>
          <p:nvPr/>
        </p:nvSpPr>
        <p:spPr>
          <a:xfrm>
            <a:off x="3293534" y="438268"/>
            <a:ext cx="2543016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Version z + w + h + </a:t>
            </a:r>
            <a:r>
              <a:rPr lang="fr-CH" sz="1800" b="1" dirty="0" err="1">
                <a:solidFill>
                  <a:prstClr val="black"/>
                </a:solidFill>
                <a:latin typeface="Calibri" panose="020F0502020204030204"/>
              </a:rPr>
              <a:t>ttbar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D306A1-6B55-A73C-69A1-9D6FBD20782F}"/>
              </a:ext>
            </a:extLst>
          </p:cNvPr>
          <p:cNvCxnSpPr>
            <a:cxnSpLocks/>
          </p:cNvCxnSpPr>
          <p:nvPr/>
        </p:nvCxnSpPr>
        <p:spPr>
          <a:xfrm>
            <a:off x="225339" y="2243719"/>
            <a:ext cx="89299" cy="65490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C9EF0E-B288-A01A-AEC6-9B71B8CD1AE6}"/>
              </a:ext>
            </a:extLst>
          </p:cNvPr>
          <p:cNvSpPr txBox="1"/>
          <p:nvPr/>
        </p:nvSpPr>
        <p:spPr>
          <a:xfrm>
            <a:off x="109574" y="200791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01A70D-B6CC-26E3-E098-26875C22A888}"/>
              </a:ext>
            </a:extLst>
          </p:cNvPr>
          <p:cNvSpPr txBox="1"/>
          <p:nvPr/>
        </p:nvSpPr>
        <p:spPr>
          <a:xfrm>
            <a:off x="3545275" y="1141916"/>
            <a:ext cx="1931439" cy="39703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1 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2010 to 2230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2a: Clash CM/QRL Jumper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2b: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not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supported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booster : 930 to 700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3a: Clash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Circulating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Beam / CM support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beam1/2 : 800 to 350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3b: Beam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beam1/2 : 980 to 1200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4a : Clash CM installation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4b : Clash CM in position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5a: Clash QRL Jumper / Service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DEC28-46CF-D931-6126-56EF6DF20BD0}"/>
              </a:ext>
            </a:extLst>
          </p:cNvPr>
          <p:cNvSpPr txBox="1"/>
          <p:nvPr/>
        </p:nvSpPr>
        <p:spPr>
          <a:xfrm>
            <a:off x="3124442" y="4325739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BA9537-336E-B112-95C7-7509486FC608}"/>
              </a:ext>
            </a:extLst>
          </p:cNvPr>
          <p:cNvSpPr txBox="1"/>
          <p:nvPr/>
        </p:nvSpPr>
        <p:spPr>
          <a:xfrm>
            <a:off x="904001" y="4584582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A4C1C-CD88-6192-76DE-21D67A75D551}"/>
              </a:ext>
            </a:extLst>
          </p:cNvPr>
          <p:cNvSpPr txBox="1"/>
          <p:nvPr/>
        </p:nvSpPr>
        <p:spPr>
          <a:xfrm>
            <a:off x="749596" y="4806479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3a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5956A5-A2A5-79CC-1614-A30D24D75BBC}"/>
              </a:ext>
            </a:extLst>
          </p:cNvPr>
          <p:cNvSpPr txBox="1"/>
          <p:nvPr/>
        </p:nvSpPr>
        <p:spPr>
          <a:xfrm>
            <a:off x="6005695" y="1153735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71E0AD-26A3-55B9-A088-4C5CBA988C8C}"/>
              </a:ext>
            </a:extLst>
          </p:cNvPr>
          <p:cNvSpPr txBox="1"/>
          <p:nvPr/>
        </p:nvSpPr>
        <p:spPr>
          <a:xfrm>
            <a:off x="2433590" y="1153980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A8072025-ED05-581F-A1C1-BF0820FD1147}"/>
              </a:ext>
            </a:extLst>
          </p:cNvPr>
          <p:cNvSpPr txBox="1">
            <a:spLocks/>
          </p:cNvSpPr>
          <p:nvPr/>
        </p:nvSpPr>
        <p:spPr>
          <a:xfrm>
            <a:off x="6395459" y="560130"/>
            <a:ext cx="2340142" cy="3549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Modification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proposal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EB141A-1AA5-FC7D-6934-0EE2DF348868}"/>
              </a:ext>
            </a:extLst>
          </p:cNvPr>
          <p:cNvCxnSpPr>
            <a:cxnSpLocks/>
          </p:cNvCxnSpPr>
          <p:nvPr/>
        </p:nvCxnSpPr>
        <p:spPr>
          <a:xfrm flipH="1" flipV="1">
            <a:off x="2092911" y="3259841"/>
            <a:ext cx="1078490" cy="10857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7332F5-6538-8983-2598-324735670382}"/>
              </a:ext>
            </a:extLst>
          </p:cNvPr>
          <p:cNvCxnSpPr>
            <a:cxnSpLocks/>
          </p:cNvCxnSpPr>
          <p:nvPr/>
        </p:nvCxnSpPr>
        <p:spPr>
          <a:xfrm flipV="1">
            <a:off x="1105020" y="3855758"/>
            <a:ext cx="319235" cy="771972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FB0B52F-0654-0A20-A08F-E9A8AEC1AAD6}"/>
              </a:ext>
            </a:extLst>
          </p:cNvPr>
          <p:cNvCxnSpPr>
            <a:cxnSpLocks/>
          </p:cNvCxnSpPr>
          <p:nvPr/>
        </p:nvCxnSpPr>
        <p:spPr>
          <a:xfrm flipV="1">
            <a:off x="802272" y="3370249"/>
            <a:ext cx="734839" cy="1491332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7E18999-B527-8699-6A02-EC63EEF98302}"/>
              </a:ext>
            </a:extLst>
          </p:cNvPr>
          <p:cNvCxnSpPr>
            <a:cxnSpLocks/>
          </p:cNvCxnSpPr>
          <p:nvPr/>
        </p:nvCxnSpPr>
        <p:spPr>
          <a:xfrm flipH="1">
            <a:off x="2142066" y="1408845"/>
            <a:ext cx="411542" cy="1153577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E2FB15-5D3E-BDB7-2E5C-563185AED7D8}"/>
              </a:ext>
            </a:extLst>
          </p:cNvPr>
          <p:cNvCxnSpPr>
            <a:cxnSpLocks/>
          </p:cNvCxnSpPr>
          <p:nvPr/>
        </p:nvCxnSpPr>
        <p:spPr>
          <a:xfrm flipH="1">
            <a:off x="1783375" y="2581079"/>
            <a:ext cx="552911" cy="277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71DD73-843A-C6CA-F95C-438974BA5B89}"/>
              </a:ext>
            </a:extLst>
          </p:cNvPr>
          <p:cNvCxnSpPr>
            <a:cxnSpLocks/>
          </p:cNvCxnSpPr>
          <p:nvPr/>
        </p:nvCxnSpPr>
        <p:spPr>
          <a:xfrm>
            <a:off x="6221056" y="1376183"/>
            <a:ext cx="892349" cy="99448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8425142-D643-F89F-536A-4DD4F1112C1E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1039297" y="1442360"/>
            <a:ext cx="232940" cy="112790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2AFC889-62DC-63B6-A6BA-5A0D1CFB35E0}"/>
              </a:ext>
            </a:extLst>
          </p:cNvPr>
          <p:cNvSpPr txBox="1"/>
          <p:nvPr/>
        </p:nvSpPr>
        <p:spPr>
          <a:xfrm>
            <a:off x="861203" y="1142278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54E5CDF-BEA2-2E5B-7F1E-54EAA265C70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97008" y="1441998"/>
            <a:ext cx="814637" cy="151195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EEFEA66-4AEA-469D-71B0-BFB8DCCDB264}"/>
              </a:ext>
            </a:extLst>
          </p:cNvPr>
          <p:cNvSpPr txBox="1"/>
          <p:nvPr/>
        </p:nvSpPr>
        <p:spPr>
          <a:xfrm>
            <a:off x="5518914" y="1141916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BCFE10-779F-BEF2-6E72-25F4947B7A80}"/>
              </a:ext>
            </a:extLst>
          </p:cNvPr>
          <p:cNvSpPr txBox="1"/>
          <p:nvPr/>
        </p:nvSpPr>
        <p:spPr>
          <a:xfrm>
            <a:off x="552582" y="4806479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3b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D93B22C-225B-0E93-75DC-90BF7784E0AD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1105784" y="4861581"/>
            <a:ext cx="450398" cy="94939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82FB72-487F-B915-4CCE-212C692E4FE8}"/>
              </a:ext>
            </a:extLst>
          </p:cNvPr>
          <p:cNvCxnSpPr>
            <a:cxnSpLocks/>
          </p:cNvCxnSpPr>
          <p:nvPr/>
        </p:nvCxnSpPr>
        <p:spPr>
          <a:xfrm flipH="1" flipV="1">
            <a:off x="518798" y="3797217"/>
            <a:ext cx="118560" cy="106436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03C5CDF-1A62-9B7B-AE82-08C90E2D0DF9}"/>
              </a:ext>
            </a:extLst>
          </p:cNvPr>
          <p:cNvSpPr txBox="1"/>
          <p:nvPr/>
        </p:nvSpPr>
        <p:spPr>
          <a:xfrm>
            <a:off x="5660087" y="4861581"/>
            <a:ext cx="1419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(Fabien </a:t>
            </a:r>
            <a:r>
              <a:rPr lang="fr-CH" dirty="0" err="1">
                <a:solidFill>
                  <a:srgbClr val="0070C0"/>
                </a:solidFill>
              </a:rPr>
              <a:t>Cottenot</a:t>
            </a:r>
            <a:r>
              <a:rPr lang="fr-CH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940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E99D-7396-F318-CF7F-A1BE26ACC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41722"/>
          </a:xfrm>
        </p:spPr>
        <p:txBody>
          <a:bodyPr/>
          <a:lstStyle/>
          <a:p>
            <a:r>
              <a:rPr lang="fr-CH" dirty="0" err="1"/>
              <a:t>Summary</a:t>
            </a:r>
            <a:r>
              <a:rPr lang="fr-CH" dirty="0"/>
              <a:t> and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854CA-AA8E-E605-C49E-BF547A16B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59582"/>
            <a:ext cx="7886700" cy="3573141"/>
          </a:xfrm>
        </p:spPr>
        <p:txBody>
          <a:bodyPr/>
          <a:lstStyle/>
          <a:p>
            <a:r>
              <a:rPr lang="fr-CH" dirty="0"/>
              <a:t>New </a:t>
            </a:r>
            <a:r>
              <a:rPr lang="fr-CH" dirty="0" err="1"/>
              <a:t>assumptions</a:t>
            </a:r>
            <a:r>
              <a:rPr lang="fr-CH" dirty="0"/>
              <a:t> on CM and </a:t>
            </a:r>
            <a:r>
              <a:rPr lang="fr-CH" dirty="0" err="1"/>
              <a:t>cryoline</a:t>
            </a:r>
            <a:r>
              <a:rPr lang="fr-CH" dirty="0"/>
              <a:t> </a:t>
            </a:r>
            <a:r>
              <a:rPr lang="fr-CH" dirty="0" err="1"/>
              <a:t>envelopes</a:t>
            </a:r>
            <a:endParaRPr lang="fr-CH" dirty="0"/>
          </a:p>
          <a:p>
            <a:r>
              <a:rPr lang="fr-CH" dirty="0"/>
              <a:t>New </a:t>
            </a:r>
            <a:r>
              <a:rPr lang="fr-CH" dirty="0" err="1"/>
              <a:t>proposals</a:t>
            </a:r>
            <a:r>
              <a:rPr lang="fr-CH" dirty="0"/>
              <a:t> of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heights</a:t>
            </a:r>
            <a:r>
              <a:rPr lang="fr-CH" dirty="0"/>
              <a:t> for discussion </a:t>
            </a:r>
          </a:p>
          <a:p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integration</a:t>
            </a:r>
            <a:r>
              <a:rPr lang="fr-CH" dirty="0"/>
              <a:t> </a:t>
            </a:r>
            <a:r>
              <a:rPr lang="fr-CH" dirty="0" err="1"/>
              <a:t>conflicts</a:t>
            </a:r>
            <a:r>
              <a:rPr lang="fr-CH" dirty="0"/>
              <a:t> </a:t>
            </a:r>
            <a:r>
              <a:rPr lang="fr-CH" dirty="0" err="1"/>
              <a:t>still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tackled</a:t>
            </a:r>
            <a:r>
              <a:rPr lang="fr-CH" dirty="0"/>
              <a:t> (</a:t>
            </a:r>
            <a:r>
              <a:rPr lang="fr-CH" dirty="0" err="1"/>
              <a:t>work</a:t>
            </a:r>
            <a:r>
              <a:rPr lang="fr-CH" dirty="0"/>
              <a:t> in </a:t>
            </a:r>
            <a:r>
              <a:rPr lang="fr-CH" dirty="0" err="1"/>
              <a:t>progress</a:t>
            </a:r>
            <a:r>
              <a:rPr lang="fr-CH" dirty="0"/>
              <a:t>)</a:t>
            </a:r>
          </a:p>
          <a:p>
            <a:r>
              <a:rPr lang="fr-CH" dirty="0"/>
              <a:t>X sectional </a:t>
            </a:r>
            <a:r>
              <a:rPr lang="fr-CH" dirty="0" err="1"/>
              <a:t>integration</a:t>
            </a:r>
            <a:r>
              <a:rPr lang="fr-CH" dirty="0"/>
              <a:t> of PFC, </a:t>
            </a:r>
            <a:r>
              <a:rPr lang="fr-CH" dirty="0" err="1"/>
              <a:t>wave</a:t>
            </a:r>
            <a:r>
              <a:rPr lang="fr-CH" dirty="0"/>
              <a:t> guides, etc. </a:t>
            </a:r>
            <a:r>
              <a:rPr lang="fr-CH" dirty="0" err="1"/>
              <a:t>still</a:t>
            </a:r>
            <a:r>
              <a:rPr lang="fr-CH" dirty="0"/>
              <a:t> in </a:t>
            </a:r>
            <a:r>
              <a:rPr lang="fr-CH" dirty="0" err="1"/>
              <a:t>progress</a:t>
            </a:r>
            <a:r>
              <a:rPr lang="fr-CH" dirty="0"/>
              <a:t> </a:t>
            </a:r>
          </a:p>
          <a:p>
            <a:r>
              <a:rPr lang="fr-CH" dirty="0"/>
              <a:t>Longitudinal </a:t>
            </a:r>
            <a:r>
              <a:rPr lang="fr-CH" dirty="0" err="1"/>
              <a:t>integration</a:t>
            </a:r>
            <a:r>
              <a:rPr lang="fr-CH" dirty="0"/>
              <a:t> </a:t>
            </a:r>
            <a:r>
              <a:rPr lang="fr-CH" dirty="0" err="1"/>
              <a:t>still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studied</a:t>
            </a:r>
            <a:r>
              <a:rPr lang="fr-CH" dirty="0"/>
              <a:t> </a:t>
            </a:r>
          </a:p>
          <a:p>
            <a:r>
              <a:rPr lang="fr-CH" dirty="0"/>
              <a:t>More to come for FCC </a:t>
            </a:r>
            <a:r>
              <a:rPr lang="fr-CH" dirty="0" err="1"/>
              <a:t>week</a:t>
            </a:r>
            <a:r>
              <a:rPr lang="fr-CH" dirty="0"/>
              <a:t>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703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A1A9B-7D04-4FF6-9DD7-9441F083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/>
              <a:t>14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114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B394F0D6-4711-A1B3-E97E-4227F5219448}"/>
              </a:ext>
            </a:extLst>
          </p:cNvPr>
          <p:cNvSpPr txBox="1"/>
          <p:nvPr/>
        </p:nvSpPr>
        <p:spPr>
          <a:xfrm>
            <a:off x="27466" y="4883646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6A8280B6-7A87-46D5-819D-FFB49C8FD1B6}"/>
              </a:ext>
            </a:extLst>
          </p:cNvPr>
          <p:cNvSpPr txBox="1"/>
          <p:nvPr/>
        </p:nvSpPr>
        <p:spPr>
          <a:xfrm>
            <a:off x="103543" y="407870"/>
            <a:ext cx="158078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sp>
        <p:nvSpPr>
          <p:cNvPr id="7" name="TextBox 29">
            <a:extLst>
              <a:ext uri="{FF2B5EF4-FFF2-40B4-BE49-F238E27FC236}">
                <a16:creationId xmlns:a16="http://schemas.microsoft.com/office/drawing/2014/main" id="{D8603F3E-C66C-4584-9A79-DD7E70BA8F2F}"/>
              </a:ext>
            </a:extLst>
          </p:cNvPr>
          <p:cNvSpPr txBox="1"/>
          <p:nvPr/>
        </p:nvSpPr>
        <p:spPr>
          <a:xfrm>
            <a:off x="4924294" y="425999"/>
            <a:ext cx="152799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3B0EE0-7566-976B-3560-4BC3FC7A0F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72"/>
          <a:stretch/>
        </p:blipFill>
        <p:spPr>
          <a:xfrm>
            <a:off x="150735" y="638024"/>
            <a:ext cx="3622943" cy="44034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988762-8284-6A74-49F4-4D650FA93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449"/>
          <a:stretch/>
        </p:blipFill>
        <p:spPr>
          <a:xfrm>
            <a:off x="5042468" y="621536"/>
            <a:ext cx="3622943" cy="462994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F802D6A-CFBD-54B6-5B38-174B3C9670CA}"/>
              </a:ext>
            </a:extLst>
          </p:cNvPr>
          <p:cNvGrpSpPr/>
          <p:nvPr/>
        </p:nvGrpSpPr>
        <p:grpSpPr>
          <a:xfrm>
            <a:off x="7369840" y="51470"/>
            <a:ext cx="1670617" cy="1179457"/>
            <a:chOff x="9935789" y="40490"/>
            <a:chExt cx="2227489" cy="15726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EF2A8D-1C72-02B8-3C9F-22B0076007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680"/>
            <a:stretch/>
          </p:blipFill>
          <p:spPr>
            <a:xfrm>
              <a:off x="9935789" y="40490"/>
              <a:ext cx="2227489" cy="157260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562BEF1-9BA7-F149-DD91-606A02A17C0D}"/>
                </a:ext>
              </a:extLst>
            </p:cNvPr>
            <p:cNvSpPr txBox="1"/>
            <p:nvPr/>
          </p:nvSpPr>
          <p:spPr>
            <a:xfrm>
              <a:off x="10502052" y="638329"/>
              <a:ext cx="13844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Booster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38C2FB-D00C-902F-C408-A52D380F4E02}"/>
              </a:ext>
            </a:extLst>
          </p:cNvPr>
          <p:cNvGrpSpPr/>
          <p:nvPr/>
        </p:nvGrpSpPr>
        <p:grpSpPr>
          <a:xfrm>
            <a:off x="2814426" y="147513"/>
            <a:ext cx="1670617" cy="1056085"/>
            <a:chOff x="3474811" y="96321"/>
            <a:chExt cx="2227489" cy="14081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FACC3A-6F67-9407-675C-CF7BB56AAF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0023"/>
            <a:stretch/>
          </p:blipFill>
          <p:spPr>
            <a:xfrm>
              <a:off x="3474811" y="96321"/>
              <a:ext cx="2227489" cy="140811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936A4F-B35F-B869-DBD0-09E3D70F266C}"/>
                </a:ext>
              </a:extLst>
            </p:cNvPr>
            <p:cNvSpPr txBox="1"/>
            <p:nvPr/>
          </p:nvSpPr>
          <p:spPr>
            <a:xfrm>
              <a:off x="3994040" y="557166"/>
              <a:ext cx="11574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Collider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F5995-1835-6A33-DDF6-1545FB5702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9F6185-DB71-A081-30B7-2A28AEAAC96B}"/>
              </a:ext>
            </a:extLst>
          </p:cNvPr>
          <p:cNvSpPr/>
          <p:nvPr/>
        </p:nvSpPr>
        <p:spPr>
          <a:xfrm rot="2200589">
            <a:off x="6948520" y="832624"/>
            <a:ext cx="2024913" cy="400110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FCC week 2023</a:t>
            </a:r>
          </a:p>
        </p:txBody>
      </p:sp>
    </p:spTree>
    <p:extLst>
      <p:ext uri="{BB962C8B-B14F-4D97-AF65-F5344CB8AC3E}">
        <p14:creationId xmlns:p14="http://schemas.microsoft.com/office/powerpoint/2010/main" val="3060093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B394F0D6-4711-A1B3-E97E-4227F5219448}"/>
              </a:ext>
            </a:extLst>
          </p:cNvPr>
          <p:cNvSpPr txBox="1"/>
          <p:nvPr/>
        </p:nvSpPr>
        <p:spPr>
          <a:xfrm>
            <a:off x="27466" y="4883646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6A8280B6-7A87-46D5-819D-FFB49C8FD1B6}"/>
              </a:ext>
            </a:extLst>
          </p:cNvPr>
          <p:cNvSpPr txBox="1"/>
          <p:nvPr/>
        </p:nvSpPr>
        <p:spPr>
          <a:xfrm>
            <a:off x="103543" y="407870"/>
            <a:ext cx="158078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3B0EE0-7566-976B-3560-4BC3FC7A0F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72"/>
          <a:stretch/>
        </p:blipFill>
        <p:spPr>
          <a:xfrm>
            <a:off x="150735" y="638024"/>
            <a:ext cx="3622943" cy="440349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F802D6A-CFBD-54B6-5B38-174B3C9670CA}"/>
              </a:ext>
            </a:extLst>
          </p:cNvPr>
          <p:cNvGrpSpPr/>
          <p:nvPr/>
        </p:nvGrpSpPr>
        <p:grpSpPr>
          <a:xfrm>
            <a:off x="7369840" y="51470"/>
            <a:ext cx="1670617" cy="1179457"/>
            <a:chOff x="9935789" y="40490"/>
            <a:chExt cx="2227489" cy="15726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EF2A8D-1C72-02B8-3C9F-22B0076007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680"/>
            <a:stretch/>
          </p:blipFill>
          <p:spPr>
            <a:xfrm>
              <a:off x="9935789" y="40490"/>
              <a:ext cx="2227489" cy="157260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562BEF1-9BA7-F149-DD91-606A02A17C0D}"/>
                </a:ext>
              </a:extLst>
            </p:cNvPr>
            <p:cNvSpPr txBox="1"/>
            <p:nvPr/>
          </p:nvSpPr>
          <p:spPr>
            <a:xfrm>
              <a:off x="10502052" y="638329"/>
              <a:ext cx="13844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Booster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38C2FB-D00C-902F-C408-A52D380F4E02}"/>
              </a:ext>
            </a:extLst>
          </p:cNvPr>
          <p:cNvGrpSpPr/>
          <p:nvPr/>
        </p:nvGrpSpPr>
        <p:grpSpPr>
          <a:xfrm>
            <a:off x="2814426" y="147513"/>
            <a:ext cx="1670617" cy="1056085"/>
            <a:chOff x="3474811" y="96321"/>
            <a:chExt cx="2227489" cy="14081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FACC3A-6F67-9407-675C-CF7BB56AAF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0023"/>
            <a:stretch/>
          </p:blipFill>
          <p:spPr>
            <a:xfrm>
              <a:off x="3474811" y="96321"/>
              <a:ext cx="2227489" cy="140811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936A4F-B35F-B869-DBD0-09E3D70F266C}"/>
                </a:ext>
              </a:extLst>
            </p:cNvPr>
            <p:cNvSpPr txBox="1"/>
            <p:nvPr/>
          </p:nvSpPr>
          <p:spPr>
            <a:xfrm>
              <a:off x="3994040" y="557166"/>
              <a:ext cx="11574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Collider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F5995-1835-6A33-DDF6-1545FB5702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29">
            <a:extLst>
              <a:ext uri="{FF2B5EF4-FFF2-40B4-BE49-F238E27FC236}">
                <a16:creationId xmlns:a16="http://schemas.microsoft.com/office/drawing/2014/main" id="{D8603F3E-C66C-4584-9A79-DD7E70BA8F2F}"/>
              </a:ext>
            </a:extLst>
          </p:cNvPr>
          <p:cNvSpPr txBox="1"/>
          <p:nvPr/>
        </p:nvSpPr>
        <p:spPr>
          <a:xfrm>
            <a:off x="4924294" y="425999"/>
            <a:ext cx="152799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A4B936-34B8-3C1A-F917-E52B9F31D8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2432"/>
          <a:stretch/>
        </p:blipFill>
        <p:spPr>
          <a:xfrm>
            <a:off x="5148064" y="638024"/>
            <a:ext cx="3549682" cy="43951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9F6185-DB71-A081-30B7-2A28AEAAC96B}"/>
              </a:ext>
            </a:extLst>
          </p:cNvPr>
          <p:cNvSpPr/>
          <p:nvPr/>
        </p:nvSpPr>
        <p:spPr>
          <a:xfrm rot="2200589">
            <a:off x="7174401" y="867679"/>
            <a:ext cx="1901177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(April ‘24)    </a:t>
            </a:r>
          </a:p>
        </p:txBody>
      </p:sp>
    </p:spTree>
    <p:extLst>
      <p:ext uri="{BB962C8B-B14F-4D97-AF65-F5344CB8AC3E}">
        <p14:creationId xmlns:p14="http://schemas.microsoft.com/office/powerpoint/2010/main" val="1388579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F70C4-B425-9E59-F7B5-66969C2E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69" y="-39468"/>
            <a:ext cx="8263350" cy="804066"/>
          </a:xfrm>
        </p:spPr>
        <p:txBody>
          <a:bodyPr/>
          <a:lstStyle/>
          <a:p>
            <a:r>
              <a:rPr lang="fr-CH" dirty="0">
                <a:solidFill>
                  <a:schemeClr val="bg1"/>
                </a:solidFill>
              </a:rPr>
              <a:t>Beam </a:t>
            </a:r>
            <a:r>
              <a:rPr lang="fr-CH" dirty="0" err="1">
                <a:solidFill>
                  <a:schemeClr val="bg1"/>
                </a:solidFill>
              </a:rPr>
              <a:t>lines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spacing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from</a:t>
            </a:r>
            <a:r>
              <a:rPr lang="fr-CH" dirty="0">
                <a:solidFill>
                  <a:schemeClr val="bg1"/>
                </a:solidFill>
              </a:rPr>
              <a:t> W to 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BF6F3-0019-CA7D-17CB-117E53ED9C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5C87CB-A4F3-936F-822D-5146D37FA426}"/>
              </a:ext>
            </a:extLst>
          </p:cNvPr>
          <p:cNvGrpSpPr/>
          <p:nvPr/>
        </p:nvGrpSpPr>
        <p:grpSpPr>
          <a:xfrm>
            <a:off x="2699670" y="1083186"/>
            <a:ext cx="182" cy="1017554"/>
            <a:chOff x="7099132" y="1215576"/>
            <a:chExt cx="182" cy="1017554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A0121C5-4050-B495-0782-7FA2A16A97A0}"/>
                </a:ext>
              </a:extLst>
            </p:cNvPr>
            <p:cNvCxnSpPr/>
            <p:nvPr/>
          </p:nvCxnSpPr>
          <p:spPr>
            <a:xfrm>
              <a:off x="7099314" y="1215576"/>
              <a:ext cx="0" cy="49207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42957EC-E419-197C-AF1E-CD7EA349FB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9132" y="1809466"/>
              <a:ext cx="0" cy="42366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A5408D9-E257-9581-F840-2408AB20013A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32" y="1440513"/>
              <a:ext cx="0" cy="64807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2A1F9A-423F-91BF-BF2D-0A604C2EB41D}"/>
              </a:ext>
            </a:extLst>
          </p:cNvPr>
          <p:cNvGrpSpPr/>
          <p:nvPr/>
        </p:nvGrpSpPr>
        <p:grpSpPr>
          <a:xfrm>
            <a:off x="4307742" y="1096638"/>
            <a:ext cx="182" cy="1017554"/>
            <a:chOff x="7099132" y="1215576"/>
            <a:chExt cx="182" cy="1017554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0ACF25D-468E-0D11-593D-91F6979FA849}"/>
                </a:ext>
              </a:extLst>
            </p:cNvPr>
            <p:cNvCxnSpPr/>
            <p:nvPr/>
          </p:nvCxnSpPr>
          <p:spPr>
            <a:xfrm>
              <a:off x="7099314" y="1215576"/>
              <a:ext cx="0" cy="49207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684236E-21C4-19D5-8327-FD8665E11D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9132" y="1809466"/>
              <a:ext cx="0" cy="42366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C974CF9-D2D2-91BC-FD6E-CE71C5155B18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32" y="1440513"/>
              <a:ext cx="0" cy="64807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303B0D0-BB1B-EF7B-2108-86B9B3075827}"/>
              </a:ext>
            </a:extLst>
          </p:cNvPr>
          <p:cNvSpPr txBox="1"/>
          <p:nvPr/>
        </p:nvSpPr>
        <p:spPr>
          <a:xfrm rot="16200000">
            <a:off x="3680387" y="915297"/>
            <a:ext cx="774571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dirty="0">
                <a:solidFill>
                  <a:schemeClr val="tx2"/>
                </a:solidFill>
              </a:rPr>
              <a:t>&gt;800 mm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91385-9FE5-F4A0-67EA-CC29585F2CFF}"/>
              </a:ext>
            </a:extLst>
          </p:cNvPr>
          <p:cNvSpPr txBox="1"/>
          <p:nvPr/>
        </p:nvSpPr>
        <p:spPr>
          <a:xfrm rot="16200000">
            <a:off x="2006138" y="767999"/>
            <a:ext cx="906017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dirty="0">
                <a:solidFill>
                  <a:schemeClr val="tx2"/>
                </a:solidFill>
              </a:rPr>
              <a:t>arc </a:t>
            </a:r>
            <a:r>
              <a:rPr lang="fr-CH" sz="1100" dirty="0" err="1">
                <a:solidFill>
                  <a:schemeClr val="tx2"/>
                </a:solidFill>
              </a:rPr>
              <a:t>spacing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24FE444-B707-CBBA-7AF6-4D0C015A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6135" y="3435846"/>
            <a:ext cx="2949163" cy="9303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2"/>
                </a:solidFill>
              </a:rPr>
              <a:t>From W to H, ttbar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CM kept in position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2 to 1 beam line recombination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Beam 1 stronger deflection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different orbits </a:t>
            </a:r>
            <a:r>
              <a:rPr lang="en-GB" dirty="0">
                <a:sym typeface="Wingdings" panose="05000000000000000000" pitchFamily="2" charset="2"/>
              </a:rPr>
              <a:t>(to be corrected elsewhere ?) 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76B52A8-2888-6DBE-50A7-07ECE481D7C2}"/>
              </a:ext>
            </a:extLst>
          </p:cNvPr>
          <p:cNvSpPr txBox="1">
            <a:spLocks/>
          </p:cNvSpPr>
          <p:nvPr/>
        </p:nvSpPr>
        <p:spPr>
          <a:xfrm>
            <a:off x="5729970" y="1407433"/>
            <a:ext cx="3015329" cy="804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dirty="0">
                <a:solidFill>
                  <a:schemeClr val="tx2"/>
                </a:solidFill>
              </a:rPr>
              <a:t>Z and W: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Beam spacing increase (CM width)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Separation/recombination dipoles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Beam 1 and 2 </a:t>
            </a:r>
            <a:r>
              <a:rPr lang="en-GB" dirty="0">
                <a:solidFill>
                  <a:srgbClr val="00B050"/>
                </a:solidFill>
              </a:rPr>
              <a:t>orbits identical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4F98933-1793-623C-B2EB-7C54052A485A}"/>
              </a:ext>
            </a:extLst>
          </p:cNvPr>
          <p:cNvCxnSpPr/>
          <p:nvPr/>
        </p:nvCxnSpPr>
        <p:spPr>
          <a:xfrm flipV="1">
            <a:off x="2423005" y="1627358"/>
            <a:ext cx="3318210" cy="1345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1857F4C-C8DE-7A9B-D4D0-2E294D666096}"/>
              </a:ext>
            </a:extLst>
          </p:cNvPr>
          <p:cNvSpPr/>
          <p:nvPr/>
        </p:nvSpPr>
        <p:spPr>
          <a:xfrm>
            <a:off x="2493189" y="4227934"/>
            <a:ext cx="604704" cy="261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DF1575-909A-A438-52E9-744919B8C02A}"/>
              </a:ext>
            </a:extLst>
          </p:cNvPr>
          <p:cNvCxnSpPr/>
          <p:nvPr/>
        </p:nvCxnSpPr>
        <p:spPr>
          <a:xfrm flipV="1">
            <a:off x="2491283" y="4281027"/>
            <a:ext cx="3318210" cy="1345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702EF1-0311-BFFE-FDEC-67AFD5CD7F2B}"/>
              </a:ext>
            </a:extLst>
          </p:cNvPr>
          <p:cNvGrpSpPr/>
          <p:nvPr/>
        </p:nvGrpSpPr>
        <p:grpSpPr>
          <a:xfrm>
            <a:off x="2555776" y="4248102"/>
            <a:ext cx="581476" cy="138186"/>
            <a:chOff x="2555776" y="4248102"/>
            <a:chExt cx="581476" cy="13818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56CC92C-BD45-EC4F-F3E5-4BF9E84BF51B}"/>
                </a:ext>
              </a:extLst>
            </p:cNvPr>
            <p:cNvCxnSpPr>
              <a:cxnSpLocks/>
            </p:cNvCxnSpPr>
            <p:nvPr/>
          </p:nvCxnSpPr>
          <p:spPr>
            <a:xfrm>
              <a:off x="2555776" y="4328659"/>
              <a:ext cx="239765" cy="706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B99882-0260-F83D-749E-20BA8B85A0E0}"/>
                </a:ext>
              </a:extLst>
            </p:cNvPr>
            <p:cNvCxnSpPr>
              <a:cxnSpLocks/>
            </p:cNvCxnSpPr>
            <p:nvPr/>
          </p:nvCxnSpPr>
          <p:spPr>
            <a:xfrm>
              <a:off x="2795541" y="4336281"/>
              <a:ext cx="341711" cy="5000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470479E-6AC8-B5CF-B00B-B6D90CCB3535}"/>
                </a:ext>
              </a:extLst>
            </p:cNvPr>
            <p:cNvCxnSpPr>
              <a:cxnSpLocks/>
            </p:cNvCxnSpPr>
            <p:nvPr/>
          </p:nvCxnSpPr>
          <p:spPr>
            <a:xfrm>
              <a:off x="2564402" y="4248102"/>
              <a:ext cx="239765" cy="706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A0D98DC-9706-3E24-72CC-734A274043AC}"/>
                </a:ext>
              </a:extLst>
            </p:cNvPr>
            <p:cNvCxnSpPr>
              <a:cxnSpLocks/>
              <a:endCxn id="26" idx="3"/>
            </p:cNvCxnSpPr>
            <p:nvPr/>
          </p:nvCxnSpPr>
          <p:spPr>
            <a:xfrm>
              <a:off x="2795541" y="4255724"/>
              <a:ext cx="302352" cy="10277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910E2F7-D2E1-766C-A493-4DFCEE79132A}"/>
              </a:ext>
            </a:extLst>
          </p:cNvPr>
          <p:cNvGrpSpPr/>
          <p:nvPr/>
        </p:nvGrpSpPr>
        <p:grpSpPr>
          <a:xfrm>
            <a:off x="317043" y="351128"/>
            <a:ext cx="5112446" cy="4824536"/>
            <a:chOff x="317043" y="351128"/>
            <a:chExt cx="5112446" cy="482453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5A0D455-57D5-5E68-BCF8-A24373FBF52B}"/>
                </a:ext>
              </a:extLst>
            </p:cNvPr>
            <p:cNvGrpSpPr/>
            <p:nvPr/>
          </p:nvGrpSpPr>
          <p:grpSpPr>
            <a:xfrm>
              <a:off x="317043" y="351128"/>
              <a:ext cx="5112446" cy="4824536"/>
              <a:chOff x="317043" y="351128"/>
              <a:chExt cx="5112446" cy="482453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4DC465E-0126-EF19-4EA1-FFB86A7F863E}"/>
                  </a:ext>
                </a:extLst>
              </p:cNvPr>
              <p:cNvGrpSpPr/>
              <p:nvPr/>
            </p:nvGrpSpPr>
            <p:grpSpPr>
              <a:xfrm>
                <a:off x="317043" y="351128"/>
                <a:ext cx="5112446" cy="4824536"/>
                <a:chOff x="317043" y="351128"/>
                <a:chExt cx="5112446" cy="4824536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E4720304-DADA-EF33-4834-E0F988BE6A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-1" t="29435" r="60045" b="29684"/>
                <a:stretch/>
              </p:blipFill>
              <p:spPr>
                <a:xfrm>
                  <a:off x="317043" y="351128"/>
                  <a:ext cx="5112446" cy="4824536"/>
                </a:xfrm>
                <a:prstGeom prst="rect">
                  <a:avLst/>
                </a:prstGeom>
              </p:spPr>
            </p:pic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14106FF6-6693-2863-95B5-4C4050FFF2AF}"/>
                    </a:ext>
                  </a:extLst>
                </p:cNvPr>
                <p:cNvSpPr/>
                <p:nvPr/>
              </p:nvSpPr>
              <p:spPr>
                <a:xfrm rot="16200000">
                  <a:off x="2030537" y="336502"/>
                  <a:ext cx="774571" cy="13082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0" dirty="0">
                    <a:solidFill>
                      <a:schemeClr val="tx2"/>
                    </a:solidFill>
                  </a:endParaRPr>
                </a:p>
                <a:p>
                  <a:pPr algn="ctr"/>
                  <a:endParaRPr lang="en-US" sz="1000" dirty="0">
                    <a:solidFill>
                      <a:schemeClr val="tx2"/>
                    </a:solidFill>
                  </a:endParaRPr>
                </a:p>
                <a:p>
                  <a:pPr algn="ctr"/>
                  <a:endParaRPr lang="en-US" sz="1000" dirty="0">
                    <a:solidFill>
                      <a:schemeClr val="tx2"/>
                    </a:solidFill>
                  </a:endParaRPr>
                </a:p>
                <a:p>
                  <a:pPr algn="ctr"/>
                  <a:r>
                    <a:rPr lang="en-US" sz="1000" dirty="0">
                      <a:solidFill>
                        <a:schemeClr val="tx2"/>
                      </a:solidFill>
                    </a:rPr>
                    <a:t>arc spacing 350</a:t>
                  </a:r>
                  <a:endParaRPr lang="fr-FR" sz="1000" dirty="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84E5E01-9ECC-D195-F68E-9B0AA1D9B2FF}"/>
                  </a:ext>
                </a:extLst>
              </p:cNvPr>
              <p:cNvSpPr/>
              <p:nvPr/>
            </p:nvSpPr>
            <p:spPr>
              <a:xfrm rot="16200000">
                <a:off x="2019908" y="2863702"/>
                <a:ext cx="423663" cy="15121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2"/>
                  </a:solidFill>
                </a:endParaRPr>
              </a:p>
              <a:p>
                <a:pPr algn="ctr"/>
                <a:endParaRPr lang="en-US" sz="1000" dirty="0">
                  <a:solidFill>
                    <a:schemeClr val="tx2"/>
                  </a:solidFill>
                </a:endParaRPr>
              </a:p>
              <a:p>
                <a:pPr algn="ctr"/>
                <a:endParaRPr lang="en-US" sz="1000" dirty="0">
                  <a:solidFill>
                    <a:schemeClr val="tx2"/>
                  </a:solidFill>
                </a:endParaRPr>
              </a:p>
              <a:p>
                <a:pPr algn="ctr"/>
                <a:endParaRPr lang="fr-FR" sz="1000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F6FEEE7-8213-268D-3AA7-EAA888BE0CF5}"/>
                </a:ext>
              </a:extLst>
            </p:cNvPr>
            <p:cNvCxnSpPr>
              <a:cxnSpLocks/>
            </p:cNvCxnSpPr>
            <p:nvPr/>
          </p:nvCxnSpPr>
          <p:spPr>
            <a:xfrm>
              <a:off x="2554092" y="4324325"/>
              <a:ext cx="285382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29980AF-B5C0-62DC-0B1F-76E90E169182}"/>
                </a:ext>
              </a:extLst>
            </p:cNvPr>
            <p:cNvCxnSpPr>
              <a:cxnSpLocks/>
            </p:cNvCxnSpPr>
            <p:nvPr/>
          </p:nvCxnSpPr>
          <p:spPr>
            <a:xfrm>
              <a:off x="2804167" y="4328659"/>
              <a:ext cx="267789" cy="41889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593E3D1C-F1BF-FC69-2EAE-5D868373AA29}"/>
              </a:ext>
            </a:extLst>
          </p:cNvPr>
          <p:cNvSpPr/>
          <p:nvPr/>
        </p:nvSpPr>
        <p:spPr>
          <a:xfrm flipV="1">
            <a:off x="2547108" y="4383142"/>
            <a:ext cx="504056" cy="127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84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D5589-FA09-B0EF-55EB-74F298562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39" y="-77670"/>
            <a:ext cx="7886700" cy="50022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CM space occupation for integration study (since 2022)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A38746-8E46-8926-FA13-70D8E42F3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932" y="860562"/>
            <a:ext cx="5019276" cy="2182813"/>
          </a:xfrm>
          <a:prstGeom prst="rect">
            <a:avLst/>
          </a:prstGeom>
        </p:spPr>
      </p:pic>
      <p:sp>
        <p:nvSpPr>
          <p:cNvPr id="6" name="Title 12">
            <a:extLst>
              <a:ext uri="{FF2B5EF4-FFF2-40B4-BE49-F238E27FC236}">
                <a16:creationId xmlns:a16="http://schemas.microsoft.com/office/drawing/2014/main" id="{2F4824CF-FAFE-00DC-195A-D9EB2E2BB8F5}"/>
              </a:ext>
            </a:extLst>
          </p:cNvPr>
          <p:cNvSpPr txBox="1">
            <a:spLocks/>
          </p:cNvSpPr>
          <p:nvPr/>
        </p:nvSpPr>
        <p:spPr>
          <a:xfrm>
            <a:off x="2274856" y="542697"/>
            <a:ext cx="5321480" cy="44237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0066FF"/>
                </a:solidFill>
              </a:rPr>
              <a:t>400 MHz Cryomodule (based on LEP, 4-cell cavities)</a:t>
            </a:r>
            <a:endParaRPr lang="fr-FR" sz="2700" dirty="0">
              <a:solidFill>
                <a:srgbClr val="0066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404C1-98D6-A6E8-6B10-6729DEABC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866" y="3438404"/>
            <a:ext cx="2452119" cy="1575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8DF85B-CA32-62EE-82E0-6CDA6D2A4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89" y="3345267"/>
            <a:ext cx="5019275" cy="186844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822FECE-1E6B-1A30-7886-277D6B41F5B6}"/>
              </a:ext>
            </a:extLst>
          </p:cNvPr>
          <p:cNvGrpSpPr/>
          <p:nvPr/>
        </p:nvGrpSpPr>
        <p:grpSpPr>
          <a:xfrm>
            <a:off x="484464" y="995342"/>
            <a:ext cx="2850888" cy="2066993"/>
            <a:chOff x="928957" y="1548824"/>
            <a:chExt cx="3135832" cy="23227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AEB3F0D-DFB4-8E92-F6B8-6486D38D3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8957" y="1628662"/>
              <a:ext cx="3135832" cy="22429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D59CF5-8A24-6341-300B-20CC1FF90F41}"/>
                </a:ext>
              </a:extLst>
            </p:cNvPr>
            <p:cNvSpPr txBox="1"/>
            <p:nvPr/>
          </p:nvSpPr>
          <p:spPr>
            <a:xfrm>
              <a:off x="1826035" y="1548824"/>
              <a:ext cx="345945" cy="207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FF0000"/>
                  </a:solidFill>
                </a:rPr>
                <a:t>800</a:t>
              </a:r>
              <a:endParaRPr lang="fr-FR" sz="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itle 12">
            <a:extLst>
              <a:ext uri="{FF2B5EF4-FFF2-40B4-BE49-F238E27FC236}">
                <a16:creationId xmlns:a16="http://schemas.microsoft.com/office/drawing/2014/main" id="{8853578B-7748-C5CF-083D-F4E77DA455EF}"/>
              </a:ext>
            </a:extLst>
          </p:cNvPr>
          <p:cNvSpPr txBox="1">
            <a:spLocks/>
          </p:cNvSpPr>
          <p:nvPr/>
        </p:nvSpPr>
        <p:spPr>
          <a:xfrm>
            <a:off x="2270826" y="3055150"/>
            <a:ext cx="4533422" cy="44237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0066FF"/>
                </a:solidFill>
              </a:rPr>
              <a:t>800 MHz Cryomodule (based on SPL, 704 MHz)</a:t>
            </a:r>
            <a:endParaRPr lang="fr-FR" sz="2700" dirty="0">
              <a:solidFill>
                <a:srgbClr val="0066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3B5D4B-737B-E1B1-4B26-638DEB4F09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633252-64AA-75C3-9651-52538495DBB3}"/>
              </a:ext>
            </a:extLst>
          </p:cNvPr>
          <p:cNvSpPr txBox="1"/>
          <p:nvPr/>
        </p:nvSpPr>
        <p:spPr>
          <a:xfrm>
            <a:off x="20253" y="2715766"/>
            <a:ext cx="2885726" cy="465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600" dirty="0"/>
              <a:t>* Beam height could be ~1000mm, but increased to 1400 due to 800 MHz CM  </a:t>
            </a:r>
            <a:endParaRPr lang="fr-FR" sz="6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AB47965-492C-5B86-2D8D-44A205651E89}"/>
              </a:ext>
            </a:extLst>
          </p:cNvPr>
          <p:cNvSpPr/>
          <p:nvPr/>
        </p:nvSpPr>
        <p:spPr>
          <a:xfrm>
            <a:off x="682956" y="2323664"/>
            <a:ext cx="157700" cy="43204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BDD5625-EA3F-F088-4FF8-04D4BD8FFBFC}"/>
              </a:ext>
            </a:extLst>
          </p:cNvPr>
          <p:cNvSpPr/>
          <p:nvPr/>
        </p:nvSpPr>
        <p:spPr>
          <a:xfrm>
            <a:off x="1817356" y="4132029"/>
            <a:ext cx="157700" cy="43204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D04CE32-680A-198A-DA1F-207FD09859BD}"/>
              </a:ext>
            </a:extLst>
          </p:cNvPr>
          <p:cNvSpPr/>
          <p:nvPr/>
        </p:nvSpPr>
        <p:spPr>
          <a:xfrm rot="5400000">
            <a:off x="1680182" y="2198044"/>
            <a:ext cx="157700" cy="43204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9B89D6-87BD-0EF7-DB13-D473D4AA87FF}"/>
              </a:ext>
            </a:extLst>
          </p:cNvPr>
          <p:cNvSpPr txBox="1"/>
          <p:nvPr/>
        </p:nvSpPr>
        <p:spPr>
          <a:xfrm>
            <a:off x="65850" y="2959377"/>
            <a:ext cx="141577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600" dirty="0">
                <a:solidFill>
                  <a:srgbClr val="00B050"/>
                </a:solidFill>
              </a:rPr>
              <a:t>beam heights</a:t>
            </a:r>
            <a:endParaRPr lang="fr-FR" sz="1600" dirty="0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50BE02-2918-2346-2865-4CEC49A437A0}"/>
              </a:ext>
            </a:extLst>
          </p:cNvPr>
          <p:cNvCxnSpPr>
            <a:cxnSpLocks/>
          </p:cNvCxnSpPr>
          <p:nvPr/>
        </p:nvCxnSpPr>
        <p:spPr>
          <a:xfrm flipH="1" flipV="1">
            <a:off x="754964" y="2755738"/>
            <a:ext cx="103664" cy="42573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76E27C-48FE-C026-4E12-3CA4698E828E}"/>
              </a:ext>
            </a:extLst>
          </p:cNvPr>
          <p:cNvCxnSpPr>
            <a:cxnSpLocks/>
          </p:cNvCxnSpPr>
          <p:nvPr/>
        </p:nvCxnSpPr>
        <p:spPr>
          <a:xfrm>
            <a:off x="971600" y="3401719"/>
            <a:ext cx="845756" cy="675392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C81ADED-1BE3-F93C-3EFA-6E355C4DB91F}"/>
              </a:ext>
            </a:extLst>
          </p:cNvPr>
          <p:cNvSpPr txBox="1"/>
          <p:nvPr/>
        </p:nvSpPr>
        <p:spPr>
          <a:xfrm>
            <a:off x="2024683" y="1106755"/>
            <a:ext cx="156324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600" dirty="0">
                <a:solidFill>
                  <a:srgbClr val="00B050"/>
                </a:solidFill>
              </a:rPr>
              <a:t>beams spacing</a:t>
            </a:r>
            <a:endParaRPr lang="fr-FR" sz="1600" dirty="0">
              <a:solidFill>
                <a:srgbClr val="00B05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1D0D60-F196-5763-2A44-B08FE5F2F690}"/>
              </a:ext>
            </a:extLst>
          </p:cNvPr>
          <p:cNvCxnSpPr>
            <a:cxnSpLocks/>
          </p:cNvCxnSpPr>
          <p:nvPr/>
        </p:nvCxnSpPr>
        <p:spPr>
          <a:xfrm flipH="1">
            <a:off x="1783605" y="1505786"/>
            <a:ext cx="977535" cy="812168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69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5AB45-EAFD-D835-E8A9-1EB748A05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24887"/>
            <a:ext cx="8263350" cy="409774"/>
          </a:xfrm>
        </p:spPr>
        <p:txBody>
          <a:bodyPr/>
          <a:lstStyle/>
          <a:p>
            <a:r>
              <a:rPr lang="fr-CH" dirty="0">
                <a:solidFill>
                  <a:schemeClr val="bg1"/>
                </a:solidFill>
              </a:rPr>
              <a:t>New </a:t>
            </a:r>
            <a:r>
              <a:rPr lang="fr-CH" dirty="0" err="1">
                <a:solidFill>
                  <a:schemeClr val="bg1"/>
                </a:solidFill>
              </a:rPr>
              <a:t>assumptions</a:t>
            </a:r>
            <a:r>
              <a:rPr lang="fr-CH" dirty="0">
                <a:solidFill>
                  <a:schemeClr val="bg1"/>
                </a:solidFill>
              </a:rPr>
              <a:t> for </a:t>
            </a:r>
            <a:r>
              <a:rPr lang="fr-CH" dirty="0" err="1">
                <a:solidFill>
                  <a:schemeClr val="bg1"/>
                </a:solidFill>
              </a:rPr>
              <a:t>integration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study</a:t>
            </a:r>
            <a:r>
              <a:rPr lang="fr-CH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3F642-6B08-48DB-1FD8-440A5302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447514"/>
            <a:ext cx="8263350" cy="4644516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CM space occupations replaced by conceptual design external envelopes: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400 MHz: modified design of LHC CM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800 MHz: FNAL conceptual design based on PIP-II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err="1"/>
              <a:t>Cryo</a:t>
            </a:r>
            <a:r>
              <a:rPr lang="en-GB" sz="1400" dirty="0"/>
              <a:t> line/Service modules: 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New space occupation from CRG, based on new P&amp;ID and based on LHC Crabs design 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Adapt position to integration needs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Harmonize x section integration of RF points with arc needs: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Proposal of new beam heights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Proposal of new beam spacings</a:t>
            </a:r>
            <a:r>
              <a:rPr lang="en-GB" sz="1400" dirty="0"/>
              <a:t> </a:t>
            </a:r>
          </a:p>
          <a:p>
            <a:pPr>
              <a:lnSpc>
                <a:spcPct val="100000"/>
              </a:lnSpc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Propose relocations of services in x sections of RF points</a:t>
            </a:r>
          </a:p>
          <a:p>
            <a:pPr>
              <a:lnSpc>
                <a:spcPct val="100000"/>
              </a:lnSpc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Integration of new positions of FPC/wave guide configurations and evolution with machines Z to ttbar (to be done)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Integration of all related ancillaries (ex. patch panels for RF, </a:t>
            </a:r>
            <a:r>
              <a:rPr lang="en-GB" sz="1400" dirty="0" err="1"/>
              <a:t>cryo</a:t>
            </a:r>
            <a:r>
              <a:rPr lang="en-GB" sz="1400" dirty="0"/>
              <a:t>, RF cables to loads) (to be done)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Accessibility for maintenance to CMs (space needs, platforms, etc.) (in progress)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Handling for installation of CM (to be done) </a:t>
            </a:r>
          </a:p>
          <a:p>
            <a:pPr>
              <a:lnSpc>
                <a:spcPct val="100000"/>
              </a:lnSpc>
            </a:pPr>
            <a:endParaRPr lang="en-GB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Longitudinal tunnel integration (</a:t>
            </a:r>
            <a:r>
              <a:rPr lang="en-GB" sz="1400" dirty="0" err="1"/>
              <a:t>Vac.valves</a:t>
            </a:r>
            <a:r>
              <a:rPr lang="en-GB" sz="1400" dirty="0"/>
              <a:t> system, warm magnets, etc) (to be done)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30A59-08DD-739F-18B7-C906D32846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6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BB7839E3-E801-AAD5-3F41-5EA46AD209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7" t="11402" r="22199" b="9507"/>
          <a:stretch/>
        </p:blipFill>
        <p:spPr>
          <a:xfrm>
            <a:off x="2983141" y="735751"/>
            <a:ext cx="4212420" cy="44718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de-AT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99108-E46C-5081-6FF7-446486C1760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Collider Center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A04242C-3A4F-F6F6-5BD1-AD34F460944F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AEC32E-94AF-D8C8-DDE2-6EEEA3A02F83}"/>
              </a:ext>
            </a:extLst>
          </p:cNvPr>
          <p:cNvSpPr txBox="1"/>
          <p:nvPr/>
        </p:nvSpPr>
        <p:spPr>
          <a:xfrm>
            <a:off x="6403053" y="487907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tunnel 5.5m in diameter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D2B0A6-52E2-C95B-D5C5-125B1CEBA591}"/>
              </a:ext>
            </a:extLst>
          </p:cNvPr>
          <p:cNvSpPr txBox="1"/>
          <p:nvPr/>
        </p:nvSpPr>
        <p:spPr>
          <a:xfrm>
            <a:off x="1521171" y="3519420"/>
            <a:ext cx="122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Cable trays: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DC cable trays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9F1BF-9FA4-B8FD-951B-A53EA23719B3}"/>
              </a:ext>
            </a:extLst>
          </p:cNvPr>
          <p:cNvSpPr txBox="1"/>
          <p:nvPr/>
        </p:nvSpPr>
        <p:spPr>
          <a:xfrm>
            <a:off x="2187514" y="1304195"/>
            <a:ext cx="1258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Cable trays: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DC Cable trays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21A923-42B8-263E-21AB-C9461ED7E099}"/>
              </a:ext>
            </a:extLst>
          </p:cNvPr>
          <p:cNvSpPr txBox="1"/>
          <p:nvPr/>
        </p:nvSpPr>
        <p:spPr>
          <a:xfrm>
            <a:off x="7059438" y="2088327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Chilled water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DN300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F9AF03-AACF-4279-C572-3B45059D655E}"/>
              </a:ext>
            </a:extLst>
          </p:cNvPr>
          <p:cNvSpPr txBox="1"/>
          <p:nvPr/>
        </p:nvSpPr>
        <p:spPr>
          <a:xfrm>
            <a:off x="6625186" y="2834443"/>
            <a:ext cx="178446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 vehicle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Transport space reservation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2.2m x 2.25m (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LxH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56BC2A-93EC-5F06-062F-E14AB608E1BB}"/>
              </a:ext>
            </a:extLst>
          </p:cNvPr>
          <p:cNvSpPr txBox="1"/>
          <p:nvPr/>
        </p:nvSpPr>
        <p:spPr>
          <a:xfrm>
            <a:off x="2431542" y="4263685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HV Cable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DB0A14-70F9-BAFF-E2A7-4511FC8F7781}"/>
              </a:ext>
            </a:extLst>
          </p:cNvPr>
          <p:cNvSpPr txBox="1"/>
          <p:nvPr/>
        </p:nvSpPr>
        <p:spPr>
          <a:xfrm>
            <a:off x="6423599" y="4270793"/>
            <a:ext cx="17123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Cable tray: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Fibre optic Cable trays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sng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8B41FD-536D-68E0-ACFC-A2E8110D8DF9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222143" y="4190232"/>
            <a:ext cx="562119" cy="204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B98E85-7451-E747-1F03-8C4C6A66FD45}"/>
              </a:ext>
            </a:extLst>
          </p:cNvPr>
          <p:cNvCxnSpPr>
            <a:cxnSpLocks/>
          </p:cNvCxnSpPr>
          <p:nvPr/>
        </p:nvCxnSpPr>
        <p:spPr>
          <a:xfrm flipH="1" flipV="1">
            <a:off x="6269410" y="3613206"/>
            <a:ext cx="315072" cy="679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E3FD3B-8DD2-9334-7AB4-D2C9620F2824}"/>
              </a:ext>
            </a:extLst>
          </p:cNvPr>
          <p:cNvCxnSpPr>
            <a:cxnSpLocks/>
          </p:cNvCxnSpPr>
          <p:nvPr/>
        </p:nvCxnSpPr>
        <p:spPr>
          <a:xfrm flipH="1" flipV="1">
            <a:off x="5608878" y="2852645"/>
            <a:ext cx="1323373" cy="8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ADE4769-F358-FC44-5DBD-FA7455634D55}"/>
              </a:ext>
            </a:extLst>
          </p:cNvPr>
          <p:cNvCxnSpPr>
            <a:cxnSpLocks/>
          </p:cNvCxnSpPr>
          <p:nvPr/>
        </p:nvCxnSpPr>
        <p:spPr>
          <a:xfrm>
            <a:off x="2583051" y="1744447"/>
            <a:ext cx="613729" cy="41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FD5E8F6-99BB-191B-290C-62DD499E9536}"/>
              </a:ext>
            </a:extLst>
          </p:cNvPr>
          <p:cNvCxnSpPr>
            <a:cxnSpLocks/>
          </p:cNvCxnSpPr>
          <p:nvPr/>
        </p:nvCxnSpPr>
        <p:spPr>
          <a:xfrm>
            <a:off x="2685051" y="3798633"/>
            <a:ext cx="818152" cy="191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5EDE7B1-44C9-44F9-9A6A-5C051F36271A}"/>
              </a:ext>
            </a:extLst>
          </p:cNvPr>
          <p:cNvSpPr txBox="1"/>
          <p:nvPr/>
        </p:nvSpPr>
        <p:spPr>
          <a:xfrm>
            <a:off x="6169902" y="910360"/>
            <a:ext cx="2120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He/Smoke extraction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5B53FBD-7C39-6169-062F-C0F8848E9F2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618301" y="1041165"/>
            <a:ext cx="551601" cy="51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59615A7-D1F9-6ECE-EA6F-673AF033DCE1}"/>
              </a:ext>
            </a:extLst>
          </p:cNvPr>
          <p:cNvCxnSpPr>
            <a:cxnSpLocks/>
          </p:cNvCxnSpPr>
          <p:nvPr/>
        </p:nvCxnSpPr>
        <p:spPr>
          <a:xfrm flipV="1">
            <a:off x="3352348" y="4354207"/>
            <a:ext cx="577238" cy="350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A6B225B-CB74-487E-501F-841746ECEE67}"/>
              </a:ext>
            </a:extLst>
          </p:cNvPr>
          <p:cNvSpPr txBox="1"/>
          <p:nvPr/>
        </p:nvSpPr>
        <p:spPr>
          <a:xfrm>
            <a:off x="2463112" y="4647244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Raw water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DN350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4D6657-BE8A-E14C-EBF6-C8C92D407D12}"/>
              </a:ext>
            </a:extLst>
          </p:cNvPr>
          <p:cNvCxnSpPr>
            <a:cxnSpLocks/>
          </p:cNvCxnSpPr>
          <p:nvPr/>
        </p:nvCxnSpPr>
        <p:spPr>
          <a:xfrm>
            <a:off x="2650532" y="3355712"/>
            <a:ext cx="665218" cy="4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30606A-2E8A-E755-4222-9BF4BE840E3A}"/>
              </a:ext>
            </a:extLst>
          </p:cNvPr>
          <p:cNvSpPr txBox="1"/>
          <p:nvPr/>
        </p:nvSpPr>
        <p:spPr>
          <a:xfrm>
            <a:off x="1331640" y="3052069"/>
            <a:ext cx="1471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Demineralized water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DN550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620D7B-49AB-F7A8-72D8-62AFA3CA6F39}"/>
              </a:ext>
            </a:extLst>
          </p:cNvPr>
          <p:cNvCxnSpPr>
            <a:cxnSpLocks/>
          </p:cNvCxnSpPr>
          <p:nvPr/>
        </p:nvCxnSpPr>
        <p:spPr>
          <a:xfrm flipV="1">
            <a:off x="2650532" y="2971633"/>
            <a:ext cx="678527" cy="38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E78439-B67A-B87F-AAC5-30EC726A5926}"/>
              </a:ext>
            </a:extLst>
          </p:cNvPr>
          <p:cNvCxnSpPr>
            <a:cxnSpLocks/>
          </p:cNvCxnSpPr>
          <p:nvPr/>
        </p:nvCxnSpPr>
        <p:spPr>
          <a:xfrm flipH="1" flipV="1">
            <a:off x="6453728" y="3247954"/>
            <a:ext cx="650783" cy="518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8CE91F8-FAC0-A27F-A6E6-0B1A838B3B58}"/>
              </a:ext>
            </a:extLst>
          </p:cNvPr>
          <p:cNvSpPr txBox="1"/>
          <p:nvPr/>
        </p:nvSpPr>
        <p:spPr>
          <a:xfrm>
            <a:off x="7082243" y="3567800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Compressed air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DN80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A192837-BF74-F8E0-30BF-0567EE66317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368070" y="2303771"/>
            <a:ext cx="691368" cy="428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418939-2D11-7E79-E961-F2A1A4C70ED9}"/>
              </a:ext>
            </a:extLst>
          </p:cNvPr>
          <p:cNvSpPr txBox="1"/>
          <p:nvPr/>
        </p:nvSpPr>
        <p:spPr>
          <a:xfrm>
            <a:off x="6824232" y="1557059"/>
            <a:ext cx="1258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Cable trays: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DC Cable trays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8E6C5EC-25E7-6ED2-FCC5-42002D15D1BC}"/>
              </a:ext>
            </a:extLst>
          </p:cNvPr>
          <p:cNvCxnSpPr>
            <a:cxnSpLocks/>
          </p:cNvCxnSpPr>
          <p:nvPr/>
        </p:nvCxnSpPr>
        <p:spPr>
          <a:xfrm flipH="1">
            <a:off x="6299346" y="1794174"/>
            <a:ext cx="570273" cy="400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6E0E501-1414-A93B-59C3-047516410ACE}"/>
              </a:ext>
            </a:extLst>
          </p:cNvPr>
          <p:cNvSpPr txBox="1"/>
          <p:nvPr/>
        </p:nvSpPr>
        <p:spPr>
          <a:xfrm>
            <a:off x="6590022" y="1257763"/>
            <a:ext cx="1258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Leaky feed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FD38AF-2DEB-4944-42E5-B500605101CC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5729419" y="1396263"/>
            <a:ext cx="860603" cy="653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7">
            <a:extLst>
              <a:ext uri="{FF2B5EF4-FFF2-40B4-BE49-F238E27FC236}">
                <a16:creationId xmlns:a16="http://schemas.microsoft.com/office/drawing/2014/main" id="{F3451117-5D2E-FB50-D428-CBF66D51C794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Valchkova-Georgieva &amp; Dieudonne Adrien Ngo'O Ella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2251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de-AT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0638" y="81271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dirty="0">
                <a:solidFill>
                  <a:schemeClr val="bg1"/>
                </a:solidFill>
              </a:rPr>
              <a:t>Points H and L: beam pipes positions</a:t>
            </a:r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99108-E46C-5081-6FF7-446486C1760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Collider Center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A04242C-3A4F-F6F6-5BD1-AD34F460944F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AEC32E-94AF-D8C8-DDE2-6EEEA3A02F83}"/>
              </a:ext>
            </a:extLst>
          </p:cNvPr>
          <p:cNvSpPr txBox="1"/>
          <p:nvPr/>
        </p:nvSpPr>
        <p:spPr>
          <a:xfrm>
            <a:off x="6403053" y="487907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tunnel 5.5m in diameter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D98E7C4-5612-DB69-AB62-2585589B421F}"/>
              </a:ext>
            </a:extLst>
          </p:cNvPr>
          <p:cNvGrpSpPr/>
          <p:nvPr/>
        </p:nvGrpSpPr>
        <p:grpSpPr>
          <a:xfrm>
            <a:off x="3059832" y="1347614"/>
            <a:ext cx="3636107" cy="3384376"/>
            <a:chOff x="3059832" y="1347614"/>
            <a:chExt cx="3636107" cy="338437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96D5439-B237-64A3-EC25-A590CA5F928E}"/>
                </a:ext>
              </a:extLst>
            </p:cNvPr>
            <p:cNvGrpSpPr/>
            <p:nvPr/>
          </p:nvGrpSpPr>
          <p:grpSpPr>
            <a:xfrm>
              <a:off x="3346924" y="1458532"/>
              <a:ext cx="3097284" cy="3101744"/>
              <a:chOff x="3340439" y="1478163"/>
              <a:chExt cx="3097284" cy="3101744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DBC08B6-36EF-D163-791F-63B951FAAA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0439" y="1478163"/>
                <a:ext cx="3097284" cy="31017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F7F273A-4531-DE58-CA2C-A47A886D30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6931" y="3760250"/>
                <a:ext cx="2709989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9D85DBA-A5D5-AFDE-A18A-A91EC9951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3739" y="1995686"/>
                <a:ext cx="2304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8C9AABA-6E51-B92B-33B5-80F7C0D36B7E}"/>
                </a:ext>
              </a:extLst>
            </p:cNvPr>
            <p:cNvCxnSpPr/>
            <p:nvPr/>
          </p:nvCxnSpPr>
          <p:spPr>
            <a:xfrm>
              <a:off x="4889081" y="1347614"/>
              <a:ext cx="0" cy="3384376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374F047-F247-12AB-8515-9C45BCE082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9832" y="3007691"/>
              <a:ext cx="3636107" cy="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4B7FEB1-A4AC-CB50-7D9B-EB3E21543251}"/>
              </a:ext>
            </a:extLst>
          </p:cNvPr>
          <p:cNvCxnSpPr>
            <a:cxnSpLocks/>
          </p:cNvCxnSpPr>
          <p:nvPr/>
        </p:nvCxnSpPr>
        <p:spPr>
          <a:xfrm>
            <a:off x="6101949" y="1965149"/>
            <a:ext cx="12063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FD4A932-735F-23EC-BE63-09D4D44200E4}"/>
              </a:ext>
            </a:extLst>
          </p:cNvPr>
          <p:cNvCxnSpPr>
            <a:cxnSpLocks/>
          </p:cNvCxnSpPr>
          <p:nvPr/>
        </p:nvCxnSpPr>
        <p:spPr>
          <a:xfrm>
            <a:off x="6300192" y="3737538"/>
            <a:ext cx="10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290A4B4-0CDF-E360-BFAA-4C9A7908F10A}"/>
              </a:ext>
            </a:extLst>
          </p:cNvPr>
          <p:cNvCxnSpPr>
            <a:cxnSpLocks/>
          </p:cNvCxnSpPr>
          <p:nvPr/>
        </p:nvCxnSpPr>
        <p:spPr>
          <a:xfrm>
            <a:off x="7236296" y="1969570"/>
            <a:ext cx="0" cy="1761483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429EB9D-48FD-4BAE-4D4A-E7FAC5DE4161}"/>
              </a:ext>
            </a:extLst>
          </p:cNvPr>
          <p:cNvSpPr txBox="1"/>
          <p:nvPr/>
        </p:nvSpPr>
        <p:spPr>
          <a:xfrm rot="16200000">
            <a:off x="6753398" y="2572599"/>
            <a:ext cx="58221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3150</a:t>
            </a:r>
            <a:endParaRPr lang="fr-FR" sz="14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1DB44B9-8313-37C6-D74C-A1C7FB8C1302}"/>
              </a:ext>
            </a:extLst>
          </p:cNvPr>
          <p:cNvGrpSpPr/>
          <p:nvPr/>
        </p:nvGrpSpPr>
        <p:grpSpPr>
          <a:xfrm>
            <a:off x="4748874" y="2961972"/>
            <a:ext cx="371784" cy="324000"/>
            <a:chOff x="1263151" y="811133"/>
            <a:chExt cx="371784" cy="32400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17FDC85-6880-457B-8130-2B203713C0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3648" y="915566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F315744-B729-F28F-1E4B-6AD0BFA1DB88}"/>
                </a:ext>
              </a:extLst>
            </p:cNvPr>
            <p:cNvCxnSpPr/>
            <p:nvPr/>
          </p:nvCxnSpPr>
          <p:spPr>
            <a:xfrm>
              <a:off x="1455528" y="811133"/>
              <a:ext cx="0" cy="32400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EDAFF09-88B2-0972-A883-AFE063A1AB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3151" y="975168"/>
              <a:ext cx="371784" cy="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B6E9612-961A-A9D1-1CB0-143739F23856}"/>
              </a:ext>
            </a:extLst>
          </p:cNvPr>
          <p:cNvGrpSpPr/>
          <p:nvPr/>
        </p:nvGrpSpPr>
        <p:grpSpPr>
          <a:xfrm>
            <a:off x="4067944" y="2933898"/>
            <a:ext cx="371784" cy="360000"/>
            <a:chOff x="1263151" y="783059"/>
            <a:chExt cx="371784" cy="36000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1BCB91B-455C-2CAF-E0A1-D3C96DDE3D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3648" y="91556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8532098-2C7B-373C-5B15-941650C4573E}"/>
                </a:ext>
              </a:extLst>
            </p:cNvPr>
            <p:cNvCxnSpPr/>
            <p:nvPr/>
          </p:nvCxnSpPr>
          <p:spPr>
            <a:xfrm>
              <a:off x="1455528" y="783059"/>
              <a:ext cx="0" cy="36000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0D1F7C0-5449-9299-3C96-B6C308F682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3151" y="975168"/>
              <a:ext cx="371784" cy="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4475FB6-8AC4-42CA-FD3A-FFFA8BEED094}"/>
              </a:ext>
            </a:extLst>
          </p:cNvPr>
          <p:cNvGrpSpPr/>
          <p:nvPr/>
        </p:nvGrpSpPr>
        <p:grpSpPr>
          <a:xfrm>
            <a:off x="4355976" y="2211529"/>
            <a:ext cx="1044000" cy="324000"/>
            <a:chOff x="1263151" y="811133"/>
            <a:chExt cx="1044000" cy="32400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B854EE5-54F4-7632-CBA0-2B3A483693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3648" y="915566"/>
              <a:ext cx="108000" cy="1080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F562461-AB43-91B6-0547-7CC7440A93FD}"/>
                </a:ext>
              </a:extLst>
            </p:cNvPr>
            <p:cNvCxnSpPr/>
            <p:nvPr/>
          </p:nvCxnSpPr>
          <p:spPr>
            <a:xfrm>
              <a:off x="1455528" y="811133"/>
              <a:ext cx="0" cy="32400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549F819-90A2-C6CA-0FB6-62706B040E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3151" y="975168"/>
              <a:ext cx="1044000" cy="0"/>
            </a:xfrm>
            <a:prstGeom prst="line">
              <a:avLst/>
            </a:prstGeom>
            <a:ln w="31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1E1FBCA-38B1-FDF6-2AE2-67F2EDDD27B7}"/>
              </a:ext>
            </a:extLst>
          </p:cNvPr>
          <p:cNvCxnSpPr>
            <a:cxnSpLocks/>
          </p:cNvCxnSpPr>
          <p:nvPr/>
        </p:nvCxnSpPr>
        <p:spPr>
          <a:xfrm flipH="1">
            <a:off x="4260321" y="3320365"/>
            <a:ext cx="68093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1008CAA-57CF-A385-3FC5-E0F650046A63}"/>
              </a:ext>
            </a:extLst>
          </p:cNvPr>
          <p:cNvSpPr txBox="1"/>
          <p:nvPr/>
        </p:nvSpPr>
        <p:spPr>
          <a:xfrm>
            <a:off x="4507165" y="2903367"/>
            <a:ext cx="295274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tx2"/>
                </a:solidFill>
              </a:rPr>
              <a:t>w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BCA572B5-279E-8F09-D43D-8967C681794B}"/>
              </a:ext>
            </a:extLst>
          </p:cNvPr>
          <p:cNvSpPr txBox="1">
            <a:spLocks/>
          </p:cNvSpPr>
          <p:nvPr/>
        </p:nvSpPr>
        <p:spPr>
          <a:xfrm>
            <a:off x="107503" y="411510"/>
            <a:ext cx="5688633" cy="82740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0066FF"/>
                </a:solidFill>
              </a:rPr>
              <a:t>w: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arcs: 350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H 800 </a:t>
            </a:r>
            <a:r>
              <a:rPr lang="en-GB" sz="1600" dirty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accent1"/>
                </a:solidFill>
                <a:sym typeface="Wingdings" panose="05000000000000000000" pitchFamily="2" charset="2"/>
              </a:rPr>
              <a:t>increase</a:t>
            </a:r>
            <a:r>
              <a:rPr lang="en-GB" sz="1600" dirty="0">
                <a:solidFill>
                  <a:srgbClr val="0066FF"/>
                </a:solidFill>
                <a:sym typeface="Wingdings" panose="05000000000000000000" pitchFamily="2" charset="2"/>
              </a:rPr>
              <a:t> (960) (CM 400 MHz design)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  <a:sym typeface="Wingdings" panose="05000000000000000000" pitchFamily="2" charset="2"/>
              </a:rPr>
              <a:t>L  350 (like arc)</a:t>
            </a:r>
            <a:r>
              <a:rPr lang="en-GB" sz="1600" dirty="0">
                <a:solidFill>
                  <a:srgbClr val="0066FF"/>
                </a:solidFill>
              </a:rPr>
              <a:t>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E89A3B6-2140-3AC9-1CB9-03483AF3301B}"/>
              </a:ext>
            </a:extLst>
          </p:cNvPr>
          <p:cNvSpPr txBox="1"/>
          <p:nvPr/>
        </p:nvSpPr>
        <p:spPr>
          <a:xfrm rot="16200000">
            <a:off x="4780361" y="3226064"/>
            <a:ext cx="354584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tx2"/>
                </a:solidFill>
              </a:rPr>
              <a:t>h1</a:t>
            </a:r>
            <a:endParaRPr lang="fr-FR" sz="1200" dirty="0">
              <a:solidFill>
                <a:schemeClr val="tx2"/>
              </a:solidFill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EBB55B5-BE59-3E56-3C1E-A8AE3F50A9E9}"/>
              </a:ext>
            </a:extLst>
          </p:cNvPr>
          <p:cNvCxnSpPr>
            <a:cxnSpLocks/>
          </p:cNvCxnSpPr>
          <p:nvPr/>
        </p:nvCxnSpPr>
        <p:spPr>
          <a:xfrm flipV="1">
            <a:off x="5137060" y="3134313"/>
            <a:ext cx="0" cy="61200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25D9114E-3940-4A92-F59B-1C1D6EE9F1FE}"/>
              </a:ext>
            </a:extLst>
          </p:cNvPr>
          <p:cNvSpPr txBox="1"/>
          <p:nvPr/>
        </p:nvSpPr>
        <p:spPr>
          <a:xfrm rot="16200000">
            <a:off x="5070125" y="2696057"/>
            <a:ext cx="354584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tx2"/>
                </a:solidFill>
              </a:rPr>
              <a:t>h2</a:t>
            </a:r>
            <a:endParaRPr lang="fr-FR" sz="1200" dirty="0">
              <a:solidFill>
                <a:schemeClr val="tx2"/>
              </a:solidFill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8897B2E-819E-06B7-B610-B19990C2869C}"/>
              </a:ext>
            </a:extLst>
          </p:cNvPr>
          <p:cNvCxnSpPr>
            <a:cxnSpLocks/>
          </p:cNvCxnSpPr>
          <p:nvPr/>
        </p:nvCxnSpPr>
        <p:spPr>
          <a:xfrm flipV="1">
            <a:off x="5426824" y="2389634"/>
            <a:ext cx="0" cy="133200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BE2DE1F1-F6E0-AE2C-3A67-472802EB1B3B}"/>
              </a:ext>
            </a:extLst>
          </p:cNvPr>
          <p:cNvSpPr txBox="1">
            <a:spLocks/>
          </p:cNvSpPr>
          <p:nvPr/>
        </p:nvSpPr>
        <p:spPr>
          <a:xfrm>
            <a:off x="111007" y="1585831"/>
            <a:ext cx="3636108" cy="109995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0066FF"/>
                </a:solidFill>
              </a:rPr>
              <a:t>h1: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arcs: 980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H,L: </a:t>
            </a:r>
            <a:r>
              <a:rPr lang="en-GB" sz="1600" dirty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accent1"/>
                </a:solidFill>
                <a:sym typeface="Wingdings" panose="05000000000000000000" pitchFamily="2" charset="2"/>
              </a:rPr>
              <a:t>increase</a:t>
            </a:r>
            <a:r>
              <a:rPr lang="en-GB" sz="1600" dirty="0">
                <a:solidFill>
                  <a:srgbClr val="0066FF"/>
                </a:solidFill>
                <a:sym typeface="Wingdings" panose="05000000000000000000" pitchFamily="2" charset="2"/>
              </a:rPr>
              <a:t> (1200) (CM 400 MHz design)</a:t>
            </a:r>
            <a:r>
              <a:rPr lang="en-GB" sz="1600" dirty="0">
                <a:solidFill>
                  <a:srgbClr val="0066FF"/>
                </a:solidFill>
              </a:rPr>
              <a:t> 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91D4D00-6D68-2041-F1D6-FF7F262E97FF}"/>
              </a:ext>
            </a:extLst>
          </p:cNvPr>
          <p:cNvCxnSpPr>
            <a:cxnSpLocks/>
          </p:cNvCxnSpPr>
          <p:nvPr/>
        </p:nvCxnSpPr>
        <p:spPr>
          <a:xfrm flipH="1">
            <a:off x="4548353" y="2945507"/>
            <a:ext cx="328573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9B0DF941-9250-8543-2E89-567688171987}"/>
              </a:ext>
            </a:extLst>
          </p:cNvPr>
          <p:cNvSpPr txBox="1"/>
          <p:nvPr/>
        </p:nvSpPr>
        <p:spPr>
          <a:xfrm>
            <a:off x="4562728" y="2500391"/>
            <a:ext cx="346570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tx2"/>
                </a:solidFill>
              </a:rPr>
              <a:t>s1</a:t>
            </a:r>
            <a:endParaRPr lang="fr-FR" sz="1200" dirty="0">
              <a:solidFill>
                <a:schemeClr val="tx2"/>
              </a:solidFill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092DD98-D65C-FA27-BE9E-A51659912027}"/>
              </a:ext>
            </a:extLst>
          </p:cNvPr>
          <p:cNvCxnSpPr>
            <a:cxnSpLocks/>
          </p:cNvCxnSpPr>
          <p:nvPr/>
        </p:nvCxnSpPr>
        <p:spPr>
          <a:xfrm flipH="1">
            <a:off x="4536056" y="2152037"/>
            <a:ext cx="360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321950A-915D-5E96-5F1A-ECF26C777906}"/>
              </a:ext>
            </a:extLst>
          </p:cNvPr>
          <p:cNvSpPr txBox="1"/>
          <p:nvPr/>
        </p:nvSpPr>
        <p:spPr>
          <a:xfrm>
            <a:off x="4557142" y="1737961"/>
            <a:ext cx="346570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solidFill>
                  <a:schemeClr val="tx2"/>
                </a:solidFill>
              </a:rPr>
              <a:t>s2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91" name="Content Placeholder 2">
            <a:extLst>
              <a:ext uri="{FF2B5EF4-FFF2-40B4-BE49-F238E27FC236}">
                <a16:creationId xmlns:a16="http://schemas.microsoft.com/office/drawing/2014/main" id="{C2629B10-B8A7-7C49-7AB5-78F3B7135827}"/>
              </a:ext>
            </a:extLst>
          </p:cNvPr>
          <p:cNvSpPr txBox="1">
            <a:spLocks/>
          </p:cNvSpPr>
          <p:nvPr/>
        </p:nvSpPr>
        <p:spPr>
          <a:xfrm>
            <a:off x="132831" y="2748190"/>
            <a:ext cx="3239420" cy="91754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0066FF"/>
                </a:solidFill>
              </a:rPr>
              <a:t>h2: h1+1030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arcs: 2010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H, L: 2230</a:t>
            </a:r>
          </a:p>
        </p:txBody>
      </p:sp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4A2E06F7-1DB2-371F-B68A-06C19A271AA0}"/>
              </a:ext>
            </a:extLst>
          </p:cNvPr>
          <p:cNvSpPr txBox="1">
            <a:spLocks/>
          </p:cNvSpPr>
          <p:nvPr/>
        </p:nvSpPr>
        <p:spPr>
          <a:xfrm>
            <a:off x="123965" y="3775545"/>
            <a:ext cx="3471948" cy="128668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0066FF"/>
                </a:solidFill>
              </a:rPr>
              <a:t>s1,s2: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arcs: s1= 551, s2= 391</a:t>
            </a:r>
            <a:endParaRPr lang="en-GB" sz="1600" dirty="0">
              <a:solidFill>
                <a:srgbClr val="0066FF"/>
              </a:solidFill>
              <a:highlight>
                <a:srgbClr val="FFFF00"/>
              </a:highlight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H: s1= 1240; s2= 400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6FF"/>
                </a:solidFill>
              </a:rPr>
              <a:t>L: s1= 700 ; s2: 700 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298D63D-9C96-19F4-141E-742025D6F6BF}"/>
              </a:ext>
            </a:extLst>
          </p:cNvPr>
          <p:cNvCxnSpPr/>
          <p:nvPr/>
        </p:nvCxnSpPr>
        <p:spPr>
          <a:xfrm>
            <a:off x="4568626" y="2924416"/>
            <a:ext cx="0" cy="360000"/>
          </a:xfrm>
          <a:prstGeom prst="line">
            <a:avLst/>
          </a:prstGeom>
          <a:ln w="31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6A45CCF-FAA6-75BD-ECD0-E65C8C97605F}"/>
              </a:ext>
            </a:extLst>
          </p:cNvPr>
          <p:cNvCxnSpPr>
            <a:cxnSpLocks/>
          </p:cNvCxnSpPr>
          <p:nvPr/>
        </p:nvCxnSpPr>
        <p:spPr>
          <a:xfrm flipH="1">
            <a:off x="4383623" y="3123899"/>
            <a:ext cx="371784" cy="0"/>
          </a:xfrm>
          <a:prstGeom prst="line">
            <a:avLst/>
          </a:prstGeom>
          <a:ln w="31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4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circular object with blue lines&#10;&#10;Description automatically generated">
            <a:extLst>
              <a:ext uri="{FF2B5EF4-FFF2-40B4-BE49-F238E27FC236}">
                <a16:creationId xmlns:a16="http://schemas.microsoft.com/office/drawing/2014/main" id="{E3BF1A15-EC12-AE5D-3DB7-0BC52CE18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525" y="1376184"/>
            <a:ext cx="3655475" cy="3767317"/>
          </a:xfrm>
          <a:prstGeom prst="rect">
            <a:avLst/>
          </a:prstGeom>
        </p:spPr>
      </p:pic>
      <p:pic>
        <p:nvPicPr>
          <p:cNvPr id="6" name="Picture 5" descr="A diagram of a circular object with blueprints&#10;&#10;Description automatically generated">
            <a:extLst>
              <a:ext uri="{FF2B5EF4-FFF2-40B4-BE49-F238E27FC236}">
                <a16:creationId xmlns:a16="http://schemas.microsoft.com/office/drawing/2014/main" id="{A09D98DF-9C45-915A-699C-734AAC5F8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70" y="1497114"/>
            <a:ext cx="3538134" cy="364638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33ECA0F-9248-FE31-95EA-178FADB1D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5537" y="4944979"/>
            <a:ext cx="938463" cy="198521"/>
          </a:xfrm>
        </p:spPr>
        <p:txBody>
          <a:bodyPr>
            <a:normAutofit fontScale="92500" lnSpcReduction="10000"/>
          </a:bodyPr>
          <a:lstStyle/>
          <a:p>
            <a:r>
              <a:rPr lang="fr-CH" sz="900" dirty="0"/>
              <a:t>2024/05/15</a:t>
            </a:r>
            <a:endParaRPr lang="en-US" sz="9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8996373-3D15-040F-8609-5A84F4AA5AB3}"/>
              </a:ext>
            </a:extLst>
          </p:cNvPr>
          <p:cNvSpPr txBox="1">
            <a:spLocks/>
          </p:cNvSpPr>
          <p:nvPr/>
        </p:nvSpPr>
        <p:spPr>
          <a:xfrm>
            <a:off x="3374360" y="35277"/>
            <a:ext cx="2395280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Point H _ 400 MHz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06CE4DB-BA05-FC27-CDED-33F31AE8272C}"/>
              </a:ext>
            </a:extLst>
          </p:cNvPr>
          <p:cNvSpPr txBox="1">
            <a:spLocks/>
          </p:cNvSpPr>
          <p:nvPr/>
        </p:nvSpPr>
        <p:spPr>
          <a:xfrm>
            <a:off x="661737" y="515770"/>
            <a:ext cx="2340142" cy="5715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Current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Integration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cross section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Fani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BA9DA8E-2840-C11F-D87C-732BD95212BF}"/>
              </a:ext>
            </a:extLst>
          </p:cNvPr>
          <p:cNvSpPr txBox="1">
            <a:spLocks/>
          </p:cNvSpPr>
          <p:nvPr/>
        </p:nvSpPr>
        <p:spPr>
          <a:xfrm>
            <a:off x="3660608" y="438268"/>
            <a:ext cx="1822784" cy="282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b="1" dirty="0">
                <a:solidFill>
                  <a:prstClr val="black"/>
                </a:solidFill>
                <a:latin typeface="Calibri" panose="020F0502020204030204"/>
              </a:rPr>
              <a:t>Version z + w</a:t>
            </a:r>
            <a:endParaRPr lang="en-US" sz="1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D306A1-6B55-A73C-69A1-9D6FBD20782F}"/>
              </a:ext>
            </a:extLst>
          </p:cNvPr>
          <p:cNvCxnSpPr>
            <a:cxnSpLocks/>
          </p:cNvCxnSpPr>
          <p:nvPr/>
        </p:nvCxnSpPr>
        <p:spPr>
          <a:xfrm flipV="1">
            <a:off x="799890" y="3532640"/>
            <a:ext cx="1032521" cy="931599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C9EF0E-B288-A01A-AEC6-9B71B8CD1AE6}"/>
              </a:ext>
            </a:extLst>
          </p:cNvPr>
          <p:cNvSpPr txBox="1"/>
          <p:nvPr/>
        </p:nvSpPr>
        <p:spPr>
          <a:xfrm>
            <a:off x="634939" y="4338993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01A70D-B6CC-26E3-E098-26875C22A888}"/>
              </a:ext>
            </a:extLst>
          </p:cNvPr>
          <p:cNvSpPr txBox="1"/>
          <p:nvPr/>
        </p:nvSpPr>
        <p:spPr>
          <a:xfrm>
            <a:off x="3545275" y="915566"/>
            <a:ext cx="1931439" cy="41319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1 : Clash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Height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980 to 1200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2a: Clash CM/Transport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beam2 : 430 to 760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2b: CM/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floor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not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supported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1165 to 1950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3: Clash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Circulating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Beam / CM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►Distance beam1/2 : 800 to 960</a:t>
            </a: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4a : Clash CM transport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4b : Clash CM installation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4c : Clash CM in position / Robot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5a: Clash QRL Jumper / Booster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Moved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to the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other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side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5b: Clash QRL Jumper / Service</a:t>
            </a:r>
          </a:p>
          <a:p>
            <a:pPr defTabSz="685800"/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►To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fr-CH" sz="105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1050" dirty="0" err="1">
                <a:solidFill>
                  <a:prstClr val="black"/>
                </a:solidFill>
                <a:latin typeface="Calibri" panose="020F0502020204030204"/>
              </a:rPr>
              <a:t>studied</a:t>
            </a:r>
            <a:endParaRPr lang="fr-CH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DEC28-46CF-D931-6126-56EF6DF20BD0}"/>
              </a:ext>
            </a:extLst>
          </p:cNvPr>
          <p:cNvSpPr txBox="1"/>
          <p:nvPr/>
        </p:nvSpPr>
        <p:spPr>
          <a:xfrm>
            <a:off x="3124442" y="4325739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BA9537-336E-B112-95C7-7509486FC608}"/>
              </a:ext>
            </a:extLst>
          </p:cNvPr>
          <p:cNvSpPr txBox="1"/>
          <p:nvPr/>
        </p:nvSpPr>
        <p:spPr>
          <a:xfrm>
            <a:off x="312570" y="4339831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2b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A4C1C-CD88-6192-76DE-21D67A75D551}"/>
              </a:ext>
            </a:extLst>
          </p:cNvPr>
          <p:cNvSpPr txBox="1"/>
          <p:nvPr/>
        </p:nvSpPr>
        <p:spPr>
          <a:xfrm>
            <a:off x="84706" y="4345574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3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5956A5-A2A5-79CC-1614-A30D24D75BBC}"/>
              </a:ext>
            </a:extLst>
          </p:cNvPr>
          <p:cNvSpPr txBox="1"/>
          <p:nvPr/>
        </p:nvSpPr>
        <p:spPr>
          <a:xfrm>
            <a:off x="6005695" y="1153735"/>
            <a:ext cx="3465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4c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45EF62-3D55-39FB-10BF-6CB5B0FE7E5D}"/>
              </a:ext>
            </a:extLst>
          </p:cNvPr>
          <p:cNvSpPr txBox="1"/>
          <p:nvPr/>
        </p:nvSpPr>
        <p:spPr>
          <a:xfrm>
            <a:off x="2887213" y="1153735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71E0AD-26A3-55B9-A088-4C5CBA988C8C}"/>
              </a:ext>
            </a:extLst>
          </p:cNvPr>
          <p:cNvSpPr txBox="1"/>
          <p:nvPr/>
        </p:nvSpPr>
        <p:spPr>
          <a:xfrm>
            <a:off x="2433590" y="1153980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4b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A8072025-ED05-581F-A1C1-BF0820FD1147}"/>
              </a:ext>
            </a:extLst>
          </p:cNvPr>
          <p:cNvSpPr txBox="1">
            <a:spLocks/>
          </p:cNvSpPr>
          <p:nvPr/>
        </p:nvSpPr>
        <p:spPr>
          <a:xfrm>
            <a:off x="6395459" y="560130"/>
            <a:ext cx="2340142" cy="3549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</a:pPr>
            <a:r>
              <a:rPr lang="fr-CH" sz="1800" dirty="0">
                <a:solidFill>
                  <a:prstClr val="black"/>
                </a:solidFill>
                <a:latin typeface="Calibri" panose="020F0502020204030204"/>
              </a:rPr>
              <a:t>Modification </a:t>
            </a:r>
            <a:r>
              <a:rPr lang="fr-CH" sz="1800" dirty="0" err="1">
                <a:solidFill>
                  <a:prstClr val="black"/>
                </a:solidFill>
                <a:latin typeface="Calibri" panose="020F0502020204030204"/>
              </a:rPr>
              <a:t>proposal</a:t>
            </a: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EB141A-1AA5-FC7D-6934-0EE2DF348868}"/>
              </a:ext>
            </a:extLst>
          </p:cNvPr>
          <p:cNvCxnSpPr>
            <a:cxnSpLocks/>
          </p:cNvCxnSpPr>
          <p:nvPr/>
        </p:nvCxnSpPr>
        <p:spPr>
          <a:xfrm flipH="1" flipV="1">
            <a:off x="2092911" y="3259841"/>
            <a:ext cx="1078490" cy="10857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7332F5-6538-8983-2598-324735670382}"/>
              </a:ext>
            </a:extLst>
          </p:cNvPr>
          <p:cNvCxnSpPr>
            <a:cxnSpLocks/>
          </p:cNvCxnSpPr>
          <p:nvPr/>
        </p:nvCxnSpPr>
        <p:spPr>
          <a:xfrm flipV="1">
            <a:off x="576898" y="3606801"/>
            <a:ext cx="899665" cy="80714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FB0B52F-0654-0A20-A08F-E9A8AEC1AAD6}"/>
              </a:ext>
            </a:extLst>
          </p:cNvPr>
          <p:cNvCxnSpPr>
            <a:cxnSpLocks/>
          </p:cNvCxnSpPr>
          <p:nvPr/>
        </p:nvCxnSpPr>
        <p:spPr>
          <a:xfrm flipV="1">
            <a:off x="262590" y="3183467"/>
            <a:ext cx="1126742" cy="1230480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1FEC955-AE1D-18DE-2FD0-254FC5D04040}"/>
              </a:ext>
            </a:extLst>
          </p:cNvPr>
          <p:cNvCxnSpPr>
            <a:cxnSpLocks/>
          </p:cNvCxnSpPr>
          <p:nvPr/>
        </p:nvCxnSpPr>
        <p:spPr>
          <a:xfrm flipH="1">
            <a:off x="2477005" y="1395204"/>
            <a:ext cx="506945" cy="820515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7E18999-B527-8699-6A02-EC63EEF98302}"/>
              </a:ext>
            </a:extLst>
          </p:cNvPr>
          <p:cNvCxnSpPr>
            <a:cxnSpLocks/>
          </p:cNvCxnSpPr>
          <p:nvPr/>
        </p:nvCxnSpPr>
        <p:spPr>
          <a:xfrm flipH="1">
            <a:off x="2084748" y="1408844"/>
            <a:ext cx="468860" cy="100923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E2FB15-5D3E-BDB7-2E5C-563185AED7D8}"/>
              </a:ext>
            </a:extLst>
          </p:cNvPr>
          <p:cNvCxnSpPr>
            <a:cxnSpLocks/>
          </p:cNvCxnSpPr>
          <p:nvPr/>
        </p:nvCxnSpPr>
        <p:spPr>
          <a:xfrm flipH="1">
            <a:off x="1738378" y="2437056"/>
            <a:ext cx="552911" cy="2773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71DD73-843A-C6CA-F95C-438974BA5B89}"/>
              </a:ext>
            </a:extLst>
          </p:cNvPr>
          <p:cNvCxnSpPr>
            <a:cxnSpLocks/>
          </p:cNvCxnSpPr>
          <p:nvPr/>
        </p:nvCxnSpPr>
        <p:spPr>
          <a:xfrm>
            <a:off x="6221055" y="1376183"/>
            <a:ext cx="728678" cy="104189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8425142-D643-F89F-536A-4DD4F1112C1E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1039297" y="1442360"/>
            <a:ext cx="365476" cy="117926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2AFC889-62DC-63B6-A6BA-5A0D1CFB35E0}"/>
              </a:ext>
            </a:extLst>
          </p:cNvPr>
          <p:cNvSpPr txBox="1"/>
          <p:nvPr/>
        </p:nvSpPr>
        <p:spPr>
          <a:xfrm>
            <a:off x="861203" y="1142278"/>
            <a:ext cx="356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5a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54E5CDF-BEA2-2E5B-7F1E-54EAA265C70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701015" y="1441998"/>
            <a:ext cx="652706" cy="128342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EEFEA66-4AEA-469D-71B0-BFB8DCCDB264}"/>
              </a:ext>
            </a:extLst>
          </p:cNvPr>
          <p:cNvSpPr txBox="1"/>
          <p:nvPr/>
        </p:nvSpPr>
        <p:spPr>
          <a:xfrm>
            <a:off x="5518914" y="1141916"/>
            <a:ext cx="3642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fr-CH" dirty="0">
                <a:solidFill>
                  <a:prstClr val="black"/>
                </a:solidFill>
                <a:latin typeface="Calibri" panose="020F0502020204030204"/>
              </a:rPr>
              <a:t>5b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36751-B622-D8F0-8160-8D3327A089F8}"/>
              </a:ext>
            </a:extLst>
          </p:cNvPr>
          <p:cNvSpPr txBox="1"/>
          <p:nvPr/>
        </p:nvSpPr>
        <p:spPr>
          <a:xfrm>
            <a:off x="19861" y="4868564"/>
            <a:ext cx="1419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</a:rPr>
              <a:t>(Fabien </a:t>
            </a:r>
            <a:r>
              <a:rPr lang="fr-CH" dirty="0" err="1">
                <a:solidFill>
                  <a:srgbClr val="0070C0"/>
                </a:solidFill>
              </a:rPr>
              <a:t>Cottenot</a:t>
            </a:r>
            <a:r>
              <a:rPr lang="fr-CH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7373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7271</TotalTime>
  <Words>1137</Words>
  <Application>Microsoft Office PowerPoint</Application>
  <PresentationFormat>On-screen Show (16:9)</PresentationFormat>
  <Paragraphs>274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Introslides</vt:lpstr>
      <vt:lpstr>Titleslides, Conclusion</vt:lpstr>
      <vt:lpstr>Content Slides - Deep Blue</vt:lpstr>
      <vt:lpstr>Office Theme</vt:lpstr>
      <vt:lpstr>The FCCee SRF system:  preliminary integration,  cross sections in points L &amp; H</vt:lpstr>
      <vt:lpstr>PowerPoint Presentation</vt:lpstr>
      <vt:lpstr>PowerPoint Presentation</vt:lpstr>
      <vt:lpstr>Beam lines spacing from W to H</vt:lpstr>
      <vt:lpstr>CM space occupation for integration study (since 2022)</vt:lpstr>
      <vt:lpstr>New assumptions for integration study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next steps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248</cp:revision>
  <cp:lastPrinted>2024-05-08T11:54:48Z</cp:lastPrinted>
  <dcterms:created xsi:type="dcterms:W3CDTF">2020-10-27T09:23:42Z</dcterms:created>
  <dcterms:modified xsi:type="dcterms:W3CDTF">2024-05-15T07:11:25Z</dcterms:modified>
</cp:coreProperties>
</file>