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76" r:id="rId3"/>
    <p:sldId id="4583"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4" autoAdjust="0"/>
    <p:restoredTop sz="94660"/>
  </p:normalViewPr>
  <p:slideViewPr>
    <p:cSldViewPr snapToGrid="0" showGuides="1">
      <p:cViewPr varScale="1">
        <p:scale>
          <a:sx n="104" d="100"/>
          <a:sy n="104" d="100"/>
        </p:scale>
        <p:origin x="486" y="1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20/12/2023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26032791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20/12/2023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192566126"/>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20/12/2023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8255995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0"/>
              </a:spcBef>
              <a:defRPr sz="1800" b="1"/>
            </a:lvl1pPr>
            <a:lvl2pPr marL="630000" indent="0">
              <a:buNone/>
              <a:tabLst>
                <a:tab pos="5274000" algn="r"/>
              </a:tabLst>
              <a:defRPr/>
            </a:lvl2pPr>
            <a:lvl3pPr marL="1494000" indent="0">
              <a:buFont typeface="Arial" panose="020B0604020202020204" pitchFamily="34" charset="0"/>
              <a:buNone/>
              <a:tabLst>
                <a:tab pos="5274000" algn="r"/>
              </a:tabLst>
              <a:defRPr/>
            </a:lvl3pPr>
            <a:lvl4pPr marL="1494000" indent="0">
              <a:buFont typeface="Arial" panose="020B0604020202020204" pitchFamily="34" charset="0"/>
              <a:buNone/>
              <a:tabLst>
                <a:tab pos="5274000" algn="r"/>
              </a:tabLst>
              <a:defRPr/>
            </a:lvl4pPr>
            <a:lvl5pPr marL="1494000" indent="0">
              <a:buFont typeface="Arial" panose="020B0604020202020204" pitchFamily="34" charset="0"/>
              <a:buNone/>
              <a:tabLst>
                <a:tab pos="5274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9"/>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1638300" y="5950920"/>
            <a:ext cx="9433719" cy="779893"/>
          </a:xfrm>
          <a:prstGeom prst="rect">
            <a:avLst/>
          </a:prstGeom>
          <a:noFill/>
        </p:spPr>
        <p:txBody>
          <a:bodyPr wrap="square" rtlCol="0">
            <a:spAutoFit/>
          </a:bodyPr>
          <a:lstStyle/>
          <a:p>
            <a:pPr marL="0" marR="0" lvl="0" indent="0" algn="l" defTabSz="914303" rtl="0" eaLnBrk="1" fontAlgn="auto" latinLnBrk="0" hangingPunct="1">
              <a:lnSpc>
                <a:spcPts val="1850"/>
              </a:lnSpc>
              <a:spcBef>
                <a:spcPts val="0"/>
              </a:spcBef>
              <a:spcAft>
                <a:spcPts val="0"/>
              </a:spcAft>
              <a:buClrTx/>
              <a:buSzTx/>
              <a:buFontTx/>
              <a:buNone/>
              <a:tabLst/>
              <a:defRPr/>
            </a:pPr>
            <a:r>
              <a:rPr lang="en-GB" sz="600" i="1" dirty="0">
                <a:solidFill>
                  <a:srgbClr val="0F124A"/>
                </a:solidFill>
              </a:rPr>
              <a:t>​</a:t>
            </a:r>
            <a:r>
              <a:rPr lang="en-GB" sz="8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800" i="1" dirty="0">
              <a:solidFill>
                <a:srgbClr val="0F124A"/>
              </a:solidFill>
            </a:endParaRPr>
          </a:p>
          <a:p>
            <a:pPr algn="l">
              <a:lnSpc>
                <a:spcPts val="1850"/>
              </a:lnSpc>
            </a:pPr>
            <a:endParaRPr lang="en-GB" sz="6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5903975"/>
            <a:ext cx="914400" cy="611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3900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4"/>
            <a:ext cx="11017800" cy="2387600"/>
          </a:xfrm>
          <a:prstGeom prst="rect">
            <a:avLst/>
          </a:prstGeom>
        </p:spPr>
        <p:txBody>
          <a:bodyPr anchor="b"/>
          <a:lstStyle>
            <a:lvl1pPr algn="ctr">
              <a:lnSpc>
                <a:spcPts val="4750"/>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6"/>
            <a:ext cx="11017800" cy="1655762"/>
          </a:xfrm>
        </p:spPr>
        <p:txBody>
          <a:bodyPr>
            <a:noAutofit/>
          </a:bodyPr>
          <a:lstStyle>
            <a:lvl1pPr marL="0" indent="0" algn="ctr">
              <a:buNone/>
              <a:defRPr sz="15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4330719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400" rtl="0" eaLnBrk="1" fontAlgn="auto" latinLnBrk="0" hangingPunct="1">
              <a:lnSpc>
                <a:spcPts val="185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533368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0" cy="2313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5" y="1110600"/>
            <a:ext cx="3384550"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0"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0"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5" y="3861000"/>
            <a:ext cx="3384550"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0"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2"/>
            <a:ext cx="347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a:t>Caption</a:t>
            </a:r>
          </a:p>
        </p:txBody>
      </p:sp>
    </p:spTree>
    <p:extLst>
      <p:ext uri="{BB962C8B-B14F-4D97-AF65-F5344CB8AC3E}">
        <p14:creationId xmlns:p14="http://schemas.microsoft.com/office/powerpoint/2010/main" val="38109819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4" y="1904399"/>
            <a:ext cx="5272200" cy="43434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17191410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2"/>
          </a:xfrm>
        </p:spPr>
        <p:txBody>
          <a:bodyPr wrap="none">
            <a:noAutofit/>
          </a:bodyPr>
          <a:lstStyle>
            <a:lvl1pPr>
              <a:lnSpc>
                <a:spcPts val="1350"/>
              </a:lnSpc>
              <a:defRPr sz="1000" b="0"/>
            </a:lvl1pPr>
            <a:lvl2pPr marL="0" indent="0">
              <a:lnSpc>
                <a:spcPts val="1350"/>
              </a:lnSpc>
              <a:buFontTx/>
              <a:buNone/>
              <a:defRPr sz="1000" b="0"/>
            </a:lvl2pPr>
            <a:lvl3pPr marL="0" indent="0">
              <a:lnSpc>
                <a:spcPts val="1350"/>
              </a:lnSpc>
              <a:buFontTx/>
              <a:buNone/>
              <a:defRPr sz="1000" b="0"/>
            </a:lvl3pPr>
            <a:lvl4pPr marL="0" indent="0">
              <a:lnSpc>
                <a:spcPts val="1350"/>
              </a:lnSpc>
              <a:buFontTx/>
              <a:buNone/>
              <a:defRPr sz="1000" b="0"/>
            </a:lvl4pPr>
            <a:lvl5pPr marL="0" indent="0">
              <a:lnSpc>
                <a:spcPts val="1350"/>
              </a:lnSpc>
              <a:buFontTx/>
              <a:buNone/>
              <a:defRPr sz="1000" b="0"/>
            </a:lvl5pPr>
            <a:lvl6pPr marL="2286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90541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0" y="6165000"/>
            <a:ext cx="5364163"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351555051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0" y="1904400"/>
            <a:ext cx="3384550"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00"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0" y="4165200"/>
            <a:ext cx="3384550"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9"/>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0" y="6165000"/>
            <a:ext cx="3473850" cy="455400"/>
          </a:xfrm>
        </p:spPr>
        <p:txBody>
          <a:bodyPr>
            <a:noAutofit/>
          </a:bodyPr>
          <a:lstStyle>
            <a:lvl1pPr>
              <a:lnSpc>
                <a:spcPts val="1350"/>
              </a:lnSpc>
              <a:defRPr sz="1000"/>
            </a:lvl1pPr>
            <a:lvl2pPr marL="0" indent="0">
              <a:lnSpc>
                <a:spcPts val="1350"/>
              </a:lnSpc>
              <a:buNone/>
              <a:defRPr sz="1000"/>
            </a:lvl2pPr>
            <a:lvl3pPr marL="0" indent="0">
              <a:lnSpc>
                <a:spcPts val="1350"/>
              </a:lnSpc>
              <a:buFont typeface="Arial" panose="020B0604020202020204" pitchFamily="34" charset="0"/>
              <a:buNone/>
              <a:defRPr sz="1000"/>
            </a:lvl3pPr>
            <a:lvl4pPr marL="0" indent="0">
              <a:lnSpc>
                <a:spcPts val="1350"/>
              </a:lnSpc>
              <a:buFont typeface="Arial" panose="020B0604020202020204" pitchFamily="34" charset="0"/>
              <a:buNone/>
              <a:defRPr sz="1000"/>
            </a:lvl4pPr>
            <a:lvl5pPr marL="0" indent="0">
              <a:lnSpc>
                <a:spcPts val="1350"/>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261612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5AE7A82-05A5-43F9-A20B-07A3BA495A64}" type="datetimeFigureOut">
              <a:rPr lang="en-GB" smtClean="0"/>
              <a:t>20/12/2023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852894225"/>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31999"/>
            <a:ext cx="12192000" cy="6426000"/>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0"/>
              </a:lnSpc>
              <a:defRPr sz="1000" b="1">
                <a:solidFill>
                  <a:schemeClr val="bg1"/>
                </a:solidFill>
              </a:defRPr>
            </a:lvl1pPr>
            <a:lvl2pPr marL="0" indent="0">
              <a:lnSpc>
                <a:spcPts val="1350"/>
              </a:lnSpc>
              <a:buFontTx/>
              <a:buNone/>
              <a:defRPr sz="1000" b="0">
                <a:solidFill>
                  <a:schemeClr val="bg1"/>
                </a:solidFill>
              </a:defRPr>
            </a:lvl2pPr>
            <a:lvl3pPr marL="0" indent="0">
              <a:lnSpc>
                <a:spcPts val="1350"/>
              </a:lnSpc>
              <a:buFontTx/>
              <a:buNone/>
              <a:defRPr sz="1000" b="0">
                <a:solidFill>
                  <a:schemeClr val="bg1"/>
                </a:solidFill>
              </a:defRPr>
            </a:lvl3pPr>
            <a:lvl4pPr marL="0" indent="0">
              <a:lnSpc>
                <a:spcPts val="1350"/>
              </a:lnSpc>
              <a:buFontTx/>
              <a:buNone/>
              <a:defRPr sz="1000" b="0">
                <a:solidFill>
                  <a:schemeClr val="bg1"/>
                </a:solidFill>
              </a:defRPr>
            </a:lvl4pPr>
            <a:lvl5pPr marL="0" indent="0">
              <a:lnSpc>
                <a:spcPts val="1350"/>
              </a:lnSpc>
              <a:buFontTx/>
              <a:buNone/>
              <a:defRPr sz="1000" b="0">
                <a:solidFill>
                  <a:schemeClr val="bg1"/>
                </a:solidFill>
              </a:defRPr>
            </a:lvl5pPr>
            <a:lvl6pPr marL="2286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4024862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11660400" y="69891"/>
            <a:ext cx="385972" cy="226761"/>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413387834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10" name="Date Placeholder 1"/>
          <p:cNvSpPr>
            <a:spLocks noGrp="1"/>
          </p:cNvSpPr>
          <p:nvPr>
            <p:ph type="dt" sz="half" idx="2"/>
          </p:nvPr>
        </p:nvSpPr>
        <p:spPr>
          <a:xfrm>
            <a:off x="3349515" y="6258663"/>
            <a:ext cx="1154753" cy="365125"/>
          </a:xfrm>
          <a:prstGeom prst="rect">
            <a:avLst/>
          </a:prstGeom>
        </p:spPr>
        <p:txBody>
          <a:bodyPr vert="horz" lIns="91440" tIns="45720" rIns="91440" bIns="45720" rtlCol="0" anchor="ctr"/>
          <a:lstStyle>
            <a:lvl1pPr algn="l">
              <a:defRPr sz="1067">
                <a:solidFill>
                  <a:schemeClr val="tx1">
                    <a:tint val="75000"/>
                  </a:schemeClr>
                </a:solidFill>
              </a:defRPr>
            </a:lvl1pPr>
          </a:lstStyle>
          <a:p>
            <a:fld id="{2D04FFD4-3815-3643-9F4D-65F666F1027F}" type="datetime1">
              <a:rPr lang="en-US" smtClean="0"/>
              <a:pPr/>
              <a:t>12/20/2023</a:t>
            </a:fld>
            <a:endParaRPr lang="en-US" dirty="0"/>
          </a:p>
        </p:txBody>
      </p:sp>
      <p:sp>
        <p:nvSpPr>
          <p:cNvPr id="11" name="Footer Placeholder 2"/>
          <p:cNvSpPr>
            <a:spLocks noGrp="1"/>
          </p:cNvSpPr>
          <p:nvPr>
            <p:ph type="ftr" sz="quarter" idx="3"/>
          </p:nvPr>
        </p:nvSpPr>
        <p:spPr>
          <a:xfrm>
            <a:off x="4666675" y="6258663"/>
            <a:ext cx="3860800" cy="365125"/>
          </a:xfrm>
          <a:prstGeom prst="rect">
            <a:avLst/>
          </a:prstGeom>
        </p:spPr>
        <p:txBody>
          <a:bodyPr vert="horz" lIns="91440" tIns="45720" rIns="91440" bIns="45720" rtlCol="0" anchor="ctr"/>
          <a:lstStyle>
            <a:lvl1pPr algn="l">
              <a:defRPr sz="1067">
                <a:solidFill>
                  <a:schemeClr val="tx1">
                    <a:tint val="75000"/>
                  </a:schemeClr>
                </a:solidFill>
              </a:defRPr>
            </a:lvl1pPr>
          </a:lstStyle>
          <a:p>
            <a:r>
              <a:rPr lang="en-US" dirty="0"/>
              <a:t>Document reference</a:t>
            </a:r>
          </a:p>
        </p:txBody>
      </p:sp>
      <p:sp>
        <p:nvSpPr>
          <p:cNvPr id="12" name="Slide Number Placeholder 3"/>
          <p:cNvSpPr>
            <a:spLocks noGrp="1"/>
          </p:cNvSpPr>
          <p:nvPr>
            <p:ph type="sldNum" sz="quarter" idx="4"/>
          </p:nvPr>
        </p:nvSpPr>
        <p:spPr>
          <a:xfrm>
            <a:off x="11354103" y="6355615"/>
            <a:ext cx="668565" cy="365125"/>
          </a:xfrm>
          <a:prstGeom prst="rect">
            <a:avLst/>
          </a:prstGeom>
        </p:spPr>
        <p:txBody>
          <a:bodyPr vert="horz" lIns="91440" tIns="45720" rIns="91440" bIns="45720" rtlCol="0" anchor="ctr"/>
          <a:lstStyle>
            <a:lvl1pPr algn="r">
              <a:defRPr sz="900">
                <a:solidFill>
                  <a:schemeClr val="bg1"/>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227735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AE7A82-05A5-43F9-A20B-07A3BA495A64}" type="datetimeFigureOut">
              <a:rPr lang="en-GB" smtClean="0"/>
              <a:t>20/12/2023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78841108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5AE7A82-05A5-43F9-A20B-07A3BA495A64}" type="datetimeFigureOut">
              <a:rPr lang="en-GB" smtClean="0"/>
              <a:t>20/12/2023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035217462"/>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5AE7A82-05A5-43F9-A20B-07A3BA495A64}" type="datetimeFigureOut">
              <a:rPr lang="en-GB" smtClean="0"/>
              <a:t>20/12/2023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4495591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5AE7A82-05A5-43F9-A20B-07A3BA495A64}" type="datetimeFigureOut">
              <a:rPr lang="en-GB" smtClean="0"/>
              <a:t>20/12/2023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4142492597"/>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AE7A82-05A5-43F9-A20B-07A3BA495A64}" type="datetimeFigureOut">
              <a:rPr lang="en-GB" smtClean="0"/>
              <a:t>20/12/2023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3754577160"/>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20/12/2023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1512843238"/>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5AE7A82-05A5-43F9-A20B-07A3BA495A64}" type="datetimeFigureOut">
              <a:rPr lang="en-GB" smtClean="0"/>
              <a:t>20/12/2023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207C504-4994-4096-9AB6-110CBCAA4D59}" type="slidenum">
              <a:rPr lang="en-GB" smtClean="0"/>
              <a:t>‹#›</a:t>
            </a:fld>
            <a:endParaRPr lang="en-GB"/>
          </a:p>
        </p:txBody>
      </p:sp>
    </p:spTree>
    <p:extLst>
      <p:ext uri="{BB962C8B-B14F-4D97-AF65-F5344CB8AC3E}">
        <p14:creationId xmlns:p14="http://schemas.microsoft.com/office/powerpoint/2010/main" val="2434097994"/>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F076E6-A94E-4957-BBC7-5970B5E4D4A4}" type="datetimeFigureOut">
              <a:rPr lang="en-GB" smtClean="0"/>
              <a:t>20/12/2023</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5D7037B-0BB8-45C5-8146-88985930D00E}" type="slidenum">
              <a:rPr lang="en-GB" smtClean="0"/>
              <a:t>‹#›</a:t>
            </a:fld>
            <a:endParaRPr lang="en-GB"/>
          </a:p>
        </p:txBody>
      </p:sp>
    </p:spTree>
    <p:extLst>
      <p:ext uri="{BB962C8B-B14F-4D97-AF65-F5344CB8AC3E}">
        <p14:creationId xmlns:p14="http://schemas.microsoft.com/office/powerpoint/2010/main" val="6701413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9"/>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12191400" cy="432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90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0" y="69891"/>
            <a:ext cx="385972" cy="226761"/>
          </a:xfrm>
          <a:prstGeom prst="rect">
            <a:avLst/>
          </a:prstGeom>
        </p:spPr>
        <p:txBody>
          <a:bodyPr vert="horz" wrap="none" lIns="91440" tIns="45720" rIns="91440" bIns="45720" rtlCol="0" anchor="ctr">
            <a:noAutofit/>
          </a:bodyPr>
          <a:lstStyle>
            <a:lvl1pPr algn="r">
              <a:lnSpc>
                <a:spcPts val="1650"/>
              </a:lnSpc>
              <a:defRPr sz="75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48288" y="90900"/>
            <a:ext cx="745421" cy="252000"/>
          </a:xfrm>
          <a:prstGeom prst="rect">
            <a:avLst/>
          </a:prstGeom>
        </p:spPr>
      </p:pic>
    </p:spTree>
    <p:extLst>
      <p:ext uri="{BB962C8B-B14F-4D97-AF65-F5344CB8AC3E}">
        <p14:creationId xmlns:p14="http://schemas.microsoft.com/office/powerpoint/2010/main" val="411038390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914400"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400" rtl="0" eaLnBrk="1" latinLnBrk="0" hangingPunct="1">
        <a:lnSpc>
          <a:spcPts val="1850"/>
        </a:lnSpc>
        <a:spcBef>
          <a:spcPts val="0"/>
        </a:spcBef>
        <a:buFont typeface="Arial" panose="020B0604020202020204" pitchFamily="34" charset="0"/>
        <a:buNone/>
        <a:defRPr sz="1500" kern="1200">
          <a:solidFill>
            <a:schemeClr val="tx1"/>
          </a:solidFill>
          <a:latin typeface="+mn-lt"/>
          <a:ea typeface="+mn-ea"/>
          <a:cs typeface="+mn-cs"/>
        </a:defRPr>
      </a:lvl1pPr>
      <a:lvl2pPr marL="324000" indent="-324000" algn="l" defTabSz="914400" rtl="0" eaLnBrk="1" latinLnBrk="0" hangingPunct="1">
        <a:lnSpc>
          <a:spcPts val="1850"/>
        </a:lnSpc>
        <a:spcBef>
          <a:spcPts val="0"/>
        </a:spcBef>
        <a:buFont typeface="Arial" panose="020B0604020202020204" pitchFamily="34" charset="0"/>
        <a:buChar char="•"/>
        <a:defRPr sz="1500" kern="1200">
          <a:solidFill>
            <a:schemeClr val="tx1"/>
          </a:solidFill>
          <a:latin typeface="+mn-lt"/>
          <a:ea typeface="+mn-ea"/>
          <a:cs typeface="+mn-cs"/>
        </a:defRPr>
      </a:lvl2pPr>
      <a:lvl3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3pPr>
      <a:lvl4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4pPr>
      <a:lvl5pPr marL="324000" indent="-324000" algn="l" defTabSz="914400" rtl="0" eaLnBrk="1" latinLnBrk="0" hangingPunct="1">
        <a:lnSpc>
          <a:spcPts val="1850"/>
        </a:lnSpc>
        <a:spcBef>
          <a:spcPts val="0"/>
        </a:spcBef>
        <a:buSzPct val="120000"/>
        <a:buFontTx/>
        <a:buBlip>
          <a:blip r:embed="rId14"/>
        </a:buBlip>
        <a:defRPr sz="15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0B77BB0-10EF-457B-927E-1B4C29D27243}"/>
              </a:ext>
            </a:extLst>
          </p:cNvPr>
          <p:cNvSpPr txBox="1"/>
          <p:nvPr/>
        </p:nvSpPr>
        <p:spPr>
          <a:xfrm>
            <a:off x="2531269" y="3575973"/>
            <a:ext cx="7129463" cy="2776722"/>
          </a:xfrm>
          <a:prstGeom prst="rect">
            <a:avLst/>
          </a:prstGeom>
          <a:noFill/>
        </p:spPr>
        <p:txBody>
          <a:bodyPr wrap="square" rtlCol="0">
            <a:spAutoFit/>
          </a:bodyPr>
          <a:lstStyle/>
          <a:p>
            <a:pPr marL="0" marR="0" lvl="0" indent="0" algn="ctr" defTabSz="914303" rtl="0" eaLnBrk="1" fontAlgn="auto" latinLnBrk="0" hangingPunct="1">
              <a:lnSpc>
                <a:spcPct val="150000"/>
              </a:lnSpc>
              <a:spcBef>
                <a:spcPts val="0"/>
              </a:spcBef>
              <a:spcAft>
                <a:spcPts val="0"/>
              </a:spcAft>
              <a:buClrTx/>
              <a:buSzTx/>
              <a:buFontTx/>
              <a:buNone/>
              <a:tabLst/>
              <a:defRPr/>
            </a:pPr>
            <a:r>
              <a:rPr lang="en-GB" sz="3000" dirty="0">
                <a:solidFill>
                  <a:srgbClr val="FFFFFF"/>
                </a:solidFill>
                <a:latin typeface="Arial"/>
              </a:rPr>
              <a:t>top-up injector margins</a:t>
            </a:r>
            <a:endParaRPr kumimoji="0" lang="en-GB" sz="3000" b="0" i="0" u="none" strike="noStrike" kern="1200" cap="none" spc="0" normalizeH="0" baseline="0" noProof="0" dirty="0">
              <a:ln>
                <a:noFill/>
              </a:ln>
              <a:solidFill>
                <a:srgbClr val="FFFFFF"/>
              </a:solidFill>
              <a:effectLst/>
              <a:uLnTx/>
              <a:uFillTx/>
              <a:latin typeface="Arial"/>
              <a:ea typeface="+mn-ea"/>
              <a:cs typeface="+mn-cs"/>
            </a:endParaRPr>
          </a:p>
          <a:p>
            <a:pPr marL="0" marR="0" lvl="0" indent="0" algn="ctr" defTabSz="914303" rtl="0" eaLnBrk="1" fontAlgn="auto" latinLnBrk="0" hangingPunct="1">
              <a:lnSpc>
                <a:spcPct val="150000"/>
              </a:lnSpc>
              <a:spcBef>
                <a:spcPts val="0"/>
              </a:spcBef>
              <a:spcAft>
                <a:spcPts val="0"/>
              </a:spcAft>
              <a:buClrTx/>
              <a:buSzTx/>
              <a:buFontTx/>
              <a:buNone/>
              <a:tabLst/>
              <a:defRPr/>
            </a:pPr>
            <a:r>
              <a:rPr kumimoji="0" lang="fr-CH" sz="3000" b="0" i="0" u="none" strike="noStrike" kern="1200" cap="none" spc="0" normalizeH="0" baseline="0" noProof="0" dirty="0">
                <a:ln>
                  <a:noFill/>
                </a:ln>
                <a:solidFill>
                  <a:srgbClr val="FFFFFF"/>
                </a:solidFill>
                <a:effectLst/>
                <a:uLnTx/>
                <a:uFillTx/>
                <a:latin typeface="Arial"/>
                <a:ea typeface="+mn-ea"/>
                <a:cs typeface="+mn-cs"/>
              </a:rPr>
              <a:t>Frank Zimmermann </a:t>
            </a:r>
          </a:p>
          <a:p>
            <a:pPr marL="0" marR="0" lvl="0" indent="0" algn="ctr" defTabSz="914303" rtl="0" eaLnBrk="1" fontAlgn="auto" latinLnBrk="0" hangingPunct="1">
              <a:lnSpc>
                <a:spcPct val="150000"/>
              </a:lnSpc>
              <a:spcBef>
                <a:spcPts val="0"/>
              </a:spcBef>
              <a:spcAft>
                <a:spcPts val="0"/>
              </a:spcAft>
              <a:buClrTx/>
              <a:buSzTx/>
              <a:buFontTx/>
              <a:buNone/>
              <a:tabLst/>
              <a:defRPr/>
            </a:pPr>
            <a:r>
              <a:rPr lang="fr-CH" sz="3000" dirty="0">
                <a:solidFill>
                  <a:srgbClr val="FFFFFF"/>
                </a:solidFill>
                <a:latin typeface="Arial"/>
              </a:rPr>
              <a:t>FCC-ee </a:t>
            </a:r>
            <a:r>
              <a:rPr lang="fr-CH" sz="3000" dirty="0" err="1">
                <a:solidFill>
                  <a:srgbClr val="FFFFFF"/>
                </a:solidFill>
                <a:latin typeface="Arial"/>
              </a:rPr>
              <a:t>optics</a:t>
            </a:r>
            <a:r>
              <a:rPr lang="fr-CH" sz="3000" dirty="0">
                <a:solidFill>
                  <a:srgbClr val="FFFFFF"/>
                </a:solidFill>
                <a:latin typeface="Arial"/>
              </a:rPr>
              <a:t> design meeting #176 </a:t>
            </a:r>
          </a:p>
          <a:p>
            <a:pPr marL="0" marR="0" lvl="0" indent="0" algn="ctr" defTabSz="914303" rtl="0" eaLnBrk="1" fontAlgn="auto" latinLnBrk="0" hangingPunct="1">
              <a:lnSpc>
                <a:spcPct val="150000"/>
              </a:lnSpc>
              <a:spcBef>
                <a:spcPts val="0"/>
              </a:spcBef>
              <a:spcAft>
                <a:spcPts val="0"/>
              </a:spcAft>
              <a:buClrTx/>
              <a:buSzTx/>
              <a:buFontTx/>
              <a:buNone/>
              <a:tabLst/>
              <a:defRPr/>
            </a:pPr>
            <a:r>
              <a:rPr kumimoji="0" lang="fr-CH" sz="3000" b="0" i="0" u="none" strike="noStrike" kern="1200" cap="none" spc="0" normalizeH="0" baseline="0" noProof="0" dirty="0">
                <a:ln>
                  <a:noFill/>
                </a:ln>
                <a:solidFill>
                  <a:srgbClr val="FFFFFF"/>
                </a:solidFill>
                <a:effectLst/>
                <a:uLnTx/>
                <a:uFillTx/>
                <a:latin typeface="Arial"/>
                <a:ea typeface="+mn-ea"/>
                <a:cs typeface="+mn-cs"/>
              </a:rPr>
              <a:t>19 </a:t>
            </a:r>
            <a:r>
              <a:rPr kumimoji="0" lang="fr-CH" sz="3000" b="0" i="0" u="none" strike="noStrike" kern="1200" cap="none" spc="0" normalizeH="0" baseline="0" noProof="0" dirty="0" err="1">
                <a:ln>
                  <a:noFill/>
                </a:ln>
                <a:solidFill>
                  <a:srgbClr val="FFFFFF"/>
                </a:solidFill>
                <a:effectLst/>
                <a:uLnTx/>
                <a:uFillTx/>
                <a:latin typeface="Arial"/>
                <a:ea typeface="+mn-ea"/>
                <a:cs typeface="+mn-cs"/>
              </a:rPr>
              <a:t>December</a:t>
            </a:r>
            <a:r>
              <a:rPr kumimoji="0" lang="fr-CH" sz="3000" b="0" i="0" u="none" strike="noStrike" kern="1200" cap="none" spc="0" normalizeH="0" baseline="0" noProof="0" dirty="0">
                <a:ln>
                  <a:noFill/>
                </a:ln>
                <a:solidFill>
                  <a:srgbClr val="FFFFFF"/>
                </a:solidFill>
                <a:effectLst/>
                <a:uLnTx/>
                <a:uFillTx/>
                <a:latin typeface="Arial"/>
                <a:ea typeface="+mn-ea"/>
                <a:cs typeface="+mn-cs"/>
              </a:rPr>
              <a:t> 2023</a:t>
            </a:r>
            <a:endParaRPr kumimoji="0" lang="en-GB" sz="30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pPr marL="0" marR="0" lvl="0" indent="0" algn="r" defTabSz="914303" rtl="0" eaLnBrk="1" fontAlgn="auto" latinLnBrk="0" hangingPunct="1">
              <a:lnSpc>
                <a:spcPts val="1650"/>
              </a:lnSpc>
              <a:spcBef>
                <a:spcPts val="0"/>
              </a:spcBef>
              <a:spcAft>
                <a:spcPts val="0"/>
              </a:spcAft>
              <a:buClrTx/>
              <a:buSzTx/>
              <a:buFontTx/>
              <a:buNone/>
              <a:tabLst/>
              <a:defRPr/>
            </a:pPr>
            <a:fld id="{88A1DFE4-5FC5-43BD-BB7E-75EAD82B965F}" type="slidenum">
              <a:rPr kumimoji="0" lang="en-US" sz="750" b="0" i="0" u="none" strike="noStrike" kern="1200" cap="none" spc="0" normalizeH="0" baseline="0" noProof="0">
                <a:ln>
                  <a:noFill/>
                </a:ln>
                <a:solidFill>
                  <a:srgbClr val="FFFFFF"/>
                </a:solidFill>
                <a:effectLst/>
                <a:uLnTx/>
                <a:uFillTx/>
                <a:latin typeface="Arial"/>
                <a:ea typeface="+mn-ea"/>
                <a:cs typeface="+mn-cs"/>
              </a:rPr>
              <a:pPr marL="0" marR="0" lvl="0" indent="0" algn="r" defTabSz="914303" rtl="0" eaLnBrk="1" fontAlgn="auto" latinLnBrk="0" hangingPunct="1">
                <a:lnSpc>
                  <a:spcPts val="1650"/>
                </a:lnSpc>
                <a:spcBef>
                  <a:spcPts val="0"/>
                </a:spcBef>
                <a:spcAft>
                  <a:spcPts val="0"/>
                </a:spcAft>
                <a:buClrTx/>
                <a:buSzTx/>
                <a:buFontTx/>
                <a:buNone/>
                <a:tabLst/>
                <a:defRPr/>
              </a:pPr>
              <a:t>1</a:t>
            </a:fld>
            <a:endParaRPr kumimoji="0" lang="en-US" sz="750" b="0" i="0" u="none" strike="noStrike" kern="1200" cap="none" spc="0" normalizeH="0" baseline="0" noProof="0" dirty="0">
              <a:ln>
                <a:noFill/>
              </a:ln>
              <a:solidFill>
                <a:srgbClr val="FFFFFF"/>
              </a:solidFill>
              <a:effectLst/>
              <a:uLnTx/>
              <a:uFillTx/>
              <a:latin typeface="Arial"/>
              <a:ea typeface="+mn-ea"/>
              <a:cs typeface="+mn-cs"/>
            </a:endParaRPr>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26405" y="935789"/>
            <a:ext cx="7187901" cy="2430000"/>
          </a:xfrm>
          <a:prstGeom prst="rect">
            <a:avLst/>
          </a:prstGeom>
        </p:spPr>
      </p:pic>
    </p:spTree>
    <p:extLst>
      <p:ext uri="{BB962C8B-B14F-4D97-AF65-F5344CB8AC3E}">
        <p14:creationId xmlns:p14="http://schemas.microsoft.com/office/powerpoint/2010/main" val="2870322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2DBC151-883A-DEAC-35FB-6AC5EB999D89}"/>
              </a:ext>
            </a:extLst>
          </p:cNvPr>
          <p:cNvSpPr txBox="1">
            <a:spLocks/>
          </p:cNvSpPr>
          <p:nvPr/>
        </p:nvSpPr>
        <p:spPr>
          <a:xfrm>
            <a:off x="0" y="0"/>
            <a:ext cx="12192000" cy="770698"/>
          </a:xfrm>
          <a:prstGeom prst="rect">
            <a:avLst/>
          </a:prstGeom>
          <a:solidFill>
            <a:srgbClr val="0C377B"/>
          </a:solidFill>
        </p:spPr>
        <p:txBody>
          <a:bodyPr tIns="0" bIns="0" anchor="ctr" anchorCtr="0">
            <a:noAutofit/>
          </a:bodyPr>
          <a:lstStyle>
            <a:defPPr>
              <a:defRPr lang="en-US"/>
            </a:defPPr>
            <a:lvl1pPr marR="0" lvl="0" indent="0" algn="ctr" fontAlgn="auto">
              <a:lnSpc>
                <a:spcPct val="100000"/>
              </a:lnSpc>
              <a:spcBef>
                <a:spcPct val="0"/>
              </a:spcBef>
              <a:spcAft>
                <a:spcPts val="0"/>
              </a:spcAft>
              <a:buClrTx/>
              <a:buSzTx/>
              <a:buFontTx/>
              <a:buNone/>
              <a:tabLst/>
              <a:defRPr kumimoji="0" sz="3200" b="1" i="0" u="none" strike="noStrike" cap="none" spc="0" normalizeH="0" baseline="0">
                <a:ln>
                  <a:noFill/>
                </a:ln>
                <a:solidFill>
                  <a:srgbClr val="FFFF00"/>
                </a:solidFill>
                <a:effectLst/>
                <a:uLnTx/>
                <a:uFillTx/>
                <a:latin typeface="Calibri" panose="020F0502020204030204" pitchFamily="34" charset="0"/>
                <a:ea typeface="+mj-ea"/>
                <a:cs typeface="Calibri" panose="020F0502020204030204" pitchFamily="34" charset="0"/>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most</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a:t>
            </a:r>
            <a:r>
              <a:rPr kumimoji="0" lang="fr-CH" sz="3200" b="1" i="0" u="none" strike="noStrike" kern="1200" cap="none" spc="0" normalizeH="0" baseline="0" noProof="0" dirty="0" err="1">
                <a:ln>
                  <a:noFill/>
                </a:ln>
                <a:solidFill>
                  <a:srgbClr val="FFFF00"/>
                </a:solidFill>
                <a:effectLst/>
                <a:uLnTx/>
                <a:uFillTx/>
                <a:latin typeface="Calibri" panose="020F0502020204030204" pitchFamily="34" charset="0"/>
                <a:ea typeface="+mj-ea"/>
                <a:cs typeface="Calibri" panose="020F0502020204030204" pitchFamily="34" charset="0"/>
              </a:rPr>
              <a:t>demanding</a:t>
            </a:r>
            <a:r>
              <a:rPr kumimoji="0" lang="fr-CH"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rPr>
              <a:t> : </a:t>
            </a:r>
            <a:r>
              <a:rPr kumimoji="0" lang="fr-CH" sz="3200" b="1" i="0" u="none" strike="noStrike" kern="1200" cap="none" spc="0" normalizeH="0" baseline="0" noProof="0" dirty="0" err="1">
                <a:ln>
                  <a:noFill/>
                </a:ln>
                <a:solidFill>
                  <a:srgbClr val="FFFF00"/>
                </a:solidFill>
                <a:effectLst/>
                <a:uLnTx/>
                <a:uFillTx/>
                <a:latin typeface="Calibri" panose="020F0502020204030204"/>
                <a:ea typeface="+mj-ea"/>
                <a:cs typeface="Calibri" panose="020F0502020204030204" pitchFamily="34" charset="0"/>
              </a:rPr>
              <a:t>operation</a:t>
            </a:r>
            <a:r>
              <a:rPr kumimoji="0" lang="fr-CH" sz="3200" b="1" i="0" u="none" strike="noStrike" kern="1200" cap="none" spc="0" normalizeH="0" baseline="0" noProof="0" dirty="0">
                <a:ln>
                  <a:noFill/>
                </a:ln>
                <a:solidFill>
                  <a:srgbClr val="FFFF00"/>
                </a:solidFill>
                <a:effectLst/>
                <a:uLnTx/>
                <a:uFillTx/>
                <a:latin typeface="Calibri" panose="020F0502020204030204"/>
                <a:ea typeface="+mj-ea"/>
                <a:cs typeface="Calibri" panose="020F0502020204030204" pitchFamily="34" charset="0"/>
              </a:rPr>
              <a:t> at the Z</a:t>
            </a:r>
            <a:endParaRPr kumimoji="0" lang="en-US" sz="3200" b="1" i="0" u="none" strike="noStrike" kern="1200" cap="none" spc="0" normalizeH="0" baseline="0" noProof="0" dirty="0">
              <a:ln>
                <a:noFill/>
              </a:ln>
              <a:solidFill>
                <a:srgbClr val="FFFF00"/>
              </a:solidFill>
              <a:effectLst/>
              <a:uLnTx/>
              <a:uFillTx/>
              <a:latin typeface="Calibri" panose="020F0502020204030204" pitchFamily="34" charset="0"/>
              <a:ea typeface="+mj-ea"/>
              <a:cs typeface="Calibri" panose="020F0502020204030204" pitchFamily="34" charset="0"/>
            </a:endParaRPr>
          </a:p>
        </p:txBody>
      </p:sp>
      <p:pic>
        <p:nvPicPr>
          <p:cNvPr id="4" name="Picture 3" descr="A picture containing icon&#10;&#10;Description automatically generated">
            <a:extLst>
              <a:ext uri="{FF2B5EF4-FFF2-40B4-BE49-F238E27FC236}">
                <a16:creationId xmlns:a16="http://schemas.microsoft.com/office/drawing/2014/main" id="{6DF17DA7-EC67-2840-B722-2D4BE8296F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461" y="34202"/>
            <a:ext cx="1935386" cy="654292"/>
          </a:xfrm>
          <a:prstGeom prst="rect">
            <a:avLst/>
          </a:prstGeom>
        </p:spPr>
      </p:pic>
      <p:pic>
        <p:nvPicPr>
          <p:cNvPr id="10" name="Google Shape;61;p13">
            <a:extLst>
              <a:ext uri="{FF2B5EF4-FFF2-40B4-BE49-F238E27FC236}">
                <a16:creationId xmlns:a16="http://schemas.microsoft.com/office/drawing/2014/main" id="{4A1E775C-C938-F9E3-2B2F-F70736C6FD63}"/>
              </a:ext>
            </a:extLst>
          </p:cNvPr>
          <p:cNvPicPr preferRelativeResize="0">
            <a:picLocks noChangeAspect="1"/>
          </p:cNvPicPr>
          <p:nvPr/>
        </p:nvPicPr>
        <p:blipFill>
          <a:blip r:embed="rId3">
            <a:alphaModFix/>
          </a:blip>
          <a:stretch>
            <a:fillRect/>
          </a:stretch>
        </p:blipFill>
        <p:spPr>
          <a:xfrm>
            <a:off x="10209125" y="78556"/>
            <a:ext cx="1738164" cy="614238"/>
          </a:xfrm>
          <a:prstGeom prst="rect">
            <a:avLst/>
          </a:prstGeom>
          <a:noFill/>
          <a:ln>
            <a:noFill/>
          </a:ln>
        </p:spPr>
      </p:pic>
      <p:sp>
        <p:nvSpPr>
          <p:cNvPr id="5" name="TextBox 4">
            <a:extLst>
              <a:ext uri="{FF2B5EF4-FFF2-40B4-BE49-F238E27FC236}">
                <a16:creationId xmlns:a16="http://schemas.microsoft.com/office/drawing/2014/main" id="{A2F84C61-A5D4-2100-25B9-31F8DA30097D}"/>
              </a:ext>
            </a:extLst>
          </p:cNvPr>
          <p:cNvSpPr txBox="1"/>
          <p:nvPr/>
        </p:nvSpPr>
        <p:spPr>
          <a:xfrm>
            <a:off x="526473" y="1154545"/>
            <a:ext cx="5122813" cy="3970318"/>
          </a:xfrm>
          <a:prstGeom prst="rect">
            <a:avLst/>
          </a:prstGeom>
          <a:noFill/>
        </p:spPr>
        <p:txBody>
          <a:bodyPr wrap="none" rtlCol="0">
            <a:spAutoFit/>
          </a:bodyPr>
          <a:lstStyle/>
          <a:p>
            <a:r>
              <a:rPr lang="en-US" u="sng" dirty="0"/>
              <a:t>Mid-term parameters</a:t>
            </a:r>
          </a:p>
          <a:p>
            <a:endParaRPr lang="en-US" dirty="0"/>
          </a:p>
          <a:p>
            <a:r>
              <a:rPr lang="en-US" dirty="0"/>
              <a:t>11200 bunches / beam</a:t>
            </a:r>
          </a:p>
          <a:p>
            <a:endParaRPr lang="en-US" dirty="0"/>
          </a:p>
          <a:p>
            <a:r>
              <a:rPr lang="en-US" dirty="0"/>
              <a:t>injection at 2x200 Hz = 400 Hz</a:t>
            </a:r>
          </a:p>
          <a:p>
            <a:endParaRPr lang="en-US" dirty="0"/>
          </a:p>
          <a:p>
            <a:r>
              <a:rPr lang="en-US" dirty="0"/>
              <a:t>time to fill the booster = 11200/400 s = 28 s</a:t>
            </a:r>
          </a:p>
          <a:p>
            <a:endParaRPr lang="en-US" dirty="0"/>
          </a:p>
          <a:p>
            <a:r>
              <a:rPr lang="en-US" dirty="0"/>
              <a:t>up + top + down ramp ~ 1s</a:t>
            </a:r>
          </a:p>
          <a:p>
            <a:endParaRPr lang="en-US" dirty="0"/>
          </a:p>
          <a:p>
            <a:r>
              <a:rPr lang="en-US" dirty="0"/>
              <a:t>total cycle time 30 s</a:t>
            </a:r>
          </a:p>
          <a:p>
            <a:endParaRPr lang="en-US" dirty="0"/>
          </a:p>
          <a:p>
            <a:r>
              <a:rPr lang="en-US" dirty="0"/>
              <a:t>we can inject the same beam every 60 s or 1 minute </a:t>
            </a:r>
          </a:p>
          <a:p>
            <a:endParaRPr lang="en-GB" dirty="0"/>
          </a:p>
        </p:txBody>
      </p:sp>
      <mc:AlternateContent xmlns:mc="http://schemas.openxmlformats.org/markup-compatibility/2006">
        <mc:Choice xmlns:a14="http://schemas.microsoft.com/office/drawing/2010/main" Requires="a14">
          <p:sp>
            <p:nvSpPr>
              <p:cNvPr id="9" name="TextBox 8">
                <a:extLst>
                  <a:ext uri="{FF2B5EF4-FFF2-40B4-BE49-F238E27FC236}">
                    <a16:creationId xmlns:a16="http://schemas.microsoft.com/office/drawing/2014/main" id="{8B9D38DC-CAE5-0FF0-C41D-FDFB334AEE33}"/>
                  </a:ext>
                </a:extLst>
              </p:cNvPr>
              <p:cNvSpPr txBox="1"/>
              <p:nvPr/>
            </p:nvSpPr>
            <p:spPr>
              <a:xfrm>
                <a:off x="6395128" y="688494"/>
                <a:ext cx="5760551" cy="5663282"/>
              </a:xfrm>
              <a:prstGeom prst="rect">
                <a:avLst/>
              </a:prstGeom>
              <a:noFill/>
            </p:spPr>
            <p:txBody>
              <a:bodyPr wrap="none" rtlCol="0">
                <a:spAutoFit/>
              </a:bodyPr>
              <a:lstStyle/>
              <a:p>
                <a:endParaRPr lang="en-US" dirty="0"/>
              </a:p>
              <a:p>
                <a:endParaRPr lang="en-US" dirty="0"/>
              </a:p>
              <a:p>
                <a:r>
                  <a:rPr lang="en-US" dirty="0"/>
                  <a:t>beam lifetime: 15 minutes</a:t>
                </a:r>
              </a:p>
              <a:p>
                <a:endParaRPr lang="en-US" dirty="0"/>
              </a:p>
              <a:p>
                <a:r>
                  <a:rPr lang="en-US" dirty="0"/>
                  <a:t>intensity change</a:t>
                </a:r>
              </a:p>
              <a:p>
                <a:endParaRPr lang="en-US" dirty="0"/>
              </a:p>
              <a:p>
                <a14:m>
                  <m:oMathPara xmlns:m="http://schemas.openxmlformats.org/officeDocument/2006/math">
                    <m:oMathParaPr>
                      <m:jc m:val="centerGroup"/>
                    </m:oMathParaPr>
                    <m:oMath xmlns:m="http://schemas.openxmlformats.org/officeDocument/2006/math">
                      <m:f>
                        <m:fPr>
                          <m:type m:val="lin"/>
                          <m:ctrlPr>
                            <a:rPr lang="en-US" i="1" smtClean="0">
                              <a:latin typeface="Cambria Math" panose="02040503050406030204" pitchFamily="18" charset="0"/>
                            </a:rPr>
                          </m:ctrlPr>
                        </m:fPr>
                        <m:num>
                          <m:r>
                            <m:rPr>
                              <m:sty m:val="p"/>
                            </m:rPr>
                            <a:rPr lang="el-GR"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𝑁</m:t>
                          </m:r>
                        </m:num>
                        <m:den>
                          <m:r>
                            <a:rPr lang="en-US" b="0" i="1" smtClean="0">
                              <a:latin typeface="Cambria Math" panose="02040503050406030204" pitchFamily="18" charset="0"/>
                            </a:rPr>
                            <m:t>𝑁</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−1/15</m:t>
                              </m:r>
                            </m:sup>
                          </m:sSup>
                          <m:r>
                            <a:rPr lang="en-US" b="0" i="1" smtClean="0">
                              <a:latin typeface="Cambria Math" panose="02040503050406030204" pitchFamily="18" charset="0"/>
                            </a:rPr>
                            <m:t>~0.936 (&gt;6%)</m:t>
                          </m:r>
                        </m:den>
                      </m:f>
                    </m:oMath>
                  </m:oMathPara>
                </a14:m>
                <a:endParaRPr lang="en-US" dirty="0"/>
              </a:p>
              <a:p>
                <a:endParaRPr lang="en-US" dirty="0"/>
              </a:p>
              <a:p>
                <a:r>
                  <a:rPr lang="en-US" dirty="0"/>
                  <a:t>if we injected at 100 Hz, we would have </a:t>
                </a:r>
              </a:p>
              <a:p>
                <a:endParaRPr lang="en-US" dirty="0"/>
              </a:p>
              <a:p>
                <a14:m>
                  <m:oMathPara xmlns:m="http://schemas.openxmlformats.org/officeDocument/2006/math">
                    <m:oMathParaPr>
                      <m:jc m:val="centerGroup"/>
                    </m:oMathParaPr>
                    <m:oMath xmlns:m="http://schemas.openxmlformats.org/officeDocument/2006/math">
                      <m:f>
                        <m:fPr>
                          <m:type m:val="lin"/>
                          <m:ctrlPr>
                            <a:rPr lang="en-US" i="1" smtClean="0">
                              <a:latin typeface="Cambria Math" panose="02040503050406030204" pitchFamily="18" charset="0"/>
                            </a:rPr>
                          </m:ctrlPr>
                        </m:fPr>
                        <m:num>
                          <m:r>
                            <m:rPr>
                              <m:sty m:val="p"/>
                            </m:rPr>
                            <a:rPr lang="el-GR"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𝑁</m:t>
                          </m:r>
                        </m:num>
                        <m:den>
                          <m:r>
                            <a:rPr lang="en-US" b="0" i="1" smtClean="0">
                              <a:latin typeface="Cambria Math" panose="02040503050406030204" pitchFamily="18" charset="0"/>
                            </a:rPr>
                            <m:t>𝑁</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2</m:t>
                              </m:r>
                              <m:r>
                                <a:rPr lang="en-US" b="0" i="1" smtClean="0">
                                  <a:latin typeface="Cambria Math" panose="02040503050406030204" pitchFamily="18" charset="0"/>
                                </a:rPr>
                                <m:t>/15</m:t>
                              </m:r>
                            </m:sup>
                          </m:sSup>
                          <m:r>
                            <a:rPr lang="en-US" b="0" i="1" smtClean="0">
                              <a:latin typeface="Cambria Math" panose="02040503050406030204" pitchFamily="18" charset="0"/>
                            </a:rPr>
                            <m:t>~0.</m:t>
                          </m:r>
                          <m:r>
                            <a:rPr lang="en-US" b="0" i="1" smtClean="0">
                              <a:latin typeface="Cambria Math" panose="02040503050406030204" pitchFamily="18" charset="0"/>
                            </a:rPr>
                            <m:t>875</m:t>
                          </m:r>
                          <m:r>
                            <a:rPr lang="en-US" b="0" i="1" smtClean="0">
                              <a:latin typeface="Cambria Math" panose="02040503050406030204" pitchFamily="18" charset="0"/>
                            </a:rPr>
                            <m:t> (&gt;</m:t>
                          </m:r>
                          <m:r>
                            <a:rPr lang="en-US" b="0" i="1" smtClean="0">
                              <a:latin typeface="Cambria Math" panose="02040503050406030204" pitchFamily="18" charset="0"/>
                            </a:rPr>
                            <m:t>12</m:t>
                          </m:r>
                          <m:r>
                            <a:rPr lang="en-US" b="0" i="1" smtClean="0">
                              <a:latin typeface="Cambria Math" panose="02040503050406030204" pitchFamily="18" charset="0"/>
                            </a:rPr>
                            <m:t>%)</m:t>
                          </m:r>
                        </m:den>
                      </m:f>
                    </m:oMath>
                  </m:oMathPara>
                </a14:m>
                <a:endParaRPr lang="en-US" dirty="0"/>
              </a:p>
              <a:p>
                <a:endParaRPr lang="en-US" dirty="0"/>
              </a:p>
              <a:p>
                <a:r>
                  <a:rPr lang="en-US" dirty="0"/>
                  <a:t>with rad. Bhabha lifetime (22 min) only:</a:t>
                </a:r>
              </a:p>
              <a:p>
                <a14:m>
                  <m:oMathPara xmlns:m="http://schemas.openxmlformats.org/officeDocument/2006/math">
                    <m:oMathParaPr>
                      <m:jc m:val="centerGroup"/>
                    </m:oMathParaPr>
                    <m:oMath xmlns:m="http://schemas.openxmlformats.org/officeDocument/2006/math">
                      <m:f>
                        <m:fPr>
                          <m:type m:val="lin"/>
                          <m:ctrlPr>
                            <a:rPr lang="en-US" i="1" smtClean="0">
                              <a:latin typeface="Cambria Math" panose="02040503050406030204" pitchFamily="18" charset="0"/>
                            </a:rPr>
                          </m:ctrlPr>
                        </m:fPr>
                        <m:num>
                          <m:r>
                            <m:rPr>
                              <m:sty m:val="p"/>
                            </m:rPr>
                            <a:rPr lang="el-GR" i="1" smtClean="0">
                              <a:latin typeface="Cambria Math" panose="02040503050406030204" pitchFamily="18" charset="0"/>
                              <a:ea typeface="Cambria Math" panose="02040503050406030204" pitchFamily="18" charset="0"/>
                            </a:rPr>
                            <m:t>Δ</m:t>
                          </m:r>
                          <m:r>
                            <a:rPr lang="en-US" b="0" i="1" smtClean="0">
                              <a:latin typeface="Cambria Math" panose="02040503050406030204" pitchFamily="18" charset="0"/>
                              <a:ea typeface="Cambria Math" panose="02040503050406030204" pitchFamily="18" charset="0"/>
                            </a:rPr>
                            <m:t>𝑁</m:t>
                          </m:r>
                        </m:num>
                        <m:den>
                          <m:r>
                            <a:rPr lang="en-US" b="0" i="1" smtClean="0">
                              <a:latin typeface="Cambria Math" panose="02040503050406030204" pitchFamily="18" charset="0"/>
                            </a:rPr>
                            <m:t>𝑁</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−2/</m:t>
                              </m:r>
                              <m:r>
                                <a:rPr lang="en-US" b="0" i="1" smtClean="0">
                                  <a:latin typeface="Cambria Math" panose="02040503050406030204" pitchFamily="18" charset="0"/>
                                </a:rPr>
                                <m:t>22</m:t>
                              </m:r>
                            </m:sup>
                          </m:sSup>
                          <m:r>
                            <a:rPr lang="en-US" b="0" i="1" smtClean="0">
                              <a:latin typeface="Cambria Math" panose="02040503050406030204" pitchFamily="18" charset="0"/>
                            </a:rPr>
                            <m:t>~0.</m:t>
                          </m:r>
                          <m:r>
                            <a:rPr lang="en-US" b="0" i="1" smtClean="0">
                              <a:latin typeface="Cambria Math" panose="02040503050406030204" pitchFamily="18" charset="0"/>
                            </a:rPr>
                            <m:t>91</m:t>
                          </m:r>
                          <m:r>
                            <a:rPr lang="en-US" b="0" i="1" smtClean="0">
                              <a:latin typeface="Cambria Math" panose="02040503050406030204" pitchFamily="18" charset="0"/>
                            </a:rPr>
                            <m:t> </m:t>
                          </m:r>
                          <m:r>
                            <a:rPr lang="en-US" b="0" i="1" smtClean="0">
                              <a:latin typeface="Cambria Math" panose="02040503050406030204" pitchFamily="18" charset="0"/>
                            </a:rPr>
                            <m:t> (~9</m:t>
                          </m:r>
                          <m:r>
                            <a:rPr lang="en-US" b="0" i="1" smtClean="0">
                              <a:latin typeface="Cambria Math" panose="02040503050406030204" pitchFamily="18" charset="0"/>
                            </a:rPr>
                            <m:t>%)</m:t>
                          </m:r>
                        </m:den>
                      </m:f>
                    </m:oMath>
                  </m:oMathPara>
                </a14:m>
                <a:endParaRPr lang="en-US" dirty="0"/>
              </a:p>
              <a:p>
                <a:endParaRPr lang="en-US" dirty="0"/>
              </a:p>
              <a:p>
                <a:r>
                  <a:rPr lang="en-GB" dirty="0"/>
                  <a:t>D. Shatilov required to keep the intensity within +/-5%</a:t>
                </a:r>
              </a:p>
              <a:p>
                <a:r>
                  <a:rPr lang="en-GB" dirty="0"/>
                  <a:t>and this without any errors</a:t>
                </a:r>
              </a:p>
              <a:p>
                <a:endParaRPr lang="en-GB" dirty="0"/>
              </a:p>
              <a:p>
                <a:r>
                  <a:rPr lang="en-GB" dirty="0">
                    <a:latin typeface="Calibri" panose="020F0502020204030204" pitchFamily="34" charset="0"/>
                    <a:cs typeface="Calibri" panose="020F0502020204030204" pitchFamily="34" charset="0"/>
                  </a:rPr>
                  <a:t>→</a:t>
                </a:r>
                <a:r>
                  <a:rPr lang="en-GB" dirty="0"/>
                  <a:t>it seems we cannot lower the </a:t>
                </a:r>
                <a:r>
                  <a:rPr lang="en-GB" dirty="0" err="1"/>
                  <a:t>linac</a:t>
                </a:r>
                <a:r>
                  <a:rPr lang="en-GB" dirty="0"/>
                  <a:t> rep rate below 400 Hz</a:t>
                </a:r>
              </a:p>
              <a:p>
                <a:r>
                  <a:rPr lang="en-GB" dirty="0"/>
                  <a:t>if we continue with 2 bunches per pulse</a:t>
                </a:r>
              </a:p>
            </p:txBody>
          </p:sp>
        </mc:Choice>
        <mc:Fallback>
          <p:sp>
            <p:nvSpPr>
              <p:cNvPr id="9" name="TextBox 8">
                <a:extLst>
                  <a:ext uri="{FF2B5EF4-FFF2-40B4-BE49-F238E27FC236}">
                    <a16:creationId xmlns:a16="http://schemas.microsoft.com/office/drawing/2014/main" id="{8B9D38DC-CAE5-0FF0-C41D-FDFB334AEE33}"/>
                  </a:ext>
                </a:extLst>
              </p:cNvPr>
              <p:cNvSpPr txBox="1">
                <a:spLocks noRot="1" noChangeAspect="1" noMove="1" noResize="1" noEditPoints="1" noAdjustHandles="1" noChangeArrowheads="1" noChangeShapeType="1" noTextEdit="1"/>
              </p:cNvSpPr>
              <p:nvPr/>
            </p:nvSpPr>
            <p:spPr>
              <a:xfrm>
                <a:off x="6395128" y="688494"/>
                <a:ext cx="5760551" cy="5663282"/>
              </a:xfrm>
              <a:prstGeom prst="rect">
                <a:avLst/>
              </a:prstGeom>
              <a:blipFill>
                <a:blip r:embed="rId4"/>
                <a:stretch>
                  <a:fillRect l="-847" r="-106" b="-753"/>
                </a:stretch>
              </a:blipFill>
            </p:spPr>
            <p:txBody>
              <a:bodyPr/>
              <a:lstStyle/>
              <a:p>
                <a:r>
                  <a:rPr lang="en-GB">
                    <a:noFill/>
                  </a:rPr>
                  <a:t> </a:t>
                </a:r>
              </a:p>
            </p:txBody>
          </p:sp>
        </mc:Fallback>
      </mc:AlternateContent>
      <p:sp>
        <p:nvSpPr>
          <p:cNvPr id="15" name="TextBox 14">
            <a:extLst>
              <a:ext uri="{FF2B5EF4-FFF2-40B4-BE49-F238E27FC236}">
                <a16:creationId xmlns:a16="http://schemas.microsoft.com/office/drawing/2014/main" id="{ACE6CFDA-89AF-28A1-E94E-C338F9177F94}"/>
              </a:ext>
            </a:extLst>
          </p:cNvPr>
          <p:cNvSpPr txBox="1"/>
          <p:nvPr/>
        </p:nvSpPr>
        <p:spPr>
          <a:xfrm>
            <a:off x="4036290" y="3376571"/>
            <a:ext cx="949042" cy="369332"/>
          </a:xfrm>
          <a:prstGeom prst="rect">
            <a:avLst/>
          </a:prstGeom>
          <a:solidFill>
            <a:schemeClr val="accent5">
              <a:lumMod val="20000"/>
              <a:lumOff val="80000"/>
            </a:schemeClr>
          </a:solidFill>
        </p:spPr>
        <p:txBody>
          <a:bodyPr wrap="none" rtlCol="0">
            <a:spAutoFit/>
          </a:bodyPr>
          <a:lstStyle/>
          <a:p>
            <a:r>
              <a:rPr lang="en-US" dirty="0"/>
              <a:t>A. Vanel</a:t>
            </a:r>
            <a:endParaRPr lang="en-GB" dirty="0"/>
          </a:p>
        </p:txBody>
      </p:sp>
      <p:sp>
        <p:nvSpPr>
          <p:cNvPr id="16" name="TextBox 15">
            <a:extLst>
              <a:ext uri="{FF2B5EF4-FFF2-40B4-BE49-F238E27FC236}">
                <a16:creationId xmlns:a16="http://schemas.microsoft.com/office/drawing/2014/main" id="{ABFEF30B-D1EE-780C-C265-06B12AD42581}"/>
              </a:ext>
            </a:extLst>
          </p:cNvPr>
          <p:cNvSpPr txBox="1"/>
          <p:nvPr/>
        </p:nvSpPr>
        <p:spPr>
          <a:xfrm>
            <a:off x="4036290" y="1154545"/>
            <a:ext cx="857927" cy="369332"/>
          </a:xfrm>
          <a:prstGeom prst="rect">
            <a:avLst/>
          </a:prstGeom>
          <a:solidFill>
            <a:schemeClr val="accent5">
              <a:lumMod val="20000"/>
              <a:lumOff val="80000"/>
            </a:schemeClr>
          </a:solidFill>
        </p:spPr>
        <p:txBody>
          <a:bodyPr wrap="none" rtlCol="0">
            <a:spAutoFit/>
          </a:bodyPr>
          <a:lstStyle/>
          <a:p>
            <a:r>
              <a:rPr lang="en-US" dirty="0"/>
              <a:t>K. Oide</a:t>
            </a:r>
            <a:endParaRPr lang="en-GB" dirty="0"/>
          </a:p>
        </p:txBody>
      </p:sp>
    </p:spTree>
    <p:extLst>
      <p:ext uri="{BB962C8B-B14F-4D97-AF65-F5344CB8AC3E}">
        <p14:creationId xmlns:p14="http://schemas.microsoft.com/office/powerpoint/2010/main" val="404251723"/>
      </p:ext>
    </p:extLst>
  </p:cSld>
  <p:clrMapOvr>
    <a:masterClrMapping/>
  </p:clrMapOvr>
  <mc:AlternateContent xmlns:mc="http://schemas.openxmlformats.org/markup-compatibility/2006" xmlns:p14="http://schemas.microsoft.com/office/powerpoint/2010/main">
    <mc:Choice Requires="p14">
      <p:transition spd="slow">
        <p14:prism isContent="1"/>
      </p:transition>
    </mc:Choice>
    <mc:Fallback xmlns="">
      <p:transition spd="slow">
        <p:fade/>
      </p:transition>
    </mc:Fallback>
  </mc:AlternateContent>
</p:sld>
</file>

<file path=ppt/theme/theme1.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docProps/app.xml><?xml version="1.0" encoding="utf-8"?>
<Properties xmlns="http://schemas.openxmlformats.org/officeDocument/2006/extended-properties" xmlns:vt="http://schemas.openxmlformats.org/officeDocument/2006/docPropsVTypes">
  <TotalTime>2844</TotalTime>
  <Words>147</Words>
  <Application>Microsoft Office PowerPoint</Application>
  <PresentationFormat>Widescreen</PresentationFormat>
  <Paragraphs>41</Paragraphs>
  <Slides>2</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vt:i4>
      </vt:variant>
    </vt:vector>
  </HeadingPairs>
  <TitlesOfParts>
    <vt:vector size="8" baseType="lpstr">
      <vt:lpstr>Arial</vt:lpstr>
      <vt:lpstr>Calibri</vt:lpstr>
      <vt:lpstr>Calibri Light</vt:lpstr>
      <vt:lpstr>Cambria Math</vt:lpstr>
      <vt:lpstr>3_Office Theme</vt:lpstr>
      <vt:lpstr>Content Slides - Deep Blue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Frank Zimmermann</dc:creator>
  <cp:lastModifiedBy>Frank Zimmermann</cp:lastModifiedBy>
  <cp:revision>24</cp:revision>
  <dcterms:created xsi:type="dcterms:W3CDTF">2023-11-16T20:02:31Z</dcterms:created>
  <dcterms:modified xsi:type="dcterms:W3CDTF">2023-12-21T12:21:24Z</dcterms:modified>
</cp:coreProperties>
</file>