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71" r:id="rId4"/>
    <p:sldId id="273" r:id="rId5"/>
    <p:sldId id="257" r:id="rId6"/>
    <p:sldId id="258" r:id="rId7"/>
    <p:sldId id="259" r:id="rId8"/>
    <p:sldId id="276" r:id="rId9"/>
    <p:sldId id="268" r:id="rId10"/>
    <p:sldId id="269" r:id="rId11"/>
    <p:sldId id="277" r:id="rId12"/>
    <p:sldId id="260" r:id="rId13"/>
    <p:sldId id="262" r:id="rId14"/>
    <p:sldId id="264" r:id="rId15"/>
    <p:sldId id="265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050571-A866-4B80-B458-7971EEE5B8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4096015-7763-4E10-9425-A9715AC51E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3A42D4B-9591-40CE-B080-F93007297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FA9DC54-B220-4A1A-8245-AB62A7319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850384E-4877-4E0C-929E-875943276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743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A955D4-8A19-4B80-865B-9AE518FDF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D4004B7-CDC7-49EB-9C5C-92F3EAC82C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29BCF39-9378-4B69-A56D-7D44C043C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44D6668-0673-4872-A048-6D0A74413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C2C7E3B-000D-429C-9ABC-77CADDEAF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370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1EAE1FF-D1E8-4066-8409-5EEA1CB70C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5464B56-53EB-4C47-9556-6DE4132732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21CC4FC-7F00-4DC4-854B-AD951D24A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D65726A-0913-44FC-A0BA-CBDDAF4C0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8495991-A2DE-459E-9984-9D35DB62F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276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96280B-B627-42EE-8E23-1AF60DCE8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104039C-6CF0-49C9-BE1B-84E6B97E0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6A8863C-1789-4BCF-BFE4-F97EC6B72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F1688B4-321D-42F1-B7D3-521C917CB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7B6C209-801A-4DC1-8CD4-6CAB4FEE0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277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664D38-37BF-43B9-BE98-24246EB4E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FD1FB93-C479-4C03-AFBD-BF5709FEC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36E4EC8-9FC8-432D-A731-BEF6E3FE7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609789-0E0D-4A80-92C2-9F858FF0C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AA6543F-72B9-459A-9355-C5C530A58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294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EE2189-A54C-41E4-85B2-89DB6A5DF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A70ECC-8989-4B2B-9951-D1056B1828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FB8E5DD-AB41-46B6-9025-26C920E652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F52C1C9-5A1D-4A85-B021-F522AC2DA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70187AB-0833-471D-92BB-90357B2B9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F18BEEA-3EAE-40DB-B2E4-23D95C8BC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750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ABB0CE-1301-48D9-BD75-7501AFDDB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8AA78F-6254-4553-A771-A6D3B45A0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399EF33-83CD-45AE-88E4-358EA00684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292383D-7F15-448F-B7E1-FA9A756DA4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B0B622F-3315-488C-B280-52904B5F4B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14D17C3-8A2F-4B8F-BA4B-922DCA4C9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53572D5-A612-4098-95A4-C867805B3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F6F3AEA-0E96-457F-B580-FFB162E02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814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26B783-31F5-44AF-B585-69548F6C3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97CAC76-52D4-4BA8-B92B-83039B136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B08A67C-EEA3-4E65-B046-C0CBBB036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177EFBE-CFA6-4BBF-98E4-6471D9199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030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F8500D8-8905-4822-A682-C842D7018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22C536-D299-484D-A7E6-662C67479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FF863D8-2A70-470B-8FE6-0CC97D203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456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E9BD39-1975-4893-A786-93DEB049C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2EA1A0-2829-4595-AC10-819DAF024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D7DDD90-B446-4DB4-8F22-FBD7F26F81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F5BDCF3-FF59-4FA9-ADFD-61423A0E4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A617226-54E9-431F-B4D7-0D77F731A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4E064C9-FDAA-4F62-9DC4-D55EF8624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209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08D42D-D1FE-43BC-B34F-ACF8C3083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F320C26-7BBD-4131-8476-DBCA4F826C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AAF1309-8F71-4D1E-A532-74B918716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1590086-5FD1-403A-8AA2-37DB466D4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E7C82D4-0AFD-499D-B038-0BA61A7A7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4E209DC-2B88-4A07-BF80-0011C200B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818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E4E7BDB-B303-4C26-B980-231294866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DDCEDE4-EC61-4054-A670-07DDD9E9BA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7A02B2-AB39-45BF-97CF-F425C18351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5531B-BA67-40DC-A80B-983F2887D0DA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DBB29B0-3A89-4206-B078-06AB259828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7918DBF-62C7-468C-9109-7C3C28538E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422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2.jp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>
            <a:extLst>
              <a:ext uri="{FF2B5EF4-FFF2-40B4-BE49-F238E27FC236}">
                <a16:creationId xmlns:a16="http://schemas.microsoft.com/office/drawing/2014/main" id="{2BA43609-307B-45B8-80F6-7A2430F52CA5}"/>
              </a:ext>
            </a:extLst>
          </p:cNvPr>
          <p:cNvSpPr/>
          <p:nvPr/>
        </p:nvSpPr>
        <p:spPr>
          <a:xfrm>
            <a:off x="0" y="547443"/>
            <a:ext cx="12192000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4000" b="1" dirty="0">
                <a:solidFill>
                  <a:srgbClr val="403A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“HIGHEST”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4000" b="1" dirty="0">
                <a:solidFill>
                  <a:srgbClr val="403A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High-Temperature High-Gradient Superconductors</a:t>
            </a:r>
          </a:p>
        </p:txBody>
      </p:sp>
      <p:pic>
        <p:nvPicPr>
          <p:cNvPr id="5" name="Picture 2" descr="http://icmab.es/images/logos/DOWNLOAD/FILES/OCHOA_CSIC-COLOR.png">
            <a:extLst>
              <a:ext uri="{FF2B5EF4-FFF2-40B4-BE49-F238E27FC236}">
                <a16:creationId xmlns:a16="http://schemas.microsoft.com/office/drawing/2014/main" id="{AFE67C65-29BE-45A9-A174-E0087753F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715" y="4270069"/>
            <a:ext cx="2061995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4" descr="logoBadgeWeb.eps">
            <a:extLst>
              <a:ext uri="{FF2B5EF4-FFF2-40B4-BE49-F238E27FC236}">
                <a16:creationId xmlns:a16="http://schemas.microsoft.com/office/drawing/2014/main" id="{F9268039-3F3D-45D3-B768-84EF63B03F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/>
        </p:blipFill>
        <p:spPr>
          <a:xfrm>
            <a:off x="3422719" y="2313635"/>
            <a:ext cx="1293986" cy="144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7B47092-3F42-4182-B09B-7F5A2174DB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407" y="2313635"/>
            <a:ext cx="2880000" cy="1440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5B531D2-148C-4256-92B2-3BE9ED6AFC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1680" y="4607488"/>
            <a:ext cx="4636655" cy="765162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33BD7F44-87E2-404A-840B-E0F56E4E05BF}"/>
              </a:ext>
            </a:extLst>
          </p:cNvPr>
          <p:cNvSpPr/>
          <p:nvPr/>
        </p:nvSpPr>
        <p:spPr>
          <a:xfrm>
            <a:off x="516734" y="6226503"/>
            <a:ext cx="32794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kern="0" dirty="0">
                <a:solidFill>
                  <a:srgbClr val="4F81BD">
                    <a:lumMod val="75000"/>
                  </a:srgbClr>
                </a:solidFill>
              </a:rPr>
              <a:t>2024 – 02 – 31 </a:t>
            </a:r>
            <a:r>
              <a:rPr lang="en-US" b="1" i="1" kern="0" dirty="0" err="1">
                <a:solidFill>
                  <a:srgbClr val="4F81BD">
                    <a:lumMod val="75000"/>
                  </a:srgbClr>
                </a:solidFill>
              </a:rPr>
              <a:t>Bellaterra</a:t>
            </a:r>
            <a:endParaRPr lang="de-DE" b="1" i="1" kern="0"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63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>
            <a:extLst>
              <a:ext uri="{FF2B5EF4-FFF2-40B4-BE49-F238E27FC236}">
                <a16:creationId xmlns:a16="http://schemas.microsoft.com/office/drawing/2014/main" id="{0C691D8F-6FC4-4B05-ADD7-34EC5DAEF4BB}"/>
              </a:ext>
            </a:extLst>
          </p:cNvPr>
          <p:cNvSpPr txBox="1"/>
          <p:nvPr/>
        </p:nvSpPr>
        <p:spPr>
          <a:xfrm>
            <a:off x="312163" y="291836"/>
            <a:ext cx="81483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>
                <a:solidFill>
                  <a:srgbClr val="4F81BD">
                    <a:lumMod val="75000"/>
                  </a:srgbClr>
                </a:solidFill>
              </a:rPr>
              <a:t>3D HTS coatings will benefit from having wider tapes </a:t>
            </a:r>
            <a:endParaRPr lang="en-GB" sz="2800" b="1" i="1" kern="0" baseline="-2500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B80C6AD-13EF-4878-A878-030D36C3BE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91" t="30512" r="3277" b="26795"/>
          <a:stretch/>
        </p:blipFill>
        <p:spPr>
          <a:xfrm>
            <a:off x="3" y="1582252"/>
            <a:ext cx="3856216" cy="3240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2C80CB74-FA5B-447E-A761-707909701B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00" t="23974" r="3125" b="33462"/>
          <a:stretch/>
        </p:blipFill>
        <p:spPr>
          <a:xfrm>
            <a:off x="4065947" y="1582252"/>
            <a:ext cx="4010966" cy="3240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6C4BAED-29B9-4348-9688-559616D61EE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880" b="29487"/>
          <a:stretch/>
        </p:blipFill>
        <p:spPr>
          <a:xfrm>
            <a:off x="8267786" y="1582252"/>
            <a:ext cx="3908236" cy="324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07BC398-E32D-4028-8853-FDD5772710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6400" y="5838092"/>
            <a:ext cx="1800000" cy="900000"/>
          </a:xfrm>
          <a:prstGeom prst="rect">
            <a:avLst/>
          </a:prstGeom>
        </p:spPr>
      </p:pic>
      <p:sp>
        <p:nvSpPr>
          <p:cNvPr id="8" name="TextBox 15">
            <a:extLst>
              <a:ext uri="{FF2B5EF4-FFF2-40B4-BE49-F238E27FC236}">
                <a16:creationId xmlns:a16="http://schemas.microsoft.com/office/drawing/2014/main" id="{0AB2DA29-FBB1-4A60-B0AA-1EAA287AA6FF}"/>
              </a:ext>
            </a:extLst>
          </p:cNvPr>
          <p:cNvSpPr txBox="1"/>
          <p:nvPr/>
        </p:nvSpPr>
        <p:spPr>
          <a:xfrm>
            <a:off x="2547149" y="5404782"/>
            <a:ext cx="67023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b="1" i="1" kern="0" dirty="0">
                <a:solidFill>
                  <a:srgbClr val="4F81BD">
                    <a:lumMod val="75000"/>
                  </a:srgbClr>
                </a:solidFill>
              </a:rPr>
              <a:t>40mm-wide D-Nano tape from batch #1 shows rather low </a:t>
            </a:r>
            <a:r>
              <a:rPr lang="en-GB" b="1" i="1" kern="0" dirty="0" err="1">
                <a:solidFill>
                  <a:srgbClr val="4F81BD">
                    <a:lumMod val="75000"/>
                  </a:srgbClr>
                </a:solidFill>
              </a:rPr>
              <a:t>J</a:t>
            </a:r>
            <a:r>
              <a:rPr lang="en-GB" b="1" i="1" kern="0" baseline="-25000" dirty="0" err="1">
                <a:solidFill>
                  <a:srgbClr val="4F81BD">
                    <a:lumMod val="75000"/>
                  </a:srgbClr>
                </a:solidFill>
              </a:rPr>
              <a:t>c</a:t>
            </a:r>
            <a:r>
              <a:rPr lang="en-GB" b="1" i="1" kern="0" dirty="0">
                <a:solidFill>
                  <a:srgbClr val="4F81BD">
                    <a:lumMod val="75000"/>
                  </a:srgbClr>
                </a:solidFill>
              </a:rPr>
              <a:t> values, particularly at liquid nitrogen temperatures.</a:t>
            </a:r>
          </a:p>
          <a:p>
            <a:r>
              <a:rPr lang="es-ES" b="1" i="1" kern="0" dirty="0">
                <a:solidFill>
                  <a:srgbClr val="4F81BD">
                    <a:lumMod val="75000"/>
                  </a:srgbClr>
                </a:solidFill>
              </a:rPr>
              <a:t>Z</a:t>
            </a:r>
            <a:r>
              <a:rPr lang="en-GB" b="1" i="1" kern="0" baseline="-25000" dirty="0">
                <a:solidFill>
                  <a:srgbClr val="4F81BD">
                    <a:lumMod val="75000"/>
                  </a:srgbClr>
                </a:solidFill>
              </a:rPr>
              <a:t>s</a:t>
            </a:r>
            <a:r>
              <a:rPr lang="en-GB" b="1" i="1" kern="0" dirty="0">
                <a:solidFill>
                  <a:srgbClr val="4F81BD">
                    <a:lumMod val="75000"/>
                  </a:srgbClr>
                </a:solidFill>
              </a:rPr>
              <a:t> characterization remains to be performed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2C8794F-07A4-4C9C-B721-054D51A7D50C}"/>
              </a:ext>
            </a:extLst>
          </p:cNvPr>
          <p:cNvSpPr txBox="1"/>
          <p:nvPr/>
        </p:nvSpPr>
        <p:spPr>
          <a:xfrm>
            <a:off x="11126400" y="3017586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77K</a:t>
            </a:r>
            <a:endParaRPr lang="en-GB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0C8E9E3-897D-4E48-90DF-99DEE088FE04}"/>
              </a:ext>
            </a:extLst>
          </p:cNvPr>
          <p:cNvSpPr txBox="1"/>
          <p:nvPr/>
        </p:nvSpPr>
        <p:spPr>
          <a:xfrm>
            <a:off x="8286641" y="4822252"/>
            <a:ext cx="38562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Main signal coming from the </a:t>
            </a:r>
            <a:r>
              <a:rPr lang="en-GB" sz="1400" dirty="0" err="1"/>
              <a:t>RABiTS</a:t>
            </a:r>
            <a:r>
              <a:rPr lang="en-GB" sz="1400" dirty="0"/>
              <a:t> substrate</a:t>
            </a:r>
          </a:p>
        </p:txBody>
      </p:sp>
    </p:spTree>
    <p:extLst>
      <p:ext uri="{BB962C8B-B14F-4D97-AF65-F5344CB8AC3E}">
        <p14:creationId xmlns:p14="http://schemas.microsoft.com/office/powerpoint/2010/main" val="3439285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4">
            <a:extLst>
              <a:ext uri="{FF2B5EF4-FFF2-40B4-BE49-F238E27FC236}">
                <a16:creationId xmlns:a16="http://schemas.microsoft.com/office/drawing/2014/main" id="{395416D0-F7EC-4FBE-96A0-FBCA17B2CDF0}"/>
              </a:ext>
            </a:extLst>
          </p:cNvPr>
          <p:cNvSpPr/>
          <p:nvPr/>
        </p:nvSpPr>
        <p:spPr>
          <a:xfrm>
            <a:off x="1054646" y="3609711"/>
            <a:ext cx="9141614" cy="284332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155C9BD9-0C7E-429B-81AF-B4DAFB6837B4}"/>
              </a:ext>
            </a:extLst>
          </p:cNvPr>
          <p:cNvSpPr txBox="1"/>
          <p:nvPr/>
        </p:nvSpPr>
        <p:spPr>
          <a:xfrm>
            <a:off x="1414686" y="3051326"/>
            <a:ext cx="9362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1 – Quick project overview</a:t>
            </a: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>
                <a:solidFill>
                  <a:srgbClr val="BD0000"/>
                </a:solidFill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9" name="2 CuadroTexto">
            <a:extLst>
              <a:ext uri="{FF2B5EF4-FFF2-40B4-BE49-F238E27FC236}">
                <a16:creationId xmlns:a16="http://schemas.microsoft.com/office/drawing/2014/main" id="{A80E3C21-CE8D-447B-AEC0-F01742D5CEA7}"/>
              </a:ext>
            </a:extLst>
          </p:cNvPr>
          <p:cNvSpPr txBox="1"/>
          <p:nvPr/>
        </p:nvSpPr>
        <p:spPr>
          <a:xfrm>
            <a:off x="1414686" y="4269283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3 – Possibility of measuring high-RF powers in CCs lab samples</a:t>
            </a:r>
          </a:p>
        </p:txBody>
      </p:sp>
      <p:sp>
        <p:nvSpPr>
          <p:cNvPr id="10" name="1 CuadroTexto">
            <a:extLst>
              <a:ext uri="{FF2B5EF4-FFF2-40B4-BE49-F238E27FC236}">
                <a16:creationId xmlns:a16="http://schemas.microsoft.com/office/drawing/2014/main" id="{32CDC57D-0334-44FE-89C1-A2B13CF833A2}"/>
              </a:ext>
            </a:extLst>
          </p:cNvPr>
          <p:cNvSpPr txBox="1"/>
          <p:nvPr/>
        </p:nvSpPr>
        <p:spPr>
          <a:xfrm>
            <a:off x="1414686" y="3660925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2 – D-Nano 40 mm-wide CC tape “batch #1” initial results </a:t>
            </a: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9D1E34E4-FCE6-45C9-AC0E-A8C8E91BB982}"/>
              </a:ext>
            </a:extLst>
          </p:cNvPr>
          <p:cNvSpPr/>
          <p:nvPr/>
        </p:nvSpPr>
        <p:spPr>
          <a:xfrm>
            <a:off x="1054646" y="2684975"/>
            <a:ext cx="9141614" cy="1421029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671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>
            <a:extLst>
              <a:ext uri="{FF2B5EF4-FFF2-40B4-BE49-F238E27FC236}">
                <a16:creationId xmlns:a16="http://schemas.microsoft.com/office/drawing/2014/main" id="{8E7359DA-9B9D-45F3-B6CD-2A9581163D41}"/>
              </a:ext>
            </a:extLst>
          </p:cNvPr>
          <p:cNvSpPr txBox="1"/>
          <p:nvPr/>
        </p:nvSpPr>
        <p:spPr>
          <a:xfrm>
            <a:off x="312163" y="291836"/>
            <a:ext cx="108654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Initial study shows that CCs have a weak dependence with the RF power</a:t>
            </a:r>
          </a:p>
        </p:txBody>
      </p:sp>
      <p:sp>
        <p:nvSpPr>
          <p:cNvPr id="3" name="Rectangle 23">
            <a:extLst>
              <a:ext uri="{FF2B5EF4-FFF2-40B4-BE49-F238E27FC236}">
                <a16:creationId xmlns:a16="http://schemas.microsoft.com/office/drawing/2014/main" id="{0A8C4F77-2486-478B-9CC7-088577C449F6}"/>
              </a:ext>
            </a:extLst>
          </p:cNvPr>
          <p:cNvSpPr/>
          <p:nvPr/>
        </p:nvSpPr>
        <p:spPr>
          <a:xfrm>
            <a:off x="1244927" y="5229515"/>
            <a:ext cx="34751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P. </a:t>
            </a:r>
            <a:r>
              <a:rPr lang="en-US" sz="1200" b="1" i="1" dirty="0" err="1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Krkotic</a:t>
            </a:r>
            <a:r>
              <a:rPr lang="en-US" sz="1200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, et al. </a:t>
            </a:r>
            <a:r>
              <a:rPr lang="fr-FR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Supercond</a:t>
            </a: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Sci</a:t>
            </a: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Technol</a:t>
            </a: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200" b="1" dirty="0"/>
              <a:t>35</a:t>
            </a:r>
            <a:r>
              <a:rPr lang="fr-FR" sz="1200" dirty="0"/>
              <a:t> (2022)</a:t>
            </a:r>
            <a:endParaRPr lang="es-ES" sz="1200" i="1" dirty="0">
              <a:solidFill>
                <a:prstClr val="black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1F314C1B-77E2-4A99-8E71-184D08619E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5001264"/>
              </p:ext>
            </p:extLst>
          </p:nvPr>
        </p:nvGraphicFramePr>
        <p:xfrm>
          <a:off x="429986" y="1155066"/>
          <a:ext cx="5324809" cy="4074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Graph" r:id="rId3" imgW="3920760" imgH="3000960" progId="Origin95.Graph">
                  <p:embed/>
                </p:oleObj>
              </mc:Choice>
              <mc:Fallback>
                <p:oleObj name="Graph" r:id="rId3" imgW="3920760" imgH="3000960" progId="Origin95.Graph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D1BC60AB-F27B-4F25-9CA2-F4FE913AA8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9986" y="1155066"/>
                        <a:ext cx="5324809" cy="40744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75">
            <a:extLst>
              <a:ext uri="{FF2B5EF4-FFF2-40B4-BE49-F238E27FC236}">
                <a16:creationId xmlns:a16="http://schemas.microsoft.com/office/drawing/2014/main" id="{DED4F851-C4BB-41F2-BEEB-CE0AB2155CF3}"/>
              </a:ext>
            </a:extLst>
          </p:cNvPr>
          <p:cNvSpPr/>
          <p:nvPr/>
        </p:nvSpPr>
        <p:spPr>
          <a:xfrm>
            <a:off x="2205096" y="1280920"/>
            <a:ext cx="2089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1800" b="1" i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50 K,   </a:t>
            </a:r>
            <a:r>
              <a:rPr lang="es-ES" sz="1800" b="1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n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1800" b="1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955B440-5D0F-48C8-85B9-11BCA608B738}"/>
              </a:ext>
            </a:extLst>
          </p:cNvPr>
          <p:cNvSpPr/>
          <p:nvPr/>
        </p:nvSpPr>
        <p:spPr>
          <a:xfrm>
            <a:off x="5744900" y="2593370"/>
            <a:ext cx="5099473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Far from high-gradient accelerator requirements</a:t>
            </a:r>
          </a:p>
          <a:p>
            <a:pPr algn="ctr"/>
            <a:r>
              <a:rPr lang="en-GB" sz="1900" b="1" i="1" kern="0" dirty="0" err="1">
                <a:solidFill>
                  <a:srgbClr val="4F81BD">
                    <a:lumMod val="75000"/>
                  </a:srgbClr>
                </a:solidFill>
              </a:rPr>
              <a:t>H</a:t>
            </a:r>
            <a:r>
              <a:rPr lang="en-GB" sz="1900" b="1" i="1" kern="0" baseline="-25000" dirty="0" err="1">
                <a:solidFill>
                  <a:srgbClr val="4F81BD">
                    <a:lumMod val="75000"/>
                  </a:srgbClr>
                </a:solidFill>
              </a:rPr>
              <a:t>Rf</a:t>
            </a:r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 = 575.000 A/m</a:t>
            </a:r>
          </a:p>
        </p:txBody>
      </p:sp>
    </p:spTree>
    <p:extLst>
      <p:ext uri="{BB962C8B-B14F-4D97-AF65-F5344CB8AC3E}">
        <p14:creationId xmlns:p14="http://schemas.microsoft.com/office/powerpoint/2010/main" val="16417817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>
            <a:extLst>
              <a:ext uri="{FF2B5EF4-FFF2-40B4-BE49-F238E27FC236}">
                <a16:creationId xmlns:a16="http://schemas.microsoft.com/office/drawing/2014/main" id="{8E7359DA-9B9D-45F3-B6CD-2A9581163D41}"/>
              </a:ext>
            </a:extLst>
          </p:cNvPr>
          <p:cNvSpPr txBox="1"/>
          <p:nvPr/>
        </p:nvSpPr>
        <p:spPr>
          <a:xfrm>
            <a:off x="312163" y="291836"/>
            <a:ext cx="108654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Initial study shows that CCs have a weak dependence with the RF power</a:t>
            </a:r>
          </a:p>
        </p:txBody>
      </p:sp>
      <p:sp>
        <p:nvSpPr>
          <p:cNvPr id="3" name="Rectangle 23">
            <a:extLst>
              <a:ext uri="{FF2B5EF4-FFF2-40B4-BE49-F238E27FC236}">
                <a16:creationId xmlns:a16="http://schemas.microsoft.com/office/drawing/2014/main" id="{0A8C4F77-2486-478B-9CC7-088577C449F6}"/>
              </a:ext>
            </a:extLst>
          </p:cNvPr>
          <p:cNvSpPr/>
          <p:nvPr/>
        </p:nvSpPr>
        <p:spPr>
          <a:xfrm>
            <a:off x="1244927" y="5229515"/>
            <a:ext cx="34751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P. </a:t>
            </a:r>
            <a:r>
              <a:rPr lang="en-US" sz="1200" b="1" i="1" dirty="0" err="1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Krkotic</a:t>
            </a:r>
            <a:r>
              <a:rPr lang="en-US" sz="1200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, et al. </a:t>
            </a:r>
            <a:r>
              <a:rPr lang="fr-FR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Supercond</a:t>
            </a: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Sci</a:t>
            </a: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Technol</a:t>
            </a: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200" b="1" dirty="0"/>
              <a:t>35</a:t>
            </a:r>
            <a:r>
              <a:rPr lang="fr-FR" sz="1200" dirty="0"/>
              <a:t> (2022)</a:t>
            </a:r>
            <a:endParaRPr lang="es-ES" sz="1200" i="1" dirty="0">
              <a:solidFill>
                <a:prstClr val="black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1F314C1B-77E2-4A99-8E71-184D08619E4B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29986" y="1155066"/>
          <a:ext cx="5324809" cy="4074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Graph" r:id="rId3" imgW="3920760" imgH="3000960" progId="Origin95.Graph">
                  <p:embed/>
                </p:oleObj>
              </mc:Choice>
              <mc:Fallback>
                <p:oleObj name="Graph" r:id="rId3" imgW="3920760" imgH="3000960" progId="Origin95.Graph">
                  <p:embed/>
                  <p:pic>
                    <p:nvPicPr>
                      <p:cNvPr id="4" name="Objeto 3">
                        <a:extLst>
                          <a:ext uri="{FF2B5EF4-FFF2-40B4-BE49-F238E27FC236}">
                            <a16:creationId xmlns:a16="http://schemas.microsoft.com/office/drawing/2014/main" id="{1F314C1B-77E2-4A99-8E71-184D08619E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9986" y="1155066"/>
                        <a:ext cx="5324809" cy="40744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75">
            <a:extLst>
              <a:ext uri="{FF2B5EF4-FFF2-40B4-BE49-F238E27FC236}">
                <a16:creationId xmlns:a16="http://schemas.microsoft.com/office/drawing/2014/main" id="{DED4F851-C4BB-41F2-BEEB-CE0AB2155CF3}"/>
              </a:ext>
            </a:extLst>
          </p:cNvPr>
          <p:cNvSpPr/>
          <p:nvPr/>
        </p:nvSpPr>
        <p:spPr>
          <a:xfrm>
            <a:off x="2205096" y="1280920"/>
            <a:ext cx="2089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1800" b="1" i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50 K,   </a:t>
            </a:r>
            <a:r>
              <a:rPr lang="es-ES" sz="1800" b="1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n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1800" b="1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955B440-5D0F-48C8-85B9-11BCA608B738}"/>
              </a:ext>
            </a:extLst>
          </p:cNvPr>
          <p:cNvSpPr/>
          <p:nvPr/>
        </p:nvSpPr>
        <p:spPr>
          <a:xfrm>
            <a:off x="5744900" y="2593370"/>
            <a:ext cx="5099473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Far from high-gradient accelerator requirements</a:t>
            </a:r>
          </a:p>
          <a:p>
            <a:pPr algn="ctr"/>
            <a:r>
              <a:rPr lang="en-GB" sz="1900" b="1" i="1" kern="0" dirty="0" err="1">
                <a:solidFill>
                  <a:srgbClr val="4F81BD">
                    <a:lumMod val="75000"/>
                  </a:srgbClr>
                </a:solidFill>
              </a:rPr>
              <a:t>H</a:t>
            </a:r>
            <a:r>
              <a:rPr lang="en-GB" sz="1900" b="1" i="1" kern="0" baseline="-25000" dirty="0" err="1">
                <a:solidFill>
                  <a:srgbClr val="4F81BD">
                    <a:lumMod val="75000"/>
                  </a:srgbClr>
                </a:solidFill>
              </a:rPr>
              <a:t>Rf</a:t>
            </a:r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 = 575.000 A/m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31BA3EDC-4534-481F-B4E2-C67C3CB1AA2B}"/>
              </a:ext>
            </a:extLst>
          </p:cNvPr>
          <p:cNvSpPr/>
          <p:nvPr/>
        </p:nvSpPr>
        <p:spPr>
          <a:xfrm>
            <a:off x="259058" y="5708453"/>
            <a:ext cx="1175514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sz="1700" b="1" i="1" kern="0" dirty="0">
                <a:solidFill>
                  <a:srgbClr val="4F81BD">
                    <a:lumMod val="75000"/>
                  </a:srgbClr>
                </a:solidFill>
              </a:rPr>
              <a:t>Higher Rf powers, in the order of high-gradient accelerators requirements, are achievable using a (</a:t>
            </a:r>
            <a:r>
              <a:rPr lang="en-GB" sz="1700" b="1" i="1" kern="0" dirty="0">
                <a:solidFill>
                  <a:srgbClr val="4F81BD">
                    <a:lumMod val="75000"/>
                  </a:srgbClr>
                </a:solidFill>
                <a:latin typeface="Symbol" panose="05050102010706020507" pitchFamily="18" charset="2"/>
              </a:rPr>
              <a:t>m</a:t>
            </a:r>
            <a:r>
              <a:rPr lang="en-GB" sz="1700" b="1" i="1" kern="0" dirty="0">
                <a:solidFill>
                  <a:srgbClr val="4F81BD">
                    <a:lumMod val="75000"/>
                  </a:srgbClr>
                </a:solidFill>
              </a:rPr>
              <a:t>-)stripe resonator technique</a:t>
            </a:r>
          </a:p>
          <a:p>
            <a:pPr algn="ctr"/>
            <a:r>
              <a:rPr lang="es-ES" sz="1900" b="1" i="1" kern="0" dirty="0">
                <a:solidFill>
                  <a:srgbClr val="C00000"/>
                </a:solidFill>
              </a:rPr>
              <a:t>T</a:t>
            </a:r>
            <a:r>
              <a:rPr lang="en-GB" sz="1900" b="1" i="1" kern="0" dirty="0">
                <a:solidFill>
                  <a:srgbClr val="C00000"/>
                </a:solidFill>
              </a:rPr>
              <a:t>here is very limited and “old” data on REBCO RF-power dependence</a:t>
            </a:r>
          </a:p>
        </p:txBody>
      </p:sp>
    </p:spTree>
    <p:extLst>
      <p:ext uri="{BB962C8B-B14F-4D97-AF65-F5344CB8AC3E}">
        <p14:creationId xmlns:p14="http://schemas.microsoft.com/office/powerpoint/2010/main" val="21266300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>
            <a:extLst>
              <a:ext uri="{FF2B5EF4-FFF2-40B4-BE49-F238E27FC236}">
                <a16:creationId xmlns:a16="http://schemas.microsoft.com/office/drawing/2014/main" id="{24458CAF-4597-4256-866C-CBA16EBB6371}"/>
              </a:ext>
            </a:extLst>
          </p:cNvPr>
          <p:cNvSpPr txBox="1"/>
          <p:nvPr/>
        </p:nvSpPr>
        <p:spPr>
          <a:xfrm>
            <a:off x="312163" y="291836"/>
            <a:ext cx="9879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Transferring a REBCO CC to a flexible low-loss dielectric substrate</a:t>
            </a:r>
          </a:p>
        </p:txBody>
      </p:sp>
      <p:pic>
        <p:nvPicPr>
          <p:cNvPr id="3" name="Delamination">
            <a:hlinkClick r:id="" action="ppaction://media"/>
            <a:extLst>
              <a:ext uri="{FF2B5EF4-FFF2-40B4-BE49-F238E27FC236}">
                <a16:creationId xmlns:a16="http://schemas.microsoft.com/office/drawing/2014/main" id="{B6B30EDD-ACD8-418D-B88A-500FA27DD52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6999"/>
          <a:stretch/>
        </p:blipFill>
        <p:spPr>
          <a:xfrm>
            <a:off x="349416" y="1690756"/>
            <a:ext cx="3389285" cy="262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4C5D111A-CC86-45C5-8D66-6E3D94511E01}"/>
              </a:ext>
            </a:extLst>
          </p:cNvPr>
          <p:cNvSpPr/>
          <p:nvPr/>
        </p:nvSpPr>
        <p:spPr>
          <a:xfrm>
            <a:off x="932358" y="4410109"/>
            <a:ext cx="19864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1</a:t>
            </a:r>
            <a:r>
              <a:rPr lang="en-GB" sz="1900" b="1" i="1" kern="0" baseline="30000" dirty="0">
                <a:solidFill>
                  <a:srgbClr val="4F81BD">
                    <a:lumMod val="75000"/>
                  </a:srgbClr>
                </a:solidFill>
              </a:rPr>
              <a:t>st</a:t>
            </a:r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 - Delamination</a:t>
            </a:r>
            <a:endParaRPr lang="en-GB" sz="1900" b="1" i="1" kern="0" dirty="0">
              <a:solidFill>
                <a:srgbClr val="C00000"/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9D4CB797-EFA1-4E17-88E0-48FFFB170BC9}"/>
              </a:ext>
            </a:extLst>
          </p:cNvPr>
          <p:cNvSpPr/>
          <p:nvPr/>
        </p:nvSpPr>
        <p:spPr>
          <a:xfrm>
            <a:off x="786062" y="988277"/>
            <a:ext cx="109407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i="1" kern="0" dirty="0">
                <a:solidFill>
                  <a:srgbClr val="C00000"/>
                </a:solidFill>
              </a:rPr>
              <a:t>To use strip resonator techniques we have to get rid of the metallic (Ag &amp; Cu) substrate of our REBCO samples</a:t>
            </a:r>
          </a:p>
        </p:txBody>
      </p:sp>
    </p:spTree>
    <p:extLst>
      <p:ext uri="{BB962C8B-B14F-4D97-AF65-F5344CB8AC3E}">
        <p14:creationId xmlns:p14="http://schemas.microsoft.com/office/powerpoint/2010/main" val="3799079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23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>
            <a:extLst>
              <a:ext uri="{FF2B5EF4-FFF2-40B4-BE49-F238E27FC236}">
                <a16:creationId xmlns:a16="http://schemas.microsoft.com/office/drawing/2014/main" id="{24458CAF-4597-4256-866C-CBA16EBB6371}"/>
              </a:ext>
            </a:extLst>
          </p:cNvPr>
          <p:cNvSpPr txBox="1"/>
          <p:nvPr/>
        </p:nvSpPr>
        <p:spPr>
          <a:xfrm>
            <a:off x="312163" y="291836"/>
            <a:ext cx="9879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Transferring a REBCO CC to a flexible low-loss dielectric substrate</a:t>
            </a:r>
          </a:p>
        </p:txBody>
      </p:sp>
      <p:pic>
        <p:nvPicPr>
          <p:cNvPr id="3" name="Delamination">
            <a:hlinkClick r:id="" action="ppaction://media"/>
            <a:extLst>
              <a:ext uri="{FF2B5EF4-FFF2-40B4-BE49-F238E27FC236}">
                <a16:creationId xmlns:a16="http://schemas.microsoft.com/office/drawing/2014/main" id="{B6B30EDD-ACD8-418D-B88A-500FA27DD52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6999"/>
          <a:stretch/>
        </p:blipFill>
        <p:spPr>
          <a:xfrm>
            <a:off x="349416" y="1690756"/>
            <a:ext cx="3389285" cy="2628000"/>
          </a:xfrm>
          <a:prstGeom prst="rect">
            <a:avLst/>
          </a:prstGeom>
        </p:spPr>
      </p:pic>
      <p:pic>
        <p:nvPicPr>
          <p:cNvPr id="4" name="Picture 6" descr="A piece of paper with tape on it&#10;&#10;Description automatically generated">
            <a:extLst>
              <a:ext uri="{FF2B5EF4-FFF2-40B4-BE49-F238E27FC236}">
                <a16:creationId xmlns:a16="http://schemas.microsoft.com/office/drawing/2014/main" id="{7716540B-B6BF-679C-4041-5EC4FA3E440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96" b="18355"/>
          <a:stretch/>
        </p:blipFill>
        <p:spPr>
          <a:xfrm>
            <a:off x="4047429" y="1690756"/>
            <a:ext cx="3535486" cy="262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4C5D111A-CC86-45C5-8D66-6E3D94511E01}"/>
              </a:ext>
            </a:extLst>
          </p:cNvPr>
          <p:cNvSpPr/>
          <p:nvPr/>
        </p:nvSpPr>
        <p:spPr>
          <a:xfrm>
            <a:off x="932358" y="4410109"/>
            <a:ext cx="19864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1</a:t>
            </a:r>
            <a:r>
              <a:rPr lang="en-GB" sz="1900" b="1" i="1" kern="0" baseline="30000" dirty="0">
                <a:solidFill>
                  <a:srgbClr val="4F81BD">
                    <a:lumMod val="75000"/>
                  </a:srgbClr>
                </a:solidFill>
              </a:rPr>
              <a:t>st</a:t>
            </a:r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 - Delamination</a:t>
            </a:r>
            <a:endParaRPr lang="en-GB" sz="1900" b="1" i="1" kern="0" dirty="0">
              <a:solidFill>
                <a:srgbClr val="C00000"/>
              </a:solidFill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3D380017-98DB-446E-9E3D-AD4D40A5916F}"/>
              </a:ext>
            </a:extLst>
          </p:cNvPr>
          <p:cNvSpPr/>
          <p:nvPr/>
        </p:nvSpPr>
        <p:spPr>
          <a:xfrm>
            <a:off x="4130219" y="4415272"/>
            <a:ext cx="3336171" cy="969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2</a:t>
            </a:r>
            <a:r>
              <a:rPr lang="en-GB" sz="1900" b="1" i="1" kern="0" baseline="30000" dirty="0">
                <a:solidFill>
                  <a:srgbClr val="4F81BD">
                    <a:lumMod val="75000"/>
                  </a:srgbClr>
                </a:solidFill>
              </a:rPr>
              <a:t>nd</a:t>
            </a:r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 – Transfer to</a:t>
            </a:r>
          </a:p>
          <a:p>
            <a:pPr algn="ctr"/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20 </a:t>
            </a:r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  <a:latin typeface="Symbol" panose="05050102010706020507" pitchFamily="18" charset="2"/>
              </a:rPr>
              <a:t>m</a:t>
            </a:r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m thick low-RF loss Kapton</a:t>
            </a:r>
          </a:p>
          <a:p>
            <a:pPr algn="ctr"/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(&lt;1 dB/m loss @6 GHz)</a:t>
            </a:r>
            <a:endParaRPr lang="en-GB" sz="1900" b="1" i="1" kern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241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23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>
            <a:extLst>
              <a:ext uri="{FF2B5EF4-FFF2-40B4-BE49-F238E27FC236}">
                <a16:creationId xmlns:a16="http://schemas.microsoft.com/office/drawing/2014/main" id="{24458CAF-4597-4256-866C-CBA16EBB6371}"/>
              </a:ext>
            </a:extLst>
          </p:cNvPr>
          <p:cNvSpPr txBox="1"/>
          <p:nvPr/>
        </p:nvSpPr>
        <p:spPr>
          <a:xfrm>
            <a:off x="312163" y="291836"/>
            <a:ext cx="9879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Transferring a REBCO CC to a flexible low-loss dielectric substrate</a:t>
            </a:r>
          </a:p>
        </p:txBody>
      </p:sp>
      <p:pic>
        <p:nvPicPr>
          <p:cNvPr id="3" name="Delamination">
            <a:hlinkClick r:id="" action="ppaction://media"/>
            <a:extLst>
              <a:ext uri="{FF2B5EF4-FFF2-40B4-BE49-F238E27FC236}">
                <a16:creationId xmlns:a16="http://schemas.microsoft.com/office/drawing/2014/main" id="{B6B30EDD-ACD8-418D-B88A-500FA27DD52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6999"/>
          <a:stretch/>
        </p:blipFill>
        <p:spPr>
          <a:xfrm>
            <a:off x="349416" y="1690756"/>
            <a:ext cx="3389285" cy="2628000"/>
          </a:xfrm>
          <a:prstGeom prst="rect">
            <a:avLst/>
          </a:prstGeom>
        </p:spPr>
      </p:pic>
      <p:pic>
        <p:nvPicPr>
          <p:cNvPr id="4" name="Picture 6" descr="A piece of paper with tape on it&#10;&#10;Description automatically generated">
            <a:extLst>
              <a:ext uri="{FF2B5EF4-FFF2-40B4-BE49-F238E27FC236}">
                <a16:creationId xmlns:a16="http://schemas.microsoft.com/office/drawing/2014/main" id="{7716540B-B6BF-679C-4041-5EC4FA3E440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96" b="18355"/>
          <a:stretch/>
        </p:blipFill>
        <p:spPr>
          <a:xfrm>
            <a:off x="4047429" y="1690756"/>
            <a:ext cx="3535486" cy="262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4C5D111A-CC86-45C5-8D66-6E3D94511E01}"/>
              </a:ext>
            </a:extLst>
          </p:cNvPr>
          <p:cNvSpPr/>
          <p:nvPr/>
        </p:nvSpPr>
        <p:spPr>
          <a:xfrm>
            <a:off x="932358" y="4410109"/>
            <a:ext cx="19864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1</a:t>
            </a:r>
            <a:r>
              <a:rPr lang="en-GB" sz="1900" b="1" i="1" kern="0" baseline="30000" dirty="0">
                <a:solidFill>
                  <a:srgbClr val="4F81BD">
                    <a:lumMod val="75000"/>
                  </a:srgbClr>
                </a:solidFill>
              </a:rPr>
              <a:t>st</a:t>
            </a:r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 - Delamination</a:t>
            </a:r>
            <a:endParaRPr lang="en-GB" sz="1900" b="1" i="1" kern="0" dirty="0">
              <a:solidFill>
                <a:srgbClr val="C00000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497177F9-EE41-43C6-93F5-ABABCE9E8BCF}"/>
              </a:ext>
            </a:extLst>
          </p:cNvPr>
          <p:cNvSpPr/>
          <p:nvPr/>
        </p:nvSpPr>
        <p:spPr>
          <a:xfrm>
            <a:off x="4130219" y="4415272"/>
            <a:ext cx="3336171" cy="969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2</a:t>
            </a:r>
            <a:r>
              <a:rPr lang="en-GB" sz="1900" b="1" i="1" kern="0" baseline="30000" dirty="0">
                <a:solidFill>
                  <a:srgbClr val="4F81BD">
                    <a:lumMod val="75000"/>
                  </a:srgbClr>
                </a:solidFill>
              </a:rPr>
              <a:t>nd</a:t>
            </a:r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 – Transfer to</a:t>
            </a:r>
          </a:p>
          <a:p>
            <a:pPr algn="ctr"/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20 </a:t>
            </a:r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  <a:latin typeface="Symbol" panose="05050102010706020507" pitchFamily="18" charset="2"/>
              </a:rPr>
              <a:t>m</a:t>
            </a:r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m thick low-RF loss Kapton</a:t>
            </a:r>
          </a:p>
          <a:p>
            <a:pPr algn="ctr"/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(&lt;1 dB/m loss @6 GHz)</a:t>
            </a:r>
            <a:endParaRPr lang="en-GB" sz="1900" b="1" i="1" kern="0" dirty="0">
              <a:solidFill>
                <a:srgbClr val="C00000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1E52B96D-5E6F-4FD5-B942-4FD18E46EA77}"/>
              </a:ext>
            </a:extLst>
          </p:cNvPr>
          <p:cNvSpPr/>
          <p:nvPr/>
        </p:nvSpPr>
        <p:spPr>
          <a:xfrm>
            <a:off x="8644415" y="4410109"/>
            <a:ext cx="2555508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3</a:t>
            </a:r>
            <a:r>
              <a:rPr lang="en-GB" sz="1900" b="1" i="1" kern="0" baseline="30000" dirty="0">
                <a:solidFill>
                  <a:srgbClr val="4F81BD">
                    <a:lumMod val="75000"/>
                  </a:srgbClr>
                </a:solidFill>
              </a:rPr>
              <a:t>rd</a:t>
            </a:r>
            <a:r>
              <a:rPr lang="en-GB" sz="1900" b="1" i="1" kern="0" dirty="0">
                <a:solidFill>
                  <a:srgbClr val="4F81BD">
                    <a:lumMod val="75000"/>
                  </a:srgbClr>
                </a:solidFill>
              </a:rPr>
              <a:t> – Etching of Ag &amp; Cu</a:t>
            </a:r>
            <a:endParaRPr lang="en-GB" sz="1900" b="1" i="1" kern="0" dirty="0">
              <a:solidFill>
                <a:srgbClr val="C00000"/>
              </a:solidFill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ECBC146-52AF-47A1-A251-AC23544B47B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1" t="32051" r="45129" b="36539"/>
          <a:stretch/>
        </p:blipFill>
        <p:spPr>
          <a:xfrm>
            <a:off x="8559138" y="1658219"/>
            <a:ext cx="2406516" cy="262800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C4F2567F-A08D-4616-B983-B20EB16E0612}"/>
              </a:ext>
            </a:extLst>
          </p:cNvPr>
          <p:cNvSpPr/>
          <p:nvPr/>
        </p:nvSpPr>
        <p:spPr>
          <a:xfrm>
            <a:off x="562709" y="5734833"/>
            <a:ext cx="11128083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900" b="1" i="1" kern="0" dirty="0">
                <a:solidFill>
                  <a:srgbClr val="C00000"/>
                </a:solidFill>
              </a:rPr>
              <a:t>This allows</a:t>
            </a:r>
            <a:r>
              <a:rPr lang="en-GB" sz="1900" b="1" i="1" kern="0" dirty="0">
                <a:solidFill>
                  <a:schemeClr val="accent1">
                    <a:lumMod val="75000"/>
                  </a:schemeClr>
                </a:solidFill>
              </a:rPr>
              <a:t> to “print” REBCO circuits compatible with a (</a:t>
            </a:r>
            <a:r>
              <a:rPr lang="en-GB" sz="1900" b="1" i="1" kern="0" dirty="0">
                <a:solidFill>
                  <a:schemeClr val="accent1">
                    <a:lumMod val="75000"/>
                  </a:schemeClr>
                </a:solidFill>
                <a:latin typeface="Symbol" panose="05050102010706020507" pitchFamily="18" charset="2"/>
              </a:rPr>
              <a:t>m</a:t>
            </a:r>
            <a:r>
              <a:rPr lang="en-GB" sz="1900" b="1" i="1" kern="0" dirty="0">
                <a:solidFill>
                  <a:schemeClr val="accent1">
                    <a:lumMod val="75000"/>
                  </a:schemeClr>
                </a:solidFill>
              </a:rPr>
              <a:t>-)stripe resonator geometry to </a:t>
            </a:r>
            <a:r>
              <a:rPr lang="en-GB" sz="1900" b="1" i="1" kern="0" dirty="0">
                <a:solidFill>
                  <a:srgbClr val="C00000"/>
                </a:solidFill>
              </a:rPr>
              <a:t>study </a:t>
            </a:r>
            <a:r>
              <a:rPr lang="es-ES" sz="1900" b="1" i="1" kern="0" dirty="0">
                <a:solidFill>
                  <a:srgbClr val="C00000"/>
                </a:solidFill>
              </a:rPr>
              <a:t>Z</a:t>
            </a:r>
            <a:r>
              <a:rPr lang="es-ES" sz="1900" b="1" i="1" kern="0" baseline="-25000" dirty="0">
                <a:solidFill>
                  <a:srgbClr val="C00000"/>
                </a:solidFill>
              </a:rPr>
              <a:t>S</a:t>
            </a:r>
            <a:r>
              <a:rPr lang="en-GB" sz="1900" b="1" i="1" kern="0" dirty="0">
                <a:solidFill>
                  <a:srgbClr val="C00000"/>
                </a:solidFill>
              </a:rPr>
              <a:t>(</a:t>
            </a:r>
            <a:r>
              <a:rPr lang="en-GB" sz="1900" b="1" i="1" kern="0" dirty="0">
                <a:solidFill>
                  <a:schemeClr val="accent1">
                    <a:lumMod val="75000"/>
                  </a:schemeClr>
                </a:solidFill>
              </a:rPr>
              <a:t>H,T,</a:t>
            </a:r>
            <a:r>
              <a:rPr lang="en-GB" sz="1900" b="1" i="1" kern="0" dirty="0">
                <a:solidFill>
                  <a:srgbClr val="C00000"/>
                </a:solidFill>
              </a:rPr>
              <a:t>H</a:t>
            </a:r>
            <a:r>
              <a:rPr lang="en-GB" sz="1900" b="1" i="1" kern="0" baseline="-25000" dirty="0">
                <a:solidFill>
                  <a:srgbClr val="C00000"/>
                </a:solidFill>
              </a:rPr>
              <a:t>RF</a:t>
            </a:r>
            <a:r>
              <a:rPr lang="en-GB" sz="1900" b="1" i="1" kern="0" baseline="-25000" dirty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en-GB" sz="1900" b="1" i="1" kern="0" dirty="0">
                <a:solidFill>
                  <a:schemeClr val="accent1">
                    <a:lumMod val="75000"/>
                  </a:schemeClr>
                </a:solidFill>
              </a:rPr>
              <a:t> f</a:t>
            </a:r>
            <a:r>
              <a:rPr lang="en-GB" sz="1900" b="1" i="1" kern="0" dirty="0">
                <a:solidFill>
                  <a:srgbClr val="C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10464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23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id="{2A3B74BB-BE19-44D0-998F-99E6F77E9473}"/>
              </a:ext>
            </a:extLst>
          </p:cNvPr>
          <p:cNvSpPr txBox="1"/>
          <p:nvPr/>
        </p:nvSpPr>
        <p:spPr>
          <a:xfrm>
            <a:off x="288298" y="175855"/>
            <a:ext cx="5673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</a:rPr>
              <a:t>Agenda for today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9C59D677-9A27-458C-8F4D-079FDBC0D7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4841" y="1443841"/>
            <a:ext cx="7062318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0" indent="-285750" eaLnBrk="0" fontAlgn="base" hangingPunct="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9:30 AM → 9:50 AM Welcome and introduction </a:t>
            </a:r>
          </a:p>
          <a:p>
            <a:pPr lvl="0" eaLnBrk="0" fontAlgn="base" hangingPunct="0">
              <a:spcAft>
                <a:spcPts val="1800"/>
              </a:spcAft>
            </a:pPr>
            <a: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Speaker: Dr Joffre Gutierrez Royo (ICMAB - CSIC)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9:50 AM → 10:10 AM Status of experiments at SLAC and new ideas </a:t>
            </a:r>
          </a:p>
          <a:p>
            <a:pPr lvl="0" eaLnBrk="0" fontAlgn="base" hangingPunct="0">
              <a:spcBef>
                <a:spcPct val="0"/>
              </a:spcBef>
              <a:spcAft>
                <a:spcPts val="1800"/>
              </a:spcAft>
            </a:pPr>
            <a: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Speaker: Jessica </a:t>
            </a:r>
            <a:r>
              <a:rPr lang="en-US" altLang="en-US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Golm</a:t>
            </a:r>
            <a: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(CERN) 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10:10 AM → 10:30 AM Discussion on next steps of the collaboration 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10:30 AM → 11:30 AM Laboratory visit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13:00 </a:t>
            </a:r>
            <a: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14:30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Lunch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15:00 → 16:00 </a:t>
            </a:r>
            <a:r>
              <a:rPr lang="en-GB" altLang="en-US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REBCO Coatings for High-Gradient RF Applications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Speaker: Sergio </a:t>
            </a:r>
            <a:r>
              <a:rPr lang="en-US" altLang="en-US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Calatroni</a:t>
            </a:r>
            <a: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(CERN) </a:t>
            </a:r>
          </a:p>
        </p:txBody>
      </p:sp>
    </p:spTree>
    <p:extLst>
      <p:ext uri="{BB962C8B-B14F-4D97-AF65-F5344CB8AC3E}">
        <p14:creationId xmlns:p14="http://schemas.microsoft.com/office/powerpoint/2010/main" val="488942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4">
            <a:extLst>
              <a:ext uri="{FF2B5EF4-FFF2-40B4-BE49-F238E27FC236}">
                <a16:creationId xmlns:a16="http://schemas.microsoft.com/office/drawing/2014/main" id="{395416D0-F7EC-4FBE-96A0-FBCA17B2CDF0}"/>
              </a:ext>
            </a:extLst>
          </p:cNvPr>
          <p:cNvSpPr/>
          <p:nvPr/>
        </p:nvSpPr>
        <p:spPr>
          <a:xfrm>
            <a:off x="1054646" y="3609711"/>
            <a:ext cx="9141614" cy="284332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2 CuadroTexto">
            <a:extLst>
              <a:ext uri="{FF2B5EF4-FFF2-40B4-BE49-F238E27FC236}">
                <a16:creationId xmlns:a16="http://schemas.microsoft.com/office/drawing/2014/main" id="{09BDADD3-2F13-4813-B7E3-349001ECB895}"/>
              </a:ext>
            </a:extLst>
          </p:cNvPr>
          <p:cNvSpPr txBox="1"/>
          <p:nvPr/>
        </p:nvSpPr>
        <p:spPr>
          <a:xfrm>
            <a:off x="1414686" y="4269283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3 – Possibility of measuring high-RF powers in CCs lab samples</a:t>
            </a:r>
          </a:p>
        </p:txBody>
      </p:sp>
      <p:sp>
        <p:nvSpPr>
          <p:cNvPr id="5" name="1 CuadroTexto">
            <a:extLst>
              <a:ext uri="{FF2B5EF4-FFF2-40B4-BE49-F238E27FC236}">
                <a16:creationId xmlns:a16="http://schemas.microsoft.com/office/drawing/2014/main" id="{2F2B4D6A-5653-4971-9D91-5852CD4E8C79}"/>
              </a:ext>
            </a:extLst>
          </p:cNvPr>
          <p:cNvSpPr txBox="1"/>
          <p:nvPr/>
        </p:nvSpPr>
        <p:spPr>
          <a:xfrm>
            <a:off x="1414686" y="3660925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2 – D-Nano 40 mm-wide CC tape “batch #1” initial results </a:t>
            </a: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155C9BD9-0C7E-429B-81AF-B4DAFB6837B4}"/>
              </a:ext>
            </a:extLst>
          </p:cNvPr>
          <p:cNvSpPr txBox="1"/>
          <p:nvPr/>
        </p:nvSpPr>
        <p:spPr>
          <a:xfrm>
            <a:off x="1414686" y="3051326"/>
            <a:ext cx="9362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1 – Quick project overview</a:t>
            </a: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>
                <a:solidFill>
                  <a:srgbClr val="BD0000"/>
                </a:solidFill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17191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4">
            <a:extLst>
              <a:ext uri="{FF2B5EF4-FFF2-40B4-BE49-F238E27FC236}">
                <a16:creationId xmlns:a16="http://schemas.microsoft.com/office/drawing/2014/main" id="{395416D0-F7EC-4FBE-96A0-FBCA17B2CDF0}"/>
              </a:ext>
            </a:extLst>
          </p:cNvPr>
          <p:cNvSpPr/>
          <p:nvPr/>
        </p:nvSpPr>
        <p:spPr>
          <a:xfrm>
            <a:off x="1054646" y="3609711"/>
            <a:ext cx="9141614" cy="284332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155C9BD9-0C7E-429B-81AF-B4DAFB6837B4}"/>
              </a:ext>
            </a:extLst>
          </p:cNvPr>
          <p:cNvSpPr txBox="1"/>
          <p:nvPr/>
        </p:nvSpPr>
        <p:spPr>
          <a:xfrm>
            <a:off x="1414686" y="3051326"/>
            <a:ext cx="9362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1 – Quick project overview</a:t>
            </a: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>
                <a:solidFill>
                  <a:srgbClr val="BD0000"/>
                </a:solidFill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9" name="2 CuadroTexto">
            <a:extLst>
              <a:ext uri="{FF2B5EF4-FFF2-40B4-BE49-F238E27FC236}">
                <a16:creationId xmlns:a16="http://schemas.microsoft.com/office/drawing/2014/main" id="{A80E3C21-CE8D-447B-AEC0-F01742D5CEA7}"/>
              </a:ext>
            </a:extLst>
          </p:cNvPr>
          <p:cNvSpPr txBox="1"/>
          <p:nvPr/>
        </p:nvSpPr>
        <p:spPr>
          <a:xfrm>
            <a:off x="1414686" y="4269283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3 – Possibility of measuring high-RF powers in CCs lab samples</a:t>
            </a:r>
          </a:p>
        </p:txBody>
      </p:sp>
      <p:sp>
        <p:nvSpPr>
          <p:cNvPr id="10" name="1 CuadroTexto">
            <a:extLst>
              <a:ext uri="{FF2B5EF4-FFF2-40B4-BE49-F238E27FC236}">
                <a16:creationId xmlns:a16="http://schemas.microsoft.com/office/drawing/2014/main" id="{32CDC57D-0334-44FE-89C1-A2B13CF833A2}"/>
              </a:ext>
            </a:extLst>
          </p:cNvPr>
          <p:cNvSpPr txBox="1"/>
          <p:nvPr/>
        </p:nvSpPr>
        <p:spPr>
          <a:xfrm>
            <a:off x="1414686" y="3660925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2 – D-Nano 40 mm-wide CC tape “batch #1” initial results </a:t>
            </a: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7B36C21-9677-44B0-827B-757BAE6063BE}"/>
              </a:ext>
            </a:extLst>
          </p:cNvPr>
          <p:cNvSpPr/>
          <p:nvPr/>
        </p:nvSpPr>
        <p:spPr>
          <a:xfrm>
            <a:off x="966722" y="3558768"/>
            <a:ext cx="9141614" cy="1421029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645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FA500-8E1D-499D-AA3D-5F5F2FF81DB9}"/>
              </a:ext>
            </a:extLst>
          </p:cNvPr>
          <p:cNvSpPr txBox="1">
            <a:spLocks/>
          </p:cNvSpPr>
          <p:nvPr/>
        </p:nvSpPr>
        <p:spPr>
          <a:xfrm>
            <a:off x="1191490" y="1059580"/>
            <a:ext cx="9809019" cy="56225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1600"/>
              </a:spcBef>
              <a:buNone/>
            </a:pPr>
            <a:r>
              <a:rPr lang="en-US" sz="2600" b="1" i="1" kern="0" dirty="0">
                <a:solidFill>
                  <a:srgbClr val="C00000"/>
                </a:solidFill>
                <a:latin typeface="+mn-lt"/>
              </a:rPr>
              <a:t>Sustainability of particle accelerators will benefit from a wider use of HTS technology.</a:t>
            </a:r>
          </a:p>
          <a:p>
            <a:pPr marL="0" lvl="1">
              <a:spcBef>
                <a:spcPts val="1600"/>
              </a:spcBef>
            </a:pPr>
            <a:r>
              <a:rPr lang="en-US" sz="1900" b="1" i="1" kern="0" dirty="0">
                <a:solidFill>
                  <a:srgbClr val="4F81BD">
                    <a:lumMod val="75000"/>
                  </a:srgbClr>
                </a:solidFill>
                <a:latin typeface="+mn-lt"/>
              </a:rPr>
              <a:t>High-Temperature Superconductors (HTS) can fill the operating window between normal conducting RF and traditional low-temperature superconducting RF for high power applications</a:t>
            </a:r>
          </a:p>
          <a:p>
            <a:pPr marL="0" lvl="1">
              <a:spcBef>
                <a:spcPts val="1600"/>
              </a:spcBef>
            </a:pPr>
            <a:r>
              <a:rPr lang="en-US" sz="1900" b="1" i="1" kern="0" dirty="0">
                <a:solidFill>
                  <a:srgbClr val="4F81BD">
                    <a:lumMod val="75000"/>
                  </a:srgbClr>
                </a:solidFill>
                <a:latin typeface="+mn-lt"/>
              </a:rPr>
              <a:t>Investment in RF hardware and operational energy costs could be lowered in comparison to present-day technologies by operating at liquid-nitrogen temperature</a:t>
            </a:r>
          </a:p>
          <a:p>
            <a:pPr marL="0" lvl="1" indent="0">
              <a:lnSpc>
                <a:spcPct val="100000"/>
              </a:lnSpc>
              <a:spcBef>
                <a:spcPts val="1600"/>
              </a:spcBef>
              <a:buNone/>
            </a:pPr>
            <a:r>
              <a:rPr lang="en-US" sz="2600" b="1" i="1" kern="0" dirty="0">
                <a:solidFill>
                  <a:srgbClr val="C00000"/>
                </a:solidFill>
                <a:latin typeface="+mn-lt"/>
              </a:rPr>
              <a:t>We have already demonstrated:</a:t>
            </a:r>
          </a:p>
          <a:p>
            <a:pPr marL="0" lvl="1">
              <a:spcBef>
                <a:spcPts val="1600"/>
              </a:spcBef>
            </a:pPr>
            <a:r>
              <a:rPr lang="en-US" sz="1900" b="1" i="1" kern="0" dirty="0">
                <a:solidFill>
                  <a:srgbClr val="4F81BD">
                    <a:lumMod val="75000"/>
                  </a:srgbClr>
                </a:solidFill>
                <a:latin typeface="+mn-lt"/>
              </a:rPr>
              <a:t>Successfully applying 2D HTS tapes in 3D geometries</a:t>
            </a:r>
          </a:p>
          <a:p>
            <a:pPr marL="0" lvl="1">
              <a:spcBef>
                <a:spcPts val="1600"/>
              </a:spcBef>
            </a:pPr>
            <a:r>
              <a:rPr lang="en-US" sz="1900" b="1" i="1" kern="0" dirty="0">
                <a:solidFill>
                  <a:srgbClr val="4F81BD">
                    <a:lumMod val="75000"/>
                  </a:srgbClr>
                </a:solidFill>
                <a:latin typeface="+mn-lt"/>
              </a:rPr>
              <a:t>Measuring a higher quality factor of these HTS coated RF cavities at low power</a:t>
            </a:r>
          </a:p>
          <a:p>
            <a:pPr marL="0" lvl="1" indent="0">
              <a:lnSpc>
                <a:spcPct val="100000"/>
              </a:lnSpc>
              <a:spcBef>
                <a:spcPts val="1600"/>
              </a:spcBef>
              <a:buNone/>
            </a:pPr>
            <a:r>
              <a:rPr lang="en-US" sz="2600" b="1" i="1" kern="0" dirty="0">
                <a:solidFill>
                  <a:srgbClr val="C00000"/>
                </a:solidFill>
                <a:latin typeface="+mn-lt"/>
              </a:rPr>
              <a:t>Aim:</a:t>
            </a:r>
          </a:p>
          <a:p>
            <a:pPr marL="0">
              <a:spcBef>
                <a:spcPts val="1600"/>
              </a:spcBef>
            </a:pPr>
            <a:r>
              <a:rPr lang="en-US" sz="1900" b="1" i="1" kern="0" dirty="0">
                <a:solidFill>
                  <a:srgbClr val="4F81BD">
                    <a:lumMod val="75000"/>
                  </a:srgbClr>
                </a:solidFill>
                <a:latin typeface="+mn-lt"/>
              </a:rPr>
              <a:t>We aim at demonstrating that HTS can be used for high power RF applications</a:t>
            </a:r>
          </a:p>
          <a:p>
            <a:pPr marL="0">
              <a:spcBef>
                <a:spcPts val="1600"/>
              </a:spcBef>
            </a:pPr>
            <a:r>
              <a:rPr lang="en-US" sz="1900" b="1" i="1" kern="0" dirty="0">
                <a:solidFill>
                  <a:srgbClr val="4F81BD">
                    <a:lumMod val="75000"/>
                  </a:srgbClr>
                </a:solidFill>
                <a:latin typeface="+mn-lt"/>
              </a:rPr>
              <a:t>We want to develop and optimize a 3D coating technology and demonstrate its scalability to make practical RF high power devices</a:t>
            </a:r>
          </a:p>
        </p:txBody>
      </p:sp>
      <p:sp>
        <p:nvSpPr>
          <p:cNvPr id="4" name="TextBox 10">
            <a:extLst>
              <a:ext uri="{FF2B5EF4-FFF2-40B4-BE49-F238E27FC236}">
                <a16:creationId xmlns:a16="http://schemas.microsoft.com/office/drawing/2014/main" id="{41578551-3953-4607-BC3B-93F99CD5DA30}"/>
              </a:ext>
            </a:extLst>
          </p:cNvPr>
          <p:cNvSpPr txBox="1"/>
          <p:nvPr/>
        </p:nvSpPr>
        <p:spPr>
          <a:xfrm>
            <a:off x="288298" y="175855"/>
            <a:ext cx="5673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</a:rPr>
              <a:t>HIGHEST Background and aim</a:t>
            </a:r>
          </a:p>
        </p:txBody>
      </p:sp>
    </p:spTree>
    <p:extLst>
      <p:ext uri="{BB962C8B-B14F-4D97-AF65-F5344CB8AC3E}">
        <p14:creationId xmlns:p14="http://schemas.microsoft.com/office/powerpoint/2010/main" val="62064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04144B1F-0A01-4CAF-9539-FEDFEF4A36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420406"/>
              </p:ext>
            </p:extLst>
          </p:nvPr>
        </p:nvGraphicFramePr>
        <p:xfrm>
          <a:off x="1537325" y="3454043"/>
          <a:ext cx="9043777" cy="148336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240360">
                  <a:extLst>
                    <a:ext uri="{9D8B030D-6E8A-4147-A177-3AD203B41FA5}">
                      <a16:colId xmlns:a16="http://schemas.microsoft.com/office/drawing/2014/main" val="4008713027"/>
                    </a:ext>
                  </a:extLst>
                </a:gridCol>
                <a:gridCol w="5803417">
                  <a:extLst>
                    <a:ext uri="{9D8B030D-6E8A-4147-A177-3AD203B41FA5}">
                      <a16:colId xmlns:a16="http://schemas.microsoft.com/office/drawing/2014/main" val="23165981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50" dirty="0"/>
                        <a:t>Risk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Mitigation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344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dirty="0"/>
                        <a:t>Segmented test cavity delayed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HTS optimization studies to be performed with older “RADES” cavities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9755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dirty="0"/>
                        <a:t>Quality of 3D coatings on discs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Measurement of superconducting (non-RF) properties at ICMAB will help in optimization work 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2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dirty="0"/>
                        <a:t>High power characterization at SLAC delayed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Preliminary low-power characterization is possible with standard laboratory devices 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321102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EA56A369-2862-46BF-9A4F-433AD85387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3500"/>
          <a:stretch/>
        </p:blipFill>
        <p:spPr>
          <a:xfrm>
            <a:off x="1537325" y="2039815"/>
            <a:ext cx="9031925" cy="1054188"/>
          </a:xfrm>
          <a:prstGeom prst="rect">
            <a:avLst/>
          </a:prstGeom>
        </p:spPr>
      </p:pic>
      <p:sp>
        <p:nvSpPr>
          <p:cNvPr id="4" name="TextBox 15">
            <a:extLst>
              <a:ext uri="{FF2B5EF4-FFF2-40B4-BE49-F238E27FC236}">
                <a16:creationId xmlns:a16="http://schemas.microsoft.com/office/drawing/2014/main" id="{B6F490B5-0A08-4E1A-A834-E5C9DE460588}"/>
              </a:ext>
            </a:extLst>
          </p:cNvPr>
          <p:cNvSpPr txBox="1"/>
          <p:nvPr/>
        </p:nvSpPr>
        <p:spPr>
          <a:xfrm>
            <a:off x="312163" y="291836"/>
            <a:ext cx="45223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WP3 plan and risk mitigation</a:t>
            </a:r>
          </a:p>
        </p:txBody>
      </p:sp>
    </p:spTree>
    <p:extLst>
      <p:ext uri="{BB962C8B-B14F-4D97-AF65-F5344CB8AC3E}">
        <p14:creationId xmlns:p14="http://schemas.microsoft.com/office/powerpoint/2010/main" val="2640862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04144B1F-0A01-4CAF-9539-FEDFEF4A363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37325" y="3454043"/>
          <a:ext cx="9043777" cy="148336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240360">
                  <a:extLst>
                    <a:ext uri="{9D8B030D-6E8A-4147-A177-3AD203B41FA5}">
                      <a16:colId xmlns:a16="http://schemas.microsoft.com/office/drawing/2014/main" val="4008713027"/>
                    </a:ext>
                  </a:extLst>
                </a:gridCol>
                <a:gridCol w="5803417">
                  <a:extLst>
                    <a:ext uri="{9D8B030D-6E8A-4147-A177-3AD203B41FA5}">
                      <a16:colId xmlns:a16="http://schemas.microsoft.com/office/drawing/2014/main" val="23165981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50" dirty="0"/>
                        <a:t>Risk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Mitigation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344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dirty="0"/>
                        <a:t>Segmented test cavity delayed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HTS optimization studies to be performed with older “RADES” cavities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9755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dirty="0"/>
                        <a:t>Quality of 3D coatings on discs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Measurement of superconducting (non-RF) properties at ICMAB will help in optimization work 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2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dirty="0"/>
                        <a:t>High power characterization at SLAC delayed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Preliminary low-power characterization is possible with standard laboratory devices 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321102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EA56A369-2862-46BF-9A4F-433AD85387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3500"/>
          <a:stretch/>
        </p:blipFill>
        <p:spPr>
          <a:xfrm>
            <a:off x="1537325" y="2039815"/>
            <a:ext cx="9031925" cy="1054188"/>
          </a:xfrm>
          <a:prstGeom prst="rect">
            <a:avLst/>
          </a:prstGeom>
        </p:spPr>
      </p:pic>
      <p:sp>
        <p:nvSpPr>
          <p:cNvPr id="4" name="TextBox 15">
            <a:extLst>
              <a:ext uri="{FF2B5EF4-FFF2-40B4-BE49-F238E27FC236}">
                <a16:creationId xmlns:a16="http://schemas.microsoft.com/office/drawing/2014/main" id="{B6F490B5-0A08-4E1A-A834-E5C9DE460588}"/>
              </a:ext>
            </a:extLst>
          </p:cNvPr>
          <p:cNvSpPr txBox="1"/>
          <p:nvPr/>
        </p:nvSpPr>
        <p:spPr>
          <a:xfrm>
            <a:off x="312163" y="291836"/>
            <a:ext cx="45223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WP3 plan and risk mitigation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052A9555-1618-48B8-B3A8-A4E2A31E586B}"/>
              </a:ext>
            </a:extLst>
          </p:cNvPr>
          <p:cNvSpPr/>
          <p:nvPr/>
        </p:nvSpPr>
        <p:spPr>
          <a:xfrm>
            <a:off x="4739054" y="4492869"/>
            <a:ext cx="4826977" cy="44453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039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4">
            <a:extLst>
              <a:ext uri="{FF2B5EF4-FFF2-40B4-BE49-F238E27FC236}">
                <a16:creationId xmlns:a16="http://schemas.microsoft.com/office/drawing/2014/main" id="{395416D0-F7EC-4FBE-96A0-FBCA17B2CDF0}"/>
              </a:ext>
            </a:extLst>
          </p:cNvPr>
          <p:cNvSpPr/>
          <p:nvPr/>
        </p:nvSpPr>
        <p:spPr>
          <a:xfrm>
            <a:off x="1054646" y="3609711"/>
            <a:ext cx="9141614" cy="284332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155C9BD9-0C7E-429B-81AF-B4DAFB6837B4}"/>
              </a:ext>
            </a:extLst>
          </p:cNvPr>
          <p:cNvSpPr txBox="1"/>
          <p:nvPr/>
        </p:nvSpPr>
        <p:spPr>
          <a:xfrm>
            <a:off x="1414686" y="3051326"/>
            <a:ext cx="9362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1 – Quick project overview</a:t>
            </a: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>
                <a:solidFill>
                  <a:srgbClr val="BD0000"/>
                </a:solidFill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9" name="2 CuadroTexto">
            <a:extLst>
              <a:ext uri="{FF2B5EF4-FFF2-40B4-BE49-F238E27FC236}">
                <a16:creationId xmlns:a16="http://schemas.microsoft.com/office/drawing/2014/main" id="{A80E3C21-CE8D-447B-AEC0-F01742D5CEA7}"/>
              </a:ext>
            </a:extLst>
          </p:cNvPr>
          <p:cNvSpPr txBox="1"/>
          <p:nvPr/>
        </p:nvSpPr>
        <p:spPr>
          <a:xfrm>
            <a:off x="1414686" y="4269283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3 – Possibility of measuring high-RF powers in CCs lab samples</a:t>
            </a:r>
          </a:p>
        </p:txBody>
      </p:sp>
      <p:sp>
        <p:nvSpPr>
          <p:cNvPr id="10" name="1 CuadroTexto">
            <a:extLst>
              <a:ext uri="{FF2B5EF4-FFF2-40B4-BE49-F238E27FC236}">
                <a16:creationId xmlns:a16="http://schemas.microsoft.com/office/drawing/2014/main" id="{32CDC57D-0334-44FE-89C1-A2B13CF833A2}"/>
              </a:ext>
            </a:extLst>
          </p:cNvPr>
          <p:cNvSpPr txBox="1"/>
          <p:nvPr/>
        </p:nvSpPr>
        <p:spPr>
          <a:xfrm>
            <a:off x="1414686" y="3660925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2 – D-Nano 40 mm-wide CC tape “batch #1” initial results </a:t>
            </a:r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id="{F3AE0515-A028-4657-8A5D-50BD6430AAA1}"/>
              </a:ext>
            </a:extLst>
          </p:cNvPr>
          <p:cNvSpPr/>
          <p:nvPr/>
        </p:nvSpPr>
        <p:spPr>
          <a:xfrm>
            <a:off x="1054646" y="3036670"/>
            <a:ext cx="9141614" cy="624255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4">
            <a:extLst>
              <a:ext uri="{FF2B5EF4-FFF2-40B4-BE49-F238E27FC236}">
                <a16:creationId xmlns:a16="http://schemas.microsoft.com/office/drawing/2014/main" id="{FE620CBA-3291-46EF-8FC6-2D3FEF7BCC18}"/>
              </a:ext>
            </a:extLst>
          </p:cNvPr>
          <p:cNvSpPr/>
          <p:nvPr/>
        </p:nvSpPr>
        <p:spPr>
          <a:xfrm>
            <a:off x="1207046" y="4270527"/>
            <a:ext cx="9141614" cy="758674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109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>
            <a:extLst>
              <a:ext uri="{FF2B5EF4-FFF2-40B4-BE49-F238E27FC236}">
                <a16:creationId xmlns:a16="http://schemas.microsoft.com/office/drawing/2014/main" id="{0C691D8F-6FC4-4B05-ADD7-34EC5DAEF4BB}"/>
              </a:ext>
            </a:extLst>
          </p:cNvPr>
          <p:cNvSpPr txBox="1"/>
          <p:nvPr/>
        </p:nvSpPr>
        <p:spPr>
          <a:xfrm>
            <a:off x="312163" y="291836"/>
            <a:ext cx="81483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>
                <a:solidFill>
                  <a:srgbClr val="4F81BD">
                    <a:lumMod val="75000"/>
                  </a:srgbClr>
                </a:solidFill>
              </a:rPr>
              <a:t>3D HTS coatings will benefit from having wider tapes </a:t>
            </a:r>
            <a:endParaRPr lang="en-GB" sz="2800" b="1" i="1" kern="0" baseline="-2500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B80C6AD-13EF-4878-A878-030D36C3BE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91" t="30512" r="3277" b="26795"/>
          <a:stretch/>
        </p:blipFill>
        <p:spPr>
          <a:xfrm>
            <a:off x="3" y="1582252"/>
            <a:ext cx="3856216" cy="3240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2C80CB74-FA5B-447E-A761-707909701B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00" t="23974" r="3125" b="33462"/>
          <a:stretch/>
        </p:blipFill>
        <p:spPr>
          <a:xfrm>
            <a:off x="4065947" y="1582252"/>
            <a:ext cx="4010966" cy="324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07BC398-E32D-4028-8853-FDD5772710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6400" y="5838092"/>
            <a:ext cx="1800000" cy="900000"/>
          </a:xfrm>
          <a:prstGeom prst="rect">
            <a:avLst/>
          </a:prstGeom>
        </p:spPr>
      </p:pic>
      <p:sp>
        <p:nvSpPr>
          <p:cNvPr id="7" name="TextBox 15">
            <a:extLst>
              <a:ext uri="{FF2B5EF4-FFF2-40B4-BE49-F238E27FC236}">
                <a16:creationId xmlns:a16="http://schemas.microsoft.com/office/drawing/2014/main" id="{6B0A777C-B35E-4AFC-BC6A-82E16ECCA0A9}"/>
              </a:ext>
            </a:extLst>
          </p:cNvPr>
          <p:cNvSpPr txBox="1"/>
          <p:nvPr/>
        </p:nvSpPr>
        <p:spPr>
          <a:xfrm>
            <a:off x="2547149" y="5404782"/>
            <a:ext cx="6564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kern="0" dirty="0">
                <a:solidFill>
                  <a:srgbClr val="4F81BD">
                    <a:lumMod val="75000"/>
                  </a:srgbClr>
                </a:solidFill>
              </a:rPr>
              <a:t>4</a:t>
            </a:r>
            <a:r>
              <a:rPr lang="en-GB" b="1" i="1" kern="0" dirty="0">
                <a:solidFill>
                  <a:srgbClr val="4F81BD">
                    <a:lumMod val="75000"/>
                  </a:srgbClr>
                </a:solidFill>
              </a:rPr>
              <a:t>0mm-wide D-Nano tape from batch #1 shows rather low </a:t>
            </a:r>
            <a:r>
              <a:rPr lang="en-GB" b="1" i="1" kern="0" dirty="0" err="1">
                <a:solidFill>
                  <a:srgbClr val="4F81BD">
                    <a:lumMod val="75000"/>
                  </a:srgbClr>
                </a:solidFill>
              </a:rPr>
              <a:t>J</a:t>
            </a:r>
            <a:r>
              <a:rPr lang="en-GB" b="1" i="1" kern="0" baseline="-25000" dirty="0" err="1">
                <a:solidFill>
                  <a:srgbClr val="4F81BD">
                    <a:lumMod val="75000"/>
                  </a:srgbClr>
                </a:solidFill>
              </a:rPr>
              <a:t>c</a:t>
            </a:r>
            <a:r>
              <a:rPr lang="en-GB" b="1" i="1" kern="0" dirty="0">
                <a:solidFill>
                  <a:srgbClr val="4F81BD">
                    <a:lumMod val="75000"/>
                  </a:srgbClr>
                </a:solidFill>
              </a:rPr>
              <a:t> values</a:t>
            </a:r>
          </a:p>
        </p:txBody>
      </p:sp>
    </p:spTree>
    <p:extLst>
      <p:ext uri="{BB962C8B-B14F-4D97-AF65-F5344CB8AC3E}">
        <p14:creationId xmlns:p14="http://schemas.microsoft.com/office/powerpoint/2010/main" val="2093595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793</Words>
  <Application>Microsoft Office PowerPoint</Application>
  <PresentationFormat>Panorámica</PresentationFormat>
  <Paragraphs>91</Paragraphs>
  <Slides>16</Slides>
  <Notes>0</Notes>
  <HiddenSlides>0</HiddenSlides>
  <MMClips>3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Symbol</vt:lpstr>
      <vt:lpstr>Wingdings</vt:lpstr>
      <vt:lpstr>Tema de Office</vt:lpstr>
      <vt:lpstr>Graph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Joffre Gutierrez Royo</dc:creator>
  <cp:lastModifiedBy>Joffre Gutierrez Royo</cp:lastModifiedBy>
  <cp:revision>15</cp:revision>
  <dcterms:created xsi:type="dcterms:W3CDTF">2024-01-29T15:07:23Z</dcterms:created>
  <dcterms:modified xsi:type="dcterms:W3CDTF">2024-01-30T17:59:18Z</dcterms:modified>
</cp:coreProperties>
</file>