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</p:sldMasterIdLst>
  <p:notesMasterIdLst>
    <p:notesMasterId r:id="rId57"/>
  </p:notesMasterIdLst>
  <p:sldIdLst>
    <p:sldId id="383" r:id="rId3"/>
    <p:sldId id="4233" r:id="rId4"/>
    <p:sldId id="4243" r:id="rId5"/>
    <p:sldId id="2798" r:id="rId6"/>
    <p:sldId id="355" r:id="rId7"/>
    <p:sldId id="4232" r:id="rId8"/>
    <p:sldId id="345" r:id="rId9"/>
    <p:sldId id="285" r:id="rId10"/>
    <p:sldId id="366" r:id="rId11"/>
    <p:sldId id="4242" r:id="rId12"/>
    <p:sldId id="4246" r:id="rId13"/>
    <p:sldId id="272" r:id="rId14"/>
    <p:sldId id="4230" r:id="rId15"/>
    <p:sldId id="4245" r:id="rId16"/>
    <p:sldId id="343" r:id="rId17"/>
    <p:sldId id="4129" r:id="rId18"/>
    <p:sldId id="4114" r:id="rId19"/>
    <p:sldId id="4236" r:id="rId20"/>
    <p:sldId id="4228" r:id="rId21"/>
    <p:sldId id="286" r:id="rId22"/>
    <p:sldId id="284" r:id="rId23"/>
    <p:sldId id="295" r:id="rId24"/>
    <p:sldId id="279" r:id="rId25"/>
    <p:sldId id="369" r:id="rId26"/>
    <p:sldId id="370" r:id="rId27"/>
    <p:sldId id="4239" r:id="rId28"/>
    <p:sldId id="4240" r:id="rId29"/>
    <p:sldId id="4241" r:id="rId30"/>
    <p:sldId id="288" r:id="rId31"/>
    <p:sldId id="4238" r:id="rId32"/>
    <p:sldId id="281" r:id="rId33"/>
    <p:sldId id="292" r:id="rId34"/>
    <p:sldId id="294" r:id="rId35"/>
    <p:sldId id="276" r:id="rId36"/>
    <p:sldId id="291" r:id="rId37"/>
    <p:sldId id="4244" r:id="rId38"/>
    <p:sldId id="4247" r:id="rId39"/>
    <p:sldId id="364" r:id="rId40"/>
    <p:sldId id="4248" r:id="rId41"/>
    <p:sldId id="287" r:id="rId42"/>
    <p:sldId id="373" r:id="rId43"/>
    <p:sldId id="359" r:id="rId44"/>
    <p:sldId id="360" r:id="rId45"/>
    <p:sldId id="645" r:id="rId46"/>
    <p:sldId id="4237" r:id="rId47"/>
    <p:sldId id="259" r:id="rId48"/>
    <p:sldId id="371" r:id="rId49"/>
    <p:sldId id="4231" r:id="rId50"/>
    <p:sldId id="349" r:id="rId51"/>
    <p:sldId id="363" r:id="rId52"/>
    <p:sldId id="357" r:id="rId53"/>
    <p:sldId id="275" r:id="rId54"/>
    <p:sldId id="347" r:id="rId55"/>
    <p:sldId id="296" r:id="rId56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92D050"/>
    <a:srgbClr val="1E5AA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654" y="114"/>
      </p:cViewPr>
      <p:guideLst>
        <p:guide orient="horz" pos="2160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3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Foglio1!$A$1:$A$158</c:f>
              <c:numCache>
                <c:formatCode>General</c:formatCode>
                <c:ptCount val="15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  <c:pt idx="151">
                  <c:v>15.099999999999962</c:v>
                </c:pt>
                <c:pt idx="152">
                  <c:v>15.199999999999962</c:v>
                </c:pt>
                <c:pt idx="153">
                  <c:v>15.299999999999962</c:v>
                </c:pt>
                <c:pt idx="154">
                  <c:v>15.399999999999961</c:v>
                </c:pt>
                <c:pt idx="155">
                  <c:v>15.499999999999961</c:v>
                </c:pt>
                <c:pt idx="156">
                  <c:v>15.599999999999961</c:v>
                </c:pt>
                <c:pt idx="157">
                  <c:v>15.69999999999996</c:v>
                </c:pt>
              </c:numCache>
            </c:numRef>
          </c:xVal>
          <c:yVal>
            <c:numRef>
              <c:f>Foglio1!$B$1:$B$158</c:f>
              <c:numCache>
                <c:formatCode>General</c:formatCode>
                <c:ptCount val="158"/>
                <c:pt idx="0">
                  <c:v>0</c:v>
                </c:pt>
                <c:pt idx="1">
                  <c:v>-9.9833416646828155E-2</c:v>
                </c:pt>
                <c:pt idx="2">
                  <c:v>-0.19866933079506122</c:v>
                </c:pt>
                <c:pt idx="3">
                  <c:v>-0.2955202066613396</c:v>
                </c:pt>
                <c:pt idx="4">
                  <c:v>-0.38941834230865052</c:v>
                </c:pt>
                <c:pt idx="5">
                  <c:v>-0.47942553860420301</c:v>
                </c:pt>
                <c:pt idx="6">
                  <c:v>-0.56464247339503537</c:v>
                </c:pt>
                <c:pt idx="7">
                  <c:v>-0.64421768723769102</c:v>
                </c:pt>
                <c:pt idx="8">
                  <c:v>-0.71735609089952268</c:v>
                </c:pt>
                <c:pt idx="9">
                  <c:v>-0.7833269096274833</c:v>
                </c:pt>
                <c:pt idx="10">
                  <c:v>-0.84147098480789639</c:v>
                </c:pt>
                <c:pt idx="11">
                  <c:v>-0.89120736006143531</c:v>
                </c:pt>
                <c:pt idx="12">
                  <c:v>-0.93203908596722629</c:v>
                </c:pt>
                <c:pt idx="13">
                  <c:v>-0.96355818541719296</c:v>
                </c:pt>
                <c:pt idx="14">
                  <c:v>-0.98544972998846025</c:v>
                </c:pt>
                <c:pt idx="15">
                  <c:v>-0.99749498660405445</c:v>
                </c:pt>
                <c:pt idx="16">
                  <c:v>-0.99957360304150511</c:v>
                </c:pt>
                <c:pt idx="17">
                  <c:v>-0.99166481045246857</c:v>
                </c:pt>
                <c:pt idx="18">
                  <c:v>-0.97384763087819504</c:v>
                </c:pt>
                <c:pt idx="19">
                  <c:v>-0.94630008768741425</c:v>
                </c:pt>
                <c:pt idx="20">
                  <c:v>-0.90929742682568149</c:v>
                </c:pt>
                <c:pt idx="21">
                  <c:v>-0.86320936664887349</c:v>
                </c:pt>
                <c:pt idx="22">
                  <c:v>-0.80849640381958987</c:v>
                </c:pt>
                <c:pt idx="23">
                  <c:v>-0.7457052121767197</c:v>
                </c:pt>
                <c:pt idx="24">
                  <c:v>-0.67546318055115029</c:v>
                </c:pt>
                <c:pt idx="25">
                  <c:v>-0.59847214410395577</c:v>
                </c:pt>
                <c:pt idx="26">
                  <c:v>-0.51550137182146338</c:v>
                </c:pt>
                <c:pt idx="27">
                  <c:v>-0.42737988023382895</c:v>
                </c:pt>
                <c:pt idx="28">
                  <c:v>-0.33498815015590383</c:v>
                </c:pt>
                <c:pt idx="29">
                  <c:v>-0.23924932921398112</c:v>
                </c:pt>
                <c:pt idx="30">
                  <c:v>-0.14112000805986591</c:v>
                </c:pt>
                <c:pt idx="31">
                  <c:v>-4.1580662433289159E-2</c:v>
                </c:pt>
                <c:pt idx="32">
                  <c:v>5.8374143427581418E-2</c:v>
                </c:pt>
                <c:pt idx="33">
                  <c:v>0.15774569414324996</c:v>
                </c:pt>
                <c:pt idx="34">
                  <c:v>0.25554110202683294</c:v>
                </c:pt>
                <c:pt idx="35">
                  <c:v>0.3507832276896215</c:v>
                </c:pt>
                <c:pt idx="36">
                  <c:v>0.44252044329485407</c:v>
                </c:pt>
                <c:pt idx="37">
                  <c:v>0.52983614090849485</c:v>
                </c:pt>
                <c:pt idx="38">
                  <c:v>0.61185789094272069</c:v>
                </c:pt>
                <c:pt idx="39">
                  <c:v>0.68776615918397532</c:v>
                </c:pt>
                <c:pt idx="40">
                  <c:v>0.75680249530792942</c:v>
                </c:pt>
                <c:pt idx="41">
                  <c:v>0.81827711106441137</c:v>
                </c:pt>
                <c:pt idx="42">
                  <c:v>0.87157577241358863</c:v>
                </c:pt>
                <c:pt idx="43">
                  <c:v>0.91616593674945523</c:v>
                </c:pt>
                <c:pt idx="44">
                  <c:v>0.95160207388951601</c:v>
                </c:pt>
                <c:pt idx="45">
                  <c:v>0.97753011766509701</c:v>
                </c:pt>
                <c:pt idx="46">
                  <c:v>0.99369100363346441</c:v>
                </c:pt>
                <c:pt idx="47">
                  <c:v>0.99992325756410083</c:v>
                </c:pt>
                <c:pt idx="48">
                  <c:v>0.99616460883584079</c:v>
                </c:pt>
                <c:pt idx="49">
                  <c:v>0.98245261262433281</c:v>
                </c:pt>
                <c:pt idx="50">
                  <c:v>0.95892427466313901</c:v>
                </c:pt>
                <c:pt idx="51">
                  <c:v>0.92581468232773312</c:v>
                </c:pt>
                <c:pt idx="52">
                  <c:v>0.88345465572015447</c:v>
                </c:pt>
                <c:pt idx="53">
                  <c:v>0.8322674422239027</c:v>
                </c:pt>
                <c:pt idx="54">
                  <c:v>0.77276448755598937</c:v>
                </c:pt>
                <c:pt idx="55">
                  <c:v>0.70554032557039448</c:v>
                </c:pt>
                <c:pt idx="56">
                  <c:v>0.63126663787232429</c:v>
                </c:pt>
                <c:pt idx="57">
                  <c:v>0.55068554259764135</c:v>
                </c:pt>
                <c:pt idx="58">
                  <c:v>0.46460217941376131</c:v>
                </c:pt>
                <c:pt idx="59">
                  <c:v>0.37387666483024096</c:v>
                </c:pt>
                <c:pt idx="60">
                  <c:v>0.27941549819893097</c:v>
                </c:pt>
                <c:pt idx="61">
                  <c:v>0.18216250427210112</c:v>
                </c:pt>
                <c:pt idx="62">
                  <c:v>8.30894028175026E-2</c:v>
                </c:pt>
                <c:pt idx="63">
                  <c:v>-1.6813900484343496E-2</c:v>
                </c:pt>
                <c:pt idx="64">
                  <c:v>-0.11654920485048659</c:v>
                </c:pt>
                <c:pt idx="65">
                  <c:v>-0.21511998808780858</c:v>
                </c:pt>
                <c:pt idx="66">
                  <c:v>-0.31154136351337108</c:v>
                </c:pt>
                <c:pt idx="67">
                  <c:v>-0.40484992061659103</c:v>
                </c:pt>
                <c:pt idx="68">
                  <c:v>-0.49411335113860122</c:v>
                </c:pt>
                <c:pt idx="69">
                  <c:v>-0.57843976438819289</c:v>
                </c:pt>
                <c:pt idx="70">
                  <c:v>-0.6569865987187824</c:v>
                </c:pt>
                <c:pt idx="71">
                  <c:v>-0.72896904012586983</c:v>
                </c:pt>
                <c:pt idx="72">
                  <c:v>-0.79366786384914723</c:v>
                </c:pt>
                <c:pt idx="73">
                  <c:v>-0.85043662062855929</c:v>
                </c:pt>
                <c:pt idx="74">
                  <c:v>-0.89870809581162225</c:v>
                </c:pt>
                <c:pt idx="75">
                  <c:v>-0.93799997677473512</c:v>
                </c:pt>
                <c:pt idx="76">
                  <c:v>-0.96791967203148366</c:v>
                </c:pt>
                <c:pt idx="77">
                  <c:v>-0.98816823387699859</c:v>
                </c:pt>
                <c:pt idx="78">
                  <c:v>-0.99854334537460432</c:v>
                </c:pt>
                <c:pt idx="79">
                  <c:v>-0.99894134183977257</c:v>
                </c:pt>
                <c:pt idx="80">
                  <c:v>-0.98935824662338356</c:v>
                </c:pt>
                <c:pt idx="81">
                  <c:v>-0.96988981084508941</c:v>
                </c:pt>
                <c:pt idx="82">
                  <c:v>-0.94073055667977734</c:v>
                </c:pt>
                <c:pt idx="83">
                  <c:v>-0.9021718337562995</c:v>
                </c:pt>
                <c:pt idx="84">
                  <c:v>-0.85459890808828787</c:v>
                </c:pt>
                <c:pt idx="85">
                  <c:v>-0.79848711262349881</c:v>
                </c:pt>
                <c:pt idx="86">
                  <c:v>-0.73439709787412299</c:v>
                </c:pt>
                <c:pt idx="87">
                  <c:v>-0.66296923008219399</c:v>
                </c:pt>
                <c:pt idx="88">
                  <c:v>-0.58491719289177468</c:v>
                </c:pt>
                <c:pt idx="89">
                  <c:v>-0.50102085645789851</c:v>
                </c:pt>
                <c:pt idx="90">
                  <c:v>-0.41211848524177114</c:v>
                </c:pt>
                <c:pt idx="91">
                  <c:v>-0.31909836234936728</c:v>
                </c:pt>
                <c:pt idx="92">
                  <c:v>-0.22288991410026324</c:v>
                </c:pt>
                <c:pt idx="93">
                  <c:v>-0.12445442350707933</c:v>
                </c:pt>
                <c:pt idx="94">
                  <c:v>-2.4775425453375525E-2</c:v>
                </c:pt>
                <c:pt idx="95">
                  <c:v>7.5151120461791593E-2</c:v>
                </c:pt>
                <c:pt idx="96">
                  <c:v>0.17432678122296213</c:v>
                </c:pt>
                <c:pt idx="97">
                  <c:v>0.27176062641092535</c:v>
                </c:pt>
                <c:pt idx="98">
                  <c:v>0.36647912925191023</c:v>
                </c:pt>
                <c:pt idx="99">
                  <c:v>0.45753589377530396</c:v>
                </c:pt>
                <c:pt idx="100">
                  <c:v>0.54402111088935345</c:v>
                </c:pt>
                <c:pt idx="101">
                  <c:v>0.62507064889286679</c:v>
                </c:pt>
                <c:pt idx="102">
                  <c:v>0.69987468759352844</c:v>
                </c:pt>
                <c:pt idx="103">
                  <c:v>0.76768580976356882</c:v>
                </c:pt>
                <c:pt idx="104">
                  <c:v>0.82782646908564173</c:v>
                </c:pt>
                <c:pt idx="105">
                  <c:v>0.87969575997165994</c:v>
                </c:pt>
                <c:pt idx="106">
                  <c:v>0.92277542161279846</c:v>
                </c:pt>
                <c:pt idx="107">
                  <c:v>0.95663501627018166</c:v>
                </c:pt>
                <c:pt idx="108">
                  <c:v>0.980936230066487</c:v>
                </c:pt>
                <c:pt idx="109">
                  <c:v>0.9954362533063752</c:v>
                </c:pt>
                <c:pt idx="110">
                  <c:v>0.99999020655070359</c:v>
                </c:pt>
                <c:pt idx="111">
                  <c:v>0.99455258820399162</c:v>
                </c:pt>
                <c:pt idx="112">
                  <c:v>0.97917772915132206</c:v>
                </c:pt>
                <c:pt idx="113">
                  <c:v>0.95401924990209641</c:v>
                </c:pt>
                <c:pt idx="114">
                  <c:v>0.91932852566468548</c:v>
                </c:pt>
                <c:pt idx="115">
                  <c:v>0.8754521746884405</c:v>
                </c:pt>
                <c:pt idx="116">
                  <c:v>0.82282859496872296</c:v>
                </c:pt>
                <c:pt idx="117">
                  <c:v>0.76198358391904941</c:v>
                </c:pt>
                <c:pt idx="118">
                  <c:v>0.69352508477714159</c:v>
                </c:pt>
                <c:pt idx="119">
                  <c:v>0.61813711223705425</c:v>
                </c:pt>
                <c:pt idx="120">
                  <c:v>0.53657291800045748</c:v>
                </c:pt>
                <c:pt idx="121">
                  <c:v>0.44964746453462529</c:v>
                </c:pt>
                <c:pt idx="122">
                  <c:v>0.35822928223685357</c:v>
                </c:pt>
                <c:pt idx="123">
                  <c:v>0.26323179136582836</c:v>
                </c:pt>
                <c:pt idx="124">
                  <c:v>0.16560417544833742</c:v>
                </c:pt>
                <c:pt idx="125">
                  <c:v>6.632189735122905E-2</c:v>
                </c:pt>
                <c:pt idx="126">
                  <c:v>-3.3623047221108288E-2</c:v>
                </c:pt>
                <c:pt idx="127">
                  <c:v>-0.13323204141991404</c:v>
                </c:pt>
                <c:pt idx="128">
                  <c:v>-0.23150982510150958</c:v>
                </c:pt>
                <c:pt idx="129">
                  <c:v>-0.3274744391376645</c:v>
                </c:pt>
                <c:pt idx="130">
                  <c:v>-0.42016703682661349</c:v>
                </c:pt>
                <c:pt idx="131">
                  <c:v>-0.50866146437234772</c:v>
                </c:pt>
                <c:pt idx="132">
                  <c:v>-0.59207351470719871</c:v>
                </c:pt>
                <c:pt idx="133">
                  <c:v>-0.6695697621965786</c:v>
                </c:pt>
                <c:pt idx="134">
                  <c:v>-0.74037588995242709</c:v>
                </c:pt>
                <c:pt idx="135">
                  <c:v>-0.80378442655160187</c:v>
                </c:pt>
                <c:pt idx="136">
                  <c:v>-0.85916181485647947</c:v>
                </c:pt>
                <c:pt idx="137">
                  <c:v>-0.9059547423084483</c:v>
                </c:pt>
                <c:pt idx="138">
                  <c:v>-0.94369566944409367</c:v>
                </c:pt>
                <c:pt idx="139">
                  <c:v>-0.97200750139496805</c:v>
                </c:pt>
                <c:pt idx="140">
                  <c:v>-0.99060735569486569</c:v>
                </c:pt>
                <c:pt idx="141">
                  <c:v>-0.99930938874791642</c:v>
                </c:pt>
                <c:pt idx="142">
                  <c:v>-0.99802665271636382</c:v>
                </c:pt>
                <c:pt idx="143">
                  <c:v>-0.98677196427461911</c:v>
                </c:pt>
                <c:pt idx="144">
                  <c:v>-0.96565777654928675</c:v>
                </c:pt>
                <c:pt idx="145">
                  <c:v>-0.93489505552469565</c:v>
                </c:pt>
                <c:pt idx="146">
                  <c:v>-0.89479117214052006</c:v>
                </c:pt>
                <c:pt idx="147">
                  <c:v>-0.84574683114295324</c:v>
                </c:pt>
                <c:pt idx="148">
                  <c:v>-0.78825206737533915</c:v>
                </c:pt>
                <c:pt idx="149">
                  <c:v>-0.72288134951200178</c:v>
                </c:pt>
                <c:pt idx="150">
                  <c:v>-0.65028784015714525</c:v>
                </c:pt>
                <c:pt idx="151">
                  <c:v>-0.57119686966001926</c:v>
                </c:pt>
                <c:pt idx="152">
                  <c:v>-0.48639868885383231</c:v>
                </c:pt>
                <c:pt idx="153">
                  <c:v>-0.39674057313064792</c:v>
                </c:pt>
                <c:pt idx="154">
                  <c:v>-0.3031183567457395</c:v>
                </c:pt>
                <c:pt idx="155">
                  <c:v>-0.20646748193783482</c:v>
                </c:pt>
                <c:pt idx="156">
                  <c:v>-0.10775365229948292</c:v>
                </c:pt>
                <c:pt idx="157">
                  <c:v>-7.9631837859764215E-3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3E5-4754-B0EB-6EFB0055A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99048"/>
        <c:axId val="188999440"/>
      </c:scatterChart>
      <c:valAx>
        <c:axId val="188999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999440"/>
        <c:crosses val="autoZero"/>
        <c:crossBetween val="midCat"/>
      </c:valAx>
      <c:valAx>
        <c:axId val="1889994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899904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defTabSz="966612">
              <a:spcBef>
                <a:spcPct val="0"/>
              </a:spcBef>
              <a:buClrTx/>
              <a:defRPr/>
            </a:pPr>
            <a:fld id="{66D6A5A0-806E-4E21-A59A-4D6E0AB8A473}" type="slidenum">
              <a:rPr lang="en-US" altLang="en-US">
                <a:latin typeface="Arial" panose="020B0604020202020204" pitchFamily="34" charset="0"/>
                <a:ea typeface="DejaVu Sans"/>
                <a:cs typeface="DejaVu Sans"/>
              </a:rPr>
              <a:pPr defTabSz="966612">
                <a:spcBef>
                  <a:spcPct val="0"/>
                </a:spcBef>
                <a:buClrTx/>
                <a:defRPr/>
              </a:pPr>
              <a:t>4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54075"/>
            <a:ext cx="7505700" cy="42227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85" y="5346520"/>
            <a:ext cx="6441346" cy="506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61" tIns="48331" rIns="96661" bIns="48331" anchor="ctr"/>
          <a:lstStyle/>
          <a:p>
            <a:pPr defTabSz="966612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altLang="en-US" sz="190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20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971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118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978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515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603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645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20102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3934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19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74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059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407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492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39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84066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747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89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397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92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98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0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3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39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36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09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04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56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42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8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30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6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6354161"/>
            <a:ext cx="12192000" cy="512304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610970"/>
            <a:ext cx="12192000" cy="56679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501652"/>
          </a:xfrm>
          <a:prstGeom prst="rect">
            <a:avLst/>
          </a:prstGeom>
          <a:solidFill>
            <a:srgbClr val="1E5AAE"/>
          </a:solidFill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81" r:id="rId4"/>
    <p:sldLayoutId id="2147483680" r:id="rId5"/>
    <p:sldLayoutId id="2147483679" r:id="rId6"/>
    <p:sldLayoutId id="2147483682" r:id="rId7"/>
    <p:sldLayoutId id="2147483667" r:id="rId8"/>
    <p:sldLayoutId id="2147483674" r:id="rId9"/>
  </p:sldLayoutIdLst>
  <p:hf hdr="0"/>
  <p:txStyles>
    <p:titleStyle>
      <a:lvl1pPr algn="l" rtl="0" eaLnBrk="1" latinLnBrk="0" hangingPunct="1">
        <a:spcBef>
          <a:spcPts val="120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ts val="6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ts val="6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ts val="6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ts val="6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Sergio Calatroni - CERN | HTS at high-gradient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9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2.3147741" TargetMode="Externa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genda.infn.it/event/34455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genda.infn.it/event/21199/contributions/178820/attachments/96634/133146/eeFACT_ILC-Power_List_220916.pptx" TargetMode="External"/><Relationship Id="rId5" Type="http://schemas.openxmlformats.org/officeDocument/2006/relationships/hyperlink" Target="https://agenda.infn.it/event/21199/contributions/168888/attachments/96229/132492/ILC_AFG_v1.pdf" TargetMode="External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hyperlink" Target="https://agenda.infn.it/event/21199/contributions/178820/attachments/96634/133146/eeFACT_ILC-Power_List_220916.pptx" TargetMode="External"/><Relationship Id="rId5" Type="http://schemas.openxmlformats.org/officeDocument/2006/relationships/image" Target="../media/image72.emf"/><Relationship Id="rId10" Type="http://schemas.openxmlformats.org/officeDocument/2006/relationships/hyperlink" Target="https://agenda.infn.it/event/21199/contributions/168888/attachments/96229/132492/ILC_AFG_v1.pdf" TargetMode="External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lasse.cornell.edu/event/2283/overview" TargetMode="External"/><Relationship Id="rId4" Type="http://schemas.openxmlformats.org/officeDocument/2006/relationships/hyperlink" Target="https://journals.aps.org/prab/abstract/10.1103/PhysRevAccelBeams.24.09320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png"/><Relationship Id="rId4" Type="http://schemas.openxmlformats.org/officeDocument/2006/relationships/hyperlink" Target="https://www.nature.com/articles/s41598-020-69004-z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ip.scitation.org/doi/10.1063/1.37102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4.png"/><Relationship Id="rId5" Type="http://schemas.openxmlformats.org/officeDocument/2006/relationships/image" Target="../media/image103.jpg"/><Relationship Id="rId4" Type="http://schemas.openxmlformats.org/officeDocument/2006/relationships/image" Target="../media/image10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hyperlink" Target="https://www.usparticlephysics.org/2023-p5-report/index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hyperlink" Target="https://indico.cern.ch/event/120210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2.png"/><Relationship Id="rId7" Type="http://schemas.openxmlformats.org/officeDocument/2006/relationships/image" Target="../media/image1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4.png"/><Relationship Id="rId5" Type="http://schemas.openxmlformats.org/officeDocument/2006/relationships/image" Target="../media/image123.jpg"/><Relationship Id="rId4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jpeg"/><Relationship Id="rId3" Type="http://schemas.openxmlformats.org/officeDocument/2006/relationships/image" Target="../media/image127.png"/><Relationship Id="rId7" Type="http://schemas.microsoft.com/office/2007/relationships/hdphoto" Target="../media/hdphoto1.wd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450.png"/><Relationship Id="rId10" Type="http://schemas.openxmlformats.org/officeDocument/2006/relationships/image" Target="../media/image131.png"/><Relationship Id="rId4" Type="http://schemas.openxmlformats.org/officeDocument/2006/relationships/image" Target="../media/image440.png"/><Relationship Id="rId9" Type="http://schemas.openxmlformats.org/officeDocument/2006/relationships/image" Target="../media/image130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3" Type="http://schemas.openxmlformats.org/officeDocument/2006/relationships/image" Target="../media/image132.wmf"/><Relationship Id="rId7" Type="http://schemas.openxmlformats.org/officeDocument/2006/relationships/oleObject" Target="../embeddings/oleObject11.bin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png"/><Relationship Id="rId5" Type="http://schemas.openxmlformats.org/officeDocument/2006/relationships/image" Target="../media/image133.wmf"/><Relationship Id="rId10" Type="http://schemas.openxmlformats.org/officeDocument/2006/relationships/image" Target="../media/image22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lasse.cornell.edu/event/2283/overview" TargetMode="External"/><Relationship Id="rId4" Type="http://schemas.openxmlformats.org/officeDocument/2006/relationships/image" Target="../media/image13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7.wmf"/><Relationship Id="rId9" Type="http://schemas.openxmlformats.org/officeDocument/2006/relationships/image" Target="../media/image150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13" Type="http://schemas.openxmlformats.org/officeDocument/2006/relationships/image" Target="../media/image3.emf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jpg"/><Relationship Id="rId5" Type="http://schemas.openxmlformats.org/officeDocument/2006/relationships/image" Target="../media/image26.png"/><Relationship Id="rId15" Type="http://schemas.openxmlformats.org/officeDocument/2006/relationships/image" Target="../media/image35.jp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42.png"/><Relationship Id="rId18" Type="http://schemas.openxmlformats.org/officeDocument/2006/relationships/image" Target="../media/image44.emf"/><Relationship Id="rId3" Type="http://schemas.openxmlformats.org/officeDocument/2006/relationships/image" Target="../media/image36.wmf"/><Relationship Id="rId7" Type="http://schemas.openxmlformats.org/officeDocument/2006/relationships/image" Target="../media/image38.wmf"/><Relationship Id="rId12" Type="http://schemas.openxmlformats.org/officeDocument/2006/relationships/image" Target="../media/image41.png"/><Relationship Id="rId17" Type="http://schemas.openxmlformats.org/officeDocument/2006/relationships/oleObject" Target="../embeddings/oleObject7.bin"/><Relationship Id="rId2" Type="http://schemas.openxmlformats.org/officeDocument/2006/relationships/oleObject" Target="../embeddings/oleObject1.bin"/><Relationship Id="rId16" Type="http://schemas.openxmlformats.org/officeDocument/2006/relationships/chart" Target="../charts/chart1.xml"/><Relationship Id="rId20" Type="http://schemas.openxmlformats.org/officeDocument/2006/relationships/image" Target="../media/image45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5" Type="http://schemas.openxmlformats.org/officeDocument/2006/relationships/image" Target="../media/image43.wmf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22.png"/><Relationship Id="rId5" Type="http://schemas.openxmlformats.org/officeDocument/2006/relationships/image" Target="../media/image53.png"/><Relationship Id="rId10" Type="http://schemas.openxmlformats.org/officeDocument/2006/relationships/image" Target="../media/image50.png"/><Relationship Id="rId4" Type="http://schemas.openxmlformats.org/officeDocument/2006/relationships/image" Target="../media/image4.emf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21C04-4CB4-1718-31D5-7AF3BBF00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1"/>
            <a:ext cx="10969139" cy="1785058"/>
          </a:xfrm>
        </p:spPr>
        <p:txBody>
          <a:bodyPr/>
          <a:lstStyle/>
          <a:p>
            <a:r>
              <a:rPr lang="en-GB" dirty="0"/>
              <a:t>“HIGHEST”:</a:t>
            </a:r>
            <a:br>
              <a:rPr lang="en-GB" dirty="0"/>
            </a:br>
            <a:r>
              <a:rPr lang="en-GB" dirty="0"/>
              <a:t>REBCO Coatings for High-Gradient RF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B5E7-4708-A172-C32D-E0424B749E2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09599" y="3391124"/>
            <a:ext cx="4675833" cy="419653"/>
          </a:xfrm>
        </p:spPr>
        <p:txBody>
          <a:bodyPr>
            <a:normAutofit fontScale="92500"/>
          </a:bodyPr>
          <a:lstStyle/>
          <a:p>
            <a:r>
              <a:rPr lang="en-US" dirty="0"/>
              <a:t>Sergio Calatroni, on behalf of the Collaboration.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9A5383-81C8-1CE0-DCE9-5DC349472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04" y="4633868"/>
            <a:ext cx="1584000" cy="1584000"/>
          </a:xfrm>
          <a:prstGeom prst="rect">
            <a:avLst/>
          </a:prstGeom>
          <a:noFill/>
          <a:ln w="76200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A red circle and a black background">
            <a:extLst>
              <a:ext uri="{FF2B5EF4-FFF2-40B4-BE49-F238E27FC236}">
                <a16:creationId xmlns:a16="http://schemas.microsoft.com/office/drawing/2014/main" id="{FE91A461-C659-8DE9-7199-7556D48DF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645" y="5172362"/>
            <a:ext cx="3060000" cy="5070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0A3F35-931D-3536-6C6A-5AE26326F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9863" y="4833848"/>
            <a:ext cx="2376000" cy="1184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8AA795-581A-C790-D24E-8B50D5DF60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480" y="5005961"/>
            <a:ext cx="1476000" cy="839815"/>
          </a:xfrm>
          <a:prstGeom prst="rect">
            <a:avLst/>
          </a:prstGeom>
        </p:spPr>
      </p:pic>
      <p:pic>
        <p:nvPicPr>
          <p:cNvPr id="10" name="Picture 9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75222E8E-0982-3ED4-90D1-AC1BC517B1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9930" y="5041976"/>
            <a:ext cx="2484000" cy="76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97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soldering technology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125 Grupo">
            <a:extLst>
              <a:ext uri="{FF2B5EF4-FFF2-40B4-BE49-F238E27FC236}">
                <a16:creationId xmlns:a16="http://schemas.microsoft.com/office/drawing/2014/main" id="{F7C647D8-8078-4A5A-A90C-B728CF5C0C45}"/>
              </a:ext>
            </a:extLst>
          </p:cNvPr>
          <p:cNvGrpSpPr/>
          <p:nvPr/>
        </p:nvGrpSpPr>
        <p:grpSpPr>
          <a:xfrm>
            <a:off x="360656" y="1012370"/>
            <a:ext cx="3561253" cy="3630990"/>
            <a:chOff x="4283968" y="1628800"/>
            <a:chExt cx="2670940" cy="2723242"/>
          </a:xfrm>
        </p:grpSpPr>
        <p:cxnSp>
          <p:nvCxnSpPr>
            <p:cNvPr id="11" name="18 Conector recto">
              <a:extLst>
                <a:ext uri="{FF2B5EF4-FFF2-40B4-BE49-F238E27FC236}">
                  <a16:creationId xmlns:a16="http://schemas.microsoft.com/office/drawing/2014/main" id="{5B57B959-1654-4A44-A826-A5630FBF0000}"/>
                </a:ext>
              </a:extLst>
            </p:cNvPr>
            <p:cNvCxnSpPr/>
            <p:nvPr/>
          </p:nvCxnSpPr>
          <p:spPr>
            <a:xfrm>
              <a:off x="4704227" y="3513694"/>
              <a:ext cx="663580" cy="497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20 Conector recto">
              <a:extLst>
                <a:ext uri="{FF2B5EF4-FFF2-40B4-BE49-F238E27FC236}">
                  <a16:creationId xmlns:a16="http://schemas.microsoft.com/office/drawing/2014/main" id="{71563FD2-2D8A-4EAF-AE0A-4DD5B2C3A14C}"/>
                </a:ext>
              </a:extLst>
            </p:cNvPr>
            <p:cNvCxnSpPr/>
            <p:nvPr/>
          </p:nvCxnSpPr>
          <p:spPr>
            <a:xfrm>
              <a:off x="4659939" y="3558355"/>
              <a:ext cx="75325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8 Conector recto">
              <a:extLst>
                <a:ext uri="{FF2B5EF4-FFF2-40B4-BE49-F238E27FC236}">
                  <a16:creationId xmlns:a16="http://schemas.microsoft.com/office/drawing/2014/main" id="{CA5CE139-C369-4530-9382-DAA9BC70D29E}"/>
                </a:ext>
              </a:extLst>
            </p:cNvPr>
            <p:cNvCxnSpPr/>
            <p:nvPr/>
          </p:nvCxnSpPr>
          <p:spPr>
            <a:xfrm>
              <a:off x="4729189" y="3483999"/>
              <a:ext cx="610451" cy="62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50 Conector recto de flecha">
              <a:extLst>
                <a:ext uri="{FF2B5EF4-FFF2-40B4-BE49-F238E27FC236}">
                  <a16:creationId xmlns:a16="http://schemas.microsoft.com/office/drawing/2014/main" id="{9A60FAF9-8DFC-4275-B461-049B940A470E}"/>
                </a:ext>
              </a:extLst>
            </p:cNvPr>
            <p:cNvCxnSpPr/>
            <p:nvPr/>
          </p:nvCxnSpPr>
          <p:spPr>
            <a:xfrm flipH="1">
              <a:off x="4608528" y="2852936"/>
              <a:ext cx="251504" cy="31191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51 CuadroTexto">
              <a:extLst>
                <a:ext uri="{FF2B5EF4-FFF2-40B4-BE49-F238E27FC236}">
                  <a16:creationId xmlns:a16="http://schemas.microsoft.com/office/drawing/2014/main" id="{1A1D0A04-EF15-46F4-8E11-F2DAA6B39F5B}"/>
                </a:ext>
              </a:extLst>
            </p:cNvPr>
            <p:cNvSpPr txBox="1"/>
            <p:nvPr/>
          </p:nvSpPr>
          <p:spPr>
            <a:xfrm>
              <a:off x="4716016" y="2564904"/>
              <a:ext cx="503984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CC</a:t>
              </a:r>
            </a:p>
          </p:txBody>
        </p:sp>
        <p:sp>
          <p:nvSpPr>
            <p:cNvPr id="16" name="79 Forma libre">
              <a:extLst>
                <a:ext uri="{FF2B5EF4-FFF2-40B4-BE49-F238E27FC236}">
                  <a16:creationId xmlns:a16="http://schemas.microsoft.com/office/drawing/2014/main" id="{9C0E1CFC-53EE-4D1B-97E0-60FB4942BFA2}"/>
                </a:ext>
              </a:extLst>
            </p:cNvPr>
            <p:cNvSpPr/>
            <p:nvPr/>
          </p:nvSpPr>
          <p:spPr>
            <a:xfrm>
              <a:off x="4283968" y="2932652"/>
              <a:ext cx="378182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100 Forma libre">
              <a:extLst>
                <a:ext uri="{FF2B5EF4-FFF2-40B4-BE49-F238E27FC236}">
                  <a16:creationId xmlns:a16="http://schemas.microsoft.com/office/drawing/2014/main" id="{4DA227BC-46A6-445E-8AAD-9AE80E940913}"/>
                </a:ext>
              </a:extLst>
            </p:cNvPr>
            <p:cNvSpPr/>
            <p:nvPr/>
          </p:nvSpPr>
          <p:spPr>
            <a:xfrm flipH="1">
              <a:off x="5401025" y="2942376"/>
              <a:ext cx="378182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101 Forma libre">
              <a:extLst>
                <a:ext uri="{FF2B5EF4-FFF2-40B4-BE49-F238E27FC236}">
                  <a16:creationId xmlns:a16="http://schemas.microsoft.com/office/drawing/2014/main" id="{5B5CBD62-F3D2-41A0-9755-C0FC7E4C2ADD}"/>
                </a:ext>
              </a:extLst>
            </p:cNvPr>
            <p:cNvSpPr/>
            <p:nvPr/>
          </p:nvSpPr>
          <p:spPr>
            <a:xfrm flipH="1">
              <a:off x="5354221" y="2903067"/>
              <a:ext cx="378183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9" name="104 Conector recto">
              <a:extLst>
                <a:ext uri="{FF2B5EF4-FFF2-40B4-BE49-F238E27FC236}">
                  <a16:creationId xmlns:a16="http://schemas.microsoft.com/office/drawing/2014/main" id="{5BB0824A-A76E-4CB9-8F40-B5702129D76A}"/>
                </a:ext>
              </a:extLst>
            </p:cNvPr>
            <p:cNvCxnSpPr/>
            <p:nvPr/>
          </p:nvCxnSpPr>
          <p:spPr>
            <a:xfrm>
              <a:off x="5732404" y="2908798"/>
              <a:ext cx="54556" cy="6028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07 Forma libre">
              <a:extLst>
                <a:ext uri="{FF2B5EF4-FFF2-40B4-BE49-F238E27FC236}">
                  <a16:creationId xmlns:a16="http://schemas.microsoft.com/office/drawing/2014/main" id="{3385CC43-EAA3-4401-B9B5-73F2BF6F6663}"/>
                </a:ext>
              </a:extLst>
            </p:cNvPr>
            <p:cNvSpPr/>
            <p:nvPr/>
          </p:nvSpPr>
          <p:spPr>
            <a:xfrm flipH="1">
              <a:off x="5331046" y="2872252"/>
              <a:ext cx="378183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21" name="108 Forma libre">
              <a:extLst>
                <a:ext uri="{FF2B5EF4-FFF2-40B4-BE49-F238E27FC236}">
                  <a16:creationId xmlns:a16="http://schemas.microsoft.com/office/drawing/2014/main" id="{F8ED525C-1D31-4BD5-84F7-EB58E0B0E813}"/>
                </a:ext>
              </a:extLst>
            </p:cNvPr>
            <p:cNvSpPr/>
            <p:nvPr/>
          </p:nvSpPr>
          <p:spPr>
            <a:xfrm>
              <a:off x="4375770" y="2917945"/>
              <a:ext cx="371177" cy="570290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cxnSp>
          <p:nvCxnSpPr>
            <p:cNvPr id="22" name="38 Conector recto">
              <a:extLst>
                <a:ext uri="{FF2B5EF4-FFF2-40B4-BE49-F238E27FC236}">
                  <a16:creationId xmlns:a16="http://schemas.microsoft.com/office/drawing/2014/main" id="{723D8446-89F1-48CD-9FDF-5664F9F37915}"/>
                </a:ext>
              </a:extLst>
            </p:cNvPr>
            <p:cNvCxnSpPr>
              <a:stCxn id="24" idx="3"/>
              <a:endCxn id="23" idx="3"/>
            </p:cNvCxnSpPr>
            <p:nvPr/>
          </p:nvCxnSpPr>
          <p:spPr>
            <a:xfrm flipV="1">
              <a:off x="4708216" y="3514280"/>
              <a:ext cx="666876" cy="15017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107 Forma libre">
              <a:extLst>
                <a:ext uri="{FF2B5EF4-FFF2-40B4-BE49-F238E27FC236}">
                  <a16:creationId xmlns:a16="http://schemas.microsoft.com/office/drawing/2014/main" id="{819CBC3C-1087-4F4A-B03E-E3CD21965858}"/>
                </a:ext>
              </a:extLst>
            </p:cNvPr>
            <p:cNvSpPr/>
            <p:nvPr/>
          </p:nvSpPr>
          <p:spPr>
            <a:xfrm flipH="1">
              <a:off x="5366496" y="2898301"/>
              <a:ext cx="378182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noFill/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108 Forma libre">
              <a:extLst>
                <a:ext uri="{FF2B5EF4-FFF2-40B4-BE49-F238E27FC236}">
                  <a16:creationId xmlns:a16="http://schemas.microsoft.com/office/drawing/2014/main" id="{7E622E68-D768-4447-A07B-7EB1573BE315}"/>
                </a:ext>
              </a:extLst>
            </p:cNvPr>
            <p:cNvSpPr/>
            <p:nvPr/>
          </p:nvSpPr>
          <p:spPr>
            <a:xfrm>
              <a:off x="4334236" y="2928491"/>
              <a:ext cx="382678" cy="600805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noFill/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cxnSp>
          <p:nvCxnSpPr>
            <p:cNvPr id="25" name="50 Conector recto de flecha">
              <a:extLst>
                <a:ext uri="{FF2B5EF4-FFF2-40B4-BE49-F238E27FC236}">
                  <a16:creationId xmlns:a16="http://schemas.microsoft.com/office/drawing/2014/main" id="{2D880844-4679-4BA4-93E0-6C874AB0EF30}"/>
                </a:ext>
              </a:extLst>
            </p:cNvPr>
            <p:cNvCxnSpPr/>
            <p:nvPr/>
          </p:nvCxnSpPr>
          <p:spPr>
            <a:xfrm rot="5400000">
              <a:off x="5172340" y="2086607"/>
              <a:ext cx="217506" cy="21973"/>
            </a:xfrm>
            <a:prstGeom prst="straightConnector1">
              <a:avLst/>
            </a:prstGeom>
            <a:ln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51 CuadroTexto">
              <a:extLst>
                <a:ext uri="{FF2B5EF4-FFF2-40B4-BE49-F238E27FC236}">
                  <a16:creationId xmlns:a16="http://schemas.microsoft.com/office/drawing/2014/main" id="{3DF7ACBE-E769-4D28-98FF-3BAE706F2CEF}"/>
                </a:ext>
              </a:extLst>
            </p:cNvPr>
            <p:cNvSpPr txBox="1"/>
            <p:nvPr/>
          </p:nvSpPr>
          <p:spPr>
            <a:xfrm>
              <a:off x="4355976" y="1628800"/>
              <a:ext cx="86946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rgbClr val="7030A0"/>
                  </a:solidFill>
                  <a:latin typeface="Arial Narrow" panose="020B0606020202030204" pitchFamily="34" charset="0"/>
                </a:rPr>
                <a:t>Solder</a:t>
              </a:r>
            </a:p>
          </p:txBody>
        </p:sp>
        <p:cxnSp>
          <p:nvCxnSpPr>
            <p:cNvPr id="27" name="52 Conector recto">
              <a:extLst>
                <a:ext uri="{FF2B5EF4-FFF2-40B4-BE49-F238E27FC236}">
                  <a16:creationId xmlns:a16="http://schemas.microsoft.com/office/drawing/2014/main" id="{ED2333FC-E0E7-49C4-94C1-BD7ADD1C016B}"/>
                </a:ext>
              </a:extLst>
            </p:cNvPr>
            <p:cNvCxnSpPr/>
            <p:nvPr/>
          </p:nvCxnSpPr>
          <p:spPr>
            <a:xfrm flipV="1">
              <a:off x="4343348" y="2210802"/>
              <a:ext cx="916310" cy="7130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53 Conector recto">
              <a:extLst>
                <a:ext uri="{FF2B5EF4-FFF2-40B4-BE49-F238E27FC236}">
                  <a16:creationId xmlns:a16="http://schemas.microsoft.com/office/drawing/2014/main" id="{6BB81B64-407A-4A85-8AC4-1969AF300CFC}"/>
                </a:ext>
              </a:extLst>
            </p:cNvPr>
            <p:cNvCxnSpPr/>
            <p:nvPr/>
          </p:nvCxnSpPr>
          <p:spPr>
            <a:xfrm flipV="1">
              <a:off x="5760508" y="2158112"/>
              <a:ext cx="550480" cy="74257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57 Conector recto">
              <a:extLst>
                <a:ext uri="{FF2B5EF4-FFF2-40B4-BE49-F238E27FC236}">
                  <a16:creationId xmlns:a16="http://schemas.microsoft.com/office/drawing/2014/main" id="{D53A2C01-DB74-44DB-B1E3-544FA6A06BE2}"/>
                </a:ext>
              </a:extLst>
            </p:cNvPr>
            <p:cNvCxnSpPr/>
            <p:nvPr/>
          </p:nvCxnSpPr>
          <p:spPr>
            <a:xfrm flipV="1">
              <a:off x="5724128" y="2132856"/>
              <a:ext cx="550480" cy="74257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58 Conector recto">
              <a:extLst>
                <a:ext uri="{FF2B5EF4-FFF2-40B4-BE49-F238E27FC236}">
                  <a16:creationId xmlns:a16="http://schemas.microsoft.com/office/drawing/2014/main" id="{A85CC0CB-532E-427B-84BE-DBB7CBED8778}"/>
                </a:ext>
              </a:extLst>
            </p:cNvPr>
            <p:cNvCxnSpPr/>
            <p:nvPr/>
          </p:nvCxnSpPr>
          <p:spPr>
            <a:xfrm flipV="1">
              <a:off x="4355976" y="2235928"/>
              <a:ext cx="916310" cy="71308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59 CuadroTexto">
              <a:extLst>
                <a:ext uri="{FF2B5EF4-FFF2-40B4-BE49-F238E27FC236}">
                  <a16:creationId xmlns:a16="http://schemas.microsoft.com/office/drawing/2014/main" id="{F55C601A-8938-499B-922F-6603D47BCD11}"/>
                </a:ext>
              </a:extLst>
            </p:cNvPr>
            <p:cNvSpPr txBox="1"/>
            <p:nvPr/>
          </p:nvSpPr>
          <p:spPr>
            <a:xfrm>
              <a:off x="4327821" y="3544129"/>
              <a:ext cx="1485007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/>
                <a:t>Beamscreen</a:t>
              </a:r>
              <a:endParaRPr lang="en-US" sz="3200" dirty="0"/>
            </a:p>
          </p:txBody>
        </p:sp>
        <p:cxnSp>
          <p:nvCxnSpPr>
            <p:cNvPr id="32" name="61 Conector recto">
              <a:extLst>
                <a:ext uri="{FF2B5EF4-FFF2-40B4-BE49-F238E27FC236}">
                  <a16:creationId xmlns:a16="http://schemas.microsoft.com/office/drawing/2014/main" id="{60B2D738-374C-44C2-BBD4-164D960326B9}"/>
                </a:ext>
              </a:extLst>
            </p:cNvPr>
            <p:cNvCxnSpPr>
              <a:stCxn id="17" idx="2"/>
            </p:cNvCxnSpPr>
            <p:nvPr/>
          </p:nvCxnSpPr>
          <p:spPr>
            <a:xfrm flipV="1">
              <a:off x="5590116" y="2492896"/>
              <a:ext cx="710076" cy="9795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4 Conector recto">
              <a:extLst>
                <a:ext uri="{FF2B5EF4-FFF2-40B4-BE49-F238E27FC236}">
                  <a16:creationId xmlns:a16="http://schemas.microsoft.com/office/drawing/2014/main" id="{ED5AB125-B16E-4166-BA64-631E4D8862D0}"/>
                </a:ext>
              </a:extLst>
            </p:cNvPr>
            <p:cNvCxnSpPr>
              <a:stCxn id="21" idx="2"/>
            </p:cNvCxnSpPr>
            <p:nvPr/>
          </p:nvCxnSpPr>
          <p:spPr>
            <a:xfrm flipV="1">
              <a:off x="4561359" y="2348880"/>
              <a:ext cx="1018753" cy="10597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66 Conector recto">
              <a:extLst>
                <a:ext uri="{FF2B5EF4-FFF2-40B4-BE49-F238E27FC236}">
                  <a16:creationId xmlns:a16="http://schemas.microsoft.com/office/drawing/2014/main" id="{C3607FDE-6FA5-4580-B717-E6132903DF79}"/>
                </a:ext>
              </a:extLst>
            </p:cNvPr>
            <p:cNvCxnSpPr/>
            <p:nvPr/>
          </p:nvCxnSpPr>
          <p:spPr>
            <a:xfrm flipV="1">
              <a:off x="5004048" y="2420888"/>
              <a:ext cx="864096" cy="10801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70 Conector recto">
              <a:extLst>
                <a:ext uri="{FF2B5EF4-FFF2-40B4-BE49-F238E27FC236}">
                  <a16:creationId xmlns:a16="http://schemas.microsoft.com/office/drawing/2014/main" id="{0552128C-2519-4D81-AA1E-88840A2B3BC2}"/>
                </a:ext>
              </a:extLst>
            </p:cNvPr>
            <p:cNvCxnSpPr>
              <a:stCxn id="23" idx="3"/>
              <a:endCxn id="20" idx="1"/>
            </p:cNvCxnSpPr>
            <p:nvPr/>
          </p:nvCxnSpPr>
          <p:spPr>
            <a:xfrm flipV="1">
              <a:off x="5375091" y="3101454"/>
              <a:ext cx="288298" cy="4128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78 Conector recto de flecha">
              <a:extLst>
                <a:ext uri="{FF2B5EF4-FFF2-40B4-BE49-F238E27FC236}">
                  <a16:creationId xmlns:a16="http://schemas.microsoft.com/office/drawing/2014/main" id="{B6B59B64-4732-4C6F-9773-6CE97E6596C6}"/>
                </a:ext>
              </a:extLst>
            </p:cNvPr>
            <p:cNvCxnSpPr/>
            <p:nvPr/>
          </p:nvCxnSpPr>
          <p:spPr>
            <a:xfrm flipH="1">
              <a:off x="5148064" y="1988840"/>
              <a:ext cx="43204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80 Conector recto de flecha">
              <a:extLst>
                <a:ext uri="{FF2B5EF4-FFF2-40B4-BE49-F238E27FC236}">
                  <a16:creationId xmlns:a16="http://schemas.microsoft.com/office/drawing/2014/main" id="{8438A0A2-97A9-4245-9ADD-402FE2AF3027}"/>
                </a:ext>
              </a:extLst>
            </p:cNvPr>
            <p:cNvCxnSpPr/>
            <p:nvPr/>
          </p:nvCxnSpPr>
          <p:spPr>
            <a:xfrm flipH="1">
              <a:off x="5580112" y="2132856"/>
              <a:ext cx="144016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82 Conector recto de flecha">
              <a:extLst>
                <a:ext uri="{FF2B5EF4-FFF2-40B4-BE49-F238E27FC236}">
                  <a16:creationId xmlns:a16="http://schemas.microsoft.com/office/drawing/2014/main" id="{C8C503A1-C801-4DE3-98FF-DBFC559765D9}"/>
                </a:ext>
              </a:extLst>
            </p:cNvPr>
            <p:cNvCxnSpPr/>
            <p:nvPr/>
          </p:nvCxnSpPr>
          <p:spPr>
            <a:xfrm>
              <a:off x="5940152" y="2132856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83 CuadroTexto">
              <a:extLst>
                <a:ext uri="{FF2B5EF4-FFF2-40B4-BE49-F238E27FC236}">
                  <a16:creationId xmlns:a16="http://schemas.microsoft.com/office/drawing/2014/main" id="{E6D6CF4E-F490-4A49-8132-2804E66291EC}"/>
                </a:ext>
              </a:extLst>
            </p:cNvPr>
            <p:cNvSpPr txBox="1"/>
            <p:nvPr/>
          </p:nvSpPr>
          <p:spPr>
            <a:xfrm>
              <a:off x="5364088" y="1700808"/>
              <a:ext cx="1590820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HTS tapes</a:t>
              </a:r>
            </a:p>
          </p:txBody>
        </p:sp>
        <p:cxnSp>
          <p:nvCxnSpPr>
            <p:cNvPr id="40" name="106 Conector recto">
              <a:extLst>
                <a:ext uri="{FF2B5EF4-FFF2-40B4-BE49-F238E27FC236}">
                  <a16:creationId xmlns:a16="http://schemas.microsoft.com/office/drawing/2014/main" id="{B5737782-E8CA-4207-BA30-57BAA08F5B28}"/>
                </a:ext>
              </a:extLst>
            </p:cNvPr>
            <p:cNvCxnSpPr/>
            <p:nvPr/>
          </p:nvCxnSpPr>
          <p:spPr>
            <a:xfrm flipV="1">
              <a:off x="5783508" y="2157360"/>
              <a:ext cx="576064" cy="79208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121 Conector recto">
              <a:extLst>
                <a:ext uri="{FF2B5EF4-FFF2-40B4-BE49-F238E27FC236}">
                  <a16:creationId xmlns:a16="http://schemas.microsoft.com/office/drawing/2014/main" id="{B4F9AF02-73EF-45B0-9BD6-C7CAB39C2C4F}"/>
                </a:ext>
              </a:extLst>
            </p:cNvPr>
            <p:cNvCxnSpPr/>
            <p:nvPr/>
          </p:nvCxnSpPr>
          <p:spPr>
            <a:xfrm flipV="1">
              <a:off x="4283968" y="2192988"/>
              <a:ext cx="936104" cy="720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9599099" y="1295930"/>
            <a:ext cx="2940429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67" dirty="0"/>
              <a:t>Solders based on</a:t>
            </a:r>
            <a:br>
              <a:rPr lang="en-GB" sz="1867" dirty="0"/>
            </a:br>
            <a:r>
              <a:rPr lang="en-GB" sz="1867" dirty="0"/>
              <a:t>Sn / Pb / Cu / Bi &amp; In</a:t>
            </a:r>
            <a:br>
              <a:rPr lang="en-GB" sz="1867" dirty="0"/>
            </a:br>
            <a:r>
              <a:rPr lang="en-GB" sz="1867" dirty="0"/>
              <a:t>temperatures &lt; 220ºC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834EDC-A0E9-4691-B8EF-9D1E41188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365" y="2639215"/>
            <a:ext cx="3655739" cy="362931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035EBB1-F77D-4DBE-804B-1461FA8F9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063" y="794975"/>
            <a:ext cx="4969332" cy="1428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CAC686-67B5-2F60-9DDE-8EFA964E2DE2}"/>
              </a:ext>
            </a:extLst>
          </p:cNvPr>
          <p:cNvSpPr txBox="1"/>
          <p:nvPr/>
        </p:nvSpPr>
        <p:spPr>
          <a:xfrm>
            <a:off x="327051" y="4661305"/>
            <a:ext cx="2601787" cy="120032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DDDDDD"/>
              </a:buClr>
            </a:pPr>
            <a:r>
              <a:rPr lang="en-US" dirty="0"/>
              <a:t>2x80 km of beam screens to be coated with HTS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68D4F6-F1C0-198C-F2C6-9B58F4C088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0" t="26061" r="12135" b="29576"/>
          <a:stretch/>
        </p:blipFill>
        <p:spPr>
          <a:xfrm>
            <a:off x="7613515" y="2619062"/>
            <a:ext cx="3860800" cy="364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69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78C7A-BB4A-BE01-AA4A-775EC7BC5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axion searches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1A816-C494-3D4F-92D0-72E83BD847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0971E6-B5DE-5530-EDB2-E156A088E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0572B-FEB4-0E53-70F7-F8B456886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8B4CB8-792A-0F10-1462-52E221E30AD7}"/>
              </a:ext>
            </a:extLst>
          </p:cNvPr>
          <p:cNvGrpSpPr>
            <a:grpSpLocks noChangeAspect="1"/>
          </p:cNvGrpSpPr>
          <p:nvPr/>
        </p:nvGrpSpPr>
        <p:grpSpPr>
          <a:xfrm>
            <a:off x="6155497" y="2092980"/>
            <a:ext cx="5768878" cy="2485490"/>
            <a:chOff x="7480001" y="2132046"/>
            <a:chExt cx="4178362" cy="18002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BC1B0CD-2197-A1B3-8395-C9A0D95BCA22}"/>
                </a:ext>
              </a:extLst>
            </p:cNvPr>
            <p:cNvGrpSpPr/>
            <p:nvPr/>
          </p:nvGrpSpPr>
          <p:grpSpPr>
            <a:xfrm>
              <a:off x="7480001" y="2218715"/>
              <a:ext cx="4155865" cy="1615005"/>
              <a:chOff x="758999" y="1607622"/>
              <a:chExt cx="4155865" cy="161500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848B144-D8B8-1AC4-2A17-8EA53BA48EAB}"/>
                      </a:ext>
                    </a:extLst>
                  </p:cNvPr>
                  <p:cNvSpPr txBox="1"/>
                  <p:nvPr/>
                </p:nvSpPr>
                <p:spPr>
                  <a:xfrm>
                    <a:off x="758999" y="1607622"/>
                    <a:ext cx="3989884" cy="42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8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ℱ</m:t>
                          </m:r>
                          <m:r>
                            <a:rPr lang="en-GB" sz="28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~</m:t>
                          </m:r>
                          <m:sSubSup>
                            <m:sSubSupPr>
                              <m:ctrlP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𝑠𝑦𝑠</m:t>
                              </m:r>
                            </m:sub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28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GB" sz="28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GB" sz="280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sz="2800" b="1" i="1">
                                  <a:solidFill>
                                    <a:srgbClr val="12158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1" i="1">
                                  <a:solidFill>
                                    <a:srgbClr val="12158E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p>
                              <m:r>
                                <a:rPr lang="en-GB" sz="2800" b="1" i="1">
                                  <a:solidFill>
                                    <a:srgbClr val="12158E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oMath>
                      </m:oMathPara>
                    </a14:m>
                    <a:endParaRPr lang="en-GB" sz="3200" b="1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848B144-D8B8-1AC4-2A17-8EA53BA48E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8999" y="1607622"/>
                    <a:ext cx="3989884" cy="42308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6051627-0C39-BF9E-084B-4A9B442B67DC}"/>
                  </a:ext>
                </a:extLst>
              </p:cNvPr>
              <p:cNvSpPr txBox="1"/>
              <p:nvPr/>
            </p:nvSpPr>
            <p:spPr>
              <a:xfrm>
                <a:off x="1305259" y="2321615"/>
                <a:ext cx="1724025" cy="9010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Increase </a:t>
                </a:r>
                <a:r>
                  <a:rPr lang="en-US" sz="1800" dirty="0">
                    <a:solidFill>
                      <a:srgbClr val="C00000"/>
                    </a:solidFill>
                  </a:rPr>
                  <a:t>Q </a:t>
                </a:r>
              </a:p>
              <a:p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copper coating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superconducting coating</a:t>
                </a:r>
                <a:endParaRPr lang="en-GB" sz="18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1194E1-E8CB-D6FF-9681-4CA36D2797A5}"/>
                  </a:ext>
                </a:extLst>
              </p:cNvPr>
              <p:cNvSpPr txBox="1"/>
              <p:nvPr/>
            </p:nvSpPr>
            <p:spPr>
              <a:xfrm>
                <a:off x="3190839" y="2308919"/>
                <a:ext cx="1724025" cy="6914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800" b="1" dirty="0">
                    <a:solidFill>
                      <a:schemeClr val="accent3">
                        <a:lumMod val="50000"/>
                      </a:schemeClr>
                    </a:solidFill>
                    <a:latin typeface="SFSS1095"/>
                  </a:rPr>
                  <a:t>Requirement: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  <a:latin typeface="SFSS1095"/>
                  </a:rPr>
                  <a:t>High quality factor in a </a:t>
                </a:r>
                <a:r>
                  <a:rPr lang="en-US" sz="1800" dirty="0">
                    <a:solidFill>
                      <a:srgbClr val="12158E"/>
                    </a:solidFill>
                    <a:latin typeface="SFSS1095"/>
                  </a:rPr>
                  <a:t>high magnetic field</a:t>
                </a:r>
                <a:endParaRPr lang="en-GB" sz="1800" dirty="0">
                  <a:solidFill>
                    <a:srgbClr val="12158E"/>
                  </a:solidFill>
                </a:endParaRP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D67CD9C-518B-FA3C-F47B-2BF4D876D090}"/>
                  </a:ext>
                </a:extLst>
              </p:cNvPr>
              <p:cNvCxnSpPr/>
              <p:nvPr/>
            </p:nvCxnSpPr>
            <p:spPr>
              <a:xfrm>
                <a:off x="2300288" y="2035939"/>
                <a:ext cx="0" cy="306964"/>
              </a:xfrm>
              <a:prstGeom prst="straightConnector1">
                <a:avLst/>
              </a:prstGeom>
              <a:ln>
                <a:solidFill>
                  <a:srgbClr val="CC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104CA81-88FB-AA00-CBD8-EB1C71DB65F8}"/>
                  </a:ext>
                </a:extLst>
              </p:cNvPr>
              <p:cNvCxnSpPr/>
              <p:nvPr/>
            </p:nvCxnSpPr>
            <p:spPr>
              <a:xfrm>
                <a:off x="4024313" y="2005013"/>
                <a:ext cx="0" cy="306964"/>
              </a:xfrm>
              <a:prstGeom prst="straightConnector1">
                <a:avLst/>
              </a:prstGeom>
              <a:ln>
                <a:solidFill>
                  <a:srgbClr val="12158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ounded Rectangle 19">
              <a:extLst>
                <a:ext uri="{FF2B5EF4-FFF2-40B4-BE49-F238E27FC236}">
                  <a16:creationId xmlns:a16="http://schemas.microsoft.com/office/drawing/2014/main" id="{7549CC5F-E195-DC4D-0019-D7A9E520F5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30846" y="2132046"/>
              <a:ext cx="3927517" cy="1800225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5A91EE-4662-863A-27BB-D2325086D431}"/>
              </a:ext>
            </a:extLst>
          </p:cNvPr>
          <p:cNvGrpSpPr>
            <a:grpSpLocks noChangeAspect="1"/>
          </p:cNvGrpSpPr>
          <p:nvPr/>
        </p:nvGrpSpPr>
        <p:grpSpPr>
          <a:xfrm>
            <a:off x="235794" y="2112434"/>
            <a:ext cx="5853945" cy="2485490"/>
            <a:chOff x="533637" y="2112434"/>
            <a:chExt cx="4239976" cy="180022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5B1DE9-5A53-7D25-BE2A-9DFEAD2E8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9310" y="2304765"/>
              <a:ext cx="2218128" cy="1450011"/>
            </a:xfrm>
            <a:prstGeom prst="rect">
              <a:avLst/>
            </a:prstGeom>
          </p:spPr>
        </p:pic>
        <p:sp>
          <p:nvSpPr>
            <p:cNvPr id="13" name="Rounded Rectangle 2">
              <a:extLst>
                <a:ext uri="{FF2B5EF4-FFF2-40B4-BE49-F238E27FC236}">
                  <a16:creationId xmlns:a16="http://schemas.microsoft.com/office/drawing/2014/main" id="{D3A0400E-FAC5-2707-634B-90672B39E992}"/>
                </a:ext>
              </a:extLst>
            </p:cNvPr>
            <p:cNvSpPr/>
            <p:nvPr/>
          </p:nvSpPr>
          <p:spPr>
            <a:xfrm>
              <a:off x="533637" y="2112434"/>
              <a:ext cx="4239976" cy="1800225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0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3EBE9F5-1E4D-C774-8B89-25293B7037DF}"/>
                </a:ext>
              </a:extLst>
            </p:cNvPr>
            <p:cNvSpPr/>
            <p:nvPr/>
          </p:nvSpPr>
          <p:spPr>
            <a:xfrm>
              <a:off x="607098" y="2282659"/>
              <a:ext cx="1192594" cy="1136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Motivation:</a:t>
              </a:r>
            </a:p>
            <a:p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 </a:t>
              </a:r>
            </a:p>
            <a:p>
              <a:r>
                <a:rPr lang="en-US" dirty="0" err="1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Axion</a:t>
              </a: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 </a:t>
              </a:r>
              <a:r>
                <a:rPr lang="en-US" dirty="0" err="1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haloscope</a:t>
              </a: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 </a:t>
              </a:r>
              <a:endParaRPr lang="en-GB" dirty="0">
                <a:solidFill>
                  <a:schemeClr val="accent3">
                    <a:lumMod val="50000"/>
                  </a:schemeClr>
                </a:solidFill>
                <a:latin typeface="SFSS1095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8776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805B06-7563-293D-984E-7A2AFCC8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real cavity, f</a:t>
            </a:r>
            <a:r>
              <a:rPr lang="en-US" dirty="0">
                <a:sym typeface="Symbol" panose="05050102010706020507" pitchFamily="18" charset="2"/>
              </a:rPr>
              <a:t></a:t>
            </a:r>
            <a:r>
              <a:rPr lang="en-US" dirty="0"/>
              <a:t>9 GHz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274045-EAC9-F6CB-EB88-E6ABB7583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We have developed a technology for applying 2D HTS tapes to 3D RF “RADES” cavities demonstrating the potential of HTS for RF applications </a:t>
            </a:r>
            <a:r>
              <a:rPr lang="en-US" sz="2400" dirty="0">
                <a:hlinkClick r:id="rId3"/>
              </a:rPr>
              <a:t>J. Golm et al., IEEE TAS, Vol.  32, No. 4, (2022) 1500605</a:t>
            </a:r>
            <a:endParaRPr lang="en-US" sz="2400" dirty="0"/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5AFCC-3A7D-2D3E-EF76-F3910C39F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2950898"/>
            <a:ext cx="3835370" cy="2204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F3604B-A475-9D40-3827-C8024C5453C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5477" y="3019477"/>
            <a:ext cx="4078577" cy="293243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536312-C17C-256B-9632-FCDFB54AE917}"/>
              </a:ext>
            </a:extLst>
          </p:cNvPr>
          <p:cNvCxnSpPr/>
          <p:nvPr/>
        </p:nvCxnSpPr>
        <p:spPr>
          <a:xfrm flipV="1">
            <a:off x="8520525" y="3667549"/>
            <a:ext cx="0" cy="122413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958370F-50E8-E770-B2F3-4A5E0C322332}"/>
              </a:ext>
            </a:extLst>
          </p:cNvPr>
          <p:cNvSpPr txBox="1"/>
          <p:nvPr/>
        </p:nvSpPr>
        <p:spPr>
          <a:xfrm>
            <a:off x="7870120" y="2374677"/>
            <a:ext cx="3671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2x</a:t>
            </a:r>
            <a:r>
              <a:rPr lang="en-US" sz="1400" dirty="0"/>
              <a:t> improvement of RF quality factor compared to copper</a:t>
            </a:r>
          </a:p>
          <a:p>
            <a:pPr algn="ctr"/>
            <a:r>
              <a:rPr lang="en-US" sz="1400" dirty="0"/>
              <a:t>(newer prototype 5x improvement)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DC2159-15C8-85A0-A87D-3A27396CC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8530" y="3337089"/>
            <a:ext cx="3138583" cy="1817933"/>
          </a:xfrm>
          <a:prstGeom prst="rect">
            <a:avLst/>
          </a:prstGeom>
        </p:spPr>
      </p:pic>
      <p:pic>
        <p:nvPicPr>
          <p:cNvPr id="20" name="Picture 2" descr="http://icmab.es/images/logos/DOWNLOAD/FILES/OCHOA_CSIC-COLOR.png">
            <a:extLst>
              <a:ext uri="{FF2B5EF4-FFF2-40B4-BE49-F238E27FC236}">
                <a16:creationId xmlns:a16="http://schemas.microsoft.com/office/drawing/2014/main" id="{DEF1252C-6042-B76F-C4ED-BB79DEA55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51671" y="2673826"/>
            <a:ext cx="1399835" cy="6871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54B12D2-406B-C1AC-339B-9447D0FA6486}"/>
              </a:ext>
            </a:extLst>
          </p:cNvPr>
          <p:cNvSpPr txBox="1"/>
          <p:nvPr/>
        </p:nvSpPr>
        <p:spPr>
          <a:xfrm>
            <a:off x="368326" y="5435571"/>
            <a:ext cx="4719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RADES cavity for axion searches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6A8AC6-1268-FB4E-F5F4-27CFA0A2F235}"/>
              </a:ext>
            </a:extLst>
          </p:cNvPr>
          <p:cNvSpPr txBox="1"/>
          <p:nvPr/>
        </p:nvSpPr>
        <p:spPr>
          <a:xfrm>
            <a:off x="5018917" y="3031294"/>
            <a:ext cx="2327881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12 mm-wide HTS tapes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405435-0528-996C-A4AB-E5CDED10B1DB}"/>
              </a:ext>
            </a:extLst>
          </p:cNvPr>
          <p:cNvCxnSpPr/>
          <p:nvPr/>
        </p:nvCxnSpPr>
        <p:spPr>
          <a:xfrm>
            <a:off x="3863752" y="3788798"/>
            <a:ext cx="1224136" cy="3205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32979F8-E435-82DC-0380-3B0CB0EA66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25C5FE2-330D-1E80-5152-6D1D9A59BB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34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497E0-A370-73F9-8A81-68DF97D1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results from CAPP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2E9A41-01E6-D8D8-F09C-3065A0B7CC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5EFC4-06AF-78B1-06B8-1549E28FA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A34A2C-1DA1-F8D5-0E82-30559B4D5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E767C-A1A8-76AC-AF07-EC72CEFA44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727"/>
          <a:stretch/>
        </p:blipFill>
        <p:spPr>
          <a:xfrm>
            <a:off x="0" y="608066"/>
            <a:ext cx="12192000" cy="56418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884F1E-B98A-2827-00AC-D3C9C7318E52}"/>
              </a:ext>
            </a:extLst>
          </p:cNvPr>
          <p:cNvSpPr txBox="1"/>
          <p:nvPr/>
        </p:nvSpPr>
        <p:spPr>
          <a:xfrm>
            <a:off x="5804808" y="5730500"/>
            <a:ext cx="5447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From: D. Ahn, CAPP. More info at </a:t>
            </a:r>
            <a:r>
              <a:rPr lang="en-US" sz="1800" dirty="0">
                <a:solidFill>
                  <a:srgbClr val="000000"/>
                </a:solidFill>
                <a:hlinkClick r:id="rId4"/>
              </a:rPr>
              <a:t>Patras Workshop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A228D71-2E25-D618-2697-C837722E5B48}"/>
              </a:ext>
            </a:extLst>
          </p:cNvPr>
          <p:cNvSpPr/>
          <p:nvPr/>
        </p:nvSpPr>
        <p:spPr>
          <a:xfrm>
            <a:off x="4662435" y="4994031"/>
            <a:ext cx="974690" cy="37178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B8BA95-BB17-081A-7596-9C3BE8E3D7D9}"/>
              </a:ext>
            </a:extLst>
          </p:cNvPr>
          <p:cNvCxnSpPr>
            <a:cxnSpLocks/>
            <a:stCxn id="9" idx="2"/>
            <a:endCxn id="12" idx="3"/>
          </p:cNvCxnSpPr>
          <p:nvPr/>
        </p:nvCxnSpPr>
        <p:spPr>
          <a:xfrm flipH="1" flipV="1">
            <a:off x="3707841" y="4535602"/>
            <a:ext cx="954594" cy="64432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252B939-2915-78C2-684A-C7B7E4548495}"/>
              </a:ext>
            </a:extLst>
          </p:cNvPr>
          <p:cNvSpPr txBox="1"/>
          <p:nvPr/>
        </p:nvSpPr>
        <p:spPr>
          <a:xfrm>
            <a:off x="2381458" y="4350936"/>
            <a:ext cx="13263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2.2x10</a:t>
            </a:r>
            <a:r>
              <a:rPr lang="en-US" sz="1800" baseline="30000" dirty="0">
                <a:solidFill>
                  <a:srgbClr val="FF0000"/>
                </a:solidFill>
              </a:rPr>
              <a:t>-5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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98C6EF-72C4-7823-8A6A-9F55953C5ADD}"/>
              </a:ext>
            </a:extLst>
          </p:cNvPr>
          <p:cNvSpPr/>
          <p:nvPr/>
        </p:nvSpPr>
        <p:spPr>
          <a:xfrm>
            <a:off x="5872694" y="4994031"/>
            <a:ext cx="974690" cy="37178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1D0707-25E4-2861-FFEE-22759467C136}"/>
              </a:ext>
            </a:extLst>
          </p:cNvPr>
          <p:cNvCxnSpPr>
            <a:cxnSpLocks/>
            <a:stCxn id="14" idx="6"/>
            <a:endCxn id="16" idx="1"/>
          </p:cNvCxnSpPr>
          <p:nvPr/>
        </p:nvCxnSpPr>
        <p:spPr>
          <a:xfrm flipV="1">
            <a:off x="6847384" y="4189200"/>
            <a:ext cx="1068264" cy="99072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57EBD4C-E00A-BFE7-3967-708845170881}"/>
              </a:ext>
            </a:extLst>
          </p:cNvPr>
          <p:cNvSpPr txBox="1"/>
          <p:nvPr/>
        </p:nvSpPr>
        <p:spPr>
          <a:xfrm>
            <a:off x="7915648" y="4004534"/>
            <a:ext cx="13263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3.5x10</a:t>
            </a:r>
            <a:r>
              <a:rPr lang="en-US" sz="1800" baseline="30000" dirty="0">
                <a:solidFill>
                  <a:srgbClr val="FF0000"/>
                </a:solidFill>
              </a:rPr>
              <a:t>-5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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8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at low gradient, in a strong magnetic field</a:t>
            </a:r>
          </a:p>
          <a:p>
            <a:pPr lvl="1"/>
            <a:r>
              <a:rPr lang="en-US" dirty="0"/>
              <a:t>The present: FCC beam screens and RADES axion detectors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HTS cavities at high-gradient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goal of the new </a:t>
            </a:r>
            <a:r>
              <a:rPr lang="en-US" dirty="0" err="1">
                <a:solidFill>
                  <a:srgbClr val="FF0000"/>
                </a:solidFill>
              </a:rPr>
              <a:t>iFAST</a:t>
            </a:r>
            <a:r>
              <a:rPr lang="en-US" dirty="0">
                <a:solidFill>
                  <a:srgbClr val="FF0000"/>
                </a:solidFill>
              </a:rPr>
              <a:t> collaboration CERN – KIT – ICMAB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HTS cavities in both high-gradient and strong magnetic field</a:t>
            </a:r>
          </a:p>
          <a:p>
            <a:pPr lvl="1"/>
            <a:r>
              <a:rPr lang="en-US" dirty="0"/>
              <a:t>The future?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29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98DC4F9-CA1E-340C-2B50-B7CD2F193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854" y="266014"/>
            <a:ext cx="5795775" cy="594851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BFEA5-156B-4CCD-9009-962A9F6468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7C0A6C-CC65-45C1-BB16-56F1AEBC6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774DC-FBFF-4A0B-A090-379C7F00B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8A5A62-BAFA-4916-91CF-96CF7F107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43" y="1021081"/>
            <a:ext cx="3372433" cy="49651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91F0070-2859-4DB7-BFA6-5DF9F77D26A3}"/>
              </a:ext>
            </a:extLst>
          </p:cNvPr>
          <p:cNvSpPr/>
          <p:nvPr/>
        </p:nvSpPr>
        <p:spPr>
          <a:xfrm>
            <a:off x="8678178" y="2393164"/>
            <a:ext cx="3306451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6713D0-FB00-4607-A825-B41591D04E6C}"/>
              </a:ext>
            </a:extLst>
          </p:cNvPr>
          <p:cNvSpPr/>
          <p:nvPr/>
        </p:nvSpPr>
        <p:spPr>
          <a:xfrm>
            <a:off x="6155274" y="2570456"/>
            <a:ext cx="2337198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45CC31-E541-4699-90EF-438AFF3841D9}"/>
              </a:ext>
            </a:extLst>
          </p:cNvPr>
          <p:cNvSpPr/>
          <p:nvPr/>
        </p:nvSpPr>
        <p:spPr>
          <a:xfrm>
            <a:off x="8238067" y="3323420"/>
            <a:ext cx="3551933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45AC3-7047-D453-0146-01E96FFA33A8}"/>
              </a:ext>
            </a:extLst>
          </p:cNvPr>
          <p:cNvSpPr txBox="1"/>
          <p:nvPr/>
        </p:nvSpPr>
        <p:spPr>
          <a:xfrm>
            <a:off x="4828703" y="2514417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FCC-</a:t>
            </a:r>
            <a:r>
              <a:rPr lang="en-US" sz="2000" dirty="0" err="1">
                <a:solidFill>
                  <a:srgbClr val="FF0000"/>
                </a:solidFill>
              </a:rPr>
              <a:t>ee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ADECE8-44D9-F629-1B82-0DAE8E0C5421}"/>
              </a:ext>
            </a:extLst>
          </p:cNvPr>
          <p:cNvSpPr txBox="1"/>
          <p:nvPr/>
        </p:nvSpPr>
        <p:spPr>
          <a:xfrm>
            <a:off x="4875332" y="3267381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ILC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74C76B-77A1-C4F1-6C9D-0B51D05DB45C}"/>
              </a:ext>
            </a:extLst>
          </p:cNvPr>
          <p:cNvSpPr txBox="1"/>
          <p:nvPr/>
        </p:nvSpPr>
        <p:spPr>
          <a:xfrm>
            <a:off x="118533" y="1082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European Strategy for Particle Physics</a:t>
            </a:r>
            <a:br>
              <a:rPr lang="en-GB" dirty="0"/>
            </a:br>
            <a:r>
              <a:rPr lang="en-GB" dirty="0"/>
              <a:t>High-priority future initiatives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472B41-E40F-74D8-935E-18518E5C4DE3}"/>
              </a:ext>
            </a:extLst>
          </p:cNvPr>
          <p:cNvSpPr/>
          <p:nvPr/>
        </p:nvSpPr>
        <p:spPr>
          <a:xfrm>
            <a:off x="6240383" y="4606134"/>
            <a:ext cx="3750284" cy="486434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D3033D-732F-F7DA-265F-A7ECFFB069B3}"/>
              </a:ext>
            </a:extLst>
          </p:cNvPr>
          <p:cNvSpPr txBox="1"/>
          <p:nvPr/>
        </p:nvSpPr>
        <p:spPr>
          <a:xfrm>
            <a:off x="4875332" y="4587118"/>
            <a:ext cx="1322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CLIC, etc.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AE9660-7394-4EB5-89FA-9AB9336C0D7C}"/>
              </a:ext>
            </a:extLst>
          </p:cNvPr>
          <p:cNvSpPr/>
          <p:nvPr/>
        </p:nvSpPr>
        <p:spPr>
          <a:xfrm>
            <a:off x="6248113" y="357486"/>
            <a:ext cx="4936355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505DF6-D084-28F9-B11F-80FAA7FCAC92}"/>
              </a:ext>
            </a:extLst>
          </p:cNvPr>
          <p:cNvSpPr/>
          <p:nvPr/>
        </p:nvSpPr>
        <p:spPr>
          <a:xfrm>
            <a:off x="6248113" y="4046494"/>
            <a:ext cx="4551887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930437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4FF9C-ABEC-6DE3-C719-1DE6D3C73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Compact Linear Collider (CLIC)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1CFEC-91E4-2E18-8276-41A0D8BF01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67AF32-CEA8-E9AD-E198-500B048C9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2747F-0492-FDB8-7EEF-D52E7EFCF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derniere.pdf" descr="derniere.pdf">
            <a:extLst>
              <a:ext uri="{FF2B5EF4-FFF2-40B4-BE49-F238E27FC236}">
                <a16:creationId xmlns:a16="http://schemas.microsoft.com/office/drawing/2014/main" id="{175BBCD7-B3CA-303F-89FD-8709E020D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07" y="836713"/>
            <a:ext cx="4752081" cy="33604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he Compact Linear Collider (CLIC)…">
            <a:extLst>
              <a:ext uri="{FF2B5EF4-FFF2-40B4-BE49-F238E27FC236}">
                <a16:creationId xmlns:a16="http://schemas.microsoft.com/office/drawing/2014/main" id="{94DA77FB-72A3-D1B8-7860-BDF7C1546E07}"/>
              </a:ext>
            </a:extLst>
          </p:cNvPr>
          <p:cNvSpPr txBox="1"/>
          <p:nvPr/>
        </p:nvSpPr>
        <p:spPr>
          <a:xfrm>
            <a:off x="5772067" y="526572"/>
            <a:ext cx="6016733" cy="3095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t">
            <a:spAutoFit/>
          </a:bodyPr>
          <a:lstStyle/>
          <a:p>
            <a:pPr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latin typeface="Avenir Heavy"/>
                <a:ea typeface="Avenir Heavy"/>
                <a:cs typeface="Avenir Heavy"/>
                <a:sym typeface="Avenir Heavy"/>
              </a:defRPr>
            </a:pPr>
            <a:endParaRPr lang="en-US" sz="1600" kern="0" dirty="0">
              <a:solidFill>
                <a:srgbClr val="000000"/>
              </a:solidFill>
              <a:sym typeface="Avenir Heavy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400" b="1" kern="0" dirty="0">
                <a:solidFill>
                  <a:srgbClr val="000000"/>
                </a:solidFill>
                <a:sym typeface="Avenir Book"/>
              </a:rPr>
              <a:t>Timeline: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Electron-positron linear collider at CERN for the era beyond HL-LHC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400" b="1" kern="0" dirty="0">
                <a:solidFill>
                  <a:srgbClr val="000000"/>
                </a:solidFill>
                <a:sym typeface="Avenir Book"/>
              </a:rPr>
              <a:t>Compact: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Novel and unique two-beam accelerating technique with high-gradient room temperature RF cavities (~20’500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structures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 at 380 GeV)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, ~11km in its initial phase</a:t>
            </a:r>
            <a:endParaRPr sz="1400" kern="0" dirty="0">
              <a:solidFill>
                <a:srgbClr val="000000"/>
              </a:solidFill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400" b="1" kern="0" dirty="0">
                <a:solidFill>
                  <a:srgbClr val="000000"/>
                </a:solidFill>
                <a:sym typeface="Avenir Book"/>
              </a:rPr>
              <a:t>Expandable: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Staged </a:t>
            </a:r>
            <a:r>
              <a:rPr sz="1400" kern="0" dirty="0" err="1">
                <a:solidFill>
                  <a:srgbClr val="000000"/>
                </a:solidFill>
                <a:sym typeface="Avenir Book"/>
              </a:rPr>
              <a:t>programme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 with collision energies from 380 GeV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(Higgs/top)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up to 3 </a:t>
            </a:r>
            <a:r>
              <a:rPr sz="1400" kern="0" dirty="0" err="1">
                <a:solidFill>
                  <a:srgbClr val="000000"/>
                </a:solidFill>
                <a:sym typeface="Avenir Book"/>
              </a:rPr>
              <a:t>TeV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 (Energy Frontier)</a:t>
            </a:r>
          </a:p>
          <a:p>
            <a:pPr marL="0" lvl="1" indent="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endParaRPr sz="900" kern="0" dirty="0">
              <a:solidFill>
                <a:srgbClr val="000000"/>
              </a:solidFill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sz="1400" kern="0" dirty="0">
                <a:solidFill>
                  <a:srgbClr val="000000"/>
                </a:solidFill>
                <a:sym typeface="Avenir Book"/>
              </a:rPr>
              <a:t>CDR in 2012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 with focus on 3 </a:t>
            </a:r>
            <a:r>
              <a:rPr lang="en-US" sz="1400" kern="0" dirty="0" err="1">
                <a:solidFill>
                  <a:srgbClr val="000000"/>
                </a:solidFill>
                <a:sym typeface="Avenir Book"/>
              </a:rPr>
              <a:t>TeV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.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Updated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project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overview documents in 2018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 (Project Implementation Plan) with focus 380 GeV for Higgs and top. </a:t>
            </a:r>
          </a:p>
        </p:txBody>
      </p:sp>
      <p:sp>
        <p:nvSpPr>
          <p:cNvPr id="8" name="Accelerating structure prototype for CLIC:…">
            <a:extLst>
              <a:ext uri="{FF2B5EF4-FFF2-40B4-BE49-F238E27FC236}">
                <a16:creationId xmlns:a16="http://schemas.microsoft.com/office/drawing/2014/main" id="{24B238EC-9F87-B243-7266-C29061E62E3C}"/>
              </a:ext>
            </a:extLst>
          </p:cNvPr>
          <p:cNvSpPr txBox="1"/>
          <p:nvPr/>
        </p:nvSpPr>
        <p:spPr>
          <a:xfrm>
            <a:off x="908284" y="3680445"/>
            <a:ext cx="2118113" cy="41069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100" b="1" kern="0" dirty="0">
                <a:solidFill>
                  <a:srgbClr val="000000"/>
                </a:solidFill>
                <a:sym typeface="Avenir Light"/>
              </a:rPr>
              <a:t>Accelerating structure prototype for </a:t>
            </a:r>
            <a:r>
              <a:rPr lang="en-US" sz="1100" b="1" kern="0" dirty="0">
                <a:solidFill>
                  <a:srgbClr val="000000"/>
                </a:solidFill>
                <a:sym typeface="Avenir Light"/>
              </a:rPr>
              <a:t>CLIC</a:t>
            </a:r>
            <a:r>
              <a:rPr sz="1100" b="1" kern="0" dirty="0">
                <a:solidFill>
                  <a:srgbClr val="000000"/>
                </a:solidFill>
                <a:sym typeface="Avenir Light"/>
              </a:rPr>
              <a:t>: 12 GHz  (L~25 cm)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C5F2A-03F4-545C-0D5D-AB6058A62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874" y="2591517"/>
            <a:ext cx="2118113" cy="2177855"/>
          </a:xfrm>
          <a:prstGeom prst="rect">
            <a:avLst/>
          </a:prstGeom>
          <a:effectLst>
            <a:outerShdw blurRad="419100" dist="152400" dir="5400000" algn="ctr" rotWithShape="0">
              <a:schemeClr val="tx1">
                <a:alpha val="39000"/>
              </a:scheme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50CE9D-C150-5553-89D4-9757861BF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7919" y="3534331"/>
            <a:ext cx="4752081" cy="26724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3C2BBB-BFF2-A470-ECF5-8337F6F09A40}"/>
              </a:ext>
            </a:extLst>
          </p:cNvPr>
          <p:cNvSpPr txBox="1"/>
          <p:nvPr/>
        </p:nvSpPr>
        <p:spPr>
          <a:xfrm>
            <a:off x="87404" y="4763445"/>
            <a:ext cx="5336678" cy="10060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The CLIC accelerator studies are mature:</a:t>
            </a:r>
          </a:p>
          <a:p>
            <a:pPr marL="171450" marR="0" lvl="0" indent="-17145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Optimised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 design for cost and power </a:t>
            </a:r>
          </a:p>
          <a:p>
            <a:pPr marL="171450" marR="0" lvl="0" indent="-17145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Many tests in CTF3, FELs, light-sources and test-stands</a:t>
            </a:r>
          </a:p>
          <a:p>
            <a:pPr marL="171450" marR="0" lvl="0" indent="-17145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Technical developments of “all” key elements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CA78D-6131-4411-0AB8-2D0FE6A8B6CB}"/>
              </a:ext>
            </a:extLst>
          </p:cNvPr>
          <p:cNvSpPr txBox="1"/>
          <p:nvPr/>
        </p:nvSpPr>
        <p:spPr>
          <a:xfrm>
            <a:off x="8129116" y="81281"/>
            <a:ext cx="3992183" cy="3606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Recent talks: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5"/>
              </a:rPr>
              <a:t>eeFACT-I1</a:t>
            </a: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 and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6"/>
              </a:rPr>
              <a:t>eeFACTI2</a:t>
            </a:r>
            <a:endParaRPr lang="en-US" sz="1000" kern="0" dirty="0">
              <a:solidFill>
                <a:srgbClr val="000000"/>
              </a:solidFill>
              <a:sym typeface="Avenir 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144A0F-DACA-04C5-CAFD-2F7023657D2D}"/>
              </a:ext>
            </a:extLst>
          </p:cNvPr>
          <p:cNvSpPr txBox="1"/>
          <p:nvPr/>
        </p:nvSpPr>
        <p:spPr>
          <a:xfrm>
            <a:off x="361741" y="5953999"/>
            <a:ext cx="2238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Steinar Stapnes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88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7E9E5CC1-3830-3804-00EA-BD7F6B2A3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ILC250 accelerator facility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A4F6CD6-A123-A5AC-08A7-EE35FD2DC4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CH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92103A-5B91-4D06-98D7-449700EF7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4BB4A-B592-224D-BBF2-D9BAE9C1CE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150DF88-1793-4527-81DD-77088912030D}"/>
              </a:ext>
            </a:extLst>
          </p:cNvPr>
          <p:cNvGrpSpPr>
            <a:grpSpLocks/>
          </p:cNvGrpSpPr>
          <p:nvPr/>
        </p:nvGrpSpPr>
        <p:grpSpPr>
          <a:xfrm>
            <a:off x="640654" y="816747"/>
            <a:ext cx="7640612" cy="1771111"/>
            <a:chOff x="93696" y="1021034"/>
            <a:chExt cx="8660376" cy="2401465"/>
          </a:xfrm>
          <a:noFill/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28C9ACBA-468D-4689-991E-435CE7298A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050"/>
            <a:stretch/>
          </p:blipFill>
          <p:spPr>
            <a:xfrm>
              <a:off x="326596" y="1034102"/>
              <a:ext cx="8427476" cy="2388397"/>
            </a:xfrm>
            <a:prstGeom prst="rect">
              <a:avLst/>
            </a:prstGeom>
            <a:grpFill/>
          </p:spPr>
        </p:pic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EEE621ED-1481-4AE9-B866-0121A29E8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200" y="2168939"/>
              <a:ext cx="1115718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e- Source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32">
              <a:extLst>
                <a:ext uri="{FF2B5EF4-FFF2-40B4-BE49-F238E27FC236}">
                  <a16:creationId xmlns:a16="http://schemas.microsoft.com/office/drawing/2014/main" id="{2C588908-6F27-4501-A939-F8341A58A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7719" y="2864860"/>
              <a:ext cx="1976335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e+ Main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Liinac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15">
              <a:extLst>
                <a:ext uri="{FF2B5EF4-FFF2-40B4-BE49-F238E27FC236}">
                  <a16:creationId xmlns:a16="http://schemas.microsoft.com/office/drawing/2014/main" id="{04A428FD-5D58-4FA1-ADFB-930EAFD4E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9667" y="1596230"/>
              <a:ext cx="1031908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e+ Source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25">
              <a:extLst>
                <a:ext uri="{FF2B5EF4-FFF2-40B4-BE49-F238E27FC236}">
                  <a16:creationId xmlns:a16="http://schemas.microsoft.com/office/drawing/2014/main" id="{47499FE5-4A52-4860-BEE3-0ACEDE20C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9225" y="2039647"/>
              <a:ext cx="2080945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e- Main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Linac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6">
              <a:extLst>
                <a:ext uri="{FF2B5EF4-FFF2-40B4-BE49-F238E27FC236}">
                  <a16:creationId xmlns:a16="http://schemas.microsoft.com/office/drawing/2014/main" id="{6C8D1C8C-5242-41E1-A266-C1989789F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725" y="1021034"/>
              <a:ext cx="1328534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Damping Ring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Picture 8" descr="ILDhall2s">
              <a:extLst>
                <a:ext uri="{FF2B5EF4-FFF2-40B4-BE49-F238E27FC236}">
                  <a16:creationId xmlns:a16="http://schemas.microsoft.com/office/drawing/2014/main" id="{80FD4188-9578-46FF-93E1-315DD3F6CF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634" y="1436030"/>
              <a:ext cx="1671899" cy="1414038"/>
            </a:xfrm>
            <a:prstGeom prst="rect">
              <a:avLst/>
            </a:prstGeom>
            <a:grpFill/>
            <a:ln w="12700" cmpd="sng">
              <a:solidFill>
                <a:srgbClr val="3366FF"/>
              </a:solidFill>
              <a:miter lim="800000"/>
              <a:headEnd/>
              <a:tailEnd/>
            </a:ln>
          </p:spPr>
        </p:pic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E58765D1-0EF0-4426-92D2-987A9A207C12}"/>
                </a:ext>
              </a:extLst>
            </p:cNvPr>
            <p:cNvCxnSpPr/>
            <p:nvPr/>
          </p:nvCxnSpPr>
          <p:spPr bwMode="auto">
            <a:xfrm>
              <a:off x="1377931" y="1954477"/>
              <a:ext cx="3195913" cy="346140"/>
            </a:xfrm>
            <a:prstGeom prst="straightConnector1">
              <a:avLst/>
            </a:prstGeom>
            <a:grp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32">
              <a:extLst>
                <a:ext uri="{FF2B5EF4-FFF2-40B4-BE49-F238E27FC236}">
                  <a16:creationId xmlns:a16="http://schemas.microsoft.com/office/drawing/2014/main" id="{7D7C60FC-8A22-4C65-A7B2-F7F3E12B6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930" y="2316891"/>
              <a:ext cx="1244418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Beam dump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32">
              <a:extLst>
                <a:ext uri="{FF2B5EF4-FFF2-40B4-BE49-F238E27FC236}">
                  <a16:creationId xmlns:a16="http://schemas.microsoft.com/office/drawing/2014/main" id="{01608EA8-EC11-46AF-A0E8-FD9AD867CF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847" y="1126916"/>
              <a:ext cx="1593626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Interaction point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9EBE3F6-75A4-441D-91E2-B9020D461B36}"/>
                </a:ext>
              </a:extLst>
            </p:cNvPr>
            <p:cNvSpPr txBox="1"/>
            <p:nvPr/>
          </p:nvSpPr>
          <p:spPr>
            <a:xfrm>
              <a:off x="93696" y="2585628"/>
              <a:ext cx="1602914" cy="37558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34" charset="-128"/>
                  <a:cs typeface="Arial" panose="020B0604020202020204" pitchFamily="34" charset="0"/>
                </a:rPr>
                <a:t>Physics Detectors</a:t>
              </a: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17" name="Rectangle 148">
            <a:extLst>
              <a:ext uri="{FF2B5EF4-FFF2-40B4-BE49-F238E27FC236}">
                <a16:creationId xmlns:a16="http://schemas.microsoft.com/office/drawing/2014/main" id="{9032E193-08A2-4140-A2D4-87570A6E69B3}"/>
              </a:ext>
            </a:extLst>
          </p:cNvPr>
          <p:cNvSpPr txBox="1">
            <a:spLocks noChangeArrowheads="1"/>
          </p:cNvSpPr>
          <p:nvPr/>
        </p:nvSpPr>
        <p:spPr>
          <a:xfrm>
            <a:off x="2652980" y="2211685"/>
            <a:ext cx="5191086" cy="34764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Bunches of ~10</a:t>
            </a:r>
            <a:r>
              <a:rPr kumimoji="0" lang="en-US" altLang="ja-JP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10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e+/e-</a:t>
            </a:r>
            <a:endParaRPr kumimoji="0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8" name="コンテンツ プレースホルダー 1">
            <a:extLst>
              <a:ext uri="{FF2B5EF4-FFF2-40B4-BE49-F238E27FC236}">
                <a16:creationId xmlns:a16="http://schemas.microsoft.com/office/drawing/2014/main" id="{765B4676-DCC2-45E3-A2AD-23A5933C21F6}"/>
              </a:ext>
            </a:extLst>
          </p:cNvPr>
          <p:cNvSpPr txBox="1">
            <a:spLocks/>
          </p:cNvSpPr>
          <p:nvPr/>
        </p:nvSpPr>
        <p:spPr>
          <a:xfrm>
            <a:off x="196367" y="2759670"/>
            <a:ext cx="5687079" cy="317711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Creating particles	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Sources</a:t>
            </a: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polarized elections/positrons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High quality beam                   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Damping ring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low emittance beams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Acceleration 		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Main linac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superconducting radio frequency (SRF)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Collide them    	              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Final focus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nano-meter beams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Go to                                       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Beam dumps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0AAA5EF-9F58-4017-8814-9FAB8ABA0E9A}"/>
              </a:ext>
            </a:extLst>
          </p:cNvPr>
          <p:cNvGrpSpPr/>
          <p:nvPr/>
        </p:nvGrpSpPr>
        <p:grpSpPr>
          <a:xfrm>
            <a:off x="6631696" y="2676048"/>
            <a:ext cx="3611033" cy="1268507"/>
            <a:chOff x="5154410" y="2581155"/>
            <a:chExt cx="3841308" cy="1378938"/>
          </a:xfrm>
          <a:noFill/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8E1312F5-8215-1108-E24C-ED5AAE0279D9}"/>
                </a:ext>
              </a:extLst>
            </p:cNvPr>
            <p:cNvPicPr/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476" r="35573" b="10893"/>
            <a:stretch/>
          </p:blipFill>
          <p:spPr bwMode="auto">
            <a:xfrm>
              <a:off x="5154410" y="2581155"/>
              <a:ext cx="3841308" cy="1378938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  <a:extLst>
              <a:ext uri="{53640926-AAD7-44d8-BBD7-CCE9431645EC}">
  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</p:pic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3A3E03D-2E90-DF00-41A2-320113C4E14B}"/>
                </a:ext>
              </a:extLst>
            </p:cNvPr>
            <p:cNvSpPr/>
            <p:nvPr/>
          </p:nvSpPr>
          <p:spPr>
            <a:xfrm>
              <a:off x="5375189" y="2848232"/>
              <a:ext cx="1179437" cy="33922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89" name="図 88">
            <a:extLst>
              <a:ext uri="{FF2B5EF4-FFF2-40B4-BE49-F238E27FC236}">
                <a16:creationId xmlns:a16="http://schemas.microsoft.com/office/drawing/2014/main" id="{CBD83683-7ADA-260C-80CF-39B0CFB7D150}"/>
              </a:ext>
            </a:extLst>
          </p:cNvPr>
          <p:cNvPicPr/>
          <p:nvPr/>
        </p:nvPicPr>
        <p:blipFill rotWithShape="1">
          <a:blip r:embed="rId6"/>
          <a:srcRect l="1" r="47811" b="22259"/>
          <a:stretch/>
        </p:blipFill>
        <p:spPr>
          <a:xfrm>
            <a:off x="10275232" y="2683538"/>
            <a:ext cx="1879695" cy="10649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5625F94-2482-D0AE-6F0C-0C774860D1CF}"/>
              </a:ext>
            </a:extLst>
          </p:cNvPr>
          <p:cNvSpPr txBox="1"/>
          <p:nvPr/>
        </p:nvSpPr>
        <p:spPr>
          <a:xfrm>
            <a:off x="7333250" y="2440837"/>
            <a:ext cx="17315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rPr>
              <a:t>Undulator positron source</a:t>
            </a:r>
            <a:endParaRPr kumimoji="1" lang="ja-JP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A552BC7-1A46-3BD9-E10D-95D6B285B4CA}"/>
              </a:ext>
            </a:extLst>
          </p:cNvPr>
          <p:cNvSpPr txBox="1"/>
          <p:nvPr/>
        </p:nvSpPr>
        <p:spPr>
          <a:xfrm>
            <a:off x="10242729" y="3793698"/>
            <a:ext cx="2820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rPr>
              <a:t>Electron driven positron source</a:t>
            </a:r>
            <a:endParaRPr kumimoji="1" lang="ja-JP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34" charset="-128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88B2BF-2A86-F18D-B29A-4A5027FA0C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9772" y="4168877"/>
            <a:ext cx="2952572" cy="19668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EFB61B-7993-85F6-378D-5FCB07919F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30809" y="4189546"/>
            <a:ext cx="3623839" cy="1966824"/>
          </a:xfrm>
          <a:prstGeom prst="rect">
            <a:avLst/>
          </a:prstGeom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220DC0DD-4756-5A15-1C55-C350F68C82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508" y="556509"/>
            <a:ext cx="2628186" cy="198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98A109F5-E252-7B52-A0C5-ABFB020C36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D0CE87-09E7-5D34-4F4B-4895EF172390}"/>
              </a:ext>
            </a:extLst>
          </p:cNvPr>
          <p:cNvSpPr txBox="1"/>
          <p:nvPr/>
        </p:nvSpPr>
        <p:spPr>
          <a:xfrm>
            <a:off x="8129116" y="81281"/>
            <a:ext cx="3992183" cy="3606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Recent talks: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10"/>
              </a:rPr>
              <a:t>eeFACT-I1</a:t>
            </a: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 and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11"/>
              </a:rPr>
              <a:t>eeFACTI2</a:t>
            </a:r>
            <a:endParaRPr lang="en-US" sz="1000" kern="0" dirty="0">
              <a:solidFill>
                <a:srgbClr val="000000"/>
              </a:solidFill>
              <a:sym typeface="Avenir Book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12B4C9-32D3-E601-25A8-08D50CAFB89A}"/>
              </a:ext>
            </a:extLst>
          </p:cNvPr>
          <p:cNvSpPr txBox="1"/>
          <p:nvPr/>
        </p:nvSpPr>
        <p:spPr>
          <a:xfrm>
            <a:off x="361741" y="5953999"/>
            <a:ext cx="2238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Steinar Stapnes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6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B96C-B228-0C86-33A3-A7F0ABA37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and energy: LHC and future machines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523E0-6021-F175-C824-02D2DA4168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A57323-9C19-906F-83D8-AAE274409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29696-8E40-1C35-2642-10EDBEC00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84B6DB-FF2E-E9D8-2B95-D41823E98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05" y="673040"/>
            <a:ext cx="5227021" cy="3095091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129537-2208-7E90-45E0-DC3658765926}"/>
              </a:ext>
            </a:extLst>
          </p:cNvPr>
          <p:cNvSpPr txBox="1"/>
          <p:nvPr/>
        </p:nvSpPr>
        <p:spPr>
          <a:xfrm>
            <a:off x="192605" y="3900956"/>
            <a:ext cx="314418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2F2F2F"/>
                </a:solidFill>
              </a:rPr>
              <a:t>Very uncertain but MTP assumes 120 MCHF/</a:t>
            </a:r>
            <a:r>
              <a:rPr lang="en-GB" sz="1600" dirty="0" err="1">
                <a:solidFill>
                  <a:srgbClr val="2F2F2F"/>
                </a:solidFill>
              </a:rPr>
              <a:t>TWh</a:t>
            </a:r>
            <a:r>
              <a:rPr lang="en-GB" sz="1600" dirty="0">
                <a:solidFill>
                  <a:srgbClr val="2F2F2F"/>
                </a:solidFill>
              </a:rPr>
              <a:t> beyond 2026. </a:t>
            </a:r>
          </a:p>
          <a:p>
            <a:pPr algn="l"/>
            <a:r>
              <a:rPr lang="en-GB" sz="1600" dirty="0">
                <a:solidFill>
                  <a:srgbClr val="2F2F2F"/>
                </a:solidFill>
                <a:highlight>
                  <a:srgbClr val="FFFF00"/>
                </a:highlight>
              </a:rPr>
              <a:t>With “standard” running scenario (on the right) every 100 MW corresponds to ~0.6 </a:t>
            </a:r>
            <a:r>
              <a:rPr lang="en-GB" sz="1600" dirty="0" err="1">
                <a:solidFill>
                  <a:srgbClr val="2F2F2F"/>
                </a:solidFill>
                <a:highlight>
                  <a:srgbClr val="FFFF00"/>
                </a:highlight>
              </a:rPr>
              <a:t>TWh</a:t>
            </a:r>
            <a:r>
              <a:rPr lang="en-GB" sz="1600" dirty="0">
                <a:solidFill>
                  <a:srgbClr val="2F2F2F"/>
                </a:solidFill>
                <a:highlight>
                  <a:srgbClr val="FFFF00"/>
                </a:highlight>
              </a:rPr>
              <a:t> annually, corresponding to ~75 MCHF annually.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C466D-9931-D366-9D42-75E07D1791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221"/>
          <a:stretch/>
        </p:blipFill>
        <p:spPr>
          <a:xfrm>
            <a:off x="3417759" y="3941719"/>
            <a:ext cx="1817274" cy="17706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1732A2-D735-F4EB-6EB3-7C77999B2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0024" y="695063"/>
            <a:ext cx="5159396" cy="395172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ABC6F7-764B-B2BC-D540-915D24E2D6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36" t="26084" b="31626"/>
          <a:stretch/>
        </p:blipFill>
        <p:spPr>
          <a:xfrm>
            <a:off x="4599843" y="5538788"/>
            <a:ext cx="880314" cy="7488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4F205B-AFD0-1B73-F1EC-D2581EE87B67}"/>
              </a:ext>
            </a:extLst>
          </p:cNvPr>
          <p:cNvSpPr txBox="1"/>
          <p:nvPr/>
        </p:nvSpPr>
        <p:spPr>
          <a:xfrm>
            <a:off x="361741" y="5953999"/>
            <a:ext cx="2238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Steinar Stapnes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B1B33B-7354-E603-432B-7226018EE014}"/>
              </a:ext>
            </a:extLst>
          </p:cNvPr>
          <p:cNvSpPr txBox="1"/>
          <p:nvPr/>
        </p:nvSpPr>
        <p:spPr>
          <a:xfrm>
            <a:off x="6469766" y="4786856"/>
            <a:ext cx="53202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7"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80000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 collider studies predict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roughly similar power consumption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equivalent machines (ILC vs CLIC)</a:t>
            </a:r>
          </a:p>
        </p:txBody>
      </p:sp>
    </p:spTree>
    <p:extLst>
      <p:ext uri="{BB962C8B-B14F-4D97-AF65-F5344CB8AC3E}">
        <p14:creationId xmlns:p14="http://schemas.microsoft.com/office/powerpoint/2010/main" val="2710967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1197-3A1C-4EC5-BE74-D26D36A1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SC and NC have the same power consumption?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E69F-AC14-4228-A7FE-68E519812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Linear collider RF systems fall in two categories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Despite the ~10</a:t>
            </a:r>
            <a:r>
              <a:rPr lang="en-US" sz="2400" baseline="30000" dirty="0"/>
              <a:t>6</a:t>
            </a:r>
            <a:r>
              <a:rPr lang="en-US" sz="2400" dirty="0"/>
              <a:t> difference in quality factor (~10</a:t>
            </a:r>
            <a:r>
              <a:rPr lang="en-US" sz="2400" baseline="30000" dirty="0"/>
              <a:t>3</a:t>
            </a:r>
            <a:r>
              <a:rPr lang="en-US" sz="2400" dirty="0"/>
              <a:t> considering </a:t>
            </a:r>
            <a:r>
              <a:rPr lang="en-US" sz="2400" dirty="0" err="1"/>
              <a:t>cryo</a:t>
            </a:r>
            <a:r>
              <a:rPr lang="en-US" sz="2400" dirty="0"/>
              <a:t> efficiency), </a:t>
            </a:r>
            <a:r>
              <a:rPr lang="en-US" sz="2400" dirty="0">
                <a:solidFill>
                  <a:srgbClr val="FF0000"/>
                </a:solidFill>
              </a:rPr>
              <a:t>pulsing at low duty factor </a:t>
            </a:r>
            <a:r>
              <a:rPr lang="en-US" sz="2400" dirty="0"/>
              <a:t>allows reducing the average consumption for NC accelerating structures down to the SC level – which cannot be effectively be pulsed</a:t>
            </a:r>
          </a:p>
          <a:p>
            <a:r>
              <a:rPr lang="en-US" sz="2400" dirty="0"/>
              <a:t>In our study, we want ultimately to verify whether </a:t>
            </a:r>
            <a:r>
              <a:rPr lang="en-US" sz="2400" dirty="0">
                <a:solidFill>
                  <a:srgbClr val="FF0000"/>
                </a:solidFill>
              </a:rPr>
              <a:t>HTS in pulsed RF mode </a:t>
            </a:r>
            <a:r>
              <a:rPr lang="en-US" sz="2400" dirty="0"/>
              <a:t>allows a further power gain compared to both Nb and Cu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2A230-32E5-45DE-9D94-27E492A7E2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24DDB-1379-4C50-A2D5-719D6034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1785-E1B1-4982-A4E7-054389FAA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BF74C-28B2-4F1A-87B5-783E169F5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984" y="1752892"/>
            <a:ext cx="4720280" cy="84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3C7337-BD8C-4DBF-9D24-DB9F128A808F}"/>
              </a:ext>
            </a:extLst>
          </p:cNvPr>
          <p:cNvSpPr txBox="1"/>
          <p:nvPr/>
        </p:nvSpPr>
        <p:spPr>
          <a:xfrm>
            <a:off x="526160" y="2781403"/>
            <a:ext cx="5293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SC niobium, Q</a:t>
            </a:r>
            <a:r>
              <a:rPr lang="en-US" baseline="-25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10</a:t>
            </a:r>
            <a:r>
              <a:rPr lang="en-US" baseline="30000" dirty="0">
                <a:solidFill>
                  <a:srgbClr val="000000"/>
                </a:solidFill>
                <a:sym typeface="Symbol" panose="05050102010706020507" pitchFamily="18" charset="2"/>
              </a:rPr>
              <a:t>10</a:t>
            </a:r>
            <a:r>
              <a:rPr lang="en-US" dirty="0">
                <a:solidFill>
                  <a:srgbClr val="000000"/>
                </a:solidFill>
              </a:rPr>
              <a:t>, 35 MV/m, CW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E82ED-872C-4476-9FDC-980A0BD0EFD9}"/>
              </a:ext>
            </a:extLst>
          </p:cNvPr>
          <p:cNvSpPr txBox="1"/>
          <p:nvPr/>
        </p:nvSpPr>
        <p:spPr>
          <a:xfrm>
            <a:off x="6096000" y="3665024"/>
            <a:ext cx="543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NC copper, Q</a:t>
            </a:r>
            <a:r>
              <a:rPr lang="en-US" baseline="-25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10</a:t>
            </a:r>
            <a:r>
              <a:rPr lang="en-US" baseline="30000" dirty="0">
                <a:solidFill>
                  <a:srgbClr val="000000"/>
                </a:solidFill>
                <a:sym typeface="Symbol" panose="05050102010706020507" pitchFamily="18" charset="2"/>
              </a:rPr>
              <a:t>4</a:t>
            </a:r>
            <a:r>
              <a:rPr lang="en-US" dirty="0">
                <a:solidFill>
                  <a:srgbClr val="000000"/>
                </a:solidFill>
              </a:rPr>
              <a:t>, 100 MV/m, pulsed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48E759-25ED-8AB3-AEA3-3FAB86C333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3"/>
          <a:stretch/>
        </p:blipFill>
        <p:spPr>
          <a:xfrm>
            <a:off x="7365773" y="1228946"/>
            <a:ext cx="3260186" cy="238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4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at low gradient, in a strong magnetic field</a:t>
            </a:r>
          </a:p>
          <a:p>
            <a:pPr lvl="1"/>
            <a:r>
              <a:rPr lang="en-US" dirty="0"/>
              <a:t>The present: FCC beam screens and RADES axion detectors</a:t>
            </a:r>
          </a:p>
          <a:p>
            <a:pPr lvl="1"/>
            <a:endParaRPr lang="en-US" dirty="0"/>
          </a:p>
          <a:p>
            <a:r>
              <a:rPr lang="en-US" dirty="0"/>
              <a:t>HTS cavities at high-gradient</a:t>
            </a:r>
          </a:p>
          <a:p>
            <a:pPr lvl="1"/>
            <a:r>
              <a:rPr lang="en-US" dirty="0"/>
              <a:t>The goal of the new </a:t>
            </a:r>
            <a:r>
              <a:rPr lang="en-US" dirty="0" err="1"/>
              <a:t>iFAST</a:t>
            </a:r>
            <a:r>
              <a:rPr lang="en-US" dirty="0"/>
              <a:t> collaboration CERN – KIT – ICMAB</a:t>
            </a:r>
          </a:p>
          <a:p>
            <a:pPr lvl="1"/>
            <a:endParaRPr lang="en-US" dirty="0"/>
          </a:p>
          <a:p>
            <a:r>
              <a:rPr lang="en-US" dirty="0"/>
              <a:t>HTS cavities in both high-gradient and strong magnetic field</a:t>
            </a:r>
          </a:p>
          <a:p>
            <a:pPr lvl="1"/>
            <a:r>
              <a:rPr lang="en-US" dirty="0"/>
              <a:t>The future?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46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7805CCF-3952-BC3E-D001-90DE5CE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Cryo-cooled copper -&gt; HTS ?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5EC22-7D1A-C04A-BEF4-9AC399A83135}"/>
              </a:ext>
            </a:extLst>
          </p:cNvPr>
          <p:cNvSpPr txBox="1">
            <a:spLocks/>
          </p:cNvSpPr>
          <p:nvPr/>
        </p:nvSpPr>
        <p:spPr>
          <a:xfrm>
            <a:off x="475861" y="777561"/>
            <a:ext cx="11280710" cy="509971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latin typeface="+mn-lt"/>
              </a:rPr>
              <a:t>New kid on the blocks: the C3 study @ SLAC is based on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cryogenically cooled copper</a:t>
            </a:r>
            <a:r>
              <a:rPr lang="en-GB" sz="2000" dirty="0">
                <a:latin typeface="+mn-lt"/>
              </a:rPr>
              <a:t>, to increase gradient and save on RF power</a:t>
            </a:r>
          </a:p>
          <a:p>
            <a:pPr marL="0" indent="0">
              <a:buNone/>
            </a:pPr>
            <a:r>
              <a:rPr lang="en-GB" sz="2000" dirty="0">
                <a:latin typeface="+mn-lt"/>
              </a:rPr>
              <a:t>A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potential advantage could come </a:t>
            </a:r>
            <a:r>
              <a:rPr lang="en-GB" sz="2000" dirty="0">
                <a:latin typeface="+mn-lt"/>
              </a:rPr>
              <a:t>from combining the advantage of higher gradients at lower temperatures, with the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higher Q factor of HTS </a:t>
            </a:r>
            <a:r>
              <a:rPr lang="en-GB" sz="2000" dirty="0">
                <a:latin typeface="+mn-lt"/>
              </a:rPr>
              <a:t>coatings -&gt; </a:t>
            </a:r>
            <a:r>
              <a:rPr lang="en-GB" sz="2000" b="1" dirty="0">
                <a:latin typeface="+mn-lt"/>
              </a:rPr>
              <a:t>energy efficiency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2E0725-8A9A-3659-8E89-73401A02C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045" y="2310839"/>
            <a:ext cx="3503820" cy="24895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2758C3-EFCB-0DF7-74FA-2A0592BF7B9F}"/>
              </a:ext>
            </a:extLst>
          </p:cNvPr>
          <p:cNvSpPr txBox="1"/>
          <p:nvPr/>
        </p:nvSpPr>
        <p:spPr>
          <a:xfrm>
            <a:off x="775203" y="4800395"/>
            <a:ext cx="46031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E. Nanni et al., </a:t>
            </a:r>
            <a:r>
              <a:rPr lang="en-GB" sz="1600" dirty="0">
                <a:hlinkClick r:id="rId4"/>
              </a:rPr>
              <a:t>PRAB 24, 093201 (2021)</a:t>
            </a:r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DAED0C-8ABF-F0F1-8E3C-EDCF6D22FA07}"/>
              </a:ext>
            </a:extLst>
          </p:cNvPr>
          <p:cNvSpPr/>
          <p:nvPr/>
        </p:nvSpPr>
        <p:spPr>
          <a:xfrm>
            <a:off x="2853899" y="3356902"/>
            <a:ext cx="1800200" cy="235567"/>
          </a:xfrm>
          <a:prstGeom prst="rect">
            <a:avLst/>
          </a:prstGeom>
          <a:noFill/>
          <a:ln w="28575">
            <a:solidFill>
              <a:srgbClr val="F20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Table 9">
            <a:extLst>
              <a:ext uri="{FF2B5EF4-FFF2-40B4-BE49-F238E27FC236}">
                <a16:creationId xmlns:a16="http://schemas.microsoft.com/office/drawing/2014/main" id="{A76902A8-B553-95B0-E7E6-B91E5F0F8E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666844"/>
              </p:ext>
            </p:extLst>
          </p:nvPr>
        </p:nvGraphicFramePr>
        <p:xfrm>
          <a:off x="6468565" y="2700190"/>
          <a:ext cx="4412000" cy="1753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000">
                  <a:extLst>
                    <a:ext uri="{9D8B030D-6E8A-4147-A177-3AD203B41FA5}">
                      <a16:colId xmlns:a16="http://schemas.microsoft.com/office/drawing/2014/main" val="208187317"/>
                    </a:ext>
                  </a:extLst>
                </a:gridCol>
                <a:gridCol w="2206000">
                  <a:extLst>
                    <a:ext uri="{9D8B030D-6E8A-4147-A177-3AD203B41FA5}">
                      <a16:colId xmlns:a16="http://schemas.microsoft.com/office/drawing/2014/main" val="156455681"/>
                    </a:ext>
                  </a:extLst>
                </a:gridCol>
              </a:tblGrid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SRF temperature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Ratio W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</a:rPr>
                        <a:t>300K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</a:rPr>
                        <a:t>W</a:t>
                      </a:r>
                      <a:r>
                        <a:rPr lang="en-US" sz="1600" baseline="-25000" dirty="0" err="1">
                          <a:solidFill>
                            <a:srgbClr val="000000"/>
                          </a:solidFill>
                        </a:rPr>
                        <a:t>cryo</a:t>
                      </a:r>
                      <a:endParaRPr lang="en-GB" sz="1600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495144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77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452854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50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866308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4.2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230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28324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1.9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920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32535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1816570-B54C-834E-D398-86222EC880CF}"/>
              </a:ext>
            </a:extLst>
          </p:cNvPr>
          <p:cNvSpPr txBox="1"/>
          <p:nvPr/>
        </p:nvSpPr>
        <p:spPr>
          <a:xfrm>
            <a:off x="6446536" y="2310839"/>
            <a:ext cx="47525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</a:rPr>
              <a:t>Cryoplant</a:t>
            </a:r>
            <a:r>
              <a:rPr lang="en-US" sz="1600" dirty="0">
                <a:solidFill>
                  <a:srgbClr val="000000"/>
                </a:solidFill>
              </a:rPr>
              <a:t> efficiency (Carnot + engineering)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98959C-E627-8FDA-5835-C9C860D844A9}"/>
              </a:ext>
            </a:extLst>
          </p:cNvPr>
          <p:cNvSpPr txBox="1"/>
          <p:nvPr/>
        </p:nvSpPr>
        <p:spPr>
          <a:xfrm>
            <a:off x="8408051" y="4500336"/>
            <a:ext cx="2973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Thanks to T. Koettig, CERN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92866C-C188-825C-3948-02AFA62C7B43}"/>
              </a:ext>
            </a:extLst>
          </p:cNvPr>
          <p:cNvSpPr txBox="1"/>
          <p:nvPr/>
        </p:nvSpPr>
        <p:spPr>
          <a:xfrm>
            <a:off x="1668026" y="5448811"/>
            <a:ext cx="8852598" cy="707886"/>
          </a:xfrm>
          <a:prstGeom prst="rect">
            <a:avLst/>
          </a:prstGeom>
          <a:noFill/>
          <a:ln>
            <a:solidFill>
              <a:srgbClr val="F207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A factor 10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</a:t>
            </a:r>
            <a:r>
              <a:rPr lang="en-US" sz="2000" b="1" dirty="0">
                <a:solidFill>
                  <a:srgbClr val="000000"/>
                </a:solidFill>
              </a:rPr>
              <a:t>20 improvement in Q factor compared to copper</a:t>
            </a:r>
          </a:p>
          <a:p>
            <a:pPr algn="ctr"/>
            <a:r>
              <a:rPr lang="en-US" sz="2000" b="1" dirty="0">
                <a:solidFill>
                  <a:srgbClr val="000000"/>
                </a:solidFill>
              </a:rPr>
              <a:t>could pave the way for energy savings</a:t>
            </a: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0BAE25-3DDB-719F-6623-7F3514523439}"/>
              </a:ext>
            </a:extLst>
          </p:cNvPr>
          <p:cNvSpPr/>
          <p:nvPr/>
        </p:nvSpPr>
        <p:spPr>
          <a:xfrm>
            <a:off x="2853899" y="3676987"/>
            <a:ext cx="1800200" cy="235567"/>
          </a:xfrm>
          <a:prstGeom prst="rect">
            <a:avLst/>
          </a:prstGeom>
          <a:noFill/>
          <a:ln w="28575">
            <a:solidFill>
              <a:srgbClr val="F20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F4BC7387-1602-E917-2DF5-E0F1016782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F4A91E5A-4E4B-B056-40A5-E5F21798C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71D444-4B4B-44D1-61BC-AC26E0AD0E43}"/>
              </a:ext>
            </a:extLst>
          </p:cNvPr>
          <p:cNvSpPr txBox="1"/>
          <p:nvPr/>
        </p:nvSpPr>
        <p:spPr>
          <a:xfrm>
            <a:off x="9469226" y="60394"/>
            <a:ext cx="259077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5"/>
              </a:rPr>
              <a:t>More info on C</a:t>
            </a:r>
            <a:r>
              <a:rPr lang="en-US" sz="2000" baseline="30000" dirty="0">
                <a:hlinkClick r:id="rId5"/>
              </a:rPr>
              <a:t>3</a:t>
            </a:r>
            <a:r>
              <a:rPr lang="en-US" sz="2000" dirty="0">
                <a:hlinkClick r:id="rId5"/>
              </a:rPr>
              <a:t> here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222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9965038-6DB2-9EB1-AA14-0BC21D6A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Low-power measurements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C10E95-E213-635F-351E-BA69F28AF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An </a:t>
            </a:r>
            <a:r>
              <a:rPr lang="en-GB" sz="2400" dirty="0">
                <a:solidFill>
                  <a:srgbClr val="FF0000"/>
                </a:solidFill>
              </a:rPr>
              <a:t>improvement larger than x10</a:t>
            </a:r>
            <a:r>
              <a:rPr lang="en-GB" sz="2400" dirty="0"/>
              <a:t> compared to copper (Rs=8m</a:t>
            </a:r>
            <a:r>
              <a:rPr lang="en-GB" sz="2400" dirty="0">
                <a:sym typeface="Symbol" panose="05050102010706020507" pitchFamily="18" charset="2"/>
              </a:rPr>
              <a:t></a:t>
            </a:r>
            <a:r>
              <a:rPr lang="en-GB" sz="2400" dirty="0"/>
              <a:t>) has been </a:t>
            </a:r>
            <a:r>
              <a:rPr lang="en-GB" sz="2400" dirty="0">
                <a:solidFill>
                  <a:srgbClr val="FF0000"/>
                </a:solidFill>
              </a:rPr>
              <a:t>measured on samples of tapes </a:t>
            </a:r>
            <a:r>
              <a:rPr lang="en-GB" sz="2400" dirty="0"/>
              <a:t>(8 GHz) at low RF power </a:t>
            </a:r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3784B73F-96BA-FFDC-5934-6754FE0599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907" y="1609182"/>
            <a:ext cx="5220579" cy="41764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1952AA-55F6-2EEF-6120-82478E5AC85C}"/>
              </a:ext>
            </a:extLst>
          </p:cNvPr>
          <p:cNvSpPr txBox="1"/>
          <p:nvPr/>
        </p:nvSpPr>
        <p:spPr>
          <a:xfrm>
            <a:off x="6091814" y="5943677"/>
            <a:ext cx="54281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Adapted from Romanov et al, </a:t>
            </a:r>
            <a:r>
              <a:rPr lang="en-GB" sz="1600" dirty="0">
                <a:hlinkClick r:id="rId4"/>
              </a:rPr>
              <a:t>Sci. Rep. (2020) 10:12325</a:t>
            </a: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2E872F-1FFB-32EF-A24C-82AA69635A05}"/>
              </a:ext>
            </a:extLst>
          </p:cNvPr>
          <p:cNvSpPr txBox="1"/>
          <p:nvPr/>
        </p:nvSpPr>
        <p:spPr>
          <a:xfrm>
            <a:off x="2531950" y="2481052"/>
            <a:ext cx="31155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sz="1400" b="1" dirty="0">
                <a:solidFill>
                  <a:srgbClr val="B30505"/>
                </a:solidFill>
              </a:rPr>
              <a:t>Cu</a:t>
            </a:r>
            <a:endParaRPr lang="en-GB" sz="1400" b="1" dirty="0">
              <a:solidFill>
                <a:srgbClr val="B30505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49CCD9A-EDF8-3944-47EE-724A06F4CC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9C2AB0D-4298-7DE6-4FE3-7F06463FD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7D89E5-7852-485F-3BE9-BF2AC3A0E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813" y="1792249"/>
            <a:ext cx="5220000" cy="39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813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ECC21B-0B2B-D0D4-B1B2-1F0F9CD2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at higher RF power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7748B3A-307B-C82E-F290-11F0BB103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33" y="1458987"/>
            <a:ext cx="4184716" cy="3042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2FFCFF-3E2F-3788-498B-2AA83DF442AA}"/>
              </a:ext>
            </a:extLst>
          </p:cNvPr>
          <p:cNvSpPr txBox="1"/>
          <p:nvPr/>
        </p:nvSpPr>
        <p:spPr>
          <a:xfrm>
            <a:off x="5606979" y="5894168"/>
            <a:ext cx="6830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</a:rPr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AF9C7-58CB-EF44-045D-21FF8B269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97683-91AA-562F-AAD9-EA0A3335F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FFFD7C-A544-476A-30FE-43AAC3C5B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808" y="1486745"/>
            <a:ext cx="4164240" cy="33264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2E816F-4FE9-7578-7887-C19CCB550E36}"/>
              </a:ext>
            </a:extLst>
          </p:cNvPr>
          <p:cNvSpPr txBox="1"/>
          <p:nvPr/>
        </p:nvSpPr>
        <p:spPr>
          <a:xfrm>
            <a:off x="5232178" y="1399404"/>
            <a:ext cx="2139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THEVA inclined deposition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B829EE-C0A0-4531-9B97-1DC8721AB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3940" y="1364743"/>
            <a:ext cx="3888060" cy="33303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C44ADB-C844-A593-6324-541EEE0D8655}"/>
              </a:ext>
            </a:extLst>
          </p:cNvPr>
          <p:cNvSpPr txBox="1"/>
          <p:nvPr/>
        </p:nvSpPr>
        <p:spPr>
          <a:xfrm>
            <a:off x="9640574" y="1423698"/>
            <a:ext cx="1399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0 T external field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06C0A0-B9CF-C6AC-C1DE-532BA7E894D7}"/>
              </a:ext>
            </a:extLst>
          </p:cNvPr>
          <p:cNvSpPr txBox="1"/>
          <p:nvPr/>
        </p:nvSpPr>
        <p:spPr>
          <a:xfrm>
            <a:off x="549929" y="4900501"/>
            <a:ext cx="9186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HTS coated conductors at 8 GHz (dielectric resonator) and 50 K</a:t>
            </a:r>
          </a:p>
        </p:txBody>
      </p:sp>
    </p:spTree>
    <p:extLst>
      <p:ext uri="{BB962C8B-B14F-4D97-AF65-F5344CB8AC3E}">
        <p14:creationId xmlns:p14="http://schemas.microsoft.com/office/powerpoint/2010/main" val="566990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FDDFF5-CCEA-A5D9-9FBF-8A359F1D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93DE2A-34C9-77DA-25D7-CD9F0AFFE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are </a:t>
            </a:r>
            <a:r>
              <a:rPr lang="en-GB" dirty="0">
                <a:solidFill>
                  <a:srgbClr val="FF0000"/>
                </a:solidFill>
              </a:rPr>
              <a:t>very few measurements </a:t>
            </a:r>
            <a:r>
              <a:rPr lang="en-GB" dirty="0"/>
              <a:t>on HTS at high RF currents (mostly microstrip resonators). But physics is proven.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F32061-BD2A-D045-6525-E83740C3943A}"/>
              </a:ext>
            </a:extLst>
          </p:cNvPr>
          <p:cNvSpPr txBox="1"/>
          <p:nvPr/>
        </p:nvSpPr>
        <p:spPr>
          <a:xfrm>
            <a:off x="5879975" y="2256749"/>
            <a:ext cx="5836163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~10</a:t>
            </a:r>
            <a:r>
              <a:rPr lang="en-US" baseline="30000" dirty="0"/>
              <a:t>11</a:t>
            </a:r>
            <a:r>
              <a:rPr lang="en-US" dirty="0"/>
              <a:t> A/m</a:t>
            </a:r>
            <a:r>
              <a:rPr lang="en-US" baseline="30000" dirty="0"/>
              <a:t>2</a:t>
            </a:r>
            <a:r>
              <a:rPr lang="en-US" dirty="0"/>
              <a:t>  RF current (microstrip resonator, 200 µm, 350 nm thick, 8 GHz)</a:t>
            </a:r>
          </a:p>
          <a:p>
            <a:endParaRPr lang="en-US" dirty="0"/>
          </a:p>
          <a:p>
            <a:r>
              <a:rPr lang="en-US" sz="1800" dirty="0"/>
              <a:t>Powell et al. </a:t>
            </a:r>
            <a:r>
              <a:rPr lang="en-GB" sz="1800" dirty="0">
                <a:hlinkClick r:id="rId3"/>
              </a:rPr>
              <a:t>Journal of Applied Physics 86, 2137 (1999)</a:t>
            </a:r>
            <a:endParaRPr lang="en-GB" sz="1800" dirty="0"/>
          </a:p>
          <a:p>
            <a:endParaRPr lang="en-GB" dirty="0"/>
          </a:p>
          <a:p>
            <a:r>
              <a:rPr lang="en-GB" dirty="0"/>
              <a:t>For 1 </a:t>
            </a:r>
            <a:r>
              <a:rPr lang="en-US" dirty="0"/>
              <a:t>µm thickness this is equivalent to 10</a:t>
            </a:r>
            <a:r>
              <a:rPr lang="en-US" baseline="30000" dirty="0"/>
              <a:t>5</a:t>
            </a:r>
            <a:r>
              <a:rPr lang="en-US" dirty="0"/>
              <a:t> A/m (</a:t>
            </a:r>
            <a:r>
              <a:rPr lang="en-US" dirty="0">
                <a:sym typeface="Symbol" panose="05050102010706020507" pitchFamily="18" charset="2"/>
              </a:rPr>
              <a:t> 0.1 T  25 MV/m)</a:t>
            </a:r>
          </a:p>
          <a:p>
            <a:r>
              <a:rPr lang="en-US" dirty="0">
                <a:solidFill>
                  <a:srgbClr val="FF0000"/>
                </a:solidFill>
              </a:rPr>
              <a:t>Entering the “high-gradient” range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CB51A2-9FD7-8C09-9EAC-A8C62BAB00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383" y="1806690"/>
            <a:ext cx="4855210" cy="411482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DE53DE-3317-0792-73AB-60A5D2EDE1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57C3033-D65D-2E82-D171-4E414F078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31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5FA446E2-960B-17A5-426D-CF49E7AA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High-gradient testing at SLAC – supported by I.FAST IIF</a:t>
            </a:r>
            <a:endParaRPr lang="en-GB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AD6A5DA-BF64-29C1-3593-7AC7CEBA8B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D5EC878-3CA8-4930-B8FD-FEE1D8BD73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143FC9-8A96-A15D-E3F8-AA4F2D762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059" y="2534383"/>
            <a:ext cx="3180363" cy="30284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7F43079-C3C5-501B-98E1-A573322E79A0}"/>
              </a:ext>
            </a:extLst>
          </p:cNvPr>
          <p:cNvSpPr/>
          <p:nvPr/>
        </p:nvSpPr>
        <p:spPr>
          <a:xfrm>
            <a:off x="384450" y="690472"/>
            <a:ext cx="10415550" cy="152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“Mushroom” cavity. Can achieve </a:t>
            </a:r>
            <a:r>
              <a:rPr lang="en-GB" sz="1800" dirty="0" err="1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800" baseline="-25000" dirty="0" err="1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of about 360 </a:t>
            </a:r>
            <a:r>
              <a:rPr lang="en-GB" sz="1800" dirty="0" err="1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2.9x10</a:t>
            </a:r>
            <a:r>
              <a:rPr lang="en-GB" sz="1800" baseline="300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A/m (equivalent to ~80 MV/m in a standard accelerating cavity) using 50 MW XL-4 Klystron at 11.4 GHz.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Zero E-field on the sample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Maximum H-field on the sample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Sample accounts for ⅓ of total cavity loss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DC2DF7-8FF4-4F2F-61F4-73066545D7F5}"/>
              </a:ext>
            </a:extLst>
          </p:cNvPr>
          <p:cNvSpPr txBox="1"/>
          <p:nvPr/>
        </p:nvSpPr>
        <p:spPr>
          <a:xfrm>
            <a:off x="536501" y="5715141"/>
            <a:ext cx="91082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Goal: demonstrate </a:t>
            </a:r>
            <a:r>
              <a:rPr lang="en-US" sz="1800" dirty="0">
                <a:solidFill>
                  <a:srgbClr val="FF0000"/>
                </a:solidFill>
              </a:rPr>
              <a:t>high-gradient pulsed operation of HTS</a:t>
            </a:r>
            <a:r>
              <a:rPr lang="en-US" sz="1800" dirty="0"/>
              <a:t>, at cryo-temperatures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EE4DA4-CCE2-6D95-26E9-A36EEA9E8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3547" y="2534551"/>
            <a:ext cx="3180362" cy="30283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43EE4F-9974-5C0C-ABAD-4FB3BA9E4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0000" y="2769121"/>
            <a:ext cx="2952328" cy="238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28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0043-52C5-E883-141D-32A16AD8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 at SLAC, at low gradient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8A4F6-8C3E-F223-5403-BFEF99CE11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1A7842-59FE-CEC0-AD4D-ABEBD0B35D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525CF-7D20-FBF7-863C-A1F32C1BE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BE423213-5273-AA09-B8DE-5C6A3EBA3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578" y="1125020"/>
            <a:ext cx="4970534" cy="39309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67B22F-0062-3B70-34CB-5854784D95C4}"/>
              </a:ext>
            </a:extLst>
          </p:cNvPr>
          <p:cNvSpPr txBox="1"/>
          <p:nvPr/>
        </p:nvSpPr>
        <p:spPr>
          <a:xfrm>
            <a:off x="389164" y="562867"/>
            <a:ext cx="10077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HTS measurements, after calibration measurements with Cu and Nb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5CBD3-FA1E-0AAB-8F55-5D9860970458}"/>
              </a:ext>
            </a:extLst>
          </p:cNvPr>
          <p:cNvSpPr txBox="1"/>
          <p:nvPr/>
        </p:nvSpPr>
        <p:spPr>
          <a:xfrm>
            <a:off x="7523325" y="5199114"/>
            <a:ext cx="3326552" cy="101566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R</a:t>
            </a:r>
            <a:r>
              <a:rPr lang="en-US" sz="2000" baseline="-25000" dirty="0">
                <a:solidFill>
                  <a:srgbClr val="00B050"/>
                </a:solidFill>
              </a:rPr>
              <a:t>s</a:t>
            </a:r>
            <a:r>
              <a:rPr lang="en-US" sz="2000" dirty="0">
                <a:solidFill>
                  <a:srgbClr val="00B050"/>
                </a:solidFill>
              </a:rPr>
              <a:t> Cu </a:t>
            </a:r>
            <a:r>
              <a:rPr lang="en-US" sz="2000" dirty="0">
                <a:solidFill>
                  <a:srgbClr val="00B050"/>
                </a:solidFill>
                <a:sym typeface="Symbol" panose="05050102010706020507" pitchFamily="18" charset="2"/>
              </a:rPr>
              <a:t> 17 m</a:t>
            </a:r>
          </a:p>
          <a:p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</a:t>
            </a:r>
            <a:r>
              <a:rPr lang="en-US" sz="2000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REBCO tapes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 1.7 m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en-GB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R</a:t>
            </a:r>
            <a:r>
              <a:rPr lang="en-US" sz="2000" baseline="-25000" dirty="0">
                <a:solidFill>
                  <a:srgbClr val="FF0000"/>
                </a:solidFill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 REBCO PVD </a:t>
            </a:r>
            <a:r>
              <a:rPr 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 1.0 m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F91008-D9EE-EC54-8288-6E2FD11916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5" t="26165" r="25269" b="20109"/>
          <a:stretch/>
        </p:blipFill>
        <p:spPr>
          <a:xfrm>
            <a:off x="1342123" y="4362244"/>
            <a:ext cx="1781423" cy="165526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BF21F60-25C7-E638-94CF-2BBFEBCB0A52}"/>
              </a:ext>
            </a:extLst>
          </p:cNvPr>
          <p:cNvSpPr/>
          <p:nvPr/>
        </p:nvSpPr>
        <p:spPr>
          <a:xfrm>
            <a:off x="1037452" y="3868680"/>
            <a:ext cx="4459041" cy="340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Directly grown REBCO on MgO on copper (CERACO)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8F3E13-830C-1D4E-89F9-55B6A34EBA01}"/>
              </a:ext>
            </a:extLst>
          </p:cNvPr>
          <p:cNvSpPr/>
          <p:nvPr/>
        </p:nvSpPr>
        <p:spPr>
          <a:xfrm>
            <a:off x="835558" y="1241924"/>
            <a:ext cx="4957127" cy="340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Soldered REBCO-CCs on copper (Fujikura by CSIC-ICMAB)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8C89E1-0A11-A775-DE1B-6929DEB46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091" y="1720531"/>
            <a:ext cx="3127519" cy="18716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E14E63A-E2E7-9941-4889-ACDC8E8C41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027"/>
          <a:stretch/>
        </p:blipFill>
        <p:spPr>
          <a:xfrm>
            <a:off x="3314122" y="4362244"/>
            <a:ext cx="2224660" cy="167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12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47C76-B9D7-214D-E96D-7961FD9CB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SLAC results at high-gradient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9DE377-6612-CB90-3771-C3C491784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1AA797-D431-F4CF-48A0-EE15B6DD8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1D1AC-2C78-82A7-F68E-533EC634C0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E1C43F-3FBA-AE7F-9F2A-F1D19D4EA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54" y="635000"/>
            <a:ext cx="9947341" cy="55964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3DE1F5-B206-E970-13AE-B10C5E9EE9AA}"/>
              </a:ext>
            </a:extLst>
          </p:cNvPr>
          <p:cNvSpPr txBox="1"/>
          <p:nvPr/>
        </p:nvSpPr>
        <p:spPr>
          <a:xfrm>
            <a:off x="1266413" y="5784722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Mitch Schneider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60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5DDA6-9D98-58BA-2ABC-D3D27678F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SLAC results at high-gradient: different temperatures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6BDF7C-F96B-E118-2229-D8878F5435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4550B-7BE5-8E7F-2B08-682C468B08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6AA49-AC13-D139-BD3A-40DBAE59D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A4512D40-69FD-0F25-25DC-DC88FDCD9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281" y="1146005"/>
            <a:ext cx="6124786" cy="4565989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4F79634-AF1D-A844-8A97-6DFDC094A647}"/>
              </a:ext>
            </a:extLst>
          </p:cNvPr>
          <p:cNvSpPr/>
          <p:nvPr/>
        </p:nvSpPr>
        <p:spPr>
          <a:xfrm>
            <a:off x="9073452" y="2159001"/>
            <a:ext cx="2150533" cy="1667933"/>
          </a:xfrm>
          <a:custGeom>
            <a:avLst/>
            <a:gdLst>
              <a:gd name="connsiteX0" fmla="*/ 0 w 2150533"/>
              <a:gd name="connsiteY0" fmla="*/ 872067 h 889000"/>
              <a:gd name="connsiteX1" fmla="*/ 863600 w 2150533"/>
              <a:gd name="connsiteY1" fmla="*/ 889000 h 889000"/>
              <a:gd name="connsiteX2" fmla="*/ 846666 w 2150533"/>
              <a:gd name="connsiteY2" fmla="*/ 8467 h 889000"/>
              <a:gd name="connsiteX3" fmla="*/ 1430866 w 2150533"/>
              <a:gd name="connsiteY3" fmla="*/ 0 h 889000"/>
              <a:gd name="connsiteX4" fmla="*/ 1456266 w 2150533"/>
              <a:gd name="connsiteY4" fmla="*/ 889000 h 889000"/>
              <a:gd name="connsiteX5" fmla="*/ 2150533 w 2150533"/>
              <a:gd name="connsiteY5" fmla="*/ 872067 h 889000"/>
              <a:gd name="connsiteX6" fmla="*/ 2150533 w 2150533"/>
              <a:gd name="connsiteY6" fmla="*/ 872067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0533" h="889000">
                <a:moveTo>
                  <a:pt x="0" y="872067"/>
                </a:moveTo>
                <a:lnTo>
                  <a:pt x="863600" y="889000"/>
                </a:lnTo>
                <a:lnTo>
                  <a:pt x="846666" y="8467"/>
                </a:lnTo>
                <a:lnTo>
                  <a:pt x="1430866" y="0"/>
                </a:lnTo>
                <a:lnTo>
                  <a:pt x="1456266" y="889000"/>
                </a:lnTo>
                <a:lnTo>
                  <a:pt x="2150533" y="872067"/>
                </a:lnTo>
                <a:lnTo>
                  <a:pt x="2150533" y="872067"/>
                </a:lnTo>
              </a:path>
            </a:pathLst>
          </a:custGeom>
          <a:noFill/>
          <a:ln w="3810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2CBF90-4521-8661-218A-D92F55BA9516}"/>
              </a:ext>
            </a:extLst>
          </p:cNvPr>
          <p:cNvSpPr txBox="1"/>
          <p:nvPr/>
        </p:nvSpPr>
        <p:spPr>
          <a:xfrm>
            <a:off x="9343342" y="4082888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Power 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043858-15C5-3CA9-D8D5-B51317970677}"/>
              </a:ext>
            </a:extLst>
          </p:cNvPr>
          <p:cNvSpPr txBox="1"/>
          <p:nvPr/>
        </p:nvSpPr>
        <p:spPr>
          <a:xfrm>
            <a:off x="9073452" y="333781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0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7C83BE-6988-2CD8-F9F0-07BF04DB11FF}"/>
              </a:ext>
            </a:extLst>
          </p:cNvPr>
          <p:cNvSpPr txBox="1"/>
          <p:nvPr/>
        </p:nvSpPr>
        <p:spPr>
          <a:xfrm>
            <a:off x="9851200" y="166169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1 kW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9579D2-F2FA-3909-A968-49D6680DB4EA}"/>
              </a:ext>
            </a:extLst>
          </p:cNvPr>
          <p:cNvCxnSpPr/>
          <p:nvPr/>
        </p:nvCxnSpPr>
        <p:spPr>
          <a:xfrm>
            <a:off x="9343342" y="2717800"/>
            <a:ext cx="507858" cy="0"/>
          </a:xfrm>
          <a:prstGeom prst="straightConnector1">
            <a:avLst/>
          </a:prstGeom>
          <a:ln w="1270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FD1AC5-53DC-DDAE-52AE-F88400069E13}"/>
              </a:ext>
            </a:extLst>
          </p:cNvPr>
          <p:cNvCxnSpPr/>
          <p:nvPr/>
        </p:nvCxnSpPr>
        <p:spPr>
          <a:xfrm>
            <a:off x="10561651" y="2717800"/>
            <a:ext cx="507858" cy="0"/>
          </a:xfrm>
          <a:prstGeom prst="straightConnector1">
            <a:avLst/>
          </a:prstGeom>
          <a:ln w="12700">
            <a:solidFill>
              <a:srgbClr val="00000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8712922-1807-FA52-CB86-BF6997003B80}"/>
              </a:ext>
            </a:extLst>
          </p:cNvPr>
          <p:cNvSpPr txBox="1"/>
          <p:nvPr/>
        </p:nvSpPr>
        <p:spPr>
          <a:xfrm>
            <a:off x="8899149" y="2324472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~7 </a:t>
            </a:r>
            <a:r>
              <a:rPr lang="en-US" sz="1800" dirty="0">
                <a:solidFill>
                  <a:srgbClr val="000000"/>
                </a:solidFill>
                <a:sym typeface="Symbol" panose="05050102010706020507" pitchFamily="18" charset="2"/>
              </a:rPr>
              <a:t>s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F7F297-7714-7C3F-B0DD-CB81719912F8}"/>
              </a:ext>
            </a:extLst>
          </p:cNvPr>
          <p:cNvSpPr txBox="1"/>
          <p:nvPr/>
        </p:nvSpPr>
        <p:spPr>
          <a:xfrm>
            <a:off x="361741" y="5953999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Mitch Schneider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660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FF22D-CA2A-89D7-E500-BF32D829F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SLAC results at high-gradient: different powers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311223-578E-2B4E-AAF1-6C0D201927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3D066-20D9-0183-B013-DAE06C1B9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50275E-410D-FE9A-9881-85F069EED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 descr="A graph with blue lines and red text&#10;&#10;Description automatically generated">
            <a:extLst>
              <a:ext uri="{FF2B5EF4-FFF2-40B4-BE49-F238E27FC236}">
                <a16:creationId xmlns:a16="http://schemas.microsoft.com/office/drawing/2014/main" id="{4000B59D-CDC4-178A-6693-217FA209A8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5242" y="3350903"/>
            <a:ext cx="4854758" cy="2730477"/>
          </a:xfrm>
          <a:prstGeom prst="rect">
            <a:avLst/>
          </a:prstGeom>
        </p:spPr>
      </p:pic>
      <p:pic>
        <p:nvPicPr>
          <p:cNvPr id="7" name="Picture 6" descr="A graph of a graph&#10;&#10;Description automatically generated">
            <a:extLst>
              <a:ext uri="{FF2B5EF4-FFF2-40B4-BE49-F238E27FC236}">
                <a16:creationId xmlns:a16="http://schemas.microsoft.com/office/drawing/2014/main" id="{570A32D1-CB07-4D11-52CA-08A498C160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875" y="3472078"/>
            <a:ext cx="4854758" cy="2730477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9685B0FC-AD6D-A143-FB27-2A8DF8B8A2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054" y="655445"/>
            <a:ext cx="4973925" cy="27978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D6B54E-5501-18ED-7AB4-A55010C5DD20}"/>
              </a:ext>
            </a:extLst>
          </p:cNvPr>
          <p:cNvSpPr txBox="1"/>
          <p:nvPr/>
        </p:nvSpPr>
        <p:spPr>
          <a:xfrm>
            <a:off x="284875" y="665844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Mitch Schneider</a:t>
            </a:r>
            <a:endParaRPr lang="en-GB" sz="1600" dirty="0">
              <a:solidFill>
                <a:srgbClr val="0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65CE2-655F-FB4C-799D-D01F805867B1}"/>
              </a:ext>
            </a:extLst>
          </p:cNvPr>
          <p:cNvGrpSpPr>
            <a:grpSpLocks noChangeAspect="1"/>
          </p:cNvGrpSpPr>
          <p:nvPr/>
        </p:nvGrpSpPr>
        <p:grpSpPr>
          <a:xfrm>
            <a:off x="9612465" y="819954"/>
            <a:ext cx="2012088" cy="1845621"/>
            <a:chOff x="9612465" y="819954"/>
            <a:chExt cx="2324836" cy="213249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5107B17-47F3-0775-4A4F-4B786B86DCB2}"/>
                </a:ext>
              </a:extLst>
            </p:cNvPr>
            <p:cNvSpPr/>
            <p:nvPr/>
          </p:nvSpPr>
          <p:spPr>
            <a:xfrm>
              <a:off x="9786768" y="819954"/>
              <a:ext cx="2150533" cy="1667933"/>
            </a:xfrm>
            <a:custGeom>
              <a:avLst/>
              <a:gdLst>
                <a:gd name="connsiteX0" fmla="*/ 0 w 2150533"/>
                <a:gd name="connsiteY0" fmla="*/ 872067 h 889000"/>
                <a:gd name="connsiteX1" fmla="*/ 863600 w 2150533"/>
                <a:gd name="connsiteY1" fmla="*/ 889000 h 889000"/>
                <a:gd name="connsiteX2" fmla="*/ 846666 w 2150533"/>
                <a:gd name="connsiteY2" fmla="*/ 8467 h 889000"/>
                <a:gd name="connsiteX3" fmla="*/ 1430866 w 2150533"/>
                <a:gd name="connsiteY3" fmla="*/ 0 h 889000"/>
                <a:gd name="connsiteX4" fmla="*/ 1456266 w 2150533"/>
                <a:gd name="connsiteY4" fmla="*/ 889000 h 889000"/>
                <a:gd name="connsiteX5" fmla="*/ 2150533 w 2150533"/>
                <a:gd name="connsiteY5" fmla="*/ 872067 h 889000"/>
                <a:gd name="connsiteX6" fmla="*/ 2150533 w 2150533"/>
                <a:gd name="connsiteY6" fmla="*/ 872067 h 88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0533" h="889000">
                  <a:moveTo>
                    <a:pt x="0" y="872067"/>
                  </a:moveTo>
                  <a:lnTo>
                    <a:pt x="863600" y="889000"/>
                  </a:lnTo>
                  <a:lnTo>
                    <a:pt x="846666" y="8467"/>
                  </a:lnTo>
                  <a:lnTo>
                    <a:pt x="1430866" y="0"/>
                  </a:lnTo>
                  <a:lnTo>
                    <a:pt x="1456266" y="889000"/>
                  </a:lnTo>
                  <a:lnTo>
                    <a:pt x="2150533" y="872067"/>
                  </a:lnTo>
                  <a:lnTo>
                    <a:pt x="2150533" y="872067"/>
                  </a:lnTo>
                </a:path>
              </a:pathLst>
            </a:custGeom>
            <a:noFill/>
            <a:ln w="381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92D322-0FA9-B05B-14A8-8288A0976C93}"/>
                </a:ext>
              </a:extLst>
            </p:cNvPr>
            <p:cNvSpPr txBox="1"/>
            <p:nvPr/>
          </p:nvSpPr>
          <p:spPr>
            <a:xfrm>
              <a:off x="10056658" y="2525710"/>
              <a:ext cx="1680284" cy="426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Power pulse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C6C0D99-D6E6-5EC2-A95A-93C967BCF4D6}"/>
                </a:ext>
              </a:extLst>
            </p:cNvPr>
            <p:cNvSpPr txBox="1"/>
            <p:nvPr/>
          </p:nvSpPr>
          <p:spPr>
            <a:xfrm>
              <a:off x="9786768" y="1998765"/>
              <a:ext cx="635663" cy="391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0 W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969BEDB-BCC4-9BDB-DE56-2472F4C4F7C4}"/>
                </a:ext>
              </a:extLst>
            </p:cNvPr>
            <p:cNvCxnSpPr/>
            <p:nvPr/>
          </p:nvCxnSpPr>
          <p:spPr>
            <a:xfrm>
              <a:off x="10056658" y="1378753"/>
              <a:ext cx="507858" cy="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BC07020-7106-3275-B78C-A10CB189BBC7}"/>
                </a:ext>
              </a:extLst>
            </p:cNvPr>
            <p:cNvCxnSpPr/>
            <p:nvPr/>
          </p:nvCxnSpPr>
          <p:spPr>
            <a:xfrm>
              <a:off x="11274967" y="1378753"/>
              <a:ext cx="507858" cy="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triangl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9303EE-D3BB-2AA7-F496-03FC1A318306}"/>
                </a:ext>
              </a:extLst>
            </p:cNvPr>
            <p:cNvSpPr txBox="1"/>
            <p:nvPr/>
          </p:nvSpPr>
          <p:spPr>
            <a:xfrm>
              <a:off x="9612465" y="985425"/>
              <a:ext cx="806062" cy="391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~7 </a:t>
              </a:r>
              <a:r>
                <a:rPr lang="en-US" sz="1600" dirty="0">
                  <a:solidFill>
                    <a:srgbClr val="000000"/>
                  </a:solidFill>
                  <a:sym typeface="Symbol" panose="05050102010706020507" pitchFamily="18" charset="2"/>
                </a:rPr>
                <a:t>s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949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D74710-D30D-9D44-CF8D-2239B9CD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device validation – supported by I.FAST Innovation Fund 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8373F2-B573-0F33-31DB-80063469A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/>
              <a:t>Next goals: develop </a:t>
            </a:r>
            <a:r>
              <a:rPr lang="en-GB" sz="2400" dirty="0">
                <a:solidFill>
                  <a:srgbClr val="FF0000"/>
                </a:solidFill>
              </a:rPr>
              <a:t>large-size tapes </a:t>
            </a:r>
            <a:r>
              <a:rPr lang="en-GB" sz="2400" dirty="0"/>
              <a:t>(50 mm wide) in </a:t>
            </a:r>
            <a:r>
              <a:rPr lang="en-GB" sz="2400" dirty="0">
                <a:solidFill>
                  <a:srgbClr val="FF0000"/>
                </a:solidFill>
              </a:rPr>
              <a:t>collaboration with KCT, </a:t>
            </a:r>
            <a:r>
              <a:rPr lang="en-GB" sz="2400" dirty="0"/>
              <a:t>to be first tested on </a:t>
            </a:r>
            <a:r>
              <a:rPr lang="en-GB" sz="2400" dirty="0">
                <a:solidFill>
                  <a:srgbClr val="FF0000"/>
                </a:solidFill>
              </a:rPr>
              <a:t>discs at SLAC. </a:t>
            </a:r>
            <a:r>
              <a:rPr lang="en-GB" sz="2400" dirty="0"/>
              <a:t>Two-years plan </a:t>
            </a:r>
            <a:r>
              <a:rPr lang="en-GB" sz="2400" dirty="0">
                <a:solidFill>
                  <a:srgbClr val="FF0000"/>
                </a:solidFill>
              </a:rPr>
              <a:t>funded by IIF</a:t>
            </a:r>
          </a:p>
          <a:p>
            <a:r>
              <a:rPr lang="en-GB" sz="2400" dirty="0">
                <a:solidFill>
                  <a:srgbClr val="FF0000"/>
                </a:solidFill>
              </a:rPr>
              <a:t>(Ideally: REBCO coating </a:t>
            </a:r>
            <a:r>
              <a:rPr lang="en-GB" sz="2400" dirty="0"/>
              <a:t>directly on </a:t>
            </a:r>
            <a:r>
              <a:rPr lang="en-GB" sz="2400" dirty="0">
                <a:solidFill>
                  <a:srgbClr val="FF0000"/>
                </a:solidFill>
              </a:rPr>
              <a:t>3D objects)</a:t>
            </a:r>
            <a:endParaRPr lang="en-GB" sz="2400" dirty="0"/>
          </a:p>
          <a:p>
            <a:r>
              <a:rPr lang="en-GB" sz="2400" dirty="0"/>
              <a:t>Device validation: X-band pulse compressor (SLAC) as first “real” RF device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Coating will be performed by CSIC-ICMAB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9" name="Picture 8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52C65F4E-728F-9864-4350-1A4E796DD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3"/>
          <a:stretch/>
        </p:blipFill>
        <p:spPr>
          <a:xfrm>
            <a:off x="3697062" y="2516480"/>
            <a:ext cx="2615159" cy="3034363"/>
          </a:xfrm>
          <a:prstGeom prst="rect">
            <a:avLst/>
          </a:prstGeom>
        </p:spPr>
      </p:pic>
      <p:pic>
        <p:nvPicPr>
          <p:cNvPr id="11" name="Picture 10" descr="A picture containing diagram">
            <a:extLst>
              <a:ext uri="{FF2B5EF4-FFF2-40B4-BE49-F238E27FC236}">
                <a16:creationId xmlns:a16="http://schemas.microsoft.com/office/drawing/2014/main" id="{4D3EA159-EC9A-C615-4F19-B0CB4BEE64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60"/>
          <a:stretch/>
        </p:blipFill>
        <p:spPr>
          <a:xfrm>
            <a:off x="845668" y="2389008"/>
            <a:ext cx="3425410" cy="3161835"/>
          </a:xfrm>
          <a:prstGeom prst="rect">
            <a:avLst/>
          </a:prstGeom>
        </p:spPr>
      </p:pic>
      <p:pic>
        <p:nvPicPr>
          <p:cNvPr id="21" name="Picture 20" descr="A picture containing text, linedrawing, document&#10;&#10;Description automatically generated">
            <a:extLst>
              <a:ext uri="{FF2B5EF4-FFF2-40B4-BE49-F238E27FC236}">
                <a16:creationId xmlns:a16="http://schemas.microsoft.com/office/drawing/2014/main" id="{44305764-0485-6C55-0C18-D7BE26BCF7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59" r="22756"/>
          <a:stretch/>
        </p:blipFill>
        <p:spPr>
          <a:xfrm>
            <a:off x="6481880" y="2516481"/>
            <a:ext cx="2162624" cy="30903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392C00-1F0E-015E-5A8E-EC98A1809760}"/>
              </a:ext>
            </a:extLst>
          </p:cNvPr>
          <p:cNvSpPr txBox="1"/>
          <p:nvPr/>
        </p:nvSpPr>
        <p:spPr>
          <a:xfrm>
            <a:off x="681833" y="4618900"/>
            <a:ext cx="1948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Courtesy Greg </a:t>
            </a:r>
            <a:r>
              <a:rPr lang="en-GB" sz="1400" dirty="0" err="1">
                <a:solidFill>
                  <a:srgbClr val="000000"/>
                </a:solidFill>
              </a:rPr>
              <a:t>LeSage</a:t>
            </a:r>
            <a:r>
              <a:rPr lang="en-GB" sz="1400" dirty="0">
                <a:solidFill>
                  <a:srgbClr val="000000"/>
                </a:solidFill>
              </a:rPr>
              <a:t>, SLAC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4A5F4-BB66-BB91-41D8-6B9D1DED8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5729-8D13-03CE-7616-709EC324B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D6F0810F-8E67-8317-9C5D-9C9F26BEA9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802" y="2839017"/>
            <a:ext cx="2363302" cy="20507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99F139-9FB7-A50C-9404-E9E6C32A629D}"/>
              </a:ext>
            </a:extLst>
          </p:cNvPr>
          <p:cNvSpPr txBox="1"/>
          <p:nvPr/>
        </p:nvSpPr>
        <p:spPr>
          <a:xfrm>
            <a:off x="9375382" y="497284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Pulse compressor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90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HTS cavities at low gradient, in a strong magnetic field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present: FCC beam screens and RADES axion detectors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HTS cavities at high-gradient</a:t>
            </a:r>
          </a:p>
          <a:p>
            <a:pPr lvl="1"/>
            <a:r>
              <a:rPr lang="en-US" dirty="0"/>
              <a:t>The goal of the new </a:t>
            </a:r>
            <a:r>
              <a:rPr lang="en-US" dirty="0" err="1"/>
              <a:t>iFAST</a:t>
            </a:r>
            <a:r>
              <a:rPr lang="en-US" dirty="0"/>
              <a:t> collaboration CERN – KIT – ICMAB</a:t>
            </a:r>
          </a:p>
          <a:p>
            <a:pPr lvl="1"/>
            <a:endParaRPr lang="en-US" dirty="0"/>
          </a:p>
          <a:p>
            <a:r>
              <a:rPr lang="en-US" dirty="0"/>
              <a:t>HTS cavities in both high-gradient and strong magnetic field</a:t>
            </a:r>
          </a:p>
          <a:p>
            <a:pPr lvl="1"/>
            <a:r>
              <a:rPr lang="en-US" dirty="0"/>
              <a:t>The future?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90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D74710-D30D-9D44-CF8D-2239B9CD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cavity as earlier demonstrator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8373F2-B573-0F33-31DB-80063469A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Approach being validated also for axion detection cavities in </a:t>
            </a:r>
            <a:r>
              <a:rPr lang="en-GB" sz="2400" dirty="0">
                <a:solidFill>
                  <a:srgbClr val="FF0000"/>
                </a:solidFill>
              </a:rPr>
              <a:t>RADES collaboration</a:t>
            </a:r>
            <a:r>
              <a:rPr lang="en-GB" sz="2400" dirty="0"/>
              <a:t> having a similar geometry </a:t>
            </a:r>
          </a:p>
          <a:p>
            <a:r>
              <a:rPr lang="en-GB" sz="2400" dirty="0"/>
              <a:t>Copper body manufactured at Mainz University, adapted to </a:t>
            </a:r>
            <a:r>
              <a:rPr lang="en-GB" sz="2400" dirty="0">
                <a:solidFill>
                  <a:srgbClr val="FF0000"/>
                </a:solidFill>
              </a:rPr>
              <a:t>12 mm wide coated conductors, </a:t>
            </a:r>
            <a:r>
              <a:rPr lang="en-GB" sz="2400" dirty="0"/>
              <a:t>coated by CSIC-ICMAB</a:t>
            </a:r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4A5F4-BB66-BB91-41D8-6B9D1DED8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5729-8D13-03CE-7616-709EC324B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AB5937-CD51-4CC4-A174-F2EF7B10B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564" y="2493789"/>
            <a:ext cx="2225233" cy="25849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B0CD88-87B5-519A-96ED-E3C050B9FA52}"/>
              </a:ext>
            </a:extLst>
          </p:cNvPr>
          <p:cNvSpPr txBox="1"/>
          <p:nvPr/>
        </p:nvSpPr>
        <p:spPr>
          <a:xfrm>
            <a:off x="4958168" y="4728672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Axion cavity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F5A207-1816-0EA3-920A-D3A43B2BD3D6}"/>
              </a:ext>
            </a:extLst>
          </p:cNvPr>
          <p:cNvSpPr/>
          <p:nvPr/>
        </p:nvSpPr>
        <p:spPr>
          <a:xfrm>
            <a:off x="8261769" y="5759634"/>
            <a:ext cx="18046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Q</a:t>
            </a:r>
            <a:r>
              <a:rPr lang="en-US" sz="1400" baseline="-25000" dirty="0">
                <a:solidFill>
                  <a:srgbClr val="000000"/>
                </a:solidFill>
              </a:rPr>
              <a:t>0</a:t>
            </a:r>
            <a:r>
              <a:rPr lang="en-US" sz="1400" dirty="0">
                <a:solidFill>
                  <a:srgbClr val="000000"/>
                </a:solidFill>
              </a:rPr>
              <a:t> = 268 520 (75%)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889FBC3-C0F7-7ABC-EFF7-27F1B8777F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38" t="34516" r="34297" b="33103"/>
          <a:stretch/>
        </p:blipFill>
        <p:spPr>
          <a:xfrm>
            <a:off x="4584766" y="5248787"/>
            <a:ext cx="2808312" cy="10216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EC79AAF-92D6-4AC0-4AB7-A5AC445143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058" t="24252" r="61254" b="29823"/>
          <a:stretch/>
        </p:blipFill>
        <p:spPr>
          <a:xfrm>
            <a:off x="1971214" y="5099192"/>
            <a:ext cx="1701967" cy="1116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1F94F5-04E0-DE93-BC8C-ECE941C4FF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251" t="24768" r="64895" b="30231"/>
          <a:stretch/>
        </p:blipFill>
        <p:spPr>
          <a:xfrm>
            <a:off x="8304664" y="4163485"/>
            <a:ext cx="1723541" cy="15745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CC1DFE-BDE8-23D9-A457-CAEACB7D19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286" t="19544" r="63149" b="27983"/>
          <a:stretch/>
        </p:blipFill>
        <p:spPr>
          <a:xfrm>
            <a:off x="8261769" y="2383779"/>
            <a:ext cx="1646521" cy="15612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95058E-233A-4CC3-A4FF-7674B514681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57" t="18397" r="59440" b="28270"/>
          <a:stretch/>
        </p:blipFill>
        <p:spPr>
          <a:xfrm>
            <a:off x="1853571" y="2250129"/>
            <a:ext cx="1937255" cy="16231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20318A-409B-08EC-6CC6-AF2F6E5747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4512" t="25566" r="62182" b="34004"/>
          <a:stretch/>
        </p:blipFill>
        <p:spPr>
          <a:xfrm>
            <a:off x="2084138" y="3775443"/>
            <a:ext cx="1476118" cy="126141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CE77236-40B2-FFEE-BDC1-A4F3BA54E182}"/>
              </a:ext>
            </a:extLst>
          </p:cNvPr>
          <p:cNvSpPr/>
          <p:nvPr/>
        </p:nvSpPr>
        <p:spPr>
          <a:xfrm>
            <a:off x="2924327" y="4614912"/>
            <a:ext cx="1407758" cy="293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lvl="2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Pct val="80000"/>
              <a:tabLst>
                <a:tab pos="180975" algn="l"/>
                <a:tab pos="266700" algn="l"/>
              </a:tabLst>
              <a:defRPr/>
            </a:pPr>
            <a:r>
              <a:rPr lang="de-DE" sz="1200" dirty="0">
                <a:solidFill>
                  <a:srgbClr val="000000"/>
                </a:solidFill>
              </a:rPr>
              <a:t>Surface currents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43E547-61E2-F413-E051-2E93CAE91C55}"/>
              </a:ext>
            </a:extLst>
          </p:cNvPr>
          <p:cNvSpPr/>
          <p:nvPr/>
        </p:nvSpPr>
        <p:spPr>
          <a:xfrm>
            <a:off x="2970246" y="5894104"/>
            <a:ext cx="715260" cy="293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lvl="2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Pct val="80000"/>
              <a:tabLst>
                <a:tab pos="180975" algn="l"/>
                <a:tab pos="266700" algn="l"/>
              </a:tabLst>
              <a:defRPr/>
            </a:pPr>
            <a:r>
              <a:rPr lang="de-DE" sz="1200" dirty="0">
                <a:solidFill>
                  <a:srgbClr val="000000"/>
                </a:solidFill>
              </a:rPr>
              <a:t>E-field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CDE217-1E92-AC0D-28D2-5FFC8D0DB980}"/>
              </a:ext>
            </a:extLst>
          </p:cNvPr>
          <p:cNvSpPr/>
          <p:nvPr/>
        </p:nvSpPr>
        <p:spPr>
          <a:xfrm>
            <a:off x="3074409" y="3353884"/>
            <a:ext cx="102143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lvl="2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Pct val="80000"/>
              <a:tabLst>
                <a:tab pos="180975" algn="l"/>
                <a:tab pos="266700" algn="l"/>
              </a:tabLst>
              <a:defRPr/>
            </a:pPr>
            <a:r>
              <a:rPr lang="de-DE" sz="1200" dirty="0">
                <a:solidFill>
                  <a:srgbClr val="000000"/>
                </a:solidFill>
              </a:rPr>
              <a:t>f= 9.3 GHz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F3BA484-4AF0-ACEB-7B21-6BCF5B9CEFE6}"/>
              </a:ext>
            </a:extLst>
          </p:cNvPr>
          <p:cNvSpPr/>
          <p:nvPr/>
        </p:nvSpPr>
        <p:spPr>
          <a:xfrm>
            <a:off x="8350256" y="3855708"/>
            <a:ext cx="1290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Q</a:t>
            </a:r>
            <a:r>
              <a:rPr lang="en-US" sz="1400" baseline="-25000" dirty="0">
                <a:solidFill>
                  <a:srgbClr val="000000"/>
                </a:solidFill>
              </a:rPr>
              <a:t>0</a:t>
            </a:r>
            <a:r>
              <a:rPr lang="en-US" sz="1400" dirty="0">
                <a:solidFill>
                  <a:srgbClr val="000000"/>
                </a:solidFill>
              </a:rPr>
              <a:t> = 356 070 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61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2630152" y="548680"/>
            <a:ext cx="6931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Work plan from 4/2023 to 4/2025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685002-71AF-7834-A078-CA33AD77F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87" y="2081212"/>
            <a:ext cx="10258425" cy="269557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770B-F8BA-C499-212E-C54D4964E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925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4B7A6-4171-4848-B6C3-F6E6438B9927}"/>
              </a:ext>
            </a:extLst>
          </p:cNvPr>
          <p:cNvSpPr txBox="1"/>
          <p:nvPr/>
        </p:nvSpPr>
        <p:spPr>
          <a:xfrm>
            <a:off x="2748780" y="548680"/>
            <a:ext cx="66944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Industrial application prospect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D4CC46C-5626-124E-80BE-C5F0D5F9FCBD}"/>
              </a:ext>
            </a:extLst>
          </p:cNvPr>
          <p:cNvSpPr txBox="1">
            <a:spLocks/>
          </p:cNvSpPr>
          <p:nvPr/>
        </p:nvSpPr>
        <p:spPr>
          <a:xfrm>
            <a:off x="475862" y="1408923"/>
            <a:ext cx="8967380" cy="44683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At the end of this study, we aim at consolidating TRL4.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Prototype pulse compressor with SLAC will demonstrate TRL6.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Timescale: 2-3 years after completion of this study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Need a further round of funding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This will include the design, fabrication and coating, and its validation in a high-power RF bench test bench.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Future accelerator projects will drive achieving further TRLs and drive commercialization.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Industry will be involved for construction of devices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Other companies may be involved for hardware manufacturing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73F226-36D1-957A-1783-B1C8057D69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8275" y="1700808"/>
            <a:ext cx="2533650" cy="409575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79FBA-62A5-1B08-696D-659BD5614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385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2166086" y="548680"/>
            <a:ext cx="7859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Addressing the European Green Deal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5EC22-7D1A-C04A-BEF4-9AC399A83135}"/>
              </a:ext>
            </a:extLst>
          </p:cNvPr>
          <p:cNvSpPr txBox="1">
            <a:spLocks/>
          </p:cNvSpPr>
          <p:nvPr/>
        </p:nvSpPr>
        <p:spPr>
          <a:xfrm>
            <a:off x="475861" y="1408922"/>
            <a:ext cx="11280710" cy="44683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7C7D7C-1B8B-8264-B216-E86E02589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795593"/>
            <a:ext cx="5464219" cy="319748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F382A27-6F0C-E421-3602-CE5FE5000816}"/>
              </a:ext>
            </a:extLst>
          </p:cNvPr>
          <p:cNvSpPr/>
          <p:nvPr/>
        </p:nvSpPr>
        <p:spPr>
          <a:xfrm>
            <a:off x="4295800" y="3390180"/>
            <a:ext cx="720000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BA763DA-111B-13A6-BE2F-FB840D7FEE5F}"/>
              </a:ext>
            </a:extLst>
          </p:cNvPr>
          <p:cNvSpPr/>
          <p:nvPr/>
        </p:nvSpPr>
        <p:spPr>
          <a:xfrm>
            <a:off x="407368" y="3368314"/>
            <a:ext cx="720000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1AE45B1-7CCF-C3A5-CBB8-6751759BBF33}"/>
              </a:ext>
            </a:extLst>
          </p:cNvPr>
          <p:cNvSpPr/>
          <p:nvPr/>
        </p:nvSpPr>
        <p:spPr>
          <a:xfrm>
            <a:off x="3067469" y="3390180"/>
            <a:ext cx="720000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A43CA6-3AE4-89FB-9E8E-96A332153D54}"/>
              </a:ext>
            </a:extLst>
          </p:cNvPr>
          <p:cNvSpPr txBox="1"/>
          <p:nvPr/>
        </p:nvSpPr>
        <p:spPr>
          <a:xfrm>
            <a:off x="2302479" y="1426261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Benefits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CB0D821-40A2-44A6-0702-B3D0C9949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5205" y="1769571"/>
            <a:ext cx="4654428" cy="31974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6FD1BC3-6EED-FD91-3CC9-A52F36457E6A}"/>
              </a:ext>
            </a:extLst>
          </p:cNvPr>
          <p:cNvSpPr txBox="1"/>
          <p:nvPr/>
        </p:nvSpPr>
        <p:spPr>
          <a:xfrm>
            <a:off x="7824192" y="1412776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Actions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392C8C6-3EB5-C7AC-9A2C-BFBDBDAC5C9F}"/>
              </a:ext>
            </a:extLst>
          </p:cNvPr>
          <p:cNvSpPr txBox="1">
            <a:spLocks/>
          </p:cNvSpPr>
          <p:nvPr/>
        </p:nvSpPr>
        <p:spPr>
          <a:xfrm>
            <a:off x="475200" y="1407600"/>
            <a:ext cx="11280710" cy="446835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New-generation collider linacs are expected to use hundreds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MW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electricity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Energy savings from HTS are in line with current policies of societal impact minimization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E247CA1-EB87-C8C9-B7AA-D8648BC56AA5}"/>
              </a:ext>
            </a:extLst>
          </p:cNvPr>
          <p:cNvSpPr/>
          <p:nvPr/>
        </p:nvSpPr>
        <p:spPr>
          <a:xfrm>
            <a:off x="6343939" y="1696253"/>
            <a:ext cx="1479592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0AEC71-E306-F10B-D1CB-EDA3281DDCB6}"/>
              </a:ext>
            </a:extLst>
          </p:cNvPr>
          <p:cNvSpPr/>
          <p:nvPr/>
        </p:nvSpPr>
        <p:spPr>
          <a:xfrm>
            <a:off x="6343278" y="2417723"/>
            <a:ext cx="1479592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198D5F4-7487-9886-DD83-2C98273FBFA4}"/>
              </a:ext>
            </a:extLst>
          </p:cNvPr>
          <p:cNvSpPr/>
          <p:nvPr/>
        </p:nvSpPr>
        <p:spPr>
          <a:xfrm>
            <a:off x="8713878" y="3641779"/>
            <a:ext cx="1990634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01BA799-8347-36F4-1C25-35CDB9271199}"/>
              </a:ext>
            </a:extLst>
          </p:cNvPr>
          <p:cNvSpPr/>
          <p:nvPr/>
        </p:nvSpPr>
        <p:spPr>
          <a:xfrm>
            <a:off x="6384032" y="3641779"/>
            <a:ext cx="1479592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D756E-2A47-874F-A85A-714BBCF63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7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5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3669696" y="548680"/>
            <a:ext cx="4852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Resources and budget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5EC22-7D1A-C04A-BEF4-9AC399A83135}"/>
              </a:ext>
            </a:extLst>
          </p:cNvPr>
          <p:cNvSpPr txBox="1">
            <a:spLocks/>
          </p:cNvSpPr>
          <p:nvPr/>
        </p:nvSpPr>
        <p:spPr>
          <a:xfrm>
            <a:off x="475861" y="1408922"/>
            <a:ext cx="11280710" cy="439634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CERN: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Provided resources: two senior physicist (scientific coordination, 0.2 FTE) and one senior Fellow (follow up, measurements, 0.5 FTE)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Requested resources: 10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(sample manufacturing)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KCT: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Provided resources: one senior scientist (design, procurement, coating, 1 FTE)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Requested resources: 100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(80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manpower for coating operations, 20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sample holder manufacturing)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CSIC-ICMAB: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Provided resources: one senior scientist (0.2 FTE), and one PhD student (0.5 FTE)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Requested resources: 50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(40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PhD student and manpower for coating and characterization work, 10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consumable)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Ratio for the requested IIF funds: 120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personnel and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labour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/ 40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material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Final deliverable is a report on the demonstrated achieved performance, and on the prospects for scalability to accelerator-scale RF devices.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C3440-B6F1-DB21-F613-C735B2C8D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43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4645923" y="548680"/>
            <a:ext cx="2900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Budget table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15D3C88-D05A-E05E-EF7D-C5CC7D8CEDEB}"/>
              </a:ext>
            </a:extLst>
          </p:cNvPr>
          <p:cNvGraphicFramePr>
            <a:graphicFrameLocks noGrp="1"/>
          </p:cNvGraphicFramePr>
          <p:nvPr/>
        </p:nvGraphicFramePr>
        <p:xfrm>
          <a:off x="1919536" y="2316480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6290865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029388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842163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308470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742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073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568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CSIC-ICMAB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310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160 </a:t>
                      </a:r>
                      <a:r>
                        <a:rPr lang="en-US" b="1" dirty="0" err="1"/>
                        <a:t>kEUR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11510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AC709-8BDA-CB2F-9FED-22E4DAD20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817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at low gradient, in a strong magnetic field</a:t>
            </a:r>
          </a:p>
          <a:p>
            <a:pPr lvl="1"/>
            <a:r>
              <a:rPr lang="en-US" dirty="0"/>
              <a:t>The present: FCC beam screens and RADES axion detectors</a:t>
            </a:r>
          </a:p>
          <a:p>
            <a:pPr lvl="1"/>
            <a:endParaRPr lang="en-US" dirty="0"/>
          </a:p>
          <a:p>
            <a:r>
              <a:rPr lang="en-US" dirty="0"/>
              <a:t>HTS cavities at high-gradient</a:t>
            </a:r>
          </a:p>
          <a:p>
            <a:pPr lvl="1"/>
            <a:r>
              <a:rPr lang="en-US" dirty="0"/>
              <a:t>The goal of the new </a:t>
            </a:r>
            <a:r>
              <a:rPr lang="en-US" dirty="0" err="1"/>
              <a:t>iFAST</a:t>
            </a:r>
            <a:r>
              <a:rPr lang="en-US" dirty="0"/>
              <a:t> collaboration CERN – KIT – ICMAB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HTS cavities in both high-gradient and strong magnetic field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future?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174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E85ABF6-1E13-D2F7-E3E6-2F25B194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C750A6-D73E-25F9-764F-FAB1ABE7B1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E0CBA-4E73-F83B-6612-373C45CD36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4CFFE-3EF2-1173-7D5A-883F23CFE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4E497C-C845-F691-A8A0-E5E3B5E8E1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532" b="9826"/>
          <a:stretch/>
        </p:blipFill>
        <p:spPr>
          <a:xfrm>
            <a:off x="2268000" y="856601"/>
            <a:ext cx="9144000" cy="49818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18E3D7-5646-3AA0-E1DC-4F880EAECB20}"/>
              </a:ext>
            </a:extLst>
          </p:cNvPr>
          <p:cNvSpPr txBox="1"/>
          <p:nvPr/>
        </p:nvSpPr>
        <p:spPr>
          <a:xfrm>
            <a:off x="301213" y="5879935"/>
            <a:ext cx="1975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Chris Rogers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FA608AEA-B041-C76A-8A3F-EBED35094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03" y="669398"/>
            <a:ext cx="1391497" cy="1391497"/>
          </a:xfrm>
          <a:prstGeom prst="rect">
            <a:avLst/>
          </a:prstGeom>
        </p:spPr>
      </p:pic>
      <p:pic>
        <p:nvPicPr>
          <p:cNvPr id="9" name="Picture 8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28469AA-6360-78ED-8C56-63238C927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2550876"/>
            <a:ext cx="1278826" cy="146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582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657AB-5CCF-08E2-D470-410A3F13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C156A-99B3-6937-FB32-CFF8E8F1E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Muon cooling system requires RF cavities operating at </a:t>
            </a:r>
            <a:r>
              <a:rPr lang="en-US" dirty="0">
                <a:solidFill>
                  <a:srgbClr val="FF0000"/>
                </a:solidFill>
              </a:rPr>
              <a:t>high-gradient AND in a strong magnetic field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Normal conducting copper, possibly </a:t>
            </a:r>
            <a:r>
              <a:rPr lang="en-US" dirty="0" err="1"/>
              <a:t>cryo</a:t>
            </a:r>
            <a:r>
              <a:rPr lang="en-US" dirty="0"/>
              <a:t>:  </a:t>
            </a:r>
            <a:r>
              <a:rPr lang="en-US" u="sng" dirty="0"/>
              <a:t>baseline option</a:t>
            </a:r>
            <a:endParaRPr lang="en-US" dirty="0"/>
          </a:p>
          <a:p>
            <a:r>
              <a:rPr lang="en-US" dirty="0"/>
              <a:t>A dream: </a:t>
            </a:r>
            <a:r>
              <a:rPr lang="en-US" dirty="0">
                <a:solidFill>
                  <a:srgbClr val="FF0000"/>
                </a:solidFill>
              </a:rPr>
              <a:t>High-Temperature Superconductors 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4FBE1-DF7A-1840-4D3A-4CFD20C733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39881-5D3A-6834-0627-68BA202AD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C8AA5-D868-7D94-19EB-02F5AEB2D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D62455-B548-5B49-5A6F-1FFCA7EEF487}"/>
              </a:ext>
            </a:extLst>
          </p:cNvPr>
          <p:cNvGrpSpPr/>
          <p:nvPr/>
        </p:nvGrpSpPr>
        <p:grpSpPr>
          <a:xfrm>
            <a:off x="3556658" y="1567543"/>
            <a:ext cx="5078683" cy="2673098"/>
            <a:chOff x="2990143" y="1688123"/>
            <a:chExt cx="5078683" cy="2673098"/>
          </a:xfrm>
        </p:grpSpPr>
        <p:pic>
          <p:nvPicPr>
            <p:cNvPr id="7" name="image2.png">
              <a:extLst>
                <a:ext uri="{FF2B5EF4-FFF2-40B4-BE49-F238E27FC236}">
                  <a16:creationId xmlns:a16="http://schemas.microsoft.com/office/drawing/2014/main" id="{0DDDD69D-8D03-67C4-420B-F3E299AD45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1347" r="48337"/>
            <a:stretch/>
          </p:blipFill>
          <p:spPr>
            <a:xfrm>
              <a:off x="2990143" y="1807432"/>
              <a:ext cx="4787281" cy="2553789"/>
            </a:xfrm>
            <a:prstGeom prst="rect">
              <a:avLst/>
            </a:prstGeom>
            <a:ln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91D16D4-5D38-87F1-DF7C-DD74877B4A88}"/>
                </a:ext>
              </a:extLst>
            </p:cNvPr>
            <p:cNvSpPr/>
            <p:nvPr/>
          </p:nvSpPr>
          <p:spPr>
            <a:xfrm>
              <a:off x="6840000" y="1688123"/>
              <a:ext cx="1228826" cy="1306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CCED480-E580-3546-C58F-C479C0D260BB}"/>
                </a:ext>
              </a:extLst>
            </p:cNvPr>
            <p:cNvSpPr/>
            <p:nvPr/>
          </p:nvSpPr>
          <p:spPr>
            <a:xfrm>
              <a:off x="7526215" y="2672862"/>
              <a:ext cx="361741" cy="411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A13C67A0-5854-2814-08EC-0C573FEE06AE}"/>
              </a:ext>
            </a:extLst>
          </p:cNvPr>
          <p:cNvSpPr/>
          <p:nvPr/>
        </p:nvSpPr>
        <p:spPr>
          <a:xfrm>
            <a:off x="5697414" y="2662295"/>
            <a:ext cx="1142585" cy="176294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53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EF479-D15B-A447-695B-238E2A9C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 P5 process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AE03A-0739-40AC-6F4F-0E74FFDE60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2EB50D-2E57-E7FD-E08E-D3D308C68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B3E42-C88A-3B09-FF98-7E302D8B4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F7B722-E2F7-3335-DCE2-EC4321C09749}"/>
              </a:ext>
            </a:extLst>
          </p:cNvPr>
          <p:cNvSpPr txBox="1"/>
          <p:nvPr/>
        </p:nvSpPr>
        <p:spPr>
          <a:xfrm>
            <a:off x="431800" y="844434"/>
            <a:ext cx="8418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linkClick r:id="rId2"/>
              </a:rPr>
              <a:t>https://www.usparticlephysics.org/2023-p5-report/index.html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Recommendation 2c: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963523-5F1E-C7F2-9C9C-B2644423D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683" y="2102387"/>
            <a:ext cx="7559695" cy="17375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F81BBF-2EDF-B264-9791-437395E46713}"/>
              </a:ext>
            </a:extLst>
          </p:cNvPr>
          <p:cNvSpPr txBox="1"/>
          <p:nvPr/>
        </p:nvSpPr>
        <p:spPr>
          <a:xfrm>
            <a:off x="431800" y="4017290"/>
            <a:ext cx="6197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Recommendation 4a: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0B214D-D462-5A71-85D6-F697B7237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649" y="4656346"/>
            <a:ext cx="7437765" cy="9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2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6E44AE2-2C8D-43F8-0D9A-B5A93961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10" y="2551719"/>
            <a:ext cx="3703090" cy="318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2518374"/>
            <a:ext cx="2823067" cy="3144813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2DB9E4-D680-6FA1-A8A4-473DF0931125}"/>
              </a:ext>
            </a:extLst>
          </p:cNvPr>
          <p:cNvSpPr txBox="1">
            <a:spLocks/>
          </p:cNvSpPr>
          <p:nvPr/>
        </p:nvSpPr>
        <p:spPr>
          <a:xfrm>
            <a:off x="5514712" y="3426232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335360" y="5752519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4655840" y="5752519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EA2CCD-5CED-34BC-F294-67B69938070E}"/>
              </a:ext>
            </a:extLst>
          </p:cNvPr>
          <p:cNvSpPr/>
          <p:nvPr/>
        </p:nvSpPr>
        <p:spPr>
          <a:xfrm>
            <a:off x="7440149" y="5752519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679509" y="5667110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5377213" y="5667110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2045 - 2063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9168341" y="5656509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2070 - 2095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Diagram, radar chart&#10;&#10;Description automatically generated">
            <a:extLst>
              <a:ext uri="{FF2B5EF4-FFF2-40B4-BE49-F238E27FC236}">
                <a16:creationId xmlns:a16="http://schemas.microsoft.com/office/drawing/2014/main" id="{CAB6820D-7F89-AA9E-627F-2F076BC02F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3460" y="2645145"/>
            <a:ext cx="3795188" cy="307718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6B11ACC-554C-4750-AE7A-6884C42941D0}"/>
              </a:ext>
            </a:extLst>
          </p:cNvPr>
          <p:cNvSpPr txBox="1">
            <a:spLocks/>
          </p:cNvSpPr>
          <p:nvPr/>
        </p:nvSpPr>
        <p:spPr>
          <a:xfrm>
            <a:off x="9462860" y="3497660"/>
            <a:ext cx="1512168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/>
              <p:nvPr/>
            </p:nvSpPr>
            <p:spPr>
              <a:xfrm>
                <a:off x="0" y="487478"/>
                <a:ext cx="12192000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FCC-hh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pp &amp; AA collisions; e-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h 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option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highly synergetic and complementary programme boosting the physics reach of both colliders 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(e.g. </a:t>
                </a:r>
                <a:r>
                  <a:rPr lang="en-US" sz="1400" dirty="0">
                    <a:effectLst/>
                    <a:ea typeface="Times New Roman" panose="02020603050405020304" pitchFamily="18" charset="0"/>
                  </a:rPr>
                  <a:t>model-independent measurements of the Higgs couplings at FCC-hh thanks to input from FCC-ee; and FCC-hh as “energy upgrade” of FCC-ee)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common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building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allows the start of a new, major facility at CERN within a few years of the end of HL-LHC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7478"/>
                <a:ext cx="12192000" cy="2000548"/>
              </a:xfrm>
              <a:prstGeom prst="rect">
                <a:avLst/>
              </a:prstGeom>
              <a:blipFill>
                <a:blip r:embed="rId6"/>
                <a:stretch>
                  <a:fillRect l="-500" t="-1524" b="-8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19">
            <a:extLst>
              <a:ext uri="{FF2B5EF4-FFF2-40B4-BE49-F238E27FC236}">
                <a16:creationId xmlns:a16="http://schemas.microsoft.com/office/drawing/2014/main" id="{BD869689-AD69-E2B4-2DE9-3EE098DA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integrated program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295F9A-717F-161B-BE97-BA4A569152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FCF45C2-7F95-1747-ECBB-CB2761031D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0E55DFC-B9C0-B4DC-69C3-534956D37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F60DC2-9ECD-76D6-8958-2FE33F4D2072}"/>
              </a:ext>
            </a:extLst>
          </p:cNvPr>
          <p:cNvSpPr txBox="1"/>
          <p:nvPr/>
        </p:nvSpPr>
        <p:spPr>
          <a:xfrm>
            <a:off x="9317696" y="59650"/>
            <a:ext cx="267893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7"/>
              </a:rPr>
              <a:t>Link to last FCC week</a:t>
            </a:r>
            <a:endParaRPr lang="en-GB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543C6C-8867-9EB9-DA6A-9B64F7E80A96}"/>
              </a:ext>
            </a:extLst>
          </p:cNvPr>
          <p:cNvSpPr txBox="1"/>
          <p:nvPr/>
        </p:nvSpPr>
        <p:spPr>
          <a:xfrm>
            <a:off x="11929" y="6045500"/>
            <a:ext cx="368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From M. Benedikt, FCC Study leader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731" y="11678"/>
            <a:ext cx="1384338" cy="46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43CED9-D840-1D1E-C905-ECAAC34C2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practical implementation of HTS tape-coated cavities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B61DCF-36CE-7536-DA6E-577EDCFC7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could a future cavity look like? </a:t>
            </a:r>
            <a:r>
              <a:rPr lang="en-GB" dirty="0">
                <a:solidFill>
                  <a:srgbClr val="FF0000"/>
                </a:solidFill>
              </a:rPr>
              <a:t>Bimetallic cavities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2758C3-EFCB-0DF7-74FA-2A0592BF7B9F}"/>
              </a:ext>
            </a:extLst>
          </p:cNvPr>
          <p:cNvSpPr txBox="1"/>
          <p:nvPr/>
        </p:nvSpPr>
        <p:spPr>
          <a:xfrm>
            <a:off x="1067365" y="4180080"/>
            <a:ext cx="30528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J. </a:t>
            </a:r>
            <a:r>
              <a:rPr lang="en-GB" sz="1800" dirty="0" err="1">
                <a:solidFill>
                  <a:srgbClr val="000000"/>
                </a:solidFill>
              </a:rPr>
              <a:t>Haimson</a:t>
            </a:r>
            <a:r>
              <a:rPr lang="en-GB" sz="1800" dirty="0">
                <a:solidFill>
                  <a:srgbClr val="000000"/>
                </a:solidFill>
              </a:rPr>
              <a:t>, WEPMS085, PAC07 (</a:t>
            </a:r>
            <a:r>
              <a:rPr lang="en-GB" sz="1800" dirty="0" err="1">
                <a:solidFill>
                  <a:srgbClr val="000000"/>
                </a:solidFill>
              </a:rPr>
              <a:t>s.steel</a:t>
            </a:r>
            <a:r>
              <a:rPr lang="en-GB" sz="1800" dirty="0">
                <a:solidFill>
                  <a:srgbClr val="000000"/>
                </a:solidFill>
              </a:rPr>
              <a:t> inserts)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F3E609-75AA-F7DC-EA08-85B8CE19BF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170"/>
          <a:stretch/>
        </p:blipFill>
        <p:spPr>
          <a:xfrm>
            <a:off x="1009092" y="1282900"/>
            <a:ext cx="3254400" cy="2740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99FC0C-8ACA-AE8A-4B07-E52D886C2D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13"/>
          <a:stretch/>
        </p:blipFill>
        <p:spPr>
          <a:xfrm>
            <a:off x="4439816" y="1428800"/>
            <a:ext cx="3380938" cy="2472132"/>
          </a:xfrm>
          <a:prstGeom prst="rect">
            <a:avLst/>
          </a:prstGeom>
        </p:spPr>
      </p:pic>
      <p:pic>
        <p:nvPicPr>
          <p:cNvPr id="10" name="Picture 9" descr="A picture containing metalware, gear&#10;&#10;Description automatically generated">
            <a:extLst>
              <a:ext uri="{FF2B5EF4-FFF2-40B4-BE49-F238E27FC236}">
                <a16:creationId xmlns:a16="http://schemas.microsoft.com/office/drawing/2014/main" id="{1419BF5A-1DE5-3139-5D42-B264C9E15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522" y="2650233"/>
            <a:ext cx="1664181" cy="12506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45A53C-D161-8620-1279-03C3AC06AE71}"/>
              </a:ext>
            </a:extLst>
          </p:cNvPr>
          <p:cNvSpPr txBox="1"/>
          <p:nvPr/>
        </p:nvSpPr>
        <p:spPr>
          <a:xfrm>
            <a:off x="4667766" y="4176399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CLIC Mo-iris prototype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913BB6-3DD7-0F00-EA15-7054EE83884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8206" y="1417136"/>
            <a:ext cx="1879697" cy="11303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5F295D-5A77-1988-513C-5F8F0DDFEF2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2273" y="2493797"/>
            <a:ext cx="2197213" cy="13716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E84C9A6-BC95-0DDD-3B0A-566BC571B93E}"/>
              </a:ext>
            </a:extLst>
          </p:cNvPr>
          <p:cNvSpPr txBox="1"/>
          <p:nvPr/>
        </p:nvSpPr>
        <p:spPr>
          <a:xfrm>
            <a:off x="8527716" y="417882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P. McIntyre et al., IEEE TAS 19 (2009) 1380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94BD0-999F-9597-E6B0-E9F2047DA078}"/>
              </a:ext>
            </a:extLst>
          </p:cNvPr>
          <p:cNvSpPr txBox="1"/>
          <p:nvPr/>
        </p:nvSpPr>
        <p:spPr>
          <a:xfrm>
            <a:off x="274971" y="5012047"/>
            <a:ext cx="11785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Composite cavities </a:t>
            </a:r>
            <a:r>
              <a:rPr lang="en-US" dirty="0"/>
              <a:t>exist and have been demonstrated.</a:t>
            </a:r>
          </a:p>
          <a:p>
            <a:r>
              <a:rPr lang="en-US" dirty="0">
                <a:solidFill>
                  <a:srgbClr val="FF0000"/>
                </a:solidFill>
              </a:rPr>
              <a:t>Joints</a:t>
            </a:r>
            <a:r>
              <a:rPr lang="en-US" dirty="0"/>
              <a:t> at low-current regions are standard practice even in SRF cavities (</a:t>
            </a:r>
            <a:r>
              <a:rPr lang="en-US" dirty="0" err="1"/>
              <a:t>ie</a:t>
            </a:r>
            <a:r>
              <a:rPr lang="en-US" dirty="0"/>
              <a:t> QWRs)</a:t>
            </a:r>
          </a:p>
          <a:p>
            <a:r>
              <a:rPr lang="en-US" dirty="0">
                <a:solidFill>
                  <a:srgbClr val="FF0000"/>
                </a:solidFill>
              </a:rPr>
              <a:t>Segmentation</a:t>
            </a:r>
            <a:r>
              <a:rPr lang="en-US" dirty="0"/>
              <a:t> at zero-current region is possible, see </a:t>
            </a:r>
            <a:r>
              <a:rPr lang="en-US"/>
              <a:t>device being designed at SLAC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8231A-113E-5628-2A6A-5C711CE1DF78}"/>
              </a:ext>
            </a:extLst>
          </p:cNvPr>
          <p:cNvGrpSpPr/>
          <p:nvPr/>
        </p:nvGrpSpPr>
        <p:grpSpPr>
          <a:xfrm>
            <a:off x="4909192" y="1282900"/>
            <a:ext cx="2502407" cy="4240773"/>
            <a:chOff x="7542442" y="167148"/>
            <a:chExt cx="2502407" cy="424077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1E85096-D7B7-02F6-FA47-93E979F211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-38403" t="-19959" r="-40837" b="-19163"/>
            <a:stretch/>
          </p:blipFill>
          <p:spPr>
            <a:xfrm>
              <a:off x="7542442" y="167148"/>
              <a:ext cx="2502407" cy="424077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37A911-986C-E49D-67FF-F42CA5F4930D}"/>
                </a:ext>
              </a:extLst>
            </p:cNvPr>
            <p:cNvSpPr txBox="1"/>
            <p:nvPr/>
          </p:nvSpPr>
          <p:spPr>
            <a:xfrm>
              <a:off x="8482977" y="848525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</a:rPr>
                <a:t>SC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A92B17-E207-F1D8-9BE0-EC1AE23341DB}"/>
                </a:ext>
              </a:extLst>
            </p:cNvPr>
            <p:cNvSpPr txBox="1"/>
            <p:nvPr/>
          </p:nvSpPr>
          <p:spPr>
            <a:xfrm>
              <a:off x="8118132" y="1695940"/>
              <a:ext cx="6303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NC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EB86CA-FC6E-391A-58D0-FD9089C1C627}"/>
                </a:ext>
              </a:extLst>
            </p:cNvPr>
            <p:cNvCxnSpPr>
              <a:cxnSpLocks/>
            </p:cNvCxnSpPr>
            <p:nvPr/>
          </p:nvCxnSpPr>
          <p:spPr>
            <a:xfrm>
              <a:off x="7777316" y="639302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82BCDCE-8391-5A65-B529-58A0C204CCD0}"/>
                </a:ext>
              </a:extLst>
            </p:cNvPr>
            <p:cNvCxnSpPr>
              <a:cxnSpLocks/>
            </p:cNvCxnSpPr>
            <p:nvPr/>
          </p:nvCxnSpPr>
          <p:spPr>
            <a:xfrm>
              <a:off x="7794704" y="1285815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CC31E1-05BC-A474-154B-CAC1E4B76A1E}"/>
                </a:ext>
              </a:extLst>
            </p:cNvPr>
            <p:cNvCxnSpPr>
              <a:cxnSpLocks/>
            </p:cNvCxnSpPr>
            <p:nvPr/>
          </p:nvCxnSpPr>
          <p:spPr>
            <a:xfrm>
              <a:off x="7781298" y="2699244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66D78E0-43C4-E08C-6DE9-625CB1B31F37}"/>
                </a:ext>
              </a:extLst>
            </p:cNvPr>
            <p:cNvCxnSpPr>
              <a:cxnSpLocks/>
            </p:cNvCxnSpPr>
            <p:nvPr/>
          </p:nvCxnSpPr>
          <p:spPr>
            <a:xfrm>
              <a:off x="7767892" y="4112673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50ED80B-CAAE-A66A-562C-9AAEF819E0D5}"/>
                </a:ext>
              </a:extLst>
            </p:cNvPr>
            <p:cNvCxnSpPr>
              <a:cxnSpLocks/>
            </p:cNvCxnSpPr>
            <p:nvPr/>
          </p:nvCxnSpPr>
          <p:spPr>
            <a:xfrm>
              <a:off x="7762042" y="3367097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56ADBB-4A1B-7521-B7AE-1C7BDCA750EC}"/>
                </a:ext>
              </a:extLst>
            </p:cNvPr>
            <p:cNvSpPr txBox="1"/>
            <p:nvPr/>
          </p:nvSpPr>
          <p:spPr>
            <a:xfrm>
              <a:off x="7762042" y="237515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  <a:endParaRPr lang="en-GB" b="1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08FAF7-C235-61A3-3EED-DE17F2B9E2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C5A75F-2CC0-3C7C-7A07-361CE9F94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83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C0FBB-1C7A-E7EF-DCDC-37C40987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E798D-CBB2-230F-CE4D-330E6C865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No data </a:t>
            </a:r>
            <a:r>
              <a:rPr lang="en-US" dirty="0"/>
              <a:t>exist for HTS at </a:t>
            </a:r>
            <a:r>
              <a:rPr lang="en-US" dirty="0">
                <a:solidFill>
                  <a:srgbClr val="FF0000"/>
                </a:solidFill>
              </a:rPr>
              <a:t>high-gradient </a:t>
            </a:r>
            <a:r>
              <a:rPr lang="en-US" dirty="0"/>
              <a:t>(either samples or cavities): </a:t>
            </a:r>
            <a:r>
              <a:rPr lang="en-US" dirty="0">
                <a:solidFill>
                  <a:srgbClr val="FF0000"/>
                </a:solidFill>
              </a:rPr>
              <a:t>experiments needed</a:t>
            </a:r>
          </a:p>
          <a:p>
            <a:r>
              <a:rPr lang="en-US" dirty="0"/>
              <a:t>Fabrication technologies for real cavities must be developed: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wider soldered tapes (</a:t>
            </a:r>
            <a:r>
              <a:rPr lang="en-US" dirty="0" err="1">
                <a:solidFill>
                  <a:srgbClr val="FF0000"/>
                </a:solidFill>
              </a:rPr>
              <a:t>iFAST</a:t>
            </a:r>
            <a:r>
              <a:rPr lang="en-US" dirty="0">
                <a:solidFill>
                  <a:srgbClr val="FF0000"/>
                </a:solidFill>
              </a:rPr>
              <a:t> collaboration “HIGHEST”)</a:t>
            </a:r>
            <a:r>
              <a:rPr lang="en-US" dirty="0"/>
              <a:t>, and perhaps eventually develop a </a:t>
            </a:r>
            <a:r>
              <a:rPr lang="en-US" dirty="0">
                <a:solidFill>
                  <a:srgbClr val="FF0000"/>
                </a:solidFill>
              </a:rPr>
              <a:t>direct HTS coating </a:t>
            </a:r>
            <a:r>
              <a:rPr lang="en-US" dirty="0"/>
              <a:t>technique </a:t>
            </a:r>
            <a:r>
              <a:rPr lang="en-US" dirty="0">
                <a:solidFill>
                  <a:srgbClr val="FF0000"/>
                </a:solidFill>
              </a:rPr>
              <a:t>on copper</a:t>
            </a:r>
          </a:p>
          <a:p>
            <a:r>
              <a:rPr lang="en-US" dirty="0"/>
              <a:t>Overall energy efficiency would have to be studied, considering: </a:t>
            </a:r>
            <a:r>
              <a:rPr lang="en-US" dirty="0">
                <a:solidFill>
                  <a:srgbClr val="FF0000"/>
                </a:solidFill>
              </a:rPr>
              <a:t>operating temperature, cryo-efficiency, possible Q-factor, pulsed operation </a:t>
            </a:r>
          </a:p>
          <a:p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1688C-D094-D07E-655F-BD5141EC58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ADD3F-3FA9-2031-4F63-6E27448ED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903A9-0095-FFF7-39C3-B089ECEA7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550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1051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160B8-DFEE-464E-89E5-8B74F6F6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to lower frequency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C424CE-C7C0-419F-9C58-86EC5F5F7A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FA923-A2C7-4020-906A-5551C80B0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5C3BB-0C25-4A8B-B1BB-48FE51F7B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1C0ACA-13C5-4629-86BD-45B98C26B9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5" r="35826" b="18451"/>
          <a:stretch/>
        </p:blipFill>
        <p:spPr>
          <a:xfrm>
            <a:off x="109498" y="1252389"/>
            <a:ext cx="5016001" cy="37540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CB0817-25D1-47F1-AC26-C55BC08AA3D3}"/>
              </a:ext>
            </a:extLst>
          </p:cNvPr>
          <p:cNvSpPr txBox="1"/>
          <p:nvPr/>
        </p:nvSpPr>
        <p:spPr>
          <a:xfrm>
            <a:off x="789961" y="970413"/>
            <a:ext cx="3873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REBCO </a:t>
            </a:r>
            <a:r>
              <a:rPr lang="en-US" sz="2000" dirty="0">
                <a:solidFill>
                  <a:srgbClr val="FF0000"/>
                </a:solidFill>
              </a:rPr>
              <a:t>scaled</a:t>
            </a:r>
            <a:r>
              <a:rPr lang="en-US" sz="2000" dirty="0">
                <a:solidFill>
                  <a:srgbClr val="000000"/>
                </a:solidFill>
              </a:rPr>
              <a:t> to 1 GHz at 50 K</a:t>
            </a:r>
            <a:endParaRPr lang="en-GB" sz="2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BC0812-381C-40B6-83F2-2F8AEE37DB21}"/>
              </a:ext>
            </a:extLst>
          </p:cNvPr>
          <p:cNvCxnSpPr/>
          <p:nvPr/>
        </p:nvCxnSpPr>
        <p:spPr>
          <a:xfrm>
            <a:off x="2157062" y="1739066"/>
            <a:ext cx="0" cy="1465007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FA8B4B7-422F-4792-88EE-667870891A9F}"/>
              </a:ext>
            </a:extLst>
          </p:cNvPr>
          <p:cNvSpPr txBox="1"/>
          <p:nvPr/>
        </p:nvSpPr>
        <p:spPr>
          <a:xfrm>
            <a:off x="2641338" y="1861923"/>
            <a:ext cx="2433852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x100 improvement over Cu at 50 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921FC1-CD95-4531-8CD4-E05812858FE7}"/>
              </a:ext>
            </a:extLst>
          </p:cNvPr>
          <p:cNvSpPr txBox="1"/>
          <p:nvPr/>
        </p:nvSpPr>
        <p:spPr>
          <a:xfrm>
            <a:off x="789961" y="4934611"/>
            <a:ext cx="4129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Romanov et al, </a:t>
            </a:r>
            <a:r>
              <a:rPr lang="en-GB" sz="1200" dirty="0" err="1">
                <a:solidFill>
                  <a:srgbClr val="000000"/>
                </a:solidFill>
              </a:rPr>
              <a:t>SciRep</a:t>
            </a:r>
            <a:r>
              <a:rPr lang="en-GB" sz="1200" dirty="0">
                <a:solidFill>
                  <a:srgbClr val="000000"/>
                </a:solidFill>
              </a:rPr>
              <a:t> 10:12325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9E0994-ECFC-4B0D-A3CB-96E51C32A9A4}"/>
                  </a:ext>
                </a:extLst>
              </p:cNvPr>
              <p:cNvSpPr txBox="1"/>
              <p:nvPr/>
            </p:nvSpPr>
            <p:spPr>
              <a:xfrm>
                <a:off x="1264374" y="5423353"/>
                <a:ext cx="3180991" cy="71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000000"/>
                    </a:solidFill>
                  </a:rPr>
                  <a:t>For HTS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i="1" baseline="30000" dirty="0">
                  <a:solidFill>
                    <a:srgbClr val="FF0000"/>
                  </a:solidFill>
                </a:endParaRPr>
              </a:p>
              <a:p>
                <a:r>
                  <a:rPr lang="en-GB" sz="2000" dirty="0">
                    <a:solidFill>
                      <a:srgbClr val="000000"/>
                    </a:solidFill>
                  </a:rPr>
                  <a:t>For Cu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endParaRPr lang="en-GB" sz="2000" i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9E0994-ECFC-4B0D-A3CB-96E51C32A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374" y="5423353"/>
                <a:ext cx="3180991" cy="719428"/>
              </a:xfrm>
              <a:prstGeom prst="rect">
                <a:avLst/>
              </a:prstGeom>
              <a:blipFill>
                <a:blip r:embed="rId4"/>
                <a:stretch>
                  <a:fillRect l="-1916" t="-4237" b="-14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QuadreDeText 20">
            <a:extLst>
              <a:ext uri="{FF2B5EF4-FFF2-40B4-BE49-F238E27FC236}">
                <a16:creationId xmlns:a16="http://schemas.microsoft.com/office/drawing/2014/main" id="{4049B089-C6FC-F26D-017E-1416F297953F}"/>
              </a:ext>
            </a:extLst>
          </p:cNvPr>
          <p:cNvSpPr txBox="1"/>
          <p:nvPr/>
        </p:nvSpPr>
        <p:spPr>
          <a:xfrm>
            <a:off x="7851540" y="189177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QuadreDeText 36">
                <a:extLst>
                  <a:ext uri="{FF2B5EF4-FFF2-40B4-BE49-F238E27FC236}">
                    <a16:creationId xmlns:a16="http://schemas.microsoft.com/office/drawing/2014/main" id="{7F4A88C2-170F-2684-984D-A67F758A7B92}"/>
                  </a:ext>
                </a:extLst>
              </p:cNvPr>
              <p:cNvSpPr txBox="1"/>
              <p:nvPr/>
            </p:nvSpPr>
            <p:spPr>
              <a:xfrm>
                <a:off x="6276801" y="3694494"/>
                <a:ext cx="247733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38x12 mm samples</a:t>
                </a:r>
              </a:p>
              <a:p>
                <a:r>
                  <a:rPr lang="en-US" sz="1600" dirty="0"/>
                  <a:t>50 mm bore</a:t>
                </a:r>
              </a:p>
              <a:p>
                <a:r>
                  <a:rPr lang="en-US" sz="1600" dirty="0"/>
                  <a:t>16 T</a:t>
                </a:r>
              </a:p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at all frequencies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24" name="QuadreDeText 36">
                <a:extLst>
                  <a:ext uri="{FF2B5EF4-FFF2-40B4-BE49-F238E27FC236}">
                    <a16:creationId xmlns:a16="http://schemas.microsoft.com/office/drawing/2014/main" id="{7F4A88C2-170F-2684-984D-A67F758A7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801" y="3694494"/>
                <a:ext cx="2477338" cy="1323439"/>
              </a:xfrm>
              <a:prstGeom prst="rect">
                <a:avLst/>
              </a:prstGeom>
              <a:blipFill>
                <a:blip r:embed="rId5"/>
                <a:stretch>
                  <a:fillRect l="-1478" t="-1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0AC796CF-5690-0F06-8B58-3C84631D484D}"/>
              </a:ext>
            </a:extLst>
          </p:cNvPr>
          <p:cNvSpPr/>
          <p:nvPr/>
        </p:nvSpPr>
        <p:spPr>
          <a:xfrm>
            <a:off x="6096000" y="1789536"/>
            <a:ext cx="5950856" cy="32168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18">
            <a:extLst>
              <a:ext uri="{FF2B5EF4-FFF2-40B4-BE49-F238E27FC236}">
                <a16:creationId xmlns:a16="http://schemas.microsoft.com/office/drawing/2014/main" id="{C72931B9-1517-BB91-0A7E-42DC239B63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935" b="92609" l="7500" r="93802">
                        <a14:foregroundMark x1="8490" y1="55761" x2="11458" y2="65978"/>
                        <a14:foregroundMark x1="7500" y1="64891" x2="10938" y2="62717"/>
                        <a14:foregroundMark x1="25781" y1="92826" x2="26406" y2="86739"/>
                        <a14:foregroundMark x1="74635" y1="8152" x2="74219" y2="18152"/>
                        <a14:foregroundMark x1="91615" y1="17826" x2="91615" y2="24783"/>
                        <a14:foregroundMark x1="93802" y1="18913" x2="93802" y2="18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70" y="2096856"/>
            <a:ext cx="2645269" cy="1267524"/>
          </a:xfrm>
          <a:prstGeom prst="rect">
            <a:avLst/>
          </a:prstGeom>
        </p:spPr>
      </p:pic>
      <p:pic>
        <p:nvPicPr>
          <p:cNvPr id="27" name="Picture 5">
            <a:extLst>
              <a:ext uri="{FF2B5EF4-FFF2-40B4-BE49-F238E27FC236}">
                <a16:creationId xmlns:a16="http://schemas.microsoft.com/office/drawing/2014/main" id="{294D42A9-C4AA-3976-F64B-885916A20D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7" b="33637"/>
          <a:stretch/>
        </p:blipFill>
        <p:spPr>
          <a:xfrm>
            <a:off x="8860036" y="2314554"/>
            <a:ext cx="2495378" cy="2452636"/>
          </a:xfrm>
          <a:prstGeom prst="rect">
            <a:avLst/>
          </a:prstGeom>
        </p:spPr>
      </p:pic>
      <p:sp>
        <p:nvSpPr>
          <p:cNvPr id="31" name="Fletxa: avall 19">
            <a:extLst>
              <a:ext uri="{FF2B5EF4-FFF2-40B4-BE49-F238E27FC236}">
                <a16:creationId xmlns:a16="http://schemas.microsoft.com/office/drawing/2014/main" id="{65F3CA0E-5D88-B8D7-8F93-F2FBC1D9585B}"/>
              </a:ext>
            </a:extLst>
          </p:cNvPr>
          <p:cNvSpPr/>
          <p:nvPr/>
        </p:nvSpPr>
        <p:spPr>
          <a:xfrm rot="16200000">
            <a:off x="5347220" y="3099710"/>
            <a:ext cx="162560" cy="394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692E48-414F-82F7-7581-920650C20AAB}"/>
              </a:ext>
            </a:extLst>
          </p:cNvPr>
          <p:cNvSpPr txBox="1"/>
          <p:nvPr/>
        </p:nvSpPr>
        <p:spPr>
          <a:xfrm>
            <a:off x="6473864" y="893176"/>
            <a:ext cx="5046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A </a:t>
            </a:r>
            <a:r>
              <a:rPr lang="en-US" sz="2000" dirty="0">
                <a:solidFill>
                  <a:srgbClr val="FF0000"/>
                </a:solidFill>
              </a:rPr>
              <a:t>parallel-plate resonator </a:t>
            </a:r>
            <a:r>
              <a:rPr lang="en-US" sz="2000" dirty="0">
                <a:solidFill>
                  <a:srgbClr val="000000"/>
                </a:solidFill>
              </a:rPr>
              <a:t>is being commissioned to test samples at ~1 GHz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8A0CBF-8A79-2D80-FF8C-63B5F17AAEFE}"/>
              </a:ext>
            </a:extLst>
          </p:cNvPr>
          <p:cNvSpPr txBox="1"/>
          <p:nvPr/>
        </p:nvSpPr>
        <p:spPr>
          <a:xfrm>
            <a:off x="7184571" y="5292208"/>
            <a:ext cx="4113564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Will demonstrate </a:t>
            </a:r>
            <a:r>
              <a:rPr lang="en-GB" sz="2000" dirty="0">
                <a:solidFill>
                  <a:srgbClr val="FF0000"/>
                </a:solidFill>
              </a:rPr>
              <a:t>real experimental frequency scaling</a:t>
            </a:r>
            <a:r>
              <a:rPr lang="en-GB" sz="2000" dirty="0">
                <a:solidFill>
                  <a:srgbClr val="000000"/>
                </a:solidFill>
              </a:rPr>
              <a:t> on samples </a:t>
            </a:r>
          </a:p>
          <a:p>
            <a:endParaRPr lang="en-GB" sz="2000" i="1" baseline="30000" dirty="0">
              <a:solidFill>
                <a:srgbClr val="FF0000"/>
              </a:solidFill>
            </a:endParaRPr>
          </a:p>
        </p:txBody>
      </p:sp>
      <p:grpSp>
        <p:nvGrpSpPr>
          <p:cNvPr id="6" name="Agrupa 1">
            <a:extLst>
              <a:ext uri="{FF2B5EF4-FFF2-40B4-BE49-F238E27FC236}">
                <a16:creationId xmlns:a16="http://schemas.microsoft.com/office/drawing/2014/main" id="{4328B5CE-8B14-A9E1-5396-D627C2580A4A}"/>
              </a:ext>
            </a:extLst>
          </p:cNvPr>
          <p:cNvGrpSpPr>
            <a:grpSpLocks noChangeAspect="1"/>
          </p:cNvGrpSpPr>
          <p:nvPr/>
        </p:nvGrpSpPr>
        <p:grpSpPr>
          <a:xfrm>
            <a:off x="5898696" y="1599117"/>
            <a:ext cx="1532808" cy="719428"/>
            <a:chOff x="6534518" y="1692283"/>
            <a:chExt cx="2386198" cy="1119970"/>
          </a:xfrm>
        </p:grpSpPr>
        <p:pic>
          <p:nvPicPr>
            <p:cNvPr id="8" name="Imagen 4">
              <a:extLst>
                <a:ext uri="{FF2B5EF4-FFF2-40B4-BE49-F238E27FC236}">
                  <a16:creationId xmlns:a16="http://schemas.microsoft.com/office/drawing/2014/main" id="{AA24639F-FE0D-CBAE-4C10-611B56A99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783" y="1692283"/>
              <a:ext cx="1396933" cy="1119970"/>
            </a:xfrm>
            <a:prstGeom prst="rect">
              <a:avLst/>
            </a:prstGeom>
          </p:spPr>
        </p:pic>
        <p:pic>
          <p:nvPicPr>
            <p:cNvPr id="9" name="Imagen 3">
              <a:extLst>
                <a:ext uri="{FF2B5EF4-FFF2-40B4-BE49-F238E27FC236}">
                  <a16:creationId xmlns:a16="http://schemas.microsoft.com/office/drawing/2014/main" id="{249220EC-8D20-5AB6-3F3D-E92AB111E9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2" t="13288" r="74398" b="16606"/>
            <a:stretch/>
          </p:blipFill>
          <p:spPr>
            <a:xfrm>
              <a:off x="6534518" y="1692653"/>
              <a:ext cx="1090865" cy="111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8223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impedance: the key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44033" y="1189567"/>
          <a:ext cx="3058584" cy="683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393480" progId="Equation.DSMT4">
                  <p:embed/>
                </p:oleObj>
              </mc:Choice>
              <mc:Fallback>
                <p:oleObj name="Equation" r:id="rId2" imgW="1765080" imgH="39348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033" y="1189567"/>
                        <a:ext cx="3058584" cy="6836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356101" y="1159934"/>
          <a:ext cx="40513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760" imgH="431640" progId="Equation.DSMT4">
                  <p:embed/>
                </p:oleObj>
              </mc:Choice>
              <mc:Fallback>
                <p:oleObj name="Equation" r:id="rId4" imgW="2336760" imgH="4316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1" y="1159934"/>
                        <a:ext cx="4051300" cy="7493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44033" y="2571227"/>
            <a:ext cx="561414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US" sz="1867" dirty="0">
                <a:solidFill>
                  <a:srgbClr val="000000"/>
                </a:solidFill>
                <a:cs typeface="Times" panose="02020603050405020304" pitchFamily="18" charset="0"/>
              </a:rPr>
              <a:t>Surface resistance (property of the </a:t>
            </a:r>
            <a:r>
              <a:rPr lang="en-US" sz="1867" dirty="0">
                <a:solidFill>
                  <a:srgbClr val="FF0000"/>
                </a:solidFill>
                <a:cs typeface="Times" panose="02020603050405020304" pitchFamily="18" charset="0"/>
              </a:rPr>
              <a:t>surface)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27056" y="3496412"/>
            <a:ext cx="2625049" cy="2348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: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instabilities rise-time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: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betatron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tune-shift</a:t>
            </a:r>
          </a:p>
          <a:p>
            <a:r>
              <a:rPr lang="en-US" sz="1333" i="1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1333" i="1" baseline="-25000" dirty="0" err="1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current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number of bunches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beam energy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L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length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accelerator radius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c: speed of light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vacuum chamber radius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</a:rPr>
              <a:t>wakefields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 frequency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: electrical resistivity</a:t>
            </a:r>
            <a:endParaRPr lang="en-US" sz="1333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15C3C8-DD3B-4217-ACBE-557E2D37CEAB}"/>
              </a:ext>
            </a:extLst>
          </p:cNvPr>
          <p:cNvSpPr/>
          <p:nvPr/>
        </p:nvSpPr>
        <p:spPr>
          <a:xfrm>
            <a:off x="827056" y="592880"/>
            <a:ext cx="348845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67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Risetime of beam instabilities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C50A24-B9CF-4145-8EB8-DFAC4FB3F8C6}"/>
              </a:ext>
            </a:extLst>
          </p:cNvPr>
          <p:cNvSpPr/>
          <p:nvPr/>
        </p:nvSpPr>
        <p:spPr>
          <a:xfrm>
            <a:off x="951897" y="2113499"/>
            <a:ext cx="535185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Transverse impedance (property of the </a:t>
            </a:r>
            <a:r>
              <a:rPr lang="en-GB" sz="1867" dirty="0">
                <a:solidFill>
                  <a:srgbClr val="FF0000"/>
                </a:solidFill>
              </a:rPr>
              <a:t>beam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)</a:t>
            </a:r>
          </a:p>
        </p:txBody>
      </p:sp>
      <p:pic>
        <p:nvPicPr>
          <p:cNvPr id="38" name="Picture 37" descr="A picture containing logo&#10;&#10;Description automatically generated">
            <a:extLst>
              <a:ext uri="{FF2B5EF4-FFF2-40B4-BE49-F238E27FC236}">
                <a16:creationId xmlns:a16="http://schemas.microsoft.com/office/drawing/2014/main" id="{F6052BD7-443A-45CB-AEC1-45D8F358E1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94"/>
          <a:stretch/>
        </p:blipFill>
        <p:spPr>
          <a:xfrm>
            <a:off x="8074327" y="1593086"/>
            <a:ext cx="3974336" cy="3332769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97457BD-FB93-40E1-9D57-A74236FD11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03533" y="3568700"/>
          <a:ext cx="152400" cy="23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4120" imgH="177480" progId="Equation.DSMT4">
                  <p:embed/>
                </p:oleObj>
              </mc:Choice>
              <mc:Fallback>
                <p:oleObj name="Equation" r:id="rId7" imgW="114120" imgH="177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97457BD-FB93-40E1-9D57-A74236FD11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03533" y="3568700"/>
                        <a:ext cx="152400" cy="237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/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120000" rIns="0" bIns="120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867" kern="1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blipFill>
                <a:blip r:embed="rId9"/>
                <a:stretch>
                  <a:fillRect l="-1316" r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739A62F3-69A3-48BB-BF16-8C1E73576D65}"/>
              </a:ext>
            </a:extLst>
          </p:cNvPr>
          <p:cNvSpPr/>
          <p:nvPr/>
        </p:nvSpPr>
        <p:spPr>
          <a:xfrm>
            <a:off x="7417585" y="1299817"/>
            <a:ext cx="480000" cy="480000"/>
          </a:xfrm>
          <a:prstGeom prst="ellipse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7961B9-315F-4E04-A26A-07E4E786D993}"/>
              </a:ext>
            </a:extLst>
          </p:cNvPr>
          <p:cNvCxnSpPr>
            <a:cxnSpLocks/>
            <a:stCxn id="22" idx="0"/>
            <a:endCxn id="20" idx="4"/>
          </p:cNvCxnSpPr>
          <p:nvPr/>
        </p:nvCxnSpPr>
        <p:spPr>
          <a:xfrm flipV="1">
            <a:off x="5682166" y="1779817"/>
            <a:ext cx="1975419" cy="3156217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9ED6A34-78A8-462E-8A9F-55C39561D106}"/>
              </a:ext>
            </a:extLst>
          </p:cNvPr>
          <p:cNvSpPr txBox="1"/>
          <p:nvPr/>
        </p:nvSpPr>
        <p:spPr>
          <a:xfrm>
            <a:off x="4194000" y="4936034"/>
            <a:ext cx="2976331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What could be better than copper at 50 K?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399986-190B-47E3-BDA8-49C3CA7E8C6D}"/>
              </a:ext>
            </a:extLst>
          </p:cNvPr>
          <p:cNvSpPr txBox="1"/>
          <p:nvPr/>
        </p:nvSpPr>
        <p:spPr>
          <a:xfrm>
            <a:off x="8128240" y="5029625"/>
            <a:ext cx="3524648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High-Temperature Superconductors (HTS)</a:t>
            </a:r>
          </a:p>
        </p:txBody>
      </p:sp>
      <p:pic>
        <p:nvPicPr>
          <p:cNvPr id="35" name="Picture 34" descr="A picture containing logo&#10;&#10;Description automatically generated">
            <a:extLst>
              <a:ext uri="{FF2B5EF4-FFF2-40B4-BE49-F238E27FC236}">
                <a16:creationId xmlns:a16="http://schemas.microsoft.com/office/drawing/2014/main" id="{E4A20A38-456E-4097-B22C-F21DEB397F6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8073039" y="1604568"/>
            <a:ext cx="3975623" cy="333276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1503E0-A913-4537-81A1-C5FBF292889F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7170331" y="3830312"/>
            <a:ext cx="2016224" cy="1705887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29C4F5B2-9282-4FFD-84D4-222B112A52C2}"/>
              </a:ext>
            </a:extLst>
          </p:cNvPr>
          <p:cNvSpPr/>
          <p:nvPr/>
        </p:nvSpPr>
        <p:spPr>
          <a:xfrm>
            <a:off x="3035675" y="1252079"/>
            <a:ext cx="2292240" cy="529279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92950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24491-2214-FFED-C503-4334800AE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kid on the blocks: the C3 study @ SLAC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27A9F-DF23-54D6-5F25-EA1717CD83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68B21-C010-04FD-46AD-933B37567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6CCBB-49F4-4352-CA07-EDB0114C0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61C33E-9865-B591-E534-870C048C2DB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230" y="2687765"/>
            <a:ext cx="7303770" cy="2361311"/>
          </a:xfrm>
          <a:prstGeom prst="rect">
            <a:avLst/>
          </a:prstGeom>
        </p:spPr>
      </p:pic>
      <p:sp>
        <p:nvSpPr>
          <p:cNvPr id="13" name="Google Shape;817;p89">
            <a:extLst>
              <a:ext uri="{FF2B5EF4-FFF2-40B4-BE49-F238E27FC236}">
                <a16:creationId xmlns:a16="http://schemas.microsoft.com/office/drawing/2014/main" id="{4336911A-89E5-E499-24FA-C560714356C0}"/>
              </a:ext>
            </a:extLst>
          </p:cNvPr>
          <p:cNvSpPr txBox="1">
            <a:spLocks/>
          </p:cNvSpPr>
          <p:nvPr/>
        </p:nvSpPr>
        <p:spPr>
          <a:xfrm>
            <a:off x="861730" y="629241"/>
            <a:ext cx="10658269" cy="2406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●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0"/>
              <a:buFont typeface="Arial"/>
              <a:buChar char="●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8 km footprint for 250/550 GeV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CoM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⟹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 70/120 MeV/m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Large portions of accelerator complex compatible between LC technologies </a:t>
            </a:r>
          </a:p>
          <a:p>
            <a:pPr marL="4572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800"/>
              <a:buFont typeface="Lato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Beam delivery / IP modified from ILC (1.5 km for 550 GeV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CoM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), compatible w/ ILC-like detector</a:t>
            </a:r>
          </a:p>
          <a:p>
            <a:pPr marL="4572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800"/>
              <a:buFont typeface="Lato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Damping rings and injectors to be optimized with CLIC as baseline</a:t>
            </a:r>
          </a:p>
          <a:p>
            <a:pPr marL="4572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800"/>
              <a:buFont typeface="Lato"/>
              <a:buChar char="●"/>
              <a:tabLst/>
              <a:defRPr/>
            </a:pPr>
            <a:r>
              <a:rPr lang="en-US" sz="1800" kern="0" dirty="0"/>
              <a:t>Cryogenically cooled – 77 K (liquid nitrogen)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Google Shape;821;p89">
            <a:extLst>
              <a:ext uri="{FF2B5EF4-FFF2-40B4-BE49-F238E27FC236}">
                <a16:creationId xmlns:a16="http://schemas.microsoft.com/office/drawing/2014/main" id="{DEC83F97-6926-F0CF-E99D-F00060320CD6}"/>
              </a:ext>
            </a:extLst>
          </p:cNvPr>
          <p:cNvSpPr txBox="1"/>
          <p:nvPr/>
        </p:nvSpPr>
        <p:spPr>
          <a:xfrm>
            <a:off x="6098135" y="2350290"/>
            <a:ext cx="4847814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C</a:t>
            </a:r>
            <a:r>
              <a:rPr lang="en-US" sz="1600" b="1" kern="0" baseline="30000" dirty="0">
                <a:solidFill>
                  <a:srgbClr val="000000"/>
                </a:solidFill>
                <a:cs typeface="Arial"/>
                <a:sym typeface="Arial"/>
              </a:rPr>
              <a:t>3</a:t>
            </a: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 - 8 km Footprint for 250/550 GeV (to scale)</a:t>
            </a:r>
            <a:endParaRPr sz="1600" b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6" name="Google Shape;822;p89">
            <a:extLst>
              <a:ext uri="{FF2B5EF4-FFF2-40B4-BE49-F238E27FC236}">
                <a16:creationId xmlns:a16="http://schemas.microsoft.com/office/drawing/2014/main" id="{E367D75F-F424-DC07-08DA-6F0A9213F3D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974" y="2576258"/>
            <a:ext cx="4516579" cy="3179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23;p89">
            <a:extLst>
              <a:ext uri="{FF2B5EF4-FFF2-40B4-BE49-F238E27FC236}">
                <a16:creationId xmlns:a16="http://schemas.microsoft.com/office/drawing/2014/main" id="{BD5BAB3F-8920-084A-271B-1E71016D65A0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3974" y="3258646"/>
            <a:ext cx="3314493" cy="139018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A388886-BB17-BE9F-E4C2-089ED705493F}"/>
              </a:ext>
            </a:extLst>
          </p:cNvPr>
          <p:cNvSpPr txBox="1"/>
          <p:nvPr/>
        </p:nvSpPr>
        <p:spPr>
          <a:xfrm>
            <a:off x="361741" y="5953999"/>
            <a:ext cx="1927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Emilio Nanni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F815B8-19FB-B684-2F01-6B1E79041E65}"/>
              </a:ext>
            </a:extLst>
          </p:cNvPr>
          <p:cNvSpPr txBox="1"/>
          <p:nvPr/>
        </p:nvSpPr>
        <p:spPr>
          <a:xfrm>
            <a:off x="5506496" y="5336490"/>
            <a:ext cx="64352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7"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80000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allows for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 in accelerating gradient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and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savings in RF power infrastructure</a:t>
            </a:r>
          </a:p>
        </p:txBody>
      </p:sp>
      <p:sp>
        <p:nvSpPr>
          <p:cNvPr id="14" name="Google Shape;820;p89">
            <a:extLst>
              <a:ext uri="{FF2B5EF4-FFF2-40B4-BE49-F238E27FC236}">
                <a16:creationId xmlns:a16="http://schemas.microsoft.com/office/drawing/2014/main" id="{8C93704B-426E-A887-3304-5E1FC05661F8}"/>
              </a:ext>
            </a:extLst>
          </p:cNvPr>
          <p:cNvSpPr txBox="1"/>
          <p:nvPr/>
        </p:nvSpPr>
        <p:spPr>
          <a:xfrm>
            <a:off x="-79047" y="2289507"/>
            <a:ext cx="5220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C</a:t>
            </a:r>
            <a:r>
              <a:rPr lang="en-US" sz="1600" b="1" kern="0" baseline="30000" dirty="0">
                <a:solidFill>
                  <a:srgbClr val="000000"/>
                </a:solidFill>
                <a:cs typeface="Arial"/>
                <a:sym typeface="Arial"/>
              </a:rPr>
              <a:t>3</a:t>
            </a: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 Parameters</a:t>
            </a:r>
            <a:endParaRPr sz="1600" b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34EE6A-6594-41C2-189A-3900FA9EB16F}"/>
              </a:ext>
            </a:extLst>
          </p:cNvPr>
          <p:cNvSpPr txBox="1"/>
          <p:nvPr/>
        </p:nvSpPr>
        <p:spPr>
          <a:xfrm>
            <a:off x="10028069" y="60394"/>
            <a:ext cx="183575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5"/>
              </a:rPr>
              <a:t>More info here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529844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1197-3A1C-4EC5-BE74-D26D36A1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</a:t>
            </a:r>
            <a:r>
              <a:rPr lang="en-US" dirty="0" err="1"/>
              <a:t>pinnining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E69F-AC14-4228-A7FE-68E519812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SRF accelerator cavities are made of niobium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 of </a:t>
            </a:r>
            <a:r>
              <a:rPr lang="en-US" dirty="0">
                <a:solidFill>
                  <a:srgbClr val="FF0000"/>
                </a:solidFill>
              </a:rPr>
              <a:t>external magnetic field </a:t>
            </a:r>
            <a:r>
              <a:rPr lang="en-US" dirty="0"/>
              <a:t>on SRF accelerating cavities is mostly due to </a:t>
            </a:r>
            <a:r>
              <a:rPr lang="en-US" dirty="0">
                <a:solidFill>
                  <a:srgbClr val="FF0000"/>
                </a:solidFill>
              </a:rPr>
              <a:t>flux pinning</a:t>
            </a:r>
            <a:r>
              <a:rPr lang="en-US" dirty="0"/>
              <a:t>, weak pinning in bulk Nb and strong in Nb/Cu</a:t>
            </a:r>
          </a:p>
          <a:p>
            <a:r>
              <a:rPr lang="en-US" dirty="0">
                <a:solidFill>
                  <a:srgbClr val="FF0000"/>
                </a:solidFill>
              </a:rPr>
              <a:t>Earth magnetic field should not be an issue for HTS </a:t>
            </a:r>
            <a:r>
              <a:rPr lang="en-US" dirty="0"/>
              <a:t>(to be verified)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2A230-32E5-45DE-9D94-27E492A7E2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24DDB-1379-4C50-A2D5-719D6034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1785-E1B1-4982-A4E7-054389FAA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BF74C-28B2-4F1A-87B5-783E169F5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00" y="2114549"/>
            <a:ext cx="4720280" cy="84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3C7337-BD8C-4DBF-9D24-DB9F128A808F}"/>
              </a:ext>
            </a:extLst>
          </p:cNvPr>
          <p:cNvSpPr txBox="1"/>
          <p:nvPr/>
        </p:nvSpPr>
        <p:spPr>
          <a:xfrm>
            <a:off x="875899" y="3570973"/>
            <a:ext cx="4844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 magnetic shielding needed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E82ED-872C-4476-9FDC-980A0BD0EFD9}"/>
              </a:ext>
            </a:extLst>
          </p:cNvPr>
          <p:cNvSpPr txBox="1"/>
          <p:nvPr/>
        </p:nvSpPr>
        <p:spPr>
          <a:xfrm>
            <a:off x="6517927" y="3567850"/>
            <a:ext cx="4604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Limited or no magnetic shielding</a:t>
            </a:r>
            <a:endParaRPr lang="en-GB" dirty="0"/>
          </a:p>
        </p:txBody>
      </p:sp>
      <p:pic>
        <p:nvPicPr>
          <p:cNvPr id="15" name="Picture 14" descr="A picture containing indoor, close, silver&#10;&#10;Description automatically generated">
            <a:extLst>
              <a:ext uri="{FF2B5EF4-FFF2-40B4-BE49-F238E27FC236}">
                <a16:creationId xmlns:a16="http://schemas.microsoft.com/office/drawing/2014/main" id="{F9DDD10A-AFB3-4C90-BDB5-BA91B0923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04" r="4634"/>
          <a:stretch/>
        </p:blipFill>
        <p:spPr>
          <a:xfrm>
            <a:off x="7603958" y="1544053"/>
            <a:ext cx="2598821" cy="202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211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D343-8FFB-76BF-6E32-8426ED72D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- II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BAD0BF-999F-28D6-166D-FB3BA6D74B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EE4959-1AD7-1749-E475-F476312AA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510F96-8900-0C9D-51D5-4B60D933B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694D54-B1F1-9BFD-E58D-34325CE5F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3" y="780337"/>
            <a:ext cx="6636354" cy="3695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F83A9F-9438-2C1E-3012-B4757D6CA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041" y="1017078"/>
            <a:ext cx="4443617" cy="29685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543742-0A65-522D-C980-721049D2B137}"/>
              </a:ext>
            </a:extLst>
          </p:cNvPr>
          <p:cNvSpPr txBox="1"/>
          <p:nvPr/>
        </p:nvSpPr>
        <p:spPr>
          <a:xfrm>
            <a:off x="461832" y="5737815"/>
            <a:ext cx="10641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From: M. Hein, “</a:t>
            </a:r>
            <a:r>
              <a:rPr lang="en-GB" sz="1400" dirty="0">
                <a:solidFill>
                  <a:srgbClr val="000000"/>
                </a:solidFill>
              </a:rPr>
              <a:t>High-Temperature-Superconductor Thin Films at Microwave Frequencies” (Springer Tracts in Modern Physics, 155)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017BDA-429B-BEF4-E2E6-71A8C5FB3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32" y="4651389"/>
            <a:ext cx="6072357" cy="55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7138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ECC21B-0B2B-D0D4-B1B2-1F0F9CD2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tape at 8 GHz (dielectric resonator) and 50 K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2FFCFF-3E2F-3788-498B-2AA83DF442AA}"/>
              </a:ext>
            </a:extLst>
          </p:cNvPr>
          <p:cNvSpPr txBox="1"/>
          <p:nvPr/>
        </p:nvSpPr>
        <p:spPr>
          <a:xfrm>
            <a:off x="5606979" y="5894168"/>
            <a:ext cx="6830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</a:rPr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AF9C7-58CB-EF44-045D-21FF8B269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97683-91AA-562F-AAD9-EA0A3335F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B8D6AD-7968-9364-DB95-07FD58BB8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59" y="1365182"/>
            <a:ext cx="5040000" cy="36654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FD8378-EF1F-28DE-1B51-3C4F3B6B4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571" y="1365183"/>
            <a:ext cx="5040000" cy="3665454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10F0485-99E5-2DB1-8655-FF19659574EC}"/>
              </a:ext>
            </a:extLst>
          </p:cNvPr>
          <p:cNvSpPr/>
          <p:nvPr/>
        </p:nvSpPr>
        <p:spPr>
          <a:xfrm>
            <a:off x="497197" y="964642"/>
            <a:ext cx="1200974" cy="4290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D332B4D-EB2B-BB31-FE77-DD98777404F8}"/>
              </a:ext>
            </a:extLst>
          </p:cNvPr>
          <p:cNvSpPr/>
          <p:nvPr/>
        </p:nvSpPr>
        <p:spPr>
          <a:xfrm>
            <a:off x="6239513" y="964642"/>
            <a:ext cx="1200974" cy="4290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72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9B9A-70DC-4C0D-B973-12E5D570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 of superconductors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09A41-5788-4192-8BE3-E50469002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9C2C-CEE3-4A3C-9549-3C9529B0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393E8-BD14-43C0-A2CE-CBB328662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DDB0C38-CADD-417F-845B-47919102F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516" y="550613"/>
            <a:ext cx="7551173" cy="5486398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E9A96D58-CE0F-44ED-87DC-105CFEC576AF}"/>
              </a:ext>
            </a:extLst>
          </p:cNvPr>
          <p:cNvSpPr txBox="1"/>
          <p:nvPr/>
        </p:nvSpPr>
        <p:spPr>
          <a:xfrm>
            <a:off x="115145" y="6010625"/>
            <a:ext cx="712139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https://nationalmaglab.org/magnet-development/applied-superconductivity-center/plots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D9DDF-84DA-48E9-AAE4-3CB33A8FDD82}"/>
              </a:ext>
            </a:extLst>
          </p:cNvPr>
          <p:cNvSpPr txBox="1"/>
          <p:nvPr/>
        </p:nvSpPr>
        <p:spPr>
          <a:xfrm>
            <a:off x="415966" y="1055535"/>
            <a:ext cx="32598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</a:t>
            </a:r>
            <a:r>
              <a:rPr lang="en-US" sz="2000" baseline="-25000" dirty="0"/>
              <a:t>c</a:t>
            </a:r>
            <a:r>
              <a:rPr lang="en-US" sz="2000" dirty="0"/>
              <a:t> may vary of orders of magnitude.</a:t>
            </a:r>
          </a:p>
          <a:p>
            <a:r>
              <a:rPr lang="en-US" sz="2000" dirty="0"/>
              <a:t>H</a:t>
            </a:r>
            <a:r>
              <a:rPr lang="en-US" sz="2000" baseline="-25000" dirty="0"/>
              <a:t>c2</a:t>
            </a:r>
            <a:r>
              <a:rPr lang="en-US" sz="2000" dirty="0"/>
              <a:t> has much smaller variation.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YBCO most promising candidate</a:t>
            </a:r>
          </a:p>
          <a:p>
            <a:endParaRPr lang="en-US" sz="2000" dirty="0"/>
          </a:p>
          <a:p>
            <a:r>
              <a:rPr lang="en-US" sz="2000" dirty="0" err="1"/>
              <a:t>NbTi</a:t>
            </a:r>
            <a:r>
              <a:rPr lang="en-US" sz="2000" dirty="0"/>
              <a:t> – </a:t>
            </a:r>
            <a:r>
              <a:rPr lang="en-US" sz="2000" dirty="0" err="1"/>
              <a:t>NbTiN</a:t>
            </a:r>
            <a:r>
              <a:rPr lang="en-US" sz="2000" dirty="0"/>
              <a:t> possible candidates at B &lt; 10T</a:t>
            </a:r>
          </a:p>
          <a:p>
            <a:endParaRPr lang="en-US" sz="2000" dirty="0"/>
          </a:p>
          <a:p>
            <a:r>
              <a:rPr lang="en-US" sz="2000" dirty="0"/>
              <a:t>Nb</a:t>
            </a:r>
            <a:r>
              <a:rPr lang="en-US" sz="2000" baseline="-25000" dirty="0"/>
              <a:t>3</a:t>
            </a:r>
            <a:r>
              <a:rPr lang="en-US" sz="2000" dirty="0"/>
              <a:t>Sn for B &lt; 15 T</a:t>
            </a:r>
          </a:p>
          <a:p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627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0F80-9FD6-47BE-86AE-5051B5ECE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the FCC-</a:t>
            </a:r>
            <a:r>
              <a:rPr lang="en-US" dirty="0" err="1"/>
              <a:t>hh</a:t>
            </a:r>
            <a:r>
              <a:rPr lang="en-US" dirty="0"/>
              <a:t> beam screen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2F81DF-F807-4B36-A453-5AEEEE8D9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610970"/>
            <a:ext cx="9321802" cy="566791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, a proposed </a:t>
            </a:r>
            <a:r>
              <a:rPr lang="en-US" sz="2400" dirty="0">
                <a:solidFill>
                  <a:srgbClr val="FF0000"/>
                </a:solidFill>
              </a:rPr>
              <a:t>100 </a:t>
            </a:r>
            <a:r>
              <a:rPr lang="en-US" sz="2400" dirty="0" err="1">
                <a:solidFill>
                  <a:srgbClr val="FF0000"/>
                </a:solidFill>
              </a:rPr>
              <a:t>TeV</a:t>
            </a:r>
            <a:r>
              <a:rPr lang="en-US" sz="2400" dirty="0">
                <a:solidFill>
                  <a:srgbClr val="FF0000"/>
                </a:solidFill>
              </a:rPr>
              <a:t> p-p collider </a:t>
            </a:r>
            <a:r>
              <a:rPr lang="en-US" sz="2400" dirty="0"/>
              <a:t>at CERN, with </a:t>
            </a:r>
            <a:r>
              <a:rPr lang="en-US" sz="2400" dirty="0">
                <a:solidFill>
                  <a:srgbClr val="FF0000"/>
                </a:solidFill>
              </a:rPr>
              <a:t>16 T dipoles operated at 1.9 K</a:t>
            </a:r>
          </a:p>
          <a:p>
            <a:r>
              <a:rPr lang="en-US" sz="2400" dirty="0"/>
              <a:t>A </a:t>
            </a:r>
            <a:r>
              <a:rPr lang="en-US" sz="2400" dirty="0">
                <a:solidFill>
                  <a:srgbClr val="FF0000"/>
                </a:solidFill>
              </a:rPr>
              <a:t>beam screen </a:t>
            </a:r>
            <a:r>
              <a:rPr lang="en-US" sz="2400" dirty="0"/>
              <a:t>held at 50 K, to protect the dipoles from synchrotron radiation </a:t>
            </a:r>
            <a:r>
              <a:rPr lang="pl-PL" sz="2400" dirty="0">
                <a:solidFill>
                  <a:srgbClr val="FF0000"/>
                </a:solidFill>
              </a:rPr>
              <a:t>~30 W/m/beam</a:t>
            </a:r>
            <a:r>
              <a:rPr lang="pl-PL" sz="2400" dirty="0"/>
              <a:t> (LHC &lt; 0.2 W/m)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HTS materials </a:t>
            </a:r>
            <a:r>
              <a:rPr lang="en-US" sz="2400" dirty="0"/>
              <a:t>instead of copper in the </a:t>
            </a:r>
            <a:r>
              <a:rPr lang="en-US" sz="2400" dirty="0">
                <a:solidFill>
                  <a:srgbClr val="FF0000"/>
                </a:solidFill>
              </a:rPr>
              <a:t>FCC-</a:t>
            </a:r>
            <a:r>
              <a:rPr lang="en-US" sz="2400" dirty="0" err="1">
                <a:solidFill>
                  <a:srgbClr val="FF0000"/>
                </a:solidFill>
              </a:rPr>
              <a:t>hh</a:t>
            </a:r>
            <a:r>
              <a:rPr lang="en-US" sz="2400" dirty="0">
                <a:solidFill>
                  <a:srgbClr val="FF0000"/>
                </a:solidFill>
              </a:rPr>
              <a:t> beam screen</a:t>
            </a:r>
            <a:r>
              <a:rPr lang="en-US" sz="2400" dirty="0"/>
              <a:t>, </a:t>
            </a:r>
            <a:br>
              <a:rPr lang="en-US" sz="2400" dirty="0"/>
            </a:br>
            <a:r>
              <a:rPr lang="en-US" sz="2400" dirty="0"/>
              <a:t>to improve </a:t>
            </a:r>
            <a:r>
              <a:rPr lang="en-US" sz="2400" dirty="0">
                <a:solidFill>
                  <a:srgbClr val="FF0000"/>
                </a:solidFill>
              </a:rPr>
              <a:t>beam stability (-&gt; impedance)</a:t>
            </a:r>
            <a:r>
              <a:rPr lang="en-US" sz="2400" dirty="0"/>
              <a:t> at 50 K</a:t>
            </a:r>
          </a:p>
          <a:p>
            <a:r>
              <a:rPr lang="en-US" sz="2400" dirty="0">
                <a:solidFill>
                  <a:srgbClr val="FF0000"/>
                </a:solidFill>
              </a:rPr>
              <a:t>Bunched particle beams </a:t>
            </a:r>
            <a:r>
              <a:rPr lang="en-US" sz="2400" dirty="0"/>
              <a:t>produces </a:t>
            </a:r>
            <a:r>
              <a:rPr lang="en-US" sz="2400" dirty="0">
                <a:solidFill>
                  <a:srgbClr val="FF0000"/>
                </a:solidFill>
              </a:rPr>
              <a:t>RF fields, </a:t>
            </a:r>
            <a:r>
              <a:rPr lang="en-US" sz="2400" dirty="0"/>
              <a:t>up to ~1 GHz</a:t>
            </a:r>
          </a:p>
          <a:p>
            <a:r>
              <a:rPr lang="en-US" sz="2400" dirty="0"/>
              <a:t>Extremely challenging requirements: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HTS must operate at 50 K and 16 T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Critical fields </a:t>
            </a:r>
            <a:r>
              <a:rPr lang="en-GB" sz="2000" dirty="0" err="1">
                <a:solidFill>
                  <a:srgbClr val="FF0000"/>
                </a:solidFill>
              </a:rPr>
              <a:t>Hc</a:t>
            </a:r>
            <a:r>
              <a:rPr lang="en-GB" sz="2000" baseline="-25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, </a:t>
            </a:r>
            <a:r>
              <a:rPr lang="en-GB" sz="2000" dirty="0" err="1">
                <a:solidFill>
                  <a:srgbClr val="FF0000"/>
                </a:solidFill>
              </a:rPr>
              <a:t>H</a:t>
            </a:r>
            <a:r>
              <a:rPr lang="en-GB" sz="2000" baseline="-25000" dirty="0" err="1">
                <a:solidFill>
                  <a:srgbClr val="FF0000"/>
                </a:solidFill>
              </a:rPr>
              <a:t>irr</a:t>
            </a:r>
            <a:r>
              <a:rPr lang="en-GB" sz="2000" dirty="0">
                <a:solidFill>
                  <a:srgbClr val="FF0000"/>
                </a:solidFill>
              </a:rPr>
              <a:t> &gt;&gt; </a:t>
            </a:r>
            <a:r>
              <a:rPr lang="en-GB" sz="2000" dirty="0" err="1">
                <a:solidFill>
                  <a:srgbClr val="FF0000"/>
                </a:solidFill>
              </a:rPr>
              <a:t>16T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J</a:t>
            </a:r>
            <a:r>
              <a:rPr lang="en-GB" sz="2000" baseline="-25000" dirty="0">
                <a:solidFill>
                  <a:srgbClr val="FF0000"/>
                </a:solidFill>
              </a:rPr>
              <a:t>c</a:t>
            </a:r>
            <a:r>
              <a:rPr lang="en-GB" sz="2000" dirty="0">
                <a:solidFill>
                  <a:srgbClr val="FF0000"/>
                </a:solidFill>
              </a:rPr>
              <a:t> &gt; 25 kA/</a:t>
            </a:r>
            <a:r>
              <a:rPr lang="en-GB" sz="2000" dirty="0" err="1">
                <a:solidFill>
                  <a:srgbClr val="FF0000"/>
                </a:solidFill>
              </a:rPr>
              <a:t>cm</a:t>
            </a:r>
            <a:r>
              <a:rPr lang="en-GB" sz="2000" baseline="30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(</a:t>
            </a:r>
            <a:r>
              <a:rPr lang="en-GB" sz="2000" dirty="0" err="1">
                <a:solidFill>
                  <a:srgbClr val="FF0000"/>
                </a:solidFill>
              </a:rPr>
              <a:t>2.5x10</a:t>
            </a:r>
            <a:r>
              <a:rPr lang="en-GB" sz="2000" baseline="30000" dirty="0" err="1">
                <a:solidFill>
                  <a:srgbClr val="FF0000"/>
                </a:solidFill>
              </a:rPr>
              <a:t>8</a:t>
            </a:r>
            <a:r>
              <a:rPr lang="en-GB" sz="2000" dirty="0">
                <a:solidFill>
                  <a:srgbClr val="FF0000"/>
                </a:solidFill>
              </a:rPr>
              <a:t> A/</a:t>
            </a:r>
            <a:r>
              <a:rPr lang="en-GB" sz="2000" dirty="0" err="1">
                <a:solidFill>
                  <a:srgbClr val="FF0000"/>
                </a:solidFill>
              </a:rPr>
              <a:t>m</a:t>
            </a:r>
            <a:r>
              <a:rPr lang="en-GB" sz="2000" baseline="30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Surface resistance R</a:t>
            </a:r>
            <a:r>
              <a:rPr lang="en-GB" sz="2000" baseline="-25000" dirty="0">
                <a:solidFill>
                  <a:srgbClr val="FF0000"/>
                </a:solidFill>
              </a:rPr>
              <a:t>s</a:t>
            </a:r>
            <a:r>
              <a:rPr lang="en-GB" sz="2000" dirty="0">
                <a:solidFill>
                  <a:srgbClr val="FF0000"/>
                </a:solidFill>
              </a:rPr>
              <a:t> better than for copper </a:t>
            </a:r>
          </a:p>
          <a:p>
            <a:r>
              <a:rPr lang="en-US" sz="2400" dirty="0"/>
              <a:t>Compatible with accelerator environment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Minimize dipole field distortion </a:t>
            </a:r>
            <a:r>
              <a:rPr lang="en-US" sz="2000" dirty="0"/>
              <a:t>due to persistent currents</a:t>
            </a:r>
          </a:p>
          <a:p>
            <a:pPr lvl="1"/>
            <a:r>
              <a:rPr lang="en-US" sz="2000" dirty="0"/>
              <a:t>UHV compatible, low SEY, lifecycle assessment, etc..</a:t>
            </a: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71BF71-CBB8-4F87-907E-906E0641FA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AE0E4-B287-4B97-8C00-592A0194B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99B73-E803-4231-8BBE-0FCB2D949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C531E274-E022-4C8A-9AD1-FEE64954D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9042650" y="1508730"/>
            <a:ext cx="2981717" cy="2499577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E954722E-1A2F-4E7C-9B0C-E695358BE854}"/>
              </a:ext>
            </a:extLst>
          </p:cNvPr>
          <p:cNvSpPr/>
          <p:nvPr/>
        </p:nvSpPr>
        <p:spPr>
          <a:xfrm flipV="1">
            <a:off x="9997165" y="2293781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C8F7F9-C968-42B0-B97C-E2FFAAAECB6A}"/>
              </a:ext>
            </a:extLst>
          </p:cNvPr>
          <p:cNvSpPr txBox="1"/>
          <p:nvPr/>
        </p:nvSpPr>
        <p:spPr>
          <a:xfrm>
            <a:off x="9872333" y="4049580"/>
            <a:ext cx="156419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16 Tesla 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EC54B25-1151-45BF-ADB1-CD43BF5119F6}"/>
              </a:ext>
            </a:extLst>
          </p:cNvPr>
          <p:cNvSpPr/>
          <p:nvPr/>
        </p:nvSpPr>
        <p:spPr>
          <a:xfrm flipV="1">
            <a:off x="9769993" y="2293781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8A5D32E-0CA2-48AB-915A-B813CAA97ED5}"/>
              </a:ext>
            </a:extLst>
          </p:cNvPr>
          <p:cNvSpPr/>
          <p:nvPr/>
        </p:nvSpPr>
        <p:spPr>
          <a:xfrm flipV="1">
            <a:off x="10223145" y="2293781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DA3FFA-B93F-413A-BF82-48BA62E5DB59}"/>
              </a:ext>
            </a:extLst>
          </p:cNvPr>
          <p:cNvSpPr txBox="1"/>
          <p:nvPr/>
        </p:nvSpPr>
        <p:spPr>
          <a:xfrm>
            <a:off x="8134908" y="5601864"/>
            <a:ext cx="4030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Calatroni, IEEE TAS 26, 3500204 (2016)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Calatroni et al, </a:t>
            </a:r>
            <a:r>
              <a:rPr lang="en-GB" sz="1600" dirty="0" err="1">
                <a:solidFill>
                  <a:srgbClr val="000000"/>
                </a:solidFill>
              </a:rPr>
              <a:t>SuST</a:t>
            </a:r>
            <a:r>
              <a:rPr lang="en-GB" sz="1600" dirty="0">
                <a:solidFill>
                  <a:srgbClr val="000000"/>
                </a:solidFill>
              </a:rPr>
              <a:t> 30, 075002 (2017)</a:t>
            </a:r>
          </a:p>
        </p:txBody>
      </p:sp>
    </p:spTree>
    <p:extLst>
      <p:ext uri="{BB962C8B-B14F-4D97-AF65-F5344CB8AC3E}">
        <p14:creationId xmlns:p14="http://schemas.microsoft.com/office/powerpoint/2010/main" val="887020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9B9A-70DC-4C0D-B973-12E5D570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 of superconductors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09A41-5788-4192-8BE3-E50469002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9C2C-CEE3-4A3C-9549-3C9529B0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393E8-BD14-43C0-A2CE-CBB328662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A1FB9037-ED33-44B8-9549-4EBA928C1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587" y="603553"/>
            <a:ext cx="7433187" cy="5255496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E9A96D58-CE0F-44ED-87DC-105CFEC576AF}"/>
              </a:ext>
            </a:extLst>
          </p:cNvPr>
          <p:cNvSpPr txBox="1"/>
          <p:nvPr/>
        </p:nvSpPr>
        <p:spPr>
          <a:xfrm>
            <a:off x="223300" y="5931511"/>
            <a:ext cx="8222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https://nationalmaglab.org/magnet-development/applied-superconductivity-center/plots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D9DDF-84DA-48E9-AAE4-3CB33A8FDD82}"/>
              </a:ext>
            </a:extLst>
          </p:cNvPr>
          <p:cNvSpPr txBox="1"/>
          <p:nvPr/>
        </p:nvSpPr>
        <p:spPr>
          <a:xfrm>
            <a:off x="697982" y="1945139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Pinning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2704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of magnetic field: fluxon losses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648598"/>
              </p:ext>
            </p:extLst>
          </p:nvPr>
        </p:nvGraphicFramePr>
        <p:xfrm>
          <a:off x="7323603" y="2310385"/>
          <a:ext cx="4046537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97080" imgH="990360" progId="Equation.DSMT4">
                  <p:embed/>
                </p:oleObj>
              </mc:Choice>
              <mc:Fallback>
                <p:oleObj name="Equation" r:id="rId3" imgW="2197080" imgH="990360" progId="Equation.DSMT4">
                  <p:embed/>
                  <p:pic>
                    <p:nvPicPr>
                      <p:cNvPr id="52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603" y="2310385"/>
                        <a:ext cx="4046537" cy="18224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1131"/>
              </p:ext>
            </p:extLst>
          </p:nvPr>
        </p:nvGraphicFramePr>
        <p:xfrm>
          <a:off x="8556625" y="1800225"/>
          <a:ext cx="12223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280" imgH="228600" progId="Equation.DSMT4">
                  <p:embed/>
                </p:oleObj>
              </mc:Choice>
              <mc:Fallback>
                <p:oleObj name="Equation" r:id="rId5" imgW="863280" imgH="228600" progId="Equation.DSMT4">
                  <p:embed/>
                  <p:pic>
                    <p:nvPicPr>
                      <p:cNvPr id="54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625" y="1800225"/>
                        <a:ext cx="1222375" cy="323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167B634A-6137-4B8A-A3E8-C7E53E4A1D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0000" y="1481051"/>
            <a:ext cx="5218628" cy="34811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C27463B-4F09-4C6D-8EC7-024EDEAD3CA8}"/>
              </a:ext>
            </a:extLst>
          </p:cNvPr>
          <p:cNvSpPr txBox="1"/>
          <p:nvPr/>
        </p:nvSpPr>
        <p:spPr>
          <a:xfrm>
            <a:off x="274992" y="863654"/>
            <a:ext cx="7132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Surface</a:t>
            </a:r>
            <a:r>
              <a:rPr lang="en-US" dirty="0"/>
              <a:t> resistance, </a:t>
            </a:r>
            <a:r>
              <a:rPr lang="en-US" dirty="0">
                <a:solidFill>
                  <a:srgbClr val="FFC000"/>
                </a:solidFill>
              </a:rPr>
              <a:t>reactance </a:t>
            </a:r>
            <a:r>
              <a:rPr lang="en-US" dirty="0">
                <a:solidFill>
                  <a:srgbClr val="000000"/>
                </a:solidFill>
              </a:rPr>
              <a:t>due to vortex motion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5669D391-A3C9-4956-BE5D-F71AED01D4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521188"/>
              </p:ext>
            </p:extLst>
          </p:nvPr>
        </p:nvGraphicFramePr>
        <p:xfrm>
          <a:off x="1733638" y="5306557"/>
          <a:ext cx="32194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219342" imgH="819286" progId="Equation.DSMT4">
                  <p:embed/>
                </p:oleObj>
              </mc:Choice>
              <mc:Fallback>
                <p:oleObj name="Equation" r:id="rId8" imgW="3219342" imgH="81928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33638" y="5306557"/>
                        <a:ext cx="3219450" cy="81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E4AE29B-D2B1-41F8-BA1B-0D7ED76BA173}"/>
              </a:ext>
            </a:extLst>
          </p:cNvPr>
          <p:cNvSpPr txBox="1"/>
          <p:nvPr/>
        </p:nvSpPr>
        <p:spPr>
          <a:xfrm>
            <a:off x="5944169" y="5342131"/>
            <a:ext cx="4842824" cy="71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To maximize </a:t>
            </a:r>
            <a:r>
              <a:rPr lang="en-US" sz="2000" dirty="0" err="1"/>
              <a:t>f</a:t>
            </a:r>
            <a:r>
              <a:rPr lang="en-US" sz="2000" baseline="-25000" dirty="0" err="1"/>
              <a:t>0</a:t>
            </a:r>
            <a:r>
              <a:rPr lang="en-US" sz="2000" dirty="0"/>
              <a:t> and minimize fluxon losses we need </a:t>
            </a:r>
            <a:r>
              <a:rPr lang="en-US" sz="2000" dirty="0">
                <a:solidFill>
                  <a:srgbClr val="FF0000"/>
                </a:solidFill>
              </a:rPr>
              <a:t>high J</a:t>
            </a:r>
            <a:r>
              <a:rPr lang="en-US" sz="2000" baseline="-25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srgbClr val="FF0000"/>
                </a:solidFill>
              </a:rPr>
              <a:t> materials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D23843-024E-4625-915A-BBF41B6F4A1A}"/>
              </a:ext>
            </a:extLst>
          </p:cNvPr>
          <p:cNvSpPr/>
          <p:nvPr/>
        </p:nvSpPr>
        <p:spPr>
          <a:xfrm>
            <a:off x="2026763" y="1962150"/>
            <a:ext cx="1990710" cy="2213924"/>
          </a:xfrm>
          <a:prstGeom prst="rect">
            <a:avLst/>
          </a:prstGeom>
          <a:solidFill>
            <a:srgbClr val="92D050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77BE13-21FC-4036-BE38-F13421BCC21F}"/>
              </a:ext>
            </a:extLst>
          </p:cNvPr>
          <p:cNvSpPr txBox="1"/>
          <p:nvPr/>
        </p:nvSpPr>
        <p:spPr>
          <a:xfrm>
            <a:off x="2271988" y="1973466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“safe” zone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3D9A7F-938E-407F-88F1-D5C796C1EEB4}"/>
              </a:ext>
            </a:extLst>
          </p:cNvPr>
          <p:cNvSpPr/>
          <p:nvPr/>
        </p:nvSpPr>
        <p:spPr>
          <a:xfrm>
            <a:off x="4017473" y="1973466"/>
            <a:ext cx="1990710" cy="2213924"/>
          </a:xfrm>
          <a:prstGeom prst="rect">
            <a:avLst/>
          </a:prstGeom>
          <a:solidFill>
            <a:srgbClr val="FF0000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21AEB-5BBE-4627-B192-31AC346F5240}"/>
              </a:ext>
            </a:extLst>
          </p:cNvPr>
          <p:cNvSpPr txBox="1"/>
          <p:nvPr/>
        </p:nvSpPr>
        <p:spPr>
          <a:xfrm>
            <a:off x="4283229" y="1962150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“unsafe” zone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25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Predicted surface resistance of HTS in 16 T field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984A7F-9829-46DD-BB6B-E82A82FDC9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70" y="1865197"/>
            <a:ext cx="8785919" cy="4017988"/>
          </a:xfrm>
          <a:prstGeom prst="rect">
            <a:avLst/>
          </a:prstGeom>
        </p:spPr>
      </p:pic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9AA71462-208A-4344-8E29-8EC44AD68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53423"/>
              </p:ext>
            </p:extLst>
          </p:nvPr>
        </p:nvGraphicFramePr>
        <p:xfrm>
          <a:off x="71670" y="699105"/>
          <a:ext cx="12048662" cy="98890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57695">
                  <a:extLst>
                    <a:ext uri="{9D8B030D-6E8A-4147-A177-3AD203B41FA5}">
                      <a16:colId xmlns:a16="http://schemas.microsoft.com/office/drawing/2014/main" val="2990135697"/>
                    </a:ext>
                  </a:extLst>
                </a:gridCol>
                <a:gridCol w="1139055">
                  <a:extLst>
                    <a:ext uri="{9D8B030D-6E8A-4147-A177-3AD203B41FA5}">
                      <a16:colId xmlns:a16="http://schemas.microsoft.com/office/drawing/2014/main" val="1639214478"/>
                    </a:ext>
                  </a:extLst>
                </a:gridCol>
                <a:gridCol w="1054359">
                  <a:extLst>
                    <a:ext uri="{9D8B030D-6E8A-4147-A177-3AD203B41FA5}">
                      <a16:colId xmlns:a16="http://schemas.microsoft.com/office/drawing/2014/main" val="768084526"/>
                    </a:ext>
                  </a:extLst>
                </a:gridCol>
                <a:gridCol w="1061029">
                  <a:extLst>
                    <a:ext uri="{9D8B030D-6E8A-4147-A177-3AD203B41FA5}">
                      <a16:colId xmlns:a16="http://schemas.microsoft.com/office/drawing/2014/main" val="4211731068"/>
                    </a:ext>
                  </a:extLst>
                </a:gridCol>
                <a:gridCol w="2768311">
                  <a:extLst>
                    <a:ext uri="{9D8B030D-6E8A-4147-A177-3AD203B41FA5}">
                      <a16:colId xmlns:a16="http://schemas.microsoft.com/office/drawing/2014/main" val="2491542669"/>
                    </a:ext>
                  </a:extLst>
                </a:gridCol>
                <a:gridCol w="1632181">
                  <a:extLst>
                    <a:ext uri="{9D8B030D-6E8A-4147-A177-3AD203B41FA5}">
                      <a16:colId xmlns:a16="http://schemas.microsoft.com/office/drawing/2014/main" val="35259351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08600178"/>
                    </a:ext>
                  </a:extLst>
                </a:gridCol>
                <a:gridCol w="1607840">
                  <a:extLst>
                    <a:ext uri="{9D8B030D-6E8A-4147-A177-3AD203B41FA5}">
                      <a16:colId xmlns:a16="http://schemas.microsoft.com/office/drawing/2014/main" val="3206582986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YBCO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</a:t>
                      </a:r>
                      <a:r>
                        <a:rPr lang="en-US" sz="1800" b="0" baseline="-25000" dirty="0"/>
                        <a:t>c</a:t>
                      </a:r>
                      <a:r>
                        <a:rPr lang="en-US" sz="1800" b="0" dirty="0"/>
                        <a:t>=92K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T=50K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=16T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J</a:t>
                      </a:r>
                      <a:r>
                        <a:rPr lang="en-US" sz="1800" b="0" baseline="-25000" dirty="0" err="1"/>
                        <a:t>c</a:t>
                      </a:r>
                      <a:r>
                        <a:rPr lang="en-US" sz="1800" b="0" dirty="0"/>
                        <a:t>(50,16)=7.5x10</a:t>
                      </a:r>
                      <a:r>
                        <a:rPr lang="en-US" sz="1800" b="0" baseline="30000" dirty="0"/>
                        <a:t>9</a:t>
                      </a:r>
                      <a:r>
                        <a:rPr lang="en-US" sz="1800" b="0" dirty="0"/>
                        <a:t>Am</a:t>
                      </a:r>
                      <a:r>
                        <a:rPr lang="en-US" sz="1800" b="0" baseline="30000" dirty="0"/>
                        <a:t>-2</a:t>
                      </a:r>
                      <a:endParaRPr lang="en-GB" sz="1800" b="0" baseline="300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</a:t>
                      </a:r>
                      <a:r>
                        <a:rPr lang="en-US" sz="1800" b="0" baseline="-25000" dirty="0"/>
                        <a:t>c2</a:t>
                      </a:r>
                      <a:r>
                        <a:rPr lang="en-US" sz="1800" b="0" dirty="0"/>
                        <a:t>(50)=40T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800" b="0" baseline="-25000" dirty="0">
                          <a:sym typeface="Symbol" panose="05050102010706020507" pitchFamily="18" charset="2"/>
                        </a:rPr>
                        <a:t>n</a:t>
                      </a:r>
                      <a:r>
                        <a:rPr lang="en-GB" sz="1800" b="0" dirty="0">
                          <a:sym typeface="Symbol" panose="05050102010706020507" pitchFamily="18" charset="2"/>
                        </a:rPr>
                        <a:t>=60cm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f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=10GHz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988884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Tl-1223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</a:t>
                      </a:r>
                      <a:r>
                        <a:rPr lang="en-US" sz="1800" baseline="-25000" dirty="0"/>
                        <a:t>c</a:t>
                      </a:r>
                      <a:r>
                        <a:rPr lang="en-US" sz="1800" dirty="0"/>
                        <a:t>=125K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T=50K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</a:t>
                      </a:r>
                      <a:r>
                        <a:rPr lang="en-US" sz="1800" baseline="-25000" dirty="0"/>
                        <a:t>0</a:t>
                      </a:r>
                      <a:r>
                        <a:rPr lang="en-US" sz="1800" dirty="0"/>
                        <a:t>=16T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J</a:t>
                      </a:r>
                      <a:r>
                        <a:rPr lang="en-US" sz="1800" baseline="-25000" dirty="0" err="1"/>
                        <a:t>c</a:t>
                      </a:r>
                      <a:r>
                        <a:rPr lang="en-US" sz="1800" dirty="0"/>
                        <a:t>(50,16)=1x10</a:t>
                      </a:r>
                      <a:r>
                        <a:rPr lang="en-US" sz="1800" baseline="30000" dirty="0"/>
                        <a:t>10</a:t>
                      </a:r>
                      <a:r>
                        <a:rPr lang="en-US" sz="1800" dirty="0"/>
                        <a:t>Am</a:t>
                      </a:r>
                      <a:r>
                        <a:rPr lang="en-US" sz="1800" baseline="30000" dirty="0"/>
                        <a:t>-2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B</a:t>
                      </a:r>
                      <a:r>
                        <a:rPr lang="en-US" sz="1800" baseline="-25000" dirty="0"/>
                        <a:t>c2</a:t>
                      </a:r>
                      <a:r>
                        <a:rPr lang="en-US" sz="1800" dirty="0"/>
                        <a:t>(50)=80T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800" baseline="-25000" dirty="0">
                          <a:sym typeface="Symbol" panose="05050102010706020507" pitchFamily="18" charset="2"/>
                        </a:rPr>
                        <a:t>n</a:t>
                      </a:r>
                      <a:r>
                        <a:rPr lang="en-GB" sz="1800" dirty="0">
                          <a:sym typeface="Symbol" panose="05050102010706020507" pitchFamily="18" charset="2"/>
                        </a:rPr>
                        <a:t>=80cm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f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=14GHz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67655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6A2A37-F4B6-462C-800B-03838D9CF875}"/>
                  </a:ext>
                </a:extLst>
              </p:cNvPr>
              <p:cNvSpPr txBox="1"/>
              <p:nvPr/>
            </p:nvSpPr>
            <p:spPr>
              <a:xfrm>
                <a:off x="9064140" y="3247337"/>
                <a:ext cx="3056190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00000"/>
                    </a:solidFill>
                  </a:rPr>
                  <a:t>For HTS the</a:t>
                </a:r>
                <a:r>
                  <a:rPr lang="en-GB" sz="1600" dirty="0">
                    <a:solidFill>
                      <a:srgbClr val="FF0000"/>
                    </a:solidFill>
                  </a:rPr>
                  <a:t> 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1600" i="1" baseline="30000" dirty="0">
                  <a:solidFill>
                    <a:srgbClr val="FF0000"/>
                  </a:solidFill>
                </a:endParaRPr>
              </a:p>
              <a:p>
                <a:endParaRPr lang="en-GB" sz="1600" dirty="0">
                  <a:solidFill>
                    <a:srgbClr val="000000"/>
                  </a:solidFill>
                </a:endParaRPr>
              </a:p>
              <a:p>
                <a:r>
                  <a:rPr lang="en-GB" sz="1600" dirty="0">
                    <a:solidFill>
                      <a:srgbClr val="000000"/>
                    </a:solidFill>
                  </a:rPr>
                  <a:t>For Cu the</a:t>
                </a:r>
                <a:r>
                  <a:rPr lang="en-GB" sz="1600" dirty="0">
                    <a:solidFill>
                      <a:srgbClr val="FF0000"/>
                    </a:solidFill>
                  </a:rPr>
                  <a:t> 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endParaRPr lang="en-GB" sz="1600" i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6A2A37-F4B6-462C-800B-03838D9CF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140" y="3247337"/>
                <a:ext cx="3056190" cy="840230"/>
              </a:xfrm>
              <a:prstGeom prst="rect">
                <a:avLst/>
              </a:prstGeom>
              <a:blipFill>
                <a:blip r:embed="rId3"/>
                <a:stretch>
                  <a:fillRect l="-1198" t="-2174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2376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524FD-710B-4644-AE7D-A5D509F3B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losses: SRF aimed at energy saving compared to NRF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B9AA8-34DE-4910-B19F-0D8D8913B9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E46BE-ACF3-421D-BA44-61671330D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0F99F-A3CE-418F-8A04-096E73198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3CEA1A-C1E6-44D4-A09A-B6C558896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651" b="-1"/>
          <a:stretch/>
        </p:blipFill>
        <p:spPr>
          <a:xfrm>
            <a:off x="6528454" y="855641"/>
            <a:ext cx="4390476" cy="33239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793AE6-883F-44D7-B3ED-5BCB764DC9CD}"/>
              </a:ext>
            </a:extLst>
          </p:cNvPr>
          <p:cNvSpPr txBox="1"/>
          <p:nvPr/>
        </p:nvSpPr>
        <p:spPr>
          <a:xfrm>
            <a:off x="2160387" y="855641"/>
            <a:ext cx="2472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Carnot efficiency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761E37-BBA9-4B2F-AAE7-82402F1DAF2F}"/>
              </a:ext>
            </a:extLst>
          </p:cNvPr>
          <p:cNvSpPr txBox="1"/>
          <p:nvPr/>
        </p:nvSpPr>
        <p:spPr>
          <a:xfrm>
            <a:off x="7290030" y="855640"/>
            <a:ext cx="28673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Cryoplant efficiency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01C696-BF85-4DF0-B032-F5C00CD4A0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5758" b="-1"/>
          <a:stretch/>
        </p:blipFill>
        <p:spPr>
          <a:xfrm>
            <a:off x="1110681" y="855641"/>
            <a:ext cx="4572396" cy="33239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40610B-C1BB-4111-82F1-CC1D90165BFE}"/>
              </a:ext>
            </a:extLst>
          </p:cNvPr>
          <p:cNvSpPr txBox="1"/>
          <p:nvPr/>
        </p:nvSpPr>
        <p:spPr>
          <a:xfrm>
            <a:off x="10680407" y="128843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30%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DC3C498-E8F3-4564-9C54-6B4DE64EB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45274"/>
              </p:ext>
            </p:extLst>
          </p:nvPr>
        </p:nvGraphicFramePr>
        <p:xfrm>
          <a:off x="2959227" y="4668332"/>
          <a:ext cx="576446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676">
                  <a:extLst>
                    <a:ext uri="{9D8B030D-6E8A-4147-A177-3AD203B41FA5}">
                      <a16:colId xmlns:a16="http://schemas.microsoft.com/office/drawing/2014/main" val="3613588398"/>
                    </a:ext>
                  </a:extLst>
                </a:gridCol>
                <a:gridCol w="1366788">
                  <a:extLst>
                    <a:ext uri="{9D8B030D-6E8A-4147-A177-3AD203B41FA5}">
                      <a16:colId xmlns:a16="http://schemas.microsoft.com/office/drawing/2014/main" val="27409843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77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13 W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382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20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50 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54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4.2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230 W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178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1.9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920 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17575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EB42AC5-29C4-490B-B207-2BCEF6D8C95E}"/>
              </a:ext>
            </a:extLst>
          </p:cNvPr>
          <p:cNvSpPr txBox="1"/>
          <p:nvPr/>
        </p:nvSpPr>
        <p:spPr>
          <a:xfrm>
            <a:off x="9292118" y="5833082"/>
            <a:ext cx="2767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Thanks to T. Koettig, CERN</a:t>
            </a:r>
          </a:p>
        </p:txBody>
      </p:sp>
    </p:spTree>
    <p:extLst>
      <p:ext uri="{BB962C8B-B14F-4D97-AF65-F5344CB8AC3E}">
        <p14:creationId xmlns:p14="http://schemas.microsoft.com/office/powerpoint/2010/main" val="16356263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5A479B-2E16-71B9-6397-D10A7312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coating technologies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EAC415-9187-D9B6-2EBC-D95DBB156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285" y="1123576"/>
            <a:ext cx="8757426" cy="33000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4E3C92-F8D3-5F0F-B7F5-72CECE7DD09C}"/>
              </a:ext>
            </a:extLst>
          </p:cNvPr>
          <p:cNvSpPr txBox="1"/>
          <p:nvPr/>
        </p:nvSpPr>
        <p:spPr>
          <a:xfrm>
            <a:off x="1820232" y="5152586"/>
            <a:ext cx="8551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728ED2-55B6-69D1-E074-C39C6F3C4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09B09-6168-54A6-7463-0668B47A9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2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material choices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9" y="3099242"/>
            <a:ext cx="1440723" cy="789871"/>
          </a:xfrm>
          <a:prstGeom prst="rect">
            <a:avLst/>
          </a:prstGeom>
        </p:spPr>
      </p:pic>
      <p:pic>
        <p:nvPicPr>
          <p:cNvPr id="10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3" y="1852649"/>
            <a:ext cx="2216645" cy="110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25" y="5154813"/>
            <a:ext cx="695183" cy="695183"/>
          </a:xfrm>
          <a:prstGeom prst="rect">
            <a:avLst/>
          </a:prstGeom>
        </p:spPr>
      </p:pic>
      <p:pic>
        <p:nvPicPr>
          <p:cNvPr id="12" name="Picture 2" descr="Image result for institut de fisica d'altes energies">
            <a:extLst>
              <a:ext uri="{FF2B5EF4-FFF2-40B4-BE49-F238E27FC236}">
                <a16:creationId xmlns:a16="http://schemas.microsoft.com/office/drawing/2014/main" id="{546C8AF8-7FBE-41AA-BFA9-BA377AE75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9"/>
          <a:stretch/>
        </p:blipFill>
        <p:spPr bwMode="auto">
          <a:xfrm>
            <a:off x="243924" y="3979126"/>
            <a:ext cx="2650555" cy="8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2073">
            <a:extLst>
              <a:ext uri="{FF2B5EF4-FFF2-40B4-BE49-F238E27FC236}">
                <a16:creationId xmlns:a16="http://schemas.microsoft.com/office/drawing/2014/main" id="{FFA8796C-8186-403D-9DDC-C2502735F2E2}"/>
              </a:ext>
            </a:extLst>
          </p:cNvPr>
          <p:cNvGrpSpPr>
            <a:grpSpLocks noChangeAspect="1"/>
          </p:cNvGrpSpPr>
          <p:nvPr/>
        </p:nvGrpSpPr>
        <p:grpSpPr>
          <a:xfrm>
            <a:off x="998526" y="5169183"/>
            <a:ext cx="2472055" cy="684135"/>
            <a:chOff x="27998044" y="3360522"/>
            <a:chExt cx="3181350" cy="880431"/>
          </a:xfrm>
        </p:grpSpPr>
        <p:pic>
          <p:nvPicPr>
            <p:cNvPr id="14" name="Picture 2" descr="part2">
              <a:extLst>
                <a:ext uri="{FF2B5EF4-FFF2-40B4-BE49-F238E27FC236}">
                  <a16:creationId xmlns:a16="http://schemas.microsoft.com/office/drawing/2014/main" id="{151C094F-E17D-42A1-850F-FEA4701BFD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4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 descr="part3">
              <a:extLst>
                <a:ext uri="{FF2B5EF4-FFF2-40B4-BE49-F238E27FC236}">
                  <a16:creationId xmlns:a16="http://schemas.microsoft.com/office/drawing/2014/main" id="{56C30AB3-592D-4E8D-9DA4-8DD8E1608A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78" y="1672577"/>
            <a:ext cx="5217916" cy="34822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24193" y="701213"/>
            <a:ext cx="417542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Coat the inside of the screen </a:t>
            </a:r>
          </a:p>
          <a:p>
            <a:pPr algn="r"/>
            <a:r>
              <a:rPr lang="en-US" dirty="0"/>
              <a:t>with Tl-1223 films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528" y="693915"/>
            <a:ext cx="534440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Manufacture the screen using REBCO tapes soldered to the screen</a:t>
            </a:r>
          </a:p>
        </p:txBody>
      </p:sp>
      <p:pic>
        <p:nvPicPr>
          <p:cNvPr id="16" name="Grafik 15" descr="TU_Signet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650" y="4723872"/>
            <a:ext cx="1932931" cy="56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2" descr="ATI-Logo_Small_9x5cm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646" y="3787406"/>
            <a:ext cx="1494938" cy="82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135" y="5502404"/>
            <a:ext cx="1693960" cy="62739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276" y="1565857"/>
            <a:ext cx="1621678" cy="1075686"/>
          </a:xfrm>
          <a:prstGeom prst="rect">
            <a:avLst/>
          </a:prstGeom>
        </p:spPr>
      </p:pic>
      <p:pic>
        <p:nvPicPr>
          <p:cNvPr id="20" name="Picture 1" descr="LogoOutline.ai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51" y="5264403"/>
            <a:ext cx="972087" cy="97208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434435-6888-4524-81BC-2A78C8F378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235" y="5169183"/>
            <a:ext cx="1857335" cy="1175344"/>
          </a:xfrm>
          <a:prstGeom prst="rect">
            <a:avLst/>
          </a:prstGeom>
        </p:spPr>
      </p:pic>
      <p:pic>
        <p:nvPicPr>
          <p:cNvPr id="24" name="Picture 23" descr="A logo with blue text&#10;&#10;Description automatically generated">
            <a:extLst>
              <a:ext uri="{FF2B5EF4-FFF2-40B4-BE49-F238E27FC236}">
                <a16:creationId xmlns:a16="http://schemas.microsoft.com/office/drawing/2014/main" id="{B4D365C8-E8EC-4496-1F6B-B6BD425CD66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659877" y="2741097"/>
            <a:ext cx="1824476" cy="100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1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theory background: </a:t>
            </a:r>
            <a:r>
              <a:rPr lang="en-GB" dirty="0" err="1"/>
              <a:t>fluxon</a:t>
            </a:r>
            <a:r>
              <a:rPr lang="en-GB" dirty="0"/>
              <a:t> motion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30156" y="749107"/>
            <a:ext cx="4057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motion of the </a:t>
            </a:r>
            <a:r>
              <a:rPr lang="en-GB" sz="1600" dirty="0">
                <a:solidFill>
                  <a:srgbClr val="FF0000"/>
                </a:solidFill>
              </a:rPr>
              <a:t>rigid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fluxon lattice behaves as a </a:t>
            </a:r>
            <a:r>
              <a:rPr lang="en-GB" sz="1600" dirty="0">
                <a:solidFill>
                  <a:srgbClr val="FF0000"/>
                </a:solidFill>
              </a:rPr>
              <a:t>harmonic damped oscillator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(neglecting thermal creep)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354612"/>
              </p:ext>
            </p:extLst>
          </p:nvPr>
        </p:nvGraphicFramePr>
        <p:xfrm>
          <a:off x="7148742" y="1837675"/>
          <a:ext cx="2953198" cy="49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69449" imgH="241195" progId="Equation.DSMT4">
                  <p:embed/>
                </p:oleObj>
              </mc:Choice>
              <mc:Fallback>
                <p:oleObj name="Equation" r:id="rId2" imgW="1269449" imgH="241195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8742" y="1837675"/>
                        <a:ext cx="2953198" cy="49031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1963937"/>
              </p:ext>
            </p:extLst>
          </p:nvPr>
        </p:nvGraphicFramePr>
        <p:xfrm>
          <a:off x="6799319" y="3783831"/>
          <a:ext cx="1036320" cy="69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700" imgH="431800" progId="Equation.3">
                  <p:embed/>
                </p:oleObj>
              </mc:Choice>
              <mc:Fallback>
                <p:oleObj name="Equation" r:id="rId4" imgW="647700" imgH="431800" progId="Equation.3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319" y="3783831"/>
                        <a:ext cx="1036320" cy="690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506163"/>
              </p:ext>
            </p:extLst>
          </p:nvPr>
        </p:nvGraphicFramePr>
        <p:xfrm>
          <a:off x="8185948" y="3783211"/>
          <a:ext cx="1178496" cy="6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560" imgH="393480" progId="Equation.DSMT4">
                  <p:embed/>
                </p:oleObj>
              </mc:Choice>
              <mc:Fallback>
                <p:oleObj name="Equation" r:id="rId6" imgW="736560" imgH="393480" progId="Equation.DSMT4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5948" y="3783211"/>
                        <a:ext cx="1178496" cy="629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130358"/>
              </p:ext>
            </p:extLst>
          </p:nvPr>
        </p:nvGraphicFramePr>
        <p:xfrm>
          <a:off x="9693348" y="3741310"/>
          <a:ext cx="751840" cy="67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69900" imgH="419100" progId="Equation.3">
                  <p:embed/>
                </p:oleObj>
              </mc:Choice>
              <mc:Fallback>
                <p:oleObj name="Equation" r:id="rId8" imgW="469900" imgH="419100" progId="Equation.3">
                  <p:embed/>
                  <p:pic>
                    <p:nvPicPr>
                      <p:cNvPr id="45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3348" y="3741310"/>
                        <a:ext cx="751840" cy="67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5961614" y="4616961"/>
            <a:ext cx="2577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“</a:t>
            </a:r>
            <a:r>
              <a:rPr lang="en-GB" sz="1600" dirty="0" err="1">
                <a:solidFill>
                  <a:srgbClr val="FF0000"/>
                </a:solidFill>
              </a:rPr>
              <a:t>depinning</a:t>
            </a:r>
            <a:r>
              <a:rPr lang="en-GB" sz="1600" dirty="0">
                <a:solidFill>
                  <a:srgbClr val="FF0000"/>
                </a:solidFill>
              </a:rPr>
              <a:t> frequency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024705"/>
              </p:ext>
            </p:extLst>
          </p:nvPr>
        </p:nvGraphicFramePr>
        <p:xfrm>
          <a:off x="5735226" y="5057354"/>
          <a:ext cx="3208289" cy="796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44440" imgH="507960" progId="Equation.DSMT4">
                  <p:embed/>
                </p:oleObj>
              </mc:Choice>
              <mc:Fallback>
                <p:oleObj name="Equation" r:id="rId10" imgW="2044440" imgH="507960" progId="Equation.DSMT4">
                  <p:embed/>
                  <p:pic>
                    <p:nvPicPr>
                      <p:cNvPr id="34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226" y="5057354"/>
                        <a:ext cx="3208289" cy="7968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47"/>
          <p:cNvSpPr/>
          <p:nvPr/>
        </p:nvSpPr>
        <p:spPr>
          <a:xfrm>
            <a:off x="61547" y="5384506"/>
            <a:ext cx="52025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chemeClr val="accent6"/>
                </a:solidFill>
              </a:rPr>
              <a:t>Gittleman</a:t>
            </a:r>
            <a:r>
              <a:rPr lang="en-GB" sz="1100" dirty="0">
                <a:solidFill>
                  <a:schemeClr val="accent6"/>
                </a:solidFill>
              </a:rPr>
              <a:t> and Rosenblum: Phys Rev. Lett. 16, 734 (1966)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Calatroni and Vaglio, IEEE Trans. Appl. </a:t>
            </a:r>
            <a:r>
              <a:rPr lang="en-GB" sz="1100" dirty="0" err="1">
                <a:solidFill>
                  <a:schemeClr val="accent6"/>
                </a:solidFill>
              </a:rPr>
              <a:t>Supercond</a:t>
            </a:r>
            <a:r>
              <a:rPr lang="en-GB" sz="1100" dirty="0">
                <a:solidFill>
                  <a:schemeClr val="accent6"/>
                </a:solidFill>
              </a:rPr>
              <a:t>. 27 (2017) 3500506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Coffey, Clem PRL 67, 386 (1991)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Brandt PRL 67 2219 (1991) 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Silva et al, PRB 78, 094503 (2008)</a:t>
            </a:r>
          </a:p>
          <a:p>
            <a:endParaRPr lang="en-GB" sz="1100" dirty="0">
              <a:solidFill>
                <a:schemeClr val="accent6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A33B18-6666-472C-A826-7D3126E6D43B}"/>
              </a:ext>
            </a:extLst>
          </p:cNvPr>
          <p:cNvGrpSpPr>
            <a:grpSpLocks noChangeAspect="1"/>
          </p:cNvGrpSpPr>
          <p:nvPr/>
        </p:nvGrpSpPr>
        <p:grpSpPr>
          <a:xfrm>
            <a:off x="1030792" y="835441"/>
            <a:ext cx="2478828" cy="2297943"/>
            <a:chOff x="3884137" y="1343258"/>
            <a:chExt cx="2899503" cy="26879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84137" y="1343258"/>
              <a:ext cx="2899503" cy="2687920"/>
            </a:xfrm>
            <a:prstGeom prst="rect">
              <a:avLst/>
            </a:prstGeom>
          </p:spPr>
        </p:pic>
        <p:cxnSp>
          <p:nvCxnSpPr>
            <p:cNvPr id="58" name="Connettore 2 10">
              <a:extLst>
                <a:ext uri="{FF2B5EF4-FFF2-40B4-BE49-F238E27FC236}">
                  <a16:creationId xmlns:a16="http://schemas.microsoft.com/office/drawing/2014/main" id="{C6EEE543-9CC3-4339-AACA-A3BA493EFF4D}"/>
                </a:ext>
              </a:extLst>
            </p:cNvPr>
            <p:cNvCxnSpPr>
              <a:cxnSpLocks/>
            </p:cNvCxnSpPr>
            <p:nvPr/>
          </p:nvCxnSpPr>
          <p:spPr>
            <a:xfrm>
              <a:off x="4871914" y="2303551"/>
              <a:ext cx="209163" cy="72894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59" name="CasellaDiTesto 15">
              <a:extLst>
                <a:ext uri="{FF2B5EF4-FFF2-40B4-BE49-F238E27FC236}">
                  <a16:creationId xmlns:a16="http://schemas.microsoft.com/office/drawing/2014/main" id="{F2D9CD54-85FF-4A56-AEFD-EF2B37FF5657}"/>
                </a:ext>
              </a:extLst>
            </p:cNvPr>
            <p:cNvSpPr txBox="1"/>
            <p:nvPr/>
          </p:nvSpPr>
          <p:spPr>
            <a:xfrm>
              <a:off x="4554849" y="249180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i="1" dirty="0">
                  <a:solidFill>
                    <a:prstClr val="black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d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50916E-8425-4990-9087-54D05A0B62F5}"/>
              </a:ext>
            </a:extLst>
          </p:cNvPr>
          <p:cNvGrpSpPr/>
          <p:nvPr/>
        </p:nvGrpSpPr>
        <p:grpSpPr>
          <a:xfrm>
            <a:off x="991223" y="3154277"/>
            <a:ext cx="2260164" cy="2061950"/>
            <a:chOff x="836366" y="3500651"/>
            <a:chExt cx="2260164" cy="2061950"/>
          </a:xfrm>
        </p:grpSpPr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0F1EAF97-DA6D-469F-A985-5131D54100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50" t="55010" r="25221"/>
            <a:stretch/>
          </p:blipFill>
          <p:spPr bwMode="auto">
            <a:xfrm>
              <a:off x="836366" y="3500651"/>
              <a:ext cx="2260164" cy="20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50C9CE-8C32-44FA-8FEC-D641A22154CA}"/>
                </a:ext>
              </a:extLst>
            </p:cNvPr>
            <p:cNvCxnSpPr/>
            <p:nvPr/>
          </p:nvCxnSpPr>
          <p:spPr>
            <a:xfrm>
              <a:off x="1303612" y="5001968"/>
              <a:ext cx="1328527" cy="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1C7A887B-4A99-4699-A04E-BEADF6DC854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8484378"/>
                </p:ext>
              </p:extLst>
            </p:nvPr>
          </p:nvGraphicFramePr>
          <p:xfrm>
            <a:off x="1781501" y="4965283"/>
            <a:ext cx="392293" cy="4384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215640" imgH="241200" progId="Equation.DSMT4">
                    <p:embed/>
                  </p:oleObj>
                </mc:Choice>
                <mc:Fallback>
                  <p:oleObj name="Equation" r:id="rId14" imgW="215640" imgH="241200" progId="Equation.DSMT4">
                    <p:embed/>
                    <p:pic>
                      <p:nvPicPr>
                        <p:cNvPr id="9" name="Object 8">
                          <a:extLst>
                            <a:ext uri="{FF2B5EF4-FFF2-40B4-BE49-F238E27FC236}">
                              <a16:creationId xmlns:a16="http://schemas.microsoft.com/office/drawing/2014/main" id="{1C7A887B-4A99-4699-A04E-BEADF6DC854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781501" y="4965283"/>
                          <a:ext cx="392293" cy="4384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C97C24E-7A4D-48AC-B458-0B0FFF0C9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0074" y="4402982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5F6C951-8C08-483E-ACA8-4C77153CA3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7875" y="4414738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5DEE6B1-6C77-4C89-ADC0-BF36FFEAE5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676" y="4406342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3" name="Grafic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76041"/>
              </p:ext>
            </p:extLst>
          </p:nvPr>
        </p:nvGraphicFramePr>
        <p:xfrm>
          <a:off x="7231309" y="2396497"/>
          <a:ext cx="3389175" cy="1411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4" name="Ovale 1"/>
          <p:cNvSpPr/>
          <p:nvPr/>
        </p:nvSpPr>
        <p:spPr>
          <a:xfrm>
            <a:off x="8529452" y="3312026"/>
            <a:ext cx="117662" cy="117662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e 1">
            <a:extLst>
              <a:ext uri="{FF2B5EF4-FFF2-40B4-BE49-F238E27FC236}">
                <a16:creationId xmlns:a16="http://schemas.microsoft.com/office/drawing/2014/main" id="{CF2D356C-3A85-459B-A0C6-EF91ED05D02C}"/>
              </a:ext>
            </a:extLst>
          </p:cNvPr>
          <p:cNvSpPr/>
          <p:nvPr/>
        </p:nvSpPr>
        <p:spPr>
          <a:xfrm>
            <a:off x="8647114" y="3194363"/>
            <a:ext cx="117662" cy="11766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Ovale 1">
            <a:extLst>
              <a:ext uri="{FF2B5EF4-FFF2-40B4-BE49-F238E27FC236}">
                <a16:creationId xmlns:a16="http://schemas.microsoft.com/office/drawing/2014/main" id="{7D113FD9-9F0C-44B0-B918-8A5E2ECEDA93}"/>
              </a:ext>
            </a:extLst>
          </p:cNvPr>
          <p:cNvSpPr/>
          <p:nvPr/>
        </p:nvSpPr>
        <p:spPr>
          <a:xfrm>
            <a:off x="8420574" y="3187964"/>
            <a:ext cx="117662" cy="11766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48EBE2D-3F8E-40A5-8453-4BD0283CA9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647722"/>
              </p:ext>
            </p:extLst>
          </p:nvPr>
        </p:nvGraphicFramePr>
        <p:xfrm>
          <a:off x="746531" y="2186652"/>
          <a:ext cx="646578" cy="510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09885" imgH="481697" progId="Equation.DSMT4">
                  <p:embed/>
                </p:oleObj>
              </mc:Choice>
              <mc:Fallback>
                <p:oleObj name="Equation" r:id="rId17" imgW="609885" imgH="48169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46531" y="2186652"/>
                        <a:ext cx="646578" cy="510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2322178D-2837-43FD-82FF-F8D0A8799375}"/>
              </a:ext>
            </a:extLst>
          </p:cNvPr>
          <p:cNvSpPr txBox="1"/>
          <p:nvPr/>
        </p:nvSpPr>
        <p:spPr>
          <a:xfrm>
            <a:off x="3976713" y="2797397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Pinning centers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28B7AA-BCFB-4554-B819-EBE518928E65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5573625" y="2966674"/>
            <a:ext cx="2880057" cy="403187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D38A0E5-D90D-4614-853F-5320AC569E95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723183" y="2966674"/>
            <a:ext cx="1253530" cy="524210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0B32663-A438-4D21-8FBB-5708A7F46AF7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2786996" y="1984412"/>
            <a:ext cx="1189717" cy="982262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DD8BBEB-16FC-4193-9D82-230CAA918A73}"/>
              </a:ext>
            </a:extLst>
          </p:cNvPr>
          <p:cNvSpPr txBox="1"/>
          <p:nvPr/>
        </p:nvSpPr>
        <p:spPr>
          <a:xfrm>
            <a:off x="3311367" y="3430704"/>
            <a:ext cx="242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B field is normal to surface: worst case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8687E6F3-0A71-4DA1-916B-97CFB8EE30CF}"/>
              </a:ext>
            </a:extLst>
          </p:cNvPr>
          <p:cNvSpPr/>
          <p:nvPr/>
        </p:nvSpPr>
        <p:spPr>
          <a:xfrm>
            <a:off x="8313929" y="3133717"/>
            <a:ext cx="526617" cy="467879"/>
          </a:xfrm>
          <a:prstGeom prst="arc">
            <a:avLst>
              <a:gd name="adj1" fmla="val 21518474"/>
              <a:gd name="adj2" fmla="val 10542047"/>
            </a:avLst>
          </a:prstGeom>
          <a:ln w="38100">
            <a:solidFill>
              <a:srgbClr val="FF0000"/>
            </a:solidFill>
            <a:prstDash val="sysDash"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1FA3A1A-D94E-461A-B618-2F4735FD70A5}"/>
              </a:ext>
            </a:extLst>
          </p:cNvPr>
          <p:cNvCxnSpPr/>
          <p:nvPr/>
        </p:nvCxnSpPr>
        <p:spPr>
          <a:xfrm flipH="1">
            <a:off x="3251387" y="4051192"/>
            <a:ext cx="1396181" cy="0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1F60BAD-D655-4510-A7FD-A97D9374B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826246"/>
              </p:ext>
            </p:extLst>
          </p:nvPr>
        </p:nvGraphicFramePr>
        <p:xfrm>
          <a:off x="9669681" y="5057354"/>
          <a:ext cx="1792990" cy="796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028520" imgH="457200" progId="Equation.DSMT4">
                  <p:embed/>
                </p:oleObj>
              </mc:Choice>
              <mc:Fallback>
                <p:oleObj name="Equation" r:id="rId19" imgW="10285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669681" y="5057354"/>
                        <a:ext cx="1792990" cy="796884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D1D3E4C-D55C-BDA0-8147-F897C1D82F63}"/>
              </a:ext>
            </a:extLst>
          </p:cNvPr>
          <p:cNvSpPr txBox="1"/>
          <p:nvPr/>
        </p:nvSpPr>
        <p:spPr>
          <a:xfrm>
            <a:off x="9572548" y="4590177"/>
            <a:ext cx="188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Surface resistance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3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RF performance (UPC - ICMAB)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24666" y="801612"/>
            <a:ext cx="3903967" cy="240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4A1346-4B90-4354-AD51-B85F13199798}"/>
              </a:ext>
            </a:extLst>
          </p:cNvPr>
          <p:cNvSpPr txBox="1"/>
          <p:nvPr/>
        </p:nvSpPr>
        <p:spPr>
          <a:xfrm>
            <a:off x="2" y="3571687"/>
            <a:ext cx="6419829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In house developed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8.05 GHz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cavity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resonator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compatible with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25mm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bore  9 T magnet at ICMAB</a:t>
            </a:r>
          </a:p>
        </p:txBody>
      </p:sp>
      <p:sp>
        <p:nvSpPr>
          <p:cNvPr id="18" name="4 CuadroTexto">
            <a:extLst>
              <a:ext uri="{FF2B5EF4-FFF2-40B4-BE49-F238E27FC236}">
                <a16:creationId xmlns:a16="http://schemas.microsoft.com/office/drawing/2014/main" id="{41962EE0-450E-4806-AC81-8052C23E825F}"/>
              </a:ext>
            </a:extLst>
          </p:cNvPr>
          <p:cNvSpPr txBox="1"/>
          <p:nvPr/>
        </p:nvSpPr>
        <p:spPr>
          <a:xfrm>
            <a:off x="12334" y="4670087"/>
            <a:ext cx="639516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33" b="1" dirty="0">
                <a:solidFill>
                  <a:srgbClr val="C00000"/>
                </a:solidFill>
                <a:cs typeface="Arial" pitchFamily="34" charset="0"/>
              </a:rPr>
              <a:t>REBCO CCs outperform Cu </a:t>
            </a:r>
            <a:r>
              <a:rPr lang="en-US" sz="2133" b="1" dirty="0">
                <a:solidFill>
                  <a:srgbClr val="002060"/>
                </a:solidFill>
                <a:cs typeface="Arial" pitchFamily="34" charset="0"/>
              </a:rPr>
              <a:t>at 50K and up to </a:t>
            </a:r>
            <a:r>
              <a:rPr lang="en-US" sz="2133" b="1" dirty="0" err="1">
                <a:solidFill>
                  <a:srgbClr val="002060"/>
                </a:solidFill>
                <a:cs typeface="Arial" pitchFamily="34" charset="0"/>
              </a:rPr>
              <a:t>9T</a:t>
            </a:r>
            <a:endParaRPr lang="en-US" sz="2133" b="1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r>
              <a:rPr lang="en-US" sz="2133" b="1" i="1" dirty="0">
                <a:solidFill>
                  <a:srgbClr val="C00000"/>
                </a:solidFill>
                <a:cs typeface="Arial" pitchFamily="34" charset="0"/>
              </a:rPr>
              <a:t>R</a:t>
            </a:r>
            <a:r>
              <a:rPr lang="en-US" sz="2133" b="1" baseline="-25000" dirty="0">
                <a:solidFill>
                  <a:srgbClr val="C00000"/>
                </a:solidFill>
                <a:cs typeface="Arial" pitchFamily="34" charset="0"/>
              </a:rPr>
              <a:t>S</a:t>
            </a:r>
            <a:r>
              <a:rPr lang="en-US" sz="2133" b="1" dirty="0">
                <a:solidFill>
                  <a:srgbClr val="C00000"/>
                </a:solidFill>
                <a:cs typeface="Arial" pitchFamily="34" charset="0"/>
              </a:rPr>
              <a:t> is microstructure dependent</a:t>
            </a:r>
          </a:p>
        </p:txBody>
      </p:sp>
      <p:pic>
        <p:nvPicPr>
          <p:cNvPr id="19" name="Picture 2" descr="C:\Users\pkrkotic\OneDrive\Thesis\magnetis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19" y="801613"/>
            <a:ext cx="3227711" cy="66902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pkrkotic\OneDrive\Thesis\elektris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20" y="1470633"/>
            <a:ext cx="3227709" cy="173098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B79496-1E29-47F5-B2BC-7CC6DB72D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6086" y="775236"/>
            <a:ext cx="4843532" cy="45538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181F751-14ED-4D53-8DFA-07B9C15F1C7F}"/>
              </a:ext>
            </a:extLst>
          </p:cNvPr>
          <p:cNvSpPr txBox="1"/>
          <p:nvPr/>
        </p:nvSpPr>
        <p:spPr>
          <a:xfrm>
            <a:off x="246721" y="5820692"/>
            <a:ext cx="368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Puig et al, </a:t>
            </a:r>
            <a:r>
              <a:rPr lang="en-GB" sz="1600" dirty="0" err="1">
                <a:solidFill>
                  <a:srgbClr val="000000"/>
                </a:solidFill>
              </a:rPr>
              <a:t>SuST</a:t>
            </a:r>
            <a:r>
              <a:rPr lang="en-GB" sz="1600" dirty="0">
                <a:solidFill>
                  <a:srgbClr val="000000"/>
                </a:solidFill>
              </a:rPr>
              <a:t> 32, 094006 (2019)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B6EE1A-5D66-469B-9163-AF7E84B2F65A}"/>
              </a:ext>
            </a:extLst>
          </p:cNvPr>
          <p:cNvSpPr txBox="1"/>
          <p:nvPr/>
        </p:nvSpPr>
        <p:spPr>
          <a:xfrm>
            <a:off x="7480238" y="5497526"/>
            <a:ext cx="4336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Surface currents equivalent to 0.1 MV/m of a typical accelerating cavity</a:t>
            </a:r>
          </a:p>
        </p:txBody>
      </p:sp>
      <p:pic>
        <p:nvPicPr>
          <p:cNvPr id="8" name="Picture 7" descr="A picture containing font, circle, text, graphics&#10;&#10;Description automatically generated">
            <a:extLst>
              <a:ext uri="{FF2B5EF4-FFF2-40B4-BE49-F238E27FC236}">
                <a16:creationId xmlns:a16="http://schemas.microsoft.com/office/drawing/2014/main" id="{1139323B-27D2-BAD0-6783-FD943CFC7F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974" y="5496841"/>
            <a:ext cx="19050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05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A454D-78CE-C334-0D8C-7E7F571E6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coated conductor soldering and delamination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BA9018-76AC-7D82-423E-9AAFDED9CD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31.1.2024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D43EEE-2E5C-B7B4-033E-B27CEFED5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FD983-CF11-5859-77FB-8E7DF6C72D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3" name="Group 145">
            <a:extLst>
              <a:ext uri="{FF2B5EF4-FFF2-40B4-BE49-F238E27FC236}">
                <a16:creationId xmlns:a16="http://schemas.microsoft.com/office/drawing/2014/main" id="{AC6D5A30-BF9C-7AAB-684E-DA2C9E6224F0}"/>
              </a:ext>
            </a:extLst>
          </p:cNvPr>
          <p:cNvGrpSpPr/>
          <p:nvPr/>
        </p:nvGrpSpPr>
        <p:grpSpPr>
          <a:xfrm>
            <a:off x="548070" y="3235939"/>
            <a:ext cx="2286000" cy="1193484"/>
            <a:chOff x="3268799" y="1592703"/>
            <a:chExt cx="3213851" cy="1520265"/>
          </a:xfrm>
        </p:grpSpPr>
        <p:sp>
          <p:nvSpPr>
            <p:cNvPr id="34" name="Rectangle: Rounded Corners 146">
              <a:extLst>
                <a:ext uri="{FF2B5EF4-FFF2-40B4-BE49-F238E27FC236}">
                  <a16:creationId xmlns:a16="http://schemas.microsoft.com/office/drawing/2014/main" id="{E29C0D05-89AB-967B-956E-AED96E4CDCBC}"/>
                </a:ext>
              </a:extLst>
            </p:cNvPr>
            <p:cNvSpPr/>
            <p:nvPr/>
          </p:nvSpPr>
          <p:spPr>
            <a:xfrm>
              <a:off x="3268799" y="1592703"/>
              <a:ext cx="3213851" cy="1450496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grpSp>
          <p:nvGrpSpPr>
            <p:cNvPr id="35" name="Group 147">
              <a:extLst>
                <a:ext uri="{FF2B5EF4-FFF2-40B4-BE49-F238E27FC236}">
                  <a16:creationId xmlns:a16="http://schemas.microsoft.com/office/drawing/2014/main" id="{161657EA-2561-42C0-4B1F-62C8BB3A753E}"/>
                </a:ext>
              </a:extLst>
            </p:cNvPr>
            <p:cNvGrpSpPr/>
            <p:nvPr/>
          </p:nvGrpSpPr>
          <p:grpSpPr>
            <a:xfrm>
              <a:off x="3441497" y="1744062"/>
              <a:ext cx="2886078" cy="1105435"/>
              <a:chOff x="5156949" y="3095451"/>
              <a:chExt cx="2886078" cy="1105435"/>
            </a:xfrm>
          </p:grpSpPr>
          <p:sp>
            <p:nvSpPr>
              <p:cNvPr id="37" name="Rectangle 149">
                <a:extLst>
                  <a:ext uri="{FF2B5EF4-FFF2-40B4-BE49-F238E27FC236}">
                    <a16:creationId xmlns:a16="http://schemas.microsoft.com/office/drawing/2014/main" id="{961D6EBF-7074-3102-D8B6-AADB78B2B45D}"/>
                  </a:ext>
                </a:extLst>
              </p:cNvPr>
              <p:cNvSpPr/>
              <p:nvPr/>
            </p:nvSpPr>
            <p:spPr>
              <a:xfrm>
                <a:off x="5156949" y="4006456"/>
                <a:ext cx="2886074" cy="19443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38" name="Rectangle 150">
                <a:extLst>
                  <a:ext uri="{FF2B5EF4-FFF2-40B4-BE49-F238E27FC236}">
                    <a16:creationId xmlns:a16="http://schemas.microsoft.com/office/drawing/2014/main" id="{7457F0F8-50C0-3080-1D19-4114201E035A}"/>
                  </a:ext>
                </a:extLst>
              </p:cNvPr>
              <p:cNvSpPr/>
              <p:nvPr/>
            </p:nvSpPr>
            <p:spPr>
              <a:xfrm>
                <a:off x="5156949" y="3597945"/>
                <a:ext cx="2886074" cy="423486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39" name="Rectangle 151">
                <a:extLst>
                  <a:ext uri="{FF2B5EF4-FFF2-40B4-BE49-F238E27FC236}">
                    <a16:creationId xmlns:a16="http://schemas.microsoft.com/office/drawing/2014/main" id="{B3503A52-69D8-BFA4-DCAA-179A644C7D74}"/>
                  </a:ext>
                </a:extLst>
              </p:cNvPr>
              <p:cNvSpPr/>
              <p:nvPr/>
            </p:nvSpPr>
            <p:spPr>
              <a:xfrm>
                <a:off x="5156953" y="3442266"/>
                <a:ext cx="2886074" cy="162298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40" name="Rectangle 152">
                <a:extLst>
                  <a:ext uri="{FF2B5EF4-FFF2-40B4-BE49-F238E27FC236}">
                    <a16:creationId xmlns:a16="http://schemas.microsoft.com/office/drawing/2014/main" id="{844F6C60-75B5-21CE-3596-72D752AEC81A}"/>
                  </a:ext>
                </a:extLst>
              </p:cNvPr>
              <p:cNvSpPr/>
              <p:nvPr/>
            </p:nvSpPr>
            <p:spPr>
              <a:xfrm>
                <a:off x="5156949" y="3095451"/>
                <a:ext cx="2886074" cy="1796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41" name="Rectangle 153">
                <a:extLst>
                  <a:ext uri="{FF2B5EF4-FFF2-40B4-BE49-F238E27FC236}">
                    <a16:creationId xmlns:a16="http://schemas.microsoft.com/office/drawing/2014/main" id="{4DB2338D-60E4-74FC-91B9-B675F7525DD4}"/>
                  </a:ext>
                </a:extLst>
              </p:cNvPr>
              <p:cNvSpPr/>
              <p:nvPr/>
            </p:nvSpPr>
            <p:spPr>
              <a:xfrm>
                <a:off x="5156952" y="3278130"/>
                <a:ext cx="2886074" cy="164134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REBCO</a:t>
                </a:r>
              </a:p>
            </p:txBody>
          </p:sp>
        </p:grpSp>
        <p:sp>
          <p:nvSpPr>
            <p:cNvPr id="36" name="TextBox 148">
              <a:extLst>
                <a:ext uri="{FF2B5EF4-FFF2-40B4-BE49-F238E27FC236}">
                  <a16:creationId xmlns:a16="http://schemas.microsoft.com/office/drawing/2014/main" id="{8D24C3E3-9FB3-37A0-4AE9-D8C0D5AFA845}"/>
                </a:ext>
              </a:extLst>
            </p:cNvPr>
            <p:cNvSpPr txBox="1"/>
            <p:nvPr/>
          </p:nvSpPr>
          <p:spPr>
            <a:xfrm>
              <a:off x="5701298" y="2779728"/>
              <a:ext cx="469208" cy="3332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41A6724-700A-F1FD-C7EC-3E34FBE2B656}"/>
              </a:ext>
            </a:extLst>
          </p:cNvPr>
          <p:cNvGrpSpPr/>
          <p:nvPr/>
        </p:nvGrpSpPr>
        <p:grpSpPr>
          <a:xfrm>
            <a:off x="3116376" y="3728758"/>
            <a:ext cx="2393568" cy="581502"/>
            <a:chOff x="2836793" y="3033535"/>
            <a:chExt cx="2393568" cy="581502"/>
          </a:xfrm>
        </p:grpSpPr>
        <p:sp>
          <p:nvSpPr>
            <p:cNvPr id="43" name="Rectangle 71">
              <a:extLst>
                <a:ext uri="{FF2B5EF4-FFF2-40B4-BE49-F238E27FC236}">
                  <a16:creationId xmlns:a16="http://schemas.microsoft.com/office/drawing/2014/main" id="{74BB1897-97D0-4342-79E5-60009F8C3236}"/>
                </a:ext>
              </a:extLst>
            </p:cNvPr>
            <p:cNvSpPr/>
            <p:nvPr/>
          </p:nvSpPr>
          <p:spPr>
            <a:xfrm>
              <a:off x="2836793" y="3207736"/>
              <a:ext cx="2393568" cy="407301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Surface to coat</a:t>
              </a:r>
            </a:p>
          </p:txBody>
        </p:sp>
        <p:sp>
          <p:nvSpPr>
            <p:cNvPr id="44" name="Rectangle 72">
              <a:extLst>
                <a:ext uri="{FF2B5EF4-FFF2-40B4-BE49-F238E27FC236}">
                  <a16:creationId xmlns:a16="http://schemas.microsoft.com/office/drawing/2014/main" id="{4D7A3E7C-49B2-2C3C-B612-7EF544DD285D}"/>
                </a:ext>
              </a:extLst>
            </p:cNvPr>
            <p:cNvSpPr/>
            <p:nvPr/>
          </p:nvSpPr>
          <p:spPr>
            <a:xfrm>
              <a:off x="2836793" y="3033535"/>
              <a:ext cx="2393567" cy="21061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23DCA33-710E-3FBB-BFDE-B51123288392}"/>
              </a:ext>
            </a:extLst>
          </p:cNvPr>
          <p:cNvGrpSpPr/>
          <p:nvPr/>
        </p:nvGrpSpPr>
        <p:grpSpPr>
          <a:xfrm>
            <a:off x="7757586" y="3193295"/>
            <a:ext cx="3665027" cy="1236128"/>
            <a:chOff x="6642144" y="1446116"/>
            <a:chExt cx="4711655" cy="1406073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B3A57B7-CFF5-A32E-D6B1-C11F07C6BA31}"/>
                </a:ext>
              </a:extLst>
            </p:cNvPr>
            <p:cNvSpPr/>
            <p:nvPr/>
          </p:nvSpPr>
          <p:spPr>
            <a:xfrm>
              <a:off x="7538340" y="2115342"/>
              <a:ext cx="2886075" cy="207847"/>
            </a:xfrm>
            <a:prstGeom prst="rect">
              <a:avLst/>
            </a:prstGeom>
            <a:solidFill>
              <a:srgbClr val="AF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Solder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9C5261F-199B-0215-A5E2-ED4C9B98B77A}"/>
                </a:ext>
              </a:extLst>
            </p:cNvPr>
            <p:cNvSpPr/>
            <p:nvPr/>
          </p:nvSpPr>
          <p:spPr>
            <a:xfrm>
              <a:off x="7538341" y="1892799"/>
              <a:ext cx="2886074" cy="222543"/>
            </a:xfrm>
            <a:prstGeom prst="rect">
              <a:avLst/>
            </a:prstGeom>
            <a:solidFill>
              <a:srgbClr val="C55A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62EB640-6B61-FB02-6603-41D422C31EFE}"/>
                </a:ext>
              </a:extLst>
            </p:cNvPr>
            <p:cNvSpPr/>
            <p:nvPr/>
          </p:nvSpPr>
          <p:spPr>
            <a:xfrm>
              <a:off x="7538347" y="1661661"/>
              <a:ext cx="2886075" cy="2511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BF41E44-0B8C-EFC0-14EF-F3B3C34AED15}"/>
                </a:ext>
              </a:extLst>
            </p:cNvPr>
            <p:cNvSpPr/>
            <p:nvPr/>
          </p:nvSpPr>
          <p:spPr>
            <a:xfrm>
              <a:off x="7538334" y="1446116"/>
              <a:ext cx="2886074" cy="21829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REBCO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01C6628-98D3-B925-1340-3A5C0BE4000D}"/>
                </a:ext>
              </a:extLst>
            </p:cNvPr>
            <p:cNvSpPr/>
            <p:nvPr/>
          </p:nvSpPr>
          <p:spPr>
            <a:xfrm>
              <a:off x="6642144" y="2476186"/>
              <a:ext cx="4711655" cy="376003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Surface to coat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DE41040-0D8B-D332-8157-0405DE4D2262}"/>
                </a:ext>
              </a:extLst>
            </p:cNvPr>
            <p:cNvSpPr/>
            <p:nvPr/>
          </p:nvSpPr>
          <p:spPr>
            <a:xfrm>
              <a:off x="6642144" y="2320757"/>
              <a:ext cx="4711654" cy="19443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</p:grpSp>
      <p:pic>
        <p:nvPicPr>
          <p:cNvPr id="52" name="Picture 1">
            <a:extLst>
              <a:ext uri="{FF2B5EF4-FFF2-40B4-BE49-F238E27FC236}">
                <a16:creationId xmlns:a16="http://schemas.microsoft.com/office/drawing/2014/main" id="{4C6B3B04-A7F7-8662-E4D1-64C988A248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313" t="41440" r="28591" b="45434"/>
          <a:stretch/>
        </p:blipFill>
        <p:spPr>
          <a:xfrm>
            <a:off x="728069" y="1764337"/>
            <a:ext cx="2425623" cy="881184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4ECDD89D-B7F9-8FB9-6ECC-3BB974C80DD8}"/>
              </a:ext>
            </a:extLst>
          </p:cNvPr>
          <p:cNvGrpSpPr/>
          <p:nvPr/>
        </p:nvGrpSpPr>
        <p:grpSpPr>
          <a:xfrm>
            <a:off x="1695915" y="1657978"/>
            <a:ext cx="440532" cy="969949"/>
            <a:chOff x="1354195" y="981463"/>
            <a:chExt cx="440532" cy="969949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D2BD549-6661-2DEB-6D63-884108CE7D21}"/>
                </a:ext>
              </a:extLst>
            </p:cNvPr>
            <p:cNvCxnSpPr>
              <a:cxnSpLocks/>
            </p:cNvCxnSpPr>
            <p:nvPr/>
          </p:nvCxnSpPr>
          <p:spPr>
            <a:xfrm>
              <a:off x="1354195" y="1234221"/>
              <a:ext cx="0" cy="717191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D15439F-E008-A7B6-3127-C3CEB908D8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4195" y="1805931"/>
              <a:ext cx="238861" cy="145481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33EADEE-D970-5B97-041D-864A6FBB03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4195" y="981463"/>
              <a:ext cx="440532" cy="252758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BA603B0-501E-FB36-87EA-59236115F125}"/>
                </a:ext>
              </a:extLst>
            </p:cNvPr>
            <p:cNvCxnSpPr>
              <a:cxnSpLocks/>
            </p:cNvCxnSpPr>
            <p:nvPr/>
          </p:nvCxnSpPr>
          <p:spPr>
            <a:xfrm>
              <a:off x="1794727" y="983841"/>
              <a:ext cx="0" cy="328228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</p:grp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E13DE1C9-8C0B-0714-ACD5-14AC452D2315}"/>
              </a:ext>
            </a:extLst>
          </p:cNvPr>
          <p:cNvSpPr/>
          <p:nvPr/>
        </p:nvSpPr>
        <p:spPr>
          <a:xfrm>
            <a:off x="5962027" y="3517964"/>
            <a:ext cx="1343476" cy="397511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D56960C-CD88-D451-09B2-07351F1E0B23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1691070" y="2538311"/>
            <a:ext cx="157757" cy="69762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215529B-E558-DD1E-7A91-D6DCDBC47A87}"/>
              </a:ext>
            </a:extLst>
          </p:cNvPr>
          <p:cNvSpPr txBox="1"/>
          <p:nvPr/>
        </p:nvSpPr>
        <p:spPr>
          <a:xfrm>
            <a:off x="380343" y="4562700"/>
            <a:ext cx="3071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N. Lamas et al., to be published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D2168313-7573-F476-4329-D834A8907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889" y="834220"/>
            <a:ext cx="970181" cy="46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Image 4" descr="logoBadgeWeb.eps">
            <a:extLst>
              <a:ext uri="{FF2B5EF4-FFF2-40B4-BE49-F238E27FC236}">
                <a16:creationId xmlns:a16="http://schemas.microsoft.com/office/drawing/2014/main" id="{6946F840-E259-9439-A822-BE493D6B6D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4631943" y="825085"/>
            <a:ext cx="479179" cy="476287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AEBE8D0B-0264-A841-83B6-DA9AA2E98C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670" y="771525"/>
            <a:ext cx="1062242" cy="562894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395B920-FD49-D6AB-9880-736EA9B7C9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595" y="811874"/>
            <a:ext cx="1332419" cy="538964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A886785-9D63-ED20-4FD5-3141008030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460" y="790502"/>
            <a:ext cx="1172280" cy="545451"/>
          </a:xfrm>
          <a:prstGeom prst="rect">
            <a:avLst/>
          </a:prstGeom>
        </p:spPr>
      </p:pic>
      <p:grpSp>
        <p:nvGrpSpPr>
          <p:cNvPr id="74" name="Gruppieren 2073">
            <a:extLst>
              <a:ext uri="{FF2B5EF4-FFF2-40B4-BE49-F238E27FC236}">
                <a16:creationId xmlns:a16="http://schemas.microsoft.com/office/drawing/2014/main" id="{187FE77B-80B0-57E1-131D-548E585C4134}"/>
              </a:ext>
            </a:extLst>
          </p:cNvPr>
          <p:cNvGrpSpPr>
            <a:grpSpLocks noChangeAspect="1"/>
          </p:cNvGrpSpPr>
          <p:nvPr/>
        </p:nvGrpSpPr>
        <p:grpSpPr>
          <a:xfrm>
            <a:off x="8007978" y="763887"/>
            <a:ext cx="1907225" cy="591548"/>
            <a:chOff x="27998042" y="3360522"/>
            <a:chExt cx="2743691" cy="880431"/>
          </a:xfrm>
        </p:grpSpPr>
        <p:pic>
          <p:nvPicPr>
            <p:cNvPr id="75" name="Picture 74" descr="part2">
              <a:extLst>
                <a:ext uri="{FF2B5EF4-FFF2-40B4-BE49-F238E27FC236}">
                  <a16:creationId xmlns:a16="http://schemas.microsoft.com/office/drawing/2014/main" id="{3ADC5DD7-9E21-CEC5-5A75-2EBCF63F85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2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75" descr="part3">
              <a:extLst>
                <a:ext uri="{FF2B5EF4-FFF2-40B4-BE49-F238E27FC236}">
                  <a16:creationId xmlns:a16="http://schemas.microsoft.com/office/drawing/2014/main" id="{7F3F7B34-95D9-4393-6913-7F159470656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605"/>
            <a:stretch/>
          </p:blipFill>
          <p:spPr bwMode="auto">
            <a:xfrm>
              <a:off x="29055319" y="3360522"/>
              <a:ext cx="1686414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 descr="A picture containing font, circle, text, graphics&#10;&#10;Description automatically generated">
            <a:extLst>
              <a:ext uri="{FF2B5EF4-FFF2-40B4-BE49-F238E27FC236}">
                <a16:creationId xmlns:a16="http://schemas.microsoft.com/office/drawing/2014/main" id="{B29EF7B9-69A2-97BC-3814-B880E087EC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5254" y="5456398"/>
            <a:ext cx="1905000" cy="647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A6273C-4640-75BD-DF68-D1334FB56506}"/>
              </a:ext>
            </a:extLst>
          </p:cNvPr>
          <p:cNvSpPr txBox="1"/>
          <p:nvPr/>
        </p:nvSpPr>
        <p:spPr>
          <a:xfrm>
            <a:off x="3153692" y="5459324"/>
            <a:ext cx="6246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Developed in the context of FCC-</a:t>
            </a:r>
            <a:r>
              <a:rPr lang="en-US" sz="2000" dirty="0" err="1"/>
              <a:t>hh</a:t>
            </a:r>
            <a:r>
              <a:rPr lang="en-US" sz="2000" dirty="0"/>
              <a:t> impedance reduction by coating the beam screen with HTS tapes</a:t>
            </a:r>
            <a:endParaRPr lang="en-GB" sz="2000" dirty="0"/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AD9F040F-575C-5905-B8BF-97121AB8F9D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9957257" y="5108372"/>
            <a:ext cx="1484853" cy="124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8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000000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ema di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2200</TotalTime>
  <Words>3712</Words>
  <Application>Microsoft Office PowerPoint</Application>
  <PresentationFormat>Widescreen</PresentationFormat>
  <Paragraphs>684</Paragraphs>
  <Slides>54</Slides>
  <Notes>22</Notes>
  <HiddenSlides>4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74" baseType="lpstr">
      <vt:lpstr>Arial</vt:lpstr>
      <vt:lpstr>Arial Narrow</vt:lpstr>
      <vt:lpstr>Avenir Heavy</vt:lpstr>
      <vt:lpstr>Avenir Light</vt:lpstr>
      <vt:lpstr>Calibri</vt:lpstr>
      <vt:lpstr>Cambria Math</vt:lpstr>
      <vt:lpstr>Courier New</vt:lpstr>
      <vt:lpstr>Lato</vt:lpstr>
      <vt:lpstr>Montserrat</vt:lpstr>
      <vt:lpstr>Montserrat ExtraBold</vt:lpstr>
      <vt:lpstr>Montserrat SemiBold</vt:lpstr>
      <vt:lpstr>Optima</vt:lpstr>
      <vt:lpstr>SFSS1095</vt:lpstr>
      <vt:lpstr>Symbol</vt:lpstr>
      <vt:lpstr>Times</vt:lpstr>
      <vt:lpstr>Times New Roman</vt:lpstr>
      <vt:lpstr>Wingdings</vt:lpstr>
      <vt:lpstr>CERNCorporate16-9</vt:lpstr>
      <vt:lpstr>I.FAST Custom Slides</vt:lpstr>
      <vt:lpstr>Equation</vt:lpstr>
      <vt:lpstr>“HIGHEST”: REBCO Coatings for High-Gradient RF Applications</vt:lpstr>
      <vt:lpstr>Outline</vt:lpstr>
      <vt:lpstr>Outline</vt:lpstr>
      <vt:lpstr>FCC integrated program</vt:lpstr>
      <vt:lpstr>HTS for the FCC-hh beam screen</vt:lpstr>
      <vt:lpstr>Two material choices</vt:lpstr>
      <vt:lpstr>Some theory background: fluxon motion in RF</vt:lpstr>
      <vt:lpstr>Validation of RF performance (UPC - ICMAB)</vt:lpstr>
      <vt:lpstr>HTS coated conductor soldering and delamination</vt:lpstr>
      <vt:lpstr>Development of soldering technology</vt:lpstr>
      <vt:lpstr>HTS for axion searches</vt:lpstr>
      <vt:lpstr>First real cavity, f9 GHz</vt:lpstr>
      <vt:lpstr>Other results from CAPP</vt:lpstr>
      <vt:lpstr>Outline</vt:lpstr>
      <vt:lpstr>PowerPoint Presentation</vt:lpstr>
      <vt:lpstr>The Compact Linear Collider (CLIC)</vt:lpstr>
      <vt:lpstr>The ILC250 accelerator facility</vt:lpstr>
      <vt:lpstr>Power and energy: LHC and future machines</vt:lpstr>
      <vt:lpstr>How can SC and NC have the same power consumption?</vt:lpstr>
      <vt:lpstr>Cryo-cooled copper -&gt; HTS ?</vt:lpstr>
      <vt:lpstr>Low-power measurements</vt:lpstr>
      <vt:lpstr>Testing at higher RF power</vt:lpstr>
      <vt:lpstr>Literature review</vt:lpstr>
      <vt:lpstr>High-gradient testing at SLAC – supported by I.FAST IIF</vt:lpstr>
      <vt:lpstr>First results at SLAC, at low gradient</vt:lpstr>
      <vt:lpstr>Preliminary SLAC results at high-gradient</vt:lpstr>
      <vt:lpstr>Preliminary SLAC results at high-gradient: different temperatures</vt:lpstr>
      <vt:lpstr>Preliminary SLAC results at high-gradient: different powers</vt:lpstr>
      <vt:lpstr>First device validation – supported by I.FAST Innovation Fund </vt:lpstr>
      <vt:lpstr>Axion cavity as earlier demonstrator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Muon Collider</vt:lpstr>
      <vt:lpstr>Muon collider</vt:lpstr>
      <vt:lpstr>USA P5 process</vt:lpstr>
      <vt:lpstr>Possible practical implementation of HTS tape-coated cavities</vt:lpstr>
      <vt:lpstr>Final remarks</vt:lpstr>
      <vt:lpstr>PowerPoint Presentation</vt:lpstr>
      <vt:lpstr>Scaling to lower frequency</vt:lpstr>
      <vt:lpstr>Surface impedance: the key </vt:lpstr>
      <vt:lpstr>New kid on the blocks: the C3 study @ SLAC</vt:lpstr>
      <vt:lpstr>Flux pinnining</vt:lpstr>
      <vt:lpstr>Literature review - II</vt:lpstr>
      <vt:lpstr>HTS tape at 8 GHz (dielectric resonator) and 50 K</vt:lpstr>
      <vt:lpstr>Zoo of superconductors</vt:lpstr>
      <vt:lpstr>Zoo of superconductors</vt:lpstr>
      <vt:lpstr>Effect of magnetic field: fluxon losses in RF</vt:lpstr>
      <vt:lpstr>Predicted surface resistance of HTS in 16 T field</vt:lpstr>
      <vt:lpstr>Cryogenic losses: SRF aimed at energy saving compared to NRF</vt:lpstr>
      <vt:lpstr>HTS coating technologies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402</cp:revision>
  <dcterms:created xsi:type="dcterms:W3CDTF">2012-11-30T11:04:26Z</dcterms:created>
  <dcterms:modified xsi:type="dcterms:W3CDTF">2024-02-01T08:35:16Z</dcterms:modified>
</cp:coreProperties>
</file>