
<file path=[Content_Types].xml><?xml version="1.0" encoding="utf-8"?>
<Types xmlns="http://schemas.openxmlformats.org/package/2006/content-types">
  <Override PartName="/ppt/slides/slide14.xml" ContentType="application/vnd.openxmlformats-officedocument.presentationml.slide+xml"/>
  <Override PartName="/ppt/embeddings/oleObject1.bin" ContentType="application/vnd.openxmlformats-officedocument.oleObject"/>
  <Default Extension="xml" ContentType="application/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Layouts/slideLayout15.xml" ContentType="application/vnd.openxmlformats-officedocument.presentationml.slideLayout+xml"/>
  <Override PartName="/ppt/slides/slide27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notesSlides/notesSlide8.xml" ContentType="application/vnd.openxmlformats-officedocument.presentationml.notesSlide+xml"/>
  <Default Extension="png" ContentType="image/png"/>
  <Override PartName="/ppt/slideLayouts/slideLayout4.xml" ContentType="application/vnd.openxmlformats-officedocument.presentationml.slideLayout+xml"/>
  <Override PartName="/ppt/slides/slide12.xml" ContentType="application/vnd.openxmlformats-officedocument.presentationml.slide+xml"/>
  <Override PartName="/ppt/embeddings/oleObject6.bin" ContentType="application/vnd.openxmlformats-officedocument.oleObject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26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embeddings/oleObject5.bin" ContentType="application/vnd.openxmlformats-officedocument.oleObject"/>
  <Override PartName="/ppt/notesSlides/notesSlide13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embeddings/oleObject4.bin" ContentType="application/vnd.openxmlformats-officedocument.oleObject"/>
  <Override PartName="/ppt/notesSlides/notesSlide12.xml" ContentType="application/vnd.openxmlformats-officedocument.presentationml.notesSlide+xml"/>
  <Default Extension="wmf" ContentType="image/x-wmf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embeddings/oleObject3.bin" ContentType="application/vnd.openxmlformats-officedocument.oleObject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0.xml" ContentType="application/vnd.openxmlformats-officedocument.presentationml.slideLayout+xml"/>
  <Override PartName="/ppt/slides/slide6.xml" ContentType="application/vnd.openxmlformats-officedocument.presentationml.slide+xml"/>
  <Default Extension="bin" ContentType="application/vnd.openxmlformats-officedocument.presentationml.printerSettings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727" r:id="rId2"/>
    <p:sldId id="821" r:id="rId3"/>
    <p:sldId id="823" r:id="rId4"/>
    <p:sldId id="824" r:id="rId5"/>
    <p:sldId id="822" r:id="rId6"/>
    <p:sldId id="825" r:id="rId7"/>
    <p:sldId id="826" r:id="rId8"/>
    <p:sldId id="827" r:id="rId9"/>
    <p:sldId id="828" r:id="rId10"/>
    <p:sldId id="829" r:id="rId11"/>
    <p:sldId id="851" r:id="rId12"/>
    <p:sldId id="852" r:id="rId13"/>
    <p:sldId id="830" r:id="rId14"/>
    <p:sldId id="833" r:id="rId15"/>
    <p:sldId id="834" r:id="rId16"/>
    <p:sldId id="835" r:id="rId17"/>
    <p:sldId id="836" r:id="rId18"/>
    <p:sldId id="837" r:id="rId19"/>
    <p:sldId id="742" r:id="rId20"/>
    <p:sldId id="838" r:id="rId21"/>
    <p:sldId id="839" r:id="rId22"/>
    <p:sldId id="843" r:id="rId23"/>
    <p:sldId id="842" r:id="rId24"/>
    <p:sldId id="844" r:id="rId25"/>
    <p:sldId id="847" r:id="rId26"/>
    <p:sldId id="819" r:id="rId27"/>
    <p:sldId id="848" r:id="rId28"/>
    <p:sldId id="849" r:id="rId29"/>
    <p:sldId id="850" r:id="rId30"/>
    <p:sldId id="853" r:id="rId31"/>
    <p:sldId id="854" r:id="rId32"/>
    <p:sldId id="770" r:id="rId33"/>
    <p:sldId id="771" r:id="rId34"/>
    <p:sldId id="831" r:id="rId3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B10F92"/>
    <a:srgbClr val="66FFFF"/>
    <a:srgbClr val="CC99FF"/>
    <a:srgbClr val="CCCCFF"/>
    <a:srgbClr val="FF7C80"/>
    <a:srgbClr val="FFCC99"/>
    <a:srgbClr val="CC0000"/>
    <a:srgbClr val="333333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9809" autoAdjust="0"/>
    <p:restoredTop sz="93907" autoAdjust="0"/>
  </p:normalViewPr>
  <p:slideViewPr>
    <p:cSldViewPr snapToGrid="0">
      <p:cViewPr>
        <p:scale>
          <a:sx n="90" d="100"/>
          <a:sy n="90" d="100"/>
        </p:scale>
        <p:origin x="-456" y="-160"/>
      </p:cViewPr>
      <p:guideLst>
        <p:guide orient="horz" pos="1909"/>
        <p:guide pos="5662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-2856" y="-108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66" tIns="46683" rIns="93366" bIns="46683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510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66" tIns="46683" rIns="93366" bIns="46683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66" tIns="46683" rIns="93366" bIns="46683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5100" y="883126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66" tIns="46683" rIns="93366" bIns="46683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Times New Roman" pitchFamily="16" charset="0"/>
              </a:defRPr>
            </a:lvl1pPr>
          </a:lstStyle>
          <a:p>
            <a:fld id="{B0F59AA7-800D-4D16-98F5-16FEBA457A7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7" tIns="46046" rIns="92097" bIns="46046" numCol="1" anchor="t" anchorCtr="0" compatLnSpc="1">
            <a:prstTxWarp prst="textNoShape">
              <a:avLst/>
            </a:prstTxWarp>
          </a:bodyPr>
          <a:lstStyle>
            <a:lvl1pPr defTabSz="920750">
              <a:defRPr sz="1200"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46525" y="0"/>
            <a:ext cx="3035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7" tIns="46046" rIns="92097" bIns="46046" numCol="1" anchor="t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972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9513" y="693738"/>
            <a:ext cx="4624387" cy="3468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1225" y="4394200"/>
            <a:ext cx="5160963" cy="424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7" tIns="46046" rIns="92097" bIns="460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70950"/>
            <a:ext cx="30353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7" tIns="46046" rIns="92097" bIns="46046" numCol="1" anchor="b" anchorCtr="0" compatLnSpc="1">
            <a:prstTxWarp prst="textNoShape">
              <a:avLst/>
            </a:prstTxWarp>
          </a:bodyPr>
          <a:lstStyle>
            <a:lvl1pPr defTabSz="920750">
              <a:defRPr sz="1200">
                <a:latin typeface="Times New Roman" pitchFamily="16" charset="0"/>
              </a:defRPr>
            </a:lvl1pPr>
          </a:lstStyle>
          <a:p>
            <a:endParaRPr lang="en-US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46525" y="8870950"/>
            <a:ext cx="303530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97" tIns="46046" rIns="92097" bIns="46046" numCol="1" anchor="b" anchorCtr="0" compatLnSpc="1">
            <a:prstTxWarp prst="textNoShape">
              <a:avLst/>
            </a:prstTxWarp>
          </a:bodyPr>
          <a:lstStyle>
            <a:lvl1pPr algn="r" defTabSz="920750">
              <a:defRPr sz="1200">
                <a:latin typeface="Times New Roman" pitchFamily="16" charset="0"/>
              </a:defRPr>
            </a:lvl1pPr>
          </a:lstStyle>
          <a:p>
            <a:fld id="{2A52B58A-78F6-4B3A-956E-04FDB81705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6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6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6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6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F6D9FD-A412-4E13-9AD0-A6C5C4502E5C}" type="slidenum">
              <a:rPr lang="en-US"/>
              <a:pPr/>
              <a:t>1</a:t>
            </a:fld>
            <a:endParaRPr lang="en-US"/>
          </a:p>
        </p:txBody>
      </p:sp>
      <p:sp>
        <p:nvSpPr>
          <p:cNvPr id="1661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61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i</a:t>
            </a:r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2B58A-78F6-4B3A-956E-04FDB81705D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C73172-7950-4985-BBE0-1D2019DB14B5}" type="slidenum">
              <a:rPr lang="en-US"/>
              <a:pPr/>
              <a:t>25</a:t>
            </a:fld>
            <a:endParaRPr lang="en-US"/>
          </a:p>
        </p:txBody>
      </p:sp>
      <p:sp>
        <p:nvSpPr>
          <p:cNvPr id="200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6E319C-BBD4-4C2A-A740-378887F9579F}" type="slidenum">
              <a:rPr lang="en-US"/>
              <a:pPr/>
              <a:t>27</a:t>
            </a:fld>
            <a:endParaRPr lang="en-US"/>
          </a:p>
        </p:txBody>
      </p:sp>
      <p:sp>
        <p:nvSpPr>
          <p:cNvPr id="1803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3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B3E6A7-37A1-4F5B-9F0B-C5AA1279A74E}" type="slidenum">
              <a:rPr lang="en-US"/>
              <a:pPr/>
              <a:t>29</a:t>
            </a:fld>
            <a:endParaRPr lang="en-US"/>
          </a:p>
        </p:txBody>
      </p:sp>
      <p:sp>
        <p:nvSpPr>
          <p:cNvPr id="199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1F65B3-2913-4127-8690-95AFA63BB351}" type="slidenum">
              <a:rPr lang="en-US"/>
              <a:pPr/>
              <a:t>3</a:t>
            </a:fld>
            <a:endParaRPr lang="en-US"/>
          </a:p>
        </p:txBody>
      </p:sp>
      <p:sp>
        <p:nvSpPr>
          <p:cNvPr id="197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5B18C7-B5F8-4D1F-ACDE-EA115A33AD6D}" type="slidenum">
              <a:rPr lang="en-US"/>
              <a:pPr/>
              <a:t>4</a:t>
            </a:fld>
            <a:endParaRPr lang="en-US"/>
          </a:p>
        </p:txBody>
      </p:sp>
      <p:sp>
        <p:nvSpPr>
          <p:cNvPr id="194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129C4B-CC74-4DDC-AA1B-E66E9B26D7BA}" type="slidenum">
              <a:rPr lang="en-US" smtClean="0">
                <a:latin typeface="Times New Roman" pitchFamily="16" charset="0"/>
              </a:rPr>
              <a:pPr/>
              <a:t>6</a:t>
            </a:fld>
            <a:endParaRPr lang="en-US" smtClean="0">
              <a:latin typeface="Times New Roman" pitchFamily="16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it-IT" smtClean="0">
                <a:latin typeface="Times New Roman" pitchFamily="16" charset="0"/>
              </a:rPr>
              <a:t>GBM:</a:t>
            </a:r>
          </a:p>
          <a:p>
            <a:r>
              <a:rPr lang="it-IT" smtClean="0">
                <a:latin typeface="Times New Roman" pitchFamily="16" charset="0"/>
              </a:rPr>
              <a:t>12 NaI, 2 BGO scintillators.</a:t>
            </a:r>
          </a:p>
          <a:p>
            <a:r>
              <a:rPr lang="it-IT" smtClean="0">
                <a:latin typeface="Times New Roman" pitchFamily="16" charset="0"/>
              </a:rPr>
              <a:t>Wide field of view (all the sky not occulted by the earth).</a:t>
            </a:r>
          </a:p>
          <a:p>
            <a:r>
              <a:rPr lang="it-IT" smtClean="0">
                <a:latin typeface="Times New Roman" pitchFamily="16" charset="0"/>
              </a:rPr>
              <a:t>Short dead time (10 us).</a:t>
            </a:r>
          </a:p>
          <a:p>
            <a:r>
              <a:rPr lang="it-IT" smtClean="0">
                <a:latin typeface="Times New Roman" pitchFamily="16" charset="0"/>
              </a:rPr>
              <a:t>Localization: alert ~15 degrees, final few degrees.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52B58A-78F6-4B3A-956E-04FDB81705D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31E228-2466-4F15-A864-394D81B44E17}" type="slidenum">
              <a:rPr lang="en-US"/>
              <a:pPr/>
              <a:t>14</a:t>
            </a:fld>
            <a:endParaRPr lang="en-US"/>
          </a:p>
        </p:txBody>
      </p:sp>
      <p:sp>
        <p:nvSpPr>
          <p:cNvPr id="197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7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88181C-1CF5-46A9-BAF4-027E2FB1F1AD}" type="slidenum">
              <a:rPr lang="en-US"/>
              <a:pPr/>
              <a:t>16</a:t>
            </a:fld>
            <a:endParaRPr lang="en-US"/>
          </a:p>
        </p:txBody>
      </p:sp>
      <p:sp>
        <p:nvSpPr>
          <p:cNvPr id="1823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1823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675" y="4416425"/>
            <a:ext cx="5607050" cy="4183063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D50653-2D5E-4FC3-8896-CBD77DA269F5}" type="slidenum">
              <a:rPr lang="en-US"/>
              <a:pPr/>
              <a:t>17</a:t>
            </a:fld>
            <a:endParaRPr lang="en-US"/>
          </a:p>
        </p:txBody>
      </p:sp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The tray is essentially a support structure </a:t>
            </a:r>
          </a:p>
          <a:p>
            <a:r>
              <a:rPr lang="en-GB"/>
              <a:t>for layers of silicon detectors. The  tray is supported by a sandwich panel with</a:t>
            </a:r>
          </a:p>
          <a:p>
            <a:r>
              <a:rPr lang="en-GB"/>
              <a:t> a structural/thermal closeout frame,top and bottom face-sheet support printed Kapton bias circuits, thin tungsten converter layer,</a:t>
            </a:r>
          </a:p>
          <a:p>
            <a:r>
              <a:rPr lang="en-GB"/>
              <a:t>and silicon strip detectors, 1000 $ dollars per unit, very delicate, a small scratch is enough to cause a short circuit.</a:t>
            </a:r>
          </a:p>
          <a:p>
            <a:r>
              <a:rPr lang="en-GB"/>
              <a:t>Two opposite sides of each tray serve as mounting surface for frontend</a:t>
            </a:r>
          </a:p>
          <a:p>
            <a:r>
              <a:rPr lang="en-GB"/>
              <a:t>electronics PC boards. The tray is the building block…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B87258-169F-49C9-A631-7D776653BF0C}" type="slidenum">
              <a:rPr lang="en-US"/>
              <a:pPr/>
              <a:t>18</a:t>
            </a:fld>
            <a:endParaRPr lang="en-US"/>
          </a:p>
        </p:txBody>
      </p:sp>
      <p:sp>
        <p:nvSpPr>
          <p:cNvPr id="209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1100" y="696913"/>
            <a:ext cx="4648200" cy="3486150"/>
          </a:xfrm>
          <a:ln/>
        </p:spPr>
      </p:sp>
      <p:sp>
        <p:nvSpPr>
          <p:cNvPr id="209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038" y="4416425"/>
            <a:ext cx="5140325" cy="4183063"/>
          </a:xfrm>
        </p:spPr>
        <p:txBody>
          <a:bodyPr/>
          <a:lstStyle/>
          <a:p>
            <a:r>
              <a:rPr lang="en-US"/>
              <a:t>Ogni ladder misurato in tre punti, all’estremita’ e al centro. Il plot dei “residuals” sono le distanze dei punti misurati dai punti di disegno</a:t>
            </a:r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9875" y="100013"/>
            <a:ext cx="1997075" cy="6184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5475" y="100013"/>
            <a:ext cx="5842000" cy="6184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300" y="100013"/>
            <a:ext cx="7429500" cy="6572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25475" y="1257300"/>
            <a:ext cx="7991475" cy="502761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300" y="100013"/>
            <a:ext cx="7429500" cy="6572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25475" y="1257300"/>
            <a:ext cx="3919538" cy="5027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7413" y="1257300"/>
            <a:ext cx="3919537" cy="5027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1238" y="239713"/>
            <a:ext cx="7429500" cy="6572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27063" y="1257300"/>
            <a:ext cx="3917950" cy="2436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97413" y="1257300"/>
            <a:ext cx="3919537" cy="24368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7063" y="3846513"/>
            <a:ext cx="391795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7413" y="3846513"/>
            <a:ext cx="3919537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5475" y="1257300"/>
            <a:ext cx="3919538" cy="5027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97413" y="1257300"/>
            <a:ext cx="3919537" cy="5027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6DEF5-5C45-4D9A-9C93-B3F5CCE7FE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30300" y="100013"/>
            <a:ext cx="7429500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5475" y="1257300"/>
            <a:ext cx="7991475" cy="502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8" name="Text Box 14"/>
          <p:cNvSpPr txBox="1">
            <a:spLocks noChangeArrowheads="1"/>
          </p:cNvSpPr>
          <p:nvPr userDrawn="1"/>
        </p:nvSpPr>
        <p:spPr bwMode="auto">
          <a:xfrm>
            <a:off x="314325" y="6527800"/>
            <a:ext cx="44513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smtClean="0">
                <a:solidFill>
                  <a:schemeClr val="accent2"/>
                </a:solidFill>
              </a:rPr>
              <a:t>Taipei December  5, 2011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1040" name="Text Box 16"/>
          <p:cNvSpPr txBox="1">
            <a:spLocks noChangeArrowheads="1"/>
          </p:cNvSpPr>
          <p:nvPr userDrawn="1"/>
        </p:nvSpPr>
        <p:spPr bwMode="auto">
          <a:xfrm>
            <a:off x="6812924" y="6476284"/>
            <a:ext cx="200246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b="1" dirty="0" err="1" smtClean="0">
                <a:solidFill>
                  <a:schemeClr val="accent2"/>
                </a:solidFill>
              </a:rPr>
              <a:t>Ronaldo</a:t>
            </a:r>
            <a:r>
              <a:rPr lang="en-US" sz="1200" b="1" dirty="0" smtClean="0">
                <a:solidFill>
                  <a:schemeClr val="accent2"/>
                </a:solidFill>
              </a:rPr>
              <a:t> </a:t>
            </a:r>
            <a:r>
              <a:rPr lang="en-US" sz="1200" b="1" dirty="0" err="1" smtClean="0">
                <a:solidFill>
                  <a:schemeClr val="accent2"/>
                </a:solidFill>
              </a:rPr>
              <a:t>Bellazzini</a:t>
            </a:r>
            <a:endParaRPr lang="en-US" sz="1200" b="1" dirty="0">
              <a:solidFill>
                <a:schemeClr val="accent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6711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6DEF5-5C45-4D9A-9C93-B3F5CCE7FE7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85" r:id="rId8"/>
    <p:sldLayoutId id="2147483658" r:id="rId9"/>
    <p:sldLayoutId id="2147483659" r:id="rId10"/>
    <p:sldLayoutId id="2147483660" r:id="rId11"/>
    <p:sldLayoutId id="2147483661" r:id="rId12"/>
    <p:sldLayoutId id="2147483684" r:id="rId13"/>
    <p:sldLayoutId id="2147483686" r:id="rId14"/>
    <p:sldLayoutId id="2147483687" r:id="rId15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 b="1">
          <a:solidFill>
            <a:srgbClr val="D43E2E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rgbClr val="0033CC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3CC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Ronaldo.bellazzini@pi.infn.it" TargetMode="Externa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jpe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image" Target="../media/image39.jpeg"/><Relationship Id="rId5" Type="http://schemas.openxmlformats.org/officeDocument/2006/relationships/image" Target="../media/image40.jpeg"/><Relationship Id="rId6" Type="http://schemas.openxmlformats.org/officeDocument/2006/relationships/image" Target="../media/image41.jpeg"/><Relationship Id="rId7" Type="http://schemas.openxmlformats.org/officeDocument/2006/relationships/image" Target="../media/image42.png"/><Relationship Id="rId8" Type="http://schemas.openxmlformats.org/officeDocument/2006/relationships/image" Target="../media/image43.jpeg"/><Relationship Id="rId9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image" Target="../media/image47.png"/><Relationship Id="rId5" Type="http://schemas.openxmlformats.org/officeDocument/2006/relationships/oleObject" Target="../embeddings/oleObject2.bin"/><Relationship Id="rId6" Type="http://schemas.openxmlformats.org/officeDocument/2006/relationships/oleObject" Target="../embeddings/oleObject3.bin"/><Relationship Id="rId7" Type="http://schemas.openxmlformats.org/officeDocument/2006/relationships/oleObject" Target="../embeddings/oleObject4.bin"/><Relationship Id="rId8" Type="http://schemas.openxmlformats.org/officeDocument/2006/relationships/oleObject" Target="../embeddings/oleObject5.bin"/><Relationship Id="rId9" Type="http://schemas.openxmlformats.org/officeDocument/2006/relationships/oleObject" Target="../embeddings/oleObject6.bin"/><Relationship Id="rId10" Type="http://schemas.openxmlformats.org/officeDocument/2006/relationships/image" Target="../media/image48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9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jpeg"/><Relationship Id="rId5" Type="http://schemas.openxmlformats.org/officeDocument/2006/relationships/image" Target="../media/image60.png"/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giordano\Documenti\Immagini\Alenia_movies\MVI_2300.AVI" TargetMode="External"/><Relationship Id="rId4" Type="http://schemas.openxmlformats.org/officeDocument/2006/relationships/image" Target="../media/image61.jpeg"/><Relationship Id="rId5" Type="http://schemas.openxmlformats.org/officeDocument/2006/relationships/image" Target="../media/image62.jpeg"/><Relationship Id="rId6" Type="http://schemas.openxmlformats.org/officeDocument/2006/relationships/image" Target="../media/image63.png"/><Relationship Id="rId1" Type="http://schemas.openxmlformats.org/officeDocument/2006/relationships/video" Target="file://localhost/Users/spandre/Desktop/fermi/vibe_test.avi" TargetMode="External"/><Relationship Id="rId2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69.jpeg"/><Relationship Id="rId5" Type="http://schemas.openxmlformats.org/officeDocument/2006/relationships/image" Target="../media/image70.jpeg"/><Relationship Id="rId6" Type="http://schemas.openxmlformats.org/officeDocument/2006/relationships/image" Target="../media/image71.jpeg"/><Relationship Id="rId7" Type="http://schemas.openxmlformats.org/officeDocument/2006/relationships/image" Target="../media/image72.jpeg"/><Relationship Id="rId8" Type="http://schemas.openxmlformats.org/officeDocument/2006/relationships/image" Target="../media/image73.jpeg"/><Relationship Id="rId9" Type="http://schemas.openxmlformats.org/officeDocument/2006/relationships/image" Target="../media/image74.jpeg"/><Relationship Id="rId10" Type="http://schemas.openxmlformats.org/officeDocument/2006/relationships/image" Target="../media/image75.jpeg"/><Relationship Id="rId11" Type="http://schemas.openxmlformats.org/officeDocument/2006/relationships/image" Target="../media/image7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wmf"/><Relationship Id="rId5" Type="http://schemas.openxmlformats.org/officeDocument/2006/relationships/image" Target="../media/image5.wmf"/><Relationship Id="rId6" Type="http://schemas.openxmlformats.org/officeDocument/2006/relationships/image" Target="../media/image6.wmf"/><Relationship Id="rId7" Type="http://schemas.openxmlformats.org/officeDocument/2006/relationships/image" Target="../media/image7.w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4" Type="http://schemas.openxmlformats.org/officeDocument/2006/relationships/image" Target="../media/image82.jpeg"/><Relationship Id="rId5" Type="http://schemas.openxmlformats.org/officeDocument/2006/relationships/image" Target="../media/image83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0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4.jpeg"/><Relationship Id="rId3" Type="http://schemas.openxmlformats.org/officeDocument/2006/relationships/image" Target="../media/image8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png"/><Relationship Id="rId1" Type="http://schemas.openxmlformats.org/officeDocument/2006/relationships/video" Target="file://localhost/Users/spandre/Desktop/fermi/GLAST%20(FERMI)%20Launch%20%20%20June%2011,%202008%20-%20480p25sec.mp4" TargetMode="External"/><Relationship Id="rId2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1035" name="Text Box 107"/>
          <p:cNvSpPr txBox="1">
            <a:spLocks noChangeArrowheads="1"/>
          </p:cNvSpPr>
          <p:nvPr/>
        </p:nvSpPr>
        <p:spPr bwMode="auto">
          <a:xfrm>
            <a:off x="4320540" y="504508"/>
            <a:ext cx="4690428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endParaRPr lang="en-US" sz="3200" dirty="0"/>
          </a:p>
          <a:p>
            <a:pPr algn="ctr"/>
            <a:r>
              <a:rPr lang="en-US" sz="3200" b="1" dirty="0" smtClean="0"/>
              <a:t>The construction of the Fermi silicon tracker</a:t>
            </a:r>
            <a:r>
              <a:rPr lang="en-US" sz="3200" dirty="0" smtClean="0"/>
              <a:t> </a:t>
            </a:r>
            <a:r>
              <a:rPr lang="en-US" sz="3600" dirty="0" smtClean="0"/>
              <a:t> </a:t>
            </a:r>
            <a:endParaRPr lang="en-US" sz="3600" b="1" dirty="0"/>
          </a:p>
          <a:p>
            <a:pPr algn="ctr"/>
            <a:endParaRPr lang="en-US" sz="1800" b="1" dirty="0">
              <a:solidFill>
                <a:schemeClr val="accent2"/>
              </a:solidFill>
            </a:endParaRPr>
          </a:p>
          <a:p>
            <a:pPr algn="ctr"/>
            <a:r>
              <a:rPr lang="en-US" sz="2400" b="1" dirty="0" err="1" smtClean="0">
                <a:solidFill>
                  <a:schemeClr val="accent2"/>
                </a:solidFill>
              </a:rPr>
              <a:t>Ronaldo</a:t>
            </a:r>
            <a:r>
              <a:rPr lang="en-US" sz="2400" b="1" dirty="0" smtClean="0">
                <a:solidFill>
                  <a:schemeClr val="accent2"/>
                </a:solidFill>
              </a:rPr>
              <a:t> </a:t>
            </a:r>
            <a:r>
              <a:rPr lang="en-US" sz="2400" b="1" dirty="0" err="1" smtClean="0">
                <a:solidFill>
                  <a:schemeClr val="accent2"/>
                </a:solidFill>
              </a:rPr>
              <a:t>Bellazzini</a:t>
            </a:r>
            <a:endParaRPr lang="en-US" sz="2400" b="1" dirty="0" smtClean="0">
              <a:solidFill>
                <a:schemeClr val="accent2"/>
              </a:solidFill>
            </a:endParaRPr>
          </a:p>
          <a:p>
            <a:pPr algn="ctr"/>
            <a:r>
              <a:rPr lang="it-IT" sz="2400" b="1" dirty="0" smtClean="0">
                <a:solidFill>
                  <a:schemeClr val="accent2"/>
                </a:solidFill>
              </a:rPr>
              <a:t>INFN-Pisa-Italy</a:t>
            </a:r>
            <a:endParaRPr lang="en-US" sz="2400" b="1" dirty="0" smtClean="0">
              <a:solidFill>
                <a:schemeClr val="accent2"/>
              </a:solidFill>
            </a:endParaRPr>
          </a:p>
          <a:p>
            <a:pPr algn="ctr"/>
            <a:r>
              <a:rPr lang="it-IT" sz="1800" b="1" dirty="0" smtClean="0">
                <a:solidFill>
                  <a:schemeClr val="accent2"/>
                </a:solidFill>
                <a:hlinkClick r:id="rId3"/>
              </a:rPr>
              <a:t>Ronaldo.bellazzini@pi.infn.it</a:t>
            </a:r>
            <a:endParaRPr lang="it-IT" sz="1800" b="1" dirty="0" smtClean="0">
              <a:solidFill>
                <a:schemeClr val="accent2"/>
              </a:solidFill>
            </a:endParaRPr>
          </a:p>
          <a:p>
            <a:pPr algn="ctr"/>
            <a:endParaRPr lang="en-US" sz="1800" b="1" dirty="0">
              <a:solidFill>
                <a:schemeClr val="accent2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448334" y="3947160"/>
            <a:ext cx="44348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8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International “Hiroshima” Symposium</a:t>
            </a:r>
          </a:p>
          <a:p>
            <a:pPr algn="ctr"/>
            <a:endParaRPr lang="en-US" sz="3200" dirty="0" smtClean="0"/>
          </a:p>
          <a:p>
            <a:pPr algn="ctr"/>
            <a:r>
              <a:rPr lang="en-US" dirty="0" smtClean="0"/>
              <a:t>5-8 December 2011 Academia </a:t>
            </a:r>
            <a:r>
              <a:rPr lang="en-US" dirty="0" err="1" smtClean="0"/>
              <a:t>Sinica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6" name="Picture 105" descr="ogiv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345214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300" y="295958"/>
            <a:ext cx="7429500" cy="657225"/>
          </a:xfrm>
        </p:spPr>
        <p:txBody>
          <a:bodyPr/>
          <a:lstStyle/>
          <a:p>
            <a:r>
              <a:rPr lang="it-IT" dirty="0" smtClean="0"/>
              <a:t>Cosmic Rays Spectra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" name="Picture 2" descr="electr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504" y="712424"/>
            <a:ext cx="4629150" cy="3183735"/>
          </a:xfrm>
          <a:prstGeom prst="rect">
            <a:avLst/>
          </a:prstGeom>
        </p:spPr>
      </p:pic>
      <p:pic>
        <p:nvPicPr>
          <p:cNvPr id="4" name="Picture 3" descr="positron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71950" y="3674608"/>
            <a:ext cx="4972050" cy="29547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86024" y="3876675"/>
            <a:ext cx="23310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</a:t>
            </a:r>
            <a:r>
              <a:rPr lang="it-IT" baseline="30000" dirty="0" smtClean="0"/>
              <a:t>+</a:t>
            </a:r>
            <a:r>
              <a:rPr lang="it-IT" dirty="0" smtClean="0"/>
              <a:t>+e</a:t>
            </a:r>
            <a:r>
              <a:rPr lang="it-IT" baseline="30000" dirty="0" smtClean="0"/>
              <a:t>-</a:t>
            </a:r>
            <a:r>
              <a:rPr lang="it-IT" dirty="0" smtClean="0"/>
              <a:t> energy spectrum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75766" y="3370491"/>
            <a:ext cx="44069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e</a:t>
            </a:r>
            <a:r>
              <a:rPr lang="it-IT" baseline="30000" dirty="0" smtClean="0"/>
              <a:t>+</a:t>
            </a:r>
            <a:r>
              <a:rPr lang="it-IT" dirty="0" smtClean="0"/>
              <a:t> detected with the</a:t>
            </a:r>
            <a:r>
              <a:rPr lang="it-IT" dirty="0" smtClean="0"/>
              <a:t> </a:t>
            </a:r>
            <a:r>
              <a:rPr lang="it-IT" dirty="0" err="1" smtClean="0"/>
              <a:t>earth</a:t>
            </a:r>
            <a:r>
              <a:rPr lang="it-IT" dirty="0" smtClean="0"/>
              <a:t> </a:t>
            </a:r>
            <a:r>
              <a:rPr lang="it-IT" dirty="0" smtClean="0"/>
              <a:t>occultation method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02629" y="796835"/>
            <a:ext cx="358405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smtClean="0"/>
              <a:t>A large impact paper </a:t>
            </a:r>
          </a:p>
          <a:p>
            <a:r>
              <a:rPr lang="it-IT" sz="2800" b="1" dirty="0" smtClean="0">
                <a:solidFill>
                  <a:srgbClr val="FF0000"/>
                </a:solidFill>
              </a:rPr>
              <a:t>&gt;500citations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59829" y="2508067"/>
            <a:ext cx="32704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The e+ fraction grows with energy</a:t>
            </a:r>
          </a:p>
          <a:p>
            <a:r>
              <a:rPr lang="it-IT" dirty="0" smtClean="0"/>
              <a:t>Dark matter sign?</a:t>
            </a:r>
          </a:p>
          <a:p>
            <a:r>
              <a:rPr lang="it-IT" dirty="0" smtClean="0"/>
              <a:t>Products of a  close pulsar ?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6233" y="424252"/>
            <a:ext cx="3831046" cy="657225"/>
          </a:xfrm>
        </p:spPr>
        <p:txBody>
          <a:bodyPr/>
          <a:lstStyle/>
          <a:p>
            <a:r>
              <a:rPr lang="it-IT" dirty="0" smtClean="0"/>
              <a:t>On flight </a:t>
            </a:r>
            <a:r>
              <a:rPr lang="it-IT" dirty="0" err="1" smtClean="0"/>
              <a:t>operational</a:t>
            </a:r>
            <a:r>
              <a:rPr lang="it-IT" dirty="0" smtClean="0"/>
              <a:t> stability</a:t>
            </a:r>
            <a:endParaRPr lang="en-US" dirty="0"/>
          </a:p>
        </p:txBody>
      </p:sp>
      <p:pic>
        <p:nvPicPr>
          <p:cNvPr id="4" name="Picture 3" descr="hit-ef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03120" y="1515291"/>
            <a:ext cx="7040880" cy="2495006"/>
          </a:xfrm>
          <a:prstGeom prst="rect">
            <a:avLst/>
          </a:prstGeom>
        </p:spPr>
      </p:pic>
      <p:pic>
        <p:nvPicPr>
          <p:cNvPr id="5" name="Picture 4" descr="noise-oc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16184" y="3853543"/>
            <a:ext cx="7027816" cy="2560320"/>
          </a:xfrm>
          <a:prstGeom prst="rect">
            <a:avLst/>
          </a:prstGeom>
        </p:spPr>
      </p:pic>
      <p:pic>
        <p:nvPicPr>
          <p:cNvPr id="18442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950823" cy="166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9817" y="4467497"/>
            <a:ext cx="193330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2-3 random channels  per trigger in the whole tracker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794" y="0"/>
            <a:ext cx="4732384" cy="657225"/>
          </a:xfrm>
        </p:spPr>
        <p:txBody>
          <a:bodyPr/>
          <a:lstStyle/>
          <a:p>
            <a:r>
              <a:rPr lang="it-IT" dirty="0" smtClean="0"/>
              <a:t>On fligth alignment and mechanical stability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496385" y="352699"/>
            <a:ext cx="2978332" cy="2573381"/>
            <a:chOff x="862149" y="352699"/>
            <a:chExt cx="2978332" cy="2573381"/>
          </a:xfrm>
        </p:grpSpPr>
        <p:pic>
          <p:nvPicPr>
            <p:cNvPr id="18452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23168" y="731284"/>
              <a:ext cx="2396948" cy="21947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862149" y="352699"/>
              <a:ext cx="29783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/>
                <a:t>Pointing angles of the tracker</a:t>
              </a:r>
              <a:endParaRPr lang="en-US" sz="1400" dirty="0"/>
            </a:p>
          </p:txBody>
        </p:sp>
        <p:pic>
          <p:nvPicPr>
            <p:cNvPr id="188006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64589" y="612729"/>
              <a:ext cx="523875" cy="485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Box 9"/>
          <p:cNvSpPr txBox="1"/>
          <p:nvPr/>
        </p:nvSpPr>
        <p:spPr>
          <a:xfrm>
            <a:off x="3265714" y="1602393"/>
            <a:ext cx="570846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alignment parameters per detection plane. (16 wafers) are 6 (dx, dy, dz, rotx, roty, </a:t>
            </a:r>
            <a:r>
              <a:rPr lang="it-IT" dirty="0" err="1" smtClean="0"/>
              <a:t>rotz</a:t>
            </a:r>
            <a:r>
              <a:rPr lang="it-IT" dirty="0" smtClean="0"/>
              <a:t>). The  alignment constants are small (~SSD pitch) and very stable, </a:t>
            </a:r>
            <a:r>
              <a:rPr lang="it-IT" dirty="0" smtClean="0">
                <a:solidFill>
                  <a:srgbClr val="FF0000"/>
                </a:solidFill>
              </a:rPr>
              <a:t>no need for geometrical updating year after year.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17966" y="849085"/>
            <a:ext cx="58260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/>
              <a:t>By</a:t>
            </a:r>
            <a:r>
              <a:rPr lang="it-IT" dirty="0" smtClean="0"/>
              <a:t> </a:t>
            </a:r>
            <a:r>
              <a:rPr lang="it-IT" dirty="0" err="1" smtClean="0"/>
              <a:t>tracking</a:t>
            </a:r>
            <a:r>
              <a:rPr lang="it-IT" dirty="0" smtClean="0"/>
              <a:t> the </a:t>
            </a:r>
            <a:r>
              <a:rPr lang="it-IT" dirty="0" err="1" smtClean="0"/>
              <a:t>Cosmic</a:t>
            </a:r>
            <a:r>
              <a:rPr lang="it-IT" dirty="0" smtClean="0"/>
              <a:t> Rays we measure  the deviations from the nominal positions of the detecting planes, and of the towers..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328744" y="2886890"/>
            <a:ext cx="3334216" cy="3725592"/>
            <a:chOff x="4328744" y="2965268"/>
            <a:chExt cx="3334216" cy="3725592"/>
          </a:xfrm>
        </p:grpSpPr>
        <p:sp>
          <p:nvSpPr>
            <p:cNvPr id="11" name="TextBox 10"/>
            <p:cNvSpPr txBox="1"/>
            <p:nvPr/>
          </p:nvSpPr>
          <p:spPr>
            <a:xfrm>
              <a:off x="4663440" y="2965268"/>
              <a:ext cx="287382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/>
                <a:t>Correlation of the alignment  constants after 1 year in orbit</a:t>
              </a:r>
              <a:endParaRPr lang="en-US" sz="1400" dirty="0"/>
            </a:p>
          </p:txBody>
        </p:sp>
        <p:pic>
          <p:nvPicPr>
            <p:cNvPr id="14" name="Picture 13" descr="correzioni1annocorrela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28744" y="3432855"/>
              <a:ext cx="3334216" cy="3258005"/>
            </a:xfrm>
            <a:prstGeom prst="rect">
              <a:avLst/>
            </a:prstGeom>
          </p:spPr>
        </p:pic>
        <p:pic>
          <p:nvPicPr>
            <p:cNvPr id="1880067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98993" y="3616099"/>
              <a:ext cx="1314450" cy="409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" name="Group 16"/>
          <p:cNvGrpSpPr/>
          <p:nvPr/>
        </p:nvGrpSpPr>
        <p:grpSpPr>
          <a:xfrm>
            <a:off x="378819" y="2934784"/>
            <a:ext cx="3261361" cy="3635830"/>
            <a:chOff x="653142" y="3222170"/>
            <a:chExt cx="3261361" cy="3635830"/>
          </a:xfrm>
        </p:grpSpPr>
        <p:pic>
          <p:nvPicPr>
            <p:cNvPr id="12" name="Picture 11" descr="correzionidopolancio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53142" y="3257689"/>
              <a:ext cx="3258133" cy="3600311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040674" y="3222170"/>
              <a:ext cx="2873829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it-IT" sz="1400" dirty="0" smtClean="0"/>
                <a:t>Variations of the alignment constants from ground to space</a:t>
              </a:r>
              <a:endParaRPr lang="en-US" sz="1400" dirty="0"/>
            </a:p>
          </p:txBody>
        </p:sp>
        <p:pic>
          <p:nvPicPr>
            <p:cNvPr id="15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34289" y="3768499"/>
              <a:ext cx="1314450" cy="409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600" dirty="0" smtClean="0"/>
              <a:t>Fermi: an absolute success</a:t>
            </a:r>
            <a:endParaRPr lang="en-US" sz="3600" dirty="0"/>
          </a:p>
        </p:txBody>
      </p:sp>
      <p:sp>
        <p:nvSpPr>
          <p:cNvPr id="3" name="Rectangle 2"/>
          <p:cNvSpPr/>
          <p:nvPr/>
        </p:nvSpPr>
        <p:spPr>
          <a:xfrm>
            <a:off x="0" y="996651"/>
            <a:ext cx="8817429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dirty="0" smtClean="0"/>
              <a:t>• </a:t>
            </a:r>
            <a:r>
              <a:rPr lang="en-US" sz="2800" b="1" dirty="0" smtClean="0"/>
              <a:t>Launched from Cape Canaveral </a:t>
            </a:r>
            <a:r>
              <a:rPr lang="da-DK" sz="2800" b="1" dirty="0" smtClean="0"/>
              <a:t> 11 June 2008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• </a:t>
            </a:r>
            <a:r>
              <a:rPr lang="en-US" sz="2800" b="1" dirty="0" smtClean="0"/>
              <a:t>Science operations since Aug. 08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• </a:t>
            </a:r>
            <a:r>
              <a:rPr lang="en-US" sz="2800" b="1" dirty="0" smtClean="0"/>
              <a:t>First Light - Renamed for E. Fermi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• </a:t>
            </a:r>
            <a:r>
              <a:rPr lang="en-US" sz="2800" b="1" dirty="0" smtClean="0"/>
              <a:t>&gt;1000 days on orbit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• </a:t>
            </a:r>
            <a:r>
              <a:rPr lang="en-US" sz="2800" b="1" dirty="0" smtClean="0"/>
              <a:t>&gt;16000 orbits completed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• </a:t>
            </a:r>
            <a:r>
              <a:rPr lang="en-US" sz="2800" b="1" dirty="0" smtClean="0"/>
              <a:t>Orbit altitude has only decayed by 1.2 km since launch</a:t>
            </a:r>
          </a:p>
          <a:p>
            <a:pPr>
              <a:spcAft>
                <a:spcPts val="600"/>
              </a:spcAft>
            </a:pPr>
            <a:r>
              <a:rPr lang="en-US" sz="2800" dirty="0" smtClean="0"/>
              <a:t>• </a:t>
            </a:r>
            <a:r>
              <a:rPr lang="en-US" sz="2800" b="1" dirty="0" smtClean="0"/>
              <a:t>Practically no data loss (&gt;99.99% retrieved from the spacecraft over entire mission)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13509" y="5525587"/>
            <a:ext cx="85346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rgbClr val="FF0000"/>
                </a:solidFill>
              </a:rPr>
              <a:t>The Silicon Strip LAT Tracker has been  the strategic choice to achieve these results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8370" name="Picture 2" descr="ssd0101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800" y="69850"/>
            <a:ext cx="8813800" cy="6608763"/>
          </a:xfrm>
          <a:prstGeom prst="rect">
            <a:avLst/>
          </a:prstGeom>
          <a:noFill/>
        </p:spPr>
      </p:pic>
      <p:sp>
        <p:nvSpPr>
          <p:cNvPr id="1978371" name="Rectangle 3"/>
          <p:cNvSpPr>
            <a:spLocks noChangeArrowheads="1"/>
          </p:cNvSpPr>
          <p:nvPr/>
        </p:nvSpPr>
        <p:spPr bwMode="auto">
          <a:xfrm>
            <a:off x="838200" y="76200"/>
            <a:ext cx="7429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4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Silicon strip </a:t>
            </a:r>
            <a:r>
              <a:rPr lang="en-US" sz="2400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sensors: the foundation brick</a:t>
            </a:r>
            <a:endParaRPr lang="en-US" sz="2400" dirty="0">
              <a:solidFill>
                <a:schemeClr val="accent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978373" name="Group 5"/>
          <p:cNvGraphicFramePr>
            <a:graphicFrameLocks noGrp="1"/>
          </p:cNvGraphicFramePr>
          <p:nvPr/>
        </p:nvGraphicFramePr>
        <p:xfrm>
          <a:off x="306388" y="1789695"/>
          <a:ext cx="3048000" cy="4661856"/>
        </p:xfrm>
        <a:graphic>
          <a:graphicData uri="http://schemas.openxmlformats.org/drawingml/2006/table">
            <a:tbl>
              <a:tblPr/>
              <a:tblGrid>
                <a:gridCol w="1828800"/>
                <a:gridCol w="1219200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Wafer size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6”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Sensor size (cmXcm)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8.95X8.95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Thickness (</a:t>
                      </a: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m)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400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Doping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n-type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Implant 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p+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Read-out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Single-sided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Coupling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Bias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Poly-Si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Strips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384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Strip pitch (</a:t>
                      </a: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m)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228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Implant width (</a:t>
                      </a: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m)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56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78437" name="Group 69"/>
          <p:cNvGraphicFramePr>
            <a:graphicFrameLocks noGrp="1"/>
          </p:cNvGraphicFramePr>
          <p:nvPr/>
        </p:nvGraphicFramePr>
        <p:xfrm>
          <a:off x="4314825" y="1447800"/>
          <a:ext cx="4433888" cy="2318259"/>
        </p:xfrm>
        <a:graphic>
          <a:graphicData uri="http://schemas.openxmlformats.org/drawingml/2006/table">
            <a:tbl>
              <a:tblPr/>
              <a:tblGrid>
                <a:gridCol w="1843088"/>
                <a:gridCol w="2590800"/>
              </a:tblGrid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Bias voltage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 120V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Breakdown 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175V</a:t>
                      </a:r>
                      <a:endParaRPr kumimoji="0" lang="en-GB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534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Current(@150V)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&lt;500nA AND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&lt;200nA (averaged any 100 SSD)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Bad strips rate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0.2 %</a:t>
                      </a:r>
                      <a:endParaRPr kumimoji="0" lang="en-GB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Dicing precision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&lt; 20 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 each corner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78432" name="Text Box 64"/>
          <p:cNvSpPr txBox="1">
            <a:spLocks noChangeArrowheads="1"/>
          </p:cNvSpPr>
          <p:nvPr/>
        </p:nvSpPr>
        <p:spPr bwMode="auto">
          <a:xfrm>
            <a:off x="292100" y="1192213"/>
            <a:ext cx="1774825" cy="3365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>
                <a:solidFill>
                  <a:schemeClr val="accent2"/>
                </a:solidFill>
              </a:rPr>
              <a:t>Standard design</a:t>
            </a:r>
          </a:p>
        </p:txBody>
      </p:sp>
      <p:sp>
        <p:nvSpPr>
          <p:cNvPr id="1978433" name="Text Box 65"/>
          <p:cNvSpPr txBox="1">
            <a:spLocks noChangeArrowheads="1"/>
          </p:cNvSpPr>
          <p:nvPr/>
        </p:nvSpPr>
        <p:spPr bwMode="auto">
          <a:xfrm>
            <a:off x="5875338" y="957263"/>
            <a:ext cx="1909762" cy="3365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>
                <a:solidFill>
                  <a:schemeClr val="accent2"/>
                </a:solidFill>
              </a:rPr>
              <a:t>Aggressive specs</a:t>
            </a:r>
          </a:p>
        </p:txBody>
      </p:sp>
      <p:sp>
        <p:nvSpPr>
          <p:cNvPr id="1978434" name="Text Box 66"/>
          <p:cNvSpPr txBox="1">
            <a:spLocks noChangeArrowheads="1"/>
          </p:cNvSpPr>
          <p:nvPr/>
        </p:nvSpPr>
        <p:spPr bwMode="auto">
          <a:xfrm>
            <a:off x="3817938" y="4625975"/>
            <a:ext cx="5051425" cy="17399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 typeface="Wingdings" pitchFamily="2" charset="2"/>
              <a:buChar char="Ø"/>
            </a:pPr>
            <a:r>
              <a:rPr lang="it-IT" sz="1800" dirty="0">
                <a:solidFill>
                  <a:schemeClr val="accent2"/>
                </a:solidFill>
              </a:rPr>
              <a:t> Hamamatsu Photonics qualified producer</a:t>
            </a:r>
          </a:p>
          <a:p>
            <a:pPr eaLnBrk="0" hangingPunct="0">
              <a:spcBef>
                <a:spcPct val="0"/>
              </a:spcBef>
              <a:buFont typeface="Wingdings" pitchFamily="2" charset="2"/>
              <a:buChar char="Ø"/>
            </a:pPr>
            <a:r>
              <a:rPr lang="it-IT" sz="1800" dirty="0">
                <a:solidFill>
                  <a:schemeClr val="accent2"/>
                </a:solidFill>
              </a:rPr>
              <a:t> 11500 SSDs delivered </a:t>
            </a:r>
          </a:p>
          <a:p>
            <a:pPr eaLnBrk="0" hangingPunct="0">
              <a:spcBef>
                <a:spcPct val="0"/>
              </a:spcBef>
              <a:buFont typeface="Wingdings" pitchFamily="2" charset="2"/>
              <a:buChar char="Ø"/>
            </a:pPr>
            <a:r>
              <a:rPr lang="it-IT" sz="1800" dirty="0">
                <a:solidFill>
                  <a:schemeClr val="accent2"/>
                </a:solidFill>
              </a:rPr>
              <a:t> up to 700 SSD/month</a:t>
            </a:r>
          </a:p>
          <a:p>
            <a:pPr eaLnBrk="0" hangingPunct="0">
              <a:spcBef>
                <a:spcPct val="0"/>
              </a:spcBef>
              <a:buFont typeface="Wingdings" pitchFamily="2" charset="2"/>
              <a:buChar char="Ø"/>
            </a:pPr>
            <a:r>
              <a:rPr lang="it-IT" sz="1800" dirty="0">
                <a:solidFill>
                  <a:schemeClr val="accent2"/>
                </a:solidFill>
              </a:rPr>
              <a:t> fully tested at HPK </a:t>
            </a:r>
          </a:p>
          <a:p>
            <a:pPr eaLnBrk="0" hangingPunct="0">
              <a:spcBef>
                <a:spcPct val="0"/>
              </a:spcBef>
              <a:buFont typeface="Wingdings" pitchFamily="2" charset="2"/>
              <a:buChar char="Ø"/>
            </a:pPr>
            <a:r>
              <a:rPr lang="it-IT" sz="1800" dirty="0">
                <a:solidFill>
                  <a:schemeClr val="accent2"/>
                </a:solidFill>
              </a:rPr>
              <a:t> </a:t>
            </a:r>
            <a:r>
              <a:rPr lang="it-IT" sz="1800" dirty="0" smtClean="0">
                <a:solidFill>
                  <a:schemeClr val="accent2"/>
                </a:solidFill>
              </a:rPr>
              <a:t>bulk </a:t>
            </a:r>
            <a:r>
              <a:rPr lang="it-IT" sz="1800" dirty="0">
                <a:solidFill>
                  <a:schemeClr val="accent2"/>
                </a:solidFill>
              </a:rPr>
              <a:t>IV and CV at INFN </a:t>
            </a:r>
          </a:p>
          <a:p>
            <a:pPr eaLnBrk="0" hangingPunct="0">
              <a:spcBef>
                <a:spcPct val="0"/>
              </a:spcBef>
              <a:buFont typeface="Wingdings" pitchFamily="2" charset="2"/>
              <a:buChar char="Ø"/>
            </a:pPr>
            <a:r>
              <a:rPr lang="it-IT" sz="1800" dirty="0">
                <a:solidFill>
                  <a:schemeClr val="accent2"/>
                </a:solidFill>
              </a:rPr>
              <a:t> final rejection rate ~0.5%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300" y="100013"/>
            <a:ext cx="3650706" cy="657225"/>
          </a:xfrm>
        </p:spPr>
        <p:txBody>
          <a:bodyPr/>
          <a:lstStyle/>
          <a:p>
            <a:r>
              <a:rPr lang="it-IT" dirty="0" smtClean="0"/>
              <a:t>Chi ben comincia…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C6DEF5-5C45-4D9A-9C93-B3F5CCE7FE7F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4" name="Picture 3" descr="Isegna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829606"/>
            <a:ext cx="5381897" cy="56887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76950" y="222068"/>
            <a:ext cx="416705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/>
              <a:t>First signal of a GLAST Si wafer in Pisa</a:t>
            </a:r>
          </a:p>
          <a:p>
            <a:r>
              <a:rPr lang="it-IT" sz="2400" dirty="0" smtClean="0"/>
              <a:t>Electronics: PREMUX, 50ns shaping time, CMS tracker prototype</a:t>
            </a:r>
            <a:r>
              <a:rPr lang="en-US" sz="2400" dirty="0" smtClean="0"/>
              <a:t>, analog readout, </a:t>
            </a:r>
          </a:p>
          <a:p>
            <a:r>
              <a:rPr lang="en-US" sz="2400" dirty="0" smtClean="0"/>
              <a:t>S/N ratio similar to the GLAST case (36cm strips).</a:t>
            </a:r>
          </a:p>
          <a:p>
            <a:r>
              <a:rPr lang="en-US" sz="2400" dirty="0" smtClean="0"/>
              <a:t>All the 384 channels working.</a:t>
            </a:r>
          </a:p>
          <a:p>
            <a:endParaRPr lang="en-US" sz="2400" dirty="0" smtClean="0"/>
          </a:p>
          <a:p>
            <a:r>
              <a:rPr lang="it-IT" sz="2400" dirty="0" smtClean="0"/>
              <a:t>GLAST score:</a:t>
            </a:r>
          </a:p>
          <a:p>
            <a:r>
              <a:rPr lang="it-IT" sz="2400" dirty="0" smtClean="0"/>
              <a:t>Bad channel rate: </a:t>
            </a:r>
          </a:p>
          <a:p>
            <a:r>
              <a:rPr lang="it-IT" sz="2400" dirty="0" smtClean="0"/>
              <a:t>required: 0.2%</a:t>
            </a:r>
          </a:p>
          <a:p>
            <a:r>
              <a:rPr lang="it-IT" sz="2400" dirty="0" smtClean="0"/>
              <a:t>In production (&gt;11,000 wafers) : 0.01% that means</a:t>
            </a:r>
          </a:p>
          <a:p>
            <a:r>
              <a:rPr lang="it-IT" sz="2400" dirty="0" smtClean="0">
                <a:solidFill>
                  <a:srgbClr val="FF0000"/>
                </a:solidFill>
              </a:rPr>
              <a:t>1 bad strip every 26 wafers </a:t>
            </a:r>
            <a:r>
              <a:rPr lang="it-IT" sz="2400" dirty="0" smtClean="0"/>
              <a:t>or every 1.6 detection planes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 descr="SSDCor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19347" y="2730138"/>
            <a:ext cx="31718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227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85062" y="100013"/>
            <a:ext cx="3974737" cy="657225"/>
          </a:xfrm>
        </p:spPr>
        <p:txBody>
          <a:bodyPr/>
          <a:lstStyle/>
          <a:p>
            <a:r>
              <a:rPr lang="en-US" dirty="0"/>
              <a:t>Ladders production</a:t>
            </a:r>
          </a:p>
        </p:txBody>
      </p:sp>
      <p:pic>
        <p:nvPicPr>
          <p:cNvPr id="1822724" name="Picture 4" descr="assemblY_ji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>
            <a:lum bright="10000" contrast="10000"/>
          </a:blip>
          <a:srcRect t="2823"/>
          <a:stretch>
            <a:fillRect/>
          </a:stretch>
        </p:blipFill>
        <p:spPr>
          <a:xfrm>
            <a:off x="4495800" y="666750"/>
            <a:ext cx="4648200" cy="2198688"/>
          </a:xfrm>
          <a:noFill/>
          <a:ln/>
        </p:spPr>
      </p:pic>
      <p:pic>
        <p:nvPicPr>
          <p:cNvPr id="1822725" name="Picture 5"/>
          <p:cNvPicPr>
            <a:picLocks noChangeAspect="1" noChangeArrowheads="1"/>
          </p:cNvPicPr>
          <p:nvPr/>
        </p:nvPicPr>
        <p:blipFill>
          <a:blip r:embed="rId5" cstate="print"/>
          <a:srcRect l="21875" t="23520" r="51250" b="53210"/>
          <a:stretch>
            <a:fillRect/>
          </a:stretch>
        </p:blipFill>
        <p:spPr bwMode="auto">
          <a:xfrm>
            <a:off x="4667250" y="3394075"/>
            <a:ext cx="422910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22728" name="Text Box 8"/>
          <p:cNvSpPr txBox="1">
            <a:spLocks noChangeArrowheads="1"/>
          </p:cNvSpPr>
          <p:nvPr/>
        </p:nvSpPr>
        <p:spPr bwMode="auto">
          <a:xfrm>
            <a:off x="0" y="4854983"/>
            <a:ext cx="4648200" cy="1846262"/>
          </a:xfrm>
          <a:prstGeom prst="rect">
            <a:avLst/>
          </a:prstGeom>
          <a:solidFill>
            <a:srgbClr val="FFFF99"/>
          </a:solid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sz="1800" b="1" u="sng" dirty="0">
                <a:solidFill>
                  <a:srgbClr val="CC0000"/>
                </a:solidFill>
                <a:latin typeface="+mj-lt"/>
              </a:rPr>
              <a:t>Flight ladders production </a:t>
            </a:r>
            <a:r>
              <a:rPr lang="en-US" sz="1800" b="1" u="sng" dirty="0" smtClean="0">
                <a:solidFill>
                  <a:srgbClr val="CC0000"/>
                </a:solidFill>
                <a:latin typeface="+mj-lt"/>
              </a:rPr>
              <a:t>:</a:t>
            </a:r>
            <a:endParaRPr lang="en-US" sz="2400" b="1" u="sng" dirty="0">
              <a:solidFill>
                <a:schemeClr val="accent2"/>
              </a:solidFill>
              <a:latin typeface="+mj-lt"/>
            </a:endParaRPr>
          </a:p>
          <a:p>
            <a:pPr marL="457200" indent="-457200"/>
            <a:r>
              <a:rPr lang="en-US" b="1" dirty="0">
                <a:solidFill>
                  <a:schemeClr val="accent2"/>
                </a:solidFill>
                <a:latin typeface="+mj-lt"/>
              </a:rPr>
              <a:t>Production/Test completed	 2850</a:t>
            </a:r>
          </a:p>
          <a:p>
            <a:pPr marL="457200" indent="-457200"/>
            <a:r>
              <a:rPr lang="en-US" b="1" dirty="0">
                <a:solidFill>
                  <a:schemeClr val="accent2"/>
                </a:solidFill>
                <a:latin typeface="+mj-lt"/>
              </a:rPr>
              <a:t>Ladder rejection	 	 ~ 1%</a:t>
            </a:r>
          </a:p>
          <a:p>
            <a:pPr marL="457200" indent="-457200"/>
            <a:r>
              <a:rPr lang="en-US" b="1" dirty="0">
                <a:solidFill>
                  <a:schemeClr val="accent2"/>
                </a:solidFill>
                <a:latin typeface="+mj-lt"/>
              </a:rPr>
              <a:t>Ladders for Non-Flight use ~ 5%</a:t>
            </a:r>
          </a:p>
          <a:p>
            <a:pPr marL="457200" indent="-457200"/>
            <a:r>
              <a:rPr lang="en-US" b="1" dirty="0">
                <a:solidFill>
                  <a:schemeClr val="accent2"/>
                </a:solidFill>
                <a:latin typeface="+mj-lt"/>
              </a:rPr>
              <a:t>0.016% bad channels caused by bonding or probing</a:t>
            </a:r>
          </a:p>
          <a:p>
            <a:pPr marL="457200" indent="-457200"/>
            <a:r>
              <a:rPr lang="it-IT" b="1" dirty="0">
                <a:solidFill>
                  <a:schemeClr val="accent2"/>
                </a:solidFill>
                <a:latin typeface="+mj-lt"/>
              </a:rPr>
              <a:t>2 </a:t>
            </a:r>
            <a:r>
              <a:rPr lang="en-US" b="1" dirty="0">
                <a:solidFill>
                  <a:schemeClr val="accent2"/>
                </a:solidFill>
                <a:latin typeface="+mj-lt"/>
              </a:rPr>
              <a:t>µm </a:t>
            </a:r>
            <a:r>
              <a:rPr lang="it-IT" b="1" dirty="0">
                <a:solidFill>
                  <a:schemeClr val="accent2"/>
                </a:solidFill>
                <a:latin typeface="+mj-lt"/>
              </a:rPr>
              <a:t>RMS alignment spread</a:t>
            </a:r>
            <a:endParaRPr 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822730" name="Text Box 10"/>
          <p:cNvSpPr txBox="1">
            <a:spLocks noChangeArrowheads="1"/>
          </p:cNvSpPr>
          <p:nvPr/>
        </p:nvSpPr>
        <p:spPr bwMode="auto">
          <a:xfrm>
            <a:off x="5280025" y="4065588"/>
            <a:ext cx="982663" cy="396875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latin typeface="Symbol" pitchFamily="18" charset="2"/>
              </a:rPr>
              <a:t>s</a:t>
            </a:r>
            <a:r>
              <a:rPr lang="en-US" sz="2000"/>
              <a:t>=2</a:t>
            </a:r>
            <a:r>
              <a:rPr lang="en-US" sz="2000">
                <a:latin typeface="Symbol" pitchFamily="18" charset="2"/>
              </a:rPr>
              <a:t>m</a:t>
            </a:r>
            <a:r>
              <a:rPr lang="en-US" sz="2000"/>
              <a:t>m</a:t>
            </a:r>
          </a:p>
        </p:txBody>
      </p:sp>
      <p:sp>
        <p:nvSpPr>
          <p:cNvPr id="1822731" name="Rectangle 11"/>
          <p:cNvSpPr>
            <a:spLocks noChangeArrowheads="1"/>
          </p:cNvSpPr>
          <p:nvPr/>
        </p:nvSpPr>
        <p:spPr bwMode="auto">
          <a:xfrm>
            <a:off x="6943725" y="5991225"/>
            <a:ext cx="133350" cy="2476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0" y="0"/>
            <a:ext cx="4465320" cy="3077765"/>
          </a:xfrm>
          <a:prstGeom prst="rect">
            <a:avLst/>
          </a:prstGeom>
          <a:solidFill>
            <a:srgbClr val="FFFF99"/>
          </a:solidFill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457200"/>
            <a:r>
              <a:rPr lang="en-US" sz="1800" b="1" u="sng" dirty="0" smtClean="0">
                <a:solidFill>
                  <a:srgbClr val="CC0000"/>
                </a:solidFill>
                <a:latin typeface="+mj-lt"/>
              </a:rPr>
              <a:t>The ladder: </a:t>
            </a:r>
            <a:r>
              <a:rPr lang="it-IT" b="1" dirty="0" smtClean="0">
                <a:solidFill>
                  <a:schemeClr val="accent2"/>
                </a:solidFill>
                <a:latin typeface="+mj-lt"/>
              </a:rPr>
              <a:t>4 wafers glued head to head without any support. The strips are wire-bonded to form a super-wafer 36cm long.</a:t>
            </a:r>
            <a:endParaRPr lang="en-US" b="1" dirty="0">
              <a:solidFill>
                <a:schemeClr val="accent2"/>
              </a:solidFill>
              <a:latin typeface="+mj-lt"/>
            </a:endParaRPr>
          </a:p>
          <a:p>
            <a:pPr indent="-457200"/>
            <a:r>
              <a:rPr lang="it-IT" b="1" dirty="0" smtClean="0">
                <a:solidFill>
                  <a:schemeClr val="accent2"/>
                </a:solidFill>
                <a:latin typeface="+mj-lt"/>
              </a:rPr>
              <a:t>Pure manual alignment  against mechanical references.  </a:t>
            </a:r>
            <a:r>
              <a:rPr lang="it-IT" b="1" u="sng" dirty="0" err="1" smtClean="0">
                <a:solidFill>
                  <a:schemeClr val="accent2"/>
                </a:solidFill>
                <a:latin typeface="+mj-lt"/>
              </a:rPr>
              <a:t>After</a:t>
            </a:r>
            <a:r>
              <a:rPr lang="it-IT" b="1" u="sng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it-IT" b="1" u="sng" dirty="0" err="1" smtClean="0">
                <a:solidFill>
                  <a:schemeClr val="accent2"/>
                </a:solidFill>
                <a:latin typeface="+mj-lt"/>
              </a:rPr>
              <a:t>tiling</a:t>
            </a:r>
            <a:r>
              <a:rPr lang="it-IT" b="1" u="sng" dirty="0" smtClean="0">
                <a:solidFill>
                  <a:schemeClr val="accent2"/>
                </a:solidFill>
                <a:latin typeface="+mj-lt"/>
              </a:rPr>
              <a:t> </a:t>
            </a:r>
            <a:r>
              <a:rPr lang="it-IT" b="1" dirty="0" smtClean="0">
                <a:solidFill>
                  <a:schemeClr val="accent2"/>
                </a:solidFill>
                <a:latin typeface="+mj-lt"/>
              </a:rPr>
              <a:t>the relative alignment of  the markers on the SSDs was measured with a CMM. To achieve a production rate of 1tower/week, we used 24 tools in parallel. </a:t>
            </a:r>
          </a:p>
          <a:p>
            <a:pPr indent="-457200"/>
            <a:r>
              <a:rPr lang="it-IT" b="1" dirty="0" smtClean="0">
                <a:solidFill>
                  <a:srgbClr val="FF0000"/>
                </a:solidFill>
                <a:latin typeface="+mj-lt"/>
              </a:rPr>
              <a:t>Ladder el tests: </a:t>
            </a:r>
            <a:r>
              <a:rPr lang="it-IT" b="1" dirty="0" smtClean="0">
                <a:solidFill>
                  <a:schemeClr val="accent2"/>
                </a:solidFill>
                <a:latin typeface="+mj-lt"/>
              </a:rPr>
              <a:t>(all ladders, all strips)</a:t>
            </a:r>
          </a:p>
          <a:p>
            <a:pPr indent="-457200"/>
            <a:r>
              <a:rPr lang="it-IT" b="1" dirty="0" smtClean="0">
                <a:solidFill>
                  <a:schemeClr val="accent2"/>
                </a:solidFill>
                <a:latin typeface="+mj-lt"/>
              </a:rPr>
              <a:t>Dep.volt., Leak.current, strip continuity, AC insulation</a:t>
            </a:r>
            <a:endParaRPr 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6755" y="3749039"/>
            <a:ext cx="1109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Ref</a:t>
            </a:r>
          </a:p>
          <a:p>
            <a:r>
              <a:rPr lang="it-IT" dirty="0" smtClean="0"/>
              <a:t>. Crosses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676400" y="2834640"/>
            <a:ext cx="1905000" cy="304800"/>
          </a:xfrm>
          <a:prstGeom prst="rect">
            <a:avLst/>
          </a:prstGeom>
        </p:spPr>
        <p:txBody>
          <a:bodyPr/>
          <a:lstStyle/>
          <a:p>
            <a:fld id="{1CE05B62-A9D3-46C7-B8C6-06B3F101606F}" type="slidenum">
              <a:rPr lang="en-US"/>
              <a:pPr/>
              <a:t>17</a:t>
            </a:fld>
            <a:endParaRPr lang="en-US"/>
          </a:p>
          <a:p>
            <a:endParaRPr lang="en-US" sz="1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" y="213360"/>
            <a:ext cx="5791200" cy="381000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The </a:t>
            </a:r>
            <a:r>
              <a:rPr lang="en-US" sz="2400" b="1" dirty="0">
                <a:solidFill>
                  <a:schemeClr val="accent2"/>
                </a:solidFill>
              </a:rPr>
              <a:t>Tracker </a:t>
            </a:r>
            <a:r>
              <a:rPr lang="en-US" sz="2400" b="1" dirty="0" smtClean="0">
                <a:solidFill>
                  <a:schemeClr val="accent2"/>
                </a:solidFill>
              </a:rPr>
              <a:t>Tray (</a:t>
            </a:r>
            <a:r>
              <a:rPr lang="en-US" sz="2400" b="1" dirty="0" err="1" smtClean="0">
                <a:solidFill>
                  <a:schemeClr val="accent2"/>
                </a:solidFill>
              </a:rPr>
              <a:t>Plyform</a:t>
            </a:r>
            <a:r>
              <a:rPr lang="en-US" sz="2400" b="1" dirty="0" smtClean="0">
                <a:solidFill>
                  <a:schemeClr val="accent2"/>
                </a:solidFill>
              </a:rPr>
              <a:t>-Italy)</a:t>
            </a:r>
            <a:endParaRPr lang="en-US" sz="2400" b="1" dirty="0">
              <a:solidFill>
                <a:schemeClr val="accent2"/>
              </a:solidFill>
            </a:endParaRPr>
          </a:p>
        </p:txBody>
      </p:sp>
      <p:pic>
        <p:nvPicPr>
          <p:cNvPr id="39940" name="Picture 4" descr="mid tray no payload - exploded"/>
          <p:cNvPicPr>
            <a:picLocks noChangeAspect="1" noChangeArrowheads="1"/>
          </p:cNvPicPr>
          <p:nvPr/>
        </p:nvPicPr>
        <p:blipFill>
          <a:blip r:embed="rId4" cstate="print">
            <a:lum bright="10000" contrast="-4000"/>
          </a:blip>
          <a:srcRect l="8888" t="20503" r="8978" b="16948"/>
          <a:stretch>
            <a:fillRect/>
          </a:stretch>
        </p:blipFill>
        <p:spPr bwMode="auto">
          <a:xfrm>
            <a:off x="0" y="1284515"/>
            <a:ext cx="426720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" y="3595427"/>
            <a:ext cx="4206239" cy="2151548"/>
            <a:chOff x="433" y="1355"/>
            <a:chExt cx="4871" cy="2799"/>
          </a:xfrm>
        </p:grpSpPr>
        <p:pic>
          <p:nvPicPr>
            <p:cNvPr id="39947" name="Picture 11" descr="mid tray with payload - exploded"/>
            <p:cNvPicPr>
              <a:picLocks noChangeAspect="1" noChangeArrowheads="1"/>
            </p:cNvPicPr>
            <p:nvPr/>
          </p:nvPicPr>
          <p:blipFill>
            <a:blip r:embed="rId5" cstate="print"/>
            <a:srcRect l="7912" t="11023" r="9422" b="13629"/>
            <a:stretch>
              <a:fillRect/>
            </a:stretch>
          </p:blipFill>
          <p:spPr bwMode="auto">
            <a:xfrm>
              <a:off x="1302" y="1355"/>
              <a:ext cx="4002" cy="2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9948" name="AutoShape 12"/>
            <p:cNvSpPr>
              <a:spLocks/>
            </p:cNvSpPr>
            <p:nvPr/>
          </p:nvSpPr>
          <p:spPr bwMode="auto">
            <a:xfrm>
              <a:off x="1654" y="3854"/>
              <a:ext cx="630" cy="300"/>
            </a:xfrm>
            <a:prstGeom prst="borderCallout2">
              <a:avLst>
                <a:gd name="adj1" fmla="val 37306"/>
                <a:gd name="adj2" fmla="val 109796"/>
                <a:gd name="adj3" fmla="val 37306"/>
                <a:gd name="adj4" fmla="val 148162"/>
                <a:gd name="adj5" fmla="val -80829"/>
                <a:gd name="adj6" fmla="val 207347"/>
              </a:avLst>
            </a:prstGeom>
            <a:noFill/>
            <a:ln w="9525">
              <a:solidFill>
                <a:srgbClr val="0000FF"/>
              </a:solidFill>
              <a:miter lim="800000"/>
              <a:headEnd type="none" w="sm" len="lg"/>
              <a:tailEnd type="oval" w="med" len="med"/>
            </a:ln>
            <a:effectLst/>
          </p:spPr>
          <p:txBody>
            <a:bodyPr/>
            <a:lstStyle/>
            <a:p>
              <a:pPr algn="ctr"/>
              <a:r>
                <a:rPr lang="en-US" sz="800" b="0" dirty="0" err="1">
                  <a:solidFill>
                    <a:srgbClr val="0000FF"/>
                  </a:solidFill>
                  <a:latin typeface="Verdana" pitchFamily="34" charset="0"/>
                </a:rPr>
                <a:t>SSD’s</a:t>
              </a:r>
              <a:endParaRPr lang="en-US" sz="800" b="0" dirty="0">
                <a:solidFill>
                  <a:srgbClr val="0000FF"/>
                </a:solidFill>
                <a:latin typeface="Verdana" pitchFamily="34" charset="0"/>
              </a:endParaRPr>
            </a:p>
          </p:txBody>
        </p:sp>
        <p:sp>
          <p:nvSpPr>
            <p:cNvPr id="39949" name="AutoShape 13"/>
            <p:cNvSpPr>
              <a:spLocks/>
            </p:cNvSpPr>
            <p:nvPr/>
          </p:nvSpPr>
          <p:spPr bwMode="auto">
            <a:xfrm>
              <a:off x="654" y="1483"/>
              <a:ext cx="588" cy="454"/>
            </a:xfrm>
            <a:prstGeom prst="borderCallout2">
              <a:avLst>
                <a:gd name="adj1" fmla="val 23606"/>
                <a:gd name="adj2" fmla="val 109778"/>
                <a:gd name="adj3" fmla="val 23606"/>
                <a:gd name="adj4" fmla="val 130144"/>
                <a:gd name="adj5" fmla="val 184917"/>
                <a:gd name="adj6" fmla="val 194704"/>
              </a:avLst>
            </a:prstGeom>
            <a:noFill/>
            <a:ln w="9525">
              <a:solidFill>
                <a:srgbClr val="0000FF"/>
              </a:solidFill>
              <a:miter lim="800000"/>
              <a:headEnd type="none" w="sm" len="lg"/>
              <a:tailEnd type="oval" w="med" len="med"/>
            </a:ln>
            <a:effectLst/>
          </p:spPr>
          <p:txBody>
            <a:bodyPr/>
            <a:lstStyle/>
            <a:p>
              <a:pPr algn="ctr"/>
              <a:r>
                <a:rPr lang="en-US" sz="800" b="0" dirty="0">
                  <a:solidFill>
                    <a:srgbClr val="0000FF"/>
                  </a:solidFill>
                  <a:latin typeface="Verdana" pitchFamily="34" charset="0"/>
                </a:rPr>
                <a:t>Bias-Circuit</a:t>
              </a:r>
            </a:p>
          </p:txBody>
        </p:sp>
        <p:sp>
          <p:nvSpPr>
            <p:cNvPr id="39950" name="AutoShape 14"/>
            <p:cNvSpPr>
              <a:spLocks/>
            </p:cNvSpPr>
            <p:nvPr/>
          </p:nvSpPr>
          <p:spPr bwMode="auto">
            <a:xfrm>
              <a:off x="458" y="2157"/>
              <a:ext cx="906" cy="441"/>
            </a:xfrm>
            <a:prstGeom prst="borderCallout2">
              <a:avLst>
                <a:gd name="adj1" fmla="val 23606"/>
                <a:gd name="adj2" fmla="val 106477"/>
                <a:gd name="adj3" fmla="val 23606"/>
                <a:gd name="adj4" fmla="val 117139"/>
                <a:gd name="adj5" fmla="val 138361"/>
                <a:gd name="adj6" fmla="val 162079"/>
              </a:avLst>
            </a:prstGeom>
            <a:noFill/>
            <a:ln w="9525">
              <a:solidFill>
                <a:srgbClr val="0000FF"/>
              </a:solidFill>
              <a:miter lim="800000"/>
              <a:headEnd type="none" w="sm" len="lg"/>
              <a:tailEnd type="oval" w="med" len="med"/>
            </a:ln>
            <a:effectLst/>
          </p:spPr>
          <p:txBody>
            <a:bodyPr/>
            <a:lstStyle/>
            <a:p>
              <a:pPr algn="ctr"/>
              <a:r>
                <a:rPr lang="en-US" sz="800" b="0" dirty="0">
                  <a:solidFill>
                    <a:srgbClr val="0000FF"/>
                  </a:solidFill>
                  <a:latin typeface="Verdana" pitchFamily="34" charset="0"/>
                </a:rPr>
                <a:t>Structural Tray Panel</a:t>
              </a:r>
            </a:p>
          </p:txBody>
        </p:sp>
        <p:sp>
          <p:nvSpPr>
            <p:cNvPr id="39951" name="AutoShape 15"/>
            <p:cNvSpPr>
              <a:spLocks/>
            </p:cNvSpPr>
            <p:nvPr/>
          </p:nvSpPr>
          <p:spPr bwMode="auto">
            <a:xfrm>
              <a:off x="433" y="2799"/>
              <a:ext cx="931" cy="418"/>
            </a:xfrm>
            <a:prstGeom prst="borderCallout2">
              <a:avLst>
                <a:gd name="adj1" fmla="val 23606"/>
                <a:gd name="adj2" fmla="val 106477"/>
                <a:gd name="adj3" fmla="val 23606"/>
                <a:gd name="adj4" fmla="val 144130"/>
                <a:gd name="adj5" fmla="val 78361"/>
                <a:gd name="adj6" fmla="val 202833"/>
              </a:avLst>
            </a:prstGeom>
            <a:noFill/>
            <a:ln w="9525">
              <a:solidFill>
                <a:srgbClr val="0000FF"/>
              </a:solidFill>
              <a:miter lim="800000"/>
              <a:headEnd type="none" w="sm" len="lg"/>
              <a:tailEnd type="oval" w="med" len="med"/>
            </a:ln>
            <a:effectLst/>
          </p:spPr>
          <p:txBody>
            <a:bodyPr/>
            <a:lstStyle/>
            <a:p>
              <a:pPr algn="ctr"/>
              <a:r>
                <a:rPr lang="en-US" sz="800" b="0" dirty="0">
                  <a:solidFill>
                    <a:srgbClr val="0000FF"/>
                  </a:solidFill>
                  <a:latin typeface="Verdana" pitchFamily="34" charset="0"/>
                </a:rPr>
                <a:t>Converter Foils</a:t>
              </a:r>
            </a:p>
          </p:txBody>
        </p:sp>
        <p:sp>
          <p:nvSpPr>
            <p:cNvPr id="39952" name="AutoShape 16"/>
            <p:cNvSpPr>
              <a:spLocks/>
            </p:cNvSpPr>
            <p:nvPr/>
          </p:nvSpPr>
          <p:spPr bwMode="auto">
            <a:xfrm>
              <a:off x="4588" y="3672"/>
              <a:ext cx="587" cy="289"/>
            </a:xfrm>
            <a:prstGeom prst="borderCallout2">
              <a:avLst>
                <a:gd name="adj1" fmla="val 37306"/>
                <a:gd name="adj2" fmla="val -9796"/>
                <a:gd name="adj3" fmla="val 37306"/>
                <a:gd name="adj4" fmla="val -78162"/>
                <a:gd name="adj5" fmla="val -145931"/>
                <a:gd name="adj6" fmla="val -129593"/>
              </a:avLst>
            </a:prstGeom>
            <a:noFill/>
            <a:ln w="9525">
              <a:solidFill>
                <a:srgbClr val="0000FF"/>
              </a:solidFill>
              <a:miter lim="800000"/>
              <a:headEnd type="none" w="sm" len="lg"/>
              <a:tailEnd type="oval" w="med" len="med"/>
            </a:ln>
            <a:effectLst/>
          </p:spPr>
          <p:txBody>
            <a:bodyPr/>
            <a:lstStyle/>
            <a:p>
              <a:pPr algn="ctr"/>
              <a:r>
                <a:rPr lang="en-US" sz="800" b="0" dirty="0">
                  <a:solidFill>
                    <a:srgbClr val="0000FF"/>
                  </a:solidFill>
                  <a:latin typeface="Verdana" pitchFamily="34" charset="0"/>
                </a:rPr>
                <a:t>TMCM</a:t>
              </a:r>
            </a:p>
          </p:txBody>
        </p:sp>
        <p:sp>
          <p:nvSpPr>
            <p:cNvPr id="39953" name="AutoShape 17"/>
            <p:cNvSpPr>
              <a:spLocks/>
            </p:cNvSpPr>
            <p:nvPr/>
          </p:nvSpPr>
          <p:spPr bwMode="auto">
            <a:xfrm>
              <a:off x="851" y="3410"/>
              <a:ext cx="648" cy="482"/>
            </a:xfrm>
            <a:prstGeom prst="borderCallout2">
              <a:avLst>
                <a:gd name="adj1" fmla="val 23606"/>
                <a:gd name="adj2" fmla="val 109778"/>
                <a:gd name="adj3" fmla="val 23606"/>
                <a:gd name="adj4" fmla="val 145009"/>
                <a:gd name="adj5" fmla="val -16722"/>
                <a:gd name="adj6" fmla="val 200000"/>
              </a:avLst>
            </a:prstGeom>
            <a:noFill/>
            <a:ln w="9525">
              <a:solidFill>
                <a:srgbClr val="0000FF"/>
              </a:solidFill>
              <a:miter lim="800000"/>
              <a:headEnd type="none" w="sm" len="lg"/>
              <a:tailEnd type="oval" w="med" len="med"/>
            </a:ln>
            <a:effectLst/>
          </p:spPr>
          <p:txBody>
            <a:bodyPr/>
            <a:lstStyle/>
            <a:p>
              <a:pPr algn="ctr"/>
              <a:r>
                <a:rPr lang="en-US" sz="800" b="0" dirty="0">
                  <a:solidFill>
                    <a:srgbClr val="0000FF"/>
                  </a:solidFill>
                  <a:latin typeface="Verdana" pitchFamily="34" charset="0"/>
                </a:rPr>
                <a:t>Bias-Circuit</a:t>
              </a:r>
            </a:p>
          </p:txBody>
        </p:sp>
        <p:sp>
          <p:nvSpPr>
            <p:cNvPr id="39954" name="AutoShape 18"/>
            <p:cNvSpPr>
              <a:spLocks/>
            </p:cNvSpPr>
            <p:nvPr/>
          </p:nvSpPr>
          <p:spPr bwMode="auto">
            <a:xfrm>
              <a:off x="1653" y="1480"/>
              <a:ext cx="557" cy="195"/>
            </a:xfrm>
            <a:prstGeom prst="borderCallout2">
              <a:avLst>
                <a:gd name="adj1" fmla="val 37306"/>
                <a:gd name="adj2" fmla="val 109796"/>
                <a:gd name="adj3" fmla="val 37306"/>
                <a:gd name="adj4" fmla="val 152245"/>
                <a:gd name="adj5" fmla="val 147667"/>
                <a:gd name="adj6" fmla="val 218366"/>
              </a:avLst>
            </a:prstGeom>
            <a:noFill/>
            <a:ln w="9525">
              <a:solidFill>
                <a:srgbClr val="0000FF"/>
              </a:solidFill>
              <a:miter lim="800000"/>
              <a:headEnd type="none" w="sm" len="lg"/>
              <a:tailEnd type="oval" w="med" len="med"/>
            </a:ln>
            <a:effectLst/>
          </p:spPr>
          <p:txBody>
            <a:bodyPr/>
            <a:lstStyle/>
            <a:p>
              <a:pPr algn="ctr"/>
              <a:r>
                <a:rPr lang="en-US" sz="800" b="0" dirty="0" err="1">
                  <a:solidFill>
                    <a:srgbClr val="0000FF"/>
                  </a:solidFill>
                  <a:latin typeface="Verdana" pitchFamily="34" charset="0"/>
                </a:rPr>
                <a:t>SSD’s</a:t>
              </a:r>
              <a:endParaRPr lang="en-US" sz="800" b="0" dirty="0">
                <a:solidFill>
                  <a:srgbClr val="0000FF"/>
                </a:solidFill>
                <a:latin typeface="Verdana" pitchFamily="34" charset="0"/>
              </a:endParaRPr>
            </a:p>
          </p:txBody>
        </p:sp>
      </p:grpSp>
      <p:sp>
        <p:nvSpPr>
          <p:cNvPr id="39956" name="Text Box 20"/>
          <p:cNvSpPr txBox="1">
            <a:spLocks noChangeArrowheads="1"/>
          </p:cNvSpPr>
          <p:nvPr/>
        </p:nvSpPr>
        <p:spPr bwMode="auto">
          <a:xfrm>
            <a:off x="248194" y="742405"/>
            <a:ext cx="176371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0" dirty="0"/>
              <a:t>Carbon fiber face sheet</a:t>
            </a:r>
          </a:p>
        </p:txBody>
      </p:sp>
      <p:sp>
        <p:nvSpPr>
          <p:cNvPr id="39957" name="Text Box 21"/>
          <p:cNvSpPr txBox="1">
            <a:spLocks noChangeArrowheads="1"/>
          </p:cNvSpPr>
          <p:nvPr/>
        </p:nvSpPr>
        <p:spPr bwMode="auto">
          <a:xfrm>
            <a:off x="2771503" y="3278774"/>
            <a:ext cx="191293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/>
              <a:t>Carbon-Carbon closeouts</a:t>
            </a:r>
          </a:p>
        </p:txBody>
      </p:sp>
      <p:sp>
        <p:nvSpPr>
          <p:cNvPr id="39958" name="Text Box 22"/>
          <p:cNvSpPr txBox="1">
            <a:spLocks noChangeArrowheads="1"/>
          </p:cNvSpPr>
          <p:nvPr/>
        </p:nvSpPr>
        <p:spPr bwMode="auto">
          <a:xfrm>
            <a:off x="478970" y="3333212"/>
            <a:ext cx="11461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/>
              <a:t>Al honeycomb</a:t>
            </a:r>
          </a:p>
        </p:txBody>
      </p:sp>
      <p:sp>
        <p:nvSpPr>
          <p:cNvPr id="39959" name="Line 23"/>
          <p:cNvSpPr>
            <a:spLocks noChangeShapeType="1"/>
          </p:cNvSpPr>
          <p:nvPr/>
        </p:nvSpPr>
        <p:spPr bwMode="auto">
          <a:xfrm flipV="1">
            <a:off x="1545770" y="2952212"/>
            <a:ext cx="381000" cy="4572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60" name="Line 24"/>
          <p:cNvSpPr>
            <a:spLocks noChangeShapeType="1"/>
          </p:cNvSpPr>
          <p:nvPr/>
        </p:nvSpPr>
        <p:spPr bwMode="auto">
          <a:xfrm>
            <a:off x="1528355" y="1097279"/>
            <a:ext cx="757645" cy="60089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61" name="Line 25"/>
          <p:cNvSpPr>
            <a:spLocks noChangeShapeType="1"/>
          </p:cNvSpPr>
          <p:nvPr/>
        </p:nvSpPr>
        <p:spPr bwMode="auto">
          <a:xfrm flipH="1" flipV="1">
            <a:off x="3533503" y="2745374"/>
            <a:ext cx="76200" cy="6096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963" name="Line 27"/>
          <p:cNvSpPr>
            <a:spLocks noChangeShapeType="1"/>
          </p:cNvSpPr>
          <p:nvPr/>
        </p:nvSpPr>
        <p:spPr bwMode="auto">
          <a:xfrm>
            <a:off x="533400" y="762000"/>
            <a:ext cx="83058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5939427" y="0"/>
            <a:ext cx="3204573" cy="3927688"/>
            <a:chOff x="5939427" y="0"/>
            <a:chExt cx="3204573" cy="3927688"/>
          </a:xfrm>
        </p:grpSpPr>
        <p:pic>
          <p:nvPicPr>
            <p:cNvPr id="26" name="Picture 18" descr="primo_modo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939427" y="1989819"/>
              <a:ext cx="1414463" cy="1560513"/>
            </a:xfrm>
            <a:prstGeom prst="rect">
              <a:avLst/>
            </a:prstGeom>
            <a:noFill/>
          </p:spPr>
        </p:pic>
        <p:pic>
          <p:nvPicPr>
            <p:cNvPr id="27" name="Picture 2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307263" y="2022748"/>
              <a:ext cx="1836737" cy="1263650"/>
            </a:xfrm>
            <a:prstGeom prst="rect">
              <a:avLst/>
            </a:prstGeom>
            <a:noFill/>
          </p:spPr>
        </p:pic>
        <p:grpSp>
          <p:nvGrpSpPr>
            <p:cNvPr id="28" name="Group 41"/>
            <p:cNvGrpSpPr>
              <a:grpSpLocks/>
            </p:cNvGrpSpPr>
            <p:nvPr/>
          </p:nvGrpSpPr>
          <p:grpSpPr bwMode="auto">
            <a:xfrm>
              <a:off x="5959475" y="0"/>
              <a:ext cx="3184525" cy="2005012"/>
              <a:chOff x="2487" y="1188"/>
              <a:chExt cx="2006" cy="1263"/>
            </a:xfrm>
          </p:grpSpPr>
          <p:pic>
            <p:nvPicPr>
              <p:cNvPr id="29" name="Picture 16" descr="100-0007_IM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487" y="1188"/>
                <a:ext cx="2006" cy="1263"/>
              </a:xfrm>
              <a:prstGeom prst="rect">
                <a:avLst/>
              </a:prstGeom>
              <a:noFill/>
            </p:spPr>
          </p:pic>
          <p:sp>
            <p:nvSpPr>
              <p:cNvPr id="30" name="Text Box 22"/>
              <p:cNvSpPr txBox="1">
                <a:spLocks noChangeArrowheads="1"/>
              </p:cNvSpPr>
              <p:nvPr/>
            </p:nvSpPr>
            <p:spPr bwMode="auto">
              <a:xfrm>
                <a:off x="3004" y="2154"/>
                <a:ext cx="1380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800" b="1" dirty="0">
                    <a:solidFill>
                      <a:schemeClr val="bg1"/>
                    </a:solidFill>
                  </a:rPr>
                  <a:t>ESPI test - INFN/PI</a:t>
                </a:r>
              </a:p>
            </p:txBody>
          </p:sp>
          <p:sp>
            <p:nvSpPr>
              <p:cNvPr id="31" name="Rectangle 32"/>
              <p:cNvSpPr>
                <a:spLocks noChangeArrowheads="1"/>
              </p:cNvSpPr>
              <p:nvPr/>
            </p:nvSpPr>
            <p:spPr bwMode="auto">
              <a:xfrm>
                <a:off x="2523" y="1237"/>
                <a:ext cx="372" cy="2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r>
                  <a:rPr lang="en-US" sz="2800" b="1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2</a:t>
                </a:r>
              </a:p>
            </p:txBody>
          </p:sp>
        </p:grpSp>
        <p:sp>
          <p:nvSpPr>
            <p:cNvPr id="33" name="Rectangle 43"/>
            <p:cNvSpPr>
              <a:spLocks noChangeArrowheads="1"/>
            </p:cNvSpPr>
            <p:nvPr/>
          </p:nvSpPr>
          <p:spPr bwMode="auto">
            <a:xfrm>
              <a:off x="7451725" y="3342913"/>
              <a:ext cx="1692275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10000"/>
                </a:spcBef>
                <a:buFont typeface="Wingdings" pitchFamily="2" charset="2"/>
                <a:buNone/>
              </a:pPr>
              <a:r>
                <a:rPr lang="en-US" dirty="0" err="1" smtClean="0">
                  <a:solidFill>
                    <a:schemeClr val="accent2"/>
                  </a:solidFill>
                </a:rPr>
                <a:t>Vib</a:t>
              </a:r>
              <a:r>
                <a:rPr lang="en-US" dirty="0" smtClean="0">
                  <a:solidFill>
                    <a:schemeClr val="accent2"/>
                  </a:solidFill>
                </a:rPr>
                <a:t>. Mode and Defects </a:t>
              </a:r>
              <a:r>
                <a:rPr lang="en-US" dirty="0">
                  <a:solidFill>
                    <a:schemeClr val="accent2"/>
                  </a:solidFill>
                </a:rPr>
                <a:t>search.</a:t>
              </a:r>
            </a:p>
          </p:txBody>
        </p:sp>
      </p:grpSp>
      <p:graphicFrame>
        <p:nvGraphicFramePr>
          <p:cNvPr id="1838083" name="Object 3"/>
          <p:cNvGraphicFramePr>
            <a:graphicFrameLocks noChangeAspect="1"/>
          </p:cNvGraphicFramePr>
          <p:nvPr/>
        </p:nvGraphicFramePr>
        <p:xfrm>
          <a:off x="6975566" y="3891512"/>
          <a:ext cx="2168434" cy="2796672"/>
        </p:xfrm>
        <a:graphic>
          <a:graphicData uri="http://schemas.openxmlformats.org/presentationml/2006/ole">
            <p:oleObj spid="_x0000_s1838083" name="Bitmap Image" r:id="rId9" imgW="4342857" imgH="5847619" progId="">
              <p:embed/>
            </p:oleObj>
          </a:graphicData>
        </a:graphic>
      </p:graphicFrame>
      <p:sp>
        <p:nvSpPr>
          <p:cNvPr id="36" name="TextBox 35"/>
          <p:cNvSpPr txBox="1"/>
          <p:nvPr/>
        </p:nvSpPr>
        <p:spPr>
          <a:xfrm>
            <a:off x="4114801" y="3749041"/>
            <a:ext cx="27693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tray is a 17 </a:t>
            </a:r>
            <a:r>
              <a:rPr lang="it-IT" dirty="0" err="1" smtClean="0"/>
              <a:t>layers</a:t>
            </a:r>
            <a:r>
              <a:rPr lang="it-IT" dirty="0" smtClean="0"/>
              <a:t> sandwitch. All the layers are glued together and </a:t>
            </a:r>
            <a:r>
              <a:rPr lang="it-IT" dirty="0" err="1" smtClean="0"/>
              <a:t>special</a:t>
            </a:r>
            <a:r>
              <a:rPr lang="it-IT" dirty="0" smtClean="0"/>
              <a:t> care was needed to  mantain the mechanical tolerances and to avoid bubbles or detachments in thermo-vacuum tests.</a:t>
            </a:r>
          </a:p>
          <a:p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95943" y="5780782"/>
            <a:ext cx="67796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We had the most serious problem  in the </a:t>
            </a:r>
            <a:r>
              <a:rPr lang="it-IT" dirty="0" err="1" smtClean="0"/>
              <a:t>Tungsten</a:t>
            </a:r>
            <a:r>
              <a:rPr lang="it-IT" dirty="0" smtClean="0"/>
              <a:t> </a:t>
            </a:r>
            <a:r>
              <a:rPr lang="it-IT" dirty="0" err="1" smtClean="0"/>
              <a:t>tiles</a:t>
            </a:r>
            <a:r>
              <a:rPr lang="it-IT" dirty="0" smtClean="0"/>
              <a:t>  glueing.  The problem was solved in september 04 by a NASA-INFN “tiger team”  with the </a:t>
            </a:r>
            <a:r>
              <a:rPr lang="it-IT" dirty="0" err="1" smtClean="0"/>
              <a:t>fundamental</a:t>
            </a:r>
            <a:r>
              <a:rPr lang="it-IT" dirty="0" smtClean="0"/>
              <a:t> collaboration of industry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860766" y="822960"/>
            <a:ext cx="2965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trays are precise and resistent structures over which we mount the payload. 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254500" y="1737359"/>
            <a:ext cx="159808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Tests on each tray:</a:t>
            </a:r>
          </a:p>
          <a:p>
            <a:r>
              <a:rPr lang="it-IT" dirty="0" smtClean="0"/>
              <a:t>CMM</a:t>
            </a:r>
          </a:p>
          <a:p>
            <a:r>
              <a:rPr lang="it-IT" dirty="0" smtClean="0"/>
              <a:t>ESPI</a:t>
            </a:r>
          </a:p>
          <a:p>
            <a:r>
              <a:rPr lang="it-IT" dirty="0" smtClean="0"/>
              <a:t>Thermo-vac.</a:t>
            </a:r>
            <a:endParaRPr lang="en-US" dirty="0"/>
          </a:p>
        </p:txBody>
      </p:sp>
      <p:sp>
        <p:nvSpPr>
          <p:cNvPr id="39" name="Text Box 22"/>
          <p:cNvSpPr txBox="1">
            <a:spLocks noChangeArrowheads="1"/>
          </p:cNvSpPr>
          <p:nvPr/>
        </p:nvSpPr>
        <p:spPr bwMode="auto">
          <a:xfrm>
            <a:off x="0" y="3002286"/>
            <a:ext cx="141078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0" dirty="0" err="1" smtClean="0"/>
              <a:t>Align.holes</a:t>
            </a:r>
            <a:endParaRPr lang="en-US" b="0" dirty="0"/>
          </a:p>
        </p:txBody>
      </p:sp>
      <p:sp>
        <p:nvSpPr>
          <p:cNvPr id="40" name="Line 23"/>
          <p:cNvSpPr>
            <a:spLocks noChangeShapeType="1"/>
          </p:cNvSpPr>
          <p:nvPr/>
        </p:nvSpPr>
        <p:spPr bwMode="auto">
          <a:xfrm flipH="1" flipV="1">
            <a:off x="261256" y="2338249"/>
            <a:ext cx="65315" cy="692333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" name="Line 23"/>
          <p:cNvSpPr>
            <a:spLocks noChangeShapeType="1"/>
          </p:cNvSpPr>
          <p:nvPr/>
        </p:nvSpPr>
        <p:spPr bwMode="auto">
          <a:xfrm flipV="1">
            <a:off x="1071153" y="2795449"/>
            <a:ext cx="849085" cy="339636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10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904" y="0"/>
            <a:ext cx="7162800" cy="381000"/>
          </a:xfrm>
        </p:spPr>
        <p:txBody>
          <a:bodyPr/>
          <a:lstStyle/>
          <a:p>
            <a:r>
              <a:rPr lang="en-US" sz="2400" b="0" dirty="0"/>
              <a:t>Payload </a:t>
            </a:r>
            <a:r>
              <a:rPr lang="en-US" sz="2400" b="0" dirty="0" smtClean="0"/>
              <a:t>Integration  (G&amp;A Engineering –Italia)</a:t>
            </a:r>
            <a:endParaRPr lang="en-US" sz="2400" b="0" dirty="0"/>
          </a:p>
        </p:txBody>
      </p:sp>
      <p:sp>
        <p:nvSpPr>
          <p:cNvPr id="2091011" name="Rectangle 3"/>
          <p:cNvSpPr>
            <a:spLocks noChangeArrowheads="1"/>
          </p:cNvSpPr>
          <p:nvPr/>
        </p:nvSpPr>
        <p:spPr bwMode="auto">
          <a:xfrm>
            <a:off x="2176463" y="1790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288" tIns="18288" rIns="18288" bIns="18288">
            <a:spAutoFit/>
          </a:bodyPr>
          <a:lstStyle/>
          <a:p>
            <a:endParaRPr lang="en-US"/>
          </a:p>
        </p:txBody>
      </p:sp>
      <p:pic>
        <p:nvPicPr>
          <p:cNvPr id="2091012" name="Picture 4" descr="untitled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52725" y="1034143"/>
            <a:ext cx="3505200" cy="2397125"/>
          </a:xfrm>
          <a:prstGeom prst="rect">
            <a:avLst/>
          </a:prstGeom>
          <a:noFill/>
        </p:spPr>
      </p:pic>
      <p:sp>
        <p:nvSpPr>
          <p:cNvPr id="2091013" name="Rectangle 5"/>
          <p:cNvSpPr>
            <a:spLocks noChangeArrowheads="1"/>
          </p:cNvSpPr>
          <p:nvPr/>
        </p:nvSpPr>
        <p:spPr bwMode="auto">
          <a:xfrm>
            <a:off x="198120" y="3515579"/>
            <a:ext cx="8763000" cy="590931"/>
          </a:xfrm>
          <a:prstGeom prst="rect">
            <a:avLst/>
          </a:prstGeom>
          <a:solidFill>
            <a:srgbClr val="00CCFF"/>
          </a:solidFill>
          <a:ln w="9525">
            <a:noFill/>
            <a:miter lim="800000"/>
            <a:headEnd/>
            <a:tailEnd/>
          </a:ln>
          <a:effectLst/>
        </p:spPr>
        <p:txBody>
          <a:bodyPr lIns="18288" tIns="18288" rIns="18288" bIns="18288" anchor="ctr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 dirty="0">
                <a:solidFill>
                  <a:schemeClr val="accent2"/>
                </a:solidFill>
              </a:rPr>
              <a:t>The 16 SSDs assembled onto the tray have a very good relative Alignment, and they can be considered as a </a:t>
            </a:r>
            <a:r>
              <a:rPr lang="en-US" sz="1800" u="sng" dirty="0" smtClean="0">
                <a:solidFill>
                  <a:srgbClr val="FF0000"/>
                </a:solidFill>
              </a:rPr>
              <a:t>monolithic </a:t>
            </a:r>
            <a:r>
              <a:rPr lang="en-US" sz="1800" u="sng" dirty="0">
                <a:solidFill>
                  <a:srgbClr val="FF0000"/>
                </a:solidFill>
              </a:rPr>
              <a:t>Silicon Detector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endParaRPr lang="en-GB" sz="1800" dirty="0">
              <a:solidFill>
                <a:srgbClr val="FF0000"/>
              </a:solidFill>
            </a:endParaRPr>
          </a:p>
        </p:txBody>
      </p:sp>
      <p:graphicFrame>
        <p:nvGraphicFramePr>
          <p:cNvPr id="2091014" name="Object 6"/>
          <p:cNvGraphicFramePr>
            <a:graphicFrameLocks noChangeAspect="1"/>
          </p:cNvGraphicFramePr>
          <p:nvPr/>
        </p:nvGraphicFramePr>
        <p:xfrm>
          <a:off x="6781800" y="1864659"/>
          <a:ext cx="2362200" cy="1535113"/>
        </p:xfrm>
        <a:graphic>
          <a:graphicData uri="http://schemas.openxmlformats.org/presentationml/2006/ole">
            <p:oleObj spid="_x0000_s1839106" name="Bitmap Image" r:id="rId5" imgW="2809524" imgH="5819048" progId="">
              <p:embed/>
            </p:oleObj>
          </a:graphicData>
        </a:graphic>
      </p:graphicFrame>
      <p:graphicFrame>
        <p:nvGraphicFramePr>
          <p:cNvPr id="2091015" name="Object 7"/>
          <p:cNvGraphicFramePr>
            <a:graphicFrameLocks noChangeAspect="1"/>
          </p:cNvGraphicFramePr>
          <p:nvPr/>
        </p:nvGraphicFramePr>
        <p:xfrm>
          <a:off x="6686550" y="5214938"/>
          <a:ext cx="2286000" cy="1595437"/>
        </p:xfrm>
        <a:graphic>
          <a:graphicData uri="http://schemas.openxmlformats.org/presentationml/2006/ole">
            <p:oleObj spid="_x0000_s1839107" r:id="rId6" imgW="4828571" imgH="3371429" progId="">
              <p:embed/>
            </p:oleObj>
          </a:graphicData>
        </a:graphic>
      </p:graphicFrame>
      <p:sp>
        <p:nvSpPr>
          <p:cNvPr id="2091016" name="Rectangle 8"/>
          <p:cNvSpPr>
            <a:spLocks noChangeArrowheads="1"/>
          </p:cNvSpPr>
          <p:nvPr/>
        </p:nvSpPr>
        <p:spPr bwMode="auto">
          <a:xfrm>
            <a:off x="2214563" y="1252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288" tIns="18288" rIns="18288" bIns="18288">
            <a:spAutoFit/>
          </a:bodyPr>
          <a:lstStyle/>
          <a:p>
            <a:endParaRPr lang="en-US"/>
          </a:p>
        </p:txBody>
      </p:sp>
      <p:sp>
        <p:nvSpPr>
          <p:cNvPr id="2091017" name="Rectangle 9"/>
          <p:cNvSpPr>
            <a:spLocks noChangeArrowheads="1"/>
          </p:cNvSpPr>
          <p:nvPr/>
        </p:nvSpPr>
        <p:spPr bwMode="auto">
          <a:xfrm>
            <a:off x="2752725" y="2262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288" tIns="18288" rIns="18288" bIns="18288">
            <a:spAutoFit/>
          </a:bodyPr>
          <a:lstStyle/>
          <a:p>
            <a:endParaRPr lang="en-US"/>
          </a:p>
        </p:txBody>
      </p:sp>
      <p:graphicFrame>
        <p:nvGraphicFramePr>
          <p:cNvPr id="2091018" name="Object 10"/>
          <p:cNvGraphicFramePr>
            <a:graphicFrameLocks noChangeAspect="1"/>
          </p:cNvGraphicFramePr>
          <p:nvPr/>
        </p:nvGraphicFramePr>
        <p:xfrm>
          <a:off x="6781800" y="3848100"/>
          <a:ext cx="2133600" cy="1368425"/>
        </p:xfrm>
        <a:graphic>
          <a:graphicData uri="http://schemas.openxmlformats.org/presentationml/2006/ole">
            <p:oleObj spid="_x0000_s1839108" r:id="rId7" imgW="5401429" imgH="3476190" progId="">
              <p:embed/>
            </p:oleObj>
          </a:graphicData>
        </a:graphic>
      </p:graphicFrame>
      <p:graphicFrame>
        <p:nvGraphicFramePr>
          <p:cNvPr id="2091019" name="Object 11"/>
          <p:cNvGraphicFramePr>
            <a:graphicFrameLocks noChangeAspect="1"/>
          </p:cNvGraphicFramePr>
          <p:nvPr/>
        </p:nvGraphicFramePr>
        <p:xfrm>
          <a:off x="78378" y="1743890"/>
          <a:ext cx="2209800" cy="1684338"/>
        </p:xfrm>
        <a:graphic>
          <a:graphicData uri="http://schemas.openxmlformats.org/presentationml/2006/ole">
            <p:oleObj spid="_x0000_s1839109" name="Bitmap Image" r:id="rId8" imgW="2809524" imgH="5819048" progId="">
              <p:embed/>
            </p:oleObj>
          </a:graphicData>
        </a:graphic>
      </p:graphicFrame>
      <p:graphicFrame>
        <p:nvGraphicFramePr>
          <p:cNvPr id="2091020" name="Object 12"/>
          <p:cNvGraphicFramePr>
            <a:graphicFrameLocks noChangeAspect="1"/>
          </p:cNvGraphicFramePr>
          <p:nvPr/>
        </p:nvGraphicFramePr>
        <p:xfrm>
          <a:off x="267821" y="4927600"/>
          <a:ext cx="2971800" cy="1930400"/>
        </p:xfrm>
        <a:graphic>
          <a:graphicData uri="http://schemas.openxmlformats.org/presentationml/2006/ole">
            <p:oleObj spid="_x0000_s1839110" name="Bitmap Image" r:id="rId9" imgW="2809524" imgH="5819048" progId="">
              <p:embed/>
            </p:oleObj>
          </a:graphicData>
        </a:graphic>
      </p:graphicFrame>
      <p:pic>
        <p:nvPicPr>
          <p:cNvPr id="2091023" name="Picture 15" descr="untitled2"/>
          <p:cNvPicPr>
            <a:picLocks noChangeAspect="1" noChangeArrowheads="1"/>
          </p:cNvPicPr>
          <p:nvPr/>
        </p:nvPicPr>
        <p:blipFill>
          <a:blip r:embed="rId10" cstate="print"/>
          <a:srcRect b="-1924"/>
          <a:stretch>
            <a:fillRect/>
          </a:stretch>
        </p:blipFill>
        <p:spPr bwMode="auto">
          <a:xfrm>
            <a:off x="3581400" y="4267200"/>
            <a:ext cx="2590800" cy="2438400"/>
          </a:xfrm>
          <a:prstGeom prst="rect">
            <a:avLst/>
          </a:prstGeom>
          <a:noFill/>
        </p:spPr>
      </p:pic>
      <p:sp>
        <p:nvSpPr>
          <p:cNvPr id="2091024" name="Line 16"/>
          <p:cNvSpPr>
            <a:spLocks noChangeShapeType="1"/>
          </p:cNvSpPr>
          <p:nvPr/>
        </p:nvSpPr>
        <p:spPr bwMode="auto">
          <a:xfrm flipV="1">
            <a:off x="6019800" y="4800600"/>
            <a:ext cx="609600" cy="457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lIns="18288" tIns="18288" rIns="18288" bIns="18288">
            <a:spAutoFit/>
          </a:bodyPr>
          <a:lstStyle/>
          <a:p>
            <a:endParaRPr lang="en-US"/>
          </a:p>
        </p:txBody>
      </p:sp>
      <p:sp>
        <p:nvSpPr>
          <p:cNvPr id="2091025" name="Line 17"/>
          <p:cNvSpPr>
            <a:spLocks noChangeShapeType="1"/>
          </p:cNvSpPr>
          <p:nvPr/>
        </p:nvSpPr>
        <p:spPr bwMode="auto">
          <a:xfrm>
            <a:off x="6019800" y="5257800"/>
            <a:ext cx="609600" cy="4572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lIns="18288" tIns="18288" rIns="18288" bIns="18288">
            <a:spAutoFit/>
          </a:bodyPr>
          <a:lstStyle/>
          <a:p>
            <a:endParaRPr lang="en-US"/>
          </a:p>
        </p:txBody>
      </p:sp>
      <p:sp>
        <p:nvSpPr>
          <p:cNvPr id="2091026" name="Line 18"/>
          <p:cNvSpPr>
            <a:spLocks noChangeShapeType="1"/>
          </p:cNvSpPr>
          <p:nvPr/>
        </p:nvSpPr>
        <p:spPr bwMode="auto">
          <a:xfrm>
            <a:off x="2371725" y="2057400"/>
            <a:ext cx="3048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lIns="18288" tIns="18288" rIns="18288" bIns="18288">
            <a:spAutoFit/>
          </a:bodyPr>
          <a:lstStyle/>
          <a:p>
            <a:endParaRPr lang="en-US"/>
          </a:p>
        </p:txBody>
      </p:sp>
      <p:sp>
        <p:nvSpPr>
          <p:cNvPr id="2091027" name="Line 19"/>
          <p:cNvSpPr>
            <a:spLocks noChangeShapeType="1"/>
          </p:cNvSpPr>
          <p:nvPr/>
        </p:nvSpPr>
        <p:spPr bwMode="auto">
          <a:xfrm>
            <a:off x="6362700" y="2019300"/>
            <a:ext cx="304800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 lIns="18288" tIns="18288" rIns="18288" bIns="18288">
            <a:spAutoFit/>
          </a:bodyPr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22068" y="1084217"/>
            <a:ext cx="2116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tray is aligned in the tool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795451" y="457200"/>
            <a:ext cx="34616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4 vacuum bridges capture the ladders from an alignment tool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279776" y="577455"/>
            <a:ext cx="28642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adhesive drops are deposited. The bridges are positioned with a dowel-hole system keeping the ladders aligned at the rigth height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74812" y="4168588"/>
            <a:ext cx="388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strips are bonded to the electronics</a:t>
            </a:r>
          </a:p>
          <a:p>
            <a:r>
              <a:rPr lang="it-IT" dirty="0" smtClean="0"/>
              <a:t>The alignemnt, parallelism and flatness are measured with a CMM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The Tracker electronics system</a:t>
            </a:r>
          </a:p>
        </p:txBody>
      </p:sp>
      <p:pic>
        <p:nvPicPr>
          <p:cNvPr id="1678339" name="Picture 3"/>
          <p:cNvPicPr>
            <a:picLocks noChangeAspect="1" noChangeArrowheads="1"/>
          </p:cNvPicPr>
          <p:nvPr/>
        </p:nvPicPr>
        <p:blipFill>
          <a:blip r:embed="rId2" cstate="print"/>
          <a:srcRect r="86587" b="90373"/>
          <a:stretch>
            <a:fillRect/>
          </a:stretch>
        </p:blipFill>
        <p:spPr bwMode="auto">
          <a:xfrm>
            <a:off x="2937581" y="979310"/>
            <a:ext cx="5966530" cy="3719689"/>
          </a:xfrm>
          <a:prstGeom prst="rect">
            <a:avLst/>
          </a:prstGeom>
          <a:noFill/>
        </p:spPr>
      </p:pic>
      <p:sp>
        <p:nvSpPr>
          <p:cNvPr id="1678341" name="Rectangle 5"/>
          <p:cNvSpPr>
            <a:spLocks noChangeArrowheads="1"/>
          </p:cNvSpPr>
          <p:nvPr/>
        </p:nvSpPr>
        <p:spPr bwMode="auto">
          <a:xfrm>
            <a:off x="282575" y="1574800"/>
            <a:ext cx="2881313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US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Key features:</a:t>
            </a:r>
            <a:endParaRPr lang="en-US">
              <a:solidFill>
                <a:schemeClr val="accent2"/>
              </a:solidFill>
            </a:endParaRP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>
                <a:solidFill>
                  <a:schemeClr val="accent2"/>
                </a:solidFill>
              </a:rPr>
              <a:t> </a:t>
            </a:r>
            <a:r>
              <a:rPr lang="en-US">
                <a:solidFill>
                  <a:srgbClr val="CC0000"/>
                </a:solidFill>
              </a:rPr>
              <a:t>Low power consumption</a:t>
            </a:r>
          </a:p>
          <a:p>
            <a:pPr>
              <a:spcBef>
                <a:spcPct val="10000"/>
              </a:spcBef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</a:rPr>
              <a:t>(~ 200 </a:t>
            </a:r>
            <a:r>
              <a:rPr lang="en-US">
                <a:solidFill>
                  <a:schemeClr val="accent2"/>
                </a:solidFill>
                <a:latin typeface="Symbol" charset="2"/>
              </a:rPr>
              <a:t>m</a:t>
            </a:r>
            <a:r>
              <a:rPr lang="en-US">
                <a:solidFill>
                  <a:schemeClr val="accent2"/>
                </a:solidFill>
              </a:rPr>
              <a:t>W/channel).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>
                <a:solidFill>
                  <a:schemeClr val="accent2"/>
                </a:solidFill>
              </a:rPr>
              <a:t> </a:t>
            </a:r>
            <a:r>
              <a:rPr lang="en-US">
                <a:solidFill>
                  <a:srgbClr val="CC0000"/>
                </a:solidFill>
              </a:rPr>
              <a:t>Low noise occupancy</a:t>
            </a:r>
          </a:p>
          <a:p>
            <a:pPr>
              <a:spcBef>
                <a:spcPct val="10000"/>
              </a:spcBef>
              <a:buFont typeface="Wingdings" pitchFamily="2" charset="2"/>
              <a:buNone/>
            </a:pPr>
            <a:r>
              <a:rPr lang="en-US">
                <a:solidFill>
                  <a:schemeClr val="accent2"/>
                </a:solidFill>
              </a:rPr>
              <a:t>(&lt; 10</a:t>
            </a:r>
            <a:r>
              <a:rPr lang="en-US" baseline="30000">
                <a:solidFill>
                  <a:schemeClr val="accent2"/>
                </a:solidFill>
              </a:rPr>
              <a:t>-4</a:t>
            </a:r>
            <a:r>
              <a:rPr lang="en-US">
                <a:solidFill>
                  <a:schemeClr val="accent2"/>
                </a:solidFill>
              </a:rPr>
              <a:t> at the single channel level, mainly for the trigger).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>
                <a:solidFill>
                  <a:schemeClr val="accent2"/>
                </a:solidFill>
              </a:rPr>
              <a:t> Redundant architecture.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>
                <a:solidFill>
                  <a:schemeClr val="accent2"/>
                </a:solidFill>
              </a:rPr>
              <a:t> Complete digital zero suppression onboard.</a:t>
            </a:r>
          </a:p>
        </p:txBody>
      </p:sp>
      <p:sp>
        <p:nvSpPr>
          <p:cNvPr id="1678343" name="Rectangle 7"/>
          <p:cNvSpPr>
            <a:spLocks noChangeArrowheads="1"/>
          </p:cNvSpPr>
          <p:nvPr/>
        </p:nvSpPr>
        <p:spPr bwMode="auto">
          <a:xfrm>
            <a:off x="206375" y="4956175"/>
            <a:ext cx="8805863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US" sz="1400" b="1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Overall design:</a:t>
            </a:r>
            <a:endParaRPr lang="en-US" sz="1400">
              <a:solidFill>
                <a:schemeClr val="accent2"/>
              </a:solidFill>
            </a:endParaRP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>
                <a:solidFill>
                  <a:schemeClr val="accent2"/>
                </a:solidFill>
              </a:rPr>
              <a:t> 24 custom Front End chips + 2 Readout Controller chips handle one silicon layers.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>
                <a:solidFill>
                  <a:schemeClr val="accent2"/>
                </a:solidFill>
              </a:rPr>
              <a:t> Data can shift left/right to one of the Controllers (single dead chips can be bypassed without loosing data).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>
                <a:solidFill>
                  <a:schemeClr val="accent2"/>
                </a:solidFill>
              </a:rPr>
              <a:t> Zero suppression takes place in the controllers (data stream includes IDs of the strips fired + TOT of the layer OR, which also provides the trigger).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>
                <a:solidFill>
                  <a:schemeClr val="accent2"/>
                </a:solidFill>
              </a:rPr>
              <a:t> Two flat cables per side complete the redundancy.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5" name="Rectangle 7"/>
          <p:cNvSpPr>
            <a:spLocks noChangeArrowheads="1"/>
          </p:cNvSpPr>
          <p:nvPr/>
        </p:nvSpPr>
        <p:spPr bwMode="auto">
          <a:xfrm>
            <a:off x="4522788" y="393700"/>
            <a:ext cx="4621212" cy="541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10000"/>
              </a:spcBef>
            </a:pPr>
            <a:r>
              <a:rPr lang="en-US" sz="1800" b="1" dirty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Large Area Telescope (LAT):</a:t>
            </a:r>
            <a:endParaRPr lang="en-US" sz="1800" dirty="0">
              <a:solidFill>
                <a:srgbClr val="FF99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b="1" dirty="0"/>
              <a:t> Pair-conversion telescope.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b="1" dirty="0"/>
              <a:t> Tracker/converter + calorimeter, surrounded by an anticoincidence shield.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b="1" dirty="0"/>
              <a:t> Energy range: 20 </a:t>
            </a:r>
            <a:r>
              <a:rPr lang="en-US" b="1" dirty="0" err="1"/>
              <a:t>MeV</a:t>
            </a:r>
            <a:r>
              <a:rPr lang="en-US" b="1" dirty="0"/>
              <a:t> – 300 </a:t>
            </a:r>
            <a:r>
              <a:rPr lang="en-US" b="1" dirty="0" err="1"/>
              <a:t>GeV</a:t>
            </a:r>
            <a:r>
              <a:rPr lang="en-US" b="1" dirty="0"/>
              <a:t>.</a:t>
            </a:r>
          </a:p>
          <a:p>
            <a:pPr>
              <a:spcBef>
                <a:spcPct val="10000"/>
              </a:spcBef>
              <a:buFont typeface="Wingdings" pitchFamily="2" charset="2"/>
              <a:buNone/>
            </a:pPr>
            <a:endParaRPr lang="en-US" b="1" dirty="0"/>
          </a:p>
          <a:p>
            <a:pPr>
              <a:spcBef>
                <a:spcPct val="10000"/>
              </a:spcBef>
            </a:pPr>
            <a:r>
              <a:rPr lang="en-US" sz="1800" b="1" dirty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Gamma-ray Burst Monitor (GBM):</a:t>
            </a:r>
            <a:endParaRPr lang="en-US" sz="1800" dirty="0">
              <a:solidFill>
                <a:srgbClr val="FF99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b="1" dirty="0"/>
              <a:t> Set </a:t>
            </a:r>
            <a:r>
              <a:rPr lang="en-US" b="1" dirty="0" smtClean="0"/>
              <a:t>of 12 </a:t>
            </a:r>
            <a:r>
              <a:rPr lang="en-US" b="1" dirty="0" err="1"/>
              <a:t>NaI</a:t>
            </a:r>
            <a:r>
              <a:rPr lang="en-US" b="1" dirty="0"/>
              <a:t> + 2 BGO </a:t>
            </a:r>
            <a:r>
              <a:rPr lang="en-US" b="1" dirty="0" err="1"/>
              <a:t>scintillators</a:t>
            </a:r>
            <a:r>
              <a:rPr lang="en-US" b="1" dirty="0"/>
              <a:t>.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b="1" dirty="0"/>
              <a:t> Monitoring the entire </a:t>
            </a:r>
            <a:r>
              <a:rPr lang="en-US" b="1" dirty="0" err="1"/>
              <a:t>unocculted</a:t>
            </a:r>
            <a:r>
              <a:rPr lang="en-US" b="1" dirty="0"/>
              <a:t> sky, optimized to detect Gamma-Ray Bursts.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b="1" dirty="0"/>
              <a:t> Energy range: 10 </a:t>
            </a:r>
            <a:r>
              <a:rPr lang="en-US" b="1" dirty="0" err="1"/>
              <a:t>keV</a:t>
            </a:r>
            <a:r>
              <a:rPr lang="en-US" b="1" dirty="0"/>
              <a:t> – 25 </a:t>
            </a:r>
            <a:r>
              <a:rPr lang="en-US" b="1" dirty="0" err="1"/>
              <a:t>MeV</a:t>
            </a:r>
            <a:r>
              <a:rPr lang="en-US" b="1" dirty="0"/>
              <a:t>.</a:t>
            </a:r>
          </a:p>
          <a:p>
            <a:pPr>
              <a:spcBef>
                <a:spcPct val="10000"/>
              </a:spcBef>
              <a:buFont typeface="Wingdings" pitchFamily="2" charset="2"/>
              <a:buNone/>
            </a:pPr>
            <a:endParaRPr lang="en-US" b="1" dirty="0">
              <a:effectLst>
                <a:outerShdw blurRad="38100" dist="38100" dir="2700000" algn="tl">
                  <a:srgbClr val="5A6378"/>
                </a:outerShdw>
              </a:effectLst>
            </a:endParaRPr>
          </a:p>
          <a:p>
            <a:pPr>
              <a:spcBef>
                <a:spcPct val="10000"/>
              </a:spcBef>
            </a:pPr>
            <a:r>
              <a:rPr lang="en-US" sz="1800" b="1" dirty="0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Key features:</a:t>
            </a:r>
            <a:endParaRPr lang="en-US" sz="1800" dirty="0">
              <a:solidFill>
                <a:srgbClr val="FF99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b="1" dirty="0"/>
              <a:t> Large field of view (&gt;2 </a:t>
            </a:r>
            <a:r>
              <a:rPr lang="en-US" b="1" dirty="0" err="1"/>
              <a:t>sr</a:t>
            </a:r>
            <a:r>
              <a:rPr lang="en-US" b="1" dirty="0"/>
              <a:t> for the LAT, 2</a:t>
            </a:r>
            <a:r>
              <a:rPr lang="en-US" b="1" dirty="0">
                <a:latin typeface="Symbol" charset="2"/>
              </a:rPr>
              <a:t>p</a:t>
            </a:r>
            <a:r>
              <a:rPr lang="en-US" b="1" dirty="0"/>
              <a:t> </a:t>
            </a:r>
            <a:r>
              <a:rPr lang="en-US" b="1" dirty="0" err="1"/>
              <a:t>sr</a:t>
            </a:r>
            <a:r>
              <a:rPr lang="en-US" b="1" dirty="0"/>
              <a:t> for the GBM)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b="1" dirty="0"/>
              <a:t> Huge energy range (including the essentially unexplored 10--100 </a:t>
            </a:r>
            <a:r>
              <a:rPr lang="en-US" b="1" dirty="0" err="1"/>
              <a:t>GeV</a:t>
            </a:r>
            <a:r>
              <a:rPr lang="en-US" b="1" dirty="0"/>
              <a:t> band).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b="1" dirty="0"/>
              <a:t> Small dead time (26 </a:t>
            </a:r>
            <a:r>
              <a:rPr lang="en-US" b="1" dirty="0">
                <a:latin typeface="Symbol" charset="2"/>
              </a:rPr>
              <a:t>m</a:t>
            </a:r>
            <a:r>
              <a:rPr lang="en-US" b="1" dirty="0"/>
              <a:t>s minimum).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b="1" dirty="0"/>
              <a:t> Enormous increase in sensitivity with respect to the previous missions.</a:t>
            </a:r>
          </a:p>
        </p:txBody>
      </p:sp>
      <p:pic>
        <p:nvPicPr>
          <p:cNvPr id="140296" name="Picture 8" descr="228085main_fairopen-lg"/>
          <p:cNvPicPr>
            <a:picLocks noChangeAspect="1" noChangeArrowheads="1"/>
          </p:cNvPicPr>
          <p:nvPr/>
        </p:nvPicPr>
        <p:blipFill>
          <a:blip r:embed="rId2" cstate="print"/>
          <a:srcRect l="31732" t="41782" r="33826" b="30000"/>
          <a:stretch>
            <a:fillRect/>
          </a:stretch>
        </p:blipFill>
        <p:spPr bwMode="auto">
          <a:xfrm>
            <a:off x="304800" y="708025"/>
            <a:ext cx="4029075" cy="496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297" name="Line 9"/>
          <p:cNvSpPr>
            <a:spLocks noChangeShapeType="1"/>
          </p:cNvSpPr>
          <p:nvPr/>
        </p:nvSpPr>
        <p:spPr bwMode="auto">
          <a:xfrm flipH="1">
            <a:off x="2921000" y="698500"/>
            <a:ext cx="1689100" cy="81280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0298" name="Line 10"/>
          <p:cNvSpPr>
            <a:spLocks noChangeShapeType="1"/>
          </p:cNvSpPr>
          <p:nvPr/>
        </p:nvSpPr>
        <p:spPr bwMode="auto">
          <a:xfrm flipH="1">
            <a:off x="3594100" y="2286000"/>
            <a:ext cx="952500" cy="16129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0299" name="Line 11"/>
          <p:cNvSpPr>
            <a:spLocks noChangeShapeType="1"/>
          </p:cNvSpPr>
          <p:nvPr/>
        </p:nvSpPr>
        <p:spPr bwMode="auto">
          <a:xfrm flipH="1">
            <a:off x="1206500" y="2235200"/>
            <a:ext cx="3314700" cy="15621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0300" name="Line 12"/>
          <p:cNvSpPr>
            <a:spLocks noChangeShapeType="1"/>
          </p:cNvSpPr>
          <p:nvPr/>
        </p:nvSpPr>
        <p:spPr bwMode="auto">
          <a:xfrm flipH="1">
            <a:off x="2463800" y="2324100"/>
            <a:ext cx="1993900" cy="215900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5327"/>
            <a:ext cx="9144000" cy="657225"/>
          </a:xfrm>
        </p:spPr>
        <p:txBody>
          <a:bodyPr/>
          <a:lstStyle/>
          <a:p>
            <a:r>
              <a:rPr lang="it-IT" dirty="0" smtClean="0"/>
              <a:t>Readout electronics mounted vertically on a pocket of the tray to  reduce  the infra-towers dead space to &lt;16mm </a:t>
            </a:r>
            <a:endParaRPr lang="en-US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736" y="964158"/>
            <a:ext cx="2924175" cy="235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 descr="mcm cross section colore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12870" y="1711233"/>
            <a:ext cx="4831130" cy="4859383"/>
          </a:xfrm>
          <a:prstGeom prst="rect">
            <a:avLst/>
          </a:prstGeom>
        </p:spPr>
      </p:pic>
      <p:pic>
        <p:nvPicPr>
          <p:cNvPr id="5" name="Picture 4" descr="mcm mounted on edge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9980" y="3335025"/>
            <a:ext cx="4139952" cy="31049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85343" y="1162594"/>
            <a:ext cx="57496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 tremendous effort was needed to achieve the required 99% yeld of the connection chain from the readout chip to the detectors strip.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7938" name="Picture 2" descr="Tray_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990600"/>
            <a:ext cx="3246438" cy="2578100"/>
          </a:xfrm>
          <a:noFill/>
          <a:ln w="15875">
            <a:solidFill>
              <a:srgbClr val="993300"/>
            </a:solidFill>
          </a:ln>
        </p:spPr>
      </p:pic>
      <p:sp>
        <p:nvSpPr>
          <p:cNvPr id="2087939" name="Text Box 3"/>
          <p:cNvSpPr txBox="1">
            <a:spLocks noChangeArrowheads="1"/>
          </p:cNvSpPr>
          <p:nvPr/>
        </p:nvSpPr>
        <p:spPr bwMode="auto">
          <a:xfrm>
            <a:off x="1965325" y="1069975"/>
            <a:ext cx="2073275" cy="1049338"/>
          </a:xfrm>
          <a:prstGeom prst="rect">
            <a:avLst/>
          </a:prstGeom>
          <a:solidFill>
            <a:srgbClr val="CCFFFF">
              <a:alpha val="89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400">
                <a:solidFill>
                  <a:srgbClr val="000099"/>
                </a:solidFill>
                <a:latin typeface="Comic Sans MS" pitchFamily="66" charset="0"/>
              </a:rPr>
              <a:t>Single-tray test-bed</a:t>
            </a:r>
          </a:p>
          <a:p>
            <a:pPr>
              <a:spcBef>
                <a:spcPct val="50000"/>
              </a:spcBef>
              <a:buFontTx/>
              <a:buNone/>
            </a:pPr>
            <a:r>
              <a:rPr lang="en-US" sz="1400">
                <a:solidFill>
                  <a:srgbClr val="000099"/>
                </a:solidFill>
                <a:latin typeface="Comic Sans MS" pitchFamily="66" charset="0"/>
              </a:rPr>
              <a:t>System transferred to G&amp;A and operated by </a:t>
            </a:r>
            <a:r>
              <a:rPr lang="en-US" sz="1400">
                <a:solidFill>
                  <a:srgbClr val="FF0000"/>
                </a:solidFill>
                <a:latin typeface="Comic Sans MS" pitchFamily="66" charset="0"/>
              </a:rPr>
              <a:t>INFN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548188" y="1016000"/>
            <a:ext cx="2660650" cy="2436813"/>
            <a:chOff x="202" y="665"/>
            <a:chExt cx="1776" cy="1626"/>
          </a:xfrm>
        </p:grpSpPr>
        <p:pic>
          <p:nvPicPr>
            <p:cNvPr id="2087941" name="Picture 5" descr="TkrPowerConsumptionTest_LeakageCurrent_30400350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02" y="665"/>
              <a:ext cx="1776" cy="1626"/>
            </a:xfrm>
            <a:prstGeom prst="rect">
              <a:avLst/>
            </a:prstGeom>
          </p:spPr>
        </p:pic>
        <p:sp>
          <p:nvSpPr>
            <p:cNvPr id="2087942" name="Text Box 6"/>
            <p:cNvSpPr txBox="1">
              <a:spLocks noChangeArrowheads="1"/>
            </p:cNvSpPr>
            <p:nvPr/>
          </p:nvSpPr>
          <p:spPr bwMode="auto">
            <a:xfrm>
              <a:off x="621" y="676"/>
              <a:ext cx="1169" cy="22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/>
                <a:t>Leakage current</a:t>
              </a:r>
            </a:p>
          </p:txBody>
        </p:sp>
      </p:grpSp>
      <p:pic>
        <p:nvPicPr>
          <p:cNvPr id="2087943" name="Picture 7" descr="TkrDataTakingHitmap_LayerX1_30400369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875" y="3841750"/>
            <a:ext cx="2697163" cy="2470150"/>
          </a:xfrm>
          <a:prstGeom prst="rect">
            <a:avLst/>
          </a:prstGeom>
          <a:noFill/>
        </p:spPr>
      </p:pic>
      <p:sp>
        <p:nvSpPr>
          <p:cNvPr id="2087944" name="Text Box 8"/>
          <p:cNvSpPr txBox="1">
            <a:spLocks noChangeArrowheads="1"/>
          </p:cNvSpPr>
          <p:nvPr/>
        </p:nvSpPr>
        <p:spPr bwMode="auto">
          <a:xfrm>
            <a:off x="6767513" y="3825875"/>
            <a:ext cx="160655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/>
              <a:t>CR data taking</a:t>
            </a:r>
          </a:p>
        </p:txBody>
      </p:sp>
      <p:sp>
        <p:nvSpPr>
          <p:cNvPr id="2087945" name="Text Box 9"/>
          <p:cNvSpPr txBox="1">
            <a:spLocks noChangeArrowheads="1"/>
          </p:cNvSpPr>
          <p:nvPr/>
        </p:nvSpPr>
        <p:spPr bwMode="auto">
          <a:xfrm>
            <a:off x="1143000" y="152400"/>
            <a:ext cx="678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sz="32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Tracker Tray Functional Tests</a:t>
            </a:r>
          </a:p>
        </p:txBody>
      </p:sp>
      <p:sp>
        <p:nvSpPr>
          <p:cNvPr id="2087946" name="Text Box 10"/>
          <p:cNvSpPr txBox="1">
            <a:spLocks noChangeArrowheads="1"/>
          </p:cNvSpPr>
          <p:nvPr/>
        </p:nvSpPr>
        <p:spPr bwMode="auto">
          <a:xfrm>
            <a:off x="6902450" y="1441450"/>
            <a:ext cx="2135188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b="0"/>
              <a:t>~100nA/SSD: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b="0"/>
              <a:t> the SSD performance are preserved all along the assembly phases</a:t>
            </a: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339725" y="3868738"/>
            <a:ext cx="5835650" cy="2747962"/>
            <a:chOff x="214" y="2437"/>
            <a:chExt cx="3676" cy="1731"/>
          </a:xfrm>
        </p:grpSpPr>
        <p:pic>
          <p:nvPicPr>
            <p:cNvPr id="2087948" name="Picture 12" descr="TkrNoiseAndGain_Gain_LayerX1_30400368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14" y="2438"/>
              <a:ext cx="1676" cy="1535"/>
            </a:xfrm>
            <a:prstGeom prst="rect">
              <a:avLst/>
            </a:prstGeom>
          </p:spPr>
        </p:pic>
        <p:pic>
          <p:nvPicPr>
            <p:cNvPr id="2087949" name="Picture 13" descr="TkrNoiseAndGain_Noise_LayerX1_30400368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70" y="2437"/>
              <a:ext cx="1677" cy="1536"/>
            </a:xfrm>
            <a:prstGeom prst="rect">
              <a:avLst/>
            </a:prstGeom>
          </p:spPr>
        </p:pic>
        <p:sp>
          <p:nvSpPr>
            <p:cNvPr id="2087950" name="Text Box 14"/>
            <p:cNvSpPr txBox="1">
              <a:spLocks noChangeArrowheads="1"/>
            </p:cNvSpPr>
            <p:nvPr/>
          </p:nvSpPr>
          <p:spPr bwMode="auto">
            <a:xfrm>
              <a:off x="588" y="2452"/>
              <a:ext cx="990" cy="2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/>
                <a:t>Channels gain</a:t>
              </a:r>
            </a:p>
          </p:txBody>
        </p:sp>
        <p:sp>
          <p:nvSpPr>
            <p:cNvPr id="2087951" name="Text Box 15"/>
            <p:cNvSpPr txBox="1">
              <a:spLocks noChangeArrowheads="1"/>
            </p:cNvSpPr>
            <p:nvPr/>
          </p:nvSpPr>
          <p:spPr bwMode="auto">
            <a:xfrm>
              <a:off x="2351" y="2453"/>
              <a:ext cx="1061" cy="2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/>
                <a:t>Channels noise</a:t>
              </a:r>
            </a:p>
          </p:txBody>
        </p:sp>
        <p:sp>
          <p:nvSpPr>
            <p:cNvPr id="2087952" name="Text Box 16"/>
            <p:cNvSpPr txBox="1">
              <a:spLocks noChangeArrowheads="1"/>
            </p:cNvSpPr>
            <p:nvPr/>
          </p:nvSpPr>
          <p:spPr bwMode="auto">
            <a:xfrm>
              <a:off x="1752" y="3995"/>
              <a:ext cx="79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sz="1200">
                  <a:solidFill>
                    <a:srgbClr val="FF0000"/>
                  </a:solidFill>
                </a:rPr>
                <a:t>Dead channels</a:t>
              </a:r>
            </a:p>
          </p:txBody>
        </p:sp>
        <p:sp>
          <p:nvSpPr>
            <p:cNvPr id="2087953" name="Line 17"/>
            <p:cNvSpPr>
              <a:spLocks noChangeShapeType="1"/>
            </p:cNvSpPr>
            <p:nvPr/>
          </p:nvSpPr>
          <p:spPr bwMode="auto">
            <a:xfrm flipH="1" flipV="1">
              <a:off x="1483" y="3835"/>
              <a:ext cx="312" cy="221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87954" name="Line 18"/>
            <p:cNvSpPr>
              <a:spLocks noChangeShapeType="1"/>
            </p:cNvSpPr>
            <p:nvPr/>
          </p:nvSpPr>
          <p:spPr bwMode="auto">
            <a:xfrm flipV="1">
              <a:off x="2386" y="3821"/>
              <a:ext cx="331" cy="21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87955" name="Text Box 19"/>
            <p:cNvSpPr txBox="1">
              <a:spLocks noChangeArrowheads="1"/>
            </p:cNvSpPr>
            <p:nvPr/>
          </p:nvSpPr>
          <p:spPr bwMode="auto">
            <a:xfrm>
              <a:off x="2702" y="3386"/>
              <a:ext cx="1188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sz="1200">
                  <a:solidFill>
                    <a:srgbClr val="000099"/>
                  </a:solidFill>
                </a:rPr>
                <a:t>Disconnected channels</a:t>
              </a:r>
            </a:p>
          </p:txBody>
        </p:sp>
        <p:sp>
          <p:nvSpPr>
            <p:cNvPr id="2087956" name="Oval 20"/>
            <p:cNvSpPr>
              <a:spLocks noChangeArrowheads="1"/>
            </p:cNvSpPr>
            <p:nvPr/>
          </p:nvSpPr>
          <p:spPr bwMode="auto">
            <a:xfrm>
              <a:off x="763" y="3739"/>
              <a:ext cx="927" cy="91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7957" name="Oval 21"/>
            <p:cNvSpPr>
              <a:spLocks noChangeArrowheads="1"/>
            </p:cNvSpPr>
            <p:nvPr/>
          </p:nvSpPr>
          <p:spPr bwMode="auto">
            <a:xfrm>
              <a:off x="2515" y="3734"/>
              <a:ext cx="927" cy="91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7958" name="Oval 22"/>
            <p:cNvSpPr>
              <a:spLocks noChangeArrowheads="1"/>
            </p:cNvSpPr>
            <p:nvPr/>
          </p:nvSpPr>
          <p:spPr bwMode="auto">
            <a:xfrm>
              <a:off x="2563" y="3662"/>
              <a:ext cx="720" cy="96"/>
            </a:xfrm>
            <a:prstGeom prst="ellipse">
              <a:avLst/>
            </a:prstGeom>
            <a:noFill/>
            <a:ln w="9525">
              <a:solidFill>
                <a:srgbClr val="0000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7959" name="Line 23"/>
            <p:cNvSpPr>
              <a:spLocks noChangeShapeType="1"/>
            </p:cNvSpPr>
            <p:nvPr/>
          </p:nvSpPr>
          <p:spPr bwMode="auto">
            <a:xfrm flipH="1">
              <a:off x="3115" y="3538"/>
              <a:ext cx="135" cy="115"/>
            </a:xfrm>
            <a:prstGeom prst="line">
              <a:avLst/>
            </a:prstGeom>
            <a:noFill/>
            <a:ln w="28575">
              <a:solidFill>
                <a:srgbClr val="000099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011238" y="-60736"/>
            <a:ext cx="7429500" cy="657225"/>
          </a:xfrm>
        </p:spPr>
        <p:txBody>
          <a:bodyPr/>
          <a:lstStyle/>
          <a:p>
            <a:r>
              <a:rPr lang="it-IT" dirty="0" smtClean="0"/>
              <a:t>Tower assembly, cabling, alignment 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2971801" y="1025433"/>
            <a:ext cx="3605350" cy="270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8" descr="IMG_007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31502" y="3613695"/>
            <a:ext cx="4323722" cy="3244305"/>
          </a:xfrm>
          <a:prstGeom prst="rect">
            <a:avLst/>
          </a:prstGeom>
          <a:noFill/>
        </p:spPr>
      </p:pic>
      <p:pic>
        <p:nvPicPr>
          <p:cNvPr id="13" name="Picture 6" descr="latr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864" y="572861"/>
            <a:ext cx="2874081" cy="3463562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0" y="4036422"/>
            <a:ext cx="3487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1) Tray stack assembly: a precision jig fixes the trays in their positions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200503" y="544287"/>
            <a:ext cx="294349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2)The tower is cabled and tested. The cosmic rays flux generates a ~50Hz trigger rate. The tower is auto-triggering, thus it is possible to test it without external equipment. </a:t>
            </a:r>
          </a:p>
          <a:p>
            <a:r>
              <a:rPr lang="it-IT" dirty="0" smtClean="0"/>
              <a:t>The high </a:t>
            </a:r>
            <a:r>
              <a:rPr lang="it-IT" dirty="0" err="1" smtClean="0"/>
              <a:t>energy</a:t>
            </a:r>
            <a:r>
              <a:rPr lang="it-IT" dirty="0" smtClean="0"/>
              <a:t> </a:t>
            </a:r>
            <a:r>
              <a:rPr lang="it-IT" dirty="0" err="1" smtClean="0"/>
              <a:t>muons</a:t>
            </a:r>
            <a:r>
              <a:rPr lang="it-IT" dirty="0" smtClean="0"/>
              <a:t> tracks registered in 3-4 hours are enough for a deep test (efficiency, alignment..);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4763853"/>
            <a:ext cx="45415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3)The sidewalls are screwed to close the tower.</a:t>
            </a:r>
          </a:p>
          <a:p>
            <a:r>
              <a:rPr lang="it-IT" dirty="0" smtClean="0"/>
              <a:t>The tower is measured and the nominal positions of the reference holes on 3  corners are corrected to the nominal values by a double eccentric system. 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6172437"/>
            <a:ext cx="4572000" cy="584775"/>
          </a:xfrm>
          <a:prstGeom prst="rect">
            <a:avLst/>
          </a:prstGeom>
          <a:solidFill>
            <a:srgbClr val="0070C0"/>
          </a:solidFill>
        </p:spPr>
        <p:txBody>
          <a:bodyPr>
            <a:spAutoFit/>
          </a:bodyPr>
          <a:lstStyle/>
          <a:p>
            <a:r>
              <a:rPr lang="it-IT" b="1" dirty="0" smtClean="0">
                <a:solidFill>
                  <a:srgbClr val="FFFF00"/>
                </a:solidFill>
              </a:rPr>
              <a:t>4)The tower is ready, it is tested again with cosmic rays,and again, and again…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4" descr="IMG_2420">
            <a:hlinkClick r:id="rId3" action="ppaction://program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4495800" y="3351389"/>
            <a:ext cx="4229100" cy="3036888"/>
          </a:xfrm>
          <a:prstGeom prst="rect">
            <a:avLst/>
          </a:prstGeom>
          <a:ln/>
        </p:spPr>
      </p:pic>
      <p:pic>
        <p:nvPicPr>
          <p:cNvPr id="4" name="Picture 3" descr="IMG_19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87" y="1828165"/>
            <a:ext cx="3678237" cy="4587875"/>
          </a:xfrm>
          <a:prstGeom prst="rect">
            <a:avLst/>
          </a:prstGeom>
          <a:noFill/>
          <a:ln w="28575">
            <a:solidFill>
              <a:srgbClr val="006666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731519" y="274320"/>
            <a:ext cx="79422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The towers were tested in Alenia-Rome in thermovacuum and on a vibe table for space acceptance tests. The vibe tests did not cause any problem on the flight units. Tower A suuffered a problem on the trays with thick Tungsten tiles loosing 1% of the channels.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585062" y="1724297"/>
            <a:ext cx="41931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The problem was individuated and corrected.</a:t>
            </a:r>
          </a:p>
          <a:p>
            <a:r>
              <a:rPr lang="it-IT" dirty="0" smtClean="0"/>
              <a:t>16 other towers were tested and  we had  to replace 4 trays (2 noisy electronics + 2 glueing problems)  and to repeat the acceptance test s</a:t>
            </a:r>
            <a:endParaRPr lang="en-US" dirty="0"/>
          </a:p>
        </p:txBody>
      </p:sp>
      <p:pic>
        <p:nvPicPr>
          <p:cNvPr id="6" name="vibe_test.avi">
            <a:hlinkClick r:id="" action="ppaction://media"/>
          </p:cNvPr>
          <p:cNvPicPr/>
          <p:nvPr>
            <a:vide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522893" y="3408237"/>
            <a:ext cx="4149634" cy="29946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2276" name="Text Box 4"/>
          <p:cNvSpPr txBox="1">
            <a:spLocks noChangeArrowheads="1"/>
          </p:cNvSpPr>
          <p:nvPr/>
        </p:nvSpPr>
        <p:spPr bwMode="auto">
          <a:xfrm>
            <a:off x="1447800" y="206023"/>
            <a:ext cx="6543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3200">
                <a:solidFill>
                  <a:srgbClr val="FF9900"/>
                </a:solidFill>
              </a:rPr>
              <a:t>The LAT Silicon tracker numbers</a:t>
            </a:r>
            <a:endParaRPr lang="en-US" sz="3200" b="0">
              <a:solidFill>
                <a:srgbClr val="FF9900"/>
              </a:solidFill>
            </a:endParaRPr>
          </a:p>
        </p:txBody>
      </p:sp>
      <p:sp>
        <p:nvSpPr>
          <p:cNvPr id="2102277" name="Text Box 5"/>
          <p:cNvSpPr txBox="1">
            <a:spLocks noChangeArrowheads="1"/>
          </p:cNvSpPr>
          <p:nvPr/>
        </p:nvSpPr>
        <p:spPr bwMode="auto">
          <a:xfrm>
            <a:off x="5353594" y="1330778"/>
            <a:ext cx="35814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&gt; 60 physicist and engineers involved in the </a:t>
            </a:r>
            <a:r>
              <a:rPr lang="en-US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italian</a:t>
            </a:r>
            <a:r>
              <a:rPr lang="en-US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teams from INFN (Trieste, Udine, </a:t>
            </a:r>
            <a:r>
              <a:rPr lang="en-US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Padova</a:t>
            </a:r>
            <a:r>
              <a:rPr lang="en-US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Pisa, Perugia, Roma2, Bari) in partnership with ASI </a:t>
            </a:r>
          </a:p>
        </p:txBody>
      </p:sp>
      <p:pic>
        <p:nvPicPr>
          <p:cNvPr id="2102279" name="Picture 7" descr="efficienzatorr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77875"/>
            <a:ext cx="5395913" cy="2970213"/>
          </a:xfrm>
          <a:prstGeom prst="rect">
            <a:avLst/>
          </a:prstGeom>
          <a:noFill/>
        </p:spPr>
      </p:pic>
      <p:pic>
        <p:nvPicPr>
          <p:cNvPr id="8" name="Picture 54" descr="produzionetorr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2496"/>
            <a:ext cx="4768231" cy="2849743"/>
          </a:xfrm>
          <a:prstGeom prst="rect">
            <a:avLst/>
          </a:prstGeom>
          <a:noFill/>
        </p:spPr>
      </p:pic>
      <p:pic>
        <p:nvPicPr>
          <p:cNvPr id="2102274" name="Picture 2"/>
          <p:cNvPicPr>
            <a:picLocks noChangeAspect="1" noChangeArrowheads="1"/>
          </p:cNvPicPr>
          <p:nvPr/>
        </p:nvPicPr>
        <p:blipFill>
          <a:blip r:embed="rId4" cstate="print">
            <a:lum bright="-30000"/>
          </a:blip>
          <a:srcRect/>
          <a:stretch>
            <a:fillRect/>
          </a:stretch>
        </p:blipFill>
        <p:spPr bwMode="auto">
          <a:xfrm>
            <a:off x="4741817" y="2819400"/>
            <a:ext cx="4402183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02275" name="Text Box 3"/>
          <p:cNvSpPr txBox="1">
            <a:spLocks noChangeArrowheads="1"/>
          </p:cNvSpPr>
          <p:nvPr/>
        </p:nvSpPr>
        <p:spPr bwMode="auto">
          <a:xfrm>
            <a:off x="5279572" y="3666309"/>
            <a:ext cx="35814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11500 sensors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360 trays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18 towers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~ 1M channels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83 m</a:t>
            </a:r>
            <a:r>
              <a:rPr lang="en-US" sz="2000" baseline="300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r>
              <a:rPr lang="en-US" sz="20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Si surface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&gt; 240K functional test recorded in DB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~ 30M strip tested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2000" dirty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(30 test/strip on average)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98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Tracker Performance Metric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830932" y="1023983"/>
            <a:ext cx="5792787" cy="5267325"/>
            <a:chOff x="211138" y="1193800"/>
            <a:chExt cx="5792787" cy="5267325"/>
          </a:xfrm>
        </p:grpSpPr>
        <p:pic>
          <p:nvPicPr>
            <p:cNvPr id="199987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1138" y="1193800"/>
              <a:ext cx="5792787" cy="5267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99883" name="Oval 11"/>
            <p:cNvSpPr>
              <a:spLocks noChangeArrowheads="1"/>
            </p:cNvSpPr>
            <p:nvPr/>
          </p:nvSpPr>
          <p:spPr bwMode="auto">
            <a:xfrm>
              <a:off x="4729163" y="2271713"/>
              <a:ext cx="1042987" cy="542925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0" rIns="0" anchor="ctr"/>
            <a:lstStyle/>
            <a:p>
              <a:endParaRPr lang="en-US"/>
            </a:p>
          </p:txBody>
        </p:sp>
        <p:sp>
          <p:nvSpPr>
            <p:cNvPr id="1999884" name="Oval 12"/>
            <p:cNvSpPr>
              <a:spLocks noChangeArrowheads="1"/>
            </p:cNvSpPr>
            <p:nvPr/>
          </p:nvSpPr>
          <p:spPr bwMode="auto">
            <a:xfrm>
              <a:off x="4695825" y="3324225"/>
              <a:ext cx="1042988" cy="542925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0" rIns="0" anchor="ctr"/>
            <a:lstStyle/>
            <a:p>
              <a:endParaRPr lang="en-US"/>
            </a:p>
          </p:txBody>
        </p:sp>
        <p:sp>
          <p:nvSpPr>
            <p:cNvPr id="1999885" name="Oval 13"/>
            <p:cNvSpPr>
              <a:spLocks noChangeArrowheads="1"/>
            </p:cNvSpPr>
            <p:nvPr/>
          </p:nvSpPr>
          <p:spPr bwMode="auto">
            <a:xfrm>
              <a:off x="4738688" y="4824413"/>
              <a:ext cx="1042987" cy="542925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0" rIns="0" anchor="ctr"/>
            <a:lstStyle/>
            <a:p>
              <a:endParaRPr lang="en-US"/>
            </a:p>
          </p:txBody>
        </p:sp>
        <p:sp>
          <p:nvSpPr>
            <p:cNvPr id="1999886" name="Oval 14"/>
            <p:cNvSpPr>
              <a:spLocks noChangeArrowheads="1"/>
            </p:cNvSpPr>
            <p:nvPr/>
          </p:nvSpPr>
          <p:spPr bwMode="auto">
            <a:xfrm>
              <a:off x="4710113" y="4110038"/>
              <a:ext cx="1042987" cy="542925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lIns="0" rIns="0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09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First photon candidate</a:t>
            </a:r>
          </a:p>
        </p:txBody>
      </p:sp>
      <p:pic>
        <p:nvPicPr>
          <p:cNvPr id="1790981" name="Picture 5"/>
          <p:cNvPicPr>
            <a:picLocks noChangeAspect="1" noChangeArrowheads="1"/>
          </p:cNvPicPr>
          <p:nvPr/>
        </p:nvPicPr>
        <p:blipFill>
          <a:blip r:embed="rId2" cstate="print"/>
          <a:srcRect r="49815" b="13733"/>
          <a:stretch>
            <a:fillRect/>
          </a:stretch>
        </p:blipFill>
        <p:spPr bwMode="auto">
          <a:xfrm>
            <a:off x="650875" y="939800"/>
            <a:ext cx="4121150" cy="489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90982" name="Picture 6"/>
          <p:cNvPicPr>
            <a:picLocks noChangeAspect="1" noChangeArrowheads="1"/>
          </p:cNvPicPr>
          <p:nvPr/>
        </p:nvPicPr>
        <p:blipFill>
          <a:blip r:embed="rId2" cstate="print"/>
          <a:srcRect l="50995" b="13304"/>
          <a:stretch>
            <a:fillRect/>
          </a:stretch>
        </p:blipFill>
        <p:spPr bwMode="auto">
          <a:xfrm>
            <a:off x="4518025" y="920750"/>
            <a:ext cx="4032250" cy="489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489" y="3788230"/>
            <a:ext cx="3352512" cy="30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2277" name="Picture 37" descr="TKR_14_tower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5263" y="4648200"/>
            <a:ext cx="2617787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2278" name="Picture 38" descr="TKR_16_tower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59138" y="4594225"/>
            <a:ext cx="2606675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2279" name="Picture 39" descr="TKR_12_tower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3963" y="2309813"/>
            <a:ext cx="2638425" cy="197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2280" name="Picture 40" descr="TKR_9_towers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1838" y="2328863"/>
            <a:ext cx="2606675" cy="195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2281" name="Picture 41" descr="TKR_5_towers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3513" y="2341563"/>
            <a:ext cx="2660650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2282" name="Picture 42" descr="TKR_4_towers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94438" y="79375"/>
            <a:ext cx="2641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2283" name="Picture 43" descr="TKR_3_towers_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97238" y="84138"/>
            <a:ext cx="2632075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02284" name="Picture 44" descr="TKR_2_towers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66688" y="85725"/>
            <a:ext cx="2632075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02285" name="Text Box 45"/>
          <p:cNvSpPr txBox="1">
            <a:spLocks noChangeArrowheads="1"/>
          </p:cNvSpPr>
          <p:nvPr/>
        </p:nvSpPr>
        <p:spPr bwMode="auto">
          <a:xfrm>
            <a:off x="715963" y="2049463"/>
            <a:ext cx="16383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857500">
              <a:spcBef>
                <a:spcPct val="0"/>
              </a:spcBef>
              <a:buFontTx/>
              <a:buNone/>
            </a:pPr>
            <a:r>
              <a:rPr lang="en-US" sz="1400">
                <a:solidFill>
                  <a:schemeClr val="accent2"/>
                </a:solidFill>
              </a:rPr>
              <a:t>April 8, 2005</a:t>
            </a:r>
          </a:p>
        </p:txBody>
      </p:sp>
      <p:sp>
        <p:nvSpPr>
          <p:cNvPr id="1802286" name="Text Box 46"/>
          <p:cNvSpPr txBox="1">
            <a:spLocks noChangeArrowheads="1"/>
          </p:cNvSpPr>
          <p:nvPr/>
        </p:nvSpPr>
        <p:spPr bwMode="auto">
          <a:xfrm>
            <a:off x="4062413" y="2028825"/>
            <a:ext cx="16891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857500">
              <a:spcBef>
                <a:spcPct val="0"/>
              </a:spcBef>
              <a:buFontTx/>
              <a:buNone/>
            </a:pPr>
            <a:r>
              <a:rPr lang="en-US" sz="1400">
                <a:solidFill>
                  <a:schemeClr val="accent2"/>
                </a:solidFill>
              </a:rPr>
              <a:t>May 17, 2005</a:t>
            </a:r>
          </a:p>
        </p:txBody>
      </p:sp>
      <p:sp>
        <p:nvSpPr>
          <p:cNvPr id="1802287" name="Text Box 47"/>
          <p:cNvSpPr txBox="1">
            <a:spLocks noChangeArrowheads="1"/>
          </p:cNvSpPr>
          <p:nvPr/>
        </p:nvSpPr>
        <p:spPr bwMode="auto">
          <a:xfrm>
            <a:off x="7091363" y="2027238"/>
            <a:ext cx="16891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857500">
              <a:spcBef>
                <a:spcPct val="0"/>
              </a:spcBef>
              <a:buFontTx/>
              <a:buNone/>
            </a:pPr>
            <a:r>
              <a:rPr lang="en-US" sz="1400">
                <a:solidFill>
                  <a:schemeClr val="accent2"/>
                </a:solidFill>
              </a:rPr>
              <a:t>May 19, 2005</a:t>
            </a:r>
          </a:p>
        </p:txBody>
      </p:sp>
      <p:sp>
        <p:nvSpPr>
          <p:cNvPr id="1802288" name="Text Box 48"/>
          <p:cNvSpPr txBox="1">
            <a:spLocks noChangeArrowheads="1"/>
          </p:cNvSpPr>
          <p:nvPr/>
        </p:nvSpPr>
        <p:spPr bwMode="auto">
          <a:xfrm>
            <a:off x="665163" y="4335463"/>
            <a:ext cx="16478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857500">
              <a:spcBef>
                <a:spcPct val="0"/>
              </a:spcBef>
              <a:buFontTx/>
              <a:buNone/>
            </a:pPr>
            <a:r>
              <a:rPr lang="en-US" sz="1400">
                <a:solidFill>
                  <a:schemeClr val="accent2"/>
                </a:solidFill>
              </a:rPr>
              <a:t>June 6, 2005</a:t>
            </a:r>
          </a:p>
        </p:txBody>
      </p:sp>
      <p:sp>
        <p:nvSpPr>
          <p:cNvPr id="1802289" name="Text Box 49"/>
          <p:cNvSpPr txBox="1">
            <a:spLocks noChangeArrowheads="1"/>
          </p:cNvSpPr>
          <p:nvPr/>
        </p:nvSpPr>
        <p:spPr bwMode="auto">
          <a:xfrm>
            <a:off x="3771900" y="4303713"/>
            <a:ext cx="24526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857500">
              <a:spcBef>
                <a:spcPct val="0"/>
              </a:spcBef>
              <a:buFontTx/>
              <a:buNone/>
            </a:pPr>
            <a:r>
              <a:rPr lang="en-US" sz="1400">
                <a:solidFill>
                  <a:schemeClr val="accent2"/>
                </a:solidFill>
              </a:rPr>
              <a:t>September 20, 2005</a:t>
            </a:r>
          </a:p>
        </p:txBody>
      </p:sp>
      <p:sp>
        <p:nvSpPr>
          <p:cNvPr id="1802290" name="Text Box 50"/>
          <p:cNvSpPr txBox="1">
            <a:spLocks noChangeArrowheads="1"/>
          </p:cNvSpPr>
          <p:nvPr/>
        </p:nvSpPr>
        <p:spPr bwMode="auto">
          <a:xfrm>
            <a:off x="6877050" y="4284663"/>
            <a:ext cx="20050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857500">
              <a:spcBef>
                <a:spcPct val="0"/>
              </a:spcBef>
              <a:buFontTx/>
              <a:buNone/>
            </a:pPr>
            <a:r>
              <a:rPr lang="en-US" sz="1400">
                <a:solidFill>
                  <a:schemeClr val="accent2"/>
                </a:solidFill>
              </a:rPr>
              <a:t>October 3, 2005</a:t>
            </a:r>
          </a:p>
        </p:txBody>
      </p:sp>
      <p:sp>
        <p:nvSpPr>
          <p:cNvPr id="1802291" name="Text Box 51"/>
          <p:cNvSpPr txBox="1">
            <a:spLocks noChangeArrowheads="1"/>
          </p:cNvSpPr>
          <p:nvPr/>
        </p:nvSpPr>
        <p:spPr bwMode="auto">
          <a:xfrm>
            <a:off x="665163" y="6599238"/>
            <a:ext cx="2135187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857500">
              <a:spcBef>
                <a:spcPct val="0"/>
              </a:spcBef>
              <a:buFontTx/>
              <a:buNone/>
            </a:pPr>
            <a:r>
              <a:rPr lang="en-US" sz="1400">
                <a:solidFill>
                  <a:schemeClr val="accent2"/>
                </a:solidFill>
              </a:rPr>
              <a:t>October 10, 2005</a:t>
            </a:r>
          </a:p>
        </p:txBody>
      </p:sp>
      <p:sp>
        <p:nvSpPr>
          <p:cNvPr id="1802292" name="Text Box 52"/>
          <p:cNvSpPr txBox="1">
            <a:spLocks noChangeArrowheads="1"/>
          </p:cNvSpPr>
          <p:nvPr/>
        </p:nvSpPr>
        <p:spPr bwMode="auto">
          <a:xfrm>
            <a:off x="2779713" y="6553200"/>
            <a:ext cx="5232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2857500">
              <a:spcBef>
                <a:spcPct val="0"/>
              </a:spcBef>
              <a:buFontTx/>
              <a:buNone/>
            </a:pPr>
            <a:r>
              <a:rPr lang="en-US" sz="1400">
                <a:solidFill>
                  <a:schemeClr val="accent2"/>
                </a:solidFill>
              </a:rPr>
              <a:t>October 19, 2005: TKR integration complete!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509" y="1917278"/>
            <a:ext cx="6359594" cy="47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93028" y="-1"/>
            <a:ext cx="5050972" cy="3788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180010" y="5018313"/>
            <a:ext cx="9884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CAL101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12570" y="2664823"/>
            <a:ext cx="888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FF00"/>
                </a:solidFill>
              </a:rPr>
              <a:t>TKR16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62743" y="2647406"/>
            <a:ext cx="731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FF00"/>
                </a:solidFill>
              </a:rPr>
              <a:t>TKR8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47255" y="5018313"/>
            <a:ext cx="9884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CAL119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66780" y="5018313"/>
            <a:ext cx="9884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CAL109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3955" y="300446"/>
            <a:ext cx="311976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/>
              <a:t>The Calibration Unit</a:t>
            </a:r>
          </a:p>
          <a:p>
            <a:r>
              <a:rPr lang="it-IT" sz="2400" dirty="0" smtClean="0"/>
              <a:t>2 Tracker towers +</a:t>
            </a:r>
          </a:p>
          <a:p>
            <a:r>
              <a:rPr lang="it-IT" sz="2400" dirty="0" smtClean="0"/>
              <a:t>3 calorimeters units +</a:t>
            </a:r>
          </a:p>
          <a:p>
            <a:r>
              <a:rPr lang="it-IT" sz="2400" dirty="0" smtClean="0"/>
              <a:t>a set of ACD tiles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6688183" y="3862252"/>
            <a:ext cx="24558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Calibration + MC tuning on several  different cases:</a:t>
            </a:r>
          </a:p>
          <a:p>
            <a:r>
              <a:rPr lang="it-IT" sz="2000" dirty="0" smtClean="0"/>
              <a:t>Photons, electrons, hadrons detection, background  response,  ACD rejection power…..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0658" name="Picture 2" descr="IMG_0414"/>
          <p:cNvPicPr>
            <a:picLocks noChangeAspect="1" noChangeArrowheads="1"/>
          </p:cNvPicPr>
          <p:nvPr/>
        </p:nvPicPr>
        <p:blipFill>
          <a:blip r:embed="rId3" cstate="print"/>
          <a:srcRect l="8572" t="863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906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>
                <a:solidFill>
                  <a:srgbClr val="FFFF00"/>
                </a:solidFill>
              </a:rPr>
              <a:t>Beam Test Effort - Data Set Summary</a:t>
            </a:r>
          </a:p>
        </p:txBody>
      </p:sp>
      <p:graphicFrame>
        <p:nvGraphicFramePr>
          <p:cNvPr id="1990660" name="Group 4"/>
          <p:cNvGraphicFramePr>
            <a:graphicFrameLocks noGrp="1"/>
          </p:cNvGraphicFramePr>
          <p:nvPr>
            <p:ph sz="half" idx="1"/>
          </p:nvPr>
        </p:nvGraphicFramePr>
        <p:xfrm>
          <a:off x="354013" y="1228725"/>
          <a:ext cx="4203700" cy="5032693"/>
        </p:xfrm>
        <a:graphic>
          <a:graphicData uri="http://schemas.openxmlformats.org/drawingml/2006/table">
            <a:tbl>
              <a:tblPr/>
              <a:tblGrid>
                <a:gridCol w="1131887"/>
                <a:gridCol w="3071813"/>
              </a:tblGrid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Particle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</a:rPr>
                        <a:t>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0-2.5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</a:tr>
              <a:tr h="923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1, 5,10,20,50,100,200,280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</a:tr>
              <a:tr h="635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e+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1GeV (through MMS target)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</a:tr>
              <a:tr h="923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6, 10GeV (also through MMS), 20,100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</a:tr>
              <a:tr h="631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Symbol" pitchFamily="18" charset="2"/>
                        </a:rPr>
                        <a:t>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20GeV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C, Xe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1, 1.5GeV/n, + Xe on target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990688" name="Rectangle 32"/>
          <p:cNvSpPr>
            <a:spLocks noGrp="1" noChangeArrowheads="1"/>
          </p:cNvSpPr>
          <p:nvPr>
            <p:ph type="body" idx="4294967295"/>
          </p:nvPr>
        </p:nvSpPr>
        <p:spPr>
          <a:xfrm>
            <a:off x="4756150" y="4495800"/>
            <a:ext cx="4387850" cy="2122488"/>
          </a:xfrm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>
                <a:solidFill>
                  <a:srgbClr val="FFFF00"/>
                </a:solidFill>
              </a:rPr>
              <a:t>INFN leading roles</a:t>
            </a:r>
          </a:p>
          <a:p>
            <a:r>
              <a:rPr lang="en-US">
                <a:solidFill>
                  <a:srgbClr val="FFFF00"/>
                </a:solidFill>
              </a:rPr>
              <a:t>CU Integration, test, calibration</a:t>
            </a:r>
          </a:p>
          <a:p>
            <a:r>
              <a:rPr lang="en-US">
                <a:solidFill>
                  <a:srgbClr val="FFFF00"/>
                </a:solidFill>
              </a:rPr>
              <a:t>PS and GSI run coordination</a:t>
            </a:r>
          </a:p>
          <a:p>
            <a:r>
              <a:rPr lang="en-US">
                <a:solidFill>
                  <a:srgbClr val="FFFF00"/>
                </a:solidFill>
              </a:rPr>
              <a:t>Data analysis + coordination</a:t>
            </a:r>
          </a:p>
          <a:p>
            <a:r>
              <a:rPr lang="en-US">
                <a:solidFill>
                  <a:srgbClr val="FFFF00"/>
                </a:solidFill>
              </a:rPr>
              <a:t>Data processing and simulation</a:t>
            </a:r>
          </a:p>
          <a:p>
            <a:pPr>
              <a:buFontTx/>
              <a:buNone/>
            </a:pPr>
            <a:endParaRPr lang="en-US">
              <a:solidFill>
                <a:srgbClr val="FFFF00"/>
              </a:solidFill>
            </a:endParaRPr>
          </a:p>
        </p:txBody>
      </p:sp>
      <p:graphicFrame>
        <p:nvGraphicFramePr>
          <p:cNvPr id="1990689" name="Group 33"/>
          <p:cNvGraphicFramePr>
            <a:graphicFrameLocks noGrp="1"/>
          </p:cNvGraphicFramePr>
          <p:nvPr/>
        </p:nvGraphicFramePr>
        <p:xfrm>
          <a:off x="4729163" y="1236663"/>
          <a:ext cx="2047875" cy="3139758"/>
        </p:xfrm>
        <a:graphic>
          <a:graphicData uri="http://schemas.openxmlformats.org/drawingml/2006/table">
            <a:tbl>
              <a:tblPr/>
              <a:tblGrid>
                <a:gridCol w="2047875"/>
              </a:tblGrid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330 configurations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Incoming angle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</a:tr>
              <a:tr h="598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impact point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Rate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CU register configurations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90703" name="Group 47"/>
          <p:cNvGraphicFramePr>
            <a:graphicFrameLocks noGrp="1"/>
          </p:cNvGraphicFramePr>
          <p:nvPr>
            <p:ph sz="half" idx="2"/>
          </p:nvPr>
        </p:nvGraphicFramePr>
        <p:xfrm>
          <a:off x="7126288" y="1314450"/>
          <a:ext cx="1803400" cy="958850"/>
        </p:xfrm>
        <a:graphic>
          <a:graphicData uri="http://schemas.openxmlformats.org/drawingml/2006/table">
            <a:tbl>
              <a:tblPr/>
              <a:tblGrid>
                <a:gridCol w="1803400"/>
              </a:tblGrid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1800 runs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100M evts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hlink">
                        <a:alpha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990711" name="Text Box 55"/>
          <p:cNvSpPr txBox="1">
            <a:spLocks noChangeArrowheads="1"/>
          </p:cNvSpPr>
          <p:nvPr/>
        </p:nvSpPr>
        <p:spPr bwMode="auto">
          <a:xfrm>
            <a:off x="585788" y="6503988"/>
            <a:ext cx="85582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  <a:buFontTx/>
              <a:buNone/>
            </a:pPr>
            <a:r>
              <a:rPr lang="en-US" sz="1800" i="1">
                <a:solidFill>
                  <a:schemeClr val="bg1"/>
                </a:solidFill>
              </a:rPr>
              <a:t>survivors packing the CU after final data taking campaign at GSI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735013"/>
            <a:ext cx="9144000" cy="6858000"/>
            <a:chOff x="0" y="0"/>
            <a:chExt cx="5760" cy="4320"/>
          </a:xfrm>
        </p:grpSpPr>
        <p:sp>
          <p:nvSpPr>
            <p:cNvPr id="197427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74276" name="Picture 4" descr="AO eclate telescope"/>
            <p:cNvPicPr>
              <a:picLocks noChangeAspect="1" noChangeArrowheads="1"/>
            </p:cNvPicPr>
            <p:nvPr/>
          </p:nvPicPr>
          <p:blipFill>
            <a:blip r:embed="rId3" cstate="print"/>
            <a:srcRect t="1459"/>
            <a:stretch>
              <a:fillRect/>
            </a:stretch>
          </p:blipFill>
          <p:spPr bwMode="auto">
            <a:xfrm>
              <a:off x="1301" y="884"/>
              <a:ext cx="3384" cy="26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74277" name="Rectangle 5"/>
          <p:cNvSpPr>
            <a:spLocks noChangeArrowheads="1"/>
          </p:cNvSpPr>
          <p:nvPr/>
        </p:nvSpPr>
        <p:spPr bwMode="auto">
          <a:xfrm>
            <a:off x="1011238" y="111125"/>
            <a:ext cx="7345362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3600">
                <a:solidFill>
                  <a:srgbClr val="CC0000"/>
                </a:solidFill>
              </a:rPr>
              <a:t>Overview of the LAT  detector</a:t>
            </a:r>
          </a:p>
        </p:txBody>
      </p:sp>
      <p:sp>
        <p:nvSpPr>
          <p:cNvPr id="1974278" name="Line 6"/>
          <p:cNvSpPr>
            <a:spLocks noChangeShapeType="1"/>
          </p:cNvSpPr>
          <p:nvPr/>
        </p:nvSpPr>
        <p:spPr bwMode="auto">
          <a:xfrm flipV="1">
            <a:off x="641350" y="814388"/>
            <a:ext cx="8001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4279" name="Line 7"/>
          <p:cNvSpPr>
            <a:spLocks noChangeShapeType="1"/>
          </p:cNvSpPr>
          <p:nvPr/>
        </p:nvSpPr>
        <p:spPr bwMode="auto">
          <a:xfrm>
            <a:off x="2343150" y="2335213"/>
            <a:ext cx="1433513" cy="8302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156075" y="1519238"/>
            <a:ext cx="309563" cy="2071687"/>
            <a:chOff x="2701" y="483"/>
            <a:chExt cx="195" cy="1305"/>
          </a:xfrm>
        </p:grpSpPr>
        <p:sp>
          <p:nvSpPr>
            <p:cNvPr id="1974281" name="Line 9"/>
            <p:cNvSpPr>
              <a:spLocks noChangeShapeType="1"/>
            </p:cNvSpPr>
            <p:nvPr/>
          </p:nvSpPr>
          <p:spPr bwMode="auto">
            <a:xfrm flipH="1">
              <a:off x="2806" y="782"/>
              <a:ext cx="35" cy="100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74282" name="Text Box 10"/>
            <p:cNvSpPr txBox="1">
              <a:spLocks noChangeArrowheads="1"/>
            </p:cNvSpPr>
            <p:nvPr/>
          </p:nvSpPr>
          <p:spPr bwMode="auto">
            <a:xfrm>
              <a:off x="2701" y="483"/>
              <a:ext cx="19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sz="2400">
                  <a:solidFill>
                    <a:srgbClr val="FF0000"/>
                  </a:solidFill>
                  <a:latin typeface="Symbol" charset="2"/>
                </a:rPr>
                <a:t>g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3668713" y="3567113"/>
            <a:ext cx="1060450" cy="2373312"/>
            <a:chOff x="2388" y="1737"/>
            <a:chExt cx="668" cy="1495"/>
          </a:xfrm>
        </p:grpSpPr>
        <p:grpSp>
          <p:nvGrpSpPr>
            <p:cNvPr id="5" name="Group 12"/>
            <p:cNvGrpSpPr>
              <a:grpSpLocks/>
            </p:cNvGrpSpPr>
            <p:nvPr/>
          </p:nvGrpSpPr>
          <p:grpSpPr bwMode="auto">
            <a:xfrm>
              <a:off x="2622" y="1737"/>
              <a:ext cx="196" cy="1495"/>
              <a:chOff x="2622" y="1737"/>
              <a:chExt cx="196" cy="1495"/>
            </a:xfrm>
          </p:grpSpPr>
          <p:sp>
            <p:nvSpPr>
              <p:cNvPr id="1974285" name="Line 13"/>
              <p:cNvSpPr>
                <a:spLocks noChangeShapeType="1"/>
              </p:cNvSpPr>
              <p:nvPr/>
            </p:nvSpPr>
            <p:spPr bwMode="auto">
              <a:xfrm flipH="1">
                <a:off x="2622" y="1737"/>
                <a:ext cx="172" cy="1495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74286" name="Line 14"/>
              <p:cNvSpPr>
                <a:spLocks noChangeShapeType="1"/>
              </p:cNvSpPr>
              <p:nvPr/>
            </p:nvSpPr>
            <p:spPr bwMode="auto">
              <a:xfrm>
                <a:off x="2800" y="1743"/>
                <a:ext cx="18" cy="147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" name="Group 15"/>
            <p:cNvGrpSpPr>
              <a:grpSpLocks/>
            </p:cNvGrpSpPr>
            <p:nvPr/>
          </p:nvGrpSpPr>
          <p:grpSpPr bwMode="auto">
            <a:xfrm>
              <a:off x="2388" y="2798"/>
              <a:ext cx="668" cy="291"/>
              <a:chOff x="2388" y="2798"/>
              <a:chExt cx="668" cy="291"/>
            </a:xfrm>
          </p:grpSpPr>
          <p:sp>
            <p:nvSpPr>
              <p:cNvPr id="1974288" name="Text Box 16"/>
              <p:cNvSpPr txBox="1">
                <a:spLocks noChangeArrowheads="1"/>
              </p:cNvSpPr>
              <p:nvPr/>
            </p:nvSpPr>
            <p:spPr bwMode="auto">
              <a:xfrm>
                <a:off x="2388" y="2801"/>
                <a:ext cx="298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sz="2400">
                    <a:solidFill>
                      <a:srgbClr val="FF0000"/>
                    </a:solidFill>
                  </a:rPr>
                  <a:t>e</a:t>
                </a:r>
                <a:r>
                  <a:rPr lang="en-US" sz="2400" baseline="20000">
                    <a:solidFill>
                      <a:srgbClr val="FF0000"/>
                    </a:solidFill>
                  </a:rPr>
                  <a:t>+</a:t>
                </a:r>
              </a:p>
            </p:txBody>
          </p:sp>
          <p:sp>
            <p:nvSpPr>
              <p:cNvPr id="1974289" name="Text Box 17"/>
              <p:cNvSpPr txBox="1">
                <a:spLocks noChangeArrowheads="1"/>
              </p:cNvSpPr>
              <p:nvPr/>
            </p:nvSpPr>
            <p:spPr bwMode="auto">
              <a:xfrm>
                <a:off x="2790" y="2798"/>
                <a:ext cx="26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sz="2400">
                    <a:solidFill>
                      <a:srgbClr val="FF0000"/>
                    </a:solidFill>
                  </a:rPr>
                  <a:t>e</a:t>
                </a:r>
                <a:r>
                  <a:rPr lang="en-US" sz="2400" baseline="20000">
                    <a:solidFill>
                      <a:srgbClr val="FF0000"/>
                    </a:solidFill>
                  </a:rPr>
                  <a:t>-</a:t>
                </a:r>
              </a:p>
            </p:txBody>
          </p:sp>
        </p:grpSp>
      </p:grpSp>
      <p:sp>
        <p:nvSpPr>
          <p:cNvPr id="1974290" name="Line 18"/>
          <p:cNvSpPr>
            <a:spLocks noChangeShapeType="1"/>
          </p:cNvSpPr>
          <p:nvPr/>
        </p:nvSpPr>
        <p:spPr bwMode="auto">
          <a:xfrm flipH="1">
            <a:off x="6100763" y="2297113"/>
            <a:ext cx="319087" cy="13255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4291" name="Line 19"/>
          <p:cNvSpPr>
            <a:spLocks noChangeShapeType="1"/>
          </p:cNvSpPr>
          <p:nvPr/>
        </p:nvSpPr>
        <p:spPr bwMode="auto">
          <a:xfrm flipH="1">
            <a:off x="4614863" y="5707063"/>
            <a:ext cx="681037" cy="1349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4292" name="Line 20"/>
          <p:cNvSpPr>
            <a:spLocks noChangeShapeType="1"/>
          </p:cNvSpPr>
          <p:nvPr/>
        </p:nvSpPr>
        <p:spPr bwMode="auto">
          <a:xfrm flipH="1">
            <a:off x="6757988" y="4706938"/>
            <a:ext cx="976312" cy="3635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4293" name="Text Box 21"/>
          <p:cNvSpPr txBox="1">
            <a:spLocks noChangeArrowheads="1"/>
          </p:cNvSpPr>
          <p:nvPr/>
        </p:nvSpPr>
        <p:spPr bwMode="auto">
          <a:xfrm>
            <a:off x="25400" y="2709863"/>
            <a:ext cx="2311400" cy="868362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1800">
                <a:solidFill>
                  <a:schemeClr val="accent2"/>
                </a:solidFill>
              </a:rPr>
              <a:t>LAT:</a:t>
            </a:r>
            <a:r>
              <a:rPr lang="en-US" sz="1800" b="0">
                <a:solidFill>
                  <a:schemeClr val="accent2"/>
                </a:solidFill>
              </a:rPr>
              <a:t>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>
                <a:solidFill>
                  <a:schemeClr val="accent2"/>
                </a:solidFill>
              </a:rPr>
              <a:t>4 x 4 modular array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>
                <a:solidFill>
                  <a:schemeClr val="accent2"/>
                </a:solidFill>
              </a:rPr>
              <a:t>3000 kg,  650 W</a:t>
            </a:r>
          </a:p>
        </p:txBody>
      </p:sp>
      <p:sp>
        <p:nvSpPr>
          <p:cNvPr id="1974294" name="Rectangle 22"/>
          <p:cNvSpPr>
            <a:spLocks noChangeArrowheads="1"/>
          </p:cNvSpPr>
          <p:nvPr/>
        </p:nvSpPr>
        <p:spPr bwMode="auto">
          <a:xfrm>
            <a:off x="0" y="942975"/>
            <a:ext cx="3830638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altLang="en-US" u="sng"/>
              <a:t>Precision Si-strip Tracker (TKR) </a:t>
            </a:r>
            <a:r>
              <a:rPr lang="en-US" altLang="en-US"/>
              <a:t>          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/>
              <a:t>18 XY tracking planes 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/>
              <a:t>Single-sided silicon strip detectors 228 </a:t>
            </a:r>
            <a:r>
              <a:rPr lang="en-US" altLang="en-US">
                <a:latin typeface="Symbol" charset="2"/>
              </a:rPr>
              <a:t>m</a:t>
            </a:r>
            <a:r>
              <a:rPr lang="en-US" altLang="en-US"/>
              <a:t>m pitch, </a:t>
            </a:r>
            <a:r>
              <a:rPr lang="en-US"/>
              <a:t>8.8 10</a:t>
            </a:r>
            <a:r>
              <a:rPr lang="en-US" baseline="30000"/>
              <a:t>5</a:t>
            </a:r>
            <a:r>
              <a:rPr lang="en-US"/>
              <a:t> channels</a:t>
            </a:r>
            <a:endParaRPr lang="en-US" altLang="en-US"/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/>
              <a:t>Measure the photon direction</a:t>
            </a:r>
            <a:endParaRPr lang="en-US"/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1182688" y="2381250"/>
            <a:ext cx="1014412" cy="228600"/>
            <a:chOff x="427" y="1056"/>
            <a:chExt cx="1276" cy="288"/>
          </a:xfrm>
        </p:grpSpPr>
        <p:pic>
          <p:nvPicPr>
            <p:cNvPr id="1974296" name="Picture 24" descr="FL00359_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96" y="1067"/>
              <a:ext cx="407" cy="277"/>
            </a:xfrm>
            <a:prstGeom prst="rect">
              <a:avLst/>
            </a:prstGeom>
            <a:noFill/>
          </p:spPr>
        </p:pic>
        <p:grpSp>
          <p:nvGrpSpPr>
            <p:cNvPr id="8" name="Group 25"/>
            <p:cNvGrpSpPr>
              <a:grpSpLocks/>
            </p:cNvGrpSpPr>
            <p:nvPr/>
          </p:nvGrpSpPr>
          <p:grpSpPr bwMode="auto">
            <a:xfrm>
              <a:off x="427" y="1056"/>
              <a:ext cx="842" cy="281"/>
              <a:chOff x="427" y="1056"/>
              <a:chExt cx="842" cy="281"/>
            </a:xfrm>
          </p:grpSpPr>
          <p:pic>
            <p:nvPicPr>
              <p:cNvPr id="1974298" name="Picture 26" descr="FL00365_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27" y="1061"/>
                <a:ext cx="404" cy="276"/>
              </a:xfrm>
              <a:prstGeom prst="rect">
                <a:avLst/>
              </a:prstGeom>
              <a:noFill/>
            </p:spPr>
          </p:pic>
          <p:pic>
            <p:nvPicPr>
              <p:cNvPr id="1974299" name="Picture 27" descr="FL00291_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864" y="1056"/>
                <a:ext cx="405" cy="279"/>
              </a:xfrm>
              <a:prstGeom prst="rect">
                <a:avLst/>
              </a:prstGeom>
              <a:noFill/>
            </p:spPr>
          </p:pic>
        </p:grpSp>
      </p:grpSp>
      <p:grpSp>
        <p:nvGrpSpPr>
          <p:cNvPr id="9" name="Group 28"/>
          <p:cNvGrpSpPr>
            <a:grpSpLocks/>
          </p:cNvGrpSpPr>
          <p:nvPr/>
        </p:nvGrpSpPr>
        <p:grpSpPr bwMode="auto">
          <a:xfrm>
            <a:off x="4524375" y="5318125"/>
            <a:ext cx="4743450" cy="1501775"/>
            <a:chOff x="2832" y="3437"/>
            <a:chExt cx="2988" cy="946"/>
          </a:xfrm>
        </p:grpSpPr>
        <p:sp>
          <p:nvSpPr>
            <p:cNvPr id="1974301" name="Rectangle 29"/>
            <p:cNvSpPr>
              <a:spLocks noChangeArrowheads="1"/>
            </p:cNvSpPr>
            <p:nvPr/>
          </p:nvSpPr>
          <p:spPr bwMode="auto">
            <a:xfrm>
              <a:off x="2832" y="3437"/>
              <a:ext cx="2988" cy="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ct val="25000"/>
                </a:spcBef>
                <a:buFontTx/>
                <a:buNone/>
              </a:pPr>
              <a:r>
                <a:rPr lang="en-US" altLang="en-US" u="sng"/>
                <a:t>Hodoscopic CsI Calorimeter(CAL)</a:t>
              </a:r>
              <a:r>
                <a:rPr lang="en-US" altLang="en-US"/>
                <a:t>     </a:t>
              </a:r>
            </a:p>
            <a:p>
              <a:pPr algn="ctr">
                <a:spcBef>
                  <a:spcPct val="25000"/>
                </a:spcBef>
                <a:buFontTx/>
                <a:buNone/>
              </a:pPr>
              <a:r>
                <a:rPr lang="en-US" altLang="en-US"/>
                <a:t> Array of 1536 CsI(Tl) crystals in 8 layers</a:t>
              </a:r>
            </a:p>
            <a:p>
              <a:pPr algn="ctr">
                <a:lnSpc>
                  <a:spcPct val="80000"/>
                </a:lnSpc>
                <a:spcBef>
                  <a:spcPct val="25000"/>
                </a:spcBef>
                <a:buFontTx/>
                <a:buNone/>
              </a:pPr>
              <a:r>
                <a:rPr lang="en-US"/>
                <a:t>6.1 10</a:t>
              </a:r>
              <a:r>
                <a:rPr lang="en-US" baseline="30000"/>
                <a:t>4</a:t>
              </a:r>
              <a:r>
                <a:rPr lang="en-US"/>
                <a:t> channels</a:t>
              </a:r>
            </a:p>
            <a:p>
              <a:pPr algn="ctr">
                <a:lnSpc>
                  <a:spcPct val="90000"/>
                </a:lnSpc>
                <a:spcBef>
                  <a:spcPct val="25000"/>
                </a:spcBef>
                <a:buFontTx/>
                <a:buNone/>
              </a:pPr>
              <a:r>
                <a:rPr lang="en-US" altLang="en-US"/>
                <a:t> Measure the photon energy,image the shower</a:t>
              </a:r>
            </a:p>
          </p:txBody>
        </p:sp>
        <p:grpSp>
          <p:nvGrpSpPr>
            <p:cNvPr id="10" name="Group 30"/>
            <p:cNvGrpSpPr>
              <a:grpSpLocks/>
            </p:cNvGrpSpPr>
            <p:nvPr/>
          </p:nvGrpSpPr>
          <p:grpSpPr bwMode="auto">
            <a:xfrm>
              <a:off x="4012" y="4233"/>
              <a:ext cx="616" cy="150"/>
              <a:chOff x="448" y="2928"/>
              <a:chExt cx="1232" cy="298"/>
            </a:xfrm>
          </p:grpSpPr>
          <p:grpSp>
            <p:nvGrpSpPr>
              <p:cNvPr id="11" name="Group 31"/>
              <p:cNvGrpSpPr>
                <a:grpSpLocks/>
              </p:cNvGrpSpPr>
              <p:nvPr/>
            </p:nvGrpSpPr>
            <p:grpSpPr bwMode="auto">
              <a:xfrm>
                <a:off x="1290" y="2928"/>
                <a:ext cx="390" cy="290"/>
                <a:chOff x="452" y="3542"/>
                <a:chExt cx="390" cy="290"/>
              </a:xfrm>
            </p:grpSpPr>
            <p:sp>
              <p:nvSpPr>
                <p:cNvPr id="1974304" name="Rectangle 32"/>
                <p:cNvSpPr>
                  <a:spLocks noChangeArrowheads="1"/>
                </p:cNvSpPr>
                <p:nvPr/>
              </p:nvSpPr>
              <p:spPr bwMode="auto">
                <a:xfrm>
                  <a:off x="462" y="3553"/>
                  <a:ext cx="380" cy="279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pic>
              <p:nvPicPr>
                <p:cNvPr id="1974305" name="Picture 33" descr="FL00263_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 l="1500"/>
                <a:stretch>
                  <a:fillRect/>
                </a:stretch>
              </p:blipFill>
              <p:spPr bwMode="auto">
                <a:xfrm>
                  <a:off x="452" y="3542"/>
                  <a:ext cx="390" cy="2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1974306" name="Picture 34" descr="FL00365_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48" y="2928"/>
                <a:ext cx="401" cy="2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2" name="Group 35"/>
              <p:cNvGrpSpPr>
                <a:grpSpLocks/>
              </p:cNvGrpSpPr>
              <p:nvPr/>
            </p:nvGrpSpPr>
            <p:grpSpPr bwMode="auto">
              <a:xfrm>
                <a:off x="864" y="2928"/>
                <a:ext cx="389" cy="285"/>
                <a:chOff x="413" y="3216"/>
                <a:chExt cx="389" cy="262"/>
              </a:xfrm>
            </p:grpSpPr>
            <p:sp>
              <p:nvSpPr>
                <p:cNvPr id="1974308" name="Rectangle 36"/>
                <p:cNvSpPr>
                  <a:spLocks noChangeArrowheads="1"/>
                </p:cNvSpPr>
                <p:nvPr/>
              </p:nvSpPr>
              <p:spPr bwMode="auto">
                <a:xfrm>
                  <a:off x="416" y="3224"/>
                  <a:ext cx="386" cy="254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grpSp>
              <p:nvGrpSpPr>
                <p:cNvPr id="13" name="Group 37"/>
                <p:cNvGrpSpPr>
                  <a:grpSpLocks/>
                </p:cNvGrpSpPr>
                <p:nvPr/>
              </p:nvGrpSpPr>
              <p:grpSpPr bwMode="auto">
                <a:xfrm>
                  <a:off x="413" y="3216"/>
                  <a:ext cx="388" cy="261"/>
                  <a:chOff x="413" y="3218"/>
                  <a:chExt cx="388" cy="259"/>
                </a:xfrm>
              </p:grpSpPr>
              <p:sp>
                <p:nvSpPr>
                  <p:cNvPr id="1974310" name="Freeform 38"/>
                  <p:cNvSpPr>
                    <a:spLocks/>
                  </p:cNvSpPr>
                  <p:nvPr/>
                </p:nvSpPr>
                <p:spPr bwMode="auto">
                  <a:xfrm>
                    <a:off x="413" y="3218"/>
                    <a:ext cx="129" cy="25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019" y="0"/>
                      </a:cxn>
                      <a:cxn ang="0">
                        <a:pos x="1019" y="2001"/>
                      </a:cxn>
                      <a:cxn ang="0">
                        <a:pos x="0" y="2001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19" h="2001">
                        <a:moveTo>
                          <a:pt x="0" y="0"/>
                        </a:moveTo>
                        <a:lnTo>
                          <a:pt x="1019" y="0"/>
                        </a:lnTo>
                        <a:lnTo>
                          <a:pt x="1019" y="2001"/>
                        </a:lnTo>
                        <a:lnTo>
                          <a:pt x="0" y="2001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0000FF"/>
                  </a:solidFill>
                  <a:ln w="3175" cmpd="sng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74311" name="Freeform 39"/>
                  <p:cNvSpPr>
                    <a:spLocks/>
                  </p:cNvSpPr>
                  <p:nvPr/>
                </p:nvSpPr>
                <p:spPr bwMode="auto">
                  <a:xfrm>
                    <a:off x="672" y="3218"/>
                    <a:ext cx="129" cy="25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020" y="0"/>
                      </a:cxn>
                      <a:cxn ang="0">
                        <a:pos x="1020" y="2001"/>
                      </a:cxn>
                      <a:cxn ang="0">
                        <a:pos x="0" y="2001"/>
                      </a:cxn>
                      <a:cxn ang="0">
                        <a:pos x="0" y="0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020" h="2001">
                        <a:moveTo>
                          <a:pt x="0" y="0"/>
                        </a:moveTo>
                        <a:lnTo>
                          <a:pt x="1020" y="0"/>
                        </a:lnTo>
                        <a:lnTo>
                          <a:pt x="1020" y="2001"/>
                        </a:lnTo>
                        <a:lnTo>
                          <a:pt x="0" y="2001"/>
                        </a:lnTo>
                        <a:lnTo>
                          <a:pt x="0" y="0"/>
                        </a:ln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0000"/>
                  </a:solidFill>
                  <a:ln w="3175" cmpd="sng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1974312" name="Rectangle 40"/>
                  <p:cNvSpPr>
                    <a:spLocks noChangeArrowheads="1"/>
                  </p:cNvSpPr>
                  <p:nvPr/>
                </p:nvSpPr>
                <p:spPr bwMode="auto">
                  <a:xfrm>
                    <a:off x="540" y="3220"/>
                    <a:ext cx="130" cy="254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14" name="Group 41"/>
          <p:cNvGrpSpPr>
            <a:grpSpLocks/>
          </p:cNvGrpSpPr>
          <p:nvPr/>
        </p:nvGrpSpPr>
        <p:grpSpPr bwMode="auto">
          <a:xfrm>
            <a:off x="7554913" y="4175125"/>
            <a:ext cx="1336675" cy="825500"/>
            <a:chOff x="4759" y="2630"/>
            <a:chExt cx="842" cy="520"/>
          </a:xfrm>
        </p:grpSpPr>
        <p:sp>
          <p:nvSpPr>
            <p:cNvPr id="1974314" name="Rectangle 42"/>
            <p:cNvSpPr>
              <a:spLocks noChangeArrowheads="1"/>
            </p:cNvSpPr>
            <p:nvPr/>
          </p:nvSpPr>
          <p:spPr bwMode="auto">
            <a:xfrm>
              <a:off x="4759" y="2630"/>
              <a:ext cx="842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u="sng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GRID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/>
                <a:t>Mechanical 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/>
                <a:t>backbone</a:t>
              </a:r>
              <a:endParaRPr lang="en-US"/>
            </a:p>
          </p:txBody>
        </p:sp>
        <p:pic>
          <p:nvPicPr>
            <p:cNvPr id="1974315" name="Picture 43" descr="FL00365_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362" y="2676"/>
              <a:ext cx="20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" name="Group 44"/>
          <p:cNvGrpSpPr>
            <a:grpSpLocks/>
          </p:cNvGrpSpPr>
          <p:nvPr/>
        </p:nvGrpSpPr>
        <p:grpSpPr bwMode="auto">
          <a:xfrm>
            <a:off x="187325" y="5946775"/>
            <a:ext cx="3054350" cy="831850"/>
            <a:chOff x="892" y="4108"/>
            <a:chExt cx="1924" cy="524"/>
          </a:xfrm>
        </p:grpSpPr>
        <p:sp>
          <p:nvSpPr>
            <p:cNvPr id="1974317" name="Rectangle 45"/>
            <p:cNvSpPr>
              <a:spLocks noChangeArrowheads="1"/>
            </p:cNvSpPr>
            <p:nvPr/>
          </p:nvSpPr>
          <p:spPr bwMode="auto">
            <a:xfrm>
              <a:off x="892" y="4108"/>
              <a:ext cx="1924" cy="3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u="sng"/>
                <a:t>Electronics &amp; Flying Software</a:t>
              </a:r>
            </a:p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u="sng"/>
                <a:t>Data Acquisition System</a:t>
              </a:r>
              <a:endParaRPr lang="en-US" u="sng"/>
            </a:p>
          </p:txBody>
        </p:sp>
        <p:pic>
          <p:nvPicPr>
            <p:cNvPr id="1974318" name="Picture 46" descr="FL00365_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10" y="4482"/>
              <a:ext cx="20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" name="Group 47"/>
          <p:cNvGrpSpPr>
            <a:grpSpLocks/>
          </p:cNvGrpSpPr>
          <p:nvPr/>
        </p:nvGrpSpPr>
        <p:grpSpPr bwMode="auto">
          <a:xfrm>
            <a:off x="4475163" y="1000125"/>
            <a:ext cx="4668837" cy="1354138"/>
            <a:chOff x="2819" y="630"/>
            <a:chExt cx="2941" cy="853"/>
          </a:xfrm>
        </p:grpSpPr>
        <p:sp>
          <p:nvSpPr>
            <p:cNvPr id="1974320" name="Rectangle 48"/>
            <p:cNvSpPr>
              <a:spLocks noChangeArrowheads="1"/>
            </p:cNvSpPr>
            <p:nvPr/>
          </p:nvSpPr>
          <p:spPr bwMode="auto">
            <a:xfrm>
              <a:off x="2819" y="630"/>
              <a:ext cx="2941" cy="8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25000"/>
                </a:spcBef>
                <a:buFontTx/>
                <a:buNone/>
              </a:pPr>
              <a:r>
                <a:rPr lang="en-US" altLang="en-US" u="sng"/>
                <a:t>Segmented Anticoincidence Detector (ACD)</a:t>
              </a:r>
              <a:endParaRPr lang="en-US" altLang="en-US"/>
            </a:p>
            <a:p>
              <a:pPr algn="ctr">
                <a:lnSpc>
                  <a:spcPct val="70000"/>
                </a:lnSpc>
                <a:spcBef>
                  <a:spcPct val="25000"/>
                </a:spcBef>
                <a:buFontTx/>
                <a:buNone/>
              </a:pPr>
              <a:r>
                <a:rPr lang="en-US" altLang="en-US"/>
                <a:t>89 plastic scintillator tiles </a:t>
              </a:r>
            </a:p>
            <a:p>
              <a:pPr algn="ctr">
                <a:lnSpc>
                  <a:spcPct val="70000"/>
                </a:lnSpc>
                <a:spcBef>
                  <a:spcPct val="25000"/>
                </a:spcBef>
                <a:buFontTx/>
                <a:buNone/>
              </a:pPr>
              <a:r>
                <a:rPr lang="en-US" altLang="en-US"/>
                <a:t>s</a:t>
              </a:r>
              <a:r>
                <a:rPr lang="en-US"/>
                <a:t>urrounding the TKR towers</a:t>
              </a:r>
              <a:endParaRPr lang="en-US" altLang="en-US"/>
            </a:p>
            <a:p>
              <a:pPr algn="ctr">
                <a:spcBef>
                  <a:spcPct val="25000"/>
                </a:spcBef>
                <a:buFontTx/>
                <a:buNone/>
              </a:pPr>
              <a:r>
                <a:rPr lang="en-US" altLang="en-US"/>
                <a:t>Reject background of charged cosmic rays Removes self-veto effects at high energy</a:t>
              </a:r>
            </a:p>
          </p:txBody>
        </p:sp>
        <p:pic>
          <p:nvPicPr>
            <p:cNvPr id="1974321" name="Picture 49" descr="FL00365_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94" y="858"/>
              <a:ext cx="201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74322" name="Line 50"/>
          <p:cNvSpPr>
            <a:spLocks noChangeShapeType="1"/>
          </p:cNvSpPr>
          <p:nvPr/>
        </p:nvSpPr>
        <p:spPr bwMode="auto">
          <a:xfrm flipV="1">
            <a:off x="2924175" y="6096000"/>
            <a:ext cx="923925" cy="161925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74323" name="Text Box 51"/>
          <p:cNvSpPr txBox="1">
            <a:spLocks noChangeArrowheads="1"/>
          </p:cNvSpPr>
          <p:nvPr/>
        </p:nvSpPr>
        <p:spPr bwMode="auto">
          <a:xfrm>
            <a:off x="12700" y="3608388"/>
            <a:ext cx="2520950" cy="2352675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lang="it-IT" sz="1400" u="sng">
                <a:solidFill>
                  <a:schemeClr val="accent2"/>
                </a:solidFill>
              </a:rPr>
              <a:t>HEP and astrophysics partenrship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it-IT" sz="1200">
                <a:solidFill>
                  <a:schemeClr val="accent2"/>
                </a:solidFill>
              </a:rPr>
              <a:t>USA: US Dept. Of Energy, SU-SLAC, NASA GSFC, NRL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it-IT" sz="1200">
                <a:solidFill>
                  <a:schemeClr val="accent2"/>
                </a:solidFill>
              </a:rPr>
              <a:t>Italy: INFN, ASI, Inst. CR Res (IFC)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it-IT" sz="1200">
                <a:solidFill>
                  <a:schemeClr val="accent2"/>
                </a:solidFill>
              </a:rPr>
              <a:t>Japan: Univ. Tokyo, Univ. Hiroshima, Inst. Space Science, Inst. CR Res. (ICCR)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it-IT" sz="1200">
                <a:solidFill>
                  <a:schemeClr val="accent2"/>
                </a:solidFill>
              </a:rPr>
              <a:t>France: CEA, CNES, IN2P3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it-IT" sz="1200">
                <a:solidFill>
                  <a:schemeClr val="accent2"/>
                </a:solidFill>
              </a:rPr>
              <a:t>Sweden: Royal Inst. Tech., Univ. Stockolm</a:t>
            </a:r>
            <a:endParaRPr lang="en-GB" sz="120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8080" y="100013"/>
            <a:ext cx="7429500" cy="657225"/>
          </a:xfrm>
        </p:spPr>
        <p:txBody>
          <a:bodyPr/>
          <a:lstStyle/>
          <a:p>
            <a:r>
              <a:rPr lang="it-IT" sz="2800" dirty="0" err="1" smtClean="0"/>
              <a:t>Conclusions</a:t>
            </a:r>
            <a:endParaRPr lang="en-US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78557" y="1255890"/>
            <a:ext cx="8198553" cy="4493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Fermi silicon tracker is the largest silicon system ever launched in space: 83 m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 silicon strip detectors, almost 1 million electronic channels.</a:t>
            </a:r>
          </a:p>
          <a:p>
            <a:endParaRPr lang="en-US" sz="2200" dirty="0" smtClean="0"/>
          </a:p>
          <a:p>
            <a:r>
              <a:rPr lang="en-US" sz="2200" dirty="0" smtClean="0"/>
              <a:t>It has been working perfectly stable in the three and half years after launch.</a:t>
            </a:r>
          </a:p>
          <a:p>
            <a:endParaRPr lang="en-US" sz="2200" dirty="0" smtClean="0"/>
          </a:p>
          <a:p>
            <a:r>
              <a:rPr lang="en-US" sz="2200" dirty="0" smtClean="0"/>
              <a:t>Crucial to this success is the astonishing quality of the silicon strip detectors developed in Japan by the </a:t>
            </a:r>
            <a:r>
              <a:rPr lang="en-US" sz="2200" dirty="0" err="1" smtClean="0"/>
              <a:t>Oshugi’s</a:t>
            </a:r>
            <a:r>
              <a:rPr lang="en-US" sz="2200" dirty="0" smtClean="0"/>
              <a:t> group and built by Hamamatsu Photonics.</a:t>
            </a:r>
          </a:p>
          <a:p>
            <a:endParaRPr lang="en-US" sz="2200" dirty="0" smtClean="0"/>
          </a:p>
          <a:p>
            <a:r>
              <a:rPr lang="en-US" sz="2200" dirty="0" smtClean="0"/>
              <a:t>This development paved the way to the huge fabrication effort necessary for the LHC silicon trackers at CERN.</a:t>
            </a:r>
            <a:endParaRPr lang="en-US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spares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5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Tower assembly I</a:t>
            </a:r>
          </a:p>
        </p:txBody>
      </p:sp>
      <p:pic>
        <p:nvPicPr>
          <p:cNvPr id="1725443" name="Picture 3" descr="IMG_0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862013"/>
            <a:ext cx="3060700" cy="2295525"/>
          </a:xfrm>
          <a:prstGeom prst="rect">
            <a:avLst/>
          </a:prstGeom>
          <a:noFill/>
        </p:spPr>
      </p:pic>
      <p:pic>
        <p:nvPicPr>
          <p:cNvPr id="1725444" name="Picture 4" descr="IMG_004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863600"/>
            <a:ext cx="3108325" cy="2332038"/>
          </a:xfrm>
          <a:prstGeom prst="rect">
            <a:avLst/>
          </a:prstGeom>
          <a:noFill/>
        </p:spPr>
      </p:pic>
      <p:pic>
        <p:nvPicPr>
          <p:cNvPr id="1725445" name="Picture 5" descr="IMG_002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0" y="3759200"/>
            <a:ext cx="3152775" cy="2365375"/>
          </a:xfrm>
          <a:prstGeom prst="rect">
            <a:avLst/>
          </a:prstGeom>
          <a:noFill/>
        </p:spPr>
      </p:pic>
      <p:pic>
        <p:nvPicPr>
          <p:cNvPr id="1725446" name="Picture 6" descr="IMG_00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57825" y="3759200"/>
            <a:ext cx="3127375" cy="2346325"/>
          </a:xfrm>
          <a:prstGeom prst="rect">
            <a:avLst/>
          </a:prstGeom>
          <a:noFill/>
        </p:spPr>
      </p:pic>
      <p:sp>
        <p:nvSpPr>
          <p:cNvPr id="1725447" name="Text Box 7"/>
          <p:cNvSpPr txBox="1">
            <a:spLocks noChangeArrowheads="1"/>
          </p:cNvSpPr>
          <p:nvPr/>
        </p:nvSpPr>
        <p:spPr bwMode="auto">
          <a:xfrm>
            <a:off x="723900" y="3143250"/>
            <a:ext cx="31765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sz="1400">
                <a:solidFill>
                  <a:schemeClr val="accent2"/>
                </a:solidFill>
              </a:rPr>
              <a:t> Trays are slit into the assembly jig by means of service handlers</a:t>
            </a:r>
            <a:endParaRPr lang="en-US" sz="1400">
              <a:solidFill>
                <a:schemeClr val="accent2"/>
              </a:solidFill>
            </a:endParaRPr>
          </a:p>
        </p:txBody>
      </p:sp>
      <p:sp>
        <p:nvSpPr>
          <p:cNvPr id="1725448" name="Text Box 8"/>
          <p:cNvSpPr txBox="1">
            <a:spLocks noChangeArrowheads="1"/>
          </p:cNvSpPr>
          <p:nvPr/>
        </p:nvSpPr>
        <p:spPr bwMode="auto">
          <a:xfrm>
            <a:off x="1285875" y="6210300"/>
            <a:ext cx="65706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>
                <a:solidFill>
                  <a:schemeClr val="accent2"/>
                </a:solidFill>
              </a:rPr>
              <a:t> The stack grows upside-down and is completed with the bottom tray </a:t>
            </a:r>
            <a:endParaRPr lang="en-US">
              <a:solidFill>
                <a:schemeClr val="accent2"/>
              </a:solidFill>
            </a:endParaRPr>
          </a:p>
        </p:txBody>
      </p:sp>
      <p:sp>
        <p:nvSpPr>
          <p:cNvPr id="1725449" name="Text Box 9"/>
          <p:cNvSpPr txBox="1">
            <a:spLocks noChangeArrowheads="1"/>
          </p:cNvSpPr>
          <p:nvPr/>
        </p:nvSpPr>
        <p:spPr bwMode="auto">
          <a:xfrm>
            <a:off x="5419725" y="3114675"/>
            <a:ext cx="31956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it-IT" sz="1400">
                <a:solidFill>
                  <a:schemeClr val="accent2"/>
                </a:solidFill>
              </a:rPr>
              <a:t> Tray is positioned and the handlers are removed</a:t>
            </a:r>
            <a:endParaRPr lang="en-US" sz="140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Tower assembly II</a:t>
            </a:r>
          </a:p>
        </p:txBody>
      </p:sp>
      <p:pic>
        <p:nvPicPr>
          <p:cNvPr id="1726467" name="Picture 3" descr="IMG_0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" y="1208088"/>
            <a:ext cx="4419600" cy="4125912"/>
          </a:xfrm>
          <a:prstGeom prst="rect">
            <a:avLst/>
          </a:prstGeom>
          <a:noFill/>
        </p:spPr>
      </p:pic>
      <p:pic>
        <p:nvPicPr>
          <p:cNvPr id="1726468" name="Picture 4" descr="IMG_0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5988" y="1206500"/>
            <a:ext cx="4189412" cy="4117975"/>
          </a:xfrm>
          <a:prstGeom prst="rect">
            <a:avLst/>
          </a:prstGeom>
          <a:noFill/>
        </p:spPr>
      </p:pic>
      <p:sp>
        <p:nvSpPr>
          <p:cNvPr id="1726469" name="Text Box 5"/>
          <p:cNvSpPr txBox="1">
            <a:spLocks noChangeArrowheads="1"/>
          </p:cNvSpPr>
          <p:nvPr/>
        </p:nvSpPr>
        <p:spPr bwMode="auto">
          <a:xfrm>
            <a:off x="876300" y="5648325"/>
            <a:ext cx="7581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buFont typeface="Wingdings" pitchFamily="2" charset="2"/>
              <a:buChar char="ü"/>
            </a:pPr>
            <a:r>
              <a:rPr lang="it-IT" sz="1800">
                <a:solidFill>
                  <a:schemeClr val="accent2"/>
                </a:solidFill>
              </a:rPr>
              <a:t> Each side is completed with two readout flex cables (to be connected with the TEM) and the tower is covered with a dark box for a CPT.</a:t>
            </a:r>
            <a:endParaRPr lang="en-US" sz="180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9639" name="Group 791"/>
          <p:cNvGraphicFramePr>
            <a:graphicFrameLocks noGrp="1"/>
          </p:cNvGraphicFramePr>
          <p:nvPr/>
        </p:nvGraphicFramePr>
        <p:xfrm>
          <a:off x="1095375" y="1090613"/>
          <a:ext cx="7097713" cy="1645919"/>
        </p:xfrm>
        <a:graphic>
          <a:graphicData uri="http://schemas.openxmlformats.org/drawingml/2006/table">
            <a:tbl>
              <a:tblPr/>
              <a:tblGrid>
                <a:gridCol w="868363"/>
                <a:gridCol w="952500"/>
                <a:gridCol w="1111250"/>
                <a:gridCol w="1139825"/>
                <a:gridCol w="1008062"/>
                <a:gridCol w="915988"/>
                <a:gridCol w="1101725"/>
              </a:tblGrid>
              <a:tr h="182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Arial" charset="0"/>
                        </a:rPr>
                        <a:t> 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Years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Ang. Res.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5A6378"/>
                          </a:outerShdw>
                        </a:effectLst>
                        <a:latin typeface="Arial" charset="0"/>
                        <a:cs typeface="Times New Roman" pitchFamily="1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(100 MeV)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Ang. Res. (10 GeV)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Eng. Rng. (GeV)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A</a:t>
                      </a:r>
                      <a:r>
                        <a:rPr kumimoji="0" lang="en-US" sz="1400" b="0" i="1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eff</a:t>
                      </a: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 Ω</a:t>
                      </a:r>
                      <a:endParaRPr kumimoji="0" lang="en-U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5A6378"/>
                          </a:outerShdw>
                        </a:effectLst>
                        <a:latin typeface="Arial" charset="0"/>
                        <a:cs typeface="Times New Roman" pitchFamily="16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(cm</a:t>
                      </a:r>
                      <a:r>
                        <a:rPr kumimoji="0" lang="en-US" sz="14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2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 sr)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#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Symbol" charset="2"/>
                          <a:cs typeface="Times New Roman" pitchFamily="16" charset="0"/>
                        </a:rPr>
                        <a:t>g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-rays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EGRET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1991–00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5.8°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0.5°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0.03–10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750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1.4 × 10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6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AGILE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2007–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4.7°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0.2°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0.03–50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1,500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4 × 10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6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5A6378"/>
                            </a:outerShdw>
                          </a:effectLst>
                          <a:latin typeface="Arial" charset="0"/>
                          <a:cs typeface="Times New Roman" pitchFamily="16" charset="0"/>
                        </a:rPr>
                        <a:t>/yr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Fermi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LAT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2008–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3.5°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0.1°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0.02–300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25,000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1 × 10</a:t>
                      </a:r>
                      <a:r>
                        <a:rPr kumimoji="0" lang="en-US" sz="1400" b="1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8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6" charset="0"/>
                        </a:rPr>
                        <a:t>/yr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charset="-128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</a:tbl>
          </a:graphicData>
        </a:graphic>
      </p:graphicFrame>
      <p:pic>
        <p:nvPicPr>
          <p:cNvPr id="119853" name="Picture 7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86263" y="4535488"/>
            <a:ext cx="1530350" cy="138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854" name="Text Box 793"/>
          <p:cNvSpPr txBox="1">
            <a:spLocks noChangeArrowheads="1"/>
          </p:cNvSpPr>
          <p:nvPr/>
        </p:nvSpPr>
        <p:spPr bwMode="auto">
          <a:xfrm>
            <a:off x="4497388" y="5953125"/>
            <a:ext cx="1349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cs typeface="Arial" charset="0"/>
              </a:rPr>
              <a:t>AGILE (ASI)</a:t>
            </a:r>
          </a:p>
        </p:txBody>
      </p:sp>
      <p:pic>
        <p:nvPicPr>
          <p:cNvPr id="119855" name="Picture 79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3" y="4170363"/>
            <a:ext cx="3627437" cy="209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856" name="Text Box 795"/>
          <p:cNvSpPr txBox="1">
            <a:spLocks noChangeArrowheads="1"/>
          </p:cNvSpPr>
          <p:nvPr/>
        </p:nvSpPr>
        <p:spPr bwMode="auto">
          <a:xfrm>
            <a:off x="696913" y="4668838"/>
            <a:ext cx="796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1400" b="1">
                <a:cs typeface="Arial" charset="0"/>
              </a:rPr>
              <a:t>EGRET</a:t>
            </a:r>
          </a:p>
        </p:txBody>
      </p:sp>
      <p:pic>
        <p:nvPicPr>
          <p:cNvPr id="119857" name="Picture 797" descr="70%"/>
          <p:cNvPicPr>
            <a:picLocks noChangeAspect="1" noChangeArrowheads="1"/>
          </p:cNvPicPr>
          <p:nvPr/>
        </p:nvPicPr>
        <p:blipFill>
          <a:blip r:embed="rId4" cstate="print"/>
          <a:srcRect l="22357" t="12059" r="20749"/>
          <a:stretch>
            <a:fillRect/>
          </a:stretch>
        </p:blipFill>
        <p:spPr bwMode="auto">
          <a:xfrm>
            <a:off x="6327775" y="3606800"/>
            <a:ext cx="2332038" cy="2701925"/>
          </a:xfrm>
          <a:prstGeom prst="rect">
            <a:avLst/>
          </a:prstGeom>
          <a:noFill/>
          <a:ln w="12700" cap="rnd">
            <a:noFill/>
            <a:miter lim="800000"/>
            <a:headEnd/>
            <a:tailEnd/>
          </a:ln>
        </p:spPr>
      </p:pic>
      <p:sp>
        <p:nvSpPr>
          <p:cNvPr id="119858" name="Text Box 799"/>
          <p:cNvSpPr txBox="1">
            <a:spLocks noChangeArrowheads="1"/>
          </p:cNvSpPr>
          <p:nvPr/>
        </p:nvSpPr>
        <p:spPr bwMode="auto">
          <a:xfrm>
            <a:off x="6813550" y="6307138"/>
            <a:ext cx="14366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cs typeface="Arial" charset="0"/>
              </a:rPr>
              <a:t>Fermi / LAT</a:t>
            </a:r>
          </a:p>
        </p:txBody>
      </p:sp>
      <p:sp>
        <p:nvSpPr>
          <p:cNvPr id="119859" name="TextBox 12"/>
          <p:cNvSpPr txBox="1">
            <a:spLocks noChangeArrowheads="1"/>
          </p:cNvSpPr>
          <p:nvPr/>
        </p:nvSpPr>
        <p:spPr bwMode="auto">
          <a:xfrm>
            <a:off x="500063" y="2852738"/>
            <a:ext cx="8433975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1800" dirty="0">
                <a:ea typeface="ＭＳ Ｐゴシック" charset="-128"/>
                <a:cs typeface="Arial" charset="0"/>
              </a:rPr>
              <a:t> </a:t>
            </a:r>
            <a:r>
              <a:rPr lang="en-US" sz="1800" dirty="0" smtClean="0">
                <a:ea typeface="ＭＳ Ｐゴシック" charset="-128"/>
                <a:cs typeface="Arial" charset="0"/>
              </a:rPr>
              <a:t> In few days </a:t>
            </a:r>
            <a:r>
              <a:rPr lang="en-US" sz="1800" dirty="0">
                <a:ea typeface="ＭＳ Ｐゴシック" charset="-128"/>
                <a:cs typeface="Arial" charset="0"/>
              </a:rPr>
              <a:t>LAT has </a:t>
            </a:r>
            <a:r>
              <a:rPr lang="en-US" sz="1800" dirty="0" smtClean="0">
                <a:ea typeface="ＭＳ Ｐゴシック" charset="-128"/>
                <a:cs typeface="Arial" charset="0"/>
              </a:rPr>
              <a:t> </a:t>
            </a:r>
            <a:r>
              <a:rPr lang="en-US" sz="1800" dirty="0">
                <a:ea typeface="ＭＳ Ｐゴシック" charset="-128"/>
                <a:cs typeface="Arial" charset="0"/>
              </a:rPr>
              <a:t>surpassed EGRET and AGILE celestial gamma-ray totals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n-US" sz="1800" dirty="0">
                <a:ea typeface="ＭＳ Ｐゴシック" charset="-128"/>
                <a:cs typeface="Arial" charset="0"/>
              </a:rPr>
              <a:t>  Unlike EGRET and AGILE, LAT is an effective  </a:t>
            </a:r>
            <a:r>
              <a:rPr lang="en-US" sz="1800" dirty="0">
                <a:solidFill>
                  <a:srgbClr val="FF0000"/>
                </a:solidFill>
                <a:ea typeface="ＭＳ Ｐゴシック" charset="-128"/>
                <a:cs typeface="Arial" charset="0"/>
              </a:rPr>
              <a:t>All-Sky Monitor</a:t>
            </a:r>
          </a:p>
          <a:p>
            <a:pPr lvl="1"/>
            <a:r>
              <a:rPr lang="en-US" sz="1800" u="sng" dirty="0">
                <a:ea typeface="ＭＳ Ｐゴシック" charset="-128"/>
                <a:cs typeface="Arial" charset="0"/>
              </a:rPr>
              <a:t>whole sky</a:t>
            </a:r>
            <a:r>
              <a:rPr lang="en-US" sz="1800" dirty="0">
                <a:ea typeface="ＭＳ Ｐゴシック" charset="-128"/>
                <a:cs typeface="Arial" charset="0"/>
              </a:rPr>
              <a:t> every ~3 hours</a:t>
            </a:r>
          </a:p>
          <a:p>
            <a:endParaRPr lang="en-US" sz="1800" dirty="0">
              <a:cs typeface="Arial" charset="0"/>
            </a:endParaRPr>
          </a:p>
        </p:txBody>
      </p:sp>
      <p:sp>
        <p:nvSpPr>
          <p:cNvPr id="119860" name="Text Box 799"/>
          <p:cNvSpPr txBox="1">
            <a:spLocks noChangeArrowheads="1"/>
          </p:cNvSpPr>
          <p:nvPr/>
        </p:nvSpPr>
        <p:spPr bwMode="auto">
          <a:xfrm>
            <a:off x="1260475" y="6264275"/>
            <a:ext cx="1736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cs typeface="Arial" charset="0"/>
              </a:rPr>
              <a:t>CGRO EGRET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085850" y="1085850"/>
            <a:ext cx="7107238" cy="164465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19863" name="Rectangle 55"/>
          <p:cNvSpPr>
            <a:spLocks noChangeArrowheads="1"/>
          </p:cNvSpPr>
          <p:nvPr/>
        </p:nvSpPr>
        <p:spPr bwMode="auto">
          <a:xfrm>
            <a:off x="1390650" y="193675"/>
            <a:ext cx="63182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99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LAT as a Gamma-ray Telescope</a:t>
            </a:r>
            <a:endParaRPr lang="it-IT" sz="3200" b="1">
              <a:solidFill>
                <a:srgbClr val="FF99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>
                <a:solidFill>
                  <a:srgbClr val="CC0000"/>
                </a:solidFill>
              </a:rPr>
              <a:t>The LAT instrument: how we built it</a:t>
            </a:r>
          </a:p>
        </p:txBody>
      </p:sp>
      <p:pic>
        <p:nvPicPr>
          <p:cNvPr id="1940483" name="Picture 3" descr="12_towers_in_the_grid_side_ed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4975" y="2389188"/>
            <a:ext cx="5494338" cy="3789362"/>
          </a:xfrm>
          <a:prstGeom prst="rect">
            <a:avLst/>
          </a:prstGeom>
          <a:noFill/>
        </p:spPr>
      </p:pic>
      <p:pic>
        <p:nvPicPr>
          <p:cNvPr id="1940484" name="Picture 4" descr="12_towers_in_the_grid_side_edit_smooth"/>
          <p:cNvPicPr>
            <a:picLocks noChangeArrowheads="1"/>
          </p:cNvPicPr>
          <p:nvPr/>
        </p:nvPicPr>
        <p:blipFill>
          <a:blip r:embed="rId4" cstate="print">
            <a:lum contrast="24000"/>
          </a:blip>
          <a:srcRect/>
          <a:stretch>
            <a:fillRect/>
          </a:stretch>
        </p:blipFill>
        <p:spPr bwMode="auto">
          <a:xfrm>
            <a:off x="1708150" y="2393950"/>
            <a:ext cx="5494338" cy="3794125"/>
          </a:xfrm>
          <a:prstGeom prst="rect">
            <a:avLst/>
          </a:prstGeom>
          <a:noFill/>
        </p:spPr>
      </p:pic>
      <p:pic>
        <p:nvPicPr>
          <p:cNvPr id="1940485" name="Picture 5" descr="TKR_tower_opene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35427">
            <a:off x="4090988" y="949325"/>
            <a:ext cx="2443162" cy="3468688"/>
          </a:xfrm>
          <a:prstGeom prst="rect">
            <a:avLst/>
          </a:prstGeom>
          <a:noFill/>
        </p:spPr>
      </p:pic>
      <p:pic>
        <p:nvPicPr>
          <p:cNvPr id="1940486" name="Picture 6" descr="CAL_tower_2_edit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11625" y="4492625"/>
            <a:ext cx="2547938" cy="2184400"/>
          </a:xfrm>
          <a:prstGeom prst="rect">
            <a:avLst/>
          </a:prstGeom>
          <a:noFill/>
        </p:spPr>
      </p:pic>
      <p:sp>
        <p:nvSpPr>
          <p:cNvPr id="1940487" name="Rectangle 7"/>
          <p:cNvSpPr>
            <a:spLocks noChangeArrowheads="1"/>
          </p:cNvSpPr>
          <p:nvPr/>
        </p:nvSpPr>
        <p:spPr bwMode="auto">
          <a:xfrm>
            <a:off x="6613525" y="1311275"/>
            <a:ext cx="233838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10000"/>
              </a:spcBef>
              <a:buFontTx/>
              <a:buNone/>
            </a:pPr>
            <a:r>
              <a:rPr lang="en-US" sz="1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Tracker/Converter (TKR):</a:t>
            </a:r>
            <a:endParaRPr lang="en-US" sz="1400">
              <a:solidFill>
                <a:schemeClr val="accent2"/>
              </a:solidFill>
            </a:endParaRP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>
                <a:solidFill>
                  <a:schemeClr val="accent2"/>
                </a:solidFill>
              </a:rPr>
              <a:t> Silicon strip detectors (single sided, each layer is rotated by 90 degrees with respect to the previous one)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>
                <a:solidFill>
                  <a:schemeClr val="accent2"/>
                </a:solidFill>
              </a:rPr>
              <a:t> W conversion foils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>
                <a:solidFill>
                  <a:schemeClr val="accent2"/>
                </a:solidFill>
              </a:rPr>
              <a:t> ~80 m</a:t>
            </a:r>
            <a:r>
              <a:rPr lang="en-US" sz="1400" baseline="30000">
                <a:solidFill>
                  <a:schemeClr val="accent2"/>
                </a:solidFill>
              </a:rPr>
              <a:t>2</a:t>
            </a:r>
            <a:r>
              <a:rPr lang="en-US" sz="1400">
                <a:solidFill>
                  <a:schemeClr val="accent2"/>
                </a:solidFill>
              </a:rPr>
              <a:t> of silicon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>
                <a:solidFill>
                  <a:schemeClr val="accent2"/>
                </a:solidFill>
              </a:rPr>
              <a:t> ~10</a:t>
            </a:r>
            <a:r>
              <a:rPr lang="en-US" sz="1400" baseline="30000">
                <a:solidFill>
                  <a:schemeClr val="accent2"/>
                </a:solidFill>
              </a:rPr>
              <a:t>6</a:t>
            </a:r>
            <a:r>
              <a:rPr lang="en-US" sz="1400">
                <a:solidFill>
                  <a:schemeClr val="accent2"/>
                </a:solidFill>
              </a:rPr>
              <a:t> electronics chans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>
                <a:solidFill>
                  <a:schemeClr val="accent2"/>
                </a:solidFill>
              </a:rPr>
              <a:t> fully digital electronics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>
                <a:solidFill>
                  <a:schemeClr val="accent2"/>
                </a:solidFill>
              </a:rPr>
              <a:t> High precision tracking, small dead time</a:t>
            </a:r>
          </a:p>
        </p:txBody>
      </p:sp>
      <p:sp>
        <p:nvSpPr>
          <p:cNvPr id="1940488" name="Rectangle 8"/>
          <p:cNvSpPr>
            <a:spLocks noChangeArrowheads="1"/>
          </p:cNvSpPr>
          <p:nvPr/>
        </p:nvSpPr>
        <p:spPr bwMode="auto">
          <a:xfrm>
            <a:off x="6986588" y="4401133"/>
            <a:ext cx="2055812" cy="210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10000"/>
              </a:spcBef>
              <a:buFontTx/>
              <a:buNone/>
            </a:pPr>
            <a:r>
              <a:rPr lang="en-US" sz="1400" dirty="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Calorimeter (CAL):</a:t>
            </a:r>
            <a:endParaRPr lang="en-US" sz="1400" dirty="0">
              <a:solidFill>
                <a:schemeClr val="accent2"/>
              </a:solidFill>
            </a:endParaRP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1536 </a:t>
            </a:r>
            <a:r>
              <a:rPr lang="en-US" sz="1400" dirty="0" err="1">
                <a:solidFill>
                  <a:schemeClr val="accent2"/>
                </a:solidFill>
              </a:rPr>
              <a:t>CsI</a:t>
            </a:r>
            <a:r>
              <a:rPr lang="en-US" sz="1400" dirty="0">
                <a:solidFill>
                  <a:schemeClr val="accent2"/>
                </a:solidFill>
              </a:rPr>
              <a:t> crystals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Analog 4 range readout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 8.5 X0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 </a:t>
            </a:r>
            <a:r>
              <a:rPr lang="en-US" sz="1400" dirty="0" err="1">
                <a:solidFill>
                  <a:schemeClr val="accent2"/>
                </a:solidFill>
              </a:rPr>
              <a:t>Hodoscopic</a:t>
            </a:r>
            <a:endParaRPr lang="en-US" sz="1400" dirty="0">
              <a:solidFill>
                <a:schemeClr val="accent2"/>
              </a:solidFill>
            </a:endParaRP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 dirty="0">
                <a:solidFill>
                  <a:schemeClr val="accent2"/>
                </a:solidFill>
              </a:rPr>
              <a:t> Shower profile reconstruction (leakage correction)</a:t>
            </a:r>
          </a:p>
        </p:txBody>
      </p:sp>
      <p:sp>
        <p:nvSpPr>
          <p:cNvPr id="1940489" name="Rectangle 9"/>
          <p:cNvSpPr>
            <a:spLocks noChangeArrowheads="1"/>
          </p:cNvSpPr>
          <p:nvPr/>
        </p:nvSpPr>
        <p:spPr bwMode="auto">
          <a:xfrm>
            <a:off x="149225" y="2424113"/>
            <a:ext cx="3819525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10000"/>
              </a:spcBef>
              <a:buFontTx/>
              <a:buNone/>
            </a:pPr>
            <a:r>
              <a:rPr lang="en-US" sz="1400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Anti-Coincidence (ACD):</a:t>
            </a:r>
            <a:endParaRPr lang="en-US" sz="1400">
              <a:solidFill>
                <a:schemeClr val="accent2"/>
              </a:solidFill>
            </a:endParaRP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>
                <a:solidFill>
                  <a:schemeClr val="accent2"/>
                </a:solidFill>
              </a:rPr>
              <a:t> Segmented (89 tiles)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>
                <a:solidFill>
                  <a:schemeClr val="accent2"/>
                </a:solidFill>
              </a:rPr>
              <a:t> Self-veto @ high energy limited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sz="1400">
                <a:solidFill>
                  <a:schemeClr val="accent2"/>
                </a:solidFill>
              </a:rPr>
              <a:t> 0.9997 detection efficiency (overall)</a:t>
            </a:r>
          </a:p>
        </p:txBody>
      </p:sp>
      <p:sp>
        <p:nvSpPr>
          <p:cNvPr id="1940490" name="Rectangle 10"/>
          <p:cNvSpPr>
            <a:spLocks noChangeArrowheads="1"/>
          </p:cNvSpPr>
          <p:nvPr/>
        </p:nvSpPr>
        <p:spPr bwMode="auto">
          <a:xfrm>
            <a:off x="149225" y="882650"/>
            <a:ext cx="3905250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10000"/>
              </a:spcBef>
              <a:buFontTx/>
              <a:buNone/>
            </a:pPr>
            <a:r>
              <a:rPr lang="en-US">
                <a:solidFill>
                  <a:srgbClr val="CC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Overall modular design: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>
                <a:solidFill>
                  <a:schemeClr val="accent2"/>
                </a:solidFill>
              </a:rPr>
              <a:t> 4x4 array of identical towers - each one including a Tracker, a Calorimeter and an Electronics Module.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>
                <a:solidFill>
                  <a:schemeClr val="accent2"/>
                </a:solidFill>
              </a:rPr>
              <a:t> Surrounded by an Anti-Coincidence shield (not shown in the picture).</a:t>
            </a:r>
          </a:p>
        </p:txBody>
      </p:sp>
      <p:pic>
        <p:nvPicPr>
          <p:cNvPr id="1940491" name="Picture 11" descr="ACD_from_abov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571875"/>
            <a:ext cx="4037013" cy="3286125"/>
          </a:xfrm>
          <a:prstGeom prst="rect">
            <a:avLst/>
          </a:prstGeom>
          <a:noFill/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614863" y="1306513"/>
            <a:ext cx="1335087" cy="4165600"/>
            <a:chOff x="2907" y="855"/>
            <a:chExt cx="841" cy="2624"/>
          </a:xfrm>
        </p:grpSpPr>
        <p:sp>
          <p:nvSpPr>
            <p:cNvPr id="1940493" name="Line 13"/>
            <p:cNvSpPr>
              <a:spLocks noChangeShapeType="1"/>
            </p:cNvSpPr>
            <p:nvPr/>
          </p:nvSpPr>
          <p:spPr bwMode="auto">
            <a:xfrm flipH="1">
              <a:off x="3213" y="862"/>
              <a:ext cx="64" cy="1047"/>
            </a:xfrm>
            <a:prstGeom prst="line">
              <a:avLst/>
            </a:prstGeom>
            <a:noFill/>
            <a:ln w="28575">
              <a:solidFill>
                <a:srgbClr val="FFFF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0494" name="Text Box 14"/>
            <p:cNvSpPr txBox="1">
              <a:spLocks noChangeArrowheads="1"/>
            </p:cNvSpPr>
            <p:nvPr/>
          </p:nvSpPr>
          <p:spPr bwMode="auto">
            <a:xfrm>
              <a:off x="2982" y="855"/>
              <a:ext cx="20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sz="2800">
                  <a:solidFill>
                    <a:srgbClr val="FFFF00"/>
                  </a:solidFill>
                  <a:latin typeface="Symbol" charset="2"/>
                </a:rPr>
                <a:t>g</a:t>
              </a:r>
            </a:p>
          </p:txBody>
        </p:sp>
        <p:sp>
          <p:nvSpPr>
            <p:cNvPr id="1940495" name="Line 15"/>
            <p:cNvSpPr>
              <a:spLocks noChangeShapeType="1"/>
            </p:cNvSpPr>
            <p:nvPr/>
          </p:nvSpPr>
          <p:spPr bwMode="auto">
            <a:xfrm flipH="1">
              <a:off x="2913" y="1909"/>
              <a:ext cx="294" cy="1423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0496" name="Line 16"/>
            <p:cNvSpPr>
              <a:spLocks noChangeShapeType="1"/>
            </p:cNvSpPr>
            <p:nvPr/>
          </p:nvSpPr>
          <p:spPr bwMode="auto">
            <a:xfrm>
              <a:off x="3219" y="1909"/>
              <a:ext cx="274" cy="1493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40497" name="Text Box 17"/>
            <p:cNvSpPr txBox="1">
              <a:spLocks noChangeArrowheads="1"/>
            </p:cNvSpPr>
            <p:nvPr/>
          </p:nvSpPr>
          <p:spPr bwMode="auto">
            <a:xfrm>
              <a:off x="2907" y="3124"/>
              <a:ext cx="33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sz="2800">
                  <a:solidFill>
                    <a:srgbClr val="FF0000"/>
                  </a:solidFill>
                </a:rPr>
                <a:t>e</a:t>
              </a:r>
              <a:r>
                <a:rPr lang="en-US" sz="2800" baseline="20000">
                  <a:solidFill>
                    <a:srgbClr val="FF0000"/>
                  </a:solidFill>
                </a:rPr>
                <a:t>+</a:t>
              </a:r>
            </a:p>
          </p:txBody>
        </p:sp>
        <p:sp>
          <p:nvSpPr>
            <p:cNvPr id="1940498" name="Text Box 18"/>
            <p:cNvSpPr txBox="1">
              <a:spLocks noChangeArrowheads="1"/>
            </p:cNvSpPr>
            <p:nvPr/>
          </p:nvSpPr>
          <p:spPr bwMode="auto">
            <a:xfrm>
              <a:off x="3456" y="3152"/>
              <a:ext cx="29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sz="2800">
                  <a:solidFill>
                    <a:srgbClr val="FF0000"/>
                  </a:solidFill>
                </a:rPr>
                <a:t>e</a:t>
              </a:r>
              <a:r>
                <a:rPr lang="en-US" sz="2800" baseline="20000">
                  <a:solidFill>
                    <a:srgbClr val="FF0000"/>
                  </a:solidFill>
                </a:rPr>
                <a:t>-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4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94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94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" dur="500"/>
                                        <p:tgtEl>
                                          <p:spTgt spid="19404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94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94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94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194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0487" grpId="0"/>
      <p:bldP spid="1940488" grpId="0"/>
      <p:bldP spid="1940489" grpId="0"/>
      <p:bldP spid="19404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4" descr="228084main_GLAST-m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5040" y="69453"/>
            <a:ext cx="4985657" cy="6592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2095500" y="304800"/>
            <a:ext cx="18256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36" tIns="45718" rIns="91436" bIns="45718">
            <a:spAutoFit/>
          </a:bodyPr>
          <a:lstStyle/>
          <a:p>
            <a:r>
              <a:rPr lang="en-US" sz="1800">
                <a:solidFill>
                  <a:schemeClr val="bg1"/>
                </a:solidFill>
                <a:cs typeface="Arial" charset="0"/>
              </a:rPr>
              <a:t>June 11, 2008</a:t>
            </a:r>
          </a:p>
          <a:p>
            <a:r>
              <a:rPr lang="en-US" sz="1800">
                <a:solidFill>
                  <a:schemeClr val="bg1"/>
                </a:solidFill>
                <a:cs typeface="Arial" charset="0"/>
              </a:rPr>
              <a:t>12:05 pm (EDT)</a:t>
            </a:r>
          </a:p>
        </p:txBody>
      </p:sp>
      <p:pic>
        <p:nvPicPr>
          <p:cNvPr id="9" name="GLAST (FERMI) Launch   June 11, 2008 - 480p25sec.mp4">
            <a:hlinkClick r:id="" action="ppaction://media"/>
          </p:cNvPr>
          <p:cNvPicPr/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428411" y="5564777"/>
            <a:ext cx="1201782" cy="9013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5249863" y="1128713"/>
            <a:ext cx="3668712" cy="451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endParaRPr lang="en-US" dirty="0">
              <a:solidFill>
                <a:schemeClr val="accent2"/>
              </a:solidFill>
            </a:endParaRP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 Overall trigger rate: </a:t>
            </a:r>
            <a:r>
              <a:rPr lang="en-US" dirty="0">
                <a:solidFill>
                  <a:srgbClr val="CC0000"/>
                </a:solidFill>
              </a:rPr>
              <a:t>~few KHz</a:t>
            </a:r>
          </a:p>
          <a:p>
            <a:pPr lvl="1">
              <a:spcBef>
                <a:spcPct val="10000"/>
              </a:spcBef>
              <a:buFont typeface="Wingdings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 Huge variations due to orbital effects.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endParaRPr lang="en-US" dirty="0">
              <a:solidFill>
                <a:schemeClr val="accent2"/>
              </a:solidFill>
            </a:endParaRP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 Downlink rate: </a:t>
            </a:r>
            <a:r>
              <a:rPr lang="en-US" dirty="0">
                <a:solidFill>
                  <a:srgbClr val="CC0000"/>
                </a:solidFill>
              </a:rPr>
              <a:t>~400—500 Hz</a:t>
            </a:r>
          </a:p>
          <a:p>
            <a:pPr lvl="1">
              <a:spcBef>
                <a:spcPct val="10000"/>
              </a:spcBef>
              <a:buFont typeface="Wingdings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 ~90% from GAMMA filter</a:t>
            </a:r>
          </a:p>
          <a:p>
            <a:pPr lvl="1">
              <a:spcBef>
                <a:spcPct val="10000"/>
              </a:spcBef>
              <a:buFont typeface="Wingdings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 ~20—30 Hz from DGN filter</a:t>
            </a:r>
          </a:p>
          <a:p>
            <a:pPr lvl="1">
              <a:spcBef>
                <a:spcPct val="10000"/>
              </a:spcBef>
              <a:buFont typeface="Wingdings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 ~5 Hz from HIP filter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endParaRPr lang="en-US" dirty="0">
              <a:solidFill>
                <a:schemeClr val="accent2"/>
              </a:solidFill>
            </a:endParaRP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 Rate of photons after the standard background rejection cuts for source study: </a:t>
            </a:r>
            <a:r>
              <a:rPr lang="en-US" dirty="0">
                <a:solidFill>
                  <a:srgbClr val="CC0000"/>
                </a:solidFill>
              </a:rPr>
              <a:t>~1 Hz</a:t>
            </a: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endParaRPr lang="en-US" dirty="0">
              <a:solidFill>
                <a:srgbClr val="CC0000"/>
              </a:solidFill>
            </a:endParaRPr>
          </a:p>
          <a:p>
            <a:pPr>
              <a:spcBef>
                <a:spcPct val="10000"/>
              </a:spcBef>
              <a:buFont typeface="Wingdings" pitchFamily="2" charset="2"/>
              <a:buChar char="ü"/>
            </a:pPr>
            <a:r>
              <a:rPr lang="en-US" dirty="0">
                <a:solidFill>
                  <a:schemeClr val="accent2"/>
                </a:solidFill>
              </a:rPr>
              <a:t> Most of the </a:t>
            </a:r>
            <a:r>
              <a:rPr lang="en-US" dirty="0" err="1">
                <a:solidFill>
                  <a:schemeClr val="accent2"/>
                </a:solidFill>
              </a:rPr>
              <a:t>downlinked</a:t>
            </a:r>
            <a:r>
              <a:rPr lang="en-US" dirty="0">
                <a:solidFill>
                  <a:schemeClr val="accent2"/>
                </a:solidFill>
              </a:rPr>
              <a:t> events are in fact background, final ~</a:t>
            </a:r>
            <a:r>
              <a:rPr lang="en-US" dirty="0"/>
              <a:t> </a:t>
            </a:r>
            <a:r>
              <a:rPr lang="en-US" dirty="0">
                <a:solidFill>
                  <a:schemeClr val="accent2"/>
                </a:solidFill>
              </a:rPr>
              <a:t>1000:1 rejection is done in ground processing.</a:t>
            </a:r>
          </a:p>
        </p:txBody>
      </p:sp>
      <p:pic>
        <p:nvPicPr>
          <p:cNvPr id="18436" name="Picture 5" descr="rate_before_filt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75" y="866775"/>
            <a:ext cx="4935538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rate_after_filter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75" y="2644775"/>
            <a:ext cx="4935538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rate_sourc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663" y="4400550"/>
            <a:ext cx="493395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1857375" y="895350"/>
            <a:ext cx="1390650" cy="133350"/>
          </a:xfrm>
          <a:prstGeom prst="rect">
            <a:avLst/>
          </a:prstGeom>
          <a:noFill/>
          <a:ln w="2540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5238750" y="1333500"/>
            <a:ext cx="3714750" cy="876300"/>
          </a:xfrm>
          <a:prstGeom prst="rect">
            <a:avLst/>
          </a:prstGeom>
          <a:noFill/>
          <a:ln w="2540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cxnSp>
        <p:nvCxnSpPr>
          <p:cNvPr id="18441" name="AutoShape 9"/>
          <p:cNvCxnSpPr>
            <a:cxnSpLocks noChangeShapeType="1"/>
            <a:stCxn id="18439" idx="3"/>
            <a:endCxn id="18440" idx="1"/>
          </p:cNvCxnSpPr>
          <p:nvPr/>
        </p:nvCxnSpPr>
        <p:spPr bwMode="auto">
          <a:xfrm>
            <a:off x="3260725" y="962025"/>
            <a:ext cx="1965325" cy="809625"/>
          </a:xfrm>
          <a:prstGeom prst="straightConnector1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</p:cxn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1895475" y="2667000"/>
            <a:ext cx="1247775" cy="142875"/>
          </a:xfrm>
          <a:prstGeom prst="rect">
            <a:avLst/>
          </a:prstGeom>
          <a:noFill/>
          <a:ln w="2540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5238750" y="2439988"/>
            <a:ext cx="3714750" cy="1122362"/>
          </a:xfrm>
          <a:prstGeom prst="rect">
            <a:avLst/>
          </a:prstGeom>
          <a:noFill/>
          <a:ln w="2540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cxnSp>
        <p:nvCxnSpPr>
          <p:cNvPr id="18444" name="AutoShape 12"/>
          <p:cNvCxnSpPr>
            <a:cxnSpLocks noChangeShapeType="1"/>
            <a:stCxn id="18442" idx="3"/>
            <a:endCxn id="18443" idx="1"/>
          </p:cNvCxnSpPr>
          <p:nvPr/>
        </p:nvCxnSpPr>
        <p:spPr bwMode="auto">
          <a:xfrm>
            <a:off x="3155950" y="2738438"/>
            <a:ext cx="2070100" cy="263525"/>
          </a:xfrm>
          <a:prstGeom prst="straightConnector1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</p:cxn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2171700" y="4437063"/>
            <a:ext cx="762000" cy="125412"/>
          </a:xfrm>
          <a:prstGeom prst="rect">
            <a:avLst/>
          </a:prstGeom>
          <a:noFill/>
          <a:ln w="2540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5238750" y="3773488"/>
            <a:ext cx="3714750" cy="874712"/>
          </a:xfrm>
          <a:prstGeom prst="rect">
            <a:avLst/>
          </a:prstGeom>
          <a:noFill/>
          <a:ln w="25400">
            <a:solidFill>
              <a:srgbClr val="CC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cxnSp>
        <p:nvCxnSpPr>
          <p:cNvPr id="18447" name="AutoShape 15"/>
          <p:cNvCxnSpPr>
            <a:cxnSpLocks noChangeShapeType="1"/>
            <a:stCxn id="18445" idx="3"/>
            <a:endCxn id="18446" idx="1"/>
          </p:cNvCxnSpPr>
          <p:nvPr/>
        </p:nvCxnSpPr>
        <p:spPr bwMode="auto">
          <a:xfrm flipV="1">
            <a:off x="2946400" y="4211638"/>
            <a:ext cx="2279650" cy="288925"/>
          </a:xfrm>
          <a:prstGeom prst="straightConnector1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</p:spPr>
      </p:cxnSp>
      <p:sp>
        <p:nvSpPr>
          <p:cNvPr id="1820674" name="Rectangle 2"/>
          <p:cNvSpPr>
            <a:spLocks noChangeArrowheads="1"/>
          </p:cNvSpPr>
          <p:nvPr/>
        </p:nvSpPr>
        <p:spPr bwMode="auto">
          <a:xfrm>
            <a:off x="25400" y="-106363"/>
            <a:ext cx="8991600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it-IT" sz="3600">
                <a:solidFill>
                  <a:srgbClr val="99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Lucida Sans" pitchFamily="34" charset="0"/>
              </a:rPr>
              <a:t>On orbit rates in nominal configuration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Icatalog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27760"/>
            <a:ext cx="9144000" cy="48131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3160" y="228600"/>
            <a:ext cx="43268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 smtClean="0"/>
              <a:t>II Fermi catalog</a:t>
            </a:r>
            <a:endParaRPr lang="en-US" sz="4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" y="274320"/>
          <a:ext cx="3779520" cy="43484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941320"/>
                <a:gridCol w="83820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baseline="0" dirty="0" smtClean="0"/>
                        <a:t>Type</a:t>
                      </a:r>
                      <a:endParaRPr lang="en-US" baseline="0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Numb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Active Galactic</a:t>
                      </a:r>
                      <a:r>
                        <a:rPr lang="it-IT" baseline="0" dirty="0" smtClean="0"/>
                        <a:t> Nuclei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832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Candidate AGN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268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Unassociated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594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Pulsars (pulsed emissioin)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86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Pulsars (no pulsations yet)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26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Supernova Remnants/ Pulsar wind Nebulae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60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Globular Clusters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11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Other Galaxies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smtClean="0"/>
                        <a:t>Bynary Systems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TOTAL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it-IT" dirty="0" smtClean="0"/>
                        <a:t>1888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Picture 7" descr="clean_sample_sourcesnocap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6531" y="0"/>
            <a:ext cx="5217469" cy="27868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078605" y="2306955"/>
            <a:ext cx="22601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FF0000"/>
                </a:solidFill>
              </a:rPr>
              <a:t>Red:</a:t>
            </a:r>
            <a:r>
              <a:rPr lang="it-IT" sz="1200" dirty="0" smtClean="0"/>
              <a:t> FSRQs</a:t>
            </a:r>
          </a:p>
          <a:p>
            <a:r>
              <a:rPr lang="it-IT" sz="1200" dirty="0" smtClean="0">
                <a:solidFill>
                  <a:schemeClr val="accent2">
                    <a:lumMod val="75000"/>
                  </a:schemeClr>
                </a:solidFill>
              </a:rPr>
              <a:t>Blue:</a:t>
            </a:r>
            <a:r>
              <a:rPr lang="it-IT" sz="1200" dirty="0" smtClean="0"/>
              <a:t> BL Lacs</a:t>
            </a:r>
          </a:p>
          <a:p>
            <a:r>
              <a:rPr lang="it-IT" sz="1200" dirty="0" smtClean="0">
                <a:solidFill>
                  <a:srgbClr val="B10F92"/>
                </a:solidFill>
              </a:rPr>
              <a:t>Magenta:</a:t>
            </a:r>
            <a:r>
              <a:rPr lang="it-IT" sz="1200" dirty="0" smtClean="0"/>
              <a:t> non Blazar AGNs</a:t>
            </a:r>
          </a:p>
          <a:p>
            <a:r>
              <a:rPr lang="it-IT" sz="1200" dirty="0" smtClean="0">
                <a:solidFill>
                  <a:schemeClr val="accent1">
                    <a:lumMod val="75000"/>
                  </a:schemeClr>
                </a:solidFill>
              </a:rPr>
              <a:t>Green:</a:t>
            </a:r>
            <a:r>
              <a:rPr lang="it-IT" sz="1200" dirty="0" smtClean="0"/>
              <a:t> AGNs of unknown type</a:t>
            </a:r>
            <a:endParaRPr lang="en-US" sz="1200" dirty="0"/>
          </a:p>
        </p:txBody>
      </p:sp>
      <p:pic>
        <p:nvPicPr>
          <p:cNvPr id="11" name="Picture 10" descr="pulsars map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29074" y="3165848"/>
            <a:ext cx="5114925" cy="24791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820025" y="2457450"/>
            <a:ext cx="11881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AGNs map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390900" y="5219700"/>
            <a:ext cx="1324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Pulsars map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78823" y="6087292"/>
            <a:ext cx="62419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For comparison, the 3° Egret catalog  (5years) counts 271sources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rbmap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861296"/>
            <a:ext cx="5426402" cy="3044079"/>
          </a:xfrm>
          <a:prstGeom prst="rect">
            <a:avLst/>
          </a:prstGeom>
        </p:spPr>
      </p:pic>
      <p:pic>
        <p:nvPicPr>
          <p:cNvPr id="3" name="Picture 2" descr="grbspettr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2613" y="1137272"/>
            <a:ext cx="4421387" cy="47739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96397" y="269148"/>
            <a:ext cx="15520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000" dirty="0" smtClean="0"/>
              <a:t>GRBs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09005" y="365760"/>
            <a:ext cx="46057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smtClean="0"/>
              <a:t>Since August 2008</a:t>
            </a:r>
          </a:p>
          <a:p>
            <a:r>
              <a:rPr lang="it-IT" sz="2400" b="1" dirty="0" smtClean="0"/>
              <a:t>GRBs detected by GBM = 550</a:t>
            </a:r>
          </a:p>
          <a:p>
            <a:r>
              <a:rPr lang="it-IT" sz="2400" b="1" dirty="0" smtClean="0">
                <a:solidFill>
                  <a:srgbClr val="FF0000"/>
                </a:solidFill>
              </a:rPr>
              <a:t>GRBs detected by LAT   =   27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867989"/>
            <a:ext cx="2377440" cy="7837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82880" y="5460129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/>
              <a:t>A limit on the variation of the speed of light arising from quantum gravity effects.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By Fermi GBM/LAT Collaborations </a:t>
            </a:r>
            <a:r>
              <a:rPr lang="en-US" b="1" dirty="0" smtClean="0"/>
              <a:t>Nature 462:331-334,2009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24978</TotalTime>
  <Words>2786</Words>
  <Application>Microsoft Macintosh PowerPoint</Application>
  <PresentationFormat>On-screen Show (4:3)</PresentationFormat>
  <Paragraphs>425</Paragraphs>
  <Slides>34</Slides>
  <Notes>13</Notes>
  <HiddenSlides>0</HiddenSlides>
  <MMClips>2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6" baseType="lpstr">
      <vt:lpstr>Default Design</vt:lpstr>
      <vt:lpstr>Bitmap Image</vt:lpstr>
      <vt:lpstr>Slide 1</vt:lpstr>
      <vt:lpstr>Slide 2</vt:lpstr>
      <vt:lpstr>Slide 3</vt:lpstr>
      <vt:lpstr>The LAT instrument: how we built it</vt:lpstr>
      <vt:lpstr>Slide 5</vt:lpstr>
      <vt:lpstr>Slide 6</vt:lpstr>
      <vt:lpstr>Slide 7</vt:lpstr>
      <vt:lpstr>Slide 8</vt:lpstr>
      <vt:lpstr>Slide 9</vt:lpstr>
      <vt:lpstr>Cosmic Rays Spectra </vt:lpstr>
      <vt:lpstr>On flight operational stability</vt:lpstr>
      <vt:lpstr>On fligth alignment and mechanical stability</vt:lpstr>
      <vt:lpstr>Fermi: an absolute success</vt:lpstr>
      <vt:lpstr>Slide 14</vt:lpstr>
      <vt:lpstr>Chi ben comincia…</vt:lpstr>
      <vt:lpstr>Ladders production</vt:lpstr>
      <vt:lpstr>The Tracker Tray (Plyform-Italy)</vt:lpstr>
      <vt:lpstr>Payload Integration  (G&amp;A Engineering –Italia)</vt:lpstr>
      <vt:lpstr>The Tracker electronics system</vt:lpstr>
      <vt:lpstr>Readout electronics mounted vertically on a pocket of the tray to  reduce  the infra-towers dead space to &lt;16mm </vt:lpstr>
      <vt:lpstr>Slide 21</vt:lpstr>
      <vt:lpstr>Tower assembly, cabling, alignment </vt:lpstr>
      <vt:lpstr>Slide 23</vt:lpstr>
      <vt:lpstr>Slide 24</vt:lpstr>
      <vt:lpstr>Tracker Performance Metric</vt:lpstr>
      <vt:lpstr>First photon candidate</vt:lpstr>
      <vt:lpstr>Slide 27</vt:lpstr>
      <vt:lpstr>Slide 28</vt:lpstr>
      <vt:lpstr>Beam Test Effort - Data Set Summary</vt:lpstr>
      <vt:lpstr>Conclusions</vt:lpstr>
      <vt:lpstr>spares</vt:lpstr>
      <vt:lpstr>Tower assembly I</vt:lpstr>
      <vt:lpstr>Tower assembly II</vt:lpstr>
      <vt:lpstr>Slide 34</vt:lpstr>
    </vt:vector>
  </TitlesOfParts>
  <Company>INFN - Pisa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NSS 2004</dc:title>
  <dc:subject>GLAST Tracker</dc:subject>
  <dc:creator>Luca Baldini</dc:creator>
  <cp:lastModifiedBy>Gloria Spandre</cp:lastModifiedBy>
  <cp:revision>1655</cp:revision>
  <cp:lastPrinted>2001-12-06T03:03:50Z</cp:lastPrinted>
  <dcterms:created xsi:type="dcterms:W3CDTF">2011-12-04T18:33:06Z</dcterms:created>
  <dcterms:modified xsi:type="dcterms:W3CDTF">2011-12-04T18:38:05Z</dcterms:modified>
</cp:coreProperties>
</file>