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0"/>
  </p:notesMasterIdLst>
  <p:handoutMasterIdLst>
    <p:handoutMasterId r:id="rId31"/>
  </p:handoutMasterIdLst>
  <p:sldIdLst>
    <p:sldId id="256" r:id="rId2"/>
    <p:sldId id="273" r:id="rId3"/>
    <p:sldId id="257" r:id="rId4"/>
    <p:sldId id="258" r:id="rId5"/>
    <p:sldId id="276" r:id="rId6"/>
    <p:sldId id="259" r:id="rId7"/>
    <p:sldId id="260" r:id="rId8"/>
    <p:sldId id="261" r:id="rId9"/>
    <p:sldId id="262" r:id="rId10"/>
    <p:sldId id="264" r:id="rId11"/>
    <p:sldId id="277" r:id="rId12"/>
    <p:sldId id="265" r:id="rId13"/>
    <p:sldId id="266" r:id="rId14"/>
    <p:sldId id="278" r:id="rId15"/>
    <p:sldId id="268" r:id="rId16"/>
    <p:sldId id="279" r:id="rId17"/>
    <p:sldId id="269" r:id="rId18"/>
    <p:sldId id="270" r:id="rId19"/>
    <p:sldId id="267" r:id="rId20"/>
    <p:sldId id="263" r:id="rId21"/>
    <p:sldId id="271" r:id="rId22"/>
    <p:sldId id="281" r:id="rId23"/>
    <p:sldId id="282" r:id="rId24"/>
    <p:sldId id="283" r:id="rId25"/>
    <p:sldId id="284" r:id="rId26"/>
    <p:sldId id="275" r:id="rId27"/>
    <p:sldId id="280" r:id="rId28"/>
    <p:sldId id="274" r:id="rId2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11"/>
    <a:srgbClr val="0000FF"/>
    <a:srgbClr val="28D845"/>
    <a:srgbClr val="ED2BD1"/>
    <a:srgbClr val="D1F51B"/>
    <a:srgbClr val="FFFF69"/>
    <a:srgbClr val="DCF850"/>
    <a:srgbClr val="F9FEBE"/>
    <a:srgbClr val="F2F2CA"/>
    <a:srgbClr val="33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99" autoAdjust="0"/>
    <p:restoredTop sz="94660"/>
  </p:normalViewPr>
  <p:slideViewPr>
    <p:cSldViewPr>
      <p:cViewPr>
        <p:scale>
          <a:sx n="80" d="100"/>
          <a:sy n="80" d="100"/>
        </p:scale>
        <p:origin x="-8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71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yousei\My%20Documents\Astro-H\&#29031;&#23556;&#35430;&#39443;&#12414;&#12392;&#12417;(&#36865;&#20184;)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taoka-lab\Desktop\ASTRO-H%20APD(EM)\pFM-APD_AcceptanceTes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taoka-lab\Desktop\ASTRO-H%20APD(EM)\pFM-APD_AcceptanceTest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taoka-lab\Desktop\ASTRO-H%20APD(EM)\pFM-APD_AcceptanceTest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taoka-lab\Desktop\ASTRO-H%20APD(EM)\analog_shaper_performanc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taoka-lab\Desktop\ASTRO-H%20APD(EM)\pFM-APD_AcceptanceTest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taoka-lab\Desktop\ASTRO-H%20APD(EM)\pFM-APD_AcceptanceTest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F:\20110624&#22577;&#21578;&#20250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taoka-lab\Desktop\ASTRO-H%20APD(EM)\analog_shaper_performanc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TW"/>
  <c:chart>
    <c:autoTitleDeleted val="1"/>
    <c:plotArea>
      <c:layout>
        <c:manualLayout>
          <c:layoutTarget val="inner"/>
          <c:xMode val="edge"/>
          <c:yMode val="edge"/>
          <c:x val="0.13050794807105939"/>
          <c:y val="3.4251571243211404E-2"/>
          <c:w val="0.84783265987810863"/>
          <c:h val="0.78104856437938863"/>
        </c:manualLayout>
      </c:layout>
      <c:barChart>
        <c:barDir val="col"/>
        <c:grouping val="clustered"/>
        <c:ser>
          <c:idx val="0"/>
          <c:order val="0"/>
          <c:tx>
            <c:v>頻度</c:v>
          </c:tx>
          <c:spPr>
            <a:solidFill>
              <a:srgbClr val="3333FF"/>
            </a:solidFill>
          </c:spPr>
          <c:cat>
            <c:strRef>
              <c:f>Sheet4!$A$2:$A$13</c:f>
              <c:strCache>
                <c:ptCount val="12"/>
                <c:pt idx="0">
                  <c:v>-1</c:v>
                </c:pt>
                <c:pt idx="1">
                  <c:v>-0.8</c:v>
                </c:pt>
                <c:pt idx="2">
                  <c:v>-0.6</c:v>
                </c:pt>
                <c:pt idx="3">
                  <c:v>-0.4</c:v>
                </c:pt>
                <c:pt idx="4">
                  <c:v>-0.2</c:v>
                </c:pt>
                <c:pt idx="5">
                  <c:v>0</c:v>
                </c:pt>
                <c:pt idx="6">
                  <c:v>0.2</c:v>
                </c:pt>
                <c:pt idx="7">
                  <c:v>0.4</c:v>
                </c:pt>
                <c:pt idx="8">
                  <c:v>0.6</c:v>
                </c:pt>
                <c:pt idx="9">
                  <c:v>0.8</c:v>
                </c:pt>
                <c:pt idx="10">
                  <c:v>1</c:v>
                </c:pt>
                <c:pt idx="11">
                  <c:v>次の級</c:v>
                </c:pt>
              </c:strCache>
            </c:strRef>
          </c:cat>
          <c:val>
            <c:numRef>
              <c:f>Sheet4!$B$2:$B$12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</c:v>
                </c:pt>
                <c:pt idx="4">
                  <c:v>9</c:v>
                </c:pt>
                <c:pt idx="5">
                  <c:v>35</c:v>
                </c:pt>
                <c:pt idx="6">
                  <c:v>9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axId val="58913536"/>
        <c:axId val="58915072"/>
      </c:barChart>
      <c:catAx>
        <c:axId val="58913536"/>
        <c:scaling>
          <c:orientation val="minMax"/>
        </c:scaling>
        <c:axPos val="b"/>
        <c:minorGridlines>
          <c:spPr>
            <a:ln>
              <a:prstDash val="sysDash"/>
            </a:ln>
          </c:spPr>
        </c:minorGridlines>
        <c:tickLblPos val="nextTo"/>
        <c:txPr>
          <a:bodyPr/>
          <a:lstStyle/>
          <a:p>
            <a:pPr>
              <a:defRPr lang="ja-JP"/>
            </a:pPr>
            <a:endParaRPr lang="zh-TW"/>
          </a:p>
        </c:txPr>
        <c:crossAx val="58915072"/>
        <c:crosses val="autoZero"/>
        <c:auto val="1"/>
        <c:lblAlgn val="ctr"/>
        <c:lblOffset val="100"/>
        <c:tickMarkSkip val="2"/>
      </c:catAx>
      <c:valAx>
        <c:axId val="58915072"/>
        <c:scaling>
          <c:orientation val="minMax"/>
        </c:scaling>
        <c:axPos val="l"/>
        <c:minorGridlines>
          <c:spPr>
            <a:ln>
              <a:prstDash val="sysDash"/>
            </a:ln>
          </c:spPr>
        </c:minorGridlines>
        <c:numFmt formatCode="General" sourceLinked="1"/>
        <c:tickLblPos val="nextTo"/>
        <c:txPr>
          <a:bodyPr/>
          <a:lstStyle/>
          <a:p>
            <a:pPr>
              <a:defRPr lang="ja-JP"/>
            </a:pPr>
            <a:endParaRPr lang="zh-TW"/>
          </a:p>
        </c:txPr>
        <c:crossAx val="58913536"/>
        <c:crosses val="autoZero"/>
        <c:crossBetween val="between"/>
        <c:minorUnit val="5"/>
      </c:valAx>
    </c:plotArea>
    <c:plotVisOnly val="1"/>
    <c:dispBlanksAs val="gap"/>
  </c:chart>
  <c:txPr>
    <a:bodyPr/>
    <a:lstStyle/>
    <a:p>
      <a:pPr>
        <a:defRPr sz="1400"/>
      </a:pPr>
      <a:endParaRPr lang="zh-TW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data!$C$217</c:f>
              <c:strCache>
                <c:ptCount val="1"/>
                <c:pt idx="0">
                  <c:v>pre-FM1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data!$D$220:$D$222</c:f>
              <c:numCache>
                <c:formatCode>0.00_ </c:formatCode>
                <c:ptCount val="3"/>
                <c:pt idx="0">
                  <c:v>389.76640711902132</c:v>
                </c:pt>
                <c:pt idx="1">
                  <c:v>393.29856168385032</c:v>
                </c:pt>
                <c:pt idx="2">
                  <c:v>397.91793336496158</c:v>
                </c:pt>
              </c:numCache>
            </c:numRef>
          </c:yVal>
        </c:ser>
        <c:ser>
          <c:idx val="1"/>
          <c:order val="1"/>
          <c:tx>
            <c:strRef>
              <c:f>data!$E$217</c:f>
              <c:strCache>
                <c:ptCount val="1"/>
                <c:pt idx="0">
                  <c:v>pre-FM2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data!$F$220:$F$222</c:f>
              <c:numCache>
                <c:formatCode>0.00_ </c:formatCode>
                <c:ptCount val="3"/>
                <c:pt idx="0">
                  <c:v>389.38904826644466</c:v>
                </c:pt>
                <c:pt idx="1">
                  <c:v>392.88637640913703</c:v>
                </c:pt>
                <c:pt idx="2">
                  <c:v>397.67431927116104</c:v>
                </c:pt>
              </c:numCache>
            </c:numRef>
          </c:yVal>
        </c:ser>
        <c:ser>
          <c:idx val="2"/>
          <c:order val="2"/>
          <c:tx>
            <c:strRef>
              <c:f>data!$G$217</c:f>
              <c:strCache>
                <c:ptCount val="1"/>
                <c:pt idx="0">
                  <c:v>pre-FM3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data!$H$220:$H$222</c:f>
              <c:numCache>
                <c:formatCode>0.00_ </c:formatCode>
                <c:ptCount val="3"/>
                <c:pt idx="0">
                  <c:v>394.87840450136372</c:v>
                </c:pt>
                <c:pt idx="1">
                  <c:v>399.38186875244304</c:v>
                </c:pt>
                <c:pt idx="2">
                  <c:v>402.53938453245098</c:v>
                </c:pt>
              </c:numCache>
            </c:numRef>
          </c:yVal>
        </c:ser>
        <c:ser>
          <c:idx val="3"/>
          <c:order val="3"/>
          <c:tx>
            <c:strRef>
              <c:f>data!$I$217</c:f>
              <c:strCache>
                <c:ptCount val="1"/>
                <c:pt idx="0">
                  <c:v>pre-FM4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data!$J$220:$J$222</c:f>
              <c:numCache>
                <c:formatCode>0.00_ </c:formatCode>
                <c:ptCount val="3"/>
                <c:pt idx="0">
                  <c:v>393.47365715978185</c:v>
                </c:pt>
                <c:pt idx="1">
                  <c:v>400.38834095114726</c:v>
                </c:pt>
                <c:pt idx="2">
                  <c:v>402.27231401036346</c:v>
                </c:pt>
              </c:numCache>
            </c:numRef>
          </c:yVal>
        </c:ser>
        <c:ser>
          <c:idx val="4"/>
          <c:order val="4"/>
          <c:tx>
            <c:strRef>
              <c:f>data!$K$217</c:f>
              <c:strCache>
                <c:ptCount val="1"/>
                <c:pt idx="0">
                  <c:v>pre-FM5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data!$L$220:$L$222</c:f>
              <c:numCache>
                <c:formatCode>0.00_ </c:formatCode>
                <c:ptCount val="3"/>
                <c:pt idx="0">
                  <c:v>391.90361578454724</c:v>
                </c:pt>
                <c:pt idx="1">
                  <c:v>395.40214382886904</c:v>
                </c:pt>
                <c:pt idx="2">
                  <c:v>399.77937461928394</c:v>
                </c:pt>
              </c:numCache>
            </c:numRef>
          </c:yVal>
        </c:ser>
        <c:ser>
          <c:idx val="5"/>
          <c:order val="5"/>
          <c:tx>
            <c:strRef>
              <c:f>data!$M$217</c:f>
              <c:strCache>
                <c:ptCount val="1"/>
                <c:pt idx="0">
                  <c:v>pre-FM6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data!$N$220:$N$222</c:f>
              <c:numCache>
                <c:formatCode>0.00_ </c:formatCode>
                <c:ptCount val="3"/>
                <c:pt idx="0">
                  <c:v>392.78490186731426</c:v>
                </c:pt>
                <c:pt idx="1">
                  <c:v>396.84055945293193</c:v>
                </c:pt>
                <c:pt idx="2">
                  <c:v>401.25947070360945</c:v>
                </c:pt>
              </c:numCache>
            </c:numRef>
          </c:yVal>
        </c:ser>
        <c:ser>
          <c:idx val="6"/>
          <c:order val="6"/>
          <c:tx>
            <c:strRef>
              <c:f>data!$O$217</c:f>
              <c:strCache>
                <c:ptCount val="1"/>
                <c:pt idx="0">
                  <c:v>pre-FM7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data!$P$220:$P$222</c:f>
              <c:numCache>
                <c:formatCode>0.00_ </c:formatCode>
                <c:ptCount val="3"/>
                <c:pt idx="0">
                  <c:v>392.66477292997041</c:v>
                </c:pt>
                <c:pt idx="1">
                  <c:v>397.15215632431932</c:v>
                </c:pt>
                <c:pt idx="2">
                  <c:v>401.05242906730518</c:v>
                </c:pt>
              </c:numCache>
            </c:numRef>
          </c:yVal>
        </c:ser>
        <c:ser>
          <c:idx val="7"/>
          <c:order val="7"/>
          <c:tx>
            <c:strRef>
              <c:f>data!$Q$217</c:f>
              <c:strCache>
                <c:ptCount val="1"/>
                <c:pt idx="0">
                  <c:v>pre-FM8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data!$R$220:$R$222</c:f>
              <c:numCache>
                <c:formatCode>0.00_ </c:formatCode>
                <c:ptCount val="3"/>
                <c:pt idx="0">
                  <c:v>392.18808285217699</c:v>
                </c:pt>
                <c:pt idx="1">
                  <c:v>396.30605949748025</c:v>
                </c:pt>
                <c:pt idx="2">
                  <c:v>400.94475328819505</c:v>
                </c:pt>
              </c:numCache>
            </c:numRef>
          </c:yVal>
        </c:ser>
        <c:ser>
          <c:idx val="8"/>
          <c:order val="8"/>
          <c:tx>
            <c:strRef>
              <c:f>data!$S$217</c:f>
              <c:strCache>
                <c:ptCount val="1"/>
                <c:pt idx="0">
                  <c:v>pre-FM9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data!$T$220:$T$222</c:f>
              <c:numCache>
                <c:formatCode>0.00_ </c:formatCode>
                <c:ptCount val="3"/>
                <c:pt idx="0">
                  <c:v>387.00333117538651</c:v>
                </c:pt>
                <c:pt idx="1">
                  <c:v>390.92261642054325</c:v>
                </c:pt>
                <c:pt idx="2">
                  <c:v>395.10703306629699</c:v>
                </c:pt>
              </c:numCache>
            </c:numRef>
          </c:yVal>
        </c:ser>
        <c:ser>
          <c:idx val="9"/>
          <c:order val="9"/>
          <c:tx>
            <c:strRef>
              <c:f>data!$U$217</c:f>
              <c:strCache>
                <c:ptCount val="1"/>
                <c:pt idx="0">
                  <c:v>pre-FM10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data!$V$220:$V$222</c:f>
              <c:numCache>
                <c:formatCode>0.00_ </c:formatCode>
                <c:ptCount val="3"/>
                <c:pt idx="0">
                  <c:v>389.62499484769762</c:v>
                </c:pt>
                <c:pt idx="1">
                  <c:v>393.13402733377598</c:v>
                </c:pt>
                <c:pt idx="2">
                  <c:v>397.41475713896682</c:v>
                </c:pt>
              </c:numCache>
            </c:numRef>
          </c:yVal>
        </c:ser>
        <c:ser>
          <c:idx val="10"/>
          <c:order val="10"/>
          <c:tx>
            <c:strRef>
              <c:f>data!$W$217</c:f>
              <c:strCache>
                <c:ptCount val="1"/>
                <c:pt idx="0">
                  <c:v>pre-FM11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data!$X$220:$X$222</c:f>
              <c:numCache>
                <c:formatCode>0.00_ </c:formatCode>
                <c:ptCount val="3"/>
                <c:pt idx="0">
                  <c:v>386.9285148333513</c:v>
                </c:pt>
                <c:pt idx="1">
                  <c:v>390.99279455794039</c:v>
                </c:pt>
                <c:pt idx="2">
                  <c:v>394.86352776683151</c:v>
                </c:pt>
              </c:numCache>
            </c:numRef>
          </c:yVal>
        </c:ser>
        <c:ser>
          <c:idx val="11"/>
          <c:order val="11"/>
          <c:tx>
            <c:strRef>
              <c:f>data!$Y$217</c:f>
              <c:strCache>
                <c:ptCount val="1"/>
                <c:pt idx="0">
                  <c:v>pre-FM12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data!$Z$220:$Z$222</c:f>
              <c:numCache>
                <c:formatCode>0.00_ </c:formatCode>
                <c:ptCount val="3"/>
                <c:pt idx="0">
                  <c:v>385.70586116114731</c:v>
                </c:pt>
                <c:pt idx="1">
                  <c:v>391.17953953462188</c:v>
                </c:pt>
                <c:pt idx="2">
                  <c:v>395.43027123644544</c:v>
                </c:pt>
              </c:numCache>
            </c:numRef>
          </c:yVal>
        </c:ser>
        <c:ser>
          <c:idx val="12"/>
          <c:order val="12"/>
          <c:tx>
            <c:strRef>
              <c:f>data!$AA$217</c:f>
              <c:strCache>
                <c:ptCount val="1"/>
                <c:pt idx="0">
                  <c:v>pre-FM13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data!$AB$220:$AB$222</c:f>
              <c:numCache>
                <c:formatCode>0.000_ </c:formatCode>
                <c:ptCount val="3"/>
                <c:pt idx="0">
                  <c:v>385.88054348673535</c:v>
                </c:pt>
                <c:pt idx="1">
                  <c:v>390.25460159845034</c:v>
                </c:pt>
                <c:pt idx="2">
                  <c:v>393.87759035637896</c:v>
                </c:pt>
              </c:numCache>
            </c:numRef>
          </c:yVal>
        </c:ser>
        <c:ser>
          <c:idx val="13"/>
          <c:order val="13"/>
          <c:tx>
            <c:strRef>
              <c:f>data!$AC$217</c:f>
              <c:strCache>
                <c:ptCount val="1"/>
                <c:pt idx="0">
                  <c:v>pre-FM14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data!$AD$220:$AD$222</c:f>
              <c:numCache>
                <c:formatCode>0.00_ </c:formatCode>
                <c:ptCount val="3"/>
                <c:pt idx="0">
                  <c:v>387.89040907528363</c:v>
                </c:pt>
                <c:pt idx="1">
                  <c:v>391.7702284562219</c:v>
                </c:pt>
                <c:pt idx="2">
                  <c:v>395.91180322877699</c:v>
                </c:pt>
              </c:numCache>
            </c:numRef>
          </c:yVal>
        </c:ser>
        <c:ser>
          <c:idx val="14"/>
          <c:order val="14"/>
          <c:tx>
            <c:strRef>
              <c:f>data!$AE$217</c:f>
              <c:strCache>
                <c:ptCount val="1"/>
                <c:pt idx="0">
                  <c:v>pre-FM15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data!$AF$220:$AF$222</c:f>
              <c:numCache>
                <c:formatCode>0.00_ </c:formatCode>
                <c:ptCount val="3"/>
                <c:pt idx="0">
                  <c:v>386.79229804997874</c:v>
                </c:pt>
                <c:pt idx="1">
                  <c:v>391.60906388778562</c:v>
                </c:pt>
                <c:pt idx="2">
                  <c:v>395.17068477465762</c:v>
                </c:pt>
              </c:numCache>
            </c:numRef>
          </c:yVal>
        </c:ser>
        <c:ser>
          <c:idx val="15"/>
          <c:order val="15"/>
          <c:tx>
            <c:strRef>
              <c:f>data!$AG$217</c:f>
              <c:strCache>
                <c:ptCount val="1"/>
                <c:pt idx="0">
                  <c:v>pre-FM16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data!$AH$220:$AH$222</c:f>
              <c:numCache>
                <c:formatCode>0.00_ </c:formatCode>
                <c:ptCount val="3"/>
                <c:pt idx="0">
                  <c:v>385.23741039455228</c:v>
                </c:pt>
                <c:pt idx="1">
                  <c:v>390.2272475240768</c:v>
                </c:pt>
                <c:pt idx="2">
                  <c:v>393.00857365549462</c:v>
                </c:pt>
              </c:numCache>
            </c:numRef>
          </c:yVal>
        </c:ser>
        <c:ser>
          <c:idx val="16"/>
          <c:order val="16"/>
          <c:tx>
            <c:strRef>
              <c:f>data!$AI$217</c:f>
              <c:strCache>
                <c:ptCount val="1"/>
                <c:pt idx="0">
                  <c:v>pre-FM17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data!$AJ$220:$AJ$222</c:f>
              <c:numCache>
                <c:formatCode>0.00_ </c:formatCode>
                <c:ptCount val="3"/>
                <c:pt idx="0">
                  <c:v>385.5054590695313</c:v>
                </c:pt>
                <c:pt idx="1">
                  <c:v>390.68197191482454</c:v>
                </c:pt>
                <c:pt idx="2">
                  <c:v>394.19382505357299</c:v>
                </c:pt>
              </c:numCache>
            </c:numRef>
          </c:yVal>
        </c:ser>
        <c:ser>
          <c:idx val="17"/>
          <c:order val="17"/>
          <c:tx>
            <c:strRef>
              <c:f>data!$AK$217</c:f>
              <c:strCache>
                <c:ptCount val="1"/>
                <c:pt idx="0">
                  <c:v>pre-FM18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data!$AL$220:$AL$222</c:f>
              <c:numCache>
                <c:formatCode>0.00_ </c:formatCode>
                <c:ptCount val="3"/>
                <c:pt idx="0">
                  <c:v>385.61189955376716</c:v>
                </c:pt>
                <c:pt idx="1">
                  <c:v>390.40786758664967</c:v>
                </c:pt>
                <c:pt idx="2">
                  <c:v>394.03175897823252</c:v>
                </c:pt>
              </c:numCache>
            </c:numRef>
          </c:yVal>
        </c:ser>
        <c:ser>
          <c:idx val="18"/>
          <c:order val="18"/>
          <c:tx>
            <c:strRef>
              <c:f>data!$AM$217</c:f>
              <c:strCache>
                <c:ptCount val="1"/>
                <c:pt idx="0">
                  <c:v>pre-FM19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data!$AN$220:$AN$222</c:f>
              <c:numCache>
                <c:formatCode>0.00_ </c:formatCode>
                <c:ptCount val="3"/>
                <c:pt idx="0">
                  <c:v>385.49478406165764</c:v>
                </c:pt>
                <c:pt idx="1">
                  <c:v>390.20750442376578</c:v>
                </c:pt>
                <c:pt idx="2">
                  <c:v>393.79733531028899</c:v>
                </c:pt>
              </c:numCache>
            </c:numRef>
          </c:yVal>
        </c:ser>
        <c:ser>
          <c:idx val="19"/>
          <c:order val="19"/>
          <c:tx>
            <c:strRef>
              <c:f>data!$AO$217</c:f>
              <c:strCache>
                <c:ptCount val="1"/>
                <c:pt idx="0">
                  <c:v>pre-FM20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data!$AP$220:$AP$222</c:f>
              <c:numCache>
                <c:formatCode>0.00_ </c:formatCode>
                <c:ptCount val="3"/>
                <c:pt idx="0">
                  <c:v>386.6289569998786</c:v>
                </c:pt>
                <c:pt idx="1">
                  <c:v>389.88234844357737</c:v>
                </c:pt>
                <c:pt idx="2">
                  <c:v>393.65583096399905</c:v>
                </c:pt>
              </c:numCache>
            </c:numRef>
          </c:yVal>
        </c:ser>
        <c:axId val="61140352"/>
        <c:axId val="61166720"/>
      </c:scatterChart>
      <c:valAx>
        <c:axId val="61140352"/>
        <c:scaling>
          <c:orientation val="minMax"/>
          <c:max val="-10"/>
          <c:min val="-20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lang="ja-JP" sz="1600"/>
            </a:pPr>
            <a:endParaRPr lang="zh-TW"/>
          </a:p>
        </c:txPr>
        <c:crossAx val="61166720"/>
        <c:crosses val="autoZero"/>
        <c:crossBetween val="midCat"/>
        <c:majorUnit val="5"/>
      </c:valAx>
      <c:valAx>
        <c:axId val="61166720"/>
        <c:scaling>
          <c:orientation val="minMax"/>
          <c:max val="405"/>
          <c:min val="385"/>
        </c:scaling>
        <c:axPos val="l"/>
        <c:majorGridlines/>
        <c:numFmt formatCode="#,##0_);\(#,##0\)" sourceLinked="0"/>
        <c:majorTickMark val="none"/>
        <c:tickLblPos val="low"/>
        <c:txPr>
          <a:bodyPr/>
          <a:lstStyle/>
          <a:p>
            <a:pPr>
              <a:defRPr lang="ja-JP" sz="1600"/>
            </a:pPr>
            <a:endParaRPr lang="zh-TW"/>
          </a:p>
        </c:txPr>
        <c:crossAx val="61140352"/>
        <c:crossesAt val="-20"/>
        <c:crossBetween val="midCat"/>
        <c:majorUnit val="5"/>
      </c:valAx>
    </c:plotArea>
    <c:legend>
      <c:legendPos val="r"/>
      <c:layout>
        <c:manualLayout>
          <c:xMode val="edge"/>
          <c:yMode val="edge"/>
          <c:x val="0.77558996453063822"/>
          <c:y val="2.3865130185701692E-2"/>
          <c:w val="0.1915935545330672"/>
          <c:h val="0.9243784060212652"/>
        </c:manualLayout>
      </c:layout>
      <c:txPr>
        <a:bodyPr/>
        <a:lstStyle/>
        <a:p>
          <a:pPr>
            <a:defRPr lang="ja-JP"/>
          </a:pPr>
          <a:endParaRPr lang="zh-TW"/>
        </a:p>
      </c:txPr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TW"/>
  <c:chart>
    <c:autoTitleDeleted val="1"/>
    <c:plotArea>
      <c:layout>
        <c:manualLayout>
          <c:layoutTarget val="inner"/>
          <c:xMode val="edge"/>
          <c:yMode val="edge"/>
          <c:x val="8.3861019513667867E-2"/>
          <c:y val="3.0807298593476123E-2"/>
          <c:w val="0.49316232019971762"/>
          <c:h val="0.89368865627999206"/>
        </c:manualLayout>
      </c:layout>
      <c:scatterChart>
        <c:scatterStyle val="lineMarker"/>
        <c:ser>
          <c:idx val="0"/>
          <c:order val="0"/>
          <c:tx>
            <c:strRef>
              <c:f>data!$C$217</c:f>
              <c:strCache>
                <c:ptCount val="1"/>
                <c:pt idx="0">
                  <c:v>pFM1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data!$C$220:$C$222</c:f>
              <c:numCache>
                <c:formatCode>0.000_ </c:formatCode>
                <c:ptCount val="3"/>
                <c:pt idx="0">
                  <c:v>0.16153559510567295</c:v>
                </c:pt>
                <c:pt idx="1">
                  <c:v>0.27401033481169412</c:v>
                </c:pt>
                <c:pt idx="2">
                  <c:v>0.47312779879664524</c:v>
                </c:pt>
              </c:numCache>
            </c:numRef>
          </c:yVal>
        </c:ser>
        <c:ser>
          <c:idx val="1"/>
          <c:order val="1"/>
          <c:tx>
            <c:strRef>
              <c:f>data!$E$217</c:f>
              <c:strCache>
                <c:ptCount val="1"/>
                <c:pt idx="0">
                  <c:v>pFM2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data!$E$220:$E$222</c:f>
              <c:numCache>
                <c:formatCode>0.000_ </c:formatCode>
                <c:ptCount val="3"/>
                <c:pt idx="0">
                  <c:v>0.18704108666878291</c:v>
                </c:pt>
                <c:pt idx="1">
                  <c:v>0.31505487784720476</c:v>
                </c:pt>
                <c:pt idx="2">
                  <c:v>0.55790950130186368</c:v>
                </c:pt>
              </c:numCache>
            </c:numRef>
          </c:yVal>
        </c:ser>
        <c:ser>
          <c:idx val="2"/>
          <c:order val="2"/>
          <c:tx>
            <c:strRef>
              <c:f>data!$G$217</c:f>
              <c:strCache>
                <c:ptCount val="1"/>
                <c:pt idx="0">
                  <c:v>pFM3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data!$G$220:$G$222</c:f>
              <c:numCache>
                <c:formatCode>0.000_ </c:formatCode>
                <c:ptCount val="3"/>
                <c:pt idx="0">
                  <c:v>0.15907863750906212</c:v>
                </c:pt>
                <c:pt idx="1">
                  <c:v>0.27247147313194647</c:v>
                </c:pt>
                <c:pt idx="2">
                  <c:v>0.46488269682972155</c:v>
                </c:pt>
              </c:numCache>
            </c:numRef>
          </c:yVal>
        </c:ser>
        <c:ser>
          <c:idx val="3"/>
          <c:order val="3"/>
          <c:tx>
            <c:strRef>
              <c:f>data!$I$217</c:f>
              <c:strCache>
                <c:ptCount val="1"/>
                <c:pt idx="0">
                  <c:v>pFM4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data!$I$220:$I$222</c:f>
              <c:numCache>
                <c:formatCode>0.000_ </c:formatCode>
                <c:ptCount val="3"/>
                <c:pt idx="0">
                  <c:v>0.23426633360628682</c:v>
                </c:pt>
                <c:pt idx="1">
                  <c:v>0.38897559947290011</c:v>
                </c:pt>
                <c:pt idx="2">
                  <c:v>0.58858533685872949</c:v>
                </c:pt>
              </c:numCache>
            </c:numRef>
          </c:yVal>
        </c:ser>
        <c:ser>
          <c:idx val="4"/>
          <c:order val="4"/>
          <c:tx>
            <c:strRef>
              <c:f>data!$K$217</c:f>
              <c:strCache>
                <c:ptCount val="1"/>
                <c:pt idx="0">
                  <c:v>pFM5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data!$K$220:$K$222</c:f>
              <c:numCache>
                <c:formatCode>0.000_ </c:formatCode>
                <c:ptCount val="3"/>
                <c:pt idx="0">
                  <c:v>0.18385986219589953</c:v>
                </c:pt>
                <c:pt idx="1">
                  <c:v>0.30259200403433878</c:v>
                </c:pt>
                <c:pt idx="2">
                  <c:v>0.51871439796542651</c:v>
                </c:pt>
              </c:numCache>
            </c:numRef>
          </c:yVal>
        </c:ser>
        <c:ser>
          <c:idx val="5"/>
          <c:order val="5"/>
          <c:tx>
            <c:strRef>
              <c:f>data!$M$217</c:f>
              <c:strCache>
                <c:ptCount val="1"/>
                <c:pt idx="0">
                  <c:v>pFM6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data!$M$220:$M$222</c:f>
              <c:numCache>
                <c:formatCode>0.000_ </c:formatCode>
                <c:ptCount val="3"/>
                <c:pt idx="0">
                  <c:v>0.20767595614388887</c:v>
                </c:pt>
                <c:pt idx="1">
                  <c:v>0.33534396093383945</c:v>
                </c:pt>
                <c:pt idx="2">
                  <c:v>0.57262124793390401</c:v>
                </c:pt>
              </c:numCache>
            </c:numRef>
          </c:yVal>
        </c:ser>
        <c:ser>
          <c:idx val="6"/>
          <c:order val="6"/>
          <c:tx>
            <c:strRef>
              <c:f>data!$O$217</c:f>
              <c:strCache>
                <c:ptCount val="1"/>
                <c:pt idx="0">
                  <c:v>pFM7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data!$O$220:$O$222</c:f>
              <c:numCache>
                <c:formatCode>0.000_ </c:formatCode>
                <c:ptCount val="3"/>
                <c:pt idx="0">
                  <c:v>0.17867509186258076</c:v>
                </c:pt>
                <c:pt idx="1">
                  <c:v>0.2997487557309928</c:v>
                </c:pt>
                <c:pt idx="2">
                  <c:v>0.52111646679134283</c:v>
                </c:pt>
              </c:numCache>
            </c:numRef>
          </c:yVal>
        </c:ser>
        <c:ser>
          <c:idx val="7"/>
          <c:order val="7"/>
          <c:tx>
            <c:strRef>
              <c:f>data!$Q$217</c:f>
              <c:strCache>
                <c:ptCount val="1"/>
                <c:pt idx="0">
                  <c:v>pFM8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data!$Q$220:$Q$222</c:f>
              <c:numCache>
                <c:formatCode>0.000_ </c:formatCode>
                <c:ptCount val="3"/>
                <c:pt idx="0">
                  <c:v>0.19579483754638333</c:v>
                </c:pt>
                <c:pt idx="1">
                  <c:v>0.32567478548980083</c:v>
                </c:pt>
                <c:pt idx="2">
                  <c:v>0.56481440839913</c:v>
                </c:pt>
              </c:numCache>
            </c:numRef>
          </c:yVal>
        </c:ser>
        <c:ser>
          <c:idx val="8"/>
          <c:order val="8"/>
          <c:tx>
            <c:strRef>
              <c:f>data!$S$217</c:f>
              <c:strCache>
                <c:ptCount val="1"/>
                <c:pt idx="0">
                  <c:v>pFM9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data!$S$220:$S$222</c:f>
              <c:numCache>
                <c:formatCode>0.000_ </c:formatCode>
                <c:ptCount val="3"/>
                <c:pt idx="0">
                  <c:v>0.18025645461738687</c:v>
                </c:pt>
                <c:pt idx="1">
                  <c:v>0.29888488769322435</c:v>
                </c:pt>
                <c:pt idx="2">
                  <c:v>0.51817528342689223</c:v>
                </c:pt>
              </c:numCache>
            </c:numRef>
          </c:yVal>
        </c:ser>
        <c:ser>
          <c:idx val="9"/>
          <c:order val="9"/>
          <c:tx>
            <c:strRef>
              <c:f>data!$U$217</c:f>
              <c:strCache>
                <c:ptCount val="1"/>
                <c:pt idx="0">
                  <c:v>pFM10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data!$U$220:$U$222</c:f>
              <c:numCache>
                <c:formatCode>0.000_ </c:formatCode>
                <c:ptCount val="3"/>
                <c:pt idx="0">
                  <c:v>0.18164810601376694</c:v>
                </c:pt>
                <c:pt idx="1">
                  <c:v>0.30639889986825897</c:v>
                </c:pt>
                <c:pt idx="2">
                  <c:v>0.51886047565563853</c:v>
                </c:pt>
              </c:numCache>
            </c:numRef>
          </c:yVal>
        </c:ser>
        <c:ser>
          <c:idx val="10"/>
          <c:order val="10"/>
          <c:tx>
            <c:strRef>
              <c:f>data!$W$217</c:f>
              <c:strCache>
                <c:ptCount val="1"/>
                <c:pt idx="0">
                  <c:v>pFM11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data!$W$220:$W$222</c:f>
              <c:numCache>
                <c:formatCode>0.000_ </c:formatCode>
                <c:ptCount val="3"/>
                <c:pt idx="0">
                  <c:v>0.21144987199241999</c:v>
                </c:pt>
                <c:pt idx="1">
                  <c:v>0.35398992338629443</c:v>
                </c:pt>
                <c:pt idx="2">
                  <c:v>0.61238480322243971</c:v>
                </c:pt>
              </c:numCache>
            </c:numRef>
          </c:yVal>
        </c:ser>
        <c:ser>
          <c:idx val="11"/>
          <c:order val="11"/>
          <c:tx>
            <c:strRef>
              <c:f>data!$Y$217</c:f>
              <c:strCache>
                <c:ptCount val="1"/>
                <c:pt idx="0">
                  <c:v>pFM12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data!$Y$220:$Y$222</c:f>
              <c:numCache>
                <c:formatCode>0.000_ </c:formatCode>
                <c:ptCount val="3"/>
                <c:pt idx="0">
                  <c:v>0.15665139864209587</c:v>
                </c:pt>
                <c:pt idx="1">
                  <c:v>0.26769264268644044</c:v>
                </c:pt>
                <c:pt idx="2">
                  <c:v>0.46585909452810026</c:v>
                </c:pt>
              </c:numCache>
            </c:numRef>
          </c:yVal>
        </c:ser>
        <c:ser>
          <c:idx val="12"/>
          <c:order val="12"/>
          <c:tx>
            <c:strRef>
              <c:f>data!$AA$217</c:f>
              <c:strCache>
                <c:ptCount val="1"/>
                <c:pt idx="0">
                  <c:v>pFM13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data!$AA$220:$AA$222</c:f>
              <c:numCache>
                <c:formatCode>0.000_ </c:formatCode>
                <c:ptCount val="3"/>
                <c:pt idx="0">
                  <c:v>0.1643297719878942</c:v>
                </c:pt>
                <c:pt idx="1">
                  <c:v>0.27205903366432549</c:v>
                </c:pt>
                <c:pt idx="2">
                  <c:v>0.46958616283379173</c:v>
                </c:pt>
              </c:numCache>
            </c:numRef>
          </c:yVal>
        </c:ser>
        <c:ser>
          <c:idx val="13"/>
          <c:order val="13"/>
          <c:tx>
            <c:strRef>
              <c:f>data!$AC$217</c:f>
              <c:strCache>
                <c:ptCount val="1"/>
                <c:pt idx="0">
                  <c:v>pFM14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data!$AC$220:$AC$222</c:f>
              <c:numCache>
                <c:formatCode>0.000_ </c:formatCode>
                <c:ptCount val="3"/>
                <c:pt idx="0">
                  <c:v>0.18651437607425292</c:v>
                </c:pt>
                <c:pt idx="1">
                  <c:v>0.30757889987386189</c:v>
                </c:pt>
                <c:pt idx="2">
                  <c:v>0.53349570365547538</c:v>
                </c:pt>
              </c:numCache>
            </c:numRef>
          </c:yVal>
        </c:ser>
        <c:ser>
          <c:idx val="14"/>
          <c:order val="14"/>
          <c:tx>
            <c:strRef>
              <c:f>data!$AE$217</c:f>
              <c:strCache>
                <c:ptCount val="1"/>
                <c:pt idx="0">
                  <c:v>pFM15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data!$AE$220:$AE$222</c:f>
              <c:numCache>
                <c:formatCode>0.000_ </c:formatCode>
                <c:ptCount val="3"/>
                <c:pt idx="0">
                  <c:v>0.17369675469296891</c:v>
                </c:pt>
                <c:pt idx="1">
                  <c:v>0.30700917855687937</c:v>
                </c:pt>
                <c:pt idx="2">
                  <c:v>0.51676966381476408</c:v>
                </c:pt>
              </c:numCache>
            </c:numRef>
          </c:yVal>
        </c:ser>
        <c:ser>
          <c:idx val="15"/>
          <c:order val="15"/>
          <c:tx>
            <c:strRef>
              <c:f>data!$AG$217</c:f>
              <c:strCache>
                <c:ptCount val="1"/>
                <c:pt idx="0">
                  <c:v>pFM16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data!$AG$220:$AG$222</c:f>
              <c:numCache>
                <c:formatCode>0.000_ </c:formatCode>
                <c:ptCount val="3"/>
                <c:pt idx="0">
                  <c:v>0.50218140018321478</c:v>
                </c:pt>
                <c:pt idx="1">
                  <c:v>0.74901024917042724</c:v>
                </c:pt>
                <c:pt idx="2">
                  <c:v>1.0736738113795792</c:v>
                </c:pt>
              </c:numCache>
            </c:numRef>
          </c:yVal>
        </c:ser>
        <c:ser>
          <c:idx val="16"/>
          <c:order val="16"/>
          <c:tx>
            <c:strRef>
              <c:f>data!$AI$217</c:f>
              <c:strCache>
                <c:ptCount val="1"/>
                <c:pt idx="0">
                  <c:v>pFM17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data!$AI$220:$AI$222</c:f>
              <c:numCache>
                <c:formatCode>0.000_ </c:formatCode>
                <c:ptCount val="3"/>
                <c:pt idx="0">
                  <c:v>0.16927945861205179</c:v>
                </c:pt>
                <c:pt idx="1">
                  <c:v>0.30281507345978165</c:v>
                </c:pt>
                <c:pt idx="2">
                  <c:v>0.51288680116732122</c:v>
                </c:pt>
              </c:numCache>
            </c:numRef>
          </c:yVal>
        </c:ser>
        <c:ser>
          <c:idx val="17"/>
          <c:order val="17"/>
          <c:tx>
            <c:strRef>
              <c:f>data!$AK$217</c:f>
              <c:strCache>
                <c:ptCount val="1"/>
                <c:pt idx="0">
                  <c:v>pFM18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data!$AK$220:$AK$222</c:f>
              <c:numCache>
                <c:formatCode>0.000_ </c:formatCode>
                <c:ptCount val="3"/>
                <c:pt idx="0">
                  <c:v>0.14047061405197303</c:v>
                </c:pt>
                <c:pt idx="1">
                  <c:v>0.25101648725308318</c:v>
                </c:pt>
                <c:pt idx="2">
                  <c:v>0.4317927762833299</c:v>
                </c:pt>
              </c:numCache>
            </c:numRef>
          </c:yVal>
        </c:ser>
        <c:ser>
          <c:idx val="18"/>
          <c:order val="18"/>
          <c:tx>
            <c:strRef>
              <c:f>data!$AM$217</c:f>
              <c:strCache>
                <c:ptCount val="1"/>
                <c:pt idx="0">
                  <c:v>pFM19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data!$AM$220:$AM$222</c:f>
              <c:numCache>
                <c:formatCode>0.000_ </c:formatCode>
                <c:ptCount val="3"/>
                <c:pt idx="0">
                  <c:v>0.15051775767337541</c:v>
                </c:pt>
                <c:pt idx="1">
                  <c:v>0.26231142547802899</c:v>
                </c:pt>
                <c:pt idx="2">
                  <c:v>0.44327680699398037</c:v>
                </c:pt>
              </c:numCache>
            </c:numRef>
          </c:yVal>
        </c:ser>
        <c:ser>
          <c:idx val="19"/>
          <c:order val="19"/>
          <c:tx>
            <c:strRef>
              <c:f>data!$AO$217</c:f>
              <c:strCache>
                <c:ptCount val="1"/>
                <c:pt idx="0">
                  <c:v>pFM20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data!$AO$220:$AO$222</c:f>
              <c:numCache>
                <c:formatCode>0.000_ </c:formatCode>
                <c:ptCount val="3"/>
                <c:pt idx="0">
                  <c:v>0.209912704029419</c:v>
                </c:pt>
                <c:pt idx="1">
                  <c:v>0.35920794984278082</c:v>
                </c:pt>
                <c:pt idx="2">
                  <c:v>0.62547257295308978</c:v>
                </c:pt>
              </c:numCache>
            </c:numRef>
          </c:yVal>
        </c:ser>
        <c:axId val="61496704"/>
        <c:axId val="61502592"/>
      </c:scatterChart>
      <c:valAx>
        <c:axId val="61496704"/>
        <c:scaling>
          <c:orientation val="minMax"/>
          <c:max val="-10"/>
          <c:min val="-20"/>
        </c:scaling>
        <c:axPos val="b"/>
        <c:numFmt formatCode="General" sourceLinked="1"/>
        <c:tickLblPos val="nextTo"/>
        <c:txPr>
          <a:bodyPr/>
          <a:lstStyle/>
          <a:p>
            <a:pPr>
              <a:defRPr lang="ja-JP" sz="1600"/>
            </a:pPr>
            <a:endParaRPr lang="zh-TW"/>
          </a:p>
        </c:txPr>
        <c:crossAx val="61502592"/>
        <c:crosses val="autoZero"/>
        <c:crossBetween val="midCat"/>
        <c:majorUnit val="5"/>
      </c:valAx>
      <c:valAx>
        <c:axId val="61502592"/>
        <c:scaling>
          <c:orientation val="minMax"/>
          <c:max val="1.1000000000000001"/>
          <c:min val="0.1"/>
        </c:scaling>
        <c:axPos val="l"/>
        <c:majorGridlines/>
        <c:numFmt formatCode="#,##0.00_);\(#,##0.00\)" sourceLinked="0"/>
        <c:tickLblPos val="low"/>
        <c:txPr>
          <a:bodyPr/>
          <a:lstStyle/>
          <a:p>
            <a:pPr>
              <a:defRPr lang="ja-JP" sz="1600"/>
            </a:pPr>
            <a:endParaRPr lang="zh-TW"/>
          </a:p>
        </c:txPr>
        <c:crossAx val="61496704"/>
        <c:crossesAt val="-20"/>
        <c:crossBetween val="midCat"/>
        <c:majorUnit val="0.25"/>
      </c:valAx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TW"/>
  <c:chart>
    <c:autoTitleDeleted val="1"/>
    <c:plotArea>
      <c:layout>
        <c:manualLayout>
          <c:layoutTarget val="inner"/>
          <c:xMode val="edge"/>
          <c:yMode val="edge"/>
          <c:x val="6.172136127611548E-2"/>
          <c:y val="3.0807298593476105E-2"/>
          <c:w val="0.34444895011665388"/>
          <c:h val="0.89368865627999183"/>
        </c:manualLayout>
      </c:layout>
      <c:scatterChart>
        <c:scatterStyle val="lineMarker"/>
        <c:ser>
          <c:idx val="0"/>
          <c:order val="0"/>
          <c:tx>
            <c:strRef>
              <c:f>data!$C$217</c:f>
              <c:strCache>
                <c:ptCount val="1"/>
                <c:pt idx="0">
                  <c:v>pFM1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data!$C$220:$C$222</c:f>
              <c:numCache>
                <c:formatCode>0.000_ </c:formatCode>
                <c:ptCount val="3"/>
                <c:pt idx="0">
                  <c:v>0.16153559510567295</c:v>
                </c:pt>
                <c:pt idx="1">
                  <c:v>0.27401033481169412</c:v>
                </c:pt>
                <c:pt idx="2">
                  <c:v>0.47312779879664485</c:v>
                </c:pt>
              </c:numCache>
            </c:numRef>
          </c:yVal>
        </c:ser>
        <c:ser>
          <c:idx val="1"/>
          <c:order val="1"/>
          <c:tx>
            <c:strRef>
              <c:f>data!$E$217</c:f>
              <c:strCache>
                <c:ptCount val="1"/>
                <c:pt idx="0">
                  <c:v>pFM2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data!$E$220:$E$222</c:f>
              <c:numCache>
                <c:formatCode>0.000_ </c:formatCode>
                <c:ptCount val="3"/>
                <c:pt idx="0">
                  <c:v>0.18704108666878291</c:v>
                </c:pt>
                <c:pt idx="1">
                  <c:v>0.31505487784720376</c:v>
                </c:pt>
                <c:pt idx="2">
                  <c:v>0.55790950130186368</c:v>
                </c:pt>
              </c:numCache>
            </c:numRef>
          </c:yVal>
        </c:ser>
        <c:ser>
          <c:idx val="2"/>
          <c:order val="2"/>
          <c:tx>
            <c:strRef>
              <c:f>data!$G$217</c:f>
              <c:strCache>
                <c:ptCount val="1"/>
                <c:pt idx="0">
                  <c:v>pFM3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data!$G$220:$G$222</c:f>
              <c:numCache>
                <c:formatCode>0.000_ </c:formatCode>
                <c:ptCount val="3"/>
                <c:pt idx="0">
                  <c:v>0.15907863750906193</c:v>
                </c:pt>
                <c:pt idx="1">
                  <c:v>0.27247147313194597</c:v>
                </c:pt>
                <c:pt idx="2">
                  <c:v>0.46488269682972089</c:v>
                </c:pt>
              </c:numCache>
            </c:numRef>
          </c:yVal>
        </c:ser>
        <c:ser>
          <c:idx val="3"/>
          <c:order val="3"/>
          <c:tx>
            <c:strRef>
              <c:f>data!$I$217</c:f>
              <c:strCache>
                <c:ptCount val="1"/>
                <c:pt idx="0">
                  <c:v>pFM4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data!$I$220:$I$222</c:f>
              <c:numCache>
                <c:formatCode>0.000_ </c:formatCode>
                <c:ptCount val="3"/>
                <c:pt idx="0">
                  <c:v>0.23426633360628657</c:v>
                </c:pt>
                <c:pt idx="1">
                  <c:v>0.38897559947289945</c:v>
                </c:pt>
                <c:pt idx="2">
                  <c:v>0.58858533685872949</c:v>
                </c:pt>
              </c:numCache>
            </c:numRef>
          </c:yVal>
        </c:ser>
        <c:ser>
          <c:idx val="4"/>
          <c:order val="4"/>
          <c:tx>
            <c:strRef>
              <c:f>data!$K$217</c:f>
              <c:strCache>
                <c:ptCount val="1"/>
                <c:pt idx="0">
                  <c:v>pFM5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data!$K$220:$K$222</c:f>
              <c:numCache>
                <c:formatCode>0.000_ </c:formatCode>
                <c:ptCount val="3"/>
                <c:pt idx="0">
                  <c:v>0.18385986219589934</c:v>
                </c:pt>
                <c:pt idx="1">
                  <c:v>0.30259200403433878</c:v>
                </c:pt>
                <c:pt idx="2">
                  <c:v>0.51871439796542651</c:v>
                </c:pt>
              </c:numCache>
            </c:numRef>
          </c:yVal>
        </c:ser>
        <c:ser>
          <c:idx val="5"/>
          <c:order val="5"/>
          <c:tx>
            <c:strRef>
              <c:f>data!$M$217</c:f>
              <c:strCache>
                <c:ptCount val="1"/>
                <c:pt idx="0">
                  <c:v>pFM6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data!$M$220:$M$222</c:f>
              <c:numCache>
                <c:formatCode>0.000_ </c:formatCode>
                <c:ptCount val="3"/>
                <c:pt idx="0">
                  <c:v>0.20767595614388887</c:v>
                </c:pt>
                <c:pt idx="1">
                  <c:v>0.33534396093383873</c:v>
                </c:pt>
                <c:pt idx="2">
                  <c:v>0.57262124793390323</c:v>
                </c:pt>
              </c:numCache>
            </c:numRef>
          </c:yVal>
        </c:ser>
        <c:ser>
          <c:idx val="6"/>
          <c:order val="6"/>
          <c:tx>
            <c:strRef>
              <c:f>data!$O$217</c:f>
              <c:strCache>
                <c:ptCount val="1"/>
                <c:pt idx="0">
                  <c:v>pFM7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data!$O$220:$O$222</c:f>
              <c:numCache>
                <c:formatCode>0.000_ </c:formatCode>
                <c:ptCount val="3"/>
                <c:pt idx="0">
                  <c:v>0.17867509186258076</c:v>
                </c:pt>
                <c:pt idx="1">
                  <c:v>0.2997487557309928</c:v>
                </c:pt>
                <c:pt idx="2">
                  <c:v>0.52111646679134382</c:v>
                </c:pt>
              </c:numCache>
            </c:numRef>
          </c:yVal>
        </c:ser>
        <c:ser>
          <c:idx val="7"/>
          <c:order val="7"/>
          <c:tx>
            <c:strRef>
              <c:f>data!$Q$217</c:f>
              <c:strCache>
                <c:ptCount val="1"/>
                <c:pt idx="0">
                  <c:v>pFM8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data!$Q$220:$Q$222</c:f>
              <c:numCache>
                <c:formatCode>0.000_ </c:formatCode>
                <c:ptCount val="3"/>
                <c:pt idx="0">
                  <c:v>0.19579483754638302</c:v>
                </c:pt>
                <c:pt idx="1">
                  <c:v>0.32567478548979989</c:v>
                </c:pt>
                <c:pt idx="2">
                  <c:v>0.56481440839912933</c:v>
                </c:pt>
              </c:numCache>
            </c:numRef>
          </c:yVal>
        </c:ser>
        <c:ser>
          <c:idx val="8"/>
          <c:order val="8"/>
          <c:tx>
            <c:strRef>
              <c:f>data!$S$217</c:f>
              <c:strCache>
                <c:ptCount val="1"/>
                <c:pt idx="0">
                  <c:v>pFM9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data!$S$220:$S$222</c:f>
              <c:numCache>
                <c:formatCode>0.000_ </c:formatCode>
                <c:ptCount val="3"/>
                <c:pt idx="0">
                  <c:v>0.18025645461738662</c:v>
                </c:pt>
                <c:pt idx="1">
                  <c:v>0.29888488769322358</c:v>
                </c:pt>
                <c:pt idx="2">
                  <c:v>0.51817528342689145</c:v>
                </c:pt>
              </c:numCache>
            </c:numRef>
          </c:yVal>
        </c:ser>
        <c:ser>
          <c:idx val="9"/>
          <c:order val="9"/>
          <c:tx>
            <c:strRef>
              <c:f>data!$U$217</c:f>
              <c:strCache>
                <c:ptCount val="1"/>
                <c:pt idx="0">
                  <c:v>pFM10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data!$U$220:$U$222</c:f>
              <c:numCache>
                <c:formatCode>0.000_ </c:formatCode>
                <c:ptCount val="3"/>
                <c:pt idx="0">
                  <c:v>0.18164810601376694</c:v>
                </c:pt>
                <c:pt idx="1">
                  <c:v>0.30639889986825819</c:v>
                </c:pt>
                <c:pt idx="2">
                  <c:v>0.51886047565563853</c:v>
                </c:pt>
              </c:numCache>
            </c:numRef>
          </c:yVal>
        </c:ser>
        <c:ser>
          <c:idx val="10"/>
          <c:order val="10"/>
          <c:tx>
            <c:strRef>
              <c:f>data!$W$217</c:f>
              <c:strCache>
                <c:ptCount val="1"/>
                <c:pt idx="0">
                  <c:v>pFM11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data!$W$220:$W$222</c:f>
              <c:numCache>
                <c:formatCode>0.000_ </c:formatCode>
                <c:ptCount val="3"/>
                <c:pt idx="0">
                  <c:v>0.21144987199241974</c:v>
                </c:pt>
                <c:pt idx="1">
                  <c:v>0.35398992338629387</c:v>
                </c:pt>
                <c:pt idx="2">
                  <c:v>0.61238480322243971</c:v>
                </c:pt>
              </c:numCache>
            </c:numRef>
          </c:yVal>
        </c:ser>
        <c:ser>
          <c:idx val="11"/>
          <c:order val="11"/>
          <c:tx>
            <c:strRef>
              <c:f>data!$Y$217</c:f>
              <c:strCache>
                <c:ptCount val="1"/>
                <c:pt idx="0">
                  <c:v>pFM12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data!$Y$220:$Y$222</c:f>
              <c:numCache>
                <c:formatCode>0.000_ </c:formatCode>
                <c:ptCount val="3"/>
                <c:pt idx="0">
                  <c:v>0.15665139864209562</c:v>
                </c:pt>
                <c:pt idx="1">
                  <c:v>0.26769264268644044</c:v>
                </c:pt>
                <c:pt idx="2">
                  <c:v>0.46585909452810026</c:v>
                </c:pt>
              </c:numCache>
            </c:numRef>
          </c:yVal>
        </c:ser>
        <c:ser>
          <c:idx val="12"/>
          <c:order val="12"/>
          <c:tx>
            <c:strRef>
              <c:f>data!$AA$217</c:f>
              <c:strCache>
                <c:ptCount val="1"/>
                <c:pt idx="0">
                  <c:v>pFM13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data!$AA$220:$AA$222</c:f>
              <c:numCache>
                <c:formatCode>0.000_ </c:formatCode>
                <c:ptCount val="3"/>
                <c:pt idx="0">
                  <c:v>0.1643297719878942</c:v>
                </c:pt>
                <c:pt idx="1">
                  <c:v>0.27205903366432549</c:v>
                </c:pt>
                <c:pt idx="2">
                  <c:v>0.4695861628337914</c:v>
                </c:pt>
              </c:numCache>
            </c:numRef>
          </c:yVal>
        </c:ser>
        <c:ser>
          <c:idx val="13"/>
          <c:order val="13"/>
          <c:tx>
            <c:strRef>
              <c:f>data!$AC$217</c:f>
              <c:strCache>
                <c:ptCount val="1"/>
                <c:pt idx="0">
                  <c:v>pFM14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data!$AC$220:$AC$222</c:f>
              <c:numCache>
                <c:formatCode>0.000_ </c:formatCode>
                <c:ptCount val="3"/>
                <c:pt idx="0">
                  <c:v>0.18651437607425275</c:v>
                </c:pt>
                <c:pt idx="1">
                  <c:v>0.30757889987386089</c:v>
                </c:pt>
                <c:pt idx="2">
                  <c:v>0.53349570365547461</c:v>
                </c:pt>
              </c:numCache>
            </c:numRef>
          </c:yVal>
        </c:ser>
        <c:ser>
          <c:idx val="14"/>
          <c:order val="14"/>
          <c:tx>
            <c:strRef>
              <c:f>data!$AE$217</c:f>
              <c:strCache>
                <c:ptCount val="1"/>
                <c:pt idx="0">
                  <c:v>pFM15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data!$AE$220:$AE$222</c:f>
              <c:numCache>
                <c:formatCode>0.000_ </c:formatCode>
                <c:ptCount val="3"/>
                <c:pt idx="0">
                  <c:v>0.17369675469296891</c:v>
                </c:pt>
                <c:pt idx="1">
                  <c:v>0.30700917855687937</c:v>
                </c:pt>
                <c:pt idx="2">
                  <c:v>0.51676966381476408</c:v>
                </c:pt>
              </c:numCache>
            </c:numRef>
          </c:yVal>
        </c:ser>
        <c:ser>
          <c:idx val="16"/>
          <c:order val="15"/>
          <c:tx>
            <c:strRef>
              <c:f>data!$AI$217</c:f>
              <c:strCache>
                <c:ptCount val="1"/>
                <c:pt idx="0">
                  <c:v>pFM17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data!$AI$220:$AI$222</c:f>
              <c:numCache>
                <c:formatCode>0.000_ </c:formatCode>
                <c:ptCount val="3"/>
                <c:pt idx="0">
                  <c:v>0.16927945861205179</c:v>
                </c:pt>
                <c:pt idx="1">
                  <c:v>0.30281507345978104</c:v>
                </c:pt>
                <c:pt idx="2">
                  <c:v>0.51288680116732188</c:v>
                </c:pt>
              </c:numCache>
            </c:numRef>
          </c:yVal>
        </c:ser>
        <c:ser>
          <c:idx val="17"/>
          <c:order val="16"/>
          <c:tx>
            <c:strRef>
              <c:f>data!$AK$217</c:f>
              <c:strCache>
                <c:ptCount val="1"/>
                <c:pt idx="0">
                  <c:v>pFM18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data!$AK$220:$AK$222</c:f>
              <c:numCache>
                <c:formatCode>0.000_ </c:formatCode>
                <c:ptCount val="3"/>
                <c:pt idx="0">
                  <c:v>0.14047061405197303</c:v>
                </c:pt>
                <c:pt idx="1">
                  <c:v>0.25101648725308284</c:v>
                </c:pt>
                <c:pt idx="2">
                  <c:v>0.4317927762833299</c:v>
                </c:pt>
              </c:numCache>
            </c:numRef>
          </c:yVal>
        </c:ser>
        <c:ser>
          <c:idx val="18"/>
          <c:order val="17"/>
          <c:tx>
            <c:strRef>
              <c:f>data!$AM$217</c:f>
              <c:strCache>
                <c:ptCount val="1"/>
                <c:pt idx="0">
                  <c:v>pFM19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data!$AM$220:$AM$222</c:f>
              <c:numCache>
                <c:formatCode>0.000_ </c:formatCode>
                <c:ptCount val="3"/>
                <c:pt idx="0">
                  <c:v>0.15051775767337541</c:v>
                </c:pt>
                <c:pt idx="1">
                  <c:v>0.26231142547802899</c:v>
                </c:pt>
                <c:pt idx="2">
                  <c:v>0.44327680699398037</c:v>
                </c:pt>
              </c:numCache>
            </c:numRef>
          </c:yVal>
        </c:ser>
        <c:ser>
          <c:idx val="19"/>
          <c:order val="18"/>
          <c:tx>
            <c:strRef>
              <c:f>data!$AO$217</c:f>
              <c:strCache>
                <c:ptCount val="1"/>
                <c:pt idx="0">
                  <c:v>pFM20</c:v>
                </c:pt>
              </c:strCache>
            </c:strRef>
          </c:tx>
          <c:xVal>
            <c:numRef>
              <c:f>data!$B$220:$B$222</c:f>
              <c:numCache>
                <c:formatCode>General</c:formatCode>
                <c:ptCount val="3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</c:numCache>
            </c:numRef>
          </c:xVal>
          <c:yVal>
            <c:numRef>
              <c:f>data!$AO$220:$AO$222</c:f>
              <c:numCache>
                <c:formatCode>0.000_ </c:formatCode>
                <c:ptCount val="3"/>
                <c:pt idx="0">
                  <c:v>0.20991270402941883</c:v>
                </c:pt>
                <c:pt idx="1">
                  <c:v>0.35920794984278082</c:v>
                </c:pt>
                <c:pt idx="2">
                  <c:v>0.625472572953089</c:v>
                </c:pt>
              </c:numCache>
            </c:numRef>
          </c:yVal>
        </c:ser>
        <c:axId val="61589760"/>
        <c:axId val="61603840"/>
      </c:scatterChart>
      <c:valAx>
        <c:axId val="61589760"/>
        <c:scaling>
          <c:orientation val="minMax"/>
          <c:max val="-10"/>
          <c:min val="-20"/>
        </c:scaling>
        <c:axPos val="b"/>
        <c:numFmt formatCode="General" sourceLinked="1"/>
        <c:tickLblPos val="nextTo"/>
        <c:txPr>
          <a:bodyPr/>
          <a:lstStyle/>
          <a:p>
            <a:pPr>
              <a:defRPr lang="ja-JP" sz="1600"/>
            </a:pPr>
            <a:endParaRPr lang="zh-TW"/>
          </a:p>
        </c:txPr>
        <c:crossAx val="61603840"/>
        <c:crosses val="autoZero"/>
        <c:crossBetween val="midCat"/>
        <c:majorUnit val="5"/>
      </c:valAx>
      <c:valAx>
        <c:axId val="61603840"/>
        <c:scaling>
          <c:orientation val="minMax"/>
          <c:max val="0.70000000000000062"/>
          <c:min val="0.1"/>
        </c:scaling>
        <c:axPos val="l"/>
        <c:majorGridlines/>
        <c:numFmt formatCode="#,##0.0_);\(#,##0.0\)" sourceLinked="0"/>
        <c:tickLblPos val="low"/>
        <c:txPr>
          <a:bodyPr/>
          <a:lstStyle/>
          <a:p>
            <a:pPr>
              <a:defRPr lang="ja-JP" sz="1600"/>
            </a:pPr>
            <a:endParaRPr lang="zh-TW"/>
          </a:p>
        </c:txPr>
        <c:crossAx val="61589760"/>
        <c:crossesAt val="-20"/>
        <c:crossBetween val="midCat"/>
        <c:majorUnit val="0.2"/>
      </c:valAx>
    </c:plotArea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TW"/>
  <c:chart>
    <c:autoTitleDeleted val="1"/>
    <c:plotArea>
      <c:layout/>
      <c:scatterChart>
        <c:scatterStyle val="lineMarker"/>
        <c:ser>
          <c:idx val="0"/>
          <c:order val="0"/>
          <c:tx>
            <c:v>1.0us</c:v>
          </c:tx>
          <c:spPr>
            <a:ln w="28575">
              <a:noFill/>
            </a:ln>
          </c:spPr>
          <c:marker>
            <c:symbol val="diamond"/>
            <c:size val="15"/>
            <c:spPr>
              <a:noFill/>
              <a:ln w="25400">
                <a:solidFill>
                  <a:srgbClr val="1A1AF2"/>
                </a:solidFill>
              </a:ln>
            </c:spPr>
          </c:marker>
          <c:xVal>
            <c:numRef>
              <c:f>Sheet1!$A$2</c:f>
              <c:numCache>
                <c:formatCode>General</c:formatCode>
                <c:ptCount val="1"/>
                <c:pt idx="0">
                  <c:v>1</c:v>
                </c:pt>
              </c:numCache>
            </c:numRef>
          </c:xVal>
          <c:yVal>
            <c:numRef>
              <c:f>Sheet1!$B$2</c:f>
              <c:numCache>
                <c:formatCode>General</c:formatCode>
                <c:ptCount val="1"/>
                <c:pt idx="0">
                  <c:v>26.8</c:v>
                </c:pt>
              </c:numCache>
            </c:numRef>
          </c:yVal>
        </c:ser>
        <c:ser>
          <c:idx val="1"/>
          <c:order val="1"/>
          <c:tx>
            <c:v>1.1us</c:v>
          </c:tx>
          <c:spPr>
            <a:ln w="28575">
              <a:noFill/>
            </a:ln>
          </c:spPr>
          <c:marker>
            <c:symbol val="square"/>
            <c:size val="15"/>
            <c:spPr>
              <a:noFill/>
              <a:ln w="25400">
                <a:solidFill>
                  <a:srgbClr val="27D949"/>
                </a:solidFill>
              </a:ln>
            </c:spPr>
          </c:marker>
          <c:xVal>
            <c:numRef>
              <c:f>Sheet1!$A$3</c:f>
              <c:numCache>
                <c:formatCode>General</c:formatCode>
                <c:ptCount val="1"/>
                <c:pt idx="0">
                  <c:v>1.1000000000000001</c:v>
                </c:pt>
              </c:numCache>
            </c:numRef>
          </c:xVal>
          <c:yVal>
            <c:numRef>
              <c:f>Sheet1!$B$3</c:f>
              <c:numCache>
                <c:formatCode>General</c:formatCode>
                <c:ptCount val="1"/>
                <c:pt idx="0">
                  <c:v>26.7</c:v>
                </c:pt>
              </c:numCache>
            </c:numRef>
          </c:yVal>
        </c:ser>
        <c:ser>
          <c:idx val="10"/>
          <c:order val="2"/>
          <c:tx>
            <c:v>1.2us</c:v>
          </c:tx>
          <c:spPr>
            <a:ln w="28575">
              <a:noFill/>
            </a:ln>
          </c:spPr>
          <c:marker>
            <c:symbol val="circle"/>
            <c:size val="15"/>
            <c:spPr>
              <a:noFill/>
              <a:ln w="25400">
                <a:solidFill>
                  <a:srgbClr val="FF0000"/>
                </a:solidFill>
              </a:ln>
            </c:spPr>
          </c:marker>
          <c:xVal>
            <c:numRef>
              <c:f>Sheet1!$A$5</c:f>
              <c:numCache>
                <c:formatCode>General</c:formatCode>
                <c:ptCount val="1"/>
                <c:pt idx="0">
                  <c:v>1.2</c:v>
                </c:pt>
              </c:numCache>
            </c:numRef>
          </c:xVal>
          <c:yVal>
            <c:numRef>
              <c:f>Sheet1!$B$5</c:f>
              <c:numCache>
                <c:formatCode>General</c:formatCode>
                <c:ptCount val="1"/>
                <c:pt idx="0">
                  <c:v>27</c:v>
                </c:pt>
              </c:numCache>
            </c:numRef>
          </c:yVal>
        </c:ser>
        <c:ser>
          <c:idx val="4"/>
          <c:order val="3"/>
          <c:tx>
            <c:v>1.0us</c:v>
          </c:tx>
          <c:spPr>
            <a:ln w="28575">
              <a:noFill/>
            </a:ln>
          </c:spPr>
          <c:marker>
            <c:symbol val="diamond"/>
            <c:size val="15"/>
            <c:spPr>
              <a:solidFill>
                <a:srgbClr val="1A1AF2"/>
              </a:solidFill>
              <a:ln>
                <a:solidFill>
                  <a:schemeClr val="accent1"/>
                </a:solidFill>
              </a:ln>
            </c:spPr>
          </c:marker>
          <c:xVal>
            <c:numRef>
              <c:f>Sheet1!$E$2</c:f>
              <c:numCache>
                <c:formatCode>General</c:formatCode>
                <c:ptCount val="1"/>
                <c:pt idx="0">
                  <c:v>1</c:v>
                </c:pt>
              </c:numCache>
            </c:numRef>
          </c:xVal>
          <c:yVal>
            <c:numRef>
              <c:f>Sheet1!$F$2</c:f>
              <c:numCache>
                <c:formatCode>General</c:formatCode>
                <c:ptCount val="1"/>
                <c:pt idx="0">
                  <c:v>20.6</c:v>
                </c:pt>
              </c:numCache>
            </c:numRef>
          </c:yVal>
        </c:ser>
        <c:ser>
          <c:idx val="5"/>
          <c:order val="4"/>
          <c:tx>
            <c:v>1.1us</c:v>
          </c:tx>
          <c:spPr>
            <a:ln w="28575">
              <a:noFill/>
            </a:ln>
          </c:spPr>
          <c:marker>
            <c:symbol val="square"/>
            <c:size val="15"/>
            <c:spPr>
              <a:solidFill>
                <a:srgbClr val="27D949"/>
              </a:solidFill>
              <a:ln>
                <a:solidFill>
                  <a:srgbClr val="27D949"/>
                </a:solidFill>
              </a:ln>
            </c:spPr>
          </c:marker>
          <c:xVal>
            <c:numRef>
              <c:f>Sheet1!$E$3</c:f>
              <c:numCache>
                <c:formatCode>General</c:formatCode>
                <c:ptCount val="1"/>
                <c:pt idx="0">
                  <c:v>1.1000000000000001</c:v>
                </c:pt>
              </c:numCache>
            </c:numRef>
          </c:xVal>
          <c:yVal>
            <c:numRef>
              <c:f>Sheet1!$F$3</c:f>
              <c:numCache>
                <c:formatCode>General</c:formatCode>
                <c:ptCount val="1"/>
                <c:pt idx="0">
                  <c:v>19.600000000000001</c:v>
                </c:pt>
              </c:numCache>
            </c:numRef>
          </c:yVal>
        </c:ser>
        <c:ser>
          <c:idx val="7"/>
          <c:order val="5"/>
          <c:tx>
            <c:v>1.2us</c:v>
          </c:tx>
          <c:spPr>
            <a:ln w="28575">
              <a:noFill/>
            </a:ln>
          </c:spPr>
          <c:marker>
            <c:symbol val="circle"/>
            <c:size val="15"/>
            <c:spPr>
              <a:solidFill>
                <a:srgbClr val="FF0000"/>
              </a:solidFill>
              <a:ln>
                <a:noFill/>
              </a:ln>
            </c:spPr>
          </c:marker>
          <c:xVal>
            <c:numRef>
              <c:f>Sheet1!$E$5</c:f>
              <c:numCache>
                <c:formatCode>General</c:formatCode>
                <c:ptCount val="1"/>
                <c:pt idx="0">
                  <c:v>1.2</c:v>
                </c:pt>
              </c:numCache>
            </c:numRef>
          </c:xVal>
          <c:yVal>
            <c:numRef>
              <c:f>Sheet1!$F$5</c:f>
              <c:numCache>
                <c:formatCode>General</c:formatCode>
                <c:ptCount val="1"/>
                <c:pt idx="0">
                  <c:v>20.3</c:v>
                </c:pt>
              </c:numCache>
            </c:numRef>
          </c:yVal>
        </c:ser>
        <c:ser>
          <c:idx val="9"/>
          <c:order val="6"/>
          <c:tx>
            <c:v>CP4417(1us)</c:v>
          </c:tx>
          <c:spPr>
            <a:ln w="0">
              <a:noFill/>
            </a:ln>
          </c:spPr>
          <c:marker>
            <c:symbol val="star"/>
            <c:size val="15"/>
            <c:spPr>
              <a:noFill/>
              <a:ln w="25400">
                <a:solidFill>
                  <a:srgbClr val="F08714"/>
                </a:solidFill>
              </a:ln>
            </c:spPr>
          </c:marker>
          <c:xVal>
            <c:numRef>
              <c:f>Sheet1!$A$8</c:f>
              <c:numCache>
                <c:formatCode>General</c:formatCode>
                <c:ptCount val="1"/>
                <c:pt idx="0">
                  <c:v>1</c:v>
                </c:pt>
              </c:numCache>
            </c:numRef>
          </c:xVal>
          <c:yVal>
            <c:numRef>
              <c:f>Sheet1!$B$8</c:f>
              <c:numCache>
                <c:formatCode>General</c:formatCode>
                <c:ptCount val="1"/>
                <c:pt idx="0">
                  <c:v>21.9</c:v>
                </c:pt>
              </c:numCache>
            </c:numRef>
          </c:yVal>
        </c:ser>
        <c:ser>
          <c:idx val="11"/>
          <c:order val="7"/>
          <c:tx>
            <c:v>ORTEC570(1us)</c:v>
          </c:tx>
          <c:spPr>
            <a:ln w="28575">
              <a:noFill/>
            </a:ln>
          </c:spPr>
          <c:marker>
            <c:symbol val="x"/>
            <c:size val="15"/>
            <c:spPr>
              <a:ln w="25400">
                <a:solidFill>
                  <a:schemeClr val="tx1"/>
                </a:solidFill>
              </a:ln>
            </c:spPr>
          </c:marker>
          <c:xVal>
            <c:numRef>
              <c:f>Sheet1!$A$9</c:f>
              <c:numCache>
                <c:formatCode>General</c:formatCode>
                <c:ptCount val="1"/>
                <c:pt idx="0">
                  <c:v>1</c:v>
                </c:pt>
              </c:numCache>
            </c:numRef>
          </c:xVal>
          <c:yVal>
            <c:numRef>
              <c:f>Sheet1!$B$9</c:f>
              <c:numCache>
                <c:formatCode>General</c:formatCode>
                <c:ptCount val="1"/>
                <c:pt idx="0">
                  <c:v>26.3</c:v>
                </c:pt>
              </c:numCache>
            </c:numRef>
          </c:yVal>
        </c:ser>
        <c:axId val="61718912"/>
        <c:axId val="61720832"/>
      </c:scatterChart>
      <c:valAx>
        <c:axId val="6171891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ja-JP" sz="1600"/>
            </a:pPr>
            <a:endParaRPr lang="zh-TW"/>
          </a:p>
        </c:txPr>
        <c:crossAx val="61720832"/>
        <c:crosses val="autoZero"/>
        <c:crossBetween val="midCat"/>
        <c:majorUnit val="0.1"/>
      </c:valAx>
      <c:valAx>
        <c:axId val="61720832"/>
        <c:scaling>
          <c:orientation val="minMax"/>
          <c:max val="28"/>
          <c:min val="19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ja-JP" sz="1600"/>
            </a:pPr>
            <a:endParaRPr lang="zh-TW"/>
          </a:p>
        </c:txPr>
        <c:crossAx val="61718912"/>
        <c:crosses val="autoZero"/>
        <c:crossBetween val="midCat"/>
        <c:majorUnit val="3"/>
      </c:valAx>
    </c:plotArea>
    <c:legend>
      <c:legendPos val="r"/>
      <c:layout>
        <c:manualLayout>
          <c:xMode val="edge"/>
          <c:yMode val="edge"/>
          <c:x val="0.60993492326434384"/>
          <c:y val="0.10534419775932125"/>
          <c:w val="0.2918354852170984"/>
          <c:h val="0.72987380503943322"/>
        </c:manualLayout>
      </c:layout>
      <c:spPr>
        <a:solidFill>
          <a:schemeClr val="bg1"/>
        </a:solidFill>
        <a:ln>
          <a:noFill/>
        </a:ln>
      </c:spPr>
      <c:txPr>
        <a:bodyPr/>
        <a:lstStyle/>
        <a:p>
          <a:pPr>
            <a:defRPr lang="ja-JP" sz="1600" baseline="0">
              <a:solidFill>
                <a:schemeClr val="bg1"/>
              </a:solidFill>
              <a:latin typeface="Arial" pitchFamily="34" charset="0"/>
              <a:cs typeface="Arial" pitchFamily="34" charset="0"/>
            </a:defRPr>
          </a:pPr>
          <a:endParaRPr lang="zh-TW"/>
        </a:p>
      </c:txPr>
    </c:legend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TW"/>
  <c:chart>
    <c:autoTitleDeleted val="1"/>
    <c:plotArea>
      <c:layout/>
      <c:scatterChart>
        <c:scatterStyle val="lineMarker"/>
        <c:ser>
          <c:idx val="3"/>
          <c:order val="0"/>
          <c:tx>
            <c:strRef>
              <c:f>data!$I$217</c:f>
              <c:strCache>
                <c:ptCount val="1"/>
                <c:pt idx="0">
                  <c:v>pFM4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data!$I$220:$I$223</c:f>
              <c:numCache>
                <c:formatCode>0.000_ </c:formatCode>
                <c:ptCount val="4"/>
                <c:pt idx="0">
                  <c:v>0.23426633360628657</c:v>
                </c:pt>
                <c:pt idx="1">
                  <c:v>0.38897559947289945</c:v>
                </c:pt>
                <c:pt idx="2">
                  <c:v>0.58858533685872949</c:v>
                </c:pt>
                <c:pt idx="3" formatCode="0_ ">
                  <c:v>14</c:v>
                </c:pt>
              </c:numCache>
            </c:numRef>
          </c:yVal>
        </c:ser>
        <c:ser>
          <c:idx val="15"/>
          <c:order val="1"/>
          <c:tx>
            <c:strRef>
              <c:f>data!$AG$217</c:f>
              <c:strCache>
                <c:ptCount val="1"/>
                <c:pt idx="0">
                  <c:v>pFM16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data!$AG$220:$AG$223</c:f>
              <c:numCache>
                <c:formatCode>0.000_ </c:formatCode>
                <c:ptCount val="4"/>
                <c:pt idx="0">
                  <c:v>0.50218140018321478</c:v>
                </c:pt>
                <c:pt idx="1">
                  <c:v>0.74901024917042724</c:v>
                </c:pt>
                <c:pt idx="2">
                  <c:v>1.0736738113795792</c:v>
                </c:pt>
                <c:pt idx="3" formatCode="0_ ">
                  <c:v>19</c:v>
                </c:pt>
              </c:numCache>
            </c:numRef>
          </c:yVal>
        </c:ser>
        <c:ser>
          <c:idx val="16"/>
          <c:order val="2"/>
          <c:tx>
            <c:strRef>
              <c:f>data!$AI$217</c:f>
              <c:strCache>
                <c:ptCount val="1"/>
                <c:pt idx="0">
                  <c:v>pFM17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data!$AI$220:$AI$223</c:f>
              <c:numCache>
                <c:formatCode>0.000_ </c:formatCode>
                <c:ptCount val="4"/>
                <c:pt idx="0">
                  <c:v>0.16927945861205179</c:v>
                </c:pt>
                <c:pt idx="1">
                  <c:v>0.30281507345978104</c:v>
                </c:pt>
                <c:pt idx="2">
                  <c:v>0.51288680116732188</c:v>
                </c:pt>
                <c:pt idx="3" formatCode="0_ ">
                  <c:v>15</c:v>
                </c:pt>
              </c:numCache>
            </c:numRef>
          </c:yVal>
        </c:ser>
        <c:ser>
          <c:idx val="18"/>
          <c:order val="3"/>
          <c:tx>
            <c:strRef>
              <c:f>data!$AM$217</c:f>
              <c:strCache>
                <c:ptCount val="1"/>
                <c:pt idx="0">
                  <c:v>pFM19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data!$AM$220:$AM$223</c:f>
              <c:numCache>
                <c:formatCode>0.000_ </c:formatCode>
                <c:ptCount val="4"/>
                <c:pt idx="0">
                  <c:v>0.15051775767337541</c:v>
                </c:pt>
                <c:pt idx="1">
                  <c:v>0.26231142547802899</c:v>
                </c:pt>
                <c:pt idx="2">
                  <c:v>0.44327680699398037</c:v>
                </c:pt>
                <c:pt idx="3" formatCode="0_ ">
                  <c:v>12</c:v>
                </c:pt>
              </c:numCache>
            </c:numRef>
          </c:yVal>
        </c:ser>
        <c:ser>
          <c:idx val="19"/>
          <c:order val="4"/>
          <c:tx>
            <c:strRef>
              <c:f>data!$AO$217</c:f>
              <c:strCache>
                <c:ptCount val="1"/>
                <c:pt idx="0">
                  <c:v>pFM20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data!$AO$220:$AO$223</c:f>
              <c:numCache>
                <c:formatCode>0.000_ </c:formatCode>
                <c:ptCount val="4"/>
                <c:pt idx="0">
                  <c:v>0.20991270402941883</c:v>
                </c:pt>
                <c:pt idx="1">
                  <c:v>0.35920794984278082</c:v>
                </c:pt>
                <c:pt idx="2">
                  <c:v>0.625472572953089</c:v>
                </c:pt>
                <c:pt idx="3" formatCode="0_ ">
                  <c:v>19</c:v>
                </c:pt>
              </c:numCache>
            </c:numRef>
          </c:yVal>
        </c:ser>
        <c:axId val="61756928"/>
        <c:axId val="61758464"/>
      </c:scatterChart>
      <c:valAx>
        <c:axId val="61756928"/>
        <c:scaling>
          <c:orientation val="minMax"/>
          <c:max val="25"/>
          <c:min val="-20"/>
        </c:scaling>
        <c:axPos val="b"/>
        <c:numFmt formatCode="General" sourceLinked="1"/>
        <c:tickLblPos val="nextTo"/>
        <c:txPr>
          <a:bodyPr/>
          <a:lstStyle/>
          <a:p>
            <a:pPr>
              <a:defRPr lang="ja-JP" sz="1600"/>
            </a:pPr>
            <a:endParaRPr lang="zh-TW"/>
          </a:p>
        </c:txPr>
        <c:crossAx val="61758464"/>
        <c:crossesAt val="0.1"/>
        <c:crossBetween val="midCat"/>
        <c:majorUnit val="5"/>
      </c:valAx>
      <c:valAx>
        <c:axId val="61758464"/>
        <c:scaling>
          <c:logBase val="10"/>
          <c:orientation val="minMax"/>
          <c:max val="100"/>
          <c:min val="0.1"/>
        </c:scaling>
        <c:axPos val="l"/>
        <c:majorGridlines/>
        <c:numFmt formatCode="0.E+00" sourceLinked="0"/>
        <c:tickLblPos val="low"/>
        <c:txPr>
          <a:bodyPr/>
          <a:lstStyle/>
          <a:p>
            <a:pPr>
              <a:defRPr lang="ja-JP" sz="1600"/>
            </a:pPr>
            <a:endParaRPr lang="zh-TW"/>
          </a:p>
        </c:txPr>
        <c:crossAx val="61756928"/>
        <c:crossesAt val="-20"/>
        <c:crossBetween val="midCat"/>
      </c:valAx>
    </c:plotArea>
    <c:legend>
      <c:legendPos val="r"/>
      <c:layout>
        <c:manualLayout>
          <c:xMode val="edge"/>
          <c:yMode val="edge"/>
          <c:x val="0.88957161506925542"/>
          <c:y val="4.5576614432838704E-2"/>
          <c:w val="0.10016234356749013"/>
          <c:h val="0.91423243710768176"/>
        </c:manualLayout>
      </c:layout>
      <c:txPr>
        <a:bodyPr/>
        <a:lstStyle/>
        <a:p>
          <a:pPr>
            <a:defRPr lang="ja-JP"/>
          </a:pPr>
          <a:endParaRPr lang="zh-TW"/>
        </a:p>
      </c:txPr>
    </c:legend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TW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data!$C$217</c:f>
              <c:strCache>
                <c:ptCount val="1"/>
                <c:pt idx="0">
                  <c:v>pFM1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data!$C$220:$C$223</c:f>
              <c:numCache>
                <c:formatCode>0.000_ </c:formatCode>
                <c:ptCount val="4"/>
                <c:pt idx="0">
                  <c:v>0.16153559510567295</c:v>
                </c:pt>
                <c:pt idx="1">
                  <c:v>0.27401033481169412</c:v>
                </c:pt>
                <c:pt idx="2">
                  <c:v>0.47312779879664485</c:v>
                </c:pt>
                <c:pt idx="3" formatCode="0_ ">
                  <c:v>14</c:v>
                </c:pt>
              </c:numCache>
            </c:numRef>
          </c:yVal>
        </c:ser>
        <c:ser>
          <c:idx val="1"/>
          <c:order val="1"/>
          <c:tx>
            <c:strRef>
              <c:f>data!$E$217</c:f>
              <c:strCache>
                <c:ptCount val="1"/>
                <c:pt idx="0">
                  <c:v>pFM2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data!$E$220:$E$223</c:f>
              <c:numCache>
                <c:formatCode>0.000_ </c:formatCode>
                <c:ptCount val="4"/>
                <c:pt idx="0">
                  <c:v>0.18704108666878291</c:v>
                </c:pt>
                <c:pt idx="1">
                  <c:v>0.31505487784720376</c:v>
                </c:pt>
                <c:pt idx="2">
                  <c:v>0.55790950130186368</c:v>
                </c:pt>
                <c:pt idx="3" formatCode="0_ ">
                  <c:v>16</c:v>
                </c:pt>
              </c:numCache>
            </c:numRef>
          </c:yVal>
        </c:ser>
        <c:ser>
          <c:idx val="2"/>
          <c:order val="2"/>
          <c:tx>
            <c:strRef>
              <c:f>data!$G$217</c:f>
              <c:strCache>
                <c:ptCount val="1"/>
                <c:pt idx="0">
                  <c:v>pFM3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data!$G$220:$G$223</c:f>
              <c:numCache>
                <c:formatCode>0.000_ </c:formatCode>
                <c:ptCount val="4"/>
                <c:pt idx="0">
                  <c:v>0.15907863750906193</c:v>
                </c:pt>
                <c:pt idx="1">
                  <c:v>0.27247147313194597</c:v>
                </c:pt>
                <c:pt idx="2">
                  <c:v>0.46488269682972089</c:v>
                </c:pt>
                <c:pt idx="3" formatCode="0_ ">
                  <c:v>14</c:v>
                </c:pt>
              </c:numCache>
            </c:numRef>
          </c:yVal>
        </c:ser>
        <c:ser>
          <c:idx val="3"/>
          <c:order val="3"/>
          <c:tx>
            <c:strRef>
              <c:f>data!$I$217</c:f>
              <c:strCache>
                <c:ptCount val="1"/>
                <c:pt idx="0">
                  <c:v>pFM4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data!$I$220:$I$223</c:f>
              <c:numCache>
                <c:formatCode>0.000_ </c:formatCode>
                <c:ptCount val="4"/>
                <c:pt idx="0">
                  <c:v>0.23426633360628657</c:v>
                </c:pt>
                <c:pt idx="1">
                  <c:v>0.38897559947289945</c:v>
                </c:pt>
                <c:pt idx="2">
                  <c:v>0.58858533685872949</c:v>
                </c:pt>
                <c:pt idx="3" formatCode="0_ ">
                  <c:v>14</c:v>
                </c:pt>
              </c:numCache>
            </c:numRef>
          </c:yVal>
        </c:ser>
        <c:ser>
          <c:idx val="4"/>
          <c:order val="4"/>
          <c:tx>
            <c:strRef>
              <c:f>data!$K$217</c:f>
              <c:strCache>
                <c:ptCount val="1"/>
                <c:pt idx="0">
                  <c:v>pFM5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data!$K$220:$K$223</c:f>
              <c:numCache>
                <c:formatCode>0.000_ </c:formatCode>
                <c:ptCount val="4"/>
                <c:pt idx="0">
                  <c:v>0.18385986219589934</c:v>
                </c:pt>
                <c:pt idx="1">
                  <c:v>0.30259200403433878</c:v>
                </c:pt>
                <c:pt idx="2">
                  <c:v>0.51871439796542651</c:v>
                </c:pt>
                <c:pt idx="3" formatCode="0_ ">
                  <c:v>15</c:v>
                </c:pt>
              </c:numCache>
            </c:numRef>
          </c:yVal>
        </c:ser>
        <c:ser>
          <c:idx val="5"/>
          <c:order val="5"/>
          <c:tx>
            <c:strRef>
              <c:f>data!$M$217</c:f>
              <c:strCache>
                <c:ptCount val="1"/>
                <c:pt idx="0">
                  <c:v>pFM6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data!$M$220:$M$223</c:f>
              <c:numCache>
                <c:formatCode>0.000_ </c:formatCode>
                <c:ptCount val="4"/>
                <c:pt idx="0">
                  <c:v>0.20767595614388887</c:v>
                </c:pt>
                <c:pt idx="1">
                  <c:v>0.33534396093383873</c:v>
                </c:pt>
                <c:pt idx="2">
                  <c:v>0.57262124793390323</c:v>
                </c:pt>
                <c:pt idx="3" formatCode="0_ ">
                  <c:v>16</c:v>
                </c:pt>
              </c:numCache>
            </c:numRef>
          </c:yVal>
        </c:ser>
        <c:ser>
          <c:idx val="6"/>
          <c:order val="6"/>
          <c:tx>
            <c:strRef>
              <c:f>data!$O$217</c:f>
              <c:strCache>
                <c:ptCount val="1"/>
                <c:pt idx="0">
                  <c:v>pFM7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data!$O$220:$O$223</c:f>
              <c:numCache>
                <c:formatCode>0.000_ </c:formatCode>
                <c:ptCount val="4"/>
                <c:pt idx="0">
                  <c:v>0.17867509186258076</c:v>
                </c:pt>
                <c:pt idx="1">
                  <c:v>0.2997487557309928</c:v>
                </c:pt>
                <c:pt idx="2">
                  <c:v>0.52111646679134382</c:v>
                </c:pt>
                <c:pt idx="3" formatCode="0_ ">
                  <c:v>16</c:v>
                </c:pt>
              </c:numCache>
            </c:numRef>
          </c:yVal>
        </c:ser>
        <c:ser>
          <c:idx val="7"/>
          <c:order val="7"/>
          <c:tx>
            <c:strRef>
              <c:f>data!$Q$217</c:f>
              <c:strCache>
                <c:ptCount val="1"/>
                <c:pt idx="0">
                  <c:v>pFM8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data!$Q$220:$Q$223</c:f>
              <c:numCache>
                <c:formatCode>0.000_ </c:formatCode>
                <c:ptCount val="4"/>
                <c:pt idx="0">
                  <c:v>0.19579483754638302</c:v>
                </c:pt>
                <c:pt idx="1">
                  <c:v>0.32567478548979989</c:v>
                </c:pt>
                <c:pt idx="2">
                  <c:v>0.56481440839912933</c:v>
                </c:pt>
                <c:pt idx="3" formatCode="0_ ">
                  <c:v>17</c:v>
                </c:pt>
              </c:numCache>
            </c:numRef>
          </c:yVal>
        </c:ser>
        <c:ser>
          <c:idx val="8"/>
          <c:order val="8"/>
          <c:tx>
            <c:strRef>
              <c:f>data!$S$217</c:f>
              <c:strCache>
                <c:ptCount val="1"/>
                <c:pt idx="0">
                  <c:v>pFM9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data!$S$220:$S$223</c:f>
              <c:numCache>
                <c:formatCode>0.000_ </c:formatCode>
                <c:ptCount val="4"/>
                <c:pt idx="0">
                  <c:v>0.18025645461738662</c:v>
                </c:pt>
                <c:pt idx="1">
                  <c:v>0.29888488769322358</c:v>
                </c:pt>
                <c:pt idx="2">
                  <c:v>0.51817528342689145</c:v>
                </c:pt>
                <c:pt idx="3" formatCode="0_ ">
                  <c:v>15</c:v>
                </c:pt>
              </c:numCache>
            </c:numRef>
          </c:yVal>
        </c:ser>
        <c:ser>
          <c:idx val="9"/>
          <c:order val="9"/>
          <c:tx>
            <c:strRef>
              <c:f>data!$U$217</c:f>
              <c:strCache>
                <c:ptCount val="1"/>
                <c:pt idx="0">
                  <c:v>pFM10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data!$U$220:$U$223</c:f>
              <c:numCache>
                <c:formatCode>0.000_ </c:formatCode>
                <c:ptCount val="4"/>
                <c:pt idx="0">
                  <c:v>0.18164810601376694</c:v>
                </c:pt>
                <c:pt idx="1">
                  <c:v>0.30639889986825819</c:v>
                </c:pt>
                <c:pt idx="2">
                  <c:v>0.51886047565563853</c:v>
                </c:pt>
                <c:pt idx="3" formatCode="0_ ">
                  <c:v>16</c:v>
                </c:pt>
              </c:numCache>
            </c:numRef>
          </c:yVal>
        </c:ser>
        <c:ser>
          <c:idx val="10"/>
          <c:order val="10"/>
          <c:tx>
            <c:strRef>
              <c:f>data!$W$217</c:f>
              <c:strCache>
                <c:ptCount val="1"/>
                <c:pt idx="0">
                  <c:v>pFM11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data!$W$220:$W$223</c:f>
              <c:numCache>
                <c:formatCode>0.000_ </c:formatCode>
                <c:ptCount val="4"/>
                <c:pt idx="0">
                  <c:v>0.21144987199241974</c:v>
                </c:pt>
                <c:pt idx="1">
                  <c:v>0.35398992338629387</c:v>
                </c:pt>
                <c:pt idx="2">
                  <c:v>0.61238480322243971</c:v>
                </c:pt>
                <c:pt idx="3" formatCode="0_ ">
                  <c:v>18</c:v>
                </c:pt>
              </c:numCache>
            </c:numRef>
          </c:yVal>
        </c:ser>
        <c:ser>
          <c:idx val="11"/>
          <c:order val="11"/>
          <c:tx>
            <c:strRef>
              <c:f>data!$Y$217</c:f>
              <c:strCache>
                <c:ptCount val="1"/>
                <c:pt idx="0">
                  <c:v>pFM12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data!$Y$220:$Y$223</c:f>
              <c:numCache>
                <c:formatCode>0.000_ </c:formatCode>
                <c:ptCount val="4"/>
                <c:pt idx="0">
                  <c:v>0.15665139864209562</c:v>
                </c:pt>
                <c:pt idx="1">
                  <c:v>0.26769264268644044</c:v>
                </c:pt>
                <c:pt idx="2">
                  <c:v>0.46585909452810026</c:v>
                </c:pt>
                <c:pt idx="3" formatCode="0_ ">
                  <c:v>14</c:v>
                </c:pt>
              </c:numCache>
            </c:numRef>
          </c:yVal>
        </c:ser>
        <c:ser>
          <c:idx val="12"/>
          <c:order val="12"/>
          <c:tx>
            <c:strRef>
              <c:f>data!$AA$217</c:f>
              <c:strCache>
                <c:ptCount val="1"/>
                <c:pt idx="0">
                  <c:v>pFM13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data!$AA$220:$AA$223</c:f>
              <c:numCache>
                <c:formatCode>0.000_ </c:formatCode>
                <c:ptCount val="4"/>
                <c:pt idx="0">
                  <c:v>0.1643297719878942</c:v>
                </c:pt>
                <c:pt idx="1">
                  <c:v>0.27205903366432549</c:v>
                </c:pt>
                <c:pt idx="2">
                  <c:v>0.4695861628337914</c:v>
                </c:pt>
                <c:pt idx="3" formatCode="0_ ">
                  <c:v>14</c:v>
                </c:pt>
              </c:numCache>
            </c:numRef>
          </c:yVal>
        </c:ser>
        <c:ser>
          <c:idx val="13"/>
          <c:order val="13"/>
          <c:tx>
            <c:strRef>
              <c:f>data!$AC$217</c:f>
              <c:strCache>
                <c:ptCount val="1"/>
                <c:pt idx="0">
                  <c:v>pFM14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data!$AC$220:$AC$223</c:f>
              <c:numCache>
                <c:formatCode>0.000_ </c:formatCode>
                <c:ptCount val="4"/>
                <c:pt idx="0">
                  <c:v>0.18651437607425275</c:v>
                </c:pt>
                <c:pt idx="1">
                  <c:v>0.30757889987386089</c:v>
                </c:pt>
                <c:pt idx="2">
                  <c:v>0.53349570365547461</c:v>
                </c:pt>
                <c:pt idx="3" formatCode="0_ ">
                  <c:v>15</c:v>
                </c:pt>
              </c:numCache>
            </c:numRef>
          </c:yVal>
        </c:ser>
        <c:ser>
          <c:idx val="14"/>
          <c:order val="14"/>
          <c:tx>
            <c:strRef>
              <c:f>data!$AE$217</c:f>
              <c:strCache>
                <c:ptCount val="1"/>
                <c:pt idx="0">
                  <c:v>pFM15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data!$AE$220:$AE$223</c:f>
              <c:numCache>
                <c:formatCode>0.000_ </c:formatCode>
                <c:ptCount val="4"/>
                <c:pt idx="0">
                  <c:v>0.17369675469296891</c:v>
                </c:pt>
                <c:pt idx="1">
                  <c:v>0.30700917855687937</c:v>
                </c:pt>
                <c:pt idx="2">
                  <c:v>0.51676966381476408</c:v>
                </c:pt>
                <c:pt idx="3" formatCode="0_ ">
                  <c:v>14</c:v>
                </c:pt>
              </c:numCache>
            </c:numRef>
          </c:yVal>
        </c:ser>
        <c:ser>
          <c:idx val="15"/>
          <c:order val="15"/>
          <c:tx>
            <c:strRef>
              <c:f>data!$AG$217</c:f>
              <c:strCache>
                <c:ptCount val="1"/>
                <c:pt idx="0">
                  <c:v>pFM16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data!$AG$220:$AG$223</c:f>
              <c:numCache>
                <c:formatCode>0.000_ </c:formatCode>
                <c:ptCount val="4"/>
                <c:pt idx="0">
                  <c:v>0.50218140018321478</c:v>
                </c:pt>
                <c:pt idx="1">
                  <c:v>0.74901024917042724</c:v>
                </c:pt>
                <c:pt idx="2">
                  <c:v>1.0736738113795792</c:v>
                </c:pt>
                <c:pt idx="3" formatCode="0_ ">
                  <c:v>19</c:v>
                </c:pt>
              </c:numCache>
            </c:numRef>
          </c:yVal>
        </c:ser>
        <c:ser>
          <c:idx val="16"/>
          <c:order val="16"/>
          <c:tx>
            <c:strRef>
              <c:f>data!$AI$217</c:f>
              <c:strCache>
                <c:ptCount val="1"/>
                <c:pt idx="0">
                  <c:v>pFM17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data!$AI$220:$AI$223</c:f>
              <c:numCache>
                <c:formatCode>0.000_ </c:formatCode>
                <c:ptCount val="4"/>
                <c:pt idx="0">
                  <c:v>0.16927945861205179</c:v>
                </c:pt>
                <c:pt idx="1">
                  <c:v>0.30281507345978104</c:v>
                </c:pt>
                <c:pt idx="2">
                  <c:v>0.51288680116732188</c:v>
                </c:pt>
                <c:pt idx="3" formatCode="0_ ">
                  <c:v>15</c:v>
                </c:pt>
              </c:numCache>
            </c:numRef>
          </c:yVal>
        </c:ser>
        <c:ser>
          <c:idx val="17"/>
          <c:order val="17"/>
          <c:tx>
            <c:strRef>
              <c:f>data!$AK$217</c:f>
              <c:strCache>
                <c:ptCount val="1"/>
                <c:pt idx="0">
                  <c:v>pFM18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data!$AK$220:$AK$223</c:f>
              <c:numCache>
                <c:formatCode>0.000_ </c:formatCode>
                <c:ptCount val="4"/>
                <c:pt idx="0">
                  <c:v>0.14047061405197303</c:v>
                </c:pt>
                <c:pt idx="1">
                  <c:v>0.25101648725308284</c:v>
                </c:pt>
                <c:pt idx="2">
                  <c:v>0.4317927762833299</c:v>
                </c:pt>
                <c:pt idx="3" formatCode="0_ ">
                  <c:v>13</c:v>
                </c:pt>
              </c:numCache>
            </c:numRef>
          </c:yVal>
        </c:ser>
        <c:ser>
          <c:idx val="18"/>
          <c:order val="18"/>
          <c:tx>
            <c:strRef>
              <c:f>data!$AM$217</c:f>
              <c:strCache>
                <c:ptCount val="1"/>
                <c:pt idx="0">
                  <c:v>pFM19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data!$AM$220:$AM$223</c:f>
              <c:numCache>
                <c:formatCode>0.000_ </c:formatCode>
                <c:ptCount val="4"/>
                <c:pt idx="0">
                  <c:v>0.15051775767337541</c:v>
                </c:pt>
                <c:pt idx="1">
                  <c:v>0.26231142547802899</c:v>
                </c:pt>
                <c:pt idx="2">
                  <c:v>0.44327680699398037</c:v>
                </c:pt>
                <c:pt idx="3" formatCode="0_ ">
                  <c:v>12</c:v>
                </c:pt>
              </c:numCache>
            </c:numRef>
          </c:yVal>
        </c:ser>
        <c:ser>
          <c:idx val="19"/>
          <c:order val="19"/>
          <c:tx>
            <c:strRef>
              <c:f>data!$AO$217</c:f>
              <c:strCache>
                <c:ptCount val="1"/>
                <c:pt idx="0">
                  <c:v>pFM20</c:v>
                </c:pt>
              </c:strCache>
            </c:strRef>
          </c:tx>
          <c:xVal>
            <c:numRef>
              <c:f>data!$B$220:$B$223</c:f>
              <c:numCache>
                <c:formatCode>General</c:formatCode>
                <c:ptCount val="4"/>
                <c:pt idx="0">
                  <c:v>-20</c:v>
                </c:pt>
                <c:pt idx="1">
                  <c:v>-15</c:v>
                </c:pt>
                <c:pt idx="2">
                  <c:v>-10</c:v>
                </c:pt>
                <c:pt idx="3">
                  <c:v>25</c:v>
                </c:pt>
              </c:numCache>
            </c:numRef>
          </c:xVal>
          <c:yVal>
            <c:numRef>
              <c:f>data!$AO$220:$AO$223</c:f>
              <c:numCache>
                <c:formatCode>0.000_ </c:formatCode>
                <c:ptCount val="4"/>
                <c:pt idx="0">
                  <c:v>0.20991270402941883</c:v>
                </c:pt>
                <c:pt idx="1">
                  <c:v>0.35920794984278082</c:v>
                </c:pt>
                <c:pt idx="2">
                  <c:v>0.625472572953089</c:v>
                </c:pt>
                <c:pt idx="3" formatCode="0_ ">
                  <c:v>19</c:v>
                </c:pt>
              </c:numCache>
            </c:numRef>
          </c:yVal>
        </c:ser>
        <c:axId val="62245888"/>
        <c:axId val="62255872"/>
      </c:scatterChart>
      <c:valAx>
        <c:axId val="62245888"/>
        <c:scaling>
          <c:orientation val="minMax"/>
          <c:max val="25"/>
          <c:min val="-20"/>
        </c:scaling>
        <c:axPos val="b"/>
        <c:numFmt formatCode="General" sourceLinked="1"/>
        <c:tickLblPos val="nextTo"/>
        <c:txPr>
          <a:bodyPr/>
          <a:lstStyle/>
          <a:p>
            <a:pPr>
              <a:defRPr lang="ja-JP" sz="1600"/>
            </a:pPr>
            <a:endParaRPr lang="zh-TW"/>
          </a:p>
        </c:txPr>
        <c:crossAx val="62255872"/>
        <c:crossesAt val="0.1"/>
        <c:crossBetween val="midCat"/>
        <c:majorUnit val="5"/>
      </c:valAx>
      <c:valAx>
        <c:axId val="62255872"/>
        <c:scaling>
          <c:logBase val="10"/>
          <c:orientation val="minMax"/>
          <c:max val="100"/>
          <c:min val="0.1"/>
        </c:scaling>
        <c:axPos val="l"/>
        <c:majorGridlines/>
        <c:numFmt formatCode="0.E+00" sourceLinked="0"/>
        <c:tickLblPos val="low"/>
        <c:txPr>
          <a:bodyPr/>
          <a:lstStyle/>
          <a:p>
            <a:pPr>
              <a:defRPr lang="ja-JP" sz="1600"/>
            </a:pPr>
            <a:endParaRPr lang="zh-TW"/>
          </a:p>
        </c:txPr>
        <c:crossAx val="62245888"/>
        <c:crossesAt val="-20"/>
        <c:crossBetween val="midCat"/>
      </c:valAx>
    </c:plotArea>
    <c:legend>
      <c:legendPos val="r"/>
      <c:layout>
        <c:manualLayout>
          <c:xMode val="edge"/>
          <c:yMode val="edge"/>
          <c:x val="0.88957161506925542"/>
          <c:y val="4.5576614432838704E-2"/>
          <c:w val="0.10016234356749013"/>
          <c:h val="0.91423243710768176"/>
        </c:manualLayout>
      </c:layout>
      <c:txPr>
        <a:bodyPr/>
        <a:lstStyle/>
        <a:p>
          <a:pPr>
            <a:defRPr lang="ja-JP"/>
          </a:pPr>
          <a:endParaRPr lang="zh-TW"/>
        </a:p>
      </c:txPr>
    </c:legend>
    <c:plotVisOnly val="1"/>
    <c:dispBlanksAs val="gap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TW"/>
  <c:chart>
    <c:autoTitleDeleted val="1"/>
    <c:plotArea>
      <c:layout/>
      <c:scatterChart>
        <c:scatterStyle val="lineMarker"/>
        <c:ser>
          <c:idx val="0"/>
          <c:order val="0"/>
          <c:tx>
            <c:v>884,analog</c:v>
          </c:tx>
          <c:spPr>
            <a:ln w="28575">
              <a:noFill/>
            </a:ln>
          </c:spPr>
          <c:marker>
            <c:spPr>
              <a:noFill/>
              <a:ln w="15875">
                <a:solidFill>
                  <a:srgbClr val="4F81BD"/>
                </a:solidFill>
              </a:ln>
            </c:spPr>
          </c:marker>
          <c:xVal>
            <c:numRef>
              <c:f>data!$A$4:$A$8</c:f>
              <c:numCache>
                <c:formatCode>General</c:formatCode>
                <c:ptCount val="5"/>
                <c:pt idx="0">
                  <c:v>0.78</c:v>
                </c:pt>
                <c:pt idx="1">
                  <c:v>0.91</c:v>
                </c:pt>
                <c:pt idx="2">
                  <c:v>1.2</c:v>
                </c:pt>
                <c:pt idx="3">
                  <c:v>1.8</c:v>
                </c:pt>
                <c:pt idx="4">
                  <c:v>1.9890000000000001</c:v>
                </c:pt>
              </c:numCache>
            </c:numRef>
          </c:xVal>
          <c:yVal>
            <c:numRef>
              <c:f>data!$C$4:$C$8</c:f>
              <c:numCache>
                <c:formatCode>General</c:formatCode>
                <c:ptCount val="5"/>
                <c:pt idx="0">
                  <c:v>85.9</c:v>
                </c:pt>
                <c:pt idx="1">
                  <c:v>84.1</c:v>
                </c:pt>
                <c:pt idx="2">
                  <c:v>83.7</c:v>
                </c:pt>
                <c:pt idx="3">
                  <c:v>80.2</c:v>
                </c:pt>
                <c:pt idx="4">
                  <c:v>78</c:v>
                </c:pt>
              </c:numCache>
            </c:numRef>
          </c:yVal>
        </c:ser>
        <c:ser>
          <c:idx val="1"/>
          <c:order val="1"/>
          <c:tx>
            <c:v>typeB,analog</c:v>
          </c:tx>
          <c:spPr>
            <a:ln w="28575">
              <a:noFill/>
            </a:ln>
          </c:spPr>
          <c:marker>
            <c:symbol val="x"/>
            <c:size val="7"/>
            <c:spPr>
              <a:noFill/>
              <a:ln w="15875">
                <a:solidFill>
                  <a:srgbClr val="4F81BD"/>
                </a:solidFill>
              </a:ln>
            </c:spPr>
          </c:marker>
          <c:xVal>
            <c:numRef>
              <c:f>data!$A$4:$A$8</c:f>
              <c:numCache>
                <c:formatCode>General</c:formatCode>
                <c:ptCount val="5"/>
                <c:pt idx="0">
                  <c:v>0.78</c:v>
                </c:pt>
                <c:pt idx="1">
                  <c:v>0.91</c:v>
                </c:pt>
                <c:pt idx="2">
                  <c:v>1.2</c:v>
                </c:pt>
                <c:pt idx="3">
                  <c:v>1.8</c:v>
                </c:pt>
                <c:pt idx="4">
                  <c:v>1.9890000000000001</c:v>
                </c:pt>
              </c:numCache>
            </c:numRef>
          </c:xVal>
          <c:yVal>
            <c:numRef>
              <c:f>data!$E$4:$E$8</c:f>
              <c:numCache>
                <c:formatCode>General</c:formatCode>
                <c:ptCount val="5"/>
                <c:pt idx="0">
                  <c:v>132.5</c:v>
                </c:pt>
                <c:pt idx="1">
                  <c:v>128.9</c:v>
                </c:pt>
                <c:pt idx="2">
                  <c:v>128.1</c:v>
                </c:pt>
                <c:pt idx="3">
                  <c:v>126.1</c:v>
                </c:pt>
                <c:pt idx="4">
                  <c:v>128.4</c:v>
                </c:pt>
              </c:numCache>
            </c:numRef>
          </c:yVal>
        </c:ser>
        <c:ser>
          <c:idx val="2"/>
          <c:order val="2"/>
          <c:tx>
            <c:v>884,調整ボード</c:v>
          </c:tx>
          <c:spPr>
            <a:ln w="28575">
              <a:noFill/>
            </a:ln>
          </c:spPr>
          <c:marker>
            <c:symbol val="diamond"/>
            <c:size val="7"/>
            <c:spPr>
              <a:noFill/>
              <a:ln w="15875">
                <a:solidFill>
                  <a:srgbClr val="FF0000"/>
                </a:solidFill>
              </a:ln>
            </c:spPr>
          </c:marker>
          <c:xVal>
            <c:numRef>
              <c:f>data!$A$13:$A$20</c:f>
              <c:numCache>
                <c:formatCode>General</c:formatCode>
                <c:ptCount val="8"/>
                <c:pt idx="0">
                  <c:v>1</c:v>
                </c:pt>
                <c:pt idx="1">
                  <c:v>1.1000000000000001</c:v>
                </c:pt>
                <c:pt idx="2">
                  <c:v>1.2</c:v>
                </c:pt>
                <c:pt idx="3">
                  <c:v>1.32</c:v>
                </c:pt>
                <c:pt idx="4">
                  <c:v>1.5</c:v>
                </c:pt>
                <c:pt idx="5">
                  <c:v>1.6500000000000001</c:v>
                </c:pt>
                <c:pt idx="6">
                  <c:v>1.8</c:v>
                </c:pt>
                <c:pt idx="7">
                  <c:v>1.9800000000000018</c:v>
                </c:pt>
              </c:numCache>
            </c:numRef>
          </c:xVal>
          <c:yVal>
            <c:numRef>
              <c:f>data!$C$13:$C$20</c:f>
              <c:numCache>
                <c:formatCode>0.0_ </c:formatCode>
                <c:ptCount val="8"/>
                <c:pt idx="0">
                  <c:v>85.661100000000005</c:v>
                </c:pt>
                <c:pt idx="1">
                  <c:v>85.345799999999983</c:v>
                </c:pt>
                <c:pt idx="2">
                  <c:v>84.194999999999993</c:v>
                </c:pt>
                <c:pt idx="3">
                  <c:v>82.47</c:v>
                </c:pt>
                <c:pt idx="4">
                  <c:v>81.809699999999992</c:v>
                </c:pt>
                <c:pt idx="5">
                  <c:v>79.120799999999988</c:v>
                </c:pt>
                <c:pt idx="6">
                  <c:v>79.285200000000003</c:v>
                </c:pt>
                <c:pt idx="7">
                  <c:v>77.997300000000024</c:v>
                </c:pt>
              </c:numCache>
            </c:numRef>
          </c:yVal>
        </c:ser>
        <c:ser>
          <c:idx val="3"/>
          <c:order val="3"/>
          <c:tx>
            <c:v>typeB,調整ボード</c:v>
          </c:tx>
          <c:spPr>
            <a:ln w="28575">
              <a:noFill/>
            </a:ln>
          </c:spPr>
          <c:marker>
            <c:symbol val="x"/>
            <c:size val="7"/>
            <c:spPr>
              <a:noFill/>
              <a:ln w="15875">
                <a:solidFill>
                  <a:srgbClr val="FF0000"/>
                </a:solidFill>
              </a:ln>
            </c:spPr>
          </c:marker>
          <c:xVal>
            <c:numRef>
              <c:f>data!$A$13:$A$20</c:f>
              <c:numCache>
                <c:formatCode>General</c:formatCode>
                <c:ptCount val="8"/>
                <c:pt idx="0">
                  <c:v>1</c:v>
                </c:pt>
                <c:pt idx="1">
                  <c:v>1.1000000000000001</c:v>
                </c:pt>
                <c:pt idx="2">
                  <c:v>1.2</c:v>
                </c:pt>
                <c:pt idx="3">
                  <c:v>1.32</c:v>
                </c:pt>
                <c:pt idx="4">
                  <c:v>1.5</c:v>
                </c:pt>
                <c:pt idx="5">
                  <c:v>1.6500000000000001</c:v>
                </c:pt>
                <c:pt idx="6">
                  <c:v>1.8</c:v>
                </c:pt>
                <c:pt idx="7">
                  <c:v>1.9800000000000018</c:v>
                </c:pt>
              </c:numCache>
            </c:numRef>
          </c:xVal>
          <c:yVal>
            <c:numRef>
              <c:f>data!$E$13:$E$20</c:f>
              <c:numCache>
                <c:formatCode>0.0_ </c:formatCode>
                <c:ptCount val="8"/>
                <c:pt idx="0">
                  <c:v>136.82910000000001</c:v>
                </c:pt>
                <c:pt idx="1">
                  <c:v>134.42190000000022</c:v>
                </c:pt>
                <c:pt idx="2">
                  <c:v>131.79659999999998</c:v>
                </c:pt>
                <c:pt idx="3">
                  <c:v>129.48720000000026</c:v>
                </c:pt>
                <c:pt idx="4">
                  <c:v>128.2353</c:v>
                </c:pt>
                <c:pt idx="5">
                  <c:v>125.6463</c:v>
                </c:pt>
                <c:pt idx="6">
                  <c:v>124.96260000000002</c:v>
                </c:pt>
                <c:pt idx="7">
                  <c:v>123.6345</c:v>
                </c:pt>
              </c:numCache>
            </c:numRef>
          </c:yVal>
        </c:ser>
        <c:axId val="63652608"/>
        <c:axId val="63654912"/>
      </c:scatterChart>
      <c:valAx>
        <c:axId val="63652608"/>
        <c:scaling>
          <c:orientation val="minMax"/>
          <c:max val="2"/>
          <c:min val="0.5"/>
        </c:scaling>
        <c:axPos val="b"/>
        <c:title>
          <c:tx>
            <c:rich>
              <a:bodyPr/>
              <a:lstStyle/>
              <a:p>
                <a:pPr>
                  <a:defRPr lang="ja-JP" sz="1600">
                    <a:latin typeface="Arial" pitchFamily="34" charset="0"/>
                    <a:cs typeface="Arial" pitchFamily="34" charset="0"/>
                  </a:defRPr>
                </a:pPr>
                <a:r>
                  <a:rPr lang="en-US" altLang="ja-JP" sz="1600" dirty="0" smtClean="0">
                    <a:latin typeface="Arial" pitchFamily="34" charset="0"/>
                    <a:cs typeface="Arial" pitchFamily="34" charset="0"/>
                  </a:rPr>
                  <a:t>Integrating</a:t>
                </a:r>
                <a:r>
                  <a:rPr lang="en-US" altLang="ja-JP" sz="1600" baseline="0" dirty="0" smtClean="0">
                    <a:latin typeface="Arial" pitchFamily="34" charset="0"/>
                    <a:cs typeface="Arial" pitchFamily="34" charset="0"/>
                  </a:rPr>
                  <a:t> time constant </a:t>
                </a:r>
                <a:r>
                  <a:rPr lang="en-US" altLang="ja-JP" sz="1600" dirty="0" smtClean="0">
                    <a:latin typeface="Arial" pitchFamily="34" charset="0"/>
                    <a:cs typeface="Arial" pitchFamily="34" charset="0"/>
                  </a:rPr>
                  <a:t>[us</a:t>
                </a:r>
                <a:r>
                  <a:rPr lang="en-US" altLang="ja-JP" sz="1600" dirty="0">
                    <a:latin typeface="Arial" pitchFamily="34" charset="0"/>
                    <a:cs typeface="Arial" pitchFamily="34" charset="0"/>
                  </a:rPr>
                  <a:t>]</a:t>
                </a:r>
                <a:endParaRPr lang="ja-JP" altLang="en-US" sz="1600" dirty="0">
                  <a:latin typeface="Arial" pitchFamily="34" charset="0"/>
                  <a:cs typeface="Arial" pitchFamily="34" charset="0"/>
                </a:endParaRP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ja-JP" sz="1200"/>
            </a:pPr>
            <a:endParaRPr lang="zh-TW"/>
          </a:p>
        </c:txPr>
        <c:crossAx val="63654912"/>
        <c:crosses val="autoZero"/>
        <c:crossBetween val="midCat"/>
        <c:majorUnit val="0.5"/>
      </c:valAx>
      <c:valAx>
        <c:axId val="63654912"/>
        <c:scaling>
          <c:orientation val="minMax"/>
          <c:max val="140"/>
          <c:min val="70"/>
        </c:scaling>
        <c:axPos val="l"/>
        <c:majorGridlines/>
        <c:title>
          <c:tx>
            <c:rich>
              <a:bodyPr/>
              <a:lstStyle/>
              <a:p>
                <a:pPr>
                  <a:defRPr lang="ja-JP" sz="1600">
                    <a:latin typeface="Arial" pitchFamily="34" charset="0"/>
                    <a:cs typeface="Arial" pitchFamily="34" charset="0"/>
                  </a:defRPr>
                </a:pPr>
                <a:r>
                  <a:rPr lang="en-US" altLang="ja-JP" sz="1600" dirty="0" err="1" smtClean="0">
                    <a:latin typeface="Arial" pitchFamily="34" charset="0"/>
                    <a:cs typeface="Arial" pitchFamily="34" charset="0"/>
                  </a:rPr>
                  <a:t>Testpulse</a:t>
                </a:r>
                <a:r>
                  <a:rPr lang="ja-JP" altLang="en-US" sz="1600" baseline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ja-JP" sz="1600" baseline="0" dirty="0" smtClean="0">
                    <a:latin typeface="Arial" pitchFamily="34" charset="0"/>
                    <a:cs typeface="Arial" pitchFamily="34" charset="0"/>
                  </a:rPr>
                  <a:t>width </a:t>
                </a:r>
                <a:r>
                  <a:rPr lang="en-US" altLang="ja-JP" sz="1600" dirty="0" smtClean="0">
                    <a:latin typeface="Arial" pitchFamily="34" charset="0"/>
                    <a:cs typeface="Arial" pitchFamily="34" charset="0"/>
                  </a:rPr>
                  <a:t>(3×FWHM</a:t>
                </a:r>
                <a:r>
                  <a:rPr lang="en-US" altLang="ja-JP" sz="1600" dirty="0">
                    <a:latin typeface="Arial" pitchFamily="34" charset="0"/>
                    <a:cs typeface="Arial" pitchFamily="34" charset="0"/>
                  </a:rPr>
                  <a:t>)[</a:t>
                </a:r>
                <a:r>
                  <a:rPr lang="en-US" altLang="ja-JP" sz="1600" dirty="0" err="1">
                    <a:latin typeface="Arial" pitchFamily="34" charset="0"/>
                    <a:cs typeface="Arial" pitchFamily="34" charset="0"/>
                  </a:rPr>
                  <a:t>keV</a:t>
                </a:r>
                <a:r>
                  <a:rPr lang="en-US" altLang="ja-JP" sz="1600" dirty="0">
                    <a:latin typeface="Arial" pitchFamily="34" charset="0"/>
                    <a:cs typeface="Arial" pitchFamily="34" charset="0"/>
                  </a:rPr>
                  <a:t>]</a:t>
                </a:r>
                <a:endParaRPr lang="ja-JP" altLang="en-US" sz="1600" dirty="0">
                  <a:latin typeface="Arial" pitchFamily="34" charset="0"/>
                  <a:cs typeface="Arial" pitchFamily="34" charset="0"/>
                </a:endParaRP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ja-JP" sz="1200"/>
            </a:pPr>
            <a:endParaRPr lang="zh-TW"/>
          </a:p>
        </c:txPr>
        <c:crossAx val="6365260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1559906132117965"/>
          <c:y val="0.29043889495651332"/>
          <c:w val="0.16773433366998525"/>
          <c:h val="0.29367667952359838"/>
        </c:manualLayout>
      </c:layout>
      <c:spPr>
        <a:ln>
          <a:solidFill>
            <a:schemeClr val="tx1"/>
          </a:solidFill>
        </a:ln>
      </c:spPr>
      <c:txPr>
        <a:bodyPr/>
        <a:lstStyle/>
        <a:p>
          <a:pPr>
            <a:defRPr lang="ja-JP" sz="1200"/>
          </a:pPr>
          <a:endParaRPr lang="zh-TW"/>
        </a:p>
      </c:txPr>
    </c:legend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TW"/>
  <c:chart>
    <c:autoTitleDeleted val="1"/>
    <c:plotArea>
      <c:layout/>
      <c:scatterChart>
        <c:scatterStyle val="lineMarker"/>
        <c:ser>
          <c:idx val="0"/>
          <c:order val="0"/>
          <c:tx>
            <c:v>1.0us</c:v>
          </c:tx>
          <c:spPr>
            <a:ln w="28575">
              <a:noFill/>
            </a:ln>
          </c:spPr>
          <c:marker>
            <c:symbol val="diamond"/>
            <c:size val="15"/>
            <c:spPr>
              <a:noFill/>
            </c:spPr>
          </c:marker>
          <c:xVal>
            <c:numRef>
              <c:f>Sheet1!$A$2</c:f>
              <c:numCache>
                <c:formatCode>General</c:formatCode>
                <c:ptCount val="1"/>
                <c:pt idx="0">
                  <c:v>1</c:v>
                </c:pt>
              </c:numCache>
            </c:numRef>
          </c:xVal>
          <c:yVal>
            <c:numRef>
              <c:f>Sheet1!$B$2</c:f>
              <c:numCache>
                <c:formatCode>General</c:formatCode>
                <c:ptCount val="1"/>
                <c:pt idx="0">
                  <c:v>26.8</c:v>
                </c:pt>
              </c:numCache>
            </c:numRef>
          </c:yVal>
        </c:ser>
        <c:ser>
          <c:idx val="1"/>
          <c:order val="1"/>
          <c:tx>
            <c:v>1.1us</c:v>
          </c:tx>
          <c:spPr>
            <a:ln w="28575">
              <a:noFill/>
            </a:ln>
          </c:spPr>
          <c:marker>
            <c:symbol val="square"/>
            <c:size val="15"/>
            <c:spPr>
              <a:noFill/>
              <a:ln>
                <a:solidFill>
                  <a:schemeClr val="accent3"/>
                </a:solidFill>
              </a:ln>
            </c:spPr>
          </c:marker>
          <c:xVal>
            <c:numRef>
              <c:f>Sheet1!$A$3</c:f>
              <c:numCache>
                <c:formatCode>General</c:formatCode>
                <c:ptCount val="1"/>
                <c:pt idx="0">
                  <c:v>1.1000000000000001</c:v>
                </c:pt>
              </c:numCache>
            </c:numRef>
          </c:xVal>
          <c:yVal>
            <c:numRef>
              <c:f>Sheet1!$B$3</c:f>
              <c:numCache>
                <c:formatCode>General</c:formatCode>
                <c:ptCount val="1"/>
                <c:pt idx="0">
                  <c:v>26.7</c:v>
                </c:pt>
              </c:numCache>
            </c:numRef>
          </c:yVal>
        </c:ser>
        <c:ser>
          <c:idx val="10"/>
          <c:order val="2"/>
          <c:tx>
            <c:v>1.2us</c:v>
          </c:tx>
          <c:spPr>
            <a:ln w="28575">
              <a:noFill/>
            </a:ln>
          </c:spPr>
          <c:marker>
            <c:symbol val="diamond"/>
            <c:size val="15"/>
            <c:spPr>
              <a:noFill/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c:spPr>
          </c:marker>
          <c:xVal>
            <c:numRef>
              <c:f>Sheet1!$A$5</c:f>
              <c:numCache>
                <c:formatCode>General</c:formatCode>
                <c:ptCount val="1"/>
                <c:pt idx="0">
                  <c:v>1.2</c:v>
                </c:pt>
              </c:numCache>
            </c:numRef>
          </c:xVal>
          <c:yVal>
            <c:numRef>
              <c:f>Sheet1!$B$5</c:f>
              <c:numCache>
                <c:formatCode>General</c:formatCode>
                <c:ptCount val="1"/>
                <c:pt idx="0">
                  <c:v>27</c:v>
                </c:pt>
              </c:numCache>
            </c:numRef>
          </c:yVal>
        </c:ser>
        <c:ser>
          <c:idx val="3"/>
          <c:order val="3"/>
          <c:tx>
            <c:v>twin-T filter</c:v>
          </c:tx>
          <c:spPr>
            <a:ln w="28575">
              <a:noFill/>
            </a:ln>
          </c:spPr>
          <c:marker>
            <c:symbol val="circle"/>
            <c:size val="15"/>
            <c:spPr>
              <a:noFill/>
              <a:ln>
                <a:solidFill>
                  <a:schemeClr val="accent5"/>
                </a:solidFill>
              </a:ln>
            </c:spPr>
          </c:marker>
          <c:xVal>
            <c:numRef>
              <c:f>Sheet1!$A$6</c:f>
              <c:numCache>
                <c:formatCode>General</c:formatCode>
                <c:ptCount val="1"/>
                <c:pt idx="0">
                  <c:v>1.1000000000000001</c:v>
                </c:pt>
              </c:numCache>
            </c:numRef>
          </c:xVal>
          <c:yVal>
            <c:numRef>
              <c:f>Sheet1!$B$6</c:f>
              <c:numCache>
                <c:formatCode>General</c:formatCode>
                <c:ptCount val="1"/>
                <c:pt idx="0">
                  <c:v>20.6</c:v>
                </c:pt>
              </c:numCache>
            </c:numRef>
          </c:yVal>
        </c:ser>
        <c:ser>
          <c:idx val="4"/>
          <c:order val="4"/>
          <c:tx>
            <c:v>1.0us</c:v>
          </c:tx>
          <c:spPr>
            <a:ln w="28575">
              <a:noFill/>
            </a:ln>
          </c:spPr>
          <c:marker>
            <c:symbol val="diamond"/>
            <c:size val="15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xVal>
            <c:numRef>
              <c:f>Sheet1!$E$2</c:f>
              <c:numCache>
                <c:formatCode>General</c:formatCode>
                <c:ptCount val="1"/>
                <c:pt idx="0">
                  <c:v>1</c:v>
                </c:pt>
              </c:numCache>
            </c:numRef>
          </c:xVal>
          <c:yVal>
            <c:numRef>
              <c:f>Sheet1!$F$2</c:f>
              <c:numCache>
                <c:formatCode>General</c:formatCode>
                <c:ptCount val="1"/>
                <c:pt idx="0">
                  <c:v>20.6</c:v>
                </c:pt>
              </c:numCache>
            </c:numRef>
          </c:yVal>
        </c:ser>
        <c:ser>
          <c:idx val="5"/>
          <c:order val="5"/>
          <c:tx>
            <c:v>1.1us</c:v>
          </c:tx>
          <c:spPr>
            <a:ln w="28575">
              <a:noFill/>
            </a:ln>
          </c:spPr>
          <c:marker>
            <c:symbol val="square"/>
            <c:size val="15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xVal>
            <c:numRef>
              <c:f>Sheet1!$E$3</c:f>
              <c:numCache>
                <c:formatCode>General</c:formatCode>
                <c:ptCount val="1"/>
                <c:pt idx="0">
                  <c:v>1.1000000000000001</c:v>
                </c:pt>
              </c:numCache>
            </c:numRef>
          </c:xVal>
          <c:yVal>
            <c:numRef>
              <c:f>Sheet1!$F$3</c:f>
              <c:numCache>
                <c:formatCode>General</c:formatCode>
                <c:ptCount val="1"/>
                <c:pt idx="0">
                  <c:v>19.600000000000001</c:v>
                </c:pt>
              </c:numCache>
            </c:numRef>
          </c:yVal>
        </c:ser>
        <c:ser>
          <c:idx val="7"/>
          <c:order val="6"/>
          <c:tx>
            <c:v>1.2us</c:v>
          </c:tx>
          <c:spPr>
            <a:ln w="28575">
              <a:noFill/>
            </a:ln>
          </c:spPr>
          <c:marker>
            <c:symbol val="diamond"/>
            <c:size val="15"/>
          </c:marker>
          <c:xVal>
            <c:numRef>
              <c:f>Sheet1!$E$5</c:f>
              <c:numCache>
                <c:formatCode>General</c:formatCode>
                <c:ptCount val="1"/>
                <c:pt idx="0">
                  <c:v>1.2</c:v>
                </c:pt>
              </c:numCache>
            </c:numRef>
          </c:xVal>
          <c:yVal>
            <c:numRef>
              <c:f>Sheet1!$F$5</c:f>
              <c:numCache>
                <c:formatCode>General</c:formatCode>
                <c:ptCount val="1"/>
                <c:pt idx="0">
                  <c:v>20.3</c:v>
                </c:pt>
              </c:numCache>
            </c:numRef>
          </c:yVal>
        </c:ser>
        <c:ser>
          <c:idx val="8"/>
          <c:order val="7"/>
          <c:tx>
            <c:v>twin-T filter</c:v>
          </c:tx>
          <c:spPr>
            <a:ln w="28575">
              <a:noFill/>
            </a:ln>
          </c:spPr>
          <c:marker>
            <c:symbol val="circle"/>
            <c:size val="15"/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</c:spPr>
          </c:marker>
          <c:xVal>
            <c:numRef>
              <c:f>Sheet1!$E$6</c:f>
              <c:numCache>
                <c:formatCode>General</c:formatCode>
                <c:ptCount val="1"/>
                <c:pt idx="0">
                  <c:v>1.1000000000000001</c:v>
                </c:pt>
              </c:numCache>
            </c:numRef>
          </c:xVal>
          <c:yVal>
            <c:numRef>
              <c:f>Sheet1!$F$6</c:f>
              <c:numCache>
                <c:formatCode>General</c:formatCode>
                <c:ptCount val="1"/>
                <c:pt idx="0">
                  <c:v>21.1</c:v>
                </c:pt>
              </c:numCache>
            </c:numRef>
          </c:yVal>
        </c:ser>
        <c:ser>
          <c:idx val="9"/>
          <c:order val="8"/>
          <c:tx>
            <c:v>CP4417(1us)</c:v>
          </c:tx>
          <c:spPr>
            <a:ln w="28575">
              <a:noFill/>
            </a:ln>
          </c:spPr>
          <c:marker>
            <c:symbol val="star"/>
            <c:size val="15"/>
            <c:spPr>
              <a:noFill/>
              <a:ln>
                <a:solidFill>
                  <a:schemeClr val="accent6"/>
                </a:solidFill>
              </a:ln>
            </c:spPr>
          </c:marker>
          <c:xVal>
            <c:numRef>
              <c:f>Sheet1!$A$8</c:f>
              <c:numCache>
                <c:formatCode>General</c:formatCode>
                <c:ptCount val="1"/>
                <c:pt idx="0">
                  <c:v>1</c:v>
                </c:pt>
              </c:numCache>
            </c:numRef>
          </c:xVal>
          <c:yVal>
            <c:numRef>
              <c:f>Sheet1!$B$8</c:f>
              <c:numCache>
                <c:formatCode>General</c:formatCode>
                <c:ptCount val="1"/>
                <c:pt idx="0">
                  <c:v>21.9</c:v>
                </c:pt>
              </c:numCache>
            </c:numRef>
          </c:yVal>
        </c:ser>
        <c:ser>
          <c:idx val="11"/>
          <c:order val="9"/>
          <c:tx>
            <c:v>ORTEC570(1us)</c:v>
          </c:tx>
          <c:spPr>
            <a:ln w="28575">
              <a:noFill/>
            </a:ln>
          </c:spPr>
          <c:marker>
            <c:symbol val="x"/>
            <c:size val="15"/>
            <c:spPr>
              <a:ln>
                <a:solidFill>
                  <a:schemeClr val="tx1"/>
                </a:solidFill>
              </a:ln>
            </c:spPr>
          </c:marker>
          <c:xVal>
            <c:numRef>
              <c:f>Sheet1!$A$9</c:f>
              <c:numCache>
                <c:formatCode>General</c:formatCode>
                <c:ptCount val="1"/>
                <c:pt idx="0">
                  <c:v>1</c:v>
                </c:pt>
              </c:numCache>
            </c:numRef>
          </c:xVal>
          <c:yVal>
            <c:numRef>
              <c:f>Sheet1!$B$9</c:f>
              <c:numCache>
                <c:formatCode>General</c:formatCode>
                <c:ptCount val="1"/>
                <c:pt idx="0">
                  <c:v>26.3</c:v>
                </c:pt>
              </c:numCache>
            </c:numRef>
          </c:yVal>
        </c:ser>
        <c:axId val="63788928"/>
        <c:axId val="63823872"/>
      </c:scatterChart>
      <c:valAx>
        <c:axId val="6378892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ja-JP" sz="1600"/>
            </a:pPr>
            <a:endParaRPr lang="zh-TW"/>
          </a:p>
        </c:txPr>
        <c:crossAx val="63823872"/>
        <c:crosses val="autoZero"/>
        <c:crossBetween val="midCat"/>
        <c:majorUnit val="0.1"/>
      </c:valAx>
      <c:valAx>
        <c:axId val="63823872"/>
        <c:scaling>
          <c:orientation val="minMax"/>
          <c:max val="27"/>
          <c:min val="19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ja-JP" sz="1600"/>
            </a:pPr>
            <a:endParaRPr lang="zh-TW"/>
          </a:p>
        </c:txPr>
        <c:crossAx val="63788928"/>
        <c:crosses val="autoZero"/>
        <c:crossBetween val="midCat"/>
        <c:majorUnit val="2"/>
      </c:valAx>
    </c:plotArea>
    <c:legend>
      <c:legendPos val="r"/>
      <c:layout>
        <c:manualLayout>
          <c:xMode val="edge"/>
          <c:yMode val="edge"/>
          <c:x val="0.62011493635568171"/>
          <c:y val="8.965511895807439E-2"/>
          <c:w val="0.28572747736229698"/>
          <c:h val="0.73672856006694987"/>
        </c:manualLayout>
      </c:layout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lang="ja-JP" sz="1400">
              <a:latin typeface="Arial" pitchFamily="34" charset="0"/>
              <a:cs typeface="Arial" pitchFamily="34" charset="0"/>
            </a:defRPr>
          </a:pPr>
          <a:endParaRPr lang="zh-TW"/>
        </a:p>
      </c:txPr>
    </c:legend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180EC1-7BC0-4D8C-9EA8-E00256E360C7}" type="datetimeFigureOut">
              <a:rPr kumimoji="1" lang="ja-JP" altLang="en-US" smtClean="0"/>
              <a:pPr/>
              <a:t>2011/12/8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CCEC9-B476-434D-B205-5911A8D0361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40699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4FC2C-FFBB-42D6-B910-5DCD8DDD3199}" type="datetimeFigureOut">
              <a:rPr kumimoji="1" lang="ja-JP" altLang="en-US" smtClean="0"/>
              <a:pPr/>
              <a:t>2011/12/8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C65A9-68E7-4E74-8CBD-F1F0ED5721B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65544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C65A9-68E7-4E74-8CBD-F1F0ED5721B5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666880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C65A9-68E7-4E74-8CBD-F1F0ED5721B5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C65A9-68E7-4E74-8CBD-F1F0ED5721B5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C3ACB-D07F-4D40-A988-EF19219F918B}" type="datetime1">
              <a:rPr kumimoji="1" lang="ja-JP" altLang="en-US" smtClean="0"/>
              <a:pPr/>
              <a:t>2011/12/8</a:t>
            </a:fld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C13AE-B390-4ABA-8D2E-4C86061B32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8" name="Picture 2" descr="http://www.jaxa.jp/projects/sat/astro_h/img/takahashi_02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4624"/>
            <a:ext cx="1872208" cy="2038628"/>
          </a:xfrm>
          <a:prstGeom prst="rect">
            <a:avLst/>
          </a:prstGeom>
          <a:noFill/>
        </p:spPr>
      </p:pic>
      <p:pic>
        <p:nvPicPr>
          <p:cNvPr id="9" name="Picture 6" descr="http://stat.profile.ameba.jp/profile_images/20100222/11/d3/25/j/o044204421266807582149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44624"/>
            <a:ext cx="2016224" cy="2016224"/>
          </a:xfrm>
          <a:prstGeom prst="rect">
            <a:avLst/>
          </a:prstGeom>
          <a:noFill/>
        </p:spPr>
      </p:pic>
      <p:sp>
        <p:nvSpPr>
          <p:cNvPr id="10" name="テキスト ボックス 9"/>
          <p:cNvSpPr txBox="1"/>
          <p:nvPr userDrawn="1"/>
        </p:nvSpPr>
        <p:spPr>
          <a:xfrm>
            <a:off x="0" y="6484011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dirty="0" smtClean="0">
                <a:solidFill>
                  <a:schemeClr val="bg1">
                    <a:lumMod val="50000"/>
                  </a:schemeClr>
                </a:solidFill>
              </a:rPr>
              <a:t>HSTD-8,</a:t>
            </a:r>
            <a:r>
              <a:rPr kumimoji="1" lang="en-US" altLang="ja-JP" sz="1600" baseline="0" dirty="0" smtClean="0">
                <a:solidFill>
                  <a:schemeClr val="bg1">
                    <a:lumMod val="50000"/>
                  </a:schemeClr>
                </a:solidFill>
              </a:rPr>
              <a:t> Academia </a:t>
            </a:r>
            <a:r>
              <a:rPr kumimoji="1" lang="en-US" altLang="ja-JP" sz="1600" baseline="0" dirty="0" err="1" smtClean="0">
                <a:solidFill>
                  <a:schemeClr val="bg1">
                    <a:lumMod val="50000"/>
                  </a:schemeClr>
                </a:solidFill>
              </a:rPr>
              <a:t>Sinica</a:t>
            </a:r>
            <a:r>
              <a:rPr kumimoji="1" lang="en-US" altLang="ja-JP" sz="1600" baseline="0" dirty="0" smtClean="0">
                <a:solidFill>
                  <a:schemeClr val="bg1">
                    <a:lumMod val="50000"/>
                  </a:schemeClr>
                </a:solidFill>
              </a:rPr>
              <a:t>, Taipei Taiwan</a:t>
            </a:r>
            <a:r>
              <a:rPr kumimoji="1" lang="en-US" altLang="ja-JP" sz="1600" dirty="0" smtClean="0">
                <a:solidFill>
                  <a:schemeClr val="bg1">
                    <a:lumMod val="50000"/>
                  </a:schemeClr>
                </a:solidFill>
              </a:rPr>
              <a:t>, 8</a:t>
            </a:r>
            <a:r>
              <a:rPr kumimoji="1" lang="en-US" altLang="ja-JP" sz="16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1600" baseline="0" dirty="0" smtClean="0">
                <a:solidFill>
                  <a:schemeClr val="bg1">
                    <a:lumMod val="50000"/>
                  </a:schemeClr>
                </a:solidFill>
              </a:rPr>
              <a:t> December, 2011</a:t>
            </a:r>
            <a:endParaRPr kumimoji="1" lang="ja-JP" altLang="en-US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2460-DB4C-437D-82E8-8B64AD55920D}" type="datetime1">
              <a:rPr kumimoji="1" lang="ja-JP" altLang="en-US" smtClean="0"/>
              <a:pPr/>
              <a:t>2011/12/8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C13AE-B390-4ABA-8D2E-4C86061B32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5680-D049-4127-9902-F1892C9BA743}" type="datetime1">
              <a:rPr kumimoji="1" lang="ja-JP" altLang="en-US" smtClean="0"/>
              <a:pPr/>
              <a:t>2011/12/8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C13AE-B390-4ABA-8D2E-4C86061B32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31640" y="197768"/>
            <a:ext cx="6480720" cy="1143000"/>
          </a:xfrm>
        </p:spPr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244408" y="6453336"/>
            <a:ext cx="442392" cy="365125"/>
          </a:xfrm>
        </p:spPr>
        <p:txBody>
          <a:bodyPr/>
          <a:lstStyle/>
          <a:p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2" descr="http://www.jaxa.jp/projects/sat/astro_h/img/takahashi_02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4624"/>
            <a:ext cx="1080120" cy="1176131"/>
          </a:xfrm>
          <a:prstGeom prst="rect">
            <a:avLst/>
          </a:prstGeom>
          <a:noFill/>
        </p:spPr>
      </p:pic>
      <p:pic>
        <p:nvPicPr>
          <p:cNvPr id="8" name="Picture 6" descr="http://stat.profile.ameba.jp/profile_images/20100222/11/d3/25/j/o044204421266807582149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116632"/>
            <a:ext cx="1080120" cy="1080120"/>
          </a:xfrm>
          <a:prstGeom prst="rect">
            <a:avLst/>
          </a:prstGeom>
          <a:noFill/>
        </p:spPr>
      </p:pic>
      <p:cxnSp>
        <p:nvCxnSpPr>
          <p:cNvPr id="10" name="直線コネクタ 9"/>
          <p:cNvCxnSpPr/>
          <p:nvPr userDrawn="1"/>
        </p:nvCxnSpPr>
        <p:spPr>
          <a:xfrm>
            <a:off x="1331640" y="1124744"/>
            <a:ext cx="6480720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 userDrawn="1"/>
        </p:nvSpPr>
        <p:spPr>
          <a:xfrm>
            <a:off x="2267744" y="6462000"/>
            <a:ext cx="6912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smtClean="0">
                <a:solidFill>
                  <a:schemeClr val="bg1">
                    <a:lumMod val="50000"/>
                  </a:schemeClr>
                </a:solidFill>
              </a:rPr>
              <a:t>HSTD-8,</a:t>
            </a:r>
            <a:r>
              <a:rPr kumimoji="1" lang="en-US" altLang="ja-JP" sz="1600" baseline="0" dirty="0" smtClean="0">
                <a:solidFill>
                  <a:schemeClr val="bg1">
                    <a:lumMod val="50000"/>
                  </a:schemeClr>
                </a:solidFill>
              </a:rPr>
              <a:t> Academia </a:t>
            </a:r>
            <a:r>
              <a:rPr kumimoji="1" lang="en-US" altLang="ja-JP" sz="1600" baseline="0" dirty="0" err="1" smtClean="0">
                <a:solidFill>
                  <a:schemeClr val="bg1">
                    <a:lumMod val="50000"/>
                  </a:schemeClr>
                </a:solidFill>
              </a:rPr>
              <a:t>Sinica</a:t>
            </a:r>
            <a:r>
              <a:rPr kumimoji="1" lang="en-US" altLang="ja-JP" sz="1600" baseline="0" dirty="0" smtClean="0">
                <a:solidFill>
                  <a:schemeClr val="bg1">
                    <a:lumMod val="50000"/>
                  </a:schemeClr>
                </a:solidFill>
              </a:rPr>
              <a:t>, Taipei Taiwan</a:t>
            </a:r>
            <a:r>
              <a:rPr kumimoji="1" lang="en-US" altLang="ja-JP" sz="1600" dirty="0" smtClean="0">
                <a:solidFill>
                  <a:schemeClr val="bg1">
                    <a:lumMod val="50000"/>
                  </a:schemeClr>
                </a:solidFill>
              </a:rPr>
              <a:t>, 8</a:t>
            </a:r>
            <a:r>
              <a:rPr kumimoji="1" lang="en-US" altLang="ja-JP" sz="16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kumimoji="1" lang="en-US" altLang="ja-JP" sz="1600" baseline="0" dirty="0" smtClean="0">
                <a:solidFill>
                  <a:schemeClr val="bg1">
                    <a:lumMod val="50000"/>
                  </a:schemeClr>
                </a:solidFill>
              </a:rPr>
              <a:t> December, 2011</a:t>
            </a:r>
            <a:endParaRPr kumimoji="1" lang="ja-JP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2" name="直線コネクタ 11"/>
          <p:cNvCxnSpPr/>
          <p:nvPr userDrawn="1"/>
        </p:nvCxnSpPr>
        <p:spPr>
          <a:xfrm>
            <a:off x="359532" y="6453336"/>
            <a:ext cx="8424936" cy="0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C87A-D806-42D0-ADD7-52139483DEAF}" type="datetime1">
              <a:rPr kumimoji="1" lang="ja-JP" altLang="en-US" smtClean="0"/>
              <a:pPr/>
              <a:t>2011/12/8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C13AE-B390-4ABA-8D2E-4C86061B32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233ED-931B-43EA-81E2-46FC3B1DF6C8}" type="datetime1">
              <a:rPr kumimoji="1" lang="ja-JP" altLang="en-US" smtClean="0"/>
              <a:pPr/>
              <a:t>2011/12/8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C13AE-B390-4ABA-8D2E-4C86061B32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515E5-A847-4E31-A8C9-B2FEBFFE4468}" type="datetime1">
              <a:rPr kumimoji="1" lang="ja-JP" altLang="en-US" smtClean="0"/>
              <a:pPr/>
              <a:t>2011/12/8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C13AE-B390-4ABA-8D2E-4C86061B32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5FDC1-534B-4F7C-B373-180C82456EED}" type="datetime1">
              <a:rPr kumimoji="1" lang="ja-JP" altLang="en-US" smtClean="0"/>
              <a:pPr/>
              <a:t>2011/12/8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C13AE-B390-4ABA-8D2E-4C86061B32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9B7E3-9B4F-4F87-88E5-117BC9075AC2}" type="datetime1">
              <a:rPr kumimoji="1" lang="ja-JP" altLang="en-US" smtClean="0"/>
              <a:pPr/>
              <a:t>2011/12/8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C13AE-B390-4ABA-8D2E-4C86061B32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3B9E4-17BB-4FB9-B358-0FBF40A7DAFD}" type="datetime1">
              <a:rPr kumimoji="1" lang="ja-JP" altLang="en-US" smtClean="0"/>
              <a:pPr/>
              <a:t>2011/12/8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C13AE-B390-4ABA-8D2E-4C86061B32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44FD4-3C95-4C44-90B7-60D5F93F146A}" type="datetime1">
              <a:rPr kumimoji="1" lang="ja-JP" altLang="en-US" smtClean="0"/>
              <a:pPr/>
              <a:t>2011/12/8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C13AE-B390-4ABA-8D2E-4C86061B32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32F06-0636-4A19-A96C-B6CB4E727BBB}" type="datetime1">
              <a:rPr kumimoji="1" lang="ja-JP" altLang="en-US" smtClean="0"/>
              <a:pPr/>
              <a:t>2011/12/8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C13AE-B390-4ABA-8D2E-4C86061B32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6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7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14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6.gif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79512" y="1988840"/>
            <a:ext cx="8712968" cy="1470025"/>
          </a:xfrm>
        </p:spPr>
        <p:txBody>
          <a:bodyPr>
            <a:normAutofit/>
          </a:bodyPr>
          <a:lstStyle/>
          <a:p>
            <a:r>
              <a:rPr kumimoji="1" lang="en-US" altLang="ja-JP" sz="2800" dirty="0" smtClean="0"/>
              <a:t>Development of High Performance Avalanche Photodiodes and Dedicated Analog Systems for HXI/SGD Detectors onboard the Astro-H mission</a:t>
            </a:r>
            <a:endParaRPr kumimoji="1" lang="ja-JP" altLang="en-US" sz="2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95536" y="3861048"/>
            <a:ext cx="8352928" cy="2520280"/>
          </a:xfrm>
        </p:spPr>
        <p:txBody>
          <a:bodyPr>
            <a:normAutofit/>
          </a:bodyPr>
          <a:lstStyle/>
          <a:p>
            <a:r>
              <a:rPr kumimoji="1" lang="en-US" altLang="ja-JP" sz="2000" u="sng" dirty="0" smtClean="0">
                <a:solidFill>
                  <a:schemeClr val="tx1"/>
                </a:solidFill>
              </a:rPr>
              <a:t>T.Saito</a:t>
            </a:r>
            <a:r>
              <a:rPr kumimoji="1" lang="en-US" altLang="ja-JP" sz="2000" dirty="0" smtClean="0"/>
              <a:t>, M.Yoshino, H.Mizoma, T.Nakamori, J.Kataoka (Waseda U.), M.Ohno, K.Goto, Y.Hanabata, H.Takahashi, Y.Fukazawa  (Hiroshima U.), M.Sasano, S.Torii, H.Uchiyama, K.Nakazawa, K.Makishima (U.Tokyo), S.Watanabe, </a:t>
            </a:r>
            <a:r>
              <a:rPr kumimoji="1" lang="en-US" altLang="ja-JP" sz="2000" dirty="0" err="1" smtClean="0"/>
              <a:t>M.Kokubun</a:t>
            </a:r>
            <a:r>
              <a:rPr kumimoji="1" lang="en-US" altLang="ja-JP" sz="2000" dirty="0" smtClean="0"/>
              <a:t>, </a:t>
            </a:r>
            <a:r>
              <a:rPr kumimoji="1" lang="en-US" altLang="ja-JP" sz="2000" dirty="0" err="1" smtClean="0"/>
              <a:t>T.Takahashi</a:t>
            </a:r>
            <a:r>
              <a:rPr kumimoji="1" lang="en-US" altLang="ja-JP" sz="2000" dirty="0" smtClean="0"/>
              <a:t>, K. Mori (ISAS/JAXA), </a:t>
            </a:r>
            <a:r>
              <a:rPr kumimoji="1" lang="en-US" altLang="ja-JP" sz="2000" dirty="0" err="1" smtClean="0"/>
              <a:t>H.Tajima</a:t>
            </a:r>
            <a:r>
              <a:rPr kumimoji="1" lang="en-US" altLang="ja-JP" sz="2000" dirty="0" smtClean="0"/>
              <a:t> (Nagoya U.) </a:t>
            </a:r>
            <a:r>
              <a:rPr kumimoji="1" lang="en-US" altLang="ja-JP" sz="1800" dirty="0" smtClean="0"/>
              <a:t>and Astro-H HXI/SGD team</a:t>
            </a:r>
          </a:p>
        </p:txBody>
      </p:sp>
    </p:spTree>
  </p:cSld>
  <p:clrMapOvr>
    <a:masterClrMapping/>
  </p:clrMapOvr>
  <p:transition advTm="2322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4716016" y="3401908"/>
            <a:ext cx="2808312" cy="13681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APD Dark current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10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3528" y="1412776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smtClean="0"/>
              <a:t>Constitution of APD dark current I</a:t>
            </a:r>
            <a:r>
              <a:rPr lang="en-US" altLang="ja-JP" sz="2400" baseline="-25000" dirty="0" smtClean="0"/>
              <a:t>d</a:t>
            </a:r>
            <a:endParaRPr lang="en-US" altLang="ja-JP" sz="2400" u="sng" dirty="0" smtClean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5576" y="1844824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 smtClean="0"/>
              <a:t>I</a:t>
            </a:r>
            <a:r>
              <a:rPr kumimoji="1" lang="en-US" altLang="ja-JP" sz="2800" baseline="-25000" dirty="0" smtClean="0"/>
              <a:t>d</a:t>
            </a:r>
            <a:r>
              <a:rPr kumimoji="1" lang="en-US" altLang="ja-JP" sz="2800" dirty="0" smtClean="0"/>
              <a:t> = I</a:t>
            </a:r>
            <a:r>
              <a:rPr kumimoji="1" lang="en-US" altLang="ja-JP" sz="2800" baseline="-25000" dirty="0" smtClean="0"/>
              <a:t>ds</a:t>
            </a:r>
            <a:r>
              <a:rPr kumimoji="1" lang="en-US" altLang="ja-JP" sz="2800" dirty="0" smtClean="0"/>
              <a:t> + M * I</a:t>
            </a:r>
            <a:r>
              <a:rPr kumimoji="1" lang="en-US" altLang="ja-JP" sz="2800" baseline="-25000" dirty="0" smtClean="0"/>
              <a:t>db</a:t>
            </a:r>
            <a:endParaRPr kumimoji="1" lang="ja-JP" altLang="en-US" sz="2800" baseline="-25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143720" y="1993482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I</a:t>
            </a:r>
            <a:r>
              <a:rPr lang="en-US" altLang="ja-JP" sz="2000" baseline="-25000" dirty="0" smtClean="0"/>
              <a:t>ds</a:t>
            </a:r>
            <a:r>
              <a:rPr lang="en-US" altLang="ja-JP" sz="2000" dirty="0" smtClean="0"/>
              <a:t> </a:t>
            </a:r>
            <a:r>
              <a:rPr kumimoji="1" lang="en-US" altLang="ja-JP" sz="2000" dirty="0" smtClean="0"/>
              <a:t>: surface current</a:t>
            </a:r>
            <a:endParaRPr kumimoji="1" lang="ja-JP" altLang="en-US" sz="2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388845" y="1988840"/>
            <a:ext cx="23596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I</a:t>
            </a:r>
            <a:r>
              <a:rPr kumimoji="1" lang="en-US" altLang="ja-JP" sz="2000" baseline="-25000" dirty="0" smtClean="0"/>
              <a:t>db</a:t>
            </a:r>
            <a:r>
              <a:rPr kumimoji="1" lang="en-US" altLang="ja-JP" sz="2000" dirty="0" smtClean="0"/>
              <a:t> : bulk current</a:t>
            </a:r>
            <a:endParaRPr kumimoji="1" lang="ja-JP" altLang="en-US" sz="2000" dirty="0"/>
          </a:p>
        </p:txBody>
      </p:sp>
      <p:sp>
        <p:nvSpPr>
          <p:cNvPr id="10" name="正方形/長方形 9"/>
          <p:cNvSpPr/>
          <p:nvPr/>
        </p:nvSpPr>
        <p:spPr>
          <a:xfrm>
            <a:off x="4716016" y="4554036"/>
            <a:ext cx="2808312" cy="216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5116165" y="3401908"/>
            <a:ext cx="2016224" cy="4320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5436096" y="3401908"/>
            <a:ext cx="1368152" cy="2160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台形 12"/>
          <p:cNvSpPr/>
          <p:nvPr/>
        </p:nvSpPr>
        <p:spPr>
          <a:xfrm>
            <a:off x="4716016" y="2825844"/>
            <a:ext cx="2808312" cy="576064"/>
          </a:xfrm>
          <a:prstGeom prst="trapezoid">
            <a:avLst>
              <a:gd name="adj" fmla="val 85909"/>
            </a:avLst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0"/>
          </a:gradFill>
          <a:ln w="1270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台形 13"/>
          <p:cNvSpPr/>
          <p:nvPr/>
        </p:nvSpPr>
        <p:spPr>
          <a:xfrm>
            <a:off x="5118588" y="3041868"/>
            <a:ext cx="2016000" cy="360040"/>
          </a:xfrm>
          <a:prstGeom prst="trapezoid">
            <a:avLst>
              <a:gd name="adj" fmla="val 85909"/>
            </a:avLst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</a:gsLst>
            <a:lin ang="5400000" scaled="0"/>
          </a:gradFill>
          <a:ln w="1270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台形 14"/>
          <p:cNvSpPr/>
          <p:nvPr/>
        </p:nvSpPr>
        <p:spPr>
          <a:xfrm>
            <a:off x="5436096" y="3185884"/>
            <a:ext cx="1368152" cy="216024"/>
          </a:xfrm>
          <a:prstGeom prst="trapezoid">
            <a:avLst>
              <a:gd name="adj" fmla="val 85909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 w="1270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左中かっこ 15"/>
          <p:cNvSpPr/>
          <p:nvPr/>
        </p:nvSpPr>
        <p:spPr>
          <a:xfrm rot="16200000" flipH="1">
            <a:off x="6480212" y="2933856"/>
            <a:ext cx="432048" cy="360040"/>
          </a:xfrm>
          <a:prstGeom prst="leftBrace">
            <a:avLst>
              <a:gd name="adj1" fmla="val 8333"/>
              <a:gd name="adj2" fmla="val 50000"/>
            </a:avLst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828133" y="2497742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0000FF"/>
                </a:solidFill>
              </a:rPr>
              <a:t>Leakage path of s</a:t>
            </a:r>
            <a:r>
              <a:rPr kumimoji="1" lang="en-US" altLang="ja-JP" sz="2000" dirty="0" smtClean="0">
                <a:solidFill>
                  <a:srgbClr val="0000FF"/>
                </a:solidFill>
              </a:rPr>
              <a:t>urface current</a:t>
            </a:r>
            <a:endParaRPr kumimoji="1" lang="ja-JP" altLang="en-US" sz="2000" dirty="0">
              <a:solidFill>
                <a:srgbClr val="0000FF"/>
              </a:solidFill>
            </a:endParaRPr>
          </a:p>
        </p:txBody>
      </p:sp>
      <p:sp>
        <p:nvSpPr>
          <p:cNvPr id="18" name="左中かっこ 17"/>
          <p:cNvSpPr/>
          <p:nvPr/>
        </p:nvSpPr>
        <p:spPr>
          <a:xfrm flipH="1">
            <a:off x="6825514" y="3440161"/>
            <a:ext cx="576000" cy="144000"/>
          </a:xfrm>
          <a:prstGeom prst="leftBrace">
            <a:avLst>
              <a:gd name="adj1" fmla="val 8333"/>
              <a:gd name="adj2" fmla="val 50000"/>
            </a:avLst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380312" y="3172828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</a:rPr>
              <a:t>Bulk current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724128" y="329934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p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726551" y="351536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n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724128" y="397797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π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724128" y="445147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n</a:t>
            </a:r>
            <a:endParaRPr kumimoji="1" lang="ja-JP" altLang="en-US" dirty="0"/>
          </a:p>
        </p:txBody>
      </p:sp>
      <p:cxnSp>
        <p:nvCxnSpPr>
          <p:cNvPr id="25" name="直線矢印コネクタ 24"/>
          <p:cNvCxnSpPr/>
          <p:nvPr/>
        </p:nvCxnSpPr>
        <p:spPr>
          <a:xfrm>
            <a:off x="899592" y="4729990"/>
            <a:ext cx="295232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 flipV="1">
            <a:off x="899592" y="2569750"/>
            <a:ext cx="0" cy="216024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1979712" y="4685074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Temperature</a:t>
            </a:r>
            <a:endParaRPr kumimoji="1" lang="ja-JP" altLang="en-US" sz="2000" dirty="0"/>
          </a:p>
        </p:txBody>
      </p:sp>
      <p:sp>
        <p:nvSpPr>
          <p:cNvPr id="40" name="テキスト ボックス 39"/>
          <p:cNvSpPr txBox="1"/>
          <p:nvPr/>
        </p:nvSpPr>
        <p:spPr>
          <a:xfrm rot="16200000">
            <a:off x="237975" y="2913860"/>
            <a:ext cx="10032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Current</a:t>
            </a:r>
            <a:endParaRPr kumimoji="1" lang="ja-JP" altLang="en-US" sz="2000" dirty="0"/>
          </a:p>
        </p:txBody>
      </p:sp>
      <p:cxnSp>
        <p:nvCxnSpPr>
          <p:cNvPr id="43" name="直線コネクタ 42"/>
          <p:cNvCxnSpPr/>
          <p:nvPr/>
        </p:nvCxnSpPr>
        <p:spPr>
          <a:xfrm>
            <a:off x="2699792" y="2327614"/>
            <a:ext cx="936104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>
            <a:off x="2019821" y="2327614"/>
            <a:ext cx="360040" cy="0"/>
          </a:xfrm>
          <a:prstGeom prst="line">
            <a:avLst/>
          </a:prstGeom>
          <a:ln w="222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/>
          <p:cNvSpPr txBox="1"/>
          <p:nvPr/>
        </p:nvSpPr>
        <p:spPr>
          <a:xfrm>
            <a:off x="2627784" y="292979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rgbClr val="00B050"/>
                </a:solidFill>
              </a:rPr>
              <a:t>I</a:t>
            </a:r>
            <a:r>
              <a:rPr kumimoji="1" lang="en-US" altLang="ja-JP" sz="2000" baseline="-25000" dirty="0" smtClean="0">
                <a:solidFill>
                  <a:srgbClr val="00B050"/>
                </a:solidFill>
              </a:rPr>
              <a:t>d</a:t>
            </a:r>
            <a:endParaRPr kumimoji="1" lang="ja-JP" altLang="en-US" sz="2000" baseline="-25000" dirty="0">
              <a:solidFill>
                <a:srgbClr val="00B050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635896" y="3289830"/>
            <a:ext cx="432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rgbClr val="0000FF"/>
                </a:solidFill>
              </a:rPr>
              <a:t>I</a:t>
            </a:r>
            <a:r>
              <a:rPr kumimoji="1" lang="en-US" altLang="ja-JP" sz="2000" baseline="-25000" dirty="0" smtClean="0">
                <a:solidFill>
                  <a:srgbClr val="0000FF"/>
                </a:solidFill>
              </a:rPr>
              <a:t>ds</a:t>
            </a:r>
            <a:endParaRPr kumimoji="1" lang="ja-JP" altLang="en-US" sz="2000" baseline="-25000" dirty="0">
              <a:solidFill>
                <a:srgbClr val="0000FF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347864" y="3865894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rgbClr val="FF0000"/>
                </a:solidFill>
              </a:rPr>
              <a:t>M * I</a:t>
            </a:r>
            <a:r>
              <a:rPr kumimoji="1" lang="en-US" altLang="ja-JP" sz="2000" baseline="-25000" dirty="0" smtClean="0">
                <a:solidFill>
                  <a:srgbClr val="FF0000"/>
                </a:solidFill>
              </a:rPr>
              <a:t>db</a:t>
            </a:r>
            <a:endParaRPr kumimoji="1" lang="ja-JP" altLang="en-US" sz="2000" baseline="-25000" dirty="0">
              <a:solidFill>
                <a:srgbClr val="FF0000"/>
              </a:solidFill>
            </a:endParaRPr>
          </a:p>
        </p:txBody>
      </p:sp>
      <p:sp>
        <p:nvSpPr>
          <p:cNvPr id="50" name="フリーフォーム 49"/>
          <p:cNvSpPr/>
          <p:nvPr/>
        </p:nvSpPr>
        <p:spPr>
          <a:xfrm rot="222637">
            <a:off x="1152004" y="2814538"/>
            <a:ext cx="2426319" cy="1203138"/>
          </a:xfrm>
          <a:custGeom>
            <a:avLst/>
            <a:gdLst>
              <a:gd name="connsiteX0" fmla="*/ 0 w 2488018"/>
              <a:gd name="connsiteY0" fmla="*/ 1392865 h 1392865"/>
              <a:gd name="connsiteX1" fmla="*/ 1222744 w 2488018"/>
              <a:gd name="connsiteY1" fmla="*/ 1010093 h 1392865"/>
              <a:gd name="connsiteX2" fmla="*/ 2488018 w 2488018"/>
              <a:gd name="connsiteY2" fmla="*/ 0 h 1392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88018" h="1392865">
                <a:moveTo>
                  <a:pt x="0" y="1392865"/>
                </a:moveTo>
                <a:cubicBezTo>
                  <a:pt x="404037" y="1317551"/>
                  <a:pt x="808074" y="1242237"/>
                  <a:pt x="1222744" y="1010093"/>
                </a:cubicBezTo>
                <a:cubicBezTo>
                  <a:pt x="1637414" y="777949"/>
                  <a:pt x="2062716" y="388974"/>
                  <a:pt x="2488018" y="0"/>
                </a:cubicBezTo>
              </a:path>
            </a:pathLst>
          </a:cu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7596336" y="3401986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</a:rPr>
              <a:t>source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grpSp>
        <p:nvGrpSpPr>
          <p:cNvPr id="42" name="グループ化 41"/>
          <p:cNvGrpSpPr/>
          <p:nvPr/>
        </p:nvGrpSpPr>
        <p:grpSpPr>
          <a:xfrm>
            <a:off x="1115616" y="3631027"/>
            <a:ext cx="2592288" cy="1008112"/>
            <a:chOff x="1115616" y="3631027"/>
            <a:chExt cx="2592288" cy="1008112"/>
          </a:xfrm>
        </p:grpSpPr>
        <p:cxnSp>
          <p:nvCxnSpPr>
            <p:cNvPr id="51" name="直線コネクタ 50"/>
            <p:cNvCxnSpPr/>
            <p:nvPr/>
          </p:nvCxnSpPr>
          <p:spPr>
            <a:xfrm flipV="1">
              <a:off x="1115616" y="3865894"/>
              <a:ext cx="2592288" cy="504056"/>
            </a:xfrm>
            <a:prstGeom prst="line">
              <a:avLst/>
            </a:prstGeom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/>
            <p:cNvCxnSpPr/>
            <p:nvPr/>
          </p:nvCxnSpPr>
          <p:spPr>
            <a:xfrm flipV="1">
              <a:off x="1115616" y="3631027"/>
              <a:ext cx="2592288" cy="1008112"/>
            </a:xfrm>
            <a:prstGeom prst="line">
              <a:avLst/>
            </a:prstGeom>
            <a:ln w="19050">
              <a:solidFill>
                <a:srgbClr val="0000F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テキスト ボックス 40"/>
          <p:cNvSpPr txBox="1"/>
          <p:nvPr/>
        </p:nvSpPr>
        <p:spPr>
          <a:xfrm>
            <a:off x="827584" y="5229200"/>
            <a:ext cx="77048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2800"/>
              </a:lnSpc>
              <a:buFont typeface="+mj-ea"/>
              <a:buAutoNum type="circleNumDbPlain"/>
            </a:pPr>
            <a:r>
              <a:rPr lang="ja-JP" altLang="en-US" sz="2000" dirty="0" smtClean="0"/>
              <a:t> </a:t>
            </a:r>
            <a:r>
              <a:rPr lang="en-US" altLang="ja-JP" sz="2000" dirty="0" smtClean="0"/>
              <a:t>Ratio between I</a:t>
            </a:r>
            <a:r>
              <a:rPr lang="en-US" altLang="ja-JP" sz="2000" baseline="-25000" dirty="0" smtClean="0"/>
              <a:t>ds</a:t>
            </a:r>
            <a:r>
              <a:rPr lang="en-US" altLang="ja-JP" sz="2000" dirty="0" smtClean="0"/>
              <a:t> and I</a:t>
            </a:r>
            <a:r>
              <a:rPr lang="en-US" altLang="ja-JP" sz="2000" baseline="-25000" dirty="0" smtClean="0"/>
              <a:t>db</a:t>
            </a:r>
            <a:r>
              <a:rPr lang="en-US" altLang="ja-JP" sz="2000" dirty="0" smtClean="0"/>
              <a:t> is possibly different</a:t>
            </a:r>
          </a:p>
          <a:p>
            <a:pPr marL="457200" indent="-457200">
              <a:lnSpc>
                <a:spcPts val="2800"/>
              </a:lnSpc>
              <a:buFont typeface="+mj-ea"/>
              <a:buAutoNum type="circleNumDbPlain"/>
            </a:pPr>
            <a:r>
              <a:rPr lang="en-US" altLang="ja-JP" sz="2000" dirty="0" smtClean="0"/>
              <a:t> At in-orbit temperature </a:t>
            </a:r>
            <a:r>
              <a:rPr lang="en-US" altLang="ja-JP" sz="2000" dirty="0" smtClean="0">
                <a:solidFill>
                  <a:srgbClr val="FF0000"/>
                </a:solidFill>
              </a:rPr>
              <a:t>I</a:t>
            </a:r>
            <a:r>
              <a:rPr lang="en-US" altLang="ja-JP" sz="2000" baseline="-25000" dirty="0" smtClean="0">
                <a:solidFill>
                  <a:srgbClr val="FF0000"/>
                </a:solidFill>
              </a:rPr>
              <a:t>db</a:t>
            </a:r>
            <a:r>
              <a:rPr lang="en-US" altLang="ja-JP" sz="2000" dirty="0" smtClean="0">
                <a:solidFill>
                  <a:srgbClr val="FF0000"/>
                </a:solidFill>
              </a:rPr>
              <a:t> is dominant </a:t>
            </a:r>
            <a:r>
              <a:rPr lang="en-US" altLang="ja-JP" sz="2000" dirty="0" smtClean="0"/>
              <a:t>because of avalanche gain</a:t>
            </a:r>
          </a:p>
          <a:p>
            <a:pPr marL="457200" indent="-457200">
              <a:lnSpc>
                <a:spcPts val="2800"/>
              </a:lnSpc>
              <a:buFont typeface="+mj-ea"/>
              <a:buAutoNum type="circleNumDbPlain"/>
            </a:pPr>
            <a:r>
              <a:rPr kumimoji="1" lang="en-US" altLang="ja-JP" sz="2000" dirty="0" smtClean="0"/>
              <a:t> </a:t>
            </a:r>
            <a:r>
              <a:rPr lang="en-US" altLang="ja-JP" sz="2000" dirty="0" smtClean="0"/>
              <a:t>I</a:t>
            </a:r>
            <a:r>
              <a:rPr kumimoji="1" lang="en-US" altLang="ja-JP" sz="2000" dirty="0" smtClean="0"/>
              <a:t>f APD has 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higher I</a:t>
            </a:r>
            <a:r>
              <a:rPr kumimoji="1" lang="en-US" altLang="ja-JP" sz="2000" baseline="-25000" dirty="0" smtClean="0">
                <a:solidFill>
                  <a:srgbClr val="FF0000"/>
                </a:solidFill>
              </a:rPr>
              <a:t>db</a:t>
            </a:r>
            <a:r>
              <a:rPr kumimoji="1" lang="en-US" altLang="ja-JP" sz="2000" dirty="0" smtClean="0"/>
              <a:t>, this APD show different I</a:t>
            </a:r>
            <a:r>
              <a:rPr kumimoji="1" lang="en-US" altLang="ja-JP" sz="2000" baseline="-25000" dirty="0" smtClean="0"/>
              <a:t>d</a:t>
            </a:r>
            <a:r>
              <a:rPr kumimoji="1" lang="en-US" altLang="ja-JP" sz="2000" dirty="0" smtClean="0"/>
              <a:t> changes</a:t>
            </a: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11</a:t>
            </a:fld>
            <a:endParaRPr lang="ja-JP" altLang="en-US" dirty="0"/>
          </a:p>
        </p:txBody>
      </p:sp>
      <p:sp>
        <p:nvSpPr>
          <p:cNvPr id="42" name="正方形/長方形 41"/>
          <p:cNvSpPr/>
          <p:nvPr/>
        </p:nvSpPr>
        <p:spPr>
          <a:xfrm>
            <a:off x="4258000" y="3100024"/>
            <a:ext cx="1404000" cy="1080000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3" name="直線矢印コネクタ 42"/>
          <p:cNvCxnSpPr/>
          <p:nvPr/>
        </p:nvCxnSpPr>
        <p:spPr>
          <a:xfrm>
            <a:off x="4677038" y="3627772"/>
            <a:ext cx="337159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4572000" y="3631376"/>
            <a:ext cx="6927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正方形/長方形 44"/>
          <p:cNvSpPr/>
          <p:nvPr/>
        </p:nvSpPr>
        <p:spPr>
          <a:xfrm>
            <a:off x="1074672" y="3343344"/>
            <a:ext cx="377456" cy="576064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899592" y="2708920"/>
            <a:ext cx="7272808" cy="1872208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827584" y="2987085"/>
            <a:ext cx="936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200" dirty="0" smtClean="0"/>
              <a:t>BGO</a:t>
            </a:r>
            <a:endParaRPr kumimoji="1" lang="ja-JP" altLang="en-US" sz="22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300576" y="3779173"/>
            <a:ext cx="936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0" dirty="0" smtClean="0"/>
              <a:t>APD</a:t>
            </a:r>
            <a:endParaRPr kumimoji="1" lang="ja-JP" altLang="en-US" sz="2200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524712" y="4139213"/>
            <a:ext cx="936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0" dirty="0" smtClean="0">
                <a:solidFill>
                  <a:srgbClr val="FF0000"/>
                </a:solidFill>
              </a:rPr>
              <a:t>CSA</a:t>
            </a:r>
            <a:endParaRPr kumimoji="1" lang="ja-JP" altLang="en-US" sz="2200" dirty="0">
              <a:solidFill>
                <a:srgbClr val="FF0000"/>
              </a:solidFill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648352" y="300741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ADC</a:t>
            </a:r>
            <a:endParaRPr kumimoji="1" lang="ja-JP" altLang="en-US" dirty="0"/>
          </a:p>
        </p:txBody>
      </p:sp>
      <p:sp>
        <p:nvSpPr>
          <p:cNvPr id="52" name="正方形/長方形 51"/>
          <p:cNvSpPr/>
          <p:nvPr/>
        </p:nvSpPr>
        <p:spPr>
          <a:xfrm>
            <a:off x="2318568" y="3096376"/>
            <a:ext cx="1404000" cy="1080000"/>
          </a:xfrm>
          <a:prstGeom prst="rect">
            <a:avLst/>
          </a:prstGeom>
          <a:solidFill>
            <a:srgbClr val="FFFF11"/>
          </a:solidFill>
          <a:ln w="25400">
            <a:solidFill>
              <a:srgbClr val="FF0000"/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3" name="直線コネクタ 52"/>
          <p:cNvCxnSpPr/>
          <p:nvPr/>
        </p:nvCxnSpPr>
        <p:spPr>
          <a:xfrm>
            <a:off x="1678032" y="3631376"/>
            <a:ext cx="8603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/>
          <p:nvPr/>
        </p:nvCxnSpPr>
        <p:spPr>
          <a:xfrm>
            <a:off x="2390000" y="3631376"/>
            <a:ext cx="8603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二等辺三角形 54"/>
          <p:cNvSpPr/>
          <p:nvPr/>
        </p:nvSpPr>
        <p:spPr>
          <a:xfrm rot="5400000">
            <a:off x="2471292" y="3537012"/>
            <a:ext cx="346392" cy="184960"/>
          </a:xfrm>
          <a:prstGeom prst="triangle">
            <a:avLst/>
          </a:prstGeom>
          <a:solidFill>
            <a:srgbClr val="FFFF1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6" name="直線コネクタ 55"/>
          <p:cNvCxnSpPr/>
          <p:nvPr/>
        </p:nvCxnSpPr>
        <p:spPr>
          <a:xfrm>
            <a:off x="3263976" y="3514656"/>
            <a:ext cx="123836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>
            <a:off x="3252328" y="3744328"/>
            <a:ext cx="123836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二等辺三角形 57"/>
          <p:cNvSpPr/>
          <p:nvPr/>
        </p:nvSpPr>
        <p:spPr>
          <a:xfrm rot="5400000">
            <a:off x="3181492" y="3537012"/>
            <a:ext cx="346392" cy="184960"/>
          </a:xfrm>
          <a:prstGeom prst="triangle">
            <a:avLst/>
          </a:prstGeom>
          <a:solidFill>
            <a:srgbClr val="FFFF1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二等辺三角形 58"/>
          <p:cNvSpPr/>
          <p:nvPr/>
        </p:nvSpPr>
        <p:spPr>
          <a:xfrm rot="5400000">
            <a:off x="4419276" y="3538800"/>
            <a:ext cx="346392" cy="18496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/>
          <p:cNvSpPr/>
          <p:nvPr/>
        </p:nvSpPr>
        <p:spPr>
          <a:xfrm>
            <a:off x="1475656" y="3445268"/>
            <a:ext cx="216024" cy="371068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二等辺三角形 60"/>
          <p:cNvSpPr/>
          <p:nvPr/>
        </p:nvSpPr>
        <p:spPr>
          <a:xfrm rot="5400000">
            <a:off x="5121940" y="3538800"/>
            <a:ext cx="346392" cy="18496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/>
          <p:cNvSpPr/>
          <p:nvPr/>
        </p:nvSpPr>
        <p:spPr>
          <a:xfrm>
            <a:off x="6076632" y="3345616"/>
            <a:ext cx="377456" cy="57606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3984310" y="4150241"/>
            <a:ext cx="20578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0" dirty="0" smtClean="0"/>
              <a:t>Analog amplifier</a:t>
            </a:r>
            <a:endParaRPr kumimoji="1" lang="ja-JP" altLang="en-US" sz="2200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6475272" y="3898214"/>
            <a:ext cx="15568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0" dirty="0" smtClean="0"/>
              <a:t>Digital filter</a:t>
            </a:r>
            <a:endParaRPr kumimoji="1" lang="ja-JP" altLang="en-US" sz="2200" dirty="0"/>
          </a:p>
        </p:txBody>
      </p:sp>
      <p:sp>
        <p:nvSpPr>
          <p:cNvPr id="66" name="二等辺三角形 65"/>
          <p:cNvSpPr/>
          <p:nvPr/>
        </p:nvSpPr>
        <p:spPr>
          <a:xfrm rot="5400000">
            <a:off x="7083572" y="3537012"/>
            <a:ext cx="346392" cy="18496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88467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CSA for </a:t>
            </a:r>
            <a:r>
              <a:rPr kumimoji="1" lang="en-US" altLang="ja-JP" dirty="0" err="1" smtClean="0"/>
              <a:t>Astro</a:t>
            </a:r>
            <a:r>
              <a:rPr kumimoji="1" lang="en-US" altLang="ja-JP" dirty="0" smtClean="0"/>
              <a:t>-H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12</a:t>
            </a:fld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7624" y="1844824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ja-JP" altLang="en-US" sz="2000" dirty="0" smtClean="0"/>
              <a:t> </a:t>
            </a:r>
            <a:r>
              <a:rPr lang="en-US" altLang="ja-JP" sz="2000" dirty="0" smtClean="0"/>
              <a:t>APD capacitance including cables is </a:t>
            </a:r>
            <a:r>
              <a:rPr lang="ja-JP" altLang="en-US" sz="2000" dirty="0" smtClean="0">
                <a:solidFill>
                  <a:srgbClr val="FF0000"/>
                </a:solidFill>
              </a:rPr>
              <a:t>～</a:t>
            </a:r>
            <a:r>
              <a:rPr lang="en-US" altLang="ja-JP" sz="2000" dirty="0" smtClean="0">
                <a:solidFill>
                  <a:srgbClr val="FF0000"/>
                </a:solidFill>
              </a:rPr>
              <a:t>400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pF</a:t>
            </a:r>
            <a:r>
              <a:rPr lang="en-US" altLang="ja-JP" sz="2000" dirty="0" err="1" smtClean="0"/>
              <a:t>.</a:t>
            </a:r>
            <a:endParaRPr lang="en-US" altLang="ja-JP" sz="2000" dirty="0" smtClean="0"/>
          </a:p>
          <a:p>
            <a:pPr>
              <a:buBlip>
                <a:blip r:embed="rId2"/>
              </a:buBlip>
            </a:pPr>
            <a:r>
              <a:rPr lang="en-US" altLang="ja-JP" sz="2000" dirty="0" smtClean="0"/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Capacitive noise </a:t>
            </a:r>
            <a:r>
              <a:rPr lang="en-US" altLang="ja-JP" sz="2000" dirty="0" smtClean="0"/>
              <a:t>is dominant @</a:t>
            </a:r>
            <a:r>
              <a:rPr lang="ja-JP" altLang="en-US" sz="2000" dirty="0" smtClean="0"/>
              <a:t>－</a:t>
            </a:r>
            <a:r>
              <a:rPr lang="en-US" altLang="ja-JP" sz="2000" dirty="0" smtClean="0"/>
              <a:t>15deg.</a:t>
            </a:r>
            <a:endParaRPr kumimoji="1" lang="en-US" altLang="ja-JP" sz="2000" dirty="0" smtClean="0"/>
          </a:p>
        </p:txBody>
      </p:sp>
      <p:pic>
        <p:nvPicPr>
          <p:cNvPr id="7" name="Picture 3" descr="C:\Documents and Settings\syousei\My Documents\Astro-H\tenmon\APD-C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121918"/>
            <a:ext cx="3744416" cy="2633632"/>
          </a:xfrm>
          <a:prstGeom prst="rect">
            <a:avLst/>
          </a:prstGeom>
          <a:noFill/>
        </p:spPr>
      </p:pic>
      <p:pic>
        <p:nvPicPr>
          <p:cNvPr id="8" name="Picture 5" descr="C:\Documents and Settings\syousei\My Documents\Astro-H\tenmon\CSA-HIC_re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076625"/>
            <a:ext cx="1656184" cy="1106892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4653136"/>
            <a:ext cx="1656184" cy="11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直線矢印コネクタ 10"/>
          <p:cNvCxnSpPr/>
          <p:nvPr/>
        </p:nvCxnSpPr>
        <p:spPr>
          <a:xfrm flipH="1">
            <a:off x="3707904" y="3717032"/>
            <a:ext cx="2304256" cy="6443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H="1" flipV="1">
            <a:off x="3707904" y="4478891"/>
            <a:ext cx="2304256" cy="68818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5580112" y="4108971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DIP type </a:t>
            </a:r>
            <a:r>
              <a:rPr lang="en-US" altLang="ja-JP" sz="2000" dirty="0" smtClean="0"/>
              <a:t>h</a:t>
            </a:r>
            <a:r>
              <a:rPr kumimoji="1" lang="en-US" altLang="ja-JP" sz="2000" dirty="0" smtClean="0"/>
              <a:t>ybrid IC</a:t>
            </a:r>
            <a:endParaRPr kumimoji="1" lang="ja-JP" altLang="en-US" sz="20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580112" y="5683265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CAN</a:t>
            </a:r>
            <a:r>
              <a:rPr kumimoji="1" lang="en-US" altLang="ja-JP" sz="2000" dirty="0" smtClean="0"/>
              <a:t> type </a:t>
            </a:r>
            <a:r>
              <a:rPr lang="en-US" altLang="ja-JP" sz="2000" dirty="0" smtClean="0"/>
              <a:t>h</a:t>
            </a:r>
            <a:r>
              <a:rPr kumimoji="1" lang="en-US" altLang="ja-JP" sz="2000" dirty="0" smtClean="0"/>
              <a:t>ybrid IC</a:t>
            </a:r>
            <a:endParaRPr kumimoji="1" lang="ja-JP" altLang="en-US" sz="20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475656" y="5693186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CSA-Hybrid IC evaluation circuit</a:t>
            </a:r>
            <a:endParaRPr kumimoji="1" lang="ja-JP" altLang="en-US" sz="2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23528" y="1412776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smtClean="0"/>
              <a:t>Charge sensitive amplifier (CSA) specialized for </a:t>
            </a:r>
            <a:r>
              <a:rPr lang="en-US" altLang="ja-JP" sz="2400" dirty="0" err="1" smtClean="0"/>
              <a:t>Astro</a:t>
            </a:r>
            <a:r>
              <a:rPr lang="en-US" altLang="ja-JP" sz="2400" dirty="0" smtClean="0"/>
              <a:t>-H</a:t>
            </a:r>
            <a:endParaRPr lang="en-US" altLang="ja-JP" sz="2400" u="sng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US" altLang="ja-JP" sz="2400" u="sng" dirty="0" smtClean="0">
              <a:solidFill>
                <a:srgbClr val="FF00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724128" y="5971336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rgbClr val="FF0000"/>
                </a:solidFill>
              </a:rPr>
              <a:t>(FM type)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187624" y="252483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6"/>
              </a:buBlip>
            </a:pPr>
            <a:r>
              <a:rPr lang="ja-JP" altLang="en-US" sz="2400" dirty="0" smtClean="0">
                <a:solidFill>
                  <a:srgbClr val="FF0000"/>
                </a:solidFill>
              </a:rPr>
              <a:t> </a:t>
            </a:r>
            <a:r>
              <a:rPr lang="en-US" altLang="ja-JP" sz="2400" dirty="0" err="1" smtClean="0">
                <a:solidFill>
                  <a:srgbClr val="FF0000"/>
                </a:solidFill>
              </a:rPr>
              <a:t>Astro</a:t>
            </a:r>
            <a:r>
              <a:rPr lang="en-US" altLang="ja-JP" sz="2400" dirty="0" smtClean="0">
                <a:solidFill>
                  <a:srgbClr val="FF0000"/>
                </a:solidFill>
              </a:rPr>
              <a:t>-H CSA need good noise performance</a:t>
            </a:r>
          </a:p>
        </p:txBody>
      </p:sp>
    </p:spTree>
  </p:cSld>
  <p:clrMapOvr>
    <a:masterClrMapping/>
  </p:clrMapOvr>
  <p:transition advTm="15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\\KAISEKIPC\zikken\koubai_rev_v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0112" y="1856641"/>
            <a:ext cx="4515320" cy="3195648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Performance of CSA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13</a:t>
            </a:fld>
            <a:endParaRPr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1742" y="1858962"/>
            <a:ext cx="3039639" cy="2962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線コネクタ 4"/>
          <p:cNvCxnSpPr/>
          <p:nvPr/>
        </p:nvCxnSpPr>
        <p:spPr>
          <a:xfrm flipH="1">
            <a:off x="1130317" y="2454076"/>
            <a:ext cx="360040" cy="36004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3021577" y="3475905"/>
            <a:ext cx="10234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shaper</a:t>
            </a:r>
            <a:endParaRPr kumimoji="1" lang="ja-JP" altLang="en-US" sz="2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488946" y="1906587"/>
            <a:ext cx="1312143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Test pulse</a:t>
            </a:r>
            <a:endParaRPr kumimoji="1" lang="ja-JP" altLang="en-US" sz="2000" dirty="0"/>
          </a:p>
        </p:txBody>
      </p:sp>
      <p:sp>
        <p:nvSpPr>
          <p:cNvPr id="7" name="正方形/長方形 6"/>
          <p:cNvSpPr/>
          <p:nvPr/>
        </p:nvSpPr>
        <p:spPr>
          <a:xfrm>
            <a:off x="1893830" y="3018265"/>
            <a:ext cx="1127747" cy="144016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952915" y="4409791"/>
            <a:ext cx="10234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</a:rPr>
              <a:t>CSA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7504" y="3875186"/>
            <a:ext cx="12255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Detector capacitance</a:t>
            </a:r>
          </a:p>
          <a:p>
            <a:pPr algn="ctr"/>
            <a:r>
              <a:rPr kumimoji="1" lang="en-US" altLang="ja-JP" sz="1600" dirty="0" smtClean="0"/>
              <a:t>0〜1000 pF</a:t>
            </a:r>
            <a:endParaRPr kumimoji="1" lang="ja-JP" altLang="en-US" sz="1600" dirty="0"/>
          </a:p>
        </p:txBody>
      </p:sp>
      <p:cxnSp>
        <p:nvCxnSpPr>
          <p:cNvPr id="14" name="直線コネクタ 13"/>
          <p:cNvCxnSpPr/>
          <p:nvPr/>
        </p:nvCxnSpPr>
        <p:spPr>
          <a:xfrm flipV="1">
            <a:off x="6244059" y="3649817"/>
            <a:ext cx="9525" cy="1080000"/>
          </a:xfrm>
          <a:prstGeom prst="line">
            <a:avLst/>
          </a:prstGeom>
          <a:ln w="15875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rot="5400000" flipV="1">
            <a:off x="5592884" y="3010530"/>
            <a:ext cx="0" cy="1296000"/>
          </a:xfrm>
          <a:prstGeom prst="line">
            <a:avLst/>
          </a:prstGeom>
          <a:ln w="15875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6730262" y="3644354"/>
            <a:ext cx="1542039" cy="70788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0000FF"/>
                </a:solidFill>
              </a:rPr>
              <a:t>APD + cables</a:t>
            </a:r>
          </a:p>
          <a:p>
            <a:pPr algn="ctr"/>
            <a:r>
              <a:rPr lang="en-US" altLang="ja-JP" sz="2000" dirty="0" smtClean="0">
                <a:solidFill>
                  <a:srgbClr val="0000FF"/>
                </a:solidFill>
              </a:rPr>
              <a:t>capacitance</a:t>
            </a:r>
            <a:endParaRPr kumimoji="1" lang="ja-JP" altLang="en-US" sz="2000" dirty="0">
              <a:solidFill>
                <a:srgbClr val="0000FF"/>
              </a:solidFill>
            </a:endParaRPr>
          </a:p>
        </p:txBody>
      </p:sp>
      <p:cxnSp>
        <p:nvCxnSpPr>
          <p:cNvPr id="18" name="直線矢印コネクタ 17"/>
          <p:cNvCxnSpPr/>
          <p:nvPr/>
        </p:nvCxnSpPr>
        <p:spPr>
          <a:xfrm flipH="1">
            <a:off x="6246336" y="4124779"/>
            <a:ext cx="477576" cy="60352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5123681" y="4242781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</a:rPr>
              <a:t>2000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eV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228184" y="2725379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</a:rPr>
              <a:t>9.8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eV</a:t>
            </a:r>
            <a:r>
              <a:rPr lang="en-US" altLang="ja-JP" sz="2000" dirty="0" smtClean="0">
                <a:solidFill>
                  <a:srgbClr val="FF0000"/>
                </a:solidFill>
              </a:rPr>
              <a:t>/pF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cxnSp>
        <p:nvCxnSpPr>
          <p:cNvPr id="23" name="直線矢印コネクタ 22"/>
          <p:cNvCxnSpPr/>
          <p:nvPr/>
        </p:nvCxnSpPr>
        <p:spPr>
          <a:xfrm flipH="1" flipV="1">
            <a:off x="4957760" y="4369493"/>
            <a:ext cx="270938" cy="7657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970084" y="5469572"/>
            <a:ext cx="7704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ja-JP" altLang="en-US" sz="2000" dirty="0" smtClean="0"/>
              <a:t> </a:t>
            </a:r>
            <a:r>
              <a:rPr lang="en-US" altLang="ja-JP" sz="2000" dirty="0" smtClean="0"/>
              <a:t>400 pF (APD + cables)      </a:t>
            </a:r>
            <a:r>
              <a:rPr lang="en-US" altLang="ja-JP" sz="2000" dirty="0" err="1" smtClean="0"/>
              <a:t>testpulse</a:t>
            </a:r>
            <a:r>
              <a:rPr lang="en-US" altLang="ja-JP" sz="2000" dirty="0" smtClean="0"/>
              <a:t> width : 6 </a:t>
            </a:r>
            <a:r>
              <a:rPr lang="en-US" altLang="ja-JP" sz="2000" dirty="0" err="1" smtClean="0"/>
              <a:t>keV</a:t>
            </a:r>
            <a:r>
              <a:rPr lang="en-US" altLang="ja-JP" sz="2000" dirty="0" smtClean="0"/>
              <a:t> (FWHM, Si 60keV)</a:t>
            </a:r>
          </a:p>
          <a:p>
            <a:r>
              <a:rPr lang="en-US" altLang="ja-JP" sz="2000" dirty="0" smtClean="0"/>
              <a:t> </a:t>
            </a:r>
          </a:p>
          <a:p>
            <a:pPr>
              <a:buBlip>
                <a:blip r:embed="rId4"/>
              </a:buBlip>
            </a:pPr>
            <a:r>
              <a:rPr lang="en-US" altLang="ja-JP" sz="2000" dirty="0" smtClean="0"/>
              <a:t>8x8x4 cm</a:t>
            </a:r>
            <a:r>
              <a:rPr lang="en-US" altLang="ja-JP" sz="2000" baseline="30000" dirty="0" smtClean="0"/>
              <a:t>3 </a:t>
            </a:r>
            <a:r>
              <a:rPr lang="en-US" altLang="ja-JP" sz="2000" dirty="0" smtClean="0"/>
              <a:t>BGO       </a:t>
            </a:r>
            <a:r>
              <a:rPr lang="en-US" altLang="ja-JP" sz="2000" dirty="0" err="1" smtClean="0"/>
              <a:t>testpulse</a:t>
            </a:r>
            <a:r>
              <a:rPr lang="en-US" altLang="ja-JP" sz="2000" dirty="0" smtClean="0"/>
              <a:t> width : 21.7 </a:t>
            </a:r>
            <a:r>
              <a:rPr lang="en-US" altLang="ja-JP" sz="2000" dirty="0" err="1" smtClean="0"/>
              <a:t>keV</a:t>
            </a:r>
            <a:r>
              <a:rPr lang="en-US" altLang="ja-JP" sz="2000" dirty="0" smtClean="0"/>
              <a:t> (FWHM)</a:t>
            </a:r>
            <a:endParaRPr kumimoji="1" lang="en-US" altLang="ja-JP" sz="2000" dirty="0" smtClean="0"/>
          </a:p>
        </p:txBody>
      </p:sp>
      <p:sp>
        <p:nvSpPr>
          <p:cNvPr id="28" name="右矢印 27"/>
          <p:cNvSpPr/>
          <p:nvPr/>
        </p:nvSpPr>
        <p:spPr>
          <a:xfrm>
            <a:off x="3586658" y="5573200"/>
            <a:ext cx="233486" cy="203830"/>
          </a:xfrm>
          <a:prstGeom prst="rightArrow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右矢印 29"/>
          <p:cNvSpPr/>
          <p:nvPr/>
        </p:nvSpPr>
        <p:spPr>
          <a:xfrm>
            <a:off x="2884752" y="6197203"/>
            <a:ext cx="233486" cy="203830"/>
          </a:xfrm>
          <a:prstGeom prst="rightArrow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980298" y="1791659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/>
              <a:t>Noise performance</a:t>
            </a:r>
            <a:endParaRPr kumimoji="1" lang="ja-JP" altLang="en-US" sz="2400" dirty="0"/>
          </a:p>
        </p:txBody>
      </p:sp>
      <p:sp>
        <p:nvSpPr>
          <p:cNvPr id="24" name="下矢印 23"/>
          <p:cNvSpPr/>
          <p:nvPr/>
        </p:nvSpPr>
        <p:spPr>
          <a:xfrm>
            <a:off x="3059832" y="5849038"/>
            <a:ext cx="864096" cy="288032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021960" y="5804121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dirty="0" smtClean="0">
                <a:solidFill>
                  <a:srgbClr val="0000FF"/>
                </a:solidFill>
              </a:rPr>
              <a:t>Convert into active shield performance</a:t>
            </a:r>
            <a:endParaRPr kumimoji="1" lang="ja-JP" altLang="en-US" i="1" dirty="0">
              <a:solidFill>
                <a:srgbClr val="0000FF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228184" y="4883298"/>
            <a:ext cx="936104" cy="144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139438" y="4811797"/>
            <a:ext cx="3134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smtClean="0"/>
              <a:t>Detector capacitance [pF]</a:t>
            </a:r>
            <a:endParaRPr kumimoji="1" lang="ja-JP" altLang="en-US" sz="1400" dirty="0"/>
          </a:p>
        </p:txBody>
      </p:sp>
      <p:sp>
        <p:nvSpPr>
          <p:cNvPr id="32" name="テキスト ボックス 31"/>
          <p:cNvSpPr txBox="1"/>
          <p:nvPr/>
        </p:nvSpPr>
        <p:spPr>
          <a:xfrm rot="16200000">
            <a:off x="2915182" y="3310440"/>
            <a:ext cx="3124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err="1" smtClean="0"/>
              <a:t>Testpulse</a:t>
            </a:r>
            <a:r>
              <a:rPr lang="en-US" altLang="ja-JP" sz="1400" dirty="0" smtClean="0"/>
              <a:t> width[</a:t>
            </a:r>
            <a:r>
              <a:rPr lang="en-US" altLang="ja-JP" sz="1400" dirty="0" err="1" smtClean="0"/>
              <a:t>eV</a:t>
            </a:r>
            <a:r>
              <a:rPr lang="en-US" altLang="ja-JP" sz="1400" dirty="0" smtClean="0"/>
              <a:t> (FWHM, Si 60keV)]</a:t>
            </a:r>
            <a:endParaRPr kumimoji="1" lang="ja-JP" altLang="en-US" sz="14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23528" y="1412776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smtClean="0"/>
              <a:t>Evaluation of CSA assuming APD capacitance </a:t>
            </a:r>
            <a:r>
              <a:rPr lang="ja-JP" altLang="en-US" sz="2400" dirty="0" smtClean="0">
                <a:solidFill>
                  <a:srgbClr val="FF0000"/>
                </a:solidFill>
              </a:rPr>
              <a:t>～</a:t>
            </a:r>
            <a:r>
              <a:rPr lang="en-US" altLang="ja-JP" sz="2400" dirty="0" smtClean="0">
                <a:solidFill>
                  <a:srgbClr val="FF0000"/>
                </a:solidFill>
              </a:rPr>
              <a:t>400 pF</a:t>
            </a:r>
            <a:endParaRPr lang="en-US" altLang="ja-JP" sz="2400" u="sng" dirty="0" smtClean="0">
              <a:solidFill>
                <a:srgbClr val="FF0000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971600" y="5165402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ja-JP" altLang="en-US" sz="2000" dirty="0" smtClean="0"/>
              <a:t> </a:t>
            </a:r>
            <a:r>
              <a:rPr lang="en-US" altLang="ja-JP" sz="2000" dirty="0" smtClean="0"/>
              <a:t>good capacitive gradient : 9.8 </a:t>
            </a:r>
            <a:r>
              <a:rPr lang="en-US" altLang="ja-JP" sz="2000" dirty="0" err="1" smtClean="0"/>
              <a:t>eV</a:t>
            </a:r>
            <a:r>
              <a:rPr lang="en-US" altLang="ja-JP" sz="2000" dirty="0" smtClean="0"/>
              <a:t>/pF</a:t>
            </a: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正方形/長方形 28"/>
          <p:cNvSpPr/>
          <p:nvPr/>
        </p:nvSpPr>
        <p:spPr>
          <a:xfrm>
            <a:off x="4258000" y="1947896"/>
            <a:ext cx="1404000" cy="1080000"/>
          </a:xfrm>
          <a:prstGeom prst="rect">
            <a:avLst/>
          </a:prstGeom>
          <a:solidFill>
            <a:srgbClr val="FFFF11"/>
          </a:solidFill>
          <a:ln w="25400">
            <a:solidFill>
              <a:srgbClr val="FF0000"/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直線矢印コネクタ 20"/>
          <p:cNvCxnSpPr/>
          <p:nvPr/>
        </p:nvCxnSpPr>
        <p:spPr>
          <a:xfrm>
            <a:off x="4677038" y="2475644"/>
            <a:ext cx="337159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4572000" y="2479248"/>
            <a:ext cx="6927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14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074672" y="2191216"/>
            <a:ext cx="377456" cy="576064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899592" y="1556792"/>
            <a:ext cx="7272808" cy="1872208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27584" y="1834957"/>
            <a:ext cx="936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200" dirty="0" smtClean="0"/>
              <a:t>BGO</a:t>
            </a:r>
            <a:endParaRPr kumimoji="1" lang="ja-JP" altLang="en-US" sz="22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00576" y="2627045"/>
            <a:ext cx="936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0" dirty="0" smtClean="0"/>
              <a:t>APD</a:t>
            </a:r>
            <a:endParaRPr kumimoji="1" lang="ja-JP" altLang="en-US" sz="2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24712" y="2987085"/>
            <a:ext cx="936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0" dirty="0" smtClean="0"/>
              <a:t>CSA</a:t>
            </a:r>
            <a:endParaRPr kumimoji="1" lang="ja-JP" altLang="en-US" sz="22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648352" y="185528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ADC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2318568" y="1944248"/>
            <a:ext cx="1404000" cy="1080000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コネクタ 12"/>
          <p:cNvCxnSpPr/>
          <p:nvPr/>
        </p:nvCxnSpPr>
        <p:spPr>
          <a:xfrm>
            <a:off x="1678032" y="2479248"/>
            <a:ext cx="8603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2390000" y="2479248"/>
            <a:ext cx="8603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二等辺三角形 14"/>
          <p:cNvSpPr/>
          <p:nvPr/>
        </p:nvSpPr>
        <p:spPr>
          <a:xfrm rot="5400000">
            <a:off x="2471292" y="2384884"/>
            <a:ext cx="346392" cy="18496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コネクタ 15"/>
          <p:cNvCxnSpPr/>
          <p:nvPr/>
        </p:nvCxnSpPr>
        <p:spPr>
          <a:xfrm>
            <a:off x="3263976" y="2362528"/>
            <a:ext cx="123836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3252328" y="2592200"/>
            <a:ext cx="123836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二等辺三角形 17"/>
          <p:cNvSpPr/>
          <p:nvPr/>
        </p:nvSpPr>
        <p:spPr>
          <a:xfrm rot="5400000">
            <a:off x="3181492" y="2384884"/>
            <a:ext cx="346392" cy="18496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二等辺三角形 18"/>
          <p:cNvSpPr/>
          <p:nvPr/>
        </p:nvSpPr>
        <p:spPr>
          <a:xfrm rot="5400000">
            <a:off x="4419276" y="2386672"/>
            <a:ext cx="346392" cy="184960"/>
          </a:xfrm>
          <a:prstGeom prst="triangle">
            <a:avLst/>
          </a:prstGeom>
          <a:solidFill>
            <a:srgbClr val="FFFF1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1475656" y="2293140"/>
            <a:ext cx="216024" cy="371068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二等辺三角形 21"/>
          <p:cNvSpPr/>
          <p:nvPr/>
        </p:nvSpPr>
        <p:spPr>
          <a:xfrm rot="5400000">
            <a:off x="5121940" y="2386672"/>
            <a:ext cx="346392" cy="184960"/>
          </a:xfrm>
          <a:prstGeom prst="triangle">
            <a:avLst/>
          </a:prstGeom>
          <a:solidFill>
            <a:srgbClr val="FFFF1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6076632" y="2193488"/>
            <a:ext cx="377456" cy="57606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984310" y="2998113"/>
            <a:ext cx="20578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0" dirty="0" smtClean="0">
                <a:solidFill>
                  <a:srgbClr val="FF0000"/>
                </a:solidFill>
              </a:rPr>
              <a:t>Analog amplifier</a:t>
            </a:r>
            <a:endParaRPr kumimoji="1" lang="ja-JP" altLang="en-US" sz="2200" dirty="0">
              <a:solidFill>
                <a:srgbClr val="FF000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475272" y="2746086"/>
            <a:ext cx="15568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0" dirty="0" smtClean="0"/>
              <a:t>Digital filter</a:t>
            </a:r>
            <a:endParaRPr kumimoji="1" lang="ja-JP" altLang="en-US" sz="2200" dirty="0"/>
          </a:p>
        </p:txBody>
      </p:sp>
      <p:sp>
        <p:nvSpPr>
          <p:cNvPr id="31" name="二等辺三角形 30"/>
          <p:cNvSpPr/>
          <p:nvPr/>
        </p:nvSpPr>
        <p:spPr>
          <a:xfrm rot="5400000">
            <a:off x="7083572" y="2384884"/>
            <a:ext cx="346392" cy="18496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145" name="Picture 1" descr="\\KAISEKIPC\zikken\APMU_analog_singlest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986293"/>
            <a:ext cx="5193625" cy="2323027"/>
          </a:xfrm>
          <a:prstGeom prst="rect">
            <a:avLst/>
          </a:prstGeom>
          <a:noFill/>
        </p:spPr>
      </p:pic>
      <p:sp>
        <p:nvSpPr>
          <p:cNvPr id="32" name="テキスト ボックス 31"/>
          <p:cNvSpPr txBox="1"/>
          <p:nvPr/>
        </p:nvSpPr>
        <p:spPr>
          <a:xfrm>
            <a:off x="1475656" y="3717032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ja-JP" altLang="en-US" sz="2400" dirty="0" smtClean="0">
                <a:solidFill>
                  <a:srgbClr val="0000FF"/>
                </a:solidFill>
              </a:rPr>
              <a:t> </a:t>
            </a:r>
            <a:r>
              <a:rPr lang="en-US" altLang="ja-JP" sz="2400" dirty="0" smtClean="0">
                <a:solidFill>
                  <a:srgbClr val="0000FF"/>
                </a:solidFill>
              </a:rPr>
              <a:t>single-stage differential and integrating circuit</a:t>
            </a:r>
          </a:p>
        </p:txBody>
      </p:sp>
    </p:spTree>
    <p:extLst>
      <p:ext uri="{BB962C8B-B14F-4D97-AF65-F5344CB8AC3E}">
        <p14:creationId xmlns:p14="http://schemas.microsoft.com/office/powerpoint/2010/main" xmlns="" val="261299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 descr="C:\Documents and Settings\syousei\My Documents\Astro-H\tenmon\hist1.1u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443" y="2624478"/>
            <a:ext cx="4260456" cy="3084607"/>
          </a:xfrm>
          <a:prstGeom prst="rect">
            <a:avLst/>
          </a:prstGeom>
          <a:noFill/>
        </p:spPr>
      </p:pic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15</a:t>
            </a:fld>
            <a:endParaRPr lang="ja-JP" alt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1331640" y="197768"/>
            <a:ext cx="6480720" cy="1143000"/>
          </a:xfrm>
        </p:spPr>
        <p:txBody>
          <a:bodyPr/>
          <a:lstStyle/>
          <a:p>
            <a:r>
              <a:rPr kumimoji="1" lang="en-US" altLang="ja-JP" dirty="0" smtClean="0"/>
              <a:t>Analog amplifier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3528" y="1412776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/>
              <a:t>O</a:t>
            </a:r>
            <a:r>
              <a:rPr lang="en-US" altLang="ja-JP" sz="2400" dirty="0" smtClean="0"/>
              <a:t>ptimize the best </a:t>
            </a:r>
            <a:r>
              <a:rPr lang="en-US" altLang="ja-JP" sz="2400" dirty="0" smtClean="0">
                <a:solidFill>
                  <a:srgbClr val="0000FF"/>
                </a:solidFill>
              </a:rPr>
              <a:t>“integrating time constants”</a:t>
            </a:r>
            <a:endParaRPr lang="en-US" altLang="ja-JP" sz="2400" u="sng" dirty="0" smtClean="0">
              <a:solidFill>
                <a:srgbClr val="0000FF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012160" y="5357224"/>
            <a:ext cx="1152128" cy="144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 rot="16200000">
            <a:off x="3623745" y="4370200"/>
            <a:ext cx="1512167" cy="144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" name="グループ化 15"/>
          <p:cNvGrpSpPr/>
          <p:nvPr/>
        </p:nvGrpSpPr>
        <p:grpSpPr>
          <a:xfrm>
            <a:off x="4184664" y="2635111"/>
            <a:ext cx="4873938" cy="3197896"/>
            <a:chOff x="3975825" y="1835532"/>
            <a:chExt cx="4873938" cy="3197896"/>
          </a:xfrm>
        </p:grpSpPr>
        <p:grpSp>
          <p:nvGrpSpPr>
            <p:cNvPr id="17" name="グループ化 8"/>
            <p:cNvGrpSpPr/>
            <p:nvPr/>
          </p:nvGrpSpPr>
          <p:grpSpPr>
            <a:xfrm>
              <a:off x="4283968" y="1835532"/>
              <a:ext cx="4565795" cy="3105636"/>
              <a:chOff x="4283968" y="1835532"/>
              <a:chExt cx="4565795" cy="3105636"/>
            </a:xfrm>
          </p:grpSpPr>
          <p:pic>
            <p:nvPicPr>
              <p:cNvPr id="20" name="Picture 3" descr="C:\Documents and Settings\syousei\My Documents\Astro-H\tenmon\saitekika_rev4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283968" y="1835532"/>
                <a:ext cx="4565795" cy="3096344"/>
              </a:xfrm>
              <a:prstGeom prst="rect">
                <a:avLst/>
              </a:prstGeom>
              <a:noFill/>
            </p:spPr>
          </p:pic>
          <p:sp>
            <p:nvSpPr>
              <p:cNvPr id="21" name="正方形/長方形 20"/>
              <p:cNvSpPr/>
              <p:nvPr/>
            </p:nvSpPr>
            <p:spPr>
              <a:xfrm>
                <a:off x="6012160" y="4797152"/>
                <a:ext cx="1152128" cy="14401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63500" dist="50800" dir="5400000" sx="1000" sy="1000" algn="ctr" rotWithShape="0">
                  <a:schemeClr val="tx1">
                    <a:lumMod val="75000"/>
                    <a:lumOff val="2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正方形/長方形 21"/>
              <p:cNvSpPr/>
              <p:nvPr/>
            </p:nvSpPr>
            <p:spPr>
              <a:xfrm rot="16200000">
                <a:off x="3623745" y="3320988"/>
                <a:ext cx="1512167" cy="14401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</a:ln>
              <a:effectLst>
                <a:outerShdw blurRad="63500" dist="50800" dir="5400000" sx="1000" sy="1000" algn="ctr" rotWithShape="0">
                  <a:schemeClr val="tx1">
                    <a:lumMod val="75000"/>
                    <a:lumOff val="2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テキスト ボックス 17"/>
            <p:cNvSpPr txBox="1"/>
            <p:nvPr/>
          </p:nvSpPr>
          <p:spPr>
            <a:xfrm rot="16200000">
              <a:off x="2854844" y="3109821"/>
              <a:ext cx="27651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 err="1" smtClean="0"/>
                <a:t>Testpulse</a:t>
              </a:r>
              <a:r>
                <a:rPr lang="en-US" altLang="ja-JP" sz="1400" dirty="0" smtClean="0"/>
                <a:t> width[</a:t>
              </a:r>
              <a:r>
                <a:rPr lang="en-US" altLang="ja-JP" sz="1400" dirty="0" err="1" smtClean="0"/>
                <a:t>keV</a:t>
              </a:r>
              <a:endParaRPr lang="en-US" altLang="ja-JP" sz="1400" dirty="0" smtClean="0"/>
            </a:p>
            <a:p>
              <a:pPr algn="ctr"/>
              <a:r>
                <a:rPr lang="en-US" altLang="ja-JP" sz="1400" dirty="0" smtClean="0"/>
                <a:t> (FWHM, BGO 662keV)]</a:t>
              </a:r>
              <a:endParaRPr kumimoji="1" lang="ja-JP" altLang="en-US" sz="1400" dirty="0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4996097" y="4725651"/>
              <a:ext cx="31344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 smtClean="0"/>
                <a:t>Integration time constant [us]</a:t>
              </a:r>
              <a:endParaRPr kumimoji="1" lang="ja-JP" altLang="en-US" sz="1400" dirty="0"/>
            </a:p>
          </p:txBody>
        </p:sp>
      </p:grpSp>
      <p:sp>
        <p:nvSpPr>
          <p:cNvPr id="25" name="正方形/長方形 24"/>
          <p:cNvSpPr/>
          <p:nvPr/>
        </p:nvSpPr>
        <p:spPr>
          <a:xfrm>
            <a:off x="1999627" y="5586098"/>
            <a:ext cx="936104" cy="14401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191925" y="3857906"/>
            <a:ext cx="288032" cy="86409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\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 rot="16200000">
            <a:off x="-1042006" y="4017123"/>
            <a:ext cx="27651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smtClean="0"/>
              <a:t>count</a:t>
            </a:r>
            <a:endParaRPr kumimoji="1" lang="ja-JP" altLang="en-US" sz="14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91382" y="5535356"/>
            <a:ext cx="3134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smtClean="0"/>
              <a:t>ADC channel [</a:t>
            </a:r>
            <a:r>
              <a:rPr lang="en-US" altLang="ja-JP" sz="1400" dirty="0" err="1" smtClean="0"/>
              <a:t>ch</a:t>
            </a:r>
            <a:r>
              <a:rPr lang="en-US" altLang="ja-JP" sz="1400" dirty="0" smtClean="0"/>
              <a:t>]</a:t>
            </a:r>
            <a:endParaRPr kumimoji="1" lang="ja-JP" altLang="en-US" sz="14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051720" y="3076451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Testpulse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55576" y="300444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aseline="30000" dirty="0" smtClean="0"/>
              <a:t>137</a:t>
            </a:r>
            <a:r>
              <a:rPr lang="en-US" altLang="ja-JP" dirty="0" smtClean="0"/>
              <a:t>Cs</a:t>
            </a:r>
            <a:endParaRPr kumimoji="1" lang="ja-JP" altLang="en-US" dirty="0"/>
          </a:p>
        </p:txBody>
      </p:sp>
      <p:cxnSp>
        <p:nvCxnSpPr>
          <p:cNvPr id="33" name="直線矢印コネクタ 32"/>
          <p:cNvCxnSpPr/>
          <p:nvPr/>
        </p:nvCxnSpPr>
        <p:spPr>
          <a:xfrm>
            <a:off x="5220072" y="4731553"/>
            <a:ext cx="648072" cy="0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971600" y="1772816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ja-JP" altLang="en-US" sz="2000" dirty="0" smtClean="0"/>
              <a:t> </a:t>
            </a:r>
            <a:r>
              <a:rPr lang="en-US" altLang="ja-JP" sz="2000" dirty="0" smtClean="0"/>
              <a:t>“the expended time of output veto signal to the main detector” </a:t>
            </a:r>
            <a:r>
              <a:rPr lang="en-US" altLang="ja-JP" sz="2000" dirty="0" smtClean="0">
                <a:solidFill>
                  <a:srgbClr val="FF0000"/>
                </a:solidFill>
              </a:rPr>
              <a:t> &lt; 5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ja-JP" sz="2000" dirty="0" smtClean="0">
                <a:solidFill>
                  <a:srgbClr val="FF0000"/>
                </a:solidFill>
              </a:rPr>
              <a:t>s</a:t>
            </a:r>
            <a:endParaRPr lang="en-US" altLang="ja-JP" sz="2000" dirty="0" smtClean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971600" y="2366296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ja-JP" altLang="en-US" sz="2000" dirty="0" smtClean="0"/>
              <a:t> </a:t>
            </a:r>
            <a:r>
              <a:rPr lang="en-US" altLang="ja-JP" sz="2000" dirty="0" smtClean="0"/>
              <a:t>peaking time adjusted by </a:t>
            </a:r>
            <a:r>
              <a:rPr lang="en-US" altLang="ja-JP" sz="2000" dirty="0" smtClean="0">
                <a:solidFill>
                  <a:srgbClr val="FF0000"/>
                </a:solidFill>
              </a:rPr>
              <a:t>differential filter (τ</a:t>
            </a: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&gt; 1.3 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ja-JP" sz="2000" dirty="0" smtClean="0">
                <a:solidFill>
                  <a:srgbClr val="FF0000"/>
                </a:solidFill>
              </a:rPr>
              <a:t>s)</a:t>
            </a:r>
          </a:p>
        </p:txBody>
      </p:sp>
      <p:sp>
        <p:nvSpPr>
          <p:cNvPr id="42" name="右矢印 41"/>
          <p:cNvSpPr/>
          <p:nvPr/>
        </p:nvSpPr>
        <p:spPr>
          <a:xfrm rot="5400000">
            <a:off x="3959932" y="1956604"/>
            <a:ext cx="288032" cy="64807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747080" y="470915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solidFill>
                  <a:srgbClr val="FF0000"/>
                </a:solidFill>
              </a:rPr>
              <a:t>Without differential filter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975368" y="5805264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5"/>
              </a:buBlip>
            </a:pP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employ integrating time constants 1.0 – 1.2 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ja-JP" sz="2000" dirty="0" smtClean="0">
                <a:solidFill>
                  <a:srgbClr val="FF0000"/>
                </a:solidFill>
              </a:rPr>
              <a:t>s</a:t>
            </a: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16</a:t>
            </a:fld>
            <a:endParaRPr lang="ja-JP" altLang="en-US" dirty="0"/>
          </a:p>
        </p:txBody>
      </p:sp>
      <p:sp>
        <p:nvSpPr>
          <p:cNvPr id="27" name="正方形/長方形 26"/>
          <p:cNvSpPr/>
          <p:nvPr/>
        </p:nvSpPr>
        <p:spPr>
          <a:xfrm>
            <a:off x="4258000" y="3100024"/>
            <a:ext cx="1404000" cy="1080000"/>
          </a:xfrm>
          <a:prstGeom prst="rect">
            <a:avLst/>
          </a:prstGeom>
          <a:solidFill>
            <a:srgbClr val="FFFF11"/>
          </a:solidFill>
          <a:ln w="25400">
            <a:solidFill>
              <a:srgbClr val="FF0000"/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4677038" y="3627772"/>
            <a:ext cx="337159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4572000" y="3631376"/>
            <a:ext cx="6927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29"/>
          <p:cNvSpPr/>
          <p:nvPr/>
        </p:nvSpPr>
        <p:spPr>
          <a:xfrm>
            <a:off x="1074672" y="3343344"/>
            <a:ext cx="377456" cy="576064"/>
          </a:xfrm>
          <a:prstGeom prst="rect">
            <a:avLst/>
          </a:prstGeom>
          <a:solidFill>
            <a:srgbClr val="FFFF11"/>
          </a:solidFill>
          <a:ln w="25400">
            <a:solidFill>
              <a:srgbClr val="FF0000"/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899592" y="2708920"/>
            <a:ext cx="7272808" cy="1872208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827584" y="2987085"/>
            <a:ext cx="936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200" dirty="0" smtClean="0">
                <a:solidFill>
                  <a:srgbClr val="FF0000"/>
                </a:solidFill>
              </a:rPr>
              <a:t>BGO</a:t>
            </a:r>
            <a:endParaRPr kumimoji="1" lang="ja-JP" altLang="en-US" sz="2200" dirty="0">
              <a:solidFill>
                <a:srgbClr val="FF0000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300576" y="3779173"/>
            <a:ext cx="936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0" dirty="0" smtClean="0">
                <a:solidFill>
                  <a:srgbClr val="FF0000"/>
                </a:solidFill>
              </a:rPr>
              <a:t>APD</a:t>
            </a:r>
            <a:endParaRPr kumimoji="1" lang="ja-JP" altLang="en-US" sz="2200" dirty="0">
              <a:solidFill>
                <a:srgbClr val="FF0000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524712" y="4139213"/>
            <a:ext cx="936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0" dirty="0" smtClean="0">
                <a:solidFill>
                  <a:srgbClr val="FF0000"/>
                </a:solidFill>
              </a:rPr>
              <a:t>CSA</a:t>
            </a:r>
            <a:endParaRPr kumimoji="1" lang="ja-JP" altLang="en-US" sz="2200" dirty="0">
              <a:solidFill>
                <a:srgbClr val="FF0000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648352" y="300741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rgbClr val="FF0000"/>
                </a:solidFill>
              </a:rPr>
              <a:t>ADC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475272" y="3898214"/>
            <a:ext cx="15568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0" dirty="0" smtClean="0">
                <a:solidFill>
                  <a:srgbClr val="FF0000"/>
                </a:solidFill>
              </a:rPr>
              <a:t>Digital filter</a:t>
            </a:r>
            <a:endParaRPr kumimoji="1" lang="ja-JP" altLang="en-US" sz="2200" dirty="0">
              <a:solidFill>
                <a:srgbClr val="FF0000"/>
              </a:solidFill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2318568" y="3096376"/>
            <a:ext cx="1404000" cy="1080000"/>
          </a:xfrm>
          <a:prstGeom prst="rect">
            <a:avLst/>
          </a:prstGeom>
          <a:solidFill>
            <a:srgbClr val="FFFF11"/>
          </a:solidFill>
          <a:ln w="25400">
            <a:solidFill>
              <a:srgbClr val="FF0000"/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8" name="直線コネクタ 37"/>
          <p:cNvCxnSpPr/>
          <p:nvPr/>
        </p:nvCxnSpPr>
        <p:spPr>
          <a:xfrm>
            <a:off x="1678032" y="3631376"/>
            <a:ext cx="8603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2390000" y="3631376"/>
            <a:ext cx="8603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二等辺三角形 39"/>
          <p:cNvSpPr/>
          <p:nvPr/>
        </p:nvSpPr>
        <p:spPr>
          <a:xfrm rot="5400000">
            <a:off x="2471292" y="3537012"/>
            <a:ext cx="346392" cy="184960"/>
          </a:xfrm>
          <a:prstGeom prst="triangle">
            <a:avLst/>
          </a:prstGeom>
          <a:solidFill>
            <a:srgbClr val="FFFF1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1" name="直線コネクタ 40"/>
          <p:cNvCxnSpPr/>
          <p:nvPr/>
        </p:nvCxnSpPr>
        <p:spPr>
          <a:xfrm>
            <a:off x="3263976" y="3514656"/>
            <a:ext cx="123836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>
            <a:off x="3252328" y="3744328"/>
            <a:ext cx="123836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二等辺三角形 42"/>
          <p:cNvSpPr/>
          <p:nvPr/>
        </p:nvSpPr>
        <p:spPr>
          <a:xfrm rot="5400000">
            <a:off x="3181492" y="3537012"/>
            <a:ext cx="346392" cy="184960"/>
          </a:xfrm>
          <a:prstGeom prst="triangle">
            <a:avLst/>
          </a:prstGeom>
          <a:solidFill>
            <a:srgbClr val="FFFF1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二等辺三角形 43"/>
          <p:cNvSpPr/>
          <p:nvPr/>
        </p:nvSpPr>
        <p:spPr>
          <a:xfrm rot="5400000">
            <a:off x="4419276" y="3538800"/>
            <a:ext cx="346392" cy="184960"/>
          </a:xfrm>
          <a:prstGeom prst="triangle">
            <a:avLst/>
          </a:prstGeom>
          <a:solidFill>
            <a:srgbClr val="FFFF1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1475656" y="3445268"/>
            <a:ext cx="216024" cy="371068"/>
          </a:xfrm>
          <a:prstGeom prst="rect">
            <a:avLst/>
          </a:prstGeom>
          <a:solidFill>
            <a:srgbClr val="FFFF11"/>
          </a:solidFill>
          <a:ln w="25400">
            <a:solidFill>
              <a:srgbClr val="FF0000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二等辺三角形 45"/>
          <p:cNvSpPr/>
          <p:nvPr/>
        </p:nvSpPr>
        <p:spPr>
          <a:xfrm rot="5400000">
            <a:off x="5121940" y="3538800"/>
            <a:ext cx="346392" cy="184960"/>
          </a:xfrm>
          <a:prstGeom prst="triangle">
            <a:avLst/>
          </a:prstGeom>
          <a:solidFill>
            <a:srgbClr val="FFFF1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6076632" y="3345616"/>
            <a:ext cx="377456" cy="576064"/>
          </a:xfrm>
          <a:prstGeom prst="rect">
            <a:avLst/>
          </a:prstGeom>
          <a:solidFill>
            <a:srgbClr val="FFFF11"/>
          </a:solidFill>
          <a:ln w="25400">
            <a:solidFill>
              <a:srgbClr val="FF0000"/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984310" y="4150241"/>
            <a:ext cx="20578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0" dirty="0" smtClean="0">
                <a:solidFill>
                  <a:srgbClr val="FF0000"/>
                </a:solidFill>
              </a:rPr>
              <a:t>Analog amplifier</a:t>
            </a:r>
            <a:endParaRPr kumimoji="1" lang="ja-JP" altLang="en-US" sz="2200" dirty="0">
              <a:solidFill>
                <a:srgbClr val="FF0000"/>
              </a:solidFill>
            </a:endParaRPr>
          </a:p>
        </p:txBody>
      </p:sp>
      <p:sp>
        <p:nvSpPr>
          <p:cNvPr id="50" name="二等辺三角形 49"/>
          <p:cNvSpPr/>
          <p:nvPr/>
        </p:nvSpPr>
        <p:spPr>
          <a:xfrm rot="5400000">
            <a:off x="7083572" y="3537012"/>
            <a:ext cx="346392" cy="184960"/>
          </a:xfrm>
          <a:prstGeom prst="triangle">
            <a:avLst/>
          </a:prstGeom>
          <a:solidFill>
            <a:srgbClr val="FFFF11"/>
          </a:solidFill>
          <a:ln w="25400">
            <a:solidFill>
              <a:srgbClr val="FF0000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70728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グラフ 44"/>
          <p:cNvGraphicFramePr>
            <a:graphicFrameLocks noGrp="1"/>
          </p:cNvGraphicFramePr>
          <p:nvPr/>
        </p:nvGraphicFramePr>
        <p:xfrm>
          <a:off x="1835696" y="2348880"/>
          <a:ext cx="6237713" cy="34369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Whole system performance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17</a:t>
            </a:fld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3528" y="1412776"/>
            <a:ext cx="882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smtClean="0"/>
              <a:t>Performance of active shield system circuit</a:t>
            </a:r>
            <a:endParaRPr lang="en-US" altLang="ja-JP" sz="2400" u="sng" dirty="0" smtClean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555776" y="6089528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i="1" dirty="0" smtClean="0">
                <a:solidFill>
                  <a:srgbClr val="0000FF"/>
                </a:solidFill>
              </a:rPr>
              <a:t>digital filter : </a:t>
            </a:r>
            <a:r>
              <a:rPr lang="en-US" altLang="ja-JP" i="1" dirty="0" err="1" smtClean="0">
                <a:solidFill>
                  <a:srgbClr val="0000FF"/>
                </a:solidFill>
              </a:rPr>
              <a:t>Ohno</a:t>
            </a:r>
            <a:r>
              <a:rPr lang="en-US" altLang="ja-JP" i="1" dirty="0" smtClean="0">
                <a:solidFill>
                  <a:srgbClr val="0000FF"/>
                </a:solidFill>
              </a:rPr>
              <a:t>, M. et al.</a:t>
            </a:r>
            <a:r>
              <a:rPr lang="ja-JP" altLang="en-US" i="1" dirty="0" smtClean="0">
                <a:solidFill>
                  <a:srgbClr val="0000FF"/>
                </a:solidFill>
              </a:rPr>
              <a:t> </a:t>
            </a:r>
            <a:r>
              <a:rPr lang="en-US" altLang="ja-JP" i="1" smtClean="0">
                <a:solidFill>
                  <a:srgbClr val="0000FF"/>
                </a:solidFill>
              </a:rPr>
              <a:t>(2011) HSTD-8</a:t>
            </a:r>
            <a:endParaRPr kumimoji="1" lang="ja-JP" altLang="en-US" i="1" dirty="0">
              <a:solidFill>
                <a:srgbClr val="0000FF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 rot="16200000">
            <a:off x="-10381" y="3869763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err="1" smtClean="0"/>
              <a:t>Testpulse</a:t>
            </a:r>
            <a:r>
              <a:rPr lang="en-US" altLang="ja-JP" sz="1400" dirty="0" smtClean="0"/>
              <a:t> width[</a:t>
            </a:r>
            <a:r>
              <a:rPr lang="en-US" altLang="ja-JP" sz="1400" dirty="0" err="1" smtClean="0"/>
              <a:t>keV</a:t>
            </a:r>
            <a:r>
              <a:rPr lang="en-US" altLang="ja-JP" sz="1400" dirty="0" smtClean="0"/>
              <a:t> (FWHM, BGO 662keV)]</a:t>
            </a:r>
            <a:endParaRPr kumimoji="1" lang="ja-JP" altLang="en-US" sz="14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747348" y="5655151"/>
            <a:ext cx="3134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smtClean="0"/>
              <a:t>Integrating time constant [us]</a:t>
            </a:r>
            <a:endParaRPr kumimoji="1" lang="ja-JP" altLang="en-US" sz="14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823472" y="2079138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u="sng" dirty="0" smtClean="0">
                <a:solidFill>
                  <a:srgbClr val="FF0000"/>
                </a:solidFill>
              </a:rPr>
              <a:t>Filled marker using analog &amp; digital filter</a:t>
            </a:r>
            <a:endParaRPr kumimoji="1" lang="ja-JP" altLang="en-US" sz="2000" u="sng" dirty="0">
              <a:solidFill>
                <a:srgbClr val="FF00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43608" y="5816018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better than ready-made analog shaper (ORTEC570 &amp; CP4417)</a:t>
            </a:r>
          </a:p>
        </p:txBody>
      </p:sp>
      <p:sp>
        <p:nvSpPr>
          <p:cNvPr id="14" name="円/楕円 13"/>
          <p:cNvSpPr/>
          <p:nvPr/>
        </p:nvSpPr>
        <p:spPr>
          <a:xfrm>
            <a:off x="3042000" y="2876448"/>
            <a:ext cx="360040" cy="360040"/>
          </a:xfrm>
          <a:prstGeom prst="ellipse">
            <a:avLst/>
          </a:prstGeom>
          <a:noFill/>
          <a:ln w="19050">
            <a:solidFill>
              <a:srgbClr val="0000FF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3042000" y="4246039"/>
            <a:ext cx="360040" cy="360040"/>
          </a:xfrm>
          <a:prstGeom prst="ellipse">
            <a:avLst/>
          </a:prstGeom>
          <a:noFill/>
          <a:ln w="19050">
            <a:solidFill>
              <a:srgbClr val="0000FF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130009" y="3579151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0000FF"/>
                </a:solidFill>
              </a:rPr>
              <a:t>Ready-made</a:t>
            </a:r>
            <a:r>
              <a:rPr kumimoji="1" lang="en-US" altLang="ja-JP" sz="2000" dirty="0" smtClean="0">
                <a:solidFill>
                  <a:srgbClr val="0000FF"/>
                </a:solidFill>
              </a:rPr>
              <a:t> shaper</a:t>
            </a:r>
            <a:endParaRPr kumimoji="1" lang="ja-JP" altLang="en-US" sz="2000" dirty="0">
              <a:solidFill>
                <a:srgbClr val="0000FF"/>
              </a:solidFill>
            </a:endParaRPr>
          </a:p>
        </p:txBody>
      </p:sp>
      <p:cxnSp>
        <p:nvCxnSpPr>
          <p:cNvPr id="27" name="直線矢印コネクタ 26"/>
          <p:cNvCxnSpPr/>
          <p:nvPr/>
        </p:nvCxnSpPr>
        <p:spPr>
          <a:xfrm flipH="1">
            <a:off x="3312553" y="3901238"/>
            <a:ext cx="169447" cy="345951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 flipH="1" flipV="1">
            <a:off x="3301249" y="3208728"/>
            <a:ext cx="159567" cy="459808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1043608" y="1772816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ja-JP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ja-JP" sz="2000" dirty="0" smtClean="0">
                <a:solidFill>
                  <a:srgbClr val="0000FF"/>
                </a:solidFill>
              </a:rPr>
              <a:t>using integrating time constants 1.0 – 1.2 </a:t>
            </a:r>
            <a:r>
              <a:rPr lang="en-US" altLang="ja-JP" sz="2000" dirty="0" smtClean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altLang="ja-JP" sz="2000" dirty="0" smtClean="0">
                <a:solidFill>
                  <a:srgbClr val="0000FF"/>
                </a:solidFill>
              </a:rPr>
              <a:t>s</a:t>
            </a:r>
          </a:p>
        </p:txBody>
      </p:sp>
      <p:sp>
        <p:nvSpPr>
          <p:cNvPr id="20" name="下矢印 19"/>
          <p:cNvSpPr/>
          <p:nvPr/>
        </p:nvSpPr>
        <p:spPr>
          <a:xfrm>
            <a:off x="539552" y="2492896"/>
            <a:ext cx="648072" cy="2448272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-122168" y="4985880"/>
            <a:ext cx="1979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 smtClean="0">
                <a:solidFill>
                  <a:srgbClr val="FF0000"/>
                </a:solidFill>
              </a:rPr>
              <a:t>better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6146299" y="2609616"/>
            <a:ext cx="2232248" cy="144016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>
            <a:outerShdw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4" name="グループ化 43"/>
          <p:cNvGrpSpPr/>
          <p:nvPr/>
        </p:nvGrpSpPr>
        <p:grpSpPr>
          <a:xfrm>
            <a:off x="5652120" y="2687654"/>
            <a:ext cx="2880320" cy="2566675"/>
            <a:chOff x="5652120" y="2650560"/>
            <a:chExt cx="2880320" cy="2566675"/>
          </a:xfrm>
        </p:grpSpPr>
        <p:sp>
          <p:nvSpPr>
            <p:cNvPr id="28" name="正方形/長方形 27"/>
            <p:cNvSpPr/>
            <p:nvPr/>
          </p:nvSpPr>
          <p:spPr>
            <a:xfrm>
              <a:off x="5940152" y="2763512"/>
              <a:ext cx="1728192" cy="233532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  <a:effectLst>
              <a:outerShdw sx="1000" sy="1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5840848" y="2650560"/>
              <a:ext cx="2043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1.0 </a:t>
              </a:r>
              <a:r>
                <a:rPr kumimoji="1" lang="en-US" altLang="ja-JP" dirty="0" smtClean="0">
                  <a:latin typeface="Symbol" pitchFamily="18" charset="2"/>
                </a:rPr>
                <a:t>m</a:t>
              </a:r>
              <a:r>
                <a:rPr kumimoji="1" lang="en-US" altLang="ja-JP" dirty="0" smtClean="0"/>
                <a:t>s (only analog)</a:t>
              </a:r>
              <a:endParaRPr kumimoji="1" lang="ja-JP" altLang="en-US" dirty="0"/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5850728" y="2960364"/>
              <a:ext cx="23216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1.1 </a:t>
              </a:r>
              <a:r>
                <a:rPr kumimoji="1" lang="en-US" altLang="ja-JP" dirty="0" smtClean="0">
                  <a:latin typeface="Symbol" pitchFamily="18" charset="2"/>
                </a:rPr>
                <a:t>m</a:t>
              </a:r>
              <a:r>
                <a:rPr kumimoji="1" lang="en-US" altLang="ja-JP" dirty="0" smtClean="0"/>
                <a:t>s (only analog)</a:t>
              </a:r>
              <a:endParaRPr kumimoji="1" lang="ja-JP" altLang="en-US" dirty="0"/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5850728" y="3274939"/>
              <a:ext cx="2249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1.2 </a:t>
              </a:r>
              <a:r>
                <a:rPr kumimoji="1" lang="en-US" altLang="ja-JP" dirty="0" smtClean="0">
                  <a:latin typeface="Symbol" pitchFamily="18" charset="2"/>
                </a:rPr>
                <a:t>m</a:t>
              </a:r>
              <a:r>
                <a:rPr kumimoji="1" lang="en-US" altLang="ja-JP" dirty="0" smtClean="0"/>
                <a:t>s (only analog)</a:t>
              </a:r>
              <a:endParaRPr kumimoji="1" lang="ja-JP" altLang="en-US" dirty="0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5850728" y="3591020"/>
              <a:ext cx="26817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1.0 </a:t>
              </a:r>
              <a:r>
                <a:rPr kumimoji="1" lang="en-US" altLang="ja-JP" dirty="0" smtClean="0">
                  <a:latin typeface="Symbol" pitchFamily="18" charset="2"/>
                </a:rPr>
                <a:t>m</a:t>
              </a:r>
              <a:r>
                <a:rPr kumimoji="1" lang="en-US" altLang="ja-JP" dirty="0" smtClean="0"/>
                <a:t>s (analog &amp; digital)</a:t>
              </a:r>
              <a:endParaRPr kumimoji="1" lang="ja-JP" altLang="en-US" dirty="0"/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5840848" y="3900318"/>
              <a:ext cx="26195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1.1 </a:t>
              </a:r>
              <a:r>
                <a:rPr kumimoji="1" lang="en-US" altLang="ja-JP" dirty="0" smtClean="0">
                  <a:latin typeface="Symbol" pitchFamily="18" charset="2"/>
                </a:rPr>
                <a:t>m</a:t>
              </a:r>
              <a:r>
                <a:rPr kumimoji="1" lang="en-US" altLang="ja-JP" dirty="0" smtClean="0"/>
                <a:t>s (analog &amp; digital)</a:t>
              </a:r>
              <a:endParaRPr kumimoji="1" lang="ja-JP" altLang="en-US" dirty="0"/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5850728" y="4208028"/>
              <a:ext cx="26097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1.2 </a:t>
              </a:r>
              <a:r>
                <a:rPr kumimoji="1" lang="en-US" altLang="ja-JP" dirty="0" smtClean="0">
                  <a:latin typeface="Symbol" pitchFamily="18" charset="2"/>
                </a:rPr>
                <a:t>m</a:t>
              </a:r>
              <a:r>
                <a:rPr kumimoji="1" lang="en-US" altLang="ja-JP" dirty="0" smtClean="0"/>
                <a:t>s (analog &amp; digital)</a:t>
              </a:r>
              <a:endParaRPr kumimoji="1" lang="ja-JP" altLang="en-US" dirty="0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5844616" y="4534742"/>
              <a:ext cx="16797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CP4417(1.0 </a:t>
              </a:r>
              <a:r>
                <a:rPr lang="en-US" altLang="ja-JP" dirty="0" smtClean="0">
                  <a:latin typeface="Symbol" pitchFamily="18" charset="2"/>
                </a:rPr>
                <a:t>m</a:t>
              </a:r>
              <a:r>
                <a:rPr lang="en-US" altLang="ja-JP" dirty="0" smtClean="0"/>
                <a:t>s)</a:t>
              </a:r>
              <a:endParaRPr kumimoji="1" lang="ja-JP" altLang="en-US" dirty="0"/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5844616" y="4847903"/>
              <a:ext cx="1967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ORTEC570(1.0 </a:t>
              </a:r>
              <a:r>
                <a:rPr lang="en-US" altLang="ja-JP" dirty="0" smtClean="0">
                  <a:latin typeface="Symbol" pitchFamily="18" charset="2"/>
                </a:rPr>
                <a:t>m</a:t>
              </a:r>
              <a:r>
                <a:rPr lang="en-US" altLang="ja-JP" dirty="0" smtClean="0"/>
                <a:t>s)</a:t>
              </a:r>
              <a:endParaRPr kumimoji="1" lang="ja-JP" altLang="en-US" dirty="0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5652120" y="2685474"/>
              <a:ext cx="2592288" cy="252028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>
              <a:outerShdw sx="1000" sy="1000" algn="ctr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正方形/長方形 45"/>
          <p:cNvSpPr/>
          <p:nvPr/>
        </p:nvSpPr>
        <p:spPr>
          <a:xfrm>
            <a:off x="3046775" y="4714510"/>
            <a:ext cx="2226461" cy="557221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>
            <a:outerShdw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325116" y="4378199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Analog &amp; digital filter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16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18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3528" y="1412776"/>
            <a:ext cx="882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smtClean="0"/>
              <a:t>APD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5576" y="1755400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ja-JP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ja-JP" sz="2000" dirty="0" smtClean="0">
                <a:solidFill>
                  <a:srgbClr val="0000FF"/>
                </a:solidFill>
              </a:rPr>
              <a:t>Thermal test       employ silicone resin for APD window</a:t>
            </a:r>
          </a:p>
          <a:p>
            <a:pPr>
              <a:buBlip>
                <a:blip r:embed="rId2"/>
              </a:buBlip>
            </a:pPr>
            <a:r>
              <a:rPr lang="en-US" altLang="ja-JP" sz="2000" dirty="0" smtClean="0">
                <a:solidFill>
                  <a:srgbClr val="0000FF"/>
                </a:solidFill>
              </a:rPr>
              <a:t> Radiation tolerance test      passed (</a:t>
            </a:r>
            <a:r>
              <a:rPr lang="en-US" altLang="ja-JP" sz="2000" baseline="30000" dirty="0" smtClean="0">
                <a:solidFill>
                  <a:srgbClr val="0000FF"/>
                </a:solidFill>
              </a:rPr>
              <a:t>60</a:t>
            </a:r>
            <a:r>
              <a:rPr lang="en-US" altLang="ja-JP" sz="2000" dirty="0" smtClean="0">
                <a:solidFill>
                  <a:srgbClr val="0000FF"/>
                </a:solidFill>
              </a:rPr>
              <a:t>Co 10 </a:t>
            </a:r>
            <a:r>
              <a:rPr lang="en-US" altLang="ja-JP" sz="2000" dirty="0" err="1" smtClean="0">
                <a:solidFill>
                  <a:srgbClr val="0000FF"/>
                </a:solidFill>
              </a:rPr>
              <a:t>krad</a:t>
            </a:r>
            <a:r>
              <a:rPr lang="en-US" altLang="ja-JP" sz="2000" dirty="0" smtClean="0">
                <a:solidFill>
                  <a:srgbClr val="0000FF"/>
                </a:solidFill>
              </a:rPr>
              <a:t>)</a:t>
            </a:r>
          </a:p>
          <a:p>
            <a:pPr>
              <a:buBlip>
                <a:blip r:embed="rId2"/>
              </a:buBlip>
            </a:pPr>
            <a:r>
              <a:rPr lang="en-US" altLang="ja-JP" sz="2000" dirty="0" smtClean="0">
                <a:solidFill>
                  <a:srgbClr val="0000FF"/>
                </a:solidFill>
              </a:rPr>
              <a:t> pre-FM APD acceptance test       establish how to screen FM APD</a:t>
            </a:r>
          </a:p>
        </p:txBody>
      </p:sp>
      <p:sp>
        <p:nvSpPr>
          <p:cNvPr id="7" name="右矢印 6"/>
          <p:cNvSpPr/>
          <p:nvPr/>
        </p:nvSpPr>
        <p:spPr>
          <a:xfrm>
            <a:off x="2483768" y="1854704"/>
            <a:ext cx="233486" cy="203830"/>
          </a:xfrm>
          <a:prstGeom prst="rightArrow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右矢印 7"/>
          <p:cNvSpPr/>
          <p:nvPr/>
        </p:nvSpPr>
        <p:spPr>
          <a:xfrm>
            <a:off x="3599568" y="2187448"/>
            <a:ext cx="233486" cy="203830"/>
          </a:xfrm>
          <a:prstGeom prst="rightArrow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右矢印 8"/>
          <p:cNvSpPr/>
          <p:nvPr/>
        </p:nvSpPr>
        <p:spPr>
          <a:xfrm>
            <a:off x="4077778" y="2475480"/>
            <a:ext cx="233486" cy="203830"/>
          </a:xfrm>
          <a:prstGeom prst="rightArrow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23528" y="2708920"/>
            <a:ext cx="882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smtClean="0"/>
              <a:t>CSA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55576" y="3056186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ja-JP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ja-JP" sz="2000" dirty="0" smtClean="0">
                <a:solidFill>
                  <a:srgbClr val="0000FF"/>
                </a:solidFill>
              </a:rPr>
              <a:t>good capacitive gradient : 9.8 </a:t>
            </a:r>
            <a:r>
              <a:rPr lang="en-US" altLang="ja-JP" sz="2000" dirty="0" err="1" smtClean="0">
                <a:solidFill>
                  <a:srgbClr val="0000FF"/>
                </a:solidFill>
              </a:rPr>
              <a:t>eV</a:t>
            </a:r>
            <a:r>
              <a:rPr lang="en-US" altLang="ja-JP" sz="2000" dirty="0" smtClean="0">
                <a:solidFill>
                  <a:srgbClr val="0000FF"/>
                </a:solidFill>
              </a:rPr>
              <a:t>/pF</a:t>
            </a:r>
          </a:p>
          <a:p>
            <a:pPr>
              <a:buBlip>
                <a:blip r:embed="rId2"/>
              </a:buBlip>
            </a:pPr>
            <a:r>
              <a:rPr lang="en-US" altLang="ja-JP" sz="2000" dirty="0" smtClean="0">
                <a:solidFill>
                  <a:srgbClr val="0000FF"/>
                </a:solidFill>
              </a:rPr>
              <a:t> 400 pF (APD + cables)       </a:t>
            </a:r>
            <a:r>
              <a:rPr lang="en-US" altLang="ja-JP" sz="2000" dirty="0" err="1" smtClean="0">
                <a:solidFill>
                  <a:srgbClr val="0000FF"/>
                </a:solidFill>
              </a:rPr>
              <a:t>testpulth</a:t>
            </a:r>
            <a:r>
              <a:rPr lang="en-US" altLang="ja-JP" sz="2000" dirty="0" smtClean="0">
                <a:solidFill>
                  <a:srgbClr val="0000FF"/>
                </a:solidFill>
              </a:rPr>
              <a:t> width : 6 </a:t>
            </a:r>
            <a:r>
              <a:rPr lang="en-US" altLang="ja-JP" sz="2000" dirty="0" err="1" smtClean="0">
                <a:solidFill>
                  <a:srgbClr val="0000FF"/>
                </a:solidFill>
              </a:rPr>
              <a:t>keV</a:t>
            </a:r>
            <a:r>
              <a:rPr lang="en-US" altLang="ja-JP" sz="2000" dirty="0" smtClean="0">
                <a:solidFill>
                  <a:srgbClr val="0000FF"/>
                </a:solidFill>
              </a:rPr>
              <a:t> (FWHM, Si 60keV)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23528" y="3781481"/>
            <a:ext cx="882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smtClean="0"/>
              <a:t>Analog amplifier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55576" y="4141521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ja-JP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ja-JP" sz="2000" dirty="0" smtClean="0">
                <a:solidFill>
                  <a:srgbClr val="0000FF"/>
                </a:solidFill>
              </a:rPr>
              <a:t>employ integrating time constants 1.0 – 1.2 </a:t>
            </a:r>
            <a:r>
              <a:rPr lang="en-US" altLang="ja-JP" sz="2000" dirty="0" err="1" smtClean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altLang="ja-JP" sz="2000" dirty="0" err="1" smtClean="0">
                <a:solidFill>
                  <a:srgbClr val="0000FF"/>
                </a:solidFill>
              </a:rPr>
              <a:t>s</a:t>
            </a:r>
            <a:endParaRPr lang="en-US" altLang="ja-JP" sz="2000" dirty="0" smtClean="0">
              <a:solidFill>
                <a:srgbClr val="0000FF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23528" y="4556153"/>
            <a:ext cx="882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smtClean="0"/>
              <a:t>Whole system performance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55576" y="4901098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2"/>
              </a:buBlip>
            </a:pPr>
            <a:r>
              <a:rPr lang="ja-JP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ja-JP" sz="2000" dirty="0" smtClean="0">
                <a:solidFill>
                  <a:srgbClr val="0000FF"/>
                </a:solidFill>
              </a:rPr>
              <a:t>achieve a good noise performance (better than ready-made analog shaper)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23528" y="5499793"/>
            <a:ext cx="882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smtClean="0"/>
              <a:t>Future works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55576" y="5837202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large pulse response test (proton, Fe), end-to-end test</a:t>
            </a:r>
          </a:p>
        </p:txBody>
      </p:sp>
      <p:sp>
        <p:nvSpPr>
          <p:cNvPr id="21" name="右矢印 20"/>
          <p:cNvSpPr/>
          <p:nvPr/>
        </p:nvSpPr>
        <p:spPr>
          <a:xfrm>
            <a:off x="3402456" y="3468490"/>
            <a:ext cx="233486" cy="203830"/>
          </a:xfrm>
          <a:prstGeom prst="rightArrow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ransition advTm="65022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19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25588" y="2919611"/>
            <a:ext cx="56886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dirty="0" smtClean="0"/>
              <a:t>Backup slides</a:t>
            </a:r>
            <a:endParaRPr kumimoji="1" lang="ja-JP" alt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</a:t>
            </a:r>
            <a:r>
              <a:rPr kumimoji="1" lang="en-US" altLang="ja-JP" dirty="0" smtClean="0"/>
              <a:t>utline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3528" y="1552724"/>
            <a:ext cx="8208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altLang="ja-JP" sz="2800" dirty="0" smtClean="0"/>
              <a:t>Introduction</a:t>
            </a:r>
            <a:endParaRPr lang="en-US" altLang="ja-JP" sz="2800" dirty="0" smtClean="0">
              <a:solidFill>
                <a:srgbClr val="FF0000"/>
              </a:solidFill>
            </a:endParaRPr>
          </a:p>
          <a:p>
            <a:pPr marL="742950" indent="-742950">
              <a:buFont typeface="+mj-lt"/>
              <a:buAutoNum type="arabicPeriod"/>
            </a:pPr>
            <a:r>
              <a:rPr lang="en-US" altLang="ja-JP" sz="2800" dirty="0" smtClean="0"/>
              <a:t>Development of APD</a:t>
            </a:r>
          </a:p>
          <a:p>
            <a:pPr marL="742950" indent="-742950">
              <a:buFont typeface="+mj-lt"/>
              <a:buAutoNum type="arabicPeriod"/>
            </a:pPr>
            <a:r>
              <a:rPr lang="en-US" altLang="ja-JP" sz="2800" dirty="0" smtClean="0"/>
              <a:t>Development of analog systems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23528" y="3845976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 startAt="4"/>
            </a:pPr>
            <a:r>
              <a:rPr lang="en-US" altLang="ja-JP" sz="2800" dirty="0" smtClean="0"/>
              <a:t>Summary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259632" y="2784696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-</a:t>
            </a:r>
            <a:r>
              <a:rPr kumimoji="1" lang="en-US" altLang="ja-JP" sz="2400" dirty="0" smtClean="0"/>
              <a:t>CSA for </a:t>
            </a:r>
            <a:r>
              <a:rPr kumimoji="1" lang="en-US" altLang="ja-JP" sz="2400" dirty="0" err="1" smtClean="0"/>
              <a:t>Astro</a:t>
            </a:r>
            <a:r>
              <a:rPr kumimoji="1" lang="en-US" altLang="ja-JP" sz="2400" dirty="0" smtClean="0"/>
              <a:t>-H</a:t>
            </a:r>
          </a:p>
          <a:p>
            <a:pPr>
              <a:buFontTx/>
              <a:buChar char="-"/>
            </a:pPr>
            <a:r>
              <a:rPr lang="en-US" altLang="ja-JP" sz="2400" dirty="0" smtClean="0"/>
              <a:t>Analog amplifier</a:t>
            </a:r>
          </a:p>
          <a:p>
            <a:pPr>
              <a:buFontTx/>
              <a:buChar char="-"/>
            </a:pPr>
            <a:r>
              <a:rPr kumimoji="1" lang="en-US" altLang="ja-JP" sz="2400" dirty="0" smtClean="0"/>
              <a:t>Whole system performance</a:t>
            </a:r>
            <a:endParaRPr kumimoji="1" lang="ja-JP" altLang="en-US" sz="2400" dirty="0"/>
          </a:p>
        </p:txBody>
      </p:sp>
      <p:sp>
        <p:nvSpPr>
          <p:cNvPr id="45" name="正方形/長方形 44"/>
          <p:cNvSpPr/>
          <p:nvPr/>
        </p:nvSpPr>
        <p:spPr>
          <a:xfrm>
            <a:off x="4258000" y="4829640"/>
            <a:ext cx="1404000" cy="108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6" name="直線矢印コネクタ 45"/>
          <p:cNvCxnSpPr/>
          <p:nvPr/>
        </p:nvCxnSpPr>
        <p:spPr>
          <a:xfrm>
            <a:off x="4677038" y="5357388"/>
            <a:ext cx="337159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>
            <a:off x="4572000" y="5360992"/>
            <a:ext cx="6927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正方形/長方形 47"/>
          <p:cNvSpPr/>
          <p:nvPr/>
        </p:nvSpPr>
        <p:spPr>
          <a:xfrm>
            <a:off x="1074672" y="5072960"/>
            <a:ext cx="377456" cy="576064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/>
          <p:cNvSpPr/>
          <p:nvPr/>
        </p:nvSpPr>
        <p:spPr>
          <a:xfrm>
            <a:off x="899592" y="4438536"/>
            <a:ext cx="7272808" cy="1872208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827584" y="4716701"/>
            <a:ext cx="936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200" dirty="0" smtClean="0">
                <a:solidFill>
                  <a:srgbClr val="FF0000"/>
                </a:solidFill>
              </a:rPr>
              <a:t>BGO</a:t>
            </a:r>
            <a:endParaRPr kumimoji="1" lang="ja-JP" altLang="en-US" sz="2200" dirty="0">
              <a:solidFill>
                <a:srgbClr val="FF0000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300576" y="5508789"/>
            <a:ext cx="936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0" dirty="0" smtClean="0">
                <a:solidFill>
                  <a:srgbClr val="FF0000"/>
                </a:solidFill>
              </a:rPr>
              <a:t>APD</a:t>
            </a:r>
            <a:endParaRPr kumimoji="1" lang="ja-JP" altLang="en-US" sz="2200" dirty="0">
              <a:solidFill>
                <a:srgbClr val="FF0000"/>
              </a:solidFill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2524712" y="5868829"/>
            <a:ext cx="936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0" dirty="0" smtClean="0">
                <a:solidFill>
                  <a:srgbClr val="FF0000"/>
                </a:solidFill>
              </a:rPr>
              <a:t>CSA</a:t>
            </a:r>
            <a:endParaRPr kumimoji="1" lang="ja-JP" altLang="en-US" sz="2200" dirty="0">
              <a:solidFill>
                <a:srgbClr val="FF0000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5648352" y="473702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ADC</a:t>
            </a:r>
            <a:endParaRPr kumimoji="1" lang="ja-JP" altLang="en-US" dirty="0"/>
          </a:p>
        </p:txBody>
      </p:sp>
      <p:sp>
        <p:nvSpPr>
          <p:cNvPr id="55" name="正方形/長方形 54"/>
          <p:cNvSpPr/>
          <p:nvPr/>
        </p:nvSpPr>
        <p:spPr>
          <a:xfrm>
            <a:off x="2318568" y="4825992"/>
            <a:ext cx="1404000" cy="1080000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6" name="直線コネクタ 55"/>
          <p:cNvCxnSpPr/>
          <p:nvPr/>
        </p:nvCxnSpPr>
        <p:spPr>
          <a:xfrm>
            <a:off x="1678032" y="5360992"/>
            <a:ext cx="8603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>
            <a:off x="2390000" y="5360992"/>
            <a:ext cx="8603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二等辺三角形 57"/>
          <p:cNvSpPr/>
          <p:nvPr/>
        </p:nvSpPr>
        <p:spPr>
          <a:xfrm rot="5400000">
            <a:off x="2471292" y="5266628"/>
            <a:ext cx="346392" cy="18496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9" name="直線コネクタ 58"/>
          <p:cNvCxnSpPr/>
          <p:nvPr/>
        </p:nvCxnSpPr>
        <p:spPr>
          <a:xfrm>
            <a:off x="3263976" y="5244272"/>
            <a:ext cx="123836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3252328" y="5473944"/>
            <a:ext cx="123836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二等辺三角形 60"/>
          <p:cNvSpPr/>
          <p:nvPr/>
        </p:nvSpPr>
        <p:spPr>
          <a:xfrm rot="5400000">
            <a:off x="3181492" y="5266628"/>
            <a:ext cx="346392" cy="18496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二等辺三角形 61"/>
          <p:cNvSpPr/>
          <p:nvPr/>
        </p:nvSpPr>
        <p:spPr>
          <a:xfrm rot="5400000">
            <a:off x="4419276" y="5268416"/>
            <a:ext cx="346392" cy="18496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/>
          <p:cNvSpPr/>
          <p:nvPr/>
        </p:nvSpPr>
        <p:spPr>
          <a:xfrm>
            <a:off x="1475656" y="5174884"/>
            <a:ext cx="216024" cy="371068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二等辺三角形 63"/>
          <p:cNvSpPr/>
          <p:nvPr/>
        </p:nvSpPr>
        <p:spPr>
          <a:xfrm rot="5400000">
            <a:off x="5121940" y="5268416"/>
            <a:ext cx="346392" cy="18496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/>
          <p:cNvSpPr/>
          <p:nvPr/>
        </p:nvSpPr>
        <p:spPr>
          <a:xfrm>
            <a:off x="6076632" y="5075232"/>
            <a:ext cx="377456" cy="57606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3984310" y="5879857"/>
            <a:ext cx="20578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0" dirty="0" smtClean="0">
                <a:solidFill>
                  <a:srgbClr val="FF0000"/>
                </a:solidFill>
              </a:rPr>
              <a:t>Analog amplifier</a:t>
            </a:r>
            <a:endParaRPr kumimoji="1" lang="ja-JP" altLang="en-US" sz="2200" dirty="0">
              <a:solidFill>
                <a:srgbClr val="FF0000"/>
              </a:solidFill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6475272" y="5631345"/>
            <a:ext cx="15568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0" dirty="0" smtClean="0">
                <a:solidFill>
                  <a:srgbClr val="0000FF"/>
                </a:solidFill>
              </a:rPr>
              <a:t>Digital filter</a:t>
            </a:r>
            <a:endParaRPr kumimoji="1" lang="ja-JP" altLang="en-US" sz="2200" dirty="0">
              <a:solidFill>
                <a:srgbClr val="0000FF"/>
              </a:solidFill>
            </a:endParaRPr>
          </a:p>
        </p:txBody>
      </p:sp>
      <p:sp>
        <p:nvSpPr>
          <p:cNvPr id="69" name="二等辺三角形 68"/>
          <p:cNvSpPr/>
          <p:nvPr/>
        </p:nvSpPr>
        <p:spPr>
          <a:xfrm rot="5400000">
            <a:off x="7083572" y="5270143"/>
            <a:ext cx="346392" cy="18496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ransition advTm="41574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/>
          <p:cNvSpPr txBox="1"/>
          <p:nvPr/>
        </p:nvSpPr>
        <p:spPr>
          <a:xfrm>
            <a:off x="1480989" y="2636912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: time constant</a:t>
            </a:r>
            <a:endParaRPr kumimoji="1" lang="ja-JP" altLang="en-US" sz="2000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053975" y="1875788"/>
          <a:ext cx="6038305" cy="473092"/>
        </p:xfrm>
        <a:graphic>
          <a:graphicData uri="http://schemas.openxmlformats.org/presentationml/2006/ole">
            <p:oleObj spid="_x0000_s1116" name="数式" r:id="rId3" imgW="3238500" imgH="241300" progId="Equation.3">
              <p:embed/>
            </p:oleObj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Analog noise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20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3528" y="1412776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smtClean="0"/>
              <a:t>total noise of analog circuit</a:t>
            </a:r>
            <a:endParaRPr lang="en-US" altLang="ja-JP" sz="2400" dirty="0" smtClean="0">
              <a:solidFill>
                <a:srgbClr val="FF0000"/>
              </a:solidFill>
            </a:endParaRPr>
          </a:p>
        </p:txBody>
      </p:sp>
      <p:cxnSp>
        <p:nvCxnSpPr>
          <p:cNvPr id="7" name="直線コネクタ 6"/>
          <p:cNvCxnSpPr/>
          <p:nvPr/>
        </p:nvCxnSpPr>
        <p:spPr>
          <a:xfrm>
            <a:off x="2680742" y="2305447"/>
            <a:ext cx="2016224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5165214" y="2305447"/>
            <a:ext cx="1800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5070723" y="2272680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</a:rPr>
              <a:t>Capacitive noise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79018" y="2270710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0000FF"/>
                </a:solidFill>
              </a:rPr>
              <a:t>Dark current noise</a:t>
            </a:r>
            <a:endParaRPr kumimoji="1" lang="ja-JP" altLang="en-US" sz="2000" dirty="0">
              <a:solidFill>
                <a:srgbClr val="0000FF"/>
              </a:solidFill>
            </a:endParaRP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403648" y="2713112"/>
          <a:ext cx="236538" cy="273050"/>
        </p:xfrm>
        <a:graphic>
          <a:graphicData uri="http://schemas.openxmlformats.org/presentationml/2006/ole">
            <p:oleObj spid="_x0000_s1117" name="数式" r:id="rId4" imgW="126835" imgH="139518" progId="Equation.3">
              <p:embed/>
            </p:oleObj>
          </a:graphicData>
        </a:graphic>
      </p:graphicFrame>
      <p:sp>
        <p:nvSpPr>
          <p:cNvPr id="14" name="テキスト ボックス 13"/>
          <p:cNvSpPr txBox="1"/>
          <p:nvPr/>
        </p:nvSpPr>
        <p:spPr>
          <a:xfrm>
            <a:off x="3707904" y="2644328"/>
            <a:ext cx="19495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: surface current</a:t>
            </a:r>
            <a:endParaRPr kumimoji="1" lang="ja-JP" altLang="en-US" sz="2000" dirty="0"/>
          </a:p>
        </p:txBody>
      </p:sp>
      <p:graphicFrame>
        <p:nvGraphicFramePr>
          <p:cNvPr id="15" name="Object 3"/>
          <p:cNvGraphicFramePr>
            <a:graphicFrameLocks noChangeAspect="1"/>
          </p:cNvGraphicFramePr>
          <p:nvPr/>
        </p:nvGraphicFramePr>
        <p:xfrm>
          <a:off x="3529212" y="2646685"/>
          <a:ext cx="307975" cy="422275"/>
        </p:xfrm>
        <a:graphic>
          <a:graphicData uri="http://schemas.openxmlformats.org/presentationml/2006/ole">
            <p:oleObj spid="_x0000_s1118" name="数式" r:id="rId5" imgW="164885" imgH="215619" progId="Equation.3">
              <p:embed/>
            </p:oleObj>
          </a:graphicData>
        </a:graphic>
      </p:graphicFrame>
      <p:sp>
        <p:nvSpPr>
          <p:cNvPr id="16" name="テキスト ボックス 15"/>
          <p:cNvSpPr txBox="1"/>
          <p:nvPr/>
        </p:nvSpPr>
        <p:spPr>
          <a:xfrm>
            <a:off x="5956797" y="2636912"/>
            <a:ext cx="1698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: bulk current</a:t>
            </a:r>
            <a:endParaRPr kumimoji="1" lang="ja-JP" altLang="en-US" sz="2000" dirty="0"/>
          </a:p>
        </p:txBody>
      </p:sp>
      <p:graphicFrame>
        <p:nvGraphicFramePr>
          <p:cNvPr id="17" name="Object 3"/>
          <p:cNvGraphicFramePr>
            <a:graphicFrameLocks noChangeAspect="1"/>
          </p:cNvGraphicFramePr>
          <p:nvPr/>
        </p:nvGraphicFramePr>
        <p:xfrm>
          <a:off x="5815186" y="2639269"/>
          <a:ext cx="331788" cy="422275"/>
        </p:xfrm>
        <a:graphic>
          <a:graphicData uri="http://schemas.openxmlformats.org/presentationml/2006/ole">
            <p:oleObj spid="_x0000_s1119" name="数式" r:id="rId6" imgW="177569" imgH="215619" progId="Equation.3">
              <p:embed/>
            </p:oleObj>
          </a:graphicData>
        </a:graphic>
      </p:graphicFrame>
      <p:sp>
        <p:nvSpPr>
          <p:cNvPr id="18" name="テキスト ボックス 17"/>
          <p:cNvSpPr txBox="1"/>
          <p:nvPr/>
        </p:nvSpPr>
        <p:spPr>
          <a:xfrm>
            <a:off x="2657500" y="2935996"/>
            <a:ext cx="1698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: gain of APD</a:t>
            </a:r>
            <a:endParaRPr kumimoji="1" lang="ja-JP" altLang="en-US" sz="2000" dirty="0"/>
          </a:p>
        </p:txBody>
      </p:sp>
      <p:graphicFrame>
        <p:nvGraphicFramePr>
          <p:cNvPr id="19" name="Object 3"/>
          <p:cNvGraphicFramePr>
            <a:graphicFrameLocks noChangeAspect="1"/>
          </p:cNvGraphicFramePr>
          <p:nvPr/>
        </p:nvGraphicFramePr>
        <p:xfrm>
          <a:off x="2507059" y="3000340"/>
          <a:ext cx="331787" cy="298450"/>
        </p:xfrm>
        <a:graphic>
          <a:graphicData uri="http://schemas.openxmlformats.org/presentationml/2006/ole">
            <p:oleObj spid="_x0000_s1120" name="数式" r:id="rId7" imgW="177569" imgH="152202" progId="Equation.3">
              <p:embed/>
            </p:oleObj>
          </a:graphicData>
        </a:graphic>
      </p:graphicFrame>
      <p:sp>
        <p:nvSpPr>
          <p:cNvPr id="20" name="テキスト ボックス 19"/>
          <p:cNvSpPr txBox="1"/>
          <p:nvPr/>
        </p:nvSpPr>
        <p:spPr>
          <a:xfrm>
            <a:off x="4700959" y="2935996"/>
            <a:ext cx="2706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: capacitance of APD</a:t>
            </a:r>
            <a:endParaRPr kumimoji="1" lang="ja-JP" altLang="en-US" sz="2000" dirty="0"/>
          </a:p>
        </p:txBody>
      </p:sp>
      <p:graphicFrame>
        <p:nvGraphicFramePr>
          <p:cNvPr id="21" name="Object 3"/>
          <p:cNvGraphicFramePr>
            <a:graphicFrameLocks noChangeAspect="1"/>
          </p:cNvGraphicFramePr>
          <p:nvPr/>
        </p:nvGraphicFramePr>
        <p:xfrm>
          <a:off x="4644008" y="2924944"/>
          <a:ext cx="355600" cy="447675"/>
        </p:xfrm>
        <a:graphic>
          <a:graphicData uri="http://schemas.openxmlformats.org/presentationml/2006/ole">
            <p:oleObj spid="_x0000_s1121" name="数式" r:id="rId8" imgW="1905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グラフ 10"/>
          <p:cNvGraphicFramePr>
            <a:graphicFrameLocks noGrp="1"/>
          </p:cNvGraphicFramePr>
          <p:nvPr/>
        </p:nvGraphicFramePr>
        <p:xfrm>
          <a:off x="755576" y="1412776"/>
          <a:ext cx="7422530" cy="4716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Dark current(-20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+25 deg)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21</a:t>
            </a:fld>
            <a:endParaRPr lang="ja-JP" altLang="en-US" dirty="0"/>
          </a:p>
        </p:txBody>
      </p:sp>
      <p:graphicFrame>
        <p:nvGraphicFramePr>
          <p:cNvPr id="8" name="グラフ 7"/>
          <p:cNvGraphicFramePr>
            <a:graphicFrameLocks noGrp="1"/>
          </p:cNvGraphicFramePr>
          <p:nvPr/>
        </p:nvGraphicFramePr>
        <p:xfrm>
          <a:off x="755576" y="1412776"/>
          <a:ext cx="7422530" cy="4716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テキスト ボックス 8"/>
          <p:cNvSpPr txBox="1"/>
          <p:nvPr/>
        </p:nvSpPr>
        <p:spPr>
          <a:xfrm rot="16200000">
            <a:off x="-664548" y="3480973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D</a:t>
            </a:r>
            <a:r>
              <a:rPr kumimoji="1" lang="en-US" altLang="ja-JP" sz="2000" dirty="0" smtClean="0"/>
              <a:t>ark  current [</a:t>
            </a:r>
            <a:r>
              <a:rPr lang="en-US" altLang="ja-JP" sz="2000" dirty="0" err="1" smtClean="0"/>
              <a:t>nA</a:t>
            </a:r>
            <a:r>
              <a:rPr kumimoji="1" lang="en-US" altLang="ja-JP" sz="2000" dirty="0" smtClean="0"/>
              <a:t>]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203848" y="6044816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T</a:t>
            </a:r>
            <a:r>
              <a:rPr kumimoji="1" lang="en-US" altLang="ja-JP" sz="2000" dirty="0" smtClean="0"/>
              <a:t>emperature </a:t>
            </a:r>
            <a:r>
              <a:rPr lang="en-US" altLang="ja-JP" sz="2000" dirty="0" smtClean="0"/>
              <a:t>[deg</a:t>
            </a:r>
            <a:r>
              <a:rPr kumimoji="1" lang="en-US" altLang="ja-JP" sz="2000" dirty="0" smtClean="0"/>
              <a:t>]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Graphic spid="8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\\KAISEKIPC\zikken\koubai_rev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076750"/>
            <a:ext cx="4392488" cy="3121027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 CSA Performance </a:t>
            </a:r>
            <a:r>
              <a:rPr lang="en-US" altLang="ja-JP" dirty="0" smtClean="0"/>
              <a:t>inc. Ref.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22</a:t>
            </a:fld>
            <a:endParaRPr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1742" y="2018457"/>
            <a:ext cx="3039639" cy="2962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線コネクタ 4"/>
          <p:cNvCxnSpPr/>
          <p:nvPr/>
        </p:nvCxnSpPr>
        <p:spPr>
          <a:xfrm flipH="1">
            <a:off x="1130317" y="2613571"/>
            <a:ext cx="360040" cy="36004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3021577" y="3635400"/>
            <a:ext cx="10234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shaper</a:t>
            </a:r>
            <a:endParaRPr kumimoji="1" lang="ja-JP" altLang="en-US" sz="2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488946" y="2066082"/>
            <a:ext cx="1312143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Test pulse</a:t>
            </a:r>
            <a:endParaRPr kumimoji="1" lang="ja-JP" altLang="en-US" sz="2000" dirty="0"/>
          </a:p>
        </p:txBody>
      </p:sp>
      <p:sp>
        <p:nvSpPr>
          <p:cNvPr id="7" name="正方形/長方形 6"/>
          <p:cNvSpPr/>
          <p:nvPr/>
        </p:nvSpPr>
        <p:spPr>
          <a:xfrm>
            <a:off x="1893830" y="3177760"/>
            <a:ext cx="1127747" cy="1440160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952915" y="4569286"/>
            <a:ext cx="10234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</a:rPr>
              <a:t>CSA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7504" y="4034681"/>
            <a:ext cx="12255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Detector capacitance</a:t>
            </a:r>
          </a:p>
          <a:p>
            <a:pPr algn="ctr"/>
            <a:r>
              <a:rPr kumimoji="1" lang="en-US" altLang="ja-JP" sz="1600" dirty="0" smtClean="0"/>
              <a:t>0〜1000 pF</a:t>
            </a:r>
            <a:endParaRPr kumimoji="1" lang="ja-JP" altLang="en-US" sz="1600" dirty="0"/>
          </a:p>
        </p:txBody>
      </p:sp>
      <p:cxnSp>
        <p:nvCxnSpPr>
          <p:cNvPr id="14" name="直線コネクタ 13"/>
          <p:cNvCxnSpPr/>
          <p:nvPr/>
        </p:nvCxnSpPr>
        <p:spPr>
          <a:xfrm flipV="1">
            <a:off x="6218659" y="3841062"/>
            <a:ext cx="9525" cy="1044000"/>
          </a:xfrm>
          <a:prstGeom prst="line">
            <a:avLst/>
          </a:prstGeom>
          <a:ln w="15875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rot="5400000" flipV="1">
            <a:off x="5579134" y="3213425"/>
            <a:ext cx="0" cy="1260000"/>
          </a:xfrm>
          <a:prstGeom prst="line">
            <a:avLst/>
          </a:prstGeom>
          <a:ln w="15875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6704862" y="3803849"/>
            <a:ext cx="1542039" cy="70788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0000FF"/>
                </a:solidFill>
              </a:rPr>
              <a:t>APD + cables</a:t>
            </a:r>
          </a:p>
          <a:p>
            <a:pPr algn="ctr"/>
            <a:r>
              <a:rPr lang="en-US" altLang="ja-JP" sz="2000" dirty="0" smtClean="0">
                <a:solidFill>
                  <a:srgbClr val="0000FF"/>
                </a:solidFill>
              </a:rPr>
              <a:t>capacitance</a:t>
            </a:r>
            <a:endParaRPr kumimoji="1" lang="ja-JP" altLang="en-US" sz="2000" dirty="0">
              <a:solidFill>
                <a:srgbClr val="0000FF"/>
              </a:solidFill>
            </a:endParaRPr>
          </a:p>
        </p:txBody>
      </p:sp>
      <p:cxnSp>
        <p:nvCxnSpPr>
          <p:cNvPr id="18" name="直線矢印コネクタ 17"/>
          <p:cNvCxnSpPr/>
          <p:nvPr/>
        </p:nvCxnSpPr>
        <p:spPr>
          <a:xfrm flipH="1">
            <a:off x="6227286" y="4277924"/>
            <a:ext cx="477576" cy="60352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5123681" y="4402276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</a:rPr>
              <a:t>2000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eV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948264" y="3244914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</a:rPr>
              <a:t>9.8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eV</a:t>
            </a:r>
            <a:r>
              <a:rPr lang="en-US" altLang="ja-JP" sz="2000" dirty="0" smtClean="0">
                <a:solidFill>
                  <a:srgbClr val="FF0000"/>
                </a:solidFill>
              </a:rPr>
              <a:t>/pF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cxnSp>
        <p:nvCxnSpPr>
          <p:cNvPr id="23" name="直線矢印コネクタ 22"/>
          <p:cNvCxnSpPr/>
          <p:nvPr/>
        </p:nvCxnSpPr>
        <p:spPr>
          <a:xfrm flipH="1" flipV="1">
            <a:off x="4957760" y="4528988"/>
            <a:ext cx="270938" cy="7657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970084" y="5293657"/>
            <a:ext cx="7704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ja-JP" altLang="en-US" sz="2000" dirty="0" smtClean="0"/>
              <a:t> </a:t>
            </a:r>
            <a:r>
              <a:rPr lang="en-US" altLang="ja-JP" sz="2000" dirty="0" smtClean="0"/>
              <a:t>400 pF (APD + cables)      </a:t>
            </a:r>
            <a:r>
              <a:rPr lang="en-US" altLang="ja-JP" sz="2000" dirty="0" err="1" smtClean="0"/>
              <a:t>testpulse</a:t>
            </a:r>
            <a:r>
              <a:rPr lang="en-US" altLang="ja-JP" sz="2000" dirty="0" smtClean="0"/>
              <a:t> width : 6 </a:t>
            </a:r>
            <a:r>
              <a:rPr lang="en-US" altLang="ja-JP" sz="2000" dirty="0" err="1" smtClean="0"/>
              <a:t>keV</a:t>
            </a:r>
            <a:r>
              <a:rPr lang="en-US" altLang="ja-JP" sz="2000" dirty="0" smtClean="0"/>
              <a:t> (FWHM, Si 60keV)</a:t>
            </a:r>
          </a:p>
          <a:p>
            <a:r>
              <a:rPr lang="en-US" altLang="ja-JP" sz="2000" dirty="0" smtClean="0"/>
              <a:t> </a:t>
            </a:r>
          </a:p>
          <a:p>
            <a:pPr>
              <a:buBlip>
                <a:blip r:embed="rId4"/>
              </a:buBlip>
            </a:pPr>
            <a:r>
              <a:rPr lang="en-US" altLang="ja-JP" sz="2000" dirty="0" smtClean="0"/>
              <a:t>8x8x4 cm</a:t>
            </a:r>
            <a:r>
              <a:rPr lang="en-US" altLang="ja-JP" sz="2000" baseline="30000" dirty="0" smtClean="0"/>
              <a:t>3 </a:t>
            </a:r>
            <a:r>
              <a:rPr lang="en-US" altLang="ja-JP" sz="2000" dirty="0" smtClean="0"/>
              <a:t>BGO       </a:t>
            </a:r>
            <a:r>
              <a:rPr lang="en-US" altLang="ja-JP" sz="2000" dirty="0" err="1" smtClean="0"/>
              <a:t>testpulse</a:t>
            </a:r>
            <a:r>
              <a:rPr lang="en-US" altLang="ja-JP" sz="2000" dirty="0" smtClean="0"/>
              <a:t> width : 21.7 </a:t>
            </a:r>
            <a:r>
              <a:rPr lang="en-US" altLang="ja-JP" sz="2000" dirty="0" err="1" smtClean="0"/>
              <a:t>keV</a:t>
            </a:r>
            <a:r>
              <a:rPr lang="en-US" altLang="ja-JP" sz="2000" dirty="0" smtClean="0"/>
              <a:t> (FWHM)</a:t>
            </a:r>
            <a:endParaRPr kumimoji="1" lang="en-US" altLang="ja-JP" sz="2000" dirty="0" smtClean="0"/>
          </a:p>
        </p:txBody>
      </p:sp>
      <p:sp>
        <p:nvSpPr>
          <p:cNvPr id="28" name="右矢印 27"/>
          <p:cNvSpPr/>
          <p:nvPr/>
        </p:nvSpPr>
        <p:spPr>
          <a:xfrm>
            <a:off x="3586658" y="5397285"/>
            <a:ext cx="233486" cy="203830"/>
          </a:xfrm>
          <a:prstGeom prst="rightArrow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右矢印 29"/>
          <p:cNvSpPr/>
          <p:nvPr/>
        </p:nvSpPr>
        <p:spPr>
          <a:xfrm>
            <a:off x="2884752" y="6021288"/>
            <a:ext cx="233486" cy="203830"/>
          </a:xfrm>
          <a:prstGeom prst="rightArrow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980298" y="1844824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/>
              <a:t>Noise performance</a:t>
            </a:r>
            <a:endParaRPr kumimoji="1" lang="ja-JP" altLang="en-US" sz="2400" dirty="0"/>
          </a:p>
        </p:txBody>
      </p:sp>
      <p:sp>
        <p:nvSpPr>
          <p:cNvPr id="24" name="下矢印 23"/>
          <p:cNvSpPr/>
          <p:nvPr/>
        </p:nvSpPr>
        <p:spPr>
          <a:xfrm>
            <a:off x="3059832" y="5673123"/>
            <a:ext cx="864096" cy="288032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021960" y="562820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dirty="0" smtClean="0">
                <a:solidFill>
                  <a:srgbClr val="0000FF"/>
                </a:solidFill>
              </a:rPr>
              <a:t>Convert into active shield performance</a:t>
            </a:r>
            <a:endParaRPr kumimoji="1" lang="ja-JP" altLang="en-US" i="1" dirty="0">
              <a:solidFill>
                <a:srgbClr val="0000FF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228184" y="5042793"/>
            <a:ext cx="936104" cy="144016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139438" y="4971292"/>
            <a:ext cx="3134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smtClean="0"/>
              <a:t>Detector capacitance [pF]</a:t>
            </a:r>
            <a:endParaRPr kumimoji="1" lang="ja-JP" altLang="en-US" sz="1400" dirty="0"/>
          </a:p>
        </p:txBody>
      </p:sp>
      <p:sp>
        <p:nvSpPr>
          <p:cNvPr id="32" name="テキスト ボックス 31"/>
          <p:cNvSpPr txBox="1"/>
          <p:nvPr/>
        </p:nvSpPr>
        <p:spPr>
          <a:xfrm rot="16200000">
            <a:off x="2927882" y="3469935"/>
            <a:ext cx="3124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err="1" smtClean="0"/>
              <a:t>Testpulse</a:t>
            </a:r>
            <a:r>
              <a:rPr lang="en-US" altLang="ja-JP" sz="1400" dirty="0" smtClean="0"/>
              <a:t> width[</a:t>
            </a:r>
            <a:r>
              <a:rPr lang="en-US" altLang="ja-JP" sz="1400" dirty="0" err="1" smtClean="0"/>
              <a:t>eV</a:t>
            </a:r>
            <a:r>
              <a:rPr lang="en-US" altLang="ja-JP" sz="1400" dirty="0" smtClean="0"/>
              <a:t> (FWHM, Si 60keV)]</a:t>
            </a:r>
            <a:endParaRPr kumimoji="1" lang="ja-JP" altLang="en-US" sz="14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23528" y="1412776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smtClean="0"/>
              <a:t>Evaluation of CSA assuming APD capacitance </a:t>
            </a:r>
            <a:r>
              <a:rPr lang="ja-JP" altLang="en-US" sz="2400" dirty="0" smtClean="0">
                <a:solidFill>
                  <a:srgbClr val="FF0000"/>
                </a:solidFill>
              </a:rPr>
              <a:t>～</a:t>
            </a:r>
            <a:r>
              <a:rPr lang="en-US" altLang="ja-JP" sz="2400" dirty="0" smtClean="0">
                <a:solidFill>
                  <a:srgbClr val="FF0000"/>
                </a:solidFill>
              </a:rPr>
              <a:t>400 pF</a:t>
            </a:r>
            <a:endParaRPr lang="en-US" altLang="ja-JP" sz="2400" u="sng" dirty="0" smtClean="0">
              <a:solidFill>
                <a:srgbClr val="FF0000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148064" y="2564904"/>
            <a:ext cx="172819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FF0000"/>
                </a:solidFill>
              </a:rPr>
              <a:t>－ </a:t>
            </a:r>
            <a:r>
              <a:rPr lang="en-US" altLang="ja-JP" dirty="0" smtClean="0">
                <a:solidFill>
                  <a:srgbClr val="FF0000"/>
                </a:solidFill>
              </a:rPr>
              <a:t>: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Astro</a:t>
            </a:r>
            <a:r>
              <a:rPr kumimoji="1" lang="en-US" altLang="ja-JP" dirty="0" smtClean="0">
                <a:solidFill>
                  <a:srgbClr val="FF0000"/>
                </a:solidFill>
              </a:rPr>
              <a:t>-H CSA</a:t>
            </a:r>
          </a:p>
          <a:p>
            <a:r>
              <a:rPr kumimoji="1" lang="ja-JP" altLang="en-US" dirty="0" smtClean="0">
                <a:solidFill>
                  <a:srgbClr val="0000FF"/>
                </a:solidFill>
              </a:rPr>
              <a:t>－ </a:t>
            </a:r>
            <a:r>
              <a:rPr kumimoji="1" lang="en-US" altLang="ja-JP" dirty="0" smtClean="0">
                <a:solidFill>
                  <a:srgbClr val="0000FF"/>
                </a:solidFill>
              </a:rPr>
              <a:t>: </a:t>
            </a:r>
            <a:r>
              <a:rPr lang="en-US" altLang="ja-JP" dirty="0" smtClean="0">
                <a:solidFill>
                  <a:srgbClr val="0000FF"/>
                </a:solidFill>
              </a:rPr>
              <a:t>Reference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3DEC2C-4236-4314-8520-8EE190B25DBA}" type="slidenum">
              <a:rPr lang="ja-JP" altLang="en-US"/>
              <a:pPr>
                <a:defRPr/>
              </a:pPr>
              <a:t>23</a:t>
            </a:fld>
            <a:endParaRPr lang="ja-JP" altLang="en-US" dirty="0"/>
          </a:p>
        </p:txBody>
      </p:sp>
      <p:pic>
        <p:nvPicPr>
          <p:cNvPr id="2049" name="Picture 1" descr="G:\DCIM\102_PANA\P10202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523" y="1988840"/>
            <a:ext cx="3360373" cy="2520280"/>
          </a:xfrm>
          <a:prstGeom prst="rect">
            <a:avLst/>
          </a:prstGeom>
          <a:noFill/>
        </p:spPr>
      </p:pic>
      <p:sp>
        <p:nvSpPr>
          <p:cNvPr id="22" name="右矢印 21"/>
          <p:cNvSpPr/>
          <p:nvPr/>
        </p:nvSpPr>
        <p:spPr>
          <a:xfrm>
            <a:off x="3923928" y="2996952"/>
            <a:ext cx="504056" cy="864096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050" name="Picture 2" descr="G:\DCIM\101MSDCF\DSC007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700808"/>
            <a:ext cx="3995936" cy="2996952"/>
          </a:xfrm>
          <a:prstGeom prst="rect">
            <a:avLst/>
          </a:prstGeom>
          <a:noFill/>
        </p:spPr>
      </p:pic>
      <p:sp>
        <p:nvSpPr>
          <p:cNvPr id="10" name="テキスト ボックス 9"/>
          <p:cNvSpPr txBox="1"/>
          <p:nvPr/>
        </p:nvSpPr>
        <p:spPr>
          <a:xfrm>
            <a:off x="107504" y="4581128"/>
            <a:ext cx="3708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APMU analog BBM board</a:t>
            </a:r>
            <a:endParaRPr kumimoji="1" lang="en-US" altLang="ja-JP" sz="2000" dirty="0" smtClean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Analog amp. board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734604" y="4757082"/>
            <a:ext cx="3708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APMU analog BBM board</a:t>
            </a:r>
            <a:endParaRPr kumimoji="1" lang="en-US" altLang="ja-JP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290487"/>
            <a:ext cx="2160240" cy="2066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3DEC2C-4236-4314-8520-8EE190B25DBA}" type="slidenum">
              <a:rPr lang="ja-JP" altLang="en-US"/>
              <a:pPr>
                <a:defRPr/>
              </a:pPr>
              <a:t>24</a:t>
            </a:fld>
            <a:endParaRPr lang="ja-JP" altLang="en-US" dirty="0"/>
          </a:p>
        </p:txBody>
      </p:sp>
      <p:graphicFrame>
        <p:nvGraphicFramePr>
          <p:cNvPr id="19" name="表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9313227"/>
              </p:ext>
            </p:extLst>
          </p:nvPr>
        </p:nvGraphicFramePr>
        <p:xfrm>
          <a:off x="467544" y="3363808"/>
          <a:ext cx="8136904" cy="30175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68152"/>
                <a:gridCol w="1008112"/>
                <a:gridCol w="1008112"/>
                <a:gridCol w="1008112"/>
                <a:gridCol w="936104"/>
                <a:gridCol w="1656184"/>
                <a:gridCol w="1152128"/>
              </a:tblGrid>
              <a:tr h="30403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latin typeface="Arial" pitchFamily="34" charset="0"/>
                          <a:cs typeface="Arial" pitchFamily="34" charset="0"/>
                        </a:rPr>
                        <a:t>時定数</a:t>
                      </a:r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[us]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R1[</a:t>
                      </a:r>
                      <a:r>
                        <a:rPr kumimoji="1" lang="en-US" altLang="ja-JP" sz="1600" dirty="0" err="1" smtClean="0">
                          <a:latin typeface="Arial" pitchFamily="34" charset="0"/>
                          <a:cs typeface="Arial" pitchFamily="34" charset="0"/>
                        </a:rPr>
                        <a:t>kΩ</a:t>
                      </a:r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]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R2[</a:t>
                      </a:r>
                      <a:r>
                        <a:rPr kumimoji="1" lang="en-US" altLang="ja-JP" sz="1600" dirty="0" err="1" smtClean="0">
                          <a:latin typeface="Arial" pitchFamily="34" charset="0"/>
                          <a:cs typeface="Arial" pitchFamily="34" charset="0"/>
                        </a:rPr>
                        <a:t>kΩ</a:t>
                      </a:r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]</a:t>
                      </a:r>
                      <a:endParaRPr kumimoji="1" lang="ja-JP" altLang="en-US" sz="16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R3[</a:t>
                      </a:r>
                      <a:r>
                        <a:rPr kumimoji="1" lang="en-US" altLang="ja-JP" sz="1600" dirty="0" err="1" smtClean="0">
                          <a:latin typeface="Arial" pitchFamily="34" charset="0"/>
                          <a:cs typeface="Arial" pitchFamily="34" charset="0"/>
                        </a:rPr>
                        <a:t>kΩ</a:t>
                      </a:r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]</a:t>
                      </a:r>
                      <a:endParaRPr kumimoji="1" lang="ja-JP" altLang="en-US" sz="16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C1[pF]</a:t>
                      </a:r>
                      <a:endParaRPr kumimoji="1" lang="ja-JP" altLang="en-US" sz="16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Gain(R2 / R1)</a:t>
                      </a:r>
                      <a:endParaRPr kumimoji="1" lang="ja-JP" altLang="en-US" sz="16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offset[V]</a:t>
                      </a:r>
                      <a:endParaRPr kumimoji="1" lang="ja-JP" altLang="en-US" sz="16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0403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1.0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5.1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1.96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0.9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403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1.1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5.6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1.96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0.9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403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1.2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5.1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120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1.96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0.9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403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1.32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5.6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120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1.96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0.9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403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1.5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5.1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150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1.96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0.9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403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1.6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5.6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150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1.96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0.9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403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1.8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5.1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180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1.96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0.9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0403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1.98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5.6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180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1.96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latin typeface="Arial" pitchFamily="34" charset="0"/>
                          <a:cs typeface="Arial" pitchFamily="34" charset="0"/>
                        </a:rPr>
                        <a:t>0.9</a:t>
                      </a:r>
                      <a:endParaRPr kumimoji="1" lang="ja-JP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テキスト ボックス 12"/>
          <p:cNvSpPr txBox="1"/>
          <p:nvPr/>
        </p:nvSpPr>
        <p:spPr>
          <a:xfrm>
            <a:off x="2699792" y="216395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R1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779912" y="180391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R2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563888" y="273072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R3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779912" y="144387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latin typeface="Arial" pitchFamily="34" charset="0"/>
                <a:cs typeface="Arial" pitchFamily="34" charset="0"/>
              </a:rPr>
              <a:t>C</a:t>
            </a: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1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419872" y="2451988"/>
            <a:ext cx="1584176" cy="864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8" name="オブジェクト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640929205"/>
              </p:ext>
            </p:extLst>
          </p:nvPr>
        </p:nvGraphicFramePr>
        <p:xfrm>
          <a:off x="5076056" y="2596004"/>
          <a:ext cx="2540993" cy="615397"/>
        </p:xfrm>
        <a:graphic>
          <a:graphicData uri="http://schemas.openxmlformats.org/presentationml/2006/ole">
            <p:oleObj spid="_x0000_s39944" name="数式" r:id="rId4" imgW="1625600" imgH="393700" progId="Equation.3">
              <p:embed/>
            </p:oleObj>
          </a:graphicData>
        </a:graphic>
      </p:graphicFrame>
      <p:sp>
        <p:nvSpPr>
          <p:cNvPr id="20" name="テキスト ボックス 19"/>
          <p:cNvSpPr txBox="1"/>
          <p:nvPr/>
        </p:nvSpPr>
        <p:spPr>
          <a:xfrm>
            <a:off x="4499992" y="244269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5V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Parameter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11560" y="1556792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</a:rPr>
              <a:t>No using differential filter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グラフ 8"/>
          <p:cNvGraphicFramePr>
            <a:graphicFrameLocks noGrp="1"/>
          </p:cNvGraphicFramePr>
          <p:nvPr/>
        </p:nvGraphicFramePr>
        <p:xfrm>
          <a:off x="251520" y="1700808"/>
          <a:ext cx="8109270" cy="469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3DEC2C-4236-4314-8520-8EE190B25DBA}" type="slidenum">
              <a:rPr lang="ja-JP" altLang="en-US"/>
              <a:pPr>
                <a:defRPr/>
              </a:pPr>
              <a:t>25</a:t>
            </a:fld>
            <a:endParaRPr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547664" y="1403484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＊</a:t>
            </a:r>
            <a:r>
              <a:rPr lang="en-US" altLang="ja-JP" dirty="0" err="1" smtClean="0"/>
              <a:t>testpulse</a:t>
            </a:r>
            <a:r>
              <a:rPr lang="ja-JP" altLang="en-US" dirty="0" smtClean="0"/>
              <a:t> </a:t>
            </a:r>
            <a:r>
              <a:rPr lang="en-US" altLang="ja-JP" dirty="0" smtClean="0"/>
              <a:t>width</a:t>
            </a:r>
            <a:r>
              <a:rPr lang="ja-JP" altLang="en-US" dirty="0" smtClean="0"/>
              <a:t> </a:t>
            </a:r>
            <a:r>
              <a:rPr lang="en-US" altLang="ja-JP" dirty="0" smtClean="0"/>
              <a:t>(3xFWHM, 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BGO 662keV)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076056" y="1988840"/>
            <a:ext cx="115212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>
                <a:latin typeface="Arial" pitchFamily="34" charset="0"/>
                <a:cs typeface="Arial" pitchFamily="34" charset="0"/>
              </a:rPr>
              <a:t>typeB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148064" y="4365104"/>
            <a:ext cx="115212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8×8×4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タイトル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Without differential filter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</a:t>
            </a:r>
            <a:r>
              <a:rPr kumimoji="1" lang="en-US" altLang="ja-JP" dirty="0" smtClean="0"/>
              <a:t>win-T filter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26</a:t>
            </a:fld>
            <a:endParaRPr lang="ja-JP" altLang="en-US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4979" y="2590170"/>
            <a:ext cx="3029643" cy="3279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テキスト ボックス 8"/>
          <p:cNvSpPr txBox="1"/>
          <p:nvPr/>
        </p:nvSpPr>
        <p:spPr>
          <a:xfrm>
            <a:off x="323528" y="1412776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smtClean="0"/>
              <a:t>twin-T filter for the better analog filter performance</a:t>
            </a:r>
            <a:endParaRPr lang="en-US" altLang="ja-JP" sz="2400" u="sng" dirty="0" smtClean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971600" y="1724558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ja-JP" altLang="en-US" sz="2000" dirty="0" smtClean="0"/>
              <a:t> </a:t>
            </a:r>
            <a:r>
              <a:rPr lang="en-US" altLang="ja-JP" sz="2000" dirty="0" smtClean="0"/>
              <a:t>equivalent </a:t>
            </a:r>
            <a:r>
              <a:rPr lang="en-US" altLang="ja-JP" sz="2000" i="1" u="sng" dirty="0" smtClean="0">
                <a:solidFill>
                  <a:srgbClr val="0000FF"/>
                </a:solidFill>
              </a:rPr>
              <a:t>nine-stage integrating circuit</a:t>
            </a: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26733" y="2878202"/>
            <a:ext cx="256411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右矢印 11"/>
          <p:cNvSpPr/>
          <p:nvPr/>
        </p:nvSpPr>
        <p:spPr>
          <a:xfrm>
            <a:off x="3947811" y="3814306"/>
            <a:ext cx="648072" cy="64807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439101" y="2446154"/>
            <a:ext cx="1656184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rgbClr val="FF0000"/>
                </a:solidFill>
              </a:rPr>
              <a:t>t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win-T filter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971600" y="2045286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ja-JP" altLang="en-US" sz="2000" dirty="0" smtClean="0"/>
              <a:t> </a:t>
            </a:r>
            <a:r>
              <a:rPr lang="en-US" altLang="ja-JP" sz="2000" dirty="0" smtClean="0"/>
              <a:t>must use a </a:t>
            </a:r>
            <a:r>
              <a:rPr lang="en-US" altLang="ja-JP" sz="2000" dirty="0" smtClean="0">
                <a:solidFill>
                  <a:srgbClr val="FF0000"/>
                </a:solidFill>
              </a:rPr>
              <a:t>differential filter </a:t>
            </a:r>
            <a:r>
              <a:rPr lang="en-US" altLang="ja-JP" sz="2000" dirty="0" smtClean="0"/>
              <a:t>for peaking time &lt; 5</a:t>
            </a:r>
            <a:r>
              <a:rPr lang="en-US" altLang="ja-JP" sz="2000" dirty="0" smtClean="0">
                <a:latin typeface="Symbol" pitchFamily="18" charset="2"/>
              </a:rPr>
              <a:t>m</a:t>
            </a:r>
            <a:r>
              <a:rPr lang="en-US" altLang="ja-JP" sz="2000" dirty="0" smtClean="0"/>
              <a:t>s</a:t>
            </a:r>
            <a:endParaRPr lang="en-US" altLang="ja-JP" sz="2000" i="1" u="sng" dirty="0" smtClean="0">
              <a:solidFill>
                <a:srgbClr val="0000FF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339752" y="359828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rgbClr val="FF0000"/>
                </a:solidFill>
              </a:rPr>
              <a:t>C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971600" y="5877272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5"/>
              </a:buBlip>
            </a:pPr>
            <a:r>
              <a:rPr lang="ja-JP" altLang="en-US" sz="2000" dirty="0" smtClean="0"/>
              <a:t> </a:t>
            </a:r>
            <a:r>
              <a:rPr lang="en-US" altLang="ja-JP" sz="2000" dirty="0" smtClean="0"/>
              <a:t>noise performance is shown in the next slide</a:t>
            </a:r>
            <a:endParaRPr lang="en-US" altLang="ja-JP" sz="2000" i="1" u="sng" dirty="0" smtClean="0">
              <a:solidFill>
                <a:srgbClr val="0000FF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444208" y="2780928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rgbClr val="FF0000"/>
                </a:solidFill>
              </a:rPr>
              <a:t>C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020272" y="292494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rgbClr val="FF0000"/>
                </a:solidFill>
              </a:rPr>
              <a:t>R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cxnSp>
        <p:nvCxnSpPr>
          <p:cNvPr id="30" name="直線コネクタ 29"/>
          <p:cNvCxnSpPr/>
          <p:nvPr/>
        </p:nvCxnSpPr>
        <p:spPr>
          <a:xfrm>
            <a:off x="7105928" y="3168264"/>
            <a:ext cx="21602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6804248" y="3109904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</a:rPr>
              <a:t>4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353400" y="307357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rgbClr val="FF0000"/>
                </a:solidFill>
              </a:rPr>
              <a:t>R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804248" y="2852936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</a:rPr>
              <a:t>3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868144" y="292721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rgbClr val="FF0000"/>
                </a:solidFill>
              </a:rPr>
              <a:t>R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cxnSp>
        <p:nvCxnSpPr>
          <p:cNvPr id="35" name="直線コネクタ 34"/>
          <p:cNvCxnSpPr/>
          <p:nvPr/>
        </p:nvCxnSpPr>
        <p:spPr>
          <a:xfrm>
            <a:off x="5953800" y="3170536"/>
            <a:ext cx="21602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5652120" y="3112176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</a:rPr>
              <a:t>4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652120" y="2855208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</a:rPr>
              <a:t>5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588224" y="388310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dirty="0" smtClean="0">
                <a:solidFill>
                  <a:srgbClr val="FF0000"/>
                </a:solidFill>
              </a:rPr>
              <a:t>C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cxnSp>
        <p:nvCxnSpPr>
          <p:cNvPr id="39" name="直線コネクタ 38"/>
          <p:cNvCxnSpPr/>
          <p:nvPr/>
        </p:nvCxnSpPr>
        <p:spPr>
          <a:xfrm>
            <a:off x="6673880" y="4126426"/>
            <a:ext cx="21602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6372200" y="4068066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</a:rPr>
              <a:t>2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372200" y="3811098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</a:rPr>
              <a:t>1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1064778"/>
      </p:ext>
    </p:extLst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グラフ 17"/>
          <p:cNvGraphicFramePr>
            <a:graphicFrameLocks noGrp="1"/>
          </p:cNvGraphicFramePr>
          <p:nvPr/>
        </p:nvGraphicFramePr>
        <p:xfrm>
          <a:off x="1907704" y="2356432"/>
          <a:ext cx="6237713" cy="3096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Performance inc. twin-T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27</a:t>
            </a:fld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3528" y="1412776"/>
            <a:ext cx="882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smtClean="0"/>
              <a:t>Performance of active shield system circuit</a:t>
            </a:r>
            <a:endParaRPr lang="en-US" altLang="ja-JP" sz="2400" u="sng" dirty="0" smtClean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555776" y="6021288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i="1" dirty="0" smtClean="0">
                <a:solidFill>
                  <a:srgbClr val="0000FF"/>
                </a:solidFill>
              </a:rPr>
              <a:t>digital filter : </a:t>
            </a:r>
            <a:r>
              <a:rPr lang="en-US" altLang="ja-JP" i="1" dirty="0" err="1" smtClean="0">
                <a:solidFill>
                  <a:srgbClr val="0000FF"/>
                </a:solidFill>
              </a:rPr>
              <a:t>Ohno</a:t>
            </a:r>
            <a:r>
              <a:rPr lang="en-US" altLang="ja-JP" i="1" dirty="0" smtClean="0">
                <a:solidFill>
                  <a:srgbClr val="0000FF"/>
                </a:solidFill>
              </a:rPr>
              <a:t>, M. et al. HSTD-8</a:t>
            </a:r>
            <a:endParaRPr kumimoji="1" lang="ja-JP" altLang="en-US" i="1" dirty="0">
              <a:solidFill>
                <a:srgbClr val="0000FF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 rot="16200000">
            <a:off x="-10381" y="3746947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err="1" smtClean="0"/>
              <a:t>Testpulse</a:t>
            </a:r>
            <a:r>
              <a:rPr lang="en-US" altLang="ja-JP" sz="1400" dirty="0" smtClean="0"/>
              <a:t> width[</a:t>
            </a:r>
            <a:r>
              <a:rPr lang="en-US" altLang="ja-JP" sz="1400" dirty="0" err="1" smtClean="0"/>
              <a:t>keV</a:t>
            </a:r>
            <a:r>
              <a:rPr lang="en-US" altLang="ja-JP" sz="1400" dirty="0" smtClean="0"/>
              <a:t> (FWHM, BGO 662keV)]</a:t>
            </a:r>
            <a:endParaRPr kumimoji="1" lang="ja-JP" altLang="en-US" sz="14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747348" y="5353471"/>
            <a:ext cx="3134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smtClean="0"/>
              <a:t>Integrating time constant [us]</a:t>
            </a:r>
            <a:endParaRPr kumimoji="1" lang="ja-JP" altLang="en-US" sz="14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267744" y="2092786"/>
            <a:ext cx="3528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u="sng" dirty="0" smtClean="0">
                <a:solidFill>
                  <a:srgbClr val="FF0000"/>
                </a:solidFill>
              </a:rPr>
              <a:t>Filled marker  using digital filter</a:t>
            </a:r>
            <a:endParaRPr kumimoji="1" lang="ja-JP" altLang="en-US" sz="2000" u="sng" dirty="0">
              <a:solidFill>
                <a:srgbClr val="FF00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43608" y="5661248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better than commercial analog shaper(ORTEC570 &amp; CP4417)</a:t>
            </a:r>
          </a:p>
        </p:txBody>
      </p:sp>
      <p:sp>
        <p:nvSpPr>
          <p:cNvPr id="14" name="円/楕円 13"/>
          <p:cNvSpPr/>
          <p:nvPr/>
        </p:nvSpPr>
        <p:spPr>
          <a:xfrm>
            <a:off x="3169016" y="2589871"/>
            <a:ext cx="360040" cy="360040"/>
          </a:xfrm>
          <a:prstGeom prst="ellipse">
            <a:avLst/>
          </a:prstGeom>
          <a:noFill/>
          <a:ln w="12700">
            <a:solidFill>
              <a:srgbClr val="0000FF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3159136" y="3945799"/>
            <a:ext cx="360040" cy="360040"/>
          </a:xfrm>
          <a:prstGeom prst="ellipse">
            <a:avLst/>
          </a:prstGeom>
          <a:noFill/>
          <a:ln w="12700">
            <a:solidFill>
              <a:srgbClr val="0000FF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275856" y="3292535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rgbClr val="0000FF"/>
                </a:solidFill>
              </a:rPr>
              <a:t>Commercial  shaper</a:t>
            </a:r>
            <a:endParaRPr kumimoji="1" lang="ja-JP" altLang="en-US" sz="2000" dirty="0">
              <a:solidFill>
                <a:srgbClr val="0000FF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139952" y="4183927"/>
            <a:ext cx="360040" cy="504056"/>
          </a:xfrm>
          <a:prstGeom prst="rect">
            <a:avLst/>
          </a:prstGeom>
          <a:noFill/>
          <a:ln w="28575">
            <a:solidFill>
              <a:srgbClr val="00B0F0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355976" y="3868599"/>
            <a:ext cx="1115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rgbClr val="00B0F0"/>
                </a:solidFill>
              </a:rPr>
              <a:t>Twin-T</a:t>
            </a:r>
            <a:endParaRPr kumimoji="1" lang="ja-JP" altLang="en-US" sz="2000" dirty="0">
              <a:solidFill>
                <a:srgbClr val="00B0F0"/>
              </a:solidFill>
            </a:endParaRPr>
          </a:p>
        </p:txBody>
      </p:sp>
      <p:cxnSp>
        <p:nvCxnSpPr>
          <p:cNvPr id="27" name="直線矢印コネクタ 26"/>
          <p:cNvCxnSpPr>
            <a:endCxn id="15" idx="7"/>
          </p:cNvCxnSpPr>
          <p:nvPr/>
        </p:nvCxnSpPr>
        <p:spPr>
          <a:xfrm flipH="1">
            <a:off x="3466449" y="3652575"/>
            <a:ext cx="169447" cy="345951"/>
          </a:xfrm>
          <a:prstGeom prst="straightConnector1">
            <a:avLst/>
          </a:prstGeom>
          <a:ln w="158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endCxn id="14" idx="5"/>
          </p:cNvCxnSpPr>
          <p:nvPr/>
        </p:nvCxnSpPr>
        <p:spPr>
          <a:xfrm flipH="1" flipV="1">
            <a:off x="3476329" y="2897184"/>
            <a:ext cx="159567" cy="459808"/>
          </a:xfrm>
          <a:prstGeom prst="straightConnector1">
            <a:avLst/>
          </a:prstGeom>
          <a:ln w="158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1043608" y="1772816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ja-JP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ja-JP" sz="2000" dirty="0" smtClean="0">
                <a:solidFill>
                  <a:srgbClr val="0000FF"/>
                </a:solidFill>
              </a:rPr>
              <a:t>using integrating time constants 1.0 – 1.2 </a:t>
            </a:r>
            <a:r>
              <a:rPr lang="en-US" altLang="ja-JP" sz="2000" dirty="0" smtClean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altLang="ja-JP" sz="2000" dirty="0" smtClean="0">
                <a:solidFill>
                  <a:srgbClr val="0000FF"/>
                </a:solidFill>
              </a:rPr>
              <a:t>s</a:t>
            </a:r>
          </a:p>
        </p:txBody>
      </p:sp>
      <p:sp>
        <p:nvSpPr>
          <p:cNvPr id="20" name="下矢印 19"/>
          <p:cNvSpPr/>
          <p:nvPr/>
        </p:nvSpPr>
        <p:spPr>
          <a:xfrm>
            <a:off x="539552" y="2492896"/>
            <a:ext cx="648072" cy="2448272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-122168" y="4985880"/>
            <a:ext cx="1979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 smtClean="0">
                <a:solidFill>
                  <a:srgbClr val="FF0000"/>
                </a:solidFill>
              </a:rPr>
              <a:t>better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16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APD window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28</a:t>
            </a:fld>
            <a:endParaRPr lang="ja-JP" altLang="en-US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2843808" y="2492896"/>
            <a:ext cx="4104456" cy="2600999"/>
            <a:chOff x="179512" y="3204265"/>
            <a:chExt cx="4104456" cy="2600999"/>
          </a:xfrm>
        </p:grpSpPr>
        <p:sp>
          <p:nvSpPr>
            <p:cNvPr id="6" name="テキスト ボックス 5"/>
            <p:cNvSpPr txBox="1"/>
            <p:nvPr/>
          </p:nvSpPr>
          <p:spPr>
            <a:xfrm>
              <a:off x="1763688" y="3204265"/>
              <a:ext cx="936104" cy="5847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3200" dirty="0" smtClean="0"/>
                <a:t>APD</a:t>
              </a:r>
              <a:endParaRPr kumimoji="1" lang="ja-JP" altLang="en-US" sz="3200" dirty="0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323528" y="3212976"/>
              <a:ext cx="2376264" cy="2592288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>
              <a:outerShdw blurRad="63500" dist="50800" dir="5400000" sx="1000" sy="1000" algn="ctr" rotWithShape="0">
                <a:schemeClr val="tx1">
                  <a:lumMod val="75000"/>
                  <a:lumOff val="2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467544" y="4178697"/>
              <a:ext cx="2232248" cy="136815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50800" dir="5400000" sx="1000" sy="1000" algn="ctr" rotWithShape="0">
                <a:schemeClr val="accent4">
                  <a:lumMod val="60000"/>
                  <a:lumOff val="40000"/>
                </a:schemeClr>
              </a:outerShdw>
            </a:effectLst>
            <a:scene3d>
              <a:camera prst="orthographicFront">
                <a:rot lat="20961636" lon="17741248" rev="2642707"/>
              </a:camera>
              <a:lightRig rig="harsh" dir="t">
                <a:rot lat="0" lon="0" rev="0"/>
              </a:lightRig>
            </a:scene3d>
            <a:sp3d extrusionH="107950" prstMaterial="flat">
              <a:bevelT w="171450" h="101600" prst="slope"/>
              <a:bevelB/>
              <a:extrusionClr>
                <a:schemeClr val="bg1">
                  <a:lumMod val="95000"/>
                </a:schemeClr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851334" y="4357579"/>
              <a:ext cx="1535160" cy="990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>
              <a:outerShdw blurRad="63500" dist="50800" dir="5400000" sx="1000" sy="1000" algn="ctr" rotWithShape="0">
                <a:schemeClr val="tx1">
                  <a:lumMod val="75000"/>
                  <a:lumOff val="25000"/>
                </a:schemeClr>
              </a:outerShdw>
            </a:effectLst>
            <a:scene3d>
              <a:camera prst="orthographicFront">
                <a:rot lat="20961636" lon="17741248" rev="2642707"/>
              </a:camera>
              <a:lightRig rig="harsh" dir="t">
                <a:rot lat="0" lon="0" rev="0"/>
              </a:lightRig>
            </a:scene3d>
            <a:sp3d extrusionH="107950" prstMaterial="flat">
              <a:bevelB/>
              <a:extrusionClr>
                <a:schemeClr val="tx1">
                  <a:lumMod val="75000"/>
                  <a:lumOff val="25000"/>
                </a:schemeClr>
              </a:extrusionClr>
              <a:contourClr>
                <a:schemeClr val="tx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827584" y="3717032"/>
              <a:ext cx="1944216" cy="108012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tx2">
                    <a:lumMod val="20000"/>
                    <a:lumOff val="80000"/>
                    <a:alpha val="48000"/>
                  </a:schemeClr>
                </a:gs>
              </a:gsLst>
              <a:lin ang="5400000" scaled="1"/>
              <a:tileRect/>
            </a:gradFill>
            <a:ln w="0">
              <a:noFill/>
              <a:round/>
            </a:ln>
            <a:effectLst/>
            <a:scene3d>
              <a:camera prst="orthographicFront">
                <a:rot lat="20961636" lon="17741248" rev="2642707"/>
              </a:camera>
              <a:lightRig rig="harsh" dir="t">
                <a:rot lat="0" lon="0" rev="13620000"/>
              </a:lightRig>
            </a:scene3d>
            <a:sp3d extrusionH="95250" contourW="6350" prstMaterial="flat">
              <a:bevelB/>
              <a:extrusionClr>
                <a:schemeClr val="accent1">
                  <a:lumMod val="20000"/>
                  <a:lumOff val="80000"/>
                </a:schemeClr>
              </a:extrusionClr>
              <a:contourClr>
                <a:schemeClr val="accent1">
                  <a:lumMod val="40000"/>
                  <a:lumOff val="60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179512" y="3471391"/>
              <a:ext cx="15121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 smtClean="0">
                  <a:solidFill>
                    <a:srgbClr val="0000FF"/>
                  </a:solidFill>
                </a:rPr>
                <a:t>Window</a:t>
              </a:r>
              <a:endParaRPr kumimoji="1" lang="ja-JP" altLang="en-US" sz="2400" dirty="0">
                <a:solidFill>
                  <a:srgbClr val="0000FF"/>
                </a:solidFill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2699792" y="3996353"/>
              <a:ext cx="158417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3200" dirty="0" smtClean="0"/>
                <a:t>+ BGO </a:t>
              </a:r>
              <a:endParaRPr kumimoji="1" lang="ja-JP" altLang="en-US" sz="3200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395536" y="5123888"/>
              <a:ext cx="3744416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000" i="1" dirty="0" smtClean="0"/>
                <a:t>APD &amp; BGO a</a:t>
              </a:r>
              <a:r>
                <a:rPr kumimoji="1" lang="en-US" altLang="ja-JP" sz="2000" i="1" dirty="0" smtClean="0"/>
                <a:t>dhered by DC93-500</a:t>
              </a:r>
              <a:endParaRPr kumimoji="1" lang="ja-JP" altLang="en-US" sz="2000" i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84600"/>
            <a:ext cx="5229611" cy="198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3779912" y="1412776"/>
            <a:ext cx="180020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Astro-H Instruments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7544" y="3933056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err="1" smtClean="0"/>
              <a:t>Astro</a:t>
            </a:r>
            <a:r>
              <a:rPr lang="en-US" altLang="ja-JP" sz="2400" dirty="0" smtClean="0"/>
              <a:t>-H is the 6</a:t>
            </a:r>
            <a:r>
              <a:rPr lang="en-US" altLang="ja-JP" sz="2400" baseline="30000" dirty="0" smtClean="0"/>
              <a:t>th</a:t>
            </a:r>
            <a:r>
              <a:rPr lang="en-US" altLang="ja-JP" sz="2400" dirty="0" smtClean="0"/>
              <a:t> satellite of Japanese X-ray observatory series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altLang="ja-JP" sz="2400" dirty="0" smtClean="0"/>
          </a:p>
          <a:p>
            <a:pPr marL="285750" indent="-285750">
              <a:buFont typeface="Wingdings" pitchFamily="2" charset="2"/>
              <a:buChar char="ü"/>
            </a:pPr>
            <a:endParaRPr lang="en-US" altLang="ja-JP" sz="24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smtClean="0"/>
              <a:t>HXI/SGD detectors employ </a:t>
            </a:r>
            <a:r>
              <a:rPr lang="en-US" altLang="ja-JP" sz="2400" u="sng" dirty="0" smtClean="0">
                <a:solidFill>
                  <a:srgbClr val="FF0000"/>
                </a:solidFill>
              </a:rPr>
              <a:t>BGO active shields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C13AE-B390-4ABA-8D2E-4C86061B3285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45062" y="1542243"/>
            <a:ext cx="3071267" cy="2174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1187624" y="4329040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ja-JP" altLang="en-US" sz="2000" dirty="0" smtClean="0"/>
              <a:t> </a:t>
            </a:r>
            <a:r>
              <a:rPr lang="en-US" altLang="ja-JP" sz="2000" dirty="0" smtClean="0"/>
              <a:t>to be launched in 2014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with the H-IIA rocket</a:t>
            </a:r>
          </a:p>
          <a:p>
            <a:pPr>
              <a:buBlip>
                <a:blip r:embed="rId4"/>
              </a:buBlip>
            </a:pPr>
            <a:r>
              <a:rPr lang="en-US" altLang="ja-JP" sz="2000" dirty="0" smtClean="0"/>
              <a:t> wide band observation : 0.3 – 600 </a:t>
            </a:r>
            <a:r>
              <a:rPr lang="en-US" altLang="ja-JP" sz="2000" dirty="0" err="1" smtClean="0"/>
              <a:t>keV</a:t>
            </a:r>
            <a:r>
              <a:rPr lang="en-US" altLang="ja-JP" sz="2000" dirty="0" smtClean="0"/>
              <a:t>(four instruments)</a:t>
            </a:r>
            <a:endParaRPr kumimoji="1" lang="en-US" altLang="ja-JP" sz="2000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259632" y="5468974"/>
            <a:ext cx="6696744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we are developing </a:t>
            </a:r>
            <a:r>
              <a:rPr lang="en-US" altLang="ja-JP" sz="2000" dirty="0" smtClean="0">
                <a:solidFill>
                  <a:srgbClr val="FF0000"/>
                </a:solidFill>
              </a:rPr>
              <a:t>readout sensor (APD) </a:t>
            </a:r>
            <a:r>
              <a:rPr lang="en-US" altLang="ja-JP" sz="2000" dirty="0" smtClean="0"/>
              <a:t>and</a:t>
            </a:r>
            <a:r>
              <a:rPr lang="en-US" altLang="ja-JP" sz="2000" dirty="0" smtClean="0">
                <a:solidFill>
                  <a:srgbClr val="FF0000"/>
                </a:solidFill>
              </a:rPr>
              <a:t> dedicated analog system</a:t>
            </a:r>
            <a:r>
              <a:rPr lang="en-US" altLang="ja-JP" sz="2000" dirty="0" smtClean="0"/>
              <a:t> for BGO active shields.</a:t>
            </a:r>
          </a:p>
        </p:txBody>
      </p:sp>
    </p:spTree>
  </p:cSld>
  <p:clrMapOvr>
    <a:masterClrMapping/>
  </p:clrMapOvr>
  <p:transition advTm="49327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/>
          <p:cNvGrpSpPr/>
          <p:nvPr/>
        </p:nvGrpSpPr>
        <p:grpSpPr>
          <a:xfrm>
            <a:off x="6372200" y="1700808"/>
            <a:ext cx="2220373" cy="4709932"/>
            <a:chOff x="6372200" y="1700808"/>
            <a:chExt cx="2220373" cy="470993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8357" y="1700808"/>
              <a:ext cx="1944216" cy="4709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正方形/長方形 29"/>
            <p:cNvSpPr/>
            <p:nvPr/>
          </p:nvSpPr>
          <p:spPr>
            <a:xfrm>
              <a:off x="6372200" y="4941168"/>
              <a:ext cx="576064" cy="1224136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  <a:effectLst>
              <a:outerShdw blurRad="63500" dist="50800" dir="5400000" sx="1000" sy="1000" algn="ctr" rotWithShape="0">
                <a:schemeClr val="tx1">
                  <a:lumMod val="75000"/>
                  <a:lumOff val="2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BGO Active Shield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4</a:t>
            </a:fld>
            <a:endParaRPr lang="ja-JP" altLang="en-US" dirty="0"/>
          </a:p>
        </p:txBody>
      </p:sp>
      <p:grpSp>
        <p:nvGrpSpPr>
          <p:cNvPr id="29" name="グループ化 28"/>
          <p:cNvGrpSpPr/>
          <p:nvPr/>
        </p:nvGrpSpPr>
        <p:grpSpPr>
          <a:xfrm>
            <a:off x="6144301" y="4293096"/>
            <a:ext cx="3180227" cy="1872208"/>
            <a:chOff x="6204434" y="4293096"/>
            <a:chExt cx="3180227" cy="1872208"/>
          </a:xfrm>
        </p:grpSpPr>
        <p:sp>
          <p:nvSpPr>
            <p:cNvPr id="7" name="テキスト ボックス 6"/>
            <p:cNvSpPr txBox="1"/>
            <p:nvPr/>
          </p:nvSpPr>
          <p:spPr>
            <a:xfrm>
              <a:off x="6204434" y="4293096"/>
              <a:ext cx="10081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000" dirty="0" smtClean="0">
                  <a:solidFill>
                    <a:srgbClr val="00B0F0"/>
                  </a:solidFill>
                </a:rPr>
                <a:t>BGO</a:t>
              </a:r>
              <a:endParaRPr kumimoji="1" lang="ja-JP" altLang="en-US" sz="2000" dirty="0">
                <a:solidFill>
                  <a:srgbClr val="00B0F0"/>
                </a:solidFill>
              </a:endParaRPr>
            </a:p>
          </p:txBody>
        </p:sp>
        <p:cxnSp>
          <p:nvCxnSpPr>
            <p:cNvPr id="9" name="直線コネクタ 8"/>
            <p:cNvCxnSpPr/>
            <p:nvPr/>
          </p:nvCxnSpPr>
          <p:spPr>
            <a:xfrm flipH="1" flipV="1">
              <a:off x="6996522" y="4581128"/>
              <a:ext cx="504056" cy="144016"/>
            </a:xfrm>
            <a:prstGeom prst="line">
              <a:avLst/>
            </a:prstGeom>
            <a:ln w="158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 flipH="1" flipV="1">
              <a:off x="6996522" y="4509120"/>
              <a:ext cx="1008112" cy="72008"/>
            </a:xfrm>
            <a:prstGeom prst="line">
              <a:avLst/>
            </a:prstGeom>
            <a:ln w="158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 flipH="1" flipV="1">
              <a:off x="6996522" y="4653136"/>
              <a:ext cx="360040" cy="936104"/>
            </a:xfrm>
            <a:prstGeom prst="line">
              <a:avLst/>
            </a:prstGeom>
            <a:ln w="158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/>
            <p:cNvSpPr txBox="1"/>
            <p:nvPr/>
          </p:nvSpPr>
          <p:spPr>
            <a:xfrm>
              <a:off x="8376549" y="4604878"/>
              <a:ext cx="10081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000" dirty="0" smtClean="0">
                  <a:solidFill>
                    <a:srgbClr val="FF0000"/>
                  </a:solidFill>
                </a:rPr>
                <a:t>APD</a:t>
              </a:r>
              <a:endParaRPr kumimoji="1" lang="ja-JP" altLang="en-US" sz="2000" dirty="0">
                <a:solidFill>
                  <a:srgbClr val="FF0000"/>
                </a:solidFill>
              </a:endParaRPr>
            </a:p>
          </p:txBody>
        </p:sp>
        <p:cxnSp>
          <p:nvCxnSpPr>
            <p:cNvPr id="17" name="直線コネクタ 16"/>
            <p:cNvCxnSpPr>
              <a:stCxn id="33" idx="7"/>
            </p:cNvCxnSpPr>
            <p:nvPr/>
          </p:nvCxnSpPr>
          <p:spPr>
            <a:xfrm flipV="1">
              <a:off x="7576694" y="4869160"/>
              <a:ext cx="1004004" cy="535692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>
              <a:stCxn id="37" idx="7"/>
            </p:cNvCxnSpPr>
            <p:nvPr/>
          </p:nvCxnSpPr>
          <p:spPr>
            <a:xfrm flipV="1">
              <a:off x="7828982" y="5013176"/>
              <a:ext cx="895732" cy="96774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>
              <a:stCxn id="35" idx="7"/>
            </p:cNvCxnSpPr>
            <p:nvPr/>
          </p:nvCxnSpPr>
          <p:spPr>
            <a:xfrm flipV="1">
              <a:off x="8098694" y="4941168"/>
              <a:ext cx="554012" cy="463684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円/楕円 32"/>
            <p:cNvSpPr/>
            <p:nvPr/>
          </p:nvSpPr>
          <p:spPr>
            <a:xfrm>
              <a:off x="7392306" y="5373216"/>
              <a:ext cx="216024" cy="216024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7914306" y="5373216"/>
              <a:ext cx="216024" cy="216024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7644594" y="5949280"/>
              <a:ext cx="216024" cy="216024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39" name="テキスト ボックス 38"/>
          <p:cNvSpPr txBox="1"/>
          <p:nvPr/>
        </p:nvSpPr>
        <p:spPr>
          <a:xfrm>
            <a:off x="323528" y="1412776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smtClean="0"/>
              <a:t>reduce backgrounds by </a:t>
            </a:r>
            <a:r>
              <a:rPr lang="en-US" altLang="ja-JP" sz="2400" dirty="0" smtClean="0">
                <a:solidFill>
                  <a:srgbClr val="FF0000"/>
                </a:solidFill>
              </a:rPr>
              <a:t>anti-coincidence</a:t>
            </a:r>
            <a:r>
              <a:rPr lang="en-US" altLang="ja-JP" sz="2400" dirty="0" smtClean="0"/>
              <a:t> technique</a:t>
            </a:r>
            <a:endParaRPr lang="en-US" altLang="ja-JP" sz="2400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US" altLang="ja-JP" sz="2400" dirty="0" smtClean="0"/>
          </a:p>
          <a:p>
            <a:pPr marL="285750" indent="-285750"/>
            <a:endParaRPr lang="en-US" altLang="ja-JP" sz="24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smtClean="0"/>
              <a:t>The main detector is surrounded by </a:t>
            </a:r>
            <a:r>
              <a:rPr lang="en-US" altLang="ja-JP" sz="2400" dirty="0" smtClean="0">
                <a:solidFill>
                  <a:srgbClr val="FF0000"/>
                </a:solidFill>
              </a:rPr>
              <a:t>BGO scintillators</a:t>
            </a:r>
            <a:endParaRPr lang="en-US" altLang="ja-JP" sz="24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smtClean="0"/>
              <a:t>Avalanche Photodiodes (</a:t>
            </a:r>
            <a:r>
              <a:rPr lang="en-US" altLang="ja-JP" sz="2400" dirty="0" smtClean="0">
                <a:solidFill>
                  <a:srgbClr val="FF0000"/>
                </a:solidFill>
              </a:rPr>
              <a:t>APD</a:t>
            </a:r>
            <a:r>
              <a:rPr lang="en-US" altLang="ja-JP" sz="2400" dirty="0" smtClean="0"/>
              <a:t>) readout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899592" y="1815755"/>
            <a:ext cx="5472608" cy="707886"/>
          </a:xfrm>
          <a:prstGeom prst="rect">
            <a:avLst/>
          </a:prstGeom>
          <a:noFill/>
          <a:ln w="158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generating </a:t>
            </a:r>
            <a:r>
              <a:rPr lang="en-US" altLang="ja-JP" sz="2000" dirty="0" smtClean="0">
                <a:solidFill>
                  <a:srgbClr val="FF0000"/>
                </a:solidFill>
              </a:rPr>
              <a:t>active veto signals </a:t>
            </a:r>
            <a:r>
              <a:rPr lang="en-US" altLang="ja-JP" sz="2000" dirty="0" smtClean="0"/>
              <a:t>to reject cosmic-ray particles and gamma-ray backgrounds</a:t>
            </a:r>
          </a:p>
        </p:txBody>
      </p:sp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5168" y="3542948"/>
            <a:ext cx="3240360" cy="2605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" name="テキスト ボックス 58"/>
          <p:cNvSpPr txBox="1"/>
          <p:nvPr/>
        </p:nvSpPr>
        <p:spPr>
          <a:xfrm>
            <a:off x="554956" y="3862495"/>
            <a:ext cx="934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FF0000"/>
                </a:solidFill>
              </a:rPr>
              <a:t>BGO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524328" y="1753652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u="sng" dirty="0" smtClean="0">
                <a:solidFill>
                  <a:srgbClr val="FF0000"/>
                </a:solidFill>
              </a:rPr>
              <a:t>HXI</a:t>
            </a:r>
            <a:endParaRPr kumimoji="1" lang="ja-JP" altLang="en-US" sz="2800" u="sng" dirty="0">
              <a:solidFill>
                <a:srgbClr val="FF0000"/>
              </a:solidFill>
            </a:endParaRPr>
          </a:p>
        </p:txBody>
      </p:sp>
      <p:sp>
        <p:nvSpPr>
          <p:cNvPr id="25" name="円/楕円 24"/>
          <p:cNvSpPr/>
          <p:nvPr/>
        </p:nvSpPr>
        <p:spPr>
          <a:xfrm>
            <a:off x="7486228" y="5492849"/>
            <a:ext cx="432048" cy="216024"/>
          </a:xfrm>
          <a:prstGeom prst="ellipse">
            <a:avLst/>
          </a:prstGeom>
          <a:noFill/>
          <a:ln w="22225">
            <a:solidFill>
              <a:srgbClr val="0000FF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7" name="直線コネクタ 26"/>
          <p:cNvCxnSpPr>
            <a:stCxn id="25" idx="3"/>
          </p:cNvCxnSpPr>
          <p:nvPr/>
        </p:nvCxnSpPr>
        <p:spPr>
          <a:xfrm flipH="1">
            <a:off x="6876256" y="5677237"/>
            <a:ext cx="673244" cy="56019"/>
          </a:xfrm>
          <a:prstGeom prst="line">
            <a:avLst/>
          </a:prstGeom>
          <a:ln w="158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6084168" y="5385410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rgbClr val="0000FF"/>
                </a:solidFill>
              </a:rPr>
              <a:t>Main camera</a:t>
            </a:r>
            <a:endParaRPr kumimoji="1" lang="ja-JP" altLang="en-US" sz="2000" dirty="0">
              <a:solidFill>
                <a:srgbClr val="0000FF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5461" y="3522192"/>
            <a:ext cx="1869752" cy="2670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正方形/長方形 31"/>
          <p:cNvSpPr/>
          <p:nvPr/>
        </p:nvSpPr>
        <p:spPr>
          <a:xfrm>
            <a:off x="5508104" y="5262010"/>
            <a:ext cx="360040" cy="216024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5517629" y="6043514"/>
            <a:ext cx="360040" cy="144016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4005461" y="5322392"/>
            <a:ext cx="360040" cy="216024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4005461" y="4530304"/>
            <a:ext cx="360040" cy="216024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30812" y="519796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depth</a:t>
            </a:r>
            <a:endParaRPr kumimoji="1" lang="ja-JP" altLang="en-US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22186" y="595321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depth</a:t>
            </a:r>
            <a:endParaRPr kumimoji="1" lang="ja-JP" altLang="en-US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601392" y="4460037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Electric field</a:t>
            </a:r>
            <a:endParaRPr kumimoji="1" lang="ja-JP" altLang="en-US" dirty="0"/>
          </a:p>
        </p:txBody>
      </p:sp>
      <p:sp>
        <p:nvSpPr>
          <p:cNvPr id="47" name="正方形/長方形 46"/>
          <p:cNvSpPr/>
          <p:nvPr/>
        </p:nvSpPr>
        <p:spPr>
          <a:xfrm>
            <a:off x="3962028" y="3738216"/>
            <a:ext cx="360040" cy="216024"/>
          </a:xfrm>
          <a:prstGeom prst="rect">
            <a:avLst/>
          </a:prstGeom>
          <a:solidFill>
            <a:schemeClr val="bg1"/>
          </a:solidFill>
          <a:ln w="12700">
            <a:noFill/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707904" y="532239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Gain</a:t>
            </a:r>
            <a:endParaRPr kumimoji="1" lang="ja-JP" altLang="en-US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586766" y="371167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photon</a:t>
            </a:r>
            <a:endParaRPr kumimoji="1" lang="ja-JP" altLang="en-US" dirty="0"/>
          </a:p>
        </p:txBody>
      </p:sp>
      <p:sp>
        <p:nvSpPr>
          <p:cNvPr id="51" name="正方形/長方形 50"/>
          <p:cNvSpPr/>
          <p:nvPr/>
        </p:nvSpPr>
        <p:spPr>
          <a:xfrm>
            <a:off x="3645420" y="3450184"/>
            <a:ext cx="2328639" cy="2834190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5</a:t>
            </a:fld>
            <a:endParaRPr lang="ja-JP" altLang="en-US" dirty="0"/>
          </a:p>
        </p:txBody>
      </p:sp>
      <p:sp>
        <p:nvSpPr>
          <p:cNvPr id="40" name="正方形/長方形 39"/>
          <p:cNvSpPr/>
          <p:nvPr/>
        </p:nvSpPr>
        <p:spPr>
          <a:xfrm>
            <a:off x="4258000" y="3100024"/>
            <a:ext cx="1404000" cy="10800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1" name="直線矢印コネクタ 40"/>
          <p:cNvCxnSpPr/>
          <p:nvPr/>
        </p:nvCxnSpPr>
        <p:spPr>
          <a:xfrm>
            <a:off x="4677038" y="3627772"/>
            <a:ext cx="337159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>
            <a:off x="4572000" y="3631376"/>
            <a:ext cx="6927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正方形/長方形 42"/>
          <p:cNvSpPr/>
          <p:nvPr/>
        </p:nvSpPr>
        <p:spPr>
          <a:xfrm>
            <a:off x="1074672" y="3343344"/>
            <a:ext cx="377456" cy="576064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899592" y="2708920"/>
            <a:ext cx="7272808" cy="1872208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27584" y="2987085"/>
            <a:ext cx="936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200" dirty="0" smtClean="0"/>
              <a:t>BGO</a:t>
            </a:r>
            <a:endParaRPr kumimoji="1" lang="ja-JP" altLang="en-US" sz="2200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300576" y="3779173"/>
            <a:ext cx="936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0" dirty="0" smtClean="0">
                <a:solidFill>
                  <a:srgbClr val="FF0000"/>
                </a:solidFill>
              </a:rPr>
              <a:t>APD</a:t>
            </a:r>
            <a:endParaRPr kumimoji="1" lang="ja-JP" altLang="en-US" sz="2200" dirty="0">
              <a:solidFill>
                <a:srgbClr val="FF0000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524712" y="4139213"/>
            <a:ext cx="936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0" dirty="0" smtClean="0"/>
              <a:t>CSA</a:t>
            </a:r>
            <a:endParaRPr kumimoji="1" lang="ja-JP" altLang="en-US" sz="22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648352" y="300741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ADC</a:t>
            </a:r>
            <a:endParaRPr kumimoji="1" lang="ja-JP" altLang="en-US" dirty="0"/>
          </a:p>
        </p:txBody>
      </p:sp>
      <p:sp>
        <p:nvSpPr>
          <p:cNvPr id="50" name="正方形/長方形 49"/>
          <p:cNvSpPr/>
          <p:nvPr/>
        </p:nvSpPr>
        <p:spPr>
          <a:xfrm>
            <a:off x="2318568" y="3096376"/>
            <a:ext cx="1404000" cy="1080000"/>
          </a:xfrm>
          <a:prstGeom prst="rect">
            <a:avLst/>
          </a:prstGeom>
          <a:noFill/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1" name="直線コネクタ 50"/>
          <p:cNvCxnSpPr/>
          <p:nvPr/>
        </p:nvCxnSpPr>
        <p:spPr>
          <a:xfrm>
            <a:off x="1678032" y="3631376"/>
            <a:ext cx="8603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>
            <a:off x="2390000" y="3631376"/>
            <a:ext cx="86032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二等辺三角形 52"/>
          <p:cNvSpPr/>
          <p:nvPr/>
        </p:nvSpPr>
        <p:spPr>
          <a:xfrm rot="5400000">
            <a:off x="2471292" y="3537012"/>
            <a:ext cx="346392" cy="18496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4" name="直線コネクタ 53"/>
          <p:cNvCxnSpPr/>
          <p:nvPr/>
        </p:nvCxnSpPr>
        <p:spPr>
          <a:xfrm>
            <a:off x="3263976" y="3514656"/>
            <a:ext cx="123836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>
            <a:off x="3252328" y="3744328"/>
            <a:ext cx="123836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二等辺三角形 55"/>
          <p:cNvSpPr/>
          <p:nvPr/>
        </p:nvSpPr>
        <p:spPr>
          <a:xfrm rot="5400000">
            <a:off x="3181492" y="3537012"/>
            <a:ext cx="346392" cy="18496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二等辺三角形 56"/>
          <p:cNvSpPr/>
          <p:nvPr/>
        </p:nvSpPr>
        <p:spPr>
          <a:xfrm rot="5400000">
            <a:off x="4419276" y="3538800"/>
            <a:ext cx="346392" cy="18496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1475656" y="3445268"/>
            <a:ext cx="216024" cy="371068"/>
          </a:xfrm>
          <a:prstGeom prst="rect">
            <a:avLst/>
          </a:prstGeom>
          <a:solidFill>
            <a:srgbClr val="FFFF11"/>
          </a:solidFill>
          <a:ln w="25400">
            <a:solidFill>
              <a:srgbClr val="FF0000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二等辺三角形 58"/>
          <p:cNvSpPr/>
          <p:nvPr/>
        </p:nvSpPr>
        <p:spPr>
          <a:xfrm rot="5400000">
            <a:off x="5121940" y="3538800"/>
            <a:ext cx="346392" cy="18496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/>
          <p:cNvSpPr/>
          <p:nvPr/>
        </p:nvSpPr>
        <p:spPr>
          <a:xfrm>
            <a:off x="6076632" y="3345616"/>
            <a:ext cx="377456" cy="57606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984310" y="4150241"/>
            <a:ext cx="20578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0" dirty="0" smtClean="0"/>
              <a:t>Analog amplifier</a:t>
            </a:r>
            <a:endParaRPr kumimoji="1" lang="ja-JP" altLang="en-US" sz="2200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6475272" y="3898214"/>
            <a:ext cx="15568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0" dirty="0" smtClean="0"/>
              <a:t>Digital filter</a:t>
            </a:r>
            <a:endParaRPr kumimoji="1" lang="ja-JP" altLang="en-US" sz="2200" dirty="0"/>
          </a:p>
        </p:txBody>
      </p:sp>
      <p:sp>
        <p:nvSpPr>
          <p:cNvPr id="64" name="二等辺三角形 63"/>
          <p:cNvSpPr/>
          <p:nvPr/>
        </p:nvSpPr>
        <p:spPr>
          <a:xfrm rot="5400000">
            <a:off x="7083572" y="3537012"/>
            <a:ext cx="346392" cy="184960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92828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755576" y="4121785"/>
            <a:ext cx="6264696" cy="10156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solidFill>
                  <a:srgbClr val="0000FF"/>
                </a:solidFill>
              </a:rPr>
              <a:t>－</a:t>
            </a:r>
            <a:r>
              <a:rPr lang="en-US" altLang="ja-JP" sz="2000" dirty="0" smtClean="0">
                <a:solidFill>
                  <a:srgbClr val="0000FF"/>
                </a:solidFill>
              </a:rPr>
              <a:t>Thermal test  (silicone or epoxy resin for APD window)</a:t>
            </a:r>
            <a:endParaRPr lang="en-US" altLang="ja-JP" sz="2000" baseline="30000" dirty="0" smtClean="0">
              <a:solidFill>
                <a:srgbClr val="0000FF"/>
              </a:solidFill>
            </a:endParaRPr>
          </a:p>
          <a:p>
            <a:r>
              <a:rPr lang="ja-JP" altLang="en-US" sz="2000" dirty="0" smtClean="0">
                <a:solidFill>
                  <a:srgbClr val="0000FF"/>
                </a:solidFill>
              </a:rPr>
              <a:t>－</a:t>
            </a:r>
            <a:r>
              <a:rPr lang="en-US" altLang="ja-JP" sz="2000" dirty="0" smtClean="0">
                <a:solidFill>
                  <a:srgbClr val="0000FF"/>
                </a:solidFill>
              </a:rPr>
              <a:t>Radiation tolerance test  (</a:t>
            </a:r>
            <a:r>
              <a:rPr lang="en-US" altLang="ja-JP" sz="2000" baseline="30000" dirty="0" smtClean="0">
                <a:solidFill>
                  <a:srgbClr val="0000FF"/>
                </a:solidFill>
              </a:rPr>
              <a:t>60</a:t>
            </a:r>
            <a:r>
              <a:rPr lang="en-US" altLang="ja-JP" sz="2000" dirty="0" smtClean="0">
                <a:solidFill>
                  <a:srgbClr val="0000FF"/>
                </a:solidFill>
              </a:rPr>
              <a:t>Co,  the total dose : 10krad)</a:t>
            </a:r>
          </a:p>
          <a:p>
            <a:r>
              <a:rPr lang="ja-JP" altLang="en-US" sz="2000" dirty="0" smtClean="0">
                <a:solidFill>
                  <a:srgbClr val="0000FF"/>
                </a:solidFill>
              </a:rPr>
              <a:t>－</a:t>
            </a:r>
            <a:r>
              <a:rPr lang="en-US" altLang="ja-JP" sz="2000" dirty="0" smtClean="0">
                <a:solidFill>
                  <a:srgbClr val="0000FF"/>
                </a:solidFill>
              </a:rPr>
              <a:t>pre-FM APD acceptance test (evaluate 20 pre-FM APD)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APD for </a:t>
            </a:r>
            <a:r>
              <a:rPr lang="en-US" altLang="ja-JP" dirty="0" err="1" smtClean="0"/>
              <a:t>Astro</a:t>
            </a:r>
            <a:r>
              <a:rPr lang="en-US" altLang="ja-JP" dirty="0" smtClean="0"/>
              <a:t>-H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6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3528" y="1412776"/>
            <a:ext cx="82089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smtClean="0"/>
              <a:t>Development of pre-Flight Model (pre-FM) APD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altLang="ja-JP" sz="2400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US" altLang="ja-JP" sz="2400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US" altLang="ja-JP" sz="2400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US" altLang="ja-JP" sz="2400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US" altLang="ja-JP" sz="2400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smtClean="0"/>
              <a:t>Screening test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73473" y="4490478"/>
            <a:ext cx="1446999" cy="131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1412776"/>
            <a:ext cx="1151397" cy="2218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右矢印 7"/>
          <p:cNvSpPr/>
          <p:nvPr/>
        </p:nvSpPr>
        <p:spPr>
          <a:xfrm rot="5400000">
            <a:off x="7668344" y="3861048"/>
            <a:ext cx="792088" cy="36003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770143" y="3676962"/>
            <a:ext cx="1289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rgbClr val="FF0000"/>
                </a:solidFill>
              </a:rPr>
              <a:t>EM shield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55576" y="1889537"/>
            <a:ext cx="6192688" cy="13234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solidFill>
                  <a:srgbClr val="0000FF"/>
                </a:solidFill>
              </a:rPr>
              <a:t>－</a:t>
            </a:r>
            <a:r>
              <a:rPr lang="en-US" altLang="ja-JP" sz="2000" dirty="0" smtClean="0">
                <a:solidFill>
                  <a:srgbClr val="0000FF"/>
                </a:solidFill>
              </a:rPr>
              <a:t>Window material : silicone resin</a:t>
            </a:r>
          </a:p>
          <a:p>
            <a:r>
              <a:rPr lang="ja-JP" altLang="en-US" sz="2000" dirty="0" smtClean="0">
                <a:solidFill>
                  <a:srgbClr val="0000FF"/>
                </a:solidFill>
              </a:rPr>
              <a:t>－</a:t>
            </a:r>
            <a:r>
              <a:rPr lang="en-US" altLang="ja-JP" sz="2000" dirty="0" smtClean="0">
                <a:solidFill>
                  <a:srgbClr val="0000FF"/>
                </a:solidFill>
              </a:rPr>
              <a:t>Active area : 10 x 10 mm</a:t>
            </a:r>
            <a:r>
              <a:rPr lang="en-US" altLang="ja-JP" sz="2000" baseline="30000" dirty="0" smtClean="0">
                <a:solidFill>
                  <a:srgbClr val="0000FF"/>
                </a:solidFill>
              </a:rPr>
              <a:t>2</a:t>
            </a:r>
          </a:p>
          <a:p>
            <a:r>
              <a:rPr lang="ja-JP" altLang="en-US" sz="2000" dirty="0" smtClean="0">
                <a:solidFill>
                  <a:srgbClr val="0000FF"/>
                </a:solidFill>
              </a:rPr>
              <a:t>－</a:t>
            </a:r>
            <a:r>
              <a:rPr lang="en-US" altLang="ja-JP" sz="2000" dirty="0" smtClean="0">
                <a:solidFill>
                  <a:srgbClr val="0000FF"/>
                </a:solidFill>
              </a:rPr>
              <a:t>Capacitance : </a:t>
            </a:r>
            <a:r>
              <a:rPr lang="ja-JP" altLang="en-US" sz="2000" dirty="0" smtClean="0">
                <a:solidFill>
                  <a:srgbClr val="0000FF"/>
                </a:solidFill>
              </a:rPr>
              <a:t>～</a:t>
            </a:r>
            <a:r>
              <a:rPr lang="en-US" altLang="ja-JP" sz="2000" dirty="0" smtClean="0">
                <a:solidFill>
                  <a:srgbClr val="0000FF"/>
                </a:solidFill>
              </a:rPr>
              <a:t>400 pF (gain : 50, inc. dedicated cables)</a:t>
            </a:r>
          </a:p>
          <a:p>
            <a:r>
              <a:rPr lang="ja-JP" altLang="en-US" sz="2000" dirty="0" smtClean="0">
                <a:solidFill>
                  <a:srgbClr val="0000FF"/>
                </a:solidFill>
              </a:rPr>
              <a:t>－</a:t>
            </a:r>
            <a:r>
              <a:rPr lang="en-US" altLang="ja-JP" sz="2000" dirty="0" smtClean="0">
                <a:solidFill>
                  <a:srgbClr val="0000FF"/>
                </a:solidFill>
              </a:rPr>
              <a:t>Dark current : &lt; 0.4 </a:t>
            </a:r>
            <a:r>
              <a:rPr lang="en-US" altLang="ja-JP" sz="2000" dirty="0" err="1" smtClean="0">
                <a:solidFill>
                  <a:srgbClr val="0000FF"/>
                </a:solidFill>
              </a:rPr>
              <a:t>nA</a:t>
            </a:r>
            <a:r>
              <a:rPr lang="en-US" altLang="ja-JP" sz="2000" dirty="0" smtClean="0">
                <a:solidFill>
                  <a:srgbClr val="0000FF"/>
                </a:solidFill>
              </a:rPr>
              <a:t> (gain : 50 @</a:t>
            </a:r>
            <a:r>
              <a:rPr lang="ja-JP" altLang="en-US" sz="2000" dirty="0" smtClean="0">
                <a:solidFill>
                  <a:srgbClr val="0000FF"/>
                </a:solidFill>
              </a:rPr>
              <a:t>－</a:t>
            </a:r>
            <a:r>
              <a:rPr lang="en-US" altLang="ja-JP" sz="2000" dirty="0" smtClean="0">
                <a:solidFill>
                  <a:srgbClr val="0000FF"/>
                </a:solidFill>
              </a:rPr>
              <a:t>15 deg)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101968" y="5559623"/>
            <a:ext cx="6134328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FF0000"/>
                </a:solidFill>
              </a:rPr>
              <a:t>Flight </a:t>
            </a:r>
            <a:r>
              <a:rPr lang="en-US" altLang="ja-JP" sz="2400" dirty="0" smtClean="0">
                <a:solidFill>
                  <a:srgbClr val="FF0000"/>
                </a:solidFill>
              </a:rPr>
              <a:t>M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odel APD </a:t>
            </a:r>
            <a:r>
              <a:rPr lang="en-US" altLang="ja-JP" sz="2400" dirty="0" smtClean="0">
                <a:solidFill>
                  <a:srgbClr val="FF0000"/>
                </a:solidFill>
              </a:rPr>
              <a:t>screening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 test</a:t>
            </a:r>
            <a:r>
              <a:rPr lang="ja-JP" altLang="en-US" sz="2400" dirty="0" smtClean="0">
                <a:solidFill>
                  <a:srgbClr val="FF0000"/>
                </a:solidFill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</a:rPr>
              <a:t>(</a:t>
            </a:r>
            <a:r>
              <a:rPr lang="ja-JP" altLang="en-US" sz="2400" dirty="0" smtClean="0">
                <a:solidFill>
                  <a:srgbClr val="FF0000"/>
                </a:solidFill>
              </a:rPr>
              <a:t>～</a:t>
            </a:r>
            <a:r>
              <a:rPr lang="en-US" altLang="ja-JP" sz="2400" dirty="0" smtClean="0">
                <a:solidFill>
                  <a:srgbClr val="FF0000"/>
                </a:solidFill>
              </a:rPr>
              <a:t>Apr, 2012)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12" name="右矢印 11"/>
          <p:cNvSpPr/>
          <p:nvPr/>
        </p:nvSpPr>
        <p:spPr>
          <a:xfrm>
            <a:off x="251520" y="5517232"/>
            <a:ext cx="720080" cy="576064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ransition advTm="16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グループ化 76"/>
          <p:cNvGrpSpPr/>
          <p:nvPr/>
        </p:nvGrpSpPr>
        <p:grpSpPr>
          <a:xfrm>
            <a:off x="283457" y="2911297"/>
            <a:ext cx="4072519" cy="2993272"/>
            <a:chOff x="283457" y="2985077"/>
            <a:chExt cx="4072519" cy="3365187"/>
          </a:xfrm>
        </p:grpSpPr>
        <p:pic>
          <p:nvPicPr>
            <p:cNvPr id="78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11560" y="2985077"/>
              <a:ext cx="3744416" cy="3096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9" name="テキスト ボックス 78"/>
            <p:cNvSpPr txBox="1"/>
            <p:nvPr/>
          </p:nvSpPr>
          <p:spPr>
            <a:xfrm>
              <a:off x="1331640" y="5950154"/>
              <a:ext cx="24482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000" dirty="0" smtClean="0"/>
                <a:t>Elapsed time [hour]</a:t>
              </a:r>
              <a:endParaRPr kumimoji="1" lang="ja-JP" altLang="en-US" sz="2000" dirty="0"/>
            </a:p>
          </p:txBody>
        </p:sp>
        <p:sp>
          <p:nvSpPr>
            <p:cNvPr id="80" name="テキスト ボックス 79"/>
            <p:cNvSpPr txBox="1"/>
            <p:nvPr/>
          </p:nvSpPr>
          <p:spPr>
            <a:xfrm rot="16200000">
              <a:off x="-956648" y="4453081"/>
              <a:ext cx="288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000" dirty="0" smtClean="0"/>
                <a:t>Temperature [deg] </a:t>
              </a:r>
              <a:endParaRPr kumimoji="1" lang="ja-JP" altLang="en-US" sz="2000" dirty="0"/>
            </a:p>
          </p:txBody>
        </p:sp>
        <p:sp>
          <p:nvSpPr>
            <p:cNvPr id="81" name="テキスト ボックス 80"/>
            <p:cNvSpPr txBox="1"/>
            <p:nvPr/>
          </p:nvSpPr>
          <p:spPr>
            <a:xfrm>
              <a:off x="1763688" y="3068960"/>
              <a:ext cx="1296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000" dirty="0" smtClean="0"/>
                <a:t>1h dwell</a:t>
              </a:r>
              <a:endParaRPr kumimoji="1" lang="ja-JP" altLang="en-US" sz="2000" dirty="0"/>
            </a:p>
          </p:txBody>
        </p:sp>
        <p:sp>
          <p:nvSpPr>
            <p:cNvPr id="82" name="テキスト ボックス 81"/>
            <p:cNvSpPr txBox="1"/>
            <p:nvPr/>
          </p:nvSpPr>
          <p:spPr>
            <a:xfrm>
              <a:off x="1835696" y="5405154"/>
              <a:ext cx="1296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000" dirty="0" smtClean="0"/>
                <a:t>1h dwell</a:t>
              </a:r>
              <a:endParaRPr kumimoji="1" lang="ja-JP" altLang="en-US" sz="2000" dirty="0"/>
            </a:p>
          </p:txBody>
        </p:sp>
        <p:sp>
          <p:nvSpPr>
            <p:cNvPr id="83" name="テキスト ボックス 82"/>
            <p:cNvSpPr txBox="1"/>
            <p:nvPr/>
          </p:nvSpPr>
          <p:spPr>
            <a:xfrm>
              <a:off x="2122970" y="4581128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000" dirty="0" smtClean="0"/>
                <a:t>20 deg/h</a:t>
              </a:r>
              <a:endParaRPr kumimoji="1" lang="ja-JP" altLang="en-US" sz="2000" dirty="0"/>
            </a:p>
          </p:txBody>
        </p:sp>
        <p:cxnSp>
          <p:nvCxnSpPr>
            <p:cNvPr id="84" name="直線矢印コネクタ 83"/>
            <p:cNvCxnSpPr/>
            <p:nvPr/>
          </p:nvCxnSpPr>
          <p:spPr>
            <a:xfrm>
              <a:off x="1175748" y="3980556"/>
              <a:ext cx="3060000" cy="0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テキスト ボックス 84"/>
            <p:cNvSpPr txBox="1"/>
            <p:nvPr/>
          </p:nvSpPr>
          <p:spPr>
            <a:xfrm>
              <a:off x="2020188" y="3532540"/>
              <a:ext cx="23042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 smtClean="0">
                  <a:solidFill>
                    <a:srgbClr val="FF0000"/>
                  </a:solidFill>
                </a:rPr>
                <a:t>1 cycle (10h)</a:t>
              </a:r>
              <a:endParaRPr kumimoji="1" lang="ja-JP" altLang="en-US" sz="2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Thermal </a:t>
            </a:r>
            <a:r>
              <a:rPr kumimoji="1" lang="en-US" altLang="ja-JP" dirty="0" smtClean="0"/>
              <a:t> test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7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3528" y="1412776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smtClean="0"/>
              <a:t>silicone or epoxy resin for APD window</a:t>
            </a:r>
            <a:endParaRPr lang="en-US" altLang="ja-JP" sz="2400" dirty="0" smtClean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71600" y="1745520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ja-JP" altLang="en-US" sz="2000" dirty="0" smtClean="0"/>
              <a:t> </a:t>
            </a:r>
            <a:r>
              <a:rPr lang="en-US" altLang="ja-JP" sz="2000" dirty="0" smtClean="0"/>
              <a:t>severe temperature environment just after the launch</a:t>
            </a:r>
          </a:p>
        </p:txBody>
      </p:sp>
      <p:sp>
        <p:nvSpPr>
          <p:cNvPr id="7" name="右矢印 6"/>
          <p:cNvSpPr/>
          <p:nvPr/>
        </p:nvSpPr>
        <p:spPr>
          <a:xfrm>
            <a:off x="4572000" y="2101792"/>
            <a:ext cx="720080" cy="36004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292080" y="2029784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1" dirty="0" smtClean="0">
                <a:solidFill>
                  <a:srgbClr val="FF0000"/>
                </a:solidFill>
              </a:rPr>
              <a:t>thermal cycle test</a:t>
            </a:r>
          </a:p>
        </p:txBody>
      </p:sp>
      <p:pic>
        <p:nvPicPr>
          <p:cNvPr id="10" name="Picture 1" descr="C:\Documents and Settings\syousei\My Documents\Astro-H\tenmon\apd_cycl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140968"/>
            <a:ext cx="4258830" cy="2514048"/>
          </a:xfrm>
          <a:prstGeom prst="rect">
            <a:avLst/>
          </a:prstGeom>
          <a:noFill/>
        </p:spPr>
      </p:pic>
      <p:sp>
        <p:nvSpPr>
          <p:cNvPr id="11" name="テキスト ボックス 10"/>
          <p:cNvSpPr txBox="1"/>
          <p:nvPr/>
        </p:nvSpPr>
        <p:spPr>
          <a:xfrm>
            <a:off x="5436096" y="3244914"/>
            <a:ext cx="1224136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rgbClr val="0000FF"/>
                </a:solidFill>
              </a:rPr>
              <a:t>silicone</a:t>
            </a:r>
            <a:endParaRPr kumimoji="1" lang="ja-JP" altLang="en-US" sz="2000" dirty="0">
              <a:solidFill>
                <a:srgbClr val="0000FF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521752" y="4397042"/>
            <a:ext cx="1224136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</a:rPr>
              <a:t>epoxy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436096" y="5552938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The number of the C</a:t>
            </a:r>
            <a:r>
              <a:rPr kumimoji="1" lang="en-US" altLang="ja-JP" sz="2000" dirty="0" smtClean="0"/>
              <a:t>ycle</a:t>
            </a:r>
            <a:endParaRPr kumimoji="1" lang="ja-JP" altLang="en-US" sz="2000" dirty="0"/>
          </a:p>
        </p:txBody>
      </p:sp>
      <p:sp>
        <p:nvSpPr>
          <p:cNvPr id="14" name="テキスト ボックス 13"/>
          <p:cNvSpPr txBox="1"/>
          <p:nvPr/>
        </p:nvSpPr>
        <p:spPr>
          <a:xfrm rot="16200000">
            <a:off x="3232450" y="4237057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Relative light intensity [%] </a:t>
            </a:r>
            <a:endParaRPr kumimoji="1" lang="ja-JP" altLang="en-US" sz="2000" dirty="0"/>
          </a:p>
        </p:txBody>
      </p:sp>
      <p:sp>
        <p:nvSpPr>
          <p:cNvPr id="15" name="下矢印 14"/>
          <p:cNvSpPr/>
          <p:nvPr/>
        </p:nvSpPr>
        <p:spPr>
          <a:xfrm>
            <a:off x="8460432" y="3429000"/>
            <a:ext cx="242048" cy="400984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下矢印 15"/>
          <p:cNvSpPr/>
          <p:nvPr/>
        </p:nvSpPr>
        <p:spPr>
          <a:xfrm>
            <a:off x="8650432" y="3429000"/>
            <a:ext cx="386064" cy="1872208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742599" y="3327375"/>
            <a:ext cx="165618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0000FF"/>
                </a:solidFill>
              </a:rPr>
              <a:t>14% Down</a:t>
            </a:r>
            <a:endParaRPr kumimoji="1" lang="ja-JP" altLang="en-US" sz="2000" dirty="0">
              <a:solidFill>
                <a:srgbClr val="0000FF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948264" y="4392401"/>
            <a:ext cx="1656184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rgbClr val="FF0000"/>
                </a:solidFill>
              </a:rPr>
              <a:t>50% Down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83568" y="2074496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FF0000"/>
                </a:solidFill>
              </a:rPr>
              <a:t>APD and BGO come unglued?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971600" y="2475480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ja-JP" altLang="en-US" sz="2000" dirty="0" smtClean="0"/>
              <a:t> </a:t>
            </a:r>
            <a:r>
              <a:rPr lang="en-US" altLang="ja-JP" sz="2000" dirty="0" smtClean="0"/>
              <a:t>couple each APD with BGO using a space grade silicone adhesive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971600" y="5949280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5"/>
              </a:buBlip>
            </a:pP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We selected the silicone resin for the APD window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206424" y="2852936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Comparison of pulse heights</a:t>
            </a:r>
            <a:endParaRPr kumimoji="1" lang="ja-JP" altLang="en-US" sz="2000" dirty="0"/>
          </a:p>
        </p:txBody>
      </p:sp>
    </p:spTree>
  </p:cSld>
  <p:clrMapOvr>
    <a:masterClrMapping/>
  </p:clrMapOvr>
  <p:transition advTm="1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</a:t>
            </a:r>
            <a:r>
              <a:rPr kumimoji="1" lang="en-US" altLang="ja-JP" dirty="0" smtClean="0"/>
              <a:t>adiation tolerance test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8</a:t>
            </a:fld>
            <a:endParaRPr lang="ja-JP" altLang="en-US" dirty="0"/>
          </a:p>
        </p:txBody>
      </p:sp>
      <p:graphicFrame>
        <p:nvGraphicFramePr>
          <p:cNvPr id="5" name="グラフ 4"/>
          <p:cNvGraphicFramePr/>
          <p:nvPr>
            <p:extLst>
              <p:ext uri="{D42A27DB-BD31-4B8C-83A1-F6EECF244321}">
                <p14:modId xmlns:p14="http://schemas.microsoft.com/office/powerpoint/2010/main" xmlns="" val="573493498"/>
              </p:ext>
            </p:extLst>
          </p:nvPr>
        </p:nvGraphicFramePr>
        <p:xfrm>
          <a:off x="323528" y="2524834"/>
          <a:ext cx="3888433" cy="2202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テキスト ボックス 7"/>
          <p:cNvSpPr txBox="1"/>
          <p:nvPr/>
        </p:nvSpPr>
        <p:spPr>
          <a:xfrm rot="16200000">
            <a:off x="-1096597" y="3264948"/>
            <a:ext cx="2808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The number of APD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99084" y="4613066"/>
            <a:ext cx="31344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Difference between </a:t>
            </a:r>
            <a:r>
              <a:rPr kumimoji="1" lang="en-US" altLang="ja-JP" sz="2000" dirty="0" err="1" smtClean="0"/>
              <a:t>V</a:t>
            </a:r>
            <a:r>
              <a:rPr kumimoji="1" lang="en-US" altLang="ja-JP" sz="2000" baseline="-25000" dirty="0" err="1" smtClean="0"/>
              <a:t>b</a:t>
            </a:r>
            <a:r>
              <a:rPr kumimoji="1" lang="en-US" altLang="ja-JP" sz="2000" dirty="0" smtClean="0"/>
              <a:t> </a:t>
            </a:r>
            <a:r>
              <a:rPr lang="en-US" altLang="ja-JP" sz="2000" dirty="0" smtClean="0"/>
              <a:t>[V</a:t>
            </a:r>
            <a:r>
              <a:rPr kumimoji="1" lang="en-US" altLang="ja-JP" sz="2000" dirty="0" smtClean="0"/>
              <a:t>]</a:t>
            </a:r>
            <a:endParaRPr kumimoji="1" lang="ja-JP" altLang="en-US" sz="20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61024" y="2998693"/>
            <a:ext cx="280831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solidFill>
                  <a:srgbClr val="FF0000"/>
                </a:solidFill>
              </a:rPr>
              <a:t>Difference between </a:t>
            </a:r>
            <a:r>
              <a:rPr lang="en-US" altLang="ja-JP" dirty="0" err="1" smtClean="0">
                <a:solidFill>
                  <a:srgbClr val="FF0000"/>
                </a:solidFill>
              </a:rPr>
              <a:t>V</a:t>
            </a:r>
            <a:r>
              <a:rPr lang="en-US" altLang="ja-JP" baseline="-25000" dirty="0" err="1" smtClean="0">
                <a:solidFill>
                  <a:srgbClr val="FF0000"/>
                </a:solidFill>
              </a:rPr>
              <a:t>b</a:t>
            </a:r>
            <a:r>
              <a:rPr lang="en-US" altLang="ja-JP" dirty="0" smtClean="0">
                <a:solidFill>
                  <a:srgbClr val="FF0000"/>
                </a:solidFill>
              </a:rPr>
              <a:t> before and after irradiation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46284" y="5085184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ja-JP" altLang="en-US" sz="2000" dirty="0" smtClean="0"/>
              <a:t> </a:t>
            </a:r>
            <a:r>
              <a:rPr lang="en-US" altLang="ja-JP" sz="2000" dirty="0" smtClean="0"/>
              <a:t>Breakdown voltage V</a:t>
            </a:r>
            <a:r>
              <a:rPr lang="en-US" altLang="ja-JP" sz="2000" baseline="-25000" dirty="0" smtClean="0"/>
              <a:t>b</a:t>
            </a:r>
            <a:r>
              <a:rPr lang="en-US" altLang="ja-JP" sz="2000" dirty="0" smtClean="0"/>
              <a:t> did not substantially decrease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23528" y="1412776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ja-JP" sz="2400" baseline="30000" dirty="0" smtClean="0"/>
              <a:t>60</a:t>
            </a:r>
            <a:r>
              <a:rPr lang="en-US" altLang="ja-JP" sz="2400" dirty="0" smtClean="0"/>
              <a:t>Co irradiation (total dose : 10 </a:t>
            </a:r>
            <a:r>
              <a:rPr lang="en-US" altLang="ja-JP" sz="2400" dirty="0" err="1" smtClean="0"/>
              <a:t>krad</a:t>
            </a:r>
            <a:r>
              <a:rPr lang="en-US" altLang="ja-JP" sz="2400" dirty="0" smtClean="0"/>
              <a:t>, 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1krad/year)</a:t>
            </a:r>
            <a:endParaRPr lang="en-US" altLang="ja-JP" sz="2400" dirty="0" smtClean="0">
              <a:solidFill>
                <a:srgbClr val="FF00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043608" y="5426174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en-US" altLang="ja-JP" sz="2000" dirty="0" smtClean="0"/>
              <a:t> Although I</a:t>
            </a:r>
            <a:r>
              <a:rPr lang="en-US" altLang="ja-JP" sz="2000" baseline="-25000" dirty="0" smtClean="0"/>
              <a:t>d</a:t>
            </a:r>
            <a:r>
              <a:rPr lang="en-US" altLang="ja-JP" sz="2000" dirty="0" smtClean="0"/>
              <a:t> increase </a:t>
            </a:r>
            <a:r>
              <a:rPr lang="en-US" altLang="ja-JP" sz="2000" dirty="0" smtClean="0">
                <a:solidFill>
                  <a:srgbClr val="FF0000"/>
                </a:solidFill>
              </a:rPr>
              <a:t>6 times, </a:t>
            </a:r>
            <a:r>
              <a:rPr lang="en-US" altLang="ja-JP" sz="2000" dirty="0" smtClean="0"/>
              <a:t>test pulse width increase </a:t>
            </a:r>
            <a:r>
              <a:rPr lang="en-US" altLang="ja-JP" sz="2000" u="sng" dirty="0" smtClean="0">
                <a:solidFill>
                  <a:srgbClr val="FF0000"/>
                </a:solidFill>
              </a:rPr>
              <a:t>only 3 </a:t>
            </a:r>
            <a:r>
              <a:rPr lang="en-US" altLang="ja-JP" sz="2000" u="sng" dirty="0" err="1" smtClean="0">
                <a:solidFill>
                  <a:srgbClr val="FF0000"/>
                </a:solidFill>
              </a:rPr>
              <a:t>keV</a:t>
            </a:r>
            <a:r>
              <a:rPr lang="en-US" altLang="ja-JP" sz="2000" dirty="0" smtClean="0">
                <a:solidFill>
                  <a:srgbClr val="FF0000"/>
                </a:solidFill>
              </a:rPr>
              <a:t>!</a:t>
            </a:r>
            <a:endParaRPr kumimoji="1" lang="en-US" altLang="ja-JP" sz="2000" dirty="0" smtClean="0">
              <a:solidFill>
                <a:srgbClr val="FF0000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043608" y="1804754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ja-JP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ja-JP" sz="2000" dirty="0" smtClean="0">
                <a:solidFill>
                  <a:srgbClr val="0000FF"/>
                </a:solidFill>
              </a:rPr>
              <a:t>Breakdown voltage V</a:t>
            </a:r>
            <a:r>
              <a:rPr lang="en-US" altLang="ja-JP" sz="2000" baseline="-25000" dirty="0" smtClean="0">
                <a:solidFill>
                  <a:srgbClr val="0000FF"/>
                </a:solidFill>
              </a:rPr>
              <a:t>b</a:t>
            </a:r>
            <a:r>
              <a:rPr lang="en-US" altLang="ja-JP" sz="2000" dirty="0" smtClean="0">
                <a:solidFill>
                  <a:srgbClr val="0000FF"/>
                </a:solidFill>
              </a:rPr>
              <a:t> decrease?</a:t>
            </a:r>
          </a:p>
          <a:p>
            <a:pPr>
              <a:buBlip>
                <a:blip r:embed="rId4"/>
              </a:buBlip>
            </a:pPr>
            <a:r>
              <a:rPr lang="en-US" altLang="ja-JP" sz="2000" dirty="0" smtClean="0">
                <a:solidFill>
                  <a:srgbClr val="0000FF"/>
                </a:solidFill>
              </a:rPr>
              <a:t> Deteriorate I</a:t>
            </a:r>
            <a:r>
              <a:rPr lang="en-US" altLang="ja-JP" sz="2000" baseline="-25000" dirty="0" smtClean="0">
                <a:solidFill>
                  <a:srgbClr val="0000FF"/>
                </a:solidFill>
              </a:rPr>
              <a:t>d</a:t>
            </a:r>
            <a:r>
              <a:rPr lang="en-US" altLang="ja-JP" sz="2000" dirty="0" smtClean="0">
                <a:solidFill>
                  <a:srgbClr val="0000FF"/>
                </a:solidFill>
              </a:rPr>
              <a:t> and noise performance? </a:t>
            </a:r>
          </a:p>
        </p:txBody>
      </p:sp>
      <p:graphicFrame>
        <p:nvGraphicFramePr>
          <p:cNvPr id="32" name="表 31"/>
          <p:cNvGraphicFramePr>
            <a:graphicFrameLocks noGrp="1"/>
          </p:cNvGraphicFramePr>
          <p:nvPr/>
        </p:nvGraphicFramePr>
        <p:xfrm>
          <a:off x="4427984" y="2911294"/>
          <a:ext cx="4416153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2305"/>
                <a:gridCol w="1440160"/>
                <a:gridCol w="17636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Total dose [</a:t>
                      </a:r>
                      <a:r>
                        <a:rPr kumimoji="1" lang="en-US" altLang="ja-JP" dirty="0" err="1" smtClean="0"/>
                        <a:t>krad</a:t>
                      </a:r>
                      <a:r>
                        <a:rPr kumimoji="1" lang="en-US" altLang="ja-JP" dirty="0" smtClean="0"/>
                        <a:t>] 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Dark</a:t>
                      </a:r>
                      <a:r>
                        <a:rPr kumimoji="1" lang="en-US" altLang="ja-JP" baseline="0" dirty="0" smtClean="0"/>
                        <a:t> current</a:t>
                      </a:r>
                    </a:p>
                    <a:p>
                      <a:pPr algn="ctr"/>
                      <a:r>
                        <a:rPr kumimoji="1" lang="en-US" altLang="ja-JP" baseline="0" dirty="0" smtClean="0"/>
                        <a:t>[</a:t>
                      </a:r>
                      <a:r>
                        <a:rPr kumimoji="1" lang="en-US" altLang="ja-JP" baseline="0" dirty="0" err="1" smtClean="0"/>
                        <a:t>nA</a:t>
                      </a:r>
                      <a:r>
                        <a:rPr kumimoji="1" lang="en-US" altLang="ja-JP" baseline="0" dirty="0" smtClean="0"/>
                        <a:t>]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Test pulse width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[</a:t>
                      </a:r>
                      <a:r>
                        <a:rPr kumimoji="1" lang="en-US" altLang="ja-JP" dirty="0" err="1" smtClean="0"/>
                        <a:t>keV</a:t>
                      </a:r>
                      <a:r>
                        <a:rPr kumimoji="1" lang="en-US" altLang="ja-JP" dirty="0" smtClean="0"/>
                        <a:t>] (FWHM)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10.6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13.2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3" name="テキスト ボックス 32"/>
          <p:cNvSpPr txBox="1"/>
          <p:nvPr/>
        </p:nvSpPr>
        <p:spPr>
          <a:xfrm>
            <a:off x="4437864" y="2538482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Performance before and after irradiation</a:t>
            </a:r>
            <a:endParaRPr kumimoji="1" lang="ja-JP" altLang="en-US" sz="2000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475655" y="5805264"/>
            <a:ext cx="532859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 Because </a:t>
            </a:r>
            <a:r>
              <a:rPr lang="en-US" altLang="ja-JP" sz="2000" dirty="0" smtClean="0">
                <a:solidFill>
                  <a:srgbClr val="FF0000"/>
                </a:solidFill>
              </a:rPr>
              <a:t>c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apacitive noise</a:t>
            </a:r>
            <a:r>
              <a:rPr kumimoji="1" lang="en-US" altLang="ja-JP" sz="2000" dirty="0" smtClean="0"/>
              <a:t> is dominant @</a:t>
            </a:r>
            <a:r>
              <a:rPr kumimoji="1" lang="ja-JP" altLang="en-US" sz="2000" dirty="0" smtClean="0"/>
              <a:t>－</a:t>
            </a:r>
            <a:r>
              <a:rPr kumimoji="1" lang="en-US" altLang="ja-JP" sz="2000" dirty="0" smtClean="0"/>
              <a:t>15deg</a:t>
            </a:r>
            <a:endParaRPr kumimoji="1" lang="ja-JP" altLang="en-US" sz="2000" dirty="0"/>
          </a:p>
        </p:txBody>
      </p:sp>
      <p:sp>
        <p:nvSpPr>
          <p:cNvPr id="35" name="正方形/長方形 34"/>
          <p:cNvSpPr/>
          <p:nvPr/>
        </p:nvSpPr>
        <p:spPr>
          <a:xfrm>
            <a:off x="1475656" y="5817841"/>
            <a:ext cx="5400600" cy="355595"/>
          </a:xfrm>
          <a:prstGeom prst="rect">
            <a:avLst/>
          </a:prstGeom>
          <a:noFill/>
          <a:ln w="15875">
            <a:solidFill>
              <a:srgbClr val="FF0000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362320" y="4293096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Test  pulse width evaluated by BGO (1x1x1 cm</a:t>
            </a:r>
            <a:r>
              <a:rPr lang="en-US" altLang="ja-JP" sz="1600" baseline="30000" dirty="0" smtClean="0"/>
              <a:t>3</a:t>
            </a:r>
            <a:r>
              <a:rPr lang="en-US" altLang="ja-JP" sz="1600" dirty="0" smtClean="0"/>
              <a:t>) + pre-FM APD</a:t>
            </a:r>
            <a:endParaRPr kumimoji="1" lang="ja-JP" altLang="en-US" sz="1600" dirty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グラフ 25"/>
          <p:cNvGraphicFramePr>
            <a:graphicFrameLocks noGrp="1"/>
          </p:cNvGraphicFramePr>
          <p:nvPr/>
        </p:nvGraphicFramePr>
        <p:xfrm>
          <a:off x="4499992" y="2564904"/>
          <a:ext cx="4644008" cy="3187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グラフ 10"/>
          <p:cNvGraphicFramePr>
            <a:graphicFrameLocks noGrp="1"/>
          </p:cNvGraphicFramePr>
          <p:nvPr/>
        </p:nvGraphicFramePr>
        <p:xfrm>
          <a:off x="467544" y="2697046"/>
          <a:ext cx="5904656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グラフ 19"/>
          <p:cNvGraphicFramePr>
            <a:graphicFrameLocks noGrp="1"/>
          </p:cNvGraphicFramePr>
          <p:nvPr/>
        </p:nvGraphicFramePr>
        <p:xfrm>
          <a:off x="571450" y="2553030"/>
          <a:ext cx="8393038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1012544" y="3123284"/>
            <a:ext cx="1872208" cy="338554"/>
          </a:xfrm>
          <a:prstGeom prst="rect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i="1" dirty="0" smtClean="0">
                <a:solidFill>
                  <a:srgbClr val="FF0000"/>
                </a:solidFill>
              </a:rPr>
              <a:t>Different changes</a:t>
            </a:r>
            <a:endParaRPr kumimoji="1" lang="ja-JP" altLang="en-US" sz="1600" i="1" dirty="0">
              <a:solidFill>
                <a:srgbClr val="FF0000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3736" y="197768"/>
            <a:ext cx="6768752" cy="1143000"/>
          </a:xfrm>
        </p:spPr>
        <p:txBody>
          <a:bodyPr>
            <a:normAutofit/>
          </a:bodyPr>
          <a:lstStyle/>
          <a:p>
            <a:r>
              <a:rPr lang="en-US" altLang="ja-JP" dirty="0"/>
              <a:t>p</a:t>
            </a:r>
            <a:r>
              <a:rPr kumimoji="1" lang="en-US" altLang="ja-JP" dirty="0" smtClean="0"/>
              <a:t>re-FM APD acceptance test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fld id="{41EC13AE-B390-4ABA-8D2E-4C86061B3285}" type="slidenum">
              <a:rPr lang="ja-JP" altLang="en-US" smtClean="0"/>
              <a:pPr/>
              <a:t>9</a:t>
            </a:fld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3528" y="1412776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smtClean="0"/>
              <a:t>Establish how to screen FM APD</a:t>
            </a:r>
            <a:endParaRPr lang="en-US" altLang="ja-JP" sz="2400" u="sng" dirty="0" smtClean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5576" y="1805915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6"/>
              </a:buBlip>
            </a:pPr>
            <a:r>
              <a:rPr lang="ja-JP" altLang="en-US" sz="2000" dirty="0" smtClean="0"/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dark current I</a:t>
            </a:r>
            <a:r>
              <a:rPr lang="en-US" altLang="ja-JP" sz="2000" baseline="-25000" dirty="0" smtClean="0">
                <a:solidFill>
                  <a:srgbClr val="FF0000"/>
                </a:solidFill>
              </a:rPr>
              <a:t>d</a:t>
            </a:r>
            <a:r>
              <a:rPr lang="en-US" altLang="ja-JP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/>
              <a:t>and </a:t>
            </a:r>
            <a:r>
              <a:rPr lang="en-US" altLang="ja-JP" sz="2000" dirty="0" smtClean="0">
                <a:solidFill>
                  <a:srgbClr val="FF0000"/>
                </a:solidFill>
              </a:rPr>
              <a:t>operation voltage V</a:t>
            </a:r>
            <a:r>
              <a:rPr lang="en-US" altLang="ja-JP" sz="2000" baseline="-25000" dirty="0" smtClean="0">
                <a:solidFill>
                  <a:srgbClr val="FF0000"/>
                </a:solidFill>
              </a:rPr>
              <a:t>r</a:t>
            </a:r>
            <a:r>
              <a:rPr lang="en-US" altLang="ja-JP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/>
              <a:t>at gain 50</a:t>
            </a:r>
          </a:p>
          <a:p>
            <a:pPr>
              <a:buBlip>
                <a:blip r:embed="rId6"/>
              </a:buBlip>
            </a:pPr>
            <a:r>
              <a:rPr lang="en-US" altLang="ja-JP" sz="2000" dirty="0" smtClean="0"/>
              <a:t> evaluate 20 pre-FM APDs at three temperatures around – 15 degree 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43608" y="5577366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T</a:t>
            </a:r>
            <a:r>
              <a:rPr kumimoji="1" lang="en-US" altLang="ja-JP" sz="1600" dirty="0" smtClean="0"/>
              <a:t>emperature </a:t>
            </a:r>
            <a:r>
              <a:rPr lang="en-US" altLang="ja-JP" sz="1600" dirty="0" smtClean="0"/>
              <a:t>[deg</a:t>
            </a:r>
            <a:r>
              <a:rPr kumimoji="1" lang="en-US" altLang="ja-JP" sz="1600" dirty="0" smtClean="0"/>
              <a:t>]</a:t>
            </a:r>
            <a:endParaRPr kumimoji="1" lang="ja-JP" altLang="en-US" sz="1600" dirty="0"/>
          </a:p>
        </p:txBody>
      </p:sp>
      <p:sp>
        <p:nvSpPr>
          <p:cNvPr id="13" name="テキスト ボックス 12"/>
          <p:cNvSpPr txBox="1"/>
          <p:nvPr/>
        </p:nvSpPr>
        <p:spPr>
          <a:xfrm rot="16200000">
            <a:off x="-977263" y="3859917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D</a:t>
            </a:r>
            <a:r>
              <a:rPr kumimoji="1" lang="en-US" altLang="ja-JP" sz="1600" dirty="0" smtClean="0"/>
              <a:t>ark  current I</a:t>
            </a:r>
            <a:r>
              <a:rPr kumimoji="1" lang="en-US" altLang="ja-JP" sz="1600" baseline="-25000" dirty="0" smtClean="0"/>
              <a:t>d</a:t>
            </a:r>
            <a:r>
              <a:rPr kumimoji="1" lang="en-US" altLang="ja-JP" sz="1600" dirty="0" smtClean="0"/>
              <a:t> [</a:t>
            </a:r>
            <a:r>
              <a:rPr lang="en-US" altLang="ja-JP" sz="1600" dirty="0" err="1" smtClean="0"/>
              <a:t>nA</a:t>
            </a:r>
            <a:r>
              <a:rPr kumimoji="1" lang="en-US" altLang="ja-JP" sz="1600" dirty="0" smtClean="0"/>
              <a:t>]</a:t>
            </a:r>
            <a:endParaRPr kumimoji="1" lang="ja-JP" altLang="en-US" sz="16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652120" y="5577366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T</a:t>
            </a:r>
            <a:r>
              <a:rPr kumimoji="1" lang="en-US" altLang="ja-JP" sz="1600" dirty="0" smtClean="0"/>
              <a:t>emperature </a:t>
            </a:r>
            <a:r>
              <a:rPr lang="en-US" altLang="ja-JP" sz="1600" dirty="0" smtClean="0"/>
              <a:t>[deg</a:t>
            </a:r>
            <a:r>
              <a:rPr kumimoji="1" lang="en-US" altLang="ja-JP" sz="1600" dirty="0" smtClean="0"/>
              <a:t>]</a:t>
            </a:r>
            <a:endParaRPr kumimoji="1" lang="ja-JP" altLang="en-US" sz="1600" dirty="0"/>
          </a:p>
        </p:txBody>
      </p:sp>
      <p:sp>
        <p:nvSpPr>
          <p:cNvPr id="18" name="テキスト ボックス 17"/>
          <p:cNvSpPr txBox="1"/>
          <p:nvPr/>
        </p:nvSpPr>
        <p:spPr>
          <a:xfrm rot="16200000">
            <a:off x="2514967" y="3973866"/>
            <a:ext cx="37325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Operation voltage V</a:t>
            </a:r>
            <a:r>
              <a:rPr lang="en-US" altLang="ja-JP" sz="1600" baseline="-25000" dirty="0" smtClean="0"/>
              <a:t>r</a:t>
            </a:r>
            <a:r>
              <a:rPr lang="en-US" altLang="ja-JP" sz="1600" dirty="0" smtClean="0"/>
              <a:t> (gain : 50) </a:t>
            </a:r>
            <a:r>
              <a:rPr kumimoji="1" lang="en-US" altLang="ja-JP" sz="1600" dirty="0" smtClean="0"/>
              <a:t>[</a:t>
            </a:r>
            <a:r>
              <a:rPr lang="en-US" altLang="ja-JP" sz="1600" dirty="0" smtClean="0"/>
              <a:t>V</a:t>
            </a:r>
            <a:r>
              <a:rPr kumimoji="1" lang="en-US" altLang="ja-JP" sz="1600" dirty="0" smtClean="0"/>
              <a:t>]</a:t>
            </a:r>
            <a:endParaRPr kumimoji="1" lang="ja-JP" altLang="en-US" sz="1600" dirty="0"/>
          </a:p>
        </p:txBody>
      </p:sp>
      <p:sp>
        <p:nvSpPr>
          <p:cNvPr id="15" name="円/楕円 14"/>
          <p:cNvSpPr/>
          <p:nvPr/>
        </p:nvSpPr>
        <p:spPr>
          <a:xfrm>
            <a:off x="2427902" y="3577044"/>
            <a:ext cx="224424" cy="200122"/>
          </a:xfrm>
          <a:prstGeom prst="ellipse">
            <a:avLst/>
          </a:prstGeom>
          <a:noFill/>
          <a:ln w="22225">
            <a:solidFill>
              <a:srgbClr val="0000FF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985248" y="337064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solidFill>
                  <a:srgbClr val="0000FF"/>
                </a:solidFill>
              </a:rPr>
              <a:t>Bad (&gt;0.4 </a:t>
            </a:r>
            <a:r>
              <a:rPr lang="en-US" altLang="ja-JP" dirty="0" err="1" smtClean="0">
                <a:solidFill>
                  <a:srgbClr val="0000FF"/>
                </a:solidFill>
              </a:rPr>
              <a:t>nA</a:t>
            </a:r>
            <a:r>
              <a:rPr lang="en-US" altLang="ja-JP" dirty="0" smtClean="0">
                <a:solidFill>
                  <a:srgbClr val="0000FF"/>
                </a:solidFill>
              </a:rPr>
              <a:t>)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6422400" y="3228398"/>
            <a:ext cx="216024" cy="216024"/>
          </a:xfrm>
          <a:prstGeom prst="ellipse">
            <a:avLst/>
          </a:prstGeom>
          <a:noFill/>
          <a:ln w="22225">
            <a:solidFill>
              <a:srgbClr val="FF0000"/>
            </a:solidFill>
          </a:ln>
          <a:effectLst>
            <a:outerShdw blurRad="63500" dist="50800" dir="5400000" sx="1000" sy="1000" algn="ctr" rotWithShape="0">
              <a:schemeClr val="tx1">
                <a:lumMod val="75000"/>
                <a:lumOff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940152" y="2841062"/>
            <a:ext cx="1029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i="1" dirty="0" smtClean="0">
                <a:solidFill>
                  <a:srgbClr val="FF0000"/>
                </a:solidFill>
              </a:rPr>
              <a:t>h</a:t>
            </a:r>
            <a:r>
              <a:rPr kumimoji="1" lang="en-US" altLang="ja-JP" sz="2000" i="1" dirty="0" smtClean="0">
                <a:solidFill>
                  <a:srgbClr val="FF0000"/>
                </a:solidFill>
              </a:rPr>
              <a:t>igh V</a:t>
            </a:r>
            <a:r>
              <a:rPr kumimoji="1" lang="en-US" altLang="ja-JP" sz="2000" i="1" baseline="-25000" dirty="0" smtClean="0">
                <a:solidFill>
                  <a:srgbClr val="FF0000"/>
                </a:solidFill>
              </a:rPr>
              <a:t>r</a:t>
            </a:r>
            <a:endParaRPr kumimoji="1" lang="ja-JP" altLang="en-US" sz="2000" i="1" baseline="-25000" dirty="0">
              <a:solidFill>
                <a:srgbClr val="FF0000"/>
              </a:solidFill>
            </a:endParaRPr>
          </a:p>
        </p:txBody>
      </p:sp>
      <p:cxnSp>
        <p:nvCxnSpPr>
          <p:cNvPr id="25" name="直線矢印コネクタ 24"/>
          <p:cNvCxnSpPr/>
          <p:nvPr/>
        </p:nvCxnSpPr>
        <p:spPr>
          <a:xfrm>
            <a:off x="2051720" y="3467648"/>
            <a:ext cx="288032" cy="66955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755576" y="5926649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7"/>
              </a:buBlip>
            </a:pPr>
            <a:r>
              <a:rPr lang="ja-JP" altLang="en-US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We will do FM APD screening test in a similar way</a:t>
            </a:r>
          </a:p>
        </p:txBody>
      </p:sp>
    </p:spTree>
    <p:custDataLst>
      <p:tags r:id="rId1"/>
    </p:custDataLst>
  </p:cSld>
  <p:clrMapOvr>
    <a:masterClrMapping/>
  </p:clrMapOvr>
  <p:transition advTm="11118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22" grpId="0" animBg="1"/>
      <p:bldP spid="15" grpId="0" animBg="1"/>
      <p:bldP spid="16" grpId="0"/>
      <p:bldP spid="2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8.2|10|9.2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5400">
          <a:solidFill>
            <a:schemeClr val="tx1"/>
          </a:solidFill>
        </a:ln>
        <a:effectLst>
          <a:outerShdw sx="1000" sy="1000" algn="ctr" rotWithShape="0">
            <a:schemeClr val="bg1"/>
          </a:outerShdw>
        </a:effectLst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22419</TotalTime>
  <Words>1584</Words>
  <Application>Microsoft Office PowerPoint</Application>
  <PresentationFormat>如螢幕大小 (4:3)</PresentationFormat>
  <Paragraphs>409</Paragraphs>
  <Slides>28</Slides>
  <Notes>3</Notes>
  <HiddenSlides>0</HiddenSlides>
  <MMClips>0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28</vt:i4>
      </vt:variant>
    </vt:vector>
  </HeadingPairs>
  <TitlesOfParts>
    <vt:vector size="30" baseType="lpstr">
      <vt:lpstr>Office テーマ</vt:lpstr>
      <vt:lpstr>数式</vt:lpstr>
      <vt:lpstr>Development of High Performance Avalanche Photodiodes and Dedicated Analog Systems for HXI/SGD Detectors onboard the Astro-H mission</vt:lpstr>
      <vt:lpstr>Outline</vt:lpstr>
      <vt:lpstr>Astro-H Instruments</vt:lpstr>
      <vt:lpstr>BGO Active Shield</vt:lpstr>
      <vt:lpstr>投影片 5</vt:lpstr>
      <vt:lpstr>APD for Astro-H</vt:lpstr>
      <vt:lpstr>Thermal  test</vt:lpstr>
      <vt:lpstr>Radiation tolerance test</vt:lpstr>
      <vt:lpstr>pre-FM APD acceptance test</vt:lpstr>
      <vt:lpstr>APD Dark current</vt:lpstr>
      <vt:lpstr>投影片 11</vt:lpstr>
      <vt:lpstr>CSA for Astro-H</vt:lpstr>
      <vt:lpstr>Performance of CSA</vt:lpstr>
      <vt:lpstr>投影片 14</vt:lpstr>
      <vt:lpstr>Analog amplifier</vt:lpstr>
      <vt:lpstr>投影片 16</vt:lpstr>
      <vt:lpstr>Whole system performance</vt:lpstr>
      <vt:lpstr>Summary</vt:lpstr>
      <vt:lpstr>投影片 19</vt:lpstr>
      <vt:lpstr>Analog noise</vt:lpstr>
      <vt:lpstr>Dark current(-20～+25 deg)</vt:lpstr>
      <vt:lpstr> CSA Performance inc. Ref.</vt:lpstr>
      <vt:lpstr>Analog amp. board</vt:lpstr>
      <vt:lpstr>Parameter</vt:lpstr>
      <vt:lpstr>Without differential filter</vt:lpstr>
      <vt:lpstr>twin-T filter</vt:lpstr>
      <vt:lpstr>Performance inc. twin-T</vt:lpstr>
      <vt:lpstr>APD window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kataoka-lab</dc:creator>
  <cp:lastModifiedBy>suen</cp:lastModifiedBy>
  <cp:revision>836</cp:revision>
  <dcterms:created xsi:type="dcterms:W3CDTF">2011-10-31T09:51:46Z</dcterms:created>
  <dcterms:modified xsi:type="dcterms:W3CDTF">2011-12-08T04:26:06Z</dcterms:modified>
</cp:coreProperties>
</file>