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embeddings/Microsoft_Formel-Editor6.bin" ContentType="application/vnd.openxmlformats-officedocument.oleObject"/>
  <Override PartName="/ppt/tags/tag1.xml" ContentType="application/vnd.openxmlformats-officedocument.presentationml.tags+xml"/>
  <Default Extension="vml" ContentType="application/vnd.openxmlformats-officedocument.vmlDrawing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slideLayouts/slideLayout24.xml" ContentType="application/vnd.openxmlformats-officedocument.presentationml.slideLayout+xml"/>
  <Override PartName="/ppt/embeddings/Microsoft_Formel-Editor11.bin" ContentType="application/vnd.openxmlformats-officedocument.oleObject"/>
  <Override PartName="/ppt/embeddings/oleObject1.bin" ContentType="application/vnd.openxmlformats-officedocument.oleObject"/>
  <Override PartName="/ppt/embeddings/Microsoft_Formel-Editor21.bin" ContentType="application/vnd.openxmlformats-officedocument.oleObject"/>
  <Override PartName="/ppt/embeddings/Microsoft_Formel-Editor30.bin" ContentType="application/vnd.openxmlformats-officedocument.oleObject"/>
  <Override PartName="/ppt/embeddings/Microsoft_Formel-Editor40.bin" ContentType="application/vnd.openxmlformats-officedocument.oleObject"/>
  <Default Extension="jpeg" ContentType="image/jpeg"/>
  <Override PartName="/ppt/notesSlides/notesSlide11.xml" ContentType="application/vnd.openxmlformats-officedocument.presentationml.notesSlide+xml"/>
  <Override PartName="/ppt/embeddings/Microsoft_Formel-Editor17.bin" ContentType="application/vnd.openxmlformats-officedocument.oleObject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Override PartName="/ppt/embeddings/Microsoft_Formel-Editor27.bin" ContentType="application/vnd.openxmlformats-officedocument.oleObject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embeddings/Microsoft_Formel-Editor36.bin" ContentType="application/vnd.openxmlformats-officedocument.oleObject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embeddings/Microsoft_Formel-Editor1.bin" ContentType="application/vnd.openxmlformats-officedocument.oleObject"/>
  <Override PartName="/ppt/notesSlides/notesSlide27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8.xml" ContentType="application/vnd.openxmlformats-officedocument.presentationml.slide+xml"/>
  <Override PartName="/ppt/embeddings/Microsoft_Formel-Editor7.bin" ContentType="application/vnd.openxmlformats-officedocument.oleObject"/>
  <Override PartName="/ppt/tags/tag2.xml" ContentType="application/vnd.openxmlformats-officedocument.presentationml.tags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Layouts/slideLayout25.xml" ContentType="application/vnd.openxmlformats-officedocument.presentationml.slideLayout+xml"/>
  <Override PartName="/ppt/embeddings/Microsoft_Formel-Editor12.bin" ContentType="application/vnd.openxmlformats-officedocument.oleObject"/>
  <Default Extension="emf" ContentType="image/x-emf"/>
  <Override PartName="/ppt/embeddings/oleObject2.bin" ContentType="application/vnd.openxmlformats-officedocument.oleObject"/>
  <Override PartName="/ppt/embeddings/Microsoft_Formel-Editor22.bin" ContentType="application/vnd.openxmlformats-officedocument.oleObject"/>
  <Override PartName="/ppt/embeddings/Microsoft_Formel-Editor31.bin" ContentType="application/vnd.openxmlformats-officedocument.oleObject"/>
  <Override PartName="/ppt/embeddings/Microsoft_Formel-Editor41.bin" ContentType="application/vnd.openxmlformats-officedocument.oleObject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embeddings/Microsoft_Formel-Editor18.bin" ContentType="application/vnd.openxmlformats-officedocument.oleObject"/>
  <Override PartName="/ppt/notesSlides/notesSlide22.xml" ContentType="application/vnd.openxmlformats-officedocument.presentationml.notesSlide+xml"/>
  <Override PartName="/ppt/embeddings/Microsoft_Formel-Editor28.bin" ContentType="application/vnd.openxmlformats-officedocument.oleObject"/>
  <Default Extension="bin" ContentType="application/vnd.openxmlformats-officedocument.presentationml.printerSettings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embeddings/Microsoft_Formel-Editor37.bin" ContentType="application/vnd.openxmlformats-officedocument.oleObject"/>
  <Override PartName="/ppt/slides/slide52.xml" ContentType="application/vnd.openxmlformats-officedocument.presentationml.slide+xml"/>
  <Override PartName="/ppt/embeddings/Microsoft_Formel-Editor2.bin" ContentType="application/vnd.openxmlformats-officedocument.oleObject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Layouts/slideLayout30.xml" ContentType="application/vnd.openxmlformats-officedocument.presentationml.slideLayout+xml"/>
  <Override PartName="/ppt/slides/slide49.xml" ContentType="application/vnd.openxmlformats-officedocument.presentationml.slide+xml"/>
  <Override PartName="/ppt/embeddings/Microsoft_Formel-Editor8.bin" ContentType="application/vnd.openxmlformats-officedocument.oleObject"/>
  <Override PartName="/docProps/core.xml" ContentType="application/vnd.openxmlformats-package.core-properties+xml"/>
  <Override PartName="/ppt/tags/tag3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Layouts/slideLayout26.xml" ContentType="application/vnd.openxmlformats-officedocument.presentationml.slideLayout+xml"/>
  <Override PartName="/ppt/embeddings/Microsoft_Formel-Editor13.bin" ContentType="application/vnd.openxmlformats-officedocument.oleObject"/>
  <Override PartName="/ppt/embeddings/Microsoft_Formel-Editor23.bin" ContentType="application/vnd.openxmlformats-officedocument.oleObject"/>
  <Override PartName="/ppt/embeddings/Microsoft_Formel-Editor32.bin" ContentType="application/vnd.openxmlformats-officedocument.oleObject"/>
  <Override PartName="/ppt/slideLayouts/slideLayout1.xml" ContentType="application/vnd.openxmlformats-officedocument.presentationml.slideLayout+xml"/>
  <Override PartName="/ppt/embeddings/Microsoft_Formel-Editor42.bin" ContentType="application/vnd.openxmlformats-officedocument.oleObject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embeddings/Microsoft_Formel-Editor19.bin" ContentType="application/vnd.openxmlformats-officedocument.oleObject"/>
  <Override PartName="/ppt/notesSlides/notesSlide23.xml" ContentType="application/vnd.openxmlformats-officedocument.presentationml.notesSlide+xml"/>
  <Override PartName="/ppt/embeddings/Microsoft_Formel-Editor29.bin" ContentType="application/vnd.openxmlformats-officedocument.oleObject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embeddings/Microsoft_Formel-Editor38.bin" ContentType="application/vnd.openxmlformats-officedocument.oleObject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embeddings/Microsoft_Formel-Editor3.bin" ContentType="application/vnd.openxmlformats-officedocument.oleObject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1.xml" ContentType="application/vnd.openxmlformats-officedocument.presentationml.slideLayout+xml"/>
  <Override PartName="/ppt/embeddings/Microsoft_Formel-Editor9.bin" ContentType="application/vnd.openxmlformats-officedocument.oleObject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notesSlides/notesSlide5.xml" ContentType="application/vnd.openxmlformats-officedocument.presentationml.notesSlide+xml"/>
  <Override PartName="/ppt/slideLayouts/slideLayout27.xml" ContentType="application/vnd.openxmlformats-officedocument.presentationml.slideLayout+xml"/>
  <Override PartName="/ppt/embeddings/Microsoft_Formel-Editor14.bin" ContentType="application/vnd.openxmlformats-officedocument.oleObject"/>
  <Override PartName="/ppt/slides/slide10.xml" ContentType="application/vnd.openxmlformats-officedocument.presentationml.slide+xml"/>
  <Override PartName="/ppt/slides/slide20.xml" ContentType="application/vnd.openxmlformats-officedocument.presentationml.slide+xml"/>
  <Override PartName="/ppt/embeddings/Microsoft_Formel-Editor24.bin" ContentType="application/vnd.openxmlformats-officedocument.oleObject"/>
  <Override PartName="/ppt/embeddings/Microsoft_Formel-Editor33.bin" ContentType="application/vnd.openxmlformats-officedocument.oleObject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embeddings/Microsoft_Formel-Editor43.bin" ContentType="application/vnd.openxmlformats-officedocument.oleObject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26.xml" ContentType="application/vnd.openxmlformats-officedocument.presentationml.slide+xml"/>
  <Default Extension="pict" ContentType="image/pict"/>
  <Default Extension="wmf" ContentType="image/x-wmf"/>
  <Override PartName="/ppt/slides/slide7.xml" ContentType="application/vnd.openxmlformats-officedocument.presentationml.slide+xml"/>
  <Override PartName="/ppt/slides/slide35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Microsoft_Formel-Editor39.bin" ContentType="application/vnd.openxmlformats-officedocument.oleObject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embeddings/Microsoft_Formel-Editor4.bin" ContentType="application/vnd.openxmlformats-officedocument.oleObject"/>
  <Override PartName="/ppt/slideLayouts/slideLayout13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Default Extension="tiff" ContentType="image/tiff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6.xml" ContentType="application/vnd.openxmlformats-officedocument.presentationml.notesSlide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embeddings/Microsoft_Formel-Editor15.bin" ContentType="application/vnd.openxmlformats-officedocument.oleObject"/>
  <Override PartName="/ppt/embeddings/Microsoft_Formel-Editor25.bin" ContentType="application/vnd.openxmlformats-officedocument.oleObject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embeddings/Microsoft_Formel-Editor34.bin" ContentType="application/vnd.openxmlformats-officedocument.oleObject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Default Extension="pdf" ContentType="application/pdf"/>
  <Override PartName="/ppt/slides/slide46.xml" ContentType="application/vnd.openxmlformats-officedocument.presentationml.slide+xml"/>
  <Override PartName="/ppt/embeddings/Microsoft_Formel-Editor5.bin" ContentType="application/vnd.openxmlformats-officedocument.oleObject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3.xml" ContentType="application/vnd.openxmlformats-officedocument.presentationml.slideLayout+xml"/>
  <Override PartName="/ppt/embeddings/Microsoft_Formel-Editor10.bin" ContentType="application/vnd.openxmlformats-officedocument.oleObject"/>
  <Override PartName="/ppt/slideLayouts/slideLayout33.xml" ContentType="application/vnd.openxmlformats-officedocument.presentationml.slideLayout+xml"/>
  <Override PartName="/ppt/embeddings/Microsoft_Formel-Editor20.bin" ContentType="application/vnd.openxmlformats-officedocument.oleObject"/>
  <Override PartName="/ppt/notesSlides/notesSlide7.xml" ContentType="application/vnd.openxmlformats-officedocument.presentationml.notesSlide+xml"/>
  <Override PartName="/ppt/slideLayouts/slideLayout29.xml" ContentType="application/vnd.openxmlformats-officedocument.presentationml.slideLayout+xml"/>
  <Override PartName="/ppt/embeddings/Microsoft_Formel-Editor16.bin" ContentType="application/vnd.openxmlformats-officedocument.oleObject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  <Override PartName="/ppt/embeddings/Microsoft_Formel-Editor26.bin" ContentType="application/vnd.openxmlformats-officedocument.oleObject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embeddings/Microsoft_Formel-Editor35.bin" ContentType="application/vnd.openxmlformats-officedocument.oleObject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r:id="rId1"/>
    <p:sldMasterId r:id="rId2"/>
    <p:sldMasterId r:id="rId3"/>
  </p:sldMasterIdLst>
  <p:notesMasterIdLst>
    <p:notesMasterId r:id="rId58"/>
  </p:notesMasterIdLst>
  <p:handoutMasterIdLst>
    <p:handoutMasterId r:id="rId59"/>
  </p:handoutMasterIdLst>
  <p:sldIdLst>
    <p:sldId id="256" r:id="rId4"/>
    <p:sldId id="409" r:id="rId5"/>
    <p:sldId id="412" r:id="rId6"/>
    <p:sldId id="408" r:id="rId7"/>
    <p:sldId id="415" r:id="rId8"/>
    <p:sldId id="414" r:id="rId9"/>
    <p:sldId id="286" r:id="rId10"/>
    <p:sldId id="287" r:id="rId11"/>
    <p:sldId id="368" r:id="rId12"/>
    <p:sldId id="432" r:id="rId13"/>
    <p:sldId id="436" r:id="rId14"/>
    <p:sldId id="456" r:id="rId15"/>
    <p:sldId id="469" r:id="rId16"/>
    <p:sldId id="468" r:id="rId17"/>
    <p:sldId id="416" r:id="rId18"/>
    <p:sldId id="467" r:id="rId19"/>
    <p:sldId id="466" r:id="rId20"/>
    <p:sldId id="438" r:id="rId21"/>
    <p:sldId id="291" r:id="rId22"/>
    <p:sldId id="292" r:id="rId23"/>
    <p:sldId id="376" r:id="rId24"/>
    <p:sldId id="377" r:id="rId25"/>
    <p:sldId id="378" r:id="rId26"/>
    <p:sldId id="379" r:id="rId27"/>
    <p:sldId id="380" r:id="rId28"/>
    <p:sldId id="381" r:id="rId29"/>
    <p:sldId id="382" r:id="rId30"/>
    <p:sldId id="383" r:id="rId31"/>
    <p:sldId id="384" r:id="rId32"/>
    <p:sldId id="385" r:id="rId33"/>
    <p:sldId id="386" r:id="rId34"/>
    <p:sldId id="426" r:id="rId35"/>
    <p:sldId id="418" r:id="rId36"/>
    <p:sldId id="457" r:id="rId37"/>
    <p:sldId id="429" r:id="rId38"/>
    <p:sldId id="458" r:id="rId39"/>
    <p:sldId id="425" r:id="rId40"/>
    <p:sldId id="431" r:id="rId41"/>
    <p:sldId id="459" r:id="rId42"/>
    <p:sldId id="420" r:id="rId43"/>
    <p:sldId id="423" r:id="rId44"/>
    <p:sldId id="460" r:id="rId45"/>
    <p:sldId id="462" r:id="rId46"/>
    <p:sldId id="464" r:id="rId47"/>
    <p:sldId id="325" r:id="rId48"/>
    <p:sldId id="454" r:id="rId49"/>
    <p:sldId id="465" r:id="rId50"/>
    <p:sldId id="455" r:id="rId51"/>
    <p:sldId id="428" r:id="rId52"/>
    <p:sldId id="447" r:id="rId53"/>
    <p:sldId id="448" r:id="rId54"/>
    <p:sldId id="453" r:id="rId55"/>
    <p:sldId id="461" r:id="rId56"/>
    <p:sldId id="452" r:id="rId57"/>
  </p:sldIdLst>
  <p:sldSz cx="9829800" cy="6931025"/>
  <p:notesSz cx="6858000" cy="9144000"/>
  <p:defaultTextStyle>
    <a:defPPr>
      <a:defRPr lang="de-DE"/>
    </a:defPPr>
    <a:lvl1pPr marL="0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2745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5490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8234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0979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3724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6469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09214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1958" algn="l" defTabSz="4727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 useTimings="0">
    <p:present/>
    <p:sldAll/>
    <p:penClr>
      <a:schemeClr val="tx1"/>
    </p:penClr>
  </p:showPr>
  <p:clrMru>
    <a:srgbClr val="E4AD34"/>
    <a:srgbClr val="B63B19"/>
    <a:srgbClr val="FFEC0D"/>
    <a:srgbClr val="FFE013"/>
    <a:srgbClr val="FFF02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unkle Formatvorlage 1 - Akz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 showOutlineIcons="0">
    <p:restoredLeft sz="14274" autoAdjust="0"/>
    <p:restoredTop sz="89679" autoAdjust="0"/>
  </p:normalViewPr>
  <p:slideViewPr>
    <p:cSldViewPr snapToGrid="0" snapToObjects="1">
      <p:cViewPr>
        <p:scale>
          <a:sx n="100" d="100"/>
          <a:sy n="100" d="100"/>
        </p:scale>
        <p:origin x="-976" y="-384"/>
      </p:cViewPr>
      <p:guideLst>
        <p:guide orient="horz" pos="22"/>
        <p:guide pos="59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Relationship Id="rId2" Type="http://schemas.openxmlformats.org/officeDocument/2006/relationships/image" Target="../media/image17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Relationship Id="rId2" Type="http://schemas.openxmlformats.org/officeDocument/2006/relationships/image" Target="../media/image22.pict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Relationship Id="rId2" Type="http://schemas.openxmlformats.org/officeDocument/2006/relationships/image" Target="../media/image7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Relationship Id="rId2" Type="http://schemas.openxmlformats.org/officeDocument/2006/relationships/image" Target="../media/image79.wmf"/><Relationship Id="rId3" Type="http://schemas.openxmlformats.org/officeDocument/2006/relationships/image" Target="../media/image80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AD092-23C8-D642-9510-CE150BB31322}" type="datetimeFigureOut">
              <a:rPr lang="de-DE" smtClean="0"/>
              <a:pPr/>
              <a:t>02.12.2011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63F64-7D9F-B049-BF54-D7A798EF01CF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0E4FE-681F-384F-9A9B-2C786DE096FF}" type="datetimeFigureOut">
              <a:rPr lang="de-DE" smtClean="0"/>
              <a:pPr/>
              <a:t>02.12.2011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685800"/>
            <a:ext cx="4860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58B32-140E-8340-8427-0FDE994999AE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745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490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8234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979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724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6469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9214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958" algn="l" defTabSz="4727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Tracking</a:t>
            </a: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8538" y="685800"/>
            <a:ext cx="486092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IF </a:t>
            </a:r>
            <a:r>
              <a:rPr lang="en-GB" dirty="0" err="1" smtClean="0"/>
              <a:t>Epka</a:t>
            </a:r>
            <a:r>
              <a:rPr lang="en-GB" dirty="0" smtClean="0"/>
              <a:t> &gt;5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kev</a:t>
            </a:r>
            <a:r>
              <a:rPr lang="en-GB" baseline="0" dirty="0" smtClean="0"/>
              <a:t> not only single vacancies, but this dislocated vacancy can further dislocate silicon atoms and lead to a damage cascade, this is illustrated in  this fig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8538" y="685800"/>
            <a:ext cx="486092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known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times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phd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thesis</a:t>
            </a:r>
            <a:r>
              <a:rPr lang="de-DE" baseline="0" dirty="0" smtClean="0"/>
              <a:t> of </a:t>
            </a:r>
            <a:r>
              <a:rPr lang="de-DE" baseline="0" dirty="0" err="1" smtClean="0"/>
              <a:t>wunstorf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1992</a:t>
            </a:r>
          </a:p>
          <a:p>
            <a:r>
              <a:rPr lang="de-DE" baseline="0" dirty="0" smtClean="0"/>
              <a:t>And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results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also </a:t>
            </a:r>
            <a:r>
              <a:rPr lang="de-DE" baseline="0" dirty="0" err="1" smtClean="0"/>
              <a:t>known-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undepletion-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signal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loss</a:t>
            </a:r>
            <a:r>
              <a:rPr lang="de-DE" baseline="0" dirty="0" smtClean="0"/>
              <a:t>,</a:t>
            </a:r>
          </a:p>
          <a:p>
            <a:r>
              <a:rPr lang="de-DE" baseline="0" dirty="0" smtClean="0"/>
              <a:t>Ater </a:t>
            </a:r>
            <a:r>
              <a:rPr lang="de-DE" baseline="0" dirty="0" err="1" smtClean="0"/>
              <a:t>type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inversion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resolution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case</a:t>
            </a:r>
            <a:r>
              <a:rPr lang="de-DE" baseline="0" dirty="0" smtClean="0"/>
              <a:t>, no </a:t>
            </a:r>
            <a:r>
              <a:rPr lang="de-DE" baseline="0" dirty="0" err="1" smtClean="0"/>
              <a:t>signal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taskforces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Tr</a:t>
            </a:r>
            <a:r>
              <a:rPr lang="de-DE" baseline="0" dirty="0" err="1" smtClean="0"/>
              <a:t>y</a:t>
            </a:r>
            <a:r>
              <a:rPr lang="de-DE" baseline="0" dirty="0" smtClean="0"/>
              <a:t> to </a:t>
            </a:r>
            <a:r>
              <a:rPr lang="de-DE" baseline="0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58B32-140E-8340-8427-0FDE994999A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7238" y="2153118"/>
            <a:ext cx="8355331" cy="148567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74473" y="3927591"/>
            <a:ext cx="6880861" cy="17712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2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5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8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0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3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6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09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1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26612" y="277571"/>
            <a:ext cx="2211705" cy="5913832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1493" y="277571"/>
            <a:ext cx="6471285" cy="5913832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6600" y="2152650"/>
            <a:ext cx="8356600" cy="14859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74788" y="3927475"/>
            <a:ext cx="6880225" cy="1771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6288" y="4454525"/>
            <a:ext cx="8355012" cy="13763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6288" y="2936875"/>
            <a:ext cx="8355012" cy="15176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2125" y="1617663"/>
            <a:ext cx="4346575" cy="4573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91100" y="1617663"/>
            <a:ext cx="4346575" cy="4573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2125" y="1550988"/>
            <a:ext cx="4341813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2125" y="2198688"/>
            <a:ext cx="4341813" cy="3992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92688" y="1550988"/>
            <a:ext cx="434498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92688" y="2198688"/>
            <a:ext cx="4344987" cy="3992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125" y="276225"/>
            <a:ext cx="3233738" cy="11747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43338" y="276225"/>
            <a:ext cx="5494337" cy="591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2125" y="1450975"/>
            <a:ext cx="3233738" cy="4740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7225" y="4851400"/>
            <a:ext cx="5897563" cy="573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27225" y="619125"/>
            <a:ext cx="5897563" cy="4159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27225" y="5424488"/>
            <a:ext cx="5897563" cy="812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26288" y="277813"/>
            <a:ext cx="2211387" cy="5913437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2125" y="277813"/>
            <a:ext cx="6481763" cy="591343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6600" y="2152650"/>
            <a:ext cx="8356600" cy="14859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74788" y="3927475"/>
            <a:ext cx="6880225" cy="1771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6288" y="4454525"/>
            <a:ext cx="8355012" cy="13763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6288" y="2936875"/>
            <a:ext cx="8355012" cy="15176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2125" y="1617663"/>
            <a:ext cx="4346575" cy="4573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91100" y="1617663"/>
            <a:ext cx="4346575" cy="4573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2125" y="1550988"/>
            <a:ext cx="4341813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2125" y="2198688"/>
            <a:ext cx="4341813" cy="3992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92688" y="1550988"/>
            <a:ext cx="434498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92688" y="2198688"/>
            <a:ext cx="4344987" cy="3992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6489" y="4453834"/>
            <a:ext cx="8355331" cy="1376577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6489" y="2937670"/>
            <a:ext cx="8355331" cy="1516161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274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54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18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909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63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364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092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819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125" y="276225"/>
            <a:ext cx="3233738" cy="11747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43338" y="276225"/>
            <a:ext cx="5494337" cy="591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2125" y="1450975"/>
            <a:ext cx="3233738" cy="4740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7225" y="4851400"/>
            <a:ext cx="5897563" cy="573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27225" y="619125"/>
            <a:ext cx="5897563" cy="4159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27225" y="5424488"/>
            <a:ext cx="5897563" cy="812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26288" y="277813"/>
            <a:ext cx="2211387" cy="5913437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2125" y="277813"/>
            <a:ext cx="6481763" cy="591343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FF81BEC-CD65-4649-B45C-0B0E09AA9640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/>
          <a:lstStyle/>
          <a:p>
            <a:fld id="{31085557-60EA-5444-BB20-30D80ADB29B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1498" y="1617251"/>
            <a:ext cx="4341495" cy="457415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96823" y="1617251"/>
            <a:ext cx="4341495" cy="457415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1495" y="1551462"/>
            <a:ext cx="4343201" cy="646574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745" indent="0">
              <a:buNone/>
              <a:defRPr sz="2100" b="1"/>
            </a:lvl2pPr>
            <a:lvl3pPr marL="945490" indent="0">
              <a:buNone/>
              <a:defRPr sz="1900" b="1"/>
            </a:lvl3pPr>
            <a:lvl4pPr marL="1418234" indent="0">
              <a:buNone/>
              <a:defRPr sz="1700" b="1"/>
            </a:lvl4pPr>
            <a:lvl5pPr marL="1890979" indent="0">
              <a:buNone/>
              <a:defRPr sz="1700" b="1"/>
            </a:lvl5pPr>
            <a:lvl6pPr marL="2363724" indent="0">
              <a:buNone/>
              <a:defRPr sz="1700" b="1"/>
            </a:lvl6pPr>
            <a:lvl7pPr marL="2836469" indent="0">
              <a:buNone/>
              <a:defRPr sz="1700" b="1"/>
            </a:lvl7pPr>
            <a:lvl8pPr marL="3309214" indent="0">
              <a:buNone/>
              <a:defRPr sz="1700" b="1"/>
            </a:lvl8pPr>
            <a:lvl9pPr marL="3781958" indent="0">
              <a:buNone/>
              <a:defRPr sz="17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1495" y="2198038"/>
            <a:ext cx="4343201" cy="399336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93412" y="1551462"/>
            <a:ext cx="4344907" cy="646574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745" indent="0">
              <a:buNone/>
              <a:defRPr sz="2100" b="1"/>
            </a:lvl2pPr>
            <a:lvl3pPr marL="945490" indent="0">
              <a:buNone/>
              <a:defRPr sz="1900" b="1"/>
            </a:lvl3pPr>
            <a:lvl4pPr marL="1418234" indent="0">
              <a:buNone/>
              <a:defRPr sz="1700" b="1"/>
            </a:lvl4pPr>
            <a:lvl5pPr marL="1890979" indent="0">
              <a:buNone/>
              <a:defRPr sz="1700" b="1"/>
            </a:lvl5pPr>
            <a:lvl6pPr marL="2363724" indent="0">
              <a:buNone/>
              <a:defRPr sz="1700" b="1"/>
            </a:lvl6pPr>
            <a:lvl7pPr marL="2836469" indent="0">
              <a:buNone/>
              <a:defRPr sz="1700" b="1"/>
            </a:lvl7pPr>
            <a:lvl8pPr marL="3309214" indent="0">
              <a:buNone/>
              <a:defRPr sz="1700" b="1"/>
            </a:lvl8pPr>
            <a:lvl9pPr marL="3781958" indent="0">
              <a:buNone/>
              <a:defRPr sz="17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93412" y="2198038"/>
            <a:ext cx="4344907" cy="399336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501" y="275961"/>
            <a:ext cx="3233936" cy="11744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43182" y="275970"/>
            <a:ext cx="5495131" cy="5915437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1501" y="1450391"/>
            <a:ext cx="3233936" cy="4741013"/>
          </a:xfrm>
        </p:spPr>
        <p:txBody>
          <a:bodyPr/>
          <a:lstStyle>
            <a:lvl1pPr marL="0" indent="0">
              <a:buNone/>
              <a:defRPr sz="1400"/>
            </a:lvl1pPr>
            <a:lvl2pPr marL="472745" indent="0">
              <a:buNone/>
              <a:defRPr sz="1200"/>
            </a:lvl2pPr>
            <a:lvl3pPr marL="945490" indent="0">
              <a:buNone/>
              <a:defRPr sz="1000"/>
            </a:lvl3pPr>
            <a:lvl4pPr marL="1418234" indent="0">
              <a:buNone/>
              <a:defRPr sz="900"/>
            </a:lvl4pPr>
            <a:lvl5pPr marL="1890979" indent="0">
              <a:buNone/>
              <a:defRPr sz="900"/>
            </a:lvl5pPr>
            <a:lvl6pPr marL="2363724" indent="0">
              <a:buNone/>
              <a:defRPr sz="900"/>
            </a:lvl6pPr>
            <a:lvl7pPr marL="2836469" indent="0">
              <a:buNone/>
              <a:defRPr sz="900"/>
            </a:lvl7pPr>
            <a:lvl8pPr marL="3309214" indent="0">
              <a:buNone/>
              <a:defRPr sz="900"/>
            </a:lvl8pPr>
            <a:lvl9pPr marL="3781958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6713" y="4851724"/>
            <a:ext cx="5897880" cy="57277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26713" y="619304"/>
            <a:ext cx="5897880" cy="4158615"/>
          </a:xfrm>
        </p:spPr>
        <p:txBody>
          <a:bodyPr/>
          <a:lstStyle>
            <a:lvl1pPr marL="0" indent="0">
              <a:buNone/>
              <a:defRPr sz="3300"/>
            </a:lvl1pPr>
            <a:lvl2pPr marL="472745" indent="0">
              <a:buNone/>
              <a:defRPr sz="2900"/>
            </a:lvl2pPr>
            <a:lvl3pPr marL="945490" indent="0">
              <a:buNone/>
              <a:defRPr sz="2500"/>
            </a:lvl3pPr>
            <a:lvl4pPr marL="1418234" indent="0">
              <a:buNone/>
              <a:defRPr sz="2100"/>
            </a:lvl4pPr>
            <a:lvl5pPr marL="1890979" indent="0">
              <a:buNone/>
              <a:defRPr sz="2100"/>
            </a:lvl5pPr>
            <a:lvl6pPr marL="2363724" indent="0">
              <a:buNone/>
              <a:defRPr sz="2100"/>
            </a:lvl6pPr>
            <a:lvl7pPr marL="2836469" indent="0">
              <a:buNone/>
              <a:defRPr sz="2100"/>
            </a:lvl7pPr>
            <a:lvl8pPr marL="3309214" indent="0">
              <a:buNone/>
              <a:defRPr sz="2100"/>
            </a:lvl8pPr>
            <a:lvl9pPr marL="3781958" indent="0">
              <a:buNone/>
              <a:defRPr sz="21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26713" y="5424495"/>
            <a:ext cx="5897880" cy="813431"/>
          </a:xfrm>
        </p:spPr>
        <p:txBody>
          <a:bodyPr/>
          <a:lstStyle>
            <a:lvl1pPr marL="0" indent="0">
              <a:buNone/>
              <a:defRPr sz="1400"/>
            </a:lvl1pPr>
            <a:lvl2pPr marL="472745" indent="0">
              <a:buNone/>
              <a:defRPr sz="1200"/>
            </a:lvl2pPr>
            <a:lvl3pPr marL="945490" indent="0">
              <a:buNone/>
              <a:defRPr sz="1000"/>
            </a:lvl3pPr>
            <a:lvl4pPr marL="1418234" indent="0">
              <a:buNone/>
              <a:defRPr sz="900"/>
            </a:lvl4pPr>
            <a:lvl5pPr marL="1890979" indent="0">
              <a:buNone/>
              <a:defRPr sz="900"/>
            </a:lvl5pPr>
            <a:lvl6pPr marL="2363724" indent="0">
              <a:buNone/>
              <a:defRPr sz="900"/>
            </a:lvl6pPr>
            <a:lvl7pPr marL="2836469" indent="0">
              <a:buNone/>
              <a:defRPr sz="900"/>
            </a:lvl7pPr>
            <a:lvl8pPr marL="3309214" indent="0">
              <a:buNone/>
              <a:defRPr sz="900"/>
            </a:lvl8pPr>
            <a:lvl9pPr marL="3781958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Hamburg University    06.01.2011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A. Junkes Towards Rad-Hard Si-Sensors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75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1495" y="277568"/>
            <a:ext cx="8846819" cy="1155169"/>
          </a:xfrm>
          <a:prstGeom prst="rect">
            <a:avLst/>
          </a:prstGeom>
        </p:spPr>
        <p:txBody>
          <a:bodyPr vert="horz" lIns="94549" tIns="47274" rIns="94549" bIns="4727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1495" y="1617251"/>
            <a:ext cx="8846819" cy="4574156"/>
          </a:xfrm>
          <a:prstGeom prst="rect">
            <a:avLst/>
          </a:prstGeom>
        </p:spPr>
        <p:txBody>
          <a:bodyPr vert="horz" lIns="94549" tIns="47274" rIns="94549" bIns="47274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1495" y="6613867"/>
            <a:ext cx="3027479" cy="369013"/>
          </a:xfrm>
          <a:prstGeom prst="rect">
            <a:avLst/>
          </a:prstGeom>
        </p:spPr>
        <p:txBody>
          <a:bodyPr vert="horz" lIns="94549" tIns="47274" rIns="94549" bIns="4727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Hamburg University    06.01.2011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58527" y="6613867"/>
            <a:ext cx="3525590" cy="369013"/>
          </a:xfrm>
          <a:prstGeom prst="rect">
            <a:avLst/>
          </a:prstGeom>
        </p:spPr>
        <p:txBody>
          <a:bodyPr vert="horz" lIns="94549" tIns="47274" rIns="94549" bIns="4727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RD50 Status Report HSTD-8 05.12.2011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44692" y="6613867"/>
            <a:ext cx="2293620" cy="369013"/>
          </a:xfrm>
          <a:prstGeom prst="rect">
            <a:avLst/>
          </a:prstGeom>
        </p:spPr>
        <p:txBody>
          <a:bodyPr vert="horz" lIns="94549" tIns="47274" rIns="94549" bIns="472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Student Seminar                </a:t>
            </a:r>
            <a:fld id="{6280CA77-6B71-234C-93CC-EDF64FABBAF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/>
  <p:txStyles>
    <p:titleStyle>
      <a:lvl1pPr algn="ctr" defTabSz="472745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559" indent="-354559" algn="l" defTabSz="472745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8210" indent="-295466" algn="l" defTabSz="472745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862" indent="-236372" algn="l" defTabSz="47274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607" indent="-236372" algn="l" defTabSz="472745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352" indent="-236372" algn="l" defTabSz="472745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0096" indent="-236372" algn="l" defTabSz="4727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841" indent="-236372" algn="l" defTabSz="4727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586" indent="-236372" algn="l" defTabSz="4727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18331" indent="-236372" algn="l" defTabSz="4727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2745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5490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34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979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724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6469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09214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958" algn="l" defTabSz="47274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2125" y="277813"/>
            <a:ext cx="8845550" cy="1155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2125" y="1617663"/>
            <a:ext cx="8845550" cy="4573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2125" y="6424613"/>
            <a:ext cx="2292350" cy="368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CD4AC-96A1-1647-9C8B-F2C4D02226A2}" type="datetimeFigureOut">
              <a:rPr lang="de-DE" smtClean="0"/>
              <a:t>04.12.2011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59150" y="6424613"/>
            <a:ext cx="3111500" cy="368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45325" y="6424613"/>
            <a:ext cx="2292350" cy="368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98399-41D4-9247-945C-2D4527B7F5EF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2125" y="277813"/>
            <a:ext cx="8845550" cy="1155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2125" y="1617663"/>
            <a:ext cx="8845550" cy="4573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19400" y="6424613"/>
            <a:ext cx="4241800" cy="368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A. JunkesRD50 Status Report HSTD-8, Taipei  05.12.2011</a:t>
            </a:r>
          </a:p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oleObject" Target="../embeddings/Microsoft_Formel-Editor4.bin"/><Relationship Id="rId5" Type="http://schemas.openxmlformats.org/officeDocument/2006/relationships/oleObject" Target="../embeddings/Microsoft_Formel-Editor5.bin"/><Relationship Id="rId6" Type="http://schemas.openxmlformats.org/officeDocument/2006/relationships/image" Target="../media/image23.pdf"/><Relationship Id="rId7" Type="http://schemas.openxmlformats.org/officeDocument/2006/relationships/image" Target="../media/image24.png"/><Relationship Id="rId8" Type="http://schemas.openxmlformats.org/officeDocument/2006/relationships/oleObject" Target="../embeddings/Microsoft_Formel-Editor6.bin"/><Relationship Id="rId9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5.pdf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7.bin"/><Relationship Id="rId4" Type="http://schemas.openxmlformats.org/officeDocument/2006/relationships/oleObject" Target="../embeddings/Microsoft_Formel-Editor8.bin"/><Relationship Id="rId5" Type="http://schemas.openxmlformats.org/officeDocument/2006/relationships/image" Target="../media/image3.png"/><Relationship Id="rId6" Type="http://schemas.openxmlformats.org/officeDocument/2006/relationships/image" Target="../media/image30.png"/><Relationship Id="rId7" Type="http://schemas.openxmlformats.org/officeDocument/2006/relationships/image" Target="../media/image31.pdf"/><Relationship Id="rId8" Type="http://schemas.openxmlformats.org/officeDocument/2006/relationships/image" Target="../media/image3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9.bin"/><Relationship Id="rId4" Type="http://schemas.openxmlformats.org/officeDocument/2006/relationships/oleObject" Target="../embeddings/Microsoft_Formel-Editor10.bin"/><Relationship Id="rId5" Type="http://schemas.openxmlformats.org/officeDocument/2006/relationships/image" Target="../media/image3.png"/><Relationship Id="rId6" Type="http://schemas.openxmlformats.org/officeDocument/2006/relationships/image" Target="../media/image30.png"/><Relationship Id="rId7" Type="http://schemas.openxmlformats.org/officeDocument/2006/relationships/image" Target="../media/image33.pdf"/><Relationship Id="rId10" Type="http://schemas.openxmlformats.org/officeDocument/2006/relationships/image" Target="../media/image34.pdf"/><Relationship Id="rId9" Type="http://schemas.openxmlformats.org/officeDocument/2006/relationships/image" Target="../media/image351.png"/><Relationship Id="rId11" Type="http://schemas.openxmlformats.org/officeDocument/2006/relationships/image" Target="../media/image35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df"/><Relationship Id="rId4" Type="http://schemas.openxmlformats.org/officeDocument/2006/relationships/image" Target="../media/image37.png"/><Relationship Id="rId5" Type="http://schemas.openxmlformats.org/officeDocument/2006/relationships/oleObject" Target="../embeddings/Microsoft_Formel-Editor11.bin"/><Relationship Id="rId6" Type="http://schemas.openxmlformats.org/officeDocument/2006/relationships/oleObject" Target="../embeddings/Microsoft_Formel-Editor12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df"/><Relationship Id="rId4" Type="http://schemas.openxmlformats.org/officeDocument/2006/relationships/image" Target="../media/image39.png"/><Relationship Id="rId5" Type="http://schemas.openxmlformats.org/officeDocument/2006/relationships/oleObject" Target="../embeddings/Microsoft_Formel-Editor13.bin"/><Relationship Id="rId6" Type="http://schemas.openxmlformats.org/officeDocument/2006/relationships/oleObject" Target="../embeddings/Microsoft_Formel-Editor14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df"/><Relationship Id="rId4" Type="http://schemas.openxmlformats.org/officeDocument/2006/relationships/image" Target="../media/image41.png"/><Relationship Id="rId5" Type="http://schemas.openxmlformats.org/officeDocument/2006/relationships/oleObject" Target="../embeddings/Microsoft_Formel-Editor15.bin"/><Relationship Id="rId6" Type="http://schemas.openxmlformats.org/officeDocument/2006/relationships/oleObject" Target="../embeddings/Microsoft_Formel-Editor16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df"/><Relationship Id="rId4" Type="http://schemas.openxmlformats.org/officeDocument/2006/relationships/image" Target="../media/image43.png"/><Relationship Id="rId5" Type="http://schemas.openxmlformats.org/officeDocument/2006/relationships/oleObject" Target="../embeddings/Microsoft_Formel-Editor17.bin"/><Relationship Id="rId6" Type="http://schemas.openxmlformats.org/officeDocument/2006/relationships/oleObject" Target="../embeddings/Microsoft_Formel-Editor18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df"/><Relationship Id="rId4" Type="http://schemas.openxmlformats.org/officeDocument/2006/relationships/image" Target="../media/image45.png"/><Relationship Id="rId5" Type="http://schemas.openxmlformats.org/officeDocument/2006/relationships/oleObject" Target="../embeddings/Microsoft_Formel-Editor19.bin"/><Relationship Id="rId6" Type="http://schemas.openxmlformats.org/officeDocument/2006/relationships/oleObject" Target="../embeddings/Microsoft_Formel-Editor20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2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21.bin"/><Relationship Id="rId4" Type="http://schemas.openxmlformats.org/officeDocument/2006/relationships/oleObject" Target="../embeddings/Microsoft_Formel-Editor22.bin"/><Relationship Id="rId5" Type="http://schemas.openxmlformats.org/officeDocument/2006/relationships/image" Target="../media/image3.png"/><Relationship Id="rId6" Type="http://schemas.openxmlformats.org/officeDocument/2006/relationships/image" Target="../media/image33.pdf"/><Relationship Id="rId7" Type="http://schemas.openxmlformats.org/officeDocument/2006/relationships/image" Target="../media/image46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2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df"/><Relationship Id="rId4" Type="http://schemas.openxmlformats.org/officeDocument/2006/relationships/image" Target="../media/image48.png"/><Relationship Id="rId5" Type="http://schemas.openxmlformats.org/officeDocument/2006/relationships/oleObject" Target="../embeddings/Microsoft_Formel-Editor23.bin"/><Relationship Id="rId6" Type="http://schemas.openxmlformats.org/officeDocument/2006/relationships/oleObject" Target="../embeddings/Microsoft_Formel-Editor24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2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df"/><Relationship Id="rId4" Type="http://schemas.openxmlformats.org/officeDocument/2006/relationships/image" Target="../media/image50.png"/><Relationship Id="rId5" Type="http://schemas.openxmlformats.org/officeDocument/2006/relationships/oleObject" Target="../embeddings/Microsoft_Formel-Editor25.bin"/><Relationship Id="rId6" Type="http://schemas.openxmlformats.org/officeDocument/2006/relationships/oleObject" Target="../embeddings/Microsoft_Formel-Editor26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21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df"/><Relationship Id="rId4" Type="http://schemas.openxmlformats.org/officeDocument/2006/relationships/image" Target="../media/image521.png"/><Relationship Id="rId5" Type="http://schemas.openxmlformats.org/officeDocument/2006/relationships/oleObject" Target="../embeddings/Microsoft_Formel-Editor27.bin"/><Relationship Id="rId6" Type="http://schemas.openxmlformats.org/officeDocument/2006/relationships/oleObject" Target="../embeddings/Microsoft_Formel-Editor28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21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df"/><Relationship Id="rId4" Type="http://schemas.openxmlformats.org/officeDocument/2006/relationships/image" Target="../media/image49.png"/><Relationship Id="rId5" Type="http://schemas.openxmlformats.org/officeDocument/2006/relationships/oleObject" Target="../embeddings/Microsoft_Formel-Editor29.bin"/><Relationship Id="rId6" Type="http://schemas.openxmlformats.org/officeDocument/2006/relationships/oleObject" Target="../embeddings/Microsoft_Formel-Editor30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df"/><Relationship Id="rId4" Type="http://schemas.openxmlformats.org/officeDocument/2006/relationships/image" Target="../media/image51.png"/><Relationship Id="rId5" Type="http://schemas.openxmlformats.org/officeDocument/2006/relationships/oleObject" Target="../embeddings/Microsoft_Formel-Editor31.bin"/><Relationship Id="rId6" Type="http://schemas.openxmlformats.org/officeDocument/2006/relationships/oleObject" Target="../embeddings/Microsoft_Formel-Editor32.bin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image" Target="../media/image34.pdf"/><Relationship Id="rId10" Type="http://schemas.openxmlformats.org/officeDocument/2006/relationships/image" Target="../media/image35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2.pdf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4.png"/><Relationship Id="rId5" Type="http://schemas.openxmlformats.org/officeDocument/2006/relationships/image" Target="../media/image55.pdf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7.wmf"/><Relationship Id="rId5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4.tiff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df"/><Relationship Id="rId4" Type="http://schemas.openxmlformats.org/officeDocument/2006/relationships/image" Target="../media/image67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df"/><Relationship Id="rId4" Type="http://schemas.openxmlformats.org/officeDocument/2006/relationships/image" Target="../media/image67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33.bin"/><Relationship Id="rId4" Type="http://schemas.openxmlformats.org/officeDocument/2006/relationships/oleObject" Target="../embeddings/Microsoft_Formel-Editor34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35.bin"/><Relationship Id="rId4" Type="http://schemas.openxmlformats.org/officeDocument/2006/relationships/oleObject" Target="../embeddings/Microsoft_Formel-Editor36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37.bin"/><Relationship Id="rId4" Type="http://schemas.openxmlformats.org/officeDocument/2006/relationships/oleObject" Target="../embeddings/Microsoft_Formel-Editor38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Formel-Editor39.bin"/><Relationship Id="rId4" Type="http://schemas.openxmlformats.org/officeDocument/2006/relationships/oleObject" Target="../embeddings/Microsoft_Formel-Editor40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8.pdf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1.bin"/><Relationship Id="rId6" Type="http://schemas.openxmlformats.org/officeDocument/2006/relationships/oleObject" Target="../embeddings/oleObject2.bin"/><Relationship Id="rId7" Type="http://schemas.openxmlformats.org/officeDocument/2006/relationships/image" Target="../media/image64.tiff"/><Relationship Id="rId8" Type="http://schemas.openxmlformats.org/officeDocument/2006/relationships/image" Target="../media/image65.png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Microsoft_Formel-Editor41.bin"/><Relationship Id="rId5" Type="http://schemas.openxmlformats.org/officeDocument/2006/relationships/image" Target="../media/image3.png"/><Relationship Id="rId6" Type="http://schemas.openxmlformats.org/officeDocument/2006/relationships/image" Target="../media/image7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0" Type="http://schemas.openxmlformats.org/officeDocument/2006/relationships/oleObject" Target="../embeddings/Microsoft_Formel-Editor42.bin"/><Relationship Id="rId11" Type="http://schemas.openxmlformats.org/officeDocument/2006/relationships/oleObject" Target="../embeddings/Microsoft_Formel-Editor43.bin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df"/><Relationship Id="rId12" Type="http://schemas.openxmlformats.org/officeDocument/2006/relationships/image" Target="../media/image21.png"/><Relationship Id="rId1" Type="http://schemas.openxmlformats.org/officeDocument/2006/relationships/vmlDrawing" Target="../drawings/vmlDrawing1.vml"/><Relationship Id="rId2" Type="http://schemas.openxmlformats.org/officeDocument/2006/relationships/tags" Target="../tags/tag2.xml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.xml"/><Relationship Id="rId5" Type="http://schemas.openxmlformats.org/officeDocument/2006/relationships/oleObject" Target="../embeddings/Microsoft_Formel-Editor1.bin"/><Relationship Id="rId6" Type="http://schemas.openxmlformats.org/officeDocument/2006/relationships/oleObject" Target="../embeddings/Microsoft_Formel-Editor2.bin"/><Relationship Id="rId7" Type="http://schemas.openxmlformats.org/officeDocument/2006/relationships/image" Target="../media/image18.pdf"/><Relationship Id="rId8" Type="http://schemas.openxmlformats.org/officeDocument/2006/relationships/image" Target="../media/image19.png"/><Relationship Id="rId9" Type="http://schemas.openxmlformats.org/officeDocument/2006/relationships/image" Target="../media/image3.png"/><Relationship Id="rId10" Type="http://schemas.openxmlformats.org/officeDocument/2006/relationships/oleObject" Target="../embeddings/Microsoft_Formel-Editor3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unilogo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1144" y="4800384"/>
            <a:ext cx="4353372" cy="2336011"/>
          </a:xfrm>
          <a:prstGeom prst="rect">
            <a:avLst/>
          </a:prstGeom>
        </p:spPr>
      </p:pic>
      <p:pic>
        <p:nvPicPr>
          <p:cNvPr id="4" name="Picture 8" descr="DSC00068"/>
          <p:cNvPicPr>
            <a:picLocks noChangeAspect="1" noChangeArrowheads="1"/>
          </p:cNvPicPr>
          <p:nvPr/>
        </p:nvPicPr>
        <p:blipFill>
          <a:blip r:embed="rId4">
            <a:lum bright="66000" contrast="-80000"/>
            <a:grayscl/>
          </a:blip>
          <a:srcRect l="6947" t="13895" r="6947" b="13895"/>
          <a:stretch>
            <a:fillRect/>
          </a:stretch>
        </p:blipFill>
        <p:spPr bwMode="auto">
          <a:xfrm>
            <a:off x="4" y="2002302"/>
            <a:ext cx="9829800" cy="215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/>
        </p:nvSpPr>
        <p:spPr>
          <a:xfrm>
            <a:off x="4" y="3"/>
            <a:ext cx="9829800" cy="20022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3800" dirty="0" smtClean="0"/>
              <a:t>Silicon Sensors for High-Radiation Tracking Detectors- RD50 Status Report</a:t>
            </a:r>
            <a:endParaRPr lang="en-GB" sz="3800" dirty="0"/>
          </a:p>
        </p:txBody>
      </p:sp>
      <p:sp>
        <p:nvSpPr>
          <p:cNvPr id="8" name="Textfeld 7"/>
          <p:cNvSpPr txBox="1"/>
          <p:nvPr/>
        </p:nvSpPr>
        <p:spPr>
          <a:xfrm>
            <a:off x="4" y="2824982"/>
            <a:ext cx="9829800" cy="510970"/>
          </a:xfrm>
          <a:prstGeom prst="rect">
            <a:avLst/>
          </a:prstGeom>
          <a:noFill/>
        </p:spPr>
        <p:txBody>
          <a:bodyPr wrap="square" lIns="94549" tIns="47274" rIns="94549" bIns="47274" rtlCol="0" anchor="ctr">
            <a:spAutoFit/>
          </a:bodyPr>
          <a:lstStyle/>
          <a:p>
            <a:pPr marL="457200" indent="-457200" algn="ctr"/>
            <a:r>
              <a:rPr lang="en-GB" sz="2700" dirty="0" smtClean="0"/>
              <a:t>A. </a:t>
            </a:r>
            <a:r>
              <a:rPr lang="en-GB" sz="2700" dirty="0" err="1" smtClean="0"/>
              <a:t>Junkes</a:t>
            </a:r>
            <a:r>
              <a:rPr lang="en-GB" sz="2700" baseline="30000" dirty="0" smtClean="0"/>
              <a:t> </a:t>
            </a:r>
            <a:r>
              <a:rPr lang="en-GB" sz="2700" dirty="0" smtClean="0"/>
              <a:t>for the RD50 Collaboration 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78941" y="4209965"/>
            <a:ext cx="9485759" cy="689406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pPr algn="r"/>
            <a:r>
              <a:rPr lang="en-GB" dirty="0" smtClean="0"/>
              <a:t>8</a:t>
            </a:r>
            <a:r>
              <a:rPr lang="en-GB" baseline="30000" dirty="0" smtClean="0"/>
              <a:t>th</a:t>
            </a:r>
            <a:r>
              <a:rPr lang="en-GB" dirty="0" smtClean="0"/>
              <a:t> International “Hiroshima” Symposium</a:t>
            </a:r>
          </a:p>
          <a:p>
            <a:pPr algn="r"/>
            <a:r>
              <a:rPr lang="en-GB" dirty="0" smtClean="0"/>
              <a:t>December 5</a:t>
            </a:r>
            <a:r>
              <a:rPr lang="en-GB" baseline="30000" dirty="0" smtClean="0"/>
              <a:t>th</a:t>
            </a:r>
            <a:r>
              <a:rPr lang="en-GB" dirty="0" smtClean="0"/>
              <a:t> to 8</a:t>
            </a:r>
            <a:r>
              <a:rPr lang="en-GB" baseline="30000" dirty="0" smtClean="0"/>
              <a:t>th</a:t>
            </a:r>
            <a:r>
              <a:rPr lang="en-GB" dirty="0" smtClean="0"/>
              <a:t> 2011  </a:t>
            </a:r>
            <a:r>
              <a:rPr lang="en-GB" dirty="0" smtClean="0"/>
              <a:t>Taipei, </a:t>
            </a:r>
            <a:r>
              <a:rPr lang="en-GB" dirty="0" smtClean="0"/>
              <a:t>Taiwan</a:t>
            </a:r>
            <a:endParaRPr lang="en-GB" dirty="0"/>
          </a:p>
        </p:txBody>
      </p:sp>
    </p:spTree>
  </p:cSld>
  <p:clrMapOvr>
    <a:masterClrMapping/>
  </p:clrMapOvr>
  <p:transition advTm="3098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/>
          <p:cNvSpPr/>
          <p:nvPr/>
        </p:nvSpPr>
        <p:spPr>
          <a:xfrm>
            <a:off x="207182" y="1955539"/>
            <a:ext cx="4720592" cy="31015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Change of leakage current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9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397314" name="Formel" r:id="rId4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397315" name="Formel" r:id="rId5" imgW="101600" imgH="177800" progId="Equation.3">
              <p:embed/>
            </p:oleObj>
          </a:graphicData>
        </a:graphic>
      </p:graphicFrame>
      <p:pic>
        <p:nvPicPr>
          <p:cNvPr id="25" name="Bild 24" descr="LC_mol99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25621" y="1977932"/>
            <a:ext cx="4339108" cy="2890770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207182" y="1582273"/>
            <a:ext cx="4720592" cy="39308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… depending on the </a:t>
            </a:r>
            <a:r>
              <a:rPr lang="en-GB" dirty="0" err="1" smtClean="0">
                <a:solidFill>
                  <a:srgbClr val="FFFFFF"/>
                </a:solidFill>
              </a:rPr>
              <a:t>fluence</a:t>
            </a:r>
            <a:endParaRPr lang="en-GB" baseline="30000" dirty="0">
              <a:solidFill>
                <a:srgbClr val="FFFFFF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358519" y="4584240"/>
            <a:ext cx="1749330" cy="268313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r>
              <a:rPr lang="en-GB" sz="1100" dirty="0" err="1" smtClean="0"/>
              <a:t>M.Moll</a:t>
            </a:r>
            <a:r>
              <a:rPr lang="en-GB" sz="1100" dirty="0" smtClean="0"/>
              <a:t> PhD thesis ‘99</a:t>
            </a:r>
            <a:endParaRPr lang="en-GB" sz="1100" dirty="0"/>
          </a:p>
        </p:txBody>
      </p:sp>
      <p:graphicFrame>
        <p:nvGraphicFramePr>
          <p:cNvPr id="37" name="Objekt 36"/>
          <p:cNvGraphicFramePr>
            <a:graphicFrameLocks noChangeAspect="1"/>
          </p:cNvGraphicFramePr>
          <p:nvPr/>
        </p:nvGraphicFramePr>
        <p:xfrm>
          <a:off x="5813408" y="1977932"/>
          <a:ext cx="2462568" cy="514478"/>
        </p:xfrm>
        <a:graphic>
          <a:graphicData uri="http://schemas.openxmlformats.org/presentationml/2006/ole">
            <p:oleObj spid="_x0000_s397316" name="Formel" r:id="rId8" imgW="914400" imgH="203200" progId="Equation.3">
              <p:embed/>
            </p:oleObj>
          </a:graphicData>
        </a:graphic>
      </p:graphicFrame>
      <p:sp>
        <p:nvSpPr>
          <p:cNvPr id="38" name="Textfeld 37"/>
          <p:cNvSpPr txBox="1"/>
          <p:nvPr/>
        </p:nvSpPr>
        <p:spPr>
          <a:xfrm>
            <a:off x="1231123" y="4068775"/>
            <a:ext cx="1431124" cy="361888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r>
              <a:rPr lang="en-GB" sz="1700" dirty="0" smtClean="0">
                <a:solidFill>
                  <a:srgbClr val="FF0000"/>
                </a:solidFill>
              </a:rPr>
              <a:t>80min@60°C</a:t>
            </a:r>
            <a:endParaRPr lang="en-GB" sz="1700" dirty="0">
              <a:solidFill>
                <a:srgbClr val="FF0000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2465985" y="5325348"/>
            <a:ext cx="6872327" cy="126502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 Damage parameter </a:t>
            </a:r>
            <a:r>
              <a:rPr lang="en-GB" dirty="0" smtClean="0">
                <a:latin typeface="Symbol" charset="2"/>
                <a:cs typeface="Symbol" charset="2"/>
              </a:rPr>
              <a:t>a</a:t>
            </a:r>
            <a:r>
              <a:rPr lang="en-GB" dirty="0" smtClean="0">
                <a:latin typeface="Symbol" charset="2"/>
                <a:cs typeface="Symbol" charset="2"/>
              </a:rPr>
              <a:t> </a:t>
            </a:r>
            <a:r>
              <a:rPr lang="en-GB" dirty="0" smtClean="0">
                <a:latin typeface="Calibri"/>
                <a:cs typeface="Calibri"/>
              </a:rPr>
              <a:t>is a universal parameter</a:t>
            </a:r>
          </a:p>
          <a:p>
            <a:pPr>
              <a:buFont typeface="Lucida Grande"/>
              <a:buChar char="➔"/>
            </a:pPr>
            <a:r>
              <a:rPr lang="en-GB" dirty="0" smtClean="0">
                <a:cs typeface="Calibri"/>
              </a:rPr>
              <a:t> So far not </a:t>
            </a:r>
            <a:r>
              <a:rPr lang="en-GB" dirty="0" smtClean="0">
                <a:cs typeface="Calibri"/>
              </a:rPr>
              <a:t>depending on Si material or particle </a:t>
            </a:r>
            <a:r>
              <a:rPr lang="en-GB" dirty="0" smtClean="0">
                <a:cs typeface="Calibri"/>
              </a:rPr>
              <a:t>type (N, H)</a:t>
            </a:r>
          </a:p>
          <a:p>
            <a:r>
              <a:rPr lang="de-DE" dirty="0" smtClean="0"/>
              <a:t>➔ </a:t>
            </a:r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endParaRPr lang="de-DE" dirty="0" smtClean="0"/>
          </a:p>
          <a:p>
            <a:pPr>
              <a:buFont typeface="Arial"/>
              <a:buChar char="•"/>
            </a:pP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334000" y="2663229"/>
            <a:ext cx="4004312" cy="155427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Deep</a:t>
            </a:r>
            <a:r>
              <a:rPr lang="de-DE" dirty="0" smtClean="0"/>
              <a:t> </a:t>
            </a:r>
            <a:r>
              <a:rPr lang="de-DE" dirty="0" err="1" smtClean="0"/>
              <a:t>defects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as </a:t>
            </a:r>
            <a:r>
              <a:rPr lang="de-DE" dirty="0" err="1" smtClean="0"/>
              <a:t>generation</a:t>
            </a:r>
            <a:r>
              <a:rPr lang="de-DE" dirty="0" smtClean="0"/>
              <a:t> </a:t>
            </a:r>
            <a:r>
              <a:rPr lang="de-DE" dirty="0" err="1" smtClean="0"/>
              <a:t>centres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of </a:t>
            </a:r>
            <a:r>
              <a:rPr lang="de-DE" dirty="0" err="1" smtClean="0"/>
              <a:t>leakage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endParaRPr lang="de-DE" dirty="0" smtClean="0"/>
          </a:p>
          <a:p>
            <a:pPr lvl="1"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of </a:t>
            </a:r>
            <a:r>
              <a:rPr lang="de-DE" dirty="0" err="1" smtClean="0"/>
              <a:t>shot</a:t>
            </a:r>
            <a:r>
              <a:rPr lang="de-DE" dirty="0" smtClean="0"/>
              <a:t> </a:t>
            </a:r>
            <a:r>
              <a:rPr lang="de-DE" dirty="0" err="1" smtClean="0"/>
              <a:t>noise</a:t>
            </a:r>
            <a:endParaRPr lang="de-DE" dirty="0" smtClean="0"/>
          </a:p>
          <a:p>
            <a:pPr lvl="1"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of power </a:t>
            </a:r>
            <a:r>
              <a:rPr lang="de-DE" dirty="0" err="1" smtClean="0"/>
              <a:t>dissipation</a:t>
            </a:r>
            <a:endParaRPr lang="de-DE" dirty="0" smtClean="0"/>
          </a:p>
          <a:p>
            <a:pPr lvl="1"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Risk</a:t>
            </a:r>
            <a:r>
              <a:rPr lang="de-DE" dirty="0" smtClean="0"/>
              <a:t> of thermal </a:t>
            </a:r>
            <a:r>
              <a:rPr lang="de-DE" dirty="0" err="1" smtClean="0"/>
              <a:t>runnaway</a:t>
            </a:r>
            <a:endParaRPr lang="de-DE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-14170" y="-3693"/>
            <a:ext cx="1971638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advTm="21831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Trapping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10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1" name="Bild 10" descr="trapping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91938" y="1695450"/>
            <a:ext cx="5376574" cy="4036516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extfeld 11"/>
          <p:cNvSpPr txBox="1"/>
          <p:nvPr/>
        </p:nvSpPr>
        <p:spPr>
          <a:xfrm>
            <a:off x="202551" y="1682750"/>
            <a:ext cx="4000487" cy="407831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Defects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as </a:t>
            </a:r>
            <a:r>
              <a:rPr lang="de-DE" dirty="0" err="1" smtClean="0"/>
              <a:t>trapping</a:t>
            </a:r>
            <a:r>
              <a:rPr lang="de-DE" dirty="0" smtClean="0"/>
              <a:t> </a:t>
            </a:r>
            <a:r>
              <a:rPr lang="de-DE" dirty="0" err="1" smtClean="0"/>
              <a:t>centres</a:t>
            </a:r>
            <a:endParaRPr lang="de-DE" dirty="0" smtClean="0"/>
          </a:p>
          <a:p>
            <a:pPr lvl="1">
              <a:buFont typeface="Lucida Grande"/>
              <a:buChar char="➔"/>
            </a:pPr>
            <a:r>
              <a:rPr lang="de-DE" dirty="0" smtClean="0"/>
              <a:t> </a:t>
            </a:r>
            <a:r>
              <a:rPr lang="de-DE" dirty="0" err="1" smtClean="0"/>
              <a:t>Reduction</a:t>
            </a:r>
            <a:r>
              <a:rPr lang="de-DE" dirty="0" smtClean="0"/>
              <a:t> of </a:t>
            </a:r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</a:p>
          <a:p>
            <a:pPr>
              <a:buFont typeface="Arial"/>
              <a:buChar char="•"/>
            </a:pPr>
            <a:r>
              <a:rPr lang="de-DE" b="1" dirty="0" smtClean="0"/>
              <a:t> </a:t>
            </a:r>
            <a:r>
              <a:rPr lang="de-DE" dirty="0" err="1" smtClean="0"/>
              <a:t>Trapping</a:t>
            </a:r>
            <a:r>
              <a:rPr lang="de-DE" dirty="0" smtClean="0"/>
              <a:t> dominant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smtClean="0"/>
              <a:t>at </a:t>
            </a:r>
            <a:r>
              <a:rPr lang="de-DE" dirty="0" smtClean="0">
                <a:latin typeface="Symbol" charset="2"/>
                <a:cs typeface="Symbol" charset="2"/>
              </a:rPr>
              <a:t>F</a:t>
            </a:r>
            <a:r>
              <a:rPr lang="de-DE" dirty="0" smtClean="0"/>
              <a:t>&gt;</a:t>
            </a:r>
            <a:r>
              <a:rPr lang="de-DE" dirty="0" smtClean="0"/>
              <a:t>1x</a:t>
            </a:r>
            <a:r>
              <a:rPr lang="de-DE" dirty="0" smtClean="0"/>
              <a:t>10</a:t>
            </a:r>
            <a:r>
              <a:rPr lang="de-DE" baseline="30000" dirty="0" smtClean="0"/>
              <a:t>15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  <a:endParaRPr lang="de-DE" b="1" baseline="30000" dirty="0" smtClean="0"/>
          </a:p>
          <a:p>
            <a:pPr>
              <a:buFont typeface="Arial"/>
              <a:buChar char="•"/>
            </a:pP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Effective</a:t>
            </a:r>
            <a:r>
              <a:rPr lang="de-DE" dirty="0" smtClean="0"/>
              <a:t> </a:t>
            </a:r>
            <a:r>
              <a:rPr lang="de-DE" dirty="0" err="1" smtClean="0"/>
              <a:t>trapping</a:t>
            </a:r>
            <a:r>
              <a:rPr lang="de-DE" dirty="0" smtClean="0"/>
              <a:t> </a:t>
            </a:r>
            <a:r>
              <a:rPr lang="de-DE" dirty="0" err="1" smtClean="0"/>
              <a:t>times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</a:t>
            </a:r>
            <a:r>
              <a:rPr lang="de-DE" baseline="30000" dirty="0" smtClean="0"/>
              <a:t>-</a:t>
            </a:r>
            <a:r>
              <a:rPr lang="de-DE" dirty="0" smtClean="0"/>
              <a:t> und h</a:t>
            </a:r>
            <a:r>
              <a:rPr lang="de-DE" baseline="30000" dirty="0" smtClean="0"/>
              <a:t>+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Trapping</a:t>
            </a:r>
            <a:r>
              <a:rPr lang="de-DE" dirty="0" smtClean="0"/>
              <a:t> of e</a:t>
            </a:r>
            <a:r>
              <a:rPr lang="de-DE" baseline="30000" dirty="0" smtClean="0"/>
              <a:t>-</a:t>
            </a:r>
            <a:r>
              <a:rPr lang="de-DE" dirty="0" smtClean="0"/>
              <a:t> und h</a:t>
            </a:r>
            <a:r>
              <a:rPr lang="de-DE" baseline="30000" dirty="0" smtClean="0"/>
              <a:t>+ </a:t>
            </a:r>
            <a:r>
              <a:rPr lang="de-DE" dirty="0" err="1" smtClean="0"/>
              <a:t>similar</a:t>
            </a:r>
            <a:endParaRPr lang="de-DE" dirty="0" smtClean="0"/>
          </a:p>
          <a:p>
            <a:pPr lvl="1">
              <a:buFont typeface="Lucida Grande"/>
              <a:buChar char="➔"/>
            </a:pPr>
            <a:r>
              <a:rPr lang="de-DE" dirty="0" smtClean="0"/>
              <a:t> </a:t>
            </a:r>
            <a:r>
              <a:rPr lang="de-DE" dirty="0" smtClean="0">
                <a:solidFill>
                  <a:srgbClr val="FF0000"/>
                </a:solidFill>
              </a:rPr>
              <a:t>N</a:t>
            </a:r>
            <a:r>
              <a:rPr lang="de-DE" dirty="0" smtClean="0">
                <a:solidFill>
                  <a:srgbClr val="FF0000"/>
                </a:solidFill>
              </a:rPr>
              <a:t>o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of material </a:t>
            </a:r>
            <a:r>
              <a:rPr lang="de-DE" dirty="0" err="1" smtClean="0"/>
              <a:t>seen</a:t>
            </a:r>
            <a:endParaRPr lang="de-DE" dirty="0" smtClean="0"/>
          </a:p>
          <a:p>
            <a:pPr lvl="1"/>
            <a:endParaRPr lang="de-DE" dirty="0" smtClean="0"/>
          </a:p>
          <a:p>
            <a:r>
              <a:rPr lang="de-DE" sz="2400" dirty="0" err="1" smtClean="0">
                <a:solidFill>
                  <a:srgbClr val="FF0000"/>
                </a:solidFill>
              </a:rPr>
              <a:t>But</a:t>
            </a:r>
            <a:r>
              <a:rPr lang="de-DE" sz="2400" dirty="0" smtClean="0">
                <a:solidFill>
                  <a:srgbClr val="FF0000"/>
                </a:solidFill>
              </a:rPr>
              <a:t>: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Collection</a:t>
            </a:r>
            <a:r>
              <a:rPr lang="de-DE" dirty="0" smtClean="0"/>
              <a:t> time 3x </a:t>
            </a:r>
            <a:r>
              <a:rPr lang="de-DE" dirty="0" err="1" smtClean="0"/>
              <a:t>smaller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</a:t>
            </a:r>
            <a:r>
              <a:rPr lang="de-DE" baseline="30000" dirty="0" smtClean="0"/>
              <a:t>-</a:t>
            </a:r>
          </a:p>
          <a:p>
            <a:pPr lvl="1">
              <a:buFont typeface="Lucida Grande"/>
              <a:buChar char="➔"/>
            </a:pPr>
            <a:r>
              <a:rPr lang="de-DE" dirty="0" smtClean="0"/>
              <a:t> </a:t>
            </a:r>
            <a:r>
              <a:rPr lang="de-DE" dirty="0" err="1" smtClean="0"/>
              <a:t>Collect</a:t>
            </a:r>
            <a:r>
              <a:rPr lang="de-DE" dirty="0" smtClean="0"/>
              <a:t> e</a:t>
            </a:r>
            <a:r>
              <a:rPr lang="de-DE" baseline="30000" dirty="0" smtClean="0"/>
              <a:t>-</a:t>
            </a:r>
            <a:r>
              <a:rPr lang="de-DE" dirty="0" smtClean="0"/>
              <a:t>!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n-side</a:t>
            </a:r>
            <a:r>
              <a:rPr lang="de-DE" dirty="0" smtClean="0"/>
              <a:t> </a:t>
            </a:r>
            <a:r>
              <a:rPr lang="de-DE" dirty="0" err="1" smtClean="0"/>
              <a:t>read-</a:t>
            </a:r>
            <a:r>
              <a:rPr lang="de-DE" dirty="0" err="1" smtClean="0"/>
              <a:t>out</a:t>
            </a:r>
            <a:endParaRPr lang="de-DE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-14170" y="-3693"/>
            <a:ext cx="1971638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Overview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11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1498" y="1568817"/>
            <a:ext cx="8538202" cy="466595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Motivation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Radiation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induced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damage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Depletion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voltage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Ieakage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current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rapping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Defect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investigations</a:t>
            </a:r>
            <a:r>
              <a:rPr lang="de-DE" sz="2700" b="1" dirty="0" smtClean="0"/>
              <a:t>: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Effective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doping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concentration</a:t>
            </a:r>
            <a:endParaRPr lang="de-DE" sz="2700" b="1" baseline="-25000" dirty="0" smtClean="0"/>
          </a:p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Approaches</a:t>
            </a:r>
            <a:r>
              <a:rPr lang="de-DE" sz="2700" b="1" dirty="0" smtClean="0">
                <a:solidFill>
                  <a:srgbClr val="A6A6A6"/>
                </a:solidFill>
              </a:rPr>
              <a:t>: CMS Si </a:t>
            </a:r>
            <a:r>
              <a:rPr lang="de-DE" sz="2700" b="1" dirty="0" err="1" smtClean="0">
                <a:solidFill>
                  <a:srgbClr val="A6A6A6"/>
                </a:solidFill>
              </a:rPr>
              <a:t>upgrade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campaign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with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Hamamatsu </a:t>
            </a:r>
            <a:r>
              <a:rPr lang="de-DE" sz="2700" b="1" dirty="0" err="1" smtClean="0">
                <a:solidFill>
                  <a:srgbClr val="A6A6A6"/>
                </a:solidFill>
              </a:rPr>
              <a:t>Photonics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Prospects</a:t>
            </a:r>
            <a:r>
              <a:rPr lang="de-DE" sz="2700" b="1" dirty="0" smtClean="0">
                <a:solidFill>
                  <a:srgbClr val="A6A6A6"/>
                </a:solidFill>
              </a:rPr>
              <a:t> of </a:t>
            </a:r>
            <a:r>
              <a:rPr lang="de-DE" sz="2700" b="1" dirty="0" err="1" smtClean="0">
                <a:solidFill>
                  <a:srgbClr val="A6A6A6"/>
                </a:solidFill>
              </a:rPr>
              <a:t>conventional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planar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sensors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rgbClr val="A6A6A6"/>
                </a:solidFill>
              </a:rPr>
              <a:t> Pixel</a:t>
            </a: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Fancy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smtClean="0">
                <a:solidFill>
                  <a:srgbClr val="A6A6A6"/>
                </a:solidFill>
              </a:rPr>
              <a:t>and </a:t>
            </a:r>
            <a:r>
              <a:rPr lang="de-DE" sz="2700" b="1" dirty="0" err="1" smtClean="0">
                <a:solidFill>
                  <a:srgbClr val="A6A6A6"/>
                </a:solidFill>
              </a:rPr>
              <a:t>new</a:t>
            </a:r>
            <a:r>
              <a:rPr lang="de-DE" sz="2700" b="1" dirty="0" smtClean="0">
                <a:solidFill>
                  <a:srgbClr val="A6A6A6"/>
                </a:solidFill>
              </a:rPr>
              <a:t>: </a:t>
            </a:r>
          </a:p>
          <a:p>
            <a:pPr>
              <a:buClr>
                <a:schemeClr val="tx1"/>
              </a:buClr>
            </a:pPr>
            <a:r>
              <a:rPr lang="de-DE" sz="2700" b="1" dirty="0" smtClean="0">
                <a:solidFill>
                  <a:srgbClr val="A6A6A6"/>
                </a:solidFill>
              </a:rPr>
              <a:t>	➔ Charge </a:t>
            </a:r>
            <a:r>
              <a:rPr lang="de-DE" sz="2700" b="1" dirty="0" err="1" smtClean="0">
                <a:solidFill>
                  <a:srgbClr val="A6A6A6"/>
                </a:solidFill>
              </a:rPr>
              <a:t>Multiplication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r>
              <a:rPr lang="de-DE" sz="2700" b="1" dirty="0" smtClean="0">
                <a:solidFill>
                  <a:srgbClr val="A6A6A6"/>
                </a:solidFill>
              </a:rPr>
              <a:t>	➔ 3D </a:t>
            </a:r>
            <a:r>
              <a:rPr lang="de-DE" sz="2700" b="1" dirty="0" err="1" smtClean="0">
                <a:solidFill>
                  <a:srgbClr val="A6A6A6"/>
                </a:solidFill>
              </a:rPr>
              <a:t>Detectors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Conclusions</a:t>
            </a:r>
            <a:endParaRPr lang="de-DE" sz="2700" b="1" dirty="0">
              <a:solidFill>
                <a:srgbClr val="A6A6A6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Influence of material properties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 descr="NEFF_MCZ_FZ_MP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" y="1617812"/>
            <a:ext cx="5592692" cy="3777520"/>
          </a:xfrm>
          <a:prstGeom prst="rect">
            <a:avLst/>
          </a:prstGeom>
          <a:noFill/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6" name="Textfeld 15"/>
          <p:cNvSpPr txBox="1"/>
          <p:nvPr/>
        </p:nvSpPr>
        <p:spPr>
          <a:xfrm>
            <a:off x="1184616" y="2295208"/>
            <a:ext cx="23724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Oxygen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FZ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1171916" y="1910487"/>
            <a:ext cx="8576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N-type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 rot="16200000">
            <a:off x="-1685437" y="3443093"/>
            <a:ext cx="3701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D. Eckstein, 12</a:t>
            </a:r>
            <a:r>
              <a:rPr lang="de-DE" sz="1400" baseline="30000" dirty="0" smtClean="0"/>
              <a:t>th</a:t>
            </a:r>
            <a:r>
              <a:rPr lang="de-DE" sz="1400" dirty="0" smtClean="0"/>
              <a:t> RD50 Workshop Ljubljana, 2008</a:t>
            </a:r>
            <a:endParaRPr lang="de-DE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428021" y="5163011"/>
            <a:ext cx="315179" cy="1963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463800" y="5010611"/>
            <a:ext cx="3706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Symbol" charset="2"/>
                <a:cs typeface="Symbol" charset="2"/>
              </a:rPr>
              <a:t>F</a:t>
            </a:r>
            <a:endParaRPr lang="de-DE" dirty="0">
              <a:latin typeface="Symbol" charset="2"/>
              <a:cs typeface="Symbol" charset="2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4233200" y="3927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309400" y="41049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4436400" y="4308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4157000" y="38890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27" name="Textfeld 26"/>
          <p:cNvSpPr txBox="1"/>
          <p:nvPr/>
        </p:nvSpPr>
        <p:spPr>
          <a:xfrm>
            <a:off x="4220500" y="40795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4347500" y="42573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Influence of material properties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 descr="NEFF_MCZ_FZ_MP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" y="1617812"/>
            <a:ext cx="5592692" cy="3777520"/>
          </a:xfrm>
          <a:prstGeom prst="rect">
            <a:avLst/>
          </a:prstGeom>
          <a:noFill/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4" name="Textfeld 13"/>
          <p:cNvSpPr txBox="1"/>
          <p:nvPr/>
        </p:nvSpPr>
        <p:spPr>
          <a:xfrm>
            <a:off x="5782298" y="1617812"/>
            <a:ext cx="4010025" cy="96949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Type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FZ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  <a:endParaRPr lang="de-DE" dirty="0" smtClean="0"/>
          </a:p>
          <a:p>
            <a:endParaRPr lang="de-DE" dirty="0" smtClean="0">
              <a:latin typeface="Zapf Dingbats"/>
              <a:ea typeface="Zapf Dingbats"/>
              <a:cs typeface="Zapf Dingbats"/>
            </a:endParaRPr>
          </a:p>
          <a:p>
            <a:endParaRPr lang="de-DE" dirty="0" smtClean="0">
              <a:latin typeface="Zapf Dingbats"/>
              <a:ea typeface="Zapf Dingbats"/>
              <a:cs typeface="Zapf Dingbats"/>
            </a:endParaRPr>
          </a:p>
          <a:p>
            <a:endParaRPr lang="de-DE" dirty="0" smtClean="0">
              <a:latin typeface="Zapf Dingbats"/>
              <a:ea typeface="Zapf Dingbats"/>
              <a:cs typeface="Zapf Dingbats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184616" y="2295208"/>
            <a:ext cx="23724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Oxygen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FZ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1171916" y="1910487"/>
            <a:ext cx="8576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N-type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 rot="16200000">
            <a:off x="-1685437" y="3443093"/>
            <a:ext cx="3701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D. Eckstein, 12</a:t>
            </a:r>
            <a:r>
              <a:rPr lang="de-DE" sz="1400" baseline="30000" dirty="0" smtClean="0"/>
              <a:t>th</a:t>
            </a:r>
            <a:r>
              <a:rPr lang="de-DE" sz="1400" dirty="0" smtClean="0"/>
              <a:t> RD50 Workshop Ljubljana, 2008</a:t>
            </a:r>
            <a:endParaRPr lang="de-DE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428021" y="5163011"/>
            <a:ext cx="315179" cy="1963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2463800" y="5010611"/>
            <a:ext cx="3706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Symbol" charset="2"/>
                <a:cs typeface="Symbol" charset="2"/>
              </a:rPr>
              <a:t>F</a:t>
            </a:r>
            <a:endParaRPr lang="de-DE" dirty="0">
              <a:latin typeface="Symbol" charset="2"/>
              <a:cs typeface="Symbol" charset="2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33200" y="3927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>
            <a:off x="4309400" y="41049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4436400" y="4308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4157000" y="38890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4" name="Textfeld 33"/>
          <p:cNvSpPr txBox="1"/>
          <p:nvPr/>
        </p:nvSpPr>
        <p:spPr>
          <a:xfrm>
            <a:off x="4220500" y="40795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5" name="Textfeld 34"/>
          <p:cNvSpPr txBox="1"/>
          <p:nvPr/>
        </p:nvSpPr>
        <p:spPr>
          <a:xfrm>
            <a:off x="4347500" y="42573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Influence of material properties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 descr="NEFF_MCZ_FZ_MP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" y="1617812"/>
            <a:ext cx="5592692" cy="3777520"/>
          </a:xfrm>
          <a:prstGeom prst="rect">
            <a:avLst/>
          </a:prstGeom>
          <a:noFill/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4" name="Textfeld 13"/>
          <p:cNvSpPr txBox="1"/>
          <p:nvPr/>
        </p:nvSpPr>
        <p:spPr>
          <a:xfrm>
            <a:off x="5782298" y="1617812"/>
            <a:ext cx="4010025" cy="96949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Type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FZ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  <a:endParaRPr lang="de-DE" dirty="0" smtClean="0"/>
          </a:p>
          <a:p>
            <a:r>
              <a:rPr lang="de-DE" dirty="0" smtClean="0"/>
              <a:t>No </a:t>
            </a:r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MCz</a:t>
            </a:r>
            <a:r>
              <a:rPr lang="de-DE" dirty="0" smtClean="0"/>
              <a:t>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  <a:endParaRPr lang="de-DE" dirty="0" smtClean="0">
              <a:latin typeface="Zapf Dingbats"/>
              <a:ea typeface="Zapf Dingbats"/>
              <a:cs typeface="Zapf Dingbats"/>
            </a:endParaRPr>
          </a:p>
          <a:p>
            <a:endParaRPr lang="de-DE" dirty="0" smtClean="0">
              <a:latin typeface="Zapf Dingbats"/>
              <a:ea typeface="Zapf Dingbats"/>
              <a:cs typeface="Zapf Dingbats"/>
            </a:endParaRPr>
          </a:p>
          <a:p>
            <a:endParaRPr lang="de-DE" dirty="0" smtClean="0">
              <a:latin typeface="Zapf Dingbats"/>
              <a:ea typeface="Zapf Dingbats"/>
              <a:cs typeface="Zapf Dingbats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184616" y="2295208"/>
            <a:ext cx="23724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Oxygen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FZ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1171916" y="1910487"/>
            <a:ext cx="8576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N-type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 rot="16200000">
            <a:off x="-1685437" y="3443093"/>
            <a:ext cx="3701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D. Eckstein, 12</a:t>
            </a:r>
            <a:r>
              <a:rPr lang="de-DE" sz="1400" baseline="30000" dirty="0" smtClean="0"/>
              <a:t>th</a:t>
            </a:r>
            <a:r>
              <a:rPr lang="de-DE" sz="1400" dirty="0" smtClean="0"/>
              <a:t> RD50 Workshop Ljubljana, 2008</a:t>
            </a:r>
            <a:endParaRPr lang="de-DE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428021" y="5163011"/>
            <a:ext cx="315179" cy="1963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2463800" y="5010611"/>
            <a:ext cx="3706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Symbol" charset="2"/>
                <a:cs typeface="Symbol" charset="2"/>
              </a:rPr>
              <a:t>F</a:t>
            </a:r>
            <a:endParaRPr lang="de-DE" dirty="0">
              <a:latin typeface="Symbol" charset="2"/>
              <a:cs typeface="Symbol" charset="2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4233200" y="3927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4309400" y="41049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4436400" y="4308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4157000" y="38890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4220500" y="40795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4347500" y="42573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Influence of material properties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 descr="NEFF_MCZ_FZ_MP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" y="1617812"/>
            <a:ext cx="5592692" cy="3777520"/>
          </a:xfrm>
          <a:prstGeom prst="rect">
            <a:avLst/>
          </a:prstGeom>
          <a:noFill/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4" name="Textfeld 13"/>
          <p:cNvSpPr txBox="1"/>
          <p:nvPr/>
        </p:nvSpPr>
        <p:spPr>
          <a:xfrm>
            <a:off x="5782298" y="1617812"/>
            <a:ext cx="4010025" cy="96949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Type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FZ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  <a:endParaRPr lang="de-DE" dirty="0" smtClean="0"/>
          </a:p>
          <a:p>
            <a:r>
              <a:rPr lang="de-DE" dirty="0" smtClean="0"/>
              <a:t>No </a:t>
            </a:r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MCz</a:t>
            </a:r>
            <a:r>
              <a:rPr lang="de-DE" dirty="0" smtClean="0"/>
              <a:t>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</a:p>
          <a:p>
            <a:r>
              <a:rPr lang="de-DE" dirty="0" smtClean="0"/>
              <a:t>No </a:t>
            </a:r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FZ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✗</a:t>
            </a:r>
            <a:endParaRPr lang="de-DE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1184616" y="2295208"/>
            <a:ext cx="23724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Oxygen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FZ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1171916" y="1910487"/>
            <a:ext cx="8576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N-type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 rot="16200000">
            <a:off x="-1685437" y="3443093"/>
            <a:ext cx="3701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D. Eckstein, 12</a:t>
            </a:r>
            <a:r>
              <a:rPr lang="de-DE" sz="1400" baseline="30000" dirty="0" smtClean="0"/>
              <a:t>th</a:t>
            </a:r>
            <a:r>
              <a:rPr lang="de-DE" sz="1400" dirty="0" smtClean="0"/>
              <a:t> RD50 Workshop Ljubljana, 2008</a:t>
            </a:r>
            <a:endParaRPr lang="de-DE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428021" y="5163011"/>
            <a:ext cx="315179" cy="1963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2463800" y="5010611"/>
            <a:ext cx="3706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Symbol" charset="2"/>
                <a:cs typeface="Symbol" charset="2"/>
              </a:rPr>
              <a:t>F</a:t>
            </a:r>
            <a:endParaRPr lang="de-DE" dirty="0">
              <a:latin typeface="Symbol" charset="2"/>
              <a:cs typeface="Symbol" charset="2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4233200" y="3927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309400" y="41049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4436400" y="4308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157000" y="38890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4220500" y="40795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4347500" y="42573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Influence of material properties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782297" y="2918410"/>
            <a:ext cx="4010025" cy="243143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same</a:t>
            </a:r>
            <a:r>
              <a:rPr lang="de-DE" dirty="0" smtClean="0"/>
              <a:t>!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to </a:t>
            </a:r>
            <a:r>
              <a:rPr lang="de-DE" dirty="0" err="1" smtClean="0"/>
              <a:t>know</a:t>
            </a:r>
            <a:r>
              <a:rPr lang="de-DE" dirty="0" smtClean="0"/>
              <a:t>: </a:t>
            </a:r>
          </a:p>
          <a:p>
            <a:r>
              <a:rPr lang="de-DE" dirty="0" err="1" smtClean="0"/>
              <a:t>Differences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n- and </a:t>
            </a:r>
            <a:r>
              <a:rPr lang="de-DE" dirty="0" err="1" smtClean="0"/>
              <a:t>p-type</a:t>
            </a:r>
            <a:r>
              <a:rPr lang="de-DE" dirty="0" smtClean="0"/>
              <a:t> material</a:t>
            </a:r>
          </a:p>
          <a:p>
            <a:r>
              <a:rPr lang="de-DE" dirty="0" err="1" smtClean="0"/>
              <a:t>Influence</a:t>
            </a:r>
            <a:r>
              <a:rPr lang="de-DE" dirty="0" smtClean="0"/>
              <a:t> of N</a:t>
            </a:r>
            <a:r>
              <a:rPr lang="de-DE" baseline="-25000" dirty="0" smtClean="0"/>
              <a:t>eff,0</a:t>
            </a:r>
            <a:r>
              <a:rPr lang="de-DE" dirty="0" smtClean="0"/>
              <a:t>, [O] (and [C], [H], [N])</a:t>
            </a:r>
          </a:p>
          <a:p>
            <a:endParaRPr lang="de-DE" dirty="0" smtClean="0">
              <a:solidFill>
                <a:srgbClr val="FFFFFF"/>
              </a:solidFill>
            </a:endParaRPr>
          </a:p>
        </p:txBody>
      </p:sp>
      <p:pic>
        <p:nvPicPr>
          <p:cNvPr id="12" name="Picture 4" descr="NEFF_MCZ_FZ_MP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" y="1617812"/>
            <a:ext cx="5592692" cy="3777520"/>
          </a:xfrm>
          <a:prstGeom prst="rect">
            <a:avLst/>
          </a:prstGeom>
          <a:noFill/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4" name="Textfeld 13"/>
          <p:cNvSpPr txBox="1"/>
          <p:nvPr/>
        </p:nvSpPr>
        <p:spPr>
          <a:xfrm>
            <a:off x="5782298" y="1617812"/>
            <a:ext cx="4010025" cy="96949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Type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FZ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  <a:endParaRPr lang="de-DE" dirty="0" smtClean="0"/>
          </a:p>
          <a:p>
            <a:r>
              <a:rPr lang="de-DE" dirty="0" smtClean="0"/>
              <a:t>No </a:t>
            </a:r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MCz</a:t>
            </a:r>
            <a:r>
              <a:rPr lang="de-DE" dirty="0" smtClean="0"/>
              <a:t>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✔</a:t>
            </a:r>
          </a:p>
          <a:p>
            <a:r>
              <a:rPr lang="de-DE" dirty="0" smtClean="0"/>
              <a:t>No </a:t>
            </a:r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err="1" smtClean="0"/>
              <a:t>inversion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FZ </a:t>
            </a:r>
            <a:r>
              <a:rPr lang="de-DE" dirty="0" smtClean="0">
                <a:latin typeface="Zapf Dingbats"/>
                <a:ea typeface="Zapf Dingbats"/>
                <a:cs typeface="Zapf Dingbats"/>
              </a:rPr>
              <a:t>✗</a:t>
            </a:r>
            <a:endParaRPr lang="de-DE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203200" y="5537200"/>
            <a:ext cx="8889899" cy="815608"/>
          </a:xfrm>
          <a:prstGeom prst="rect">
            <a:avLst/>
          </a:prstGeom>
          <a:solidFill>
            <a:srgbClr val="FFFFFF"/>
          </a:solidFill>
          <a:ln w="25400">
            <a:solidFill>
              <a:srgbClr val="376092"/>
            </a:solidFill>
          </a:ln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Task</a:t>
            </a:r>
            <a:r>
              <a:rPr lang="de-DE" sz="2800" dirty="0" smtClean="0"/>
              <a:t>: find optimal material </a:t>
            </a:r>
            <a:r>
              <a:rPr lang="de-DE" sz="2800" dirty="0" err="1" smtClean="0"/>
              <a:t>for</a:t>
            </a:r>
            <a:r>
              <a:rPr lang="de-DE" sz="2800" dirty="0" smtClean="0"/>
              <a:t> best </a:t>
            </a:r>
            <a:r>
              <a:rPr lang="de-DE" sz="2800" dirty="0" err="1" smtClean="0"/>
              <a:t>efficiency</a:t>
            </a:r>
            <a:r>
              <a:rPr lang="de-DE" sz="2800" dirty="0" smtClean="0"/>
              <a:t> and </a:t>
            </a:r>
            <a:r>
              <a:rPr lang="de-DE" sz="2800" dirty="0" err="1" smtClean="0"/>
              <a:t>resolution</a:t>
            </a:r>
            <a:endParaRPr lang="de-DE" sz="2800" dirty="0" smtClean="0"/>
          </a:p>
          <a:p>
            <a:r>
              <a:rPr lang="de-DE" dirty="0" smtClean="0"/>
              <a:t>Material </a:t>
            </a:r>
            <a:r>
              <a:rPr lang="de-DE" dirty="0" err="1" smtClean="0"/>
              <a:t>parameters</a:t>
            </a:r>
            <a:r>
              <a:rPr lang="de-DE" dirty="0" smtClean="0"/>
              <a:t>: [O], N</a:t>
            </a:r>
            <a:r>
              <a:rPr lang="de-DE" baseline="-25000" dirty="0" smtClean="0"/>
              <a:t>eff,0</a:t>
            </a:r>
            <a:r>
              <a:rPr lang="de-DE" dirty="0" smtClean="0"/>
              <a:t>, </a:t>
            </a:r>
            <a:r>
              <a:rPr lang="de-DE" dirty="0" err="1" smtClean="0"/>
              <a:t>p-typ</a:t>
            </a:r>
            <a:r>
              <a:rPr lang="de-DE" dirty="0" smtClean="0"/>
              <a:t>, </a:t>
            </a:r>
            <a:r>
              <a:rPr lang="de-DE" dirty="0" err="1" smtClean="0"/>
              <a:t>n-typ</a:t>
            </a:r>
            <a:r>
              <a:rPr lang="de-DE" dirty="0" smtClean="0"/>
              <a:t>, p- and </a:t>
            </a:r>
            <a:r>
              <a:rPr lang="de-DE" dirty="0" err="1" smtClean="0"/>
              <a:t>n-irradiation</a:t>
            </a:r>
            <a:endParaRPr lang="de-DE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1184616" y="2295208"/>
            <a:ext cx="23724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Oxygen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FZ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 rot="20948626">
            <a:off x="8400669" y="3445542"/>
            <a:ext cx="1159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b="1" dirty="0" smtClean="0">
                <a:solidFill>
                  <a:srgbClr val="FF0000"/>
                </a:solidFill>
              </a:rPr>
              <a:t>OXYGEN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782298" y="3453560"/>
            <a:ext cx="270748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</a:t>
            </a:r>
            <a:r>
              <a:rPr lang="de-DE" dirty="0" smtClean="0"/>
              <a:t>eature </a:t>
            </a:r>
            <a:r>
              <a:rPr lang="de-DE" dirty="0" smtClean="0"/>
              <a:t>of</a:t>
            </a:r>
            <a:r>
              <a:rPr lang="de-DE" dirty="0" smtClean="0"/>
              <a:t>  </a:t>
            </a:r>
            <a:r>
              <a:rPr lang="de-DE" dirty="0" err="1" smtClean="0"/>
              <a:t>this</a:t>
            </a:r>
            <a:r>
              <a:rPr lang="de-DE" dirty="0" smtClean="0"/>
              <a:t> 50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</a:t>
            </a:r>
            <a:r>
              <a:rPr lang="de-DE" dirty="0" smtClean="0"/>
              <a:t>FZ: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1171916" y="1910487"/>
            <a:ext cx="8576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N-type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 rot="16200000">
            <a:off x="-1685437" y="3443093"/>
            <a:ext cx="3701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D. Eckstein, 12</a:t>
            </a:r>
            <a:r>
              <a:rPr lang="de-DE" sz="1400" baseline="30000" dirty="0" smtClean="0"/>
              <a:t>th</a:t>
            </a:r>
            <a:r>
              <a:rPr lang="de-DE" sz="1400" dirty="0" smtClean="0"/>
              <a:t> RD50 Workshop Ljubljana, 2008</a:t>
            </a:r>
            <a:endParaRPr lang="de-DE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428021" y="5163011"/>
            <a:ext cx="315179" cy="1963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2463800" y="5010611"/>
            <a:ext cx="3706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Symbol" charset="2"/>
                <a:cs typeface="Symbol" charset="2"/>
              </a:rPr>
              <a:t>F</a:t>
            </a:r>
            <a:endParaRPr lang="de-DE" dirty="0">
              <a:latin typeface="Symbol" charset="2"/>
              <a:cs typeface="Symbol" charset="2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4233200" y="3927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4309400" y="41049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4436400" y="4308181"/>
            <a:ext cx="288000" cy="225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4157000" y="38890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4220500" y="40795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4347500" y="4257381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Symbol" charset="2"/>
                <a:cs typeface="Symbol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591658" y="1731101"/>
            <a:ext cx="2454214" cy="2061323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335543" y="1977676"/>
            <a:ext cx="5193725" cy="408750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pic>
        <p:nvPicPr>
          <p:cNvPr id="32" name="Bild 31" descr="levelsinbandgap+V3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1353" y="2083644"/>
            <a:ext cx="5234593" cy="398073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Radiation induced defects</a:t>
            </a:r>
            <a:endParaRPr lang="en-GB" sz="5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13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feld 32"/>
          <p:cNvSpPr txBox="1"/>
          <p:nvPr/>
        </p:nvSpPr>
        <p:spPr>
          <a:xfrm>
            <a:off x="335543" y="1604409"/>
            <a:ext cx="5193725" cy="39308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Defects in the Band Gap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1845952" y="2434701"/>
            <a:ext cx="2985354" cy="96952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55" name="Oval 54"/>
          <p:cNvSpPr/>
          <p:nvPr/>
        </p:nvSpPr>
        <p:spPr>
          <a:xfrm rot="706841">
            <a:off x="1393893" y="3797992"/>
            <a:ext cx="3286981" cy="1704281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cxnSp>
        <p:nvCxnSpPr>
          <p:cNvPr id="59" name="Gerade Verbindung mit Pfeil 58"/>
          <p:cNvCxnSpPr>
            <a:stCxn id="69" idx="1"/>
          </p:cNvCxnSpPr>
          <p:nvPr/>
        </p:nvCxnSpPr>
        <p:spPr>
          <a:xfrm rot="10800000" flipV="1">
            <a:off x="5256222" y="2720456"/>
            <a:ext cx="1373540" cy="68376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74" idx="1"/>
          </p:cNvCxnSpPr>
          <p:nvPr/>
        </p:nvCxnSpPr>
        <p:spPr>
          <a:xfrm rot="10800000" flipV="1">
            <a:off x="4808022" y="2050404"/>
            <a:ext cx="1770270" cy="6601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>
            <a:stCxn id="76" idx="1"/>
          </p:cNvCxnSpPr>
          <p:nvPr/>
        </p:nvCxnSpPr>
        <p:spPr>
          <a:xfrm rot="10800000" flipV="1">
            <a:off x="4643661" y="3422320"/>
            <a:ext cx="1986099" cy="96212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/>
          <p:cNvSpPr txBox="1"/>
          <p:nvPr/>
        </p:nvSpPr>
        <p:spPr>
          <a:xfrm>
            <a:off x="6629767" y="2523915"/>
            <a:ext cx="2454205" cy="393081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/>
              <a:t>Leakage current</a:t>
            </a:r>
            <a:endParaRPr lang="en-GB" dirty="0"/>
          </a:p>
        </p:txBody>
      </p:sp>
      <p:sp>
        <p:nvSpPr>
          <p:cNvPr id="74" name="Textfeld 73"/>
          <p:cNvSpPr txBox="1"/>
          <p:nvPr/>
        </p:nvSpPr>
        <p:spPr>
          <a:xfrm>
            <a:off x="6578291" y="1705701"/>
            <a:ext cx="2335132" cy="689406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/>
              <a:t>Donors:</a:t>
            </a:r>
          </a:p>
          <a:p>
            <a:r>
              <a:rPr lang="en-GB" dirty="0" smtClean="0"/>
              <a:t>positive space charge</a:t>
            </a:r>
            <a:endParaRPr lang="en-GB" dirty="0"/>
          </a:p>
        </p:txBody>
      </p:sp>
      <p:sp>
        <p:nvSpPr>
          <p:cNvPr id="76" name="Textfeld 75"/>
          <p:cNvSpPr txBox="1"/>
          <p:nvPr/>
        </p:nvSpPr>
        <p:spPr>
          <a:xfrm>
            <a:off x="6629758" y="3077618"/>
            <a:ext cx="2872110" cy="689406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/>
              <a:t>Acceptors:</a:t>
            </a:r>
          </a:p>
          <a:p>
            <a:r>
              <a:rPr lang="en-GB" dirty="0" smtClean="0"/>
              <a:t>Negative space charge</a:t>
            </a:r>
            <a:endParaRPr lang="en-GB" dirty="0"/>
          </a:p>
        </p:txBody>
      </p:sp>
      <p:sp>
        <p:nvSpPr>
          <p:cNvPr id="47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3030862" y="3288705"/>
            <a:ext cx="2716847" cy="740755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6002049" y="5397162"/>
            <a:ext cx="3336263" cy="67710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Generation </a:t>
            </a:r>
            <a:r>
              <a:rPr lang="de-DE" dirty="0" err="1" smtClean="0"/>
              <a:t>depends</a:t>
            </a:r>
            <a:r>
              <a:rPr lang="de-DE" dirty="0" smtClean="0"/>
              <a:t> </a:t>
            </a:r>
            <a:r>
              <a:rPr lang="de-DE" dirty="0" smtClean="0"/>
              <a:t>on</a:t>
            </a:r>
            <a:r>
              <a:rPr lang="de-DE" dirty="0" smtClean="0"/>
              <a:t> </a:t>
            </a:r>
          </a:p>
          <a:p>
            <a:pPr algn="ctr"/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smtClean="0"/>
              <a:t>of </a:t>
            </a:r>
            <a:r>
              <a:rPr lang="de-DE" dirty="0" err="1" smtClean="0"/>
              <a:t>irradiation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-14170" y="-3693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Defects with impact on N</a:t>
            </a:r>
            <a:r>
              <a:rPr lang="en-GB" sz="4300" baseline="-25000" dirty="0" smtClean="0"/>
              <a:t>eff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14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53250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53252" name="Formel" r:id="rId4" imgW="101600" imgH="177800" progId="Equation.3">
              <p:embed/>
            </p:oleObj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125266" y="1582273"/>
            <a:ext cx="4720592" cy="39308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N</a:t>
            </a:r>
            <a:r>
              <a:rPr lang="en-GB" baseline="-25000" dirty="0" smtClean="0">
                <a:solidFill>
                  <a:srgbClr val="FFFFFF"/>
                </a:solidFill>
              </a:rPr>
              <a:t>eff</a:t>
            </a:r>
            <a:r>
              <a:rPr lang="en-GB" dirty="0" smtClean="0">
                <a:solidFill>
                  <a:srgbClr val="FFFFFF"/>
                </a:solidFill>
              </a:rPr>
              <a:t> for </a:t>
            </a:r>
            <a:r>
              <a:rPr lang="en-GB" dirty="0" err="1" smtClean="0">
                <a:solidFill>
                  <a:srgbClr val="FFFFFF"/>
                </a:solidFill>
              </a:rPr>
              <a:t>n</a:t>
            </a:r>
            <a:r>
              <a:rPr lang="en-GB" dirty="0" smtClean="0">
                <a:solidFill>
                  <a:srgbClr val="FFFFFF"/>
                </a:solidFill>
              </a:rPr>
              <a:t> and </a:t>
            </a:r>
            <a:r>
              <a:rPr lang="en-GB" dirty="0" err="1" smtClean="0">
                <a:solidFill>
                  <a:srgbClr val="FFFFFF"/>
                </a:solidFill>
              </a:rPr>
              <a:t>p</a:t>
            </a:r>
            <a:r>
              <a:rPr lang="en-GB" dirty="0" smtClean="0">
                <a:solidFill>
                  <a:srgbClr val="FFFFFF"/>
                </a:solidFill>
              </a:rPr>
              <a:t> irradiation (CV) for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err="1" smtClean="0">
                <a:solidFill>
                  <a:srgbClr val="FFFFFF"/>
                </a:solidFill>
              </a:rPr>
              <a:t>n-Epi</a:t>
            </a:r>
            <a:r>
              <a:rPr lang="en-GB" dirty="0" err="1" smtClean="0">
                <a:solidFill>
                  <a:srgbClr val="FFFFFF"/>
                </a:solidFill>
              </a:rPr>
              <a:t>-Do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25266" y="1955540"/>
            <a:ext cx="4720592" cy="347377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/>
          </a:p>
        </p:txBody>
      </p:sp>
      <p:sp>
        <p:nvSpPr>
          <p:cNvPr id="27" name="Rechteck 26"/>
          <p:cNvSpPr/>
          <p:nvPr/>
        </p:nvSpPr>
        <p:spPr>
          <a:xfrm>
            <a:off x="4969517" y="1955535"/>
            <a:ext cx="4720592" cy="347377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Bild 32" descr="Phinp.PNG"/>
          <p:cNvPicPr>
            <a:picLocks noChangeAspect="1"/>
          </p:cNvPicPr>
          <p:nvPr/>
        </p:nvPicPr>
        <p:blipFill>
          <a:blip r:embed="rId6"/>
          <a:srcRect l="3483" t="7151" r="4120"/>
          <a:stretch>
            <a:fillRect/>
          </a:stretch>
        </p:blipFill>
        <p:spPr>
          <a:xfrm>
            <a:off x="220829" y="2023650"/>
            <a:ext cx="4537768" cy="2994931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969517" y="1582273"/>
            <a:ext cx="4720592" cy="39308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Corresponding defects (TSC)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125269" y="5519157"/>
            <a:ext cx="9564844" cy="98573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Deep</a:t>
            </a:r>
            <a:r>
              <a:rPr lang="de-DE" dirty="0" smtClean="0"/>
              <a:t> </a:t>
            </a:r>
            <a:r>
              <a:rPr lang="de-DE" dirty="0" err="1" smtClean="0"/>
              <a:t>acceptors</a:t>
            </a:r>
            <a:r>
              <a:rPr lang="de-DE" dirty="0" smtClean="0"/>
              <a:t> (</a:t>
            </a:r>
            <a:r>
              <a:rPr lang="de-DE" dirty="0" err="1" smtClean="0"/>
              <a:t>H-defects</a:t>
            </a:r>
            <a:r>
              <a:rPr lang="de-DE" dirty="0" smtClean="0"/>
              <a:t>) </a:t>
            </a:r>
            <a:r>
              <a:rPr lang="de-DE" dirty="0" err="1" smtClean="0"/>
              <a:t>generate</a:t>
            </a:r>
            <a:r>
              <a:rPr lang="de-DE" dirty="0" smtClean="0"/>
              <a:t> negative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endParaRPr lang="de-DE" dirty="0" smtClean="0"/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Shallow</a:t>
            </a:r>
            <a:r>
              <a:rPr lang="de-DE" dirty="0" smtClean="0"/>
              <a:t> </a:t>
            </a:r>
            <a:r>
              <a:rPr lang="de-DE" dirty="0" err="1" smtClean="0"/>
              <a:t>donor</a:t>
            </a:r>
            <a:r>
              <a:rPr lang="de-DE" dirty="0" smtClean="0"/>
              <a:t> E(30K) </a:t>
            </a:r>
            <a:r>
              <a:rPr lang="de-DE" dirty="0" err="1" smtClean="0"/>
              <a:t>generation</a:t>
            </a:r>
            <a:r>
              <a:rPr lang="de-DE" dirty="0" smtClean="0"/>
              <a:t> high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proton</a:t>
            </a:r>
            <a:r>
              <a:rPr lang="de-DE" dirty="0" smtClean="0"/>
              <a:t> </a:t>
            </a:r>
            <a:r>
              <a:rPr lang="de-DE" dirty="0" err="1" smtClean="0"/>
              <a:t>irradiation</a:t>
            </a:r>
            <a:endParaRPr lang="de-DE" dirty="0" smtClean="0"/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de-DE" dirty="0" smtClean="0"/>
              <a:t> E(30K) </a:t>
            </a:r>
            <a:r>
              <a:rPr lang="de-DE" dirty="0" err="1" smtClean="0"/>
              <a:t>compensates</a:t>
            </a:r>
            <a:r>
              <a:rPr lang="de-DE" dirty="0" smtClean="0"/>
              <a:t> </a:t>
            </a:r>
            <a:r>
              <a:rPr lang="de-DE" dirty="0" err="1" smtClean="0"/>
              <a:t>deep</a:t>
            </a:r>
            <a:r>
              <a:rPr lang="de-DE" dirty="0" smtClean="0"/>
              <a:t> </a:t>
            </a:r>
            <a:r>
              <a:rPr lang="de-DE" dirty="0" err="1" smtClean="0"/>
              <a:t>acceptors</a:t>
            </a:r>
            <a:r>
              <a:rPr lang="en-GB" dirty="0" smtClean="0"/>
              <a:t> ➔ no type inversion for protons</a:t>
            </a:r>
          </a:p>
        </p:txBody>
      </p:sp>
      <p:pic>
        <p:nvPicPr>
          <p:cNvPr id="25" name="Bild 24" descr="pic1 - 2e14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615714" y="1815060"/>
            <a:ext cx="5633909" cy="3742599"/>
          </a:xfrm>
          <a:prstGeom prst="rect">
            <a:avLst/>
          </a:prstGeom>
        </p:spPr>
      </p:pic>
      <p:sp>
        <p:nvSpPr>
          <p:cNvPr id="29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79876" y="5149367"/>
            <a:ext cx="2414180" cy="283909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I. </a:t>
            </a:r>
            <a:r>
              <a:rPr lang="en-GB" sz="1200" dirty="0" err="1" smtClean="0"/>
              <a:t>Pintilie</a:t>
            </a:r>
            <a:r>
              <a:rPr lang="en-GB" sz="1200" dirty="0" smtClean="0"/>
              <a:t> et al. NIM A 611 (2009) 52</a:t>
            </a:r>
            <a:endParaRPr lang="en-GB" sz="1200" dirty="0"/>
          </a:p>
        </p:txBody>
      </p:sp>
      <p:sp>
        <p:nvSpPr>
          <p:cNvPr id="39" name="Text Box 52"/>
          <p:cNvSpPr txBox="1">
            <a:spLocks noChangeArrowheads="1"/>
          </p:cNvSpPr>
          <p:nvPr/>
        </p:nvSpPr>
        <p:spPr bwMode="auto">
          <a:xfrm rot="16200000">
            <a:off x="8228700" y="3638196"/>
            <a:ext cx="2675063" cy="252170"/>
          </a:xfrm>
          <a:prstGeom prst="rect">
            <a:avLst/>
          </a:prstGeom>
          <a:noFill/>
          <a:ln w="3175" cap="rnd">
            <a:noFill/>
            <a:prstDash val="sysDot"/>
            <a:miter lim="800000"/>
            <a:headEnd/>
            <a:tailEnd/>
          </a:ln>
        </p:spPr>
        <p:txBody>
          <a:bodyPr vert="horz" lIns="94549" tIns="47274" rIns="94549" bIns="4727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err="1" smtClean="0">
                <a:solidFill>
                  <a:schemeClr val="tx2"/>
                </a:solidFill>
                <a:latin typeface="Times New Roman" pitchFamily="18" charset="0"/>
              </a:rPr>
              <a:t>A.Junkes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, PhD thesis, </a:t>
            </a:r>
            <a:r>
              <a:rPr lang="en-US" sz="1000" dirty="0" err="1" smtClean="0">
                <a:solidFill>
                  <a:schemeClr val="tx2"/>
                </a:solidFill>
                <a:latin typeface="Times New Roman" pitchFamily="18" charset="0"/>
              </a:rPr>
              <a:t>Uni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 Hamburg 2011</a:t>
            </a:r>
            <a:endParaRPr lang="en-US" sz="1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-14170" y="-3693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8856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The RD50 collaboration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>
                <a:solidFill>
                  <a:srgbClr val="FFFFFF"/>
                </a:solidFill>
              </a:rPr>
              <a:pPr/>
              <a:t>2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051" y="2263734"/>
            <a:ext cx="6489149" cy="169277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39 </a:t>
            </a:r>
            <a:r>
              <a:rPr lang="en-US" sz="2000" dirty="0">
                <a:solidFill>
                  <a:schemeClr val="tx1"/>
                </a:solidFill>
              </a:rPr>
              <a:t>European and Asian institutes</a:t>
            </a:r>
            <a:r>
              <a:rPr lang="en-US" sz="2000" dirty="0">
                <a:solidFill>
                  <a:srgbClr val="00CC00"/>
                </a:solidFill>
              </a:rPr>
              <a:t>  </a:t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1400" dirty="0">
                <a:solidFill>
                  <a:srgbClr val="009900"/>
                </a:solidFill>
              </a:rPr>
              <a:t>Belarus</a:t>
            </a:r>
            <a:r>
              <a:rPr lang="en-US" sz="1400" b="0" dirty="0">
                <a:solidFill>
                  <a:schemeClr val="tx1"/>
                </a:solidFill>
              </a:rPr>
              <a:t> (Minsk), </a:t>
            </a:r>
            <a:r>
              <a:rPr lang="en-US" sz="1400" dirty="0">
                <a:solidFill>
                  <a:srgbClr val="009900"/>
                </a:solidFill>
              </a:rPr>
              <a:t>Belgium</a:t>
            </a:r>
            <a:r>
              <a:rPr lang="en-US" sz="1400" b="0" dirty="0">
                <a:solidFill>
                  <a:schemeClr val="tx1"/>
                </a:solidFill>
              </a:rPr>
              <a:t> (Louvain), </a:t>
            </a:r>
            <a:r>
              <a:rPr lang="en-US" sz="1400" dirty="0">
                <a:solidFill>
                  <a:srgbClr val="009900"/>
                </a:solidFill>
              </a:rPr>
              <a:t>Czech Republic</a:t>
            </a:r>
            <a:r>
              <a:rPr lang="en-US" sz="1400" b="0" dirty="0">
                <a:solidFill>
                  <a:schemeClr val="tx1"/>
                </a:solidFill>
              </a:rPr>
              <a:t> (Prague (3x)), </a:t>
            </a:r>
            <a:r>
              <a:rPr lang="en-US" sz="1400" dirty="0">
                <a:solidFill>
                  <a:srgbClr val="009900"/>
                </a:solidFill>
              </a:rPr>
              <a:t>Finland</a:t>
            </a:r>
            <a:r>
              <a:rPr lang="en-US" sz="1400" b="0" dirty="0">
                <a:solidFill>
                  <a:schemeClr val="tx1"/>
                </a:solidFill>
              </a:rPr>
              <a:t> (Helsinki, Lappeenranta), </a:t>
            </a:r>
            <a:r>
              <a:rPr lang="en-US" sz="1400" dirty="0">
                <a:solidFill>
                  <a:srgbClr val="009900"/>
                </a:solidFill>
              </a:rPr>
              <a:t>Germany</a:t>
            </a:r>
            <a:r>
              <a:rPr lang="en-US" sz="1400" b="0" dirty="0">
                <a:solidFill>
                  <a:schemeClr val="tx1"/>
                </a:solidFill>
              </a:rPr>
              <a:t> (Dortmund, Erfurt, Freiburg, Hamburg, Karlsruhe, Munich), </a:t>
            </a:r>
            <a:r>
              <a:rPr lang="en-US" sz="1400" dirty="0">
                <a:solidFill>
                  <a:srgbClr val="009900"/>
                </a:solidFill>
              </a:rPr>
              <a:t>Italy</a:t>
            </a:r>
            <a:r>
              <a:rPr lang="en-US" sz="1400" b="0" dirty="0">
                <a:solidFill>
                  <a:schemeClr val="tx1"/>
                </a:solidFill>
              </a:rPr>
              <a:t> (Bari, Florence, </a:t>
            </a:r>
            <a:r>
              <a:rPr lang="en-US" sz="1400" b="0" dirty="0" err="1">
                <a:solidFill>
                  <a:schemeClr val="tx1"/>
                </a:solidFill>
              </a:rPr>
              <a:t>Padova</a:t>
            </a:r>
            <a:r>
              <a:rPr lang="en-US" sz="1400" b="0" dirty="0">
                <a:solidFill>
                  <a:schemeClr val="tx1"/>
                </a:solidFill>
              </a:rPr>
              <a:t>, Perugia, Pisa, Trento), </a:t>
            </a:r>
            <a:r>
              <a:rPr lang="en-US" sz="1400" dirty="0">
                <a:solidFill>
                  <a:srgbClr val="009900"/>
                </a:solidFill>
              </a:rPr>
              <a:t>Lithuania</a:t>
            </a:r>
            <a:r>
              <a:rPr lang="en-US" sz="1400" b="0" dirty="0">
                <a:solidFill>
                  <a:schemeClr val="tx1"/>
                </a:solidFill>
              </a:rPr>
              <a:t> (Vilnius), </a:t>
            </a:r>
            <a:r>
              <a:rPr lang="en-US" sz="1400" dirty="0">
                <a:solidFill>
                  <a:srgbClr val="009900"/>
                </a:solidFill>
              </a:rPr>
              <a:t>Netherlands </a:t>
            </a:r>
            <a:r>
              <a:rPr lang="en-US" sz="1400" b="0" dirty="0">
                <a:solidFill>
                  <a:schemeClr val="tx1"/>
                </a:solidFill>
              </a:rPr>
              <a:t>(NIKHEF), </a:t>
            </a:r>
            <a:r>
              <a:rPr lang="en-US" sz="1400" dirty="0">
                <a:solidFill>
                  <a:srgbClr val="009900"/>
                </a:solidFill>
              </a:rPr>
              <a:t>Norway</a:t>
            </a:r>
            <a:r>
              <a:rPr lang="en-US" sz="1400" b="0" dirty="0">
                <a:solidFill>
                  <a:schemeClr val="tx1"/>
                </a:solidFill>
              </a:rPr>
              <a:t> (Oslo (2x)), </a:t>
            </a:r>
            <a:r>
              <a:rPr lang="en-US" sz="1400" dirty="0">
                <a:solidFill>
                  <a:srgbClr val="009900"/>
                </a:solidFill>
              </a:rPr>
              <a:t>Poland</a:t>
            </a:r>
            <a:r>
              <a:rPr lang="en-US" sz="1400" b="0" dirty="0">
                <a:solidFill>
                  <a:schemeClr val="tx1"/>
                </a:solidFill>
              </a:rPr>
              <a:t> (Warsaw(2x)), </a:t>
            </a:r>
            <a:r>
              <a:rPr lang="en-US" sz="1400" dirty="0">
                <a:solidFill>
                  <a:srgbClr val="009900"/>
                </a:solidFill>
              </a:rPr>
              <a:t>Romania</a:t>
            </a:r>
            <a:r>
              <a:rPr lang="en-US" sz="1400" b="0" dirty="0">
                <a:solidFill>
                  <a:schemeClr val="tx1"/>
                </a:solidFill>
              </a:rPr>
              <a:t> (Bucharest (2x)),</a:t>
            </a:r>
            <a:r>
              <a:rPr lang="en-US" sz="1400" dirty="0">
                <a:solidFill>
                  <a:srgbClr val="00CC00"/>
                </a:solidFill>
              </a:rPr>
              <a:t> </a:t>
            </a:r>
            <a:r>
              <a:rPr lang="en-US" sz="1400" dirty="0">
                <a:solidFill>
                  <a:srgbClr val="009900"/>
                </a:solidFill>
              </a:rPr>
              <a:t>Russia</a:t>
            </a:r>
            <a:r>
              <a:rPr lang="en-US" sz="1400" b="0" dirty="0">
                <a:solidFill>
                  <a:schemeClr val="tx1"/>
                </a:solidFill>
              </a:rPr>
              <a:t> (Moscow, </a:t>
            </a:r>
            <a:r>
              <a:rPr lang="en-US" sz="1400" b="0" dirty="0" err="1">
                <a:solidFill>
                  <a:schemeClr val="tx1"/>
                </a:solidFill>
              </a:rPr>
              <a:t>St.Petersburg</a:t>
            </a:r>
            <a:r>
              <a:rPr lang="en-US" sz="1400" b="0" dirty="0">
                <a:solidFill>
                  <a:schemeClr val="tx1"/>
                </a:solidFill>
              </a:rPr>
              <a:t>), </a:t>
            </a:r>
            <a:r>
              <a:rPr lang="en-US" sz="1400" dirty="0">
                <a:solidFill>
                  <a:srgbClr val="009900"/>
                </a:solidFill>
              </a:rPr>
              <a:t>Slovenia</a:t>
            </a:r>
            <a:r>
              <a:rPr lang="en-US" sz="1400" b="0" dirty="0">
                <a:solidFill>
                  <a:schemeClr val="tx1"/>
                </a:solidFill>
              </a:rPr>
              <a:t> (Ljubljana), </a:t>
            </a:r>
            <a:r>
              <a:rPr lang="en-US" sz="1400" dirty="0">
                <a:solidFill>
                  <a:srgbClr val="009900"/>
                </a:solidFill>
              </a:rPr>
              <a:t>Spain</a:t>
            </a:r>
            <a:r>
              <a:rPr lang="en-US" sz="1400" b="0" dirty="0">
                <a:solidFill>
                  <a:schemeClr val="tx1"/>
                </a:solidFill>
              </a:rPr>
              <a:t> (</a:t>
            </a:r>
            <a:r>
              <a:rPr lang="en-US" sz="1400" b="0" dirty="0" smtClean="0">
                <a:solidFill>
                  <a:schemeClr val="tx1"/>
                </a:solidFill>
              </a:rPr>
              <a:t>Barcelona (2x), Santander,  </a:t>
            </a:r>
            <a:r>
              <a:rPr lang="en-US" sz="1400" b="0" dirty="0">
                <a:solidFill>
                  <a:schemeClr val="tx1"/>
                </a:solidFill>
              </a:rPr>
              <a:t>Valencia), </a:t>
            </a:r>
            <a:r>
              <a:rPr lang="en-US" sz="1400" dirty="0">
                <a:solidFill>
                  <a:srgbClr val="009900"/>
                </a:solidFill>
              </a:rPr>
              <a:t>Switzerland</a:t>
            </a:r>
            <a:r>
              <a:rPr lang="en-US" sz="1400" b="0" dirty="0">
                <a:solidFill>
                  <a:schemeClr val="tx1"/>
                </a:solidFill>
              </a:rPr>
              <a:t> (CERN, PSI), </a:t>
            </a:r>
            <a:r>
              <a:rPr lang="en-US" sz="1400" dirty="0">
                <a:solidFill>
                  <a:srgbClr val="009900"/>
                </a:solidFill>
              </a:rPr>
              <a:t>Ukraine</a:t>
            </a:r>
            <a:r>
              <a:rPr lang="en-US" sz="1400" b="0" dirty="0">
                <a:solidFill>
                  <a:schemeClr val="tx1"/>
                </a:solidFill>
              </a:rPr>
              <a:t> (Kiev), </a:t>
            </a:r>
            <a:r>
              <a:rPr lang="en-US" sz="1400" dirty="0">
                <a:solidFill>
                  <a:srgbClr val="009900"/>
                </a:solidFill>
              </a:rPr>
              <a:t>United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rgbClr val="009900"/>
                </a:solidFill>
              </a:rPr>
              <a:t>Kingdom </a:t>
            </a:r>
            <a:r>
              <a:rPr lang="en-US" sz="1400" b="0" dirty="0">
                <a:solidFill>
                  <a:schemeClr val="tx1"/>
                </a:solidFill>
              </a:rPr>
              <a:t>(Glasgow, </a:t>
            </a:r>
            <a:r>
              <a:rPr lang="en-US" sz="1400" b="0" dirty="0" smtClean="0">
                <a:solidFill>
                  <a:schemeClr val="tx1"/>
                </a:solidFill>
              </a:rPr>
              <a:t>Liverpool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518975" y="4470400"/>
            <a:ext cx="4253426" cy="150810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dirty="0">
                <a:solidFill>
                  <a:schemeClr val="tx1"/>
                </a:solidFill>
              </a:rPr>
              <a:t>8 North-American institutes</a:t>
            </a:r>
            <a:r>
              <a:rPr lang="en-US" sz="1800" b="0" dirty="0">
                <a:solidFill>
                  <a:schemeClr val="tx1"/>
                </a:solidFill>
              </a:rPr>
              <a:t/>
            </a:r>
            <a:br>
              <a:rPr lang="en-US" sz="1800" b="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rgbClr val="FF3300"/>
                </a:solidFill>
              </a:rPr>
              <a:t>Canada</a:t>
            </a:r>
            <a:r>
              <a:rPr lang="en-US" sz="1400" b="0" dirty="0">
                <a:solidFill>
                  <a:schemeClr val="tx1"/>
                </a:solidFill>
              </a:rPr>
              <a:t> (Montreal), </a:t>
            </a:r>
            <a:r>
              <a:rPr lang="en-US" sz="1400" dirty="0">
                <a:solidFill>
                  <a:srgbClr val="FF3300"/>
                </a:solidFill>
              </a:rPr>
              <a:t>USA</a:t>
            </a:r>
            <a:r>
              <a:rPr lang="en-US" sz="1400" b="0" dirty="0">
                <a:solidFill>
                  <a:schemeClr val="tx1"/>
                </a:solidFill>
              </a:rPr>
              <a:t> (BNL, </a:t>
            </a:r>
            <a:r>
              <a:rPr lang="en-US" sz="1400" b="0" dirty="0" err="1">
                <a:solidFill>
                  <a:schemeClr val="tx1"/>
                </a:solidFill>
              </a:rPr>
              <a:t>Fermilab</a:t>
            </a:r>
            <a:r>
              <a:rPr lang="en-US" sz="1400" b="0" dirty="0">
                <a:solidFill>
                  <a:schemeClr val="tx1"/>
                </a:solidFill>
              </a:rPr>
              <a:t>, New Mexico, Purdue, Rochester, Santa Cruz, Syracuse)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solidFill>
                  <a:schemeClr val="tx1"/>
                </a:solidFill>
              </a:rPr>
              <a:t>1 Middle East institute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rgbClr val="0000FF"/>
                </a:solidFill>
              </a:rPr>
              <a:t>Israel</a:t>
            </a:r>
            <a:r>
              <a:rPr lang="en-US" sz="1400" b="0" dirty="0">
                <a:solidFill>
                  <a:schemeClr val="tx1"/>
                </a:solidFill>
              </a:rPr>
              <a:t> (Tel Aviv)</a:t>
            </a:r>
            <a:endParaRPr lang="en-US" sz="1400" dirty="0">
              <a:solidFill>
                <a:schemeClr val="accent2"/>
              </a:solidFill>
            </a:endParaRPr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9498" y="1439932"/>
            <a:ext cx="3114853" cy="30118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6" name="Picture 3" descr="north-amer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495" y="4000948"/>
            <a:ext cx="2953879" cy="261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-236079" y="1432737"/>
            <a:ext cx="7386179" cy="830997"/>
          </a:xfrm>
          <a:prstGeom prst="rect">
            <a:avLst/>
          </a:prstGeom>
          <a:solidFill>
            <a:srgbClr val="FFFF00"/>
          </a:solidFill>
          <a:ln w="3175" cap="rnd">
            <a:noFill/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 dirty="0">
                <a:solidFill>
                  <a:schemeClr val="tx1"/>
                </a:solidFill>
              </a:rPr>
              <a:t>Development of Radiation Hard Semiconductor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Devices  for High Luminosity Colliders</a:t>
            </a:r>
            <a:endParaRPr lang="en-US" sz="2400" dirty="0"/>
          </a:p>
        </p:txBody>
      </p:sp>
      <p:sp>
        <p:nvSpPr>
          <p:cNvPr id="20" name="Textfeld 19"/>
          <p:cNvSpPr txBox="1"/>
          <p:nvPr/>
        </p:nvSpPr>
        <p:spPr>
          <a:xfrm>
            <a:off x="-58279" y="1439932"/>
            <a:ext cx="134509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100" b="1" dirty="0" smtClean="0">
                <a:solidFill>
                  <a:schemeClr val="accent1">
                    <a:lumMod val="75000"/>
                  </a:schemeClr>
                </a:solidFill>
              </a:rPr>
              <a:t>RD50</a:t>
            </a:r>
            <a:endParaRPr lang="de-DE" sz="4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466592" y="6069670"/>
            <a:ext cx="51816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rnd">
            <a:solidFill>
              <a:srgbClr val="376092"/>
            </a:solidFill>
            <a:prstDash val="solid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chemeClr val="bg1"/>
                </a:solidFill>
              </a:rPr>
              <a:t>255 </a:t>
            </a:r>
            <a:r>
              <a:rPr lang="en-US" sz="2400" b="0" dirty="0">
                <a:solidFill>
                  <a:schemeClr val="bg1"/>
                </a:solidFill>
              </a:rPr>
              <a:t>Members from </a:t>
            </a:r>
            <a:r>
              <a:rPr lang="en-US" sz="2400" b="0" dirty="0" smtClean="0">
                <a:solidFill>
                  <a:schemeClr val="bg1"/>
                </a:solidFill>
              </a:rPr>
              <a:t>48 </a:t>
            </a:r>
            <a:r>
              <a:rPr lang="en-US" sz="2400" b="0" dirty="0">
                <a:solidFill>
                  <a:schemeClr val="bg1"/>
                </a:solidFill>
              </a:rPr>
              <a:t>Institutes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-14170" y="-3693"/>
            <a:ext cx="713857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RD50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1511300" y="-546100"/>
            <a:ext cx="405628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RD50 Status Report HSTD-8 05.12.2011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54274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54275" name="Formel" r:id="rId4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Bild 29" descr="Phinp.PNG"/>
          <p:cNvPicPr>
            <a:picLocks noChangeAspect="1"/>
          </p:cNvPicPr>
          <p:nvPr/>
        </p:nvPicPr>
        <p:blipFill>
          <a:blip r:embed="rId6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pic>
        <p:nvPicPr>
          <p:cNvPr id="15" name="Bild 14" descr="balance1E13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chemeClr val="bg1"/>
          </a:solidFill>
          <a:ln w="25400" cap="sq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feld 16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Neutron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288414" y="5570493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25" name="Bild 24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6" name="Rechteck 25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-14170" y="-3693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balance5E13n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1122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1123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Neutron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8" name="Bild 17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1" name="Textfeld 20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5" name="Textfeld 34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25" name="Bild 24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6" name="Rechteck 35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4692" y="6613867"/>
            <a:ext cx="2293620" cy="369013"/>
          </a:xfrm>
        </p:spPr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 15" descr="balance1E14n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2146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2147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Neutron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7" name="Bild 16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8" name="Textfeld 17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4" name="Textfeld 33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5" name="Bild 34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6" name="Rechteck 35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 descr="balance7E14n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3170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3171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Neutron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5" name="Bild 14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balance1E15n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4194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4195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Neutron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 descr="balance2E15n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5218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5219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Neutron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6242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6243" name="Formel" r:id="rId4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5" name="Bild 14" descr="balance1E13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" name="Textfeld 12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Proton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4" name="Bild 13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6" name="Textfeld 15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2" name="Textfeld 31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3" name="Bild 32" descr="levelsinbandga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4" name="Rechteck 33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 descr="balance5E13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7266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7267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Proton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balance1E14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8290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8291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Proton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balance7E14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69314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69315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Proton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Scientific Organization of RD50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>
                <a:solidFill>
                  <a:srgbClr val="FFFFFF"/>
                </a:solidFill>
              </a:rPr>
              <a:pPr/>
              <a:t>3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3" name="Bild 22" descr="RD50_Freiburg_edit.jpg"/>
          <p:cNvPicPr>
            <a:picLocks noChangeAspect="1"/>
          </p:cNvPicPr>
          <p:nvPr/>
        </p:nvPicPr>
        <p:blipFill>
          <a:blip r:embed="rId3"/>
          <a:srcRect t="35941" b="-99"/>
          <a:stretch>
            <a:fillRect/>
          </a:stretch>
        </p:blipFill>
        <p:spPr>
          <a:xfrm>
            <a:off x="5482602" y="1155700"/>
            <a:ext cx="4309098" cy="1714500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 rot="16200000">
            <a:off x="7918695" y="4671730"/>
            <a:ext cx="32239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http://rd50.web.cern.ch/rd50/</a:t>
            </a:r>
            <a:endParaRPr lang="de-DE" dirty="0"/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auto">
          <a:xfrm>
            <a:off x="883404" y="1528381"/>
            <a:ext cx="3927349" cy="1169987"/>
          </a:xfrm>
          <a:prstGeom prst="flowChart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en-US" sz="1800" dirty="0">
                <a:solidFill>
                  <a:schemeClr val="tx1"/>
                </a:solidFill>
              </a:rPr>
              <a:t> Co-Spokespersons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 </a:t>
            </a:r>
            <a:r>
              <a:rPr lang="en-US" sz="1600" i="1" dirty="0" err="1">
                <a:solidFill>
                  <a:schemeClr val="tx1"/>
                </a:solidFill>
              </a:rPr>
              <a:t>Gianluigi</a:t>
            </a:r>
            <a:r>
              <a:rPr lang="en-US" sz="1600" i="1" dirty="0">
                <a:solidFill>
                  <a:schemeClr val="tx1"/>
                </a:solidFill>
              </a:rPr>
              <a:t> </a:t>
            </a:r>
            <a:r>
              <a:rPr lang="en-US" sz="1600" i="1" dirty="0" err="1">
                <a:solidFill>
                  <a:schemeClr val="tx1"/>
                </a:solidFill>
              </a:rPr>
              <a:t>Casse</a:t>
            </a:r>
            <a:r>
              <a:rPr lang="en-US" sz="1600" i="1" dirty="0">
                <a:solidFill>
                  <a:schemeClr val="tx1"/>
                </a:solidFill>
              </a:rPr>
              <a:t>     </a:t>
            </a:r>
            <a:r>
              <a:rPr lang="en-US" sz="1600" b="0" dirty="0">
                <a:solidFill>
                  <a:schemeClr val="tx1"/>
                </a:solidFill>
              </a:rPr>
              <a:t>and      </a:t>
            </a:r>
            <a:r>
              <a:rPr lang="en-US" sz="1600" i="1" dirty="0">
                <a:solidFill>
                  <a:schemeClr val="tx1"/>
                </a:solidFill>
              </a:rPr>
              <a:t>Michael Moll</a:t>
            </a:r>
            <a:r>
              <a:rPr lang="en-US" dirty="0"/>
              <a:t> </a:t>
            </a:r>
            <a:r>
              <a:rPr lang="en-US" sz="1600" b="0" dirty="0">
                <a:solidFill>
                  <a:schemeClr val="tx1"/>
                </a:solidFill>
              </a:rPr>
              <a:t/>
            </a:r>
            <a:br>
              <a:rPr lang="en-US" sz="1600" b="0" dirty="0">
                <a:solidFill>
                  <a:schemeClr val="tx1"/>
                </a:solidFill>
              </a:rPr>
            </a:br>
            <a:r>
              <a:rPr lang="en-US" sz="1600" b="0" dirty="0">
                <a:solidFill>
                  <a:schemeClr val="tx1"/>
                </a:solidFill>
              </a:rPr>
              <a:t>      </a:t>
            </a:r>
            <a:r>
              <a:rPr lang="en-US" sz="1200" b="0" dirty="0">
                <a:solidFill>
                  <a:schemeClr val="tx1"/>
                </a:solidFill>
              </a:rPr>
              <a:t>Liverpool University                      CERN  PH-DT</a:t>
            </a:r>
          </a:p>
        </p:txBody>
      </p:sp>
      <p:cxnSp>
        <p:nvCxnSpPr>
          <p:cNvPr id="12" name="AutoShape 35"/>
          <p:cNvCxnSpPr>
            <a:cxnSpLocks noChangeShapeType="1"/>
            <a:stCxn id="11" idx="2"/>
          </p:cNvCxnSpPr>
          <p:nvPr/>
        </p:nvCxnSpPr>
        <p:spPr bwMode="auto">
          <a:xfrm rot="5400000">
            <a:off x="1251443" y="1656474"/>
            <a:ext cx="553743" cy="263753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AutoShape 36"/>
          <p:cNvCxnSpPr>
            <a:cxnSpLocks noChangeShapeType="1"/>
            <a:stCxn id="11" idx="2"/>
            <a:endCxn id="17" idx="0"/>
          </p:cNvCxnSpPr>
          <p:nvPr/>
        </p:nvCxnSpPr>
        <p:spPr bwMode="auto">
          <a:xfrm rot="16200000" flipH="1">
            <a:off x="2951185" y="2594262"/>
            <a:ext cx="404900" cy="613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" name="AutoShape 40"/>
          <p:cNvCxnSpPr>
            <a:cxnSpLocks noChangeShapeType="1"/>
            <a:stCxn id="11" idx="2"/>
            <a:endCxn id="28" idx="0"/>
          </p:cNvCxnSpPr>
          <p:nvPr/>
        </p:nvCxnSpPr>
        <p:spPr bwMode="auto">
          <a:xfrm rot="16200000" flipH="1">
            <a:off x="4074232" y="1471215"/>
            <a:ext cx="405195" cy="28595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AutoShape 41"/>
          <p:cNvCxnSpPr>
            <a:cxnSpLocks noChangeShapeType="1"/>
            <a:stCxn id="11" idx="2"/>
            <a:endCxn id="19" idx="0"/>
          </p:cNvCxnSpPr>
          <p:nvPr/>
        </p:nvCxnSpPr>
        <p:spPr bwMode="auto">
          <a:xfrm rot="16200000" flipH="1">
            <a:off x="5197572" y="347874"/>
            <a:ext cx="404900" cy="51058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AutoShape 43"/>
          <p:cNvSpPr>
            <a:spLocks noChangeArrowheads="1"/>
          </p:cNvSpPr>
          <p:nvPr/>
        </p:nvSpPr>
        <p:spPr bwMode="auto">
          <a:xfrm>
            <a:off x="207963" y="3103268"/>
            <a:ext cx="2011680" cy="847292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r>
              <a:rPr lang="en-US" sz="1400" noProof="1">
                <a:solidFill>
                  <a:schemeClr val="tx1"/>
                </a:solidFill>
              </a:rPr>
              <a:t>Defect / Material</a:t>
            </a:r>
            <a:br>
              <a:rPr lang="en-US" sz="1400" noProof="1">
                <a:solidFill>
                  <a:schemeClr val="tx1"/>
                </a:solidFill>
              </a:rPr>
            </a:br>
            <a:r>
              <a:rPr lang="en-US" sz="1400" noProof="1">
                <a:solidFill>
                  <a:schemeClr val="tx1"/>
                </a:solidFill>
              </a:rPr>
              <a:t> Characterization</a:t>
            </a:r>
            <a:r>
              <a:rPr lang="en-US" sz="1200" b="0" noProof="1">
                <a:solidFill>
                  <a:schemeClr val="tx1"/>
                </a:solidFill>
              </a:rPr>
              <a:t/>
            </a:r>
            <a:br>
              <a:rPr lang="en-US" sz="1200" b="0" noProof="1">
                <a:solidFill>
                  <a:schemeClr val="tx1"/>
                </a:solidFill>
              </a:rPr>
            </a:br>
            <a:r>
              <a:rPr lang="en-US" sz="1200" b="0" i="1" noProof="1" smtClean="0">
                <a:solidFill>
                  <a:schemeClr val="tx1"/>
                </a:solidFill>
              </a:rPr>
              <a:t>Mara Bruzzi</a:t>
            </a:r>
            <a:r>
              <a:rPr lang="en-US" sz="1200" b="0" i="1" noProof="1">
                <a:solidFill>
                  <a:schemeClr val="tx1"/>
                </a:solidFill>
              </a:rPr>
              <a:t/>
            </a:r>
            <a:br>
              <a:rPr lang="en-US" sz="1200" b="0" i="1" noProof="1">
                <a:solidFill>
                  <a:schemeClr val="tx1"/>
                </a:solidFill>
              </a:rPr>
            </a:br>
            <a:r>
              <a:rPr lang="en-US" sz="1000" b="0" noProof="1" smtClean="0">
                <a:solidFill>
                  <a:schemeClr val="tx1"/>
                </a:solidFill>
              </a:rPr>
              <a:t>(INFN &amp; Uni Florence)</a:t>
            </a:r>
            <a:endParaRPr lang="en-US" sz="1000" b="0" noProof="1">
              <a:solidFill>
                <a:schemeClr val="tx1"/>
              </a:solidFill>
            </a:endParaRPr>
          </a:p>
        </p:txBody>
      </p:sp>
      <p:sp>
        <p:nvSpPr>
          <p:cNvPr id="17" name="AutoShape 44"/>
          <p:cNvSpPr>
            <a:spLocks noChangeArrowheads="1"/>
          </p:cNvSpPr>
          <p:nvPr/>
        </p:nvSpPr>
        <p:spPr bwMode="auto">
          <a:xfrm>
            <a:off x="2454351" y="3103268"/>
            <a:ext cx="2011680" cy="847292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r>
              <a:rPr lang="en-US" sz="1400" noProof="1" smtClean="0">
                <a:solidFill>
                  <a:schemeClr val="tx1"/>
                </a:solidFill>
              </a:rPr>
              <a:t>Detector </a:t>
            </a:r>
            <a:br>
              <a:rPr lang="en-US" sz="1400" noProof="1" smtClean="0">
                <a:solidFill>
                  <a:schemeClr val="tx1"/>
                </a:solidFill>
              </a:rPr>
            </a:br>
            <a:r>
              <a:rPr lang="en-US" sz="1400" noProof="1" smtClean="0">
                <a:solidFill>
                  <a:schemeClr val="tx1"/>
                </a:solidFill>
              </a:rPr>
              <a:t>Characterization</a:t>
            </a:r>
            <a:r>
              <a:rPr lang="en-US" sz="1200" noProof="1" smtClean="0">
                <a:solidFill>
                  <a:schemeClr val="tx1"/>
                </a:solidFill>
              </a:rPr>
              <a:t/>
            </a:r>
            <a:br>
              <a:rPr lang="en-US" sz="1200" noProof="1" smtClean="0">
                <a:solidFill>
                  <a:schemeClr val="tx1"/>
                </a:solidFill>
              </a:rPr>
            </a:br>
            <a:r>
              <a:rPr lang="en-US" sz="1200" b="0" i="1" noProof="1" smtClean="0">
                <a:solidFill>
                  <a:schemeClr val="tx1"/>
                </a:solidFill>
              </a:rPr>
              <a:t>Eckhart </a:t>
            </a:r>
            <a:r>
              <a:rPr lang="en-US" sz="1200" b="0" i="1" noProof="1">
                <a:solidFill>
                  <a:schemeClr val="tx1"/>
                </a:solidFill>
              </a:rPr>
              <a:t>Fretwurst</a:t>
            </a:r>
            <a:r>
              <a:rPr lang="en-US" sz="1200" b="0" noProof="1">
                <a:solidFill>
                  <a:schemeClr val="tx1"/>
                </a:solidFill>
              </a:rPr>
              <a:t/>
            </a:r>
            <a:br>
              <a:rPr lang="en-US" sz="1200" b="0" noProof="1">
                <a:solidFill>
                  <a:schemeClr val="tx1"/>
                </a:solidFill>
              </a:rPr>
            </a:br>
            <a:r>
              <a:rPr lang="en-US" sz="1000" b="0" noProof="1">
                <a:solidFill>
                  <a:schemeClr val="tx1"/>
                </a:solidFill>
              </a:rPr>
              <a:t>(Hamburg University</a:t>
            </a:r>
            <a:r>
              <a:rPr lang="en-US" sz="10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9" name="AutoShape 47"/>
          <p:cNvSpPr>
            <a:spLocks noChangeArrowheads="1"/>
          </p:cNvSpPr>
          <p:nvPr/>
        </p:nvSpPr>
        <p:spPr bwMode="auto">
          <a:xfrm>
            <a:off x="6947126" y="3103268"/>
            <a:ext cx="2011680" cy="847292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r>
              <a:rPr lang="en-US" sz="1400" dirty="0">
                <a:solidFill>
                  <a:schemeClr val="tx1"/>
                </a:solidFill>
              </a:rPr>
              <a:t>Full </a:t>
            </a:r>
            <a:r>
              <a:rPr lang="en-US" sz="1400" dirty="0" smtClean="0">
                <a:solidFill>
                  <a:schemeClr val="tx1"/>
                </a:solidFill>
              </a:rPr>
              <a:t>Detector 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Systems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b="0" dirty="0" smtClean="0">
                <a:solidFill>
                  <a:schemeClr val="tx1"/>
                </a:solidFill>
              </a:rPr>
              <a:t> </a:t>
            </a:r>
            <a:r>
              <a:rPr lang="en-US" sz="1200" b="0" i="1" dirty="0" smtClean="0">
                <a:solidFill>
                  <a:schemeClr val="tx1"/>
                </a:solidFill>
              </a:rPr>
              <a:t>Gregor Kramberger</a:t>
            </a:r>
            <a:r>
              <a:rPr lang="en-US" sz="1200" b="0" noProof="1">
                <a:solidFill>
                  <a:schemeClr val="tx1"/>
                </a:solidFill>
              </a:rPr>
              <a:t/>
            </a:r>
            <a:br>
              <a:rPr lang="en-US" sz="1200" b="0" noProof="1">
                <a:solidFill>
                  <a:schemeClr val="tx1"/>
                </a:solidFill>
              </a:rPr>
            </a:br>
            <a:r>
              <a:rPr lang="en-US" sz="1200" b="0" noProof="1">
                <a:solidFill>
                  <a:schemeClr val="tx1"/>
                </a:solidFill>
              </a:rPr>
              <a:t> (</a:t>
            </a:r>
            <a:r>
              <a:rPr lang="en-US" sz="1000" b="0" dirty="0" smtClean="0">
                <a:solidFill>
                  <a:schemeClr val="tx1"/>
                </a:solidFill>
              </a:rPr>
              <a:t>Ljubljana University) </a:t>
            </a:r>
            <a:endParaRPr lang="en-US" sz="1000" b="0" dirty="0">
              <a:solidFill>
                <a:schemeClr val="tx1"/>
              </a:solidFill>
            </a:endParaRPr>
          </a:p>
        </p:txBody>
      </p:sp>
      <p:sp>
        <p:nvSpPr>
          <p:cNvPr id="20" name="AutoShape 49"/>
          <p:cNvSpPr>
            <a:spLocks noChangeArrowheads="1"/>
          </p:cNvSpPr>
          <p:nvPr/>
        </p:nvSpPr>
        <p:spPr bwMode="auto">
          <a:xfrm>
            <a:off x="209550" y="4030663"/>
            <a:ext cx="2011680" cy="2286000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/>
          <a:lstStyle/>
          <a:p>
            <a:pPr eaLnBrk="1" hangingPunct="1">
              <a:defRPr/>
            </a:pPr>
            <a:r>
              <a:rPr lang="en-US" sz="1200" b="0" dirty="0">
                <a:solidFill>
                  <a:schemeClr val="tx1"/>
                </a:solidFill>
              </a:rPr>
              <a:t>  Characterization of</a:t>
            </a:r>
            <a:br>
              <a:rPr lang="en-US" sz="1200" b="0" dirty="0">
                <a:solidFill>
                  <a:schemeClr val="tx1"/>
                </a:solidFill>
              </a:rPr>
            </a:br>
            <a:r>
              <a:rPr lang="en-US" sz="1200" b="0" dirty="0">
                <a:solidFill>
                  <a:schemeClr val="tx1"/>
                </a:solidFill>
              </a:rPr>
              <a:t>microscopic properties</a:t>
            </a:r>
            <a:br>
              <a:rPr lang="en-US" sz="1200" b="0" dirty="0">
                <a:solidFill>
                  <a:schemeClr val="tx1"/>
                </a:solidFill>
              </a:rPr>
            </a:br>
            <a:r>
              <a:rPr lang="en-US" sz="1200" b="0" dirty="0">
                <a:solidFill>
                  <a:schemeClr val="tx1"/>
                </a:solidFill>
              </a:rPr>
              <a:t> of standard-, defect engineered and new materials  pre- and post- irradiation</a:t>
            </a:r>
            <a:r>
              <a:rPr lang="en-US" sz="1000" b="0" dirty="0">
                <a:solidFill>
                  <a:schemeClr val="tx1"/>
                </a:solidFill>
              </a:rPr>
              <a:t/>
            </a:r>
            <a:br>
              <a:rPr lang="en-US" sz="1000" b="0" dirty="0">
                <a:solidFill>
                  <a:schemeClr val="tx1"/>
                </a:solidFill>
              </a:rPr>
            </a:br>
            <a:r>
              <a:rPr lang="en-US" sz="1000" b="0" dirty="0">
                <a:solidFill>
                  <a:schemeClr val="tx1"/>
                </a:solidFill>
              </a:rPr>
              <a:t/>
            </a:r>
            <a:br>
              <a:rPr lang="en-US" sz="1000" b="0" dirty="0">
                <a:solidFill>
                  <a:schemeClr val="tx1"/>
                </a:solidFill>
              </a:rPr>
            </a:br>
            <a:endParaRPr lang="en-US" sz="1050" b="0" dirty="0">
              <a:solidFill>
                <a:schemeClr val="tx1"/>
              </a:solidFill>
            </a:endParaRPr>
          </a:p>
          <a:p>
            <a:pPr marL="57150" indent="-57150" algn="l" eaLnBrk="1" hangingPunct="1">
              <a:buFont typeface="Arial" pitchFamily="34" charset="0"/>
              <a:buChar char="•"/>
              <a:defRPr/>
            </a:pPr>
            <a:r>
              <a:rPr lang="en-US" sz="1050" dirty="0">
                <a:solidFill>
                  <a:schemeClr val="accent2"/>
                </a:solidFill>
              </a:rPr>
              <a:t> WODEAN: </a:t>
            </a:r>
            <a:r>
              <a:rPr lang="en-US" sz="1050" b="0" dirty="0">
                <a:solidFill>
                  <a:schemeClr val="accent2"/>
                </a:solidFill>
              </a:rPr>
              <a:t>Workshop </a:t>
            </a:r>
            <a:br>
              <a:rPr lang="en-US" sz="1050" b="0" dirty="0">
                <a:solidFill>
                  <a:schemeClr val="accent2"/>
                </a:solidFill>
              </a:rPr>
            </a:br>
            <a:r>
              <a:rPr lang="en-US" sz="1050" b="0" dirty="0">
                <a:solidFill>
                  <a:schemeClr val="accent2"/>
                </a:solidFill>
              </a:rPr>
              <a:t>  on Defect Analysis in </a:t>
            </a:r>
            <a:br>
              <a:rPr lang="en-US" sz="1050" b="0" dirty="0">
                <a:solidFill>
                  <a:schemeClr val="accent2"/>
                </a:solidFill>
              </a:rPr>
            </a:br>
            <a:r>
              <a:rPr lang="en-US" sz="1050" b="0" dirty="0">
                <a:solidFill>
                  <a:schemeClr val="accent2"/>
                </a:solidFill>
              </a:rPr>
              <a:t>    Silicon Detectors</a:t>
            </a:r>
            <a:br>
              <a:rPr lang="en-US" sz="1050" b="0" dirty="0">
                <a:solidFill>
                  <a:schemeClr val="accent2"/>
                </a:solidFill>
              </a:rPr>
            </a:br>
            <a:r>
              <a:rPr lang="en-US" sz="1050" b="0" dirty="0">
                <a:solidFill>
                  <a:schemeClr val="accent2"/>
                </a:solidFill>
              </a:rPr>
              <a:t>     (</a:t>
            </a:r>
            <a:r>
              <a:rPr lang="en-US" sz="1050" b="0" dirty="0" err="1">
                <a:solidFill>
                  <a:schemeClr val="accent2"/>
                </a:solidFill>
              </a:rPr>
              <a:t>G.Lindstroem</a:t>
            </a:r>
            <a:r>
              <a:rPr lang="en-US" sz="1050" b="0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1" name="AutoShape 50"/>
          <p:cNvSpPr>
            <a:spLocks noChangeArrowheads="1"/>
          </p:cNvSpPr>
          <p:nvPr/>
        </p:nvSpPr>
        <p:spPr bwMode="auto">
          <a:xfrm>
            <a:off x="2462636" y="4030663"/>
            <a:ext cx="2011680" cy="2286000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/>
          <a:lstStyle/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dirty="0">
                <a:solidFill>
                  <a:schemeClr val="tx1"/>
                </a:solidFill>
              </a:rPr>
              <a:t>  </a:t>
            </a:r>
            <a:r>
              <a:rPr lang="en-US" sz="1000" b="0" noProof="1" smtClean="0">
                <a:solidFill>
                  <a:schemeClr val="tx1"/>
                </a:solidFill>
              </a:rPr>
              <a:t>Characterization of test structures (IV, CV, CCE, TCT,.)</a:t>
            </a: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noProof="1" smtClean="0">
                <a:solidFill>
                  <a:schemeClr val="tx1"/>
                </a:solidFill>
              </a:rPr>
              <a:t>Development and testing of defect engineered silicon devices</a:t>
            </a: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noProof="1" smtClean="0">
                <a:solidFill>
                  <a:schemeClr val="tx1"/>
                </a:solidFill>
              </a:rPr>
              <a:t>EPI, MCZ and other materials</a:t>
            </a: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noProof="1" smtClean="0">
                <a:solidFill>
                  <a:schemeClr val="tx1"/>
                </a:solidFill>
              </a:rPr>
              <a:t>NIEL</a:t>
            </a: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noProof="1" smtClean="0">
                <a:solidFill>
                  <a:schemeClr val="tx1"/>
                </a:solidFill>
              </a:rPr>
              <a:t>Device modeling</a:t>
            </a: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noProof="1" smtClean="0">
                <a:solidFill>
                  <a:schemeClr val="tx1"/>
                </a:solidFill>
              </a:rPr>
              <a:t>Operational conditions</a:t>
            </a: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00" b="0" noProof="1" smtClean="0">
                <a:solidFill>
                  <a:schemeClr val="tx1"/>
                </a:solidFill>
              </a:rPr>
              <a:t>Common irradiations</a:t>
            </a:r>
            <a:br>
              <a:rPr lang="en-US" sz="1000" b="0" noProof="1" smtClean="0">
                <a:solidFill>
                  <a:schemeClr val="tx1"/>
                </a:solidFill>
              </a:rPr>
            </a:br>
            <a:endParaRPr lang="en-US" sz="1000" b="0" noProof="1" smtClean="0">
              <a:solidFill>
                <a:schemeClr val="tx1"/>
              </a:solidFill>
            </a:endParaRPr>
          </a:p>
          <a:p>
            <a:pPr marL="57150" indent="-57150" algn="l" eaLnBrk="1" hangingPunct="1">
              <a:buFont typeface="Arial" pitchFamily="34" charset="0"/>
              <a:buChar char="•"/>
              <a:tabLst>
                <a:tab pos="57150" algn="l"/>
              </a:tabLst>
              <a:defRPr/>
            </a:pPr>
            <a:r>
              <a:rPr lang="en-US" sz="1050" b="0" noProof="1" smtClean="0">
                <a:solidFill>
                  <a:schemeClr val="accent2"/>
                </a:solidFill>
              </a:rPr>
              <a:t> New Materials   (E.Verbitskaya)</a:t>
            </a:r>
            <a:endParaRPr lang="en-US" sz="1050" b="0" dirty="0">
              <a:solidFill>
                <a:schemeClr val="tx1"/>
              </a:solidFill>
            </a:endParaRPr>
          </a:p>
          <a:p>
            <a:pPr algn="l" eaLnBrk="1" hangingPunct="1">
              <a:buFont typeface="Arial" pitchFamily="34" charset="0"/>
              <a:buChar char="•"/>
              <a:tabLst>
                <a:tab pos="95250" algn="l"/>
              </a:tabLst>
              <a:defRPr/>
            </a:pPr>
            <a:r>
              <a:rPr lang="en-US" sz="1050" b="0" dirty="0" smtClean="0">
                <a:solidFill>
                  <a:schemeClr val="accent2"/>
                </a:solidFill>
              </a:rPr>
              <a:t> Wafer procurement  (</a:t>
            </a:r>
            <a:r>
              <a:rPr lang="en-US" sz="1050" b="0" dirty="0" err="1" smtClean="0">
                <a:solidFill>
                  <a:schemeClr val="accent2"/>
                </a:solidFill>
              </a:rPr>
              <a:t>M.Moll</a:t>
            </a:r>
            <a:r>
              <a:rPr lang="en-US" sz="1050" b="0" dirty="0" smtClean="0">
                <a:solidFill>
                  <a:schemeClr val="accent2"/>
                </a:solidFill>
              </a:rPr>
              <a:t>)</a:t>
            </a:r>
          </a:p>
          <a:p>
            <a:pPr algn="l" eaLnBrk="1" hangingPunct="1">
              <a:buFont typeface="Arial" pitchFamily="34" charset="0"/>
              <a:buChar char="•"/>
              <a:tabLst>
                <a:tab pos="95250" algn="l"/>
              </a:tabLst>
              <a:defRPr/>
            </a:pPr>
            <a:r>
              <a:rPr lang="en-US" sz="1050" b="0" dirty="0" smtClean="0">
                <a:solidFill>
                  <a:schemeClr val="accent2"/>
                </a:solidFill>
              </a:rPr>
              <a:t> Simulations (??)</a:t>
            </a:r>
            <a:r>
              <a:rPr lang="en-US" sz="1000" b="0" dirty="0">
                <a:solidFill>
                  <a:schemeClr val="tx1"/>
                </a:solidFill>
              </a:rPr>
              <a:t/>
            </a:r>
            <a:br>
              <a:rPr lang="en-US" sz="1000" b="0" dirty="0">
                <a:solidFill>
                  <a:schemeClr val="tx1"/>
                </a:solidFill>
              </a:rPr>
            </a:br>
            <a:endParaRPr lang="en-US" sz="1000" b="0" noProof="1">
              <a:solidFill>
                <a:schemeClr val="tx1"/>
              </a:solidFill>
            </a:endParaRPr>
          </a:p>
        </p:txBody>
      </p:sp>
      <p:sp>
        <p:nvSpPr>
          <p:cNvPr id="25" name="AutoShape 53"/>
          <p:cNvSpPr>
            <a:spLocks noChangeArrowheads="1"/>
          </p:cNvSpPr>
          <p:nvPr/>
        </p:nvSpPr>
        <p:spPr bwMode="auto">
          <a:xfrm>
            <a:off x="4715722" y="4030663"/>
            <a:ext cx="2011680" cy="2286000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/>
          <a:lstStyle/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 3D </a:t>
            </a:r>
            <a:r>
              <a:rPr lang="en-US" sz="1050" b="0" dirty="0">
                <a:solidFill>
                  <a:schemeClr val="tx1"/>
                </a:solidFill>
              </a:rPr>
              <a:t>detectors</a:t>
            </a: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 Thin </a:t>
            </a:r>
            <a:r>
              <a:rPr lang="en-US" sz="1050" b="0" dirty="0">
                <a:solidFill>
                  <a:schemeClr val="tx1"/>
                </a:solidFill>
              </a:rPr>
              <a:t>detectors</a:t>
            </a: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 Cost effective solutions</a:t>
            </a:r>
            <a:endParaRPr lang="en-US" sz="1050" b="0" dirty="0">
              <a:solidFill>
                <a:schemeClr val="tx1"/>
              </a:solidFill>
            </a:endParaRP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 Other </a:t>
            </a:r>
            <a:r>
              <a:rPr lang="en-US" sz="1050" b="0" dirty="0">
                <a:solidFill>
                  <a:schemeClr val="tx1"/>
                </a:solidFill>
              </a:rPr>
              <a:t>new structures</a:t>
            </a:r>
            <a:br>
              <a:rPr lang="en-US" sz="1050" b="0" dirty="0">
                <a:solidFill>
                  <a:schemeClr val="tx1"/>
                </a:solidFill>
              </a:rPr>
            </a:br>
            <a:r>
              <a:rPr lang="en-US" sz="1050" b="0" dirty="0">
                <a:solidFill>
                  <a:schemeClr val="tx1"/>
                </a:solidFill>
              </a:rPr>
              <a:t/>
            </a:r>
            <a:br>
              <a:rPr lang="en-US" sz="1050" b="0" dirty="0">
                <a:solidFill>
                  <a:schemeClr val="tx1"/>
                </a:solidFill>
              </a:rPr>
            </a:br>
            <a:endParaRPr lang="en-US" sz="1050" b="0" dirty="0">
              <a:solidFill>
                <a:schemeClr val="tx1"/>
              </a:solidFill>
            </a:endParaRP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accent2"/>
                </a:solidFill>
              </a:rPr>
              <a:t> 3D  (</a:t>
            </a:r>
            <a:r>
              <a:rPr lang="en-US" sz="1050" b="0" dirty="0" err="1" smtClean="0">
                <a:solidFill>
                  <a:schemeClr val="accent2"/>
                </a:solidFill>
              </a:rPr>
              <a:t>R.Bates</a:t>
            </a:r>
            <a:r>
              <a:rPr lang="en-US" sz="1050" b="0" dirty="0" smtClean="0">
                <a:solidFill>
                  <a:schemeClr val="accent2"/>
                </a:solidFill>
              </a:rPr>
              <a:t>)</a:t>
            </a:r>
            <a:endParaRPr lang="en-US" sz="1050" b="0" dirty="0">
              <a:solidFill>
                <a:schemeClr val="accent2"/>
              </a:solidFill>
            </a:endParaRP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accent2"/>
                </a:solidFill>
              </a:rPr>
              <a:t> Semi </a:t>
            </a:r>
            <a:r>
              <a:rPr lang="en-US" sz="1050" b="0" dirty="0">
                <a:solidFill>
                  <a:schemeClr val="accent2"/>
                </a:solidFill>
              </a:rPr>
              <a:t>3D </a:t>
            </a:r>
            <a:r>
              <a:rPr lang="en-US" sz="1050" b="0" dirty="0" smtClean="0">
                <a:solidFill>
                  <a:schemeClr val="accent2"/>
                </a:solidFill>
              </a:rPr>
              <a:t> (</a:t>
            </a:r>
            <a:r>
              <a:rPr lang="en-US" sz="1050" b="0" dirty="0" err="1" smtClean="0">
                <a:solidFill>
                  <a:schemeClr val="accent2"/>
                </a:solidFill>
              </a:rPr>
              <a:t>Z.Li</a:t>
            </a:r>
            <a:r>
              <a:rPr lang="en-US" sz="1050" b="0" dirty="0" smtClean="0">
                <a:solidFill>
                  <a:schemeClr val="accent2"/>
                </a:solidFill>
              </a:rPr>
              <a:t>)</a:t>
            </a:r>
            <a:endParaRPr lang="en-US" sz="1050" b="0" dirty="0">
              <a:solidFill>
                <a:schemeClr val="accent2"/>
              </a:solidFill>
            </a:endParaRP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>
                <a:solidFill>
                  <a:schemeClr val="accent2"/>
                </a:solidFill>
              </a:rPr>
              <a:t>Thinned </a:t>
            </a:r>
            <a:r>
              <a:rPr lang="en-US" sz="1050" b="0" dirty="0" smtClean="0">
                <a:solidFill>
                  <a:schemeClr val="accent2"/>
                </a:solidFill>
              </a:rPr>
              <a:t>detectors (</a:t>
            </a:r>
            <a:r>
              <a:rPr lang="en-US" sz="1050" b="0" dirty="0" err="1" smtClean="0">
                <a:solidFill>
                  <a:schemeClr val="accent2"/>
                </a:solidFill>
              </a:rPr>
              <a:t>M.Boscardin</a:t>
            </a:r>
            <a:r>
              <a:rPr lang="en-US" sz="1050" b="0" dirty="0" smtClean="0">
                <a:solidFill>
                  <a:schemeClr val="accent2"/>
                </a:solidFill>
              </a:rPr>
              <a:t>)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6" name="AutoShape 54"/>
          <p:cNvSpPr>
            <a:spLocks noChangeArrowheads="1"/>
          </p:cNvSpPr>
          <p:nvPr/>
        </p:nvSpPr>
        <p:spPr bwMode="auto">
          <a:xfrm>
            <a:off x="6968808" y="4007803"/>
            <a:ext cx="2011680" cy="2286000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/>
          <a:lstStyle/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>
                <a:solidFill>
                  <a:schemeClr val="tx1"/>
                </a:solidFill>
              </a:rPr>
              <a:t> LHC-like tests</a:t>
            </a: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>
                <a:solidFill>
                  <a:schemeClr val="tx1"/>
                </a:solidFill>
              </a:rPr>
              <a:t> Test beams</a:t>
            </a: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>
                <a:solidFill>
                  <a:schemeClr val="tx1"/>
                </a:solidFill>
              </a:rPr>
              <a:t> Links to HEP</a:t>
            </a: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>
                <a:solidFill>
                  <a:schemeClr val="tx1"/>
                </a:solidFill>
              </a:rPr>
              <a:t> Links electronics R&amp;D</a:t>
            </a: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>
                <a:solidFill>
                  <a:schemeClr val="tx1"/>
                </a:solidFill>
              </a:rPr>
              <a:t> Comparison:</a:t>
            </a:r>
            <a:br>
              <a:rPr lang="en-US" sz="1050" b="0" dirty="0">
                <a:solidFill>
                  <a:schemeClr val="tx1"/>
                </a:solidFill>
              </a:rPr>
            </a:br>
            <a:r>
              <a:rPr lang="en-US" sz="1050" b="0" dirty="0">
                <a:solidFill>
                  <a:schemeClr val="tx1"/>
                </a:solidFill>
              </a:rPr>
              <a:t>- pad-mini-full detectors</a:t>
            </a:r>
            <a:br>
              <a:rPr lang="en-US" sz="1050" b="0" dirty="0">
                <a:solidFill>
                  <a:schemeClr val="tx1"/>
                </a:solidFill>
              </a:rPr>
            </a:br>
            <a:r>
              <a:rPr lang="en-US" sz="1050" b="0" dirty="0">
                <a:solidFill>
                  <a:schemeClr val="tx1"/>
                </a:solidFill>
              </a:rPr>
              <a:t>- different producers</a:t>
            </a:r>
            <a:br>
              <a:rPr lang="en-US" sz="1050" b="0" dirty="0">
                <a:solidFill>
                  <a:schemeClr val="tx1"/>
                </a:solidFill>
              </a:rPr>
            </a:br>
            <a:endParaRPr lang="en-US" sz="1050" b="0" dirty="0">
              <a:solidFill>
                <a:schemeClr val="tx1"/>
              </a:solidFill>
            </a:endParaRP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accent2"/>
                </a:solidFill>
              </a:rPr>
              <a:t> Pixel Europe  (</a:t>
            </a:r>
            <a:r>
              <a:rPr lang="en-US" sz="1050" b="0" dirty="0" err="1" smtClean="0">
                <a:solidFill>
                  <a:schemeClr val="accent2"/>
                </a:solidFill>
              </a:rPr>
              <a:t>T.Rohe</a:t>
            </a:r>
            <a:r>
              <a:rPr lang="en-US" sz="1050" b="0" dirty="0" smtClean="0">
                <a:solidFill>
                  <a:schemeClr val="accent2"/>
                </a:solidFill>
              </a:rPr>
              <a:t>)</a:t>
            </a:r>
            <a:endParaRPr lang="en-US" sz="1050" b="0" dirty="0">
              <a:solidFill>
                <a:schemeClr val="accent2"/>
              </a:solidFill>
            </a:endParaRPr>
          </a:p>
          <a:p>
            <a:pPr marL="57150" indent="-57150" algn="l" eaLnBrk="1" hangingPunct="1">
              <a:buFontTx/>
              <a:buChar char="•"/>
              <a:tabLst>
                <a:tab pos="57150" algn="l"/>
              </a:tabLst>
              <a:defRPr/>
            </a:pPr>
            <a:r>
              <a:rPr lang="en-US" sz="1050" b="0" dirty="0" smtClean="0">
                <a:solidFill>
                  <a:schemeClr val="accent2"/>
                </a:solidFill>
              </a:rPr>
              <a:t> Pixel US  (</a:t>
            </a:r>
            <a:r>
              <a:rPr lang="en-US" sz="1050" b="0" dirty="0" err="1" smtClean="0">
                <a:solidFill>
                  <a:schemeClr val="accent2"/>
                </a:solidFill>
              </a:rPr>
              <a:t>D.Bortoletto</a:t>
            </a:r>
            <a:r>
              <a:rPr lang="en-US" sz="1050" b="0" dirty="0" smtClean="0">
                <a:solidFill>
                  <a:schemeClr val="accent2"/>
                </a:solidFill>
              </a:rPr>
              <a:t>)</a:t>
            </a:r>
            <a:endParaRPr lang="en-US" sz="1000" b="0" dirty="0">
              <a:solidFill>
                <a:schemeClr val="accent2"/>
              </a:solidFill>
            </a:endParaRPr>
          </a:p>
        </p:txBody>
      </p:sp>
      <p:sp>
        <p:nvSpPr>
          <p:cNvPr id="28" name="AutoShape 46"/>
          <p:cNvSpPr>
            <a:spLocks noChangeArrowheads="1"/>
          </p:cNvSpPr>
          <p:nvPr/>
        </p:nvSpPr>
        <p:spPr bwMode="auto">
          <a:xfrm>
            <a:off x="4700739" y="3103563"/>
            <a:ext cx="2011680" cy="847725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r>
              <a:rPr lang="en-US" sz="1400" noProof="1">
                <a:solidFill>
                  <a:schemeClr val="tx1"/>
                </a:solidFill>
              </a:rPr>
              <a:t>New </a:t>
            </a:r>
            <a:r>
              <a:rPr lang="en-US" sz="1400" noProof="1" smtClean="0">
                <a:solidFill>
                  <a:schemeClr val="tx1"/>
                </a:solidFill>
              </a:rPr>
              <a:t>Structures</a:t>
            </a:r>
            <a:r>
              <a:rPr lang="en-US" sz="1200" noProof="1" smtClean="0">
                <a:solidFill>
                  <a:schemeClr val="tx1"/>
                </a:solidFill>
              </a:rPr>
              <a:t/>
            </a:r>
            <a:br>
              <a:rPr lang="en-US" sz="1200" noProof="1" smtClean="0">
                <a:solidFill>
                  <a:schemeClr val="tx1"/>
                </a:solidFill>
              </a:rPr>
            </a:br>
            <a:r>
              <a:rPr lang="en-US" sz="1200" noProof="1">
                <a:solidFill>
                  <a:schemeClr val="tx1"/>
                </a:solidFill>
              </a:rPr>
              <a:t/>
            </a:r>
            <a:br>
              <a:rPr lang="en-US" sz="1200" noProof="1">
                <a:solidFill>
                  <a:schemeClr val="tx1"/>
                </a:solidFill>
              </a:rPr>
            </a:br>
            <a:r>
              <a:rPr lang="en-US" sz="1200" b="0" i="1" dirty="0">
                <a:solidFill>
                  <a:schemeClr val="tx1"/>
                </a:solidFill>
              </a:rPr>
              <a:t>Richard Bates</a:t>
            </a:r>
            <a:r>
              <a:rPr lang="en-US" sz="1200" b="0" noProof="1">
                <a:solidFill>
                  <a:schemeClr val="tx1"/>
                </a:solidFill>
              </a:rPr>
              <a:t/>
            </a:r>
            <a:br>
              <a:rPr lang="en-US" sz="1200" b="0" noProof="1">
                <a:solidFill>
                  <a:schemeClr val="tx1"/>
                </a:solidFill>
              </a:rPr>
            </a:br>
            <a:r>
              <a:rPr lang="en-US" sz="1200" b="0" noProof="1">
                <a:solidFill>
                  <a:schemeClr val="tx1"/>
                </a:solidFill>
              </a:rPr>
              <a:t> (</a:t>
            </a:r>
            <a:r>
              <a:rPr lang="en-US" sz="1000" b="0" noProof="1">
                <a:solidFill>
                  <a:schemeClr val="tx1"/>
                </a:solidFill>
              </a:rPr>
              <a:t>Glasgow University</a:t>
            </a:r>
            <a:r>
              <a:rPr lang="en-US" sz="1000" b="0" dirty="0">
                <a:solidFill>
                  <a:schemeClr val="tx1"/>
                </a:solidFill>
              </a:rPr>
              <a:t>) </a:t>
            </a:r>
            <a:r>
              <a:rPr lang="en-US" sz="1200" b="0" dirty="0">
                <a:solidFill>
                  <a:schemeClr val="tx1"/>
                </a:solidFill>
              </a:rPr>
              <a:t/>
            </a:r>
            <a:br>
              <a:rPr lang="en-US" sz="1200" b="0" dirty="0">
                <a:solidFill>
                  <a:schemeClr val="tx1"/>
                </a:solidFill>
              </a:rPr>
            </a:br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581375" y="6278563"/>
            <a:ext cx="292663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CERN </a:t>
            </a:r>
            <a:r>
              <a:rPr lang="de-DE" dirty="0" err="1" smtClean="0"/>
              <a:t>contact</a:t>
            </a:r>
            <a:r>
              <a:rPr lang="de-DE" dirty="0" smtClean="0"/>
              <a:t>: Michael Moll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-14170" y="-3693"/>
            <a:ext cx="713857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RD50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balance1E15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70338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70339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Proton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 descr="balance2E15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901896" y="2741018"/>
            <a:ext cx="6771639" cy="373505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Defect balance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15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271362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271363" name="Formel" r:id="rId6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18976" y="1889123"/>
            <a:ext cx="4906573" cy="7205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FFFF00"/>
                </a:solidFill>
              </a:rPr>
              <a:t>Proton </a:t>
            </a:r>
            <a:r>
              <a:rPr lang="de-DE" sz="4000" dirty="0" err="1" smtClean="0">
                <a:solidFill>
                  <a:srgbClr val="FFFF00"/>
                </a:solidFill>
              </a:rPr>
              <a:t>irradiation</a:t>
            </a:r>
            <a:endParaRPr lang="de-DE" sz="4000" dirty="0">
              <a:ln w="254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FF00"/>
              </a:solidFill>
            </a:endParaRPr>
          </a:p>
        </p:txBody>
      </p:sp>
      <p:pic>
        <p:nvPicPr>
          <p:cNvPr id="16" name="Bild 15" descr="Phinp.PNG"/>
          <p:cNvPicPr>
            <a:picLocks noChangeAspect="1"/>
          </p:cNvPicPr>
          <p:nvPr/>
        </p:nvPicPr>
        <p:blipFill>
          <a:blip r:embed="rId8"/>
          <a:srcRect l="3483" t="7151" r="4120"/>
          <a:stretch>
            <a:fillRect/>
          </a:stretch>
        </p:blipFill>
        <p:spPr>
          <a:xfrm>
            <a:off x="116784" y="1609271"/>
            <a:ext cx="2648585" cy="1748068"/>
          </a:xfrm>
          <a:prstGeom prst="rect">
            <a:avLst/>
          </a:prstGeom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" name="Textfeld 16"/>
          <p:cNvSpPr txBox="1"/>
          <p:nvPr/>
        </p:nvSpPr>
        <p:spPr>
          <a:xfrm>
            <a:off x="302068" y="3348435"/>
            <a:ext cx="2041561" cy="252717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000" dirty="0" smtClean="0"/>
              <a:t>I. </a:t>
            </a:r>
            <a:r>
              <a:rPr lang="en-GB" sz="1000" dirty="0" err="1" smtClean="0"/>
              <a:t>Pintilie</a:t>
            </a:r>
            <a:r>
              <a:rPr lang="en-GB" sz="1000" dirty="0" smtClean="0"/>
              <a:t> et al. NIM A 611 (2009) 52</a:t>
            </a:r>
            <a:endParaRPr lang="en-GB" sz="1000" dirty="0"/>
          </a:p>
        </p:txBody>
      </p:sp>
      <p:sp>
        <p:nvSpPr>
          <p:cNvPr id="33" name="Textfeld 32"/>
          <p:cNvSpPr txBox="1"/>
          <p:nvPr/>
        </p:nvSpPr>
        <p:spPr>
          <a:xfrm rot="5400000">
            <a:off x="2661600" y="298196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pic>
        <p:nvPicPr>
          <p:cNvPr id="34" name="Bild 33" descr="levelsinbandgap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8915" y="3978674"/>
            <a:ext cx="2494488" cy="224642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5" name="Rechteck 34"/>
          <p:cNvSpPr/>
          <p:nvPr/>
        </p:nvSpPr>
        <p:spPr>
          <a:xfrm>
            <a:off x="207179" y="5544821"/>
            <a:ext cx="544393" cy="41072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595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37495" y="1572441"/>
            <a:ext cx="7096532" cy="485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Radiation environment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006592" y="1542634"/>
            <a:ext cx="2785108" cy="213904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hardness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:</a:t>
            </a:r>
          </a:p>
          <a:p>
            <a:pPr>
              <a:buFontTx/>
              <a:buChar char="-"/>
            </a:pPr>
            <a:r>
              <a:rPr lang="de-DE" dirty="0" smtClean="0"/>
              <a:t>Innermost Pixels</a:t>
            </a:r>
          </a:p>
          <a:p>
            <a:r>
              <a:rPr lang="de-DE" dirty="0" smtClean="0"/>
              <a:t>	</a:t>
            </a:r>
            <a:r>
              <a:rPr lang="de-DE" dirty="0" err="1" smtClean="0">
                <a:latin typeface="Symbol" charset="2"/>
                <a:cs typeface="Symbol" charset="2"/>
              </a:rPr>
              <a:t>F</a:t>
            </a:r>
            <a:r>
              <a:rPr lang="de-DE" baseline="-25000" dirty="0" err="1" smtClean="0"/>
              <a:t>eq</a:t>
            </a:r>
            <a:r>
              <a:rPr lang="de-DE" dirty="0" err="1" smtClean="0"/>
              <a:t>≈</a:t>
            </a:r>
            <a:r>
              <a:rPr lang="de-DE" dirty="0" smtClean="0"/>
              <a:t> 2x10</a:t>
            </a:r>
            <a:r>
              <a:rPr lang="de-DE" baseline="30000" dirty="0" smtClean="0"/>
              <a:t>16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</a:p>
          <a:p>
            <a:pPr>
              <a:buFontTx/>
              <a:buChar char="-"/>
            </a:pPr>
            <a:r>
              <a:rPr lang="de-DE" baseline="30000" dirty="0" smtClean="0"/>
              <a:t> </a:t>
            </a:r>
            <a:r>
              <a:rPr lang="de-DE" dirty="0" smtClean="0"/>
              <a:t>Innermost Strips</a:t>
            </a:r>
          </a:p>
          <a:p>
            <a:r>
              <a:rPr lang="de-DE" dirty="0" smtClean="0"/>
              <a:t>	</a:t>
            </a:r>
            <a:r>
              <a:rPr lang="de-DE" dirty="0" err="1" smtClean="0">
                <a:latin typeface="Symbol" charset="2"/>
                <a:cs typeface="Symbol" charset="2"/>
              </a:rPr>
              <a:t>F</a:t>
            </a:r>
            <a:r>
              <a:rPr lang="de-DE" baseline="-25000" dirty="0" err="1" smtClean="0"/>
              <a:t>eq</a:t>
            </a:r>
            <a:r>
              <a:rPr lang="de-DE" dirty="0" smtClean="0"/>
              <a:t> ≈1x10</a:t>
            </a:r>
            <a:r>
              <a:rPr lang="de-DE" baseline="30000" dirty="0" smtClean="0"/>
              <a:t>15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  <a:r>
              <a:rPr lang="de-DE" dirty="0" smtClean="0"/>
              <a:t> </a:t>
            </a:r>
          </a:p>
          <a:p>
            <a:r>
              <a:rPr lang="de-DE" dirty="0" smtClean="0"/>
              <a:t>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663701" y="5335860"/>
            <a:ext cx="1536700" cy="43088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>
                <a:solidFill>
                  <a:srgbClr val="FF0000"/>
                </a:solidFill>
              </a:rPr>
              <a:t>Pixels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200401" y="5335860"/>
            <a:ext cx="3555999" cy="430887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>
                <a:solidFill>
                  <a:srgbClr val="0000FF"/>
                </a:solidFill>
              </a:rPr>
              <a:t>Strips</a:t>
            </a:r>
            <a:endParaRPr lang="de-DE" sz="2200" b="1" dirty="0">
              <a:solidFill>
                <a:srgbClr val="0000FF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767796" y="2050634"/>
            <a:ext cx="1496104" cy="677108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Pion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damage</a:t>
            </a:r>
            <a:endParaRPr lang="de-DE" b="1" dirty="0" smtClean="0">
              <a:solidFill>
                <a:srgbClr val="FF0000"/>
              </a:solidFill>
            </a:endParaRPr>
          </a:p>
          <a:p>
            <a:r>
              <a:rPr lang="de-DE" b="1" dirty="0" smtClean="0">
                <a:solidFill>
                  <a:srgbClr val="FF0000"/>
                </a:solidFill>
              </a:rPr>
              <a:t>dominant 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816315" y="3663952"/>
            <a:ext cx="1888595" cy="677108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00FF"/>
                </a:solidFill>
              </a:rPr>
              <a:t>Neutron </a:t>
            </a:r>
            <a:r>
              <a:rPr lang="de-DE" b="1" dirty="0" err="1" smtClean="0">
                <a:solidFill>
                  <a:srgbClr val="0000FF"/>
                </a:solidFill>
              </a:rPr>
              <a:t>damage</a:t>
            </a:r>
            <a:endParaRPr lang="de-DE" b="1" dirty="0" smtClean="0">
              <a:solidFill>
                <a:srgbClr val="0000FF"/>
              </a:solidFill>
            </a:endParaRPr>
          </a:p>
          <a:p>
            <a:r>
              <a:rPr lang="de-DE" b="1" dirty="0" smtClean="0">
                <a:solidFill>
                  <a:srgbClr val="0000FF"/>
                </a:solidFill>
              </a:rPr>
              <a:t>dominant </a:t>
            </a:r>
          </a:p>
        </p:txBody>
      </p:sp>
      <p:sp>
        <p:nvSpPr>
          <p:cNvPr id="37" name="Textfeld 36"/>
          <p:cNvSpPr txBox="1"/>
          <p:nvPr/>
        </p:nvSpPr>
        <p:spPr>
          <a:xfrm rot="5400000">
            <a:off x="5800184" y="4976083"/>
            <a:ext cx="2729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S. Müller, </a:t>
            </a:r>
            <a:r>
              <a:rPr lang="de-DE" sz="1600" dirty="0" err="1" smtClean="0"/>
              <a:t>PhD</a:t>
            </a:r>
            <a:r>
              <a:rPr lang="de-DE" sz="1600" dirty="0" smtClean="0"/>
              <a:t> </a:t>
            </a:r>
            <a:r>
              <a:rPr lang="de-DE" sz="1600" dirty="0" err="1" smtClean="0"/>
              <a:t>thesis</a:t>
            </a:r>
            <a:r>
              <a:rPr lang="de-DE" sz="1600" dirty="0" smtClean="0"/>
              <a:t>, KIT, 2011</a:t>
            </a:r>
            <a:endParaRPr lang="de-DE" sz="1600" dirty="0"/>
          </a:p>
        </p:txBody>
      </p:sp>
      <p:sp>
        <p:nvSpPr>
          <p:cNvPr id="19" name="Textfeld 18"/>
          <p:cNvSpPr txBox="1"/>
          <p:nvPr/>
        </p:nvSpPr>
        <p:spPr>
          <a:xfrm>
            <a:off x="7362462" y="5428193"/>
            <a:ext cx="1851789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Note:</a:t>
            </a:r>
          </a:p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Fluences</a:t>
            </a:r>
            <a:endParaRPr lang="de-DE" dirty="0" smtClean="0"/>
          </a:p>
          <a:p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shown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20" name="Pfeil nach links und rechts 19"/>
          <p:cNvSpPr/>
          <p:nvPr/>
        </p:nvSpPr>
        <p:spPr>
          <a:xfrm>
            <a:off x="2387600" y="2861306"/>
            <a:ext cx="3454400" cy="707394"/>
          </a:xfrm>
          <a:prstGeom prst="leftRightArrow">
            <a:avLst/>
          </a:prstGeom>
          <a:gradFill>
            <a:gsLst>
              <a:gs pos="0">
                <a:srgbClr val="FF0000"/>
              </a:gs>
              <a:gs pos="100000">
                <a:srgbClr val="0000FF"/>
              </a:gs>
            </a:gsLst>
            <a:lin ang="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3061564" y="3018879"/>
            <a:ext cx="243123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bg1"/>
                </a:solidFill>
              </a:rPr>
              <a:t>Pion/Neutron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mixture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4508500" y="1534341"/>
            <a:ext cx="2463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</a:t>
            </a:r>
            <a:r>
              <a:rPr lang="en-GB" sz="2000" baseline="-25000" dirty="0" smtClean="0"/>
              <a:t>int</a:t>
            </a:r>
            <a:r>
              <a:rPr lang="en-GB" sz="2000" dirty="0" smtClean="0"/>
              <a:t>=3000 fb</a:t>
            </a:r>
            <a:r>
              <a:rPr lang="en-GB" sz="2000" baseline="30000" dirty="0" smtClean="0"/>
              <a:t>-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 </a:t>
            </a:r>
            <a:r>
              <a:rPr lang="de-DE" dirty="0" smtClean="0"/>
              <a:t>@</a:t>
            </a:r>
            <a:r>
              <a:rPr lang="de-DE" dirty="0" smtClean="0"/>
              <a:t>14 </a:t>
            </a:r>
            <a:r>
              <a:rPr lang="de-DE" dirty="0" err="1" smtClean="0"/>
              <a:t>TeV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4508500" y="1536700"/>
            <a:ext cx="5359400" cy="39624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Mixed Irradiations 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17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Bild 11" descr="Mixed_irradiation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22800" y="1587500"/>
            <a:ext cx="5232400" cy="34036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23930" y="1536700"/>
            <a:ext cx="4459170" cy="389337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Adding</a:t>
            </a:r>
            <a:r>
              <a:rPr lang="de-DE" dirty="0" smtClean="0"/>
              <a:t> up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Irradiation</a:t>
            </a:r>
            <a:r>
              <a:rPr lang="de-DE" dirty="0" smtClean="0"/>
              <a:t> in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	1. </a:t>
            </a:r>
            <a:r>
              <a:rPr lang="de-DE" dirty="0" err="1" smtClean="0"/>
              <a:t>Irradiation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protons</a:t>
            </a:r>
            <a:endParaRPr lang="de-DE" dirty="0" smtClean="0"/>
          </a:p>
          <a:p>
            <a:r>
              <a:rPr lang="de-DE" dirty="0" smtClean="0"/>
              <a:t>	2. </a:t>
            </a:r>
            <a:r>
              <a:rPr lang="de-DE" dirty="0" err="1" smtClean="0"/>
              <a:t>Irradiation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neutrons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Oxygen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lean</a:t>
            </a:r>
            <a:r>
              <a:rPr lang="de-DE" b="1" dirty="0" smtClean="0">
                <a:solidFill>
                  <a:srgbClr val="FF0000"/>
                </a:solidFill>
              </a:rPr>
              <a:t> Float Zone (FZ)</a:t>
            </a:r>
          </a:p>
          <a:p>
            <a:pPr lvl="1">
              <a:buFont typeface="Lucida Grande"/>
              <a:buChar char="➔"/>
            </a:pP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Damage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accumulates</a:t>
            </a:r>
            <a:r>
              <a:rPr lang="de-DE" b="1" dirty="0" smtClean="0">
                <a:solidFill>
                  <a:srgbClr val="FF0000"/>
                </a:solidFill>
              </a:rPr>
              <a:t> (</a:t>
            </a:r>
            <a:r>
              <a:rPr lang="de-DE" b="1" dirty="0" err="1" smtClean="0">
                <a:solidFill>
                  <a:srgbClr val="FF0000"/>
                </a:solidFill>
              </a:rPr>
              <a:t>H-defects</a:t>
            </a:r>
            <a:r>
              <a:rPr lang="de-DE" b="1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Arial"/>
              <a:buChar char="•"/>
            </a:pP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Oxygen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rich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Magnetic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Czochralski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MCz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>
              <a:buFont typeface="Lucida Grande"/>
              <a:buChar char="➔"/>
            </a:pP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Damage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compensated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enhanced</a:t>
            </a:r>
            <a:endParaRPr lang="de-DE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donor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generation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de-DE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Lucida Grande"/>
              <a:buChar char="➔"/>
            </a:pPr>
            <a:endParaRPr lang="de-DE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dirty="0" err="1" smtClean="0">
                <a:solidFill>
                  <a:srgbClr val="000000"/>
                </a:solidFill>
              </a:rPr>
              <a:t>Defect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studies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explain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this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tendency</a:t>
            </a:r>
            <a:r>
              <a:rPr lang="de-DE" dirty="0" smtClean="0">
                <a:solidFill>
                  <a:srgbClr val="000000"/>
                </a:solidFill>
              </a:rPr>
              <a:t>!</a:t>
            </a:r>
          </a:p>
          <a:p>
            <a:r>
              <a:rPr lang="de-DE" dirty="0" err="1" smtClean="0">
                <a:solidFill>
                  <a:srgbClr val="000000"/>
                </a:solidFill>
              </a:rPr>
              <a:t>Influence</a:t>
            </a:r>
            <a:r>
              <a:rPr lang="de-DE" dirty="0" smtClean="0">
                <a:solidFill>
                  <a:srgbClr val="000000"/>
                </a:solidFill>
              </a:rPr>
              <a:t> of </a:t>
            </a:r>
            <a:r>
              <a:rPr lang="de-DE" dirty="0" err="1" smtClean="0">
                <a:solidFill>
                  <a:srgbClr val="000000"/>
                </a:solidFill>
              </a:rPr>
              <a:t>Oxygen</a:t>
            </a:r>
            <a:r>
              <a:rPr lang="de-DE" dirty="0" smtClean="0">
                <a:solidFill>
                  <a:srgbClr val="000000"/>
                </a:solidFill>
              </a:rPr>
              <a:t> has to </a:t>
            </a:r>
            <a:r>
              <a:rPr lang="de-DE" dirty="0" err="1" smtClean="0">
                <a:solidFill>
                  <a:srgbClr val="000000"/>
                </a:solidFill>
              </a:rPr>
              <a:t>be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known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for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prediction</a:t>
            </a:r>
            <a:r>
              <a:rPr lang="de-DE" dirty="0" smtClean="0">
                <a:solidFill>
                  <a:srgbClr val="000000"/>
                </a:solidFill>
              </a:rPr>
              <a:t>!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6725715" y="5206712"/>
            <a:ext cx="310408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/>
              <a:t>G. Kramberger et al., NIM A 609 (2009</a:t>
            </a:r>
            <a:r>
              <a:rPr lang="de-DE" sz="1300" dirty="0" smtClean="0"/>
              <a:t>) 142</a:t>
            </a:r>
            <a:endParaRPr lang="de-DE" sz="1300" dirty="0"/>
          </a:p>
        </p:txBody>
      </p:sp>
      <p:sp>
        <p:nvSpPr>
          <p:cNvPr id="16" name="Textfeld 15"/>
          <p:cNvSpPr txBox="1"/>
          <p:nvPr/>
        </p:nvSpPr>
        <p:spPr>
          <a:xfrm>
            <a:off x="203200" y="5626100"/>
            <a:ext cx="8889899" cy="815608"/>
          </a:xfrm>
          <a:prstGeom prst="rect">
            <a:avLst/>
          </a:prstGeom>
          <a:solidFill>
            <a:srgbClr val="FFFFFF"/>
          </a:solidFill>
          <a:ln w="25400">
            <a:solidFill>
              <a:srgbClr val="376092"/>
            </a:solidFill>
          </a:ln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Task</a:t>
            </a:r>
            <a:r>
              <a:rPr lang="de-DE" sz="2800" dirty="0" smtClean="0"/>
              <a:t>: find optimal material </a:t>
            </a:r>
            <a:r>
              <a:rPr lang="de-DE" sz="2800" dirty="0" err="1" smtClean="0"/>
              <a:t>for</a:t>
            </a:r>
            <a:r>
              <a:rPr lang="de-DE" sz="2800" dirty="0" smtClean="0"/>
              <a:t> best </a:t>
            </a:r>
            <a:r>
              <a:rPr lang="de-DE" sz="2800" dirty="0" err="1" smtClean="0"/>
              <a:t>Efficiency</a:t>
            </a:r>
            <a:r>
              <a:rPr lang="de-DE" sz="2800" dirty="0" smtClean="0"/>
              <a:t> and </a:t>
            </a:r>
            <a:r>
              <a:rPr lang="de-DE" sz="2800" dirty="0" err="1" smtClean="0"/>
              <a:t>resolution</a:t>
            </a:r>
            <a:endParaRPr lang="de-DE" sz="2800" dirty="0" smtClean="0"/>
          </a:p>
          <a:p>
            <a:r>
              <a:rPr lang="de-DE" dirty="0" smtClean="0"/>
              <a:t>Material </a:t>
            </a:r>
            <a:r>
              <a:rPr lang="de-DE" dirty="0" err="1" smtClean="0"/>
              <a:t>parameters</a:t>
            </a:r>
            <a:r>
              <a:rPr lang="de-DE" dirty="0" smtClean="0"/>
              <a:t>: [O], N</a:t>
            </a:r>
            <a:r>
              <a:rPr lang="de-DE" baseline="-25000" dirty="0" smtClean="0"/>
              <a:t>eff,0</a:t>
            </a:r>
            <a:r>
              <a:rPr lang="de-DE" dirty="0" smtClean="0"/>
              <a:t>, </a:t>
            </a:r>
            <a:r>
              <a:rPr lang="de-DE" dirty="0" err="1" smtClean="0"/>
              <a:t>p-typ</a:t>
            </a:r>
            <a:r>
              <a:rPr lang="de-DE" dirty="0" smtClean="0"/>
              <a:t>, </a:t>
            </a:r>
            <a:r>
              <a:rPr lang="de-DE" dirty="0" err="1" smtClean="0"/>
              <a:t>n-typ</a:t>
            </a:r>
            <a:r>
              <a:rPr lang="de-DE" dirty="0" smtClean="0"/>
              <a:t>, p- and </a:t>
            </a:r>
            <a:r>
              <a:rPr lang="de-DE" dirty="0" err="1" smtClean="0"/>
              <a:t>n-</a:t>
            </a:r>
            <a:r>
              <a:rPr lang="de-DE" dirty="0" err="1" smtClean="0"/>
              <a:t>irradiation</a:t>
            </a:r>
            <a:r>
              <a:rPr lang="de-DE" dirty="0" smtClean="0"/>
              <a:t> </a:t>
            </a:r>
            <a:r>
              <a:rPr lang="de-DE" dirty="0" err="1" smtClean="0"/>
              <a:t>mixture</a:t>
            </a:r>
            <a:endParaRPr lang="de-DE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7638477" y="3296910"/>
            <a:ext cx="83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chemeClr val="accent1">
                    <a:lumMod val="75000"/>
                  </a:schemeClr>
                </a:solidFill>
              </a:rPr>
              <a:t>MCz</a:t>
            </a:r>
            <a:endParaRPr lang="de-DE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994400" y="2070100"/>
            <a:ext cx="518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</a:rPr>
              <a:t>FZ</a:t>
            </a:r>
            <a:endParaRPr lang="de-DE" sz="2800" b="1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-14170" y="9007"/>
            <a:ext cx="2249334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Overview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18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1498" y="1568817"/>
            <a:ext cx="8538202" cy="466595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Motivation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Radiation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induced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damage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Depletion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voltage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Ieakage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current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rapping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Defect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investigations</a:t>
            </a:r>
            <a:r>
              <a:rPr lang="de-DE" sz="2700" b="1" dirty="0" smtClean="0">
                <a:solidFill>
                  <a:srgbClr val="A6A6A6"/>
                </a:solidFill>
              </a:rPr>
              <a:t>: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Effective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doping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concentration</a:t>
            </a:r>
            <a:endParaRPr lang="de-DE" sz="2700" b="1" baseline="-25000" dirty="0" smtClean="0">
              <a:solidFill>
                <a:srgbClr val="A6A6A6"/>
              </a:solidFill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Approaches</a:t>
            </a:r>
            <a:r>
              <a:rPr lang="de-DE" sz="2700" b="1" dirty="0" smtClean="0"/>
              <a:t>: CMS Si </a:t>
            </a:r>
            <a:r>
              <a:rPr lang="de-DE" sz="2700" b="1" dirty="0" err="1" smtClean="0"/>
              <a:t>upgrade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campaign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with</a:t>
            </a:r>
            <a:endParaRPr lang="de-DE" sz="2700" b="1" dirty="0" smtClean="0"/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700" b="1" dirty="0" smtClean="0"/>
              <a:t> Hamamatsu </a:t>
            </a:r>
            <a:r>
              <a:rPr lang="de-DE" sz="2700" b="1" dirty="0" err="1" smtClean="0"/>
              <a:t>Photonics</a:t>
            </a:r>
            <a:endParaRPr lang="de-DE" sz="2700" b="1" dirty="0" smtClean="0"/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Prospects</a:t>
            </a:r>
            <a:r>
              <a:rPr lang="de-DE" sz="2700" b="1" dirty="0" smtClean="0">
                <a:solidFill>
                  <a:srgbClr val="A6A6A6"/>
                </a:solidFill>
              </a:rPr>
              <a:t> of </a:t>
            </a:r>
            <a:r>
              <a:rPr lang="de-DE" sz="2700" b="1" dirty="0" err="1" smtClean="0">
                <a:solidFill>
                  <a:srgbClr val="A6A6A6"/>
                </a:solidFill>
              </a:rPr>
              <a:t>conventional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planar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sensors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rgbClr val="A6A6A6"/>
                </a:solidFill>
              </a:rPr>
              <a:t> Pixel</a:t>
            </a: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Fancy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smtClean="0">
                <a:solidFill>
                  <a:srgbClr val="A6A6A6"/>
                </a:solidFill>
              </a:rPr>
              <a:t>and </a:t>
            </a:r>
            <a:r>
              <a:rPr lang="de-DE" sz="2700" b="1" dirty="0" err="1" smtClean="0">
                <a:solidFill>
                  <a:srgbClr val="A6A6A6"/>
                </a:solidFill>
              </a:rPr>
              <a:t>new</a:t>
            </a:r>
            <a:r>
              <a:rPr lang="de-DE" sz="2700" b="1" dirty="0" smtClean="0">
                <a:solidFill>
                  <a:srgbClr val="A6A6A6"/>
                </a:solidFill>
              </a:rPr>
              <a:t>: </a:t>
            </a:r>
          </a:p>
          <a:p>
            <a:pPr>
              <a:buClr>
                <a:schemeClr val="tx1"/>
              </a:buClr>
            </a:pPr>
            <a:r>
              <a:rPr lang="de-DE" sz="2700" b="1" dirty="0" smtClean="0">
                <a:solidFill>
                  <a:srgbClr val="A6A6A6"/>
                </a:solidFill>
              </a:rPr>
              <a:t>	➔ Charge </a:t>
            </a:r>
            <a:r>
              <a:rPr lang="de-DE" sz="2700" b="1" dirty="0" err="1" smtClean="0">
                <a:solidFill>
                  <a:srgbClr val="A6A6A6"/>
                </a:solidFill>
              </a:rPr>
              <a:t>Multiplication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r>
              <a:rPr lang="de-DE" sz="2700" b="1" dirty="0" smtClean="0">
                <a:solidFill>
                  <a:srgbClr val="A6A6A6"/>
                </a:solidFill>
              </a:rPr>
              <a:t>	➔ 3D </a:t>
            </a:r>
            <a:r>
              <a:rPr lang="de-DE" sz="2700" b="1" dirty="0" err="1" smtClean="0">
                <a:solidFill>
                  <a:srgbClr val="A6A6A6"/>
                </a:solidFill>
              </a:rPr>
              <a:t>Detectors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Conclusions</a:t>
            </a:r>
            <a:endParaRPr lang="de-DE" sz="2700" b="1" dirty="0">
              <a:solidFill>
                <a:srgbClr val="A6A6A6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CMS Si campaign with Hamamatsu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19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127013" y="1629950"/>
            <a:ext cx="9575787" cy="4858819"/>
          </a:xfrm>
          <a:solidFill>
            <a:schemeClr val="bg1"/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2500" dirty="0" err="1" smtClean="0"/>
              <a:t>Aim</a:t>
            </a:r>
            <a:r>
              <a:rPr lang="de-DE" sz="2500" dirty="0" smtClean="0"/>
              <a:t>: Find best material </a:t>
            </a:r>
            <a:r>
              <a:rPr lang="de-DE" sz="2500" dirty="0" err="1" smtClean="0"/>
              <a:t>for</a:t>
            </a:r>
            <a:r>
              <a:rPr lang="de-DE" sz="2500" dirty="0" smtClean="0"/>
              <a:t> </a:t>
            </a:r>
            <a:r>
              <a:rPr lang="de-DE" sz="2500" dirty="0" err="1" smtClean="0"/>
              <a:t>future</a:t>
            </a:r>
            <a:r>
              <a:rPr lang="de-DE" sz="2500" dirty="0" smtClean="0"/>
              <a:t> CMS </a:t>
            </a:r>
            <a:r>
              <a:rPr lang="de-DE" sz="2500" dirty="0" err="1" smtClean="0"/>
              <a:t>tracking</a:t>
            </a:r>
            <a:r>
              <a:rPr lang="de-DE" sz="2500" dirty="0" smtClean="0"/>
              <a:t> </a:t>
            </a:r>
            <a:r>
              <a:rPr lang="de-DE" sz="2500" dirty="0" err="1" smtClean="0"/>
              <a:t>detectors</a:t>
            </a:r>
            <a:endParaRPr lang="de-DE" sz="2500" dirty="0" smtClean="0"/>
          </a:p>
          <a:p>
            <a:r>
              <a:rPr lang="de-DE" sz="2500" dirty="0" err="1" smtClean="0"/>
              <a:t>Compare</a:t>
            </a:r>
            <a:r>
              <a:rPr lang="de-DE" sz="2500" dirty="0" smtClean="0"/>
              <a:t> all </a:t>
            </a:r>
            <a:r>
              <a:rPr lang="de-DE" sz="2500" dirty="0" err="1" smtClean="0"/>
              <a:t>conventional/available</a:t>
            </a:r>
            <a:r>
              <a:rPr lang="de-DE" sz="2500" dirty="0" smtClean="0"/>
              <a:t> Materials</a:t>
            </a:r>
          </a:p>
          <a:p>
            <a:pPr lvl="1"/>
            <a:r>
              <a:rPr lang="de-DE" sz="2100" dirty="0" smtClean="0"/>
              <a:t>Float Zone, </a:t>
            </a:r>
            <a:r>
              <a:rPr lang="de-DE" sz="2100" dirty="0" err="1" smtClean="0"/>
              <a:t>Magnetic</a:t>
            </a:r>
            <a:r>
              <a:rPr lang="de-DE" sz="2100" dirty="0" smtClean="0"/>
              <a:t> </a:t>
            </a:r>
            <a:r>
              <a:rPr lang="de-DE" sz="2100" dirty="0" err="1" smtClean="0"/>
              <a:t>Czochralski</a:t>
            </a:r>
            <a:r>
              <a:rPr lang="de-DE" sz="2100" dirty="0" smtClean="0"/>
              <a:t>, </a:t>
            </a:r>
            <a:r>
              <a:rPr lang="de-DE" sz="2100" dirty="0" err="1" smtClean="0"/>
              <a:t>Epitaxially</a:t>
            </a:r>
            <a:r>
              <a:rPr lang="de-DE" sz="2100" dirty="0" smtClean="0"/>
              <a:t> </a:t>
            </a:r>
            <a:r>
              <a:rPr lang="de-DE" sz="2100" dirty="0" err="1" smtClean="0"/>
              <a:t>grown</a:t>
            </a:r>
            <a:endParaRPr lang="de-DE" sz="2100" dirty="0" smtClean="0"/>
          </a:p>
          <a:p>
            <a:r>
              <a:rPr lang="de-DE" sz="2500" dirty="0" err="1" smtClean="0"/>
              <a:t>Thicknesses</a:t>
            </a:r>
            <a:endParaRPr lang="de-DE" sz="2500" dirty="0" smtClean="0"/>
          </a:p>
          <a:p>
            <a:pPr lvl="1"/>
            <a:r>
              <a:rPr lang="de-DE" sz="2100" dirty="0" smtClean="0"/>
              <a:t>100, 200, 300 </a:t>
            </a:r>
            <a:r>
              <a:rPr lang="de-DE" sz="2100" dirty="0" smtClean="0">
                <a:latin typeface="Symbol" charset="2"/>
                <a:cs typeface="Symbol" charset="2"/>
              </a:rPr>
              <a:t>m</a:t>
            </a:r>
            <a:r>
              <a:rPr lang="de-DE" sz="2100" dirty="0" smtClean="0"/>
              <a:t>m</a:t>
            </a:r>
          </a:p>
          <a:p>
            <a:r>
              <a:rPr lang="de-DE" sz="2500" dirty="0" err="1" smtClean="0"/>
              <a:t>p-in-n</a:t>
            </a:r>
            <a:r>
              <a:rPr lang="de-DE" sz="2500" dirty="0" smtClean="0"/>
              <a:t> vs. </a:t>
            </a:r>
            <a:r>
              <a:rPr lang="de-DE" sz="2500" dirty="0" err="1" smtClean="0"/>
              <a:t>n-in-p</a:t>
            </a:r>
            <a:endParaRPr lang="de-DE" sz="2500" dirty="0" smtClean="0"/>
          </a:p>
          <a:p>
            <a:r>
              <a:rPr lang="de-DE" sz="2500" dirty="0" smtClean="0"/>
              <a:t>Test </a:t>
            </a:r>
            <a:r>
              <a:rPr lang="de-DE" sz="2500" dirty="0" err="1" smtClean="0"/>
              <a:t>sensor</a:t>
            </a:r>
            <a:r>
              <a:rPr lang="de-DE" sz="2500" dirty="0" smtClean="0"/>
              <a:t> </a:t>
            </a:r>
            <a:r>
              <a:rPr lang="de-DE" sz="2500" dirty="0" err="1" smtClean="0"/>
              <a:t>layouts</a:t>
            </a:r>
            <a:endParaRPr lang="de-DE" sz="2500" dirty="0" smtClean="0"/>
          </a:p>
          <a:p>
            <a:pPr lvl="1"/>
            <a:r>
              <a:rPr lang="de-DE" sz="2100" dirty="0" smtClean="0"/>
              <a:t>Second metal </a:t>
            </a:r>
            <a:r>
              <a:rPr lang="de-DE" sz="2100" dirty="0" err="1" smtClean="0"/>
              <a:t>layer</a:t>
            </a:r>
            <a:r>
              <a:rPr lang="de-DE" sz="2100" dirty="0" smtClean="0"/>
              <a:t>...</a:t>
            </a:r>
          </a:p>
          <a:p>
            <a:r>
              <a:rPr lang="de-DE" sz="2500" dirty="0" smtClean="0"/>
              <a:t>Mixed </a:t>
            </a:r>
            <a:r>
              <a:rPr lang="de-DE" sz="2500" dirty="0" err="1" smtClean="0"/>
              <a:t>irradiations</a:t>
            </a:r>
            <a:r>
              <a:rPr lang="de-DE" sz="2500" dirty="0" smtClean="0"/>
              <a:t> </a:t>
            </a:r>
            <a:r>
              <a:rPr lang="de-DE" sz="2500" dirty="0" err="1" smtClean="0"/>
              <a:t>according</a:t>
            </a:r>
            <a:r>
              <a:rPr lang="de-DE" sz="2500" dirty="0" smtClean="0"/>
              <a:t> </a:t>
            </a:r>
          </a:p>
          <a:p>
            <a:pPr>
              <a:buClr>
                <a:schemeClr val="bg1"/>
              </a:buClr>
            </a:pPr>
            <a:r>
              <a:rPr lang="de-DE" sz="2500" dirty="0" smtClean="0"/>
              <a:t>to </a:t>
            </a:r>
            <a:r>
              <a:rPr lang="de-DE" sz="2500" dirty="0" err="1" smtClean="0"/>
              <a:t>position</a:t>
            </a:r>
            <a:r>
              <a:rPr lang="de-DE" sz="2500" dirty="0" smtClean="0"/>
              <a:t> in</a:t>
            </a:r>
            <a:r>
              <a:rPr lang="de-DE" sz="2500" dirty="0" smtClean="0"/>
              <a:t> </a:t>
            </a:r>
            <a:r>
              <a:rPr lang="de-DE" sz="2500" dirty="0" err="1" smtClean="0"/>
              <a:t>tracker</a:t>
            </a:r>
            <a:r>
              <a:rPr lang="de-DE" sz="2500" dirty="0" smtClean="0"/>
              <a:t> </a:t>
            </a:r>
            <a:endParaRPr lang="de-DE" sz="2500" dirty="0" smtClean="0"/>
          </a:p>
          <a:p>
            <a:pPr>
              <a:buNone/>
            </a:pPr>
            <a:endParaRPr lang="de-DE" sz="2500" dirty="0" smtClean="0"/>
          </a:p>
          <a:p>
            <a:pPr>
              <a:buNone/>
            </a:pPr>
            <a:r>
              <a:rPr lang="de-DE" sz="2500" dirty="0" err="1" smtClean="0"/>
              <a:t>Irradiations</a:t>
            </a:r>
            <a:r>
              <a:rPr lang="de-DE" sz="2500" dirty="0" smtClean="0"/>
              <a:t> and </a:t>
            </a:r>
            <a:r>
              <a:rPr lang="de-DE" sz="2500" dirty="0" err="1" smtClean="0"/>
              <a:t>measurements</a:t>
            </a:r>
            <a:endParaRPr lang="de-DE" sz="2500" dirty="0" smtClean="0"/>
          </a:p>
          <a:p>
            <a:pPr>
              <a:buNone/>
            </a:pPr>
            <a:r>
              <a:rPr lang="de-DE" sz="2500" dirty="0" err="1" smtClean="0"/>
              <a:t>are</a:t>
            </a:r>
            <a:r>
              <a:rPr lang="de-DE" sz="2500" dirty="0" smtClean="0"/>
              <a:t> </a:t>
            </a:r>
            <a:r>
              <a:rPr lang="de-DE" sz="2500" dirty="0" err="1" smtClean="0"/>
              <a:t>ongoing</a:t>
            </a:r>
            <a:r>
              <a:rPr lang="de-DE" sz="2500" dirty="0" smtClean="0"/>
              <a:t> </a:t>
            </a:r>
          </a:p>
          <a:p>
            <a:endParaRPr lang="de-DE" sz="2500" dirty="0" smtClean="0"/>
          </a:p>
          <a:p>
            <a:endParaRPr lang="de-DE" sz="2500" dirty="0" smtClean="0"/>
          </a:p>
        </p:txBody>
      </p:sp>
      <p:pic>
        <p:nvPicPr>
          <p:cNvPr id="12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878481" y="1777771"/>
            <a:ext cx="1459833" cy="91054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-14170" y="-3693"/>
            <a:ext cx="1415772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Approaches</a:t>
            </a:r>
            <a:endParaRPr lang="de-DE" dirty="0"/>
          </a:p>
        </p:txBody>
      </p:sp>
      <p:pic>
        <p:nvPicPr>
          <p:cNvPr id="14" name="Bild 13" descr="MCzbil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317999" y="3147870"/>
            <a:ext cx="5020315" cy="2897439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6337300" y="3262170"/>
            <a:ext cx="127017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Proton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irradiation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807199" y="4000500"/>
            <a:ext cx="584375" cy="1193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/>
          <p:cNvSpPr/>
          <p:nvPr/>
        </p:nvSpPr>
        <p:spPr>
          <a:xfrm>
            <a:off x="7467774" y="4559299"/>
            <a:ext cx="584375" cy="1205361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7988649" y="4724400"/>
            <a:ext cx="121509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Neutron </a:t>
            </a:r>
          </a:p>
          <a:p>
            <a:r>
              <a:rPr lang="de-DE" dirty="0" err="1" smtClean="0">
                <a:solidFill>
                  <a:srgbClr val="0000FF"/>
                </a:solidFill>
              </a:rPr>
              <a:t>irradiation</a:t>
            </a:r>
            <a:endParaRPr lang="de-DE" dirty="0">
              <a:solidFill>
                <a:srgbClr val="0000FF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321300" y="3213100"/>
            <a:ext cx="85769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N-type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5473700" y="4809579"/>
            <a:ext cx="81902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P-type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067300" y="2852049"/>
            <a:ext cx="4067465" cy="38472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FFFF"/>
                </a:solidFill>
              </a:rPr>
              <a:t>25 MeV Proton </a:t>
            </a:r>
            <a:r>
              <a:rPr lang="de-DE" dirty="0" err="1" smtClean="0">
                <a:solidFill>
                  <a:srgbClr val="FFFFFF"/>
                </a:solidFill>
              </a:rPr>
              <a:t>irradiated</a:t>
            </a:r>
            <a:r>
              <a:rPr lang="de-DE" dirty="0" smtClean="0">
                <a:solidFill>
                  <a:srgbClr val="FFFFFF"/>
                </a:solidFill>
              </a:rPr>
              <a:t> </a:t>
            </a:r>
            <a:r>
              <a:rPr lang="de-DE" dirty="0" err="1" smtClean="0">
                <a:solidFill>
                  <a:srgbClr val="FFFFFF"/>
                </a:solidFill>
              </a:rPr>
              <a:t>MCz</a:t>
            </a:r>
            <a:r>
              <a:rPr lang="de-DE" dirty="0" smtClean="0">
                <a:solidFill>
                  <a:srgbClr val="FFFFFF"/>
                </a:solidFill>
              </a:rPr>
              <a:t> material</a:t>
            </a:r>
            <a:endParaRPr lang="de-DE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Overview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20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1498" y="1568817"/>
            <a:ext cx="8538202" cy="466595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Motivation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Radiation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induced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damage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Depletion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voltage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Ieakage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current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rapping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Defect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investigations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Effective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doping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concentration</a:t>
            </a:r>
            <a:endParaRPr lang="de-DE" sz="2700" b="1" baseline="-250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Approaches</a:t>
            </a:r>
            <a:r>
              <a:rPr lang="de-DE" sz="2700" b="1" dirty="0" smtClean="0">
                <a:solidFill>
                  <a:srgbClr val="A6A6A6"/>
                </a:solidFill>
              </a:rPr>
              <a:t>: CMS Si </a:t>
            </a:r>
            <a:r>
              <a:rPr lang="de-DE" sz="2700" b="1" dirty="0" err="1" smtClean="0">
                <a:solidFill>
                  <a:srgbClr val="A6A6A6"/>
                </a:solidFill>
              </a:rPr>
              <a:t>upgrade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campaign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with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Hamamatsu </a:t>
            </a:r>
            <a:r>
              <a:rPr lang="de-DE" sz="2700" b="1" dirty="0" err="1" smtClean="0">
                <a:solidFill>
                  <a:srgbClr val="A6A6A6"/>
                </a:solidFill>
              </a:rPr>
              <a:t>Photonics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Prospects</a:t>
            </a:r>
            <a:r>
              <a:rPr lang="de-DE" sz="2700" b="1" dirty="0" smtClean="0"/>
              <a:t> of </a:t>
            </a:r>
            <a:r>
              <a:rPr lang="de-DE" sz="2700" b="1" dirty="0" err="1" smtClean="0"/>
              <a:t>conventional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planar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sensors</a:t>
            </a:r>
            <a:endParaRPr lang="de-DE" sz="2700" b="1" dirty="0" smtClean="0"/>
          </a:p>
          <a:p>
            <a:pPr lvl="1">
              <a:buFont typeface="Lucida Grande"/>
              <a:buChar char="➔"/>
            </a:pPr>
            <a:r>
              <a:rPr lang="de-DE" sz="2700" b="1" dirty="0" smtClean="0"/>
              <a:t> Pixel</a:t>
            </a: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Fancy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smtClean="0">
                <a:solidFill>
                  <a:srgbClr val="A6A6A6"/>
                </a:solidFill>
              </a:rPr>
              <a:t>and </a:t>
            </a:r>
            <a:r>
              <a:rPr lang="de-DE" sz="2700" b="1" dirty="0" err="1" smtClean="0">
                <a:solidFill>
                  <a:srgbClr val="A6A6A6"/>
                </a:solidFill>
              </a:rPr>
              <a:t>new</a:t>
            </a:r>
            <a:r>
              <a:rPr lang="de-DE" sz="2700" b="1" dirty="0" smtClean="0">
                <a:solidFill>
                  <a:srgbClr val="A6A6A6"/>
                </a:solidFill>
              </a:rPr>
              <a:t>: </a:t>
            </a:r>
          </a:p>
          <a:p>
            <a:pPr>
              <a:buClr>
                <a:schemeClr val="tx1"/>
              </a:buClr>
            </a:pPr>
            <a:r>
              <a:rPr lang="de-DE" sz="2700" b="1" dirty="0" smtClean="0">
                <a:solidFill>
                  <a:srgbClr val="A6A6A6"/>
                </a:solidFill>
              </a:rPr>
              <a:t>	➔ Charge </a:t>
            </a:r>
            <a:r>
              <a:rPr lang="de-DE" sz="2700" b="1" dirty="0" err="1" smtClean="0">
                <a:solidFill>
                  <a:srgbClr val="A6A6A6"/>
                </a:solidFill>
              </a:rPr>
              <a:t>Multiplication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r>
              <a:rPr lang="de-DE" sz="2700" b="1" dirty="0" smtClean="0">
                <a:solidFill>
                  <a:srgbClr val="A6A6A6"/>
                </a:solidFill>
              </a:rPr>
              <a:t>	➔ 3D </a:t>
            </a:r>
            <a:r>
              <a:rPr lang="de-DE" sz="2700" b="1" dirty="0" err="1" smtClean="0">
                <a:solidFill>
                  <a:srgbClr val="A6A6A6"/>
                </a:solidFill>
              </a:rPr>
              <a:t>Detectors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Conclusions</a:t>
            </a:r>
            <a:endParaRPr lang="de-DE" sz="2700" b="1" dirty="0">
              <a:solidFill>
                <a:srgbClr val="A6A6A6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>
              <a:defRPr/>
            </a:pPr>
            <a:r>
              <a:rPr lang="en-US" sz="5400" dirty="0" err="1" smtClean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CiS</a:t>
            </a:r>
            <a:r>
              <a:rPr lang="en-US" sz="5400" dirty="0" smtClean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</a:t>
            </a:r>
            <a:r>
              <a:rPr lang="en-US" sz="5400" dirty="0" err="1" smtClean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n-in-p</a:t>
            </a:r>
            <a:r>
              <a:rPr lang="en-US" sz="5400" dirty="0" smtClean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pixel production </a:t>
            </a:r>
            <a:endParaRPr lang="en-US" sz="5400" dirty="0">
              <a:solidFill>
                <a:schemeClr val="bg1"/>
              </a:solidFill>
              <a:latin typeface="Arial Unicode MS" charset="0"/>
              <a:ea typeface="Arial Unicode MS" charset="0"/>
              <a:cs typeface="Arial Unicode MS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21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797697" y="1535112"/>
            <a:ext cx="5511006" cy="336550"/>
          </a:xfrm>
          <a:prstGeom prst="rect">
            <a:avLst/>
          </a:prstGeom>
          <a:solidFill>
            <a:srgbClr val="376092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008080"/>
              </a:buClr>
              <a:buFont typeface="Wingdings" charset="2"/>
              <a:buNone/>
            </a:pPr>
            <a:r>
              <a:rPr lang="en-US" sz="1600" b="1" dirty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Common PPS ATLAS -CMS pixel production within RD50</a:t>
            </a:r>
            <a:endParaRPr lang="en-US" sz="1600" baseline="30000" dirty="0">
              <a:solidFill>
                <a:srgbClr val="FFFFFF"/>
              </a:solidFill>
              <a:latin typeface="Arial Unicode MS" charset="0"/>
              <a:ea typeface="Arial Unicode MS" charset="0"/>
              <a:cs typeface="Arial Unicode M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995" y="1535112"/>
            <a:ext cx="2951162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816350" y="4324323"/>
            <a:ext cx="5256213" cy="21390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latin typeface="Arial Unicode MS" charset="0"/>
                <a:ea typeface="Arial Unicode MS" charset="0"/>
                <a:cs typeface="Arial Unicode MS" charset="0"/>
              </a:rPr>
              <a:t> FZ </a:t>
            </a:r>
            <a:r>
              <a:rPr lang="en-US" dirty="0" err="1" smtClean="0">
                <a:latin typeface="Arial Unicode MS" charset="0"/>
                <a:ea typeface="Arial Unicode MS" charset="0"/>
                <a:cs typeface="Arial Unicode MS" charset="0"/>
              </a:rPr>
              <a:t>p</a:t>
            </a:r>
            <a:r>
              <a:rPr lang="en-US" dirty="0" smtClean="0">
                <a:latin typeface="Arial Unicode MS" charset="0"/>
                <a:ea typeface="Arial Unicode MS" charset="0"/>
                <a:cs typeface="Arial Unicode MS" charset="0"/>
              </a:rPr>
              <a:t>-type material, 285 </a:t>
            </a:r>
            <a:r>
              <a:rPr lang="en-US" dirty="0" smtClean="0">
                <a:latin typeface="Symbol" charset="2"/>
                <a:ea typeface="Arial Unicode MS" charset="0"/>
                <a:cs typeface="Arial Unicode MS" charset="0"/>
              </a:rPr>
              <a:t>m</a:t>
            </a:r>
            <a:r>
              <a:rPr lang="en-US" dirty="0" smtClean="0">
                <a:latin typeface="Arial Unicode MS" charset="0"/>
                <a:ea typeface="Arial Unicode MS" charset="0"/>
                <a:cs typeface="Arial Unicode MS" charset="0"/>
              </a:rPr>
              <a:t>m thick</a:t>
            </a:r>
            <a:r>
              <a:rPr lang="en-US" dirty="0" smtClean="0"/>
              <a:t> 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dirty="0" smtClean="0"/>
              <a:t> Inter</a:t>
            </a:r>
            <a:r>
              <a:rPr lang="en-US" dirty="0"/>
              <a:t>-pixel isolation: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latin typeface="Arial Unicode MS" charset="0"/>
              </a:rPr>
              <a:t> Moderated </a:t>
            </a:r>
            <a:r>
              <a:rPr lang="en-US" dirty="0" err="1">
                <a:latin typeface="Arial Unicode MS" charset="0"/>
              </a:rPr>
              <a:t>p</a:t>
            </a:r>
            <a:r>
              <a:rPr lang="en-US" dirty="0">
                <a:latin typeface="Arial Unicode MS" charset="0"/>
              </a:rPr>
              <a:t>-spray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latin typeface="Arial Unicode MS" charset="0"/>
              </a:rPr>
              <a:t> Homogenous </a:t>
            </a:r>
            <a:r>
              <a:rPr lang="en-US" dirty="0" err="1">
                <a:latin typeface="Arial Unicode MS" charset="0"/>
              </a:rPr>
              <a:t>p</a:t>
            </a:r>
            <a:r>
              <a:rPr lang="en-US" dirty="0">
                <a:latin typeface="Arial Unicode MS" charset="0"/>
              </a:rPr>
              <a:t>-spray</a:t>
            </a:r>
            <a:endParaRPr lang="en-US" dirty="0">
              <a:latin typeface="Arial Unicode MS" charset="0"/>
              <a:ea typeface="Arial Unicode MS" charset="0"/>
              <a:cs typeface="Arial Unicode MS" charset="0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dirty="0">
              <a:latin typeface="Arial Unicode MS" charset="0"/>
              <a:ea typeface="Arial Unicode MS" charset="0"/>
              <a:cs typeface="Arial Unicode MS" charset="0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dirty="0">
                <a:latin typeface="Arial Unicode MS" charset="0"/>
                <a:ea typeface="Arial Unicode MS" charset="0"/>
                <a:cs typeface="Arial Unicode MS" charset="0"/>
              </a:rPr>
              <a:t> Bump bonding to the FE-I3 chips (present ATLAS pixel read-out) performed by IZM-</a:t>
            </a:r>
            <a:r>
              <a:rPr lang="en-US" dirty="0" smtClean="0">
                <a:latin typeface="Arial Unicode MS" charset="0"/>
                <a:ea typeface="Arial Unicode MS" charset="0"/>
                <a:cs typeface="Arial Unicode MS" charset="0"/>
              </a:rPr>
              <a:t>Berlin</a:t>
            </a:r>
          </a:p>
        </p:txBody>
      </p:sp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4832350" y="2001839"/>
            <a:ext cx="2700338" cy="2060575"/>
            <a:chOff x="4059" y="862"/>
            <a:chExt cx="1701" cy="1298"/>
          </a:xfrm>
        </p:grpSpPr>
        <p:pic>
          <p:nvPicPr>
            <p:cNvPr id="20" name="Picture 11" descr="gr9_15"/>
            <p:cNvPicPr>
              <a:picLocks noChangeAspect="1" noChangeArrowheads="1"/>
            </p:cNvPicPr>
            <p:nvPr/>
          </p:nvPicPr>
          <p:blipFill>
            <a:blip r:embed="rId5"/>
            <a:srcRect l="47806"/>
            <a:stretch>
              <a:fillRect/>
            </a:stretch>
          </p:blipFill>
          <p:spPr bwMode="auto">
            <a:xfrm>
              <a:off x="4059" y="862"/>
              <a:ext cx="1701" cy="1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4105" y="1933"/>
              <a:ext cx="11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Clr>
                  <a:srgbClr val="008080"/>
                </a:buClr>
                <a:buFont typeface="Wingdings" charset="2"/>
                <a:buNone/>
              </a:pPr>
              <a:r>
                <a:rPr lang="en-US" sz="1400">
                  <a:solidFill>
                    <a:srgbClr val="336699"/>
                  </a:solidFill>
                  <a:latin typeface="Arial Unicode MS" charset="0"/>
                  <a:ea typeface="Arial Unicode MS" charset="0"/>
                  <a:cs typeface="Arial Unicode MS" charset="0"/>
                </a:rPr>
                <a:t>Reduced Guard-Ring</a:t>
              </a:r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-14170" y="-3693"/>
            <a:ext cx="2980303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Conventional</a:t>
            </a:r>
            <a:r>
              <a:rPr lang="de-DE" dirty="0" smtClean="0"/>
              <a:t> </a:t>
            </a:r>
            <a:r>
              <a:rPr lang="de-DE" dirty="0" err="1" smtClean="0"/>
              <a:t>planar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 rot="16200000">
            <a:off x="-1877198" y="4290337"/>
            <a:ext cx="39867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MPI+ </a:t>
            </a:r>
            <a:r>
              <a:rPr lang="de-DE" dirty="0" smtClean="0"/>
              <a:t>CERN ATLAS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US" sz="52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Test-beam results</a:t>
            </a:r>
            <a:endParaRPr lang="en-US" sz="5200" b="1" dirty="0" smtClean="0">
              <a:solidFill>
                <a:srgbClr val="FFFFFF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8" name="Picture 7" descr="F:\Jens\Work\Testbeam\PPS\July 2011\CiS5e15n_600_3200_0degree_effpixelmap_min9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5645150"/>
            <a:ext cx="4891087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F:\Jens\Work\Testbeam\PPS\July 2011\CiS5e15_600V_3200e_MPV_vs_Bias_Lab_vs_TB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2189" y="1977232"/>
            <a:ext cx="631957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F:\Jens\Work\Testbeam\PPS\July 2011\CiS5e15n_600_3200_0degree_effpixelmap_min6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0563" y="4943475"/>
            <a:ext cx="48895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0"/>
          <p:cNvSpPr txBox="1">
            <a:spLocks noChangeArrowheads="1"/>
          </p:cNvSpPr>
          <p:nvPr/>
        </p:nvSpPr>
        <p:spPr bwMode="auto">
          <a:xfrm>
            <a:off x="6162526" y="4851493"/>
            <a:ext cx="3109021" cy="110639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pPr defTabSz="414338" hangingPunct="0">
              <a:lnSpc>
                <a:spcPct val="104000"/>
              </a:lnSpc>
              <a:buSzPct val="100000"/>
              <a:buFont typeface="Arial" charset="0"/>
              <a:buChar char="•"/>
            </a:pPr>
            <a:r>
              <a:rPr lang="en-US" sz="1600" dirty="0">
                <a:latin typeface="Arial Unicode MS" charset="0"/>
                <a:ea typeface="Arial Unicode MS" charset="0"/>
                <a:cs typeface="Arial Unicode MS" charset="0"/>
              </a:rPr>
              <a:t> </a:t>
            </a:r>
            <a:r>
              <a:rPr lang="en-US" sz="1600" dirty="0" err="1">
                <a:latin typeface="Arial Unicode MS" charset="0"/>
                <a:ea typeface="Arial Unicode MS" charset="0"/>
                <a:cs typeface="Arial Unicode MS" charset="0"/>
              </a:rPr>
              <a:t>V</a:t>
            </a:r>
            <a:r>
              <a:rPr lang="en-US" sz="1600" baseline="-25000" dirty="0" err="1">
                <a:latin typeface="Arial Unicode MS" charset="0"/>
                <a:ea typeface="Arial Unicode MS" charset="0"/>
                <a:cs typeface="Arial Unicode MS" charset="0"/>
              </a:rPr>
              <a:t>bias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= 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600 V</a:t>
            </a:r>
            <a:endParaRPr lang="en-US" sz="1600" dirty="0">
              <a:latin typeface="Arial Unicode MS" charset="0"/>
              <a:ea typeface="Arial Unicode MS" charset="0"/>
              <a:cs typeface="Arial Unicode MS" charset="0"/>
            </a:endParaRPr>
          </a:p>
          <a:p>
            <a:pPr defTabSz="414338" hangingPunct="0">
              <a:lnSpc>
                <a:spcPct val="104000"/>
              </a:lnSpc>
              <a:buSzPct val="100000"/>
              <a:buFont typeface="Arial" charset="0"/>
              <a:buChar char="•"/>
            </a:pPr>
            <a:r>
              <a:rPr lang="en-US" sz="1600" dirty="0" smtClean="0">
                <a:latin typeface="Comic Sans MS" charset="0"/>
                <a:ea typeface="Arial Unicode MS" charset="0"/>
                <a:cs typeface="Arial Unicode MS" charset="0"/>
              </a:rPr>
              <a:t> </a:t>
            </a:r>
            <a:r>
              <a:rPr lang="en-US" sz="1600" dirty="0">
                <a:latin typeface="Arial Unicode MS" charset="0"/>
                <a:ea typeface="Arial Unicode MS" charset="0"/>
                <a:cs typeface="Arial Unicode MS" charset="0"/>
              </a:rPr>
              <a:t>M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ost </a:t>
            </a:r>
            <a:r>
              <a:rPr lang="en-US" sz="1600" dirty="0">
                <a:latin typeface="Arial Unicode MS" charset="0"/>
                <a:ea typeface="Arial Unicode MS" charset="0"/>
                <a:cs typeface="Arial Unicode MS" charset="0"/>
              </a:rPr>
              <a:t>probable charge: 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6.4 </a:t>
            </a:r>
            <a:r>
              <a:rPr lang="en-US" sz="1600" dirty="0" err="1" smtClean="0">
                <a:latin typeface="Arial Unicode MS" charset="0"/>
                <a:ea typeface="Arial Unicode MS" charset="0"/>
                <a:cs typeface="Arial Unicode MS" charset="0"/>
              </a:rPr>
              <a:t>ke</a:t>
            </a:r>
            <a:endParaRPr lang="en-US" sz="1600" dirty="0">
              <a:latin typeface="Arial Unicode MS" charset="0"/>
              <a:ea typeface="Arial Unicode MS" charset="0"/>
              <a:cs typeface="Arial Unicode MS" charset="0"/>
            </a:endParaRPr>
          </a:p>
          <a:p>
            <a:pPr defTabSz="414338" hangingPunct="0">
              <a:lnSpc>
                <a:spcPct val="104000"/>
              </a:lnSpc>
              <a:buSzPct val="100000"/>
              <a:buFont typeface="Arial" charset="0"/>
              <a:buChar char="•"/>
            </a:pP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 Overall </a:t>
            </a:r>
            <a:r>
              <a:rPr lang="en-US" sz="1600" dirty="0">
                <a:latin typeface="Arial Unicode MS" charset="0"/>
                <a:ea typeface="Arial Unicode MS" charset="0"/>
                <a:cs typeface="Arial Unicode MS" charset="0"/>
              </a:rPr>
              <a:t>efficiency: 98.6%</a:t>
            </a:r>
            <a:endParaRPr lang="en-US" sz="1600" dirty="0" smtClean="0">
              <a:latin typeface="Arial Unicode MS" charset="0"/>
              <a:ea typeface="Arial Unicode MS" charset="0"/>
              <a:cs typeface="Arial Unicode MS" charset="0"/>
            </a:endParaRPr>
          </a:p>
          <a:p>
            <a:pPr marL="392113" lvl="1" indent="-196850" defTabSz="414338" hangingPunct="0">
              <a:lnSpc>
                <a:spcPct val="104000"/>
              </a:lnSpc>
              <a:buSzPct val="100000"/>
              <a:buFont typeface="Arial" charset="0"/>
              <a:buChar char="•"/>
            </a:pPr>
            <a:r>
              <a:rPr lang="en-US" sz="1600" dirty="0">
                <a:latin typeface="Arial Unicode MS" charset="0"/>
                <a:ea typeface="Arial Unicode MS" charset="0"/>
                <a:cs typeface="Arial Unicode MS" charset="0"/>
              </a:rPr>
              <a:t>L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oss </a:t>
            </a:r>
            <a:r>
              <a:rPr lang="en-US" sz="1600" dirty="0">
                <a:latin typeface="Arial Unicode MS" charset="0"/>
                <a:ea typeface="Arial Unicode MS" charset="0"/>
                <a:cs typeface="Arial Unicode MS" charset="0"/>
              </a:rPr>
              <a:t>mostly around bias 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dot</a:t>
            </a:r>
            <a:endParaRPr lang="en-US" sz="1600" dirty="0">
              <a:latin typeface="Arial Unicode MS" charset="0"/>
              <a:ea typeface="Arial Unicode MS" charset="0"/>
              <a:cs typeface="Arial Unicode MS" charset="0"/>
            </a:endParaRPr>
          </a:p>
        </p:txBody>
      </p:sp>
      <p:sp>
        <p:nvSpPr>
          <p:cNvPr id="14" name="Rechteck 12"/>
          <p:cNvSpPr>
            <a:spLocks noChangeArrowheads="1"/>
          </p:cNvSpPr>
          <p:nvPr/>
        </p:nvSpPr>
        <p:spPr bwMode="auto">
          <a:xfrm>
            <a:off x="1373188" y="5716588"/>
            <a:ext cx="3198812" cy="503237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defTabSz="414338"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US">
                <a:latin typeface="Comic Sans MS" charset="0"/>
              </a:rPr>
              <a:t>99.8%</a:t>
            </a:r>
            <a:endParaRPr lang="de-DE">
              <a:latin typeface="Comic Sans MS" charset="0"/>
            </a:endParaRPr>
          </a:p>
        </p:txBody>
      </p:sp>
      <p:sp>
        <p:nvSpPr>
          <p:cNvPr id="15" name="Rechteck 12"/>
          <p:cNvSpPr>
            <a:spLocks noChangeArrowheads="1"/>
          </p:cNvSpPr>
          <p:nvPr/>
        </p:nvSpPr>
        <p:spPr bwMode="auto">
          <a:xfrm>
            <a:off x="1403350" y="4976813"/>
            <a:ext cx="3198813" cy="509587"/>
          </a:xfrm>
          <a:prstGeom prst="rect">
            <a:avLst/>
          </a:prstGeom>
          <a:noFill/>
          <a:ln w="28575">
            <a:noFill/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defTabSz="414338"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US">
                <a:latin typeface="Comic Sans MS" charset="0"/>
              </a:rPr>
              <a:t>98.6%</a:t>
            </a:r>
            <a:endParaRPr lang="de-DE">
              <a:latin typeface="Comic Sans MS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11187" y="1432741"/>
            <a:ext cx="7921625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008080"/>
              </a:buClr>
              <a:buFont typeface="Wingdings" charset="2"/>
              <a:buNone/>
            </a:pPr>
            <a:r>
              <a:rPr lang="en-US" dirty="0">
                <a:latin typeface="Arial Unicode MS" charset="0"/>
                <a:ea typeface="Arial Unicode MS" charset="0"/>
                <a:cs typeface="Arial Unicode MS" charset="0"/>
              </a:rPr>
              <a:t>First </a:t>
            </a:r>
            <a:r>
              <a:rPr lang="en-US" dirty="0" err="1">
                <a:latin typeface="Arial Unicode MS" charset="0"/>
                <a:ea typeface="Arial Unicode MS" charset="0"/>
                <a:cs typeface="Arial Unicode MS" charset="0"/>
              </a:rPr>
              <a:t>n-in-p</a:t>
            </a:r>
            <a:r>
              <a:rPr lang="en-US" dirty="0">
                <a:latin typeface="Arial Unicode MS" charset="0"/>
                <a:ea typeface="Arial Unicode MS" charset="0"/>
                <a:cs typeface="Arial Unicode MS" charset="0"/>
              </a:rPr>
              <a:t> modules irradiated to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 </a:t>
            </a:r>
            <a:r>
              <a:rPr lang="en-US" sz="1600" dirty="0" err="1" smtClean="0">
                <a:latin typeface="Symbol" charset="2"/>
                <a:ea typeface="Arial Unicode MS" charset="0"/>
                <a:cs typeface="Symbol" charset="2"/>
              </a:rPr>
              <a:t>F</a:t>
            </a:r>
            <a:r>
              <a:rPr lang="en-US" sz="1600" baseline="-25000" dirty="0" err="1" smtClean="0">
                <a:latin typeface="Calibri"/>
                <a:ea typeface="Arial Unicode MS" charset="0"/>
                <a:cs typeface="Calibri"/>
              </a:rPr>
              <a:t>eq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=5x10</a:t>
            </a:r>
            <a:r>
              <a:rPr lang="en-US" sz="1600" baseline="30000" dirty="0" smtClean="0">
                <a:latin typeface="Arial Unicode MS" charset="0"/>
                <a:ea typeface="Arial Unicode MS" charset="0"/>
                <a:cs typeface="Arial Unicode MS" charset="0"/>
              </a:rPr>
              <a:t>15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 </a:t>
            </a:r>
            <a:r>
              <a:rPr lang="en-US" sz="1600" dirty="0" err="1" smtClean="0">
                <a:latin typeface="Arial Unicode MS" charset="0"/>
                <a:ea typeface="Arial Unicode MS" charset="0"/>
                <a:cs typeface="Arial Unicode MS" charset="0"/>
              </a:rPr>
              <a:t>n</a:t>
            </a:r>
            <a:r>
              <a:rPr lang="en-US" sz="1600" dirty="0" smtClean="0">
                <a:latin typeface="Arial Unicode MS" charset="0"/>
                <a:ea typeface="Arial Unicode MS" charset="0"/>
                <a:cs typeface="Arial Unicode MS" charset="0"/>
              </a:rPr>
              <a:t> cm</a:t>
            </a:r>
            <a:r>
              <a:rPr lang="en-US" sz="1600" baseline="30000" dirty="0" smtClean="0">
                <a:latin typeface="Arial Unicode MS" charset="0"/>
                <a:ea typeface="Arial Unicode MS" charset="0"/>
                <a:cs typeface="Arial Unicode MS" charset="0"/>
              </a:rPr>
              <a:t>-2</a:t>
            </a:r>
            <a:endParaRPr lang="en-US" sz="1600" baseline="30000" dirty="0">
              <a:latin typeface="Arial Unicode MS" charset="0"/>
              <a:ea typeface="Arial Unicode MS" charset="0"/>
              <a:cs typeface="Arial Unicode MS" charset="0"/>
            </a:endParaRPr>
          </a:p>
        </p:txBody>
      </p:sp>
      <p:pic>
        <p:nvPicPr>
          <p:cNvPr id="17" name="Bild 16" descr="baresensors_ann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8759" y="2593182"/>
            <a:ext cx="3114676" cy="209550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 rot="16200000">
            <a:off x="-1877198" y="4290337"/>
            <a:ext cx="39867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MPI+ </a:t>
            </a:r>
            <a:r>
              <a:rPr lang="de-DE" dirty="0" smtClean="0"/>
              <a:t>CERN ATLAS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6678759" y="2169592"/>
            <a:ext cx="302732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</a:t>
            </a:r>
            <a:r>
              <a:rPr lang="de-DE" baseline="-25000" dirty="0" err="1" smtClean="0"/>
              <a:t>leak</a:t>
            </a:r>
            <a:r>
              <a:rPr lang="de-DE" dirty="0" smtClean="0"/>
              <a:t> at -10 °C in probe </a:t>
            </a:r>
            <a:r>
              <a:rPr lang="de-DE" dirty="0" err="1" smtClean="0"/>
              <a:t>station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6125285" y="6140664"/>
            <a:ext cx="3557152" cy="415498"/>
          </a:xfrm>
          <a:prstGeom prst="rect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sz="2100" dirty="0" err="1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ε</a:t>
            </a:r>
            <a:r>
              <a:rPr lang="en-US" sz="21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 = </a:t>
            </a:r>
            <a:r>
              <a:rPr lang="en-US" sz="21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99.8 % </a:t>
            </a:r>
            <a:r>
              <a:rPr lang="en-US" sz="21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for</a:t>
            </a:r>
            <a:r>
              <a:rPr lang="en-US" sz="21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 most </a:t>
            </a:r>
            <a:r>
              <a:rPr lang="en-US" sz="21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of </a:t>
            </a:r>
            <a:r>
              <a:rPr lang="en-US" sz="2100" dirty="0" smtClean="0">
                <a:solidFill>
                  <a:srgbClr val="FFFFFF"/>
                </a:solidFill>
                <a:latin typeface="Arial Unicode MS" charset="0"/>
                <a:ea typeface="Arial Unicode MS" charset="0"/>
                <a:cs typeface="Arial Unicode MS" charset="0"/>
              </a:rPr>
              <a:t>pixels</a:t>
            </a:r>
            <a:endParaRPr lang="de-DE" sz="2100" dirty="0" smtClean="0">
              <a:solidFill>
                <a:srgbClr val="FFFFFF"/>
              </a:solidFill>
              <a:latin typeface="Arial Unicode MS" charset="0"/>
              <a:ea typeface="Arial Unicode MS" charset="0"/>
              <a:cs typeface="Arial Unicode MS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-14170" y="-3693"/>
            <a:ext cx="2980303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Conventional</a:t>
            </a:r>
            <a:r>
              <a:rPr lang="de-DE" dirty="0" smtClean="0"/>
              <a:t> </a:t>
            </a:r>
            <a:r>
              <a:rPr lang="de-DE" dirty="0" err="1" smtClean="0"/>
              <a:t>planar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Overview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23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1498" y="1568817"/>
            <a:ext cx="8538202" cy="466595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Motivation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Radiation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induced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damage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Depletion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voltage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Ieakage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current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rapping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Defect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investigations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Effective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doping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concentration</a:t>
            </a:r>
            <a:endParaRPr lang="de-DE" sz="2700" b="1" baseline="-250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Approaches</a:t>
            </a:r>
            <a:r>
              <a:rPr lang="de-DE" sz="2700" b="1" dirty="0" smtClean="0">
                <a:solidFill>
                  <a:srgbClr val="A6A6A6"/>
                </a:solidFill>
              </a:rPr>
              <a:t>: CMS Si </a:t>
            </a:r>
            <a:r>
              <a:rPr lang="de-DE" sz="2700" b="1" dirty="0" err="1" smtClean="0">
                <a:solidFill>
                  <a:srgbClr val="A6A6A6"/>
                </a:solidFill>
              </a:rPr>
              <a:t>upgrade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campaign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with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Hamamatsu </a:t>
            </a:r>
            <a:r>
              <a:rPr lang="de-DE" sz="2700" b="1" dirty="0" err="1" smtClean="0">
                <a:solidFill>
                  <a:srgbClr val="A6A6A6"/>
                </a:solidFill>
              </a:rPr>
              <a:t>Photonics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Prospects</a:t>
            </a:r>
            <a:r>
              <a:rPr lang="de-DE" sz="2700" b="1" dirty="0" smtClean="0">
                <a:solidFill>
                  <a:srgbClr val="A6A6A6"/>
                </a:solidFill>
              </a:rPr>
              <a:t> of </a:t>
            </a:r>
            <a:r>
              <a:rPr lang="de-DE" sz="2700" b="1" dirty="0" err="1" smtClean="0">
                <a:solidFill>
                  <a:srgbClr val="A6A6A6"/>
                </a:solidFill>
              </a:rPr>
              <a:t>conventional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planar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sensors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rgbClr val="A6A6A6"/>
                </a:solidFill>
              </a:rPr>
              <a:t> Pixel</a:t>
            </a:r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Fancy</a:t>
            </a:r>
            <a:r>
              <a:rPr lang="de-DE" sz="2700" b="1" dirty="0" smtClean="0"/>
              <a:t> </a:t>
            </a:r>
            <a:r>
              <a:rPr lang="de-DE" sz="2700" b="1" dirty="0" smtClean="0"/>
              <a:t>and </a:t>
            </a:r>
            <a:r>
              <a:rPr lang="de-DE" sz="2700" b="1" dirty="0" err="1" smtClean="0"/>
              <a:t>new</a:t>
            </a:r>
            <a:r>
              <a:rPr lang="de-DE" sz="2700" b="1" dirty="0" smtClean="0"/>
              <a:t>: </a:t>
            </a:r>
          </a:p>
          <a:p>
            <a:pPr>
              <a:buClr>
                <a:schemeClr val="tx1"/>
              </a:buClr>
            </a:pPr>
            <a:r>
              <a:rPr lang="de-DE" sz="2700" b="1" dirty="0" smtClean="0"/>
              <a:t>	➔ Charge </a:t>
            </a:r>
            <a:r>
              <a:rPr lang="de-DE" sz="2700" b="1" dirty="0" err="1" smtClean="0"/>
              <a:t>Multiplication</a:t>
            </a:r>
            <a:endParaRPr lang="de-DE" sz="2700" b="1" dirty="0" smtClean="0"/>
          </a:p>
          <a:p>
            <a:r>
              <a:rPr lang="de-DE" sz="2700" b="1" dirty="0" smtClean="0">
                <a:solidFill>
                  <a:srgbClr val="A6A6A6"/>
                </a:solidFill>
              </a:rPr>
              <a:t>	➔ 3D </a:t>
            </a:r>
            <a:r>
              <a:rPr lang="de-DE" sz="2700" b="1" dirty="0" err="1" smtClean="0">
                <a:solidFill>
                  <a:srgbClr val="A6A6A6"/>
                </a:solidFill>
              </a:rPr>
              <a:t>Detectors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Conclusions</a:t>
            </a:r>
            <a:endParaRPr lang="de-DE" sz="2700" b="1" dirty="0">
              <a:solidFill>
                <a:srgbClr val="A6A6A6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Overview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>
                <a:solidFill>
                  <a:srgbClr val="FFFFFF"/>
                </a:solidFill>
              </a:rPr>
              <a:pPr/>
              <a:t>4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91498" y="1568817"/>
            <a:ext cx="8538202" cy="466595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700" b="1" dirty="0" smtClean="0"/>
              <a:t> Motivation</a:t>
            </a:r>
            <a:r>
              <a:rPr lang="de-DE" sz="2700" b="1" dirty="0" smtClean="0"/>
              <a:t>: </a:t>
            </a:r>
            <a:r>
              <a:rPr lang="de-DE" sz="2700" b="1" dirty="0" err="1" smtClean="0"/>
              <a:t>Radiation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induced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damage</a:t>
            </a:r>
            <a:endParaRPr lang="de-DE" sz="2700" b="1" dirty="0" smtClean="0"/>
          </a:p>
          <a:p>
            <a:pPr lvl="1">
              <a:buFont typeface="Lucida Grande"/>
              <a:buChar char="➔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Depletion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voltage</a:t>
            </a:r>
            <a:r>
              <a:rPr lang="de-DE" sz="2700" b="1" dirty="0" smtClean="0"/>
              <a:t>, </a:t>
            </a:r>
            <a:r>
              <a:rPr lang="de-DE" sz="2700" b="1" dirty="0" err="1" smtClean="0"/>
              <a:t>Ieakage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current</a:t>
            </a:r>
            <a:r>
              <a:rPr lang="de-DE" sz="2700" b="1" dirty="0" smtClean="0"/>
              <a:t>, </a:t>
            </a:r>
            <a:r>
              <a:rPr lang="de-DE" sz="2700" b="1" dirty="0" err="1" smtClean="0"/>
              <a:t>t</a:t>
            </a:r>
            <a:r>
              <a:rPr lang="de-DE" sz="2700" b="1" dirty="0" err="1" smtClean="0"/>
              <a:t>rapping</a:t>
            </a:r>
            <a:endParaRPr lang="de-DE" sz="2700" b="1" dirty="0" smtClean="0"/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Defect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investigations</a:t>
            </a:r>
            <a:r>
              <a:rPr lang="de-DE" sz="2700" b="1" dirty="0" smtClean="0"/>
              <a:t>: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Effective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doping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concentration</a:t>
            </a:r>
            <a:endParaRPr lang="de-DE" sz="2700" b="1" baseline="-25000" dirty="0" smtClean="0"/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Approaches</a:t>
            </a:r>
            <a:r>
              <a:rPr lang="de-DE" sz="2700" b="1" dirty="0" smtClean="0"/>
              <a:t>: CMS Si </a:t>
            </a:r>
            <a:r>
              <a:rPr lang="de-DE" sz="2700" b="1" dirty="0" err="1" smtClean="0"/>
              <a:t>upgrade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campaign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with</a:t>
            </a:r>
            <a:endParaRPr lang="de-DE" sz="2700" b="1" dirty="0" smtClean="0"/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700" b="1" dirty="0" smtClean="0"/>
              <a:t> Hamamatsu </a:t>
            </a:r>
            <a:r>
              <a:rPr lang="de-DE" sz="2700" b="1" dirty="0" err="1" smtClean="0"/>
              <a:t>Photonics</a:t>
            </a:r>
            <a:endParaRPr lang="de-DE" sz="2700" b="1" dirty="0" smtClean="0"/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Prospects</a:t>
            </a:r>
            <a:r>
              <a:rPr lang="de-DE" sz="2700" b="1" dirty="0" smtClean="0"/>
              <a:t> of </a:t>
            </a:r>
            <a:r>
              <a:rPr lang="de-DE" sz="2700" b="1" dirty="0" err="1" smtClean="0"/>
              <a:t>conventional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planar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sensors</a:t>
            </a:r>
            <a:endParaRPr lang="de-DE" sz="2700" b="1" dirty="0" smtClean="0"/>
          </a:p>
          <a:p>
            <a:pPr lvl="1">
              <a:buFont typeface="Lucida Grande"/>
              <a:buChar char="➔"/>
            </a:pPr>
            <a:r>
              <a:rPr lang="de-DE" sz="2700" b="1" dirty="0" smtClean="0"/>
              <a:t> Pixel</a:t>
            </a:r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Fancy</a:t>
            </a:r>
            <a:r>
              <a:rPr lang="de-DE" sz="2700" b="1" dirty="0" smtClean="0"/>
              <a:t> </a:t>
            </a:r>
            <a:r>
              <a:rPr lang="de-DE" sz="2700" b="1" dirty="0" smtClean="0"/>
              <a:t>and </a:t>
            </a:r>
            <a:r>
              <a:rPr lang="de-DE" sz="2700" b="1" dirty="0" err="1" smtClean="0"/>
              <a:t>new</a:t>
            </a:r>
            <a:r>
              <a:rPr lang="de-DE" sz="2700" b="1" dirty="0" smtClean="0"/>
              <a:t>: </a:t>
            </a:r>
          </a:p>
          <a:p>
            <a:pPr>
              <a:buClr>
                <a:schemeClr val="tx1"/>
              </a:buClr>
            </a:pPr>
            <a:r>
              <a:rPr lang="de-DE" sz="2700" b="1" dirty="0" smtClean="0"/>
              <a:t>	➔ Charge </a:t>
            </a:r>
            <a:r>
              <a:rPr lang="de-DE" sz="2700" b="1" dirty="0" err="1" smtClean="0"/>
              <a:t>Multiplication</a:t>
            </a:r>
            <a:endParaRPr lang="de-DE" sz="2700" b="1" dirty="0" smtClean="0"/>
          </a:p>
          <a:p>
            <a:r>
              <a:rPr lang="de-DE" sz="2700" b="1" dirty="0" smtClean="0"/>
              <a:t>	➔ 3D </a:t>
            </a:r>
            <a:r>
              <a:rPr lang="de-DE" sz="2700" b="1" dirty="0" err="1" smtClean="0"/>
              <a:t>Detectors</a:t>
            </a:r>
            <a:endParaRPr lang="de-DE" sz="2700" b="1" dirty="0" smtClean="0"/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Conclusions</a:t>
            </a:r>
            <a:endParaRPr lang="de-DE" sz="27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313701" y="2144115"/>
            <a:ext cx="4485817" cy="3600986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Charge Multiplication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24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977644" y="5981700"/>
            <a:ext cx="6027273" cy="5078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700" dirty="0" err="1" smtClean="0">
                <a:solidFill>
                  <a:srgbClr val="FFFFFF"/>
                </a:solidFill>
              </a:rPr>
              <a:t>Can</a:t>
            </a:r>
            <a:r>
              <a:rPr lang="de-DE" sz="2700" dirty="0" smtClean="0">
                <a:solidFill>
                  <a:srgbClr val="FFFFFF"/>
                </a:solidFill>
              </a:rPr>
              <a:t> </a:t>
            </a:r>
            <a:r>
              <a:rPr lang="de-DE" sz="2700" dirty="0" err="1" smtClean="0">
                <a:solidFill>
                  <a:srgbClr val="FFFFFF"/>
                </a:solidFill>
              </a:rPr>
              <a:t>we</a:t>
            </a:r>
            <a:r>
              <a:rPr lang="de-DE" sz="2700" dirty="0" smtClean="0">
                <a:solidFill>
                  <a:srgbClr val="FFFFFF"/>
                </a:solidFill>
              </a:rPr>
              <a:t> </a:t>
            </a:r>
            <a:r>
              <a:rPr lang="de-DE" sz="2700" dirty="0" err="1" smtClean="0">
                <a:solidFill>
                  <a:srgbClr val="FFFFFF"/>
                </a:solidFill>
              </a:rPr>
              <a:t>controle</a:t>
            </a:r>
            <a:r>
              <a:rPr lang="de-DE" sz="2700" dirty="0" smtClean="0">
                <a:solidFill>
                  <a:srgbClr val="FFFFFF"/>
                </a:solidFill>
              </a:rPr>
              <a:t> </a:t>
            </a:r>
            <a:r>
              <a:rPr lang="de-DE" sz="2700" dirty="0" smtClean="0">
                <a:solidFill>
                  <a:srgbClr val="FFFFFF"/>
                </a:solidFill>
              </a:rPr>
              <a:t>CM? </a:t>
            </a:r>
            <a:r>
              <a:rPr lang="de-DE" sz="2700" dirty="0" err="1" smtClean="0">
                <a:solidFill>
                  <a:srgbClr val="FFFFFF"/>
                </a:solidFill>
              </a:rPr>
              <a:t>Studies</a:t>
            </a:r>
            <a:r>
              <a:rPr lang="de-DE" sz="2700" dirty="0" smtClean="0">
                <a:solidFill>
                  <a:srgbClr val="FFFFFF"/>
                </a:solidFill>
              </a:rPr>
              <a:t> </a:t>
            </a:r>
            <a:r>
              <a:rPr lang="de-DE" sz="2700" dirty="0" err="1" smtClean="0">
                <a:solidFill>
                  <a:srgbClr val="FFFFFF"/>
                </a:solidFill>
              </a:rPr>
              <a:t>are</a:t>
            </a:r>
            <a:r>
              <a:rPr lang="de-DE" sz="2700" dirty="0" smtClean="0">
                <a:solidFill>
                  <a:srgbClr val="FFFFFF"/>
                </a:solidFill>
              </a:rPr>
              <a:t> </a:t>
            </a:r>
            <a:r>
              <a:rPr lang="de-DE" sz="2700" dirty="0" err="1" smtClean="0">
                <a:solidFill>
                  <a:srgbClr val="FFFFFF"/>
                </a:solidFill>
              </a:rPr>
              <a:t>ongoing</a:t>
            </a:r>
            <a:endParaRPr lang="de-DE" sz="2700" dirty="0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837619" y="2144115"/>
            <a:ext cx="4718945" cy="360098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Explanation</a:t>
            </a:r>
            <a:r>
              <a:rPr lang="de-DE" dirty="0" smtClean="0"/>
              <a:t>: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Avalanche</a:t>
            </a:r>
            <a:r>
              <a:rPr lang="de-DE" dirty="0" smtClean="0"/>
              <a:t> </a:t>
            </a:r>
            <a:r>
              <a:rPr lang="de-DE" dirty="0" err="1" smtClean="0"/>
              <a:t>multiplication</a:t>
            </a:r>
            <a:r>
              <a:rPr lang="de-DE" dirty="0" smtClean="0"/>
              <a:t> in high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region</a:t>
            </a:r>
            <a:endParaRPr lang="de-DE" dirty="0" smtClean="0"/>
          </a:p>
          <a:p>
            <a:pPr>
              <a:buFont typeface="Arial"/>
              <a:buChar char="•"/>
            </a:pPr>
            <a:endParaRPr lang="de-DE" dirty="0" smtClean="0"/>
          </a:p>
          <a:p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detectors</a:t>
            </a:r>
            <a:r>
              <a:rPr lang="de-DE" dirty="0" smtClean="0"/>
              <a:t>?</a:t>
            </a:r>
          </a:p>
          <a:p>
            <a:endParaRPr lang="de-DE" dirty="0" smtClean="0"/>
          </a:p>
          <a:p>
            <a:r>
              <a:rPr lang="de-DE" dirty="0" smtClean="0"/>
              <a:t>Open </a:t>
            </a:r>
            <a:r>
              <a:rPr lang="de-DE" dirty="0" err="1" smtClean="0"/>
              <a:t>questions</a:t>
            </a:r>
            <a:r>
              <a:rPr lang="de-DE" dirty="0" smtClean="0"/>
              <a:t>: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Stability</a:t>
            </a:r>
            <a:r>
              <a:rPr lang="de-DE" dirty="0" smtClean="0"/>
              <a:t> </a:t>
            </a:r>
            <a:r>
              <a:rPr lang="de-DE" dirty="0" smtClean="0"/>
              <a:t>in</a:t>
            </a:r>
            <a:r>
              <a:rPr lang="de-DE" dirty="0" smtClean="0"/>
              <a:t> </a:t>
            </a:r>
            <a:r>
              <a:rPr lang="de-DE" dirty="0" smtClean="0"/>
              <a:t>large </a:t>
            </a:r>
            <a:r>
              <a:rPr lang="de-DE" dirty="0" err="1" smtClean="0"/>
              <a:t>fluence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Stability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large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Stability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high </a:t>
            </a:r>
            <a:r>
              <a:rPr lang="de-DE" dirty="0" err="1" smtClean="0"/>
              <a:t>voltages</a:t>
            </a:r>
            <a:r>
              <a:rPr lang="de-DE" dirty="0" smtClean="0"/>
              <a:t> </a:t>
            </a:r>
          </a:p>
          <a:p>
            <a:pPr>
              <a:buFont typeface="Arial"/>
              <a:buChar char="•"/>
            </a:pPr>
            <a:r>
              <a:rPr lang="de-DE" dirty="0" smtClean="0"/>
              <a:t> Long </a:t>
            </a:r>
            <a:r>
              <a:rPr lang="de-DE" dirty="0" err="1" smtClean="0"/>
              <a:t>term</a:t>
            </a:r>
            <a:r>
              <a:rPr lang="de-DE" dirty="0" smtClean="0"/>
              <a:t> </a:t>
            </a:r>
            <a:r>
              <a:rPr lang="de-DE" dirty="0" err="1" smtClean="0"/>
              <a:t>stability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r>
              <a:rPr lang="de-DE" dirty="0" smtClean="0"/>
              <a:t>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resolution</a:t>
            </a:r>
            <a:r>
              <a:rPr lang="de-DE" dirty="0" smtClean="0"/>
              <a:t> 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Signal/</a:t>
            </a:r>
            <a:r>
              <a:rPr lang="de-DE" dirty="0" err="1" smtClean="0"/>
              <a:t>threshold</a:t>
            </a:r>
            <a:endParaRPr lang="de-DE" dirty="0" smtClean="0"/>
          </a:p>
        </p:txBody>
      </p:sp>
      <p:pic>
        <p:nvPicPr>
          <p:cNvPr id="17" name="Picture 17" descr="CCE_different_fluences_EPI75ST_CC_60_DPG09_0-1p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202" y="2220315"/>
            <a:ext cx="4321798" cy="332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9"/>
          <p:cNvSpPr txBox="1">
            <a:spLocks noChangeArrowheads="1"/>
          </p:cNvSpPr>
          <p:nvPr/>
        </p:nvSpPr>
        <p:spPr bwMode="auto">
          <a:xfrm rot="16200000">
            <a:off x="-2338374" y="3419475"/>
            <a:ext cx="50149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dirty="0" err="1" smtClean="0">
                <a:latin typeface="Calibri"/>
                <a:cs typeface="Calibri"/>
              </a:rPr>
              <a:t>J.Lange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et al., </a:t>
            </a:r>
            <a:r>
              <a:rPr lang="en-US" sz="1600" dirty="0" smtClean="0">
                <a:latin typeface="Calibri"/>
                <a:cs typeface="Calibri"/>
              </a:rPr>
              <a:t>13</a:t>
            </a:r>
            <a:r>
              <a:rPr lang="en-US" sz="1600" baseline="30000" dirty="0" smtClean="0">
                <a:latin typeface="Calibri"/>
                <a:cs typeface="Calibri"/>
              </a:rPr>
              <a:t>th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RD50 Workshop, June </a:t>
            </a:r>
            <a:r>
              <a:rPr lang="en-US" sz="1600" dirty="0" smtClean="0">
                <a:latin typeface="Calibri"/>
                <a:cs typeface="Calibri"/>
              </a:rPr>
              <a:t>2009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0" y="0"/>
            <a:ext cx="1659429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Fancy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new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338152" y="1509439"/>
            <a:ext cx="9218412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700" dirty="0" smtClean="0">
                <a:solidFill>
                  <a:schemeClr val="bg1"/>
                </a:solidFill>
              </a:rPr>
              <a:t>Observation: Charge </a:t>
            </a:r>
            <a:r>
              <a:rPr lang="de-DE" sz="2700" dirty="0" err="1" smtClean="0">
                <a:solidFill>
                  <a:schemeClr val="bg1"/>
                </a:solidFill>
              </a:rPr>
              <a:t>Collection</a:t>
            </a:r>
            <a:r>
              <a:rPr lang="de-DE" sz="2700" dirty="0" smtClean="0">
                <a:solidFill>
                  <a:schemeClr val="bg1"/>
                </a:solidFill>
              </a:rPr>
              <a:t> </a:t>
            </a:r>
            <a:r>
              <a:rPr lang="de-DE" sz="2700" dirty="0" err="1" smtClean="0">
                <a:solidFill>
                  <a:schemeClr val="bg1"/>
                </a:solidFill>
              </a:rPr>
              <a:t>Efficiency</a:t>
            </a:r>
            <a:r>
              <a:rPr lang="de-DE" sz="2700" dirty="0" smtClean="0">
                <a:solidFill>
                  <a:schemeClr val="bg1"/>
                </a:solidFill>
              </a:rPr>
              <a:t> (CCE) </a:t>
            </a:r>
            <a:r>
              <a:rPr lang="de-DE" sz="2700" dirty="0" err="1" smtClean="0">
                <a:solidFill>
                  <a:schemeClr val="bg1"/>
                </a:solidFill>
              </a:rPr>
              <a:t>exceeds</a:t>
            </a:r>
            <a:r>
              <a:rPr lang="de-DE" sz="2700" dirty="0" smtClean="0">
                <a:solidFill>
                  <a:schemeClr val="bg1"/>
                </a:solidFill>
              </a:rPr>
              <a:t> 1</a:t>
            </a:r>
          </a:p>
          <a:p>
            <a:endParaRPr lang="de-DE" sz="2700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009900" y="2106015"/>
            <a:ext cx="161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aseline="30000" dirty="0" smtClean="0"/>
              <a:t>244</a:t>
            </a:r>
            <a:r>
              <a:rPr lang="en-GB" sz="1800" dirty="0" smtClean="0"/>
              <a:t>Cm </a:t>
            </a:r>
            <a:r>
              <a:rPr lang="en-GB" sz="1800" dirty="0" err="1" smtClean="0">
                <a:latin typeface="Symbol" charset="2"/>
              </a:rPr>
              <a:t></a:t>
            </a:r>
            <a:r>
              <a:rPr lang="en-GB" sz="1800" dirty="0" smtClean="0"/>
              <a:t>-source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/>
          <p:cNvSpPr/>
          <p:nvPr/>
        </p:nvSpPr>
        <p:spPr>
          <a:xfrm>
            <a:off x="50813" y="1574800"/>
            <a:ext cx="9338299" cy="4901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de-DE" sz="4000" dirty="0" err="1" smtClean="0"/>
              <a:t>Stable</a:t>
            </a:r>
            <a:r>
              <a:rPr lang="de-DE" sz="4000" dirty="0" smtClean="0"/>
              <a:t> </a:t>
            </a:r>
            <a:r>
              <a:rPr lang="de-DE" sz="4000" dirty="0" err="1" smtClean="0"/>
              <a:t>multiplication</a:t>
            </a:r>
            <a:r>
              <a:rPr lang="de-DE" sz="4000" dirty="0" smtClean="0"/>
              <a:t> </a:t>
            </a:r>
            <a:r>
              <a:rPr lang="de-DE" sz="4000" dirty="0" err="1" smtClean="0"/>
              <a:t>region</a:t>
            </a:r>
            <a:r>
              <a:rPr lang="de-DE" sz="4000" dirty="0" smtClean="0"/>
              <a:t> ➔ </a:t>
            </a:r>
            <a:r>
              <a:rPr lang="en-GB" sz="4000" dirty="0" smtClean="0"/>
              <a:t>Trenching</a:t>
            </a:r>
            <a:endParaRPr lang="en-GB" sz="4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25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 rot="16200000">
            <a:off x="-1365488" y="4690860"/>
            <a:ext cx="3038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D. </a:t>
            </a:r>
            <a:r>
              <a:rPr lang="de-DE" sz="1400" dirty="0" err="1" smtClean="0"/>
              <a:t>Foreshaw</a:t>
            </a:r>
            <a:r>
              <a:rPr lang="de-DE" sz="1400" dirty="0" smtClean="0"/>
              <a:t>, 19</a:t>
            </a:r>
            <a:r>
              <a:rPr lang="de-DE" sz="1400" baseline="30000" dirty="0" smtClean="0"/>
              <a:t>th </a:t>
            </a:r>
            <a:r>
              <a:rPr lang="de-DE" sz="1400" dirty="0" smtClean="0"/>
              <a:t>RD50 Workshop 2011</a:t>
            </a:r>
            <a:endParaRPr lang="de-DE" sz="1400" dirty="0"/>
          </a:p>
        </p:txBody>
      </p:sp>
      <p:sp>
        <p:nvSpPr>
          <p:cNvPr id="13" name="Rectangle 2"/>
          <p:cNvSpPr/>
          <p:nvPr/>
        </p:nvSpPr>
        <p:spPr>
          <a:xfrm>
            <a:off x="13" y="1432741"/>
            <a:ext cx="8135640" cy="38282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indent="-342720" algn="just" hangingPunct="0">
              <a:lnSpc>
                <a:spcPct val="150000"/>
              </a:lnSpc>
              <a:buNone/>
              <a:defRPr sz="1800" b="0"/>
            </a:pPr>
            <a:r>
              <a:rPr lang="en-GB" sz="1800" b="1" i="0" u="none" strike="noStrike" kern="1200" spc="0" dirty="0" smtClean="0">
                <a:ln>
                  <a:noFill/>
                </a:ln>
                <a:solidFill>
                  <a:srgbClr val="FF0000"/>
                </a:solidFill>
                <a:ea typeface="Arial Unicode MS" pitchFamily="2"/>
                <a:cs typeface="Arial Unicode MS" pitchFamily="2"/>
              </a:rPr>
              <a:t>P-</a:t>
            </a:r>
            <a:r>
              <a:rPr lang="en-GB" sz="1800" b="1" i="0" u="none" strike="noStrike" kern="1200" spc="0" dirty="0">
                <a:ln>
                  <a:noFill/>
                </a:ln>
                <a:solidFill>
                  <a:srgbClr val="FF0000"/>
                </a:solidFill>
                <a:ea typeface="Arial Unicode MS" pitchFamily="2"/>
                <a:cs typeface="Arial Unicode MS" pitchFamily="2"/>
              </a:rPr>
              <a:t>type strip detector with small </a:t>
            </a:r>
            <a:r>
              <a:rPr lang="en-GB" sz="1800" b="1" dirty="0" smtClean="0">
                <a:solidFill>
                  <a:srgbClr val="FF0000"/>
                </a:solidFill>
                <a:ea typeface="Arial Unicode MS" pitchFamily="2"/>
                <a:cs typeface="Arial Unicode MS" pitchFamily="2"/>
              </a:rPr>
              <a:t>gain </a:t>
            </a:r>
            <a:r>
              <a:rPr lang="en-GB" sz="1800" b="1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GB" sz="1800" b="1" dirty="0" smtClean="0">
                <a:solidFill>
                  <a:srgbClr val="FF0000"/>
                </a:solidFill>
                <a:ea typeface="Arial Unicode MS" pitchFamily="2"/>
                <a:cs typeface="Arial Unicode MS" pitchFamily="2"/>
              </a:rPr>
              <a:t> Similar signal before and after irradiation</a:t>
            </a:r>
          </a:p>
          <a:p>
            <a:pPr indent="-342720" algn="just" hangingPunct="0">
              <a:lnSpc>
                <a:spcPct val="150000"/>
              </a:lnSpc>
              <a:buNone/>
              <a:defRPr sz="1800" b="0"/>
            </a:pPr>
            <a:r>
              <a:rPr lang="en-GB" sz="1800" dirty="0" smtClean="0">
                <a:ea typeface="Arial Unicode MS" pitchFamily="2"/>
                <a:cs typeface="Arial Unicode MS" pitchFamily="2"/>
              </a:rPr>
              <a:t>	- Gain limited between 2 and 10 </a:t>
            </a:r>
            <a:endParaRPr lang="en-GB" sz="1800" b="0" i="0" u="none" strike="noStrike" kern="1200" spc="0" dirty="0" smtClean="0">
              <a:ln>
                <a:noFill/>
              </a:ln>
              <a:ea typeface="Arial Unicode MS" pitchFamily="2"/>
              <a:cs typeface="Arial Unicode MS" pitchFamily="2"/>
            </a:endParaRPr>
          </a:p>
          <a:p>
            <a:pPr indent="-342720" algn="just" hangingPunct="0">
              <a:lnSpc>
                <a:spcPct val="150000"/>
              </a:lnSpc>
              <a:buNone/>
              <a:defRPr sz="1800" b="0"/>
            </a:pP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	</a:t>
            </a: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- Multiplication </a:t>
            </a:r>
            <a:r>
              <a:rPr lang="en-GB" sz="1800" b="0" i="0" u="none" strike="noStrike" kern="1200" spc="0" dirty="0">
                <a:ln>
                  <a:noFill/>
                </a:ln>
                <a:ea typeface="Arial Unicode MS" pitchFamily="2"/>
                <a:cs typeface="Arial Unicode MS" pitchFamily="2"/>
              </a:rPr>
              <a:t>occurs at low bias voltage</a:t>
            </a:r>
            <a:endParaRPr lang="en-GB" sz="1800" b="0" i="0" u="none" strike="noStrike" kern="1200" spc="0" dirty="0" smtClean="0">
              <a:ln>
                <a:noFill/>
              </a:ln>
              <a:ea typeface="Arial Unicode MS" pitchFamily="2"/>
              <a:cs typeface="Arial Unicode MS" pitchFamily="2"/>
            </a:endParaRPr>
          </a:p>
          <a:p>
            <a:pPr marL="0" lvl="2" algn="just" hangingPunct="0">
              <a:lnSpc>
                <a:spcPct val="150000"/>
              </a:lnSpc>
              <a:buSzPct val="130000"/>
              <a:buNone/>
              <a:defRPr sz="1800" b="0"/>
            </a:pPr>
            <a:r>
              <a:rPr lang="en-GB" sz="1800" b="1" dirty="0" smtClean="0">
                <a:solidFill>
                  <a:srgbClr val="FF0000"/>
                </a:solidFill>
                <a:ea typeface="Arial Unicode MS" pitchFamily="2"/>
                <a:cs typeface="Arial Unicode MS" pitchFamily="2"/>
              </a:rPr>
              <a:t>Problems:</a:t>
            </a:r>
            <a:r>
              <a:rPr lang="en-GB" sz="1800" dirty="0" smtClean="0">
                <a:ea typeface="Arial Unicode MS" pitchFamily="2"/>
                <a:cs typeface="Arial Unicode MS" pitchFamily="2"/>
              </a:rPr>
              <a:t> </a:t>
            </a:r>
          </a:p>
          <a:p>
            <a:pPr marL="0" lvl="2" algn="just" hangingPunct="0">
              <a:lnSpc>
                <a:spcPct val="150000"/>
              </a:lnSpc>
              <a:buSzPct val="130000"/>
              <a:buNone/>
              <a:defRPr sz="1800" b="0"/>
            </a:pP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	Avoid </a:t>
            </a:r>
            <a:r>
              <a:rPr lang="en-GB" sz="1800" b="0" i="0" u="none" strike="noStrike" kern="1200" spc="0" dirty="0">
                <a:ln>
                  <a:noFill/>
                </a:ln>
                <a:ea typeface="Arial Unicode MS" pitchFamily="2"/>
                <a:cs typeface="Arial Unicode MS" pitchFamily="2"/>
              </a:rPr>
              <a:t>Crosstalk</a:t>
            </a:r>
            <a:endParaRPr lang="en-GB" sz="1800" b="0" i="0" u="none" strike="noStrike" kern="1200" spc="0" dirty="0" smtClean="0">
              <a:ln>
                <a:noFill/>
              </a:ln>
              <a:ea typeface="Arial Unicode MS" pitchFamily="2"/>
              <a:cs typeface="Arial Unicode MS" pitchFamily="2"/>
            </a:endParaRPr>
          </a:p>
          <a:p>
            <a:pPr marL="0" lvl="2" algn="just" hangingPunct="0">
              <a:lnSpc>
                <a:spcPct val="150000"/>
              </a:lnSpc>
              <a:buClr>
                <a:schemeClr val="tx1"/>
              </a:buClr>
              <a:buSzPct val="100000"/>
              <a:buNone/>
              <a:defRPr sz="1800" b="0"/>
            </a:pP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	Avoid </a:t>
            </a:r>
            <a:r>
              <a:rPr lang="en-GB" sz="1800" b="0" i="0" u="none" strike="noStrike" kern="1200" spc="0" dirty="0">
                <a:ln>
                  <a:noFill/>
                </a:ln>
                <a:ea typeface="Arial Unicode MS" pitchFamily="2"/>
                <a:cs typeface="Arial Unicode MS" pitchFamily="2"/>
              </a:rPr>
              <a:t>exceeding the </a:t>
            </a: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dynamic </a:t>
            </a:r>
            <a:r>
              <a:rPr lang="en-GB" sz="1800" b="0" i="0" u="none" strike="noStrike" kern="1200" spc="0" dirty="0">
                <a:ln>
                  <a:noFill/>
                </a:ln>
                <a:ea typeface="Arial Unicode MS" pitchFamily="2"/>
                <a:cs typeface="Arial Unicode MS" pitchFamily="2"/>
              </a:rPr>
              <a:t>range of readout electronics</a:t>
            </a:r>
            <a:endParaRPr lang="en-GB" sz="1800" b="0" i="0" u="none" strike="noStrike" kern="1200" spc="0" dirty="0" smtClean="0">
              <a:ln>
                <a:noFill/>
              </a:ln>
              <a:ea typeface="Arial Unicode MS" pitchFamily="2"/>
              <a:cs typeface="Arial Unicode MS" pitchFamily="2"/>
            </a:endParaRPr>
          </a:p>
          <a:p>
            <a:pPr marL="472745" lvl="2" algn="just" hangingPunct="0">
              <a:lnSpc>
                <a:spcPct val="150000"/>
              </a:lnSpc>
              <a:buSzPct val="130000"/>
              <a:buNone/>
              <a:defRPr sz="1800" b="0"/>
            </a:pP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Avoid higher capacitance -&gt; </a:t>
            </a:r>
            <a:r>
              <a:rPr lang="en-GB" sz="1800" b="0" i="0" u="none" strike="noStrike" kern="1200" spc="0" dirty="0">
                <a:ln>
                  <a:noFill/>
                </a:ln>
                <a:ea typeface="Arial Unicode MS" pitchFamily="2"/>
                <a:cs typeface="Arial Unicode MS" pitchFamily="2"/>
              </a:rPr>
              <a:t>Higher </a:t>
            </a:r>
            <a:r>
              <a:rPr lang="en-GB" sz="1800" b="0" i="0" u="none" strike="noStrike" kern="1200" spc="0" dirty="0" smtClean="0">
                <a:ln>
                  <a:noFill/>
                </a:ln>
                <a:ea typeface="Arial Unicode MS" pitchFamily="2"/>
                <a:cs typeface="Arial Unicode MS" pitchFamily="2"/>
              </a:rPr>
              <a:t>noise</a:t>
            </a:r>
          </a:p>
        </p:txBody>
      </p:sp>
      <p:grpSp>
        <p:nvGrpSpPr>
          <p:cNvPr id="34" name="36 Grupo"/>
          <p:cNvGrpSpPr/>
          <p:nvPr/>
        </p:nvGrpSpPr>
        <p:grpSpPr>
          <a:xfrm>
            <a:off x="5836115" y="1790700"/>
            <a:ext cx="3394440" cy="1870856"/>
            <a:chOff x="883439" y="4005064"/>
            <a:chExt cx="3394440" cy="1870856"/>
          </a:xfrm>
        </p:grpSpPr>
        <p:sp>
          <p:nvSpPr>
            <p:cNvPr id="35" name="Rectangle 2"/>
            <p:cNvSpPr/>
            <p:nvPr/>
          </p:nvSpPr>
          <p:spPr>
            <a:xfrm>
              <a:off x="883439" y="4417560"/>
              <a:ext cx="3394440" cy="14529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B8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6" name="Rectangle 4"/>
            <p:cNvSpPr/>
            <p:nvPr/>
          </p:nvSpPr>
          <p:spPr>
            <a:xfrm>
              <a:off x="883439" y="5779080"/>
              <a:ext cx="3394440" cy="968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" name="Rectangle 5"/>
            <p:cNvSpPr/>
            <p:nvPr/>
          </p:nvSpPr>
          <p:spPr>
            <a:xfrm>
              <a:off x="1690560" y="4417560"/>
              <a:ext cx="104040" cy="144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8" name="Rectangle 8"/>
            <p:cNvSpPr/>
            <p:nvPr/>
          </p:nvSpPr>
          <p:spPr>
            <a:xfrm>
              <a:off x="2522880" y="4417560"/>
              <a:ext cx="104040" cy="144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" name="Rectangle 11"/>
            <p:cNvSpPr/>
            <p:nvPr/>
          </p:nvSpPr>
          <p:spPr>
            <a:xfrm>
              <a:off x="3521520" y="4417560"/>
              <a:ext cx="104040" cy="144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0" name="Rectangle 26"/>
            <p:cNvSpPr/>
            <p:nvPr/>
          </p:nvSpPr>
          <p:spPr>
            <a:xfrm>
              <a:off x="2114640" y="4417560"/>
              <a:ext cx="66600" cy="6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1" name="Rectangle 27"/>
            <p:cNvSpPr/>
            <p:nvPr/>
          </p:nvSpPr>
          <p:spPr>
            <a:xfrm>
              <a:off x="3057840" y="4417560"/>
              <a:ext cx="66600" cy="6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2" name="Rectangle 28"/>
            <p:cNvSpPr/>
            <p:nvPr/>
          </p:nvSpPr>
          <p:spPr>
            <a:xfrm>
              <a:off x="1149840" y="4417560"/>
              <a:ext cx="66600" cy="6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3" name="Rectangle 29"/>
            <p:cNvSpPr/>
            <p:nvPr/>
          </p:nvSpPr>
          <p:spPr>
            <a:xfrm>
              <a:off x="3982320" y="4417560"/>
              <a:ext cx="66600" cy="6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164AB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4" name="Rectangle 3"/>
            <p:cNvSpPr/>
            <p:nvPr/>
          </p:nvSpPr>
          <p:spPr>
            <a:xfrm>
              <a:off x="1548360" y="4417560"/>
              <a:ext cx="399600" cy="80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5" name="Rectangle 7"/>
            <p:cNvSpPr/>
            <p:nvPr/>
          </p:nvSpPr>
          <p:spPr>
            <a:xfrm>
              <a:off x="2380319" y="4417560"/>
              <a:ext cx="399960" cy="80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6" name="Rectangle 10"/>
            <p:cNvSpPr/>
            <p:nvPr/>
          </p:nvSpPr>
          <p:spPr>
            <a:xfrm>
              <a:off x="3378960" y="4417560"/>
              <a:ext cx="399960" cy="80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5000" rIns="90000" bIns="450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7" name="Text Box 25"/>
            <p:cNvSpPr/>
            <p:nvPr/>
          </p:nvSpPr>
          <p:spPr>
            <a:xfrm>
              <a:off x="2272539" y="4005064"/>
              <a:ext cx="1791337" cy="35633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800" b="0" i="0" u="none" strike="noStrike" kern="1200" spc="0" dirty="0">
                  <a:ln>
                    <a:noFill/>
                  </a:ln>
                  <a:latin typeface="Arial" pitchFamily="18"/>
                  <a:ea typeface="Arial Unicode MS" pitchFamily="2"/>
                  <a:cs typeface="Arial Unicode MS" pitchFamily="2"/>
                </a:rPr>
                <a:t>P-type diffusion</a:t>
              </a:r>
            </a:p>
          </p:txBody>
        </p:sp>
      </p:grpSp>
      <p:sp>
        <p:nvSpPr>
          <p:cNvPr id="66" name="TextBox 112"/>
          <p:cNvSpPr txBox="1"/>
          <p:nvPr/>
        </p:nvSpPr>
        <p:spPr>
          <a:xfrm>
            <a:off x="6113262" y="2582603"/>
            <a:ext cx="3816424" cy="654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dirty="0">
                <a:ln>
                  <a:noFill/>
                </a:ln>
                <a:solidFill>
                  <a:schemeClr val="tx2"/>
                </a:solidFill>
                <a:latin typeface="+mj-lt"/>
                <a:ea typeface="Arial Unicode MS" pitchFamily="2"/>
                <a:cs typeface="Arial Unicode MS" pitchFamily="2"/>
              </a:rPr>
              <a:t>P</a:t>
            </a:r>
            <a:r>
              <a:rPr lang="en-GB" sz="1800" b="0" i="0" u="none" strike="noStrike" kern="1200" dirty="0" smtClean="0">
                <a:ln>
                  <a:noFill/>
                </a:ln>
                <a:solidFill>
                  <a:schemeClr val="tx2"/>
                </a:solidFill>
                <a:latin typeface="+mj-lt"/>
                <a:ea typeface="Arial Unicode MS" pitchFamily="2"/>
                <a:cs typeface="Arial Unicode MS" pitchFamily="2"/>
              </a:rPr>
              <a:t>+ implant under N </a:t>
            </a:r>
            <a:r>
              <a:rPr lang="en-GB" sz="1800" b="0" i="0" u="none" strike="noStrike" kern="1200" dirty="0">
                <a:ln>
                  <a:noFill/>
                </a:ln>
                <a:solidFill>
                  <a:schemeClr val="tx2"/>
                </a:solidFill>
                <a:latin typeface="+mj-lt"/>
                <a:ea typeface="Arial Unicode MS" pitchFamily="2"/>
                <a:cs typeface="Arial Unicode MS" pitchFamily="2"/>
              </a:rPr>
              <a:t>electrode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dirty="0" err="1" smtClean="0">
                <a:ln>
                  <a:noFill/>
                </a:ln>
                <a:solidFill>
                  <a:schemeClr val="tx2"/>
                </a:solidFill>
                <a:latin typeface="+mj-lt"/>
                <a:ea typeface="Arial Unicode MS" pitchFamily="2"/>
                <a:cs typeface="Arial Unicode MS" pitchFamily="2"/>
              </a:rPr>
              <a:t>Centered</a:t>
            </a:r>
            <a:r>
              <a:rPr lang="en-GB" sz="1800" b="0" i="0" u="none" strike="noStrike" kern="1200" dirty="0">
                <a:ln>
                  <a:noFill/>
                </a:ln>
                <a:solidFill>
                  <a:schemeClr val="tx2"/>
                </a:solidFill>
                <a:latin typeface="+mj-lt"/>
                <a:ea typeface="Arial Unicode MS" pitchFamily="2"/>
                <a:cs typeface="Arial Unicode MS" pitchFamily="2"/>
              </a:rPr>
              <a:t>, 5um wide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0" y="0"/>
            <a:ext cx="1659429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Fancy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new</a:t>
            </a:r>
            <a:endParaRPr lang="de-DE" dirty="0"/>
          </a:p>
        </p:txBody>
      </p:sp>
      <p:pic>
        <p:nvPicPr>
          <p:cNvPr id="70" name="Picture 4" descr="C:\users\Pablo\p-strip_Giullio\Imagenes Simus\Pdif_Efield_400V_NoLegen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0575" y="4016932"/>
            <a:ext cx="3543300" cy="24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81 Elipse"/>
          <p:cNvSpPr>
            <a:spLocks noChangeArrowheads="1"/>
          </p:cNvSpPr>
          <p:nvPr/>
        </p:nvSpPr>
        <p:spPr bwMode="auto">
          <a:xfrm>
            <a:off x="7330281" y="4254500"/>
            <a:ext cx="649288" cy="431800"/>
          </a:xfrm>
          <a:prstGeom prst="ellipse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5" cstate="print"/>
          <a:srcRect l="33961" t="14766" r="32079" b="16945"/>
          <a:stretch>
            <a:fillRect/>
          </a:stretch>
        </p:blipFill>
        <p:spPr bwMode="auto">
          <a:xfrm>
            <a:off x="4705800" y="4616505"/>
            <a:ext cx="1149416" cy="1848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3" name="Line 37"/>
          <p:cNvSpPr>
            <a:spLocks noChangeShapeType="1"/>
          </p:cNvSpPr>
          <p:nvPr/>
        </p:nvSpPr>
        <p:spPr bwMode="auto">
          <a:xfrm flipH="1">
            <a:off x="6721970" y="4504780"/>
            <a:ext cx="608309" cy="105782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6519069" y="5511800"/>
            <a:ext cx="2447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/>
              <a:t>High Electric Field peak at the centre of the strip</a:t>
            </a:r>
          </a:p>
        </p:txBody>
      </p:sp>
      <p:sp>
        <p:nvSpPr>
          <p:cNvPr id="75" name="13 CuadroTexto"/>
          <p:cNvSpPr txBox="1">
            <a:spLocks noChangeArrowheads="1"/>
          </p:cNvSpPr>
          <p:nvPr/>
        </p:nvSpPr>
        <p:spPr bwMode="auto">
          <a:xfrm>
            <a:off x="8411232" y="3816907"/>
            <a:ext cx="824964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500 </a:t>
            </a:r>
            <a:r>
              <a:rPr lang="en-US" dirty="0"/>
              <a:t>V 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512764" y="4517479"/>
            <a:ext cx="3903044" cy="184665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First </a:t>
            </a:r>
            <a:r>
              <a:rPr lang="de-DE" dirty="0" err="1" smtClean="0"/>
              <a:t>production</a:t>
            </a:r>
            <a:r>
              <a:rPr lang="de-DE" dirty="0" smtClean="0"/>
              <a:t> of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!</a:t>
            </a:r>
          </a:p>
          <a:p>
            <a:pPr>
              <a:buFont typeface="Lucida Grande"/>
              <a:buChar char="➔"/>
            </a:pPr>
            <a:r>
              <a:rPr lang="de-DE" dirty="0" smtClean="0"/>
              <a:t> CM </a:t>
            </a:r>
            <a:r>
              <a:rPr lang="de-DE" dirty="0" err="1" smtClean="0"/>
              <a:t>observed</a:t>
            </a:r>
            <a:endParaRPr lang="de-DE" dirty="0" smtClean="0"/>
          </a:p>
          <a:p>
            <a:r>
              <a:rPr lang="de-DE" dirty="0" smtClean="0"/>
              <a:t>Problems: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Leakage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high</a:t>
            </a:r>
          </a:p>
          <a:p>
            <a:pPr>
              <a:buFont typeface="Arial"/>
              <a:buChar char="•"/>
            </a:pPr>
            <a:r>
              <a:rPr lang="de-DE" dirty="0" smtClean="0"/>
              <a:t> High cross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8" name="Rechteck 77"/>
          <p:cNvSpPr/>
          <p:nvPr/>
        </p:nvSpPr>
        <p:spPr>
          <a:xfrm rot="16200000">
            <a:off x="7214574" y="3882253"/>
            <a:ext cx="4922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itchFamily="18"/>
                <a:ea typeface="Arial Unicode MS" pitchFamily="2"/>
                <a:cs typeface="Arial Unicode MS" pitchFamily="2"/>
              </a:rPr>
              <a:t>More information </a:t>
            </a:r>
            <a:r>
              <a:rPr lang="en-GB" sz="1400" dirty="0" smtClean="0">
                <a:latin typeface="Calibri" pitchFamily="18"/>
                <a:ea typeface="Arial Unicode MS" pitchFamily="2"/>
                <a:cs typeface="Arial Unicode MS" pitchFamily="2"/>
              </a:rPr>
              <a:t>see e.g. </a:t>
            </a:r>
            <a:r>
              <a:rPr lang="en-GB" sz="1400" dirty="0" smtClean="0">
                <a:latin typeface="Calibri" pitchFamily="18"/>
                <a:ea typeface="Arial Unicode MS" pitchFamily="2"/>
                <a:cs typeface="Arial Unicode MS" pitchFamily="2"/>
              </a:rPr>
              <a:t>G</a:t>
            </a:r>
            <a:r>
              <a:rPr lang="en-GB" sz="1400" dirty="0" smtClean="0">
                <a:latin typeface="Calibri" pitchFamily="18"/>
                <a:ea typeface="Arial Unicode MS" pitchFamily="2"/>
                <a:cs typeface="Arial Unicode MS" pitchFamily="2"/>
              </a:rPr>
              <a:t>. </a:t>
            </a:r>
            <a:r>
              <a:rPr lang="en-GB" sz="1400" dirty="0" err="1" smtClean="0">
                <a:latin typeface="Calibri" pitchFamily="18"/>
                <a:ea typeface="Arial Unicode MS" pitchFamily="2"/>
                <a:cs typeface="Arial Unicode MS" pitchFamily="2"/>
              </a:rPr>
              <a:t>Pellegrini</a:t>
            </a:r>
            <a:r>
              <a:rPr lang="en-GB" sz="1400" dirty="0" smtClean="0">
                <a:solidFill>
                  <a:srgbClr val="17375E"/>
                </a:solidFill>
                <a:latin typeface="Calibri" pitchFamily="18"/>
                <a:ea typeface="Arial Unicode MS" pitchFamily="2"/>
                <a:cs typeface="Arial Unicode MS" pitchFamily="2"/>
              </a:rPr>
              <a:t>,</a:t>
            </a:r>
            <a:r>
              <a:rPr lang="de-DE" sz="1400" dirty="0" smtClean="0"/>
              <a:t> 17</a:t>
            </a:r>
            <a:r>
              <a:rPr lang="de-DE" sz="1400" baseline="30000" dirty="0" smtClean="0"/>
              <a:t>th </a:t>
            </a:r>
            <a:r>
              <a:rPr lang="de-DE" sz="1400" dirty="0" smtClean="0"/>
              <a:t>RD50 Workshop 2010</a:t>
            </a:r>
            <a:r>
              <a:rPr lang="en-GB" sz="1400" dirty="0" smtClean="0">
                <a:solidFill>
                  <a:srgbClr val="17375E"/>
                </a:solidFill>
                <a:latin typeface="Calibri" pitchFamily="18"/>
                <a:ea typeface="Arial Unicode MS" pitchFamily="2"/>
                <a:cs typeface="Arial Unicode MS" pitchFamily="2"/>
              </a:rPr>
              <a:t> </a:t>
            </a:r>
            <a:r>
              <a:rPr lang="en-GB" sz="1400" dirty="0" smtClean="0">
                <a:solidFill>
                  <a:srgbClr val="17375E"/>
                </a:solidFill>
                <a:latin typeface="Calibri" pitchFamily="18"/>
                <a:ea typeface="Helvetica" pitchFamily="34"/>
                <a:cs typeface="Helvetica" pitchFamily="34"/>
              </a:rPr>
              <a:t> </a:t>
            </a:r>
            <a:endParaRPr lang="de-DE" sz="1400" dirty="0"/>
          </a:p>
        </p:txBody>
      </p:sp>
      <p:sp>
        <p:nvSpPr>
          <p:cNvPr id="79" name="Textfeld 78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Overview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1498" y="1568817"/>
            <a:ext cx="8538202" cy="466595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Motivation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Radiation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induced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damage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Depletion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voltage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Ieakage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current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rapping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Defect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investigations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Effective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doping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concentration</a:t>
            </a:r>
            <a:endParaRPr lang="de-DE" sz="2700" b="1" baseline="-250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bg1">
                  <a:lumMod val="65000"/>
                </a:schemeClr>
              </a:buCl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smtClean="0">
                <a:solidFill>
                  <a:srgbClr val="A6A6A6"/>
                </a:solidFill>
              </a:rPr>
              <a:t>Tools &amp; </a:t>
            </a:r>
            <a:r>
              <a:rPr lang="de-DE" sz="2700" b="1" dirty="0" err="1" smtClean="0">
                <a:solidFill>
                  <a:srgbClr val="A6A6A6"/>
                </a:solidFill>
              </a:rPr>
              <a:t>Approaches</a:t>
            </a:r>
            <a:r>
              <a:rPr lang="de-DE" sz="2700" b="1" dirty="0" smtClean="0">
                <a:solidFill>
                  <a:srgbClr val="A6A6A6"/>
                </a:solidFill>
              </a:rPr>
              <a:t>: CMS Si </a:t>
            </a:r>
            <a:r>
              <a:rPr lang="de-DE" sz="2700" b="1" dirty="0" err="1" smtClean="0">
                <a:solidFill>
                  <a:srgbClr val="A6A6A6"/>
                </a:solidFill>
              </a:rPr>
              <a:t>upgrade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campaign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with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Hamamatsu </a:t>
            </a:r>
            <a:r>
              <a:rPr lang="de-DE" sz="2700" b="1" dirty="0" err="1" smtClean="0">
                <a:solidFill>
                  <a:srgbClr val="A6A6A6"/>
                </a:solidFill>
              </a:rPr>
              <a:t>Photonics</a:t>
            </a:r>
            <a:r>
              <a:rPr lang="de-DE" sz="2700" b="1" dirty="0" smtClean="0">
                <a:solidFill>
                  <a:srgbClr val="A6A6A6"/>
                </a:solidFill>
              </a:rPr>
              <a:t>, </a:t>
            </a:r>
            <a:r>
              <a:rPr lang="de-DE" sz="2700" b="1" dirty="0" smtClean="0">
                <a:solidFill>
                  <a:srgbClr val="A6A6A6"/>
                </a:solidFill>
              </a:rPr>
              <a:t>Edge TCT</a:t>
            </a:r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Prospects</a:t>
            </a:r>
            <a:r>
              <a:rPr lang="de-DE" sz="2700" b="1" dirty="0" smtClean="0">
                <a:solidFill>
                  <a:srgbClr val="A6A6A6"/>
                </a:solidFill>
              </a:rPr>
              <a:t> of </a:t>
            </a:r>
            <a:r>
              <a:rPr lang="de-DE" sz="2700" b="1" dirty="0" err="1" smtClean="0">
                <a:solidFill>
                  <a:srgbClr val="A6A6A6"/>
                </a:solidFill>
              </a:rPr>
              <a:t>conventional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planar</a:t>
            </a: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sensors</a:t>
            </a:r>
            <a:endParaRPr lang="de-DE" sz="2700" b="1" dirty="0" smtClean="0">
              <a:solidFill>
                <a:srgbClr val="A6A6A6"/>
              </a:solidFill>
            </a:endParaRPr>
          </a:p>
          <a:p>
            <a:pPr lvl="1">
              <a:buFont typeface="Lucida Grande"/>
              <a:buChar char="➔"/>
            </a:pPr>
            <a:r>
              <a:rPr lang="de-DE" sz="2700" b="1" dirty="0" smtClean="0">
                <a:solidFill>
                  <a:srgbClr val="A6A6A6"/>
                </a:solidFill>
              </a:rPr>
              <a:t> Pixel</a:t>
            </a:r>
          </a:p>
          <a:p>
            <a:pPr>
              <a:buFont typeface="Arial"/>
              <a:buChar char="•"/>
            </a:pPr>
            <a:r>
              <a:rPr lang="de-DE" sz="2700" b="1" dirty="0" smtClean="0"/>
              <a:t> </a:t>
            </a:r>
            <a:r>
              <a:rPr lang="de-DE" sz="2700" b="1" dirty="0" err="1" smtClean="0"/>
              <a:t>Fancy</a:t>
            </a:r>
            <a:r>
              <a:rPr lang="de-DE" sz="2700" b="1" dirty="0" smtClean="0"/>
              <a:t> </a:t>
            </a:r>
            <a:r>
              <a:rPr lang="de-DE" sz="2700" b="1" dirty="0" smtClean="0"/>
              <a:t>and </a:t>
            </a:r>
            <a:r>
              <a:rPr lang="de-DE" sz="2700" b="1" dirty="0" err="1" smtClean="0"/>
              <a:t>new</a:t>
            </a:r>
            <a:r>
              <a:rPr lang="de-DE" sz="2700" b="1" dirty="0" smtClean="0"/>
              <a:t>: </a:t>
            </a:r>
          </a:p>
          <a:p>
            <a:pPr>
              <a:buClr>
                <a:schemeClr val="tx1"/>
              </a:buClr>
            </a:pPr>
            <a:r>
              <a:rPr lang="de-DE" sz="2700" b="1" dirty="0" smtClean="0"/>
              <a:t>	</a:t>
            </a:r>
            <a:r>
              <a:rPr lang="de-DE" sz="2700" b="1" dirty="0" smtClean="0">
                <a:solidFill>
                  <a:schemeClr val="bg1">
                    <a:lumMod val="65000"/>
                  </a:schemeClr>
                </a:solidFill>
              </a:rPr>
              <a:t>➔ Charge </a:t>
            </a:r>
            <a:r>
              <a:rPr lang="de-DE" sz="2700" b="1" dirty="0" err="1" smtClean="0">
                <a:solidFill>
                  <a:schemeClr val="bg1">
                    <a:lumMod val="65000"/>
                  </a:schemeClr>
                </a:solidFill>
              </a:rPr>
              <a:t>Multiplication</a:t>
            </a:r>
            <a:endParaRPr lang="de-DE" sz="27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sz="2700" b="1" dirty="0" smtClean="0">
                <a:solidFill>
                  <a:srgbClr val="A6A6A6"/>
                </a:solidFill>
              </a:rPr>
              <a:t>	</a:t>
            </a:r>
            <a:r>
              <a:rPr lang="de-DE" sz="2700" b="1" dirty="0" smtClean="0"/>
              <a:t>➔ 3D </a:t>
            </a:r>
            <a:r>
              <a:rPr lang="de-DE" sz="2700" b="1" dirty="0" err="1" smtClean="0"/>
              <a:t>Detectors</a:t>
            </a:r>
            <a:endParaRPr lang="de-DE" sz="2700" b="1" dirty="0" smtClean="0"/>
          </a:p>
          <a:p>
            <a:pPr>
              <a:buFont typeface="Arial"/>
              <a:buChar char="•"/>
            </a:pPr>
            <a:r>
              <a:rPr lang="de-DE" sz="2700" b="1" dirty="0" smtClean="0">
                <a:solidFill>
                  <a:srgbClr val="A6A6A6"/>
                </a:solidFill>
              </a:rPr>
              <a:t> </a:t>
            </a:r>
            <a:r>
              <a:rPr lang="de-DE" sz="2700" b="1" dirty="0" err="1" smtClean="0">
                <a:solidFill>
                  <a:srgbClr val="A6A6A6"/>
                </a:solidFill>
              </a:rPr>
              <a:t>Conclusions</a:t>
            </a:r>
            <a:endParaRPr lang="de-DE" sz="2700" b="1" dirty="0">
              <a:solidFill>
                <a:srgbClr val="A6A6A6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Bild 208" descr="p-typ-3d-c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279895" y="3558714"/>
            <a:ext cx="4347205" cy="2975214"/>
          </a:xfrm>
          <a:prstGeom prst="rect">
            <a:avLst/>
          </a:prstGeom>
        </p:spPr>
      </p:pic>
      <p:sp>
        <p:nvSpPr>
          <p:cNvPr id="208" name="Rechteck 207"/>
          <p:cNvSpPr/>
          <p:nvPr/>
        </p:nvSpPr>
        <p:spPr>
          <a:xfrm>
            <a:off x="262895" y="1515407"/>
            <a:ext cx="3900776" cy="240889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7" name="Rechteck 206"/>
          <p:cNvSpPr/>
          <p:nvPr/>
        </p:nvSpPr>
        <p:spPr>
          <a:xfrm>
            <a:off x="295462" y="4354171"/>
            <a:ext cx="4578350" cy="203358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3D Detectors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27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184968" y="1511751"/>
            <a:ext cx="5644832" cy="145800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pPr marL="290513" indent="-290513" eaLnBrk="0" hangingPunct="0">
              <a:lnSpc>
                <a:spcPct val="110000"/>
              </a:lnSpc>
              <a:buClr>
                <a:schemeClr val="tx1"/>
              </a:buClr>
              <a:buFont typeface="Arial"/>
              <a:buChar char="•"/>
              <a:tabLst>
                <a:tab pos="1876425" algn="l"/>
                <a:tab pos="3425825" algn="l"/>
                <a:tab pos="4194175" algn="l"/>
              </a:tabLst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“3D” electrodes: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	</a:t>
            </a:r>
            <a:r>
              <a:rPr lang="en-US" sz="1600" dirty="0">
                <a:latin typeface="Calibri"/>
                <a:cs typeface="Calibri"/>
              </a:rPr>
              <a:t>-</a:t>
            </a:r>
            <a:r>
              <a:rPr lang="en-US" sz="1600" dirty="0" smtClean="0">
                <a:latin typeface="Calibri"/>
                <a:cs typeface="Calibri"/>
              </a:rPr>
              <a:t> Narrow </a:t>
            </a:r>
            <a:r>
              <a:rPr lang="en-US" sz="1600" dirty="0">
                <a:latin typeface="Calibri"/>
                <a:cs typeface="Calibri"/>
              </a:rPr>
              <a:t>columns along detector </a:t>
            </a:r>
            <a:r>
              <a:rPr lang="en-US" sz="1600" dirty="0" smtClean="0">
                <a:latin typeface="Calibri"/>
                <a:cs typeface="Calibri"/>
              </a:rPr>
              <a:t>thickness</a:t>
            </a:r>
            <a:br>
              <a:rPr lang="en-US" sz="1600" dirty="0" smtClean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	-</a:t>
            </a:r>
            <a:r>
              <a:rPr lang="en-US" sz="1600" dirty="0" smtClean="0">
                <a:latin typeface="Calibri"/>
                <a:cs typeface="Calibri"/>
              </a:rPr>
              <a:t> Diameter</a:t>
            </a:r>
            <a:r>
              <a:rPr lang="en-US" sz="1600" dirty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10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Calibri"/>
                <a:cs typeface="Calibri"/>
              </a:rPr>
              <a:t>m</a:t>
            </a:r>
            <a:r>
              <a:rPr lang="en-US" sz="1600" dirty="0">
                <a:latin typeface="Calibri"/>
                <a:cs typeface="Calibri"/>
              </a:rPr>
              <a:t>,  distance: 50</a:t>
            </a:r>
            <a:r>
              <a:rPr lang="en-US" sz="1600" dirty="0" smtClean="0">
                <a:latin typeface="Calibri"/>
                <a:cs typeface="Calibri"/>
              </a:rPr>
              <a:t> – 100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Calibri"/>
                <a:cs typeface="Calibri"/>
              </a:rPr>
              <a:t>m</a:t>
            </a:r>
            <a:endParaRPr lang="en-US" sz="1600" dirty="0">
              <a:latin typeface="Calibri"/>
              <a:cs typeface="Calibri"/>
            </a:endParaRPr>
          </a:p>
          <a:p>
            <a:pPr marL="290513" indent="-290513" eaLnBrk="0" hangingPunct="0">
              <a:spcBef>
                <a:spcPct val="20000"/>
              </a:spcBef>
              <a:buClr>
                <a:schemeClr val="tx1"/>
              </a:buClr>
              <a:buFont typeface="Symbol" charset="2"/>
              <a:buChar char="·"/>
              <a:tabLst>
                <a:tab pos="1876425" algn="l"/>
                <a:tab pos="3425825" algn="l"/>
                <a:tab pos="4194175" algn="l"/>
              </a:tabLst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Lateral depletion: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	</a:t>
            </a:r>
            <a:r>
              <a:rPr lang="en-US" sz="1600" dirty="0">
                <a:latin typeface="Calibri"/>
                <a:cs typeface="Calibri"/>
              </a:rPr>
              <a:t>-</a:t>
            </a:r>
            <a:r>
              <a:rPr lang="en-US" sz="1600" dirty="0" smtClean="0">
                <a:latin typeface="Calibri"/>
                <a:cs typeface="Calibri"/>
              </a:rPr>
              <a:t> Lower </a:t>
            </a:r>
            <a:r>
              <a:rPr lang="en-US" sz="1600" dirty="0">
                <a:latin typeface="Calibri"/>
                <a:cs typeface="Calibri"/>
              </a:rPr>
              <a:t>depletion voltage needed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	-</a:t>
            </a:r>
            <a:r>
              <a:rPr lang="en-US" sz="1600" dirty="0" smtClean="0">
                <a:latin typeface="Calibri"/>
                <a:cs typeface="Calibri"/>
              </a:rPr>
              <a:t> Thicker </a:t>
            </a:r>
            <a:r>
              <a:rPr lang="en-US" sz="1600" dirty="0">
                <a:latin typeface="Calibri"/>
                <a:cs typeface="Calibri"/>
              </a:rPr>
              <a:t>detectors possible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	-</a:t>
            </a:r>
            <a:r>
              <a:rPr lang="en-US" sz="1600" dirty="0" smtClean="0">
                <a:latin typeface="Calibri"/>
                <a:cs typeface="Calibri"/>
              </a:rPr>
              <a:t> Fast signal</a:t>
            </a:r>
            <a:endParaRPr lang="en-US" sz="1600" dirty="0">
              <a:latin typeface="Calibri"/>
              <a:cs typeface="Calibri"/>
            </a:endParaRPr>
          </a:p>
        </p:txBody>
      </p: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491495" y="1552113"/>
            <a:ext cx="3462338" cy="2187575"/>
            <a:chOff x="3288" y="1644"/>
            <a:chExt cx="2181" cy="1378"/>
          </a:xfrm>
        </p:grpSpPr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4507" y="2064"/>
              <a:ext cx="927" cy="75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CC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GB" sz="800" b="1">
                <a:latin typeface="Rockwell" charset="0"/>
              </a:endParaRPr>
            </a:p>
          </p:txBody>
        </p:sp>
        <p:sp>
          <p:nvSpPr>
            <p:cNvPr id="77" name="Text Box 76"/>
            <p:cNvSpPr txBox="1">
              <a:spLocks noChangeArrowheads="1"/>
            </p:cNvSpPr>
            <p:nvPr/>
          </p:nvSpPr>
          <p:spPr bwMode="auto">
            <a:xfrm>
              <a:off x="5107" y="187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  <a:latin typeface="Helvetica" charset="0"/>
                </a:rPr>
                <a:t>p</a:t>
              </a:r>
              <a:r>
                <a:rPr lang="en-GB" sz="1200" b="1" baseline="30000">
                  <a:solidFill>
                    <a:srgbClr val="FF0000"/>
                  </a:solidFill>
                  <a:latin typeface="Helvetica" charset="0"/>
                </a:rPr>
                <a:t>+</a:t>
              </a:r>
              <a:endParaRPr lang="en-GB" sz="1200" b="1">
                <a:solidFill>
                  <a:srgbClr val="FF0000"/>
                </a:solidFill>
                <a:latin typeface="Helvetica" charset="0"/>
              </a:endParaRPr>
            </a:p>
          </p:txBody>
        </p:sp>
        <p:sp>
          <p:nvSpPr>
            <p:cNvPr id="78" name="Line 77"/>
            <p:cNvSpPr>
              <a:spLocks noChangeShapeType="1"/>
            </p:cNvSpPr>
            <p:nvPr/>
          </p:nvSpPr>
          <p:spPr bwMode="auto">
            <a:xfrm flipV="1">
              <a:off x="4889" y="2213"/>
              <a:ext cx="0" cy="127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>
              <a:off x="4965" y="2647"/>
              <a:ext cx="0" cy="90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>
              <a:off x="4448" y="1679"/>
              <a:ext cx="792" cy="1343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Oval 80"/>
            <p:cNvSpPr>
              <a:spLocks noChangeArrowheads="1"/>
            </p:cNvSpPr>
            <p:nvPr/>
          </p:nvSpPr>
          <p:spPr bwMode="auto">
            <a:xfrm rot="-10760086">
              <a:off x="4922" y="2413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2" name="Text Box 81"/>
            <p:cNvSpPr txBox="1">
              <a:spLocks noChangeArrowheads="1"/>
            </p:cNvSpPr>
            <p:nvPr/>
          </p:nvSpPr>
          <p:spPr bwMode="auto">
            <a:xfrm>
              <a:off x="4877" y="2366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3" name="Oval 82"/>
            <p:cNvSpPr>
              <a:spLocks noChangeArrowheads="1"/>
            </p:cNvSpPr>
            <p:nvPr/>
          </p:nvSpPr>
          <p:spPr bwMode="auto">
            <a:xfrm rot="-10760086">
              <a:off x="4840" y="2403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4" name="Text Box 83"/>
            <p:cNvSpPr txBox="1">
              <a:spLocks noChangeArrowheads="1"/>
            </p:cNvSpPr>
            <p:nvPr/>
          </p:nvSpPr>
          <p:spPr bwMode="auto">
            <a:xfrm>
              <a:off x="4796" y="2357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5" name="Oval 84"/>
            <p:cNvSpPr>
              <a:spLocks noChangeArrowheads="1"/>
            </p:cNvSpPr>
            <p:nvPr/>
          </p:nvSpPr>
          <p:spPr bwMode="auto">
            <a:xfrm rot="-10760086">
              <a:off x="4899" y="2452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6" name="Text Box 85"/>
            <p:cNvSpPr txBox="1">
              <a:spLocks noChangeArrowheads="1"/>
            </p:cNvSpPr>
            <p:nvPr/>
          </p:nvSpPr>
          <p:spPr bwMode="auto">
            <a:xfrm>
              <a:off x="4853" y="2402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 rot="-10760086">
              <a:off x="5001" y="254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8" name="Text Box 87"/>
            <p:cNvSpPr txBox="1">
              <a:spLocks noChangeArrowheads="1"/>
            </p:cNvSpPr>
            <p:nvPr/>
          </p:nvSpPr>
          <p:spPr bwMode="auto">
            <a:xfrm>
              <a:off x="4958" y="2502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 rot="-10760086">
              <a:off x="5057" y="2612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0" name="Text Box 89"/>
            <p:cNvSpPr txBox="1">
              <a:spLocks noChangeArrowheads="1"/>
            </p:cNvSpPr>
            <p:nvPr/>
          </p:nvSpPr>
          <p:spPr bwMode="auto">
            <a:xfrm>
              <a:off x="5011" y="2563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1" name="Oval 90"/>
            <p:cNvSpPr>
              <a:spLocks noChangeArrowheads="1"/>
            </p:cNvSpPr>
            <p:nvPr/>
          </p:nvSpPr>
          <p:spPr bwMode="auto">
            <a:xfrm rot="-10760086">
              <a:off x="4944" y="253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2" name="Text Box 91"/>
            <p:cNvSpPr txBox="1">
              <a:spLocks noChangeArrowheads="1"/>
            </p:cNvSpPr>
            <p:nvPr/>
          </p:nvSpPr>
          <p:spPr bwMode="auto">
            <a:xfrm>
              <a:off x="4899" y="2490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 rot="-10760086">
              <a:off x="4933" y="2585"/>
              <a:ext cx="48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4" name="Text Box 93"/>
            <p:cNvSpPr txBox="1">
              <a:spLocks noChangeArrowheads="1"/>
            </p:cNvSpPr>
            <p:nvPr/>
          </p:nvSpPr>
          <p:spPr bwMode="auto">
            <a:xfrm>
              <a:off x="4889" y="2541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 rot="-10760086">
              <a:off x="4890" y="2366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6" name="Text Box 95"/>
            <p:cNvSpPr txBox="1">
              <a:spLocks noChangeArrowheads="1"/>
            </p:cNvSpPr>
            <p:nvPr/>
          </p:nvSpPr>
          <p:spPr bwMode="auto">
            <a:xfrm>
              <a:off x="4848" y="2319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 rot="-10760086">
              <a:off x="4971" y="2484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8" name="Text Box 97"/>
            <p:cNvSpPr txBox="1">
              <a:spLocks noChangeArrowheads="1"/>
            </p:cNvSpPr>
            <p:nvPr/>
          </p:nvSpPr>
          <p:spPr bwMode="auto">
            <a:xfrm>
              <a:off x="4926" y="2436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 rot="-10760086">
              <a:off x="4987" y="2631"/>
              <a:ext cx="48" cy="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0" name="Text Box 99"/>
            <p:cNvSpPr txBox="1">
              <a:spLocks noChangeArrowheads="1"/>
            </p:cNvSpPr>
            <p:nvPr/>
          </p:nvSpPr>
          <p:spPr bwMode="auto">
            <a:xfrm>
              <a:off x="4942" y="2584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01" name="Text Box 100"/>
            <p:cNvSpPr txBox="1">
              <a:spLocks noChangeArrowheads="1"/>
            </p:cNvSpPr>
            <p:nvPr/>
          </p:nvSpPr>
          <p:spPr bwMode="auto">
            <a:xfrm rot="-5400000">
              <a:off x="4089" y="2340"/>
              <a:ext cx="4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300 </a:t>
              </a:r>
              <a:r>
                <a:rPr lang="en-US" sz="1200" b="1">
                  <a:solidFill>
                    <a:srgbClr val="000099"/>
                  </a:solidFill>
                  <a:latin typeface="Symbol" charset="2"/>
                </a:rPr>
                <a:t>m</a:t>
              </a:r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m</a:t>
              </a:r>
              <a:r>
                <a:rPr lang="en-US" sz="1200">
                  <a:solidFill>
                    <a:srgbClr val="000099"/>
                  </a:solidFill>
                  <a:latin typeface="Helvetica" charset="0"/>
                </a:rPr>
                <a:t> </a:t>
              </a:r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3288" y="2061"/>
              <a:ext cx="950" cy="752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CC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3434" y="2060"/>
              <a:ext cx="123" cy="753"/>
            </a:xfrm>
            <a:prstGeom prst="rect">
              <a:avLst/>
            </a:prstGeom>
            <a:gradFill rotWithShape="0">
              <a:gsLst>
                <a:gs pos="0">
                  <a:srgbClr val="000099"/>
                </a:gs>
                <a:gs pos="100000">
                  <a:srgbClr val="B2B2E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3916" y="2060"/>
              <a:ext cx="121" cy="749"/>
            </a:xfrm>
            <a:prstGeom prst="rect">
              <a:avLst/>
            </a:prstGeom>
            <a:gradFill rotWithShape="0">
              <a:gsLst>
                <a:gs pos="0">
                  <a:srgbClr val="000099"/>
                </a:gs>
                <a:gs pos="100000">
                  <a:srgbClr val="000047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5" name="Text Box 104"/>
            <p:cNvSpPr txBox="1">
              <a:spLocks noChangeArrowheads="1"/>
            </p:cNvSpPr>
            <p:nvPr/>
          </p:nvSpPr>
          <p:spPr bwMode="auto">
            <a:xfrm>
              <a:off x="4005" y="1896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chemeClr val="accent2"/>
                  </a:solidFill>
                  <a:latin typeface="Helvetica" charset="0"/>
                </a:rPr>
                <a:t>n</a:t>
              </a:r>
              <a:r>
                <a:rPr lang="en-US" sz="1200" b="1" baseline="30000">
                  <a:solidFill>
                    <a:schemeClr val="accent2"/>
                  </a:solidFill>
                  <a:latin typeface="Helvetica" charset="0"/>
                </a:rPr>
                <a:t>+</a:t>
              </a:r>
              <a:endParaRPr lang="en-US" sz="1200" b="1">
                <a:solidFill>
                  <a:schemeClr val="accent2"/>
                </a:solidFill>
                <a:latin typeface="Helvetica" charset="0"/>
              </a:endParaRPr>
            </a:p>
          </p:txBody>
        </p:sp>
        <p:sp>
          <p:nvSpPr>
            <p:cNvPr id="106" name="Text Box 105"/>
            <p:cNvSpPr txBox="1">
              <a:spLocks noChangeArrowheads="1"/>
            </p:cNvSpPr>
            <p:nvPr/>
          </p:nvSpPr>
          <p:spPr bwMode="auto">
            <a:xfrm>
              <a:off x="3434" y="188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  <a:latin typeface="Helvetica" charset="0"/>
                </a:rPr>
                <a:t>p</a:t>
              </a:r>
              <a:r>
                <a:rPr lang="en-US" sz="1200" b="1" baseline="30000">
                  <a:solidFill>
                    <a:srgbClr val="FF0000"/>
                  </a:solidFill>
                  <a:latin typeface="Helvetica" charset="0"/>
                </a:rPr>
                <a:t>+</a:t>
              </a:r>
              <a:endParaRPr lang="en-US" sz="1200" b="1">
                <a:solidFill>
                  <a:srgbClr val="FF0000"/>
                </a:solidFill>
                <a:latin typeface="Helvetica" charset="0"/>
              </a:endParaRPr>
            </a:p>
          </p:txBody>
        </p:sp>
        <p:sp>
          <p:nvSpPr>
            <p:cNvPr id="107" name="Line 106"/>
            <p:cNvSpPr>
              <a:spLocks noChangeShapeType="1"/>
            </p:cNvSpPr>
            <p:nvPr/>
          </p:nvSpPr>
          <p:spPr bwMode="auto">
            <a:xfrm flipH="1">
              <a:off x="4389" y="2103"/>
              <a:ext cx="0" cy="71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107"/>
            <p:cNvSpPr>
              <a:spLocks noChangeShapeType="1"/>
            </p:cNvSpPr>
            <p:nvPr/>
          </p:nvSpPr>
          <p:spPr bwMode="auto">
            <a:xfrm>
              <a:off x="3596" y="2205"/>
              <a:ext cx="244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Text Box 108"/>
            <p:cNvSpPr txBox="1">
              <a:spLocks noChangeArrowheads="1"/>
            </p:cNvSpPr>
            <p:nvPr/>
          </p:nvSpPr>
          <p:spPr bwMode="auto">
            <a:xfrm>
              <a:off x="3549" y="2063"/>
              <a:ext cx="4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50 </a:t>
              </a:r>
              <a:r>
                <a:rPr lang="en-US" sz="1200" b="1">
                  <a:solidFill>
                    <a:srgbClr val="000099"/>
                  </a:solidFill>
                  <a:latin typeface="Symbol" charset="2"/>
                </a:rPr>
                <a:t>m</a:t>
              </a:r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m</a:t>
              </a:r>
              <a:r>
                <a:rPr lang="en-US" sz="1200">
                  <a:solidFill>
                    <a:srgbClr val="000099"/>
                  </a:solidFill>
                  <a:latin typeface="Helvetica" charset="0"/>
                </a:rPr>
                <a:t> </a:t>
              </a:r>
            </a:p>
          </p:txBody>
        </p: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>
              <a:off x="3783" y="2518"/>
              <a:ext cx="111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 rot="10839914" flipV="1">
              <a:off x="3554" y="2369"/>
              <a:ext cx="111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 rot="-10760086">
              <a:off x="3785" y="2526"/>
              <a:ext cx="49" cy="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 rot="-10760086">
              <a:off x="3709" y="2421"/>
              <a:ext cx="49" cy="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4" name="Text Box 113"/>
            <p:cNvSpPr txBox="1">
              <a:spLocks noChangeArrowheads="1"/>
            </p:cNvSpPr>
            <p:nvPr/>
          </p:nvSpPr>
          <p:spPr bwMode="auto">
            <a:xfrm>
              <a:off x="3660" y="2375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 rot="-10760086">
              <a:off x="3623" y="2416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6" name="Text Box 115"/>
            <p:cNvSpPr txBox="1">
              <a:spLocks noChangeArrowheads="1"/>
            </p:cNvSpPr>
            <p:nvPr/>
          </p:nvSpPr>
          <p:spPr bwMode="auto">
            <a:xfrm>
              <a:off x="3579" y="2369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 rot="-10760086">
              <a:off x="3683" y="2465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8" name="Text Box 117"/>
            <p:cNvSpPr txBox="1">
              <a:spLocks noChangeArrowheads="1"/>
            </p:cNvSpPr>
            <p:nvPr/>
          </p:nvSpPr>
          <p:spPr bwMode="auto">
            <a:xfrm>
              <a:off x="3638" y="2418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 rot="-10760086">
              <a:off x="3785" y="2561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0" name="Text Box 119"/>
            <p:cNvSpPr txBox="1">
              <a:spLocks noChangeArrowheads="1"/>
            </p:cNvSpPr>
            <p:nvPr/>
          </p:nvSpPr>
          <p:spPr bwMode="auto">
            <a:xfrm>
              <a:off x="3741" y="2514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 rot="-10760086">
              <a:off x="3837" y="2596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2" name="Text Box 121"/>
            <p:cNvSpPr txBox="1">
              <a:spLocks noChangeArrowheads="1"/>
            </p:cNvSpPr>
            <p:nvPr/>
          </p:nvSpPr>
          <p:spPr bwMode="auto">
            <a:xfrm>
              <a:off x="3792" y="2543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 rot="-10760086">
              <a:off x="3726" y="254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4" name="Text Box 123"/>
            <p:cNvSpPr txBox="1">
              <a:spLocks noChangeArrowheads="1"/>
            </p:cNvSpPr>
            <p:nvPr/>
          </p:nvSpPr>
          <p:spPr bwMode="auto">
            <a:xfrm>
              <a:off x="3682" y="2502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 rot="-10760086">
              <a:off x="3717" y="2598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6" name="Text Box 125"/>
            <p:cNvSpPr txBox="1">
              <a:spLocks noChangeArrowheads="1"/>
            </p:cNvSpPr>
            <p:nvPr/>
          </p:nvSpPr>
          <p:spPr bwMode="auto">
            <a:xfrm>
              <a:off x="3673" y="2549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 rot="-10760086">
              <a:off x="3587" y="2479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8" name="Text Box 127"/>
            <p:cNvSpPr txBox="1">
              <a:spLocks noChangeArrowheads="1"/>
            </p:cNvSpPr>
            <p:nvPr/>
          </p:nvSpPr>
          <p:spPr bwMode="auto">
            <a:xfrm>
              <a:off x="3543" y="2434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 rot="-10760086">
              <a:off x="3580" y="2445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30" name="Text Box 129"/>
            <p:cNvSpPr txBox="1">
              <a:spLocks noChangeArrowheads="1"/>
            </p:cNvSpPr>
            <p:nvPr/>
          </p:nvSpPr>
          <p:spPr bwMode="auto">
            <a:xfrm>
              <a:off x="3536" y="2397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31" name="Text Box 130"/>
            <p:cNvSpPr txBox="1">
              <a:spLocks noChangeArrowheads="1"/>
            </p:cNvSpPr>
            <p:nvPr/>
          </p:nvSpPr>
          <p:spPr bwMode="auto">
            <a:xfrm>
              <a:off x="3740" y="2473"/>
              <a:ext cx="1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 flipH="1">
              <a:off x="3476" y="1673"/>
              <a:ext cx="666" cy="13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Text Box 132"/>
            <p:cNvSpPr txBox="1">
              <a:spLocks noChangeArrowheads="1"/>
            </p:cNvSpPr>
            <p:nvPr/>
          </p:nvSpPr>
          <p:spPr bwMode="auto">
            <a:xfrm>
              <a:off x="3503" y="1652"/>
              <a:ext cx="3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>
                  <a:latin typeface="Tempus Sans ITC" pitchFamily="82" charset="0"/>
                </a:rPr>
                <a:t>3D</a:t>
              </a:r>
            </a:p>
          </p:txBody>
        </p:sp>
        <p:sp>
          <p:nvSpPr>
            <p:cNvPr id="134" name="Text Box 133"/>
            <p:cNvSpPr txBox="1">
              <a:spLocks noChangeArrowheads="1"/>
            </p:cNvSpPr>
            <p:nvPr/>
          </p:nvSpPr>
          <p:spPr bwMode="auto">
            <a:xfrm>
              <a:off x="4711" y="1644"/>
              <a:ext cx="7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2000">
                  <a:latin typeface="Tempus Sans ITC" pitchFamily="82" charset="0"/>
                </a:rPr>
                <a:t>PLANAR</a:t>
              </a:r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5019" y="2094"/>
              <a:ext cx="67" cy="723"/>
            </a:xfrm>
            <a:custGeom>
              <a:avLst/>
              <a:gdLst>
                <a:gd name="T0" fmla="*/ 22 w 76"/>
                <a:gd name="T1" fmla="*/ 0 h 784"/>
                <a:gd name="T2" fmla="*/ 4 w 76"/>
                <a:gd name="T3" fmla="*/ 116 h 784"/>
                <a:gd name="T4" fmla="*/ 4 w 76"/>
                <a:gd name="T5" fmla="*/ 348 h 784"/>
                <a:gd name="T6" fmla="*/ 0 60000 65536"/>
                <a:gd name="T7" fmla="*/ 0 60000 65536"/>
                <a:gd name="T8" fmla="*/ 0 60000 65536"/>
                <a:gd name="T9" fmla="*/ 0 w 76"/>
                <a:gd name="T10" fmla="*/ 0 h 784"/>
                <a:gd name="T11" fmla="*/ 76 w 76"/>
                <a:gd name="T12" fmla="*/ 784 h 7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784">
                  <a:moveTo>
                    <a:pt x="76" y="0"/>
                  </a:moveTo>
                  <a:cubicBezTo>
                    <a:pt x="50" y="66"/>
                    <a:pt x="24" y="133"/>
                    <a:pt x="12" y="264"/>
                  </a:cubicBezTo>
                  <a:cubicBezTo>
                    <a:pt x="0" y="395"/>
                    <a:pt x="5" y="703"/>
                    <a:pt x="4" y="7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Line 135"/>
            <p:cNvSpPr>
              <a:spLocks noChangeShapeType="1"/>
            </p:cNvSpPr>
            <p:nvPr/>
          </p:nvSpPr>
          <p:spPr bwMode="auto">
            <a:xfrm>
              <a:off x="5164" y="2095"/>
              <a:ext cx="0" cy="6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 flipH="1">
              <a:off x="5267" y="2087"/>
              <a:ext cx="67" cy="722"/>
            </a:xfrm>
            <a:custGeom>
              <a:avLst/>
              <a:gdLst>
                <a:gd name="T0" fmla="*/ 22 w 76"/>
                <a:gd name="T1" fmla="*/ 0 h 784"/>
                <a:gd name="T2" fmla="*/ 4 w 76"/>
                <a:gd name="T3" fmla="*/ 115 h 784"/>
                <a:gd name="T4" fmla="*/ 4 w 76"/>
                <a:gd name="T5" fmla="*/ 344 h 784"/>
                <a:gd name="T6" fmla="*/ 0 60000 65536"/>
                <a:gd name="T7" fmla="*/ 0 60000 65536"/>
                <a:gd name="T8" fmla="*/ 0 60000 65536"/>
                <a:gd name="T9" fmla="*/ 0 w 76"/>
                <a:gd name="T10" fmla="*/ 0 h 784"/>
                <a:gd name="T11" fmla="*/ 76 w 76"/>
                <a:gd name="T12" fmla="*/ 784 h 7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784">
                  <a:moveTo>
                    <a:pt x="76" y="0"/>
                  </a:moveTo>
                  <a:cubicBezTo>
                    <a:pt x="50" y="66"/>
                    <a:pt x="24" y="133"/>
                    <a:pt x="12" y="264"/>
                  </a:cubicBezTo>
                  <a:cubicBezTo>
                    <a:pt x="0" y="395"/>
                    <a:pt x="5" y="703"/>
                    <a:pt x="4" y="7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4997" y="2038"/>
              <a:ext cx="340" cy="57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grpSp>
          <p:nvGrpSpPr>
            <p:cNvPr id="5" name="Group 138"/>
            <p:cNvGrpSpPr>
              <a:grpSpLocks/>
            </p:cNvGrpSpPr>
            <p:nvPr/>
          </p:nvGrpSpPr>
          <p:grpSpPr bwMode="auto">
            <a:xfrm>
              <a:off x="4551" y="2093"/>
              <a:ext cx="315" cy="729"/>
              <a:chOff x="3684" y="1280"/>
              <a:chExt cx="356" cy="792"/>
            </a:xfrm>
          </p:grpSpPr>
          <p:sp>
            <p:nvSpPr>
              <p:cNvPr id="143" name="Freeform 139"/>
              <p:cNvSpPr>
                <a:spLocks/>
              </p:cNvSpPr>
              <p:nvPr/>
            </p:nvSpPr>
            <p:spPr bwMode="auto">
              <a:xfrm>
                <a:off x="3684" y="1288"/>
                <a:ext cx="76" cy="784"/>
              </a:xfrm>
              <a:custGeom>
                <a:avLst/>
                <a:gdLst>
                  <a:gd name="T0" fmla="*/ 76 w 76"/>
                  <a:gd name="T1" fmla="*/ 0 h 784"/>
                  <a:gd name="T2" fmla="*/ 12 w 76"/>
                  <a:gd name="T3" fmla="*/ 264 h 784"/>
                  <a:gd name="T4" fmla="*/ 4 w 76"/>
                  <a:gd name="T5" fmla="*/ 784 h 784"/>
                  <a:gd name="T6" fmla="*/ 0 60000 65536"/>
                  <a:gd name="T7" fmla="*/ 0 60000 65536"/>
                  <a:gd name="T8" fmla="*/ 0 60000 65536"/>
                  <a:gd name="T9" fmla="*/ 0 w 76"/>
                  <a:gd name="T10" fmla="*/ 0 h 784"/>
                  <a:gd name="T11" fmla="*/ 76 w 76"/>
                  <a:gd name="T12" fmla="*/ 784 h 7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" h="784">
                    <a:moveTo>
                      <a:pt x="76" y="0"/>
                    </a:moveTo>
                    <a:cubicBezTo>
                      <a:pt x="50" y="66"/>
                      <a:pt x="24" y="133"/>
                      <a:pt x="12" y="264"/>
                    </a:cubicBezTo>
                    <a:cubicBezTo>
                      <a:pt x="0" y="395"/>
                      <a:pt x="5" y="703"/>
                      <a:pt x="4" y="78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" name="Line 140"/>
              <p:cNvSpPr>
                <a:spLocks noChangeShapeType="1"/>
              </p:cNvSpPr>
              <p:nvPr/>
            </p:nvSpPr>
            <p:spPr bwMode="auto">
              <a:xfrm>
                <a:off x="3848" y="1289"/>
                <a:ext cx="0" cy="7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" name="Freeform 141"/>
              <p:cNvSpPr>
                <a:spLocks/>
              </p:cNvSpPr>
              <p:nvPr/>
            </p:nvSpPr>
            <p:spPr bwMode="auto">
              <a:xfrm flipH="1">
                <a:off x="3964" y="1280"/>
                <a:ext cx="76" cy="784"/>
              </a:xfrm>
              <a:custGeom>
                <a:avLst/>
                <a:gdLst>
                  <a:gd name="T0" fmla="*/ 76 w 76"/>
                  <a:gd name="T1" fmla="*/ 0 h 784"/>
                  <a:gd name="T2" fmla="*/ 12 w 76"/>
                  <a:gd name="T3" fmla="*/ 264 h 784"/>
                  <a:gd name="T4" fmla="*/ 4 w 76"/>
                  <a:gd name="T5" fmla="*/ 784 h 784"/>
                  <a:gd name="T6" fmla="*/ 0 60000 65536"/>
                  <a:gd name="T7" fmla="*/ 0 60000 65536"/>
                  <a:gd name="T8" fmla="*/ 0 60000 65536"/>
                  <a:gd name="T9" fmla="*/ 0 w 76"/>
                  <a:gd name="T10" fmla="*/ 0 h 784"/>
                  <a:gd name="T11" fmla="*/ 76 w 76"/>
                  <a:gd name="T12" fmla="*/ 784 h 7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" h="784">
                    <a:moveTo>
                      <a:pt x="76" y="0"/>
                    </a:moveTo>
                    <a:cubicBezTo>
                      <a:pt x="50" y="66"/>
                      <a:pt x="24" y="133"/>
                      <a:pt x="12" y="264"/>
                    </a:cubicBezTo>
                    <a:cubicBezTo>
                      <a:pt x="0" y="395"/>
                      <a:pt x="5" y="703"/>
                      <a:pt x="4" y="78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140" name="Rectangle 142"/>
            <p:cNvSpPr>
              <a:spLocks noChangeArrowheads="1"/>
            </p:cNvSpPr>
            <p:nvPr/>
          </p:nvSpPr>
          <p:spPr bwMode="auto">
            <a:xfrm>
              <a:off x="4537" y="2038"/>
              <a:ext cx="340" cy="57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41" name="Rectangle 143"/>
            <p:cNvSpPr>
              <a:spLocks noChangeArrowheads="1"/>
            </p:cNvSpPr>
            <p:nvPr/>
          </p:nvSpPr>
          <p:spPr bwMode="auto">
            <a:xfrm>
              <a:off x="4510" y="2771"/>
              <a:ext cx="924" cy="44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rgbClr val="0000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42" name="Text Box 144"/>
            <p:cNvSpPr txBox="1">
              <a:spLocks noChangeArrowheads="1"/>
            </p:cNvSpPr>
            <p:nvPr/>
          </p:nvSpPr>
          <p:spPr bwMode="auto">
            <a:xfrm>
              <a:off x="4671" y="185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  <a:latin typeface="Helvetica" charset="0"/>
                </a:rPr>
                <a:t>p</a:t>
              </a:r>
              <a:r>
                <a:rPr lang="en-GB" sz="1200" b="1" baseline="30000">
                  <a:solidFill>
                    <a:srgbClr val="FF0000"/>
                  </a:solidFill>
                  <a:latin typeface="Helvetica" charset="0"/>
                </a:rPr>
                <a:t>+</a:t>
              </a:r>
              <a:endParaRPr lang="en-GB" sz="1200" b="1">
                <a:solidFill>
                  <a:srgbClr val="FF0000"/>
                </a:solidFill>
                <a:latin typeface="Helvetica" charset="0"/>
              </a:endParaRPr>
            </a:p>
          </p:txBody>
        </p:sp>
      </p:grpSp>
      <p:sp>
        <p:nvSpPr>
          <p:cNvPr id="146" name="Textfeld 145"/>
          <p:cNvSpPr txBox="1"/>
          <p:nvPr/>
        </p:nvSpPr>
        <p:spPr>
          <a:xfrm>
            <a:off x="0" y="0"/>
            <a:ext cx="1659429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Fancy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new</a:t>
            </a:r>
            <a:endParaRPr lang="de-DE" dirty="0"/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314088" y="4354171"/>
            <a:ext cx="4578350" cy="1814513"/>
            <a:chOff x="336" y="1440"/>
            <a:chExt cx="2884" cy="1143"/>
          </a:xfrm>
        </p:grpSpPr>
        <p:sp>
          <p:nvSpPr>
            <p:cNvPr id="148" name="Text Box 5"/>
            <p:cNvSpPr txBox="1">
              <a:spLocks noChangeArrowheads="1"/>
            </p:cNvSpPr>
            <p:nvPr/>
          </p:nvSpPr>
          <p:spPr bwMode="auto">
            <a:xfrm>
              <a:off x="336" y="1440"/>
              <a:ext cx="7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/>
                <a:t>n-columns</a:t>
              </a:r>
            </a:p>
          </p:txBody>
        </p:sp>
        <p:sp>
          <p:nvSpPr>
            <p:cNvPr id="149" name="Text Box 6"/>
            <p:cNvSpPr txBox="1">
              <a:spLocks noChangeArrowheads="1"/>
            </p:cNvSpPr>
            <p:nvPr/>
          </p:nvSpPr>
          <p:spPr bwMode="auto">
            <a:xfrm>
              <a:off x="1344" y="1488"/>
              <a:ext cx="7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/>
                <a:t>p-columns</a:t>
              </a:r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1066" y="1783"/>
              <a:ext cx="71" cy="438"/>
              <a:chOff x="1188" y="1766"/>
              <a:chExt cx="109" cy="724"/>
            </a:xfrm>
          </p:grpSpPr>
          <p:sp>
            <p:nvSpPr>
              <p:cNvPr id="204" name="Rectangle 9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5" name="Oval 10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6" name="Oval 11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666" y="1784"/>
              <a:ext cx="71" cy="438"/>
              <a:chOff x="1188" y="1766"/>
              <a:chExt cx="109" cy="724"/>
            </a:xfrm>
          </p:grpSpPr>
          <p:sp>
            <p:nvSpPr>
              <p:cNvPr id="201" name="Rectangle 13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2" name="Oval 14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3" name="Oval 15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4" name="Group 16"/>
            <p:cNvGrpSpPr>
              <a:grpSpLocks/>
            </p:cNvGrpSpPr>
            <p:nvPr/>
          </p:nvGrpSpPr>
          <p:grpSpPr bwMode="auto">
            <a:xfrm>
              <a:off x="2277" y="1784"/>
              <a:ext cx="71" cy="439"/>
              <a:chOff x="1188" y="1766"/>
              <a:chExt cx="109" cy="724"/>
            </a:xfrm>
          </p:grpSpPr>
          <p:sp>
            <p:nvSpPr>
              <p:cNvPr id="198" name="Rectangle 17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9" name="Oval 18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0" name="Oval 19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5" name="Group 20"/>
            <p:cNvGrpSpPr>
              <a:grpSpLocks/>
            </p:cNvGrpSpPr>
            <p:nvPr/>
          </p:nvGrpSpPr>
          <p:grpSpPr bwMode="auto">
            <a:xfrm>
              <a:off x="773" y="2107"/>
              <a:ext cx="69" cy="480"/>
              <a:chOff x="726" y="2296"/>
              <a:chExt cx="107" cy="791"/>
            </a:xfrm>
          </p:grpSpPr>
          <p:sp>
            <p:nvSpPr>
              <p:cNvPr id="196" name="Oval 21"/>
              <p:cNvSpPr>
                <a:spLocks noChangeArrowheads="1"/>
              </p:cNvSpPr>
              <p:nvPr/>
            </p:nvSpPr>
            <p:spPr bwMode="auto">
              <a:xfrm>
                <a:off x="728" y="229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7" name="Rectangle 22"/>
              <p:cNvSpPr>
                <a:spLocks noChangeArrowheads="1"/>
              </p:cNvSpPr>
              <p:nvPr/>
            </p:nvSpPr>
            <p:spPr bwMode="auto">
              <a:xfrm>
                <a:off x="726" y="2328"/>
                <a:ext cx="105" cy="7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6" name="Group 23"/>
            <p:cNvGrpSpPr>
              <a:grpSpLocks/>
            </p:cNvGrpSpPr>
            <p:nvPr/>
          </p:nvGrpSpPr>
          <p:grpSpPr bwMode="auto">
            <a:xfrm>
              <a:off x="1412" y="2109"/>
              <a:ext cx="69" cy="480"/>
              <a:chOff x="726" y="2296"/>
              <a:chExt cx="107" cy="791"/>
            </a:xfrm>
          </p:grpSpPr>
          <p:sp>
            <p:nvSpPr>
              <p:cNvPr id="194" name="Oval 24"/>
              <p:cNvSpPr>
                <a:spLocks noChangeArrowheads="1"/>
              </p:cNvSpPr>
              <p:nvPr/>
            </p:nvSpPr>
            <p:spPr bwMode="auto">
              <a:xfrm>
                <a:off x="728" y="229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5" name="Rectangle 25"/>
              <p:cNvSpPr>
                <a:spLocks noChangeArrowheads="1"/>
              </p:cNvSpPr>
              <p:nvPr/>
            </p:nvSpPr>
            <p:spPr bwMode="auto">
              <a:xfrm>
                <a:off x="726" y="2328"/>
                <a:ext cx="105" cy="7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7" name="Group 26"/>
            <p:cNvGrpSpPr>
              <a:grpSpLocks/>
            </p:cNvGrpSpPr>
            <p:nvPr/>
          </p:nvGrpSpPr>
          <p:grpSpPr bwMode="auto">
            <a:xfrm>
              <a:off x="2069" y="2110"/>
              <a:ext cx="70" cy="480"/>
              <a:chOff x="726" y="2296"/>
              <a:chExt cx="107" cy="791"/>
            </a:xfrm>
          </p:grpSpPr>
          <p:sp>
            <p:nvSpPr>
              <p:cNvPr id="192" name="Oval 27"/>
              <p:cNvSpPr>
                <a:spLocks noChangeArrowheads="1"/>
              </p:cNvSpPr>
              <p:nvPr/>
            </p:nvSpPr>
            <p:spPr bwMode="auto">
              <a:xfrm>
                <a:off x="728" y="229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3" name="Rectangle 28"/>
              <p:cNvSpPr>
                <a:spLocks noChangeArrowheads="1"/>
              </p:cNvSpPr>
              <p:nvPr/>
            </p:nvSpPr>
            <p:spPr bwMode="auto">
              <a:xfrm>
                <a:off x="726" y="2328"/>
                <a:ext cx="105" cy="7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9" name="Group 29"/>
            <p:cNvGrpSpPr>
              <a:grpSpLocks/>
            </p:cNvGrpSpPr>
            <p:nvPr/>
          </p:nvGrpSpPr>
          <p:grpSpPr bwMode="auto">
            <a:xfrm>
              <a:off x="1239" y="1939"/>
              <a:ext cx="79" cy="467"/>
              <a:chOff x="1188" y="1766"/>
              <a:chExt cx="109" cy="724"/>
            </a:xfrm>
          </p:grpSpPr>
          <p:sp>
            <p:nvSpPr>
              <p:cNvPr id="189" name="Rectangle 30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0" name="Oval 31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1" name="Oval 32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20" name="Group 33"/>
            <p:cNvGrpSpPr>
              <a:grpSpLocks/>
            </p:cNvGrpSpPr>
            <p:nvPr/>
          </p:nvGrpSpPr>
          <p:grpSpPr bwMode="auto">
            <a:xfrm>
              <a:off x="1845" y="1938"/>
              <a:ext cx="78" cy="467"/>
              <a:chOff x="1188" y="1766"/>
              <a:chExt cx="109" cy="724"/>
            </a:xfrm>
          </p:grpSpPr>
          <p:sp>
            <p:nvSpPr>
              <p:cNvPr id="186" name="Rectangle 34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87" name="Oval 35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88" name="Oval 36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8" name="Freeform 37"/>
            <p:cNvSpPr>
              <a:spLocks/>
            </p:cNvSpPr>
            <p:nvPr/>
          </p:nvSpPr>
          <p:spPr bwMode="auto">
            <a:xfrm>
              <a:off x="628" y="1710"/>
              <a:ext cx="1871" cy="412"/>
            </a:xfrm>
            <a:custGeom>
              <a:avLst/>
              <a:gdLst>
                <a:gd name="T0" fmla="*/ 0 w 2922"/>
                <a:gd name="T1" fmla="*/ 64 h 681"/>
                <a:gd name="T2" fmla="*/ 108 w 2922"/>
                <a:gd name="T3" fmla="*/ 64 h 681"/>
                <a:gd name="T4" fmla="*/ 123 w 2922"/>
                <a:gd name="T5" fmla="*/ 0 h 681"/>
                <a:gd name="T6" fmla="*/ 27 w 2922"/>
                <a:gd name="T7" fmla="*/ 0 h 681"/>
                <a:gd name="T8" fmla="*/ 0 w 2922"/>
                <a:gd name="T9" fmla="*/ 64 h 6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22"/>
                <a:gd name="T16" fmla="*/ 0 h 681"/>
                <a:gd name="T17" fmla="*/ 2922 w 2922"/>
                <a:gd name="T18" fmla="*/ 681 h 6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22" h="681">
                  <a:moveTo>
                    <a:pt x="0" y="681"/>
                  </a:moveTo>
                  <a:lnTo>
                    <a:pt x="2565" y="678"/>
                  </a:lnTo>
                  <a:lnTo>
                    <a:pt x="2922" y="0"/>
                  </a:lnTo>
                  <a:lnTo>
                    <a:pt x="642" y="0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FF">
                <a:alpha val="39999"/>
              </a:srgbClr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" name="Rectangle 38"/>
            <p:cNvSpPr>
              <a:spLocks noChangeArrowheads="1"/>
            </p:cNvSpPr>
            <p:nvPr/>
          </p:nvSpPr>
          <p:spPr bwMode="auto">
            <a:xfrm>
              <a:off x="624" y="2112"/>
              <a:ext cx="1642" cy="459"/>
            </a:xfrm>
            <a:prstGeom prst="rect">
              <a:avLst/>
            </a:prstGeom>
            <a:solidFill>
              <a:srgbClr val="99CCFF">
                <a:alpha val="39999"/>
              </a:srgb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60" name="Freeform 39"/>
            <p:cNvSpPr>
              <a:spLocks/>
            </p:cNvSpPr>
            <p:nvPr/>
          </p:nvSpPr>
          <p:spPr bwMode="auto">
            <a:xfrm>
              <a:off x="2270" y="1706"/>
              <a:ext cx="230" cy="875"/>
            </a:xfrm>
            <a:custGeom>
              <a:avLst/>
              <a:gdLst>
                <a:gd name="T0" fmla="*/ 0 w 360"/>
                <a:gd name="T1" fmla="*/ 64 h 1446"/>
                <a:gd name="T2" fmla="*/ 15 w 360"/>
                <a:gd name="T3" fmla="*/ 0 h 1446"/>
                <a:gd name="T4" fmla="*/ 15 w 360"/>
                <a:gd name="T5" fmla="*/ 60 h 1446"/>
                <a:gd name="T6" fmla="*/ 1 w 360"/>
                <a:gd name="T7" fmla="*/ 135 h 1446"/>
                <a:gd name="T8" fmla="*/ 0 w 360"/>
                <a:gd name="T9" fmla="*/ 64 h 14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446"/>
                <a:gd name="T17" fmla="*/ 360 w 360"/>
                <a:gd name="T18" fmla="*/ 1446 h 14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446">
                  <a:moveTo>
                    <a:pt x="0" y="684"/>
                  </a:moveTo>
                  <a:lnTo>
                    <a:pt x="360" y="0"/>
                  </a:lnTo>
                  <a:lnTo>
                    <a:pt x="360" y="642"/>
                  </a:lnTo>
                  <a:lnTo>
                    <a:pt x="3" y="1446"/>
                  </a:lnTo>
                  <a:lnTo>
                    <a:pt x="0" y="684"/>
                  </a:lnTo>
                  <a:close/>
                </a:path>
              </a:pathLst>
            </a:custGeom>
            <a:solidFill>
              <a:srgbClr val="99CCFF">
                <a:alpha val="39999"/>
              </a:srgbClr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" name="Freeform 40"/>
            <p:cNvSpPr>
              <a:spLocks/>
            </p:cNvSpPr>
            <p:nvPr/>
          </p:nvSpPr>
          <p:spPr bwMode="auto">
            <a:xfrm>
              <a:off x="624" y="1706"/>
              <a:ext cx="415" cy="875"/>
            </a:xfrm>
            <a:custGeom>
              <a:avLst/>
              <a:gdLst>
                <a:gd name="T0" fmla="*/ 0 w 360"/>
                <a:gd name="T1" fmla="*/ 64 h 1446"/>
                <a:gd name="T2" fmla="*/ 5386 w 360"/>
                <a:gd name="T3" fmla="*/ 0 h 1446"/>
                <a:gd name="T4" fmla="*/ 5386 w 360"/>
                <a:gd name="T5" fmla="*/ 60 h 1446"/>
                <a:gd name="T6" fmla="*/ 48 w 360"/>
                <a:gd name="T7" fmla="*/ 135 h 1446"/>
                <a:gd name="T8" fmla="*/ 0 w 360"/>
                <a:gd name="T9" fmla="*/ 64 h 14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446"/>
                <a:gd name="T17" fmla="*/ 360 w 360"/>
                <a:gd name="T18" fmla="*/ 1446 h 14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446">
                  <a:moveTo>
                    <a:pt x="0" y="684"/>
                  </a:moveTo>
                  <a:lnTo>
                    <a:pt x="360" y="0"/>
                  </a:lnTo>
                  <a:lnTo>
                    <a:pt x="360" y="642"/>
                  </a:lnTo>
                  <a:lnTo>
                    <a:pt x="3" y="1446"/>
                  </a:lnTo>
                  <a:lnTo>
                    <a:pt x="0" y="68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Rectangle 41"/>
            <p:cNvSpPr>
              <a:spLocks noChangeArrowheads="1"/>
            </p:cNvSpPr>
            <p:nvPr/>
          </p:nvSpPr>
          <p:spPr bwMode="auto">
            <a:xfrm>
              <a:off x="1039" y="1712"/>
              <a:ext cx="1462" cy="3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63" name="Line 42"/>
            <p:cNvSpPr>
              <a:spLocks noChangeShapeType="1"/>
            </p:cNvSpPr>
            <p:nvPr/>
          </p:nvSpPr>
          <p:spPr bwMode="auto">
            <a:xfrm>
              <a:off x="1029" y="1618"/>
              <a:ext cx="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Line 43"/>
            <p:cNvSpPr>
              <a:spLocks noChangeShapeType="1"/>
            </p:cNvSpPr>
            <p:nvPr/>
          </p:nvSpPr>
          <p:spPr bwMode="auto">
            <a:xfrm flipH="1">
              <a:off x="1278" y="1631"/>
              <a:ext cx="115" cy="3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21" name="Group 44"/>
            <p:cNvGrpSpPr>
              <a:grpSpLocks/>
            </p:cNvGrpSpPr>
            <p:nvPr/>
          </p:nvGrpSpPr>
          <p:grpSpPr bwMode="auto">
            <a:xfrm>
              <a:off x="1600" y="1824"/>
              <a:ext cx="599" cy="680"/>
              <a:chOff x="1864" y="1908"/>
              <a:chExt cx="935" cy="1415"/>
            </a:xfrm>
          </p:grpSpPr>
          <p:sp>
            <p:nvSpPr>
              <p:cNvPr id="177" name="Line 45"/>
              <p:cNvSpPr>
                <a:spLocks noChangeShapeType="1"/>
              </p:cNvSpPr>
              <p:nvPr/>
            </p:nvSpPr>
            <p:spPr bwMode="auto">
              <a:xfrm flipV="1">
                <a:off x="2468" y="1908"/>
                <a:ext cx="39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" name="Line 46"/>
              <p:cNvSpPr>
                <a:spLocks noChangeShapeType="1"/>
              </p:cNvSpPr>
              <p:nvPr/>
            </p:nvSpPr>
            <p:spPr bwMode="auto">
              <a:xfrm>
                <a:off x="2701" y="2189"/>
                <a:ext cx="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9" name="Line 47"/>
              <p:cNvSpPr>
                <a:spLocks noChangeShapeType="1"/>
              </p:cNvSpPr>
              <p:nvPr/>
            </p:nvSpPr>
            <p:spPr bwMode="auto">
              <a:xfrm flipH="1">
                <a:off x="1864" y="2171"/>
                <a:ext cx="89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0" name="Line 48"/>
              <p:cNvSpPr>
                <a:spLocks noChangeShapeType="1"/>
              </p:cNvSpPr>
              <p:nvPr/>
            </p:nvSpPr>
            <p:spPr bwMode="auto">
              <a:xfrm flipH="1">
                <a:off x="2236" y="2377"/>
                <a:ext cx="29" cy="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2" name="Group 49"/>
              <p:cNvGrpSpPr>
                <a:grpSpLocks/>
              </p:cNvGrpSpPr>
              <p:nvPr/>
            </p:nvGrpSpPr>
            <p:grpSpPr bwMode="auto">
              <a:xfrm>
                <a:off x="1954" y="1976"/>
                <a:ext cx="744" cy="1347"/>
                <a:chOff x="934" y="1967"/>
                <a:chExt cx="862" cy="1347"/>
              </a:xfrm>
            </p:grpSpPr>
            <p:sp>
              <p:nvSpPr>
                <p:cNvPr id="182" name="Oval 50"/>
                <p:cNvSpPr>
                  <a:spLocks noChangeArrowheads="1"/>
                </p:cNvSpPr>
                <p:nvPr/>
              </p:nvSpPr>
              <p:spPr bwMode="auto">
                <a:xfrm>
                  <a:off x="940" y="1967"/>
                  <a:ext cx="856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83" name="Oval 51"/>
                <p:cNvSpPr>
                  <a:spLocks noChangeArrowheads="1"/>
                </p:cNvSpPr>
                <p:nvPr/>
              </p:nvSpPr>
              <p:spPr bwMode="auto">
                <a:xfrm>
                  <a:off x="934" y="2905"/>
                  <a:ext cx="857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84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939" y="2165"/>
                  <a:ext cx="4" cy="95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85" name="Line 53"/>
                <p:cNvSpPr>
                  <a:spLocks noChangeShapeType="1"/>
                </p:cNvSpPr>
                <p:nvPr/>
              </p:nvSpPr>
              <p:spPr bwMode="auto">
                <a:xfrm>
                  <a:off x="1795" y="2187"/>
                  <a:ext cx="0" cy="9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23" name="Group 54"/>
            <p:cNvGrpSpPr>
              <a:grpSpLocks/>
            </p:cNvGrpSpPr>
            <p:nvPr/>
          </p:nvGrpSpPr>
          <p:grpSpPr bwMode="auto">
            <a:xfrm>
              <a:off x="992" y="1819"/>
              <a:ext cx="599" cy="680"/>
              <a:chOff x="1864" y="1908"/>
              <a:chExt cx="935" cy="1415"/>
            </a:xfrm>
          </p:grpSpPr>
          <p:sp>
            <p:nvSpPr>
              <p:cNvPr id="168" name="Line 55"/>
              <p:cNvSpPr>
                <a:spLocks noChangeShapeType="1"/>
              </p:cNvSpPr>
              <p:nvPr/>
            </p:nvSpPr>
            <p:spPr bwMode="auto">
              <a:xfrm flipV="1">
                <a:off x="2468" y="1908"/>
                <a:ext cx="39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" name="Line 56"/>
              <p:cNvSpPr>
                <a:spLocks noChangeShapeType="1"/>
              </p:cNvSpPr>
              <p:nvPr/>
            </p:nvSpPr>
            <p:spPr bwMode="auto">
              <a:xfrm>
                <a:off x="2701" y="2189"/>
                <a:ext cx="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" name="Line 57"/>
              <p:cNvSpPr>
                <a:spLocks noChangeShapeType="1"/>
              </p:cNvSpPr>
              <p:nvPr/>
            </p:nvSpPr>
            <p:spPr bwMode="auto">
              <a:xfrm flipH="1">
                <a:off x="1864" y="2171"/>
                <a:ext cx="89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" name="Line 58"/>
              <p:cNvSpPr>
                <a:spLocks noChangeShapeType="1"/>
              </p:cNvSpPr>
              <p:nvPr/>
            </p:nvSpPr>
            <p:spPr bwMode="auto">
              <a:xfrm flipH="1">
                <a:off x="2236" y="2377"/>
                <a:ext cx="29" cy="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4" name="Group 59"/>
              <p:cNvGrpSpPr>
                <a:grpSpLocks/>
              </p:cNvGrpSpPr>
              <p:nvPr/>
            </p:nvGrpSpPr>
            <p:grpSpPr bwMode="auto">
              <a:xfrm>
                <a:off x="1954" y="1976"/>
                <a:ext cx="744" cy="1347"/>
                <a:chOff x="934" y="1967"/>
                <a:chExt cx="862" cy="1347"/>
              </a:xfrm>
            </p:grpSpPr>
            <p:sp>
              <p:nvSpPr>
                <p:cNvPr id="173" name="Oval 60"/>
                <p:cNvSpPr>
                  <a:spLocks noChangeArrowheads="1"/>
                </p:cNvSpPr>
                <p:nvPr/>
              </p:nvSpPr>
              <p:spPr bwMode="auto">
                <a:xfrm>
                  <a:off x="940" y="1967"/>
                  <a:ext cx="856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74" name="Oval 61"/>
                <p:cNvSpPr>
                  <a:spLocks noChangeArrowheads="1"/>
                </p:cNvSpPr>
                <p:nvPr/>
              </p:nvSpPr>
              <p:spPr bwMode="auto">
                <a:xfrm>
                  <a:off x="934" y="2905"/>
                  <a:ext cx="857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75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939" y="2165"/>
                  <a:ext cx="4" cy="95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76" name="Line 63"/>
                <p:cNvSpPr>
                  <a:spLocks noChangeShapeType="1"/>
                </p:cNvSpPr>
                <p:nvPr/>
              </p:nvSpPr>
              <p:spPr bwMode="auto">
                <a:xfrm>
                  <a:off x="1795" y="2187"/>
                  <a:ext cx="0" cy="9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sp>
          <p:nvSpPr>
            <p:cNvPr id="167" name="Text Box 64"/>
            <p:cNvSpPr txBox="1">
              <a:spLocks noChangeArrowheads="1"/>
            </p:cNvSpPr>
            <p:nvPr/>
          </p:nvSpPr>
          <p:spPr bwMode="auto">
            <a:xfrm>
              <a:off x="2304" y="2352"/>
              <a:ext cx="9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 err="1"/>
                <a:t>n</a:t>
              </a:r>
              <a:r>
                <a:rPr lang="en-US" sz="1400" dirty="0"/>
                <a:t>-type substrate</a:t>
              </a:r>
            </a:p>
          </p:txBody>
        </p:sp>
      </p:grpSp>
      <p:sp>
        <p:nvSpPr>
          <p:cNvPr id="210" name="Textfeld 209"/>
          <p:cNvSpPr txBox="1"/>
          <p:nvPr/>
        </p:nvSpPr>
        <p:spPr>
          <a:xfrm rot="5400000">
            <a:off x="8238427" y="4873595"/>
            <a:ext cx="2983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M. </a:t>
            </a:r>
            <a:r>
              <a:rPr sz="1400" dirty="0" smtClean="0"/>
              <a:t>Köhler </a:t>
            </a:r>
            <a:r>
              <a:rPr sz="1400" dirty="0" smtClean="0"/>
              <a:t>et al.</a:t>
            </a:r>
            <a:r>
              <a:rPr lang="de-DE" sz="1400" dirty="0" smtClean="0"/>
              <a:t>, NIM</a:t>
            </a:r>
            <a:r>
              <a:rPr sz="1400" dirty="0" smtClean="0"/>
              <a:t> A</a:t>
            </a:r>
            <a:r>
              <a:rPr lang="de-DE" sz="1400" dirty="0" smtClean="0"/>
              <a:t> </a:t>
            </a:r>
            <a:r>
              <a:rPr sz="1400" dirty="0" smtClean="0"/>
              <a:t>659</a:t>
            </a:r>
            <a:r>
              <a:rPr lang="de-DE" sz="1400" dirty="0" smtClean="0"/>
              <a:t> (</a:t>
            </a:r>
            <a:r>
              <a:rPr sz="1400" dirty="0" smtClean="0"/>
              <a:t>2011</a:t>
            </a:r>
            <a:r>
              <a:rPr lang="de-DE" sz="1400" dirty="0" smtClean="0"/>
              <a:t>) </a:t>
            </a:r>
            <a:r>
              <a:rPr sz="1400" dirty="0" smtClean="0"/>
              <a:t>272</a:t>
            </a:r>
            <a:endParaRPr lang="de-DE" sz="1400" dirty="0"/>
          </a:p>
        </p:txBody>
      </p:sp>
      <p:cxnSp>
        <p:nvCxnSpPr>
          <p:cNvPr id="213" name="Gerade Verbindung 212"/>
          <p:cNvCxnSpPr/>
          <p:nvPr/>
        </p:nvCxnSpPr>
        <p:spPr>
          <a:xfrm>
            <a:off x="5969500" y="5268244"/>
            <a:ext cx="3657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feld 149"/>
          <p:cNvSpPr txBox="1"/>
          <p:nvPr/>
        </p:nvSpPr>
        <p:spPr>
          <a:xfrm>
            <a:off x="5279894" y="3173993"/>
            <a:ext cx="4347205" cy="38472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Charge </a:t>
            </a:r>
            <a:r>
              <a:rPr lang="de-DE" dirty="0" err="1" smtClean="0">
                <a:solidFill>
                  <a:schemeClr val="bg1"/>
                </a:solidFill>
              </a:rPr>
              <a:t>collection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with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baseline="30000" dirty="0" smtClean="0">
                <a:solidFill>
                  <a:schemeClr val="bg1"/>
                </a:solidFill>
              </a:rPr>
              <a:t>90</a:t>
            </a:r>
            <a:r>
              <a:rPr lang="de-DE" dirty="0" smtClean="0">
                <a:solidFill>
                  <a:schemeClr val="bg1"/>
                </a:solidFill>
              </a:rPr>
              <a:t>SR-source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51" name="Textfeld 150"/>
          <p:cNvSpPr txBox="1"/>
          <p:nvPr/>
        </p:nvSpPr>
        <p:spPr>
          <a:xfrm>
            <a:off x="7985106" y="4460117"/>
            <a:ext cx="160389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Charge</a:t>
            </a:r>
          </a:p>
          <a:p>
            <a:r>
              <a:rPr lang="de-DE" dirty="0" err="1" smtClean="0"/>
              <a:t>multiplication</a:t>
            </a:r>
            <a:endParaRPr lang="de-DE" dirty="0"/>
          </a:p>
        </p:txBody>
      </p:sp>
      <p:sp>
        <p:nvSpPr>
          <p:cNvPr id="152" name="Textfeld 151"/>
          <p:cNvSpPr txBox="1"/>
          <p:nvPr/>
        </p:nvSpPr>
        <p:spPr>
          <a:xfrm rot="16200000">
            <a:off x="-2265610" y="3939548"/>
            <a:ext cx="475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3D </a:t>
            </a:r>
            <a:r>
              <a:rPr lang="de-DE" sz="1400" dirty="0" err="1" smtClean="0"/>
              <a:t>proposed</a:t>
            </a:r>
            <a:r>
              <a:rPr lang="de-DE" sz="1400" dirty="0" smtClean="0"/>
              <a:t> </a:t>
            </a:r>
            <a:r>
              <a:rPr lang="de-DE" sz="1400" dirty="0" err="1" smtClean="0"/>
              <a:t>by</a:t>
            </a:r>
            <a:r>
              <a:rPr lang="de-DE" sz="1400" dirty="0" smtClean="0"/>
              <a:t> </a:t>
            </a:r>
            <a:r>
              <a:rPr lang="de-DE" sz="1400" dirty="0" smtClean="0"/>
              <a:t>Parker and </a:t>
            </a:r>
            <a:r>
              <a:rPr lang="de-DE" sz="1400" dirty="0" err="1" smtClean="0"/>
              <a:t>Kenney</a:t>
            </a:r>
            <a:r>
              <a:rPr lang="de-DE" sz="1400" dirty="0" smtClean="0"/>
              <a:t>. See </a:t>
            </a:r>
            <a:r>
              <a:rPr lang="de-DE" sz="1400" dirty="0" smtClean="0"/>
              <a:t>NIM A 395 (1997) 328</a:t>
            </a:r>
            <a:endParaRPr lang="de-DE" sz="1400" dirty="0"/>
          </a:p>
        </p:txBody>
      </p:sp>
      <p:sp>
        <p:nvSpPr>
          <p:cNvPr id="153" name="Textfeld 15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8039100" y="3498389"/>
            <a:ext cx="16432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285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p-type</a:t>
            </a:r>
            <a:endParaRPr lang="de-DE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Bild 208" descr="p-typ-3d-c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279895" y="3558714"/>
            <a:ext cx="4347205" cy="2975214"/>
          </a:xfrm>
          <a:prstGeom prst="rect">
            <a:avLst/>
          </a:prstGeom>
        </p:spPr>
      </p:pic>
      <p:sp>
        <p:nvSpPr>
          <p:cNvPr id="208" name="Rechteck 207"/>
          <p:cNvSpPr/>
          <p:nvPr/>
        </p:nvSpPr>
        <p:spPr>
          <a:xfrm>
            <a:off x="262895" y="1515407"/>
            <a:ext cx="3900776" cy="240889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7" name="Rechteck 206"/>
          <p:cNvSpPr/>
          <p:nvPr/>
        </p:nvSpPr>
        <p:spPr>
          <a:xfrm>
            <a:off x="295462" y="4354171"/>
            <a:ext cx="4578350" cy="203358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3D Detectors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29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184968" y="1511751"/>
            <a:ext cx="5644832" cy="145800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pPr marL="290513" indent="-290513" eaLnBrk="0" hangingPunct="0">
              <a:lnSpc>
                <a:spcPct val="110000"/>
              </a:lnSpc>
              <a:buClr>
                <a:schemeClr val="tx1"/>
              </a:buClr>
              <a:buFont typeface="Arial"/>
              <a:buChar char="•"/>
              <a:tabLst>
                <a:tab pos="1876425" algn="l"/>
                <a:tab pos="3425825" algn="l"/>
                <a:tab pos="4194175" algn="l"/>
              </a:tabLst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“3D” electrodes: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	</a:t>
            </a:r>
            <a:r>
              <a:rPr lang="en-US" sz="1600" dirty="0">
                <a:latin typeface="Calibri"/>
                <a:cs typeface="Calibri"/>
              </a:rPr>
              <a:t>-</a:t>
            </a:r>
            <a:r>
              <a:rPr lang="en-US" sz="1600" dirty="0" smtClean="0">
                <a:latin typeface="Calibri"/>
                <a:cs typeface="Calibri"/>
              </a:rPr>
              <a:t> Narrow </a:t>
            </a:r>
            <a:r>
              <a:rPr lang="en-US" sz="1600" dirty="0">
                <a:latin typeface="Calibri"/>
                <a:cs typeface="Calibri"/>
              </a:rPr>
              <a:t>columns along detector </a:t>
            </a:r>
            <a:r>
              <a:rPr lang="en-US" sz="1600" dirty="0" smtClean="0">
                <a:latin typeface="Calibri"/>
                <a:cs typeface="Calibri"/>
              </a:rPr>
              <a:t>thickness</a:t>
            </a:r>
            <a:br>
              <a:rPr lang="en-US" sz="1600" dirty="0" smtClean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	-</a:t>
            </a:r>
            <a:r>
              <a:rPr lang="en-US" sz="1600" dirty="0" smtClean="0">
                <a:latin typeface="Calibri"/>
                <a:cs typeface="Calibri"/>
              </a:rPr>
              <a:t> Diameter</a:t>
            </a:r>
            <a:r>
              <a:rPr lang="en-US" sz="1600" dirty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10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Calibri"/>
                <a:cs typeface="Calibri"/>
              </a:rPr>
              <a:t>m</a:t>
            </a:r>
            <a:r>
              <a:rPr lang="en-US" sz="1600" dirty="0">
                <a:latin typeface="Calibri"/>
                <a:cs typeface="Calibri"/>
              </a:rPr>
              <a:t>,  distance: 50</a:t>
            </a:r>
            <a:r>
              <a:rPr lang="en-US" sz="1600" dirty="0" smtClean="0">
                <a:latin typeface="Calibri"/>
                <a:cs typeface="Calibri"/>
              </a:rPr>
              <a:t> – 100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Calibri"/>
                <a:cs typeface="Calibri"/>
              </a:rPr>
              <a:t>m</a:t>
            </a:r>
            <a:endParaRPr lang="en-US" sz="1600" dirty="0">
              <a:latin typeface="Calibri"/>
              <a:cs typeface="Calibri"/>
            </a:endParaRPr>
          </a:p>
          <a:p>
            <a:pPr marL="290513" indent="-290513" eaLnBrk="0" hangingPunct="0">
              <a:spcBef>
                <a:spcPct val="20000"/>
              </a:spcBef>
              <a:buClr>
                <a:schemeClr val="tx1"/>
              </a:buClr>
              <a:buFont typeface="Symbol" charset="2"/>
              <a:buChar char="·"/>
              <a:tabLst>
                <a:tab pos="1876425" algn="l"/>
                <a:tab pos="3425825" algn="l"/>
                <a:tab pos="4194175" algn="l"/>
              </a:tabLst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Lateral depletion: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	</a:t>
            </a:r>
            <a:r>
              <a:rPr lang="en-US" sz="1600" dirty="0">
                <a:latin typeface="Calibri"/>
                <a:cs typeface="Calibri"/>
              </a:rPr>
              <a:t>-</a:t>
            </a:r>
            <a:r>
              <a:rPr lang="en-US" sz="1600" dirty="0" smtClean="0">
                <a:latin typeface="Calibri"/>
                <a:cs typeface="Calibri"/>
              </a:rPr>
              <a:t> Lower </a:t>
            </a:r>
            <a:r>
              <a:rPr lang="en-US" sz="1600" dirty="0">
                <a:latin typeface="Calibri"/>
                <a:cs typeface="Calibri"/>
              </a:rPr>
              <a:t>depletion voltage needed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	-</a:t>
            </a:r>
            <a:r>
              <a:rPr lang="en-US" sz="1600" dirty="0" smtClean="0">
                <a:latin typeface="Calibri"/>
                <a:cs typeface="Calibri"/>
              </a:rPr>
              <a:t> Thicker </a:t>
            </a:r>
            <a:r>
              <a:rPr lang="en-US" sz="1600" dirty="0">
                <a:latin typeface="Calibri"/>
                <a:cs typeface="Calibri"/>
              </a:rPr>
              <a:t>detectors possible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	-</a:t>
            </a:r>
            <a:r>
              <a:rPr lang="en-US" sz="1600" dirty="0" smtClean="0">
                <a:latin typeface="Calibri"/>
                <a:cs typeface="Calibri"/>
              </a:rPr>
              <a:t> Fast signal</a:t>
            </a:r>
            <a:endParaRPr lang="en-US" sz="1600" dirty="0">
              <a:latin typeface="Calibri"/>
              <a:cs typeface="Calibri"/>
            </a:endParaRPr>
          </a:p>
        </p:txBody>
      </p: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491495" y="1552113"/>
            <a:ext cx="3462338" cy="2187575"/>
            <a:chOff x="3288" y="1644"/>
            <a:chExt cx="2181" cy="1378"/>
          </a:xfrm>
        </p:grpSpPr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4507" y="2064"/>
              <a:ext cx="927" cy="75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CC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GB" sz="800" b="1">
                <a:latin typeface="Rockwell" charset="0"/>
              </a:endParaRPr>
            </a:p>
          </p:txBody>
        </p:sp>
        <p:sp>
          <p:nvSpPr>
            <p:cNvPr id="77" name="Text Box 76"/>
            <p:cNvSpPr txBox="1">
              <a:spLocks noChangeArrowheads="1"/>
            </p:cNvSpPr>
            <p:nvPr/>
          </p:nvSpPr>
          <p:spPr bwMode="auto">
            <a:xfrm>
              <a:off x="5107" y="187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  <a:latin typeface="Helvetica" charset="0"/>
                </a:rPr>
                <a:t>p</a:t>
              </a:r>
              <a:r>
                <a:rPr lang="en-GB" sz="1200" b="1" baseline="30000">
                  <a:solidFill>
                    <a:srgbClr val="FF0000"/>
                  </a:solidFill>
                  <a:latin typeface="Helvetica" charset="0"/>
                </a:rPr>
                <a:t>+</a:t>
              </a:r>
              <a:endParaRPr lang="en-GB" sz="1200" b="1">
                <a:solidFill>
                  <a:srgbClr val="FF0000"/>
                </a:solidFill>
                <a:latin typeface="Helvetica" charset="0"/>
              </a:endParaRPr>
            </a:p>
          </p:txBody>
        </p:sp>
        <p:sp>
          <p:nvSpPr>
            <p:cNvPr id="78" name="Line 77"/>
            <p:cNvSpPr>
              <a:spLocks noChangeShapeType="1"/>
            </p:cNvSpPr>
            <p:nvPr/>
          </p:nvSpPr>
          <p:spPr bwMode="auto">
            <a:xfrm flipV="1">
              <a:off x="4889" y="2213"/>
              <a:ext cx="0" cy="127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>
              <a:off x="4965" y="2647"/>
              <a:ext cx="0" cy="90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>
              <a:off x="4448" y="1679"/>
              <a:ext cx="792" cy="1343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Oval 80"/>
            <p:cNvSpPr>
              <a:spLocks noChangeArrowheads="1"/>
            </p:cNvSpPr>
            <p:nvPr/>
          </p:nvSpPr>
          <p:spPr bwMode="auto">
            <a:xfrm rot="-10760086">
              <a:off x="4922" y="2413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2" name="Text Box 81"/>
            <p:cNvSpPr txBox="1">
              <a:spLocks noChangeArrowheads="1"/>
            </p:cNvSpPr>
            <p:nvPr/>
          </p:nvSpPr>
          <p:spPr bwMode="auto">
            <a:xfrm>
              <a:off x="4877" y="2366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3" name="Oval 82"/>
            <p:cNvSpPr>
              <a:spLocks noChangeArrowheads="1"/>
            </p:cNvSpPr>
            <p:nvPr/>
          </p:nvSpPr>
          <p:spPr bwMode="auto">
            <a:xfrm rot="-10760086">
              <a:off x="4840" y="2403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4" name="Text Box 83"/>
            <p:cNvSpPr txBox="1">
              <a:spLocks noChangeArrowheads="1"/>
            </p:cNvSpPr>
            <p:nvPr/>
          </p:nvSpPr>
          <p:spPr bwMode="auto">
            <a:xfrm>
              <a:off x="4796" y="2357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5" name="Oval 84"/>
            <p:cNvSpPr>
              <a:spLocks noChangeArrowheads="1"/>
            </p:cNvSpPr>
            <p:nvPr/>
          </p:nvSpPr>
          <p:spPr bwMode="auto">
            <a:xfrm rot="-10760086">
              <a:off x="4899" y="2452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6" name="Text Box 85"/>
            <p:cNvSpPr txBox="1">
              <a:spLocks noChangeArrowheads="1"/>
            </p:cNvSpPr>
            <p:nvPr/>
          </p:nvSpPr>
          <p:spPr bwMode="auto">
            <a:xfrm>
              <a:off x="4853" y="2402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 rot="-10760086">
              <a:off x="5001" y="254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88" name="Text Box 87"/>
            <p:cNvSpPr txBox="1">
              <a:spLocks noChangeArrowheads="1"/>
            </p:cNvSpPr>
            <p:nvPr/>
          </p:nvSpPr>
          <p:spPr bwMode="auto">
            <a:xfrm>
              <a:off x="4958" y="2502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 rot="-10760086">
              <a:off x="5057" y="2612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0" name="Text Box 89"/>
            <p:cNvSpPr txBox="1">
              <a:spLocks noChangeArrowheads="1"/>
            </p:cNvSpPr>
            <p:nvPr/>
          </p:nvSpPr>
          <p:spPr bwMode="auto">
            <a:xfrm>
              <a:off x="5011" y="2563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1" name="Oval 90"/>
            <p:cNvSpPr>
              <a:spLocks noChangeArrowheads="1"/>
            </p:cNvSpPr>
            <p:nvPr/>
          </p:nvSpPr>
          <p:spPr bwMode="auto">
            <a:xfrm rot="-10760086">
              <a:off x="4944" y="253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2" name="Text Box 91"/>
            <p:cNvSpPr txBox="1">
              <a:spLocks noChangeArrowheads="1"/>
            </p:cNvSpPr>
            <p:nvPr/>
          </p:nvSpPr>
          <p:spPr bwMode="auto">
            <a:xfrm>
              <a:off x="4899" y="2490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 rot="-10760086">
              <a:off x="4933" y="2585"/>
              <a:ext cx="48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4" name="Text Box 93"/>
            <p:cNvSpPr txBox="1">
              <a:spLocks noChangeArrowheads="1"/>
            </p:cNvSpPr>
            <p:nvPr/>
          </p:nvSpPr>
          <p:spPr bwMode="auto">
            <a:xfrm>
              <a:off x="4889" y="2541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 rot="-10760086">
              <a:off x="4890" y="2366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6" name="Text Box 95"/>
            <p:cNvSpPr txBox="1">
              <a:spLocks noChangeArrowheads="1"/>
            </p:cNvSpPr>
            <p:nvPr/>
          </p:nvSpPr>
          <p:spPr bwMode="auto">
            <a:xfrm>
              <a:off x="4848" y="2319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 rot="-10760086">
              <a:off x="4971" y="2484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98" name="Text Box 97"/>
            <p:cNvSpPr txBox="1">
              <a:spLocks noChangeArrowheads="1"/>
            </p:cNvSpPr>
            <p:nvPr/>
          </p:nvSpPr>
          <p:spPr bwMode="auto">
            <a:xfrm>
              <a:off x="4926" y="2436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 rot="-10760086">
              <a:off x="4987" y="2631"/>
              <a:ext cx="48" cy="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0" name="Text Box 99"/>
            <p:cNvSpPr txBox="1">
              <a:spLocks noChangeArrowheads="1"/>
            </p:cNvSpPr>
            <p:nvPr/>
          </p:nvSpPr>
          <p:spPr bwMode="auto">
            <a:xfrm>
              <a:off x="4942" y="2584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01" name="Text Box 100"/>
            <p:cNvSpPr txBox="1">
              <a:spLocks noChangeArrowheads="1"/>
            </p:cNvSpPr>
            <p:nvPr/>
          </p:nvSpPr>
          <p:spPr bwMode="auto">
            <a:xfrm rot="-5400000">
              <a:off x="4089" y="2340"/>
              <a:ext cx="4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300 </a:t>
              </a:r>
              <a:r>
                <a:rPr lang="en-US" sz="1200" b="1">
                  <a:solidFill>
                    <a:srgbClr val="000099"/>
                  </a:solidFill>
                  <a:latin typeface="Symbol" charset="2"/>
                </a:rPr>
                <a:t>m</a:t>
              </a:r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m</a:t>
              </a:r>
              <a:r>
                <a:rPr lang="en-US" sz="1200">
                  <a:solidFill>
                    <a:srgbClr val="000099"/>
                  </a:solidFill>
                  <a:latin typeface="Helvetica" charset="0"/>
                </a:rPr>
                <a:t> </a:t>
              </a:r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3288" y="2061"/>
              <a:ext cx="950" cy="752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CC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3434" y="2060"/>
              <a:ext cx="123" cy="753"/>
            </a:xfrm>
            <a:prstGeom prst="rect">
              <a:avLst/>
            </a:prstGeom>
            <a:gradFill rotWithShape="0">
              <a:gsLst>
                <a:gs pos="0">
                  <a:srgbClr val="000099"/>
                </a:gs>
                <a:gs pos="100000">
                  <a:srgbClr val="B2B2E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3916" y="2060"/>
              <a:ext cx="121" cy="749"/>
            </a:xfrm>
            <a:prstGeom prst="rect">
              <a:avLst/>
            </a:prstGeom>
            <a:gradFill rotWithShape="0">
              <a:gsLst>
                <a:gs pos="0">
                  <a:srgbClr val="000099"/>
                </a:gs>
                <a:gs pos="100000">
                  <a:srgbClr val="000047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05" name="Text Box 104"/>
            <p:cNvSpPr txBox="1">
              <a:spLocks noChangeArrowheads="1"/>
            </p:cNvSpPr>
            <p:nvPr/>
          </p:nvSpPr>
          <p:spPr bwMode="auto">
            <a:xfrm>
              <a:off x="4005" y="1896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chemeClr val="accent2"/>
                  </a:solidFill>
                  <a:latin typeface="Helvetica" charset="0"/>
                </a:rPr>
                <a:t>n</a:t>
              </a:r>
              <a:r>
                <a:rPr lang="en-US" sz="1200" b="1" baseline="30000">
                  <a:solidFill>
                    <a:schemeClr val="accent2"/>
                  </a:solidFill>
                  <a:latin typeface="Helvetica" charset="0"/>
                </a:rPr>
                <a:t>+</a:t>
              </a:r>
              <a:endParaRPr lang="en-US" sz="1200" b="1">
                <a:solidFill>
                  <a:schemeClr val="accent2"/>
                </a:solidFill>
                <a:latin typeface="Helvetica" charset="0"/>
              </a:endParaRPr>
            </a:p>
          </p:txBody>
        </p:sp>
        <p:sp>
          <p:nvSpPr>
            <p:cNvPr id="106" name="Text Box 105"/>
            <p:cNvSpPr txBox="1">
              <a:spLocks noChangeArrowheads="1"/>
            </p:cNvSpPr>
            <p:nvPr/>
          </p:nvSpPr>
          <p:spPr bwMode="auto">
            <a:xfrm>
              <a:off x="3434" y="188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  <a:latin typeface="Helvetica" charset="0"/>
                </a:rPr>
                <a:t>p</a:t>
              </a:r>
              <a:r>
                <a:rPr lang="en-US" sz="1200" b="1" baseline="30000">
                  <a:solidFill>
                    <a:srgbClr val="FF0000"/>
                  </a:solidFill>
                  <a:latin typeface="Helvetica" charset="0"/>
                </a:rPr>
                <a:t>+</a:t>
              </a:r>
              <a:endParaRPr lang="en-US" sz="1200" b="1">
                <a:solidFill>
                  <a:srgbClr val="FF0000"/>
                </a:solidFill>
                <a:latin typeface="Helvetica" charset="0"/>
              </a:endParaRPr>
            </a:p>
          </p:txBody>
        </p:sp>
        <p:sp>
          <p:nvSpPr>
            <p:cNvPr id="107" name="Line 106"/>
            <p:cNvSpPr>
              <a:spLocks noChangeShapeType="1"/>
            </p:cNvSpPr>
            <p:nvPr/>
          </p:nvSpPr>
          <p:spPr bwMode="auto">
            <a:xfrm flipH="1">
              <a:off x="4389" y="2103"/>
              <a:ext cx="0" cy="71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107"/>
            <p:cNvSpPr>
              <a:spLocks noChangeShapeType="1"/>
            </p:cNvSpPr>
            <p:nvPr/>
          </p:nvSpPr>
          <p:spPr bwMode="auto">
            <a:xfrm>
              <a:off x="3596" y="2205"/>
              <a:ext cx="244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Text Box 108"/>
            <p:cNvSpPr txBox="1">
              <a:spLocks noChangeArrowheads="1"/>
            </p:cNvSpPr>
            <p:nvPr/>
          </p:nvSpPr>
          <p:spPr bwMode="auto">
            <a:xfrm>
              <a:off x="3549" y="2063"/>
              <a:ext cx="4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50 </a:t>
              </a:r>
              <a:r>
                <a:rPr lang="en-US" sz="1200" b="1">
                  <a:solidFill>
                    <a:srgbClr val="000099"/>
                  </a:solidFill>
                  <a:latin typeface="Symbol" charset="2"/>
                </a:rPr>
                <a:t>m</a:t>
              </a:r>
              <a:r>
                <a:rPr lang="en-US" sz="1200" b="1">
                  <a:solidFill>
                    <a:srgbClr val="000099"/>
                  </a:solidFill>
                  <a:latin typeface="Helvetica" charset="0"/>
                </a:rPr>
                <a:t>m</a:t>
              </a:r>
              <a:r>
                <a:rPr lang="en-US" sz="1200">
                  <a:solidFill>
                    <a:srgbClr val="000099"/>
                  </a:solidFill>
                  <a:latin typeface="Helvetica" charset="0"/>
                </a:rPr>
                <a:t> </a:t>
              </a:r>
            </a:p>
          </p:txBody>
        </p: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>
              <a:off x="3783" y="2518"/>
              <a:ext cx="111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 rot="10839914" flipV="1">
              <a:off x="3554" y="2369"/>
              <a:ext cx="111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 rot="-10760086">
              <a:off x="3785" y="2526"/>
              <a:ext cx="49" cy="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 rot="-10760086">
              <a:off x="3709" y="2421"/>
              <a:ext cx="49" cy="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4" name="Text Box 113"/>
            <p:cNvSpPr txBox="1">
              <a:spLocks noChangeArrowheads="1"/>
            </p:cNvSpPr>
            <p:nvPr/>
          </p:nvSpPr>
          <p:spPr bwMode="auto">
            <a:xfrm>
              <a:off x="3660" y="2375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 rot="-10760086">
              <a:off x="3623" y="2416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6" name="Text Box 115"/>
            <p:cNvSpPr txBox="1">
              <a:spLocks noChangeArrowheads="1"/>
            </p:cNvSpPr>
            <p:nvPr/>
          </p:nvSpPr>
          <p:spPr bwMode="auto">
            <a:xfrm>
              <a:off x="3579" y="2369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 rot="-10760086">
              <a:off x="3683" y="2465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18" name="Text Box 117"/>
            <p:cNvSpPr txBox="1">
              <a:spLocks noChangeArrowheads="1"/>
            </p:cNvSpPr>
            <p:nvPr/>
          </p:nvSpPr>
          <p:spPr bwMode="auto">
            <a:xfrm>
              <a:off x="3638" y="2418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 rot="-10760086">
              <a:off x="3785" y="2561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0" name="Text Box 119"/>
            <p:cNvSpPr txBox="1">
              <a:spLocks noChangeArrowheads="1"/>
            </p:cNvSpPr>
            <p:nvPr/>
          </p:nvSpPr>
          <p:spPr bwMode="auto">
            <a:xfrm>
              <a:off x="3741" y="2514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 rot="-10760086">
              <a:off x="3837" y="2596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2" name="Text Box 121"/>
            <p:cNvSpPr txBox="1">
              <a:spLocks noChangeArrowheads="1"/>
            </p:cNvSpPr>
            <p:nvPr/>
          </p:nvSpPr>
          <p:spPr bwMode="auto">
            <a:xfrm>
              <a:off x="3792" y="2543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 rot="-10760086">
              <a:off x="3726" y="254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4" name="Text Box 123"/>
            <p:cNvSpPr txBox="1">
              <a:spLocks noChangeArrowheads="1"/>
            </p:cNvSpPr>
            <p:nvPr/>
          </p:nvSpPr>
          <p:spPr bwMode="auto">
            <a:xfrm>
              <a:off x="3682" y="2502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 rot="-10760086">
              <a:off x="3717" y="2598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6" name="Text Box 125"/>
            <p:cNvSpPr txBox="1">
              <a:spLocks noChangeArrowheads="1"/>
            </p:cNvSpPr>
            <p:nvPr/>
          </p:nvSpPr>
          <p:spPr bwMode="auto">
            <a:xfrm>
              <a:off x="3673" y="2549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 rot="-10760086">
              <a:off x="3587" y="2479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28" name="Text Box 127"/>
            <p:cNvSpPr txBox="1">
              <a:spLocks noChangeArrowheads="1"/>
            </p:cNvSpPr>
            <p:nvPr/>
          </p:nvSpPr>
          <p:spPr bwMode="auto">
            <a:xfrm>
              <a:off x="3543" y="2434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 rot="-10760086">
              <a:off x="3580" y="2445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30" name="Text Box 129"/>
            <p:cNvSpPr txBox="1">
              <a:spLocks noChangeArrowheads="1"/>
            </p:cNvSpPr>
            <p:nvPr/>
          </p:nvSpPr>
          <p:spPr bwMode="auto">
            <a:xfrm>
              <a:off x="3536" y="2397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-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31" name="Text Box 130"/>
            <p:cNvSpPr txBox="1">
              <a:spLocks noChangeArrowheads="1"/>
            </p:cNvSpPr>
            <p:nvPr/>
          </p:nvSpPr>
          <p:spPr bwMode="auto">
            <a:xfrm>
              <a:off x="3740" y="2473"/>
              <a:ext cx="1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latin typeface="Lucida Console" charset="0"/>
                </a:rPr>
                <a:t>+</a:t>
              </a:r>
              <a:endParaRPr lang="en-US" sz="800">
                <a:latin typeface="Lucida Console" charset="0"/>
              </a:endParaRPr>
            </a:p>
          </p:txBody>
        </p:sp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 flipH="1">
              <a:off x="3476" y="1673"/>
              <a:ext cx="666" cy="13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Text Box 132"/>
            <p:cNvSpPr txBox="1">
              <a:spLocks noChangeArrowheads="1"/>
            </p:cNvSpPr>
            <p:nvPr/>
          </p:nvSpPr>
          <p:spPr bwMode="auto">
            <a:xfrm>
              <a:off x="3503" y="1652"/>
              <a:ext cx="3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>
                  <a:latin typeface="Tempus Sans ITC" pitchFamily="82" charset="0"/>
                </a:rPr>
                <a:t>3D</a:t>
              </a:r>
            </a:p>
          </p:txBody>
        </p:sp>
        <p:sp>
          <p:nvSpPr>
            <p:cNvPr id="134" name="Text Box 133"/>
            <p:cNvSpPr txBox="1">
              <a:spLocks noChangeArrowheads="1"/>
            </p:cNvSpPr>
            <p:nvPr/>
          </p:nvSpPr>
          <p:spPr bwMode="auto">
            <a:xfrm>
              <a:off x="4711" y="1644"/>
              <a:ext cx="7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2000">
                  <a:latin typeface="Tempus Sans ITC" pitchFamily="82" charset="0"/>
                </a:rPr>
                <a:t>PLANAR</a:t>
              </a:r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5019" y="2094"/>
              <a:ext cx="67" cy="723"/>
            </a:xfrm>
            <a:custGeom>
              <a:avLst/>
              <a:gdLst>
                <a:gd name="T0" fmla="*/ 22 w 76"/>
                <a:gd name="T1" fmla="*/ 0 h 784"/>
                <a:gd name="T2" fmla="*/ 4 w 76"/>
                <a:gd name="T3" fmla="*/ 116 h 784"/>
                <a:gd name="T4" fmla="*/ 4 w 76"/>
                <a:gd name="T5" fmla="*/ 348 h 784"/>
                <a:gd name="T6" fmla="*/ 0 60000 65536"/>
                <a:gd name="T7" fmla="*/ 0 60000 65536"/>
                <a:gd name="T8" fmla="*/ 0 60000 65536"/>
                <a:gd name="T9" fmla="*/ 0 w 76"/>
                <a:gd name="T10" fmla="*/ 0 h 784"/>
                <a:gd name="T11" fmla="*/ 76 w 76"/>
                <a:gd name="T12" fmla="*/ 784 h 7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784">
                  <a:moveTo>
                    <a:pt x="76" y="0"/>
                  </a:moveTo>
                  <a:cubicBezTo>
                    <a:pt x="50" y="66"/>
                    <a:pt x="24" y="133"/>
                    <a:pt x="12" y="264"/>
                  </a:cubicBezTo>
                  <a:cubicBezTo>
                    <a:pt x="0" y="395"/>
                    <a:pt x="5" y="703"/>
                    <a:pt x="4" y="7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Line 135"/>
            <p:cNvSpPr>
              <a:spLocks noChangeShapeType="1"/>
            </p:cNvSpPr>
            <p:nvPr/>
          </p:nvSpPr>
          <p:spPr bwMode="auto">
            <a:xfrm>
              <a:off x="5164" y="2095"/>
              <a:ext cx="0" cy="6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 flipH="1">
              <a:off x="5267" y="2087"/>
              <a:ext cx="67" cy="722"/>
            </a:xfrm>
            <a:custGeom>
              <a:avLst/>
              <a:gdLst>
                <a:gd name="T0" fmla="*/ 22 w 76"/>
                <a:gd name="T1" fmla="*/ 0 h 784"/>
                <a:gd name="T2" fmla="*/ 4 w 76"/>
                <a:gd name="T3" fmla="*/ 115 h 784"/>
                <a:gd name="T4" fmla="*/ 4 w 76"/>
                <a:gd name="T5" fmla="*/ 344 h 784"/>
                <a:gd name="T6" fmla="*/ 0 60000 65536"/>
                <a:gd name="T7" fmla="*/ 0 60000 65536"/>
                <a:gd name="T8" fmla="*/ 0 60000 65536"/>
                <a:gd name="T9" fmla="*/ 0 w 76"/>
                <a:gd name="T10" fmla="*/ 0 h 784"/>
                <a:gd name="T11" fmla="*/ 76 w 76"/>
                <a:gd name="T12" fmla="*/ 784 h 7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784">
                  <a:moveTo>
                    <a:pt x="76" y="0"/>
                  </a:moveTo>
                  <a:cubicBezTo>
                    <a:pt x="50" y="66"/>
                    <a:pt x="24" y="133"/>
                    <a:pt x="12" y="264"/>
                  </a:cubicBezTo>
                  <a:cubicBezTo>
                    <a:pt x="0" y="395"/>
                    <a:pt x="5" y="703"/>
                    <a:pt x="4" y="7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4997" y="2038"/>
              <a:ext cx="340" cy="57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grpSp>
          <p:nvGrpSpPr>
            <p:cNvPr id="5" name="Group 138"/>
            <p:cNvGrpSpPr>
              <a:grpSpLocks/>
            </p:cNvGrpSpPr>
            <p:nvPr/>
          </p:nvGrpSpPr>
          <p:grpSpPr bwMode="auto">
            <a:xfrm>
              <a:off x="4551" y="2093"/>
              <a:ext cx="315" cy="729"/>
              <a:chOff x="3684" y="1280"/>
              <a:chExt cx="356" cy="792"/>
            </a:xfrm>
          </p:grpSpPr>
          <p:sp>
            <p:nvSpPr>
              <p:cNvPr id="143" name="Freeform 139"/>
              <p:cNvSpPr>
                <a:spLocks/>
              </p:cNvSpPr>
              <p:nvPr/>
            </p:nvSpPr>
            <p:spPr bwMode="auto">
              <a:xfrm>
                <a:off x="3684" y="1288"/>
                <a:ext cx="76" cy="784"/>
              </a:xfrm>
              <a:custGeom>
                <a:avLst/>
                <a:gdLst>
                  <a:gd name="T0" fmla="*/ 76 w 76"/>
                  <a:gd name="T1" fmla="*/ 0 h 784"/>
                  <a:gd name="T2" fmla="*/ 12 w 76"/>
                  <a:gd name="T3" fmla="*/ 264 h 784"/>
                  <a:gd name="T4" fmla="*/ 4 w 76"/>
                  <a:gd name="T5" fmla="*/ 784 h 784"/>
                  <a:gd name="T6" fmla="*/ 0 60000 65536"/>
                  <a:gd name="T7" fmla="*/ 0 60000 65536"/>
                  <a:gd name="T8" fmla="*/ 0 60000 65536"/>
                  <a:gd name="T9" fmla="*/ 0 w 76"/>
                  <a:gd name="T10" fmla="*/ 0 h 784"/>
                  <a:gd name="T11" fmla="*/ 76 w 76"/>
                  <a:gd name="T12" fmla="*/ 784 h 7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" h="784">
                    <a:moveTo>
                      <a:pt x="76" y="0"/>
                    </a:moveTo>
                    <a:cubicBezTo>
                      <a:pt x="50" y="66"/>
                      <a:pt x="24" y="133"/>
                      <a:pt x="12" y="264"/>
                    </a:cubicBezTo>
                    <a:cubicBezTo>
                      <a:pt x="0" y="395"/>
                      <a:pt x="5" y="703"/>
                      <a:pt x="4" y="78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" name="Line 140"/>
              <p:cNvSpPr>
                <a:spLocks noChangeShapeType="1"/>
              </p:cNvSpPr>
              <p:nvPr/>
            </p:nvSpPr>
            <p:spPr bwMode="auto">
              <a:xfrm>
                <a:off x="3848" y="1289"/>
                <a:ext cx="0" cy="7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" name="Freeform 141"/>
              <p:cNvSpPr>
                <a:spLocks/>
              </p:cNvSpPr>
              <p:nvPr/>
            </p:nvSpPr>
            <p:spPr bwMode="auto">
              <a:xfrm flipH="1">
                <a:off x="3964" y="1280"/>
                <a:ext cx="76" cy="784"/>
              </a:xfrm>
              <a:custGeom>
                <a:avLst/>
                <a:gdLst>
                  <a:gd name="T0" fmla="*/ 76 w 76"/>
                  <a:gd name="T1" fmla="*/ 0 h 784"/>
                  <a:gd name="T2" fmla="*/ 12 w 76"/>
                  <a:gd name="T3" fmla="*/ 264 h 784"/>
                  <a:gd name="T4" fmla="*/ 4 w 76"/>
                  <a:gd name="T5" fmla="*/ 784 h 784"/>
                  <a:gd name="T6" fmla="*/ 0 60000 65536"/>
                  <a:gd name="T7" fmla="*/ 0 60000 65536"/>
                  <a:gd name="T8" fmla="*/ 0 60000 65536"/>
                  <a:gd name="T9" fmla="*/ 0 w 76"/>
                  <a:gd name="T10" fmla="*/ 0 h 784"/>
                  <a:gd name="T11" fmla="*/ 76 w 76"/>
                  <a:gd name="T12" fmla="*/ 784 h 7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" h="784">
                    <a:moveTo>
                      <a:pt x="76" y="0"/>
                    </a:moveTo>
                    <a:cubicBezTo>
                      <a:pt x="50" y="66"/>
                      <a:pt x="24" y="133"/>
                      <a:pt x="12" y="264"/>
                    </a:cubicBezTo>
                    <a:cubicBezTo>
                      <a:pt x="0" y="395"/>
                      <a:pt x="5" y="703"/>
                      <a:pt x="4" y="78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140" name="Rectangle 142"/>
            <p:cNvSpPr>
              <a:spLocks noChangeArrowheads="1"/>
            </p:cNvSpPr>
            <p:nvPr/>
          </p:nvSpPr>
          <p:spPr bwMode="auto">
            <a:xfrm>
              <a:off x="4537" y="2038"/>
              <a:ext cx="340" cy="57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41" name="Rectangle 143"/>
            <p:cNvSpPr>
              <a:spLocks noChangeArrowheads="1"/>
            </p:cNvSpPr>
            <p:nvPr/>
          </p:nvSpPr>
          <p:spPr bwMode="auto">
            <a:xfrm>
              <a:off x="4510" y="2771"/>
              <a:ext cx="924" cy="44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rgbClr val="0000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42" name="Text Box 144"/>
            <p:cNvSpPr txBox="1">
              <a:spLocks noChangeArrowheads="1"/>
            </p:cNvSpPr>
            <p:nvPr/>
          </p:nvSpPr>
          <p:spPr bwMode="auto">
            <a:xfrm>
              <a:off x="4671" y="185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  <a:latin typeface="Helvetica" charset="0"/>
                </a:rPr>
                <a:t>p</a:t>
              </a:r>
              <a:r>
                <a:rPr lang="en-GB" sz="1200" b="1" baseline="30000">
                  <a:solidFill>
                    <a:srgbClr val="FF0000"/>
                  </a:solidFill>
                  <a:latin typeface="Helvetica" charset="0"/>
                </a:rPr>
                <a:t>+</a:t>
              </a:r>
              <a:endParaRPr lang="en-GB" sz="1200" b="1">
                <a:solidFill>
                  <a:srgbClr val="FF0000"/>
                </a:solidFill>
                <a:latin typeface="Helvetica" charset="0"/>
              </a:endParaRPr>
            </a:p>
          </p:txBody>
        </p:sp>
      </p:grpSp>
      <p:sp>
        <p:nvSpPr>
          <p:cNvPr id="146" name="Textfeld 145"/>
          <p:cNvSpPr txBox="1"/>
          <p:nvPr/>
        </p:nvSpPr>
        <p:spPr>
          <a:xfrm>
            <a:off x="0" y="0"/>
            <a:ext cx="1659429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Fancy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new</a:t>
            </a:r>
            <a:endParaRPr lang="de-DE" dirty="0"/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314088" y="4354171"/>
            <a:ext cx="4578350" cy="1814513"/>
            <a:chOff x="336" y="1440"/>
            <a:chExt cx="2884" cy="1143"/>
          </a:xfrm>
        </p:grpSpPr>
        <p:sp>
          <p:nvSpPr>
            <p:cNvPr id="148" name="Text Box 5"/>
            <p:cNvSpPr txBox="1">
              <a:spLocks noChangeArrowheads="1"/>
            </p:cNvSpPr>
            <p:nvPr/>
          </p:nvSpPr>
          <p:spPr bwMode="auto">
            <a:xfrm>
              <a:off x="336" y="1440"/>
              <a:ext cx="7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/>
                <a:t>n-columns</a:t>
              </a:r>
            </a:p>
          </p:txBody>
        </p:sp>
        <p:sp>
          <p:nvSpPr>
            <p:cNvPr id="149" name="Text Box 6"/>
            <p:cNvSpPr txBox="1">
              <a:spLocks noChangeArrowheads="1"/>
            </p:cNvSpPr>
            <p:nvPr/>
          </p:nvSpPr>
          <p:spPr bwMode="auto">
            <a:xfrm>
              <a:off x="1344" y="1488"/>
              <a:ext cx="7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/>
                <a:t>p-columns</a:t>
              </a:r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1066" y="1783"/>
              <a:ext cx="71" cy="438"/>
              <a:chOff x="1188" y="1766"/>
              <a:chExt cx="109" cy="724"/>
            </a:xfrm>
          </p:grpSpPr>
          <p:sp>
            <p:nvSpPr>
              <p:cNvPr id="204" name="Rectangle 9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5" name="Oval 10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6" name="Oval 11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666" y="1784"/>
              <a:ext cx="71" cy="438"/>
              <a:chOff x="1188" y="1766"/>
              <a:chExt cx="109" cy="724"/>
            </a:xfrm>
          </p:grpSpPr>
          <p:sp>
            <p:nvSpPr>
              <p:cNvPr id="201" name="Rectangle 13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2" name="Oval 14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3" name="Oval 15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2" name="Group 16"/>
            <p:cNvGrpSpPr>
              <a:grpSpLocks/>
            </p:cNvGrpSpPr>
            <p:nvPr/>
          </p:nvGrpSpPr>
          <p:grpSpPr bwMode="auto">
            <a:xfrm>
              <a:off x="2277" y="1784"/>
              <a:ext cx="71" cy="439"/>
              <a:chOff x="1188" y="1766"/>
              <a:chExt cx="109" cy="724"/>
            </a:xfrm>
          </p:grpSpPr>
          <p:sp>
            <p:nvSpPr>
              <p:cNvPr id="198" name="Rectangle 17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9" name="Oval 18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200" name="Oval 19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4" name="Group 20"/>
            <p:cNvGrpSpPr>
              <a:grpSpLocks/>
            </p:cNvGrpSpPr>
            <p:nvPr/>
          </p:nvGrpSpPr>
          <p:grpSpPr bwMode="auto">
            <a:xfrm>
              <a:off x="773" y="2107"/>
              <a:ext cx="69" cy="480"/>
              <a:chOff x="726" y="2296"/>
              <a:chExt cx="107" cy="791"/>
            </a:xfrm>
          </p:grpSpPr>
          <p:sp>
            <p:nvSpPr>
              <p:cNvPr id="196" name="Oval 21"/>
              <p:cNvSpPr>
                <a:spLocks noChangeArrowheads="1"/>
              </p:cNvSpPr>
              <p:nvPr/>
            </p:nvSpPr>
            <p:spPr bwMode="auto">
              <a:xfrm>
                <a:off x="728" y="229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7" name="Rectangle 22"/>
              <p:cNvSpPr>
                <a:spLocks noChangeArrowheads="1"/>
              </p:cNvSpPr>
              <p:nvPr/>
            </p:nvSpPr>
            <p:spPr bwMode="auto">
              <a:xfrm>
                <a:off x="726" y="2328"/>
                <a:ext cx="105" cy="7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5" name="Group 23"/>
            <p:cNvGrpSpPr>
              <a:grpSpLocks/>
            </p:cNvGrpSpPr>
            <p:nvPr/>
          </p:nvGrpSpPr>
          <p:grpSpPr bwMode="auto">
            <a:xfrm>
              <a:off x="1412" y="2109"/>
              <a:ext cx="69" cy="480"/>
              <a:chOff x="726" y="2296"/>
              <a:chExt cx="107" cy="791"/>
            </a:xfrm>
          </p:grpSpPr>
          <p:sp>
            <p:nvSpPr>
              <p:cNvPr id="194" name="Oval 24"/>
              <p:cNvSpPr>
                <a:spLocks noChangeArrowheads="1"/>
              </p:cNvSpPr>
              <p:nvPr/>
            </p:nvSpPr>
            <p:spPr bwMode="auto">
              <a:xfrm>
                <a:off x="728" y="229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5" name="Rectangle 25"/>
              <p:cNvSpPr>
                <a:spLocks noChangeArrowheads="1"/>
              </p:cNvSpPr>
              <p:nvPr/>
            </p:nvSpPr>
            <p:spPr bwMode="auto">
              <a:xfrm>
                <a:off x="726" y="2328"/>
                <a:ext cx="105" cy="7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6" name="Group 26"/>
            <p:cNvGrpSpPr>
              <a:grpSpLocks/>
            </p:cNvGrpSpPr>
            <p:nvPr/>
          </p:nvGrpSpPr>
          <p:grpSpPr bwMode="auto">
            <a:xfrm>
              <a:off x="2069" y="2110"/>
              <a:ext cx="70" cy="480"/>
              <a:chOff x="726" y="2296"/>
              <a:chExt cx="107" cy="791"/>
            </a:xfrm>
          </p:grpSpPr>
          <p:sp>
            <p:nvSpPr>
              <p:cNvPr id="192" name="Oval 27"/>
              <p:cNvSpPr>
                <a:spLocks noChangeArrowheads="1"/>
              </p:cNvSpPr>
              <p:nvPr/>
            </p:nvSpPr>
            <p:spPr bwMode="auto">
              <a:xfrm>
                <a:off x="728" y="2296"/>
                <a:ext cx="105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3" name="Rectangle 28"/>
              <p:cNvSpPr>
                <a:spLocks noChangeArrowheads="1"/>
              </p:cNvSpPr>
              <p:nvPr/>
            </p:nvSpPr>
            <p:spPr bwMode="auto">
              <a:xfrm>
                <a:off x="726" y="2328"/>
                <a:ext cx="105" cy="7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1239" y="1939"/>
              <a:ext cx="79" cy="467"/>
              <a:chOff x="1188" y="1766"/>
              <a:chExt cx="109" cy="724"/>
            </a:xfrm>
          </p:grpSpPr>
          <p:sp>
            <p:nvSpPr>
              <p:cNvPr id="189" name="Rectangle 30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0" name="Oval 31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91" name="Oval 32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19" name="Group 33"/>
            <p:cNvGrpSpPr>
              <a:grpSpLocks/>
            </p:cNvGrpSpPr>
            <p:nvPr/>
          </p:nvGrpSpPr>
          <p:grpSpPr bwMode="auto">
            <a:xfrm>
              <a:off x="1845" y="1938"/>
              <a:ext cx="78" cy="467"/>
              <a:chOff x="1188" y="1766"/>
              <a:chExt cx="109" cy="724"/>
            </a:xfrm>
          </p:grpSpPr>
          <p:sp>
            <p:nvSpPr>
              <p:cNvPr id="186" name="Rectangle 34"/>
              <p:cNvSpPr>
                <a:spLocks noChangeArrowheads="1"/>
              </p:cNvSpPr>
              <p:nvPr/>
            </p:nvSpPr>
            <p:spPr bwMode="auto">
              <a:xfrm>
                <a:off x="1194" y="1812"/>
                <a:ext cx="99" cy="651"/>
              </a:xfrm>
              <a:prstGeom prst="rect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87" name="Oval 35"/>
              <p:cNvSpPr>
                <a:spLocks noChangeArrowheads="1"/>
              </p:cNvSpPr>
              <p:nvPr/>
            </p:nvSpPr>
            <p:spPr bwMode="auto">
              <a:xfrm>
                <a:off x="1188" y="2434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  <p:sp>
            <p:nvSpPr>
              <p:cNvPr id="188" name="Oval 36"/>
              <p:cNvSpPr>
                <a:spLocks noChangeArrowheads="1"/>
              </p:cNvSpPr>
              <p:nvPr/>
            </p:nvSpPr>
            <p:spPr bwMode="auto">
              <a:xfrm>
                <a:off x="1192" y="1766"/>
                <a:ext cx="105" cy="56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GB" sz="3200" b="1">
                  <a:solidFill>
                    <a:schemeClr val="tx2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8" name="Freeform 37"/>
            <p:cNvSpPr>
              <a:spLocks/>
            </p:cNvSpPr>
            <p:nvPr/>
          </p:nvSpPr>
          <p:spPr bwMode="auto">
            <a:xfrm>
              <a:off x="628" y="1710"/>
              <a:ext cx="1871" cy="412"/>
            </a:xfrm>
            <a:custGeom>
              <a:avLst/>
              <a:gdLst>
                <a:gd name="T0" fmla="*/ 0 w 2922"/>
                <a:gd name="T1" fmla="*/ 64 h 681"/>
                <a:gd name="T2" fmla="*/ 108 w 2922"/>
                <a:gd name="T3" fmla="*/ 64 h 681"/>
                <a:gd name="T4" fmla="*/ 123 w 2922"/>
                <a:gd name="T5" fmla="*/ 0 h 681"/>
                <a:gd name="T6" fmla="*/ 27 w 2922"/>
                <a:gd name="T7" fmla="*/ 0 h 681"/>
                <a:gd name="T8" fmla="*/ 0 w 2922"/>
                <a:gd name="T9" fmla="*/ 64 h 6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22"/>
                <a:gd name="T16" fmla="*/ 0 h 681"/>
                <a:gd name="T17" fmla="*/ 2922 w 2922"/>
                <a:gd name="T18" fmla="*/ 681 h 6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22" h="681">
                  <a:moveTo>
                    <a:pt x="0" y="681"/>
                  </a:moveTo>
                  <a:lnTo>
                    <a:pt x="2565" y="678"/>
                  </a:lnTo>
                  <a:lnTo>
                    <a:pt x="2922" y="0"/>
                  </a:lnTo>
                  <a:lnTo>
                    <a:pt x="642" y="0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FF">
                <a:alpha val="39999"/>
              </a:srgbClr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" name="Rectangle 38"/>
            <p:cNvSpPr>
              <a:spLocks noChangeArrowheads="1"/>
            </p:cNvSpPr>
            <p:nvPr/>
          </p:nvSpPr>
          <p:spPr bwMode="auto">
            <a:xfrm>
              <a:off x="624" y="2112"/>
              <a:ext cx="1642" cy="459"/>
            </a:xfrm>
            <a:prstGeom prst="rect">
              <a:avLst/>
            </a:prstGeom>
            <a:solidFill>
              <a:srgbClr val="99CCFF">
                <a:alpha val="39999"/>
              </a:srgb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60" name="Freeform 39"/>
            <p:cNvSpPr>
              <a:spLocks/>
            </p:cNvSpPr>
            <p:nvPr/>
          </p:nvSpPr>
          <p:spPr bwMode="auto">
            <a:xfrm>
              <a:off x="2270" y="1706"/>
              <a:ext cx="230" cy="875"/>
            </a:xfrm>
            <a:custGeom>
              <a:avLst/>
              <a:gdLst>
                <a:gd name="T0" fmla="*/ 0 w 360"/>
                <a:gd name="T1" fmla="*/ 64 h 1446"/>
                <a:gd name="T2" fmla="*/ 15 w 360"/>
                <a:gd name="T3" fmla="*/ 0 h 1446"/>
                <a:gd name="T4" fmla="*/ 15 w 360"/>
                <a:gd name="T5" fmla="*/ 60 h 1446"/>
                <a:gd name="T6" fmla="*/ 1 w 360"/>
                <a:gd name="T7" fmla="*/ 135 h 1446"/>
                <a:gd name="T8" fmla="*/ 0 w 360"/>
                <a:gd name="T9" fmla="*/ 64 h 14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446"/>
                <a:gd name="T17" fmla="*/ 360 w 360"/>
                <a:gd name="T18" fmla="*/ 1446 h 14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446">
                  <a:moveTo>
                    <a:pt x="0" y="684"/>
                  </a:moveTo>
                  <a:lnTo>
                    <a:pt x="360" y="0"/>
                  </a:lnTo>
                  <a:lnTo>
                    <a:pt x="360" y="642"/>
                  </a:lnTo>
                  <a:lnTo>
                    <a:pt x="3" y="1446"/>
                  </a:lnTo>
                  <a:lnTo>
                    <a:pt x="0" y="684"/>
                  </a:lnTo>
                  <a:close/>
                </a:path>
              </a:pathLst>
            </a:custGeom>
            <a:solidFill>
              <a:srgbClr val="99CCFF">
                <a:alpha val="39999"/>
              </a:srgbClr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" name="Freeform 40"/>
            <p:cNvSpPr>
              <a:spLocks/>
            </p:cNvSpPr>
            <p:nvPr/>
          </p:nvSpPr>
          <p:spPr bwMode="auto">
            <a:xfrm>
              <a:off x="624" y="1706"/>
              <a:ext cx="415" cy="875"/>
            </a:xfrm>
            <a:custGeom>
              <a:avLst/>
              <a:gdLst>
                <a:gd name="T0" fmla="*/ 0 w 360"/>
                <a:gd name="T1" fmla="*/ 64 h 1446"/>
                <a:gd name="T2" fmla="*/ 5386 w 360"/>
                <a:gd name="T3" fmla="*/ 0 h 1446"/>
                <a:gd name="T4" fmla="*/ 5386 w 360"/>
                <a:gd name="T5" fmla="*/ 60 h 1446"/>
                <a:gd name="T6" fmla="*/ 48 w 360"/>
                <a:gd name="T7" fmla="*/ 135 h 1446"/>
                <a:gd name="T8" fmla="*/ 0 w 360"/>
                <a:gd name="T9" fmla="*/ 64 h 14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446"/>
                <a:gd name="T17" fmla="*/ 360 w 360"/>
                <a:gd name="T18" fmla="*/ 1446 h 14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446">
                  <a:moveTo>
                    <a:pt x="0" y="684"/>
                  </a:moveTo>
                  <a:lnTo>
                    <a:pt x="360" y="0"/>
                  </a:lnTo>
                  <a:lnTo>
                    <a:pt x="360" y="642"/>
                  </a:lnTo>
                  <a:lnTo>
                    <a:pt x="3" y="1446"/>
                  </a:lnTo>
                  <a:lnTo>
                    <a:pt x="0" y="68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Rectangle 41"/>
            <p:cNvSpPr>
              <a:spLocks noChangeArrowheads="1"/>
            </p:cNvSpPr>
            <p:nvPr/>
          </p:nvSpPr>
          <p:spPr bwMode="auto">
            <a:xfrm>
              <a:off x="1039" y="1712"/>
              <a:ext cx="1462" cy="3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3200" b="1">
                <a:solidFill>
                  <a:schemeClr val="tx2"/>
                </a:solidFill>
                <a:latin typeface="Times New Roman" charset="0"/>
              </a:endParaRPr>
            </a:p>
          </p:txBody>
        </p:sp>
        <p:sp>
          <p:nvSpPr>
            <p:cNvPr id="163" name="Line 42"/>
            <p:cNvSpPr>
              <a:spLocks noChangeShapeType="1"/>
            </p:cNvSpPr>
            <p:nvPr/>
          </p:nvSpPr>
          <p:spPr bwMode="auto">
            <a:xfrm>
              <a:off x="1029" y="1618"/>
              <a:ext cx="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Line 43"/>
            <p:cNvSpPr>
              <a:spLocks noChangeShapeType="1"/>
            </p:cNvSpPr>
            <p:nvPr/>
          </p:nvSpPr>
          <p:spPr bwMode="auto">
            <a:xfrm flipH="1">
              <a:off x="1278" y="1631"/>
              <a:ext cx="115" cy="3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20" name="Group 44"/>
            <p:cNvGrpSpPr>
              <a:grpSpLocks/>
            </p:cNvGrpSpPr>
            <p:nvPr/>
          </p:nvGrpSpPr>
          <p:grpSpPr bwMode="auto">
            <a:xfrm>
              <a:off x="1600" y="1824"/>
              <a:ext cx="599" cy="680"/>
              <a:chOff x="1864" y="1908"/>
              <a:chExt cx="935" cy="1415"/>
            </a:xfrm>
          </p:grpSpPr>
          <p:sp>
            <p:nvSpPr>
              <p:cNvPr id="177" name="Line 45"/>
              <p:cNvSpPr>
                <a:spLocks noChangeShapeType="1"/>
              </p:cNvSpPr>
              <p:nvPr/>
            </p:nvSpPr>
            <p:spPr bwMode="auto">
              <a:xfrm flipV="1">
                <a:off x="2468" y="1908"/>
                <a:ext cx="39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" name="Line 46"/>
              <p:cNvSpPr>
                <a:spLocks noChangeShapeType="1"/>
              </p:cNvSpPr>
              <p:nvPr/>
            </p:nvSpPr>
            <p:spPr bwMode="auto">
              <a:xfrm>
                <a:off x="2701" y="2189"/>
                <a:ext cx="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9" name="Line 47"/>
              <p:cNvSpPr>
                <a:spLocks noChangeShapeType="1"/>
              </p:cNvSpPr>
              <p:nvPr/>
            </p:nvSpPr>
            <p:spPr bwMode="auto">
              <a:xfrm flipH="1">
                <a:off x="1864" y="2171"/>
                <a:ext cx="89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0" name="Line 48"/>
              <p:cNvSpPr>
                <a:spLocks noChangeShapeType="1"/>
              </p:cNvSpPr>
              <p:nvPr/>
            </p:nvSpPr>
            <p:spPr bwMode="auto">
              <a:xfrm flipH="1">
                <a:off x="2236" y="2377"/>
                <a:ext cx="29" cy="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1" name="Group 49"/>
              <p:cNvGrpSpPr>
                <a:grpSpLocks/>
              </p:cNvGrpSpPr>
              <p:nvPr/>
            </p:nvGrpSpPr>
            <p:grpSpPr bwMode="auto">
              <a:xfrm>
                <a:off x="1954" y="1976"/>
                <a:ext cx="744" cy="1347"/>
                <a:chOff x="934" y="1967"/>
                <a:chExt cx="862" cy="1347"/>
              </a:xfrm>
            </p:grpSpPr>
            <p:sp>
              <p:nvSpPr>
                <p:cNvPr id="182" name="Oval 50"/>
                <p:cNvSpPr>
                  <a:spLocks noChangeArrowheads="1"/>
                </p:cNvSpPr>
                <p:nvPr/>
              </p:nvSpPr>
              <p:spPr bwMode="auto">
                <a:xfrm>
                  <a:off x="940" y="1967"/>
                  <a:ext cx="856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83" name="Oval 51"/>
                <p:cNvSpPr>
                  <a:spLocks noChangeArrowheads="1"/>
                </p:cNvSpPr>
                <p:nvPr/>
              </p:nvSpPr>
              <p:spPr bwMode="auto">
                <a:xfrm>
                  <a:off x="934" y="2905"/>
                  <a:ext cx="857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84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939" y="2165"/>
                  <a:ext cx="4" cy="95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85" name="Line 53"/>
                <p:cNvSpPr>
                  <a:spLocks noChangeShapeType="1"/>
                </p:cNvSpPr>
                <p:nvPr/>
              </p:nvSpPr>
              <p:spPr bwMode="auto">
                <a:xfrm>
                  <a:off x="1795" y="2187"/>
                  <a:ext cx="0" cy="9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22" name="Group 54"/>
            <p:cNvGrpSpPr>
              <a:grpSpLocks/>
            </p:cNvGrpSpPr>
            <p:nvPr/>
          </p:nvGrpSpPr>
          <p:grpSpPr bwMode="auto">
            <a:xfrm>
              <a:off x="992" y="1819"/>
              <a:ext cx="599" cy="680"/>
              <a:chOff x="1864" y="1908"/>
              <a:chExt cx="935" cy="1415"/>
            </a:xfrm>
          </p:grpSpPr>
          <p:sp>
            <p:nvSpPr>
              <p:cNvPr id="168" name="Line 55"/>
              <p:cNvSpPr>
                <a:spLocks noChangeShapeType="1"/>
              </p:cNvSpPr>
              <p:nvPr/>
            </p:nvSpPr>
            <p:spPr bwMode="auto">
              <a:xfrm flipV="1">
                <a:off x="2468" y="1908"/>
                <a:ext cx="39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" name="Line 56"/>
              <p:cNvSpPr>
                <a:spLocks noChangeShapeType="1"/>
              </p:cNvSpPr>
              <p:nvPr/>
            </p:nvSpPr>
            <p:spPr bwMode="auto">
              <a:xfrm>
                <a:off x="2701" y="2189"/>
                <a:ext cx="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" name="Line 57"/>
              <p:cNvSpPr>
                <a:spLocks noChangeShapeType="1"/>
              </p:cNvSpPr>
              <p:nvPr/>
            </p:nvSpPr>
            <p:spPr bwMode="auto">
              <a:xfrm flipH="1">
                <a:off x="1864" y="2171"/>
                <a:ext cx="89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" name="Line 58"/>
              <p:cNvSpPr>
                <a:spLocks noChangeShapeType="1"/>
              </p:cNvSpPr>
              <p:nvPr/>
            </p:nvSpPr>
            <p:spPr bwMode="auto">
              <a:xfrm flipH="1">
                <a:off x="2236" y="2377"/>
                <a:ext cx="29" cy="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23" name="Group 59"/>
              <p:cNvGrpSpPr>
                <a:grpSpLocks/>
              </p:cNvGrpSpPr>
              <p:nvPr/>
            </p:nvGrpSpPr>
            <p:grpSpPr bwMode="auto">
              <a:xfrm>
                <a:off x="1954" y="1976"/>
                <a:ext cx="744" cy="1347"/>
                <a:chOff x="934" y="1967"/>
                <a:chExt cx="862" cy="1347"/>
              </a:xfrm>
            </p:grpSpPr>
            <p:sp>
              <p:nvSpPr>
                <p:cNvPr id="173" name="Oval 60"/>
                <p:cNvSpPr>
                  <a:spLocks noChangeArrowheads="1"/>
                </p:cNvSpPr>
                <p:nvPr/>
              </p:nvSpPr>
              <p:spPr bwMode="auto">
                <a:xfrm>
                  <a:off x="940" y="1967"/>
                  <a:ext cx="856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74" name="Oval 61"/>
                <p:cNvSpPr>
                  <a:spLocks noChangeArrowheads="1"/>
                </p:cNvSpPr>
                <p:nvPr/>
              </p:nvSpPr>
              <p:spPr bwMode="auto">
                <a:xfrm>
                  <a:off x="934" y="2905"/>
                  <a:ext cx="857" cy="409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endParaRPr lang="en-GB" sz="3200" b="1">
                    <a:solidFill>
                      <a:schemeClr val="tx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75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939" y="2165"/>
                  <a:ext cx="4" cy="95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76" name="Line 63"/>
                <p:cNvSpPr>
                  <a:spLocks noChangeShapeType="1"/>
                </p:cNvSpPr>
                <p:nvPr/>
              </p:nvSpPr>
              <p:spPr bwMode="auto">
                <a:xfrm>
                  <a:off x="1795" y="2187"/>
                  <a:ext cx="0" cy="9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sp>
          <p:nvSpPr>
            <p:cNvPr id="167" name="Text Box 64"/>
            <p:cNvSpPr txBox="1">
              <a:spLocks noChangeArrowheads="1"/>
            </p:cNvSpPr>
            <p:nvPr/>
          </p:nvSpPr>
          <p:spPr bwMode="auto">
            <a:xfrm>
              <a:off x="2304" y="2352"/>
              <a:ext cx="9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 err="1"/>
                <a:t>n</a:t>
              </a:r>
              <a:r>
                <a:rPr lang="en-US" sz="1400" dirty="0"/>
                <a:t>-type substrate</a:t>
              </a:r>
            </a:p>
          </p:txBody>
        </p:sp>
      </p:grpSp>
      <p:sp>
        <p:nvSpPr>
          <p:cNvPr id="210" name="Textfeld 209"/>
          <p:cNvSpPr txBox="1"/>
          <p:nvPr/>
        </p:nvSpPr>
        <p:spPr>
          <a:xfrm rot="5400000">
            <a:off x="8238427" y="4873595"/>
            <a:ext cx="2983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M. </a:t>
            </a:r>
            <a:r>
              <a:rPr sz="1400" dirty="0" smtClean="0"/>
              <a:t>Köhler </a:t>
            </a:r>
            <a:r>
              <a:rPr sz="1400" dirty="0" smtClean="0"/>
              <a:t>et al.</a:t>
            </a:r>
            <a:r>
              <a:rPr lang="de-DE" sz="1400" dirty="0" smtClean="0"/>
              <a:t>, NIM</a:t>
            </a:r>
            <a:r>
              <a:rPr sz="1400" dirty="0" smtClean="0"/>
              <a:t> A</a:t>
            </a:r>
            <a:r>
              <a:rPr lang="de-DE" sz="1400" dirty="0" smtClean="0"/>
              <a:t> </a:t>
            </a:r>
            <a:r>
              <a:rPr sz="1400" dirty="0" smtClean="0"/>
              <a:t>659</a:t>
            </a:r>
            <a:r>
              <a:rPr lang="de-DE" sz="1400" dirty="0" smtClean="0"/>
              <a:t> (</a:t>
            </a:r>
            <a:r>
              <a:rPr sz="1400" dirty="0" smtClean="0"/>
              <a:t>2011</a:t>
            </a:r>
            <a:r>
              <a:rPr lang="de-DE" sz="1400" dirty="0" smtClean="0"/>
              <a:t>) </a:t>
            </a:r>
            <a:r>
              <a:rPr sz="1400" dirty="0" smtClean="0"/>
              <a:t>272</a:t>
            </a:r>
            <a:endParaRPr lang="de-DE" sz="1400" dirty="0"/>
          </a:p>
        </p:txBody>
      </p:sp>
      <p:cxnSp>
        <p:nvCxnSpPr>
          <p:cNvPr id="213" name="Gerade Verbindung 212"/>
          <p:cNvCxnSpPr/>
          <p:nvPr/>
        </p:nvCxnSpPr>
        <p:spPr>
          <a:xfrm>
            <a:off x="5969500" y="5268244"/>
            <a:ext cx="3657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feld 149"/>
          <p:cNvSpPr txBox="1"/>
          <p:nvPr/>
        </p:nvSpPr>
        <p:spPr>
          <a:xfrm>
            <a:off x="5279894" y="3173993"/>
            <a:ext cx="4347205" cy="38472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Charge </a:t>
            </a:r>
            <a:r>
              <a:rPr lang="de-DE" dirty="0" err="1" smtClean="0">
                <a:solidFill>
                  <a:schemeClr val="bg1"/>
                </a:solidFill>
              </a:rPr>
              <a:t>collection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with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baseline="30000" dirty="0" smtClean="0">
                <a:solidFill>
                  <a:schemeClr val="bg1"/>
                </a:solidFill>
              </a:rPr>
              <a:t>90</a:t>
            </a:r>
            <a:r>
              <a:rPr lang="de-DE" dirty="0" smtClean="0">
                <a:solidFill>
                  <a:schemeClr val="bg1"/>
                </a:solidFill>
              </a:rPr>
              <a:t>SR-source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51" name="Textfeld 150"/>
          <p:cNvSpPr txBox="1"/>
          <p:nvPr/>
        </p:nvSpPr>
        <p:spPr>
          <a:xfrm>
            <a:off x="7985106" y="4460117"/>
            <a:ext cx="160389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Charge</a:t>
            </a:r>
          </a:p>
          <a:p>
            <a:r>
              <a:rPr lang="de-DE" dirty="0" err="1" smtClean="0"/>
              <a:t>multiplication</a:t>
            </a:r>
            <a:endParaRPr lang="de-DE" dirty="0"/>
          </a:p>
        </p:txBody>
      </p:sp>
      <p:sp>
        <p:nvSpPr>
          <p:cNvPr id="152" name="Textfeld 151"/>
          <p:cNvSpPr txBox="1"/>
          <p:nvPr/>
        </p:nvSpPr>
        <p:spPr>
          <a:xfrm rot="16200000">
            <a:off x="-2265610" y="3939548"/>
            <a:ext cx="475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3D </a:t>
            </a:r>
            <a:r>
              <a:rPr lang="de-DE" sz="1400" dirty="0" err="1" smtClean="0"/>
              <a:t>proposed</a:t>
            </a:r>
            <a:r>
              <a:rPr lang="de-DE" sz="1400" dirty="0" smtClean="0"/>
              <a:t> </a:t>
            </a:r>
            <a:r>
              <a:rPr lang="de-DE" sz="1400" dirty="0" err="1" smtClean="0"/>
              <a:t>by</a:t>
            </a:r>
            <a:r>
              <a:rPr lang="de-DE" sz="1400" dirty="0" smtClean="0"/>
              <a:t> </a:t>
            </a:r>
            <a:r>
              <a:rPr lang="de-DE" sz="1400" dirty="0" smtClean="0"/>
              <a:t>Parker and </a:t>
            </a:r>
            <a:r>
              <a:rPr lang="de-DE" sz="1400" dirty="0" err="1" smtClean="0"/>
              <a:t>Kenney</a:t>
            </a:r>
            <a:r>
              <a:rPr lang="de-DE" sz="1400" dirty="0" smtClean="0"/>
              <a:t>. See </a:t>
            </a:r>
            <a:r>
              <a:rPr lang="de-DE" sz="1400" dirty="0" smtClean="0"/>
              <a:t>NIM A 395 (1997) 328</a:t>
            </a:r>
            <a:endParaRPr lang="de-DE" sz="1400" dirty="0"/>
          </a:p>
        </p:txBody>
      </p:sp>
      <p:sp>
        <p:nvSpPr>
          <p:cNvPr id="153" name="Rechteck 152"/>
          <p:cNvSpPr/>
          <p:nvPr/>
        </p:nvSpPr>
        <p:spPr>
          <a:xfrm>
            <a:off x="-12315" y="1380886"/>
            <a:ext cx="9842119" cy="5550139"/>
          </a:xfrm>
          <a:prstGeom prst="rect">
            <a:avLst/>
          </a:prstGeom>
          <a:solidFill>
            <a:schemeClr val="accent1">
              <a:lumMod val="75000"/>
              <a:alpha val="6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4" name="Textfeld 153"/>
          <p:cNvSpPr txBox="1"/>
          <p:nvPr/>
        </p:nvSpPr>
        <p:spPr>
          <a:xfrm>
            <a:off x="2206734" y="2842301"/>
            <a:ext cx="5578366" cy="10156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sz="2200" dirty="0" smtClean="0"/>
              <a:t>Watch out </a:t>
            </a:r>
            <a:r>
              <a:rPr lang="de-DE" sz="2200" dirty="0" err="1" smtClean="0"/>
              <a:t>for</a:t>
            </a:r>
            <a:r>
              <a:rPr lang="de-DE" sz="2200" dirty="0" smtClean="0"/>
              <a:t> ATLAS </a:t>
            </a:r>
            <a:r>
              <a:rPr lang="de-DE" sz="2200" dirty="0" smtClean="0"/>
              <a:t>IBL:</a:t>
            </a:r>
          </a:p>
          <a:p>
            <a:pPr>
              <a:buFont typeface="Arial"/>
              <a:buChar char="•"/>
            </a:pPr>
            <a:r>
              <a:rPr lang="de-DE" dirty="0" smtClean="0"/>
              <a:t> ¾ of </a:t>
            </a:r>
            <a:r>
              <a:rPr lang="de-DE" dirty="0" err="1" smtClean="0"/>
              <a:t>sensors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 in </a:t>
            </a:r>
            <a:r>
              <a:rPr lang="de-DE" dirty="0" err="1" smtClean="0"/>
              <a:t>planar</a:t>
            </a:r>
            <a:r>
              <a:rPr lang="de-DE" dirty="0" smtClean="0"/>
              <a:t> technology  </a:t>
            </a:r>
          </a:p>
          <a:p>
            <a:pPr>
              <a:buFont typeface="Arial"/>
              <a:buChar char="•"/>
            </a:pPr>
            <a:r>
              <a:rPr lang="de-DE" dirty="0" smtClean="0"/>
              <a:t> ¼ of </a:t>
            </a:r>
            <a:r>
              <a:rPr lang="de-DE" dirty="0" err="1" smtClean="0"/>
              <a:t>sensors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 of 3D </a:t>
            </a:r>
            <a:r>
              <a:rPr lang="de-DE" dirty="0" err="1" smtClean="0"/>
              <a:t>detectors</a:t>
            </a:r>
            <a:r>
              <a:rPr lang="de-DE" dirty="0" smtClean="0"/>
              <a:t>,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yield</a:t>
            </a:r>
            <a:r>
              <a:rPr lang="de-DE" dirty="0" smtClean="0"/>
              <a:t> </a:t>
            </a:r>
            <a:r>
              <a:rPr lang="de-DE" dirty="0" err="1" smtClean="0"/>
              <a:t>sufficient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5" name="Textfeld 154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-5875" y="7"/>
            <a:ext cx="9832265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Conclusions</a:t>
            </a:r>
            <a:endParaRPr lang="en-GB" sz="43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28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108546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108547" name="Formel" r:id="rId4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feld 36"/>
          <p:cNvSpPr txBox="1"/>
          <p:nvPr/>
        </p:nvSpPr>
        <p:spPr>
          <a:xfrm>
            <a:off x="123174" y="1708178"/>
            <a:ext cx="9563516" cy="3819567"/>
          </a:xfrm>
          <a:prstGeom prst="rect">
            <a:avLst/>
          </a:prstGeom>
          <a:solidFill>
            <a:schemeClr val="bg1"/>
          </a:solidFill>
        </p:spPr>
        <p:txBody>
          <a:bodyPr wrap="square" lIns="94549" tIns="47274" rIns="94549" bIns="47274" rtlCol="0">
            <a:spAutoFit/>
          </a:bodyPr>
          <a:lstStyle/>
          <a:p>
            <a:pPr>
              <a:buFont typeface="Arial"/>
              <a:buChar char="•"/>
            </a:pPr>
            <a:r>
              <a:rPr lang="en-GB" sz="2200" dirty="0" smtClean="0"/>
              <a:t> </a:t>
            </a:r>
            <a:r>
              <a:rPr lang="de-DE" sz="2200" dirty="0" smtClean="0"/>
              <a:t>RD50 </a:t>
            </a:r>
            <a:r>
              <a:rPr lang="de-DE" sz="2200" dirty="0" err="1" smtClean="0"/>
              <a:t>working</a:t>
            </a:r>
            <a:r>
              <a:rPr lang="de-DE" sz="2200" dirty="0" smtClean="0"/>
              <a:t> </a:t>
            </a:r>
            <a:r>
              <a:rPr lang="de-DE" sz="2200" dirty="0" err="1" smtClean="0"/>
              <a:t>across</a:t>
            </a:r>
            <a:r>
              <a:rPr lang="de-DE" sz="2200" dirty="0" smtClean="0"/>
              <a:t> </a:t>
            </a:r>
            <a:r>
              <a:rPr lang="de-DE" sz="2200" dirty="0" err="1" smtClean="0"/>
              <a:t>experiment</a:t>
            </a:r>
            <a:r>
              <a:rPr lang="de-DE" sz="2200" dirty="0" smtClean="0"/>
              <a:t> </a:t>
            </a:r>
            <a:r>
              <a:rPr lang="de-DE" sz="2200" dirty="0" err="1" smtClean="0"/>
              <a:t>boundaries</a:t>
            </a:r>
            <a:r>
              <a:rPr lang="de-DE" sz="2200" dirty="0" smtClean="0"/>
              <a:t> on </a:t>
            </a:r>
            <a:r>
              <a:rPr lang="de-DE" sz="2200" dirty="0" err="1" smtClean="0"/>
              <a:t>developing</a:t>
            </a:r>
            <a:r>
              <a:rPr lang="de-DE" sz="2200" dirty="0" smtClean="0"/>
              <a:t> 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radiation</a:t>
            </a:r>
            <a:r>
              <a:rPr lang="de-DE" sz="2200" dirty="0" err="1" smtClean="0"/>
              <a:t>-hard</a:t>
            </a:r>
            <a:r>
              <a:rPr lang="de-DE" sz="2200" dirty="0" smtClean="0"/>
              <a:t> </a:t>
            </a:r>
            <a:r>
              <a:rPr lang="de-DE" sz="2200" dirty="0" err="1" smtClean="0"/>
              <a:t>silicon</a:t>
            </a:r>
            <a:r>
              <a:rPr lang="de-DE" sz="2200" dirty="0" smtClean="0"/>
              <a:t> </a:t>
            </a:r>
            <a:r>
              <a:rPr lang="de-DE" sz="2200" dirty="0" err="1" smtClean="0"/>
              <a:t>detectors</a:t>
            </a:r>
            <a:r>
              <a:rPr lang="de-DE" sz="2200" dirty="0" smtClean="0"/>
              <a:t> </a:t>
            </a:r>
            <a:r>
              <a:rPr lang="de-DE" sz="2200" dirty="0" err="1" smtClean="0"/>
              <a:t>for</a:t>
            </a:r>
            <a:r>
              <a:rPr lang="de-DE" sz="2200" dirty="0" smtClean="0"/>
              <a:t> </a:t>
            </a:r>
            <a:r>
              <a:rPr lang="de-DE" sz="2200" dirty="0" err="1" smtClean="0"/>
              <a:t>e.g</a:t>
            </a:r>
            <a:r>
              <a:rPr lang="de-DE" sz="2200" dirty="0" smtClean="0"/>
              <a:t>. </a:t>
            </a:r>
            <a:r>
              <a:rPr lang="de-DE" sz="2200" dirty="0" err="1" smtClean="0"/>
              <a:t>the</a:t>
            </a:r>
            <a:r>
              <a:rPr lang="de-DE" sz="2200" dirty="0" smtClean="0"/>
              <a:t> HL-LHC</a:t>
            </a:r>
          </a:p>
          <a:p>
            <a:pPr>
              <a:buFont typeface="Arial"/>
              <a:buChar char="•"/>
            </a:pPr>
            <a:r>
              <a:rPr lang="de-DE" sz="2200" dirty="0" smtClean="0"/>
              <a:t> Large </a:t>
            </a:r>
            <a:r>
              <a:rPr lang="de-DE" sz="2200" dirty="0" err="1" smtClean="0"/>
              <a:t>progress</a:t>
            </a:r>
            <a:r>
              <a:rPr lang="de-DE" sz="2200" dirty="0" smtClean="0"/>
              <a:t> in </a:t>
            </a:r>
          </a:p>
          <a:p>
            <a:pPr lvl="2"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U</a:t>
            </a:r>
            <a:r>
              <a:rPr lang="de-DE" sz="2200" dirty="0" err="1" smtClean="0"/>
              <a:t>nderstanding</a:t>
            </a:r>
            <a:r>
              <a:rPr lang="de-DE" sz="2200" dirty="0" smtClean="0"/>
              <a:t> </a:t>
            </a:r>
            <a:r>
              <a:rPr lang="de-DE" sz="2200" dirty="0" err="1" smtClean="0"/>
              <a:t>changes</a:t>
            </a:r>
            <a:r>
              <a:rPr lang="de-DE" sz="2200" dirty="0" smtClean="0"/>
              <a:t> of</a:t>
            </a:r>
            <a:r>
              <a:rPr lang="de-DE" sz="2200" dirty="0" smtClean="0"/>
              <a:t> </a:t>
            </a:r>
            <a:r>
              <a:rPr lang="de-DE" sz="2200" dirty="0" err="1" smtClean="0"/>
              <a:t>effective</a:t>
            </a:r>
            <a:r>
              <a:rPr lang="de-DE" sz="2200" dirty="0" smtClean="0"/>
              <a:t> </a:t>
            </a:r>
            <a:r>
              <a:rPr lang="de-DE" sz="2200" dirty="0" err="1" smtClean="0"/>
              <a:t>doping</a:t>
            </a:r>
            <a:r>
              <a:rPr lang="de-DE" sz="2200" dirty="0" smtClean="0"/>
              <a:t> </a:t>
            </a:r>
            <a:r>
              <a:rPr lang="de-DE" sz="2200" dirty="0" err="1" smtClean="0"/>
              <a:t>concentration</a:t>
            </a:r>
            <a:endParaRPr lang="de-DE" sz="2200" dirty="0" smtClean="0"/>
          </a:p>
          <a:p>
            <a:pPr lvl="2"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Origin</a:t>
            </a:r>
            <a:r>
              <a:rPr lang="de-DE" sz="2200" dirty="0" smtClean="0"/>
              <a:t> </a:t>
            </a:r>
            <a:r>
              <a:rPr lang="de-DE" sz="2200" dirty="0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leakage</a:t>
            </a:r>
            <a:r>
              <a:rPr lang="de-DE" sz="2200" dirty="0" smtClean="0"/>
              <a:t> </a:t>
            </a:r>
            <a:r>
              <a:rPr lang="de-DE" sz="2200" dirty="0" err="1" smtClean="0"/>
              <a:t>current</a:t>
            </a:r>
            <a:r>
              <a:rPr lang="de-DE" sz="2200" baseline="-25000" dirty="0" smtClean="0"/>
              <a:t> </a:t>
            </a:r>
            <a:r>
              <a:rPr lang="de-DE" sz="2200" dirty="0" smtClean="0"/>
              <a:t>(</a:t>
            </a:r>
            <a:r>
              <a:rPr lang="de-DE" sz="2200" dirty="0" err="1" smtClean="0"/>
              <a:t>not</a:t>
            </a:r>
            <a:r>
              <a:rPr lang="de-DE" sz="2200" dirty="0" smtClean="0"/>
              <a:t> </a:t>
            </a:r>
            <a:r>
              <a:rPr lang="de-DE" sz="2200" dirty="0" err="1" smtClean="0"/>
              <a:t>shown</a:t>
            </a:r>
            <a:r>
              <a:rPr lang="de-DE" sz="2200" dirty="0" smtClean="0"/>
              <a:t>)</a:t>
            </a:r>
            <a:endParaRPr lang="de-DE" sz="2200" dirty="0" smtClean="0"/>
          </a:p>
          <a:p>
            <a:pPr>
              <a:buFont typeface="Arial"/>
              <a:buChar char="•"/>
            </a:pPr>
            <a:r>
              <a:rPr lang="de-DE" sz="2200" dirty="0" smtClean="0"/>
              <a:t> Charge </a:t>
            </a:r>
            <a:r>
              <a:rPr lang="de-DE" sz="2200" dirty="0" err="1" smtClean="0"/>
              <a:t>multiplication</a:t>
            </a:r>
            <a:r>
              <a:rPr lang="de-DE" sz="2200" dirty="0" smtClean="0"/>
              <a:t> </a:t>
            </a:r>
            <a:r>
              <a:rPr lang="de-DE" sz="2200" dirty="0" err="1" smtClean="0"/>
              <a:t>observed</a:t>
            </a:r>
            <a:r>
              <a:rPr lang="de-DE" sz="2200" dirty="0" smtClean="0"/>
              <a:t> in </a:t>
            </a:r>
            <a:r>
              <a:rPr lang="de-DE" sz="2200" dirty="0" err="1" smtClean="0"/>
              <a:t>many</a:t>
            </a:r>
            <a:r>
              <a:rPr lang="de-DE" sz="2200" dirty="0" smtClean="0"/>
              <a:t> </a:t>
            </a:r>
            <a:r>
              <a:rPr lang="de-DE" sz="2200" dirty="0" err="1" smtClean="0"/>
              <a:t>sensors</a:t>
            </a:r>
            <a:r>
              <a:rPr lang="de-DE" sz="2200" dirty="0" smtClean="0"/>
              <a:t> </a:t>
            </a:r>
            <a:endParaRPr lang="de-DE" sz="2200" dirty="0" smtClean="0"/>
          </a:p>
          <a:p>
            <a:pPr>
              <a:buFont typeface="Arial"/>
              <a:buChar char="•"/>
            </a:pPr>
            <a:r>
              <a:rPr lang="de-DE" sz="2200" dirty="0" smtClean="0"/>
              <a:t> CCE </a:t>
            </a:r>
            <a:r>
              <a:rPr lang="de-DE" sz="2200" dirty="0" err="1" smtClean="0"/>
              <a:t>benefits</a:t>
            </a:r>
            <a:r>
              <a:rPr lang="de-DE" sz="2200" dirty="0" smtClean="0"/>
              <a:t> </a:t>
            </a:r>
            <a:r>
              <a:rPr lang="de-DE" sz="2200" dirty="0" err="1" smtClean="0"/>
              <a:t>from</a:t>
            </a:r>
            <a:r>
              <a:rPr lang="de-DE" sz="2200" dirty="0" smtClean="0"/>
              <a:t> </a:t>
            </a:r>
            <a:r>
              <a:rPr lang="de-DE" sz="2200" dirty="0" err="1" smtClean="0"/>
              <a:t>it</a:t>
            </a:r>
            <a:r>
              <a:rPr lang="de-DE" sz="2200" dirty="0" smtClean="0"/>
              <a:t>, </a:t>
            </a:r>
            <a:r>
              <a:rPr lang="de-DE" sz="2200" dirty="0" err="1" smtClean="0"/>
              <a:t>but</a:t>
            </a:r>
            <a:r>
              <a:rPr lang="de-DE" sz="2200" dirty="0" smtClean="0"/>
              <a:t> </a:t>
            </a:r>
            <a:r>
              <a:rPr lang="de-DE" sz="2200" dirty="0" err="1" smtClean="0"/>
              <a:t>open</a:t>
            </a:r>
            <a:r>
              <a:rPr lang="de-DE" sz="2200" dirty="0" smtClean="0"/>
              <a:t> </a:t>
            </a:r>
            <a:r>
              <a:rPr lang="de-DE" sz="2200" dirty="0" err="1" smtClean="0"/>
              <a:t>questions</a:t>
            </a:r>
            <a:r>
              <a:rPr lang="de-DE" sz="2200" dirty="0" smtClean="0"/>
              <a:t> </a:t>
            </a:r>
            <a:r>
              <a:rPr lang="de-DE" sz="2200" dirty="0" err="1" smtClean="0"/>
              <a:t>remain</a:t>
            </a:r>
            <a:endParaRPr lang="de-DE" sz="2200" dirty="0" smtClean="0"/>
          </a:p>
          <a:p>
            <a:pPr lvl="1">
              <a:buFont typeface="Arial"/>
              <a:buChar char="•"/>
            </a:pPr>
            <a:r>
              <a:rPr lang="de-DE" sz="2200" dirty="0" smtClean="0"/>
              <a:t>  </a:t>
            </a:r>
            <a:r>
              <a:rPr lang="de-DE" sz="2200" dirty="0" err="1" smtClean="0"/>
              <a:t>The</a:t>
            </a:r>
            <a:r>
              <a:rPr lang="de-DE" sz="2200" dirty="0" smtClean="0"/>
              <a:t> S/</a:t>
            </a:r>
            <a:r>
              <a:rPr lang="de-DE" sz="2200" dirty="0" smtClean="0"/>
              <a:t>N </a:t>
            </a:r>
            <a:r>
              <a:rPr lang="de-DE" sz="2200" dirty="0" err="1" smtClean="0"/>
              <a:t>ratio</a:t>
            </a:r>
            <a:r>
              <a:rPr lang="de-DE" sz="2200" dirty="0" smtClean="0"/>
              <a:t>, </a:t>
            </a:r>
            <a:r>
              <a:rPr lang="de-DE" sz="2200" dirty="0" err="1" smtClean="0"/>
              <a:t>S/threshold</a:t>
            </a:r>
            <a:endParaRPr lang="de-DE" sz="2200" dirty="0" smtClean="0"/>
          </a:p>
          <a:p>
            <a:pPr lvl="1">
              <a:buFont typeface="Arial"/>
              <a:buChar char="•"/>
            </a:pPr>
            <a:r>
              <a:rPr lang="de-DE" sz="2200" dirty="0" smtClean="0"/>
              <a:t> Resolution?</a:t>
            </a:r>
          </a:p>
          <a:p>
            <a:pPr lvl="1">
              <a:buFont typeface="Arial"/>
              <a:buChar char="•"/>
            </a:pPr>
            <a:r>
              <a:rPr lang="de-DE" sz="2200" dirty="0" smtClean="0"/>
              <a:t>  </a:t>
            </a:r>
            <a:r>
              <a:rPr lang="de-DE" sz="2200" dirty="0" err="1" smtClean="0"/>
              <a:t>Can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extra </a:t>
            </a:r>
            <a:r>
              <a:rPr lang="de-DE" sz="2200" dirty="0" err="1" smtClean="0"/>
              <a:t>signal</a:t>
            </a:r>
            <a:r>
              <a:rPr lang="de-DE" sz="2200" dirty="0" smtClean="0"/>
              <a:t> </a:t>
            </a:r>
            <a:r>
              <a:rPr lang="de-DE" sz="2200" dirty="0" err="1" smtClean="0"/>
              <a:t>be</a:t>
            </a:r>
            <a:r>
              <a:rPr lang="de-DE" sz="2200" dirty="0" smtClean="0"/>
              <a:t> </a:t>
            </a:r>
            <a:r>
              <a:rPr lang="de-DE" sz="2200" dirty="0" err="1" smtClean="0"/>
              <a:t>exploited</a:t>
            </a:r>
            <a:r>
              <a:rPr lang="de-DE" sz="2200" dirty="0" smtClean="0"/>
              <a:t> to </a:t>
            </a:r>
            <a:r>
              <a:rPr lang="de-DE" sz="2200" dirty="0" err="1" smtClean="0"/>
              <a:t>increase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radiation</a:t>
            </a:r>
            <a:r>
              <a:rPr lang="de-DE" sz="2200" dirty="0" smtClean="0"/>
              <a:t> </a:t>
            </a:r>
            <a:r>
              <a:rPr lang="de-DE" sz="2200" dirty="0" err="1" smtClean="0"/>
              <a:t>hardness</a:t>
            </a:r>
            <a:r>
              <a:rPr lang="de-DE" sz="2200" dirty="0" smtClean="0"/>
              <a:t> ?</a:t>
            </a:r>
          </a:p>
          <a:p>
            <a:pPr lvl="1">
              <a:buFont typeface="Arial"/>
              <a:buChar char="•"/>
            </a:pPr>
            <a:r>
              <a:rPr lang="de-DE" sz="2200" dirty="0" smtClean="0"/>
              <a:t>  </a:t>
            </a:r>
            <a:r>
              <a:rPr lang="de-DE" sz="2200" dirty="0" err="1" smtClean="0"/>
              <a:t>Need</a:t>
            </a:r>
            <a:r>
              <a:rPr lang="de-DE" sz="2200" dirty="0" smtClean="0"/>
              <a:t> to </a:t>
            </a:r>
            <a:r>
              <a:rPr lang="de-DE" sz="2200" dirty="0" err="1" smtClean="0"/>
              <a:t>study</a:t>
            </a:r>
            <a:r>
              <a:rPr lang="de-DE" sz="2200" dirty="0" smtClean="0"/>
              <a:t> </a:t>
            </a:r>
            <a:r>
              <a:rPr lang="de-DE" sz="2200" dirty="0" err="1" smtClean="0"/>
              <a:t>long-term</a:t>
            </a:r>
            <a:r>
              <a:rPr lang="de-DE" sz="2200" dirty="0" smtClean="0"/>
              <a:t> </a:t>
            </a:r>
            <a:r>
              <a:rPr lang="de-DE" sz="2200" dirty="0" err="1" smtClean="0"/>
              <a:t>stability</a:t>
            </a:r>
            <a:endParaRPr lang="en-GB" sz="2200" dirty="0" smtClean="0">
              <a:solidFill>
                <a:srgbClr val="000000"/>
              </a:solidFill>
            </a:endParaRPr>
          </a:p>
        </p:txBody>
      </p:sp>
      <p:sp>
        <p:nvSpPr>
          <p:cNvPr id="17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9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-5875" y="7"/>
            <a:ext cx="9832265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Outlook</a:t>
            </a:r>
            <a:endParaRPr lang="en-GB" sz="43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29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493570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493571" name="Formel" r:id="rId4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feld 36"/>
          <p:cNvSpPr txBox="1"/>
          <p:nvPr/>
        </p:nvSpPr>
        <p:spPr>
          <a:xfrm>
            <a:off x="99054" y="1534042"/>
            <a:ext cx="9613036" cy="4835230"/>
          </a:xfrm>
          <a:prstGeom prst="rect">
            <a:avLst/>
          </a:prstGeom>
          <a:solidFill>
            <a:schemeClr val="bg1"/>
          </a:solidFill>
        </p:spPr>
        <p:txBody>
          <a:bodyPr wrap="square" lIns="94549" tIns="47274" rIns="94549" bIns="47274" rtlCol="0">
            <a:spAutoFit/>
          </a:bodyPr>
          <a:lstStyle/>
          <a:p>
            <a:r>
              <a:rPr lang="de-DE" sz="2200" b="1" dirty="0" err="1" smtClean="0"/>
              <a:t>Planar</a:t>
            </a:r>
            <a:r>
              <a:rPr lang="de-DE" sz="2200" b="1" dirty="0" smtClean="0"/>
              <a:t> </a:t>
            </a:r>
            <a:r>
              <a:rPr lang="de-DE" sz="2200" b="1" dirty="0" err="1" smtClean="0"/>
              <a:t>detectors</a:t>
            </a:r>
            <a:r>
              <a:rPr lang="de-DE" sz="2200" b="1" dirty="0" smtClean="0"/>
              <a:t> do </a:t>
            </a:r>
            <a:r>
              <a:rPr lang="de-DE" sz="2200" b="1" dirty="0" err="1" smtClean="0"/>
              <a:t>surprisingly</a:t>
            </a:r>
            <a:r>
              <a:rPr lang="de-DE" sz="2200" b="1" dirty="0" smtClean="0"/>
              <a:t> well</a:t>
            </a:r>
            <a:endParaRPr lang="de-DE" sz="2200" b="1" dirty="0" smtClean="0"/>
          </a:p>
          <a:p>
            <a:pPr lvl="1">
              <a:buFont typeface="Arial"/>
              <a:buChar char="•"/>
            </a:pP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N</a:t>
            </a:r>
            <a:r>
              <a:rPr lang="de-DE" sz="2200" dirty="0" err="1" smtClean="0">
                <a:solidFill>
                  <a:srgbClr val="FF0000"/>
                </a:solidFill>
              </a:rPr>
              <a:t>-in-p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or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n-in-n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planar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detectors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smtClean="0">
                <a:solidFill>
                  <a:srgbClr val="000000"/>
                </a:solidFill>
              </a:rPr>
              <a:t>G</a:t>
            </a:r>
            <a:r>
              <a:rPr lang="de-DE" sz="2200" dirty="0" smtClean="0"/>
              <a:t>ood </a:t>
            </a:r>
            <a:r>
              <a:rPr lang="de-DE" sz="2200" dirty="0" err="1" smtClean="0"/>
              <a:t>enough</a:t>
            </a:r>
            <a:r>
              <a:rPr lang="de-DE" sz="2200" dirty="0" smtClean="0"/>
              <a:t> </a:t>
            </a:r>
            <a:r>
              <a:rPr lang="de-DE" sz="2200" dirty="0" err="1" smtClean="0"/>
              <a:t>for</a:t>
            </a:r>
            <a:r>
              <a:rPr lang="de-DE" sz="2200" dirty="0" smtClean="0"/>
              <a:t> </a:t>
            </a:r>
            <a:r>
              <a:rPr lang="de-DE" sz="2200" dirty="0" err="1" smtClean="0"/>
              <a:t>most</a:t>
            </a:r>
            <a:r>
              <a:rPr lang="de-DE" sz="2200" dirty="0" smtClean="0"/>
              <a:t> </a:t>
            </a:r>
            <a:r>
              <a:rPr lang="de-DE" sz="2200" dirty="0" err="1" smtClean="0"/>
              <a:t>regions</a:t>
            </a:r>
            <a:r>
              <a:rPr lang="de-DE" sz="2200" dirty="0" smtClean="0"/>
              <a:t> (</a:t>
            </a:r>
            <a:r>
              <a:rPr lang="de-DE" sz="2200" dirty="0" err="1" smtClean="0"/>
              <a:t>e.g</a:t>
            </a:r>
            <a:r>
              <a:rPr lang="de-DE" sz="2200" dirty="0" smtClean="0"/>
              <a:t>. </a:t>
            </a:r>
            <a:r>
              <a:rPr lang="de-DE" sz="2200" dirty="0" smtClean="0">
                <a:latin typeface="Symbol" charset="2"/>
                <a:cs typeface="Symbol" charset="2"/>
              </a:rPr>
              <a:t>F</a:t>
            </a:r>
            <a:r>
              <a:rPr lang="de-DE" sz="2200" dirty="0" smtClean="0"/>
              <a:t>=5x10</a:t>
            </a:r>
            <a:r>
              <a:rPr lang="de-DE" sz="2200" baseline="30000" dirty="0" smtClean="0"/>
              <a:t>15</a:t>
            </a:r>
            <a:r>
              <a:rPr lang="de-DE" sz="2200" dirty="0" smtClean="0"/>
              <a:t>cm</a:t>
            </a:r>
            <a:r>
              <a:rPr lang="de-DE" sz="2200" baseline="30000" dirty="0" smtClean="0"/>
              <a:t>-2</a:t>
            </a:r>
            <a:r>
              <a:rPr lang="de-DE" sz="2200" dirty="0" smtClean="0"/>
              <a:t>) </a:t>
            </a:r>
            <a:endParaRPr lang="de-DE" sz="2200" dirty="0" smtClean="0"/>
          </a:p>
          <a:p>
            <a:pPr lvl="2"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P-type</a:t>
            </a:r>
            <a:r>
              <a:rPr lang="de-DE" sz="2200" dirty="0" smtClean="0"/>
              <a:t> </a:t>
            </a:r>
            <a:r>
              <a:rPr lang="de-DE" sz="2200" dirty="0" err="1" smtClean="0"/>
              <a:t>detectors</a:t>
            </a:r>
            <a:r>
              <a:rPr lang="de-DE" sz="2200" dirty="0" smtClean="0"/>
              <a:t> </a:t>
            </a:r>
            <a:r>
              <a:rPr lang="de-DE" sz="2200" dirty="0" err="1" smtClean="0"/>
              <a:t>reduce</a:t>
            </a:r>
            <a:r>
              <a:rPr lang="de-DE" sz="2200" dirty="0" smtClean="0"/>
              <a:t> </a:t>
            </a:r>
            <a:r>
              <a:rPr lang="de-DE" sz="2200" dirty="0" err="1" smtClean="0"/>
              <a:t>trapping</a:t>
            </a:r>
            <a:r>
              <a:rPr lang="de-DE" sz="2200" dirty="0" smtClean="0"/>
              <a:t> </a:t>
            </a:r>
            <a:r>
              <a:rPr lang="de-DE" sz="2200" dirty="0" err="1" smtClean="0"/>
              <a:t>effects</a:t>
            </a:r>
            <a:endParaRPr lang="de-DE" sz="2200" dirty="0" smtClean="0"/>
          </a:p>
          <a:p>
            <a:pPr lvl="2"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Expect</a:t>
            </a:r>
            <a:r>
              <a:rPr lang="de-DE" sz="2200" dirty="0" smtClean="0"/>
              <a:t> </a:t>
            </a:r>
            <a:r>
              <a:rPr lang="de-DE" sz="2200" dirty="0" err="1" smtClean="0"/>
              <a:t>this</a:t>
            </a:r>
            <a:r>
              <a:rPr lang="de-DE" sz="2200" dirty="0" smtClean="0"/>
              <a:t> to </a:t>
            </a:r>
            <a:r>
              <a:rPr lang="de-DE" sz="2200" dirty="0" err="1" smtClean="0"/>
              <a:t>be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default</a:t>
            </a:r>
            <a:r>
              <a:rPr lang="de-DE" sz="2200" dirty="0" smtClean="0"/>
              <a:t> material at HL-LHC</a:t>
            </a:r>
            <a:endParaRPr lang="de-DE" sz="2200" dirty="0" smtClean="0"/>
          </a:p>
          <a:p>
            <a:pPr lvl="2"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Requires</a:t>
            </a:r>
            <a:r>
              <a:rPr lang="de-DE" sz="2200" dirty="0" smtClean="0"/>
              <a:t> </a:t>
            </a:r>
            <a:r>
              <a:rPr lang="de-DE" sz="2200" dirty="0" err="1" smtClean="0"/>
              <a:t>prediction</a:t>
            </a:r>
            <a:r>
              <a:rPr lang="de-DE" sz="2200" dirty="0" smtClean="0"/>
              <a:t> of </a:t>
            </a:r>
            <a:r>
              <a:rPr lang="de-DE" sz="2200" dirty="0" err="1" smtClean="0"/>
              <a:t>N</a:t>
            </a:r>
            <a:r>
              <a:rPr lang="de-DE" sz="2200" baseline="-25000" dirty="0" err="1" smtClean="0"/>
              <a:t>eff</a:t>
            </a:r>
            <a:r>
              <a:rPr lang="de-DE" sz="2200" baseline="-25000" dirty="0" smtClean="0"/>
              <a:t> </a:t>
            </a:r>
            <a:r>
              <a:rPr lang="de-DE" sz="2200" dirty="0" err="1" smtClean="0"/>
              <a:t>depending</a:t>
            </a:r>
            <a:r>
              <a:rPr lang="de-DE" sz="2200" baseline="-25000" dirty="0" smtClean="0"/>
              <a:t> </a:t>
            </a:r>
            <a:r>
              <a:rPr lang="de-DE" sz="2200" dirty="0" smtClean="0"/>
              <a:t>on [O], N</a:t>
            </a:r>
            <a:r>
              <a:rPr lang="de-DE" sz="2200" baseline="-25000" dirty="0" smtClean="0"/>
              <a:t>eff,0</a:t>
            </a:r>
            <a:r>
              <a:rPr lang="de-DE" sz="2200" dirty="0" smtClean="0"/>
              <a:t>, </a:t>
            </a:r>
            <a:r>
              <a:rPr lang="de-DE" sz="2200" dirty="0" err="1" smtClean="0"/>
              <a:t>particle</a:t>
            </a:r>
            <a:r>
              <a:rPr lang="de-DE" sz="2200" dirty="0" smtClean="0"/>
              <a:t> </a:t>
            </a:r>
            <a:r>
              <a:rPr lang="de-DE" sz="2200" dirty="0" err="1" smtClean="0"/>
              <a:t>composition</a:t>
            </a:r>
            <a:r>
              <a:rPr lang="de-DE" sz="2200" dirty="0" smtClean="0"/>
              <a:t> </a:t>
            </a:r>
            <a:r>
              <a:rPr lang="de-DE" sz="2200" dirty="0" smtClean="0"/>
              <a:t> </a:t>
            </a:r>
          </a:p>
          <a:p>
            <a:r>
              <a:rPr lang="de-DE" sz="2200" b="1" dirty="0" err="1" smtClean="0"/>
              <a:t>Current</a:t>
            </a:r>
            <a:r>
              <a:rPr lang="de-DE" sz="2200" b="1" dirty="0" smtClean="0"/>
              <a:t> RD50 </a:t>
            </a:r>
            <a:r>
              <a:rPr lang="de-DE" sz="2200" b="1" dirty="0" err="1" smtClean="0"/>
              <a:t>investigations</a:t>
            </a:r>
            <a:r>
              <a:rPr lang="de-DE" sz="2200" b="1" dirty="0" smtClean="0"/>
              <a:t>:</a:t>
            </a:r>
          </a:p>
          <a:p>
            <a:pPr lvl="1">
              <a:buClr>
                <a:srgbClr val="FF0000"/>
              </a:buClr>
              <a:buFont typeface="Arial"/>
              <a:buChar char="•"/>
            </a:pPr>
            <a:r>
              <a:rPr lang="de-DE" sz="2200" b="1" dirty="0" smtClean="0"/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Collation</a:t>
            </a:r>
            <a:r>
              <a:rPr lang="de-DE" sz="2200" dirty="0" smtClean="0">
                <a:solidFill>
                  <a:srgbClr val="FF0000"/>
                </a:solidFill>
              </a:rPr>
              <a:t> of </a:t>
            </a:r>
            <a:r>
              <a:rPr lang="de-DE" sz="2200" dirty="0" err="1" smtClean="0">
                <a:solidFill>
                  <a:srgbClr val="FF0000"/>
                </a:solidFill>
              </a:rPr>
              <a:t>results</a:t>
            </a:r>
            <a:r>
              <a:rPr lang="de-DE" sz="2200" dirty="0" smtClean="0">
                <a:solidFill>
                  <a:srgbClr val="FF0000"/>
                </a:solidFill>
              </a:rPr>
              <a:t> of </a:t>
            </a:r>
            <a:r>
              <a:rPr lang="de-DE" sz="2200" dirty="0" err="1" smtClean="0">
                <a:solidFill>
                  <a:srgbClr val="FF0000"/>
                </a:solidFill>
              </a:rPr>
              <a:t>measured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>
                <a:solidFill>
                  <a:srgbClr val="FF0000"/>
                </a:solidFill>
              </a:rPr>
              <a:t>materials</a:t>
            </a:r>
            <a:endParaRPr lang="de-DE" sz="2200" dirty="0" smtClean="0">
              <a:solidFill>
                <a:srgbClr val="FF0000"/>
              </a:solidFill>
            </a:endParaRPr>
          </a:p>
          <a:p>
            <a:pPr lvl="1">
              <a:buClr>
                <a:srgbClr val="FF0000"/>
              </a:buClr>
            </a:pPr>
            <a:r>
              <a:rPr lang="de-DE" sz="2200" dirty="0" smtClean="0">
                <a:latin typeface="Wingdings"/>
                <a:ea typeface="Wingdings"/>
                <a:cs typeface="Wingdings"/>
              </a:rPr>
              <a:t>		</a:t>
            </a:r>
            <a:r>
              <a:rPr lang="de-DE" sz="2200" dirty="0" smtClean="0">
                <a:ea typeface="Wingdings"/>
                <a:cs typeface="Calibri"/>
              </a:rPr>
              <a:t> </a:t>
            </a:r>
            <a:r>
              <a:rPr lang="de-DE" sz="2200" dirty="0" smtClean="0"/>
              <a:t>Find optimal material </a:t>
            </a:r>
            <a:r>
              <a:rPr lang="de-DE" sz="2200" dirty="0" err="1" smtClean="0"/>
              <a:t>for</a:t>
            </a:r>
            <a:r>
              <a:rPr lang="de-DE" sz="2200" dirty="0" smtClean="0"/>
              <a:t> </a:t>
            </a:r>
            <a:r>
              <a:rPr lang="de-DE" sz="2200" dirty="0" err="1" smtClean="0"/>
              <a:t>sensor-position</a:t>
            </a:r>
            <a:r>
              <a:rPr lang="de-DE" sz="2200" dirty="0" smtClean="0"/>
              <a:t> in </a:t>
            </a:r>
            <a:r>
              <a:rPr lang="de-DE" sz="2200" dirty="0" err="1" smtClean="0"/>
              <a:t>tracker</a:t>
            </a:r>
            <a:r>
              <a:rPr lang="de-DE" sz="2200" b="1" dirty="0" smtClean="0"/>
              <a:t> </a:t>
            </a:r>
          </a:p>
          <a:p>
            <a:pPr lvl="1">
              <a:buFont typeface="Arial"/>
              <a:buChar char="•"/>
            </a:pPr>
            <a:r>
              <a:rPr lang="de-DE" sz="2200" dirty="0" smtClean="0">
                <a:solidFill>
                  <a:srgbClr val="FF0000"/>
                </a:solidFill>
              </a:rPr>
              <a:t> 3D </a:t>
            </a:r>
            <a:r>
              <a:rPr lang="de-DE" sz="2200" dirty="0" err="1" smtClean="0">
                <a:solidFill>
                  <a:srgbClr val="FF0000"/>
                </a:solidFill>
              </a:rPr>
              <a:t>detectors</a:t>
            </a:r>
            <a:r>
              <a:rPr lang="de-DE" sz="2200" dirty="0" smtClean="0">
                <a:solidFill>
                  <a:srgbClr val="FF0000"/>
                </a:solidFill>
              </a:rPr>
              <a:t>  </a:t>
            </a:r>
          </a:p>
          <a:p>
            <a:pPr lvl="2">
              <a:buFont typeface="Arial"/>
              <a:buChar char="•"/>
            </a:pPr>
            <a:r>
              <a:rPr lang="de-DE" sz="2200" dirty="0" smtClean="0"/>
              <a:t> </a:t>
            </a:r>
            <a:r>
              <a:rPr lang="de-DE" sz="2200" dirty="0" err="1" smtClean="0"/>
              <a:t>Could</a:t>
            </a:r>
            <a:r>
              <a:rPr lang="de-DE" sz="2200" dirty="0" smtClean="0"/>
              <a:t> </a:t>
            </a:r>
            <a:r>
              <a:rPr lang="de-DE" sz="2200" dirty="0" err="1" smtClean="0"/>
              <a:t>add</a:t>
            </a:r>
            <a:r>
              <a:rPr lang="de-DE" sz="2200" dirty="0" smtClean="0"/>
              <a:t> extra </a:t>
            </a:r>
            <a:r>
              <a:rPr lang="de-DE" sz="2200" dirty="0" err="1" smtClean="0"/>
              <a:t>radiation</a:t>
            </a:r>
            <a:r>
              <a:rPr lang="de-DE" sz="2200" dirty="0" smtClean="0"/>
              <a:t> </a:t>
            </a:r>
            <a:r>
              <a:rPr lang="de-DE" sz="2200" dirty="0" err="1" smtClean="0"/>
              <a:t>hardness</a:t>
            </a:r>
            <a:r>
              <a:rPr lang="de-DE" sz="2200" dirty="0" smtClean="0"/>
              <a:t> </a:t>
            </a:r>
            <a:r>
              <a:rPr lang="de-DE" sz="2200" dirty="0" smtClean="0"/>
              <a:t>and</a:t>
            </a:r>
            <a:r>
              <a:rPr lang="de-DE" sz="2200" dirty="0" smtClean="0"/>
              <a:t> </a:t>
            </a:r>
            <a:r>
              <a:rPr lang="de-DE" sz="2200" dirty="0" err="1" smtClean="0"/>
              <a:t>operation</a:t>
            </a:r>
            <a:r>
              <a:rPr lang="de-DE" sz="2200" dirty="0" smtClean="0"/>
              <a:t> </a:t>
            </a:r>
            <a:r>
              <a:rPr lang="de-DE" sz="2200" dirty="0" smtClean="0"/>
              <a:t>at </a:t>
            </a:r>
            <a:r>
              <a:rPr lang="de-DE" sz="2200" dirty="0" err="1" smtClean="0"/>
              <a:t>lower</a:t>
            </a:r>
            <a:r>
              <a:rPr lang="de-DE" sz="2200" dirty="0" smtClean="0"/>
              <a:t> </a:t>
            </a:r>
            <a:r>
              <a:rPr lang="de-DE" sz="2200" dirty="0" err="1" smtClean="0"/>
              <a:t>voltage</a:t>
            </a:r>
            <a:endParaRPr lang="de-DE" sz="2200" dirty="0" smtClean="0"/>
          </a:p>
          <a:p>
            <a:pPr lvl="2"/>
            <a:r>
              <a:rPr lang="de-DE" sz="22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DE" sz="2200" dirty="0" smtClean="0">
                <a:ea typeface="Wingdings"/>
                <a:cs typeface="Calibri"/>
              </a:rPr>
              <a:t> </a:t>
            </a:r>
            <a:r>
              <a:rPr lang="de-DE" sz="2200" dirty="0" err="1" smtClean="0">
                <a:ea typeface="Wingdings"/>
                <a:cs typeface="Calibri"/>
              </a:rPr>
              <a:t>Follow</a:t>
            </a:r>
            <a:r>
              <a:rPr lang="de-DE" sz="2200" dirty="0" smtClean="0">
                <a:ea typeface="Wingdings"/>
                <a:cs typeface="Calibri"/>
              </a:rPr>
              <a:t> up ATLAS IBL</a:t>
            </a:r>
            <a:endParaRPr lang="de-DE" sz="2200" dirty="0" smtClean="0"/>
          </a:p>
          <a:p>
            <a:pPr lvl="1">
              <a:buFont typeface="Arial"/>
              <a:buChar char="•"/>
            </a:pP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smtClean="0">
                <a:solidFill>
                  <a:srgbClr val="FF0000"/>
                </a:solidFill>
              </a:rPr>
              <a:t>Charge </a:t>
            </a:r>
            <a:r>
              <a:rPr lang="de-DE" sz="2200" dirty="0" err="1" smtClean="0">
                <a:solidFill>
                  <a:srgbClr val="FF0000"/>
                </a:solidFill>
              </a:rPr>
              <a:t>multiplication</a:t>
            </a:r>
            <a:r>
              <a:rPr lang="de-DE" sz="2200" dirty="0" smtClean="0">
                <a:solidFill>
                  <a:srgbClr val="FF0000"/>
                </a:solidFill>
              </a:rPr>
              <a:t> </a:t>
            </a:r>
            <a:r>
              <a:rPr lang="de-DE" sz="2200" dirty="0" err="1" smtClean="0"/>
              <a:t>may</a:t>
            </a:r>
            <a:r>
              <a:rPr lang="de-DE" sz="2200" dirty="0" smtClean="0"/>
              <a:t> </a:t>
            </a:r>
            <a:r>
              <a:rPr lang="de-DE" sz="2200" dirty="0" err="1" smtClean="0"/>
              <a:t>give</a:t>
            </a:r>
            <a:r>
              <a:rPr lang="de-DE" sz="2200" dirty="0" smtClean="0"/>
              <a:t> extra </a:t>
            </a:r>
            <a:r>
              <a:rPr lang="de-DE" sz="2200" dirty="0" err="1" smtClean="0"/>
              <a:t>signal</a:t>
            </a:r>
            <a:endParaRPr lang="de-DE" sz="2200" dirty="0" smtClean="0"/>
          </a:p>
          <a:p>
            <a:pPr lvl="1"/>
            <a:r>
              <a:rPr lang="de-DE" sz="2200" dirty="0" smtClean="0">
                <a:latin typeface="Wingdings"/>
                <a:ea typeface="Wingdings"/>
                <a:cs typeface="Wingdings"/>
              </a:rPr>
              <a:t>		</a:t>
            </a:r>
            <a:r>
              <a:rPr lang="de-DE" sz="2200" dirty="0" smtClean="0">
                <a:ea typeface="Wingdings"/>
                <a:cs typeface="Calibri"/>
              </a:rPr>
              <a:t> </a:t>
            </a:r>
            <a:r>
              <a:rPr lang="de-DE" sz="2200" dirty="0" smtClean="0"/>
              <a:t>CM </a:t>
            </a:r>
            <a:r>
              <a:rPr lang="de-DE" sz="2200" dirty="0" err="1" smtClean="0"/>
              <a:t>sensor</a:t>
            </a:r>
            <a:r>
              <a:rPr lang="de-DE" sz="2200" dirty="0" smtClean="0"/>
              <a:t> </a:t>
            </a:r>
            <a:r>
              <a:rPr lang="de-DE" sz="2200" dirty="0" err="1" smtClean="0"/>
              <a:t>needs</a:t>
            </a:r>
            <a:r>
              <a:rPr lang="de-DE" sz="2200" dirty="0" smtClean="0"/>
              <a:t> </a:t>
            </a:r>
            <a:r>
              <a:rPr lang="de-DE" sz="2200" dirty="0" err="1" smtClean="0"/>
              <a:t>more</a:t>
            </a:r>
            <a:r>
              <a:rPr lang="de-DE" sz="2200" dirty="0" smtClean="0"/>
              <a:t> R&amp;</a:t>
            </a:r>
            <a:r>
              <a:rPr lang="de-DE" sz="2200" dirty="0" smtClean="0"/>
              <a:t>D</a:t>
            </a:r>
            <a:endParaRPr lang="de-DE" sz="2200" dirty="0" smtClean="0"/>
          </a:p>
          <a:p>
            <a:endParaRPr lang="en-GB" sz="1600" dirty="0" smtClean="0">
              <a:solidFill>
                <a:srgbClr val="000000"/>
              </a:solidFill>
            </a:endParaRPr>
          </a:p>
        </p:txBody>
      </p:sp>
      <p:sp>
        <p:nvSpPr>
          <p:cNvPr id="17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561701" y="1048020"/>
            <a:ext cx="415038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Be </a:t>
            </a:r>
            <a:r>
              <a:rPr lang="de-DE" dirty="0" err="1" smtClean="0">
                <a:solidFill>
                  <a:schemeClr val="bg1"/>
                </a:solidFill>
              </a:rPr>
              <a:t>Careful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Clearly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biased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opinion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9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-5875" y="7"/>
            <a:ext cx="9832265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Watch out for:</a:t>
            </a:r>
            <a:endParaRPr lang="en-GB" sz="43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30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518146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518147" name="Formel" r:id="rId4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feld 36"/>
          <p:cNvSpPr txBox="1"/>
          <p:nvPr/>
        </p:nvSpPr>
        <p:spPr>
          <a:xfrm>
            <a:off x="99054" y="1534042"/>
            <a:ext cx="9613036" cy="4866008"/>
          </a:xfrm>
          <a:prstGeom prst="rect">
            <a:avLst/>
          </a:prstGeom>
          <a:solidFill>
            <a:schemeClr val="bg1"/>
          </a:solidFill>
        </p:spPr>
        <p:txBody>
          <a:bodyPr wrap="square" lIns="94549" tIns="47274" rIns="94549" bIns="47274" rtlCol="0">
            <a:spAutoFit/>
          </a:bodyPr>
          <a:lstStyle/>
          <a:p>
            <a:r>
              <a:rPr lang="de-DE" sz="2200" b="1" dirty="0" smtClean="0"/>
              <a:t>Mixed </a:t>
            </a:r>
            <a:r>
              <a:rPr lang="de-DE" sz="2200" b="1" dirty="0" err="1" smtClean="0"/>
              <a:t>irradiations</a:t>
            </a:r>
            <a:r>
              <a:rPr lang="de-DE" sz="2200" b="1" dirty="0" smtClean="0"/>
              <a:t>: </a:t>
            </a:r>
          </a:p>
          <a:p>
            <a:r>
              <a:rPr lang="de-DE" sz="2000" dirty="0" smtClean="0"/>
              <a:t>Mon. 09:</a:t>
            </a:r>
            <a:r>
              <a:rPr lang="de-DE" sz="2000" dirty="0" smtClean="0"/>
              <a:t>40 / Z. Li, </a:t>
            </a:r>
            <a:r>
              <a:rPr lang="de-DE" sz="2000" dirty="0" err="1" smtClean="0"/>
              <a:t>Complete</a:t>
            </a:r>
            <a:r>
              <a:rPr lang="de-DE" sz="2000" dirty="0" smtClean="0"/>
              <a:t> </a:t>
            </a:r>
            <a:r>
              <a:rPr lang="de-DE" sz="2000" dirty="0" err="1" smtClean="0"/>
              <a:t>suppression</a:t>
            </a:r>
            <a:r>
              <a:rPr lang="de-DE" sz="2000" dirty="0" smtClean="0"/>
              <a:t> of </a:t>
            </a:r>
            <a:r>
              <a:rPr lang="de-DE" sz="2000" dirty="0" err="1" smtClean="0"/>
              <a:t>reverse</a:t>
            </a:r>
            <a:r>
              <a:rPr lang="de-DE" sz="2000" dirty="0" smtClean="0"/>
              <a:t> </a:t>
            </a:r>
            <a:r>
              <a:rPr lang="de-DE" sz="2000" dirty="0" err="1" smtClean="0"/>
              <a:t>annealing</a:t>
            </a:r>
            <a:r>
              <a:rPr lang="de-DE" sz="2000" dirty="0" smtClean="0"/>
              <a:t> of </a:t>
            </a:r>
            <a:r>
              <a:rPr lang="de-DE" sz="2000" dirty="0" err="1" smtClean="0"/>
              <a:t>neutron</a:t>
            </a:r>
            <a:r>
              <a:rPr lang="de-DE" sz="2000" dirty="0" smtClean="0"/>
              <a:t> </a:t>
            </a:r>
            <a:r>
              <a:rPr lang="de-DE" sz="2000" dirty="0" err="1" smtClean="0"/>
              <a:t>radiation</a:t>
            </a:r>
            <a:r>
              <a:rPr lang="de-DE" sz="2000" dirty="0" smtClean="0"/>
              <a:t> </a:t>
            </a:r>
            <a:r>
              <a:rPr lang="de-DE" sz="2000" dirty="0" err="1" smtClean="0"/>
              <a:t>damage</a:t>
            </a:r>
            <a:r>
              <a:rPr lang="de-DE" sz="2000" dirty="0" smtClean="0"/>
              <a:t> </a:t>
            </a:r>
            <a:r>
              <a:rPr lang="de-DE" sz="2000" dirty="0" err="1" smtClean="0"/>
              <a:t>during</a:t>
            </a:r>
            <a:r>
              <a:rPr lang="de-DE" sz="2000" dirty="0" smtClean="0"/>
              <a:t> </a:t>
            </a:r>
            <a:r>
              <a:rPr lang="de-DE" sz="2000" dirty="0" err="1" smtClean="0"/>
              <a:t>active</a:t>
            </a:r>
            <a:r>
              <a:rPr lang="de-DE" sz="2000" dirty="0" smtClean="0"/>
              <a:t> </a:t>
            </a:r>
            <a:r>
              <a:rPr lang="de-DE" sz="2000" dirty="0" err="1" smtClean="0"/>
              <a:t>gamma</a:t>
            </a:r>
            <a:r>
              <a:rPr lang="de-DE" sz="2000" dirty="0" smtClean="0"/>
              <a:t> </a:t>
            </a:r>
            <a:r>
              <a:rPr lang="de-DE" sz="2000" dirty="0" err="1" smtClean="0"/>
              <a:t>irradiation</a:t>
            </a:r>
            <a:r>
              <a:rPr lang="de-DE" sz="2000" dirty="0" smtClean="0"/>
              <a:t> in </a:t>
            </a:r>
            <a:r>
              <a:rPr lang="de-DE" sz="2000" dirty="0" err="1" smtClean="0"/>
              <a:t>MCz</a:t>
            </a:r>
            <a:r>
              <a:rPr lang="de-DE" sz="2000" dirty="0" smtClean="0"/>
              <a:t> Si </a:t>
            </a:r>
            <a:r>
              <a:rPr lang="de-DE" sz="2000" dirty="0" err="1" smtClean="0"/>
              <a:t>detectors</a:t>
            </a:r>
            <a:r>
              <a:rPr lang="de-DE" sz="2000" dirty="0" smtClean="0"/>
              <a:t>			</a:t>
            </a:r>
          </a:p>
          <a:p>
            <a:r>
              <a:rPr lang="de-DE" sz="2200" b="1" dirty="0" smtClean="0"/>
              <a:t>Charge </a:t>
            </a:r>
            <a:r>
              <a:rPr lang="de-DE" sz="2200" b="1" dirty="0" err="1" smtClean="0"/>
              <a:t>multiplication</a:t>
            </a:r>
            <a:r>
              <a:rPr lang="de-DE" sz="2200" b="1" dirty="0" smtClean="0"/>
              <a:t>:</a:t>
            </a:r>
          </a:p>
          <a:p>
            <a:r>
              <a:rPr lang="de-DE" sz="2000" dirty="0" smtClean="0"/>
              <a:t>Mon. 10:</a:t>
            </a:r>
            <a:r>
              <a:rPr lang="de-DE" sz="2000" dirty="0" smtClean="0"/>
              <a:t>00 / G. </a:t>
            </a:r>
            <a:r>
              <a:rPr lang="de-DE" sz="2000" dirty="0" err="1" smtClean="0"/>
              <a:t>Casse</a:t>
            </a:r>
            <a:r>
              <a:rPr lang="de-DE" sz="2000" dirty="0" smtClean="0"/>
              <a:t>, New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of CM in </a:t>
            </a:r>
            <a:r>
              <a:rPr lang="de-DE" sz="2000" dirty="0" err="1" smtClean="0"/>
              <a:t>irradiated</a:t>
            </a:r>
            <a:r>
              <a:rPr lang="de-DE" sz="2000" dirty="0" smtClean="0"/>
              <a:t> </a:t>
            </a:r>
            <a:r>
              <a:rPr lang="de-DE" sz="2000" dirty="0" err="1" smtClean="0"/>
              <a:t>segmented</a:t>
            </a:r>
            <a:r>
              <a:rPr lang="de-DE" sz="2000" dirty="0" smtClean="0"/>
              <a:t> </a:t>
            </a:r>
            <a:r>
              <a:rPr lang="de-DE" sz="2000" dirty="0" err="1" smtClean="0"/>
              <a:t>segmented</a:t>
            </a:r>
            <a:r>
              <a:rPr lang="de-DE" sz="2000" dirty="0" smtClean="0"/>
              <a:t> </a:t>
            </a:r>
            <a:r>
              <a:rPr lang="de-DE" sz="2000" dirty="0" err="1" smtClean="0"/>
              <a:t>silicon</a:t>
            </a:r>
            <a:r>
              <a:rPr lang="de-DE" sz="2000" dirty="0" smtClean="0"/>
              <a:t> </a:t>
            </a:r>
            <a:r>
              <a:rPr lang="de-DE" sz="2000" dirty="0" err="1" smtClean="0"/>
              <a:t>detectors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special</a:t>
            </a:r>
            <a:r>
              <a:rPr lang="de-DE" sz="2000" dirty="0" smtClean="0"/>
              <a:t> </a:t>
            </a:r>
            <a:r>
              <a:rPr lang="de-DE" sz="2000" dirty="0" err="1" smtClean="0"/>
              <a:t>strip</a:t>
            </a:r>
            <a:r>
              <a:rPr lang="de-DE" sz="2000" dirty="0" smtClean="0"/>
              <a:t> </a:t>
            </a:r>
            <a:r>
              <a:rPr lang="de-DE" sz="2000" dirty="0" err="1" smtClean="0"/>
              <a:t>processing</a:t>
            </a:r>
            <a:r>
              <a:rPr lang="de-DE" sz="2000" dirty="0" smtClean="0"/>
              <a:t> 						</a:t>
            </a:r>
          </a:p>
          <a:p>
            <a:r>
              <a:rPr lang="de-DE" sz="2200" b="1" dirty="0" smtClean="0"/>
              <a:t>3D </a:t>
            </a:r>
            <a:r>
              <a:rPr lang="de-DE" sz="2200" b="1" dirty="0" err="1" smtClean="0"/>
              <a:t>detectors</a:t>
            </a:r>
            <a:r>
              <a:rPr lang="de-DE" sz="2200" b="1" dirty="0" smtClean="0"/>
              <a:t>:</a:t>
            </a:r>
          </a:p>
          <a:p>
            <a:r>
              <a:rPr lang="de-DE" sz="2000" dirty="0" smtClean="0"/>
              <a:t>Mon. 11:10</a:t>
            </a:r>
            <a:r>
              <a:rPr lang="de-DE" sz="2000" dirty="0" smtClean="0"/>
              <a:t>  / C. Da Via, 3D </a:t>
            </a:r>
            <a:r>
              <a:rPr lang="de-DE" sz="2000" dirty="0" err="1" smtClean="0"/>
              <a:t>slim</a:t>
            </a:r>
            <a:r>
              <a:rPr lang="de-DE" sz="2000" dirty="0" smtClean="0"/>
              <a:t> </a:t>
            </a:r>
            <a:r>
              <a:rPr lang="de-DE" sz="2000" dirty="0" err="1" smtClean="0"/>
              <a:t>edge</a:t>
            </a:r>
            <a:r>
              <a:rPr lang="de-DE" sz="2000" dirty="0" smtClean="0"/>
              <a:t> </a:t>
            </a:r>
            <a:r>
              <a:rPr lang="de-DE" sz="2000" dirty="0" err="1" smtClean="0"/>
              <a:t>silicon</a:t>
            </a:r>
            <a:r>
              <a:rPr lang="de-DE" sz="2000" dirty="0" smtClean="0"/>
              <a:t> </a:t>
            </a:r>
            <a:r>
              <a:rPr lang="de-DE" sz="2000" dirty="0" err="1" smtClean="0"/>
              <a:t>sensors</a:t>
            </a:r>
            <a:r>
              <a:rPr lang="de-DE" sz="2000" dirty="0" smtClean="0"/>
              <a:t>: </a:t>
            </a:r>
            <a:r>
              <a:rPr lang="de-DE" sz="2000" dirty="0" err="1" smtClean="0"/>
              <a:t>processing</a:t>
            </a:r>
            <a:r>
              <a:rPr lang="de-DE" sz="2000" dirty="0" smtClean="0"/>
              <a:t>, </a:t>
            </a:r>
            <a:r>
              <a:rPr lang="de-DE" sz="2000" dirty="0" err="1" smtClean="0"/>
              <a:t>yield</a:t>
            </a:r>
            <a:r>
              <a:rPr lang="de-DE" sz="2000" dirty="0" smtClean="0"/>
              <a:t> and QA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ATLAS IBL </a:t>
            </a:r>
            <a:r>
              <a:rPr lang="de-DE" sz="2000" dirty="0" err="1" smtClean="0"/>
              <a:t>production</a:t>
            </a:r>
            <a:r>
              <a:rPr lang="de-DE" sz="2000" dirty="0" smtClean="0"/>
              <a:t>				</a:t>
            </a:r>
            <a:r>
              <a:rPr lang="de-DE" sz="2000" dirty="0" smtClean="0"/>
              <a:t>				</a:t>
            </a:r>
            <a:r>
              <a:rPr lang="de-DE" sz="2000" dirty="0" smtClean="0"/>
              <a:t>	</a:t>
            </a:r>
          </a:p>
          <a:p>
            <a:r>
              <a:rPr lang="de-DE" sz="2000" dirty="0" smtClean="0"/>
              <a:t>Mon. 11:</a:t>
            </a:r>
            <a:r>
              <a:rPr lang="de-DE" sz="2000" dirty="0" smtClean="0"/>
              <a:t>50 / G. </a:t>
            </a:r>
            <a:r>
              <a:rPr lang="de-DE" sz="2000" dirty="0" err="1" smtClean="0"/>
              <a:t>Pellegrini</a:t>
            </a:r>
            <a:r>
              <a:rPr lang="de-DE" sz="2000" dirty="0" smtClean="0"/>
              <a:t>, Status of 3D double </a:t>
            </a:r>
            <a:r>
              <a:rPr lang="de-DE" sz="2000" dirty="0" err="1" smtClean="0"/>
              <a:t>sided</a:t>
            </a:r>
            <a:r>
              <a:rPr lang="de-DE" sz="2000" dirty="0" smtClean="0"/>
              <a:t> </a:t>
            </a:r>
            <a:r>
              <a:rPr lang="de-DE" sz="2000" dirty="0" err="1" smtClean="0"/>
              <a:t>detector</a:t>
            </a:r>
            <a:r>
              <a:rPr lang="de-DE" sz="2000" dirty="0" smtClean="0"/>
              <a:t> </a:t>
            </a:r>
            <a:r>
              <a:rPr lang="de-DE" sz="2000" dirty="0" err="1" smtClean="0"/>
              <a:t>fabrications</a:t>
            </a:r>
            <a:r>
              <a:rPr lang="de-DE" sz="2000" dirty="0" smtClean="0"/>
              <a:t> and </a:t>
            </a:r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applications</a:t>
            </a:r>
            <a:r>
              <a:rPr lang="de-DE" sz="2000" dirty="0" smtClean="0"/>
              <a:t> at CNM-IMB			</a:t>
            </a:r>
            <a:r>
              <a:rPr lang="de-DE" sz="2000" dirty="0" smtClean="0"/>
              <a:t>					</a:t>
            </a:r>
            <a:r>
              <a:rPr lang="de-DE" sz="2000" dirty="0" smtClean="0"/>
              <a:t>	</a:t>
            </a:r>
          </a:p>
          <a:p>
            <a:r>
              <a:rPr lang="de-DE" sz="2000" b="1" dirty="0" smtClean="0"/>
              <a:t>CMS Si </a:t>
            </a:r>
            <a:r>
              <a:rPr lang="de-DE" sz="2000" b="1" dirty="0" err="1" smtClean="0"/>
              <a:t>campaign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with</a:t>
            </a:r>
            <a:r>
              <a:rPr lang="de-DE" sz="2000" b="1" dirty="0" smtClean="0"/>
              <a:t> Hamamatsu </a:t>
            </a:r>
            <a:r>
              <a:rPr lang="de-DE" sz="2000" b="1" dirty="0" err="1" smtClean="0"/>
              <a:t>Photonics</a:t>
            </a:r>
            <a:r>
              <a:rPr lang="de-DE" sz="2000" b="1" dirty="0" smtClean="0"/>
              <a:t>:</a:t>
            </a:r>
            <a:endParaRPr lang="de-DE" sz="2000" dirty="0" smtClean="0"/>
          </a:p>
          <a:p>
            <a:r>
              <a:rPr lang="de-DE" sz="2000" dirty="0" smtClean="0"/>
              <a:t>Tue. 11:10</a:t>
            </a:r>
            <a:r>
              <a:rPr lang="de-DE" sz="2000" dirty="0" smtClean="0"/>
              <a:t> / M. Bernard-Schwarz, Future Silicon Sensors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CMS </a:t>
            </a:r>
            <a:r>
              <a:rPr lang="de-DE" sz="2000" dirty="0" err="1" smtClean="0"/>
              <a:t>Tracker</a:t>
            </a:r>
            <a:r>
              <a:rPr lang="de-DE" sz="2000" dirty="0" smtClean="0"/>
              <a:t> Upgrade</a:t>
            </a:r>
          </a:p>
          <a:p>
            <a:r>
              <a:rPr lang="de-DE" sz="2200" b="1" dirty="0" err="1" smtClean="0"/>
              <a:t>With</a:t>
            </a:r>
            <a:r>
              <a:rPr lang="de-DE" sz="2200" b="1" dirty="0" smtClean="0"/>
              <a:t> </a:t>
            </a:r>
            <a:r>
              <a:rPr lang="de-DE" sz="2200" b="1" dirty="0" err="1" smtClean="0"/>
              <a:t>thanks</a:t>
            </a:r>
            <a:r>
              <a:rPr lang="de-DE" sz="2200" b="1" dirty="0" smtClean="0"/>
              <a:t> to:</a:t>
            </a:r>
            <a:r>
              <a:rPr lang="de-DE" sz="2200" b="1" dirty="0" smtClean="0"/>
              <a:t> </a:t>
            </a:r>
            <a:r>
              <a:rPr lang="de-DE" sz="2200" dirty="0" smtClean="0"/>
              <a:t>R. Eber, D. </a:t>
            </a:r>
            <a:r>
              <a:rPr lang="de-DE" sz="2200" dirty="0" smtClean="0"/>
              <a:t>Eckstein, J. </a:t>
            </a:r>
            <a:r>
              <a:rPr lang="de-DE" sz="2200" dirty="0" err="1" smtClean="0"/>
              <a:t>Erfle</a:t>
            </a:r>
            <a:r>
              <a:rPr lang="de-DE" sz="2200" dirty="0" smtClean="0"/>
              <a:t>, </a:t>
            </a:r>
            <a:r>
              <a:rPr lang="de-DE" sz="2200" dirty="0" smtClean="0"/>
              <a:t>E. </a:t>
            </a:r>
            <a:r>
              <a:rPr lang="de-DE" sz="2200" dirty="0" err="1" smtClean="0"/>
              <a:t>Fretwurst</a:t>
            </a:r>
            <a:r>
              <a:rPr lang="de-DE" sz="2200" dirty="0" smtClean="0"/>
              <a:t>, M. Köhler, G. </a:t>
            </a:r>
            <a:r>
              <a:rPr lang="de-DE" sz="2200" dirty="0" smtClean="0"/>
              <a:t>Kramberger</a:t>
            </a:r>
            <a:r>
              <a:rPr lang="de-DE" sz="2200" dirty="0" smtClean="0"/>
              <a:t>,  </a:t>
            </a:r>
            <a:r>
              <a:rPr lang="de-DE" sz="2200" dirty="0" smtClean="0"/>
              <a:t>A. </a:t>
            </a:r>
            <a:r>
              <a:rPr lang="de-DE" sz="2200" dirty="0" err="1" smtClean="0"/>
              <a:t>Macchiolo</a:t>
            </a:r>
            <a:r>
              <a:rPr lang="de-DE" sz="2200" dirty="0" smtClean="0"/>
              <a:t>, </a:t>
            </a:r>
            <a:r>
              <a:rPr lang="de-DE" sz="2200" dirty="0" smtClean="0"/>
              <a:t>U. Parzefall </a:t>
            </a:r>
            <a:endParaRPr lang="en-GB" sz="2200" dirty="0" smtClean="0">
              <a:solidFill>
                <a:srgbClr val="000000"/>
              </a:solidFill>
            </a:endParaRPr>
          </a:p>
        </p:txBody>
      </p:sp>
      <p:sp>
        <p:nvSpPr>
          <p:cNvPr id="17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9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-5875" y="7"/>
            <a:ext cx="9832265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sz="43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26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75672"/>
          <a:ext cx="109220" cy="179695"/>
        </p:xfrm>
        <a:graphic>
          <a:graphicData uri="http://schemas.openxmlformats.org/presentationml/2006/ole">
            <p:oleObj spid="_x0000_s494594" name="Formel" r:id="rId3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507233"/>
          <a:ext cx="109220" cy="179695"/>
        </p:xfrm>
        <a:graphic>
          <a:graphicData uri="http://schemas.openxmlformats.org/presentationml/2006/ole">
            <p:oleObj spid="_x0000_s494595" name="Formel" r:id="rId4" imgW="101600" imgH="177800" progId="Equation.3">
              <p:embed/>
            </p:oleObj>
          </a:graphicData>
        </a:graphic>
      </p:graphicFrame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518974" y="3014790"/>
            <a:ext cx="266591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800" dirty="0" err="1" smtClean="0"/>
              <a:t>Back-Up</a:t>
            </a:r>
            <a:endParaRPr lang="de-DE" sz="5800" dirty="0"/>
          </a:p>
        </p:txBody>
      </p:sp>
    </p:spTree>
  </p:cSld>
  <p:clrMapOvr>
    <a:masterClrMapping/>
  </p:clrMapOvr>
  <p:transition advTm="19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Field distributions: Edge TCT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20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1" name="Bild 10" descr="Edge-TC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48947" y="3871137"/>
            <a:ext cx="5749273" cy="2419619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-14170" y="-3693"/>
            <a:ext cx="2146742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Tools </a:t>
            </a:r>
            <a:r>
              <a:rPr lang="de-DE" dirty="0" smtClean="0"/>
              <a:t>&amp; </a:t>
            </a:r>
            <a:r>
              <a:rPr lang="de-DE" dirty="0" err="1" smtClean="0"/>
              <a:t>Approaches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4426589" y="1549101"/>
            <a:ext cx="5236205" cy="184665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Edge-TCT</a:t>
            </a:r>
            <a:r>
              <a:rPr lang="de-DE" dirty="0" smtClean="0"/>
              <a:t>: 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Illuminate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Scan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thickness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depth</a:t>
            </a:r>
            <a:r>
              <a:rPr lang="de-DE" dirty="0" smtClean="0"/>
              <a:t> and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bias</a:t>
            </a:r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Reconstruct</a:t>
            </a:r>
            <a:r>
              <a:rPr lang="de-DE" dirty="0" smtClean="0">
                <a:solidFill>
                  <a:srgbClr val="000000"/>
                </a:solidFill>
              </a:rPr>
              <a:t>: </a:t>
            </a:r>
            <a:r>
              <a:rPr lang="de-DE" dirty="0" err="1" smtClean="0">
                <a:solidFill>
                  <a:srgbClr val="000000"/>
                </a:solidFill>
              </a:rPr>
              <a:t>electric</a:t>
            </a:r>
            <a:r>
              <a:rPr lang="de-DE" dirty="0" smtClean="0">
                <a:solidFill>
                  <a:srgbClr val="000000"/>
                </a:solidFill>
              </a:rPr>
              <a:t> fiel, </a:t>
            </a:r>
            <a:r>
              <a:rPr lang="de-DE" dirty="0" err="1" smtClean="0">
                <a:solidFill>
                  <a:srgbClr val="000000"/>
                </a:solidFill>
              </a:rPr>
              <a:t>charge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profile</a:t>
            </a:r>
            <a:r>
              <a:rPr lang="de-DE" dirty="0" smtClean="0">
                <a:solidFill>
                  <a:srgbClr val="000000"/>
                </a:solidFill>
              </a:rPr>
              <a:t>, </a:t>
            </a:r>
            <a:r>
              <a:rPr lang="de-DE" dirty="0" err="1" smtClean="0">
                <a:solidFill>
                  <a:srgbClr val="000000"/>
                </a:solidFill>
              </a:rPr>
              <a:t>velocity</a:t>
            </a:r>
            <a:endParaRPr lang="de-DE" dirty="0" smtClean="0">
              <a:solidFill>
                <a:srgbClr val="000000"/>
              </a:solidFill>
            </a:endParaRP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profile</a:t>
            </a:r>
            <a:r>
              <a:rPr lang="de-DE" dirty="0" smtClean="0"/>
              <a:t>, </a:t>
            </a:r>
            <a:r>
              <a:rPr lang="de-DE" dirty="0" err="1" smtClean="0"/>
              <a:t>Vdep</a:t>
            </a:r>
            <a:r>
              <a:rPr lang="de-DE" dirty="0" smtClean="0"/>
              <a:t>, </a:t>
            </a:r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228601" y="1549101"/>
            <a:ext cx="4038599" cy="213904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Motivation: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Understand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effects</a:t>
            </a:r>
            <a:r>
              <a:rPr lang="de-DE" dirty="0" smtClean="0"/>
              <a:t>:</a:t>
            </a:r>
          </a:p>
          <a:p>
            <a:pPr marL="457200" indent="-457200"/>
            <a:r>
              <a:rPr lang="de-DE" dirty="0" smtClean="0"/>
              <a:t>	Charge </a:t>
            </a:r>
            <a:r>
              <a:rPr lang="de-DE" dirty="0" err="1" smtClean="0"/>
              <a:t>multipication</a:t>
            </a:r>
            <a:r>
              <a:rPr lang="de-DE" dirty="0" smtClean="0"/>
              <a:t> and </a:t>
            </a:r>
            <a:r>
              <a:rPr lang="de-DE" dirty="0" err="1" smtClean="0"/>
              <a:t>trapping</a:t>
            </a:r>
            <a:r>
              <a:rPr lang="de-DE" dirty="0" smtClean="0"/>
              <a:t> in </a:t>
            </a: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irradiated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Extract</a:t>
            </a:r>
            <a:r>
              <a:rPr lang="de-DE" dirty="0" smtClean="0"/>
              <a:t>: Charge </a:t>
            </a:r>
            <a:r>
              <a:rPr lang="de-DE" dirty="0" err="1" smtClean="0"/>
              <a:t>colltection</a:t>
            </a:r>
            <a:r>
              <a:rPr lang="de-DE" dirty="0" smtClean="0"/>
              <a:t>, </a:t>
            </a:r>
            <a:r>
              <a:rPr lang="de-DE" dirty="0" err="1" smtClean="0"/>
              <a:t>trapping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 rot="16200000">
            <a:off x="-1203192" y="4774504"/>
            <a:ext cx="2617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N. </a:t>
            </a:r>
            <a:r>
              <a:rPr lang="de-DE" sz="1400" dirty="0" err="1" smtClean="0"/>
              <a:t>Pacificio</a:t>
            </a:r>
            <a:r>
              <a:rPr lang="de-DE" sz="1400" dirty="0" smtClean="0"/>
              <a:t>, 19th RD50 Workshop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1100" y="3972737"/>
            <a:ext cx="3298201" cy="22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Gerade Verbindung mit Pfeil 18"/>
          <p:cNvCxnSpPr/>
          <p:nvPr/>
        </p:nvCxnSpPr>
        <p:spPr>
          <a:xfrm rot="5400000">
            <a:off x="2552700" y="4635500"/>
            <a:ext cx="584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 rot="16200000">
            <a:off x="7870944" y="4667706"/>
            <a:ext cx="3711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G. Kramberger, 6</a:t>
            </a:r>
            <a:r>
              <a:rPr lang="de-DE" sz="1400" baseline="30000" dirty="0" smtClean="0"/>
              <a:t>th</a:t>
            </a:r>
            <a:r>
              <a:rPr lang="de-DE" sz="1400" dirty="0" smtClean="0"/>
              <a:t> </a:t>
            </a:r>
            <a:r>
              <a:rPr lang="de-DE" sz="1400" dirty="0" err="1" smtClean="0"/>
              <a:t>Trento</a:t>
            </a:r>
            <a:r>
              <a:rPr lang="de-DE" sz="1400" dirty="0" smtClean="0"/>
              <a:t> Workshop, </a:t>
            </a:r>
            <a:r>
              <a:rPr lang="de-DE" sz="1400" dirty="0" err="1" smtClean="0"/>
              <a:t>Italy</a:t>
            </a:r>
            <a:r>
              <a:rPr lang="de-DE" sz="1400" dirty="0" smtClean="0"/>
              <a:t> (2010)</a:t>
            </a:r>
            <a:endParaRPr lang="de-DE" sz="1400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37495" y="1572441"/>
            <a:ext cx="7096532" cy="485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Expected HL</a:t>
            </a:r>
            <a:r>
              <a:rPr lang="en-GB" sz="5200" dirty="0" smtClean="0"/>
              <a:t>-LHC </a:t>
            </a:r>
            <a:r>
              <a:rPr lang="en-GB" sz="5200" dirty="0" err="1" smtClean="0"/>
              <a:t>fluences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>
                <a:solidFill>
                  <a:srgbClr val="FFFFFF"/>
                </a:solidFill>
              </a:rPr>
              <a:pPr/>
              <a:t>5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006592" y="1542634"/>
            <a:ext cx="2785108" cy="213904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hardness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:</a:t>
            </a:r>
          </a:p>
          <a:p>
            <a:pPr>
              <a:buFontTx/>
              <a:buChar char="-"/>
            </a:pPr>
            <a:r>
              <a:rPr lang="de-DE" dirty="0" smtClean="0"/>
              <a:t>Innermost Pixels</a:t>
            </a:r>
          </a:p>
          <a:p>
            <a:r>
              <a:rPr lang="de-DE" dirty="0" smtClean="0"/>
              <a:t>	</a:t>
            </a:r>
            <a:r>
              <a:rPr lang="de-DE" dirty="0" err="1" smtClean="0">
                <a:latin typeface="Symbol" charset="2"/>
                <a:cs typeface="Symbol" charset="2"/>
              </a:rPr>
              <a:t>F</a:t>
            </a:r>
            <a:r>
              <a:rPr lang="de-DE" baseline="-25000" dirty="0" err="1" smtClean="0"/>
              <a:t>eq</a:t>
            </a:r>
            <a:r>
              <a:rPr lang="de-DE" dirty="0" err="1" smtClean="0"/>
              <a:t>≈</a:t>
            </a:r>
            <a:r>
              <a:rPr lang="de-DE" dirty="0" smtClean="0"/>
              <a:t> 2x10</a:t>
            </a:r>
            <a:r>
              <a:rPr lang="de-DE" baseline="30000" dirty="0" smtClean="0"/>
              <a:t>16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</a:p>
          <a:p>
            <a:pPr>
              <a:buFontTx/>
              <a:buChar char="-"/>
            </a:pPr>
            <a:r>
              <a:rPr lang="de-DE" baseline="30000" dirty="0" smtClean="0"/>
              <a:t> </a:t>
            </a:r>
            <a:r>
              <a:rPr lang="de-DE" dirty="0" smtClean="0"/>
              <a:t>Innermost Strips</a:t>
            </a:r>
          </a:p>
          <a:p>
            <a:r>
              <a:rPr lang="de-DE" dirty="0" smtClean="0"/>
              <a:t>	</a:t>
            </a:r>
            <a:r>
              <a:rPr lang="de-DE" dirty="0" err="1" smtClean="0">
                <a:latin typeface="Symbol" charset="2"/>
                <a:cs typeface="Symbol" charset="2"/>
              </a:rPr>
              <a:t>F</a:t>
            </a:r>
            <a:r>
              <a:rPr lang="de-DE" baseline="-25000" dirty="0" err="1" smtClean="0"/>
              <a:t>eq</a:t>
            </a:r>
            <a:r>
              <a:rPr lang="de-DE" dirty="0" smtClean="0"/>
              <a:t> ≈1x10</a:t>
            </a:r>
            <a:r>
              <a:rPr lang="de-DE" baseline="30000" dirty="0" smtClean="0"/>
              <a:t>15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  <a:r>
              <a:rPr lang="de-DE" dirty="0" smtClean="0"/>
              <a:t> </a:t>
            </a:r>
          </a:p>
          <a:p>
            <a:r>
              <a:rPr lang="de-DE" dirty="0" smtClean="0"/>
              <a:t>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663701" y="5335860"/>
            <a:ext cx="1536700" cy="43088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>
                <a:solidFill>
                  <a:srgbClr val="FF0000"/>
                </a:solidFill>
              </a:rPr>
              <a:t>Pixels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200401" y="5335860"/>
            <a:ext cx="3555999" cy="430887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>
                <a:solidFill>
                  <a:srgbClr val="0000FF"/>
                </a:solidFill>
              </a:rPr>
              <a:t>Strips</a:t>
            </a:r>
            <a:endParaRPr lang="de-DE" sz="2200" b="1" dirty="0">
              <a:solidFill>
                <a:srgbClr val="0000FF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 rot="5400000">
            <a:off x="5800184" y="4976083"/>
            <a:ext cx="2729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S. Müller, </a:t>
            </a:r>
            <a:r>
              <a:rPr lang="de-DE" sz="1600" dirty="0" err="1" smtClean="0"/>
              <a:t>PhD</a:t>
            </a:r>
            <a:r>
              <a:rPr lang="de-DE" sz="1600" dirty="0" smtClean="0"/>
              <a:t> </a:t>
            </a:r>
            <a:r>
              <a:rPr lang="de-DE" sz="1600" dirty="0" err="1" smtClean="0"/>
              <a:t>thesis</a:t>
            </a:r>
            <a:r>
              <a:rPr lang="de-DE" sz="1600" dirty="0" smtClean="0"/>
              <a:t>, KIT, 2011</a:t>
            </a:r>
            <a:endParaRPr lang="de-DE" sz="1600" dirty="0"/>
          </a:p>
        </p:txBody>
      </p:sp>
      <p:sp>
        <p:nvSpPr>
          <p:cNvPr id="19" name="Textfeld 18"/>
          <p:cNvSpPr txBox="1"/>
          <p:nvPr/>
        </p:nvSpPr>
        <p:spPr>
          <a:xfrm>
            <a:off x="7362462" y="5428193"/>
            <a:ext cx="1851789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Note:</a:t>
            </a:r>
          </a:p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Fluences</a:t>
            </a:r>
            <a:endParaRPr lang="de-DE" dirty="0" smtClean="0"/>
          </a:p>
          <a:p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shown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4508500" y="1534341"/>
            <a:ext cx="2463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</a:t>
            </a:r>
            <a:r>
              <a:rPr lang="en-GB" sz="2000" baseline="-25000" dirty="0" smtClean="0"/>
              <a:t>int</a:t>
            </a:r>
            <a:r>
              <a:rPr lang="en-GB" sz="2000" dirty="0" smtClean="0"/>
              <a:t>=3000 fb</a:t>
            </a:r>
            <a:r>
              <a:rPr lang="en-GB" sz="2000" baseline="30000" dirty="0" smtClean="0"/>
              <a:t>-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 </a:t>
            </a:r>
            <a:r>
              <a:rPr lang="de-DE" dirty="0" smtClean="0"/>
              <a:t>@</a:t>
            </a:r>
            <a:r>
              <a:rPr lang="de-DE" dirty="0" smtClean="0"/>
              <a:t>14 </a:t>
            </a:r>
            <a:r>
              <a:rPr lang="de-DE" dirty="0" err="1" smtClean="0"/>
              <a:t>TeV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-14170" y="-3693"/>
            <a:ext cx="1272673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3333864" y="66392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5315851" y="2044699"/>
            <a:ext cx="4320000" cy="3238501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647774" y="2054711"/>
            <a:ext cx="4320000" cy="3228489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Large field in irradiated sensor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21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-14170" y="-3693"/>
            <a:ext cx="2146742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Tools </a:t>
            </a:r>
            <a:r>
              <a:rPr lang="de-DE" dirty="0" smtClean="0"/>
              <a:t>&amp; </a:t>
            </a:r>
            <a:r>
              <a:rPr lang="de-DE" dirty="0" err="1" smtClean="0"/>
              <a:t>Approaches</a:t>
            </a:r>
            <a:endParaRPr lang="de-DE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074" y="2095500"/>
            <a:ext cx="3921653" cy="273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8696" y="2171700"/>
            <a:ext cx="4071055" cy="272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 rot="16200000">
            <a:off x="-2341386" y="3739078"/>
            <a:ext cx="502706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G. Kramberger, 6</a:t>
            </a:r>
            <a:r>
              <a:rPr lang="de-DE" baseline="30000" dirty="0" smtClean="0"/>
              <a:t>th</a:t>
            </a:r>
            <a:r>
              <a:rPr lang="de-DE" dirty="0" smtClean="0"/>
              <a:t> </a:t>
            </a:r>
            <a:r>
              <a:rPr lang="de-DE" dirty="0" err="1" smtClean="0"/>
              <a:t>Trento</a:t>
            </a:r>
            <a:r>
              <a:rPr lang="de-DE" dirty="0" smtClean="0"/>
              <a:t> Workshop, </a:t>
            </a:r>
            <a:r>
              <a:rPr lang="de-DE" dirty="0" err="1" smtClean="0"/>
              <a:t>Italy</a:t>
            </a:r>
            <a:r>
              <a:rPr lang="de-DE" dirty="0" smtClean="0"/>
              <a:t> (2010)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649435" y="1593046"/>
            <a:ext cx="4290865" cy="4770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rgbClr val="FFFFFF"/>
                </a:solidFill>
              </a:rPr>
              <a:t>Unirradiated</a:t>
            </a:r>
            <a:r>
              <a:rPr lang="de-DE" sz="2400" dirty="0" smtClean="0">
                <a:solidFill>
                  <a:srgbClr val="FFFFFF"/>
                </a:solidFill>
              </a:rPr>
              <a:t> (</a:t>
            </a:r>
            <a:r>
              <a:rPr lang="de-DE" sz="2400" dirty="0" err="1" smtClean="0">
                <a:solidFill>
                  <a:srgbClr val="FFFFFF"/>
                </a:solidFill>
              </a:rPr>
              <a:t>n-in-p</a:t>
            </a:r>
            <a:r>
              <a:rPr lang="de-DE" sz="2400" dirty="0" smtClean="0">
                <a:solidFill>
                  <a:srgbClr val="FFFFFF"/>
                </a:solidFill>
              </a:rPr>
              <a:t>)</a:t>
            </a:r>
            <a:endParaRPr lang="de-DE" sz="2400" dirty="0">
              <a:solidFill>
                <a:srgbClr val="FFFFFF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312796" y="1593046"/>
            <a:ext cx="4323055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rgbClr val="FFFFFF"/>
                </a:solidFill>
              </a:rPr>
              <a:t>Irradiated</a:t>
            </a:r>
            <a:r>
              <a:rPr lang="de-DE" sz="2400" dirty="0" smtClean="0">
                <a:solidFill>
                  <a:srgbClr val="FFFFFF"/>
                </a:solidFill>
              </a:rPr>
              <a:t> to </a:t>
            </a:r>
            <a:r>
              <a:rPr lang="de-DE" sz="24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F</a:t>
            </a:r>
            <a:r>
              <a:rPr lang="de-DE" sz="2400" dirty="0" smtClean="0">
                <a:solidFill>
                  <a:srgbClr val="FFFFFF"/>
                </a:solidFill>
              </a:rPr>
              <a:t>=10</a:t>
            </a:r>
            <a:r>
              <a:rPr lang="de-DE" sz="2400" baseline="30000" dirty="0" smtClean="0">
                <a:solidFill>
                  <a:srgbClr val="FFFFFF"/>
                </a:solidFill>
              </a:rPr>
              <a:t>16</a:t>
            </a:r>
            <a:r>
              <a:rPr lang="de-DE" sz="2400" dirty="0" smtClean="0">
                <a:solidFill>
                  <a:srgbClr val="FFFFFF"/>
                </a:solidFill>
              </a:rPr>
              <a:t> cm</a:t>
            </a:r>
            <a:r>
              <a:rPr lang="de-DE" sz="2400" baseline="30000" dirty="0" smtClean="0">
                <a:solidFill>
                  <a:srgbClr val="FFFFFF"/>
                </a:solidFill>
              </a:rPr>
              <a:t>-2</a:t>
            </a:r>
            <a:endParaRPr lang="de-DE" sz="2400" baseline="30000" dirty="0">
              <a:solidFill>
                <a:srgbClr val="FFFFFF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218126" y="4575485"/>
            <a:ext cx="71350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Front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5642996" y="4599024"/>
            <a:ext cx="71350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Front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2446121" y="4599024"/>
            <a:ext cx="79237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Depth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7209792" y="4702484"/>
            <a:ext cx="79237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Depth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 rot="16200000">
            <a:off x="413560" y="3374744"/>
            <a:ext cx="87482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Charge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 rot="16200000">
            <a:off x="5015082" y="3374744"/>
            <a:ext cx="87482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Charge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633212" y="5443074"/>
            <a:ext cx="4360614" cy="96949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No </a:t>
            </a:r>
            <a:r>
              <a:rPr lang="de-DE" dirty="0" err="1" smtClean="0"/>
              <a:t>field</a:t>
            </a:r>
            <a:r>
              <a:rPr lang="de-DE" dirty="0" smtClean="0"/>
              <a:t> in </a:t>
            </a:r>
            <a:r>
              <a:rPr lang="de-DE" dirty="0" err="1" smtClean="0"/>
              <a:t>undepleted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endParaRPr lang="de-DE" dirty="0" smtClean="0"/>
          </a:p>
          <a:p>
            <a:r>
              <a:rPr lang="de-DE" dirty="0" smtClean="0"/>
              <a:t>Charge </a:t>
            </a:r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depletion</a:t>
            </a:r>
            <a:r>
              <a:rPr lang="de-DE" dirty="0" smtClean="0"/>
              <a:t> </a:t>
            </a:r>
            <a:r>
              <a:rPr lang="de-DE" dirty="0" err="1" smtClean="0"/>
              <a:t>zone</a:t>
            </a:r>
            <a:endParaRPr lang="de-DE" dirty="0" smtClean="0"/>
          </a:p>
          <a:p>
            <a:r>
              <a:rPr lang="de-DE" dirty="0" smtClean="0"/>
              <a:t>No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undepleted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5315851" y="5468474"/>
            <a:ext cx="4198585" cy="96949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Large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present</a:t>
            </a:r>
            <a:r>
              <a:rPr lang="de-DE" dirty="0" smtClean="0"/>
              <a:t>  </a:t>
            </a:r>
            <a:r>
              <a:rPr lang="de-DE" dirty="0" err="1" smtClean="0"/>
              <a:t>even</a:t>
            </a:r>
            <a:r>
              <a:rPr lang="de-DE" dirty="0" smtClean="0"/>
              <a:t> at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Voltages</a:t>
            </a:r>
            <a:endParaRPr lang="de-DE" dirty="0" smtClean="0"/>
          </a:p>
          <a:p>
            <a:r>
              <a:rPr lang="de-DE" dirty="0" smtClean="0"/>
              <a:t>Charge </a:t>
            </a:r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allways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all </a:t>
            </a:r>
            <a:r>
              <a:rPr lang="de-DE" dirty="0" err="1" smtClean="0"/>
              <a:t>regions</a:t>
            </a:r>
            <a:endParaRPr lang="de-DE" dirty="0" smtClean="0"/>
          </a:p>
          <a:p>
            <a:r>
              <a:rPr lang="de-DE" dirty="0" smtClean="0"/>
              <a:t>High </a:t>
            </a:r>
            <a:r>
              <a:rPr lang="de-DE" dirty="0" err="1" smtClean="0"/>
              <a:t>fields</a:t>
            </a:r>
            <a:r>
              <a:rPr lang="de-DE" dirty="0" smtClean="0"/>
              <a:t> at front and </a:t>
            </a:r>
            <a:r>
              <a:rPr lang="de-DE" dirty="0" err="1" smtClean="0"/>
              <a:t>rear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endParaRPr lang="de-DE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2598303" y="2004739"/>
            <a:ext cx="145886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HPK 300 </a:t>
            </a:r>
            <a:r>
              <a:rPr lang="de-DE" dirty="0" smtClean="0">
                <a:latin typeface="Symbol" charset="2"/>
                <a:cs typeface="Symbol" charset="2"/>
              </a:rPr>
              <a:t>m</a:t>
            </a:r>
            <a:r>
              <a:rPr lang="de-DE" dirty="0" smtClean="0"/>
              <a:t>m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US" sz="4000" dirty="0" smtClean="0"/>
              <a:t>Simulation of the Electric Field: </a:t>
            </a:r>
            <a:r>
              <a:rPr lang="en-US" sz="4000" dirty="0" err="1" smtClean="0"/>
              <a:t>p</a:t>
            </a:r>
            <a:r>
              <a:rPr lang="en-US" sz="4000" dirty="0" smtClean="0"/>
              <a:t>-diffusion</a:t>
            </a:r>
            <a:endParaRPr lang="en-US" sz="4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>
                <a:solidFill>
                  <a:srgbClr val="FFFFFF"/>
                </a:solidFill>
              </a:rPr>
              <a:pPr/>
              <a:t>51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 rot="16200000">
            <a:off x="7547820" y="3446432"/>
            <a:ext cx="4254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17375E"/>
                </a:solidFill>
                <a:latin typeface="Calibri" pitchFamily="18"/>
                <a:ea typeface="Arial Unicode MS" pitchFamily="2"/>
                <a:cs typeface="Arial Unicode MS" pitchFamily="2"/>
              </a:rPr>
              <a:t>G. </a:t>
            </a:r>
            <a:r>
              <a:rPr lang="en-GB" sz="2000" dirty="0" err="1" smtClean="0">
                <a:solidFill>
                  <a:srgbClr val="17375E"/>
                </a:solidFill>
                <a:latin typeface="Calibri" pitchFamily="18"/>
                <a:ea typeface="Arial Unicode MS" pitchFamily="2"/>
                <a:cs typeface="Arial Unicode MS" pitchFamily="2"/>
              </a:rPr>
              <a:t>Pellegrini</a:t>
            </a:r>
            <a:r>
              <a:rPr lang="en-GB" sz="2000" dirty="0" smtClean="0">
                <a:solidFill>
                  <a:srgbClr val="17375E"/>
                </a:solidFill>
                <a:latin typeface="Calibri" pitchFamily="18"/>
                <a:ea typeface="Arial Unicode MS" pitchFamily="2"/>
                <a:cs typeface="Arial Unicode MS" pitchFamily="2"/>
              </a:rPr>
              <a:t>,</a:t>
            </a:r>
            <a:r>
              <a:rPr lang="de-DE" sz="2000" dirty="0" smtClean="0"/>
              <a:t> 17</a:t>
            </a:r>
            <a:r>
              <a:rPr lang="de-DE" sz="2000" baseline="30000" dirty="0" smtClean="0"/>
              <a:t>th </a:t>
            </a:r>
            <a:r>
              <a:rPr lang="de-DE" sz="2000" dirty="0" smtClean="0"/>
              <a:t>RD50 Workshop 2010</a:t>
            </a:r>
            <a:r>
              <a:rPr lang="en-GB" sz="2000" dirty="0" smtClean="0">
                <a:solidFill>
                  <a:srgbClr val="17375E"/>
                </a:solidFill>
                <a:latin typeface="Calibri" pitchFamily="18"/>
                <a:ea typeface="Arial Unicode MS" pitchFamily="2"/>
                <a:cs typeface="Arial Unicode MS" pitchFamily="2"/>
              </a:rPr>
              <a:t> </a:t>
            </a:r>
            <a:r>
              <a:rPr lang="en-GB" sz="2000" dirty="0" smtClean="0">
                <a:solidFill>
                  <a:srgbClr val="17375E"/>
                </a:solidFill>
                <a:latin typeface="Calibri" pitchFamily="18"/>
                <a:ea typeface="Helvetica" pitchFamily="34"/>
                <a:cs typeface="Helvetica" pitchFamily="34"/>
              </a:rPr>
              <a:t> </a:t>
            </a:r>
            <a:endParaRPr lang="de-DE" dirty="0"/>
          </a:p>
        </p:txBody>
      </p:sp>
      <p:graphicFrame>
        <p:nvGraphicFramePr>
          <p:cNvPr id="68" name="Object 2"/>
          <p:cNvGraphicFramePr>
            <a:graphicFrameLocks noChangeAspect="1"/>
          </p:cNvGraphicFramePr>
          <p:nvPr/>
        </p:nvGraphicFramePr>
        <p:xfrm>
          <a:off x="149283" y="1596258"/>
          <a:ext cx="3768187" cy="2632057"/>
        </p:xfrm>
        <a:graphic>
          <a:graphicData uri="http://schemas.openxmlformats.org/presentationml/2006/ole">
            <p:oleObj spid="_x0000_s468994" name="Graph" r:id="rId5" imgW="7315200" imgH="5105400" progId="">
              <p:embed/>
            </p:oleObj>
          </a:graphicData>
        </a:graphic>
      </p:graphicFrame>
      <p:sp>
        <p:nvSpPr>
          <p:cNvPr id="69" name="Text Box 25"/>
          <p:cNvSpPr txBox="1">
            <a:spLocks noChangeArrowheads="1"/>
          </p:cNvSpPr>
          <p:nvPr/>
        </p:nvSpPr>
        <p:spPr bwMode="auto">
          <a:xfrm>
            <a:off x="3518974" y="1843030"/>
            <a:ext cx="1648442" cy="523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High Electric Field peak at </a:t>
            </a:r>
            <a:r>
              <a:rPr lang="en-GB" sz="1400" dirty="0" smtClean="0"/>
              <a:t>the junction</a:t>
            </a:r>
            <a:endParaRPr lang="en-GB" sz="1400" dirty="0"/>
          </a:p>
        </p:txBody>
      </p:sp>
      <p:sp>
        <p:nvSpPr>
          <p:cNvPr id="71" name="21 Elipse"/>
          <p:cNvSpPr>
            <a:spLocks noChangeArrowheads="1"/>
          </p:cNvSpPr>
          <p:nvPr/>
        </p:nvSpPr>
        <p:spPr bwMode="auto">
          <a:xfrm>
            <a:off x="811213" y="1831975"/>
            <a:ext cx="369887" cy="431800"/>
          </a:xfrm>
          <a:prstGeom prst="ellipse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" name="23 Elipse"/>
          <p:cNvSpPr>
            <a:spLocks noChangeArrowheads="1"/>
          </p:cNvSpPr>
          <p:nvPr/>
        </p:nvSpPr>
        <p:spPr bwMode="auto">
          <a:xfrm>
            <a:off x="866776" y="2997200"/>
            <a:ext cx="647700" cy="360363"/>
          </a:xfrm>
          <a:prstGeom prst="ellipse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3" name="Line 37"/>
          <p:cNvSpPr>
            <a:spLocks noChangeShapeType="1"/>
          </p:cNvSpPr>
          <p:nvPr/>
        </p:nvSpPr>
        <p:spPr bwMode="auto">
          <a:xfrm>
            <a:off x="1370014" y="3264694"/>
            <a:ext cx="1639886" cy="1129506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75" name="Object 12"/>
          <p:cNvGraphicFramePr>
            <a:graphicFrameLocks noChangeAspect="1"/>
          </p:cNvGraphicFramePr>
          <p:nvPr/>
        </p:nvGraphicFramePr>
        <p:xfrm>
          <a:off x="4996936" y="1546565"/>
          <a:ext cx="3736918" cy="2609851"/>
        </p:xfrm>
        <a:graphic>
          <a:graphicData uri="http://schemas.openxmlformats.org/presentationml/2006/ole">
            <p:oleObj spid="_x0000_s468995" name="Graph" r:id="rId6" imgW="7315200" imgH="5105400" progId="">
              <p:embed/>
            </p:oleObj>
          </a:graphicData>
        </a:graphic>
      </p:graphicFrame>
      <p:sp>
        <p:nvSpPr>
          <p:cNvPr id="76" name="13 CuadroTexto"/>
          <p:cNvSpPr txBox="1">
            <a:spLocks noChangeArrowheads="1"/>
          </p:cNvSpPr>
          <p:nvPr/>
        </p:nvSpPr>
        <p:spPr bwMode="auto">
          <a:xfrm>
            <a:off x="7480304" y="1134291"/>
            <a:ext cx="1858008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Curves at 500 V </a:t>
            </a:r>
          </a:p>
        </p:txBody>
      </p:sp>
      <p:sp>
        <p:nvSpPr>
          <p:cNvPr id="77" name="Text Box 32"/>
          <p:cNvSpPr txBox="1">
            <a:spLocks noChangeArrowheads="1"/>
          </p:cNvSpPr>
          <p:nvPr/>
        </p:nvSpPr>
        <p:spPr bwMode="auto">
          <a:xfrm>
            <a:off x="2404549" y="1535055"/>
            <a:ext cx="1584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82563" algn="l"/>
              </a:tabLst>
            </a:pPr>
            <a:r>
              <a:rPr lang="en-US" sz="1400" b="1" dirty="0">
                <a:solidFill>
                  <a:srgbClr val="FF0000"/>
                </a:solidFill>
              </a:rPr>
              <a:t>No Irradiated</a:t>
            </a:r>
          </a:p>
        </p:txBody>
      </p:sp>
      <p:sp>
        <p:nvSpPr>
          <p:cNvPr id="78" name="Text Box 32"/>
          <p:cNvSpPr txBox="1">
            <a:spLocks noChangeArrowheads="1"/>
          </p:cNvSpPr>
          <p:nvPr/>
        </p:nvSpPr>
        <p:spPr bwMode="auto">
          <a:xfrm>
            <a:off x="6533064" y="1546565"/>
            <a:ext cx="2879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82563" algn="l"/>
              </a:tabLst>
            </a:pPr>
            <a:r>
              <a:rPr lang="en-US" sz="1400" b="1" dirty="0">
                <a:solidFill>
                  <a:srgbClr val="FF0000"/>
                </a:solidFill>
              </a:rPr>
              <a:t>Irradiated. </a:t>
            </a:r>
            <a:r>
              <a:rPr lang="el-GR" sz="1400" b="1" dirty="0">
                <a:solidFill>
                  <a:srgbClr val="FF0000"/>
                </a:solidFill>
              </a:rPr>
              <a:t>Φ</a:t>
            </a:r>
            <a:r>
              <a:rPr lang="es-ES" sz="1400" b="1" baseline="-25000" dirty="0">
                <a:solidFill>
                  <a:srgbClr val="FF0000"/>
                </a:solidFill>
              </a:rPr>
              <a:t>eq</a:t>
            </a:r>
            <a:r>
              <a:rPr lang="es-ES" sz="1400" b="1" dirty="0">
                <a:solidFill>
                  <a:srgbClr val="FF0000"/>
                </a:solidFill>
              </a:rPr>
              <a:t> = 1 x 10</a:t>
            </a:r>
            <a:r>
              <a:rPr lang="es-ES" sz="1400" b="1" baseline="30000" dirty="0">
                <a:solidFill>
                  <a:srgbClr val="FF0000"/>
                </a:solidFill>
              </a:rPr>
              <a:t>16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80" name="Picture 4" descr="C:\users\Pablo\p-strip_Giullio\Imagenes Simus\Pdif_Efield_400V_NoLegend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92675" y="4156632"/>
            <a:ext cx="3543300" cy="24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81 Elipse"/>
          <p:cNvSpPr>
            <a:spLocks noChangeArrowheads="1"/>
          </p:cNvSpPr>
          <p:nvPr/>
        </p:nvSpPr>
        <p:spPr bwMode="auto">
          <a:xfrm>
            <a:off x="6365081" y="4394200"/>
            <a:ext cx="649288" cy="431800"/>
          </a:xfrm>
          <a:prstGeom prst="ellipse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8" cstate="print"/>
          <a:srcRect l="33961" t="14766" r="32079" b="16945"/>
          <a:stretch>
            <a:fillRect/>
          </a:stretch>
        </p:blipFill>
        <p:spPr bwMode="auto">
          <a:xfrm>
            <a:off x="8417496" y="4771478"/>
            <a:ext cx="1149416" cy="1848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4" name="Line 37"/>
          <p:cNvSpPr>
            <a:spLocks noChangeShapeType="1"/>
          </p:cNvSpPr>
          <p:nvPr/>
        </p:nvSpPr>
        <p:spPr bwMode="auto">
          <a:xfrm flipH="1">
            <a:off x="5756770" y="4644480"/>
            <a:ext cx="608309" cy="105782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85" name="Text Box 25"/>
          <p:cNvSpPr txBox="1">
            <a:spLocks noChangeArrowheads="1"/>
          </p:cNvSpPr>
          <p:nvPr/>
        </p:nvSpPr>
        <p:spPr bwMode="auto">
          <a:xfrm>
            <a:off x="5553869" y="5651500"/>
            <a:ext cx="2447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/>
              <a:t>High Electric Field peak at the centre of the strip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195264" y="4771479"/>
            <a:ext cx="3903044" cy="184665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First </a:t>
            </a:r>
            <a:r>
              <a:rPr lang="de-DE" dirty="0" err="1" smtClean="0"/>
              <a:t>production</a:t>
            </a:r>
            <a:r>
              <a:rPr lang="de-DE" dirty="0" smtClean="0"/>
              <a:t> of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!</a:t>
            </a:r>
          </a:p>
          <a:p>
            <a:pPr>
              <a:buFont typeface="Lucida Grande"/>
              <a:buChar char="➔"/>
            </a:pPr>
            <a:r>
              <a:rPr lang="de-DE" dirty="0" smtClean="0"/>
              <a:t> CM </a:t>
            </a:r>
            <a:r>
              <a:rPr lang="de-DE" dirty="0" err="1" smtClean="0"/>
              <a:t>observed</a:t>
            </a:r>
            <a:endParaRPr lang="de-DE" dirty="0" smtClean="0"/>
          </a:p>
          <a:p>
            <a:r>
              <a:rPr lang="de-DE" dirty="0" smtClean="0"/>
              <a:t>Problems: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Leakage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high</a:t>
            </a:r>
          </a:p>
          <a:p>
            <a:pPr>
              <a:buFont typeface="Arial"/>
              <a:buChar char="•"/>
            </a:pPr>
            <a:r>
              <a:rPr lang="de-DE" dirty="0" smtClean="0"/>
              <a:t> High cross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7" name="Textfeld 86"/>
          <p:cNvSpPr txBox="1"/>
          <p:nvPr/>
        </p:nvSpPr>
        <p:spPr>
          <a:xfrm>
            <a:off x="0" y="0"/>
            <a:ext cx="1659429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Fancy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new</a:t>
            </a:r>
            <a:endParaRPr lang="de-DE" dirty="0"/>
          </a:p>
        </p:txBody>
      </p:sp>
      <p:sp>
        <p:nvSpPr>
          <p:cNvPr id="28" name="Line 37"/>
          <p:cNvSpPr>
            <a:spLocks noChangeShapeType="1"/>
          </p:cNvSpPr>
          <p:nvPr/>
        </p:nvSpPr>
        <p:spPr bwMode="auto">
          <a:xfrm>
            <a:off x="1181100" y="1912938"/>
            <a:ext cx="2514600" cy="457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2668764" y="4232832"/>
            <a:ext cx="237648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dirty="0"/>
              <a:t>High Electric Field region driven deep in the bulk </a:t>
            </a: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r="5443"/>
          <a:stretch>
            <a:fillRect/>
          </a:stretch>
        </p:blipFill>
        <p:spPr bwMode="auto">
          <a:xfrm>
            <a:off x="4991696" y="4909476"/>
            <a:ext cx="4065032" cy="20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146811" y="154023"/>
            <a:ext cx="7896265" cy="34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74" tIns="47887" rIns="95774" bIns="47887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4200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ea typeface="Arial Unicode MS" charset="0"/>
                <a:cs typeface="Arial Unicode MS" charset="0"/>
              </a:rPr>
              <a:t>N-in-</a:t>
            </a:r>
            <a:r>
              <a:rPr lang="en-US" sz="4200" dirty="0" err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ea typeface="Arial Unicode MS" charset="0"/>
                <a:cs typeface="Arial Unicode MS" charset="0"/>
              </a:rPr>
              <a:t>p</a:t>
            </a:r>
            <a:r>
              <a:rPr lang="en-US" sz="4200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ea typeface="Arial Unicode MS" charset="0"/>
                <a:cs typeface="Arial Unicode MS" charset="0"/>
              </a:rPr>
              <a:t> pixels produced at </a:t>
            </a:r>
            <a:r>
              <a:rPr lang="en-US" sz="4200" dirty="0" err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ea typeface="Arial Unicode MS" charset="0"/>
                <a:cs typeface="Arial Unicode MS" charset="0"/>
              </a:rPr>
              <a:t>CiS</a:t>
            </a:r>
            <a:r>
              <a:rPr lang="en-US" sz="2100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ea typeface="Arial Unicode MS" charset="0"/>
                <a:cs typeface="Arial Unicode MS" charset="0"/>
              </a:rPr>
              <a:t> </a:t>
            </a:r>
            <a:endParaRPr lang="en-US" sz="2100" b="1" dirty="0">
              <a:solidFill>
                <a:srgbClr val="008080"/>
              </a:solidFill>
            </a:endParaRPr>
          </a:p>
        </p:txBody>
      </p:sp>
      <p:pic>
        <p:nvPicPr>
          <p:cNvPr id="20484" name="Picture 4" descr="OverviewCC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324" y="898466"/>
            <a:ext cx="8128358" cy="407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 l="2994" t="5579" b="10066"/>
          <a:stretch>
            <a:fillRect/>
          </a:stretch>
        </p:blipFill>
        <p:spPr bwMode="auto">
          <a:xfrm>
            <a:off x="967622" y="4920707"/>
            <a:ext cx="4024074" cy="1957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508602" y="5430908"/>
            <a:ext cx="1547853" cy="67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74" tIns="47887" rIns="95774" bIns="4788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008080"/>
              </a:buClr>
              <a:buFont typeface="Wingdings" charset="2"/>
              <a:buNone/>
            </a:pPr>
            <a:r>
              <a:rPr lang="en-US" sz="1500" dirty="0">
                <a:latin typeface="Symbol" charset="2"/>
                <a:ea typeface="Arial Unicode MS" charset="0"/>
                <a:cs typeface="Arial Unicode MS" charset="0"/>
              </a:rPr>
              <a:t>F</a:t>
            </a:r>
            <a:r>
              <a:rPr lang="en-US" sz="1500" dirty="0">
                <a:latin typeface="Arial Unicode MS" charset="0"/>
                <a:ea typeface="Arial Unicode MS" charset="0"/>
                <a:cs typeface="Arial Unicode MS" charset="0"/>
              </a:rPr>
              <a:t>=5x10</a:t>
            </a:r>
            <a:r>
              <a:rPr lang="en-US" sz="1500" baseline="30000" dirty="0">
                <a:latin typeface="Arial Unicode MS" charset="0"/>
                <a:ea typeface="Arial Unicode MS" charset="0"/>
                <a:cs typeface="Arial Unicode MS" charset="0"/>
              </a:rPr>
              <a:t>15</a:t>
            </a:r>
          </a:p>
          <a:p>
            <a:pPr>
              <a:spcBef>
                <a:spcPct val="50000"/>
              </a:spcBef>
              <a:buClr>
                <a:srgbClr val="008080"/>
              </a:buClr>
              <a:buFont typeface="Wingdings" charset="2"/>
              <a:buNone/>
            </a:pPr>
            <a:r>
              <a:rPr lang="en-US" sz="1500" dirty="0" err="1">
                <a:latin typeface="Arial Unicode MS" charset="0"/>
                <a:ea typeface="Arial Unicode MS" charset="0"/>
                <a:cs typeface="Arial Unicode MS" charset="0"/>
              </a:rPr>
              <a:t>V</a:t>
            </a:r>
            <a:r>
              <a:rPr lang="en-US" sz="1500" baseline="-25000" dirty="0" err="1">
                <a:latin typeface="Arial Unicode MS" charset="0"/>
                <a:ea typeface="Arial Unicode MS" charset="0"/>
                <a:cs typeface="Arial Unicode MS" charset="0"/>
              </a:rPr>
              <a:t>bias</a:t>
            </a:r>
            <a:r>
              <a:rPr lang="en-US" sz="1500" dirty="0">
                <a:latin typeface="Arial Unicode MS" charset="0"/>
                <a:ea typeface="Arial Unicode MS" charset="0"/>
                <a:cs typeface="Arial Unicode MS" charset="0"/>
              </a:rPr>
              <a:t>=1000V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611178" y="5430908"/>
            <a:ext cx="1547853" cy="67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74" tIns="47887" rIns="95774" bIns="4788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008080"/>
              </a:buClr>
              <a:buFont typeface="Wingdings" charset="2"/>
              <a:buNone/>
            </a:pPr>
            <a:r>
              <a:rPr lang="en-US" sz="1500" dirty="0">
                <a:latin typeface="Symbol" charset="2"/>
                <a:ea typeface="Arial Unicode MS" charset="0"/>
                <a:cs typeface="Arial Unicode MS" charset="0"/>
              </a:rPr>
              <a:t>F</a:t>
            </a:r>
            <a:r>
              <a:rPr lang="en-US" sz="1500" dirty="0">
                <a:latin typeface="Arial Unicode MS" charset="0"/>
                <a:ea typeface="Arial Unicode MS" charset="0"/>
                <a:cs typeface="Arial Unicode MS" charset="0"/>
              </a:rPr>
              <a:t>=5x10</a:t>
            </a:r>
            <a:r>
              <a:rPr lang="en-US" sz="1500" baseline="30000" dirty="0">
                <a:latin typeface="Arial Unicode MS" charset="0"/>
                <a:ea typeface="Arial Unicode MS" charset="0"/>
                <a:cs typeface="Arial Unicode MS" charset="0"/>
              </a:rPr>
              <a:t>15</a:t>
            </a:r>
          </a:p>
          <a:p>
            <a:pPr>
              <a:spcBef>
                <a:spcPct val="50000"/>
              </a:spcBef>
              <a:buClr>
                <a:srgbClr val="008080"/>
              </a:buClr>
              <a:buFont typeface="Wingdings" charset="2"/>
              <a:buNone/>
            </a:pPr>
            <a:r>
              <a:rPr lang="en-US" sz="1500" dirty="0" err="1">
                <a:latin typeface="Arial Unicode MS" charset="0"/>
                <a:ea typeface="Arial Unicode MS" charset="0"/>
                <a:cs typeface="Arial Unicode MS" charset="0"/>
              </a:rPr>
              <a:t>V</a:t>
            </a:r>
            <a:r>
              <a:rPr lang="en-US" sz="1500" baseline="-25000" dirty="0" err="1">
                <a:latin typeface="Arial Unicode MS" charset="0"/>
                <a:ea typeface="Arial Unicode MS" charset="0"/>
                <a:cs typeface="Arial Unicode MS" charset="0"/>
              </a:rPr>
              <a:t>bias</a:t>
            </a:r>
            <a:r>
              <a:rPr lang="en-US" sz="1500" dirty="0">
                <a:latin typeface="Arial Unicode MS" charset="0"/>
                <a:ea typeface="Arial Unicode MS" charset="0"/>
                <a:cs typeface="Arial Unicode MS" charset="0"/>
              </a:rPr>
              <a:t>=1000V</a:t>
            </a:r>
          </a:p>
        </p:txBody>
      </p:sp>
      <p:sp>
        <p:nvSpPr>
          <p:cNvPr id="8" name="Textfeld 7"/>
          <p:cNvSpPr txBox="1"/>
          <p:nvPr/>
        </p:nvSpPr>
        <p:spPr>
          <a:xfrm rot="16200000">
            <a:off x="-1877198" y="4290337"/>
            <a:ext cx="39867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MPI+ </a:t>
            </a:r>
            <a:r>
              <a:rPr lang="de-DE" dirty="0" smtClean="0"/>
              <a:t>CERN ATLAS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/>
          <p:cNvSpPr/>
          <p:nvPr/>
        </p:nvSpPr>
        <p:spPr>
          <a:xfrm>
            <a:off x="666676" y="1381941"/>
            <a:ext cx="3816124" cy="521909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5667571" y="1432741"/>
            <a:ext cx="3816124" cy="521909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0" name="Object 3"/>
          <p:cNvGraphicFramePr>
            <a:graphicFrameLocks noChangeAspect="1"/>
          </p:cNvGraphicFramePr>
          <p:nvPr/>
        </p:nvGraphicFramePr>
        <p:xfrm>
          <a:off x="6785863" y="3732687"/>
          <a:ext cx="2160240" cy="662009"/>
        </p:xfrm>
        <a:graphic>
          <a:graphicData uri="http://schemas.openxmlformats.org/presentationml/2006/ole">
            <p:oleObj spid="_x0000_s498691" name="Formel" r:id="rId4" imgW="7315200" imgH="2247900" progId="Equation.3">
              <p:embed/>
            </p:oleObj>
          </a:graphicData>
        </a:graphic>
      </p:graphicFrame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Charge and velocity profiles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CA77-6B71-234C-93CC-EDF64FABBAFB}" type="slidenum">
              <a:rPr lang="en-GB" smtClean="0">
                <a:solidFill>
                  <a:srgbClr val="FFFFFF"/>
                </a:solidFill>
              </a:rPr>
              <a:pPr/>
              <a:t>53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-14170" y="-3693"/>
            <a:ext cx="2146742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Tools </a:t>
            </a:r>
            <a:r>
              <a:rPr lang="de-DE" dirty="0" smtClean="0"/>
              <a:t>&amp; </a:t>
            </a:r>
            <a:r>
              <a:rPr lang="de-DE" dirty="0" err="1" smtClean="0"/>
              <a:t>Approaches</a:t>
            </a:r>
            <a:endParaRPr lang="de-DE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6208" y="1623237"/>
            <a:ext cx="3298201" cy="22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46036" y="1556478"/>
            <a:ext cx="3592278" cy="227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36580" y="4343896"/>
            <a:ext cx="3672408" cy="225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6500" y="4272531"/>
            <a:ext cx="3532115" cy="227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ight Arrow 13"/>
          <p:cNvSpPr/>
          <p:nvPr/>
        </p:nvSpPr>
        <p:spPr bwMode="auto">
          <a:xfrm>
            <a:off x="4237112" y="2437656"/>
            <a:ext cx="1656184" cy="288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ight Arrow 14"/>
          <p:cNvSpPr/>
          <p:nvPr/>
        </p:nvSpPr>
        <p:spPr bwMode="auto">
          <a:xfrm rot="5400000">
            <a:off x="6253460" y="3894832"/>
            <a:ext cx="648072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20"/>
          <p:cNvSpPr/>
          <p:nvPr/>
        </p:nvSpPr>
        <p:spPr bwMode="auto">
          <a:xfrm rot="5400000">
            <a:off x="1529535" y="3785715"/>
            <a:ext cx="648072" cy="216024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5" name="Object 3"/>
          <p:cNvGraphicFramePr>
            <a:graphicFrameLocks noChangeAspect="1"/>
          </p:cNvGraphicFramePr>
          <p:nvPr/>
        </p:nvGraphicFramePr>
        <p:xfrm>
          <a:off x="2032794" y="3834755"/>
          <a:ext cx="2100262" cy="314325"/>
        </p:xfrm>
        <a:graphic>
          <a:graphicData uri="http://schemas.openxmlformats.org/presentationml/2006/ole">
            <p:oleObj spid="_x0000_s498692" name="Formel" r:id="rId10" imgW="1181100" imgH="177800" progId="Equation.3">
              <p:embed/>
            </p:oleObj>
          </a:graphicData>
        </a:graphic>
      </p:graphicFrame>
      <p:sp>
        <p:nvSpPr>
          <p:cNvPr id="26" name="TextBox 16"/>
          <p:cNvSpPr txBox="1">
            <a:spLocks noChangeArrowheads="1"/>
          </p:cNvSpPr>
          <p:nvPr/>
        </p:nvSpPr>
        <p:spPr bwMode="auto">
          <a:xfrm rot="16200000">
            <a:off x="74153" y="4821621"/>
            <a:ext cx="1515493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/>
              <a:t>v</a:t>
            </a:r>
            <a:r>
              <a:rPr lang="en-US" sz="1400" baseline="-25000" dirty="0" err="1"/>
              <a:t>e</a:t>
            </a:r>
            <a:r>
              <a:rPr lang="en-US" sz="1400" dirty="0" err="1"/>
              <a:t>+v</a:t>
            </a:r>
            <a:r>
              <a:rPr lang="en-US" sz="1400" baseline="-25000" dirty="0" err="1"/>
              <a:t>h</a:t>
            </a:r>
            <a:r>
              <a:rPr lang="en-US" sz="1400" dirty="0"/>
              <a:t> [</a:t>
            </a:r>
            <a:r>
              <a:rPr lang="en-US" sz="1400" dirty="0" err="1"/>
              <a:t>arb</a:t>
            </a:r>
            <a:r>
              <a:rPr lang="en-US" sz="1400" dirty="0"/>
              <a:t>.</a:t>
            </a:r>
            <a:r>
              <a:rPr lang="en-US" sz="1400" dirty="0" smtClean="0"/>
              <a:t>]</a:t>
            </a:r>
            <a:endParaRPr lang="sl-SI" sz="1400" dirty="0"/>
          </a:p>
        </p:txBody>
      </p:sp>
      <p:sp>
        <p:nvSpPr>
          <p:cNvPr id="27" name="TextBox 19"/>
          <p:cNvSpPr txBox="1"/>
          <p:nvPr/>
        </p:nvSpPr>
        <p:spPr>
          <a:xfrm>
            <a:off x="1999683" y="4213817"/>
            <a:ext cx="1906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VELOCITY PROFILE</a:t>
            </a:r>
            <a:endParaRPr lang="sl-SI" sz="1400" b="1" dirty="0"/>
          </a:p>
        </p:txBody>
      </p:sp>
      <p:sp>
        <p:nvSpPr>
          <p:cNvPr id="28" name="TextBox 21"/>
          <p:cNvSpPr txBox="1"/>
          <p:nvPr/>
        </p:nvSpPr>
        <p:spPr>
          <a:xfrm>
            <a:off x="6202789" y="1556478"/>
            <a:ext cx="3005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CHARGE COLLECTION PROFILE</a:t>
            </a:r>
            <a:endParaRPr lang="sl-SI" sz="1400" b="1" dirty="0"/>
          </a:p>
        </p:txBody>
      </p:sp>
      <p:sp>
        <p:nvSpPr>
          <p:cNvPr id="29" name="TextBox 22"/>
          <p:cNvSpPr txBox="1"/>
          <p:nvPr/>
        </p:nvSpPr>
        <p:spPr>
          <a:xfrm>
            <a:off x="6516216" y="5733256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charge collection for </a:t>
            </a:r>
            <a:r>
              <a:rPr lang="en-US" b="1" dirty="0" err="1" smtClean="0"/>
              <a:t>mip</a:t>
            </a:r>
            <a:endParaRPr lang="sl-SI" b="1" dirty="0"/>
          </a:p>
        </p:txBody>
      </p:sp>
      <p:sp>
        <p:nvSpPr>
          <p:cNvPr id="30" name="TextBox 38"/>
          <p:cNvSpPr txBox="1"/>
          <p:nvPr/>
        </p:nvSpPr>
        <p:spPr>
          <a:xfrm>
            <a:off x="2190466" y="1623237"/>
            <a:ext cx="2175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RD50 Micron p-type sensor</a:t>
            </a:r>
            <a:endParaRPr lang="sl-SI" sz="1200" b="1" dirty="0"/>
          </a:p>
        </p:txBody>
      </p:sp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4171156" y="1789584"/>
          <a:ext cx="1534907" cy="648072"/>
        </p:xfrm>
        <a:graphic>
          <a:graphicData uri="http://schemas.openxmlformats.org/presentationml/2006/ole">
            <p:oleObj spid="_x0000_s498690" name="Formel" r:id="rId11" imgW="7315200" imgH="3086100" progId="Equation.3">
              <p:embed/>
            </p:oleObj>
          </a:graphicData>
        </a:graphic>
      </p:graphicFrame>
      <p:sp>
        <p:nvSpPr>
          <p:cNvPr id="34" name="Textfeld 33"/>
          <p:cNvSpPr txBox="1"/>
          <p:nvPr/>
        </p:nvSpPr>
        <p:spPr>
          <a:xfrm rot="16200000">
            <a:off x="-1958260" y="3688278"/>
            <a:ext cx="451480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G. Kramberger, 17</a:t>
            </a:r>
            <a:r>
              <a:rPr lang="de-DE" baseline="30000" dirty="0" smtClean="0"/>
              <a:t>th</a:t>
            </a:r>
            <a:r>
              <a:rPr lang="de-DE" dirty="0" smtClean="0"/>
              <a:t> RD50 Workshop (2010)</a:t>
            </a:r>
            <a:endParaRPr lang="de-DE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Radiation damage: Summary 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11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143662" y="1487443"/>
            <a:ext cx="7734300" cy="50629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dirty="0" smtClean="0"/>
              <a:t> Change of </a:t>
            </a:r>
            <a:r>
              <a:rPr lang="de-DE" dirty="0" err="1" smtClean="0"/>
              <a:t>effective</a:t>
            </a:r>
            <a:r>
              <a:rPr lang="de-DE" dirty="0" smtClean="0"/>
              <a:t> </a:t>
            </a:r>
            <a:r>
              <a:rPr lang="de-DE" dirty="0" err="1" smtClean="0"/>
              <a:t>doping</a:t>
            </a:r>
            <a:r>
              <a:rPr lang="de-DE" dirty="0" smtClean="0"/>
              <a:t> </a:t>
            </a:r>
            <a:r>
              <a:rPr lang="de-DE" dirty="0" err="1" smtClean="0"/>
              <a:t>concentration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							– </a:t>
            </a:r>
            <a:r>
              <a:rPr lang="de-DE" dirty="0" err="1" smtClean="0"/>
              <a:t>Underdepleted</a:t>
            </a:r>
            <a:r>
              <a:rPr lang="de-DE" dirty="0" smtClean="0"/>
              <a:t> </a:t>
            </a:r>
            <a:r>
              <a:rPr lang="de-DE" dirty="0" err="1" smtClean="0"/>
              <a:t>bulk</a:t>
            </a:r>
            <a:endParaRPr lang="de-DE" dirty="0" smtClean="0"/>
          </a:p>
          <a:p>
            <a:r>
              <a:rPr lang="de-DE" dirty="0" smtClean="0"/>
              <a:t>							– </a:t>
            </a:r>
            <a:r>
              <a:rPr lang="de-DE" dirty="0" err="1" smtClean="0"/>
              <a:t>Unwanted</a:t>
            </a:r>
            <a:r>
              <a:rPr lang="de-DE" dirty="0" smtClean="0"/>
              <a:t> </a:t>
            </a:r>
            <a:r>
              <a:rPr lang="de-DE" dirty="0" err="1" smtClean="0"/>
              <a:t>type</a:t>
            </a:r>
            <a:r>
              <a:rPr lang="de-DE" dirty="0" smtClean="0"/>
              <a:t> </a:t>
            </a:r>
            <a:r>
              <a:rPr lang="de-DE" dirty="0" err="1" smtClean="0"/>
              <a:t>inversion</a:t>
            </a:r>
            <a:endParaRPr lang="de-DE" dirty="0" smtClean="0"/>
          </a:p>
          <a:p>
            <a:pPr lvl="2">
              <a:buFont typeface="Lucida Grande"/>
              <a:buChar char="➔"/>
            </a:pPr>
            <a:r>
              <a:rPr lang="de-DE" dirty="0" smtClean="0"/>
              <a:t> </a:t>
            </a:r>
            <a:r>
              <a:rPr lang="de-DE" dirty="0" err="1" smtClean="0"/>
              <a:t>Depending</a:t>
            </a:r>
            <a:r>
              <a:rPr lang="de-DE" dirty="0" smtClean="0"/>
              <a:t>	on material</a:t>
            </a:r>
          </a:p>
          <a:p>
            <a:pPr lvl="2">
              <a:buFont typeface="Lucida Grande"/>
              <a:buChar char="➔"/>
            </a:pPr>
            <a:r>
              <a:rPr lang="de-DE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Needs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exact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prediction</a:t>
            </a:r>
            <a:r>
              <a:rPr lang="de-DE" b="1" dirty="0" smtClean="0">
                <a:solidFill>
                  <a:srgbClr val="FF0000"/>
                </a:solidFill>
              </a:rPr>
              <a:t> of </a:t>
            </a:r>
            <a:r>
              <a:rPr lang="de-DE" b="1" dirty="0" err="1" smtClean="0">
                <a:solidFill>
                  <a:srgbClr val="FF0000"/>
                </a:solidFill>
              </a:rPr>
              <a:t>N</a:t>
            </a:r>
            <a:r>
              <a:rPr lang="de-DE" b="1" baseline="-25000" dirty="0" err="1" smtClean="0">
                <a:solidFill>
                  <a:srgbClr val="FF0000"/>
                </a:solidFill>
              </a:rPr>
              <a:t>eff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for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specific</a:t>
            </a:r>
            <a:r>
              <a:rPr lang="de-DE" b="1" dirty="0" smtClean="0">
                <a:solidFill>
                  <a:srgbClr val="FF0000"/>
                </a:solidFill>
              </a:rPr>
              <a:t> material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of </a:t>
            </a:r>
            <a:r>
              <a:rPr lang="de-DE" dirty="0" err="1" smtClean="0"/>
              <a:t>leakage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		 </a:t>
            </a:r>
          </a:p>
          <a:p>
            <a:pPr lvl="1"/>
            <a:r>
              <a:rPr lang="de-DE" dirty="0" smtClean="0"/>
              <a:t>						– </a:t>
            </a:r>
            <a:r>
              <a:rPr lang="de-DE" dirty="0" err="1" smtClean="0"/>
              <a:t>Increase</a:t>
            </a:r>
            <a:r>
              <a:rPr lang="de-DE" dirty="0" smtClean="0"/>
              <a:t> of </a:t>
            </a:r>
            <a:r>
              <a:rPr lang="de-DE" dirty="0" err="1" smtClean="0"/>
              <a:t>noise</a:t>
            </a:r>
            <a:endParaRPr lang="de-DE" dirty="0" smtClean="0"/>
          </a:p>
          <a:p>
            <a:pPr lvl="2">
              <a:buFont typeface="Lucida Grande"/>
              <a:buChar char="➔"/>
            </a:pPr>
            <a:r>
              <a:rPr lang="de-DE" dirty="0" smtClean="0"/>
              <a:t> So far independent of </a:t>
            </a:r>
            <a:r>
              <a:rPr lang="de-DE" dirty="0" err="1" smtClean="0"/>
              <a:t>materials</a:t>
            </a:r>
            <a:r>
              <a:rPr lang="de-DE" dirty="0" smtClean="0"/>
              <a:t> </a:t>
            </a:r>
          </a:p>
          <a:p>
            <a:pPr lvl="2">
              <a:buFont typeface="Lucida Grande"/>
              <a:buChar char="➔"/>
            </a:pPr>
            <a:r>
              <a:rPr lang="de-DE" b="1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Cooling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necessary</a:t>
            </a:r>
            <a:endParaRPr lang="de-DE" b="1" dirty="0" smtClean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of </a:t>
            </a:r>
            <a:r>
              <a:rPr lang="de-DE" dirty="0" err="1" smtClean="0"/>
              <a:t>trapping</a:t>
            </a:r>
            <a:r>
              <a:rPr lang="de-DE" dirty="0" smtClean="0"/>
              <a:t> </a:t>
            </a:r>
          </a:p>
          <a:p>
            <a:pPr lvl="4"/>
            <a:r>
              <a:rPr lang="de-DE" dirty="0" smtClean="0"/>
              <a:t>				– </a:t>
            </a:r>
            <a:r>
              <a:rPr lang="de-DE" dirty="0" err="1" smtClean="0"/>
              <a:t>Loss</a:t>
            </a:r>
            <a:r>
              <a:rPr lang="de-DE" dirty="0" smtClean="0"/>
              <a:t> of </a:t>
            </a:r>
            <a:r>
              <a:rPr lang="de-DE" dirty="0" err="1" smtClean="0"/>
              <a:t>signal</a:t>
            </a:r>
            <a:endParaRPr lang="de-DE" dirty="0" smtClean="0"/>
          </a:p>
          <a:p>
            <a:pPr lvl="4"/>
            <a:r>
              <a:rPr lang="de-DE" dirty="0" smtClean="0"/>
              <a:t>				– Most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smtClean="0">
                <a:latin typeface="Symbol" charset="2"/>
                <a:cs typeface="Symbol" charset="2"/>
              </a:rPr>
              <a:t>F</a:t>
            </a:r>
            <a:r>
              <a:rPr lang="de-DE" dirty="0" smtClean="0"/>
              <a:t>&gt;1x10</a:t>
            </a:r>
            <a:r>
              <a:rPr lang="de-DE" baseline="30000" dirty="0" smtClean="0"/>
              <a:t>15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</a:p>
          <a:p>
            <a:pPr lvl="2">
              <a:buFont typeface="Lucida Grande"/>
              <a:buChar char="➔"/>
            </a:pPr>
            <a:r>
              <a:rPr lang="de-DE" dirty="0" smtClean="0"/>
              <a:t> Independent of material</a:t>
            </a:r>
          </a:p>
          <a:p>
            <a:pPr lvl="1"/>
            <a:r>
              <a:rPr lang="de-DE" dirty="0" err="1" smtClean="0"/>
              <a:t>But</a:t>
            </a:r>
            <a:r>
              <a:rPr lang="de-DE" dirty="0" smtClean="0"/>
              <a:t>: </a:t>
            </a:r>
            <a:r>
              <a:rPr lang="de-DE" dirty="0" err="1" smtClean="0"/>
              <a:t>e-collection</a:t>
            </a:r>
            <a:r>
              <a:rPr lang="de-DE" dirty="0" smtClean="0"/>
              <a:t> 3x </a:t>
            </a:r>
            <a:r>
              <a:rPr lang="de-DE" dirty="0" err="1" smtClean="0"/>
              <a:t>faster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h+ </a:t>
            </a:r>
            <a:r>
              <a:rPr lang="de-DE" dirty="0" err="1" smtClean="0"/>
              <a:t>collection</a:t>
            </a:r>
            <a:endParaRPr lang="de-DE" dirty="0" smtClean="0"/>
          </a:p>
          <a:p>
            <a:pPr lvl="2">
              <a:buFont typeface="Lucida Grande"/>
              <a:buChar char="➔"/>
            </a:pPr>
            <a:r>
              <a:rPr lang="de-DE" dirty="0" smtClean="0"/>
              <a:t>	</a:t>
            </a:r>
            <a:r>
              <a:rPr lang="de-DE" dirty="0" err="1" smtClean="0"/>
              <a:t>Collect</a:t>
            </a:r>
            <a:r>
              <a:rPr lang="de-DE" dirty="0" smtClean="0"/>
              <a:t> e-</a:t>
            </a:r>
          </a:p>
          <a:p>
            <a:pPr lvl="2">
              <a:buFont typeface="Lucida Grande"/>
              <a:buChar char="➔"/>
            </a:pPr>
            <a:r>
              <a:rPr lang="de-DE" dirty="0" smtClean="0"/>
              <a:t>	</a:t>
            </a:r>
            <a:r>
              <a:rPr lang="de-DE" b="1" dirty="0" err="1" smtClean="0">
                <a:solidFill>
                  <a:srgbClr val="FF0000"/>
                </a:solidFill>
              </a:rPr>
              <a:t>n-in-n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or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n-in-p</a:t>
            </a:r>
            <a:endParaRPr lang="de-DE" b="1" dirty="0" smtClean="0">
              <a:solidFill>
                <a:srgbClr val="FF0000"/>
              </a:solidFill>
            </a:endParaRPr>
          </a:p>
          <a:p>
            <a:pPr lvl="7">
              <a:buFont typeface="Arial"/>
              <a:buChar char="•"/>
            </a:pPr>
            <a:endParaRPr lang="de-DE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-14170" y="-3693"/>
            <a:ext cx="1971638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/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37495" y="1572441"/>
            <a:ext cx="7096532" cy="485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hteck 8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5200" dirty="0" smtClean="0"/>
              <a:t>Expected HL-LHC </a:t>
            </a:r>
            <a:r>
              <a:rPr lang="en-GB" sz="5200" dirty="0" err="1" smtClean="0"/>
              <a:t>fluences</a:t>
            </a:r>
            <a:endParaRPr lang="en-GB" sz="5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5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006592" y="1542634"/>
            <a:ext cx="2785108" cy="213904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hardness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:</a:t>
            </a:r>
          </a:p>
          <a:p>
            <a:pPr>
              <a:buFontTx/>
              <a:buChar char="-"/>
            </a:pPr>
            <a:r>
              <a:rPr lang="de-DE" dirty="0" smtClean="0"/>
              <a:t>Innermost Pixels</a:t>
            </a:r>
          </a:p>
          <a:p>
            <a:r>
              <a:rPr lang="de-DE" dirty="0" smtClean="0"/>
              <a:t>	</a:t>
            </a:r>
            <a:r>
              <a:rPr lang="de-DE" dirty="0" err="1" smtClean="0">
                <a:latin typeface="Symbol" charset="2"/>
                <a:cs typeface="Symbol" charset="2"/>
              </a:rPr>
              <a:t>F</a:t>
            </a:r>
            <a:r>
              <a:rPr lang="de-DE" baseline="-25000" dirty="0" err="1" smtClean="0"/>
              <a:t>eq</a:t>
            </a:r>
            <a:r>
              <a:rPr lang="de-DE" dirty="0" err="1" smtClean="0"/>
              <a:t>≈</a:t>
            </a:r>
            <a:r>
              <a:rPr lang="de-DE" dirty="0" smtClean="0"/>
              <a:t> 2x10</a:t>
            </a:r>
            <a:r>
              <a:rPr lang="de-DE" baseline="30000" dirty="0" smtClean="0"/>
              <a:t>16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</a:p>
          <a:p>
            <a:pPr>
              <a:buFontTx/>
              <a:buChar char="-"/>
            </a:pPr>
            <a:r>
              <a:rPr lang="de-DE" baseline="30000" dirty="0" smtClean="0"/>
              <a:t> </a:t>
            </a:r>
            <a:r>
              <a:rPr lang="de-DE" dirty="0" smtClean="0"/>
              <a:t>Innermost Strips</a:t>
            </a:r>
          </a:p>
          <a:p>
            <a:r>
              <a:rPr lang="de-DE" dirty="0" smtClean="0"/>
              <a:t>	</a:t>
            </a:r>
            <a:r>
              <a:rPr lang="de-DE" dirty="0" err="1" smtClean="0">
                <a:latin typeface="Symbol" charset="2"/>
                <a:cs typeface="Symbol" charset="2"/>
              </a:rPr>
              <a:t>F</a:t>
            </a:r>
            <a:r>
              <a:rPr lang="de-DE" baseline="-25000" dirty="0" err="1" smtClean="0"/>
              <a:t>eq</a:t>
            </a:r>
            <a:r>
              <a:rPr lang="de-DE" dirty="0" smtClean="0"/>
              <a:t> ≈1x10</a:t>
            </a:r>
            <a:r>
              <a:rPr lang="de-DE" baseline="30000" dirty="0" smtClean="0"/>
              <a:t>15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  <a:r>
              <a:rPr lang="de-DE" dirty="0" smtClean="0"/>
              <a:t> </a:t>
            </a:r>
          </a:p>
          <a:p>
            <a:r>
              <a:rPr lang="de-DE" dirty="0" smtClean="0"/>
              <a:t>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663701" y="5335860"/>
            <a:ext cx="1536700" cy="43088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>
                <a:solidFill>
                  <a:srgbClr val="FF0000"/>
                </a:solidFill>
              </a:rPr>
              <a:t>Pixels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200401" y="5335860"/>
            <a:ext cx="3555999" cy="430887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>
                <a:solidFill>
                  <a:srgbClr val="0000FF"/>
                </a:solidFill>
              </a:rPr>
              <a:t>Strips</a:t>
            </a:r>
            <a:endParaRPr lang="de-DE" sz="2200" b="1" dirty="0">
              <a:solidFill>
                <a:srgbClr val="0000FF"/>
              </a:solidFill>
            </a:endParaRPr>
          </a:p>
        </p:txBody>
      </p:sp>
      <p:cxnSp>
        <p:nvCxnSpPr>
          <p:cNvPr id="27" name="Gerade Verbindung mit Pfeil 26"/>
          <p:cNvCxnSpPr/>
          <p:nvPr/>
        </p:nvCxnSpPr>
        <p:spPr>
          <a:xfrm flipV="1">
            <a:off x="1498600" y="3060700"/>
            <a:ext cx="2311400" cy="4764"/>
          </a:xfrm>
          <a:prstGeom prst="straightConnector1">
            <a:avLst/>
          </a:prstGeom>
          <a:ln w="1016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rot="10800000">
            <a:off x="3987800" y="3060700"/>
            <a:ext cx="2781302" cy="1588"/>
          </a:xfrm>
          <a:prstGeom prst="straightConnector1">
            <a:avLst/>
          </a:prstGeom>
          <a:ln w="1016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1767796" y="2050634"/>
            <a:ext cx="1496104" cy="677108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Pion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damage</a:t>
            </a:r>
            <a:endParaRPr lang="de-DE" b="1" dirty="0" smtClean="0">
              <a:solidFill>
                <a:srgbClr val="FF0000"/>
              </a:solidFill>
            </a:endParaRPr>
          </a:p>
          <a:p>
            <a:r>
              <a:rPr lang="de-DE" b="1" dirty="0" smtClean="0">
                <a:solidFill>
                  <a:srgbClr val="FF0000"/>
                </a:solidFill>
              </a:rPr>
              <a:t>dominant 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397215" y="3181352"/>
            <a:ext cx="1888595" cy="677108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00FF"/>
                </a:solidFill>
              </a:rPr>
              <a:t>Neutron </a:t>
            </a:r>
            <a:r>
              <a:rPr lang="de-DE" b="1" dirty="0" err="1" smtClean="0">
                <a:solidFill>
                  <a:srgbClr val="0000FF"/>
                </a:solidFill>
              </a:rPr>
              <a:t>damage</a:t>
            </a:r>
            <a:endParaRPr lang="de-DE" b="1" dirty="0" smtClean="0">
              <a:solidFill>
                <a:srgbClr val="0000FF"/>
              </a:solidFill>
            </a:endParaRPr>
          </a:p>
          <a:p>
            <a:r>
              <a:rPr lang="de-DE" b="1" dirty="0" smtClean="0">
                <a:solidFill>
                  <a:srgbClr val="0000FF"/>
                </a:solidFill>
              </a:rPr>
              <a:t>dominant </a:t>
            </a:r>
          </a:p>
        </p:txBody>
      </p:sp>
      <p:sp>
        <p:nvSpPr>
          <p:cNvPr id="37" name="Textfeld 36"/>
          <p:cNvSpPr txBox="1"/>
          <p:nvPr/>
        </p:nvSpPr>
        <p:spPr>
          <a:xfrm rot="5400000">
            <a:off x="5800184" y="4976083"/>
            <a:ext cx="2729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S. Müller, </a:t>
            </a:r>
            <a:r>
              <a:rPr lang="de-DE" sz="1600" dirty="0" err="1" smtClean="0"/>
              <a:t>PhD</a:t>
            </a:r>
            <a:r>
              <a:rPr lang="de-DE" sz="1600" dirty="0" smtClean="0"/>
              <a:t> </a:t>
            </a:r>
            <a:r>
              <a:rPr lang="de-DE" sz="1600" dirty="0" err="1" smtClean="0"/>
              <a:t>thesis</a:t>
            </a:r>
            <a:r>
              <a:rPr lang="de-DE" sz="1600" dirty="0" smtClean="0"/>
              <a:t>, KIT, 2011</a:t>
            </a:r>
            <a:endParaRPr lang="de-DE" sz="1600" dirty="0"/>
          </a:p>
        </p:txBody>
      </p:sp>
      <p:sp>
        <p:nvSpPr>
          <p:cNvPr id="19" name="Textfeld 18"/>
          <p:cNvSpPr txBox="1"/>
          <p:nvPr/>
        </p:nvSpPr>
        <p:spPr>
          <a:xfrm>
            <a:off x="7362462" y="5428193"/>
            <a:ext cx="1851789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Note:</a:t>
            </a:r>
          </a:p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Fluences</a:t>
            </a:r>
            <a:endParaRPr lang="de-DE" dirty="0" smtClean="0"/>
          </a:p>
          <a:p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shown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-14170" y="-3693"/>
            <a:ext cx="1272673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4508500" y="1534341"/>
            <a:ext cx="2463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</a:t>
            </a:r>
            <a:r>
              <a:rPr lang="en-GB" sz="2000" baseline="-25000" dirty="0" smtClean="0"/>
              <a:t>int</a:t>
            </a:r>
            <a:r>
              <a:rPr lang="en-GB" sz="2000" dirty="0" smtClean="0"/>
              <a:t>=3000 fb</a:t>
            </a:r>
            <a:r>
              <a:rPr lang="en-GB" sz="2000" baseline="30000" dirty="0" smtClean="0"/>
              <a:t>-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 </a:t>
            </a:r>
            <a:r>
              <a:rPr lang="de-DE" dirty="0" smtClean="0"/>
              <a:t>@</a:t>
            </a:r>
            <a:r>
              <a:rPr lang="de-DE" dirty="0" smtClean="0"/>
              <a:t>14 </a:t>
            </a:r>
            <a:r>
              <a:rPr lang="de-DE" dirty="0" err="1" smtClean="0"/>
              <a:t>TeV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09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/>
          <p:cNvSpPr/>
          <p:nvPr/>
        </p:nvSpPr>
        <p:spPr>
          <a:xfrm>
            <a:off x="194795" y="3172481"/>
            <a:ext cx="6648358" cy="3303589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Radiation damage in silicon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6968762" y="1521087"/>
            <a:ext cx="2762694" cy="495498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185251" y="2643691"/>
            <a:ext cx="6657902" cy="557136"/>
          </a:xfrm>
          <a:prstGeom prst="rect">
            <a:avLst/>
          </a:prstGeom>
          <a:solidFill>
            <a:srgbClr val="376092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de-DE" sz="2900" dirty="0" err="1" smtClean="0">
                <a:solidFill>
                  <a:schemeClr val="bg1"/>
                </a:solidFill>
              </a:rPr>
              <a:t>Damage</a:t>
            </a:r>
            <a:r>
              <a:rPr lang="de-DE" sz="2900" dirty="0" smtClean="0">
                <a:solidFill>
                  <a:schemeClr val="bg1"/>
                </a:solidFill>
              </a:rPr>
              <a:t> in </a:t>
            </a:r>
            <a:r>
              <a:rPr lang="de-DE" sz="2900" dirty="0" err="1" smtClean="0">
                <a:solidFill>
                  <a:schemeClr val="bg1"/>
                </a:solidFill>
              </a:rPr>
              <a:t>the</a:t>
            </a:r>
            <a:r>
              <a:rPr lang="de-DE" sz="2900" dirty="0" smtClean="0">
                <a:solidFill>
                  <a:schemeClr val="bg1"/>
                </a:solidFill>
              </a:rPr>
              <a:t> </a:t>
            </a:r>
            <a:r>
              <a:rPr lang="de-DE" sz="2900" dirty="0" err="1" smtClean="0">
                <a:solidFill>
                  <a:schemeClr val="bg1"/>
                </a:solidFill>
              </a:rPr>
              <a:t>crystal</a:t>
            </a:r>
            <a:endParaRPr lang="de-DE" sz="2900" dirty="0">
              <a:solidFill>
                <a:srgbClr val="FFFFFF"/>
              </a:solidFill>
            </a:endParaRPr>
          </a:p>
        </p:txBody>
      </p:sp>
      <p:pic>
        <p:nvPicPr>
          <p:cNvPr id="19" name="Bild 18" descr="trim-si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473377" y="1586499"/>
            <a:ext cx="3694331" cy="4208301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7068307" y="5794802"/>
            <a:ext cx="2814387" cy="627021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r>
              <a:rPr lang="en-GB" sz="1700" dirty="0" smtClean="0">
                <a:solidFill>
                  <a:srgbClr val="000000"/>
                </a:solidFill>
              </a:rPr>
              <a:t>Simulation of 50 </a:t>
            </a:r>
            <a:r>
              <a:rPr lang="en-GB" sz="1700" dirty="0" err="1" smtClean="0">
                <a:solidFill>
                  <a:srgbClr val="000000"/>
                </a:solidFill>
              </a:rPr>
              <a:t>keV</a:t>
            </a:r>
            <a:r>
              <a:rPr lang="en-GB" sz="1700" dirty="0" smtClean="0">
                <a:solidFill>
                  <a:srgbClr val="000000"/>
                </a:solidFill>
              </a:rPr>
              <a:t> PKA damage cascade (1 </a:t>
            </a:r>
            <a:r>
              <a:rPr lang="en-GB" sz="1700" dirty="0" err="1" smtClean="0">
                <a:solidFill>
                  <a:srgbClr val="000000"/>
                </a:solidFill>
              </a:rPr>
              <a:t>MeV</a:t>
            </a:r>
            <a:r>
              <a:rPr lang="en-GB" sz="1700" dirty="0" smtClean="0">
                <a:solidFill>
                  <a:srgbClr val="000000"/>
                </a:solidFill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</a:rPr>
              <a:t>n</a:t>
            </a:r>
            <a:r>
              <a:rPr lang="en-GB" sz="1700" dirty="0" smtClean="0">
                <a:solidFill>
                  <a:srgbClr val="000000"/>
                </a:solidFill>
              </a:rPr>
              <a:t>)</a:t>
            </a:r>
            <a:endParaRPr lang="en-GB" sz="1700" dirty="0">
              <a:solidFill>
                <a:srgbClr val="000000"/>
              </a:solidFill>
            </a:endParaRPr>
          </a:p>
        </p:txBody>
      </p:sp>
      <p:sp>
        <p:nvSpPr>
          <p:cNvPr id="26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2883326" y="7666989"/>
            <a:ext cx="6792642" cy="143801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de-DE" dirty="0" err="1" smtClean="0"/>
              <a:t>Pions</a:t>
            </a:r>
            <a:r>
              <a:rPr lang="de-DE" dirty="0" smtClean="0"/>
              <a:t> (and </a:t>
            </a:r>
            <a:r>
              <a:rPr lang="de-DE" dirty="0" err="1" smtClean="0"/>
              <a:t>protons</a:t>
            </a:r>
            <a:r>
              <a:rPr lang="de-DE" dirty="0" smtClean="0"/>
              <a:t>) ➔ Point </a:t>
            </a:r>
            <a:r>
              <a:rPr lang="de-DE" dirty="0" err="1" smtClean="0"/>
              <a:t>defects</a:t>
            </a:r>
            <a:r>
              <a:rPr lang="de-DE" dirty="0" smtClean="0"/>
              <a:t> and </a:t>
            </a:r>
            <a:r>
              <a:rPr lang="de-DE" dirty="0" err="1" smtClean="0"/>
              <a:t>cluster</a:t>
            </a:r>
            <a:endParaRPr lang="de-DE" dirty="0" smtClean="0"/>
          </a:p>
          <a:p>
            <a:r>
              <a:rPr lang="de-DE" dirty="0" smtClean="0"/>
              <a:t>Neutrons ➔ Large </a:t>
            </a:r>
            <a:r>
              <a:rPr lang="de-DE" dirty="0" err="1" smtClean="0"/>
              <a:t>damaged</a:t>
            </a:r>
            <a:r>
              <a:rPr lang="de-DE" dirty="0" smtClean="0"/>
              <a:t> </a:t>
            </a:r>
            <a:r>
              <a:rPr lang="de-DE" dirty="0" err="1" smtClean="0"/>
              <a:t>regions</a:t>
            </a:r>
            <a:endParaRPr lang="de-DE" dirty="0" smtClean="0"/>
          </a:p>
          <a:p>
            <a:endParaRPr lang="de-DE" sz="400" dirty="0" smtClean="0"/>
          </a:p>
          <a:p>
            <a:r>
              <a:rPr lang="de-DE" sz="2200" dirty="0" smtClean="0"/>
              <a:t>Good, bad </a:t>
            </a:r>
            <a:r>
              <a:rPr lang="de-DE" sz="2200" dirty="0" err="1" smtClean="0"/>
              <a:t>or</a:t>
            </a:r>
            <a:r>
              <a:rPr lang="de-DE" sz="2200" dirty="0" smtClean="0"/>
              <a:t> </a:t>
            </a:r>
            <a:r>
              <a:rPr lang="de-DE" sz="2200" dirty="0" err="1" smtClean="0"/>
              <a:t>ugly</a:t>
            </a:r>
            <a:r>
              <a:rPr lang="de-DE" sz="2200" dirty="0" smtClean="0"/>
              <a:t>... </a:t>
            </a:r>
            <a:r>
              <a:rPr lang="de-DE" sz="2200" dirty="0" err="1" smtClean="0"/>
              <a:t>Influence</a:t>
            </a:r>
            <a:r>
              <a:rPr lang="de-DE" sz="2200" dirty="0" smtClean="0"/>
              <a:t> of </a:t>
            </a:r>
            <a:r>
              <a:rPr lang="de-DE" sz="2200" dirty="0" err="1" smtClean="0"/>
              <a:t>defects</a:t>
            </a:r>
            <a:r>
              <a:rPr lang="de-DE" sz="2200" dirty="0" smtClean="0"/>
              <a:t> on </a:t>
            </a:r>
            <a:r>
              <a:rPr lang="de-DE" sz="2200" dirty="0" err="1" smtClean="0"/>
              <a:t>detector</a:t>
            </a:r>
            <a:r>
              <a:rPr lang="de-DE" sz="2200" dirty="0" smtClean="0"/>
              <a:t> </a:t>
            </a:r>
            <a:r>
              <a:rPr lang="de-DE" sz="2200" dirty="0" err="1" smtClean="0"/>
              <a:t>performance</a:t>
            </a:r>
            <a:r>
              <a:rPr lang="de-DE" sz="2200" dirty="0" smtClean="0"/>
              <a:t>?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2873782" y="7135886"/>
            <a:ext cx="6802190" cy="549040"/>
          </a:xfrm>
          <a:prstGeom prst="rect">
            <a:avLst/>
          </a:prstGeom>
          <a:solidFill>
            <a:srgbClr val="376092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sz="2900" dirty="0" smtClean="0">
                <a:solidFill>
                  <a:srgbClr val="FFFFFF"/>
                </a:solidFill>
              </a:rPr>
              <a:t>Depends on particle charge, mass, energy </a:t>
            </a:r>
            <a:endParaRPr lang="en-GB" sz="2900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 Box 52"/>
          <p:cNvSpPr txBox="1">
            <a:spLocks noChangeArrowheads="1"/>
          </p:cNvSpPr>
          <p:nvPr/>
        </p:nvSpPr>
        <p:spPr bwMode="auto">
          <a:xfrm rot="16200000">
            <a:off x="8090373" y="3638122"/>
            <a:ext cx="2675063" cy="252170"/>
          </a:xfrm>
          <a:prstGeom prst="rect">
            <a:avLst/>
          </a:prstGeom>
          <a:noFill/>
          <a:ln w="3175" cap="rnd">
            <a:noFill/>
            <a:prstDash val="sysDot"/>
            <a:miter lim="800000"/>
            <a:headEnd/>
            <a:tailEnd/>
          </a:ln>
        </p:spPr>
        <p:txBody>
          <a:bodyPr vert="horz" lIns="94549" tIns="47274" rIns="94549" bIns="4727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err="1" smtClean="0">
                <a:solidFill>
                  <a:schemeClr val="tx2"/>
                </a:solidFill>
                <a:latin typeface="Times New Roman" pitchFamily="18" charset="0"/>
              </a:rPr>
              <a:t>A.Junkes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, PhD thesis, </a:t>
            </a:r>
            <a:r>
              <a:rPr lang="en-US" sz="1000" dirty="0" err="1" smtClean="0">
                <a:solidFill>
                  <a:schemeClr val="tx2"/>
                </a:solidFill>
                <a:latin typeface="Times New Roman" pitchFamily="18" charset="0"/>
              </a:rPr>
              <a:t>Uni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 Hamburg 2011</a:t>
            </a:r>
            <a:endParaRPr lang="en-US" sz="1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3" name="Bild 42" descr="Frenckelpai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923" y="3307577"/>
            <a:ext cx="2036958" cy="2019196"/>
          </a:xfrm>
          <a:prstGeom prst="rect">
            <a:avLst/>
          </a:prstGeom>
        </p:spPr>
      </p:pic>
      <p:sp>
        <p:nvSpPr>
          <p:cNvPr id="45" name="Textfeld 44"/>
          <p:cNvSpPr txBox="1"/>
          <p:nvPr/>
        </p:nvSpPr>
        <p:spPr>
          <a:xfrm>
            <a:off x="2488484" y="3323196"/>
            <a:ext cx="43546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Defects</a:t>
            </a:r>
            <a:r>
              <a:rPr lang="de-DE" sz="2400" dirty="0" smtClean="0"/>
              <a:t> </a:t>
            </a:r>
            <a:r>
              <a:rPr lang="de-DE" sz="2400" dirty="0" err="1" smtClean="0"/>
              <a:t>composed</a:t>
            </a:r>
            <a:r>
              <a:rPr lang="de-DE" sz="2400" dirty="0" smtClean="0"/>
              <a:t> of:</a:t>
            </a:r>
          </a:p>
          <a:p>
            <a:r>
              <a:rPr lang="de-DE" sz="2400" b="1" dirty="0" err="1" smtClean="0">
                <a:solidFill>
                  <a:srgbClr val="0000FF"/>
                </a:solidFill>
              </a:rPr>
              <a:t>V</a:t>
            </a:r>
            <a:r>
              <a:rPr lang="de-DE" sz="2400" dirty="0" err="1" smtClean="0"/>
              <a:t>acancies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000000"/>
                </a:solidFill>
              </a:rPr>
              <a:t>and </a:t>
            </a:r>
            <a:r>
              <a:rPr lang="de-DE" sz="2400" b="1" dirty="0" err="1" smtClean="0">
                <a:solidFill>
                  <a:srgbClr val="FF0000"/>
                </a:solidFill>
              </a:rPr>
              <a:t>I</a:t>
            </a:r>
            <a:r>
              <a:rPr lang="de-DE" sz="2400" dirty="0" err="1" smtClean="0"/>
              <a:t>nterstitials</a:t>
            </a:r>
            <a:endParaRPr lang="de-DE" sz="2400" dirty="0" smtClean="0"/>
          </a:p>
          <a:p>
            <a:endParaRPr lang="de-DE" sz="2400" dirty="0" smtClean="0"/>
          </a:p>
          <a:p>
            <a:r>
              <a:rPr lang="de-DE" sz="2400" dirty="0" smtClean="0"/>
              <a:t>Compound </a:t>
            </a:r>
            <a:r>
              <a:rPr lang="de-DE" sz="2400" dirty="0" err="1" smtClean="0"/>
              <a:t>defects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impurities</a:t>
            </a:r>
            <a:r>
              <a:rPr lang="de-DE" sz="2400" dirty="0" smtClean="0"/>
              <a:t> </a:t>
            </a:r>
            <a:r>
              <a:rPr lang="de-DE" sz="2400" dirty="0" err="1" smtClean="0"/>
              <a:t>possible</a:t>
            </a:r>
            <a:r>
              <a:rPr lang="de-DE" sz="2400" dirty="0" smtClean="0"/>
              <a:t>!</a:t>
            </a:r>
          </a:p>
          <a:p>
            <a:endParaRPr lang="de-DE" sz="2400" dirty="0"/>
          </a:p>
        </p:txBody>
      </p:sp>
      <p:sp>
        <p:nvSpPr>
          <p:cNvPr id="46" name="Textfeld 45"/>
          <p:cNvSpPr txBox="1"/>
          <p:nvPr/>
        </p:nvSpPr>
        <p:spPr>
          <a:xfrm>
            <a:off x="777835" y="4000074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rgbClr val="0000FF"/>
                </a:solidFill>
              </a:rPr>
              <a:t>V</a:t>
            </a:r>
            <a:endParaRPr lang="de-DE" sz="2800" dirty="0">
              <a:solidFill>
                <a:srgbClr val="0000FF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1751785" y="3584540"/>
            <a:ext cx="275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I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194799" y="1521087"/>
            <a:ext cx="6648354" cy="988023"/>
          </a:xfrm>
          <a:prstGeom prst="rect">
            <a:avLst/>
          </a:prstGeom>
          <a:solidFill>
            <a:srgbClr val="376092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pPr>
              <a:buFont typeface="Arial"/>
              <a:buChar char="•"/>
            </a:pPr>
            <a:r>
              <a:rPr lang="en-GB" sz="2900" dirty="0" smtClean="0">
                <a:solidFill>
                  <a:srgbClr val="FFFFFF"/>
                </a:solidFill>
              </a:rPr>
              <a:t> Surface damage </a:t>
            </a:r>
            <a:r>
              <a:rPr lang="en-GB" sz="2000" dirty="0" smtClean="0">
                <a:solidFill>
                  <a:srgbClr val="FFFFFF"/>
                </a:solidFill>
              </a:rPr>
              <a:t>(via Ionizing Energy Loss)</a:t>
            </a:r>
          </a:p>
          <a:p>
            <a:pPr>
              <a:buFont typeface="Arial"/>
              <a:buChar char="•"/>
            </a:pPr>
            <a:r>
              <a:rPr lang="en-GB" sz="2900" dirty="0" smtClean="0">
                <a:solidFill>
                  <a:srgbClr val="FFFFFF"/>
                </a:solidFill>
              </a:rPr>
              <a:t> Crystal (bulk) damage </a:t>
            </a:r>
            <a:r>
              <a:rPr lang="en-GB" sz="2000" dirty="0" smtClean="0">
                <a:solidFill>
                  <a:srgbClr val="FFFFFF"/>
                </a:solidFill>
              </a:rPr>
              <a:t>(Non Ionizing Energy Loss)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289923" y="5362959"/>
            <a:ext cx="6183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Formation of point </a:t>
            </a:r>
            <a:r>
              <a:rPr lang="de-DE" sz="2400" dirty="0" err="1" smtClean="0"/>
              <a:t>defects</a:t>
            </a:r>
            <a:r>
              <a:rPr lang="de-DE" sz="2400" dirty="0" smtClean="0"/>
              <a:t> and „</a:t>
            </a:r>
            <a:r>
              <a:rPr lang="de-DE" sz="2400" dirty="0" err="1" smtClean="0"/>
              <a:t>cluster</a:t>
            </a:r>
            <a:r>
              <a:rPr lang="de-DE" sz="2400" dirty="0" smtClean="0"/>
              <a:t>“ </a:t>
            </a:r>
            <a:r>
              <a:rPr lang="de-DE" sz="2400" dirty="0" err="1" smtClean="0"/>
              <a:t>defects</a:t>
            </a:r>
            <a:endParaRPr lang="de-DE" sz="2400" dirty="0"/>
          </a:p>
        </p:txBody>
      </p:sp>
      <p:sp>
        <p:nvSpPr>
          <p:cNvPr id="50" name="Pfeil nach rechts 49"/>
          <p:cNvSpPr/>
          <p:nvPr/>
        </p:nvSpPr>
        <p:spPr>
          <a:xfrm>
            <a:off x="801674" y="6032501"/>
            <a:ext cx="331761" cy="33852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1165059" y="5922802"/>
            <a:ext cx="4960463" cy="461665"/>
          </a:xfrm>
          <a:prstGeom prst="rect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solidFill>
                  <a:srgbClr val="FFFFFF"/>
                </a:solidFill>
              </a:rPr>
              <a:t>Introduction</a:t>
            </a:r>
            <a:r>
              <a:rPr lang="de-DE" sz="2400" dirty="0" smtClean="0">
                <a:solidFill>
                  <a:srgbClr val="FFFFFF"/>
                </a:solidFill>
              </a:rPr>
              <a:t> of </a:t>
            </a:r>
            <a:r>
              <a:rPr lang="de-DE" sz="2400" dirty="0" err="1" smtClean="0">
                <a:solidFill>
                  <a:srgbClr val="FFFFFF"/>
                </a:solidFill>
              </a:rPr>
              <a:t>new</a:t>
            </a:r>
            <a:r>
              <a:rPr lang="de-DE" sz="2400" dirty="0" smtClean="0">
                <a:solidFill>
                  <a:srgbClr val="FFFFFF"/>
                </a:solidFill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</a:rPr>
              <a:t>levels</a:t>
            </a:r>
            <a:r>
              <a:rPr lang="de-DE" sz="2400" dirty="0" smtClean="0">
                <a:solidFill>
                  <a:srgbClr val="FFFFFF"/>
                </a:solidFill>
              </a:rPr>
              <a:t> in band </a:t>
            </a:r>
            <a:r>
              <a:rPr lang="de-DE" sz="2400" dirty="0" err="1" smtClean="0">
                <a:solidFill>
                  <a:srgbClr val="FFFFFF"/>
                </a:solidFill>
              </a:rPr>
              <a:t>gap</a:t>
            </a:r>
            <a:endParaRPr lang="de-DE" sz="2400" dirty="0">
              <a:solidFill>
                <a:srgbClr val="FFFFFF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-14170" y="-3693"/>
            <a:ext cx="1971638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5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/>
          <p:cNvSpPr/>
          <p:nvPr/>
        </p:nvSpPr>
        <p:spPr>
          <a:xfrm>
            <a:off x="491500" y="1630084"/>
            <a:ext cx="8628381" cy="47871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4" y="6625946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Change of detector properties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7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Bild 17" descr="makauswirkunge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12340"/>
              <a:stretch>
                <a:fillRect/>
              </a:stretch>
            </p:blipFill>
          </mc:Choice>
          <mc:Fallback>
            <p:blipFill>
              <a:blip r:embed="rId5"/>
              <a:srcRect t="12340"/>
              <a:stretch>
                <a:fillRect/>
              </a:stretch>
            </p:blipFill>
          </mc:Fallback>
        </mc:AlternateContent>
        <p:spPr>
          <a:xfrm>
            <a:off x="516106" y="2143491"/>
            <a:ext cx="8303931" cy="2644057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491500" y="1630076"/>
            <a:ext cx="8628381" cy="39308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Determined by Shockley-Read-Hall statistics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491500" y="2003346"/>
            <a:ext cx="8628381" cy="2835543"/>
          </a:xfrm>
          <a:prstGeom prst="rect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22" name="Textfeld 21"/>
          <p:cNvSpPr txBox="1"/>
          <p:nvPr/>
        </p:nvSpPr>
        <p:spPr>
          <a:xfrm>
            <a:off x="491503" y="4838888"/>
            <a:ext cx="3027478" cy="1578378"/>
          </a:xfrm>
          <a:prstGeom prst="rect">
            <a:avLst/>
          </a:prstGeom>
          <a:solidFill>
            <a:schemeClr val="accent1">
              <a:lumMod val="75000"/>
              <a:alpha val="4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/>
              <a:t>Charged defects (at RT)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➔ N</a:t>
            </a:r>
            <a:r>
              <a:rPr lang="en-GB" baseline="-25000" dirty="0" smtClean="0">
                <a:solidFill>
                  <a:srgbClr val="FF0000"/>
                </a:solidFill>
              </a:rPr>
              <a:t>eff 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V</a:t>
            </a:r>
            <a:r>
              <a:rPr lang="en-GB" baseline="-25000" dirty="0" err="1" smtClean="0">
                <a:solidFill>
                  <a:srgbClr val="FF0000"/>
                </a:solidFill>
              </a:rPr>
              <a:t>dep</a:t>
            </a:r>
            <a:endParaRPr lang="en-GB" baseline="-25000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(Acceptors in the lower half and donors in the upper half of the band gap)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3518976" y="4838890"/>
            <a:ext cx="2174122" cy="1578378"/>
          </a:xfrm>
          <a:prstGeom prst="rect">
            <a:avLst/>
          </a:prstGeom>
          <a:solidFill>
            <a:schemeClr val="accent1">
              <a:lumMod val="75000"/>
              <a:alpha val="4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/>
              <a:t>Deep defects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➔ CCE</a:t>
            </a:r>
          </a:p>
          <a:p>
            <a:r>
              <a:rPr lang="en-GB" dirty="0" smtClean="0"/>
              <a:t>(Shallow defects do not contribute due </a:t>
            </a:r>
            <a:r>
              <a:rPr lang="en-GB" dirty="0" smtClean="0"/>
              <a:t>to fast </a:t>
            </a:r>
            <a:r>
              <a:rPr lang="en-GB" dirty="0" err="1" smtClean="0"/>
              <a:t>detrapping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5693098" y="4838889"/>
            <a:ext cx="3426777" cy="1567855"/>
          </a:xfrm>
          <a:prstGeom prst="rect">
            <a:avLst/>
          </a:prstGeom>
          <a:solidFill>
            <a:schemeClr val="accent1">
              <a:lumMod val="75000"/>
              <a:alpha val="4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/>
              <a:t>Levels close to </a:t>
            </a:r>
            <a:r>
              <a:rPr lang="en-GB" dirty="0" err="1" smtClean="0"/>
              <a:t>midgap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➔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</a:rPr>
              <a:t>dep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(NOISE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➔</a:t>
            </a:r>
            <a:r>
              <a:rPr lang="en-GB" dirty="0" smtClean="0"/>
              <a:t> </a:t>
            </a:r>
            <a:r>
              <a:rPr lang="en-GB" sz="1700" dirty="0" smtClean="0"/>
              <a:t>Cooling during operation helps</a:t>
            </a:r>
            <a:r>
              <a:rPr lang="en-GB" sz="1700" dirty="0" smtClean="0"/>
              <a:t>!</a:t>
            </a:r>
          </a:p>
          <a:p>
            <a:endParaRPr lang="en-GB" sz="1700" dirty="0" smtClean="0"/>
          </a:p>
          <a:p>
            <a:endParaRPr lang="en-GB" sz="1700" dirty="0" smtClean="0"/>
          </a:p>
          <a:p>
            <a:endParaRPr lang="en-GB" sz="1700" dirty="0" smtClean="0"/>
          </a:p>
        </p:txBody>
      </p:sp>
      <p:grpSp>
        <p:nvGrpSpPr>
          <p:cNvPr id="31" name="Gruppierung 30"/>
          <p:cNvGrpSpPr/>
          <p:nvPr/>
        </p:nvGrpSpPr>
        <p:grpSpPr>
          <a:xfrm>
            <a:off x="1447169" y="2464368"/>
            <a:ext cx="6894513" cy="1622084"/>
            <a:chOff x="1346200" y="2438400"/>
            <a:chExt cx="6413500" cy="1604993"/>
          </a:xfrm>
        </p:grpSpPr>
        <p:sp>
          <p:nvSpPr>
            <p:cNvPr id="27" name="Rechteck 26"/>
            <p:cNvSpPr/>
            <p:nvPr/>
          </p:nvSpPr>
          <p:spPr>
            <a:xfrm>
              <a:off x="1346200" y="2438400"/>
              <a:ext cx="6413500" cy="3683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1346200" y="3670300"/>
              <a:ext cx="6413500" cy="3683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834820" y="2438400"/>
              <a:ext cx="924880" cy="385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shallow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6834820" y="3657600"/>
              <a:ext cx="924880" cy="385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shallow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1447169" y="3003446"/>
            <a:ext cx="6894513" cy="551915"/>
            <a:chOff x="1346200" y="2971800"/>
            <a:chExt cx="6413500" cy="546100"/>
          </a:xfrm>
        </p:grpSpPr>
        <p:sp>
          <p:nvSpPr>
            <p:cNvPr id="32" name="Rechteck 31"/>
            <p:cNvSpPr/>
            <p:nvPr/>
          </p:nvSpPr>
          <p:spPr>
            <a:xfrm>
              <a:off x="1346200" y="2971800"/>
              <a:ext cx="6413500" cy="5461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6565900" y="3009900"/>
              <a:ext cx="747080" cy="385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FF"/>
                  </a:solidFill>
                </a:rPr>
                <a:t>deep</a:t>
              </a:r>
              <a:endParaRPr lang="en-GB" dirty="0">
                <a:solidFill>
                  <a:srgbClr val="FFFFFF"/>
                </a:solidFill>
              </a:endParaRPr>
            </a:p>
          </p:txBody>
        </p:sp>
      </p:grpSp>
      <p:pic>
        <p:nvPicPr>
          <p:cNvPr id="36" name="Bild 35" descr="affesiehtnich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409" y="3805053"/>
            <a:ext cx="501767" cy="1021004"/>
          </a:xfrm>
          <a:prstGeom prst="rect">
            <a:avLst/>
          </a:prstGeom>
        </p:spPr>
      </p:pic>
      <p:pic>
        <p:nvPicPr>
          <p:cNvPr id="37" name="Bild 36" descr="affesprichtnich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0487" y="4315553"/>
            <a:ext cx="504352" cy="1021004"/>
          </a:xfrm>
          <a:prstGeom prst="rect">
            <a:avLst/>
          </a:prstGeom>
        </p:spPr>
      </p:pic>
      <p:pic>
        <p:nvPicPr>
          <p:cNvPr id="38" name="Bild 37" descr="affehoertnich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8101" y="4456739"/>
            <a:ext cx="545614" cy="995334"/>
          </a:xfrm>
          <a:prstGeom prst="rect">
            <a:avLst/>
          </a:prstGeom>
        </p:spPr>
      </p:pic>
      <p:sp>
        <p:nvSpPr>
          <p:cNvPr id="41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6306513" y="2106028"/>
            <a:ext cx="320049" cy="10805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-14170" y="-3693"/>
            <a:ext cx="1971638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3333864" y="6626567"/>
            <a:ext cx="4488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43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45"/>
          <p:cNvSpPr/>
          <p:nvPr/>
        </p:nvSpPr>
        <p:spPr>
          <a:xfrm>
            <a:off x="491492" y="1852856"/>
            <a:ext cx="4354363" cy="268312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4" y="6690497"/>
            <a:ext cx="9829800" cy="3050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4" y="7"/>
            <a:ext cx="9829800" cy="14327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r>
              <a:rPr lang="en-GB" sz="4300" dirty="0" smtClean="0"/>
              <a:t>Change of depletion voltage</a:t>
            </a:r>
            <a:endParaRPr lang="en-GB" sz="43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8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4860296" y="3311495"/>
          <a:ext cx="109220" cy="179695"/>
        </p:xfrm>
        <a:graphic>
          <a:graphicData uri="http://schemas.openxmlformats.org/presentationml/2006/ole">
            <p:oleObj spid="_x0000_s226306" name="Formel" r:id="rId5" imgW="101600" imgH="177800" progId="Equation.3">
              <p:embed/>
            </p:oleObj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/>
        </p:nvGraphicFramePr>
        <p:xfrm>
          <a:off x="4860296" y="3443054"/>
          <a:ext cx="109220" cy="179695"/>
        </p:xfrm>
        <a:graphic>
          <a:graphicData uri="http://schemas.openxmlformats.org/presentationml/2006/ole">
            <p:oleObj spid="_x0000_s226308" name="Formel" r:id="rId6" imgW="101600" imgH="177800" progId="Equation.3">
              <p:embed/>
            </p:oleObj>
          </a:graphicData>
        </a:graphic>
      </p:graphicFrame>
      <p:pic>
        <p:nvPicPr>
          <p:cNvPr id="18" name="Bild 17" descr="type_inversion_wun9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97065" y="2019715"/>
            <a:ext cx="3821915" cy="2308086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489644" y="1543950"/>
            <a:ext cx="4356210" cy="38785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4549" tIns="47274" rIns="94549" bIns="47274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With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F </a:t>
            </a:r>
            <a:r>
              <a:rPr lang="en-GB" dirty="0" smtClean="0">
                <a:solidFill>
                  <a:srgbClr val="FFFFFF"/>
                </a:solidFill>
              </a:rPr>
              <a:t>(</a:t>
            </a:r>
            <a:r>
              <a:rPr lang="en-GB" dirty="0" err="1" smtClean="0">
                <a:solidFill>
                  <a:srgbClr val="FFFFFF"/>
                </a:solidFill>
              </a:rPr>
              <a:t>p-in-n</a:t>
            </a:r>
            <a:r>
              <a:rPr lang="en-GB" dirty="0" smtClean="0">
                <a:solidFill>
                  <a:srgbClr val="FFFFFF"/>
                </a:solidFill>
              </a:rPr>
              <a:t> Float Zone </a:t>
            </a:r>
            <a:r>
              <a:rPr lang="en-GB" dirty="0" smtClean="0">
                <a:solidFill>
                  <a:srgbClr val="FFFFFF"/>
                </a:solidFill>
              </a:rPr>
              <a:t>Si, neutrons):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Bild 5" descr="UHHLogo1.pd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" y="6476070"/>
            <a:ext cx="491489" cy="4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Datumsplatzhalter 4"/>
          <p:cNvSpPr>
            <a:spLocks noGrp="1"/>
          </p:cNvSpPr>
          <p:nvPr>
            <p:ph type="dt" sz="half" idx="10"/>
          </p:nvPr>
        </p:nvSpPr>
        <p:spPr>
          <a:xfrm>
            <a:off x="491495" y="6613867"/>
            <a:ext cx="3027479" cy="369013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Hamburg University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4969514" y="1543954"/>
            <a:ext cx="4669155" cy="2992026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/>
          </a:p>
        </p:txBody>
      </p:sp>
      <p:sp>
        <p:nvSpPr>
          <p:cNvPr id="41" name="Rechteck 40"/>
          <p:cNvSpPr/>
          <p:nvPr/>
        </p:nvSpPr>
        <p:spPr>
          <a:xfrm>
            <a:off x="5788662" y="1585078"/>
            <a:ext cx="2744152" cy="904208"/>
          </a:xfrm>
          <a:prstGeom prst="rect">
            <a:avLst/>
          </a:prstGeom>
          <a:solidFill>
            <a:schemeClr val="accent1">
              <a:lumMod val="75000"/>
              <a:alpha val="43000"/>
            </a:schemeClr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49" tIns="47274" rIns="94549" bIns="47274"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42" name="Objekt 41"/>
          <p:cNvGraphicFramePr>
            <a:graphicFrameLocks noChangeAspect="1"/>
          </p:cNvGraphicFramePr>
          <p:nvPr/>
        </p:nvGraphicFramePr>
        <p:xfrm>
          <a:off x="6100637" y="1712751"/>
          <a:ext cx="2154674" cy="661014"/>
        </p:xfrm>
        <a:graphic>
          <a:graphicData uri="http://schemas.openxmlformats.org/presentationml/2006/ole">
            <p:oleObj spid="_x0000_s226309" name="Formel" r:id="rId10" imgW="1206500" imgH="393700" progId="Equation.3">
              <p:embed/>
            </p:oleObj>
          </a:graphicData>
        </a:graphic>
      </p:graphicFrame>
      <p:sp>
        <p:nvSpPr>
          <p:cNvPr id="43" name="Textfeld 42"/>
          <p:cNvSpPr txBox="1"/>
          <p:nvPr/>
        </p:nvSpPr>
        <p:spPr>
          <a:xfrm>
            <a:off x="4972929" y="2429808"/>
            <a:ext cx="4856877" cy="2172963"/>
          </a:xfrm>
          <a:prstGeom prst="rect">
            <a:avLst/>
          </a:prstGeom>
          <a:noFill/>
        </p:spPr>
        <p:txBody>
          <a:bodyPr wrap="square" lIns="94549" tIns="47274" rIns="94549" bIns="47274" rtlCol="0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 Acceptors compensate original doping</a:t>
            </a:r>
          </a:p>
          <a:p>
            <a:pPr>
              <a:buFont typeface="Arial"/>
              <a:buChar char="•"/>
            </a:pPr>
            <a:r>
              <a:rPr lang="en-GB" dirty="0" smtClean="0"/>
              <a:t> Type inversion from </a:t>
            </a:r>
            <a:r>
              <a:rPr lang="en-GB" dirty="0" err="1" smtClean="0"/>
              <a:t>n</a:t>
            </a:r>
            <a:r>
              <a:rPr lang="en-GB" dirty="0" smtClean="0"/>
              <a:t>- to </a:t>
            </a:r>
            <a:r>
              <a:rPr lang="en-GB" dirty="0" err="1" smtClean="0"/>
              <a:t>p</a:t>
            </a:r>
            <a:r>
              <a:rPr lang="en-GB" dirty="0" smtClean="0"/>
              <a:t>-type</a:t>
            </a:r>
          </a:p>
          <a:p>
            <a:pPr marL="0" lvl="1">
              <a:buFont typeface="Arial"/>
              <a:buChar char="•"/>
            </a:pPr>
            <a:r>
              <a:rPr lang="en-GB" dirty="0" smtClean="0"/>
              <a:t> Increase of depletion voltage after Space Charge Sign </a:t>
            </a:r>
            <a:r>
              <a:rPr lang="en-GB" dirty="0" smtClean="0"/>
              <a:t>Inversion</a:t>
            </a:r>
          </a:p>
          <a:p>
            <a:pPr>
              <a:buFont typeface="Lucida Grande"/>
              <a:buChar char="➔"/>
            </a:pPr>
            <a:r>
              <a:rPr lang="en-GB" dirty="0" smtClean="0"/>
              <a:t> Detector becomes </a:t>
            </a:r>
            <a:r>
              <a:rPr lang="en-GB" dirty="0" err="1" smtClean="0"/>
              <a:t>p-in-p</a:t>
            </a:r>
            <a:endParaRPr lang="en-GB" dirty="0" smtClean="0"/>
          </a:p>
          <a:p>
            <a:pPr>
              <a:buFont typeface="Lucida Grande"/>
              <a:buChar char="➔"/>
            </a:pPr>
            <a:r>
              <a:rPr lang="en-GB" dirty="0" smtClean="0"/>
              <a:t> </a:t>
            </a:r>
            <a:r>
              <a:rPr lang="en-GB" dirty="0" err="1" smtClean="0"/>
              <a:t>p-n-junction</a:t>
            </a:r>
            <a:r>
              <a:rPr lang="en-GB" dirty="0" smtClean="0"/>
              <a:t> from wrong </a:t>
            </a:r>
            <a:r>
              <a:rPr lang="en-GB" dirty="0" smtClean="0"/>
              <a:t>side</a:t>
            </a:r>
          </a:p>
          <a:p>
            <a:r>
              <a:rPr lang="en-GB" dirty="0" smtClean="0"/>
              <a:t>➔ </a:t>
            </a:r>
            <a:r>
              <a:rPr lang="de-DE" sz="1800" dirty="0" err="1" smtClean="0"/>
              <a:t>Loss</a:t>
            </a:r>
            <a:r>
              <a:rPr lang="de-DE" sz="1800" dirty="0" smtClean="0"/>
              <a:t> of </a:t>
            </a:r>
            <a:r>
              <a:rPr lang="de-DE" sz="1800" dirty="0" err="1" smtClean="0"/>
              <a:t>resolution</a:t>
            </a:r>
            <a:endParaRPr lang="en-GB" dirty="0" smtClean="0"/>
          </a:p>
        </p:txBody>
      </p:sp>
      <p:sp>
        <p:nvSpPr>
          <p:cNvPr id="25" name="Textfeld 24"/>
          <p:cNvSpPr txBox="1"/>
          <p:nvPr/>
        </p:nvSpPr>
        <p:spPr>
          <a:xfrm>
            <a:off x="1778280" y="4255303"/>
            <a:ext cx="2904948" cy="283909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R. </a:t>
            </a:r>
            <a:r>
              <a:rPr lang="en-GB" sz="1200" dirty="0" err="1" smtClean="0"/>
              <a:t>Wunstorf</a:t>
            </a:r>
            <a:r>
              <a:rPr lang="en-GB" sz="1200" dirty="0" smtClean="0"/>
              <a:t>, PhD thesis 1992, </a:t>
            </a:r>
            <a:r>
              <a:rPr lang="en-GB" sz="1200" dirty="0" err="1" smtClean="0"/>
              <a:t>Uni</a:t>
            </a:r>
            <a:r>
              <a:rPr lang="en-GB" sz="1200" dirty="0" smtClean="0"/>
              <a:t> Hamburg</a:t>
            </a:r>
            <a:endParaRPr lang="en-GB" sz="1200" dirty="0"/>
          </a:p>
        </p:txBody>
      </p:sp>
      <p:sp>
        <p:nvSpPr>
          <p:cNvPr id="36" name="Rechteck 35"/>
          <p:cNvSpPr/>
          <p:nvPr/>
        </p:nvSpPr>
        <p:spPr>
          <a:xfrm>
            <a:off x="304800" y="4762368"/>
            <a:ext cx="5085208" cy="1685031"/>
          </a:xfrm>
          <a:prstGeom prst="rect">
            <a:avLst/>
          </a:prstGeom>
          <a:solidFill>
            <a:schemeClr val="bg1"/>
          </a:solidFill>
          <a:ln>
            <a:solidFill>
              <a:srgbClr val="3760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7" name="Bild 36" descr="type_inversion cop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 l="35257" b="22611"/>
              <a:stretch>
                <a:fillRect/>
              </a:stretch>
            </p:blipFill>
          </mc:Choice>
          <mc:Fallback>
            <p:blipFill>
              <a:blip r:embed="rId12"/>
              <a:srcRect l="35257" b="22611"/>
              <a:stretch>
                <a:fillRect/>
              </a:stretch>
            </p:blipFill>
          </mc:Fallback>
        </mc:AlternateContent>
        <p:spPr>
          <a:xfrm>
            <a:off x="491502" y="4800468"/>
            <a:ext cx="4731398" cy="15749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4" name="Rechteck 43"/>
          <p:cNvSpPr/>
          <p:nvPr/>
        </p:nvSpPr>
        <p:spPr>
          <a:xfrm>
            <a:off x="567702" y="6299201"/>
            <a:ext cx="190500" cy="131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/>
          <p:cNvSpPr/>
          <p:nvPr/>
        </p:nvSpPr>
        <p:spPr>
          <a:xfrm>
            <a:off x="3145802" y="6286501"/>
            <a:ext cx="190500" cy="131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 rot="5400000">
            <a:off x="4940073" y="5187098"/>
            <a:ext cx="778367" cy="280681"/>
          </a:xfrm>
          <a:prstGeom prst="rect">
            <a:avLst/>
          </a:prstGeom>
          <a:noFill/>
        </p:spPr>
        <p:txBody>
          <a:bodyPr wrap="none" lIns="94549" tIns="47274" rIns="94549" bIns="47274" rtlCol="0">
            <a:spAutoFit/>
          </a:bodyPr>
          <a:lstStyle/>
          <a:p>
            <a:r>
              <a:rPr lang="en-GB" sz="1200" dirty="0" smtClean="0"/>
              <a:t>A. </a:t>
            </a:r>
            <a:r>
              <a:rPr lang="en-GB" sz="1200" dirty="0" err="1" smtClean="0"/>
              <a:t>Junkes</a:t>
            </a:r>
            <a:endParaRPr lang="en-GB" sz="1200" dirty="0"/>
          </a:p>
        </p:txBody>
      </p:sp>
      <p:sp>
        <p:nvSpPr>
          <p:cNvPr id="47" name="Textfeld 46"/>
          <p:cNvSpPr txBox="1"/>
          <p:nvPr/>
        </p:nvSpPr>
        <p:spPr>
          <a:xfrm>
            <a:off x="5469597" y="4940168"/>
            <a:ext cx="4169703" cy="132343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7609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000" dirty="0" smtClean="0"/>
              <a:t> </a:t>
            </a:r>
            <a:r>
              <a:rPr lang="de-DE" sz="2000" dirty="0" err="1" smtClean="0"/>
              <a:t>Need</a:t>
            </a:r>
            <a:r>
              <a:rPr lang="de-DE" sz="2000" dirty="0" smtClean="0"/>
              <a:t> </a:t>
            </a:r>
            <a:r>
              <a:rPr lang="de-DE" sz="2000" dirty="0" err="1" smtClean="0"/>
              <a:t>de</a:t>
            </a:r>
            <a:r>
              <a:rPr lang="de-DE" sz="2000" dirty="0" err="1" smtClean="0"/>
              <a:t>pletion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strip-side</a:t>
            </a:r>
            <a:r>
              <a:rPr lang="de-DE" sz="2000" dirty="0" smtClean="0"/>
              <a:t>!</a:t>
            </a:r>
          </a:p>
          <a:p>
            <a:pPr>
              <a:buFont typeface="Arial"/>
              <a:buChar char="•"/>
            </a:pPr>
            <a:r>
              <a:rPr lang="de-DE" sz="2000" dirty="0" smtClean="0"/>
              <a:t> Change of </a:t>
            </a:r>
            <a:r>
              <a:rPr lang="de-DE" sz="2000" dirty="0" err="1" smtClean="0"/>
              <a:t>N</a:t>
            </a:r>
            <a:r>
              <a:rPr lang="de-DE" sz="2000" baseline="-25000" dirty="0" err="1" smtClean="0"/>
              <a:t>eff</a:t>
            </a:r>
            <a:r>
              <a:rPr lang="de-DE" sz="2000" dirty="0" smtClean="0"/>
              <a:t> </a:t>
            </a:r>
            <a:r>
              <a:rPr lang="de-DE" sz="2000" dirty="0" err="1" smtClean="0"/>
              <a:t>depends</a:t>
            </a:r>
            <a:r>
              <a:rPr lang="de-DE" sz="2000" dirty="0" smtClean="0"/>
              <a:t> on material!</a:t>
            </a:r>
          </a:p>
          <a:p>
            <a:pPr>
              <a:buFont typeface="Lucida Grande"/>
              <a:buChar char="➔"/>
            </a:pPr>
            <a:r>
              <a:rPr lang="de-DE" sz="2000" dirty="0" smtClean="0"/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Needs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prediction</a:t>
            </a:r>
            <a:r>
              <a:rPr lang="de-DE" sz="2000" dirty="0" smtClean="0">
                <a:solidFill>
                  <a:srgbClr val="FF0000"/>
                </a:solidFill>
              </a:rPr>
              <a:t> of </a:t>
            </a:r>
            <a:r>
              <a:rPr lang="de-DE" sz="2000" dirty="0" err="1" smtClean="0">
                <a:solidFill>
                  <a:srgbClr val="FF0000"/>
                </a:solidFill>
              </a:rPr>
              <a:t>N</a:t>
            </a:r>
            <a:r>
              <a:rPr lang="de-DE" sz="2000" baseline="-25000" dirty="0" err="1" smtClean="0">
                <a:solidFill>
                  <a:srgbClr val="FF0000"/>
                </a:solidFill>
              </a:rPr>
              <a:t>eff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</a:t>
            </a:r>
            <a:endParaRPr lang="de-DE" sz="2000" dirty="0" smtClean="0">
              <a:solidFill>
                <a:srgbClr val="FF0000"/>
              </a:solidFill>
            </a:endParaRPr>
          </a:p>
          <a:p>
            <a:pPr>
              <a:buClr>
                <a:schemeClr val="bg1"/>
              </a:buClr>
              <a:buFont typeface="Lucida Grande"/>
              <a:buChar char="➔"/>
            </a:pP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specific</a:t>
            </a:r>
            <a:r>
              <a:rPr lang="de-DE" sz="2000" dirty="0" smtClean="0">
                <a:solidFill>
                  <a:srgbClr val="FF0000"/>
                </a:solidFill>
              </a:rPr>
              <a:t> material 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-14170" y="-3693"/>
            <a:ext cx="1971638" cy="3847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3333864" y="6626567"/>
            <a:ext cx="4391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A. </a:t>
            </a:r>
            <a:r>
              <a:rPr lang="de-DE" sz="1400" dirty="0" err="1" smtClean="0">
                <a:solidFill>
                  <a:schemeClr val="bg1"/>
                </a:solidFill>
              </a:rPr>
              <a:t>Junkes</a:t>
            </a:r>
            <a:r>
              <a:rPr lang="de-DE" sz="1400" dirty="0" smtClean="0">
                <a:solidFill>
                  <a:schemeClr val="bg1"/>
                </a:solidFill>
              </a:rPr>
              <a:t>, RD50 Status Report, HSTD-8, Taipei  05.12.2011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advTm="135799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0|0,2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36,1|31,5|32,9|21,3|7,9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206,7"/>
</p:tagLst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5001</Words>
  <Application>Microsoft Macintosh PowerPoint</Application>
  <PresentationFormat>Benutzerdefiniert</PresentationFormat>
  <Paragraphs>957</Paragraphs>
  <Slides>54</Slides>
  <Notes>27</Notes>
  <HiddenSlides>0</HiddenSlides>
  <MMClips>0</MMClips>
  <ScaleCrop>false</ScaleCrop>
  <HeadingPairs>
    <vt:vector size="6" baseType="variant">
      <vt:variant>
        <vt:lpstr>Entwurfsvorlage</vt:lpstr>
      </vt:variant>
      <vt:variant>
        <vt:i4>3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54</vt:i4>
      </vt:variant>
    </vt:vector>
  </HeadingPairs>
  <TitlesOfParts>
    <vt:vector size="59" baseType="lpstr">
      <vt:lpstr>Office-Design</vt:lpstr>
      <vt:lpstr>Office-Design</vt:lpstr>
      <vt:lpstr>Office-Design</vt:lpstr>
      <vt:lpstr>Formel</vt:lpstr>
      <vt:lpstr>Graph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  <vt:lpstr>Folie 25</vt:lpstr>
      <vt:lpstr>Folie 26</vt:lpstr>
      <vt:lpstr>Folie 27</vt:lpstr>
      <vt:lpstr>Folie 28</vt:lpstr>
      <vt:lpstr>Folie 29</vt:lpstr>
      <vt:lpstr>Folie 30</vt:lpstr>
      <vt:lpstr>Folie 31</vt:lpstr>
      <vt:lpstr>Folie 32</vt:lpstr>
      <vt:lpstr>Folie 33</vt:lpstr>
      <vt:lpstr>Folie 34</vt:lpstr>
      <vt:lpstr>Folie 35</vt:lpstr>
      <vt:lpstr>Folie 36</vt:lpstr>
      <vt:lpstr>Folie 37</vt:lpstr>
      <vt:lpstr>Folie 38</vt:lpstr>
      <vt:lpstr>Folie 39</vt:lpstr>
      <vt:lpstr>Folie 40</vt:lpstr>
      <vt:lpstr>Folie 41</vt:lpstr>
      <vt:lpstr>Folie 42</vt:lpstr>
      <vt:lpstr>Folie 43</vt:lpstr>
      <vt:lpstr>Folie 44</vt:lpstr>
      <vt:lpstr>Folie 45</vt:lpstr>
      <vt:lpstr>Folie 46</vt:lpstr>
      <vt:lpstr>Folie 47</vt:lpstr>
      <vt:lpstr>Folie 48</vt:lpstr>
      <vt:lpstr>Folie 49</vt:lpstr>
      <vt:lpstr>Folie 50</vt:lpstr>
      <vt:lpstr>Folie 51</vt:lpstr>
      <vt:lpstr>Folie 52</vt:lpstr>
      <vt:lpstr>Folie 53</vt:lpstr>
      <vt:lpstr>Folie 54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</dc:creator>
  <cp:lastModifiedBy>alex</cp:lastModifiedBy>
  <cp:revision>307</cp:revision>
  <cp:lastPrinted>2011-12-02T10:19:36Z</cp:lastPrinted>
  <dcterms:created xsi:type="dcterms:W3CDTF">2011-12-02T09:11:26Z</dcterms:created>
  <dcterms:modified xsi:type="dcterms:W3CDTF">2011-12-04T22:08:02Z</dcterms:modified>
</cp:coreProperties>
</file>