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72" r:id="rId14"/>
    <p:sldId id="265" r:id="rId15"/>
    <p:sldId id="264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4" autoAdjust="0"/>
    <p:restoredTop sz="94630" autoAdjust="0"/>
  </p:normalViewPr>
  <p:slideViewPr>
    <p:cSldViewPr>
      <p:cViewPr varScale="1">
        <p:scale>
          <a:sx n="82" d="100"/>
          <a:sy n="82" d="100"/>
        </p:scale>
        <p:origin x="-9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3CEC-6764-486D-88F8-42EFDF8EA801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BE671-B794-41D8-A2B2-4DFB45657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Wave 10"/>
          <p:cNvSpPr/>
          <p:nvPr userDrawn="1"/>
        </p:nvSpPr>
        <p:spPr>
          <a:xfrm>
            <a:off x="827584" y="908720"/>
            <a:ext cx="7286676" cy="285752"/>
          </a:xfrm>
          <a:prstGeom prst="wav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tlas-logo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5011" y="0"/>
            <a:ext cx="918989" cy="147038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388424" y="260648"/>
            <a:ext cx="57066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RightUp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sz="2000" b="1" cap="all" spc="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SCT</a:t>
            </a:r>
            <a:endParaRPr lang="sl-SI" b="1" cap="all" spc="0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Marko Mikuž: SCT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sl-SI" smtClean="0"/>
              <a:t>Taipei, December 5,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Marko Mikuž: SCT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246477B-9240-4E05-8851-DAC26B3DA6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lum bright="60000" contrast="-70000"/>
          </a:blip>
          <a:srcRect/>
          <a:stretch>
            <a:fillRect/>
          </a:stretch>
        </p:blipFill>
        <p:spPr bwMode="auto">
          <a:xfrm>
            <a:off x="0" y="-10116"/>
            <a:ext cx="9143999" cy="687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atlas-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 contrast="-40000"/>
          </a:blip>
          <a:srcRect t="2126" b="1063"/>
          <a:stretch>
            <a:fillRect/>
          </a:stretch>
        </p:blipFill>
        <p:spPr>
          <a:xfrm>
            <a:off x="2339752" y="0"/>
            <a:ext cx="4445000" cy="6885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>
            <a:normAutofit/>
            <a:scene3d>
              <a:camera prst="isometricRightUp"/>
              <a:lightRig rig="threePt" dir="t"/>
            </a:scene3d>
          </a:bodyPr>
          <a:lstStyle/>
          <a:p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SCT Project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8496944" cy="225665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Building the </a:t>
            </a:r>
            <a:r>
              <a:rPr lang="en-US" b="1" dirty="0" err="1" smtClean="0">
                <a:solidFill>
                  <a:schemeClr val="tx1"/>
                </a:solidFill>
              </a:rPr>
              <a:t>SemiConductor</a:t>
            </a:r>
            <a:r>
              <a:rPr lang="en-US" b="1" dirty="0" smtClean="0">
                <a:solidFill>
                  <a:schemeClr val="tx1"/>
                </a:solidFill>
              </a:rPr>
              <a:t> Tracker of the ATLAS Detector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Marko </a:t>
            </a:r>
            <a:r>
              <a:rPr lang="en-US" b="1" dirty="0" err="1" smtClean="0">
                <a:solidFill>
                  <a:schemeClr val="tx1"/>
                </a:solidFill>
              </a:rPr>
              <a:t>Miku</a:t>
            </a:r>
            <a:r>
              <a:rPr lang="sl-SI" b="1" dirty="0" smtClean="0">
                <a:solidFill>
                  <a:schemeClr val="tx1"/>
                </a:solidFill>
              </a:rPr>
              <a:t>ž</a:t>
            </a:r>
          </a:p>
          <a:p>
            <a:r>
              <a:rPr lang="sl-SI" sz="2400" dirty="0" err="1" smtClean="0">
                <a:solidFill>
                  <a:schemeClr val="tx1"/>
                </a:solidFill>
              </a:rPr>
              <a:t>Universit</a:t>
            </a:r>
            <a:r>
              <a:rPr lang="en-GB" sz="2400" dirty="0" smtClean="0">
                <a:solidFill>
                  <a:schemeClr val="tx1"/>
                </a:solidFill>
              </a:rPr>
              <a:t>y of Ljubljana &amp; Jo</a:t>
            </a:r>
            <a:r>
              <a:rPr lang="sl-SI" sz="2400" dirty="0" err="1" smtClean="0">
                <a:solidFill>
                  <a:schemeClr val="tx1"/>
                </a:solidFill>
              </a:rPr>
              <a:t>žef</a:t>
            </a:r>
            <a:r>
              <a:rPr lang="sl-SI" sz="2400" dirty="0" smtClean="0">
                <a:solidFill>
                  <a:schemeClr val="tx1"/>
                </a:solidFill>
              </a:rPr>
              <a:t> Stefan Institute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8</a:t>
            </a:r>
            <a:r>
              <a:rPr lang="sl-SI" sz="2400" baseline="30000" dirty="0" err="1" smtClean="0">
                <a:solidFill>
                  <a:schemeClr val="tx1"/>
                </a:solidFill>
              </a:rPr>
              <a:t>th</a:t>
            </a:r>
            <a:r>
              <a:rPr lang="sl-SI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H</a:t>
            </a:r>
            <a:r>
              <a:rPr lang="sl-SI" sz="2400" dirty="0" smtClean="0">
                <a:solidFill>
                  <a:schemeClr val="tx1"/>
                </a:solidFill>
              </a:rPr>
              <a:t>STD, </a:t>
            </a:r>
            <a:r>
              <a:rPr lang="en-GB" sz="2400" dirty="0" smtClean="0">
                <a:solidFill>
                  <a:schemeClr val="tx1"/>
                </a:solidFill>
              </a:rPr>
              <a:t>Taipei</a:t>
            </a:r>
            <a:endParaRPr lang="sl-SI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December 5</a:t>
            </a:r>
            <a:r>
              <a:rPr lang="sl-SI" sz="2400" dirty="0" smtClean="0">
                <a:solidFill>
                  <a:schemeClr val="tx1"/>
                </a:solidFill>
              </a:rPr>
              <a:t>, 20</a:t>
            </a:r>
            <a:r>
              <a:rPr lang="en-GB" sz="2400" dirty="0" smtClean="0">
                <a:solidFill>
                  <a:schemeClr val="tx1"/>
                </a:solidFill>
              </a:rPr>
              <a:t>11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5597" y="4714884"/>
            <a:ext cx="14347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857760"/>
            <a:ext cx="1071570" cy="133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Special session in honour of Professor Takashi </a:t>
            </a:r>
            <a:r>
              <a:rPr lang="en-GB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Ohsugi</a:t>
            </a:r>
            <a:endParaRPr lang="en-GB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 Sensor Choice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698976" cy="50405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SSSD with n</a:t>
            </a:r>
            <a:r>
              <a:rPr lang="en-US" baseline="30000" dirty="0" smtClean="0"/>
              <a:t>+</a:t>
            </a:r>
            <a:r>
              <a:rPr lang="en-US" dirty="0" smtClean="0"/>
              <a:t> strips on n type bulk the sensor of choice in TDR</a:t>
            </a:r>
          </a:p>
          <a:p>
            <a:pPr lvl="1"/>
            <a:r>
              <a:rPr lang="en-US" dirty="0" smtClean="0"/>
              <a:t>DSSD considered too high risk for HV on readout</a:t>
            </a:r>
          </a:p>
          <a:p>
            <a:pPr lvl="1"/>
            <a:r>
              <a:rPr lang="en-US" dirty="0" err="1" smtClean="0"/>
              <a:t>n</a:t>
            </a:r>
            <a:r>
              <a:rPr lang="en-US" baseline="30000" dirty="0" err="1" smtClean="0"/>
              <a:t>+</a:t>
            </a:r>
            <a:r>
              <a:rPr lang="en-US" dirty="0" err="1" smtClean="0"/>
              <a:t>n</a:t>
            </a:r>
            <a:r>
              <a:rPr lang="en-US" dirty="0" smtClean="0"/>
              <a:t> allows under-depleted operation</a:t>
            </a:r>
          </a:p>
          <a:p>
            <a:pPr lvl="1"/>
            <a:r>
              <a:rPr lang="en-US" dirty="0" smtClean="0"/>
              <a:t>Elaborate R&amp;D on n</a:t>
            </a:r>
            <a:r>
              <a:rPr lang="en-US" baseline="30000" dirty="0" smtClean="0"/>
              <a:t>+</a:t>
            </a:r>
            <a:r>
              <a:rPr lang="en-US" dirty="0" smtClean="0"/>
              <a:t> strip insulation with notable contributions of Prof. </a:t>
            </a:r>
            <a:r>
              <a:rPr lang="en-US" dirty="0" err="1" smtClean="0"/>
              <a:t>Oshugi</a:t>
            </a:r>
            <a:endParaRPr lang="en-US" dirty="0" smtClean="0"/>
          </a:p>
          <a:p>
            <a:r>
              <a:rPr lang="en-US" dirty="0" smtClean="0"/>
              <a:t>HV specification </a:t>
            </a:r>
            <a:r>
              <a:rPr lang="en-US" dirty="0" smtClean="0">
                <a:solidFill>
                  <a:srgbClr val="FF0000"/>
                </a:solidFill>
              </a:rPr>
              <a:t>300 V</a:t>
            </a:r>
          </a:p>
          <a:p>
            <a:pPr lvl="1"/>
            <a:r>
              <a:rPr lang="en-US" dirty="0" smtClean="0"/>
              <a:t>The limit of a class of electronics components</a:t>
            </a:r>
          </a:p>
          <a:p>
            <a:r>
              <a:rPr lang="en-US" dirty="0" smtClean="0"/>
              <a:t>Decision overruled the following year</a:t>
            </a:r>
          </a:p>
          <a:p>
            <a:pPr lvl="1"/>
            <a:r>
              <a:rPr lang="en-US" dirty="0" smtClean="0"/>
              <a:t>Resources insufficient to fund </a:t>
            </a:r>
            <a:r>
              <a:rPr lang="en-US" dirty="0" err="1" smtClean="0"/>
              <a:t>n</a:t>
            </a:r>
            <a:r>
              <a:rPr lang="en-US" baseline="30000" dirty="0" err="1" smtClean="0"/>
              <a:t>+</a:t>
            </a:r>
            <a:r>
              <a:rPr lang="en-US" dirty="0" err="1" smtClean="0"/>
              <a:t>n</a:t>
            </a:r>
            <a:endParaRPr lang="en-US" dirty="0" smtClean="0"/>
          </a:p>
          <a:p>
            <a:pPr lvl="2"/>
            <a:r>
              <a:rPr lang="en-US" dirty="0" smtClean="0"/>
              <a:t>Requires double sided processing</a:t>
            </a:r>
          </a:p>
          <a:p>
            <a:pPr lvl="1"/>
            <a:r>
              <a:rPr lang="en-US" dirty="0" smtClean="0"/>
              <a:t>Revert to </a:t>
            </a:r>
            <a:r>
              <a:rPr lang="en-US" dirty="0" err="1" smtClean="0"/>
              <a:t>p</a:t>
            </a:r>
            <a:r>
              <a:rPr lang="en-US" baseline="30000" dirty="0" err="1" smtClean="0"/>
              <a:t>+</a:t>
            </a:r>
            <a:r>
              <a:rPr lang="en-US" dirty="0" err="1" smtClean="0"/>
              <a:t>n</a:t>
            </a:r>
            <a:endParaRPr lang="en-US" dirty="0" smtClean="0"/>
          </a:p>
          <a:p>
            <a:pPr lvl="2"/>
            <a:r>
              <a:rPr lang="en-US" dirty="0" smtClean="0"/>
              <a:t>Cost effective, but requires </a:t>
            </a:r>
            <a:r>
              <a:rPr lang="en-US" i="1" dirty="0" smtClean="0"/>
              <a:t>V &gt; FDV</a:t>
            </a:r>
          </a:p>
          <a:p>
            <a:pPr lvl="1"/>
            <a:r>
              <a:rPr lang="en-US" dirty="0" smtClean="0"/>
              <a:t>Voltage spec changed to </a:t>
            </a:r>
            <a:r>
              <a:rPr lang="en-US" dirty="0" smtClean="0">
                <a:solidFill>
                  <a:srgbClr val="FF0000"/>
                </a:solidFill>
              </a:rPr>
              <a:t>350 V</a:t>
            </a:r>
            <a:r>
              <a:rPr lang="en-US" dirty="0" smtClean="0"/>
              <a:t>, </a:t>
            </a:r>
            <a:endParaRPr lang="en-US" dirty="0" smtClean="0"/>
          </a:p>
          <a:p>
            <a:pPr lvl="2"/>
            <a:r>
              <a:rPr lang="en-US" dirty="0" smtClean="0"/>
              <a:t>With services designed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500 V</a:t>
            </a:r>
          </a:p>
          <a:p>
            <a:pPr lvl="1"/>
            <a:r>
              <a:rPr lang="en-US" dirty="0" smtClean="0"/>
              <a:t>Soon spec risen to </a:t>
            </a:r>
            <a:r>
              <a:rPr lang="en-US" dirty="0" smtClean="0">
                <a:solidFill>
                  <a:srgbClr val="FF0000"/>
                </a:solidFill>
              </a:rPr>
              <a:t>500 V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8289" y="1916832"/>
            <a:ext cx="293571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7956376" y="1916832"/>
            <a:ext cx="0" cy="21602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56376" y="256490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 V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2132856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TDR </a:t>
            </a:r>
            <a:r>
              <a:rPr lang="en-US" dirty="0" err="1" smtClean="0"/>
              <a:t>n</a:t>
            </a:r>
            <a:r>
              <a:rPr lang="en-US" baseline="30000" dirty="0" err="1" smtClean="0"/>
              <a:t>+</a:t>
            </a:r>
            <a:r>
              <a:rPr lang="en-US" dirty="0" err="1" smtClean="0"/>
              <a:t>n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 Sensor Procurement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6347048" cy="338437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Contact with suppliers from 1995</a:t>
            </a:r>
          </a:p>
          <a:p>
            <a:pPr lvl="1"/>
            <a:r>
              <a:rPr lang="en-US" dirty="0" smtClean="0"/>
              <a:t>Several iterations of prototypes</a:t>
            </a:r>
          </a:p>
          <a:p>
            <a:r>
              <a:rPr lang="en-US" dirty="0" smtClean="0"/>
              <a:t>Specifications in 2000</a:t>
            </a:r>
          </a:p>
          <a:p>
            <a:pPr lvl="1"/>
            <a:r>
              <a:rPr lang="en-US" dirty="0" smtClean="0"/>
              <a:t>Very strict, aimed at ultimate quality</a:t>
            </a:r>
          </a:p>
          <a:p>
            <a:pPr lvl="1"/>
            <a:r>
              <a:rPr lang="en-US" dirty="0" smtClean="0"/>
              <a:t>1 barrel type (square ~64x64 mm</a:t>
            </a:r>
            <a:r>
              <a:rPr lang="en-US" baseline="30000" dirty="0" smtClean="0"/>
              <a:t>2</a:t>
            </a:r>
            <a:r>
              <a:rPr lang="en-US" dirty="0" smtClean="0"/>
              <a:t>), 5 wedge types for end-cap</a:t>
            </a:r>
          </a:p>
          <a:p>
            <a:r>
              <a:rPr lang="en-US" dirty="0" smtClean="0"/>
              <a:t>Order split between Hamamatsu / </a:t>
            </a:r>
            <a:r>
              <a:rPr lang="en-US" dirty="0" err="1" smtClean="0"/>
              <a:t>CiS</a:t>
            </a:r>
            <a:r>
              <a:rPr lang="en-US" dirty="0" smtClean="0"/>
              <a:t> by 92.2/7.8 %</a:t>
            </a:r>
          </a:p>
          <a:p>
            <a:r>
              <a:rPr lang="en-US" dirty="0" smtClean="0"/>
              <a:t>Delivery 2001-2003, small part 2004</a:t>
            </a:r>
          </a:p>
          <a:p>
            <a:r>
              <a:rPr lang="en-US" dirty="0" smtClean="0"/>
              <a:t>Perfect sensors delivered by Hamamatsu</a:t>
            </a:r>
          </a:p>
          <a:p>
            <a:pPr lvl="1"/>
            <a:r>
              <a:rPr lang="en-US" dirty="0" smtClean="0"/>
              <a:t>Smooth </a:t>
            </a:r>
            <a:r>
              <a:rPr lang="en-US" i="1" dirty="0" smtClean="0"/>
              <a:t>I-V</a:t>
            </a:r>
            <a:r>
              <a:rPr lang="en-US" dirty="0" smtClean="0"/>
              <a:t> up to 500 V, before and after irradiation</a:t>
            </a:r>
          </a:p>
          <a:p>
            <a:pPr lvl="1"/>
            <a:r>
              <a:rPr lang="en-US" dirty="0" smtClean="0"/>
              <a:t>No micro-discharges due to field plate, equivalent to the extended electrode concept pioneered by Prof. </a:t>
            </a:r>
            <a:r>
              <a:rPr lang="en-US" dirty="0" err="1" smtClean="0"/>
              <a:t>Ohsugi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9340" y="1412776"/>
            <a:ext cx="220466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am_Barr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25144"/>
            <a:ext cx="2253258" cy="1684553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725144"/>
            <a:ext cx="32729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4797152"/>
            <a:ext cx="1767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Hamamatsu barrel</a:t>
            </a:r>
            <a:endParaRPr lang="sl-SI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91880" y="4725144"/>
            <a:ext cx="184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I-V</a:t>
            </a:r>
            <a:r>
              <a:rPr lang="en-US" dirty="0" smtClean="0"/>
              <a:t> non-irradiated</a:t>
            </a:r>
            <a:endParaRPr lang="sl-SI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580526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500 V</a:t>
            </a:r>
            <a:endParaRPr lang="sl-SI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940152" y="5229200"/>
            <a:ext cx="0" cy="10801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15816" y="5373216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NIM A578(2007)98</a:t>
            </a: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sensors to SCT - Modules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3970784" cy="50405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Perfect sensors don’t make a perfect detector (yet)</a:t>
            </a:r>
          </a:p>
          <a:p>
            <a:r>
              <a:rPr lang="en-US" dirty="0" smtClean="0"/>
              <a:t>Module production   organized in clusters</a:t>
            </a:r>
          </a:p>
          <a:p>
            <a:pPr lvl="1"/>
            <a:r>
              <a:rPr lang="en-US" dirty="0" smtClean="0"/>
              <a:t>4 barrel</a:t>
            </a:r>
          </a:p>
          <a:p>
            <a:pPr lvl="2"/>
            <a:r>
              <a:rPr lang="en-US" dirty="0" smtClean="0"/>
              <a:t>Japan</a:t>
            </a:r>
          </a:p>
          <a:p>
            <a:pPr lvl="2"/>
            <a:r>
              <a:rPr lang="en-US" dirty="0" smtClean="0"/>
              <a:t>Nordic</a:t>
            </a:r>
          </a:p>
          <a:p>
            <a:pPr lvl="2"/>
            <a:r>
              <a:rPr lang="en-US" dirty="0" smtClean="0"/>
              <a:t>UK-B</a:t>
            </a:r>
          </a:p>
          <a:p>
            <a:pPr lvl="2"/>
            <a:r>
              <a:rPr lang="en-US" dirty="0" smtClean="0"/>
              <a:t>US</a:t>
            </a:r>
          </a:p>
          <a:p>
            <a:pPr lvl="1"/>
            <a:r>
              <a:rPr lang="en-US" dirty="0" smtClean="0"/>
              <a:t>7 end-cap</a:t>
            </a:r>
          </a:p>
          <a:p>
            <a:r>
              <a:rPr lang="en-US" dirty="0" smtClean="0"/>
              <a:t>Very strict mechanical tolerances required and achieved in module production</a:t>
            </a:r>
          </a:p>
          <a:p>
            <a:pPr lvl="1"/>
            <a:r>
              <a:rPr lang="en-US" dirty="0" smtClean="0"/>
              <a:t>Aimed at providing best possible track alignment seeds for fast physics turn-on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 descr="Party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1772816"/>
            <a:ext cx="4806029" cy="3312368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789040"/>
            <a:ext cx="1979711" cy="17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sensors to SCT - Integration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4762872" cy="51845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Integration of sensors on structures with services</a:t>
            </a:r>
          </a:p>
          <a:p>
            <a:pPr lvl="1"/>
            <a:r>
              <a:rPr lang="en-US" dirty="0" smtClean="0"/>
              <a:t>Barrel</a:t>
            </a:r>
          </a:p>
          <a:p>
            <a:pPr lvl="2"/>
            <a:r>
              <a:rPr lang="en-US" dirty="0" smtClean="0"/>
              <a:t>Modules on barrels: Oxford</a:t>
            </a:r>
          </a:p>
          <a:p>
            <a:pPr lvl="2"/>
            <a:r>
              <a:rPr lang="en-US" dirty="0" smtClean="0"/>
              <a:t>4 barrels: CERN</a:t>
            </a:r>
          </a:p>
          <a:p>
            <a:pPr lvl="1"/>
            <a:r>
              <a:rPr lang="en-US" dirty="0" smtClean="0"/>
              <a:t>End-caps</a:t>
            </a:r>
          </a:p>
          <a:p>
            <a:pPr lvl="2"/>
            <a:r>
              <a:rPr lang="en-US" dirty="0" smtClean="0"/>
              <a:t>Liverpool</a:t>
            </a:r>
          </a:p>
          <a:p>
            <a:pPr lvl="2"/>
            <a:r>
              <a:rPr lang="en-US" dirty="0" smtClean="0"/>
              <a:t>NIKHEF</a:t>
            </a:r>
          </a:p>
          <a:p>
            <a:r>
              <a:rPr lang="en-US" dirty="0" smtClean="0"/>
              <a:t>SCT in TRT: CERN</a:t>
            </a:r>
          </a:p>
          <a:p>
            <a:r>
              <a:rPr lang="en-US" dirty="0" smtClean="0"/>
              <a:t>SCT &amp; TRT in ATLAS pit inside solenoid </a:t>
            </a:r>
          </a:p>
          <a:p>
            <a:r>
              <a:rPr lang="en-US" dirty="0" smtClean="0"/>
              <a:t>Connect services</a:t>
            </a:r>
          </a:p>
          <a:p>
            <a:r>
              <a:rPr lang="en-US" dirty="0" smtClean="0"/>
              <a:t>Commission</a:t>
            </a:r>
          </a:p>
          <a:p>
            <a:pPr lvl="1"/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Picture 9" descr="About to mount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6069" y="1268760"/>
            <a:ext cx="3264363" cy="2448272"/>
          </a:xfrm>
          <a:prstGeom prst="rect">
            <a:avLst/>
          </a:prstGeom>
        </p:spPr>
      </p:pic>
      <p:pic>
        <p:nvPicPr>
          <p:cNvPr id="11" name="Picture 10" descr="DSC_12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628800"/>
            <a:ext cx="3491880" cy="2322101"/>
          </a:xfrm>
          <a:prstGeom prst="rect">
            <a:avLst/>
          </a:prstGeom>
        </p:spPr>
      </p:pic>
      <p:pic>
        <p:nvPicPr>
          <p:cNvPr id="12" name="Picture 11" descr="ec-nikhe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2228528"/>
            <a:ext cx="2664296" cy="1776197"/>
          </a:xfrm>
          <a:prstGeom prst="rect">
            <a:avLst/>
          </a:prstGeom>
        </p:spPr>
      </p:pic>
      <p:pic>
        <p:nvPicPr>
          <p:cNvPr id="13" name="Picture 12" descr="ec-disk-nikhe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5628" y="2852936"/>
            <a:ext cx="3348372" cy="2232248"/>
          </a:xfrm>
          <a:prstGeom prst="rect">
            <a:avLst/>
          </a:prstGeom>
        </p:spPr>
      </p:pic>
      <p:pic>
        <p:nvPicPr>
          <p:cNvPr id="14" name="Picture 13" descr="barrel-cer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2708919"/>
            <a:ext cx="1872208" cy="2808313"/>
          </a:xfrm>
          <a:prstGeom prst="rect">
            <a:avLst/>
          </a:prstGeom>
        </p:spPr>
      </p:pic>
      <p:pic>
        <p:nvPicPr>
          <p:cNvPr id="16" name="Picture 15" descr="sct-inse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49387" y="3284984"/>
            <a:ext cx="3394614" cy="2232248"/>
          </a:xfrm>
          <a:prstGeom prst="rect">
            <a:avLst/>
          </a:prstGeom>
        </p:spPr>
      </p:pic>
      <p:pic>
        <p:nvPicPr>
          <p:cNvPr id="17" name="Picture 16" descr="ID-pi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17474" y="3573016"/>
            <a:ext cx="3926526" cy="2628219"/>
          </a:xfrm>
          <a:prstGeom prst="rect">
            <a:avLst/>
          </a:prstGeom>
        </p:spPr>
      </p:pic>
      <p:pic>
        <p:nvPicPr>
          <p:cNvPr id="18" name="Picture 6" descr="install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08251" y="3573016"/>
            <a:ext cx="3935749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SCT Operational Performance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&gt;99 % </a:t>
            </a:r>
            <a:r>
              <a:rPr lang="en-GB" dirty="0" smtClean="0"/>
              <a:t>of all channels operational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Availability </a:t>
            </a:r>
            <a:r>
              <a:rPr lang="en-GB" dirty="0" smtClean="0">
                <a:solidFill>
                  <a:srgbClr val="FF0000"/>
                </a:solidFill>
              </a:rPr>
              <a:t>99.9 %</a:t>
            </a:r>
          </a:p>
          <a:p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056784" cy="233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81128"/>
            <a:ext cx="7236296" cy="186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115616" y="5229200"/>
            <a:ext cx="576064" cy="8640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TextBox 9"/>
          <p:cNvSpPr txBox="1"/>
          <p:nvPr/>
        </p:nvSpPr>
        <p:spPr>
          <a:xfrm>
            <a:off x="1115616" y="1844824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We can all be proud </a:t>
            </a:r>
          </a:p>
          <a:p>
            <a:pPr algn="ctr"/>
            <a:r>
              <a:rPr lang="en-GB" sz="4000" b="1" dirty="0" smtClean="0"/>
              <a:t>of having built such</a:t>
            </a:r>
          </a:p>
          <a:p>
            <a:pPr algn="ctr"/>
            <a:r>
              <a:rPr lang="en-GB" sz="4000" b="1" dirty="0" smtClean="0"/>
              <a:t>a perfect tracking detector !</a:t>
            </a:r>
            <a:endParaRPr lang="sl-SI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SCT performance with LHC collisions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00811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More on SCT operation and performance</a:t>
            </a:r>
          </a:p>
          <a:p>
            <a:pPr lvl="1">
              <a:buFont typeface="Wingdings" pitchFamily="2" charset="2"/>
              <a:buChar char="Ø"/>
            </a:pPr>
            <a:r>
              <a:rPr lang="en-GB" sz="3000" dirty="0" smtClean="0"/>
              <a:t>Talk by Dave Robinson Wednesday 9:30</a:t>
            </a:r>
            <a:endParaRPr lang="sl-SI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 descr="JiveXML_167576_69725215-YX-RZ-LegoPlot-2010-11-16-13-43-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7129100" cy="4176464"/>
          </a:xfrm>
          <a:prstGeom prst="rect">
            <a:avLst/>
          </a:prstGeom>
        </p:spPr>
      </p:pic>
      <p:pic>
        <p:nvPicPr>
          <p:cNvPr id="11" name="Picture 10" descr="JiveXML_167576_69725215-YX-RZ-LegoPlot-2010-11-16-13-43-2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99592" y="1196752"/>
            <a:ext cx="4320480" cy="416046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0" y="2675307"/>
            <a:ext cx="9144000" cy="2730169"/>
            <a:chOff x="0" y="2675307"/>
            <a:chExt cx="9144000" cy="2730169"/>
          </a:xfrm>
        </p:grpSpPr>
        <p:pic>
          <p:nvPicPr>
            <p:cNvPr id="7" name="Picture 6" descr="JiveXML_168665_57983-YX-RZ-LegoPlot-2010-11-08-12-41-37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99992" y="2675307"/>
              <a:ext cx="4644008" cy="2730169"/>
            </a:xfrm>
            <a:prstGeom prst="rect">
              <a:avLst/>
            </a:prstGeom>
          </p:spPr>
        </p:pic>
        <p:pic>
          <p:nvPicPr>
            <p:cNvPr id="8" name="Picture 7" descr="atlas2010_vp1_run168665_evt83797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708920"/>
              <a:ext cx="4360291" cy="266159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499992" y="4509120"/>
              <a:ext cx="30801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&gt; 1000 reconstructed tracks</a:t>
              </a:r>
              <a:endParaRPr lang="sl-SI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lum bright="60000" contrast="-70000"/>
          </a:blip>
          <a:srcRect/>
          <a:stretch>
            <a:fillRect/>
          </a:stretch>
        </p:blipFill>
        <p:spPr bwMode="auto">
          <a:xfrm>
            <a:off x="0" y="-10116"/>
            <a:ext cx="9143999" cy="687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Ohsugi</a:t>
            </a:r>
            <a:r>
              <a:rPr lang="en-GB" dirty="0" smtClean="0"/>
              <a:t>-san, l</a:t>
            </a:r>
            <a:r>
              <a:rPr lang="en-GB" dirty="0" smtClean="0"/>
              <a:t>et </a:t>
            </a:r>
            <a:r>
              <a:rPr lang="en-GB" dirty="0" smtClean="0"/>
              <a:t>me conclude by: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Calibri" pitchFamily="34" charset="0"/>
              <a:buChar char="―"/>
            </a:pPr>
            <a:r>
              <a:rPr lang="en-GB" dirty="0" smtClean="0"/>
              <a:t>thanking you for sharing your knowledge and experience, helping us to build one of the best silicon tracking devices ever,</a:t>
            </a:r>
          </a:p>
          <a:p>
            <a:pPr>
              <a:buFont typeface="Calibri" pitchFamily="34" charset="0"/>
              <a:buChar char="―"/>
            </a:pPr>
            <a:endParaRPr lang="en-GB" dirty="0" smtClean="0"/>
          </a:p>
          <a:p>
            <a:pPr>
              <a:buFont typeface="Calibri" pitchFamily="34" charset="0"/>
              <a:buChar char="―"/>
            </a:pPr>
            <a:r>
              <a:rPr lang="en-GB" dirty="0" smtClean="0"/>
              <a:t>wishing you many happy and fruitful years fulfilling also all your interests you lacked time for during your exceptional career.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HEP Milestones of 1993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On October 21, 1993, following a turbulent summer, US Congress definitely cancels the </a:t>
            </a:r>
            <a:r>
              <a:rPr lang="en-GB" i="1" dirty="0" smtClean="0"/>
              <a:t>Superconducting Super Collider </a:t>
            </a:r>
            <a:r>
              <a:rPr lang="en-GB" dirty="0" smtClean="0"/>
              <a:t>project.</a:t>
            </a:r>
          </a:p>
          <a:p>
            <a:endParaRPr lang="en-GB" dirty="0" smtClean="0"/>
          </a:p>
          <a:p>
            <a:r>
              <a:rPr lang="en-GB" dirty="0" smtClean="0"/>
              <a:t>On May 22-24 </a:t>
            </a:r>
            <a:r>
              <a:rPr lang="en-GB" dirty="0" smtClean="0"/>
              <a:t>1993 the </a:t>
            </a:r>
            <a:r>
              <a:rPr lang="en-GB" i="1" dirty="0" smtClean="0"/>
              <a:t>1</a:t>
            </a:r>
            <a:r>
              <a:rPr lang="en-GB" i="1" baseline="30000" dirty="0" smtClean="0"/>
              <a:t>st</a:t>
            </a:r>
            <a:r>
              <a:rPr lang="en-GB" i="1" dirty="0" smtClean="0"/>
              <a:t> </a:t>
            </a:r>
            <a:r>
              <a:rPr lang="en-GB" i="1" dirty="0" smtClean="0"/>
              <a:t>International Symposium on the Development and Application of Semiconductor Tracking Detectors</a:t>
            </a:r>
            <a:r>
              <a:rPr lang="en-GB" dirty="0" smtClean="0"/>
              <a:t>  is held in Hiroshima.</a:t>
            </a:r>
          </a:p>
          <a:p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selected papers of 1</a:t>
            </a:r>
            <a:r>
              <a:rPr lang="en-GB" baseline="30000" dirty="0" smtClean="0"/>
              <a:t>st</a:t>
            </a:r>
            <a:r>
              <a:rPr lang="en-GB" dirty="0" smtClean="0"/>
              <a:t> HSTD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808" y="4941168"/>
            <a:ext cx="5842992" cy="147302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Although aimed at SDC at SSC they prove to be of high relevance to the SCT project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5364088" cy="97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933056"/>
            <a:ext cx="5813028" cy="105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492896"/>
            <a:ext cx="4464496" cy="119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7032"/>
            <a:ext cx="2699792" cy="268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5657" y="1340768"/>
            <a:ext cx="1998343" cy="25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3347864" y="1772816"/>
            <a:ext cx="72008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Oval 12"/>
          <p:cNvSpPr/>
          <p:nvPr/>
        </p:nvSpPr>
        <p:spPr>
          <a:xfrm>
            <a:off x="1979712" y="2924944"/>
            <a:ext cx="72008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Oval 13"/>
          <p:cNvSpPr/>
          <p:nvPr/>
        </p:nvSpPr>
        <p:spPr>
          <a:xfrm>
            <a:off x="2771800" y="4221088"/>
            <a:ext cx="93610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Bent Arrow 16"/>
          <p:cNvSpPr/>
          <p:nvPr/>
        </p:nvSpPr>
        <p:spPr>
          <a:xfrm>
            <a:off x="6588224" y="3284984"/>
            <a:ext cx="669800" cy="652656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Left Arrow 18"/>
          <p:cNvSpPr/>
          <p:nvPr/>
        </p:nvSpPr>
        <p:spPr>
          <a:xfrm>
            <a:off x="2339752" y="3861048"/>
            <a:ext cx="432048" cy="412624"/>
          </a:xfrm>
          <a:prstGeom prst="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1992 –ATLAS </a:t>
            </a:r>
            <a:r>
              <a:rPr lang="en-GB" dirty="0" err="1" smtClean="0"/>
              <a:t>LoI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Proto - SCT in ATLAS </a:t>
            </a:r>
            <a:r>
              <a:rPr lang="en-GB" dirty="0" err="1" smtClean="0"/>
              <a:t>LoI</a:t>
            </a:r>
            <a:r>
              <a:rPr lang="en-GB" dirty="0" smtClean="0"/>
              <a:t> (SIT)</a:t>
            </a:r>
          </a:p>
          <a:p>
            <a:pPr lvl="1"/>
            <a:r>
              <a:rPr lang="en-GB" dirty="0" smtClean="0"/>
              <a:t>2/3 layers of silicon strips in barrel only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7177581" cy="391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92280" y="542572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LoI</a:t>
            </a:r>
            <a:endParaRPr lang="sl-SI" dirty="0"/>
          </a:p>
        </p:txBody>
      </p:sp>
      <p:sp>
        <p:nvSpPr>
          <p:cNvPr id="9" name="Oval 8"/>
          <p:cNvSpPr/>
          <p:nvPr/>
        </p:nvSpPr>
        <p:spPr>
          <a:xfrm>
            <a:off x="3491880" y="3356992"/>
            <a:ext cx="1512168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Oval 9"/>
          <p:cNvSpPr/>
          <p:nvPr/>
        </p:nvSpPr>
        <p:spPr>
          <a:xfrm>
            <a:off x="3491880" y="4869160"/>
            <a:ext cx="1512168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TP - 1994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4762872" cy="4824536"/>
          </a:xfrm>
        </p:spPr>
        <p:txBody>
          <a:bodyPr>
            <a:normAutofit/>
          </a:bodyPr>
          <a:lstStyle/>
          <a:p>
            <a:r>
              <a:rPr lang="en-GB" dirty="0" smtClean="0"/>
              <a:t>Silicon tracker appearing in the relevant part of the barrel – three layers of pixels, four of strips </a:t>
            </a:r>
          </a:p>
          <a:p>
            <a:r>
              <a:rPr lang="en-GB" dirty="0" smtClean="0"/>
              <a:t>“SCT” comprises all ID except the TRT</a:t>
            </a:r>
          </a:p>
          <a:p>
            <a:pPr lvl="1"/>
            <a:r>
              <a:rPr lang="en-GB" dirty="0" smtClean="0"/>
              <a:t>Pixels, Strips, MSGC, </a:t>
            </a:r>
            <a:r>
              <a:rPr lang="en-GB" dirty="0" err="1" smtClean="0"/>
              <a:t>GaAs</a:t>
            </a:r>
            <a:r>
              <a:rPr lang="en-GB" dirty="0" smtClean="0"/>
              <a:t> </a:t>
            </a:r>
          </a:p>
          <a:p>
            <a:r>
              <a:rPr lang="en-GB" dirty="0" smtClean="0"/>
              <a:t>Japanese groups working on SSC strengthen ATLAS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0430" y="1556792"/>
            <a:ext cx="442357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88224" y="42210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TP</a:t>
            </a:r>
            <a:endParaRPr lang="sl-SI" dirty="0"/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949280"/>
            <a:ext cx="4943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61048"/>
            <a:ext cx="1148775" cy="109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573016"/>
            <a:ext cx="2411760" cy="178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 to 1997 – ID TDR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100811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Finalized design of the SCT</a:t>
            </a:r>
          </a:p>
          <a:p>
            <a:pPr lvl="1"/>
            <a:r>
              <a:rPr lang="en-GB" dirty="0" smtClean="0"/>
              <a:t>Spawned off pixels as independent (sub)detector</a:t>
            </a:r>
          </a:p>
          <a:p>
            <a:pPr lvl="1"/>
            <a:r>
              <a:rPr lang="en-GB" dirty="0" smtClean="0"/>
              <a:t>Abolished MSGC and </a:t>
            </a:r>
            <a:r>
              <a:rPr lang="en-GB" dirty="0" err="1" smtClean="0"/>
              <a:t>GaAs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3356992"/>
            <a:ext cx="7300917" cy="304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2276872"/>
            <a:ext cx="4139952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silicon strip tracker –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4088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modules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2112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barrel modules in four layers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1976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end-cap modules on 2x9 disks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sl-SI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51920" y="2276872"/>
            <a:ext cx="5292080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2x2 back-to-back sensors per module at 40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mrad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stereo provide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space-points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8448 barrel &amp; 6944 strip sensors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60 m</a:t>
            </a:r>
            <a:r>
              <a:rPr kumimoji="0" lang="en-GB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silicon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Hermetic design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space-points on track for η&lt;2.5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sl-SI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91680" y="5157192"/>
            <a:ext cx="4608512" cy="432048"/>
          </a:xfrm>
          <a:prstGeom prst="roundRect">
            <a:avLst/>
          </a:prstGeom>
          <a:noFill/>
          <a:ln w="38100">
            <a:solidFill>
              <a:srgbClr val="FF0000">
                <a:alpha val="49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3138" y="3645024"/>
            <a:ext cx="503086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SCT requirements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4690864" cy="5184576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Find tracks</a:t>
            </a:r>
            <a:endParaRPr lang="en-GB" sz="17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Each ATLAS ID subsystem exhibits some stand-alone track finding capability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</a:rPr>
              <a:t>3 pixel layers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500" dirty="0" smtClean="0"/>
              <a:t>4 SCT stereo (40mrad) layers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500" dirty="0" smtClean="0"/>
              <a:t>Strip occupancy &lt; 1%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</a:rPr>
              <a:t>36 TRT straw tube layers </a:t>
            </a:r>
            <a:r>
              <a:rPr lang="en-GB" sz="1400" dirty="0" smtClean="0">
                <a:solidFill>
                  <a:schemeClr val="bg2"/>
                </a:solidFill>
              </a:rPr>
              <a:t>la</a:t>
            </a:r>
            <a:r>
              <a:rPr lang="en-GB" sz="1400" b="1" dirty="0" smtClean="0">
                <a:solidFill>
                  <a:schemeClr val="bg2"/>
                </a:solidFill>
              </a:rPr>
              <a:t>yers</a:t>
            </a:r>
          </a:p>
          <a:p>
            <a:pPr marL="609600" indent="-609600">
              <a:lnSpc>
                <a:spcPct val="80000"/>
              </a:lnSpc>
              <a:buNone/>
            </a:pPr>
            <a:endParaRPr lang="en-GB" sz="16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Measure tracks</a:t>
            </a:r>
            <a:endParaRPr lang="en-GB" sz="17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Strip pitch (80mm) measures the angle to 1mrad and  provides sign of &lt; 0.5 </a:t>
            </a:r>
            <a:r>
              <a:rPr lang="en-GB" sz="1700" dirty="0" err="1" smtClean="0"/>
              <a:t>TeV</a:t>
            </a:r>
            <a:r>
              <a:rPr lang="en-GB" sz="1700" dirty="0" smtClean="0"/>
              <a:t> particles.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endParaRPr lang="en-GB" sz="17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Minimize 2-track hits</a:t>
            </a:r>
            <a:r>
              <a:rPr lang="en-GB" sz="1700" b="1" dirty="0" smtClean="0"/>
              <a:t>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Use strip length of 12.8 cm</a:t>
            </a:r>
            <a:endParaRPr lang="en-GB" sz="1700" u="sng" dirty="0" smtClean="0">
              <a:solidFill>
                <a:srgbClr val="FF3300"/>
              </a:solidFill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endParaRPr lang="en-GB" sz="17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Minimize material</a:t>
            </a:r>
            <a:r>
              <a:rPr lang="en-GB" sz="1700" b="1" dirty="0" smtClean="0"/>
              <a:t> 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~10% X0 at η=0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endParaRPr lang="en-GB" sz="1700" b="1" u="sng" dirty="0" smtClean="0">
              <a:solidFill>
                <a:srgbClr val="FF3300"/>
              </a:solidFill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Radiation tolerance</a:t>
            </a:r>
            <a:r>
              <a:rPr lang="en-GB" sz="1700" b="1" dirty="0" smtClean="0"/>
              <a:t>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2x10</a:t>
            </a:r>
            <a:r>
              <a:rPr lang="en-GB" sz="1700" baseline="30000" dirty="0" smtClean="0"/>
              <a:t>14</a:t>
            </a:r>
            <a:r>
              <a:rPr lang="en-GB" sz="1700" dirty="0" smtClean="0"/>
              <a:t> n/cm</a:t>
            </a:r>
            <a:r>
              <a:rPr lang="en-GB" sz="1700" baseline="30000" dirty="0" smtClean="0"/>
              <a:t>2</a:t>
            </a:r>
            <a:r>
              <a:rPr lang="en-GB" sz="1700" dirty="0" smtClean="0"/>
              <a:t> in 3+7 LHC years (730 fb</a:t>
            </a:r>
            <a:r>
              <a:rPr lang="en-GB" sz="1700" baseline="30000" dirty="0" smtClean="0"/>
              <a:t>-1</a:t>
            </a:r>
            <a:r>
              <a:rPr lang="en-GB" sz="1700" dirty="0" smtClean="0"/>
              <a:t>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endParaRPr lang="en-GB" sz="1700" b="1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b="1" u="sng" dirty="0" smtClean="0">
                <a:solidFill>
                  <a:srgbClr val="FF3300"/>
                </a:solidFill>
              </a:rPr>
              <a:t>Execute project within resources available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~45 MCHF CORE cost, </a:t>
            </a:r>
          </a:p>
          <a:p>
            <a:pPr marL="1009650" lvl="1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¬15.5 MCHF in sensors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Joint effort of the 40 institutes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è"/>
            </a:pPr>
            <a:r>
              <a:rPr lang="en-GB" sz="1700" dirty="0" smtClean="0"/>
              <a:t>~10 years to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124744"/>
            <a:ext cx="301791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 rot="19905113">
            <a:off x="1651306" y="3039012"/>
            <a:ext cx="3960440" cy="521664"/>
            <a:chOff x="1691680" y="3140968"/>
            <a:chExt cx="3960440" cy="521664"/>
          </a:xfrm>
        </p:grpSpPr>
        <p:grpSp>
          <p:nvGrpSpPr>
            <p:cNvPr id="25" name="Group 24"/>
            <p:cNvGrpSpPr/>
            <p:nvPr/>
          </p:nvGrpSpPr>
          <p:grpSpPr>
            <a:xfrm rot="16200000">
              <a:off x="3411068" y="1421580"/>
              <a:ext cx="521664" cy="3960440"/>
              <a:chOff x="1026000" y="2780928"/>
              <a:chExt cx="1097728" cy="2736305"/>
            </a:xfrm>
          </p:grpSpPr>
          <p:sp>
            <p:nvSpPr>
              <p:cNvPr id="26" name="Text Box 2" descr="Light downward diagonal"/>
              <p:cNvSpPr txBox="1">
                <a:spLocks noChangeArrowheads="1"/>
              </p:cNvSpPr>
              <p:nvPr/>
            </p:nvSpPr>
            <p:spPr bwMode="auto">
              <a:xfrm>
                <a:off x="1043608" y="2780929"/>
                <a:ext cx="1080120" cy="2736304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l-SI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026000" y="2780928"/>
                <a:ext cx="0" cy="273630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2411760" y="3212976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Schedule</a:t>
              </a:r>
              <a:endParaRPr lang="sl-SI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Frustrations of a big project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Taipei,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Marko Mikuž: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744460" y="3224095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performance</a:t>
            </a:r>
            <a:endParaRPr lang="sl-SI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5373216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resources</a:t>
            </a:r>
            <a:endParaRPr lang="sl-SI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5872349" y="2992747"/>
            <a:ext cx="1767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technology leaps</a:t>
            </a:r>
          </a:p>
          <a:p>
            <a:r>
              <a:rPr lang="en-GB" dirty="0" smtClean="0"/>
              <a:t>e.g. 4”-&gt; 6” </a:t>
            </a:r>
          </a:p>
          <a:p>
            <a:r>
              <a:rPr lang="en-GB" dirty="0" smtClean="0"/>
              <a:t>(R&amp;D, time)</a:t>
            </a:r>
          </a:p>
          <a:p>
            <a:endParaRPr lang="sl-SI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156176" y="3501008"/>
            <a:ext cx="0" cy="792088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56176" y="2636912"/>
            <a:ext cx="0" cy="792088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1691679" y="4149081"/>
            <a:ext cx="3960441" cy="521664"/>
            <a:chOff x="1691679" y="4149081"/>
            <a:chExt cx="3960441" cy="521664"/>
          </a:xfrm>
        </p:grpSpPr>
        <p:sp>
          <p:nvSpPr>
            <p:cNvPr id="32" name="Text Box 2" descr="Light downward diagonal"/>
            <p:cNvSpPr txBox="1">
              <a:spLocks noChangeArrowheads="1"/>
            </p:cNvSpPr>
            <p:nvPr/>
          </p:nvSpPr>
          <p:spPr bwMode="auto">
            <a:xfrm rot="5400000">
              <a:off x="3415251" y="2433877"/>
              <a:ext cx="513296" cy="3960439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>
              <a:off x="3671901" y="2168861"/>
              <a:ext cx="0" cy="39604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411760" y="4221088"/>
              <a:ext cx="15199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Requirements</a:t>
              </a:r>
              <a:endParaRPr lang="sl-SI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995936" y="2348880"/>
            <a:ext cx="521664" cy="2880320"/>
            <a:chOff x="4932040" y="2348880"/>
            <a:chExt cx="521664" cy="2880320"/>
          </a:xfrm>
        </p:grpSpPr>
        <p:sp>
          <p:nvSpPr>
            <p:cNvPr id="39938" name="Text Box 2" descr="Light downward diagonal"/>
            <p:cNvSpPr txBox="1">
              <a:spLocks noChangeArrowheads="1"/>
            </p:cNvSpPr>
            <p:nvPr/>
          </p:nvSpPr>
          <p:spPr bwMode="auto">
            <a:xfrm>
              <a:off x="4940408" y="2348881"/>
              <a:ext cx="513296" cy="2880319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4287025" y="3425943"/>
              <a:ext cx="180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Funding agencies</a:t>
              </a:r>
              <a:endParaRPr lang="sl-SI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4932040" y="2348880"/>
              <a:ext cx="0" cy="28803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>
            <a:off x="5652120" y="5256000"/>
            <a:ext cx="504056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717228" y="2420888"/>
            <a:ext cx="0" cy="288032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9" descr="multi_ln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2564904"/>
            <a:ext cx="4475215" cy="277214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SCT Sensors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122413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Most sensitive and expensive ingredient of SCT</a:t>
            </a:r>
          </a:p>
          <a:p>
            <a:pPr lvl="1"/>
            <a:r>
              <a:rPr lang="en-GB" dirty="0" smtClean="0"/>
              <a:t>1/3 of the total cost</a:t>
            </a:r>
          </a:p>
          <a:p>
            <a:r>
              <a:rPr lang="en-GB" dirty="0" smtClean="0"/>
              <a:t>Ultimate challenge – radiation hardness</a:t>
            </a:r>
          </a:p>
          <a:p>
            <a:pPr lvl="1"/>
            <a:r>
              <a:rPr lang="en-GB" dirty="0" smtClean="0"/>
              <a:t>Benchmark NIEL </a:t>
            </a:r>
            <a:r>
              <a:rPr lang="en-GB" dirty="0" smtClean="0">
                <a:solidFill>
                  <a:srgbClr val="FF0000"/>
                </a:solidFill>
              </a:rPr>
              <a:t>2x10</a:t>
            </a:r>
            <a:r>
              <a:rPr lang="en-GB" baseline="30000" dirty="0" smtClean="0">
                <a:solidFill>
                  <a:srgbClr val="FF0000"/>
                </a:solidFill>
              </a:rPr>
              <a:t>14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</a:t>
            </a:r>
            <a:r>
              <a:rPr lang="en-GB" baseline="-25000" dirty="0" err="1" smtClean="0">
                <a:solidFill>
                  <a:srgbClr val="FF0000"/>
                </a:solidFill>
              </a:rPr>
              <a:t>eq</a:t>
            </a:r>
            <a:r>
              <a:rPr lang="en-GB" dirty="0" smtClean="0">
                <a:solidFill>
                  <a:srgbClr val="FF0000"/>
                </a:solidFill>
              </a:rPr>
              <a:t>/cm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, TID  ~</a:t>
            </a:r>
            <a:r>
              <a:rPr lang="en-GB" dirty="0" smtClean="0">
                <a:solidFill>
                  <a:srgbClr val="FF0000"/>
                </a:solidFill>
              </a:rPr>
              <a:t>20 </a:t>
            </a:r>
            <a:r>
              <a:rPr lang="en-GB" dirty="0" err="1" smtClean="0">
                <a:solidFill>
                  <a:srgbClr val="FF0000"/>
                </a:solidFill>
              </a:rPr>
              <a:t>MRad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dirty="0" err="1" smtClean="0"/>
              <a:t>Taipei</a:t>
            </a:r>
            <a:r>
              <a:rPr lang="sl-SI" dirty="0" smtClean="0"/>
              <a:t>, December 5,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Marko </a:t>
            </a:r>
            <a:r>
              <a:rPr lang="en-GB" dirty="0" err="1" smtClean="0"/>
              <a:t>Mikuž</a:t>
            </a:r>
            <a:r>
              <a:rPr lang="en-GB" dirty="0" smtClean="0"/>
              <a:t>: SCT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248" y="6309320"/>
            <a:ext cx="2133600" cy="365125"/>
          </a:xfrm>
        </p:spPr>
        <p:txBody>
          <a:bodyPr/>
          <a:lstStyle/>
          <a:p>
            <a:fld id="{C246477B-9240-4E05-8851-DAC26B3DA6D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995936" y="2564904"/>
            <a:ext cx="4647134" cy="2304256"/>
            <a:chOff x="3563888" y="4132128"/>
            <a:chExt cx="4647134" cy="2304256"/>
          </a:xfrm>
        </p:grpSpPr>
        <p:grpSp>
          <p:nvGrpSpPr>
            <p:cNvPr id="15" name="Group 14"/>
            <p:cNvGrpSpPr/>
            <p:nvPr/>
          </p:nvGrpSpPr>
          <p:grpSpPr>
            <a:xfrm>
              <a:off x="3563888" y="4132128"/>
              <a:ext cx="4647134" cy="2304256"/>
              <a:chOff x="3491880" y="4132128"/>
              <a:chExt cx="4647134" cy="2304256"/>
            </a:xfrm>
          </p:grpSpPr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836" b="15467"/>
              <a:stretch>
                <a:fillRect/>
              </a:stretch>
            </p:blipFill>
            <p:spPr bwMode="auto">
              <a:xfrm>
                <a:off x="3491880" y="4132128"/>
                <a:ext cx="4647134" cy="2304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932040" y="4420160"/>
                <a:ext cx="17604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NIEL per 100 fb</a:t>
                </a:r>
                <a:r>
                  <a:rPr lang="en-GB" b="1" baseline="30000" dirty="0" smtClean="0"/>
                  <a:t>-1</a:t>
                </a:r>
                <a:endParaRPr lang="sl-SI" b="1" baseline="30000" dirty="0"/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3635896" y="5301208"/>
              <a:ext cx="3528392" cy="57606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23528" y="2492896"/>
            <a:ext cx="3888432" cy="3816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tx2"/>
                </a:solidFill>
              </a:rPr>
              <a:t>Lots of R&amp;D for a decade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3200" dirty="0" smtClean="0">
                <a:solidFill>
                  <a:schemeClr val="tx2"/>
                </a:solidFill>
              </a:rPr>
              <a:t>High operational voltage required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900" i="1" dirty="0" smtClean="0">
                <a:solidFill>
                  <a:srgbClr val="FF0000"/>
                </a:solidFill>
              </a:rPr>
              <a:t>FDV</a:t>
            </a:r>
            <a:r>
              <a:rPr lang="en-US" sz="2900" dirty="0" smtClean="0">
                <a:solidFill>
                  <a:srgbClr val="FF0000"/>
                </a:solidFill>
              </a:rPr>
              <a:t> &gt; 300 V</a:t>
            </a:r>
            <a:r>
              <a:rPr lang="en-US" sz="2900" dirty="0" smtClean="0">
                <a:solidFill>
                  <a:schemeClr val="accent1"/>
                </a:solidFill>
              </a:rPr>
              <a:t> for 300 µm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900" dirty="0" smtClean="0">
                <a:solidFill>
                  <a:schemeClr val="accent1"/>
                </a:solidFill>
              </a:rPr>
              <a:t>High fields help in fast charge collection</a:t>
            </a:r>
            <a:endParaRPr lang="en-GB" sz="2900" dirty="0" smtClean="0">
              <a:solidFill>
                <a:schemeClr val="accent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voltage and irradiation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3200" dirty="0" smtClean="0">
                <a:solidFill>
                  <a:schemeClr val="tx2"/>
                </a:solidFill>
              </a:rPr>
              <a:t>Large currents in detector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tx2"/>
                </a:solidFill>
              </a:rPr>
              <a:t>NIEL-induced bulk currents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tx2"/>
                </a:solidFill>
              </a:rPr>
              <a:t>Surface currents due to high fields, modified also by TID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2900" dirty="0" smtClean="0">
                <a:solidFill>
                  <a:srgbClr val="FF0000"/>
                </a:solidFill>
              </a:rPr>
              <a:t>Micro-discharges</a:t>
            </a:r>
            <a:r>
              <a:rPr lang="en-GB" sz="2900" dirty="0" smtClean="0">
                <a:solidFill>
                  <a:schemeClr val="accent1"/>
                </a:solidFill>
              </a:rPr>
              <a:t> leading to sensor beak-down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06458" y="3085912"/>
            <a:ext cx="937542" cy="17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4597473" y="4869160"/>
            <a:ext cx="4546527" cy="1988840"/>
            <a:chOff x="4597473" y="4869160"/>
            <a:chExt cx="4546527" cy="1988840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97473" y="4869160"/>
              <a:ext cx="4546527" cy="1988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5796136" y="5373216"/>
              <a:ext cx="718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~60 V</a:t>
              </a:r>
              <a:endParaRPr lang="sl-SI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22686" y="4869160"/>
              <a:ext cx="2221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Ohsugi</a:t>
              </a:r>
              <a:r>
                <a:rPr lang="en-US" b="1" dirty="0" smtClean="0"/>
                <a:t> et al. 1</a:t>
              </a:r>
              <a:r>
                <a:rPr lang="en-US" b="1" baseline="30000" dirty="0" smtClean="0"/>
                <a:t>st</a:t>
              </a:r>
              <a:r>
                <a:rPr lang="en-US" b="1" dirty="0" smtClean="0"/>
                <a:t> HSTD</a:t>
              </a:r>
              <a:endParaRPr lang="sl-SI" b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436096" y="3789040"/>
            <a:ext cx="725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SCT</a:t>
            </a:r>
            <a:endParaRPr lang="sl-SI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6822</TotalTime>
  <Words>1037</Words>
  <Application>Microsoft Office PowerPoint</Application>
  <PresentationFormat>On-screen Show (4:3)</PresentationFormat>
  <Paragraphs>208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SCT Project</vt:lpstr>
      <vt:lpstr>Two HEP Milestones of 1993</vt:lpstr>
      <vt:lpstr>3 selected papers of 1st HSTD</vt:lpstr>
      <vt:lpstr>1992 –ATLAS LoI</vt:lpstr>
      <vt:lpstr>ATLAS TP - 1994</vt:lpstr>
      <vt:lpstr>Up to 1997 – ID TDR</vt:lpstr>
      <vt:lpstr>SCT requirements</vt:lpstr>
      <vt:lpstr>Frustrations of a big project</vt:lpstr>
      <vt:lpstr>SCT Sensors</vt:lpstr>
      <vt:lpstr>SCT Sensor Choice</vt:lpstr>
      <vt:lpstr>SCT Sensor Procurement</vt:lpstr>
      <vt:lpstr>From sensors to SCT - Modules</vt:lpstr>
      <vt:lpstr>From sensors to SCT - Integration</vt:lpstr>
      <vt:lpstr>SCT Operational Performance</vt:lpstr>
      <vt:lpstr>SCT performance with LHC collisions</vt:lpstr>
      <vt:lpstr>Ohsugi-san, let me conclude by: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study of anomalous charge collection efficiency in heavily irradiated silicon strip detectors</dc:title>
  <dc:creator>mm</dc:creator>
  <cp:lastModifiedBy>Marko</cp:lastModifiedBy>
  <cp:revision>323</cp:revision>
  <dcterms:created xsi:type="dcterms:W3CDTF">2009-08-25T12:43:27Z</dcterms:created>
  <dcterms:modified xsi:type="dcterms:W3CDTF">2011-12-05T04:30:12Z</dcterms:modified>
</cp:coreProperties>
</file>