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1"/>
  </p:notesMasterIdLst>
  <p:sldIdLst>
    <p:sldId id="256" r:id="rId2"/>
    <p:sldId id="259" r:id="rId3"/>
    <p:sldId id="260" r:id="rId4"/>
    <p:sldId id="261" r:id="rId5"/>
    <p:sldId id="263" r:id="rId6"/>
    <p:sldId id="258" r:id="rId7"/>
    <p:sldId id="265" r:id="rId8"/>
    <p:sldId id="266" r:id="rId9"/>
    <p:sldId id="267" r:id="rId10"/>
    <p:sldId id="269" r:id="rId11"/>
    <p:sldId id="279" r:id="rId12"/>
    <p:sldId id="278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80" r:id="rId21"/>
    <p:sldId id="282" r:id="rId22"/>
    <p:sldId id="268" r:id="rId23"/>
    <p:sldId id="283" r:id="rId24"/>
    <p:sldId id="257" r:id="rId25"/>
    <p:sldId id="262" r:id="rId26"/>
    <p:sldId id="277" r:id="rId27"/>
    <p:sldId id="281" r:id="rId28"/>
    <p:sldId id="284" r:id="rId29"/>
    <p:sldId id="285" r:id="rId30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132" autoAdjust="0"/>
    <p:restoredTop sz="86935" autoAdjust="0"/>
  </p:normalViewPr>
  <p:slideViewPr>
    <p:cSldViewPr>
      <p:cViewPr>
        <p:scale>
          <a:sx n="70" d="100"/>
          <a:sy n="70" d="100"/>
        </p:scale>
        <p:origin x="-984" y="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FD65AC-A2A9-4098-82EA-987B9D6A8F77}" type="datetimeFigureOut">
              <a:rPr lang="it-IT" smtClean="0"/>
              <a:pPr/>
              <a:t>05/12/2011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952259-E82B-4F2A-AF94-60E5CAD8C680}" type="slidenum">
              <a:rPr lang="it-IT" smtClean="0"/>
              <a:pPr/>
              <a:t>‹#›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952259-E82B-4F2A-AF94-60E5CAD8C680}" type="slidenum">
              <a:rPr lang="it-IT" smtClean="0"/>
              <a:pPr/>
              <a:t>3</a:t>
            </a:fld>
            <a:endParaRPr lang="it-I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952259-E82B-4F2A-AF94-60E5CAD8C680}" type="slidenum">
              <a:rPr lang="it-IT" smtClean="0"/>
              <a:pPr/>
              <a:t>4</a:t>
            </a:fld>
            <a:endParaRPr lang="it-I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952259-E82B-4F2A-AF94-60E5CAD8C680}" type="slidenum">
              <a:rPr lang="it-IT" smtClean="0"/>
              <a:pPr/>
              <a:t>5</a:t>
            </a:fld>
            <a:endParaRPr lang="it-IT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952259-E82B-4F2A-AF94-60E5CAD8C680}" type="slidenum">
              <a:rPr lang="it-IT" smtClean="0"/>
              <a:pPr/>
              <a:t>9</a:t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12/05/2011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F.Giorgi - HSTD8, Taipei (TW) 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406F2-43EA-4981-AA81-C430DD109DEF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12/05/2011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F.Giorgi - HSTD8, Taipei (TW) 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406F2-43EA-4981-AA81-C430DD109DEF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12/05/2011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F.Giorgi - HSTD8, Taipei (TW) 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406F2-43EA-4981-AA81-C430DD109DEF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olo, test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sz="half" idx="1"/>
          </p:nvPr>
        </p:nvSpPr>
        <p:spPr>
          <a:xfrm>
            <a:off x="457200" y="1295400"/>
            <a:ext cx="4038600" cy="4830763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038600" cy="4830763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12/05/2011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F.Giorgi - HSTD8, Taipei (TW) 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403CD9E-8E5B-406D-A1BF-9816EAFB9A26}" type="slidenum">
              <a:rPr lang="it-IT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12/05/2011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F.Giorgi - HSTD8, Taipei (TW) 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406F2-43EA-4981-AA81-C430DD109DEF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12/05/2011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F.Giorgi - HSTD8, Taipei (TW) 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406F2-43EA-4981-AA81-C430DD109DEF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12/05/2011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F.Giorgi - HSTD8, Taipei (TW) 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406F2-43EA-4981-AA81-C430DD109DEF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12/05/2011</a:t>
            </a:r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F.Giorgi - HSTD8, Taipei (TW) </a:t>
            </a:r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406F2-43EA-4981-AA81-C430DD109DEF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12/05/2011</a:t>
            </a:r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F.Giorgi - HSTD8, Taipei (TW) 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406F2-43EA-4981-AA81-C430DD109DEF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12/05/2011</a:t>
            </a:r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F.Giorgi - HSTD8, Taipei (TW) 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406F2-43EA-4981-AA81-C430DD109DEF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12/05/2011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F.Giorgi - HSTD8, Taipei (TW) 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406F2-43EA-4981-AA81-C430DD109DEF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12/05/2011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F.Giorgi - HSTD8, Taipei (TW) 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406F2-43EA-4981-AA81-C430DD109DEF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/>
              <a:t>12/05/2011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/>
              <a:t>F.Giorgi - HSTD8, Taipei (TW) 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A406F2-43EA-4981-AA81-C430DD109DEF}" type="slidenum">
              <a:rPr lang="it-IT" smtClean="0"/>
              <a:pPr/>
              <a:t>‹#›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Documents\Dottorato\pubblicazioni%20e%20talk\HSTD8\corto2.avi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4725144"/>
            <a:ext cx="1080120" cy="1058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755576" y="2132856"/>
            <a:ext cx="7772400" cy="244827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 MAPS detector application in a Young-Feynman interference experiment with single electrons</a:t>
            </a:r>
            <a:endParaRPr lang="it-IT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0"/>
            <a:ext cx="7668344" cy="1765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2209800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358080" y="4739208"/>
            <a:ext cx="8534400" cy="114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33400" lvl="0" indent="-533400" algn="ctr">
              <a:lnSpc>
                <a:spcPct val="90000"/>
              </a:lnSpc>
              <a:spcBef>
                <a:spcPct val="20000"/>
              </a:spcBef>
            </a:pPr>
            <a:r>
              <a:rPr lang="it-IT" b="1" dirty="0">
                <a:solidFill>
                  <a:schemeClr val="accent2"/>
                </a:solidFill>
                <a:latin typeface="Arial" charset="0"/>
                <a:ea typeface="ＭＳ Ｐゴシック" pitchFamily="34" charset="-128"/>
                <a:cs typeface="Arial" charset="0"/>
              </a:rPr>
              <a:t>F. Giorgi</a:t>
            </a:r>
            <a:r>
              <a:rPr lang="it-IT" baseline="30000" dirty="0">
                <a:solidFill>
                  <a:schemeClr val="accent2"/>
                </a:solidFill>
                <a:latin typeface="Arial" charset="0"/>
                <a:ea typeface="ＭＳ Ｐゴシック" pitchFamily="34" charset="-128"/>
                <a:cs typeface="Arial" charset="0"/>
              </a:rPr>
              <a:t>(1)</a:t>
            </a:r>
            <a:r>
              <a:rPr lang="it-IT" dirty="0">
                <a:solidFill>
                  <a:schemeClr val="accent2"/>
                </a:solidFill>
                <a:latin typeface="Arial" charset="0"/>
                <a:ea typeface="ＭＳ Ｐゴシック" pitchFamily="34" charset="-128"/>
                <a:cs typeface="Arial" charset="0"/>
              </a:rPr>
              <a:t>, </a:t>
            </a:r>
            <a:r>
              <a:rPr lang="it-IT" dirty="0" smtClean="0">
                <a:solidFill>
                  <a:schemeClr val="accent2"/>
                </a:solidFill>
                <a:latin typeface="Arial" charset="0"/>
                <a:ea typeface="ＭＳ Ｐゴシック" pitchFamily="34" charset="-128"/>
                <a:cs typeface="Arial" charset="0"/>
              </a:rPr>
              <a:t> S</a:t>
            </a:r>
            <a:r>
              <a:rPr kumimoji="0" lang="it-IT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t>. </a:t>
            </a:r>
            <a:r>
              <a:rPr kumimoji="0" lang="it-IT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t>Frabboni</a:t>
            </a:r>
            <a:r>
              <a:rPr kumimoji="0" lang="it-IT" sz="18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t>(3)</a:t>
            </a:r>
            <a:r>
              <a:rPr kumimoji="0" lang="it-IT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t>, A.</a:t>
            </a:r>
            <a:r>
              <a:rPr kumimoji="0" lang="it-IT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t> </a:t>
            </a:r>
            <a:r>
              <a:rPr kumimoji="0" lang="it-IT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t>Gabrielli</a:t>
            </a:r>
            <a:r>
              <a:rPr kumimoji="0" lang="it-IT" sz="18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t>(1,2)</a:t>
            </a:r>
            <a:r>
              <a:rPr kumimoji="0" lang="it-IT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t>, </a:t>
            </a:r>
          </a:p>
          <a:p>
            <a:pPr marL="533400" lvl="0" indent="-533400" algn="ctr">
              <a:lnSpc>
                <a:spcPct val="90000"/>
              </a:lnSpc>
              <a:spcBef>
                <a:spcPct val="20000"/>
              </a:spcBef>
            </a:pPr>
            <a:r>
              <a:rPr lang="it-IT" dirty="0">
                <a:solidFill>
                  <a:schemeClr val="accent2"/>
                </a:solidFill>
                <a:latin typeface="Arial" charset="0"/>
                <a:ea typeface="ＭＳ Ｐゴシック" pitchFamily="34" charset="-128"/>
                <a:cs typeface="Arial" charset="0"/>
              </a:rPr>
              <a:t>G.C. </a:t>
            </a:r>
            <a:r>
              <a:rPr lang="it-IT" dirty="0" err="1">
                <a:solidFill>
                  <a:schemeClr val="accent2"/>
                </a:solidFill>
                <a:latin typeface="Arial" charset="0"/>
                <a:ea typeface="ＭＳ Ｐゴシック" pitchFamily="34" charset="-128"/>
                <a:cs typeface="Arial" charset="0"/>
              </a:rPr>
              <a:t>Gazzadi</a:t>
            </a:r>
            <a:r>
              <a:rPr lang="it-IT" baseline="30000" dirty="0">
                <a:solidFill>
                  <a:schemeClr val="accent2"/>
                </a:solidFill>
                <a:latin typeface="Arial" charset="0"/>
                <a:ea typeface="ＭＳ Ｐゴシック" pitchFamily="34" charset="-128"/>
                <a:cs typeface="Arial" charset="0"/>
              </a:rPr>
              <a:t>(3) </a:t>
            </a:r>
            <a:r>
              <a:rPr kumimoji="0" lang="it-IT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t>, </a:t>
            </a:r>
            <a:r>
              <a:rPr kumimoji="0" lang="it-IT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t>G.</a:t>
            </a:r>
            <a:r>
              <a:rPr kumimoji="0" lang="it-IT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t> </a:t>
            </a:r>
            <a:r>
              <a:rPr kumimoji="0" lang="it-IT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t>Matteucci</a:t>
            </a:r>
            <a:r>
              <a:rPr kumimoji="0" lang="it-IT" sz="18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t>(2)</a:t>
            </a:r>
            <a:r>
              <a:rPr kumimoji="0" lang="it-IT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t>, G. Pozzi</a:t>
            </a:r>
            <a:r>
              <a:rPr kumimoji="0" lang="it-IT" sz="18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t>(2)</a:t>
            </a:r>
            <a:r>
              <a:rPr kumimoji="0" lang="it-IT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t>,</a:t>
            </a:r>
          </a:p>
          <a:p>
            <a:pPr marL="533400" marR="0" lvl="0" indent="-533400" algn="ctr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t> N. </a:t>
            </a:r>
            <a:r>
              <a:rPr kumimoji="0" lang="it-IT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t>Semprini</a:t>
            </a:r>
            <a:r>
              <a:rPr kumimoji="0" lang="it-IT" sz="18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t>(1,2)</a:t>
            </a:r>
            <a:r>
              <a:rPr kumimoji="0" lang="it-IT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t>, M. Villa</a:t>
            </a:r>
            <a:r>
              <a:rPr kumimoji="0" lang="it-IT" sz="18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t>(1,2)</a:t>
            </a:r>
            <a:r>
              <a:rPr kumimoji="0" lang="it-IT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t>, A. Zoccoli</a:t>
            </a:r>
            <a:r>
              <a:rPr kumimoji="0" lang="it-IT" sz="18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t>(1,2)</a:t>
            </a: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1835696" y="6021288"/>
            <a:ext cx="5688632" cy="638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80000"/>
              </a:lnSpc>
              <a:spcBef>
                <a:spcPct val="20000"/>
              </a:spcBef>
              <a:buFontTx/>
              <a:buAutoNum type="arabicParenBoth"/>
            </a:pPr>
            <a:r>
              <a:rPr lang="it-IT" sz="1200" dirty="0" smtClean="0">
                <a:cs typeface="Arial" charset="0"/>
              </a:rPr>
              <a:t> INFN – Bologna, Italy</a:t>
            </a:r>
            <a:endParaRPr lang="it-IT" sz="1200" dirty="0">
              <a:cs typeface="Arial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FontTx/>
              <a:buAutoNum type="arabicParenBoth"/>
            </a:pPr>
            <a:r>
              <a:rPr lang="it-IT" sz="1200" dirty="0" smtClean="0">
                <a:cs typeface="Arial" charset="0"/>
              </a:rPr>
              <a:t> </a:t>
            </a:r>
            <a:r>
              <a:rPr lang="it-IT" sz="1200" dirty="0" err="1" smtClean="0">
                <a:cs typeface="Arial" charset="0"/>
              </a:rPr>
              <a:t>Physics</a:t>
            </a:r>
            <a:r>
              <a:rPr lang="it-IT" sz="1200" dirty="0" smtClean="0">
                <a:cs typeface="Arial" charset="0"/>
              </a:rPr>
              <a:t> </a:t>
            </a:r>
            <a:r>
              <a:rPr lang="it-IT" sz="1200" dirty="0" err="1" smtClean="0">
                <a:cs typeface="Arial" charset="0"/>
              </a:rPr>
              <a:t>Department</a:t>
            </a:r>
            <a:r>
              <a:rPr lang="it-IT" sz="1200" dirty="0" smtClean="0">
                <a:cs typeface="Arial" charset="0"/>
              </a:rPr>
              <a:t> – </a:t>
            </a:r>
            <a:r>
              <a:rPr lang="it-IT" sz="1200" dirty="0" err="1" smtClean="0">
                <a:cs typeface="Arial" charset="0"/>
              </a:rPr>
              <a:t>University</a:t>
            </a:r>
            <a:r>
              <a:rPr lang="it-IT" sz="1200" dirty="0" smtClean="0">
                <a:cs typeface="Arial" charset="0"/>
              </a:rPr>
              <a:t> </a:t>
            </a:r>
            <a:r>
              <a:rPr lang="it-IT" sz="1200" dirty="0" err="1" smtClean="0">
                <a:cs typeface="Arial" charset="0"/>
              </a:rPr>
              <a:t>of</a:t>
            </a:r>
            <a:r>
              <a:rPr lang="it-IT" sz="1200" dirty="0" smtClean="0">
                <a:cs typeface="Arial" charset="0"/>
              </a:rPr>
              <a:t> Bologna , Italy </a:t>
            </a:r>
            <a:endParaRPr lang="it-IT" sz="1200" dirty="0">
              <a:cs typeface="Arial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FontTx/>
              <a:buAutoNum type="arabicParenBoth"/>
            </a:pPr>
            <a:r>
              <a:rPr lang="en-US" sz="1200" dirty="0" smtClean="0">
                <a:cs typeface="Arial" charset="0"/>
              </a:rPr>
              <a:t> CNR-Institute </a:t>
            </a:r>
            <a:r>
              <a:rPr lang="en-US" sz="1200" dirty="0">
                <a:cs typeface="Arial" charset="0"/>
              </a:rPr>
              <a:t>of Nanoscience-S3 and University of Modena and Reggio </a:t>
            </a:r>
            <a:r>
              <a:rPr lang="en-US" sz="1200" dirty="0" smtClean="0">
                <a:cs typeface="Arial" charset="0"/>
              </a:rPr>
              <a:t>Emilia,</a:t>
            </a:r>
            <a:r>
              <a:rPr lang="it-IT" sz="1200" dirty="0" smtClean="0">
                <a:cs typeface="Arial" charset="0"/>
              </a:rPr>
              <a:t> Italy</a:t>
            </a:r>
            <a:endParaRPr lang="it-IT" sz="1200" dirty="0">
              <a:cs typeface="Arial" charset="0"/>
            </a:endParaRP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5742384"/>
            <a:ext cx="1115616" cy="1115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028000" y="5761442"/>
            <a:ext cx="1116000" cy="1096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301788" y="4797152"/>
            <a:ext cx="1014628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12/05/2011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F.Giorgi - HSTD8, Taipei (TW) 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3CD9E-8E5B-406D-A1BF-9816EAFB9A26}" type="slidenum">
              <a:rPr lang="it-IT" smtClean="0"/>
              <a:pPr/>
              <a:t>10</a:t>
            </a:fld>
            <a:endParaRPr lang="it-IT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1124744"/>
            <a:ext cx="5652120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356992"/>
            <a:ext cx="3543422" cy="2823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Connettore 1 10"/>
          <p:cNvCxnSpPr/>
          <p:nvPr/>
        </p:nvCxnSpPr>
        <p:spPr>
          <a:xfrm flipV="1">
            <a:off x="179512" y="2348880"/>
            <a:ext cx="3600400" cy="9361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1 12"/>
          <p:cNvCxnSpPr/>
          <p:nvPr/>
        </p:nvCxnSpPr>
        <p:spPr>
          <a:xfrm flipH="1">
            <a:off x="3347864" y="3645024"/>
            <a:ext cx="1584176" cy="19442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vale 16"/>
          <p:cNvSpPr/>
          <p:nvPr/>
        </p:nvSpPr>
        <p:spPr>
          <a:xfrm>
            <a:off x="485652" y="3631443"/>
            <a:ext cx="72008" cy="7200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Ovale 17"/>
          <p:cNvSpPr/>
          <p:nvPr/>
        </p:nvSpPr>
        <p:spPr>
          <a:xfrm>
            <a:off x="2501876" y="5071603"/>
            <a:ext cx="72008" cy="7200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Ovale 18"/>
          <p:cNvSpPr/>
          <p:nvPr/>
        </p:nvSpPr>
        <p:spPr>
          <a:xfrm>
            <a:off x="800422" y="3721559"/>
            <a:ext cx="72008" cy="7200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0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 err="1" smtClean="0"/>
              <a:t>Sparsified</a:t>
            </a:r>
            <a:r>
              <a:rPr lang="en-US" dirty="0" smtClean="0"/>
              <a:t> Digital Readout</a:t>
            </a:r>
            <a:endParaRPr lang="it-IT" dirty="0"/>
          </a:p>
        </p:txBody>
      </p:sp>
      <p:sp>
        <p:nvSpPr>
          <p:cNvPr id="31" name="CasellaDiTesto 30"/>
          <p:cNvSpPr txBox="1"/>
          <p:nvPr/>
        </p:nvSpPr>
        <p:spPr>
          <a:xfrm>
            <a:off x="179512" y="1340768"/>
            <a:ext cx="2520280" cy="12003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/>
              <a:t>Macro Pixels  (MP)</a:t>
            </a:r>
            <a:r>
              <a:rPr lang="en-US" dirty="0" smtClean="0"/>
              <a:t> have</a:t>
            </a:r>
            <a:r>
              <a:rPr lang="en-US" b="1" dirty="0" smtClean="0"/>
              <a:t> </a:t>
            </a:r>
            <a:r>
              <a:rPr lang="en-US" dirty="0" smtClean="0"/>
              <a:t>dedicated lines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b="1" dirty="0" smtClean="0"/>
              <a:t>1</a:t>
            </a:r>
            <a:r>
              <a:rPr lang="en-US" dirty="0" smtClean="0"/>
              <a:t> Fast OR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b="1" dirty="0" smtClean="0"/>
              <a:t>1</a:t>
            </a:r>
            <a:r>
              <a:rPr lang="en-US" dirty="0" smtClean="0"/>
              <a:t> Latch enable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Sparsified</a:t>
            </a:r>
            <a:r>
              <a:rPr lang="en-US" dirty="0" smtClean="0"/>
              <a:t> Digital Readout</a:t>
            </a:r>
            <a:endParaRPr lang="it-IT" dirty="0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12/05/2011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F.Giorgi - HSTD8, Taipei (TW) 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3CD9E-8E5B-406D-A1BF-9816EAFB9A26}" type="slidenum">
              <a:rPr lang="it-IT" smtClean="0"/>
              <a:pPr/>
              <a:t>11</a:t>
            </a:fld>
            <a:endParaRPr lang="it-IT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1124744"/>
            <a:ext cx="5652120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356992"/>
            <a:ext cx="3543422" cy="2823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Connettore 1 10"/>
          <p:cNvCxnSpPr/>
          <p:nvPr/>
        </p:nvCxnSpPr>
        <p:spPr>
          <a:xfrm flipV="1">
            <a:off x="179512" y="2348880"/>
            <a:ext cx="3600400" cy="9361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1 12"/>
          <p:cNvCxnSpPr/>
          <p:nvPr/>
        </p:nvCxnSpPr>
        <p:spPr>
          <a:xfrm flipH="1">
            <a:off x="3347864" y="3645024"/>
            <a:ext cx="1584176" cy="19442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vale 16"/>
          <p:cNvSpPr/>
          <p:nvPr/>
        </p:nvSpPr>
        <p:spPr>
          <a:xfrm>
            <a:off x="485652" y="3631443"/>
            <a:ext cx="72008" cy="7200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Ovale 17"/>
          <p:cNvSpPr/>
          <p:nvPr/>
        </p:nvSpPr>
        <p:spPr>
          <a:xfrm>
            <a:off x="2501876" y="5071603"/>
            <a:ext cx="72008" cy="7200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Ovale 18"/>
          <p:cNvSpPr/>
          <p:nvPr/>
        </p:nvSpPr>
        <p:spPr>
          <a:xfrm>
            <a:off x="800422" y="3721559"/>
            <a:ext cx="72008" cy="7200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" name="CasellaDiTesto 19"/>
          <p:cNvSpPr txBox="1"/>
          <p:nvPr/>
        </p:nvSpPr>
        <p:spPr>
          <a:xfrm>
            <a:off x="179512" y="1340768"/>
            <a:ext cx="2520280" cy="12003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/>
              <a:t>Macro Pixels  (MP)</a:t>
            </a:r>
            <a:r>
              <a:rPr lang="en-US" dirty="0" smtClean="0"/>
              <a:t> have</a:t>
            </a:r>
            <a:r>
              <a:rPr lang="en-US" b="1" dirty="0" smtClean="0"/>
              <a:t> </a:t>
            </a:r>
            <a:r>
              <a:rPr lang="en-US" dirty="0" smtClean="0"/>
              <a:t>dedicated lines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b="1" dirty="0" smtClean="0"/>
              <a:t>1</a:t>
            </a:r>
            <a:r>
              <a:rPr lang="en-US" dirty="0" smtClean="0"/>
              <a:t> Fast OR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b="1" dirty="0" smtClean="0"/>
              <a:t>1</a:t>
            </a:r>
            <a:r>
              <a:rPr lang="en-US" dirty="0" smtClean="0"/>
              <a:t> Latch enable</a:t>
            </a:r>
            <a:endParaRPr lang="it-IT" dirty="0"/>
          </a:p>
        </p:txBody>
      </p:sp>
      <p:sp>
        <p:nvSpPr>
          <p:cNvPr id="22" name="CasellaDiTesto 21"/>
          <p:cNvSpPr txBox="1"/>
          <p:nvPr/>
        </p:nvSpPr>
        <p:spPr>
          <a:xfrm rot="20133877">
            <a:off x="315632" y="3481223"/>
            <a:ext cx="700600" cy="461665"/>
          </a:xfrm>
          <a:prstGeom prst="rect">
            <a:avLst/>
          </a:prstGeom>
          <a:noFill/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Stencil" pitchFamily="82" charset="0"/>
              </a:rPr>
              <a:t>TIME STAMP</a:t>
            </a:r>
            <a:endParaRPr lang="it-IT" sz="1200" dirty="0">
              <a:latin typeface="Stencil" pitchFamily="82" charset="0"/>
            </a:endParaRPr>
          </a:p>
        </p:txBody>
      </p:sp>
      <p:sp>
        <p:nvSpPr>
          <p:cNvPr id="23" name="CasellaDiTesto 22"/>
          <p:cNvSpPr txBox="1"/>
          <p:nvPr/>
        </p:nvSpPr>
        <p:spPr>
          <a:xfrm rot="20133877">
            <a:off x="2403863" y="4633352"/>
            <a:ext cx="700600" cy="461665"/>
          </a:xfrm>
          <a:prstGeom prst="rect">
            <a:avLst/>
          </a:prstGeom>
          <a:noFill/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Stencil" pitchFamily="82" charset="0"/>
              </a:rPr>
              <a:t>TIME STAMP</a:t>
            </a:r>
            <a:endParaRPr lang="it-IT" sz="1200" dirty="0">
              <a:latin typeface="Stencil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12/05/2011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F.Giorgi - HSTD8, Taipei (TW) 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3CD9E-8E5B-406D-A1BF-9816EAFB9A26}" type="slidenum">
              <a:rPr lang="it-IT" smtClean="0"/>
              <a:pPr/>
              <a:t>12</a:t>
            </a:fld>
            <a:endParaRPr lang="it-IT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1124744"/>
            <a:ext cx="5652120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356992"/>
            <a:ext cx="3543422" cy="2823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Connettore 1 10"/>
          <p:cNvCxnSpPr/>
          <p:nvPr/>
        </p:nvCxnSpPr>
        <p:spPr>
          <a:xfrm flipV="1">
            <a:off x="179512" y="2348880"/>
            <a:ext cx="3600400" cy="9361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1 12"/>
          <p:cNvCxnSpPr/>
          <p:nvPr/>
        </p:nvCxnSpPr>
        <p:spPr>
          <a:xfrm flipH="1">
            <a:off x="3347864" y="3645024"/>
            <a:ext cx="1584176" cy="19442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ttangolo 15"/>
          <p:cNvSpPr/>
          <p:nvPr/>
        </p:nvSpPr>
        <p:spPr>
          <a:xfrm>
            <a:off x="467544" y="3501009"/>
            <a:ext cx="111878" cy="2071400"/>
          </a:xfrm>
          <a:prstGeom prst="rect">
            <a:avLst/>
          </a:prstGeom>
          <a:solidFill>
            <a:srgbClr val="FF00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Ovale 16"/>
          <p:cNvSpPr/>
          <p:nvPr/>
        </p:nvSpPr>
        <p:spPr>
          <a:xfrm>
            <a:off x="485652" y="3631443"/>
            <a:ext cx="72008" cy="7200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Ovale 17"/>
          <p:cNvSpPr/>
          <p:nvPr/>
        </p:nvSpPr>
        <p:spPr>
          <a:xfrm>
            <a:off x="2501876" y="5071603"/>
            <a:ext cx="72008" cy="7200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Ovale 18"/>
          <p:cNvSpPr/>
          <p:nvPr/>
        </p:nvSpPr>
        <p:spPr>
          <a:xfrm>
            <a:off x="800422" y="3721559"/>
            <a:ext cx="72008" cy="7200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6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 err="1" smtClean="0"/>
              <a:t>Sparsified</a:t>
            </a:r>
            <a:r>
              <a:rPr lang="en-US" dirty="0" smtClean="0"/>
              <a:t> Digital Readout</a:t>
            </a:r>
            <a:endParaRPr lang="it-IT" dirty="0"/>
          </a:p>
        </p:txBody>
      </p:sp>
      <p:sp>
        <p:nvSpPr>
          <p:cNvPr id="27" name="CasellaDiTesto 26"/>
          <p:cNvSpPr txBox="1"/>
          <p:nvPr/>
        </p:nvSpPr>
        <p:spPr>
          <a:xfrm>
            <a:off x="179512" y="1340768"/>
            <a:ext cx="2520280" cy="12003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/>
              <a:t>Macro Pixels  (MP)</a:t>
            </a:r>
            <a:r>
              <a:rPr lang="en-US" dirty="0" smtClean="0"/>
              <a:t> have</a:t>
            </a:r>
            <a:r>
              <a:rPr lang="en-US" b="1" dirty="0" smtClean="0"/>
              <a:t> </a:t>
            </a:r>
            <a:r>
              <a:rPr lang="en-US" dirty="0" smtClean="0"/>
              <a:t>dedicated lines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b="1" dirty="0" smtClean="0"/>
              <a:t>1</a:t>
            </a:r>
            <a:r>
              <a:rPr lang="en-US" dirty="0" smtClean="0"/>
              <a:t> Fast OR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b="1" dirty="0" smtClean="0"/>
              <a:t>1</a:t>
            </a:r>
            <a:r>
              <a:rPr lang="en-US" dirty="0" smtClean="0"/>
              <a:t> Latch enable</a:t>
            </a:r>
            <a:endParaRPr lang="it-IT" dirty="0"/>
          </a:p>
        </p:txBody>
      </p:sp>
      <p:sp>
        <p:nvSpPr>
          <p:cNvPr id="28" name="CasellaDiTesto 27"/>
          <p:cNvSpPr txBox="1"/>
          <p:nvPr/>
        </p:nvSpPr>
        <p:spPr>
          <a:xfrm>
            <a:off x="4139952" y="4554994"/>
            <a:ext cx="4932040" cy="17543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pPr marL="174625" indent="-174625"/>
            <a:r>
              <a:rPr lang="en-US" b="1" dirty="0" smtClean="0"/>
              <a:t>Pixel hit extraction</a:t>
            </a:r>
          </a:p>
          <a:p>
            <a:pPr marL="174625" indent="-174625">
              <a:buFont typeface="Arial" pitchFamily="34" charset="0"/>
              <a:buChar char="•"/>
            </a:pPr>
            <a:r>
              <a:rPr lang="en-US" b="1" dirty="0" smtClean="0"/>
              <a:t>1 column </a:t>
            </a:r>
            <a:r>
              <a:rPr lang="en-US" dirty="0" smtClean="0"/>
              <a:t>at a time </a:t>
            </a:r>
          </a:p>
          <a:p>
            <a:pPr marL="174625" indent="-174625">
              <a:buFont typeface="Arial" pitchFamily="34" charset="0"/>
              <a:buChar char="•"/>
            </a:pPr>
            <a:r>
              <a:rPr lang="en-US" b="1" dirty="0" smtClean="0"/>
              <a:t>Only fired MP</a:t>
            </a:r>
            <a:r>
              <a:rPr lang="en-US" dirty="0" smtClean="0"/>
              <a:t>  are inspected column by column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12/05/2011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F.Giorgi - HSTD8, Taipei (TW) 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3CD9E-8E5B-406D-A1BF-9816EAFB9A26}" type="slidenum">
              <a:rPr lang="it-IT" smtClean="0"/>
              <a:pPr/>
              <a:t>13</a:t>
            </a:fld>
            <a:endParaRPr lang="it-IT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1124744"/>
            <a:ext cx="5652120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356992"/>
            <a:ext cx="3543422" cy="2823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Connettore 1 10"/>
          <p:cNvCxnSpPr/>
          <p:nvPr/>
        </p:nvCxnSpPr>
        <p:spPr>
          <a:xfrm flipV="1">
            <a:off x="179512" y="2348880"/>
            <a:ext cx="3600400" cy="9361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1 12"/>
          <p:cNvCxnSpPr/>
          <p:nvPr/>
        </p:nvCxnSpPr>
        <p:spPr>
          <a:xfrm flipH="1">
            <a:off x="3347864" y="3645024"/>
            <a:ext cx="1584176" cy="19442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ttangolo 15"/>
          <p:cNvSpPr/>
          <p:nvPr/>
        </p:nvSpPr>
        <p:spPr>
          <a:xfrm>
            <a:off x="575768" y="3501009"/>
            <a:ext cx="111878" cy="2071400"/>
          </a:xfrm>
          <a:prstGeom prst="rect">
            <a:avLst/>
          </a:prstGeom>
          <a:solidFill>
            <a:srgbClr val="FF00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Ovale 16"/>
          <p:cNvSpPr/>
          <p:nvPr/>
        </p:nvSpPr>
        <p:spPr>
          <a:xfrm>
            <a:off x="485652" y="3631443"/>
            <a:ext cx="72008" cy="7200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Ovale 17"/>
          <p:cNvSpPr/>
          <p:nvPr/>
        </p:nvSpPr>
        <p:spPr>
          <a:xfrm>
            <a:off x="2501876" y="5071603"/>
            <a:ext cx="72008" cy="7200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Ovale 18"/>
          <p:cNvSpPr/>
          <p:nvPr/>
        </p:nvSpPr>
        <p:spPr>
          <a:xfrm>
            <a:off x="800422" y="3721559"/>
            <a:ext cx="72008" cy="7200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 err="1" smtClean="0"/>
              <a:t>Sparsified</a:t>
            </a:r>
            <a:r>
              <a:rPr lang="en-US" dirty="0" smtClean="0"/>
              <a:t> Digital Readout</a:t>
            </a:r>
            <a:endParaRPr lang="it-IT" dirty="0"/>
          </a:p>
        </p:txBody>
      </p:sp>
      <p:sp>
        <p:nvSpPr>
          <p:cNvPr id="20" name="CasellaDiTesto 19"/>
          <p:cNvSpPr txBox="1"/>
          <p:nvPr/>
        </p:nvSpPr>
        <p:spPr>
          <a:xfrm>
            <a:off x="179512" y="1340768"/>
            <a:ext cx="2520280" cy="12003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/>
              <a:t>Macro Pixels  (MP)</a:t>
            </a:r>
            <a:r>
              <a:rPr lang="en-US" dirty="0" smtClean="0"/>
              <a:t> have</a:t>
            </a:r>
            <a:r>
              <a:rPr lang="en-US" b="1" dirty="0" smtClean="0"/>
              <a:t> </a:t>
            </a:r>
            <a:r>
              <a:rPr lang="en-US" dirty="0" smtClean="0"/>
              <a:t>dedicated lines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b="1" dirty="0" smtClean="0"/>
              <a:t>1</a:t>
            </a:r>
            <a:r>
              <a:rPr lang="en-US" dirty="0" smtClean="0"/>
              <a:t> Fast OR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b="1" dirty="0" smtClean="0"/>
              <a:t>1</a:t>
            </a:r>
            <a:r>
              <a:rPr lang="en-US" dirty="0" smtClean="0"/>
              <a:t> Latch enable</a:t>
            </a:r>
            <a:endParaRPr lang="it-IT" dirty="0"/>
          </a:p>
        </p:txBody>
      </p:sp>
      <p:sp>
        <p:nvSpPr>
          <p:cNvPr id="21" name="CasellaDiTesto 20"/>
          <p:cNvSpPr txBox="1"/>
          <p:nvPr/>
        </p:nvSpPr>
        <p:spPr>
          <a:xfrm>
            <a:off x="4139952" y="4554994"/>
            <a:ext cx="4932040" cy="17543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pPr marL="174625" indent="-174625"/>
            <a:r>
              <a:rPr lang="en-US" b="1" dirty="0" smtClean="0"/>
              <a:t>Pixel hit extraction</a:t>
            </a:r>
          </a:p>
          <a:p>
            <a:pPr marL="174625" indent="-174625">
              <a:buFont typeface="Arial" pitchFamily="34" charset="0"/>
              <a:buChar char="•"/>
            </a:pPr>
            <a:r>
              <a:rPr lang="en-US" b="1" dirty="0" smtClean="0"/>
              <a:t>1 column </a:t>
            </a:r>
            <a:r>
              <a:rPr lang="en-US" dirty="0" smtClean="0"/>
              <a:t>at a time </a:t>
            </a:r>
          </a:p>
          <a:p>
            <a:pPr marL="174625" indent="-174625">
              <a:buFont typeface="Arial" pitchFamily="34" charset="0"/>
              <a:buChar char="•"/>
            </a:pPr>
            <a:r>
              <a:rPr lang="en-US" b="1" dirty="0" smtClean="0"/>
              <a:t>Only fired MP</a:t>
            </a:r>
            <a:r>
              <a:rPr lang="en-US" dirty="0" smtClean="0"/>
              <a:t>  are inspected column by column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12/05/2011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F.Giorgi - HSTD8, Taipei (TW) 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3CD9E-8E5B-406D-A1BF-9816EAFB9A26}" type="slidenum">
              <a:rPr lang="it-IT" smtClean="0"/>
              <a:pPr/>
              <a:t>14</a:t>
            </a:fld>
            <a:endParaRPr lang="it-IT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1124744"/>
            <a:ext cx="5652120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356992"/>
            <a:ext cx="3543422" cy="2823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Connettore 1 10"/>
          <p:cNvCxnSpPr/>
          <p:nvPr/>
        </p:nvCxnSpPr>
        <p:spPr>
          <a:xfrm flipV="1">
            <a:off x="179512" y="2348880"/>
            <a:ext cx="3600400" cy="9361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1 12"/>
          <p:cNvCxnSpPr/>
          <p:nvPr/>
        </p:nvCxnSpPr>
        <p:spPr>
          <a:xfrm flipH="1">
            <a:off x="3347864" y="3645024"/>
            <a:ext cx="1584176" cy="19442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ttangolo 15"/>
          <p:cNvSpPr/>
          <p:nvPr/>
        </p:nvSpPr>
        <p:spPr>
          <a:xfrm>
            <a:off x="684017" y="3501009"/>
            <a:ext cx="111878" cy="2071400"/>
          </a:xfrm>
          <a:prstGeom prst="rect">
            <a:avLst/>
          </a:prstGeom>
          <a:solidFill>
            <a:srgbClr val="FF00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Ovale 16"/>
          <p:cNvSpPr/>
          <p:nvPr/>
        </p:nvSpPr>
        <p:spPr>
          <a:xfrm>
            <a:off x="485652" y="3631443"/>
            <a:ext cx="72008" cy="7200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Ovale 17"/>
          <p:cNvSpPr/>
          <p:nvPr/>
        </p:nvSpPr>
        <p:spPr>
          <a:xfrm>
            <a:off x="2501876" y="5071603"/>
            <a:ext cx="72008" cy="7200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Ovale 18"/>
          <p:cNvSpPr/>
          <p:nvPr/>
        </p:nvSpPr>
        <p:spPr>
          <a:xfrm>
            <a:off x="800422" y="3721559"/>
            <a:ext cx="72008" cy="7200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 err="1" smtClean="0"/>
              <a:t>Sparsified</a:t>
            </a:r>
            <a:r>
              <a:rPr lang="en-US" dirty="0" smtClean="0"/>
              <a:t> Digital Readout</a:t>
            </a:r>
            <a:endParaRPr lang="it-IT" dirty="0"/>
          </a:p>
        </p:txBody>
      </p:sp>
      <p:sp>
        <p:nvSpPr>
          <p:cNvPr id="20" name="CasellaDiTesto 19"/>
          <p:cNvSpPr txBox="1"/>
          <p:nvPr/>
        </p:nvSpPr>
        <p:spPr>
          <a:xfrm>
            <a:off x="179512" y="1340768"/>
            <a:ext cx="2520280" cy="12003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/>
              <a:t>Macro Pixels  (MP)</a:t>
            </a:r>
            <a:r>
              <a:rPr lang="en-US" dirty="0" smtClean="0"/>
              <a:t> have</a:t>
            </a:r>
            <a:r>
              <a:rPr lang="en-US" b="1" dirty="0" smtClean="0"/>
              <a:t> </a:t>
            </a:r>
            <a:r>
              <a:rPr lang="en-US" dirty="0" smtClean="0"/>
              <a:t>dedicated lines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b="1" dirty="0" smtClean="0"/>
              <a:t>1</a:t>
            </a:r>
            <a:r>
              <a:rPr lang="en-US" dirty="0" smtClean="0"/>
              <a:t> Fast OR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b="1" dirty="0" smtClean="0"/>
              <a:t>1</a:t>
            </a:r>
            <a:r>
              <a:rPr lang="en-US" dirty="0" smtClean="0"/>
              <a:t> Latch enable</a:t>
            </a:r>
            <a:endParaRPr lang="it-IT" dirty="0"/>
          </a:p>
        </p:txBody>
      </p:sp>
      <p:sp>
        <p:nvSpPr>
          <p:cNvPr id="21" name="CasellaDiTesto 20"/>
          <p:cNvSpPr txBox="1"/>
          <p:nvPr/>
        </p:nvSpPr>
        <p:spPr>
          <a:xfrm>
            <a:off x="4139952" y="4554994"/>
            <a:ext cx="4932040" cy="17543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pPr marL="174625" indent="-174625"/>
            <a:r>
              <a:rPr lang="en-US" b="1" dirty="0" smtClean="0"/>
              <a:t>Pixel hit extraction</a:t>
            </a:r>
          </a:p>
          <a:p>
            <a:pPr marL="174625" indent="-174625">
              <a:buFont typeface="Arial" pitchFamily="34" charset="0"/>
              <a:buChar char="•"/>
            </a:pPr>
            <a:r>
              <a:rPr lang="en-US" b="1" dirty="0" smtClean="0"/>
              <a:t>1 column </a:t>
            </a:r>
            <a:r>
              <a:rPr lang="en-US" dirty="0" smtClean="0"/>
              <a:t>at a time </a:t>
            </a:r>
          </a:p>
          <a:p>
            <a:pPr marL="174625" indent="-174625">
              <a:buFont typeface="Arial" pitchFamily="34" charset="0"/>
              <a:buChar char="•"/>
            </a:pPr>
            <a:r>
              <a:rPr lang="en-US" b="1" dirty="0" smtClean="0"/>
              <a:t>Only fired MP</a:t>
            </a:r>
            <a:r>
              <a:rPr lang="en-US" dirty="0" smtClean="0"/>
              <a:t>  are inspected column by column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12/05/2011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F.Giorgi - HSTD8, Taipei (TW) 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3CD9E-8E5B-406D-A1BF-9816EAFB9A26}" type="slidenum">
              <a:rPr lang="it-IT" smtClean="0"/>
              <a:pPr/>
              <a:t>15</a:t>
            </a:fld>
            <a:endParaRPr lang="it-IT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1124744"/>
            <a:ext cx="5652120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356992"/>
            <a:ext cx="3543422" cy="2823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Connettore 1 10"/>
          <p:cNvCxnSpPr/>
          <p:nvPr/>
        </p:nvCxnSpPr>
        <p:spPr>
          <a:xfrm flipV="1">
            <a:off x="179512" y="2348880"/>
            <a:ext cx="3600400" cy="9361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1 12"/>
          <p:cNvCxnSpPr/>
          <p:nvPr/>
        </p:nvCxnSpPr>
        <p:spPr>
          <a:xfrm flipH="1">
            <a:off x="3347864" y="3645024"/>
            <a:ext cx="1584176" cy="19442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ttangolo 15"/>
          <p:cNvSpPr/>
          <p:nvPr/>
        </p:nvSpPr>
        <p:spPr>
          <a:xfrm>
            <a:off x="778211" y="3501009"/>
            <a:ext cx="111878" cy="2071400"/>
          </a:xfrm>
          <a:prstGeom prst="rect">
            <a:avLst/>
          </a:prstGeom>
          <a:solidFill>
            <a:srgbClr val="FF00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Ovale 16"/>
          <p:cNvSpPr/>
          <p:nvPr/>
        </p:nvSpPr>
        <p:spPr>
          <a:xfrm>
            <a:off x="485652" y="3631443"/>
            <a:ext cx="72008" cy="7200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Ovale 17"/>
          <p:cNvSpPr/>
          <p:nvPr/>
        </p:nvSpPr>
        <p:spPr>
          <a:xfrm>
            <a:off x="2501876" y="5071603"/>
            <a:ext cx="72008" cy="7200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Ovale 18"/>
          <p:cNvSpPr/>
          <p:nvPr/>
        </p:nvSpPr>
        <p:spPr>
          <a:xfrm>
            <a:off x="800422" y="3721559"/>
            <a:ext cx="72008" cy="7200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 err="1" smtClean="0"/>
              <a:t>Sparsified</a:t>
            </a:r>
            <a:r>
              <a:rPr lang="en-US" dirty="0" smtClean="0"/>
              <a:t> Digital Readout</a:t>
            </a:r>
            <a:endParaRPr lang="it-IT" dirty="0"/>
          </a:p>
        </p:txBody>
      </p:sp>
      <p:sp>
        <p:nvSpPr>
          <p:cNvPr id="20" name="CasellaDiTesto 19"/>
          <p:cNvSpPr txBox="1"/>
          <p:nvPr/>
        </p:nvSpPr>
        <p:spPr>
          <a:xfrm>
            <a:off x="179512" y="1340768"/>
            <a:ext cx="2520280" cy="12003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/>
              <a:t>Macro Pixels  (MP)</a:t>
            </a:r>
            <a:r>
              <a:rPr lang="en-US" dirty="0" smtClean="0"/>
              <a:t> have</a:t>
            </a:r>
            <a:r>
              <a:rPr lang="en-US" b="1" dirty="0" smtClean="0"/>
              <a:t> </a:t>
            </a:r>
            <a:r>
              <a:rPr lang="en-US" dirty="0" smtClean="0"/>
              <a:t>dedicated lines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b="1" dirty="0" smtClean="0"/>
              <a:t>1</a:t>
            </a:r>
            <a:r>
              <a:rPr lang="en-US" dirty="0" smtClean="0"/>
              <a:t> Fast OR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b="1" dirty="0" smtClean="0"/>
              <a:t>1</a:t>
            </a:r>
            <a:r>
              <a:rPr lang="en-US" dirty="0" smtClean="0"/>
              <a:t> Latch enable</a:t>
            </a:r>
            <a:endParaRPr lang="it-IT" dirty="0"/>
          </a:p>
        </p:txBody>
      </p:sp>
      <p:sp>
        <p:nvSpPr>
          <p:cNvPr id="21" name="CasellaDiTesto 20"/>
          <p:cNvSpPr txBox="1"/>
          <p:nvPr/>
        </p:nvSpPr>
        <p:spPr>
          <a:xfrm>
            <a:off x="4139952" y="4554994"/>
            <a:ext cx="4932040" cy="17543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pPr marL="174625" indent="-174625"/>
            <a:r>
              <a:rPr lang="en-US" b="1" dirty="0" smtClean="0"/>
              <a:t>Pixel hit extraction</a:t>
            </a:r>
          </a:p>
          <a:p>
            <a:pPr marL="174625" indent="-174625">
              <a:buFont typeface="Arial" pitchFamily="34" charset="0"/>
              <a:buChar char="•"/>
            </a:pPr>
            <a:r>
              <a:rPr lang="en-US" b="1" dirty="0" smtClean="0"/>
              <a:t>1 column </a:t>
            </a:r>
            <a:r>
              <a:rPr lang="en-US" dirty="0" smtClean="0"/>
              <a:t>at a time </a:t>
            </a:r>
          </a:p>
          <a:p>
            <a:pPr marL="174625" indent="-174625">
              <a:buFont typeface="Arial" pitchFamily="34" charset="0"/>
              <a:buChar char="•"/>
            </a:pPr>
            <a:r>
              <a:rPr lang="en-US" b="1" dirty="0" smtClean="0"/>
              <a:t>Only fired MP</a:t>
            </a:r>
            <a:r>
              <a:rPr lang="en-US" dirty="0" smtClean="0"/>
              <a:t>  are inspected column by column 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12/05/2011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F.Giorgi - HSTD8, Taipei (TW) 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3CD9E-8E5B-406D-A1BF-9816EAFB9A26}" type="slidenum">
              <a:rPr lang="it-IT" smtClean="0"/>
              <a:pPr/>
              <a:t>16</a:t>
            </a:fld>
            <a:endParaRPr lang="it-IT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1124744"/>
            <a:ext cx="5652120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356992"/>
            <a:ext cx="3543422" cy="2823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Connettore 1 10"/>
          <p:cNvCxnSpPr/>
          <p:nvPr/>
        </p:nvCxnSpPr>
        <p:spPr>
          <a:xfrm flipV="1">
            <a:off x="179512" y="2348880"/>
            <a:ext cx="3600400" cy="9361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1 12"/>
          <p:cNvCxnSpPr/>
          <p:nvPr/>
        </p:nvCxnSpPr>
        <p:spPr>
          <a:xfrm flipH="1">
            <a:off x="3347864" y="3645024"/>
            <a:ext cx="1584176" cy="19442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ttangolo 15"/>
          <p:cNvSpPr/>
          <p:nvPr/>
        </p:nvSpPr>
        <p:spPr>
          <a:xfrm>
            <a:off x="2483768" y="3501008"/>
            <a:ext cx="111878" cy="2071400"/>
          </a:xfrm>
          <a:prstGeom prst="rect">
            <a:avLst/>
          </a:prstGeom>
          <a:solidFill>
            <a:srgbClr val="FF00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Ovale 16"/>
          <p:cNvSpPr/>
          <p:nvPr/>
        </p:nvSpPr>
        <p:spPr>
          <a:xfrm>
            <a:off x="485652" y="3631443"/>
            <a:ext cx="72008" cy="7200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Ovale 17"/>
          <p:cNvSpPr/>
          <p:nvPr/>
        </p:nvSpPr>
        <p:spPr>
          <a:xfrm>
            <a:off x="2501876" y="5071603"/>
            <a:ext cx="72008" cy="7200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Ovale 18"/>
          <p:cNvSpPr/>
          <p:nvPr/>
        </p:nvSpPr>
        <p:spPr>
          <a:xfrm>
            <a:off x="800422" y="3721559"/>
            <a:ext cx="72008" cy="7200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 err="1" smtClean="0"/>
              <a:t>Sparsified</a:t>
            </a:r>
            <a:r>
              <a:rPr lang="en-US" dirty="0" smtClean="0"/>
              <a:t> Digital Readout</a:t>
            </a:r>
            <a:endParaRPr lang="it-IT" dirty="0"/>
          </a:p>
        </p:txBody>
      </p:sp>
      <p:sp>
        <p:nvSpPr>
          <p:cNvPr id="20" name="CasellaDiTesto 19"/>
          <p:cNvSpPr txBox="1"/>
          <p:nvPr/>
        </p:nvSpPr>
        <p:spPr>
          <a:xfrm>
            <a:off x="179512" y="1340768"/>
            <a:ext cx="2520280" cy="12003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/>
              <a:t>Macro Pixels  (MP)</a:t>
            </a:r>
            <a:r>
              <a:rPr lang="en-US" dirty="0" smtClean="0"/>
              <a:t> have</a:t>
            </a:r>
            <a:r>
              <a:rPr lang="en-US" b="1" dirty="0" smtClean="0"/>
              <a:t> </a:t>
            </a:r>
            <a:r>
              <a:rPr lang="en-US" dirty="0" smtClean="0"/>
              <a:t>dedicated lines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b="1" dirty="0" smtClean="0"/>
              <a:t>1</a:t>
            </a:r>
            <a:r>
              <a:rPr lang="en-US" dirty="0" smtClean="0"/>
              <a:t> Fast OR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b="1" dirty="0" smtClean="0"/>
              <a:t>1</a:t>
            </a:r>
            <a:r>
              <a:rPr lang="en-US" dirty="0" smtClean="0"/>
              <a:t> Latch enable</a:t>
            </a:r>
            <a:endParaRPr lang="it-IT" dirty="0"/>
          </a:p>
        </p:txBody>
      </p:sp>
      <p:sp>
        <p:nvSpPr>
          <p:cNvPr id="21" name="CasellaDiTesto 20"/>
          <p:cNvSpPr txBox="1"/>
          <p:nvPr/>
        </p:nvSpPr>
        <p:spPr>
          <a:xfrm>
            <a:off x="4139952" y="4554994"/>
            <a:ext cx="4932040" cy="17543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pPr marL="174625" indent="-174625"/>
            <a:r>
              <a:rPr lang="en-US" b="1" dirty="0" smtClean="0"/>
              <a:t>Pixel hit extraction</a:t>
            </a:r>
          </a:p>
          <a:p>
            <a:pPr marL="174625" indent="-174625">
              <a:buFont typeface="Arial" pitchFamily="34" charset="0"/>
              <a:buChar char="•"/>
            </a:pPr>
            <a:r>
              <a:rPr lang="en-US" b="1" dirty="0" smtClean="0"/>
              <a:t>1 column </a:t>
            </a:r>
            <a:r>
              <a:rPr lang="en-US" dirty="0" smtClean="0"/>
              <a:t>at a time </a:t>
            </a:r>
          </a:p>
          <a:p>
            <a:pPr marL="174625" indent="-174625">
              <a:buFont typeface="Arial" pitchFamily="34" charset="0"/>
              <a:buChar char="•"/>
            </a:pPr>
            <a:r>
              <a:rPr lang="en-US" b="1" dirty="0" smtClean="0"/>
              <a:t>Only fired MP</a:t>
            </a:r>
            <a:r>
              <a:rPr lang="en-US" dirty="0" smtClean="0"/>
              <a:t>  are inspected column by column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12/05/2011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F.Giorgi - HSTD8, Taipei (TW) 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3CD9E-8E5B-406D-A1BF-9816EAFB9A26}" type="slidenum">
              <a:rPr lang="it-IT" smtClean="0"/>
              <a:pPr/>
              <a:t>17</a:t>
            </a:fld>
            <a:endParaRPr lang="it-IT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1124744"/>
            <a:ext cx="5652120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356992"/>
            <a:ext cx="3543422" cy="2823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Connettore 1 10"/>
          <p:cNvCxnSpPr/>
          <p:nvPr/>
        </p:nvCxnSpPr>
        <p:spPr>
          <a:xfrm flipV="1">
            <a:off x="179512" y="2348880"/>
            <a:ext cx="3600400" cy="9361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1 12"/>
          <p:cNvCxnSpPr/>
          <p:nvPr/>
        </p:nvCxnSpPr>
        <p:spPr>
          <a:xfrm flipH="1">
            <a:off x="3347864" y="3645024"/>
            <a:ext cx="1584176" cy="19442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ttangolo 15"/>
          <p:cNvSpPr/>
          <p:nvPr/>
        </p:nvSpPr>
        <p:spPr>
          <a:xfrm>
            <a:off x="2591568" y="3501008"/>
            <a:ext cx="111878" cy="2071400"/>
          </a:xfrm>
          <a:prstGeom prst="rect">
            <a:avLst/>
          </a:prstGeom>
          <a:solidFill>
            <a:srgbClr val="FF00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Ovale 16"/>
          <p:cNvSpPr/>
          <p:nvPr/>
        </p:nvSpPr>
        <p:spPr>
          <a:xfrm>
            <a:off x="485652" y="3631443"/>
            <a:ext cx="72008" cy="7200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Ovale 17"/>
          <p:cNvSpPr/>
          <p:nvPr/>
        </p:nvSpPr>
        <p:spPr>
          <a:xfrm>
            <a:off x="2501876" y="5071603"/>
            <a:ext cx="72008" cy="7200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Ovale 18"/>
          <p:cNvSpPr/>
          <p:nvPr/>
        </p:nvSpPr>
        <p:spPr>
          <a:xfrm>
            <a:off x="800422" y="3721559"/>
            <a:ext cx="72008" cy="7200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 err="1" smtClean="0"/>
              <a:t>Sparsified</a:t>
            </a:r>
            <a:r>
              <a:rPr lang="en-US" dirty="0" smtClean="0"/>
              <a:t> Digital Readout</a:t>
            </a:r>
            <a:endParaRPr lang="it-IT" dirty="0"/>
          </a:p>
        </p:txBody>
      </p:sp>
      <p:sp>
        <p:nvSpPr>
          <p:cNvPr id="20" name="CasellaDiTesto 19"/>
          <p:cNvSpPr txBox="1"/>
          <p:nvPr/>
        </p:nvSpPr>
        <p:spPr>
          <a:xfrm>
            <a:off x="179512" y="1340768"/>
            <a:ext cx="2520280" cy="12003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/>
              <a:t>Macro Pixels  (MP)</a:t>
            </a:r>
            <a:r>
              <a:rPr lang="en-US" dirty="0" smtClean="0"/>
              <a:t> have</a:t>
            </a:r>
            <a:r>
              <a:rPr lang="en-US" b="1" dirty="0" smtClean="0"/>
              <a:t> </a:t>
            </a:r>
            <a:r>
              <a:rPr lang="en-US" dirty="0" smtClean="0"/>
              <a:t>dedicated lines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b="1" dirty="0" smtClean="0"/>
              <a:t>1</a:t>
            </a:r>
            <a:r>
              <a:rPr lang="en-US" dirty="0" smtClean="0"/>
              <a:t> Fast OR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b="1" dirty="0" smtClean="0"/>
              <a:t>1</a:t>
            </a:r>
            <a:r>
              <a:rPr lang="en-US" dirty="0" smtClean="0"/>
              <a:t> Latch enable</a:t>
            </a:r>
            <a:endParaRPr lang="it-IT" dirty="0"/>
          </a:p>
        </p:txBody>
      </p:sp>
      <p:sp>
        <p:nvSpPr>
          <p:cNvPr id="21" name="CasellaDiTesto 20"/>
          <p:cNvSpPr txBox="1"/>
          <p:nvPr/>
        </p:nvSpPr>
        <p:spPr>
          <a:xfrm>
            <a:off x="4139952" y="4554994"/>
            <a:ext cx="4932040" cy="17543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pPr marL="174625" indent="-174625"/>
            <a:r>
              <a:rPr lang="en-US" b="1" dirty="0" smtClean="0"/>
              <a:t>Pixel hit extraction</a:t>
            </a:r>
          </a:p>
          <a:p>
            <a:pPr marL="174625" indent="-174625">
              <a:buFont typeface="Arial" pitchFamily="34" charset="0"/>
              <a:buChar char="•"/>
            </a:pPr>
            <a:r>
              <a:rPr lang="en-US" b="1" dirty="0" smtClean="0"/>
              <a:t>1 column </a:t>
            </a:r>
            <a:r>
              <a:rPr lang="en-US" dirty="0" smtClean="0"/>
              <a:t>at a time </a:t>
            </a:r>
          </a:p>
          <a:p>
            <a:pPr marL="174625" indent="-174625">
              <a:buFont typeface="Arial" pitchFamily="34" charset="0"/>
              <a:buChar char="•"/>
            </a:pPr>
            <a:r>
              <a:rPr lang="en-US" b="1" dirty="0" smtClean="0"/>
              <a:t>Only fired MP</a:t>
            </a:r>
            <a:r>
              <a:rPr lang="en-US" dirty="0" smtClean="0"/>
              <a:t>  are inspected column by column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12/05/2011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F.Giorgi - HSTD8, Taipei (TW) 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3CD9E-8E5B-406D-A1BF-9816EAFB9A26}" type="slidenum">
              <a:rPr lang="it-IT" smtClean="0"/>
              <a:pPr/>
              <a:t>18</a:t>
            </a:fld>
            <a:endParaRPr lang="it-IT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1124744"/>
            <a:ext cx="5652120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356992"/>
            <a:ext cx="3543422" cy="2823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Connettore 1 10"/>
          <p:cNvCxnSpPr/>
          <p:nvPr/>
        </p:nvCxnSpPr>
        <p:spPr>
          <a:xfrm flipV="1">
            <a:off x="179512" y="2348880"/>
            <a:ext cx="3600400" cy="9361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1 12"/>
          <p:cNvCxnSpPr/>
          <p:nvPr/>
        </p:nvCxnSpPr>
        <p:spPr>
          <a:xfrm flipH="1">
            <a:off x="3347864" y="3645024"/>
            <a:ext cx="1584176" cy="19442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ttangolo 15"/>
          <p:cNvSpPr/>
          <p:nvPr/>
        </p:nvSpPr>
        <p:spPr>
          <a:xfrm>
            <a:off x="2690738" y="3501008"/>
            <a:ext cx="111878" cy="2071400"/>
          </a:xfrm>
          <a:prstGeom prst="rect">
            <a:avLst/>
          </a:prstGeom>
          <a:solidFill>
            <a:srgbClr val="FF00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Ovale 16"/>
          <p:cNvSpPr/>
          <p:nvPr/>
        </p:nvSpPr>
        <p:spPr>
          <a:xfrm>
            <a:off x="485652" y="3631443"/>
            <a:ext cx="72008" cy="7200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Ovale 17"/>
          <p:cNvSpPr/>
          <p:nvPr/>
        </p:nvSpPr>
        <p:spPr>
          <a:xfrm>
            <a:off x="2501876" y="5071603"/>
            <a:ext cx="72008" cy="7200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Ovale 18"/>
          <p:cNvSpPr/>
          <p:nvPr/>
        </p:nvSpPr>
        <p:spPr>
          <a:xfrm>
            <a:off x="800422" y="3721559"/>
            <a:ext cx="72008" cy="7200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 err="1" smtClean="0"/>
              <a:t>Sparsified</a:t>
            </a:r>
            <a:r>
              <a:rPr lang="en-US" dirty="0" smtClean="0"/>
              <a:t> Digital Readout</a:t>
            </a:r>
            <a:endParaRPr lang="it-IT" dirty="0"/>
          </a:p>
        </p:txBody>
      </p:sp>
      <p:sp>
        <p:nvSpPr>
          <p:cNvPr id="20" name="CasellaDiTesto 19"/>
          <p:cNvSpPr txBox="1"/>
          <p:nvPr/>
        </p:nvSpPr>
        <p:spPr>
          <a:xfrm>
            <a:off x="179512" y="1340768"/>
            <a:ext cx="2520280" cy="12003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/>
              <a:t>Macro Pixels  (MP)</a:t>
            </a:r>
            <a:r>
              <a:rPr lang="en-US" dirty="0" smtClean="0"/>
              <a:t> have</a:t>
            </a:r>
            <a:r>
              <a:rPr lang="en-US" b="1" dirty="0" smtClean="0"/>
              <a:t> </a:t>
            </a:r>
            <a:r>
              <a:rPr lang="en-US" dirty="0" smtClean="0"/>
              <a:t>dedicated lines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b="1" dirty="0" smtClean="0"/>
              <a:t>1</a:t>
            </a:r>
            <a:r>
              <a:rPr lang="en-US" dirty="0" smtClean="0"/>
              <a:t> Fast OR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b="1" dirty="0" smtClean="0"/>
              <a:t>1</a:t>
            </a:r>
            <a:r>
              <a:rPr lang="en-US" dirty="0" smtClean="0"/>
              <a:t> Latch enable</a:t>
            </a:r>
            <a:endParaRPr lang="it-IT" dirty="0"/>
          </a:p>
        </p:txBody>
      </p:sp>
      <p:sp>
        <p:nvSpPr>
          <p:cNvPr id="21" name="CasellaDiTesto 20"/>
          <p:cNvSpPr txBox="1"/>
          <p:nvPr/>
        </p:nvSpPr>
        <p:spPr>
          <a:xfrm>
            <a:off x="4139952" y="4554994"/>
            <a:ext cx="4932040" cy="17543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pPr marL="174625" indent="-174625"/>
            <a:r>
              <a:rPr lang="en-US" b="1" dirty="0" smtClean="0"/>
              <a:t>Pixel hit extraction</a:t>
            </a:r>
          </a:p>
          <a:p>
            <a:pPr marL="174625" indent="-174625">
              <a:buFont typeface="Arial" pitchFamily="34" charset="0"/>
              <a:buChar char="•"/>
            </a:pPr>
            <a:r>
              <a:rPr lang="en-US" b="1" dirty="0" smtClean="0"/>
              <a:t>1 column </a:t>
            </a:r>
            <a:r>
              <a:rPr lang="en-US" dirty="0" smtClean="0"/>
              <a:t>at a time </a:t>
            </a:r>
          </a:p>
          <a:p>
            <a:pPr marL="174625" indent="-174625">
              <a:buFont typeface="Arial" pitchFamily="34" charset="0"/>
              <a:buChar char="•"/>
            </a:pPr>
            <a:r>
              <a:rPr lang="en-US" b="1" dirty="0" smtClean="0"/>
              <a:t>Only fired MP</a:t>
            </a:r>
            <a:r>
              <a:rPr lang="en-US" dirty="0" smtClean="0"/>
              <a:t>  are inspected column by column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12/05/2011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F.Giorgi - HSTD8, Taipei (TW) 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3CD9E-8E5B-406D-A1BF-9816EAFB9A26}" type="slidenum">
              <a:rPr lang="it-IT" smtClean="0"/>
              <a:pPr/>
              <a:t>19</a:t>
            </a:fld>
            <a:endParaRPr lang="it-IT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1124744"/>
            <a:ext cx="5652120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356992"/>
            <a:ext cx="3543422" cy="2823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Connettore 1 10"/>
          <p:cNvCxnSpPr/>
          <p:nvPr/>
        </p:nvCxnSpPr>
        <p:spPr>
          <a:xfrm flipV="1">
            <a:off x="179512" y="2348880"/>
            <a:ext cx="3600400" cy="9361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1 12"/>
          <p:cNvCxnSpPr/>
          <p:nvPr/>
        </p:nvCxnSpPr>
        <p:spPr>
          <a:xfrm flipH="1">
            <a:off x="3347864" y="3645024"/>
            <a:ext cx="1584176" cy="19442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ttangolo 15"/>
          <p:cNvSpPr/>
          <p:nvPr/>
        </p:nvSpPr>
        <p:spPr>
          <a:xfrm>
            <a:off x="2790332" y="3501008"/>
            <a:ext cx="111878" cy="2071400"/>
          </a:xfrm>
          <a:prstGeom prst="rect">
            <a:avLst/>
          </a:prstGeom>
          <a:solidFill>
            <a:srgbClr val="FF00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Ovale 16"/>
          <p:cNvSpPr/>
          <p:nvPr/>
        </p:nvSpPr>
        <p:spPr>
          <a:xfrm>
            <a:off x="485652" y="3631443"/>
            <a:ext cx="72008" cy="7200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Ovale 17"/>
          <p:cNvSpPr/>
          <p:nvPr/>
        </p:nvSpPr>
        <p:spPr>
          <a:xfrm>
            <a:off x="2501876" y="5071603"/>
            <a:ext cx="72008" cy="7200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Ovale 18"/>
          <p:cNvSpPr/>
          <p:nvPr/>
        </p:nvSpPr>
        <p:spPr>
          <a:xfrm>
            <a:off x="800422" y="3721559"/>
            <a:ext cx="72008" cy="7200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 err="1" smtClean="0"/>
              <a:t>Sparsified</a:t>
            </a:r>
            <a:r>
              <a:rPr lang="en-US" dirty="0" smtClean="0"/>
              <a:t> Digital Readout</a:t>
            </a:r>
            <a:endParaRPr lang="it-IT" dirty="0"/>
          </a:p>
        </p:txBody>
      </p:sp>
      <p:sp>
        <p:nvSpPr>
          <p:cNvPr id="20" name="CasellaDiTesto 19"/>
          <p:cNvSpPr txBox="1"/>
          <p:nvPr/>
        </p:nvSpPr>
        <p:spPr>
          <a:xfrm>
            <a:off x="179512" y="1340768"/>
            <a:ext cx="2520280" cy="12003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/>
              <a:t>Macro Pixels  (MP)</a:t>
            </a:r>
            <a:r>
              <a:rPr lang="en-US" dirty="0" smtClean="0"/>
              <a:t> have</a:t>
            </a:r>
            <a:r>
              <a:rPr lang="en-US" b="1" dirty="0" smtClean="0"/>
              <a:t> </a:t>
            </a:r>
            <a:r>
              <a:rPr lang="en-US" dirty="0" smtClean="0"/>
              <a:t>dedicated lines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b="1" dirty="0" smtClean="0"/>
              <a:t>1</a:t>
            </a:r>
            <a:r>
              <a:rPr lang="en-US" dirty="0" smtClean="0"/>
              <a:t> Fast OR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b="1" dirty="0" smtClean="0"/>
              <a:t>1</a:t>
            </a:r>
            <a:r>
              <a:rPr lang="en-US" dirty="0" smtClean="0"/>
              <a:t> Latch enable</a:t>
            </a:r>
            <a:endParaRPr lang="it-IT" dirty="0"/>
          </a:p>
        </p:txBody>
      </p:sp>
      <p:sp>
        <p:nvSpPr>
          <p:cNvPr id="21" name="CasellaDiTesto 20"/>
          <p:cNvSpPr txBox="1"/>
          <p:nvPr/>
        </p:nvSpPr>
        <p:spPr>
          <a:xfrm>
            <a:off x="4139952" y="4554994"/>
            <a:ext cx="4932040" cy="17543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pPr marL="174625" indent="-174625"/>
            <a:r>
              <a:rPr lang="en-US" b="1" dirty="0" smtClean="0"/>
              <a:t>Pixel hit extraction</a:t>
            </a:r>
          </a:p>
          <a:p>
            <a:pPr marL="174625" indent="-174625">
              <a:buFont typeface="Arial" pitchFamily="34" charset="0"/>
              <a:buChar char="•"/>
            </a:pPr>
            <a:r>
              <a:rPr lang="en-US" b="1" dirty="0" smtClean="0"/>
              <a:t>1 column </a:t>
            </a:r>
            <a:r>
              <a:rPr lang="en-US" dirty="0" smtClean="0"/>
              <a:t>at a time </a:t>
            </a:r>
          </a:p>
          <a:p>
            <a:pPr marL="174625" indent="-174625">
              <a:buFont typeface="Arial" pitchFamily="34" charset="0"/>
              <a:buChar char="•"/>
            </a:pPr>
            <a:r>
              <a:rPr lang="en-US" b="1" dirty="0" smtClean="0"/>
              <a:t>Only fired MP</a:t>
            </a:r>
            <a:r>
              <a:rPr lang="en-US" dirty="0" smtClean="0"/>
              <a:t>  are inspected column by column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783357"/>
            <a:ext cx="8435280" cy="45259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Young’s </a:t>
            </a:r>
            <a:r>
              <a:rPr lang="en-US" sz="2800" dirty="0"/>
              <a:t>d</a:t>
            </a:r>
            <a:r>
              <a:rPr lang="en-US" sz="2800" dirty="0" smtClean="0"/>
              <a:t>ouble slit interference experiment</a:t>
            </a:r>
          </a:p>
          <a:p>
            <a:r>
              <a:rPr lang="en-US" sz="2800" dirty="0" smtClean="0"/>
              <a:t>Historical notes on electron interference</a:t>
            </a:r>
          </a:p>
          <a:p>
            <a:r>
              <a:rPr lang="en-US" sz="2800" dirty="0" smtClean="0"/>
              <a:t>Setup of a quantum experiment with single electrons</a:t>
            </a:r>
          </a:p>
          <a:p>
            <a:r>
              <a:rPr lang="en-US" sz="2800" dirty="0" smtClean="0"/>
              <a:t>The digital sensor</a:t>
            </a:r>
          </a:p>
          <a:p>
            <a:r>
              <a:rPr lang="en-US" sz="2800" dirty="0" smtClean="0"/>
              <a:t>Measures and results</a:t>
            </a:r>
          </a:p>
          <a:p>
            <a:r>
              <a:rPr lang="en-US" sz="2800" dirty="0" smtClean="0"/>
              <a:t>Conclusions</a:t>
            </a:r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400" dirty="0" smtClean="0"/>
          </a:p>
          <a:p>
            <a:endParaRPr lang="en-US" sz="2800" dirty="0" smtClean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12/05/2011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406F2-43EA-4981-AA81-C430DD109DEF}" type="slidenum">
              <a:rPr lang="it-IT" smtClean="0"/>
              <a:pPr/>
              <a:t>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F.Giorgi - HSTD8, Taipei (TW) </a:t>
            </a:r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12/05/2011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F.Giorgi - HSTD8, Taipei (TW) 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3CD9E-8E5B-406D-A1BF-9816EAFB9A26}" type="slidenum">
              <a:rPr lang="it-IT" smtClean="0"/>
              <a:pPr/>
              <a:t>20</a:t>
            </a:fld>
            <a:endParaRPr lang="it-IT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1124744"/>
            <a:ext cx="5652120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356992"/>
            <a:ext cx="3543422" cy="2823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Connettore 1 10"/>
          <p:cNvCxnSpPr/>
          <p:nvPr/>
        </p:nvCxnSpPr>
        <p:spPr>
          <a:xfrm flipV="1">
            <a:off x="179512" y="2348880"/>
            <a:ext cx="3600400" cy="9361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1 12"/>
          <p:cNvCxnSpPr/>
          <p:nvPr/>
        </p:nvCxnSpPr>
        <p:spPr>
          <a:xfrm flipH="1">
            <a:off x="3347864" y="3645024"/>
            <a:ext cx="1584176" cy="19442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 err="1" smtClean="0"/>
              <a:t>Sparsified</a:t>
            </a:r>
            <a:r>
              <a:rPr lang="en-US" dirty="0" smtClean="0"/>
              <a:t> Digital Readout</a:t>
            </a:r>
            <a:endParaRPr lang="it-IT" dirty="0"/>
          </a:p>
        </p:txBody>
      </p:sp>
      <p:sp>
        <p:nvSpPr>
          <p:cNvPr id="20" name="CasellaDiTesto 19"/>
          <p:cNvSpPr txBox="1"/>
          <p:nvPr/>
        </p:nvSpPr>
        <p:spPr>
          <a:xfrm>
            <a:off x="179512" y="1340768"/>
            <a:ext cx="2520280" cy="12003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/>
              <a:t>Macro Pixels  (MP)</a:t>
            </a:r>
            <a:r>
              <a:rPr lang="en-US" dirty="0" smtClean="0"/>
              <a:t> have</a:t>
            </a:r>
            <a:r>
              <a:rPr lang="en-US" b="1" dirty="0" smtClean="0"/>
              <a:t> </a:t>
            </a:r>
            <a:r>
              <a:rPr lang="en-US" dirty="0" smtClean="0"/>
              <a:t>dedicated lines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b="1" dirty="0" smtClean="0"/>
              <a:t>1</a:t>
            </a:r>
            <a:r>
              <a:rPr lang="en-US" dirty="0" smtClean="0"/>
              <a:t> Fast OR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b="1" dirty="0" smtClean="0"/>
              <a:t>1</a:t>
            </a:r>
            <a:r>
              <a:rPr lang="en-US" dirty="0" smtClean="0"/>
              <a:t> Latch enable</a:t>
            </a:r>
            <a:endParaRPr lang="it-IT" dirty="0"/>
          </a:p>
        </p:txBody>
      </p:sp>
      <p:sp>
        <p:nvSpPr>
          <p:cNvPr id="21" name="CasellaDiTesto 20"/>
          <p:cNvSpPr txBox="1"/>
          <p:nvPr/>
        </p:nvSpPr>
        <p:spPr>
          <a:xfrm>
            <a:off x="4139952" y="4554994"/>
            <a:ext cx="4932040" cy="17543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174625" indent="-174625"/>
            <a:r>
              <a:rPr lang="en-US" b="1" dirty="0" smtClean="0"/>
              <a:t>Pixel hit extraction</a:t>
            </a:r>
          </a:p>
          <a:p>
            <a:pPr marL="174625" indent="-174625">
              <a:buFont typeface="Arial" pitchFamily="34" charset="0"/>
              <a:buChar char="•"/>
            </a:pPr>
            <a:r>
              <a:rPr lang="en-US" b="1" dirty="0" smtClean="0"/>
              <a:t>1 column </a:t>
            </a:r>
            <a:r>
              <a:rPr lang="en-US" dirty="0" smtClean="0"/>
              <a:t>at a time </a:t>
            </a:r>
          </a:p>
          <a:p>
            <a:pPr marL="174625" indent="-174625">
              <a:buFont typeface="Arial" pitchFamily="34" charset="0"/>
              <a:buChar char="•"/>
            </a:pPr>
            <a:r>
              <a:rPr lang="en-US" b="1" dirty="0" smtClean="0"/>
              <a:t>Only fired MP</a:t>
            </a:r>
            <a:r>
              <a:rPr lang="en-US" dirty="0" smtClean="0"/>
              <a:t>  are inspected column by column</a:t>
            </a:r>
          </a:p>
          <a:p>
            <a:pPr marL="174625" indent="-174625">
              <a:buFont typeface="Arial" pitchFamily="34" charset="0"/>
              <a:buChar char="•"/>
            </a:pPr>
            <a:r>
              <a:rPr lang="en-US" b="1" dirty="0" smtClean="0"/>
              <a:t>Fired pixel </a:t>
            </a:r>
            <a:r>
              <a:rPr lang="en-US" dirty="0" smtClean="0"/>
              <a:t>in the active column are coded by </a:t>
            </a:r>
            <a:r>
              <a:rPr lang="en-US" dirty="0" err="1" smtClean="0"/>
              <a:t>sparsifier</a:t>
            </a:r>
            <a:r>
              <a:rPr lang="en-US" dirty="0" smtClean="0"/>
              <a:t> components</a:t>
            </a:r>
          </a:p>
          <a:p>
            <a:pPr marL="174625" indent="-174625">
              <a:buFont typeface="Arial" pitchFamily="34" charset="0"/>
              <a:buChar char="•"/>
            </a:pPr>
            <a:r>
              <a:rPr lang="en-US" dirty="0" smtClean="0"/>
              <a:t>Hits converge on a common formatted output. </a:t>
            </a:r>
            <a:endParaRPr lang="it-IT" dirty="0"/>
          </a:p>
        </p:txBody>
      </p:sp>
      <p:sp>
        <p:nvSpPr>
          <p:cNvPr id="22" name="Ovale 21"/>
          <p:cNvSpPr/>
          <p:nvPr/>
        </p:nvSpPr>
        <p:spPr>
          <a:xfrm>
            <a:off x="5004048" y="2802700"/>
            <a:ext cx="72008" cy="7200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28" name="Connettore 2 27"/>
          <p:cNvCxnSpPr/>
          <p:nvPr/>
        </p:nvCxnSpPr>
        <p:spPr>
          <a:xfrm flipV="1">
            <a:off x="5889171" y="1916832"/>
            <a:ext cx="1419133" cy="750168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" name="Gruppo 34"/>
          <p:cNvGrpSpPr/>
          <p:nvPr/>
        </p:nvGrpSpPr>
        <p:grpSpPr>
          <a:xfrm rot="867113">
            <a:off x="6358001" y="1138281"/>
            <a:ext cx="2520280" cy="816690"/>
            <a:chOff x="6239366" y="1196752"/>
            <a:chExt cx="2520280" cy="816690"/>
          </a:xfrm>
        </p:grpSpPr>
        <p:grpSp>
          <p:nvGrpSpPr>
            <p:cNvPr id="26" name="Gruppo 25"/>
            <p:cNvGrpSpPr/>
            <p:nvPr/>
          </p:nvGrpSpPr>
          <p:grpSpPr>
            <a:xfrm>
              <a:off x="6239366" y="1725410"/>
              <a:ext cx="2520280" cy="288032"/>
              <a:chOff x="6372200" y="1988840"/>
              <a:chExt cx="2520280" cy="288032"/>
            </a:xfrm>
          </p:grpSpPr>
          <p:sp>
            <p:nvSpPr>
              <p:cNvPr id="23" name="Rettangolo 22"/>
              <p:cNvSpPr/>
              <p:nvPr/>
            </p:nvSpPr>
            <p:spPr>
              <a:xfrm>
                <a:off x="7380312" y="1988840"/>
                <a:ext cx="576064" cy="288032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y</a:t>
                </a:r>
                <a:endParaRPr lang="it-IT" dirty="0"/>
              </a:p>
            </p:txBody>
          </p:sp>
          <p:sp>
            <p:nvSpPr>
              <p:cNvPr id="24" name="Rettangolo 23"/>
              <p:cNvSpPr/>
              <p:nvPr/>
            </p:nvSpPr>
            <p:spPr>
              <a:xfrm>
                <a:off x="6372200" y="1988840"/>
                <a:ext cx="1008112" cy="288032"/>
              </a:xfrm>
              <a:prstGeom prst="rect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x</a:t>
                </a:r>
                <a:endParaRPr lang="it-IT" dirty="0"/>
              </a:p>
            </p:txBody>
          </p:sp>
          <p:sp>
            <p:nvSpPr>
              <p:cNvPr id="25" name="Rettangolo 24"/>
              <p:cNvSpPr/>
              <p:nvPr/>
            </p:nvSpPr>
            <p:spPr>
              <a:xfrm>
                <a:off x="7956376" y="1988840"/>
                <a:ext cx="936104" cy="288032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time</a:t>
                </a:r>
                <a:endParaRPr lang="it-IT" dirty="0"/>
              </a:p>
            </p:txBody>
          </p:sp>
        </p:grpSp>
        <p:sp>
          <p:nvSpPr>
            <p:cNvPr id="33" name="Parentesi graffa aperta 32"/>
            <p:cNvSpPr/>
            <p:nvPr/>
          </p:nvSpPr>
          <p:spPr>
            <a:xfrm rot="5400000">
              <a:off x="7394544" y="368660"/>
              <a:ext cx="216024" cy="2448272"/>
            </a:xfrm>
            <a:prstGeom prst="lef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4" name="CasellaDiTesto 33"/>
            <p:cNvSpPr txBox="1"/>
            <p:nvPr/>
          </p:nvSpPr>
          <p:spPr>
            <a:xfrm>
              <a:off x="6953326" y="1196752"/>
              <a:ext cx="11144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coded hit</a:t>
              </a:r>
              <a:endParaRPr lang="it-IT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Measures</a:t>
            </a:r>
            <a:endParaRPr lang="it-IT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12/05/2011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F.Giorgi - HSTD8, Taipei (TW) </a:t>
            </a:r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3CD9E-8E5B-406D-A1BF-9816EAFB9A26}" type="slidenum">
              <a:rPr lang="it-IT" smtClean="0"/>
              <a:pPr/>
              <a:t>21</a:t>
            </a:fld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00" name="Text Box 12"/>
          <p:cNvSpPr txBox="1">
            <a:spLocks noChangeArrowheads="1"/>
          </p:cNvSpPr>
          <p:nvPr/>
        </p:nvSpPr>
        <p:spPr bwMode="auto">
          <a:xfrm>
            <a:off x="4159250" y="4724400"/>
            <a:ext cx="869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/>
              <a:t>X pixel</a:t>
            </a:r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System test: </a:t>
            </a:r>
            <a:r>
              <a:rPr lang="it-IT" dirty="0" err="1" smtClean="0"/>
              <a:t>Carbon-grating</a:t>
            </a:r>
            <a:r>
              <a:rPr lang="it-IT" dirty="0" smtClean="0"/>
              <a:t> </a:t>
            </a:r>
            <a:r>
              <a:rPr lang="it-IT" dirty="0" err="1" smtClean="0"/>
              <a:t>diffraction</a:t>
            </a:r>
            <a:endParaRPr lang="it-IT" dirty="0"/>
          </a:p>
        </p:txBody>
      </p:sp>
      <p:pic>
        <p:nvPicPr>
          <p:cNvPr id="12294" name="Picture 6" descr="CarboGratingX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750" y="4648200"/>
            <a:ext cx="4514850" cy="1695450"/>
          </a:xfrm>
          <a:prstGeom prst="rect">
            <a:avLst/>
          </a:prstGeom>
          <a:noFill/>
        </p:spPr>
      </p:pic>
      <p:pic>
        <p:nvPicPr>
          <p:cNvPr id="12292" name="Picture 4" descr="CarboGratingIm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3140968"/>
            <a:ext cx="4953000" cy="1197992"/>
          </a:xfrm>
          <a:prstGeom prst="rect">
            <a:avLst/>
          </a:prstGeom>
          <a:noFill/>
        </p:spPr>
      </p:pic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4175125" y="6361113"/>
            <a:ext cx="869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/>
              <a:t>X pixel</a:t>
            </a:r>
          </a:p>
        </p:txBody>
      </p:sp>
      <p:sp>
        <p:nvSpPr>
          <p:cNvPr id="12296" name="Text Box 8"/>
          <p:cNvSpPr txBox="1">
            <a:spLocks noChangeArrowheads="1"/>
          </p:cNvSpPr>
          <p:nvPr/>
        </p:nvSpPr>
        <p:spPr bwMode="auto">
          <a:xfrm rot="16200000">
            <a:off x="53182" y="2918618"/>
            <a:ext cx="869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/>
              <a:t>Y pixel</a:t>
            </a:r>
          </a:p>
        </p:txBody>
      </p:sp>
      <p:sp>
        <p:nvSpPr>
          <p:cNvPr id="12297" name="Text Box 9"/>
          <p:cNvSpPr txBox="1">
            <a:spLocks noChangeArrowheads="1"/>
          </p:cNvSpPr>
          <p:nvPr/>
        </p:nvSpPr>
        <p:spPr bwMode="auto">
          <a:xfrm rot="16200000">
            <a:off x="-53181" y="4944269"/>
            <a:ext cx="781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/>
              <a:t>dN/dx</a:t>
            </a:r>
          </a:p>
        </p:txBody>
      </p:sp>
      <p:pic>
        <p:nvPicPr>
          <p:cNvPr id="12298" name="Picture 10" descr="CarboGratingMul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0" y="2590800"/>
            <a:ext cx="2967038" cy="2155825"/>
          </a:xfrm>
          <a:prstGeom prst="rect">
            <a:avLst/>
          </a:prstGeom>
          <a:noFill/>
        </p:spPr>
      </p:pic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5792"/>
            <a:ext cx="8686800" cy="1261120"/>
          </a:xfrm>
        </p:spPr>
        <p:txBody>
          <a:bodyPr/>
          <a:lstStyle/>
          <a:p>
            <a:pPr>
              <a:buFontTx/>
              <a:buNone/>
            </a:pPr>
            <a:r>
              <a:rPr lang="it-IT" sz="2000" dirty="0" smtClean="0"/>
              <a:t>Grid sample pitch: 400 </a:t>
            </a:r>
            <a:r>
              <a:rPr lang="it-IT" sz="2000" dirty="0"/>
              <a:t>nm</a:t>
            </a:r>
          </a:p>
          <a:p>
            <a:pPr>
              <a:buFontTx/>
              <a:buNone/>
            </a:pPr>
            <a:r>
              <a:rPr lang="it-IT" sz="2000" dirty="0" smtClean="0"/>
              <a:t>40 </a:t>
            </a:r>
            <a:r>
              <a:rPr lang="it-IT" sz="2000" dirty="0" err="1" smtClean="0"/>
              <a:t>keV</a:t>
            </a:r>
            <a:r>
              <a:rPr lang="it-IT" sz="2000" dirty="0" smtClean="0"/>
              <a:t> </a:t>
            </a:r>
            <a:r>
              <a:rPr lang="it-IT" sz="2000" dirty="0" err="1" smtClean="0"/>
              <a:t>electrons</a:t>
            </a:r>
            <a:r>
              <a:rPr lang="it-IT" sz="2000" dirty="0" smtClean="0"/>
              <a:t>:   </a:t>
            </a:r>
            <a:r>
              <a:rPr lang="it-IT" sz="2000" dirty="0">
                <a:sym typeface="Symbol" pitchFamily="18" charset="2"/>
              </a:rPr>
              <a:t></a:t>
            </a:r>
            <a:r>
              <a:rPr lang="it-IT" sz="2000" dirty="0" err="1">
                <a:sym typeface="Symbol" pitchFamily="18" charset="2"/>
              </a:rPr>
              <a:t>=h</a:t>
            </a:r>
            <a:r>
              <a:rPr lang="it-IT" sz="2000" dirty="0">
                <a:sym typeface="Symbol" pitchFamily="18" charset="2"/>
              </a:rPr>
              <a:t>/</a:t>
            </a:r>
            <a:r>
              <a:rPr lang="it-IT" sz="2000" dirty="0" err="1">
                <a:sym typeface="Symbol" pitchFamily="18" charset="2"/>
              </a:rPr>
              <a:t>p=</a:t>
            </a:r>
            <a:r>
              <a:rPr lang="it-IT" sz="2000" dirty="0">
                <a:sym typeface="Symbol" pitchFamily="18" charset="2"/>
              </a:rPr>
              <a:t> </a:t>
            </a:r>
            <a:r>
              <a:rPr lang="it-IT" sz="2000" dirty="0" smtClean="0">
                <a:sym typeface="Symbol" pitchFamily="18" charset="2"/>
              </a:rPr>
              <a:t>5.9 pm ; </a:t>
            </a:r>
            <a:r>
              <a:rPr lang="el-GR" sz="2000" dirty="0" smtClean="0">
                <a:sym typeface="Symbol" pitchFamily="18" charset="2"/>
              </a:rPr>
              <a:t>θ</a:t>
            </a:r>
            <a:r>
              <a:rPr lang="en-US" sz="2000" dirty="0" smtClean="0">
                <a:sym typeface="Symbol" pitchFamily="18" charset="2"/>
              </a:rPr>
              <a:t> ~</a:t>
            </a:r>
            <a:r>
              <a:rPr lang="it-IT" sz="2000" dirty="0" smtClean="0">
                <a:sym typeface="Symbol" pitchFamily="18" charset="2"/>
              </a:rPr>
              <a:t> 10</a:t>
            </a:r>
            <a:r>
              <a:rPr lang="it-IT" sz="2000" baseline="30000" dirty="0" smtClean="0">
                <a:sym typeface="Symbol" pitchFamily="18" charset="2"/>
              </a:rPr>
              <a:t>-5</a:t>
            </a:r>
            <a:r>
              <a:rPr lang="it-IT" sz="2000" dirty="0" smtClean="0">
                <a:sym typeface="Symbol" pitchFamily="18" charset="2"/>
              </a:rPr>
              <a:t> </a:t>
            </a:r>
            <a:r>
              <a:rPr lang="it-IT" sz="2000" dirty="0" err="1">
                <a:sym typeface="Symbol" pitchFamily="18" charset="2"/>
              </a:rPr>
              <a:t>rad</a:t>
            </a:r>
            <a:endParaRPr lang="it-IT" sz="2000" dirty="0">
              <a:sym typeface="Symbol" pitchFamily="18" charset="2"/>
            </a:endParaRPr>
          </a:p>
          <a:p>
            <a:pPr>
              <a:buFontTx/>
              <a:buNone/>
            </a:pPr>
            <a:r>
              <a:rPr lang="it-IT" sz="2000" dirty="0" smtClean="0"/>
              <a:t>3 ms </a:t>
            </a:r>
            <a:r>
              <a:rPr lang="it-IT" sz="2000" dirty="0" err="1" smtClean="0"/>
              <a:t>time</a:t>
            </a:r>
            <a:r>
              <a:rPr lang="it-IT" sz="2000" dirty="0" smtClean="0"/>
              <a:t> </a:t>
            </a:r>
            <a:r>
              <a:rPr lang="it-IT" sz="2000" dirty="0" err="1" smtClean="0"/>
              <a:t>resolution</a:t>
            </a:r>
            <a:r>
              <a:rPr lang="it-IT" sz="2000" dirty="0" smtClean="0"/>
              <a:t>: </a:t>
            </a:r>
            <a:r>
              <a:rPr lang="it-IT" sz="2000" dirty="0" smtClean="0">
                <a:solidFill>
                  <a:srgbClr val="FF3300"/>
                </a:solidFill>
              </a:rPr>
              <a:t>333 </a:t>
            </a:r>
            <a:r>
              <a:rPr lang="it-IT" sz="2000" dirty="0" err="1" smtClean="0">
                <a:solidFill>
                  <a:srgbClr val="FF3300"/>
                </a:solidFill>
              </a:rPr>
              <a:t>fps</a:t>
            </a:r>
            <a:endParaRPr lang="it-IT" sz="2000" dirty="0"/>
          </a:p>
        </p:txBody>
      </p:sp>
      <p:sp>
        <p:nvSpPr>
          <p:cNvPr id="12299" name="Text Box 11"/>
          <p:cNvSpPr txBox="1">
            <a:spLocks noChangeArrowheads="1"/>
          </p:cNvSpPr>
          <p:nvPr/>
        </p:nvSpPr>
        <p:spPr bwMode="auto">
          <a:xfrm>
            <a:off x="5940152" y="4797152"/>
            <a:ext cx="2906216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dirty="0" smtClean="0"/>
              <a:t>High average number of electrons per frame</a:t>
            </a:r>
          </a:p>
          <a:p>
            <a:endParaRPr lang="it-IT" dirty="0"/>
          </a:p>
        </p:txBody>
      </p:sp>
      <p:pic>
        <p:nvPicPr>
          <p:cNvPr id="12301" name="Picture 13" descr="300px-Square_diffraction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91250" y="2524125"/>
            <a:ext cx="2343150" cy="2352675"/>
          </a:xfrm>
          <a:prstGeom prst="rect">
            <a:avLst/>
          </a:prstGeom>
          <a:noFill/>
        </p:spPr>
      </p:pic>
      <p:sp>
        <p:nvSpPr>
          <p:cNvPr id="12302" name="Rectangle 14"/>
          <p:cNvSpPr>
            <a:spLocks noChangeArrowheads="1"/>
          </p:cNvSpPr>
          <p:nvPr/>
        </p:nvSpPr>
        <p:spPr bwMode="auto">
          <a:xfrm>
            <a:off x="6248400" y="3505200"/>
            <a:ext cx="838200" cy="3810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12303" name="Oval 15"/>
          <p:cNvSpPr>
            <a:spLocks noChangeArrowheads="1"/>
          </p:cNvSpPr>
          <p:nvPr/>
        </p:nvSpPr>
        <p:spPr bwMode="auto">
          <a:xfrm>
            <a:off x="7696200" y="2895600"/>
            <a:ext cx="1066800" cy="304800"/>
          </a:xfrm>
          <a:prstGeom prst="ellipse">
            <a:avLst/>
          </a:prstGeom>
          <a:noFill/>
          <a:ln w="19050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15" name="Rettangolo 14"/>
          <p:cNvSpPr/>
          <p:nvPr/>
        </p:nvSpPr>
        <p:spPr>
          <a:xfrm>
            <a:off x="5292080" y="5661248"/>
            <a:ext cx="26642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err="1" smtClean="0"/>
              <a:t>Peak</a:t>
            </a:r>
            <a:r>
              <a:rPr lang="it-IT" dirty="0" smtClean="0"/>
              <a:t> </a:t>
            </a:r>
            <a:r>
              <a:rPr lang="it-IT" dirty="0" err="1" smtClean="0"/>
              <a:t>distance</a:t>
            </a:r>
            <a:r>
              <a:rPr lang="it-IT" dirty="0" smtClean="0"/>
              <a:t>: 13 </a:t>
            </a:r>
            <a:r>
              <a:rPr lang="it-IT" dirty="0" err="1" smtClean="0"/>
              <a:t>pixels</a:t>
            </a:r>
            <a:endParaRPr lang="it-IT" dirty="0" smtClean="0"/>
          </a:p>
          <a:p>
            <a:r>
              <a:rPr lang="it-IT" dirty="0" smtClean="0"/>
              <a:t>	</a:t>
            </a:r>
            <a:r>
              <a:rPr lang="it-IT" b="1" dirty="0" smtClean="0">
                <a:sym typeface="Wingdings" pitchFamily="2" charset="2"/>
              </a:rPr>
              <a:t> 0.65 mm</a:t>
            </a:r>
            <a:endParaRPr lang="it-IT" b="1" dirty="0"/>
          </a:p>
        </p:txBody>
      </p:sp>
      <p:sp>
        <p:nvSpPr>
          <p:cNvPr id="16" name="Segnaposto data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12/05/2011</a:t>
            </a:r>
            <a:endParaRPr lang="it-IT"/>
          </a:p>
        </p:txBody>
      </p:sp>
      <p:sp>
        <p:nvSpPr>
          <p:cNvPr id="17" name="Segnaposto numero diapositiva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406F2-43EA-4981-AA81-C430DD109DEF}" type="slidenum">
              <a:rPr lang="it-IT" smtClean="0"/>
              <a:pPr/>
              <a:t>22</a:t>
            </a:fld>
            <a:endParaRPr lang="it-IT"/>
          </a:p>
        </p:txBody>
      </p:sp>
      <p:sp>
        <p:nvSpPr>
          <p:cNvPr id="18" name="Segnaposto piè di pagina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F.Giorgi - HSTD8, Taipei (TW) </a:t>
            </a:r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2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2000"/>
                                        <p:tgtEl>
                                          <p:spTgt spid="123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00" grpId="0"/>
      <p:bldP spid="12295" grpId="0"/>
      <p:bldP spid="12296" grpId="0"/>
      <p:bldP spid="12297" grpId="0"/>
      <p:bldP spid="12299" grpId="0"/>
      <p:bldP spid="12302" grpId="0" animBg="1"/>
      <p:bldP spid="12302" grpId="1" animBg="1"/>
      <p:bldP spid="12303" grpId="0" animBg="1"/>
      <p:bldP spid="1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single electron interference experiment results </a:t>
            </a:r>
            <a:endParaRPr lang="it-IT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269875" indent="-269875" algn="l">
              <a:buFont typeface="Arial" pitchFamily="34" charset="0"/>
              <a:buChar char="•"/>
            </a:pPr>
            <a:r>
              <a:rPr lang="it-IT" dirty="0" smtClean="0">
                <a:solidFill>
                  <a:schemeClr val="tx1"/>
                </a:solidFill>
              </a:rPr>
              <a:t>40 keV electrons</a:t>
            </a:r>
            <a:endParaRPr lang="it-IT" dirty="0" smtClean="0">
              <a:solidFill>
                <a:schemeClr val="tx1"/>
              </a:solidFill>
              <a:sym typeface="Symbol" pitchFamily="18" charset="2"/>
            </a:endParaRPr>
          </a:p>
          <a:p>
            <a:pPr marL="269875" indent="-269875" algn="l">
              <a:buFont typeface="Arial" pitchFamily="34" charset="0"/>
              <a:buChar char="•"/>
            </a:pPr>
            <a:r>
              <a:rPr lang="it-IT" dirty="0" smtClean="0">
                <a:solidFill>
                  <a:schemeClr val="tx1"/>
                </a:solidFill>
              </a:rPr>
              <a:t>165 μs time resolution:</a:t>
            </a:r>
            <a:r>
              <a:rPr lang="it-IT" dirty="0" smtClean="0"/>
              <a:t> </a:t>
            </a:r>
            <a:r>
              <a:rPr lang="it-IT" dirty="0" smtClean="0">
                <a:solidFill>
                  <a:srgbClr val="FF0000"/>
                </a:solidFill>
              </a:rPr>
              <a:t>~</a:t>
            </a:r>
            <a:r>
              <a:rPr lang="it-IT" dirty="0" smtClean="0">
                <a:solidFill>
                  <a:srgbClr val="FF3300"/>
                </a:solidFill>
              </a:rPr>
              <a:t>6000 fps</a:t>
            </a:r>
            <a:endParaRPr lang="it-IT" dirty="0" smtClean="0"/>
          </a:p>
          <a:p>
            <a:pPr algn="l"/>
            <a:endParaRPr lang="it-IT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12/05/2011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F.Giorgi - HSTD8, Taipei (TW) </a:t>
            </a:r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3CD9E-8E5B-406D-A1BF-9816EAFB9A26}" type="slidenum">
              <a:rPr lang="it-IT" smtClean="0"/>
              <a:pPr/>
              <a:t>23</a:t>
            </a:fld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04664" y="1052736"/>
            <a:ext cx="11737304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12/05/2011</a:t>
            </a:r>
            <a:endParaRPr lang="it-IT"/>
          </a:p>
        </p:txBody>
      </p:sp>
      <p:sp>
        <p:nvSpPr>
          <p:cNvPr id="8" name="Segnaposto numero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406F2-43EA-4981-AA81-C430DD109DEF}" type="slidenum">
              <a:rPr lang="it-IT" smtClean="0"/>
              <a:pPr/>
              <a:t>24</a:t>
            </a:fld>
            <a:endParaRPr lang="it-IT" dirty="0"/>
          </a:p>
        </p:txBody>
      </p:sp>
      <p:sp>
        <p:nvSpPr>
          <p:cNvPr id="9" name="Segnaposto piè di pagina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F.Giorgi - HSTD8, Taipei (TW) </a:t>
            </a:r>
            <a:endParaRPr lang="it-IT"/>
          </a:p>
        </p:txBody>
      </p:sp>
      <p:pic>
        <p:nvPicPr>
          <p:cNvPr id="4" name="Picture 2" descr="C:\Users\giorgi\Desktop\Nuova cartella\All00000100.png"/>
          <p:cNvPicPr>
            <a:picLocks noChangeAspect="1" noChangeArrowheads="1"/>
          </p:cNvPicPr>
          <p:nvPr/>
        </p:nvPicPr>
        <p:blipFill>
          <a:blip r:embed="rId3" cstate="print"/>
          <a:srcRect t="7143"/>
          <a:stretch>
            <a:fillRect/>
          </a:stretch>
        </p:blipFill>
        <p:spPr bwMode="auto">
          <a:xfrm>
            <a:off x="-1299605" y="1412776"/>
            <a:ext cx="2157144" cy="936104"/>
          </a:xfrm>
          <a:prstGeom prst="rect">
            <a:avLst/>
          </a:prstGeom>
          <a:noFill/>
        </p:spPr>
      </p:pic>
      <p:pic>
        <p:nvPicPr>
          <p:cNvPr id="11" name="Picture 2" descr="C:\Users\giorgi\Desktop\Nuova cartella\All00000100.png"/>
          <p:cNvPicPr>
            <a:picLocks noChangeAspect="1" noChangeArrowheads="1"/>
          </p:cNvPicPr>
          <p:nvPr/>
        </p:nvPicPr>
        <p:blipFill>
          <a:blip r:embed="rId3" cstate="print"/>
          <a:srcRect t="7143"/>
          <a:stretch>
            <a:fillRect/>
          </a:stretch>
        </p:blipFill>
        <p:spPr bwMode="auto">
          <a:xfrm>
            <a:off x="1043608" y="1412776"/>
            <a:ext cx="2157144" cy="936104"/>
          </a:xfrm>
          <a:prstGeom prst="rect">
            <a:avLst/>
          </a:prstGeom>
          <a:noFill/>
        </p:spPr>
      </p:pic>
      <p:pic>
        <p:nvPicPr>
          <p:cNvPr id="12" name="Picture 2" descr="C:\Users\giorgi\Desktop\Nuova cartella\All00000100.png"/>
          <p:cNvPicPr>
            <a:picLocks noChangeAspect="1" noChangeArrowheads="1"/>
          </p:cNvPicPr>
          <p:nvPr/>
        </p:nvPicPr>
        <p:blipFill>
          <a:blip r:embed="rId3" cstate="print"/>
          <a:srcRect t="7143"/>
          <a:stretch>
            <a:fillRect/>
          </a:stretch>
        </p:blipFill>
        <p:spPr bwMode="auto">
          <a:xfrm>
            <a:off x="3419872" y="1412776"/>
            <a:ext cx="2157144" cy="936104"/>
          </a:xfrm>
          <a:prstGeom prst="rect">
            <a:avLst/>
          </a:prstGeom>
          <a:noFill/>
        </p:spPr>
      </p:pic>
      <p:pic>
        <p:nvPicPr>
          <p:cNvPr id="13" name="Picture 2" descr="C:\Users\giorgi\Desktop\Nuova cartella\All00000100.png"/>
          <p:cNvPicPr>
            <a:picLocks noChangeAspect="1" noChangeArrowheads="1"/>
          </p:cNvPicPr>
          <p:nvPr/>
        </p:nvPicPr>
        <p:blipFill>
          <a:blip r:embed="rId3" cstate="print"/>
          <a:srcRect t="7143"/>
          <a:stretch>
            <a:fillRect/>
          </a:stretch>
        </p:blipFill>
        <p:spPr bwMode="auto">
          <a:xfrm>
            <a:off x="8065428" y="1412776"/>
            <a:ext cx="2157144" cy="936104"/>
          </a:xfrm>
          <a:prstGeom prst="rect">
            <a:avLst/>
          </a:prstGeom>
          <a:noFill/>
        </p:spPr>
      </p:pic>
      <p:pic>
        <p:nvPicPr>
          <p:cNvPr id="1027" name="Picture 3" descr="C:\Users\giorgi\Desktop\Nuova cartella\All00018100.png"/>
          <p:cNvPicPr>
            <a:picLocks noChangeAspect="1" noChangeArrowheads="1"/>
          </p:cNvPicPr>
          <p:nvPr/>
        </p:nvPicPr>
        <p:blipFill>
          <a:blip r:embed="rId4" cstate="print"/>
          <a:srcRect t="7726"/>
          <a:stretch>
            <a:fillRect/>
          </a:stretch>
        </p:blipFill>
        <p:spPr bwMode="auto">
          <a:xfrm>
            <a:off x="5713825" y="1412776"/>
            <a:ext cx="2170543" cy="936000"/>
          </a:xfrm>
          <a:prstGeom prst="rect">
            <a:avLst/>
          </a:prstGeom>
          <a:noFill/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84584" y="2780928"/>
            <a:ext cx="11737304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412776" y="4581128"/>
            <a:ext cx="11737304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3" descr="C:\Users\giorgi\Desktop\Nuova cartella\All00018100.png"/>
          <p:cNvPicPr>
            <a:picLocks noChangeAspect="1" noChangeArrowheads="1"/>
          </p:cNvPicPr>
          <p:nvPr/>
        </p:nvPicPr>
        <p:blipFill>
          <a:blip r:embed="rId4" cstate="print"/>
          <a:srcRect t="7726"/>
          <a:stretch>
            <a:fillRect/>
          </a:stretch>
        </p:blipFill>
        <p:spPr bwMode="auto">
          <a:xfrm>
            <a:off x="-540568" y="3140968"/>
            <a:ext cx="2170543" cy="936000"/>
          </a:xfrm>
          <a:prstGeom prst="rect">
            <a:avLst/>
          </a:prstGeom>
          <a:noFill/>
        </p:spPr>
      </p:pic>
      <p:pic>
        <p:nvPicPr>
          <p:cNvPr id="18" name="Picture 2" descr="C:\Users\giorgi\Desktop\Nuova cartella\All00000100.png"/>
          <p:cNvPicPr>
            <a:picLocks noChangeAspect="1" noChangeArrowheads="1"/>
          </p:cNvPicPr>
          <p:nvPr/>
        </p:nvPicPr>
        <p:blipFill>
          <a:blip r:embed="rId3" cstate="print"/>
          <a:srcRect t="7143"/>
          <a:stretch>
            <a:fillRect/>
          </a:stretch>
        </p:blipFill>
        <p:spPr bwMode="auto">
          <a:xfrm>
            <a:off x="1763688" y="3140968"/>
            <a:ext cx="2157144" cy="936104"/>
          </a:xfrm>
          <a:prstGeom prst="rect">
            <a:avLst/>
          </a:prstGeom>
          <a:noFill/>
        </p:spPr>
      </p:pic>
      <p:pic>
        <p:nvPicPr>
          <p:cNvPr id="19" name="Picture 2" descr="C:\Users\giorgi\Desktop\Nuova cartella\All00000100.png"/>
          <p:cNvPicPr>
            <a:picLocks noChangeAspect="1" noChangeArrowheads="1"/>
          </p:cNvPicPr>
          <p:nvPr/>
        </p:nvPicPr>
        <p:blipFill>
          <a:blip r:embed="rId3" cstate="print"/>
          <a:srcRect t="7143"/>
          <a:stretch>
            <a:fillRect/>
          </a:stretch>
        </p:blipFill>
        <p:spPr bwMode="auto">
          <a:xfrm>
            <a:off x="4139952" y="3140968"/>
            <a:ext cx="2157144" cy="936104"/>
          </a:xfrm>
          <a:prstGeom prst="rect">
            <a:avLst/>
          </a:prstGeom>
          <a:noFill/>
        </p:spPr>
      </p:pic>
      <p:pic>
        <p:nvPicPr>
          <p:cNvPr id="20" name="Picture 2" descr="C:\Users\giorgi\Desktop\Nuova cartella\All00000100.png"/>
          <p:cNvPicPr>
            <a:picLocks noChangeAspect="1" noChangeArrowheads="1"/>
          </p:cNvPicPr>
          <p:nvPr/>
        </p:nvPicPr>
        <p:blipFill>
          <a:blip r:embed="rId3" cstate="print"/>
          <a:srcRect t="7143"/>
          <a:stretch>
            <a:fillRect/>
          </a:stretch>
        </p:blipFill>
        <p:spPr bwMode="auto">
          <a:xfrm>
            <a:off x="6444208" y="3140968"/>
            <a:ext cx="2157144" cy="936104"/>
          </a:xfrm>
          <a:prstGeom prst="rect">
            <a:avLst/>
          </a:prstGeom>
          <a:noFill/>
        </p:spPr>
      </p:pic>
      <p:pic>
        <p:nvPicPr>
          <p:cNvPr id="21" name="Picture 2" descr="C:\Users\giorgi\Desktop\Nuova cartella\All00000100.png"/>
          <p:cNvPicPr>
            <a:picLocks noChangeAspect="1" noChangeArrowheads="1"/>
          </p:cNvPicPr>
          <p:nvPr/>
        </p:nvPicPr>
        <p:blipFill>
          <a:blip r:embed="rId3" cstate="print"/>
          <a:srcRect t="7143"/>
          <a:stretch>
            <a:fillRect/>
          </a:stretch>
        </p:blipFill>
        <p:spPr bwMode="auto">
          <a:xfrm>
            <a:off x="8748464" y="3140968"/>
            <a:ext cx="2157144" cy="936104"/>
          </a:xfrm>
          <a:prstGeom prst="rect">
            <a:avLst/>
          </a:prstGeom>
          <a:noFill/>
        </p:spPr>
      </p:pic>
      <p:pic>
        <p:nvPicPr>
          <p:cNvPr id="22" name="Picture 3" descr="C:\Users\giorgi\Desktop\Nuova cartella\All00018100.png"/>
          <p:cNvPicPr>
            <a:picLocks noChangeAspect="1" noChangeArrowheads="1"/>
          </p:cNvPicPr>
          <p:nvPr/>
        </p:nvPicPr>
        <p:blipFill>
          <a:blip r:embed="rId4" cstate="print"/>
          <a:srcRect t="7726"/>
          <a:stretch>
            <a:fillRect/>
          </a:stretch>
        </p:blipFill>
        <p:spPr bwMode="auto">
          <a:xfrm>
            <a:off x="2350769" y="4941168"/>
            <a:ext cx="2170543" cy="936000"/>
          </a:xfrm>
          <a:prstGeom prst="rect">
            <a:avLst/>
          </a:prstGeom>
          <a:noFill/>
        </p:spPr>
      </p:pic>
      <p:pic>
        <p:nvPicPr>
          <p:cNvPr id="23" name="Picture 2" descr="C:\Users\giorgi\Desktop\Nuova cartella\All00000100.png"/>
          <p:cNvPicPr>
            <a:picLocks noChangeAspect="1" noChangeArrowheads="1"/>
          </p:cNvPicPr>
          <p:nvPr/>
        </p:nvPicPr>
        <p:blipFill>
          <a:blip r:embed="rId3" cstate="print"/>
          <a:srcRect t="7143"/>
          <a:stretch>
            <a:fillRect/>
          </a:stretch>
        </p:blipFill>
        <p:spPr bwMode="auto">
          <a:xfrm>
            <a:off x="0" y="4941168"/>
            <a:ext cx="2157144" cy="936104"/>
          </a:xfrm>
          <a:prstGeom prst="rect">
            <a:avLst/>
          </a:prstGeom>
          <a:noFill/>
        </p:spPr>
      </p:pic>
      <p:pic>
        <p:nvPicPr>
          <p:cNvPr id="24" name="Picture 2" descr="C:\Users\giorgi\Desktop\Nuova cartella\All00000100.png"/>
          <p:cNvPicPr>
            <a:picLocks noChangeAspect="1" noChangeArrowheads="1"/>
          </p:cNvPicPr>
          <p:nvPr/>
        </p:nvPicPr>
        <p:blipFill>
          <a:blip r:embed="rId3" cstate="print"/>
          <a:srcRect t="7143"/>
          <a:stretch>
            <a:fillRect/>
          </a:stretch>
        </p:blipFill>
        <p:spPr bwMode="auto">
          <a:xfrm>
            <a:off x="4716016" y="4941168"/>
            <a:ext cx="2157144" cy="936104"/>
          </a:xfrm>
          <a:prstGeom prst="rect">
            <a:avLst/>
          </a:prstGeom>
          <a:noFill/>
        </p:spPr>
      </p:pic>
      <p:pic>
        <p:nvPicPr>
          <p:cNvPr id="25" name="Picture 2" descr="C:\Users\giorgi\Desktop\Nuova cartella\All00000100.png"/>
          <p:cNvPicPr>
            <a:picLocks noChangeAspect="1" noChangeArrowheads="1"/>
          </p:cNvPicPr>
          <p:nvPr/>
        </p:nvPicPr>
        <p:blipFill>
          <a:blip r:embed="rId3" cstate="print"/>
          <a:srcRect t="7143"/>
          <a:stretch>
            <a:fillRect/>
          </a:stretch>
        </p:blipFill>
        <p:spPr bwMode="auto">
          <a:xfrm>
            <a:off x="7023368" y="4941168"/>
            <a:ext cx="2157144" cy="936104"/>
          </a:xfrm>
          <a:prstGeom prst="rect">
            <a:avLst/>
          </a:prstGeom>
          <a:noFill/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512" y="125760"/>
            <a:ext cx="8784976" cy="926976"/>
          </a:xfrm>
        </p:spPr>
        <p:txBody>
          <a:bodyPr>
            <a:normAutofit/>
          </a:bodyPr>
          <a:lstStyle/>
          <a:p>
            <a:r>
              <a:rPr lang="en-US" sz="2800" dirty="0" smtClean="0"/>
              <a:t>Vast majority of frames are empty (empty/hit ~ 70)</a:t>
            </a:r>
            <a:endParaRPr lang="it-IT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The edited movie 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12/05/2011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F.Giorgi - HSTD8, Taipei (TW) 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406F2-43EA-4981-AA81-C430DD109DEF}" type="slidenum">
              <a:rPr lang="it-IT" smtClean="0"/>
              <a:pPr/>
              <a:t>25</a:t>
            </a:fld>
            <a:endParaRPr lang="it-IT"/>
          </a:p>
        </p:txBody>
      </p:sp>
      <p:sp>
        <p:nvSpPr>
          <p:cNvPr id="8" name="CasellaDiTesto 7"/>
          <p:cNvSpPr txBox="1"/>
          <p:nvPr/>
        </p:nvSpPr>
        <p:spPr>
          <a:xfrm>
            <a:off x="899592" y="1268760"/>
            <a:ext cx="64087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part: Both empty and single-electron frames are being played</a:t>
            </a:r>
          </a:p>
        </p:txBody>
      </p:sp>
      <p:sp>
        <p:nvSpPr>
          <p:cNvPr id="9" name="CasellaDiTesto 8"/>
          <p:cNvSpPr txBox="1"/>
          <p:nvPr/>
        </p:nvSpPr>
        <p:spPr>
          <a:xfrm>
            <a:off x="5580112" y="2132856"/>
            <a:ext cx="1452642" cy="36933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~20 min. run</a:t>
            </a:r>
            <a:endParaRPr lang="it-IT" b="1" dirty="0">
              <a:solidFill>
                <a:srgbClr val="C00000"/>
              </a:solidFill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3203848" y="2142148"/>
            <a:ext cx="1715021" cy="36933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96k e</a:t>
            </a:r>
            <a:r>
              <a:rPr lang="en-US" b="1" baseline="30000" dirty="0" smtClean="0">
                <a:solidFill>
                  <a:srgbClr val="C00000"/>
                </a:solidFill>
              </a:rPr>
              <a:t>-</a:t>
            </a:r>
            <a:r>
              <a:rPr lang="en-US" b="1" dirty="0" smtClean="0">
                <a:solidFill>
                  <a:srgbClr val="C00000"/>
                </a:solidFill>
              </a:rPr>
              <a:t> recorded</a:t>
            </a:r>
            <a:endParaRPr lang="it-IT" b="1" dirty="0">
              <a:solidFill>
                <a:srgbClr val="C00000"/>
              </a:solidFill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7511846" y="1484784"/>
            <a:ext cx="1452642" cy="120032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C00000"/>
                </a:solidFill>
              </a:rPr>
              <a:t>~80 e</a:t>
            </a:r>
            <a:r>
              <a:rPr lang="en-US" b="1" baseline="30000" dirty="0" smtClean="0">
                <a:solidFill>
                  <a:srgbClr val="C00000"/>
                </a:solidFill>
              </a:rPr>
              <a:t>-</a:t>
            </a:r>
            <a:r>
              <a:rPr lang="en-US" b="1" dirty="0" smtClean="0">
                <a:solidFill>
                  <a:srgbClr val="C00000"/>
                </a:solidFill>
              </a:rPr>
              <a:t>/s </a:t>
            </a:r>
            <a:r>
              <a:rPr lang="en-US" dirty="0" smtClean="0">
                <a:solidFill>
                  <a:srgbClr val="C00000"/>
                </a:solidFill>
                <a:sym typeface="Wingdings" pitchFamily="2" charset="2"/>
              </a:rPr>
              <a:t></a:t>
            </a:r>
          </a:p>
          <a:p>
            <a:pPr algn="ctr"/>
            <a:r>
              <a:rPr lang="en-US" b="1" dirty="0" smtClean="0">
                <a:solidFill>
                  <a:srgbClr val="C00000"/>
                </a:solidFill>
                <a:sym typeface="Wingdings" pitchFamily="2" charset="2"/>
              </a:rPr>
              <a:t>1500 km </a:t>
            </a:r>
            <a:r>
              <a:rPr lang="en-US" dirty="0" smtClean="0">
                <a:solidFill>
                  <a:srgbClr val="C00000"/>
                </a:solidFill>
                <a:sym typeface="Wingdings" pitchFamily="2" charset="2"/>
              </a:rPr>
              <a:t/>
            </a:r>
            <a:br>
              <a:rPr lang="en-US" dirty="0" smtClean="0">
                <a:solidFill>
                  <a:srgbClr val="C00000"/>
                </a:solidFill>
                <a:sym typeface="Wingdings" pitchFamily="2" charset="2"/>
              </a:rPr>
            </a:br>
            <a:r>
              <a:rPr lang="en-US" dirty="0" smtClean="0">
                <a:solidFill>
                  <a:srgbClr val="C00000"/>
                </a:solidFill>
                <a:sym typeface="Wingdings" pitchFamily="2" charset="2"/>
              </a:rPr>
              <a:t>av. Distance</a:t>
            </a:r>
          </a:p>
          <a:p>
            <a:pPr algn="ctr"/>
            <a:r>
              <a:rPr lang="en-US" dirty="0" smtClean="0">
                <a:solidFill>
                  <a:srgbClr val="C00000"/>
                </a:solidFill>
              </a:rPr>
              <a:t>(</a:t>
            </a:r>
            <a:r>
              <a:rPr lang="el-GR" dirty="0" smtClean="0">
                <a:solidFill>
                  <a:srgbClr val="C00000"/>
                </a:solidFill>
              </a:rPr>
              <a:t>β</a:t>
            </a:r>
            <a:r>
              <a:rPr lang="en-US" dirty="0" smtClean="0">
                <a:solidFill>
                  <a:srgbClr val="C00000"/>
                </a:solidFill>
              </a:rPr>
              <a:t>~.5)</a:t>
            </a:r>
            <a:endParaRPr lang="it-IT" dirty="0">
              <a:solidFill>
                <a:srgbClr val="C00000"/>
              </a:solidFill>
            </a:endParaRPr>
          </a:p>
        </p:txBody>
      </p:sp>
      <p:cxnSp>
        <p:nvCxnSpPr>
          <p:cNvPr id="15" name="Connettore 2 14"/>
          <p:cNvCxnSpPr/>
          <p:nvPr/>
        </p:nvCxnSpPr>
        <p:spPr>
          <a:xfrm>
            <a:off x="3995936" y="2492896"/>
            <a:ext cx="0" cy="216024"/>
          </a:xfrm>
          <a:prstGeom prst="straightConnector1">
            <a:avLst/>
          </a:prstGeom>
          <a:ln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2 15"/>
          <p:cNvCxnSpPr/>
          <p:nvPr/>
        </p:nvCxnSpPr>
        <p:spPr>
          <a:xfrm>
            <a:off x="6372200" y="2492896"/>
            <a:ext cx="0" cy="216024"/>
          </a:xfrm>
          <a:prstGeom prst="straightConnector1">
            <a:avLst/>
          </a:prstGeom>
          <a:ln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ttangolo 16"/>
          <p:cNvSpPr/>
          <p:nvPr/>
        </p:nvSpPr>
        <p:spPr>
          <a:xfrm>
            <a:off x="899592" y="1534758"/>
            <a:ext cx="62646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part: Empty frames are being skipped.</a:t>
            </a:r>
          </a:p>
        </p:txBody>
      </p:sp>
      <p:sp>
        <p:nvSpPr>
          <p:cNvPr id="18" name="Rettangolo 17"/>
          <p:cNvSpPr/>
          <p:nvPr/>
        </p:nvSpPr>
        <p:spPr>
          <a:xfrm>
            <a:off x="899592" y="1800756"/>
            <a:ext cx="62646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part:  Single electron frames are overlapped together</a:t>
            </a:r>
          </a:p>
        </p:txBody>
      </p:sp>
      <p:pic>
        <p:nvPicPr>
          <p:cNvPr id="20" name="corto2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781050" y="2708920"/>
            <a:ext cx="7581900" cy="3543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9" dur="1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video>
              <p:cMediaNode>
                <p:cTn id="2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video>
          </p:childTnLst>
        </p:cTn>
      </p:par>
    </p:tnLst>
    <p:bldLst>
      <p:bldP spid="9" grpId="0" animBg="1"/>
      <p:bldP spid="10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Frame data analysis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12/05/2011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F.Giorgi - HSTD8, Taipei (TW) 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406F2-43EA-4981-AA81-C430DD109DEF}" type="slidenum">
              <a:rPr lang="it-IT" smtClean="0"/>
              <a:pPr/>
              <a:t>26</a:t>
            </a:fld>
            <a:endParaRPr lang="it-IT"/>
          </a:p>
        </p:txBody>
      </p:sp>
      <p:pic>
        <p:nvPicPr>
          <p:cNvPr id="15" name="Segnaposto contenuto 14" descr="canvas_mult207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66750" y="1988840"/>
            <a:ext cx="3619500" cy="3962400"/>
          </a:xfrm>
        </p:spPr>
      </p:pic>
      <p:pic>
        <p:nvPicPr>
          <p:cNvPr id="16" name="Segnaposto contenuto 15" descr="canvas_time207.pn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860032" y="1986880"/>
            <a:ext cx="3619500" cy="3962400"/>
          </a:xfrm>
        </p:spPr>
      </p:pic>
      <p:sp>
        <p:nvSpPr>
          <p:cNvPr id="17" name="CasellaDiTesto 16"/>
          <p:cNvSpPr txBox="1"/>
          <p:nvPr/>
        </p:nvSpPr>
        <p:spPr>
          <a:xfrm>
            <a:off x="899592" y="1340768"/>
            <a:ext cx="3059492" cy="36933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/>
              <a:t>Electron multiplicity in frames</a:t>
            </a:r>
          </a:p>
        </p:txBody>
      </p:sp>
      <p:sp>
        <p:nvSpPr>
          <p:cNvPr id="18" name="Rettangolo 17"/>
          <p:cNvSpPr/>
          <p:nvPr/>
        </p:nvSpPr>
        <p:spPr>
          <a:xfrm>
            <a:off x="827584" y="6021288"/>
            <a:ext cx="320209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zero-multiplicity (empty frames) ~ 7x10</a:t>
            </a:r>
            <a:r>
              <a:rPr lang="en-US" sz="1400" baseline="30000" dirty="0" smtClean="0"/>
              <a:t>6</a:t>
            </a:r>
            <a:endParaRPr lang="it-IT" sz="1400" baseline="30000" dirty="0"/>
          </a:p>
        </p:txBody>
      </p:sp>
      <p:sp>
        <p:nvSpPr>
          <p:cNvPr id="20" name="CasellaDiTesto 19"/>
          <p:cNvSpPr txBox="1"/>
          <p:nvPr/>
        </p:nvSpPr>
        <p:spPr>
          <a:xfrm>
            <a:off x="4932040" y="1340768"/>
            <a:ext cx="3387146" cy="36933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/>
              <a:t>Time distance between electrons</a:t>
            </a:r>
          </a:p>
        </p:txBody>
      </p:sp>
      <p:sp>
        <p:nvSpPr>
          <p:cNvPr id="22" name="Rettangolo 21"/>
          <p:cNvSpPr/>
          <p:nvPr/>
        </p:nvSpPr>
        <p:spPr>
          <a:xfrm>
            <a:off x="611560" y="1916831"/>
            <a:ext cx="3672408" cy="405942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" name="Rettangolo 22"/>
          <p:cNvSpPr/>
          <p:nvPr/>
        </p:nvSpPr>
        <p:spPr>
          <a:xfrm>
            <a:off x="4788024" y="1916832"/>
            <a:ext cx="3672408" cy="405942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4" name="Rettangolo 23"/>
          <p:cNvSpPr/>
          <p:nvPr/>
        </p:nvSpPr>
        <p:spPr>
          <a:xfrm>
            <a:off x="5076056" y="5949280"/>
            <a:ext cx="33843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Almost every electron was already “on tape” before the next one was emitted</a:t>
            </a:r>
            <a:endParaRPr lang="it-IT" sz="1400" baseline="30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r>
              <a:rPr lang="en-US" dirty="0" smtClean="0"/>
              <a:t>Conclusions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268760"/>
            <a:ext cx="8219256" cy="4813995"/>
          </a:xfrm>
        </p:spPr>
        <p:txBody>
          <a:bodyPr>
            <a:normAutofit/>
          </a:bodyPr>
          <a:lstStyle/>
          <a:p>
            <a:r>
              <a:rPr lang="en-US" sz="2400" dirty="0" smtClean="0"/>
              <a:t>A Young-</a:t>
            </a:r>
            <a:r>
              <a:rPr lang="en-US" sz="2400" dirty="0" err="1" smtClean="0"/>
              <a:t>Feynmann</a:t>
            </a:r>
            <a:r>
              <a:rPr lang="en-US" sz="2400" dirty="0" smtClean="0"/>
              <a:t> experiment with a sub-micron </a:t>
            </a:r>
            <a:r>
              <a:rPr lang="en-US" sz="2400" b="1" dirty="0" smtClean="0"/>
              <a:t>double slit</a:t>
            </a:r>
            <a:r>
              <a:rPr lang="en-US" sz="2400" dirty="0" smtClean="0"/>
              <a:t>, a HEP </a:t>
            </a:r>
            <a:r>
              <a:rPr lang="en-US" sz="2400" b="1" dirty="0" smtClean="0"/>
              <a:t>pixel sensor</a:t>
            </a:r>
            <a:r>
              <a:rPr lang="en-US" sz="2400" dirty="0" smtClean="0"/>
              <a:t> and a </a:t>
            </a:r>
            <a:r>
              <a:rPr lang="en-US" sz="2400" b="1" dirty="0" smtClean="0"/>
              <a:t>Transmission Electron Microscope </a:t>
            </a:r>
            <a:r>
              <a:rPr lang="en-US" sz="2400" dirty="0" smtClean="0"/>
              <a:t>was setup.</a:t>
            </a:r>
          </a:p>
          <a:p>
            <a:r>
              <a:rPr lang="en-US" sz="2400" dirty="0" smtClean="0"/>
              <a:t>40KeV</a:t>
            </a:r>
            <a:r>
              <a:rPr lang="en-US" sz="2400" b="1" dirty="0" smtClean="0"/>
              <a:t> Single electrons </a:t>
            </a:r>
            <a:r>
              <a:rPr lang="en-US" sz="2400" dirty="0" smtClean="0"/>
              <a:t>could be detected, time-tagged with a 165 µs time resolution and taped out </a:t>
            </a:r>
            <a:r>
              <a:rPr lang="en-US" sz="2400" b="1" dirty="0" smtClean="0"/>
              <a:t>one by one</a:t>
            </a:r>
            <a:r>
              <a:rPr lang="en-US" sz="2400" dirty="0" smtClean="0"/>
              <a:t> </a:t>
            </a:r>
            <a:r>
              <a:rPr lang="en-US" sz="2400" dirty="0" smtClean="0">
                <a:sym typeface="Wingdings" pitchFamily="2" charset="2"/>
              </a:rPr>
              <a:t> </a:t>
            </a:r>
            <a:r>
              <a:rPr lang="en-US" sz="2400" dirty="0" smtClean="0">
                <a:sym typeface="Wingdings" pitchFamily="2" charset="2"/>
              </a:rPr>
              <a:t>For the 1</a:t>
            </a:r>
            <a:r>
              <a:rPr lang="en-US" sz="2400" baseline="30000" dirty="0" smtClean="0">
                <a:sym typeface="Wingdings" pitchFamily="2" charset="2"/>
              </a:rPr>
              <a:t>st</a:t>
            </a:r>
            <a:r>
              <a:rPr lang="en-US" sz="2400" dirty="0" smtClean="0">
                <a:sym typeface="Wingdings" pitchFamily="2" charset="2"/>
              </a:rPr>
              <a:t> time the arrival </a:t>
            </a:r>
            <a:r>
              <a:rPr lang="en-US" sz="2400" dirty="0" smtClean="0">
                <a:sym typeface="Wingdings" pitchFamily="2" charset="2"/>
              </a:rPr>
              <a:t>time distribution (mean ~10 ms) has been reconstructed.</a:t>
            </a:r>
            <a:endParaRPr lang="en-US" sz="2400" dirty="0" smtClean="0"/>
          </a:p>
          <a:p>
            <a:r>
              <a:rPr lang="en-US" sz="2400" dirty="0" smtClean="0"/>
              <a:t>The double slit </a:t>
            </a:r>
            <a:r>
              <a:rPr lang="en-US" sz="2400" b="1" dirty="0" smtClean="0"/>
              <a:t>interference pattern </a:t>
            </a:r>
            <a:r>
              <a:rPr lang="en-US" sz="2400" dirty="0" smtClean="0"/>
              <a:t>was build up off-line with a statistic of about </a:t>
            </a:r>
            <a:r>
              <a:rPr lang="en-US" sz="2400" b="1" dirty="0" smtClean="0"/>
              <a:t>100k electrons</a:t>
            </a:r>
            <a:r>
              <a:rPr lang="en-US" sz="2400" dirty="0" smtClean="0"/>
              <a:t> that travelled at an average distance of ~</a:t>
            </a:r>
            <a:r>
              <a:rPr lang="en-US" sz="2400" b="1" dirty="0" smtClean="0"/>
              <a:t>1500 km between each other</a:t>
            </a:r>
            <a:r>
              <a:rPr lang="en-US" sz="2400" dirty="0" smtClean="0"/>
              <a:t>.</a:t>
            </a:r>
          </a:p>
          <a:p>
            <a:endParaRPr lang="en-US" sz="2400" dirty="0" smtClean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12/05/2011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F.Giorgi - HSTD8, Taipei (TW) 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406F2-43EA-4981-AA81-C430DD109DEF}" type="slidenum">
              <a:rPr lang="it-IT" smtClean="0"/>
              <a:pPr/>
              <a:t>27</a:t>
            </a:fld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en-US" dirty="0" smtClean="0"/>
              <a:t>Thank you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12/05/2011</a:t>
            </a:r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F.Giorgi - HSTD8, Taipei (TW) 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406F2-43EA-4981-AA81-C430DD109DEF}" type="slidenum">
              <a:rPr lang="it-IT" smtClean="0"/>
              <a:pPr/>
              <a:t>28</a:t>
            </a:fld>
            <a:endParaRPr lang="it-IT"/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0422" y="1152855"/>
            <a:ext cx="3803786" cy="479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5780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Still image of </a:t>
            </a:r>
            <a:r>
              <a:rPr lang="en-US" dirty="0" smtClean="0"/>
              <a:t>the overlapped single electron frames</a:t>
            </a:r>
            <a:endParaRPr lang="it-IT" dirty="0"/>
          </a:p>
        </p:txBody>
      </p:sp>
      <p:pic>
        <p:nvPicPr>
          <p:cNvPr id="7" name="Content Placeholder 6" descr="All00018478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t="8980"/>
          <a:stretch>
            <a:fillRect/>
          </a:stretch>
        </p:blipFill>
        <p:spPr>
          <a:xfrm>
            <a:off x="755576" y="2743200"/>
            <a:ext cx="7581900" cy="1807245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12/05/2011</a:t>
            </a:r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F.Giorgi - HSTD8, Taipei (TW) 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406F2-43EA-4981-AA81-C430DD109DEF}" type="slidenum">
              <a:rPr lang="it-IT" smtClean="0"/>
              <a:pPr/>
              <a:t>29</a:t>
            </a:fld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r>
              <a:rPr lang="en-US" dirty="0" smtClean="0"/>
              <a:t>Young’s double slit experiment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12/05/2011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406F2-43EA-4981-AA81-C430DD109DEF}" type="slidenum">
              <a:rPr lang="it-IT" smtClean="0"/>
              <a:pPr/>
              <a:t>3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F.Giorgi - HSTD8, Taipei (TW) </a:t>
            </a:r>
            <a:endParaRPr lang="it-IT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-108520" y="1205136"/>
            <a:ext cx="9252520" cy="18722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000" b="0" i="0" u="none" strike="noStrike" kern="1200" cap="none" spc="0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LIGHT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kumimoji="0" lang="en-US" sz="20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Monochromatic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and coherent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 source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   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Two slits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 at distance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d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 (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primary wave </a:t>
            </a:r>
            <a:r>
              <a:rPr lang="en-US" sz="2000" dirty="0">
                <a:sym typeface="Symbol" pitchFamily="18" charset="2"/>
              </a:rPr>
              <a:t>split </a:t>
            </a:r>
            <a:r>
              <a:rPr lang="en-US" sz="2000" dirty="0" smtClean="0">
                <a:sym typeface="Symbol" pitchFamily="18" charset="2"/>
              </a:rPr>
              <a:t>into 2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sources </a:t>
            </a:r>
            <a:r>
              <a:rPr lang="en-US" sz="2000" dirty="0" smtClean="0">
                <a:sym typeface="Symbol" pitchFamily="18" charset="2"/>
              </a:rPr>
              <a:t>of coherent waves)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 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Detection on screen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 at distance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D</a:t>
            </a:r>
            <a:r>
              <a:rPr lang="en-US" sz="2000" dirty="0" smtClean="0">
                <a:solidFill>
                  <a:schemeClr val="accent2"/>
                </a:solidFill>
                <a:sym typeface="Symbol" pitchFamily="18" charset="2"/>
              </a:rPr>
              <a:t>&gt;&gt;d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  <a:sym typeface="Symbol" pitchFamily="18" charset="2"/>
            </a:endParaRP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lang="en-US" sz="2000" dirty="0" smtClean="0">
                <a:sym typeface="Symbol" pitchFamily="18" charset="2"/>
              </a:rPr>
              <a:t>Fringes at multiples of </a:t>
            </a:r>
            <a:r>
              <a:rPr lang="el-GR" sz="2000" i="1" dirty="0" smtClean="0">
                <a:solidFill>
                  <a:srgbClr val="C00000"/>
                </a:solidFill>
                <a:sym typeface="Symbol" pitchFamily="18" charset="2"/>
              </a:rPr>
              <a:t>θ</a:t>
            </a:r>
            <a:r>
              <a:rPr lang="en-US" sz="2000" i="1" dirty="0" smtClean="0">
                <a:solidFill>
                  <a:srgbClr val="C00000"/>
                </a:solidFill>
                <a:sym typeface="Symbol" pitchFamily="18" charset="2"/>
              </a:rPr>
              <a:t> =  /d</a:t>
            </a:r>
            <a:endParaRPr kumimoji="0" lang="en-US" sz="2000" b="0" i="1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  <a:sym typeface="Symbol" pitchFamily="18" charset="2"/>
            </a:endParaRPr>
          </a:p>
        </p:txBody>
      </p:sp>
      <p:pic>
        <p:nvPicPr>
          <p:cNvPr id="8" name="Immagine 3" descr="esperimento di young.png"/>
          <p:cNvPicPr>
            <a:picLocks noChangeAspect="1"/>
          </p:cNvPicPr>
          <p:nvPr/>
        </p:nvPicPr>
        <p:blipFill>
          <a:blip r:embed="rId3" cstate="print"/>
          <a:srcRect l="7838"/>
          <a:stretch>
            <a:fillRect/>
          </a:stretch>
        </p:blipFill>
        <p:spPr bwMode="auto">
          <a:xfrm>
            <a:off x="0" y="3149352"/>
            <a:ext cx="3305826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3779912" y="4661520"/>
            <a:ext cx="5112568" cy="923330"/>
          </a:xfrm>
          <a:prstGeom prst="rect">
            <a:avLst/>
          </a:prstGeom>
          <a:solidFill>
            <a:schemeClr val="bg1"/>
          </a:solidFill>
          <a:ln w="9525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  <a:latin typeface="+mj-lt"/>
              </a:rPr>
              <a:t>R. </a:t>
            </a:r>
            <a:r>
              <a:rPr lang="en-US" dirty="0" err="1" smtClean="0">
                <a:solidFill>
                  <a:srgbClr val="C00000"/>
                </a:solidFill>
                <a:latin typeface="+mj-lt"/>
              </a:rPr>
              <a:t>Feynmann</a:t>
            </a:r>
            <a:r>
              <a:rPr lang="en-US" dirty="0" smtClean="0">
                <a:solidFill>
                  <a:srgbClr val="C00000"/>
                </a:solidFill>
                <a:latin typeface="+mj-lt"/>
              </a:rPr>
              <a:t>: </a:t>
            </a:r>
            <a:r>
              <a:rPr lang="en-US" dirty="0" smtClean="0">
                <a:latin typeface="+mj-lt"/>
              </a:rPr>
              <a:t>“</a:t>
            </a:r>
            <a:r>
              <a:rPr lang="en-US" dirty="0" smtClean="0"/>
              <a:t>We should say right away </a:t>
            </a:r>
            <a:r>
              <a:rPr lang="en-US" dirty="0"/>
              <a:t>that you should not try to set up this </a:t>
            </a:r>
            <a:r>
              <a:rPr lang="en-US" dirty="0" smtClean="0"/>
              <a:t>experiment”</a:t>
            </a:r>
            <a:br>
              <a:rPr lang="en-US" dirty="0" smtClean="0"/>
            </a:br>
            <a:r>
              <a:rPr lang="en-US" sz="1600" i="1" dirty="0" smtClean="0"/>
              <a:t>Lecture on Physics, </a:t>
            </a:r>
            <a:r>
              <a:rPr lang="en-US" sz="1600" i="1" dirty="0" err="1" smtClean="0"/>
              <a:t>vol</a:t>
            </a:r>
            <a:r>
              <a:rPr lang="en-US" sz="1600" i="1" dirty="0" smtClean="0"/>
              <a:t> 3</a:t>
            </a:r>
            <a:r>
              <a:rPr lang="en-US" sz="1600" dirty="0" smtClean="0"/>
              <a:t>. (1963)</a:t>
            </a:r>
            <a:endParaRPr lang="en-US" sz="1600" dirty="0">
              <a:solidFill>
                <a:schemeClr val="accent2"/>
              </a:solidFill>
              <a:latin typeface="Comic Sans MS" pitchFamily="66" charset="0"/>
            </a:endParaRPr>
          </a:p>
        </p:txBody>
      </p:sp>
      <p:sp>
        <p:nvSpPr>
          <p:cNvPr id="16" name="Rettangolo 15"/>
          <p:cNvSpPr/>
          <p:nvPr/>
        </p:nvSpPr>
        <p:spPr>
          <a:xfrm>
            <a:off x="3707904" y="3869432"/>
            <a:ext cx="5112568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ym typeface="Symbol" pitchFamily="18" charset="2"/>
              </a:rPr>
              <a:t></a:t>
            </a:r>
            <a:r>
              <a:rPr lang="en-US" baseline="-25000" dirty="0">
                <a:sym typeface="Symbol" pitchFamily="18" charset="2"/>
              </a:rPr>
              <a:t>De </a:t>
            </a:r>
            <a:r>
              <a:rPr lang="en-US" baseline="-25000" dirty="0" smtClean="0">
                <a:sym typeface="Symbol" pitchFamily="18" charset="2"/>
              </a:rPr>
              <a:t>Broglie</a:t>
            </a:r>
            <a:r>
              <a:rPr lang="en-US" dirty="0" smtClean="0">
                <a:sym typeface="Symbol" pitchFamily="18" charset="2"/>
              </a:rPr>
              <a:t> @ 60 </a:t>
            </a:r>
            <a:r>
              <a:rPr lang="en-US" dirty="0" err="1" smtClean="0">
                <a:sym typeface="Symbol" pitchFamily="18" charset="2"/>
              </a:rPr>
              <a:t>KeV</a:t>
            </a:r>
            <a:r>
              <a:rPr lang="en-US" dirty="0" smtClean="0">
                <a:sym typeface="Symbol" pitchFamily="18" charset="2"/>
              </a:rPr>
              <a:t>  ~</a:t>
            </a:r>
            <a:r>
              <a:rPr lang="en-US" dirty="0" smtClean="0">
                <a:solidFill>
                  <a:srgbClr val="C00000"/>
                </a:solidFill>
                <a:sym typeface="Symbol" pitchFamily="18" charset="2"/>
              </a:rPr>
              <a:t> </a:t>
            </a:r>
            <a:r>
              <a:rPr lang="en-US" b="1" dirty="0" smtClean="0">
                <a:solidFill>
                  <a:srgbClr val="C00000"/>
                </a:solidFill>
                <a:sym typeface="Symbol" pitchFamily="18" charset="2"/>
              </a:rPr>
              <a:t>5 ∙ 10</a:t>
            </a:r>
            <a:r>
              <a:rPr lang="en-US" b="1" baseline="30000" dirty="0" smtClean="0">
                <a:solidFill>
                  <a:srgbClr val="C00000"/>
                </a:solidFill>
                <a:sym typeface="Symbol" pitchFamily="18" charset="2"/>
              </a:rPr>
              <a:t>-12</a:t>
            </a:r>
            <a:r>
              <a:rPr lang="en-US" b="1" dirty="0" smtClean="0">
                <a:solidFill>
                  <a:srgbClr val="C00000"/>
                </a:solidFill>
                <a:sym typeface="Symbol" pitchFamily="18" charset="2"/>
              </a:rPr>
              <a:t> </a:t>
            </a:r>
            <a:r>
              <a:rPr lang="en-US" dirty="0" smtClean="0">
                <a:solidFill>
                  <a:srgbClr val="C00000"/>
                </a:solidFill>
                <a:sym typeface="Symbol" pitchFamily="18" charset="2"/>
              </a:rPr>
              <a:t>m</a:t>
            </a:r>
            <a:r>
              <a:rPr lang="en-US" dirty="0" smtClean="0">
                <a:sym typeface="Symbol" pitchFamily="18" charset="2"/>
              </a:rPr>
              <a:t>    (</a:t>
            </a:r>
            <a:r>
              <a:rPr lang="en-US" dirty="0" smtClean="0">
                <a:solidFill>
                  <a:srgbClr val="C00000"/>
                </a:solidFill>
                <a:sym typeface="Symbol" pitchFamily="18" charset="2"/>
              </a:rPr>
              <a:t>0.05 A</a:t>
            </a:r>
            <a:r>
              <a:rPr lang="en-US" dirty="0" smtClean="0">
                <a:sym typeface="Symbol" pitchFamily="18" charset="2"/>
              </a:rPr>
              <a:t>)</a:t>
            </a:r>
            <a:r>
              <a:rPr lang="en-US" dirty="0" smtClean="0">
                <a:solidFill>
                  <a:srgbClr val="C00000"/>
                </a:solidFill>
                <a:sym typeface="Symbol" pitchFamily="18" charset="2"/>
              </a:rPr>
              <a:t> </a:t>
            </a:r>
          </a:p>
          <a:p>
            <a:pPr algn="ctr"/>
            <a:r>
              <a:rPr lang="en-US" sz="1600" dirty="0" smtClean="0">
                <a:sym typeface="Symbol" pitchFamily="18" charset="2"/>
              </a:rPr>
              <a:t>(</a:t>
            </a:r>
            <a:r>
              <a:rPr lang="en-US" sz="1600" b="1" dirty="0" smtClean="0">
                <a:sym typeface="Symbol" pitchFamily="18" charset="2"/>
              </a:rPr>
              <a:t>~ 1/20 </a:t>
            </a:r>
            <a:r>
              <a:rPr lang="en-US" sz="1600" dirty="0" smtClean="0">
                <a:sym typeface="Symbol" pitchFamily="18" charset="2"/>
              </a:rPr>
              <a:t>Hydrogen’s  Bohr diameter) </a:t>
            </a:r>
            <a:endParaRPr lang="it-IT" sz="1600" dirty="0"/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>
          <a:xfrm>
            <a:off x="3347864" y="3077344"/>
            <a:ext cx="5760640" cy="2727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225" marR="0" lvl="1" indent="-2222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000" dirty="0" smtClean="0">
                <a:solidFill>
                  <a:srgbClr val="C00000"/>
                </a:solidFill>
              </a:rPr>
              <a:t>PARTICLES  (i.e. electrons)</a:t>
            </a:r>
            <a:endParaRPr kumimoji="0" lang="en-US" sz="2000" b="0" i="0" u="none" strike="noStrike" kern="1200" cap="none" spc="0" normalizeH="0" baseline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57188" marR="0" lvl="1" indent="-3571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0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Mono-energetic and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 coherent (</a:t>
            </a:r>
            <a:r>
              <a:rPr kumimoji="0" lang="en-US" sz="2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small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)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 source</a:t>
            </a:r>
            <a:endParaRPr lang="en-US" sz="2400" dirty="0">
              <a:solidFill>
                <a:srgbClr val="C00000"/>
              </a:solidFill>
              <a:sym typeface="Symbol" pitchFamily="18" charset="2"/>
            </a:endParaRPr>
          </a:p>
        </p:txBody>
      </p:sp>
      <p:sp>
        <p:nvSpPr>
          <p:cNvPr id="12" name="Right Brace 11"/>
          <p:cNvSpPr/>
          <p:nvPr/>
        </p:nvSpPr>
        <p:spPr>
          <a:xfrm rot="5400000">
            <a:off x="2087724" y="5193196"/>
            <a:ext cx="288032" cy="122413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Rectangle 12"/>
          <p:cNvSpPr/>
          <p:nvPr/>
        </p:nvSpPr>
        <p:spPr>
          <a:xfrm>
            <a:off x="2078014" y="5877272"/>
            <a:ext cx="3337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  <a:sym typeface="Symbol" pitchFamily="18" charset="2"/>
              </a:rPr>
              <a:t>D</a:t>
            </a:r>
            <a:endParaRPr lang="it-IT" dirty="0"/>
          </a:p>
        </p:txBody>
      </p:sp>
      <p:sp>
        <p:nvSpPr>
          <p:cNvPr id="14" name="Right Brace 13"/>
          <p:cNvSpPr/>
          <p:nvPr/>
        </p:nvSpPr>
        <p:spPr>
          <a:xfrm>
            <a:off x="1698030" y="4110980"/>
            <a:ext cx="72008" cy="57606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Rectangle 14"/>
          <p:cNvSpPr/>
          <p:nvPr/>
        </p:nvSpPr>
        <p:spPr>
          <a:xfrm>
            <a:off x="1691680" y="4187180"/>
            <a:ext cx="3097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  <a:sym typeface="Symbol" pitchFamily="18" charset="2"/>
              </a:rPr>
              <a:t>d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r>
              <a:rPr lang="en-US" dirty="0" smtClean="0"/>
              <a:t>Young’s double slit experiment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12/05/2011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406F2-43EA-4981-AA81-C430DD109DEF}" type="slidenum">
              <a:rPr lang="it-IT" smtClean="0"/>
              <a:pPr/>
              <a:t>4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F.Giorgi - HSTD8, Taipei (TW) </a:t>
            </a:r>
            <a:endParaRPr lang="it-IT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-108520" y="1205136"/>
            <a:ext cx="9252520" cy="18722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000" b="0" i="0" u="none" strike="noStrike" kern="1200" cap="none" spc="0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LIGHT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kumimoji="0" lang="en-US" sz="20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Monochromatic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and coherent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 source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   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Two slits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 at distance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d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 (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primary wave </a:t>
            </a:r>
            <a:r>
              <a:rPr lang="en-US" sz="2000" dirty="0">
                <a:sym typeface="Symbol" pitchFamily="18" charset="2"/>
              </a:rPr>
              <a:t>split </a:t>
            </a:r>
            <a:r>
              <a:rPr lang="en-US" sz="2000" dirty="0" smtClean="0">
                <a:sym typeface="Symbol" pitchFamily="18" charset="2"/>
              </a:rPr>
              <a:t>into 2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sources </a:t>
            </a:r>
            <a:r>
              <a:rPr lang="en-US" sz="2000" dirty="0" smtClean="0">
                <a:sym typeface="Symbol" pitchFamily="18" charset="2"/>
              </a:rPr>
              <a:t>of coherent waves)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 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Detection on screen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 at distance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D&gt;&gt;d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lang="en-US" sz="2000" dirty="0" smtClean="0">
                <a:sym typeface="Symbol" pitchFamily="18" charset="2"/>
              </a:rPr>
              <a:t>Fringes at multiples of </a:t>
            </a:r>
            <a:r>
              <a:rPr lang="el-GR" sz="2000" i="1" dirty="0" smtClean="0">
                <a:solidFill>
                  <a:srgbClr val="C00000"/>
                </a:solidFill>
                <a:sym typeface="Symbol" pitchFamily="18" charset="2"/>
              </a:rPr>
              <a:t>θ</a:t>
            </a:r>
            <a:r>
              <a:rPr lang="en-US" sz="2000" i="1" dirty="0" smtClean="0">
                <a:solidFill>
                  <a:srgbClr val="C00000"/>
                </a:solidFill>
                <a:sym typeface="Symbol" pitchFamily="18" charset="2"/>
              </a:rPr>
              <a:t> =  /d</a:t>
            </a:r>
            <a:endParaRPr kumimoji="0" lang="en-US" sz="2000" b="0" i="1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  <a:sym typeface="Symbol" pitchFamily="18" charset="2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3779912" y="4661520"/>
            <a:ext cx="5112568" cy="923330"/>
          </a:xfrm>
          <a:prstGeom prst="rect">
            <a:avLst/>
          </a:prstGeom>
          <a:solidFill>
            <a:schemeClr val="bg1"/>
          </a:solidFill>
          <a:ln w="9525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  <a:latin typeface="+mj-lt"/>
              </a:rPr>
              <a:t>R. </a:t>
            </a:r>
            <a:r>
              <a:rPr lang="en-US" dirty="0" err="1" smtClean="0">
                <a:solidFill>
                  <a:srgbClr val="C00000"/>
                </a:solidFill>
                <a:latin typeface="+mj-lt"/>
              </a:rPr>
              <a:t>Feynmann</a:t>
            </a:r>
            <a:r>
              <a:rPr lang="en-US" dirty="0" smtClean="0">
                <a:solidFill>
                  <a:srgbClr val="C00000"/>
                </a:solidFill>
                <a:latin typeface="+mj-lt"/>
              </a:rPr>
              <a:t>: </a:t>
            </a:r>
            <a:r>
              <a:rPr lang="en-US" dirty="0" smtClean="0">
                <a:latin typeface="+mj-lt"/>
              </a:rPr>
              <a:t>“</a:t>
            </a:r>
            <a:r>
              <a:rPr lang="en-US" dirty="0" smtClean="0"/>
              <a:t>We should say right away </a:t>
            </a:r>
            <a:r>
              <a:rPr lang="en-US" dirty="0"/>
              <a:t>that you should not try to set up this </a:t>
            </a:r>
            <a:r>
              <a:rPr lang="en-US" dirty="0" smtClean="0"/>
              <a:t>experiment”</a:t>
            </a:r>
            <a:br>
              <a:rPr lang="en-US" dirty="0" smtClean="0"/>
            </a:br>
            <a:r>
              <a:rPr lang="en-US" sz="1600" i="1" dirty="0" smtClean="0"/>
              <a:t>Lecture on Physics, </a:t>
            </a:r>
            <a:r>
              <a:rPr lang="en-US" sz="1600" i="1" dirty="0" err="1" smtClean="0"/>
              <a:t>vol</a:t>
            </a:r>
            <a:r>
              <a:rPr lang="en-US" sz="1600" i="1" dirty="0" smtClean="0"/>
              <a:t> 3</a:t>
            </a:r>
            <a:r>
              <a:rPr lang="en-US" sz="1600" dirty="0" smtClean="0"/>
              <a:t>. (1963)</a:t>
            </a:r>
            <a:endParaRPr lang="en-US" sz="1600" dirty="0">
              <a:solidFill>
                <a:schemeClr val="accent2"/>
              </a:solidFill>
              <a:latin typeface="Comic Sans MS" pitchFamily="66" charset="0"/>
            </a:endParaRPr>
          </a:p>
        </p:txBody>
      </p:sp>
      <p:sp>
        <p:nvSpPr>
          <p:cNvPr id="16" name="Rettangolo 15"/>
          <p:cNvSpPr/>
          <p:nvPr/>
        </p:nvSpPr>
        <p:spPr>
          <a:xfrm>
            <a:off x="3707904" y="3869432"/>
            <a:ext cx="5112568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ym typeface="Symbol" pitchFamily="18" charset="2"/>
              </a:rPr>
              <a:t></a:t>
            </a:r>
            <a:r>
              <a:rPr lang="en-US" baseline="-25000" dirty="0">
                <a:sym typeface="Symbol" pitchFamily="18" charset="2"/>
              </a:rPr>
              <a:t>De </a:t>
            </a:r>
            <a:r>
              <a:rPr lang="en-US" baseline="-25000" dirty="0" smtClean="0">
                <a:sym typeface="Symbol" pitchFamily="18" charset="2"/>
              </a:rPr>
              <a:t>Broglie</a:t>
            </a:r>
            <a:r>
              <a:rPr lang="en-US" dirty="0" smtClean="0">
                <a:sym typeface="Symbol" pitchFamily="18" charset="2"/>
              </a:rPr>
              <a:t> @ 60 </a:t>
            </a:r>
            <a:r>
              <a:rPr lang="en-US" dirty="0" err="1" smtClean="0">
                <a:sym typeface="Symbol" pitchFamily="18" charset="2"/>
              </a:rPr>
              <a:t>KeV</a:t>
            </a:r>
            <a:r>
              <a:rPr lang="en-US" dirty="0" smtClean="0">
                <a:sym typeface="Symbol" pitchFamily="18" charset="2"/>
              </a:rPr>
              <a:t>  ~</a:t>
            </a:r>
            <a:r>
              <a:rPr lang="en-US" dirty="0" smtClean="0">
                <a:solidFill>
                  <a:srgbClr val="C00000"/>
                </a:solidFill>
                <a:sym typeface="Symbol" pitchFamily="18" charset="2"/>
              </a:rPr>
              <a:t> </a:t>
            </a:r>
            <a:r>
              <a:rPr lang="en-US" b="1" dirty="0" smtClean="0">
                <a:solidFill>
                  <a:srgbClr val="C00000"/>
                </a:solidFill>
                <a:sym typeface="Symbol" pitchFamily="18" charset="2"/>
              </a:rPr>
              <a:t>5 ∙ 10</a:t>
            </a:r>
            <a:r>
              <a:rPr lang="en-US" b="1" baseline="30000" dirty="0" smtClean="0">
                <a:solidFill>
                  <a:srgbClr val="C00000"/>
                </a:solidFill>
                <a:sym typeface="Symbol" pitchFamily="18" charset="2"/>
              </a:rPr>
              <a:t>-12</a:t>
            </a:r>
            <a:r>
              <a:rPr lang="en-US" b="1" dirty="0" smtClean="0">
                <a:solidFill>
                  <a:srgbClr val="C00000"/>
                </a:solidFill>
                <a:sym typeface="Symbol" pitchFamily="18" charset="2"/>
              </a:rPr>
              <a:t> </a:t>
            </a:r>
            <a:r>
              <a:rPr lang="en-US" dirty="0" smtClean="0">
                <a:solidFill>
                  <a:srgbClr val="C00000"/>
                </a:solidFill>
                <a:sym typeface="Symbol" pitchFamily="18" charset="2"/>
              </a:rPr>
              <a:t>m</a:t>
            </a:r>
            <a:r>
              <a:rPr lang="en-US" dirty="0" smtClean="0">
                <a:sym typeface="Symbol" pitchFamily="18" charset="2"/>
              </a:rPr>
              <a:t>    (</a:t>
            </a:r>
            <a:r>
              <a:rPr lang="en-US" dirty="0" smtClean="0">
                <a:solidFill>
                  <a:srgbClr val="C00000"/>
                </a:solidFill>
                <a:sym typeface="Symbol" pitchFamily="18" charset="2"/>
              </a:rPr>
              <a:t>0.05 A</a:t>
            </a:r>
            <a:r>
              <a:rPr lang="en-US" dirty="0" smtClean="0">
                <a:sym typeface="Symbol" pitchFamily="18" charset="2"/>
              </a:rPr>
              <a:t>)</a:t>
            </a:r>
            <a:r>
              <a:rPr lang="en-US" dirty="0" smtClean="0">
                <a:solidFill>
                  <a:srgbClr val="C00000"/>
                </a:solidFill>
                <a:sym typeface="Symbol" pitchFamily="18" charset="2"/>
              </a:rPr>
              <a:t> </a:t>
            </a:r>
          </a:p>
          <a:p>
            <a:pPr algn="ctr"/>
            <a:r>
              <a:rPr lang="en-US" sz="1600" dirty="0" smtClean="0">
                <a:sym typeface="Symbol" pitchFamily="18" charset="2"/>
              </a:rPr>
              <a:t>(</a:t>
            </a:r>
            <a:r>
              <a:rPr lang="en-US" sz="1600" b="1" dirty="0" smtClean="0">
                <a:sym typeface="Symbol" pitchFamily="18" charset="2"/>
              </a:rPr>
              <a:t>~ 1/20 </a:t>
            </a:r>
            <a:r>
              <a:rPr lang="en-US" sz="1600" dirty="0" smtClean="0">
                <a:sym typeface="Symbol" pitchFamily="18" charset="2"/>
              </a:rPr>
              <a:t>Hydrogen’s  Bohr diameter) </a:t>
            </a:r>
            <a:endParaRPr lang="it-IT" sz="1600" dirty="0"/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>
          <a:xfrm>
            <a:off x="3347864" y="3077344"/>
            <a:ext cx="5760640" cy="2727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225" marR="0" lvl="1" indent="-2222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000" dirty="0" smtClean="0">
                <a:solidFill>
                  <a:srgbClr val="C00000"/>
                </a:solidFill>
              </a:rPr>
              <a:t>PARTICLES  (i.e. electrons)</a:t>
            </a:r>
            <a:endParaRPr kumimoji="0" lang="en-US" sz="2000" b="0" i="0" u="none" strike="noStrike" kern="1200" cap="none" spc="0" normalizeH="0" baseline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57188" marR="0" lvl="1" indent="-3571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0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Mono-energetic and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 coherent (</a:t>
            </a:r>
            <a:r>
              <a:rPr kumimoji="0" lang="en-US" sz="2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small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)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 source</a:t>
            </a:r>
            <a:endParaRPr lang="en-US" sz="2400" dirty="0">
              <a:solidFill>
                <a:srgbClr val="C00000"/>
              </a:solidFill>
              <a:sym typeface="Symbol" pitchFamily="18" charset="2"/>
            </a:endParaRPr>
          </a:p>
        </p:txBody>
      </p:sp>
      <p:sp>
        <p:nvSpPr>
          <p:cNvPr id="18" name="Rettangolo 17"/>
          <p:cNvSpPr/>
          <p:nvPr/>
        </p:nvSpPr>
        <p:spPr>
          <a:xfrm>
            <a:off x="539552" y="5724545"/>
            <a:ext cx="8352928" cy="584775"/>
          </a:xfrm>
          <a:prstGeom prst="rect">
            <a:avLst/>
          </a:prstGeom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marL="533400" indent="-533400"/>
            <a:r>
              <a:rPr lang="en-US" sz="1600" b="1" dirty="0" smtClean="0">
                <a:solidFill>
                  <a:srgbClr val="C00000"/>
                </a:solidFill>
              </a:rPr>
              <a:t>1961</a:t>
            </a:r>
            <a:r>
              <a:rPr lang="en-US" sz="1600" dirty="0" smtClean="0"/>
              <a:t> – </a:t>
            </a:r>
            <a:r>
              <a:rPr lang="it-IT" sz="1600" dirty="0" err="1" smtClean="0"/>
              <a:t>Jönsson</a:t>
            </a:r>
            <a:r>
              <a:rPr lang="it-IT" sz="1600" dirty="0" smtClean="0"/>
              <a:t> C. (</a:t>
            </a:r>
            <a:r>
              <a:rPr lang="it-IT" sz="1600" i="1" dirty="0" err="1" smtClean="0"/>
              <a:t>Zeitschrift</a:t>
            </a:r>
            <a:r>
              <a:rPr lang="it-IT" sz="1600" i="1" dirty="0" smtClean="0"/>
              <a:t> </a:t>
            </a:r>
            <a:r>
              <a:rPr lang="it-IT" sz="1600" i="1" dirty="0" err="1" smtClean="0"/>
              <a:t>für</a:t>
            </a:r>
            <a:r>
              <a:rPr lang="it-IT" sz="1600" i="1" dirty="0" smtClean="0"/>
              <a:t> </a:t>
            </a:r>
            <a:r>
              <a:rPr lang="it-IT" sz="1600" i="1" dirty="0" err="1" smtClean="0"/>
              <a:t>Physik</a:t>
            </a:r>
            <a:r>
              <a:rPr lang="en-US" sz="1600" dirty="0" smtClean="0"/>
              <a:t> 161, 454-474) English translation: </a:t>
            </a:r>
            <a:br>
              <a:rPr lang="en-US" sz="1600" dirty="0" smtClean="0"/>
            </a:br>
            <a:r>
              <a:rPr lang="en-US" sz="1600" i="1" dirty="0" smtClean="0">
                <a:solidFill>
                  <a:srgbClr val="C00000"/>
                </a:solidFill>
              </a:rPr>
              <a:t>Electron Diffraction at Multiple Slits</a:t>
            </a:r>
            <a:r>
              <a:rPr lang="en-US" sz="1600" dirty="0" smtClean="0"/>
              <a:t> on the </a:t>
            </a:r>
            <a:r>
              <a:rPr lang="it-IT" sz="1600" i="1" dirty="0" smtClean="0"/>
              <a:t>American Journal </a:t>
            </a:r>
            <a:r>
              <a:rPr lang="it-IT" sz="1600" i="1" dirty="0" err="1" smtClean="0"/>
              <a:t>of</a:t>
            </a:r>
            <a:r>
              <a:rPr lang="it-IT" sz="1600" i="1" dirty="0" smtClean="0"/>
              <a:t> </a:t>
            </a:r>
            <a:r>
              <a:rPr lang="it-IT" sz="1600" i="1" dirty="0" err="1" smtClean="0"/>
              <a:t>Physics</a:t>
            </a:r>
            <a:r>
              <a:rPr lang="it-IT" sz="1600" i="1" dirty="0" smtClean="0"/>
              <a:t> (1974) 42, 4-11</a:t>
            </a:r>
            <a:endParaRPr lang="it-IT" sz="1600" dirty="0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8730" y="4149080"/>
            <a:ext cx="2199134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CasellaDiTesto 13"/>
          <p:cNvSpPr txBox="1"/>
          <p:nvPr/>
        </p:nvSpPr>
        <p:spPr>
          <a:xfrm>
            <a:off x="-65315" y="3212976"/>
            <a:ext cx="1187623" cy="64633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Material</a:t>
            </a:r>
          </a:p>
          <a:p>
            <a:pPr algn="ctr"/>
            <a:r>
              <a:rPr lang="en-US" b="1" dirty="0" smtClean="0"/>
              <a:t>double slit</a:t>
            </a:r>
          </a:p>
        </p:txBody>
      </p:sp>
      <p:sp>
        <p:nvSpPr>
          <p:cNvPr id="15" name="CasellaDiTesto 14"/>
          <p:cNvSpPr txBox="1"/>
          <p:nvPr/>
        </p:nvSpPr>
        <p:spPr>
          <a:xfrm>
            <a:off x="-72008" y="4437113"/>
            <a:ext cx="1187624" cy="92333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High electron</a:t>
            </a:r>
          </a:p>
          <a:p>
            <a:pPr algn="ctr"/>
            <a:r>
              <a:rPr lang="en-US" dirty="0" smtClean="0"/>
              <a:t>flux</a:t>
            </a:r>
          </a:p>
        </p:txBody>
      </p:sp>
      <p:pic>
        <p:nvPicPr>
          <p:cNvPr id="19" name="Immagine 18" descr="slit.png"/>
          <p:cNvPicPr>
            <a:picLocks noChangeAspect="1"/>
          </p:cNvPicPr>
          <p:nvPr/>
        </p:nvPicPr>
        <p:blipFill>
          <a:blip r:embed="rId4" cstate="print"/>
          <a:srcRect l="6718" t="27765" r="8161" b="5530"/>
          <a:stretch>
            <a:fillRect/>
          </a:stretch>
        </p:blipFill>
        <p:spPr>
          <a:xfrm>
            <a:off x="1403648" y="3356992"/>
            <a:ext cx="1728192" cy="70299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5"/>
          <p:cNvPicPr>
            <a:picLocks noChangeArrowheads="1"/>
          </p:cNvPicPr>
          <p:nvPr/>
        </p:nvPicPr>
        <p:blipFill>
          <a:blip r:embed="rId3" cstate="print"/>
          <a:srcRect b="46485"/>
          <a:stretch>
            <a:fillRect/>
          </a:stretch>
        </p:blipFill>
        <p:spPr bwMode="auto">
          <a:xfrm>
            <a:off x="1403648" y="2996952"/>
            <a:ext cx="1800200" cy="136815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r>
              <a:rPr lang="en-US" dirty="0" smtClean="0"/>
              <a:t>Young’s double slit experiment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12/05/2011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406F2-43EA-4981-AA81-C430DD109DEF}" type="slidenum">
              <a:rPr lang="it-IT" smtClean="0"/>
              <a:pPr/>
              <a:t>5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F.Giorgi - HSTD8, Taipei (TW) </a:t>
            </a:r>
            <a:endParaRPr lang="it-IT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-108520" y="1205136"/>
            <a:ext cx="9252520" cy="18722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000" b="0" i="0" u="none" strike="noStrike" kern="1200" cap="none" spc="0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LIGHT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kumimoji="0" lang="en-US" sz="20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Monochromatic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and coherent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 source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   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Two slits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 at distance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d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 (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primary wave </a:t>
            </a:r>
            <a:r>
              <a:rPr lang="en-US" sz="2000" dirty="0">
                <a:sym typeface="Symbol" pitchFamily="18" charset="2"/>
              </a:rPr>
              <a:t>split </a:t>
            </a:r>
            <a:r>
              <a:rPr lang="en-US" sz="2000" dirty="0" smtClean="0">
                <a:sym typeface="Symbol" pitchFamily="18" charset="2"/>
              </a:rPr>
              <a:t>into 2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sources </a:t>
            </a:r>
            <a:r>
              <a:rPr lang="en-US" sz="2000" dirty="0" smtClean="0">
                <a:sym typeface="Symbol" pitchFamily="18" charset="2"/>
              </a:rPr>
              <a:t>of coherent waves)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 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Detection on screen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 at distance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D&gt;&gt;d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lang="en-US" sz="2000" dirty="0" smtClean="0">
                <a:sym typeface="Symbol" pitchFamily="18" charset="2"/>
              </a:rPr>
              <a:t>Fringes at multiples of </a:t>
            </a:r>
            <a:r>
              <a:rPr lang="el-GR" sz="2000" i="1" dirty="0" smtClean="0">
                <a:solidFill>
                  <a:srgbClr val="C00000"/>
                </a:solidFill>
                <a:sym typeface="Symbol" pitchFamily="18" charset="2"/>
              </a:rPr>
              <a:t>θ</a:t>
            </a:r>
            <a:r>
              <a:rPr lang="en-US" sz="2000" i="1" dirty="0" smtClean="0">
                <a:solidFill>
                  <a:srgbClr val="C00000"/>
                </a:solidFill>
                <a:sym typeface="Symbol" pitchFamily="18" charset="2"/>
              </a:rPr>
              <a:t> =  /d</a:t>
            </a:r>
            <a:endParaRPr kumimoji="0" lang="en-US" sz="2000" b="0" i="1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  <a:sym typeface="Symbol" pitchFamily="18" charset="2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3779912" y="4661520"/>
            <a:ext cx="5112568" cy="923330"/>
          </a:xfrm>
          <a:prstGeom prst="rect">
            <a:avLst/>
          </a:prstGeom>
          <a:solidFill>
            <a:schemeClr val="bg1"/>
          </a:solidFill>
          <a:ln w="9525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  <a:latin typeface="+mj-lt"/>
              </a:rPr>
              <a:t>R. </a:t>
            </a:r>
            <a:r>
              <a:rPr lang="en-US" dirty="0" err="1" smtClean="0">
                <a:solidFill>
                  <a:srgbClr val="C00000"/>
                </a:solidFill>
                <a:latin typeface="+mj-lt"/>
              </a:rPr>
              <a:t>Feynmann</a:t>
            </a:r>
            <a:r>
              <a:rPr lang="en-US" dirty="0" smtClean="0">
                <a:solidFill>
                  <a:srgbClr val="C00000"/>
                </a:solidFill>
                <a:latin typeface="+mj-lt"/>
              </a:rPr>
              <a:t>: </a:t>
            </a:r>
            <a:r>
              <a:rPr lang="en-US" dirty="0" smtClean="0">
                <a:latin typeface="+mj-lt"/>
              </a:rPr>
              <a:t>“</a:t>
            </a:r>
            <a:r>
              <a:rPr lang="en-US" dirty="0" smtClean="0"/>
              <a:t>We should say right away </a:t>
            </a:r>
            <a:r>
              <a:rPr lang="en-US" dirty="0"/>
              <a:t>that you should not try to set up this </a:t>
            </a:r>
            <a:r>
              <a:rPr lang="en-US" dirty="0" smtClean="0"/>
              <a:t>experiment”</a:t>
            </a:r>
            <a:br>
              <a:rPr lang="en-US" dirty="0" smtClean="0"/>
            </a:br>
            <a:r>
              <a:rPr lang="en-US" sz="1600" i="1" dirty="0" smtClean="0"/>
              <a:t>Lecture on Physics, </a:t>
            </a:r>
            <a:r>
              <a:rPr lang="en-US" sz="1600" i="1" dirty="0" err="1" smtClean="0"/>
              <a:t>vol</a:t>
            </a:r>
            <a:r>
              <a:rPr lang="en-US" sz="1600" i="1" dirty="0" smtClean="0"/>
              <a:t> 3</a:t>
            </a:r>
            <a:r>
              <a:rPr lang="en-US" sz="1600" dirty="0" smtClean="0"/>
              <a:t>. (1963)</a:t>
            </a:r>
            <a:endParaRPr lang="en-US" sz="1600" dirty="0">
              <a:solidFill>
                <a:schemeClr val="accent2"/>
              </a:solidFill>
              <a:latin typeface="Comic Sans MS" pitchFamily="66" charset="0"/>
            </a:endParaRPr>
          </a:p>
        </p:txBody>
      </p:sp>
      <p:sp>
        <p:nvSpPr>
          <p:cNvPr id="16" name="Rettangolo 15"/>
          <p:cNvSpPr/>
          <p:nvPr/>
        </p:nvSpPr>
        <p:spPr>
          <a:xfrm>
            <a:off x="3707904" y="3869432"/>
            <a:ext cx="5112568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ym typeface="Symbol" pitchFamily="18" charset="2"/>
              </a:rPr>
              <a:t></a:t>
            </a:r>
            <a:r>
              <a:rPr lang="en-US" baseline="-25000" dirty="0">
                <a:sym typeface="Symbol" pitchFamily="18" charset="2"/>
              </a:rPr>
              <a:t>De </a:t>
            </a:r>
            <a:r>
              <a:rPr lang="en-US" baseline="-25000" dirty="0" smtClean="0">
                <a:sym typeface="Symbol" pitchFamily="18" charset="2"/>
              </a:rPr>
              <a:t>Broglie</a:t>
            </a:r>
            <a:r>
              <a:rPr lang="en-US" dirty="0" smtClean="0">
                <a:sym typeface="Symbol" pitchFamily="18" charset="2"/>
              </a:rPr>
              <a:t> @ 60 </a:t>
            </a:r>
            <a:r>
              <a:rPr lang="en-US" dirty="0" err="1" smtClean="0">
                <a:sym typeface="Symbol" pitchFamily="18" charset="2"/>
              </a:rPr>
              <a:t>KeV</a:t>
            </a:r>
            <a:r>
              <a:rPr lang="en-US" dirty="0" smtClean="0">
                <a:sym typeface="Symbol" pitchFamily="18" charset="2"/>
              </a:rPr>
              <a:t>  ~</a:t>
            </a:r>
            <a:r>
              <a:rPr lang="en-US" dirty="0" smtClean="0">
                <a:solidFill>
                  <a:srgbClr val="C00000"/>
                </a:solidFill>
                <a:sym typeface="Symbol" pitchFamily="18" charset="2"/>
              </a:rPr>
              <a:t> </a:t>
            </a:r>
            <a:r>
              <a:rPr lang="en-US" b="1" dirty="0" smtClean="0">
                <a:solidFill>
                  <a:srgbClr val="C00000"/>
                </a:solidFill>
                <a:sym typeface="Symbol" pitchFamily="18" charset="2"/>
              </a:rPr>
              <a:t>5 ∙ 10</a:t>
            </a:r>
            <a:r>
              <a:rPr lang="en-US" b="1" baseline="30000" dirty="0" smtClean="0">
                <a:solidFill>
                  <a:srgbClr val="C00000"/>
                </a:solidFill>
                <a:sym typeface="Symbol" pitchFamily="18" charset="2"/>
              </a:rPr>
              <a:t>-12</a:t>
            </a:r>
            <a:r>
              <a:rPr lang="en-US" b="1" dirty="0" smtClean="0">
                <a:solidFill>
                  <a:srgbClr val="C00000"/>
                </a:solidFill>
                <a:sym typeface="Symbol" pitchFamily="18" charset="2"/>
              </a:rPr>
              <a:t> </a:t>
            </a:r>
            <a:r>
              <a:rPr lang="en-US" dirty="0" smtClean="0">
                <a:solidFill>
                  <a:srgbClr val="C00000"/>
                </a:solidFill>
                <a:sym typeface="Symbol" pitchFamily="18" charset="2"/>
              </a:rPr>
              <a:t>m</a:t>
            </a:r>
            <a:r>
              <a:rPr lang="en-US" dirty="0" smtClean="0">
                <a:sym typeface="Symbol" pitchFamily="18" charset="2"/>
              </a:rPr>
              <a:t>    (</a:t>
            </a:r>
            <a:r>
              <a:rPr lang="en-US" dirty="0" smtClean="0">
                <a:solidFill>
                  <a:srgbClr val="C00000"/>
                </a:solidFill>
                <a:sym typeface="Symbol" pitchFamily="18" charset="2"/>
              </a:rPr>
              <a:t>0.05 A</a:t>
            </a:r>
            <a:r>
              <a:rPr lang="en-US" dirty="0" smtClean="0">
                <a:sym typeface="Symbol" pitchFamily="18" charset="2"/>
              </a:rPr>
              <a:t>)</a:t>
            </a:r>
            <a:r>
              <a:rPr lang="en-US" dirty="0" smtClean="0">
                <a:solidFill>
                  <a:srgbClr val="C00000"/>
                </a:solidFill>
                <a:sym typeface="Symbol" pitchFamily="18" charset="2"/>
              </a:rPr>
              <a:t> </a:t>
            </a:r>
          </a:p>
          <a:p>
            <a:pPr algn="ctr"/>
            <a:r>
              <a:rPr lang="en-US" sz="1600" dirty="0" smtClean="0">
                <a:sym typeface="Symbol" pitchFamily="18" charset="2"/>
              </a:rPr>
              <a:t>(</a:t>
            </a:r>
            <a:r>
              <a:rPr lang="en-US" sz="1600" b="1" dirty="0" smtClean="0">
                <a:sym typeface="Symbol" pitchFamily="18" charset="2"/>
              </a:rPr>
              <a:t>~ 1/20 </a:t>
            </a:r>
            <a:r>
              <a:rPr lang="en-US" sz="1600" dirty="0" smtClean="0">
                <a:sym typeface="Symbol" pitchFamily="18" charset="2"/>
              </a:rPr>
              <a:t>Hydrogen’s  Bohr diameter) </a:t>
            </a:r>
            <a:endParaRPr lang="it-IT" sz="1600" dirty="0"/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>
          <a:xfrm>
            <a:off x="3347864" y="3077344"/>
            <a:ext cx="5760640" cy="2727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225" marR="0" lvl="1" indent="-2222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000" dirty="0" smtClean="0">
                <a:solidFill>
                  <a:srgbClr val="C00000"/>
                </a:solidFill>
              </a:rPr>
              <a:t>PARTICLES  (i.e. electrons)</a:t>
            </a:r>
            <a:endParaRPr kumimoji="0" lang="en-US" sz="2000" b="0" i="0" u="none" strike="noStrike" kern="1200" cap="none" spc="0" normalizeH="0" baseline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57188" marR="0" lvl="1" indent="-3571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0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Mono-energetic and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 coherent (</a:t>
            </a:r>
            <a:r>
              <a:rPr kumimoji="0" lang="en-US" sz="2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small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)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 source</a:t>
            </a:r>
            <a:endParaRPr lang="en-US" sz="2400" dirty="0">
              <a:solidFill>
                <a:srgbClr val="C00000"/>
              </a:solidFill>
              <a:sym typeface="Symbol" pitchFamily="18" charset="2"/>
            </a:endParaRPr>
          </a:p>
        </p:txBody>
      </p:sp>
      <p:sp>
        <p:nvSpPr>
          <p:cNvPr id="18" name="Rettangolo 17"/>
          <p:cNvSpPr/>
          <p:nvPr/>
        </p:nvSpPr>
        <p:spPr>
          <a:xfrm>
            <a:off x="539552" y="5622339"/>
            <a:ext cx="8352928" cy="830997"/>
          </a:xfrm>
          <a:prstGeom prst="rect">
            <a:avLst/>
          </a:prstGeom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marL="533400" indent="-533400"/>
            <a:r>
              <a:rPr lang="en-US" sz="1600" b="1" dirty="0" smtClean="0">
                <a:solidFill>
                  <a:srgbClr val="C00000"/>
                </a:solidFill>
              </a:rPr>
              <a:t>1972 </a:t>
            </a:r>
            <a:r>
              <a:rPr lang="en-US" sz="1600" dirty="0" smtClean="0"/>
              <a:t>– O. </a:t>
            </a:r>
            <a:r>
              <a:rPr lang="en-US" sz="1600" dirty="0" err="1" smtClean="0"/>
              <a:t>Donati</a:t>
            </a:r>
            <a:r>
              <a:rPr lang="en-US" sz="1600" dirty="0" smtClean="0"/>
              <a:t>, G.F. </a:t>
            </a:r>
            <a:r>
              <a:rPr lang="en-US" sz="1600" dirty="0" err="1" smtClean="0"/>
              <a:t>Missiroli</a:t>
            </a:r>
            <a:r>
              <a:rPr lang="en-US" sz="1600" dirty="0" smtClean="0"/>
              <a:t>, G. </a:t>
            </a:r>
            <a:r>
              <a:rPr lang="en-US" sz="1600" dirty="0" err="1" smtClean="0"/>
              <a:t>Pozzi</a:t>
            </a:r>
            <a:r>
              <a:rPr lang="en-US" sz="1600" dirty="0" smtClean="0"/>
              <a:t> (</a:t>
            </a:r>
            <a:r>
              <a:rPr lang="it-IT" sz="1600" i="1" dirty="0" smtClean="0"/>
              <a:t>American Journal </a:t>
            </a:r>
            <a:r>
              <a:rPr lang="it-IT" sz="1600" i="1" dirty="0" err="1" smtClean="0"/>
              <a:t>of</a:t>
            </a:r>
            <a:r>
              <a:rPr lang="it-IT" sz="1600" i="1" dirty="0" smtClean="0"/>
              <a:t> </a:t>
            </a:r>
            <a:r>
              <a:rPr lang="it-IT" sz="1600" i="1" dirty="0" err="1" smtClean="0"/>
              <a:t>Physics</a:t>
            </a:r>
            <a:r>
              <a:rPr lang="it-IT" sz="1600" i="1" dirty="0" smtClean="0"/>
              <a:t> (1973) 41, 639-643)</a:t>
            </a:r>
          </a:p>
          <a:p>
            <a:pPr marL="533400" indent="-533400"/>
            <a:r>
              <a:rPr lang="en-US" sz="1600" b="1" dirty="0" smtClean="0">
                <a:solidFill>
                  <a:srgbClr val="C00000"/>
                </a:solidFill>
              </a:rPr>
              <a:t>1974 </a:t>
            </a:r>
            <a:r>
              <a:rPr lang="en-US" sz="1600" dirty="0" smtClean="0"/>
              <a:t>– P.G. </a:t>
            </a:r>
            <a:r>
              <a:rPr lang="en-US" sz="1600" dirty="0" err="1" smtClean="0"/>
              <a:t>Merli</a:t>
            </a:r>
            <a:r>
              <a:rPr lang="en-US" sz="1600" dirty="0" smtClean="0"/>
              <a:t>, G.F. </a:t>
            </a:r>
            <a:r>
              <a:rPr lang="en-US" sz="1600" dirty="0" err="1" smtClean="0"/>
              <a:t>Missiroli</a:t>
            </a:r>
            <a:r>
              <a:rPr lang="en-US" sz="1600" dirty="0" smtClean="0"/>
              <a:t>, G. </a:t>
            </a:r>
            <a:r>
              <a:rPr lang="en-US" sz="1600" dirty="0" err="1" smtClean="0"/>
              <a:t>Pozzi</a:t>
            </a:r>
            <a:r>
              <a:rPr lang="en-US" sz="1600" dirty="0" smtClean="0"/>
              <a:t> (</a:t>
            </a:r>
            <a:r>
              <a:rPr lang="it-IT" sz="1600" i="1" dirty="0" smtClean="0"/>
              <a:t>American Journal </a:t>
            </a:r>
            <a:r>
              <a:rPr lang="it-IT" sz="1600" i="1" dirty="0" err="1" smtClean="0"/>
              <a:t>of</a:t>
            </a:r>
            <a:r>
              <a:rPr lang="it-IT" sz="1600" i="1" dirty="0" smtClean="0"/>
              <a:t> </a:t>
            </a:r>
            <a:r>
              <a:rPr lang="it-IT" sz="1600" i="1" dirty="0" err="1" smtClean="0"/>
              <a:t>Physics</a:t>
            </a:r>
            <a:r>
              <a:rPr lang="it-IT" sz="1600" i="1" dirty="0" smtClean="0"/>
              <a:t> (1976) 44, 306-7)</a:t>
            </a:r>
            <a:r>
              <a:rPr lang="en-US" sz="1600" dirty="0" smtClean="0"/>
              <a:t>  </a:t>
            </a:r>
          </a:p>
          <a:p>
            <a:pPr marL="533400" indent="-533400"/>
            <a:r>
              <a:rPr lang="en-US" sz="1600" b="1" dirty="0" smtClean="0">
                <a:solidFill>
                  <a:srgbClr val="C00000"/>
                </a:solidFill>
              </a:rPr>
              <a:t>1987 </a:t>
            </a:r>
            <a:r>
              <a:rPr lang="en-US" sz="1600" dirty="0" smtClean="0"/>
              <a:t>– A. </a:t>
            </a:r>
            <a:r>
              <a:rPr lang="en-US" sz="1600" dirty="0" err="1" smtClean="0"/>
              <a:t>Tonomura</a:t>
            </a:r>
            <a:r>
              <a:rPr lang="en-US" sz="1600" dirty="0" smtClean="0"/>
              <a:t>  (</a:t>
            </a:r>
            <a:r>
              <a:rPr lang="it-IT" sz="1600" i="1" dirty="0" smtClean="0"/>
              <a:t>American Journal </a:t>
            </a:r>
            <a:r>
              <a:rPr lang="it-IT" sz="1600" i="1" dirty="0" err="1" smtClean="0"/>
              <a:t>of</a:t>
            </a:r>
            <a:r>
              <a:rPr lang="it-IT" sz="1600" i="1" dirty="0" smtClean="0"/>
              <a:t> </a:t>
            </a:r>
            <a:r>
              <a:rPr lang="it-IT" sz="1600" i="1" dirty="0" err="1" smtClean="0"/>
              <a:t>Physics</a:t>
            </a:r>
            <a:r>
              <a:rPr lang="it-IT" sz="1600" i="1" dirty="0" smtClean="0"/>
              <a:t> (1989) 57, 117-120)</a:t>
            </a:r>
            <a:r>
              <a:rPr lang="en-US" sz="1600" dirty="0" smtClean="0"/>
              <a:t> </a:t>
            </a:r>
            <a:endParaRPr lang="it-IT" sz="1600" i="1" dirty="0" smtClean="0"/>
          </a:p>
        </p:txBody>
      </p:sp>
      <p:sp>
        <p:nvSpPr>
          <p:cNvPr id="15" name="CasellaDiTesto 14"/>
          <p:cNvSpPr txBox="1"/>
          <p:nvPr/>
        </p:nvSpPr>
        <p:spPr>
          <a:xfrm>
            <a:off x="-65315" y="3140968"/>
            <a:ext cx="1187623" cy="64633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Electron</a:t>
            </a:r>
          </a:p>
          <a:p>
            <a:pPr algn="ctr"/>
            <a:r>
              <a:rPr lang="en-US" dirty="0" smtClean="0"/>
              <a:t>bi-prism</a:t>
            </a:r>
          </a:p>
        </p:txBody>
      </p:sp>
      <p:sp>
        <p:nvSpPr>
          <p:cNvPr id="19" name="CasellaDiTesto 18"/>
          <p:cNvSpPr txBox="1"/>
          <p:nvPr/>
        </p:nvSpPr>
        <p:spPr>
          <a:xfrm>
            <a:off x="-72008" y="3861048"/>
            <a:ext cx="1187624" cy="175432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Low-flux</a:t>
            </a:r>
            <a:r>
              <a:rPr lang="en-US" dirty="0" smtClean="0"/>
              <a:t>:</a:t>
            </a:r>
          </a:p>
          <a:p>
            <a:pPr algn="ctr"/>
            <a:r>
              <a:rPr lang="en-US" b="1" dirty="0" smtClean="0"/>
              <a:t>Average </a:t>
            </a:r>
            <a:r>
              <a:rPr lang="en-US" b="1" i="1" dirty="0" smtClean="0"/>
              <a:t>e</a:t>
            </a:r>
            <a:r>
              <a:rPr lang="en-US" b="1" i="1" baseline="30000" dirty="0" smtClean="0"/>
              <a:t>-</a:t>
            </a:r>
            <a:r>
              <a:rPr lang="en-US" b="1" dirty="0" smtClean="0"/>
              <a:t> distance: &gt;10 km</a:t>
            </a:r>
            <a:r>
              <a:rPr lang="en-US" b="1" dirty="0" smtClean="0">
                <a:sym typeface="Wingdings" pitchFamily="2" charset="2"/>
              </a:rPr>
              <a:t></a:t>
            </a:r>
          </a:p>
          <a:p>
            <a:pPr algn="ctr"/>
            <a:r>
              <a:rPr lang="en-US" b="1" dirty="0" smtClean="0">
                <a:sym typeface="Wingdings" pitchFamily="2" charset="2"/>
              </a:rPr>
              <a:t>single electrons!</a:t>
            </a:r>
            <a:endParaRPr lang="en-US" b="1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624" y="4365104"/>
            <a:ext cx="2376264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820472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From </a:t>
            </a:r>
            <a:r>
              <a:rPr lang="en-US" i="1" dirty="0" err="1" smtClean="0"/>
              <a:t>gedanken</a:t>
            </a:r>
            <a:r>
              <a:rPr lang="en-US" dirty="0" smtClean="0"/>
              <a:t> to real, a step further</a:t>
            </a:r>
            <a:endParaRPr lang="it-IT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5220072" y="3645024"/>
            <a:ext cx="3528392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12/05/2011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406F2-43EA-4981-AA81-C430DD109DEF}" type="slidenum">
              <a:rPr lang="it-IT" smtClean="0"/>
              <a:pPr/>
              <a:t>6</a:t>
            </a:fld>
            <a:endParaRPr lang="it-IT" dirty="0"/>
          </a:p>
        </p:txBody>
      </p:sp>
      <p:sp>
        <p:nvSpPr>
          <p:cNvPr id="7" name="Segnaposto piè di pagina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err="1" smtClean="0"/>
              <a:t>F.Giorgi</a:t>
            </a:r>
            <a:r>
              <a:rPr lang="it-IT" dirty="0" smtClean="0"/>
              <a:t> - HSTD8, Taipei (TW) </a:t>
            </a:r>
            <a:endParaRPr lang="it-IT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5874037" y="5301208"/>
            <a:ext cx="147027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single counts</a:t>
            </a:r>
          </a:p>
          <a:p>
            <a:pPr algn="ctr"/>
            <a:r>
              <a:rPr lang="en-US" b="1" dirty="0" smtClean="0"/>
              <a:t>AND</a:t>
            </a:r>
          </a:p>
          <a:p>
            <a:pPr algn="ctr"/>
            <a:r>
              <a:rPr lang="en-US" b="1" dirty="0" smtClean="0"/>
              <a:t>Time-tagging</a:t>
            </a:r>
            <a:endParaRPr lang="it-IT" b="1" dirty="0"/>
          </a:p>
        </p:txBody>
      </p:sp>
      <p:pic>
        <p:nvPicPr>
          <p:cNvPr id="10" name="Picture 8" descr="P907000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508" y="1124744"/>
            <a:ext cx="3564396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ttangolo 10"/>
          <p:cNvSpPr/>
          <p:nvPr/>
        </p:nvSpPr>
        <p:spPr>
          <a:xfrm>
            <a:off x="0" y="1196752"/>
            <a:ext cx="21371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 smtClean="0">
                <a:solidFill>
                  <a:schemeClr val="bg1"/>
                </a:solidFill>
                <a:cs typeface="+mn-cs"/>
              </a:rPr>
              <a:t>TEM </a:t>
            </a:r>
            <a:r>
              <a:rPr lang="it-IT" b="1" dirty="0" smtClean="0">
                <a:solidFill>
                  <a:schemeClr val="bg1"/>
                </a:solidFill>
                <a:cs typeface="+mn-cs"/>
              </a:rPr>
              <a:t>Philips M400T</a:t>
            </a:r>
            <a:r>
              <a:rPr lang="it-IT" dirty="0" smtClean="0">
                <a:solidFill>
                  <a:schemeClr val="bg1"/>
                </a:solidFill>
                <a:cs typeface="+mn-cs"/>
              </a:rPr>
              <a:t> </a:t>
            </a:r>
            <a:endParaRPr lang="it-IT" dirty="0">
              <a:solidFill>
                <a:schemeClr val="bg1"/>
              </a:solidFill>
            </a:endParaRPr>
          </a:p>
        </p:txBody>
      </p:sp>
      <p:pic>
        <p:nvPicPr>
          <p:cNvPr id="12" name="Segnaposto contenuto 3" descr="retinotto_03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2204864"/>
            <a:ext cx="1368152" cy="1277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4" name="Connettore 2 13"/>
          <p:cNvCxnSpPr/>
          <p:nvPr/>
        </p:nvCxnSpPr>
        <p:spPr>
          <a:xfrm flipV="1">
            <a:off x="1979712" y="2924944"/>
            <a:ext cx="2448272" cy="21602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5" name="CasellaDiTesto 14"/>
          <p:cNvSpPr txBox="1"/>
          <p:nvPr/>
        </p:nvSpPr>
        <p:spPr>
          <a:xfrm>
            <a:off x="5868144" y="2300679"/>
            <a:ext cx="131433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i="1" dirty="0" smtClean="0">
                <a:solidFill>
                  <a:srgbClr val="C00000"/>
                </a:solidFill>
              </a:rPr>
              <a:t>actual </a:t>
            </a:r>
          </a:p>
          <a:p>
            <a:pPr algn="ctr"/>
            <a:r>
              <a:rPr lang="en-US" b="1" dirty="0" smtClean="0">
                <a:solidFill>
                  <a:srgbClr val="C00000"/>
                </a:solidFill>
              </a:rPr>
              <a:t>double slit</a:t>
            </a:r>
          </a:p>
          <a:p>
            <a:pPr algn="ctr"/>
            <a:r>
              <a:rPr lang="en-US" b="1" i="1" dirty="0" smtClean="0"/>
              <a:t>mechanical</a:t>
            </a:r>
          </a:p>
          <a:p>
            <a:pPr algn="ctr"/>
            <a:r>
              <a:rPr lang="en-US" b="1" dirty="0" smtClean="0"/>
              <a:t>stopper</a:t>
            </a:r>
            <a:endParaRPr lang="it-IT" b="1" dirty="0"/>
          </a:p>
        </p:txBody>
      </p:sp>
      <p:cxnSp>
        <p:nvCxnSpPr>
          <p:cNvPr id="16" name="Connettore 2 15"/>
          <p:cNvCxnSpPr/>
          <p:nvPr/>
        </p:nvCxnSpPr>
        <p:spPr>
          <a:xfrm flipV="1">
            <a:off x="1763688" y="1772816"/>
            <a:ext cx="2304256" cy="36004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8" name="CasellaDiTesto 17"/>
          <p:cNvSpPr txBox="1"/>
          <p:nvPr/>
        </p:nvSpPr>
        <p:spPr>
          <a:xfrm>
            <a:off x="4067944" y="1556792"/>
            <a:ext cx="30378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</a:t>
            </a:r>
            <a:r>
              <a:rPr lang="en-US" dirty="0" smtClean="0"/>
              <a:t>hermo-ionic electron emitter</a:t>
            </a:r>
            <a:endParaRPr lang="it-IT" dirty="0"/>
          </a:p>
        </p:txBody>
      </p:sp>
      <p:cxnSp>
        <p:nvCxnSpPr>
          <p:cNvPr id="19" name="Connettore 2 18"/>
          <p:cNvCxnSpPr/>
          <p:nvPr/>
        </p:nvCxnSpPr>
        <p:spPr>
          <a:xfrm flipV="1">
            <a:off x="1835696" y="4149080"/>
            <a:ext cx="1872208" cy="36004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3" name="CasellaDiTesto 22"/>
          <p:cNvSpPr txBox="1"/>
          <p:nvPr/>
        </p:nvSpPr>
        <p:spPr>
          <a:xfrm>
            <a:off x="3851920" y="3645024"/>
            <a:ext cx="1933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HEP MAPS sensor</a:t>
            </a:r>
            <a:endParaRPr lang="it-IT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print"/>
          <a:srcRect l="8623" t="11848" r="13199" b="26449"/>
          <a:stretch>
            <a:fillRect/>
          </a:stretch>
        </p:blipFill>
        <p:spPr bwMode="auto">
          <a:xfrm>
            <a:off x="3851920" y="4005064"/>
            <a:ext cx="2016224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Rettangolo 31"/>
          <p:cNvSpPr/>
          <p:nvPr/>
        </p:nvSpPr>
        <p:spPr>
          <a:xfrm>
            <a:off x="6642232" y="4181738"/>
            <a:ext cx="18000" cy="1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3" name="Rettangolo 32"/>
          <p:cNvSpPr/>
          <p:nvPr/>
        </p:nvSpPr>
        <p:spPr>
          <a:xfrm>
            <a:off x="6902545" y="4653136"/>
            <a:ext cx="18000" cy="1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6" name="Ovale 35"/>
          <p:cNvSpPr/>
          <p:nvPr/>
        </p:nvSpPr>
        <p:spPr>
          <a:xfrm>
            <a:off x="7982858" y="4422260"/>
            <a:ext cx="36000" cy="36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7" name="Ovale 36"/>
          <p:cNvSpPr/>
          <p:nvPr/>
        </p:nvSpPr>
        <p:spPr>
          <a:xfrm>
            <a:off x="7896561" y="5668115"/>
            <a:ext cx="36000" cy="36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2" name="CasellaDiTesto 21"/>
          <p:cNvSpPr txBox="1"/>
          <p:nvPr/>
        </p:nvSpPr>
        <p:spPr>
          <a:xfrm>
            <a:off x="3831339" y="4847388"/>
            <a:ext cx="205857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APSEL4D chip by  SLIM5 (INFN)</a:t>
            </a:r>
            <a:endParaRPr lang="it-IT" sz="1100" dirty="0"/>
          </a:p>
        </p:txBody>
      </p:sp>
      <p:cxnSp>
        <p:nvCxnSpPr>
          <p:cNvPr id="24" name="Connettore 2 23"/>
          <p:cNvCxnSpPr/>
          <p:nvPr/>
        </p:nvCxnSpPr>
        <p:spPr>
          <a:xfrm flipH="1">
            <a:off x="755576" y="4581128"/>
            <a:ext cx="360040" cy="129614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7" name="CasellaDiTesto 26"/>
          <p:cNvSpPr txBox="1"/>
          <p:nvPr/>
        </p:nvSpPr>
        <p:spPr>
          <a:xfrm>
            <a:off x="395536" y="5877272"/>
            <a:ext cx="2010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Custom DAQ board</a:t>
            </a:r>
            <a:endParaRPr lang="it-IT" dirty="0"/>
          </a:p>
        </p:txBody>
      </p:sp>
      <p:sp>
        <p:nvSpPr>
          <p:cNvPr id="30" name="Rettangolo 29"/>
          <p:cNvSpPr/>
          <p:nvPr/>
        </p:nvSpPr>
        <p:spPr>
          <a:xfrm>
            <a:off x="3294112" y="5445224"/>
            <a:ext cx="25740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rgbClr val="C00000"/>
                </a:solidFill>
              </a:rPr>
              <a:t>“Digital movie” </a:t>
            </a:r>
            <a:br>
              <a:rPr lang="en-US" b="1" dirty="0" smtClean="0">
                <a:solidFill>
                  <a:srgbClr val="C00000"/>
                </a:solidFill>
              </a:rPr>
            </a:br>
            <a:r>
              <a:rPr lang="en-US" b="1" dirty="0" smtClean="0">
                <a:solidFill>
                  <a:srgbClr val="C00000"/>
                </a:solidFill>
              </a:rPr>
              <a:t>shot @ 6000 fps</a:t>
            </a:r>
            <a:endParaRPr lang="it-IT" b="1" dirty="0">
              <a:solidFill>
                <a:srgbClr val="C00000"/>
              </a:solidFill>
            </a:endParaRPr>
          </a:p>
        </p:txBody>
      </p:sp>
      <p:sp>
        <p:nvSpPr>
          <p:cNvPr id="31" name="CasellaDiTesto 30"/>
          <p:cNvSpPr txBox="1"/>
          <p:nvPr/>
        </p:nvSpPr>
        <p:spPr>
          <a:xfrm>
            <a:off x="5508104" y="5589240"/>
            <a:ext cx="410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Wingdings" pitchFamily="2" charset="2"/>
              </a:rPr>
              <a:t></a:t>
            </a:r>
            <a:endParaRPr lang="it-IT" dirty="0"/>
          </a:p>
        </p:txBody>
      </p:sp>
      <p:pic>
        <p:nvPicPr>
          <p:cNvPr id="34" name="Picture 6" descr="reality_quantum_junction"/>
          <p:cNvPicPr>
            <a:picLocks noChangeAspect="1" noChangeArrowheads="1"/>
          </p:cNvPicPr>
          <p:nvPr/>
        </p:nvPicPr>
        <p:blipFill>
          <a:blip r:embed="rId6" cstate="print"/>
          <a:srcRect t="5360"/>
          <a:stretch>
            <a:fillRect/>
          </a:stretch>
        </p:blipFill>
        <p:spPr bwMode="auto">
          <a:xfrm>
            <a:off x="7217717" y="1772816"/>
            <a:ext cx="1926283" cy="18358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DAQ Boards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12/05/2011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F.Giorgi - HSTD8, Taipei (TW) 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406F2-43EA-4981-AA81-C430DD109DEF}" type="slidenum">
              <a:rPr lang="it-IT" smtClean="0"/>
              <a:pPr/>
              <a:t>7</a:t>
            </a:fld>
            <a:endParaRPr lang="it-IT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1591" r="755"/>
          <a:stretch>
            <a:fillRect/>
          </a:stretch>
        </p:blipFill>
        <p:spPr bwMode="auto">
          <a:xfrm>
            <a:off x="395536" y="1772816"/>
            <a:ext cx="8136904" cy="4453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asellaDiTesto 7"/>
          <p:cNvSpPr txBox="1"/>
          <p:nvPr/>
        </p:nvSpPr>
        <p:spPr>
          <a:xfrm>
            <a:off x="4860032" y="1196752"/>
            <a:ext cx="1992725" cy="36933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Vacuum connector</a:t>
            </a:r>
            <a:endParaRPr lang="it-IT" dirty="0"/>
          </a:p>
        </p:txBody>
      </p:sp>
      <p:cxnSp>
        <p:nvCxnSpPr>
          <p:cNvPr id="10" name="Connettore 2 9"/>
          <p:cNvCxnSpPr>
            <a:endCxn id="8" idx="2"/>
          </p:cNvCxnSpPr>
          <p:nvPr/>
        </p:nvCxnSpPr>
        <p:spPr>
          <a:xfrm flipH="1" flipV="1">
            <a:off x="5856395" y="1566084"/>
            <a:ext cx="83757" cy="1142836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1" name="CasellaDiTesto 10"/>
          <p:cNvSpPr txBox="1"/>
          <p:nvPr/>
        </p:nvSpPr>
        <p:spPr>
          <a:xfrm>
            <a:off x="7164288" y="692696"/>
            <a:ext cx="1512167" cy="36933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MAPS sensor</a:t>
            </a:r>
            <a:endParaRPr lang="it-IT" dirty="0"/>
          </a:p>
        </p:txBody>
      </p:sp>
      <p:cxnSp>
        <p:nvCxnSpPr>
          <p:cNvPr id="12" name="Connettore 2 11"/>
          <p:cNvCxnSpPr>
            <a:endCxn id="11" idx="2"/>
          </p:cNvCxnSpPr>
          <p:nvPr/>
        </p:nvCxnSpPr>
        <p:spPr>
          <a:xfrm flipV="1">
            <a:off x="7236296" y="1062028"/>
            <a:ext cx="684076" cy="1646897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7" name="CasellaDiTesto 16"/>
          <p:cNvSpPr txBox="1"/>
          <p:nvPr/>
        </p:nvSpPr>
        <p:spPr>
          <a:xfrm>
            <a:off x="479293" y="755412"/>
            <a:ext cx="1992725" cy="36933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Back-end board</a:t>
            </a:r>
            <a:endParaRPr lang="it-IT" dirty="0"/>
          </a:p>
        </p:txBody>
      </p:sp>
      <p:cxnSp>
        <p:nvCxnSpPr>
          <p:cNvPr id="18" name="Connettore 2 17"/>
          <p:cNvCxnSpPr>
            <a:endCxn id="17" idx="2"/>
          </p:cNvCxnSpPr>
          <p:nvPr/>
        </p:nvCxnSpPr>
        <p:spPr>
          <a:xfrm flipH="1" flipV="1">
            <a:off x="1475656" y="1124744"/>
            <a:ext cx="1224136" cy="208823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r>
              <a:rPr lang="it-IT" dirty="0" err="1" smtClean="0"/>
              <a:t>Nanometric</a:t>
            </a:r>
            <a:r>
              <a:rPr lang="it-IT" dirty="0" smtClean="0"/>
              <a:t> </a:t>
            </a:r>
            <a:r>
              <a:rPr lang="it-IT" dirty="0" err="1" smtClean="0"/>
              <a:t>Double</a:t>
            </a:r>
            <a:r>
              <a:rPr lang="it-IT" dirty="0" smtClean="0"/>
              <a:t> </a:t>
            </a:r>
            <a:r>
              <a:rPr lang="it-IT" dirty="0" err="1" smtClean="0"/>
              <a:t>Slit</a:t>
            </a:r>
            <a:endParaRPr lang="it-IT" dirty="0"/>
          </a:p>
        </p:txBody>
      </p:sp>
      <p:sp>
        <p:nvSpPr>
          <p:cNvPr id="3" name="Segnaposto contenuto 2"/>
          <p:cNvSpPr>
            <a:spLocks/>
          </p:cNvSpPr>
          <p:nvPr/>
        </p:nvSpPr>
        <p:spPr bwMode="auto">
          <a:xfrm>
            <a:off x="107504" y="1142553"/>
            <a:ext cx="6552728" cy="774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>
              <a:lnSpc>
                <a:spcPct val="80000"/>
              </a:lnSpc>
              <a:spcBef>
                <a:spcPct val="20000"/>
              </a:spcBef>
            </a:pPr>
            <a:r>
              <a:rPr lang="en-US" sz="2000" b="1" dirty="0" smtClean="0"/>
              <a:t>FIB</a:t>
            </a:r>
            <a:r>
              <a:rPr lang="en-US" sz="2000" dirty="0" smtClean="0"/>
              <a:t> (Focuses Ion Beam) 30 </a:t>
            </a:r>
            <a:r>
              <a:rPr lang="en-US" sz="2000" dirty="0" err="1" smtClean="0"/>
              <a:t>keV</a:t>
            </a:r>
            <a:r>
              <a:rPr lang="en-US" sz="2000" dirty="0" smtClean="0"/>
              <a:t> </a:t>
            </a:r>
            <a:r>
              <a:rPr lang="en-US" sz="2000" dirty="0" err="1" smtClean="0"/>
              <a:t>Ga</a:t>
            </a:r>
            <a:r>
              <a:rPr lang="en-US" sz="2000" dirty="0" smtClean="0"/>
              <a:t>+ source. 10 </a:t>
            </a:r>
            <a:r>
              <a:rPr lang="en-US" sz="2000" dirty="0" err="1" smtClean="0"/>
              <a:t>pA</a:t>
            </a:r>
            <a:r>
              <a:rPr lang="en-US" sz="2000" dirty="0" smtClean="0"/>
              <a:t> beam. </a:t>
            </a:r>
          </a:p>
          <a:p>
            <a:pPr marL="273050" indent="-273050">
              <a:lnSpc>
                <a:spcPct val="80000"/>
              </a:lnSpc>
              <a:spcBef>
                <a:spcPct val="20000"/>
              </a:spcBef>
            </a:pPr>
            <a:r>
              <a:rPr lang="en-US" sz="2000" dirty="0" smtClean="0"/>
              <a:t>Carbon membrane with Au deposition ( 50-100nm thick).</a:t>
            </a:r>
          </a:p>
          <a:p>
            <a:pPr marL="273050" indent="-273050">
              <a:lnSpc>
                <a:spcPct val="80000"/>
              </a:lnSpc>
              <a:spcBef>
                <a:spcPct val="20000"/>
              </a:spcBef>
            </a:pPr>
            <a:endParaRPr lang="it-IT" sz="2000" dirty="0"/>
          </a:p>
          <a:p>
            <a:pPr marL="273050" indent="-27305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it-IT" sz="2000" dirty="0"/>
          </a:p>
          <a:p>
            <a:pPr marL="273050" indent="-273050">
              <a:lnSpc>
                <a:spcPct val="80000"/>
              </a:lnSpc>
              <a:spcBef>
                <a:spcPct val="20000"/>
              </a:spcBef>
            </a:pPr>
            <a:endParaRPr lang="it-IT" sz="2000" dirty="0"/>
          </a:p>
        </p:txBody>
      </p:sp>
      <p:pic>
        <p:nvPicPr>
          <p:cNvPr id="10245" name="Immagine 7" descr="FIB effect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896102"/>
            <a:ext cx="4000302" cy="272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836712"/>
            <a:ext cx="2123313" cy="2160240"/>
          </a:xfrm>
          <a:prstGeom prst="rect">
            <a:avLst/>
          </a:prstGeom>
          <a:noFill/>
        </p:spPr>
      </p:pic>
      <p:pic>
        <p:nvPicPr>
          <p:cNvPr id="10247" name="Segnaposto contenuto 3" descr="retinotto_03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1916832"/>
            <a:ext cx="4032448" cy="369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egnaposto contenuto 2"/>
          <p:cNvSpPr>
            <a:spLocks/>
          </p:cNvSpPr>
          <p:nvPr/>
        </p:nvSpPr>
        <p:spPr bwMode="auto">
          <a:xfrm>
            <a:off x="323528" y="4437112"/>
            <a:ext cx="1944216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>
              <a:lnSpc>
                <a:spcPct val="80000"/>
              </a:lnSpc>
              <a:spcBef>
                <a:spcPct val="20000"/>
              </a:spcBef>
            </a:pPr>
            <a:r>
              <a:rPr lang="it-IT" sz="1600" dirty="0" err="1" smtClean="0">
                <a:solidFill>
                  <a:schemeClr val="bg1"/>
                </a:solidFill>
                <a:latin typeface="Comic Sans MS" pitchFamily="66" charset="0"/>
              </a:rPr>
              <a:t>Length</a:t>
            </a:r>
            <a:r>
              <a:rPr lang="it-IT" sz="1600" dirty="0" smtClean="0">
                <a:solidFill>
                  <a:schemeClr val="bg1"/>
                </a:solidFill>
                <a:latin typeface="Comic Sans MS" pitchFamily="66" charset="0"/>
              </a:rPr>
              <a:t>: </a:t>
            </a:r>
            <a:r>
              <a:rPr lang="it-IT" sz="1600" b="1" dirty="0">
                <a:solidFill>
                  <a:schemeClr val="bg1"/>
                </a:solidFill>
                <a:latin typeface="Comic Sans MS" pitchFamily="66" charset="0"/>
              </a:rPr>
              <a:t>1550nm</a:t>
            </a:r>
            <a:r>
              <a:rPr lang="it-IT" sz="1600" dirty="0">
                <a:solidFill>
                  <a:schemeClr val="bg1"/>
                </a:solidFill>
                <a:latin typeface="Comic Sans MS" pitchFamily="66" charset="0"/>
              </a:rPr>
              <a:t>.</a:t>
            </a:r>
          </a:p>
          <a:p>
            <a:pPr marL="273050" indent="-273050">
              <a:lnSpc>
                <a:spcPct val="80000"/>
              </a:lnSpc>
              <a:spcBef>
                <a:spcPct val="20000"/>
              </a:spcBef>
            </a:pPr>
            <a:r>
              <a:rPr lang="it-IT" sz="1600" dirty="0" err="1" smtClean="0">
                <a:solidFill>
                  <a:schemeClr val="bg1"/>
                </a:solidFill>
                <a:latin typeface="Comic Sans MS" pitchFamily="66" charset="0"/>
              </a:rPr>
              <a:t>Width</a:t>
            </a:r>
            <a:r>
              <a:rPr lang="it-IT" sz="1600" dirty="0" smtClean="0">
                <a:solidFill>
                  <a:schemeClr val="bg1"/>
                </a:solidFill>
                <a:latin typeface="Comic Sans MS" pitchFamily="66" charset="0"/>
              </a:rPr>
              <a:t>: </a:t>
            </a:r>
            <a:r>
              <a:rPr lang="it-IT" sz="1600" b="1" dirty="0">
                <a:solidFill>
                  <a:schemeClr val="bg1"/>
                </a:solidFill>
                <a:latin typeface="Comic Sans MS" pitchFamily="66" charset="0"/>
              </a:rPr>
              <a:t>100nm</a:t>
            </a:r>
            <a:r>
              <a:rPr lang="it-IT" sz="1600" dirty="0">
                <a:solidFill>
                  <a:schemeClr val="bg1"/>
                </a:solidFill>
                <a:latin typeface="Comic Sans MS" pitchFamily="66" charset="0"/>
              </a:rPr>
              <a:t>.</a:t>
            </a:r>
          </a:p>
          <a:p>
            <a:pPr marL="273050" indent="-273050">
              <a:lnSpc>
                <a:spcPct val="80000"/>
              </a:lnSpc>
              <a:spcBef>
                <a:spcPct val="20000"/>
              </a:spcBef>
            </a:pPr>
            <a:r>
              <a:rPr lang="it-IT" sz="1600" dirty="0" err="1" smtClean="0">
                <a:solidFill>
                  <a:schemeClr val="bg1"/>
                </a:solidFill>
                <a:latin typeface="Comic Sans MS" pitchFamily="66" charset="0"/>
              </a:rPr>
              <a:t>Distance</a:t>
            </a:r>
            <a:r>
              <a:rPr lang="it-IT" sz="1600" dirty="0" smtClean="0">
                <a:solidFill>
                  <a:schemeClr val="bg1"/>
                </a:solidFill>
                <a:latin typeface="Comic Sans MS" pitchFamily="66" charset="0"/>
              </a:rPr>
              <a:t>: </a:t>
            </a:r>
            <a:r>
              <a:rPr lang="it-IT" sz="1600" b="1" dirty="0" smtClean="0">
                <a:solidFill>
                  <a:schemeClr val="bg1"/>
                </a:solidFill>
                <a:latin typeface="Comic Sans MS" pitchFamily="66" charset="0"/>
              </a:rPr>
              <a:t>450nm</a:t>
            </a:r>
            <a:r>
              <a:rPr lang="it-IT" sz="1600" dirty="0">
                <a:solidFill>
                  <a:schemeClr val="bg1"/>
                </a:solidFill>
                <a:latin typeface="Comic Sans MS" pitchFamily="66" charset="0"/>
              </a:rPr>
              <a:t>.</a:t>
            </a:r>
          </a:p>
          <a:p>
            <a:pPr marL="273050" indent="-27305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it-IT" sz="1600" dirty="0">
              <a:solidFill>
                <a:schemeClr val="bg1"/>
              </a:solidFill>
              <a:latin typeface="Comic Sans MS" pitchFamily="66" charset="0"/>
            </a:endParaRPr>
          </a:p>
          <a:p>
            <a:pPr marL="273050" indent="-27305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it-IT" sz="1600" dirty="0">
              <a:solidFill>
                <a:schemeClr val="bg1"/>
              </a:solidFill>
              <a:latin typeface="Comic Sans MS" pitchFamily="66" charset="0"/>
            </a:endParaRPr>
          </a:p>
          <a:p>
            <a:pPr marL="273050" indent="-273050">
              <a:lnSpc>
                <a:spcPct val="80000"/>
              </a:lnSpc>
              <a:spcBef>
                <a:spcPct val="20000"/>
              </a:spcBef>
            </a:pPr>
            <a:endParaRPr lang="it-IT" sz="16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4" name="Segnaposto contenuto 2"/>
          <p:cNvSpPr>
            <a:spLocks/>
          </p:cNvSpPr>
          <p:nvPr/>
        </p:nvSpPr>
        <p:spPr bwMode="auto">
          <a:xfrm>
            <a:off x="1295400" y="2895600"/>
            <a:ext cx="48768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it-IT" sz="2000">
              <a:solidFill>
                <a:schemeClr val="bg1"/>
              </a:solidFill>
              <a:latin typeface="Comic Sans MS" pitchFamily="66" charset="0"/>
            </a:endParaRPr>
          </a:p>
          <a:p>
            <a:pPr marL="273050" indent="-27305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it-IT" sz="2000">
              <a:solidFill>
                <a:schemeClr val="bg1"/>
              </a:solidFill>
              <a:latin typeface="Comic Sans MS" pitchFamily="66" charset="0"/>
            </a:endParaRPr>
          </a:p>
          <a:p>
            <a:pPr marL="273050" indent="-273050">
              <a:lnSpc>
                <a:spcPct val="80000"/>
              </a:lnSpc>
              <a:spcBef>
                <a:spcPct val="20000"/>
              </a:spcBef>
            </a:pPr>
            <a:endParaRPr lang="it-IT" sz="200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9" name="Segnaposto data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12/05/2011</a:t>
            </a:r>
            <a:endParaRPr lang="it-IT"/>
          </a:p>
        </p:txBody>
      </p:sp>
      <p:sp>
        <p:nvSpPr>
          <p:cNvPr id="10" name="Segnaposto numero diapositiva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406F2-43EA-4981-AA81-C430DD109DEF}" type="slidenum">
              <a:rPr lang="it-IT" smtClean="0"/>
              <a:pPr/>
              <a:t>8</a:t>
            </a:fld>
            <a:endParaRPr lang="it-IT"/>
          </a:p>
        </p:txBody>
      </p:sp>
      <p:sp>
        <p:nvSpPr>
          <p:cNvPr id="11" name="Segnaposto piè di pagina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F.Giorgi - HSTD8, Taipei (TW) </a:t>
            </a:r>
            <a:endParaRPr lang="it-IT"/>
          </a:p>
        </p:txBody>
      </p:sp>
      <p:sp>
        <p:nvSpPr>
          <p:cNvPr id="14" name="Rettangolo 13"/>
          <p:cNvSpPr/>
          <p:nvPr/>
        </p:nvSpPr>
        <p:spPr>
          <a:xfrm>
            <a:off x="539552" y="5733256"/>
            <a:ext cx="8352928" cy="338554"/>
          </a:xfrm>
          <a:prstGeom prst="rect">
            <a:avLst/>
          </a:prstGeom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marL="533400" indent="-533400"/>
            <a:r>
              <a:rPr lang="it-IT" sz="1600" b="1" dirty="0" smtClean="0">
                <a:solidFill>
                  <a:srgbClr val="C00000"/>
                </a:solidFill>
              </a:rPr>
              <a:t>2007</a:t>
            </a:r>
            <a:r>
              <a:rPr lang="it-IT" sz="1600" dirty="0" smtClean="0"/>
              <a:t> – S.  </a:t>
            </a:r>
            <a:r>
              <a:rPr lang="it-IT" sz="1600" dirty="0" err="1" smtClean="0"/>
              <a:t>Frabboni</a:t>
            </a:r>
            <a:r>
              <a:rPr lang="it-IT" sz="1600" dirty="0" smtClean="0"/>
              <a:t>, G. C. </a:t>
            </a:r>
            <a:r>
              <a:rPr lang="it-IT" sz="1600" dirty="0" err="1" smtClean="0"/>
              <a:t>Gazzadi</a:t>
            </a:r>
            <a:r>
              <a:rPr lang="it-IT" sz="1600" dirty="0" smtClean="0"/>
              <a:t> e G. Pozzi (</a:t>
            </a:r>
            <a:r>
              <a:rPr lang="it-IT" sz="1600" i="1" dirty="0" smtClean="0"/>
              <a:t>American Journal </a:t>
            </a:r>
            <a:r>
              <a:rPr lang="it-IT" sz="1600" i="1" dirty="0" err="1" smtClean="0"/>
              <a:t>of</a:t>
            </a:r>
            <a:r>
              <a:rPr lang="it-IT" sz="1600" i="1" dirty="0" smtClean="0"/>
              <a:t> </a:t>
            </a:r>
            <a:r>
              <a:rPr lang="it-IT" sz="1600" i="1" dirty="0" err="1" smtClean="0"/>
              <a:t>Physics</a:t>
            </a:r>
            <a:r>
              <a:rPr lang="it-IT" sz="1600" i="1" dirty="0" smtClean="0"/>
              <a:t> </a:t>
            </a:r>
            <a:r>
              <a:rPr lang="it-IT" sz="1600" dirty="0" smtClean="0"/>
              <a:t>(2007) 75, 1053)</a:t>
            </a:r>
          </a:p>
        </p:txBody>
      </p:sp>
      <p:sp>
        <p:nvSpPr>
          <p:cNvPr id="15" name="CasellaDiTesto 14"/>
          <p:cNvSpPr txBox="1"/>
          <p:nvPr/>
        </p:nvSpPr>
        <p:spPr>
          <a:xfrm>
            <a:off x="1763688" y="2060848"/>
            <a:ext cx="12891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SEM Image</a:t>
            </a:r>
            <a:endParaRPr lang="it-IT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6632"/>
            <a:ext cx="8229600" cy="868362"/>
          </a:xfrm>
        </p:spPr>
        <p:txBody>
          <a:bodyPr/>
          <a:lstStyle/>
          <a:p>
            <a:r>
              <a:rPr lang="it-IT" dirty="0" smtClean="0"/>
              <a:t>The MAPS </a:t>
            </a:r>
            <a:r>
              <a:rPr lang="it-IT" dirty="0" err="1" smtClean="0"/>
              <a:t>sensor</a:t>
            </a:r>
            <a:r>
              <a:rPr lang="it-IT" dirty="0" smtClean="0"/>
              <a:t> APSEL4D</a:t>
            </a:r>
            <a:endParaRPr lang="it-IT" dirty="0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107504" y="1052736"/>
            <a:ext cx="4464496" cy="4392488"/>
          </a:xfrm>
          <a:ln>
            <a:solidFill>
              <a:srgbClr val="C00000"/>
            </a:solidFill>
          </a:ln>
        </p:spPr>
        <p:txBody>
          <a:bodyPr tIns="108000" bIns="108000">
            <a:normAutofit lnSpcReduction="10000"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800" dirty="0" smtClean="0"/>
              <a:t>Developed by the </a:t>
            </a:r>
            <a:r>
              <a:rPr lang="en-US" sz="1800" b="1" dirty="0" smtClean="0">
                <a:solidFill>
                  <a:srgbClr val="C00000"/>
                </a:solidFill>
              </a:rPr>
              <a:t>INFN SLIM5</a:t>
            </a:r>
            <a:r>
              <a:rPr lang="en-US" sz="1800" b="1" dirty="0" smtClean="0"/>
              <a:t> </a:t>
            </a:r>
            <a:r>
              <a:rPr lang="en-US" sz="1800" dirty="0" smtClean="0"/>
              <a:t>collaboration: R&amp;D for HEP collider experiments.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1800" dirty="0" smtClean="0">
              <a:sym typeface="Wingdings" pitchFamily="2" charset="2"/>
            </a:endParaRPr>
          </a:p>
          <a:p>
            <a:pPr marL="174625" indent="-174625">
              <a:lnSpc>
                <a:spcPct val="80000"/>
              </a:lnSpc>
            </a:pPr>
            <a:r>
              <a:rPr lang="en-US" sz="1800" b="1" dirty="0" smtClean="0">
                <a:sym typeface="Wingdings" pitchFamily="2" charset="2"/>
              </a:rPr>
              <a:t>MAPS</a:t>
            </a:r>
            <a:r>
              <a:rPr lang="en-US" sz="1800" dirty="0" smtClean="0">
                <a:sym typeface="Wingdings" pitchFamily="2" charset="2"/>
              </a:rPr>
              <a:t>: Monolithic Active Pixel Sensor</a:t>
            </a:r>
            <a:br>
              <a:rPr lang="en-US" sz="1800" dirty="0" smtClean="0">
                <a:sym typeface="Wingdings" pitchFamily="2" charset="2"/>
              </a:rPr>
            </a:br>
            <a:r>
              <a:rPr lang="en-US" sz="1800" dirty="0" smtClean="0">
                <a:sym typeface="Wingdings" pitchFamily="2" charset="2"/>
              </a:rPr>
              <a:t>CMOS ST .13 </a:t>
            </a:r>
            <a:r>
              <a:rPr lang="en-US" sz="1800" dirty="0" smtClean="0">
                <a:sym typeface="Symbol" pitchFamily="18" charset="2"/>
              </a:rPr>
              <a:t></a:t>
            </a:r>
            <a:r>
              <a:rPr lang="en-US" sz="1800" dirty="0" smtClean="0"/>
              <a:t>m </a:t>
            </a:r>
            <a:r>
              <a:rPr lang="en-US" sz="1800" dirty="0" smtClean="0">
                <a:sym typeface="Wingdings" pitchFamily="2" charset="2"/>
              </a:rPr>
              <a:t>technology</a:t>
            </a:r>
          </a:p>
          <a:p>
            <a:pPr marL="174625" indent="-174625">
              <a:lnSpc>
                <a:spcPct val="80000"/>
              </a:lnSpc>
            </a:pPr>
            <a:r>
              <a:rPr lang="en-US" sz="1800" dirty="0" smtClean="0"/>
              <a:t>Thickness 300 </a:t>
            </a:r>
            <a:r>
              <a:rPr lang="en-US" sz="1800" dirty="0" smtClean="0">
                <a:sym typeface="Symbol" pitchFamily="18" charset="2"/>
              </a:rPr>
              <a:t></a:t>
            </a:r>
            <a:r>
              <a:rPr lang="en-US" sz="1800" dirty="0" smtClean="0"/>
              <a:t>m, pitch </a:t>
            </a:r>
            <a:r>
              <a:rPr lang="en-US" sz="1800" dirty="0" smtClean="0">
                <a:sym typeface="Wingdings" pitchFamily="2" charset="2"/>
              </a:rPr>
              <a:t>50x50 </a:t>
            </a:r>
            <a:r>
              <a:rPr lang="en-US" sz="1800" dirty="0" smtClean="0">
                <a:sym typeface="Symbol" pitchFamily="18" charset="2"/>
              </a:rPr>
              <a:t></a:t>
            </a:r>
            <a:r>
              <a:rPr lang="en-US" sz="1800" dirty="0" smtClean="0"/>
              <a:t>m</a:t>
            </a:r>
          </a:p>
          <a:p>
            <a:pPr marL="174625" indent="-174625">
              <a:lnSpc>
                <a:spcPct val="80000"/>
              </a:lnSpc>
            </a:pPr>
            <a:r>
              <a:rPr lang="en-US" sz="1800" dirty="0" smtClean="0">
                <a:sym typeface="Wingdings" pitchFamily="2" charset="2"/>
              </a:rPr>
              <a:t>4096 channels (32x128)</a:t>
            </a:r>
          </a:p>
          <a:p>
            <a:pPr marL="174625" indent="-174625">
              <a:lnSpc>
                <a:spcPct val="80000"/>
              </a:lnSpc>
            </a:pPr>
            <a:r>
              <a:rPr lang="en-US" sz="1800" dirty="0" smtClean="0">
                <a:sym typeface="Wingdings" pitchFamily="2" charset="2"/>
              </a:rPr>
              <a:t>ENC 75 e</a:t>
            </a:r>
            <a:r>
              <a:rPr lang="en-US" sz="1800" baseline="30000" dirty="0" smtClean="0">
                <a:sym typeface="Wingdings" pitchFamily="2" charset="2"/>
              </a:rPr>
              <a:t>-</a:t>
            </a:r>
            <a:endParaRPr lang="en-US" sz="1800" dirty="0" smtClean="0">
              <a:sym typeface="Wingdings" pitchFamily="2" charset="2"/>
            </a:endParaRPr>
          </a:p>
          <a:p>
            <a:pPr marL="174625" indent="-174625">
              <a:lnSpc>
                <a:spcPct val="80000"/>
              </a:lnSpc>
            </a:pPr>
            <a:r>
              <a:rPr lang="en-US" sz="1800" dirty="0" smtClean="0">
                <a:sym typeface="Wingdings" pitchFamily="2" charset="2"/>
              </a:rPr>
              <a:t>S/N ~ 20 (MIP)</a:t>
            </a:r>
          </a:p>
          <a:p>
            <a:pPr marL="174625" indent="-174625">
              <a:lnSpc>
                <a:spcPct val="80000"/>
              </a:lnSpc>
            </a:pPr>
            <a:r>
              <a:rPr lang="en-US" sz="1800" dirty="0" smtClean="0">
                <a:sym typeface="Wingdings" pitchFamily="2" charset="2"/>
              </a:rPr>
              <a:t>Signal </a:t>
            </a:r>
            <a:r>
              <a:rPr lang="en-US" sz="1800" b="1" dirty="0" smtClean="0">
                <a:sym typeface="Wingdings" pitchFamily="2" charset="2"/>
              </a:rPr>
              <a:t>discriminator</a:t>
            </a:r>
            <a:r>
              <a:rPr lang="en-US" sz="1800" dirty="0" smtClean="0">
                <a:sym typeface="Wingdings" pitchFamily="2" charset="2"/>
              </a:rPr>
              <a:t> with extern. threshold</a:t>
            </a:r>
          </a:p>
          <a:p>
            <a:pPr marL="174625" indent="-174625">
              <a:lnSpc>
                <a:spcPct val="80000"/>
              </a:lnSpc>
            </a:pPr>
            <a:r>
              <a:rPr lang="en-US" sz="1800" b="1" dirty="0" smtClean="0">
                <a:sym typeface="Wingdings" pitchFamily="2" charset="2"/>
              </a:rPr>
              <a:t>Binary hit </a:t>
            </a:r>
            <a:r>
              <a:rPr lang="en-US" sz="1800" dirty="0" smtClean="0">
                <a:sym typeface="Wingdings" pitchFamily="2" charset="2"/>
              </a:rPr>
              <a:t>information.</a:t>
            </a:r>
          </a:p>
          <a:p>
            <a:pPr marL="174625" indent="-174625">
              <a:lnSpc>
                <a:spcPct val="80000"/>
              </a:lnSpc>
            </a:pPr>
            <a:r>
              <a:rPr lang="en-US" sz="1800" b="1" dirty="0" smtClean="0">
                <a:sym typeface="Wingdings" pitchFamily="2" charset="2"/>
              </a:rPr>
              <a:t>Digital readout:</a:t>
            </a:r>
          </a:p>
          <a:p>
            <a:pPr marL="574675" lvl="1" indent="-174625">
              <a:lnSpc>
                <a:spcPct val="80000"/>
              </a:lnSpc>
            </a:pPr>
            <a:r>
              <a:rPr lang="en-US" sz="1600" dirty="0" smtClean="0">
                <a:sym typeface="Wingdings" pitchFamily="2" charset="2"/>
              </a:rPr>
              <a:t>Data Driven</a:t>
            </a:r>
          </a:p>
          <a:p>
            <a:pPr marL="574675" lvl="1" indent="-174625">
              <a:lnSpc>
                <a:spcPct val="80000"/>
              </a:lnSpc>
            </a:pPr>
            <a:r>
              <a:rPr lang="en-US" sz="1600" b="1" dirty="0" err="1" smtClean="0">
                <a:sym typeface="Wingdings" pitchFamily="2" charset="2"/>
              </a:rPr>
              <a:t>Sparsified</a:t>
            </a:r>
            <a:r>
              <a:rPr lang="en-US" sz="1600" dirty="0" smtClean="0">
                <a:sym typeface="Wingdings" pitchFamily="2" charset="2"/>
              </a:rPr>
              <a:t> hit extraction</a:t>
            </a:r>
          </a:p>
          <a:p>
            <a:pPr marL="574675" lvl="1" indent="-174625">
              <a:lnSpc>
                <a:spcPct val="80000"/>
              </a:lnSpc>
            </a:pPr>
            <a:r>
              <a:rPr lang="en-US" sz="1600" dirty="0" smtClean="0">
                <a:sym typeface="Wingdings" pitchFamily="2" charset="2"/>
              </a:rPr>
              <a:t>Time tagging down to </a:t>
            </a:r>
            <a:r>
              <a:rPr lang="en-US" sz="1600" b="1" dirty="0" smtClean="0">
                <a:sym typeface="Wingdings" pitchFamily="2" charset="2"/>
              </a:rPr>
              <a:t>1 </a:t>
            </a:r>
            <a:r>
              <a:rPr lang="en-US" sz="1600" b="1" dirty="0" smtClean="0">
                <a:sym typeface="Symbol" pitchFamily="18" charset="2"/>
              </a:rPr>
              <a:t>s</a:t>
            </a:r>
            <a:r>
              <a:rPr lang="en-US" sz="1600" dirty="0" smtClean="0">
                <a:sym typeface="Wingdings" pitchFamily="2" charset="2"/>
              </a:rPr>
              <a:t>.</a:t>
            </a:r>
          </a:p>
          <a:p>
            <a:pPr marL="174625" indent="-174625">
              <a:lnSpc>
                <a:spcPct val="80000"/>
              </a:lnSpc>
            </a:pPr>
            <a:r>
              <a:rPr lang="en-US" sz="1800" dirty="0" smtClean="0"/>
              <a:t>Clock frequency 20-50 MHz</a:t>
            </a:r>
          </a:p>
          <a:p>
            <a:pPr marL="174625" indent="-174625">
              <a:lnSpc>
                <a:spcPct val="80000"/>
              </a:lnSpc>
            </a:pPr>
            <a:r>
              <a:rPr lang="en-US" sz="1800" b="1" dirty="0" smtClean="0"/>
              <a:t>Efficiency</a:t>
            </a:r>
            <a:r>
              <a:rPr lang="en-US" sz="1800" dirty="0" smtClean="0"/>
              <a:t> ~ 90% measured at CERN with 12-GeV proton beam. </a:t>
            </a:r>
            <a:endParaRPr lang="en-US" sz="1800" dirty="0"/>
          </a:p>
        </p:txBody>
      </p:sp>
      <p:pic>
        <p:nvPicPr>
          <p:cNvPr id="11270" name="Picture 6" descr="Apsel4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1361728"/>
            <a:ext cx="4038600" cy="1743075"/>
          </a:xfrm>
          <a:prstGeom prst="rect">
            <a:avLst/>
          </a:prstGeom>
          <a:noFill/>
        </p:spPr>
      </p:pic>
      <p:sp>
        <p:nvSpPr>
          <p:cNvPr id="11271" name="AutoShape 7"/>
          <p:cNvSpPr>
            <a:spLocks noChangeArrowheads="1"/>
          </p:cNvSpPr>
          <p:nvPr/>
        </p:nvSpPr>
        <p:spPr bwMode="auto">
          <a:xfrm>
            <a:off x="4648200" y="980728"/>
            <a:ext cx="1819275" cy="323850"/>
          </a:xfrm>
          <a:prstGeom prst="wedgeRectCallout">
            <a:avLst>
              <a:gd name="adj1" fmla="val 28620"/>
              <a:gd name="adj2" fmla="val 225000"/>
            </a:avLst>
          </a:prstGeom>
          <a:noFill/>
          <a:ln w="19050">
            <a:solidFill>
              <a:srgbClr val="0099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it-IT" sz="1600">
                <a:latin typeface="Times New Roman" pitchFamily="18" charset="0"/>
              </a:rPr>
              <a:t>409</a:t>
            </a:r>
            <a:r>
              <a:rPr lang="en-US" sz="1600">
                <a:latin typeface="Times New Roman" pitchFamily="18" charset="0"/>
              </a:rPr>
              <a:t>6-MAPS matrix</a:t>
            </a:r>
          </a:p>
        </p:txBody>
      </p:sp>
      <p:sp>
        <p:nvSpPr>
          <p:cNvPr id="11272" name="AutoShape 8"/>
          <p:cNvSpPr>
            <a:spLocks noChangeArrowheads="1"/>
          </p:cNvSpPr>
          <p:nvPr/>
        </p:nvSpPr>
        <p:spPr bwMode="auto">
          <a:xfrm>
            <a:off x="6858000" y="999778"/>
            <a:ext cx="1790700" cy="285750"/>
          </a:xfrm>
          <a:prstGeom prst="wedgeRectCallout">
            <a:avLst>
              <a:gd name="adj1" fmla="val -45213"/>
              <a:gd name="adj2" fmla="val 566667"/>
            </a:avLst>
          </a:prstGeom>
          <a:noFill/>
          <a:ln w="19050">
            <a:solidFill>
              <a:srgbClr val="0099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it-IT" sz="1600">
                <a:latin typeface="Times New Roman" pitchFamily="18" charset="0"/>
              </a:rPr>
              <a:t>100k</a:t>
            </a:r>
            <a:r>
              <a:rPr lang="en-US" sz="1600">
                <a:latin typeface="Times New Roman" pitchFamily="18" charset="0"/>
              </a:rPr>
              <a:t> std-cell area</a:t>
            </a:r>
          </a:p>
        </p:txBody>
      </p:sp>
      <p:sp>
        <p:nvSpPr>
          <p:cNvPr id="11273" name="AutoShape 9"/>
          <p:cNvSpPr>
            <a:spLocks noChangeArrowheads="1"/>
          </p:cNvSpPr>
          <p:nvPr/>
        </p:nvSpPr>
        <p:spPr bwMode="auto">
          <a:xfrm>
            <a:off x="4716016" y="3130082"/>
            <a:ext cx="3886200" cy="360040"/>
          </a:xfrm>
          <a:prstGeom prst="wedgeRectCallout">
            <a:avLst>
              <a:gd name="adj1" fmla="val -23120"/>
              <a:gd name="adj2" fmla="val 17528"/>
            </a:avLst>
          </a:prstGeom>
          <a:noFill/>
          <a:ln w="1905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it-IT" sz="1600" b="1" dirty="0" smtClean="0">
                <a:latin typeface="Times New Roman" pitchFamily="18" charset="0"/>
              </a:rPr>
              <a:t>Sensitive area</a:t>
            </a:r>
            <a:r>
              <a:rPr lang="it-IT" sz="1600" dirty="0" smtClean="0">
                <a:latin typeface="Times New Roman" pitchFamily="18" charset="0"/>
              </a:rPr>
              <a:t>: 6.4 mm </a:t>
            </a:r>
            <a:r>
              <a:rPr lang="it-IT" sz="1600" dirty="0">
                <a:latin typeface="Times New Roman" pitchFamily="18" charset="0"/>
              </a:rPr>
              <a:t>x 1.6 </a:t>
            </a:r>
            <a:r>
              <a:rPr lang="it-IT" sz="1600" dirty="0" smtClean="0">
                <a:latin typeface="Times New Roman" pitchFamily="18" charset="0"/>
              </a:rPr>
              <a:t>mm ~ </a:t>
            </a:r>
            <a:r>
              <a:rPr lang="it-IT" sz="1600" b="1" dirty="0" smtClean="0">
                <a:latin typeface="Times New Roman" pitchFamily="18" charset="0"/>
              </a:rPr>
              <a:t>10 mm</a:t>
            </a:r>
            <a:r>
              <a:rPr lang="it-IT" sz="1600" b="1" baseline="30000" dirty="0" smtClean="0">
                <a:latin typeface="Times New Roman" pitchFamily="18" charset="0"/>
              </a:rPr>
              <a:t>2</a:t>
            </a:r>
            <a:endParaRPr lang="en-US" sz="1600" b="1" baseline="30000" dirty="0">
              <a:latin typeface="Times New Roman" pitchFamily="18" charset="0"/>
            </a:endParaRP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4724400" y="3526507"/>
            <a:ext cx="3886200" cy="1990725"/>
            <a:chOff x="2736" y="0"/>
            <a:chExt cx="2208" cy="1062"/>
          </a:xfrm>
        </p:grpSpPr>
        <p:pic>
          <p:nvPicPr>
            <p:cNvPr id="11275" name="Picture 11" descr="apsel4d_chip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736" y="0"/>
              <a:ext cx="2208" cy="1062"/>
            </a:xfrm>
            <a:prstGeom prst="rect">
              <a:avLst/>
            </a:prstGeom>
            <a:noFill/>
          </p:spPr>
        </p:pic>
        <p:sp>
          <p:nvSpPr>
            <p:cNvPr id="11276" name="Rectangle 12"/>
            <p:cNvSpPr>
              <a:spLocks noChangeArrowheads="1"/>
            </p:cNvSpPr>
            <p:nvPr/>
          </p:nvSpPr>
          <p:spPr bwMode="auto">
            <a:xfrm>
              <a:off x="3079" y="42"/>
              <a:ext cx="1550" cy="438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  <a:prstDash val="dash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sz="1600" dirty="0">
                  <a:solidFill>
                    <a:srgbClr val="FFFFFF"/>
                  </a:solidFill>
                  <a:latin typeface="Berlin Sans FB" pitchFamily="34" charset="0"/>
                </a:rPr>
                <a:t>32x128 pix - 50 </a:t>
              </a:r>
              <a:r>
                <a:rPr lang="en-US" sz="1600" dirty="0">
                  <a:solidFill>
                    <a:srgbClr val="FFFFFF"/>
                  </a:solidFill>
                  <a:latin typeface="Symbol" pitchFamily="18" charset="2"/>
                </a:rPr>
                <a:t>m</a:t>
              </a:r>
              <a:r>
                <a:rPr lang="en-US" sz="1600" dirty="0">
                  <a:solidFill>
                    <a:srgbClr val="FFFFFF"/>
                  </a:solidFill>
                  <a:latin typeface="Berlin Sans FB" pitchFamily="34" charset="0"/>
                </a:rPr>
                <a:t>m pitch</a:t>
              </a:r>
            </a:p>
          </p:txBody>
        </p:sp>
        <p:sp>
          <p:nvSpPr>
            <p:cNvPr id="11277" name="Rectangle 13"/>
            <p:cNvSpPr>
              <a:spLocks noChangeArrowheads="1"/>
            </p:cNvSpPr>
            <p:nvPr/>
          </p:nvSpPr>
          <p:spPr bwMode="auto">
            <a:xfrm>
              <a:off x="3072" y="528"/>
              <a:ext cx="1550" cy="192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  <a:prstDash val="dash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sz="1600" dirty="0" err="1">
                  <a:solidFill>
                    <a:srgbClr val="FFFFFF"/>
                  </a:solidFill>
                  <a:latin typeface="Berlin Sans FB" pitchFamily="34" charset="0"/>
                </a:rPr>
                <a:t>periph</a:t>
              </a:r>
              <a:r>
                <a:rPr lang="en-US" sz="1600" dirty="0">
                  <a:solidFill>
                    <a:srgbClr val="FFFFFF"/>
                  </a:solidFill>
                  <a:latin typeface="Berlin Sans FB" pitchFamily="34" charset="0"/>
                </a:rPr>
                <a:t> &amp; spars logic</a:t>
              </a:r>
            </a:p>
          </p:txBody>
        </p:sp>
      </p:grpSp>
      <p:sp>
        <p:nvSpPr>
          <p:cNvPr id="13" name="Rettangolo 12"/>
          <p:cNvSpPr/>
          <p:nvPr/>
        </p:nvSpPr>
        <p:spPr>
          <a:xfrm>
            <a:off x="539552" y="5733256"/>
            <a:ext cx="8352928" cy="338554"/>
          </a:xfrm>
          <a:prstGeom prst="rect">
            <a:avLst/>
          </a:prstGeom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marL="533400" indent="-533400"/>
            <a:r>
              <a:rPr lang="en-US" sz="1600" b="1" dirty="0" smtClean="0">
                <a:solidFill>
                  <a:srgbClr val="C00000"/>
                </a:solidFill>
              </a:rPr>
              <a:t>2008 </a:t>
            </a:r>
            <a:r>
              <a:rPr lang="en-US" sz="1600" dirty="0" smtClean="0"/>
              <a:t>– </a:t>
            </a:r>
            <a:r>
              <a:rPr lang="it-IT" sz="1600" dirty="0" smtClean="0"/>
              <a:t>S. Bettarini </a:t>
            </a:r>
            <a:r>
              <a:rPr lang="it-IT" sz="1600" dirty="0" err="1" smtClean="0"/>
              <a:t>et</a:t>
            </a:r>
            <a:r>
              <a:rPr lang="it-IT" sz="1600" dirty="0" smtClean="0"/>
              <a:t> Al. (</a:t>
            </a:r>
            <a:r>
              <a:rPr lang="it-IT" sz="1600" i="1" dirty="0" err="1" smtClean="0"/>
              <a:t>Nuc</a:t>
            </a:r>
            <a:r>
              <a:rPr lang="it-IT" sz="1600" i="1" dirty="0" smtClean="0"/>
              <a:t>. </a:t>
            </a:r>
            <a:r>
              <a:rPr lang="it-IT" sz="1600" i="1" dirty="0" err="1" smtClean="0"/>
              <a:t>Instr</a:t>
            </a:r>
            <a:r>
              <a:rPr lang="it-IT" sz="1600" i="1" dirty="0" smtClean="0"/>
              <a:t>. And </a:t>
            </a:r>
            <a:r>
              <a:rPr lang="it-IT" sz="1600" i="1" dirty="0" err="1" smtClean="0"/>
              <a:t>Meth</a:t>
            </a:r>
            <a:r>
              <a:rPr lang="it-IT" sz="1600" i="1" dirty="0" smtClean="0"/>
              <a:t>. A,</a:t>
            </a:r>
            <a:r>
              <a:rPr lang="it-IT" sz="1600" dirty="0" smtClean="0"/>
              <a:t> 623 (2010) 942-953)</a:t>
            </a:r>
            <a:endParaRPr lang="it-IT" sz="1600" dirty="0"/>
          </a:p>
        </p:txBody>
      </p:sp>
      <p:sp>
        <p:nvSpPr>
          <p:cNvPr id="14" name="Segnaposto data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12/05/2011</a:t>
            </a:r>
            <a:endParaRPr lang="it-IT"/>
          </a:p>
        </p:txBody>
      </p:sp>
      <p:sp>
        <p:nvSpPr>
          <p:cNvPr id="15" name="Segnaposto numero diapositiva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3CD9E-8E5B-406D-A1BF-9816EAFB9A26}" type="slidenum">
              <a:rPr lang="it-IT" smtClean="0"/>
              <a:pPr/>
              <a:t>9</a:t>
            </a:fld>
            <a:endParaRPr lang="it-IT" dirty="0"/>
          </a:p>
        </p:txBody>
      </p:sp>
      <p:sp>
        <p:nvSpPr>
          <p:cNvPr id="16" name="Segnaposto piè di pagina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F.Giorgi - HSTD8, Taipei (TW) </a:t>
            </a:r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erra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3009</TotalTime>
  <Words>1622</Words>
  <Application>Microsoft Office PowerPoint</Application>
  <PresentationFormat>On-screen Show (4:3)</PresentationFormat>
  <Paragraphs>317</Paragraphs>
  <Slides>29</Slides>
  <Notes>4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Tema di Office</vt:lpstr>
      <vt:lpstr>A MAPS detector application in a Young-Feynman interference experiment with single electrons</vt:lpstr>
      <vt:lpstr>Outline</vt:lpstr>
      <vt:lpstr>Young’s double slit experiment</vt:lpstr>
      <vt:lpstr>Young’s double slit experiment</vt:lpstr>
      <vt:lpstr>Young’s double slit experiment</vt:lpstr>
      <vt:lpstr>From gedanken to real, a step further</vt:lpstr>
      <vt:lpstr>DAQ Boards</vt:lpstr>
      <vt:lpstr>Nanometric Double Slit</vt:lpstr>
      <vt:lpstr>The MAPS sensor APSEL4D</vt:lpstr>
      <vt:lpstr>Sparsified Digital Readout</vt:lpstr>
      <vt:lpstr>Sparsified Digital Readout</vt:lpstr>
      <vt:lpstr>Sparsified Digital Readout</vt:lpstr>
      <vt:lpstr>Sparsified Digital Readout</vt:lpstr>
      <vt:lpstr>Sparsified Digital Readout</vt:lpstr>
      <vt:lpstr>Sparsified Digital Readout</vt:lpstr>
      <vt:lpstr>Sparsified Digital Readout</vt:lpstr>
      <vt:lpstr>Sparsified Digital Readout</vt:lpstr>
      <vt:lpstr>Sparsified Digital Readout</vt:lpstr>
      <vt:lpstr>Sparsified Digital Readout</vt:lpstr>
      <vt:lpstr>Sparsified Digital Readout</vt:lpstr>
      <vt:lpstr>The Measures</vt:lpstr>
      <vt:lpstr>System test: Carbon-grating diffraction</vt:lpstr>
      <vt:lpstr>The single electron interference experiment results </vt:lpstr>
      <vt:lpstr>Vast majority of frames are empty (empty/hit ~ 70)</vt:lpstr>
      <vt:lpstr>The edited movie </vt:lpstr>
      <vt:lpstr>Frame data analysis</vt:lpstr>
      <vt:lpstr>Conclusions</vt:lpstr>
      <vt:lpstr>Thank you</vt:lpstr>
      <vt:lpstr>Still image of the overlapped single electron frames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giorgi</dc:creator>
  <cp:lastModifiedBy>Filippo Maria Giorgi</cp:lastModifiedBy>
  <cp:revision>111</cp:revision>
  <dcterms:created xsi:type="dcterms:W3CDTF">2011-11-29T09:22:11Z</dcterms:created>
  <dcterms:modified xsi:type="dcterms:W3CDTF">2011-12-05T05:34:42Z</dcterms:modified>
</cp:coreProperties>
</file>