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embeddings/oleObject1.bin" ContentType="application/vnd.openxmlformats-officedocument.oleObject"/>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0" r:id="rId1"/>
  </p:sldMasterIdLst>
  <p:notesMasterIdLst>
    <p:notesMasterId r:id="rId19"/>
  </p:notesMasterIdLst>
  <p:sldIdLst>
    <p:sldId id="256" r:id="rId2"/>
    <p:sldId id="284" r:id="rId3"/>
    <p:sldId id="272" r:id="rId4"/>
    <p:sldId id="283" r:id="rId5"/>
    <p:sldId id="278" r:id="rId6"/>
    <p:sldId id="257" r:id="rId7"/>
    <p:sldId id="267" r:id="rId8"/>
    <p:sldId id="285" r:id="rId9"/>
    <p:sldId id="286" r:id="rId10"/>
    <p:sldId id="270" r:id="rId11"/>
    <p:sldId id="293" r:id="rId12"/>
    <p:sldId id="291" r:id="rId13"/>
    <p:sldId id="292" r:id="rId14"/>
    <p:sldId id="271" r:id="rId15"/>
    <p:sldId id="294" r:id="rId16"/>
    <p:sldId id="295" r:id="rId17"/>
    <p:sldId id="287" r:id="rId18"/>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3FFA1"/>
    <a:srgbClr val="FBC58F"/>
    <a:srgbClr val="FFD757"/>
    <a:srgbClr val="FF9900"/>
    <a:srgbClr val="00FFFF"/>
    <a:srgbClr val="FF00FF"/>
    <a:srgbClr val="008000"/>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93" autoAdjust="0"/>
    <p:restoredTop sz="99271" autoAdjust="0"/>
  </p:normalViewPr>
  <p:slideViewPr>
    <p:cSldViewPr snapToGrid="0">
      <p:cViewPr>
        <p:scale>
          <a:sx n="100" d="100"/>
          <a:sy n="100" d="100"/>
        </p:scale>
        <p:origin x="-440" y="-80"/>
      </p:cViewPr>
      <p:guideLst>
        <p:guide orient="horz" pos="2160"/>
        <p:guide pos="2880"/>
      </p:guideLst>
    </p:cSldViewPr>
  </p:slideViewPr>
  <p:notesTextViewPr>
    <p:cViewPr>
      <p:scale>
        <a:sx n="100" d="100"/>
        <a:sy n="100" d="100"/>
      </p:scale>
      <p:origin x="0" y="0"/>
    </p:cViewPr>
  </p:notesTextViewPr>
  <p:gridSpacing cx="38405" cy="38405"/>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file:///C:\Users\19675127\Documents\LArUpgrade\sTBBdemo\results_LC_effect.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Inductance effect on jitter, 3.3V postlayout</a:t>
            </a:r>
            <a:r>
              <a:rPr lang="en-US" baseline="0"/>
              <a:t> </a:t>
            </a:r>
            <a:endParaRPr lang="en-US"/>
          </a:p>
        </c:rich>
      </c:tx>
      <c:layout/>
      <c:overlay val="0"/>
    </c:title>
    <c:autoTitleDeleted val="0"/>
    <c:plotArea>
      <c:layout>
        <c:manualLayout>
          <c:layoutTarget val="inner"/>
          <c:xMode val="edge"/>
          <c:yMode val="edge"/>
          <c:x val="0.105100115443283"/>
          <c:y val="0.097650488361086"/>
          <c:w val="0.862498126959599"/>
          <c:h val="0.725527731164752"/>
        </c:manualLayout>
      </c:layout>
      <c:lineChart>
        <c:grouping val="standard"/>
        <c:varyColors val="0"/>
        <c:ser>
          <c:idx val="1"/>
          <c:order val="0"/>
          <c:tx>
            <c:v>L=1nH</c:v>
          </c:tx>
          <c:cat>
            <c:numRef>
              <c:f>results!$D$109:$D$117</c:f>
              <c:numCache>
                <c:formatCode>General</c:formatCode>
                <c:ptCount val="9"/>
                <c:pt idx="0">
                  <c:v>1.7</c:v>
                </c:pt>
                <c:pt idx="1">
                  <c:v>1.75</c:v>
                </c:pt>
                <c:pt idx="2">
                  <c:v>1.8</c:v>
                </c:pt>
                <c:pt idx="3">
                  <c:v>1.85</c:v>
                </c:pt>
                <c:pt idx="4">
                  <c:v>1.9</c:v>
                </c:pt>
                <c:pt idx="5">
                  <c:v>1.95</c:v>
                </c:pt>
                <c:pt idx="6">
                  <c:v>2.0</c:v>
                </c:pt>
                <c:pt idx="7">
                  <c:v>2.05</c:v>
                </c:pt>
                <c:pt idx="8">
                  <c:v>2.1</c:v>
                </c:pt>
              </c:numCache>
            </c:numRef>
          </c:cat>
          <c:val>
            <c:numRef>
              <c:f>results!$S$109:$S$117</c:f>
              <c:numCache>
                <c:formatCode>0.00</c:formatCode>
                <c:ptCount val="9"/>
                <c:pt idx="0">
                  <c:v>7.807999999999995</c:v>
                </c:pt>
                <c:pt idx="1">
                  <c:v>7.116999999999996</c:v>
                </c:pt>
                <c:pt idx="2">
                  <c:v>6.392999999999995</c:v>
                </c:pt>
                <c:pt idx="3">
                  <c:v>5.539</c:v>
                </c:pt>
                <c:pt idx="4">
                  <c:v>4.834</c:v>
                </c:pt>
                <c:pt idx="5">
                  <c:v>5.560999999999995</c:v>
                </c:pt>
                <c:pt idx="6">
                  <c:v>6.601999999999998</c:v>
                </c:pt>
                <c:pt idx="7">
                  <c:v>7.751</c:v>
                </c:pt>
                <c:pt idx="8">
                  <c:v>9.023000000000001</c:v>
                </c:pt>
              </c:numCache>
            </c:numRef>
          </c:val>
          <c:smooth val="0"/>
        </c:ser>
        <c:ser>
          <c:idx val="0"/>
          <c:order val="1"/>
          <c:tx>
            <c:v>L=2nH</c:v>
          </c:tx>
          <c:val>
            <c:numRef>
              <c:f>results!$S$118:$S$126</c:f>
              <c:numCache>
                <c:formatCode>0.00</c:formatCode>
                <c:ptCount val="9"/>
                <c:pt idx="0">
                  <c:v>6.744</c:v>
                </c:pt>
                <c:pt idx="1">
                  <c:v>5.946</c:v>
                </c:pt>
                <c:pt idx="2">
                  <c:v>5.321999999999996</c:v>
                </c:pt>
                <c:pt idx="3">
                  <c:v>6.087</c:v>
                </c:pt>
                <c:pt idx="4">
                  <c:v>6.933</c:v>
                </c:pt>
                <c:pt idx="5">
                  <c:v>7.861999999999996</c:v>
                </c:pt>
                <c:pt idx="6">
                  <c:v>8.907</c:v>
                </c:pt>
                <c:pt idx="7">
                  <c:v>10.065</c:v>
                </c:pt>
                <c:pt idx="8">
                  <c:v>11.346</c:v>
                </c:pt>
              </c:numCache>
            </c:numRef>
          </c:val>
          <c:smooth val="0"/>
        </c:ser>
        <c:ser>
          <c:idx val="2"/>
          <c:order val="2"/>
          <c:tx>
            <c:v>L=3nH</c:v>
          </c:tx>
          <c:val>
            <c:numRef>
              <c:f>results!$S$127:$S$135</c:f>
              <c:numCache>
                <c:formatCode>0.00</c:formatCode>
                <c:ptCount val="9"/>
                <c:pt idx="0">
                  <c:v>7.673</c:v>
                </c:pt>
                <c:pt idx="1">
                  <c:v>6.786</c:v>
                </c:pt>
                <c:pt idx="2">
                  <c:v>6.457</c:v>
                </c:pt>
                <c:pt idx="3">
                  <c:v>7.067999999999995</c:v>
                </c:pt>
                <c:pt idx="4">
                  <c:v>8.030000000000001</c:v>
                </c:pt>
                <c:pt idx="5">
                  <c:v>9.040999999999998</c:v>
                </c:pt>
                <c:pt idx="6">
                  <c:v>10.197</c:v>
                </c:pt>
                <c:pt idx="7">
                  <c:v>11.467</c:v>
                </c:pt>
                <c:pt idx="8">
                  <c:v>12.88</c:v>
                </c:pt>
              </c:numCache>
            </c:numRef>
          </c:val>
          <c:smooth val="0"/>
        </c:ser>
        <c:ser>
          <c:idx val="3"/>
          <c:order val="3"/>
          <c:tx>
            <c:v>L=4nH</c:v>
          </c:tx>
          <c:val>
            <c:numRef>
              <c:f>results!$S$136:$S$144</c:f>
              <c:numCache>
                <c:formatCode>0.00</c:formatCode>
                <c:ptCount val="9"/>
                <c:pt idx="0">
                  <c:v>11.25</c:v>
                </c:pt>
                <c:pt idx="1">
                  <c:v>10.275</c:v>
                </c:pt>
                <c:pt idx="2">
                  <c:v>9.225</c:v>
                </c:pt>
                <c:pt idx="3">
                  <c:v>8.242000000000001</c:v>
                </c:pt>
                <c:pt idx="4">
                  <c:v>8.17</c:v>
                </c:pt>
                <c:pt idx="5">
                  <c:v>9.06</c:v>
                </c:pt>
                <c:pt idx="6">
                  <c:v>10.349</c:v>
                </c:pt>
                <c:pt idx="7">
                  <c:v>11.758</c:v>
                </c:pt>
                <c:pt idx="8">
                  <c:v>13.269</c:v>
                </c:pt>
              </c:numCache>
            </c:numRef>
          </c:val>
          <c:smooth val="0"/>
        </c:ser>
        <c:dLbls>
          <c:showLegendKey val="0"/>
          <c:showVal val="0"/>
          <c:showCatName val="0"/>
          <c:showSerName val="0"/>
          <c:showPercent val="0"/>
          <c:showBubbleSize val="0"/>
        </c:dLbls>
        <c:marker val="1"/>
        <c:smooth val="0"/>
        <c:axId val="429232136"/>
        <c:axId val="595769272"/>
      </c:lineChart>
      <c:catAx>
        <c:axId val="429232136"/>
        <c:scaling>
          <c:orientation val="minMax"/>
        </c:scaling>
        <c:delete val="0"/>
        <c:axPos val="b"/>
        <c:title>
          <c:tx>
            <c:rich>
              <a:bodyPr/>
              <a:lstStyle/>
              <a:p>
                <a:pPr>
                  <a:defRPr sz="1600"/>
                </a:pPr>
                <a:r>
                  <a:rPr lang="en-US" sz="1600"/>
                  <a:t>Control voltage (V)</a:t>
                </a:r>
              </a:p>
            </c:rich>
          </c:tx>
          <c:layout/>
          <c:overlay val="0"/>
        </c:title>
        <c:numFmt formatCode="General" sourceLinked="1"/>
        <c:majorTickMark val="in"/>
        <c:minorTickMark val="none"/>
        <c:tickLblPos val="nextTo"/>
        <c:txPr>
          <a:bodyPr/>
          <a:lstStyle/>
          <a:p>
            <a:pPr>
              <a:defRPr sz="1600"/>
            </a:pPr>
            <a:endParaRPr lang="en-US"/>
          </a:p>
        </c:txPr>
        <c:crossAx val="595769272"/>
        <c:crosses val="autoZero"/>
        <c:auto val="1"/>
        <c:lblAlgn val="ctr"/>
        <c:lblOffset val="100"/>
        <c:noMultiLvlLbl val="0"/>
      </c:catAx>
      <c:valAx>
        <c:axId val="595769272"/>
        <c:scaling>
          <c:orientation val="minMax"/>
        </c:scaling>
        <c:delete val="0"/>
        <c:axPos val="l"/>
        <c:majorGridlines>
          <c:spPr>
            <a:ln>
              <a:noFill/>
            </a:ln>
          </c:spPr>
        </c:majorGridlines>
        <c:title>
          <c:tx>
            <c:rich>
              <a:bodyPr/>
              <a:lstStyle/>
              <a:p>
                <a:pPr>
                  <a:defRPr sz="1800"/>
                </a:pPr>
                <a:r>
                  <a:rPr lang="en-US" sz="1800"/>
                  <a:t>Jitter (ps)</a:t>
                </a:r>
              </a:p>
            </c:rich>
          </c:tx>
          <c:layout/>
          <c:overlay val="0"/>
        </c:title>
        <c:numFmt formatCode="0" sourceLinked="0"/>
        <c:majorTickMark val="in"/>
        <c:minorTickMark val="none"/>
        <c:tickLblPos val="nextTo"/>
        <c:txPr>
          <a:bodyPr/>
          <a:lstStyle/>
          <a:p>
            <a:pPr>
              <a:defRPr sz="1600"/>
            </a:pPr>
            <a:endParaRPr lang="en-US"/>
          </a:p>
        </c:txPr>
        <c:crossAx val="429232136"/>
        <c:crosses val="autoZero"/>
        <c:crossBetween val="midCat"/>
      </c:valAx>
      <c:spPr>
        <a:ln>
          <a:solidFill>
            <a:schemeClr val="tx1"/>
          </a:solidFill>
        </a:ln>
      </c:spPr>
    </c:plotArea>
    <c:legend>
      <c:legendPos val="r"/>
      <c:layout>
        <c:manualLayout>
          <c:xMode val="edge"/>
          <c:yMode val="edge"/>
          <c:x val="0.835138877871004"/>
          <c:y val="0.500878834817779"/>
          <c:w val="0.123458024394865"/>
          <c:h val="0.290523643560948"/>
        </c:manualLayout>
      </c:layout>
      <c:overlay val="1"/>
      <c:txPr>
        <a:bodyPr/>
        <a:lstStyle/>
        <a:p>
          <a:pPr>
            <a:defRPr sz="1600"/>
          </a:pPr>
          <a:endParaRPr lang="en-US"/>
        </a:p>
      </c:txPr>
    </c:legend>
    <c:plotVisOnly val="1"/>
    <c:dispBlanksAs val="gap"/>
    <c:showDLblsOverMax val="0"/>
  </c:chart>
  <c:spPr>
    <a:ln>
      <a:noFill/>
    </a:ln>
  </c:sp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2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bwMode="auto">
          <a:xfrm>
            <a:off x="0" y="0"/>
            <a:ext cx="3170583" cy="478748"/>
          </a:xfrm>
          <a:prstGeom prst="rect">
            <a:avLst/>
          </a:prstGeom>
          <a:noFill/>
          <a:ln w="9525">
            <a:noFill/>
            <a:miter lim="800000"/>
            <a:headEnd/>
            <a:tailEnd/>
          </a:ln>
          <a:effectLst/>
        </p:spPr>
        <p:txBody>
          <a:bodyPr vert="horz" wrap="square" lIns="96647" tIns="48324" rIns="96647" bIns="48324" numCol="1" anchor="t" anchorCtr="0" compatLnSpc="1">
            <a:prstTxWarp prst="textNoShape">
              <a:avLst/>
            </a:prstTxWarp>
          </a:bodyPr>
          <a:lstStyle>
            <a:lvl1pPr defTabSz="966621">
              <a:defRPr sz="1300"/>
            </a:lvl1pPr>
          </a:lstStyle>
          <a:p>
            <a:pPr>
              <a:defRPr/>
            </a:pPr>
            <a:endParaRPr lang="en-US"/>
          </a:p>
        </p:txBody>
      </p:sp>
      <p:sp>
        <p:nvSpPr>
          <p:cNvPr id="40963" name="Rectangle 3"/>
          <p:cNvSpPr>
            <a:spLocks noGrp="1" noChangeArrowheads="1"/>
          </p:cNvSpPr>
          <p:nvPr>
            <p:ph type="dt" idx="1"/>
          </p:nvPr>
        </p:nvSpPr>
        <p:spPr bwMode="auto">
          <a:xfrm>
            <a:off x="4142962" y="0"/>
            <a:ext cx="3170583" cy="478748"/>
          </a:xfrm>
          <a:prstGeom prst="rect">
            <a:avLst/>
          </a:prstGeom>
          <a:noFill/>
          <a:ln w="9525">
            <a:noFill/>
            <a:miter lim="800000"/>
            <a:headEnd/>
            <a:tailEnd/>
          </a:ln>
          <a:effectLst/>
        </p:spPr>
        <p:txBody>
          <a:bodyPr vert="horz" wrap="square" lIns="96647" tIns="48324" rIns="96647" bIns="48324" numCol="1" anchor="t" anchorCtr="0" compatLnSpc="1">
            <a:prstTxWarp prst="textNoShape">
              <a:avLst/>
            </a:prstTxWarp>
          </a:bodyPr>
          <a:lstStyle>
            <a:lvl1pPr algn="r" defTabSz="966621">
              <a:defRPr sz="1300"/>
            </a:lvl1pPr>
          </a:lstStyle>
          <a:p>
            <a:pPr>
              <a:defRPr/>
            </a:pPr>
            <a:endParaRPr lang="en-US"/>
          </a:p>
        </p:txBody>
      </p:sp>
      <p:sp>
        <p:nvSpPr>
          <p:cNvPr id="30724"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40965" name="Rectangle 5"/>
          <p:cNvSpPr>
            <a:spLocks noGrp="1" noChangeArrowheads="1"/>
          </p:cNvSpPr>
          <p:nvPr>
            <p:ph type="body" sz="quarter" idx="3"/>
          </p:nvPr>
        </p:nvSpPr>
        <p:spPr bwMode="auto">
          <a:xfrm>
            <a:off x="732183" y="4561226"/>
            <a:ext cx="5850835" cy="4318573"/>
          </a:xfrm>
          <a:prstGeom prst="rect">
            <a:avLst/>
          </a:prstGeom>
          <a:noFill/>
          <a:ln w="9525">
            <a:noFill/>
            <a:miter lim="800000"/>
            <a:headEnd/>
            <a:tailEnd/>
          </a:ln>
          <a:effectLst/>
        </p:spPr>
        <p:txBody>
          <a:bodyPr vert="horz" wrap="square" lIns="96647" tIns="48324" rIns="96647" bIns="4832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0966" name="Rectangle 6"/>
          <p:cNvSpPr>
            <a:spLocks noGrp="1" noChangeArrowheads="1"/>
          </p:cNvSpPr>
          <p:nvPr>
            <p:ph type="ftr" sz="quarter" idx="4"/>
          </p:nvPr>
        </p:nvSpPr>
        <p:spPr bwMode="auto">
          <a:xfrm>
            <a:off x="0" y="9120813"/>
            <a:ext cx="3170583" cy="478748"/>
          </a:xfrm>
          <a:prstGeom prst="rect">
            <a:avLst/>
          </a:prstGeom>
          <a:noFill/>
          <a:ln w="9525">
            <a:noFill/>
            <a:miter lim="800000"/>
            <a:headEnd/>
            <a:tailEnd/>
          </a:ln>
          <a:effectLst/>
        </p:spPr>
        <p:txBody>
          <a:bodyPr vert="horz" wrap="square" lIns="96647" tIns="48324" rIns="96647" bIns="48324" numCol="1" anchor="b" anchorCtr="0" compatLnSpc="1">
            <a:prstTxWarp prst="textNoShape">
              <a:avLst/>
            </a:prstTxWarp>
          </a:bodyPr>
          <a:lstStyle>
            <a:lvl1pPr defTabSz="966621">
              <a:defRPr sz="1300"/>
            </a:lvl1pPr>
          </a:lstStyle>
          <a:p>
            <a:pPr>
              <a:defRPr/>
            </a:pPr>
            <a:endParaRPr lang="en-US"/>
          </a:p>
        </p:txBody>
      </p:sp>
      <p:sp>
        <p:nvSpPr>
          <p:cNvPr id="40967" name="Rectangle 7"/>
          <p:cNvSpPr>
            <a:spLocks noGrp="1" noChangeArrowheads="1"/>
          </p:cNvSpPr>
          <p:nvPr>
            <p:ph type="sldNum" sz="quarter" idx="5"/>
          </p:nvPr>
        </p:nvSpPr>
        <p:spPr bwMode="auto">
          <a:xfrm>
            <a:off x="4142962" y="9120813"/>
            <a:ext cx="3170583" cy="478748"/>
          </a:xfrm>
          <a:prstGeom prst="rect">
            <a:avLst/>
          </a:prstGeom>
          <a:noFill/>
          <a:ln w="9525">
            <a:noFill/>
            <a:miter lim="800000"/>
            <a:headEnd/>
            <a:tailEnd/>
          </a:ln>
          <a:effectLst/>
        </p:spPr>
        <p:txBody>
          <a:bodyPr vert="horz" wrap="square" lIns="96647" tIns="48324" rIns="96647" bIns="48324" numCol="1" anchor="b" anchorCtr="0" compatLnSpc="1">
            <a:prstTxWarp prst="textNoShape">
              <a:avLst/>
            </a:prstTxWarp>
          </a:bodyPr>
          <a:lstStyle>
            <a:lvl1pPr algn="r" defTabSz="966621">
              <a:defRPr sz="1300"/>
            </a:lvl1pPr>
          </a:lstStyle>
          <a:p>
            <a:pPr>
              <a:defRPr/>
            </a:pPr>
            <a:fld id="{F9787D56-B172-4533-AACF-C52403549228}" type="slidenum">
              <a:rPr lang="en-US"/>
              <a:pPr>
                <a:defRPr/>
              </a:pPr>
              <a:t>‹#›</a:t>
            </a:fld>
            <a:endParaRPr lang="en-US"/>
          </a:p>
        </p:txBody>
      </p:sp>
    </p:spTree>
    <p:extLst>
      <p:ext uri="{BB962C8B-B14F-4D97-AF65-F5344CB8AC3E}">
        <p14:creationId xmlns:p14="http://schemas.microsoft.com/office/powerpoint/2010/main" val="7417057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p:spPr>
        <p:txBody>
          <a:bodyPr/>
          <a:lstStyle/>
          <a:p>
            <a:pPr>
              <a:defRPr/>
            </a:pPr>
            <a:endParaRPr lang="en-US"/>
          </a:p>
        </p:txBody>
      </p:sp>
      <p:sp>
        <p:nvSpPr>
          <p:cNvPr id="5" name="Line 40"/>
          <p:cNvSpPr>
            <a:spLocks noChangeShapeType="1"/>
          </p:cNvSpPr>
          <p:nvPr/>
        </p:nvSpPr>
        <p:spPr bwMode="auto">
          <a:xfrm>
            <a:off x="330200" y="1730375"/>
            <a:ext cx="8229600" cy="0"/>
          </a:xfrm>
          <a:prstGeom prst="line">
            <a:avLst/>
          </a:prstGeom>
          <a:noFill/>
          <a:ln w="6350">
            <a:solidFill>
              <a:schemeClr val="tx1"/>
            </a:solidFill>
            <a:round/>
            <a:headEnd/>
            <a:tailEnd/>
          </a:ln>
          <a:effectLst/>
        </p:spPr>
        <p:txBody>
          <a:bodyPr/>
          <a:lstStyle/>
          <a:p>
            <a:pPr>
              <a:defRPr/>
            </a:pPr>
            <a:endParaRPr lang="en-US"/>
          </a:p>
        </p:txBody>
      </p:sp>
      <p:pic>
        <p:nvPicPr>
          <p:cNvPr id="6" name="Picture 41"/>
          <p:cNvPicPr>
            <a:picLocks noChangeAspect="1" noChangeArrowheads="1"/>
          </p:cNvPicPr>
          <p:nvPr userDrawn="1"/>
        </p:nvPicPr>
        <p:blipFill>
          <a:blip r:embed="rId2"/>
          <a:srcRect/>
          <a:stretch>
            <a:fillRect/>
          </a:stretch>
        </p:blipFill>
        <p:spPr bwMode="auto">
          <a:xfrm>
            <a:off x="0" y="6596063"/>
            <a:ext cx="595313" cy="261937"/>
          </a:xfrm>
          <a:prstGeom prst="rect">
            <a:avLst/>
          </a:prstGeom>
          <a:noFill/>
          <a:ln w="9525">
            <a:noFill/>
            <a:miter lim="800000"/>
            <a:headEnd/>
            <a:tailEnd/>
          </a:ln>
        </p:spPr>
      </p:pic>
      <p:pic>
        <p:nvPicPr>
          <p:cNvPr id="7" name="Picture 42"/>
          <p:cNvPicPr>
            <a:picLocks noChangeAspect="1" noChangeArrowheads="1"/>
          </p:cNvPicPr>
          <p:nvPr userDrawn="1"/>
        </p:nvPicPr>
        <p:blipFill>
          <a:blip r:embed="rId3"/>
          <a:srcRect/>
          <a:stretch>
            <a:fillRect/>
          </a:stretch>
        </p:blipFill>
        <p:spPr bwMode="auto">
          <a:xfrm>
            <a:off x="7537450" y="131763"/>
            <a:ext cx="1241425" cy="1489075"/>
          </a:xfrm>
          <a:prstGeom prst="rect">
            <a:avLst/>
          </a:prstGeom>
          <a:noFill/>
          <a:ln w="9525">
            <a:noFill/>
            <a:miter lim="800000"/>
            <a:headEnd/>
            <a:tailEnd/>
          </a:ln>
        </p:spPr>
      </p:pic>
      <p:sp>
        <p:nvSpPr>
          <p:cNvPr id="38915" name="Rectangle 3"/>
          <p:cNvSpPr>
            <a:spLocks noGrp="1" noChangeArrowheads="1"/>
          </p:cNvSpPr>
          <p:nvPr>
            <p:ph type="ctrTitle"/>
          </p:nvPr>
        </p:nvSpPr>
        <p:spPr>
          <a:xfrm>
            <a:off x="315913" y="466725"/>
            <a:ext cx="6842125" cy="1157288"/>
          </a:xfrm>
        </p:spPr>
        <p:txBody>
          <a:bodyPr/>
          <a:lstStyle>
            <a:lvl1pPr>
              <a:defRPr sz="3300"/>
            </a:lvl1pPr>
          </a:lstStyle>
          <a:p>
            <a:r>
              <a:rPr lang="en-US" altLang="en-US"/>
              <a:t>Click to edit Master title style</a:t>
            </a:r>
          </a:p>
        </p:txBody>
      </p:sp>
      <p:sp>
        <p:nvSpPr>
          <p:cNvPr id="38916" name="Rectangle 4"/>
          <p:cNvSpPr>
            <a:spLocks noGrp="1" noChangeArrowheads="1"/>
          </p:cNvSpPr>
          <p:nvPr>
            <p:ph type="subTitle" idx="1"/>
          </p:nvPr>
        </p:nvSpPr>
        <p:spPr>
          <a:xfrm>
            <a:off x="361950" y="1908175"/>
            <a:ext cx="6910388" cy="4486275"/>
          </a:xfrm>
        </p:spPr>
        <p:txBody>
          <a:bodyPr/>
          <a:lstStyle>
            <a:lvl1pPr marL="166688" indent="-166688">
              <a:buSzTx/>
              <a:buFont typeface="Wingdings" pitchFamily="2" charset="2"/>
              <a:buAutoNum type="arabicPeriod"/>
              <a:defRPr sz="1200"/>
            </a:lvl1pPr>
          </a:lstStyle>
          <a:p>
            <a:r>
              <a:rPr lang="en-US" altLang="en-US"/>
              <a:t>Click to edit Master subtitle style</a:t>
            </a:r>
          </a:p>
        </p:txBody>
      </p:sp>
      <p:sp>
        <p:nvSpPr>
          <p:cNvPr id="8" name="Rectangle 5"/>
          <p:cNvSpPr>
            <a:spLocks noGrp="1" noChangeArrowheads="1"/>
          </p:cNvSpPr>
          <p:nvPr>
            <p:ph type="dt" sz="half" idx="10"/>
          </p:nvPr>
        </p:nvSpPr>
        <p:spPr>
          <a:xfrm>
            <a:off x="669925" y="6592888"/>
            <a:ext cx="1920875" cy="265112"/>
          </a:xfrm>
        </p:spPr>
        <p:txBody>
          <a:bodyPr/>
          <a:lstStyle>
            <a:lvl1pPr>
              <a:defRPr/>
            </a:lvl1pPr>
          </a:lstStyle>
          <a:p>
            <a:pPr>
              <a:defRPr/>
            </a:pPr>
            <a:endParaRPr lang="en-US" altLang="en-US"/>
          </a:p>
        </p:txBody>
      </p:sp>
      <p:sp>
        <p:nvSpPr>
          <p:cNvPr id="9" name="Rectangle 6"/>
          <p:cNvSpPr>
            <a:spLocks noGrp="1" noChangeArrowheads="1"/>
          </p:cNvSpPr>
          <p:nvPr>
            <p:ph type="ftr" sz="quarter" idx="11"/>
          </p:nvPr>
        </p:nvSpPr>
        <p:spPr>
          <a:xfrm>
            <a:off x="3151188" y="6626225"/>
            <a:ext cx="3113087" cy="231775"/>
          </a:xfrm>
        </p:spPr>
        <p:txBody>
          <a:bodyPr/>
          <a:lstStyle>
            <a:lvl1pPr>
              <a:defRPr/>
            </a:lvl1pPr>
          </a:lstStyle>
          <a:p>
            <a:pPr>
              <a:defRPr/>
            </a:pPr>
            <a:endParaRPr lang="en-US" altLang="en-US"/>
          </a:p>
        </p:txBody>
      </p:sp>
      <p:sp>
        <p:nvSpPr>
          <p:cNvPr id="10" name="Rectangle 7"/>
          <p:cNvSpPr>
            <a:spLocks noGrp="1" noChangeArrowheads="1"/>
          </p:cNvSpPr>
          <p:nvPr>
            <p:ph type="sldNum" sz="quarter" idx="12"/>
          </p:nvPr>
        </p:nvSpPr>
        <p:spPr>
          <a:xfrm>
            <a:off x="6540500" y="6618288"/>
            <a:ext cx="2247900" cy="239712"/>
          </a:xfrm>
        </p:spPr>
        <p:txBody>
          <a:bodyPr/>
          <a:lstStyle>
            <a:lvl1pPr>
              <a:defRPr/>
            </a:lvl1pPr>
          </a:lstStyle>
          <a:p>
            <a:pPr>
              <a:defRPr/>
            </a:pPr>
            <a:fld id="{04B2BCD7-EAF5-4FEC-99B5-50E60CD3B530}" type="slidenum">
              <a:rPr lang="en-US" altLang="en-US"/>
              <a:pPr>
                <a:defRPr/>
              </a:pPr>
              <a:t>‹#›</a:t>
            </a:fld>
            <a:endParaRPr lang="en-US" altLang="en-US"/>
          </a:p>
        </p:txBody>
      </p:sp>
      <p:pic>
        <p:nvPicPr>
          <p:cNvPr id="11" name="Picture 307" descr="aslogo"/>
          <p:cNvPicPr>
            <a:picLocks noChangeAspect="1" noChangeArrowheads="1"/>
          </p:cNvPicPr>
          <p:nvPr userDrawn="1"/>
        </p:nvPicPr>
        <p:blipFill>
          <a:blip r:embed="rId4" cstate="print"/>
          <a:srcRect/>
          <a:stretch>
            <a:fillRect/>
          </a:stretch>
        </p:blipFill>
        <p:spPr bwMode="auto">
          <a:xfrm>
            <a:off x="8801100" y="6515100"/>
            <a:ext cx="342900" cy="342900"/>
          </a:xfrm>
          <a:prstGeom prst="rect">
            <a:avLst/>
          </a:prstGeom>
          <a:noFill/>
          <a:ln w="9525">
            <a:noFill/>
            <a:miter lim="800000"/>
            <a:headEnd/>
            <a:tailEnd/>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a:t>J. Ye, SMU Physics</a:t>
            </a:r>
            <a:endParaRPr lang="en-US" altLang="en-US"/>
          </a:p>
        </p:txBody>
      </p:sp>
      <p:sp>
        <p:nvSpPr>
          <p:cNvPr id="6" name="Slide Number Placeholder 5"/>
          <p:cNvSpPr>
            <a:spLocks noGrp="1"/>
          </p:cNvSpPr>
          <p:nvPr>
            <p:ph type="sldNum" sz="quarter" idx="12"/>
          </p:nvPr>
        </p:nvSpPr>
        <p:spPr/>
        <p:txBody>
          <a:bodyPr/>
          <a:lstStyle>
            <a:lvl1pPr>
              <a:defRPr/>
            </a:lvl1pPr>
          </a:lstStyle>
          <a:p>
            <a:pPr>
              <a:defRPr/>
            </a:pPr>
            <a:fld id="{F8879989-FB3E-4D4A-9438-155006112505}" type="slidenum">
              <a:rPr lang="en-US" altLang="en-US"/>
              <a:pPr>
                <a:defRPr/>
              </a:pPr>
              <a:t>‹#›</a:t>
            </a:fld>
            <a:endParaRPr lang="en-US" altLang="en-US"/>
          </a:p>
        </p:txBody>
      </p:sp>
      <p:sp>
        <p:nvSpPr>
          <p:cNvPr id="7" name="Rectangle 6"/>
          <p:cNvSpPr txBox="1">
            <a:spLocks noChangeArrowheads="1"/>
          </p:cNvSpPr>
          <p:nvPr userDrawn="1"/>
        </p:nvSpPr>
        <p:spPr bwMode="auto">
          <a:xfrm>
            <a:off x="2646363" y="6592977"/>
            <a:ext cx="4114800" cy="2571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ctr" rtl="0" fontAlgn="base">
              <a:spcBef>
                <a:spcPct val="0"/>
              </a:spcBef>
              <a:spcAft>
                <a:spcPct val="0"/>
              </a:spcAft>
              <a:defRPr sz="10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r>
              <a:rPr lang="en-US" altLang="en-US" smtClean="0"/>
              <a:t>HSTD-8, Taipei, Dec. 4 – 8, 2011</a:t>
            </a:r>
            <a:endParaRPr lang="en-US"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4" Type="http://schemas.openxmlformats.org/officeDocument/2006/relationships/image" Target="../media/image1.png"/><Relationship Id="rId5" Type="http://schemas.openxmlformats.org/officeDocument/2006/relationships/image" Target="../media/image2.png"/><Relationship Id="rId6"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Line 2"/>
          <p:cNvSpPr>
            <a:spLocks noChangeShapeType="1"/>
          </p:cNvSpPr>
          <p:nvPr/>
        </p:nvSpPr>
        <p:spPr bwMode="auto">
          <a:xfrm>
            <a:off x="7469188" y="93663"/>
            <a:ext cx="0" cy="1082675"/>
          </a:xfrm>
          <a:prstGeom prst="line">
            <a:avLst/>
          </a:prstGeom>
          <a:noFill/>
          <a:ln w="9525">
            <a:solidFill>
              <a:schemeClr val="tx1"/>
            </a:solidFill>
            <a:round/>
            <a:headEnd/>
            <a:tailEnd/>
          </a:ln>
          <a:effectLst/>
        </p:spPr>
        <p:txBody>
          <a:bodyPr/>
          <a:lstStyle/>
          <a:p>
            <a:pPr>
              <a:defRPr/>
            </a:pPr>
            <a:endParaRPr lang="en-US"/>
          </a:p>
        </p:txBody>
      </p:sp>
      <p:sp>
        <p:nvSpPr>
          <p:cNvPr id="2051" name="Rectangle 3"/>
          <p:cNvSpPr>
            <a:spLocks noGrp="1" noChangeArrowheads="1"/>
          </p:cNvSpPr>
          <p:nvPr>
            <p:ph type="title"/>
          </p:nvPr>
        </p:nvSpPr>
        <p:spPr bwMode="auto">
          <a:xfrm>
            <a:off x="742950" y="122238"/>
            <a:ext cx="6680200" cy="633412"/>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2052" name="Rectangle 4"/>
          <p:cNvSpPr>
            <a:spLocks noGrp="1" noChangeArrowheads="1"/>
          </p:cNvSpPr>
          <p:nvPr>
            <p:ph type="body" idx="1"/>
          </p:nvPr>
        </p:nvSpPr>
        <p:spPr bwMode="auto">
          <a:xfrm>
            <a:off x="457200" y="936625"/>
            <a:ext cx="6981825" cy="54848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37893" name="Rectangle 5"/>
          <p:cNvSpPr>
            <a:spLocks noGrp="1" noChangeArrowheads="1"/>
          </p:cNvSpPr>
          <p:nvPr>
            <p:ph type="dt" sz="half" idx="2"/>
          </p:nvPr>
        </p:nvSpPr>
        <p:spPr bwMode="auto">
          <a:xfrm>
            <a:off x="617538" y="6608763"/>
            <a:ext cx="1541462" cy="2492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a:defRPr/>
            </a:pPr>
            <a:r>
              <a:rPr lang="en-US" dirty="0" smtClean="0"/>
              <a:t>J. Ye, SMU Physics</a:t>
            </a:r>
            <a:endParaRPr lang="en-US" altLang="en-US" dirty="0"/>
          </a:p>
        </p:txBody>
      </p:sp>
      <p:sp>
        <p:nvSpPr>
          <p:cNvPr id="37894" name="Rectangle 6"/>
          <p:cNvSpPr>
            <a:spLocks noGrp="1" noChangeArrowheads="1"/>
          </p:cNvSpPr>
          <p:nvPr>
            <p:ph type="ftr" sz="quarter" idx="3"/>
          </p:nvPr>
        </p:nvSpPr>
        <p:spPr bwMode="auto">
          <a:xfrm>
            <a:off x="2519363" y="6592977"/>
            <a:ext cx="4114800" cy="2571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a:defRPr/>
            </a:pPr>
            <a:r>
              <a:rPr lang="en-US" altLang="en-US" dirty="0" smtClean="0"/>
              <a:t>HSTD-8, Taipei, Dec. 4 – 8, 2011</a:t>
            </a:r>
            <a:endParaRPr lang="en-US" altLang="en-US" dirty="0"/>
          </a:p>
        </p:txBody>
      </p:sp>
      <p:sp>
        <p:nvSpPr>
          <p:cNvPr id="37895" name="Rectangle 7"/>
          <p:cNvSpPr>
            <a:spLocks noGrp="1" noChangeArrowheads="1"/>
          </p:cNvSpPr>
          <p:nvPr>
            <p:ph type="sldNum" sz="quarter" idx="4"/>
          </p:nvPr>
        </p:nvSpPr>
        <p:spPr bwMode="auto">
          <a:xfrm>
            <a:off x="7442200" y="6616701"/>
            <a:ext cx="1143000" cy="241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a:defRPr/>
            </a:pPr>
            <a:fld id="{52FC3135-DF1F-48ED-8150-F550ADEF96EF}" type="slidenum">
              <a:rPr lang="en-US" altLang="en-US"/>
              <a:pPr>
                <a:defRPr/>
              </a:pPr>
              <a:t>‹#›</a:t>
            </a:fld>
            <a:endParaRPr lang="en-US" altLang="en-US"/>
          </a:p>
        </p:txBody>
      </p:sp>
      <p:pic>
        <p:nvPicPr>
          <p:cNvPr id="2056" name="Picture 40"/>
          <p:cNvPicPr>
            <a:picLocks noChangeAspect="1" noChangeArrowheads="1"/>
          </p:cNvPicPr>
          <p:nvPr userDrawn="1"/>
        </p:nvPicPr>
        <p:blipFill>
          <a:blip r:embed="rId4"/>
          <a:srcRect/>
          <a:stretch>
            <a:fillRect/>
          </a:stretch>
        </p:blipFill>
        <p:spPr bwMode="auto">
          <a:xfrm>
            <a:off x="0" y="6596063"/>
            <a:ext cx="595313" cy="261937"/>
          </a:xfrm>
          <a:prstGeom prst="rect">
            <a:avLst/>
          </a:prstGeom>
          <a:noFill/>
          <a:ln w="9525">
            <a:noFill/>
            <a:miter lim="800000"/>
            <a:headEnd/>
            <a:tailEnd/>
          </a:ln>
        </p:spPr>
      </p:pic>
      <p:pic>
        <p:nvPicPr>
          <p:cNvPr id="2057" name="Picture 41"/>
          <p:cNvPicPr>
            <a:picLocks noChangeAspect="1" noChangeArrowheads="1"/>
          </p:cNvPicPr>
          <p:nvPr userDrawn="1"/>
        </p:nvPicPr>
        <p:blipFill>
          <a:blip r:embed="rId5"/>
          <a:srcRect/>
          <a:stretch>
            <a:fillRect/>
          </a:stretch>
        </p:blipFill>
        <p:spPr bwMode="auto">
          <a:xfrm>
            <a:off x="0" y="0"/>
            <a:ext cx="674688" cy="809625"/>
          </a:xfrm>
          <a:prstGeom prst="rect">
            <a:avLst/>
          </a:prstGeom>
          <a:noFill/>
          <a:ln w="9525">
            <a:noFill/>
            <a:miter lim="800000"/>
            <a:headEnd/>
            <a:tailEnd/>
          </a:ln>
        </p:spPr>
      </p:pic>
      <p:sp>
        <p:nvSpPr>
          <p:cNvPr id="37939" name="Rectangle 51"/>
          <p:cNvSpPr>
            <a:spLocks noChangeArrowheads="1"/>
          </p:cNvSpPr>
          <p:nvPr userDrawn="1"/>
        </p:nvSpPr>
        <p:spPr bwMode="auto">
          <a:xfrm>
            <a:off x="7653338" y="42863"/>
            <a:ext cx="1490662" cy="1016000"/>
          </a:xfrm>
          <a:prstGeom prst="rect">
            <a:avLst/>
          </a:prstGeom>
          <a:noFill/>
          <a:ln w="9525">
            <a:noFill/>
            <a:miter lim="800000"/>
            <a:headEnd/>
            <a:tailEnd/>
          </a:ln>
          <a:effectLst/>
        </p:spPr>
        <p:txBody>
          <a:bodyPr/>
          <a:lstStyle/>
          <a:p>
            <a:pPr marL="166688" indent="-166688">
              <a:spcBef>
                <a:spcPct val="20000"/>
              </a:spcBef>
              <a:buClr>
                <a:schemeClr val="tx2"/>
              </a:buClr>
              <a:buFont typeface="Wingdings" pitchFamily="2" charset="2"/>
              <a:buAutoNum type="arabicPeriod"/>
              <a:defRPr/>
            </a:pPr>
            <a:r>
              <a:rPr lang="en-US" sz="1200" dirty="0"/>
              <a:t>Overview</a:t>
            </a:r>
          </a:p>
          <a:p>
            <a:pPr marL="166688" indent="-166688">
              <a:spcBef>
                <a:spcPct val="20000"/>
              </a:spcBef>
              <a:buClr>
                <a:schemeClr val="tx2"/>
              </a:buClr>
              <a:buFont typeface="Wingdings" pitchFamily="2" charset="2"/>
              <a:buAutoNum type="arabicPeriod"/>
              <a:defRPr/>
            </a:pPr>
            <a:r>
              <a:rPr lang="en-US" sz="1200" dirty="0"/>
              <a:t>LOCs1</a:t>
            </a:r>
          </a:p>
          <a:p>
            <a:pPr marL="166688" indent="-166688">
              <a:spcBef>
                <a:spcPct val="20000"/>
              </a:spcBef>
              <a:buClr>
                <a:schemeClr val="tx2"/>
              </a:buClr>
              <a:buFont typeface="Wingdings" pitchFamily="2" charset="2"/>
              <a:buAutoNum type="arabicPeriod"/>
              <a:defRPr/>
            </a:pPr>
            <a:r>
              <a:rPr lang="en-US" sz="1200" dirty="0"/>
              <a:t>LCPLL</a:t>
            </a:r>
          </a:p>
          <a:p>
            <a:pPr marL="166688" indent="-166688">
              <a:spcBef>
                <a:spcPct val="20000"/>
              </a:spcBef>
              <a:buClr>
                <a:schemeClr val="tx2"/>
              </a:buClr>
              <a:buFont typeface="Wingdings" pitchFamily="2" charset="2"/>
              <a:buAutoNum type="arabicPeriod"/>
              <a:defRPr/>
            </a:pPr>
            <a:r>
              <a:rPr lang="en-US" sz="1200" dirty="0" smtClean="0"/>
              <a:t>LOCs2</a:t>
            </a:r>
            <a:r>
              <a:rPr lang="en-US" sz="1200" baseline="0" dirty="0" smtClean="0"/>
              <a:t> + </a:t>
            </a:r>
            <a:r>
              <a:rPr lang="en-US" sz="1200" baseline="0" dirty="0" err="1" smtClean="0"/>
              <a:t>LOCld</a:t>
            </a:r>
            <a:endParaRPr lang="en-US" sz="1200" dirty="0"/>
          </a:p>
        </p:txBody>
      </p:sp>
      <p:pic>
        <p:nvPicPr>
          <p:cNvPr id="11" name="Picture 307" descr="aslogo"/>
          <p:cNvPicPr>
            <a:picLocks noChangeAspect="1" noChangeArrowheads="1"/>
          </p:cNvPicPr>
          <p:nvPr userDrawn="1"/>
        </p:nvPicPr>
        <p:blipFill>
          <a:blip r:embed="rId6" cstate="print"/>
          <a:srcRect/>
          <a:stretch>
            <a:fillRect/>
          </a:stretch>
        </p:blipFill>
        <p:spPr bwMode="auto">
          <a:xfrm>
            <a:off x="8801100" y="6515100"/>
            <a:ext cx="342900" cy="3429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59" r:id="rId1"/>
    <p:sldLayoutId id="2147483760" r:id="rId2"/>
  </p:sldLayoutIdLst>
  <p:timing>
    <p:tnLst>
      <p:par>
        <p:cTn xmlns:p14="http://schemas.microsoft.com/office/powerpoint/2010/main" id="1" dur="indefinite" restart="never" nodeType="tmRoot"/>
      </p:par>
    </p:tnLst>
  </p:timing>
  <p:hf hdr="0"/>
  <p:txStyles>
    <p:titleStyle>
      <a:lvl1pPr algn="l" rtl="0" eaLnBrk="0" fontAlgn="base" hangingPunct="0">
        <a:spcBef>
          <a:spcPct val="0"/>
        </a:spcBef>
        <a:spcAft>
          <a:spcPct val="0"/>
        </a:spcAft>
        <a:defRPr sz="3200" b="1">
          <a:solidFill>
            <a:schemeClr val="tx2"/>
          </a:solidFill>
          <a:latin typeface="+mj-lt"/>
          <a:ea typeface="+mj-ea"/>
          <a:cs typeface="+mj-cs"/>
        </a:defRPr>
      </a:lvl1pPr>
      <a:lvl2pPr algn="l" rtl="0" eaLnBrk="0" fontAlgn="base" hangingPunct="0">
        <a:spcBef>
          <a:spcPct val="0"/>
        </a:spcBef>
        <a:spcAft>
          <a:spcPct val="0"/>
        </a:spcAft>
        <a:defRPr sz="3200" b="1">
          <a:solidFill>
            <a:schemeClr val="tx2"/>
          </a:solidFill>
          <a:latin typeface="Arial" charset="0"/>
        </a:defRPr>
      </a:lvl2pPr>
      <a:lvl3pPr algn="l" rtl="0" eaLnBrk="0" fontAlgn="base" hangingPunct="0">
        <a:spcBef>
          <a:spcPct val="0"/>
        </a:spcBef>
        <a:spcAft>
          <a:spcPct val="0"/>
        </a:spcAft>
        <a:defRPr sz="3200" b="1">
          <a:solidFill>
            <a:schemeClr val="tx2"/>
          </a:solidFill>
          <a:latin typeface="Arial" charset="0"/>
        </a:defRPr>
      </a:lvl3pPr>
      <a:lvl4pPr algn="l" rtl="0" eaLnBrk="0" fontAlgn="base" hangingPunct="0">
        <a:spcBef>
          <a:spcPct val="0"/>
        </a:spcBef>
        <a:spcAft>
          <a:spcPct val="0"/>
        </a:spcAft>
        <a:defRPr sz="3200" b="1">
          <a:solidFill>
            <a:schemeClr val="tx2"/>
          </a:solidFill>
          <a:latin typeface="Arial" charset="0"/>
        </a:defRPr>
      </a:lvl4pPr>
      <a:lvl5pPr algn="l" rtl="0" eaLnBrk="0" fontAlgn="base" hangingPunct="0">
        <a:spcBef>
          <a:spcPct val="0"/>
        </a:spcBef>
        <a:spcAft>
          <a:spcPct val="0"/>
        </a:spcAft>
        <a:defRPr sz="3200" b="1">
          <a:solidFill>
            <a:schemeClr val="tx2"/>
          </a:solidFill>
          <a:latin typeface="Arial" charset="0"/>
        </a:defRPr>
      </a:lvl5pPr>
      <a:lvl6pPr marL="457200" algn="l" rtl="0" fontAlgn="base">
        <a:spcBef>
          <a:spcPct val="0"/>
        </a:spcBef>
        <a:spcAft>
          <a:spcPct val="0"/>
        </a:spcAft>
        <a:defRPr sz="3200" b="1">
          <a:solidFill>
            <a:schemeClr val="tx2"/>
          </a:solidFill>
          <a:latin typeface="Arial" charset="0"/>
        </a:defRPr>
      </a:lvl6pPr>
      <a:lvl7pPr marL="914400" algn="l" rtl="0" fontAlgn="base">
        <a:spcBef>
          <a:spcPct val="0"/>
        </a:spcBef>
        <a:spcAft>
          <a:spcPct val="0"/>
        </a:spcAft>
        <a:defRPr sz="3200" b="1">
          <a:solidFill>
            <a:schemeClr val="tx2"/>
          </a:solidFill>
          <a:latin typeface="Arial" charset="0"/>
        </a:defRPr>
      </a:lvl7pPr>
      <a:lvl8pPr marL="1371600" algn="l" rtl="0" fontAlgn="base">
        <a:spcBef>
          <a:spcPct val="0"/>
        </a:spcBef>
        <a:spcAft>
          <a:spcPct val="0"/>
        </a:spcAft>
        <a:defRPr sz="3200" b="1">
          <a:solidFill>
            <a:schemeClr val="tx2"/>
          </a:solidFill>
          <a:latin typeface="Arial" charset="0"/>
        </a:defRPr>
      </a:lvl8pPr>
      <a:lvl9pPr marL="1828800" algn="l" rtl="0" fontAlgn="base">
        <a:spcBef>
          <a:spcPct val="0"/>
        </a:spcBef>
        <a:spcAft>
          <a:spcPct val="0"/>
        </a:spcAft>
        <a:defRPr sz="32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oleObject" Target="../embeddings/oleObject1.bin"/><Relationship Id="rId5" Type="http://schemas.openxmlformats.org/officeDocument/2006/relationships/image" Target="../media/image21.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image" Target="../media/image8.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 Id="rId3" Type="http://schemas.openxmlformats.org/officeDocument/2006/relationships/image" Target="../media/image1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 Id="rId3"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12"/>
          </p:nvPr>
        </p:nvSpPr>
        <p:spPr>
          <a:noFill/>
        </p:spPr>
        <p:txBody>
          <a:bodyPr/>
          <a:lstStyle/>
          <a:p>
            <a:fld id="{9139C9BF-5868-4022-9E3A-915C1C4F2B36}" type="slidenum">
              <a:rPr lang="en-US" altLang="en-US" smtClean="0"/>
              <a:pPr/>
              <a:t>1</a:t>
            </a:fld>
            <a:endParaRPr lang="en-US" altLang="en-US" dirty="0" smtClean="0"/>
          </a:p>
        </p:txBody>
      </p:sp>
      <p:sp>
        <p:nvSpPr>
          <p:cNvPr id="14339" name="Rectangle 2"/>
          <p:cNvSpPr>
            <a:spLocks noGrp="1" noChangeArrowheads="1"/>
          </p:cNvSpPr>
          <p:nvPr>
            <p:ph type="ctrTitle"/>
          </p:nvPr>
        </p:nvSpPr>
        <p:spPr/>
        <p:txBody>
          <a:bodyPr>
            <a:normAutofit fontScale="90000"/>
          </a:bodyPr>
          <a:lstStyle/>
          <a:p>
            <a:pPr algn="ctr" eaLnBrk="1" hangingPunct="1"/>
            <a:r>
              <a:rPr lang="en-US" sz="2800" dirty="0"/>
              <a:t>ASIC </a:t>
            </a:r>
            <a:r>
              <a:rPr lang="en-US" sz="2800" dirty="0" smtClean="0"/>
              <a:t>Development </a:t>
            </a:r>
            <a:r>
              <a:rPr lang="en-US" sz="2800" dirty="0"/>
              <a:t>for </a:t>
            </a:r>
            <a:r>
              <a:rPr lang="en-US" sz="2800" dirty="0" smtClean="0"/>
              <a:t>High </a:t>
            </a:r>
            <a:r>
              <a:rPr lang="en-US" sz="2800" dirty="0"/>
              <a:t>S</a:t>
            </a:r>
            <a:r>
              <a:rPr lang="en-US" sz="2800" dirty="0" smtClean="0"/>
              <a:t>peed </a:t>
            </a:r>
            <a:r>
              <a:rPr lang="en-US" sz="2800" dirty="0"/>
              <a:t>S</a:t>
            </a:r>
            <a:r>
              <a:rPr lang="en-US" sz="2800" dirty="0" smtClean="0"/>
              <a:t>erial </a:t>
            </a:r>
            <a:r>
              <a:rPr lang="en-US" sz="2800" dirty="0"/>
              <a:t>D</a:t>
            </a:r>
            <a:r>
              <a:rPr lang="en-US" sz="2800" dirty="0" smtClean="0"/>
              <a:t>ata </a:t>
            </a:r>
            <a:r>
              <a:rPr lang="en-US" sz="2800" dirty="0"/>
              <a:t>T</a:t>
            </a:r>
            <a:r>
              <a:rPr lang="en-US" sz="2800" dirty="0" smtClean="0"/>
              <a:t>ransmission </a:t>
            </a:r>
            <a:r>
              <a:rPr lang="en-US" sz="2800" dirty="0"/>
              <a:t>from </a:t>
            </a:r>
            <a:r>
              <a:rPr lang="en-US" sz="2800" dirty="0" smtClean="0"/>
              <a:t>Detector </a:t>
            </a:r>
            <a:r>
              <a:rPr lang="en-US" sz="2800" dirty="0"/>
              <a:t>F</a:t>
            </a:r>
            <a:r>
              <a:rPr lang="en-US" sz="2800" dirty="0" smtClean="0"/>
              <a:t>ront</a:t>
            </a:r>
            <a:r>
              <a:rPr lang="en-US" sz="2800" dirty="0"/>
              <a:t>-end to the </a:t>
            </a:r>
            <a:r>
              <a:rPr lang="en-US" sz="2800" dirty="0" smtClean="0"/>
              <a:t>Back</a:t>
            </a:r>
            <a:r>
              <a:rPr lang="en-US" sz="2800" dirty="0"/>
              <a:t>-end</a:t>
            </a:r>
            <a:r>
              <a:rPr lang="en-US" sz="2800" dirty="0"/>
              <a:t> </a:t>
            </a:r>
            <a:endParaRPr lang="en-US" sz="2900" dirty="0" smtClean="0"/>
          </a:p>
        </p:txBody>
      </p:sp>
      <p:sp>
        <p:nvSpPr>
          <p:cNvPr id="14340" name="Rectangle 3"/>
          <p:cNvSpPr>
            <a:spLocks noGrp="1" noChangeArrowheads="1"/>
          </p:cNvSpPr>
          <p:nvPr>
            <p:ph type="subTitle" idx="1"/>
          </p:nvPr>
        </p:nvSpPr>
        <p:spPr>
          <a:xfrm>
            <a:off x="915988" y="1919288"/>
            <a:ext cx="6132512" cy="2779712"/>
          </a:xfrm>
        </p:spPr>
        <p:txBody>
          <a:bodyPr>
            <a:normAutofit lnSpcReduction="10000"/>
          </a:bodyPr>
          <a:lstStyle/>
          <a:p>
            <a:pPr marL="463550" indent="-463550" eaLnBrk="1" hangingPunct="1"/>
            <a:r>
              <a:rPr lang="en-US" sz="2800" dirty="0" smtClean="0"/>
              <a:t>Overview.</a:t>
            </a:r>
          </a:p>
          <a:p>
            <a:pPr marL="463550" indent="-463550" eaLnBrk="1" hangingPunct="1"/>
            <a:r>
              <a:rPr lang="en-US" sz="2800" dirty="0" smtClean="0"/>
              <a:t>Test results of LOCs1, </a:t>
            </a:r>
            <a:r>
              <a:rPr lang="en-US" sz="2800" dirty="0" smtClean="0"/>
              <a:t>a </a:t>
            </a:r>
            <a:r>
              <a:rPr lang="en-US" sz="2800" dirty="0" smtClean="0"/>
              <a:t>5 </a:t>
            </a:r>
            <a:r>
              <a:rPr lang="en-US" sz="2800" dirty="0" err="1" smtClean="0"/>
              <a:t>Gbps</a:t>
            </a:r>
            <a:r>
              <a:rPr lang="en-US" sz="2800" dirty="0" smtClean="0"/>
              <a:t> 16:1 serializer.</a:t>
            </a:r>
          </a:p>
          <a:p>
            <a:pPr marL="463550" indent="-463550" eaLnBrk="1" hangingPunct="1"/>
            <a:r>
              <a:rPr lang="en-US" sz="2800" dirty="0" smtClean="0"/>
              <a:t>Test results of the </a:t>
            </a:r>
            <a:r>
              <a:rPr lang="en-US" sz="2800" dirty="0" smtClean="0"/>
              <a:t>LCPLL, a 5 GHz phase-locked-loop</a:t>
            </a:r>
            <a:endParaRPr lang="en-US" sz="2800" dirty="0" smtClean="0"/>
          </a:p>
          <a:p>
            <a:pPr marL="463550" indent="-463550" eaLnBrk="1" hangingPunct="1"/>
            <a:r>
              <a:rPr lang="en-US" sz="2800" dirty="0" smtClean="0"/>
              <a:t>Future work: </a:t>
            </a:r>
            <a:r>
              <a:rPr lang="en-US" sz="2800" dirty="0" smtClean="0"/>
              <a:t>LOCs2 and </a:t>
            </a:r>
            <a:r>
              <a:rPr lang="en-US" sz="2800" dirty="0" err="1" smtClean="0"/>
              <a:t>LOCld</a:t>
            </a:r>
            <a:endParaRPr lang="en-US" sz="2800" dirty="0" smtClean="0"/>
          </a:p>
        </p:txBody>
      </p:sp>
      <p:sp>
        <p:nvSpPr>
          <p:cNvPr id="14341" name="Text Box 5"/>
          <p:cNvSpPr txBox="1">
            <a:spLocks noChangeArrowheads="1"/>
          </p:cNvSpPr>
          <p:nvPr/>
        </p:nvSpPr>
        <p:spPr bwMode="auto">
          <a:xfrm>
            <a:off x="882555" y="4646550"/>
            <a:ext cx="5936776" cy="1508105"/>
          </a:xfrm>
          <a:prstGeom prst="rect">
            <a:avLst/>
          </a:prstGeom>
          <a:noFill/>
          <a:ln w="9525">
            <a:noFill/>
            <a:miter lim="800000"/>
            <a:headEnd/>
            <a:tailEnd/>
          </a:ln>
        </p:spPr>
        <p:txBody>
          <a:bodyPr wrap="square">
            <a:spAutoFit/>
          </a:bodyPr>
          <a:lstStyle/>
          <a:p>
            <a:pPr algn="ctr"/>
            <a:r>
              <a:rPr lang="en-US" sz="1600" dirty="0" smtClean="0"/>
              <a:t>Jingbo Ye</a:t>
            </a:r>
          </a:p>
          <a:p>
            <a:pPr algn="ctr"/>
            <a:r>
              <a:rPr lang="en-US" sz="1600" dirty="0" smtClean="0"/>
              <a:t>Department of Physics </a:t>
            </a:r>
          </a:p>
          <a:p>
            <a:pPr algn="ctr"/>
            <a:r>
              <a:rPr lang="en-US" sz="1600" dirty="0" smtClean="0"/>
              <a:t>Southern Methodist University</a:t>
            </a:r>
          </a:p>
          <a:p>
            <a:pPr algn="ctr"/>
            <a:r>
              <a:rPr lang="en-US" sz="1600" dirty="0" smtClean="0"/>
              <a:t>Dallas, TX 75275</a:t>
            </a:r>
            <a:endParaRPr lang="en-US" sz="1600" dirty="0" smtClean="0"/>
          </a:p>
          <a:p>
            <a:pPr algn="ctr"/>
            <a:r>
              <a:rPr lang="en-US" sz="1400" dirty="0" err="1" smtClean="0"/>
              <a:t>yejb@smu.eddu</a:t>
            </a:r>
            <a:endParaRPr lang="en-US" sz="1400" dirty="0" smtClean="0"/>
          </a:p>
          <a:p>
            <a:pPr algn="ctr"/>
            <a:endParaRPr lang="en-US" sz="1400"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Date Placeholder 3"/>
          <p:cNvSpPr>
            <a:spLocks noGrp="1"/>
          </p:cNvSpPr>
          <p:nvPr>
            <p:ph type="dt" sz="quarter" idx="10"/>
          </p:nvPr>
        </p:nvSpPr>
        <p:spPr>
          <a:noFill/>
        </p:spPr>
        <p:txBody>
          <a:bodyPr/>
          <a:lstStyle/>
          <a:p>
            <a:r>
              <a:rPr lang="en-US" smtClean="0"/>
              <a:t>J. Ye, SMU Physics</a:t>
            </a:r>
            <a:endParaRPr lang="en-US" altLang="en-US" smtClean="0"/>
          </a:p>
        </p:txBody>
      </p:sp>
      <p:sp>
        <p:nvSpPr>
          <p:cNvPr id="28676" name="Slide Number Placeholder 5"/>
          <p:cNvSpPr>
            <a:spLocks noGrp="1"/>
          </p:cNvSpPr>
          <p:nvPr>
            <p:ph type="sldNum" sz="quarter" idx="12"/>
          </p:nvPr>
        </p:nvSpPr>
        <p:spPr>
          <a:noFill/>
        </p:spPr>
        <p:txBody>
          <a:bodyPr/>
          <a:lstStyle/>
          <a:p>
            <a:fld id="{6E9C93C5-6BEA-4057-86FA-5D14325A5F1A}" type="slidenum">
              <a:rPr lang="en-US" altLang="en-US" smtClean="0"/>
              <a:pPr/>
              <a:t>10</a:t>
            </a:fld>
            <a:endParaRPr lang="en-US" altLang="en-US" smtClean="0"/>
          </a:p>
        </p:txBody>
      </p:sp>
      <p:sp>
        <p:nvSpPr>
          <p:cNvPr id="28677" name="Rectangle 2"/>
          <p:cNvSpPr>
            <a:spLocks noGrp="1" noChangeArrowheads="1"/>
          </p:cNvSpPr>
          <p:nvPr>
            <p:ph type="title"/>
          </p:nvPr>
        </p:nvSpPr>
        <p:spPr/>
        <p:txBody>
          <a:bodyPr/>
          <a:lstStyle/>
          <a:p>
            <a:pPr eaLnBrk="1" hangingPunct="1"/>
            <a:r>
              <a:rPr lang="en-US" dirty="0" smtClean="0"/>
              <a:t>Future work: </a:t>
            </a:r>
            <a:r>
              <a:rPr lang="en-US" dirty="0" smtClean="0"/>
              <a:t>LOCs2 + </a:t>
            </a:r>
            <a:r>
              <a:rPr lang="en-US" dirty="0" err="1" smtClean="0"/>
              <a:t>LOCld</a:t>
            </a:r>
            <a:endParaRPr lang="en-US" dirty="0" smtClean="0"/>
          </a:p>
        </p:txBody>
      </p:sp>
      <p:sp>
        <p:nvSpPr>
          <p:cNvPr id="28678" name="Rectangle 3"/>
          <p:cNvSpPr>
            <a:spLocks noGrp="1" noChangeArrowheads="1"/>
          </p:cNvSpPr>
          <p:nvPr>
            <p:ph type="body" idx="1"/>
          </p:nvPr>
        </p:nvSpPr>
        <p:spPr>
          <a:xfrm>
            <a:off x="414338" y="758825"/>
            <a:ext cx="6850062" cy="1438275"/>
          </a:xfrm>
        </p:spPr>
        <p:txBody>
          <a:bodyPr>
            <a:normAutofit fontScale="92500"/>
          </a:bodyPr>
          <a:lstStyle/>
          <a:p>
            <a:pPr eaLnBrk="1" hangingPunct="1">
              <a:lnSpc>
                <a:spcPct val="80000"/>
              </a:lnSpc>
            </a:pPr>
            <a:r>
              <a:rPr lang="en-US" sz="1900" dirty="0" smtClean="0"/>
              <a:t>To meet the challenges of a link of 100 </a:t>
            </a:r>
            <a:r>
              <a:rPr lang="en-US" sz="1900" dirty="0" err="1" smtClean="0"/>
              <a:t>Gbps</a:t>
            </a:r>
            <a:r>
              <a:rPr lang="en-US" sz="1900" dirty="0" smtClean="0"/>
              <a:t> per FEB, we propose:</a:t>
            </a:r>
          </a:p>
          <a:p>
            <a:pPr lvl="1" eaLnBrk="1" hangingPunct="1">
              <a:lnSpc>
                <a:spcPct val="80000"/>
              </a:lnSpc>
            </a:pPr>
            <a:r>
              <a:rPr lang="en-US" sz="1700" dirty="0" smtClean="0"/>
              <a:t>An array serializer LOCs2 to reduce power dissipation.</a:t>
            </a:r>
          </a:p>
          <a:p>
            <a:pPr lvl="1" eaLnBrk="1" hangingPunct="1">
              <a:lnSpc>
                <a:spcPct val="80000"/>
              </a:lnSpc>
            </a:pPr>
            <a:r>
              <a:rPr lang="en-US" sz="1700" dirty="0" smtClean="0"/>
              <a:t>An array VCSEL driver </a:t>
            </a:r>
            <a:r>
              <a:rPr lang="en-US" sz="1700" dirty="0" err="1" smtClean="0"/>
              <a:t>LOCld</a:t>
            </a:r>
            <a:r>
              <a:rPr lang="en-US" sz="1700" dirty="0"/>
              <a:t> </a:t>
            </a:r>
            <a:r>
              <a:rPr lang="en-US" sz="1700" dirty="0" smtClean="0"/>
              <a:t>to match with an array of VCSELs.</a:t>
            </a:r>
            <a:endParaRPr lang="en-US" sz="1900" dirty="0" smtClean="0"/>
          </a:p>
          <a:p>
            <a:pPr eaLnBrk="1" hangingPunct="1">
              <a:lnSpc>
                <a:spcPct val="80000"/>
              </a:lnSpc>
            </a:pPr>
            <a:r>
              <a:rPr lang="en-US" sz="1900" dirty="0" smtClean="0"/>
              <a:t>The design is still in progress and here we report the status.</a:t>
            </a:r>
            <a:endParaRPr lang="en-US" sz="1900" dirty="0" smtClean="0"/>
          </a:p>
        </p:txBody>
      </p:sp>
      <p:sp>
        <p:nvSpPr>
          <p:cNvPr id="28679" name="AutoShape 4"/>
          <p:cNvSpPr>
            <a:spLocks noChangeArrowheads="1"/>
          </p:cNvSpPr>
          <p:nvPr/>
        </p:nvSpPr>
        <p:spPr bwMode="auto">
          <a:xfrm>
            <a:off x="7539038" y="779463"/>
            <a:ext cx="153987" cy="88900"/>
          </a:xfrm>
          <a:prstGeom prst="rightArrow">
            <a:avLst>
              <a:gd name="adj1" fmla="val 50000"/>
              <a:gd name="adj2" fmla="val 43303"/>
            </a:avLst>
          </a:prstGeom>
          <a:solidFill>
            <a:srgbClr val="FF0000"/>
          </a:solidFill>
          <a:ln w="9525">
            <a:solidFill>
              <a:schemeClr val="tx1"/>
            </a:solidFill>
            <a:miter lim="800000"/>
            <a:headEnd/>
            <a:tailEnd/>
          </a:ln>
        </p:spPr>
        <p:txBody>
          <a:bodyPr wrap="none" anchor="ctr"/>
          <a:lstStyle/>
          <a:p>
            <a:endParaRPr lang="en-US"/>
          </a:p>
        </p:txBody>
      </p:sp>
      <p:pic>
        <p:nvPicPr>
          <p:cNvPr id="9"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696" y="2204258"/>
            <a:ext cx="5428304" cy="40568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Content Placeholder 2"/>
          <p:cNvSpPr txBox="1">
            <a:spLocks/>
          </p:cNvSpPr>
          <p:nvPr/>
        </p:nvSpPr>
        <p:spPr bwMode="auto">
          <a:xfrm>
            <a:off x="6121400" y="2222500"/>
            <a:ext cx="3022600" cy="4406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fontScale="92500" lnSpcReduction="20000"/>
          </a:bodyPr>
          <a:lst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a:lnSpc>
                <a:spcPct val="110000"/>
              </a:lnSpc>
              <a:spcBef>
                <a:spcPts val="0"/>
              </a:spcBef>
            </a:pPr>
            <a:r>
              <a:rPr lang="en-US" sz="1800" b="1" dirty="0" smtClean="0"/>
              <a:t>In design</a:t>
            </a:r>
            <a:r>
              <a:rPr lang="en-US" sz="1800" dirty="0" smtClean="0"/>
              <a:t>:</a:t>
            </a:r>
          </a:p>
          <a:p>
            <a:pPr lvl="1">
              <a:lnSpc>
                <a:spcPct val="110000"/>
              </a:lnSpc>
              <a:spcBef>
                <a:spcPts val="0"/>
              </a:spcBef>
            </a:pPr>
            <a:r>
              <a:rPr lang="en-US" sz="1800" dirty="0" smtClean="0"/>
              <a:t>2-ch </a:t>
            </a:r>
            <a:r>
              <a:rPr lang="en-US" sz="1800" dirty="0" err="1" smtClean="0"/>
              <a:t>serializers</a:t>
            </a:r>
            <a:r>
              <a:rPr lang="en-US" sz="1800" dirty="0" smtClean="0"/>
              <a:t>, 8 </a:t>
            </a:r>
            <a:r>
              <a:rPr lang="en-US" sz="1800" dirty="0" err="1" smtClean="0"/>
              <a:t>Gbps</a:t>
            </a:r>
            <a:r>
              <a:rPr lang="en-US" sz="1800" dirty="0" smtClean="0"/>
              <a:t>/</a:t>
            </a:r>
            <a:r>
              <a:rPr lang="en-US" sz="1800" dirty="0" err="1" smtClean="0"/>
              <a:t>ch</a:t>
            </a:r>
            <a:endParaRPr lang="en-US" sz="1800" dirty="0" smtClean="0"/>
          </a:p>
          <a:p>
            <a:pPr lvl="1">
              <a:lnSpc>
                <a:spcPct val="110000"/>
              </a:lnSpc>
              <a:spcBef>
                <a:spcPts val="0"/>
              </a:spcBef>
            </a:pPr>
            <a:r>
              <a:rPr lang="en-US" sz="1800" dirty="0" smtClean="0"/>
              <a:t>4-ch VCSEL driver array, 8 bps/</a:t>
            </a:r>
            <a:r>
              <a:rPr lang="en-US" sz="1800" dirty="0" err="1" smtClean="0"/>
              <a:t>ch</a:t>
            </a:r>
            <a:endParaRPr lang="en-US" sz="1800" dirty="0" smtClean="0"/>
          </a:p>
          <a:p>
            <a:pPr>
              <a:lnSpc>
                <a:spcPct val="110000"/>
              </a:lnSpc>
              <a:spcBef>
                <a:spcPts val="0"/>
              </a:spcBef>
            </a:pPr>
            <a:r>
              <a:rPr lang="en-US" sz="1800" b="1" dirty="0" smtClean="0"/>
              <a:t>Status</a:t>
            </a:r>
            <a:r>
              <a:rPr lang="en-US" sz="1800" dirty="0" smtClean="0"/>
              <a:t>:</a:t>
            </a:r>
          </a:p>
          <a:p>
            <a:pPr lvl="1">
              <a:lnSpc>
                <a:spcPct val="110000"/>
              </a:lnSpc>
              <a:spcBef>
                <a:spcPts val="0"/>
              </a:spcBef>
            </a:pPr>
            <a:r>
              <a:rPr lang="en-US" sz="1800" dirty="0" smtClean="0"/>
              <a:t>All fast blocks in CML logic done (green)</a:t>
            </a:r>
          </a:p>
          <a:p>
            <a:pPr lvl="1">
              <a:lnSpc>
                <a:spcPct val="110000"/>
              </a:lnSpc>
              <a:spcBef>
                <a:spcPts val="0"/>
              </a:spcBef>
            </a:pPr>
            <a:r>
              <a:rPr lang="en-US" sz="1800" dirty="0" smtClean="0"/>
              <a:t>Other parts in light green have been verified in LOCs1, under fine tuning.</a:t>
            </a:r>
          </a:p>
          <a:p>
            <a:pPr lvl="1">
              <a:lnSpc>
                <a:spcPct val="110000"/>
              </a:lnSpc>
              <a:spcBef>
                <a:spcPts val="0"/>
              </a:spcBef>
            </a:pPr>
            <a:r>
              <a:rPr lang="en-US" sz="1800" dirty="0" smtClean="0"/>
              <a:t>Single channel VCSEL driver done, move to an array (open drain) driver</a:t>
            </a:r>
          </a:p>
          <a:p>
            <a:pPr lvl="1">
              <a:lnSpc>
                <a:spcPct val="110000"/>
              </a:lnSpc>
              <a:spcBef>
                <a:spcPts val="0"/>
              </a:spcBef>
            </a:pPr>
            <a:r>
              <a:rPr lang="en-US" sz="1800" dirty="0" smtClean="0"/>
              <a:t>The LVDS receiver will need to checked</a:t>
            </a:r>
            <a:endParaRPr lang="en-US" sz="18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800" y="4315395"/>
            <a:ext cx="5118100" cy="23140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674" name="Date Placeholder 3"/>
          <p:cNvSpPr>
            <a:spLocks noGrp="1"/>
          </p:cNvSpPr>
          <p:nvPr>
            <p:ph type="dt" sz="quarter" idx="10"/>
          </p:nvPr>
        </p:nvSpPr>
        <p:spPr>
          <a:noFill/>
        </p:spPr>
        <p:txBody>
          <a:bodyPr/>
          <a:lstStyle/>
          <a:p>
            <a:r>
              <a:rPr lang="en-US" smtClean="0"/>
              <a:t>J. Ye, SMU Physics</a:t>
            </a:r>
            <a:endParaRPr lang="en-US" altLang="en-US" smtClean="0"/>
          </a:p>
        </p:txBody>
      </p:sp>
      <p:sp>
        <p:nvSpPr>
          <p:cNvPr id="28676" name="Slide Number Placeholder 5"/>
          <p:cNvSpPr>
            <a:spLocks noGrp="1"/>
          </p:cNvSpPr>
          <p:nvPr>
            <p:ph type="sldNum" sz="quarter" idx="12"/>
          </p:nvPr>
        </p:nvSpPr>
        <p:spPr>
          <a:noFill/>
        </p:spPr>
        <p:txBody>
          <a:bodyPr/>
          <a:lstStyle/>
          <a:p>
            <a:fld id="{6E9C93C5-6BEA-4057-86FA-5D14325A5F1A}" type="slidenum">
              <a:rPr lang="en-US" altLang="en-US" smtClean="0"/>
              <a:pPr/>
              <a:t>11</a:t>
            </a:fld>
            <a:endParaRPr lang="en-US" altLang="en-US" smtClean="0"/>
          </a:p>
        </p:txBody>
      </p:sp>
      <p:sp>
        <p:nvSpPr>
          <p:cNvPr id="28677" name="Rectangle 2"/>
          <p:cNvSpPr>
            <a:spLocks noGrp="1" noChangeArrowheads="1"/>
          </p:cNvSpPr>
          <p:nvPr>
            <p:ph type="title"/>
          </p:nvPr>
        </p:nvSpPr>
        <p:spPr/>
        <p:txBody>
          <a:bodyPr/>
          <a:lstStyle/>
          <a:p>
            <a:pPr eaLnBrk="1" hangingPunct="1"/>
            <a:r>
              <a:rPr lang="en-US" dirty="0" smtClean="0"/>
              <a:t>A few details</a:t>
            </a:r>
            <a:endParaRPr lang="en-US" dirty="0" smtClean="0"/>
          </a:p>
        </p:txBody>
      </p:sp>
      <p:sp>
        <p:nvSpPr>
          <p:cNvPr id="28678" name="Rectangle 3"/>
          <p:cNvSpPr>
            <a:spLocks noGrp="1" noChangeArrowheads="1"/>
          </p:cNvSpPr>
          <p:nvPr>
            <p:ph type="body" idx="1"/>
          </p:nvPr>
        </p:nvSpPr>
        <p:spPr>
          <a:xfrm>
            <a:off x="414338" y="758825"/>
            <a:ext cx="7015162" cy="1438275"/>
          </a:xfrm>
        </p:spPr>
        <p:txBody>
          <a:bodyPr>
            <a:normAutofit/>
          </a:bodyPr>
          <a:lstStyle/>
          <a:p>
            <a:pPr eaLnBrk="1" hangingPunct="1">
              <a:spcBef>
                <a:spcPts val="0"/>
              </a:spcBef>
            </a:pPr>
            <a:r>
              <a:rPr lang="en-US" sz="1800" dirty="0"/>
              <a:t>The CML Driver has been changed to 5 taps and 3.3V power supply to improve performance in jitter and amplitude</a:t>
            </a:r>
            <a:r>
              <a:rPr lang="en-US" sz="1800" dirty="0" smtClean="0"/>
              <a:t>.</a:t>
            </a:r>
            <a:endParaRPr lang="en-US" sz="1900" dirty="0" smtClean="0"/>
          </a:p>
          <a:p>
            <a:pPr>
              <a:spcBef>
                <a:spcPts val="0"/>
              </a:spcBef>
            </a:pPr>
            <a:r>
              <a:rPr lang="en-US" sz="1800" dirty="0" smtClean="0"/>
              <a:t>Tested </a:t>
            </a:r>
            <a:r>
              <a:rPr lang="en-US" sz="1800" dirty="0"/>
              <a:t>all high speed CML circuits in a test bench shown below. The overall DJ is about 14 </a:t>
            </a:r>
            <a:r>
              <a:rPr lang="en-US" sz="1800" dirty="0" err="1"/>
              <a:t>ps</a:t>
            </a:r>
            <a:r>
              <a:rPr lang="en-US" sz="1800" dirty="0"/>
              <a:t> (p-p) at typical corner 27 </a:t>
            </a:r>
            <a:r>
              <a:rPr lang="en-US" sz="1800" dirty="0">
                <a:sym typeface="Symbol"/>
              </a:rPr>
              <a:t>C</a:t>
            </a:r>
            <a:r>
              <a:rPr lang="en-US" sz="1800" dirty="0"/>
              <a:t>. </a:t>
            </a:r>
            <a:endParaRPr lang="en-US" sz="1800" dirty="0"/>
          </a:p>
        </p:txBody>
      </p:sp>
      <p:sp>
        <p:nvSpPr>
          <p:cNvPr id="28679" name="AutoShape 4"/>
          <p:cNvSpPr>
            <a:spLocks noChangeArrowheads="1"/>
          </p:cNvSpPr>
          <p:nvPr/>
        </p:nvSpPr>
        <p:spPr bwMode="auto">
          <a:xfrm>
            <a:off x="7539038" y="779463"/>
            <a:ext cx="153987" cy="88900"/>
          </a:xfrm>
          <a:prstGeom prst="rightArrow">
            <a:avLst>
              <a:gd name="adj1" fmla="val 50000"/>
              <a:gd name="adj2" fmla="val 43303"/>
            </a:avLst>
          </a:prstGeom>
          <a:solidFill>
            <a:srgbClr val="FF0000"/>
          </a:solidFill>
          <a:ln w="9525">
            <a:solidFill>
              <a:schemeClr val="tx1"/>
            </a:solidFill>
            <a:miter lim="800000"/>
            <a:headEnd/>
            <a:tailEnd/>
          </a:ln>
        </p:spPr>
        <p:txBody>
          <a:bodyPr wrap="none" anchor="ctr"/>
          <a:lstStyle/>
          <a:p>
            <a:endParaRPr lang="en-US"/>
          </a:p>
        </p:txBody>
      </p:sp>
      <p:pic>
        <p:nvPicPr>
          <p:cNvPr id="1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9500" y="1943101"/>
            <a:ext cx="2804809" cy="219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1"/>
          <p:cNvPicPr/>
          <p:nvPr/>
        </p:nvPicPr>
        <p:blipFill>
          <a:blip r:embed="rId4">
            <a:extLst>
              <a:ext uri="{28A0092B-C50C-407E-A947-70E740481C1C}">
                <a14:useLocalDpi xmlns:a14="http://schemas.microsoft.com/office/drawing/2010/main" val="0"/>
              </a:ext>
            </a:extLst>
          </a:blip>
          <a:srcRect/>
          <a:stretch>
            <a:fillRect/>
          </a:stretch>
        </p:blipFill>
        <p:spPr bwMode="auto">
          <a:xfrm>
            <a:off x="4584700" y="1950357"/>
            <a:ext cx="4254500" cy="2621643"/>
          </a:xfrm>
          <a:prstGeom prst="rect">
            <a:avLst/>
          </a:prstGeom>
          <a:noFill/>
          <a:ln>
            <a:noFill/>
          </a:ln>
        </p:spPr>
      </p:pic>
    </p:spTree>
    <p:extLst>
      <p:ext uri="{BB962C8B-B14F-4D97-AF65-F5344CB8AC3E}">
        <p14:creationId xmlns:p14="http://schemas.microsoft.com/office/powerpoint/2010/main" val="7137402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6600" y="114300"/>
            <a:ext cx="6070600" cy="685800"/>
          </a:xfrm>
        </p:spPr>
        <p:txBody>
          <a:bodyPr>
            <a:normAutofit/>
          </a:bodyPr>
          <a:lstStyle/>
          <a:p>
            <a:r>
              <a:rPr lang="en-US" sz="3600" dirty="0" smtClean="0"/>
              <a:t>The VCSEL driver</a:t>
            </a:r>
            <a:endParaRPr lang="en-US" sz="3600" dirty="0"/>
          </a:p>
        </p:txBody>
      </p:sp>
      <p:sp>
        <p:nvSpPr>
          <p:cNvPr id="3" name="Content Placeholder 2"/>
          <p:cNvSpPr>
            <a:spLocks noGrp="1"/>
          </p:cNvSpPr>
          <p:nvPr>
            <p:ph idx="1"/>
          </p:nvPr>
        </p:nvSpPr>
        <p:spPr>
          <a:xfrm>
            <a:off x="88900" y="1143000"/>
            <a:ext cx="8343900" cy="1562100"/>
          </a:xfrm>
        </p:spPr>
        <p:txBody>
          <a:bodyPr>
            <a:normAutofit fontScale="77500" lnSpcReduction="20000"/>
          </a:bodyPr>
          <a:lstStyle/>
          <a:p>
            <a:pPr>
              <a:lnSpc>
                <a:spcPct val="120000"/>
              </a:lnSpc>
              <a:spcBef>
                <a:spcPts val="0"/>
              </a:spcBef>
            </a:pPr>
            <a:r>
              <a:rPr lang="en-US" sz="2400" dirty="0" smtClean="0"/>
              <a:t>A single channel VCSEL driver operating at 8 Gbps has been developed.  </a:t>
            </a:r>
          </a:p>
          <a:p>
            <a:pPr>
              <a:lnSpc>
                <a:spcPct val="120000"/>
              </a:lnSpc>
              <a:spcBef>
                <a:spcPts val="0"/>
              </a:spcBef>
            </a:pPr>
            <a:r>
              <a:rPr lang="en-US" sz="2400" dirty="0" smtClean="0"/>
              <a:t>A 4 channel VCSEL driver matching a VCSEL array is under development. Will expand to 12 channel once proved to be successful. Limited by MPW.</a:t>
            </a:r>
            <a:endParaRPr lang="en-US" sz="2400"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80467" y="3200400"/>
            <a:ext cx="4572000" cy="3119437"/>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5181600" y="2438400"/>
            <a:ext cx="3352800" cy="646331"/>
          </a:xfrm>
          <a:prstGeom prst="rect">
            <a:avLst/>
          </a:prstGeom>
        </p:spPr>
        <p:txBody>
          <a:bodyPr wrap="square">
            <a:spAutoFit/>
          </a:bodyPr>
          <a:lstStyle/>
          <a:p>
            <a:r>
              <a:rPr lang="ru-RU" dirty="0"/>
              <a:t>an eye diagram at 8 Gbps based on the post layout simulation</a:t>
            </a:r>
            <a:endParaRPr lang="en-US" dirty="0"/>
          </a:p>
        </p:txBody>
      </p:sp>
      <p:sp>
        <p:nvSpPr>
          <p:cNvPr id="7" name="Rectangle 6"/>
          <p:cNvSpPr/>
          <p:nvPr/>
        </p:nvSpPr>
        <p:spPr>
          <a:xfrm>
            <a:off x="228600" y="2438400"/>
            <a:ext cx="3810000" cy="646331"/>
          </a:xfrm>
          <a:prstGeom prst="rect">
            <a:avLst/>
          </a:prstGeom>
        </p:spPr>
        <p:txBody>
          <a:bodyPr wrap="square">
            <a:spAutoFit/>
          </a:bodyPr>
          <a:lstStyle/>
          <a:p>
            <a:r>
              <a:rPr lang="en-US" dirty="0"/>
              <a:t>the schematic of the laser driver (only the last two stages shown)</a:t>
            </a:r>
          </a:p>
        </p:txBody>
      </p:sp>
      <p:sp>
        <p:nvSpPr>
          <p:cNvPr id="8"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p:cNvGraphicFramePr>
            <a:graphicFrameLocks noChangeAspect="1"/>
          </p:cNvGraphicFramePr>
          <p:nvPr>
            <p:extLst>
              <p:ext uri="{D42A27DB-BD31-4B8C-83A1-F6EECF244321}">
                <p14:modId xmlns:p14="http://schemas.microsoft.com/office/powerpoint/2010/main" val="2144433830"/>
              </p:ext>
            </p:extLst>
          </p:nvPr>
        </p:nvGraphicFramePr>
        <p:xfrm>
          <a:off x="152400" y="3124200"/>
          <a:ext cx="4257675" cy="3257550"/>
        </p:xfrm>
        <a:graphic>
          <a:graphicData uri="http://schemas.openxmlformats.org/presentationml/2006/ole">
            <mc:AlternateContent xmlns:mc="http://schemas.openxmlformats.org/markup-compatibility/2006">
              <mc:Choice xmlns:v="urn:schemas-microsoft-com:vml" Requires="v">
                <p:oleObj spid="_x0000_s1040" name="Visio" r:id="rId4" imgW="5672328" imgH="4147566" progId="Visio.Drawing.11">
                  <p:embed/>
                </p:oleObj>
              </mc:Choice>
              <mc:Fallback>
                <p:oleObj name="Visio" r:id="rId4" imgW="5672328" imgH="4147566"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 y="3124200"/>
                        <a:ext cx="4257675" cy="3257550"/>
                      </a:xfrm>
                      <a:prstGeom prst="rect">
                        <a:avLst/>
                      </a:prstGeom>
                      <a:noFill/>
                      <a:extLst/>
                    </p:spPr>
                  </p:pic>
                </p:oleObj>
              </mc:Fallback>
            </mc:AlternateContent>
          </a:graphicData>
        </a:graphic>
      </p:graphicFrame>
      <p:sp>
        <p:nvSpPr>
          <p:cNvPr id="10" name="AutoShape 4"/>
          <p:cNvSpPr>
            <a:spLocks noChangeArrowheads="1"/>
          </p:cNvSpPr>
          <p:nvPr/>
        </p:nvSpPr>
        <p:spPr bwMode="auto">
          <a:xfrm>
            <a:off x="7539038" y="779463"/>
            <a:ext cx="153987" cy="88900"/>
          </a:xfrm>
          <a:prstGeom prst="rightArrow">
            <a:avLst>
              <a:gd name="adj1" fmla="val 50000"/>
              <a:gd name="adj2" fmla="val 43303"/>
            </a:avLst>
          </a:prstGeom>
          <a:solidFill>
            <a:srgbClr val="FF0000"/>
          </a:solidFill>
          <a:ln w="9525">
            <a:solidFill>
              <a:schemeClr val="tx1"/>
            </a:solidFill>
            <a:miter lim="800000"/>
            <a:headEnd/>
            <a:tailEnd/>
          </a:ln>
        </p:spPr>
        <p:txBody>
          <a:bodyPr wrap="none" anchor="ctr"/>
          <a:lstStyle/>
          <a:p>
            <a:endParaRPr lang="en-US"/>
          </a:p>
        </p:txBody>
      </p:sp>
    </p:spTree>
    <p:extLst>
      <p:ext uri="{BB962C8B-B14F-4D97-AF65-F5344CB8AC3E}">
        <p14:creationId xmlns:p14="http://schemas.microsoft.com/office/powerpoint/2010/main" val="15174377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6600" y="211138"/>
            <a:ext cx="6769100" cy="677862"/>
          </a:xfrm>
        </p:spPr>
        <p:txBody>
          <a:bodyPr>
            <a:normAutofit/>
          </a:bodyPr>
          <a:lstStyle/>
          <a:p>
            <a:r>
              <a:rPr lang="en-US" sz="3600" dirty="0" smtClean="0"/>
              <a:t>Adjustable Active Peaking </a:t>
            </a:r>
            <a:endParaRPr lang="en-US" sz="3600" dirty="0"/>
          </a:p>
        </p:txBody>
      </p:sp>
      <p:sp>
        <p:nvSpPr>
          <p:cNvPr id="3" name="Content Placeholder 2"/>
          <p:cNvSpPr>
            <a:spLocks noGrp="1"/>
          </p:cNvSpPr>
          <p:nvPr>
            <p:ph idx="1"/>
          </p:nvPr>
        </p:nvSpPr>
        <p:spPr>
          <a:xfrm>
            <a:off x="114300" y="1079500"/>
            <a:ext cx="7277100" cy="1066800"/>
          </a:xfrm>
        </p:spPr>
        <p:txBody>
          <a:bodyPr>
            <a:normAutofit fontScale="92500" lnSpcReduction="20000"/>
          </a:bodyPr>
          <a:lstStyle/>
          <a:p>
            <a:pPr>
              <a:lnSpc>
                <a:spcPct val="110000"/>
              </a:lnSpc>
              <a:spcBef>
                <a:spcPts val="0"/>
              </a:spcBef>
            </a:pPr>
            <a:r>
              <a:rPr lang="en-US" sz="2400" dirty="0" smtClean="0"/>
              <a:t>Proposed using an external voltage to adjust the peaking strength. The control will be moved inside the chip in the final version.</a:t>
            </a:r>
            <a:endParaRPr lang="en-US" sz="2400" dirty="0"/>
          </a:p>
        </p:txBody>
      </p:sp>
      <p:graphicFrame>
        <p:nvGraphicFramePr>
          <p:cNvPr id="5" name="Chart 4"/>
          <p:cNvGraphicFramePr>
            <a:graphicFrameLocks/>
          </p:cNvGraphicFramePr>
          <p:nvPr>
            <p:extLst>
              <p:ext uri="{D42A27DB-BD31-4B8C-83A1-F6EECF244321}">
                <p14:modId xmlns:p14="http://schemas.microsoft.com/office/powerpoint/2010/main" val="277147018"/>
              </p:ext>
            </p:extLst>
          </p:nvPr>
        </p:nvGraphicFramePr>
        <p:xfrm>
          <a:off x="495301" y="2120900"/>
          <a:ext cx="7810499" cy="3949700"/>
        </p:xfrm>
        <a:graphic>
          <a:graphicData uri="http://schemas.openxmlformats.org/drawingml/2006/chart">
            <c:chart xmlns:c="http://schemas.openxmlformats.org/drawingml/2006/chart" xmlns:r="http://schemas.openxmlformats.org/officeDocument/2006/relationships" r:id="rId2"/>
          </a:graphicData>
        </a:graphic>
      </p:graphicFrame>
      <p:sp>
        <p:nvSpPr>
          <p:cNvPr id="6" name="AutoShape 4"/>
          <p:cNvSpPr>
            <a:spLocks noChangeArrowheads="1"/>
          </p:cNvSpPr>
          <p:nvPr/>
        </p:nvSpPr>
        <p:spPr bwMode="auto">
          <a:xfrm>
            <a:off x="7539038" y="779463"/>
            <a:ext cx="153987" cy="88900"/>
          </a:xfrm>
          <a:prstGeom prst="rightArrow">
            <a:avLst>
              <a:gd name="adj1" fmla="val 50000"/>
              <a:gd name="adj2" fmla="val 43303"/>
            </a:avLst>
          </a:prstGeom>
          <a:solidFill>
            <a:srgbClr val="FF0000"/>
          </a:solidFill>
          <a:ln w="9525">
            <a:solidFill>
              <a:schemeClr val="tx1"/>
            </a:solidFill>
            <a:miter lim="800000"/>
            <a:headEnd/>
            <a:tailEnd/>
          </a:ln>
        </p:spPr>
        <p:txBody>
          <a:bodyPr wrap="none" anchor="ctr"/>
          <a:lstStyle/>
          <a:p>
            <a:endParaRPr lang="en-US"/>
          </a:p>
        </p:txBody>
      </p:sp>
    </p:spTree>
    <p:extLst>
      <p:ext uri="{BB962C8B-B14F-4D97-AF65-F5344CB8AC3E}">
        <p14:creationId xmlns:p14="http://schemas.microsoft.com/office/powerpoint/2010/main" val="1876445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Date Placeholder 3"/>
          <p:cNvSpPr>
            <a:spLocks noGrp="1"/>
          </p:cNvSpPr>
          <p:nvPr>
            <p:ph type="dt" sz="quarter" idx="10"/>
          </p:nvPr>
        </p:nvSpPr>
        <p:spPr>
          <a:noFill/>
        </p:spPr>
        <p:txBody>
          <a:bodyPr/>
          <a:lstStyle/>
          <a:p>
            <a:r>
              <a:rPr lang="en-US" smtClean="0"/>
              <a:t>J. Ye, SMU Physics</a:t>
            </a:r>
            <a:endParaRPr lang="en-US" altLang="en-US" smtClean="0"/>
          </a:p>
        </p:txBody>
      </p:sp>
      <p:sp>
        <p:nvSpPr>
          <p:cNvPr id="29700" name="Slide Number Placeholder 5"/>
          <p:cNvSpPr>
            <a:spLocks noGrp="1"/>
          </p:cNvSpPr>
          <p:nvPr>
            <p:ph type="sldNum" sz="quarter" idx="12"/>
          </p:nvPr>
        </p:nvSpPr>
        <p:spPr>
          <a:noFill/>
        </p:spPr>
        <p:txBody>
          <a:bodyPr/>
          <a:lstStyle/>
          <a:p>
            <a:fld id="{6C1A055F-40AB-4FD3-B7C6-6681597208D3}" type="slidenum">
              <a:rPr lang="en-US" altLang="en-US" smtClean="0"/>
              <a:pPr/>
              <a:t>14</a:t>
            </a:fld>
            <a:endParaRPr lang="en-US" altLang="en-US" smtClean="0"/>
          </a:p>
        </p:txBody>
      </p:sp>
      <p:sp>
        <p:nvSpPr>
          <p:cNvPr id="29701" name="Rectangle 2"/>
          <p:cNvSpPr>
            <a:spLocks noGrp="1" noChangeArrowheads="1"/>
          </p:cNvSpPr>
          <p:nvPr>
            <p:ph type="title"/>
          </p:nvPr>
        </p:nvSpPr>
        <p:spPr/>
        <p:txBody>
          <a:bodyPr/>
          <a:lstStyle/>
          <a:p>
            <a:pPr eaLnBrk="1" hangingPunct="1"/>
            <a:r>
              <a:rPr lang="en-US" dirty="0" smtClean="0"/>
              <a:t>Conclusions</a:t>
            </a:r>
            <a:endParaRPr lang="en-US" dirty="0" smtClean="0"/>
          </a:p>
        </p:txBody>
      </p:sp>
      <p:sp>
        <p:nvSpPr>
          <p:cNvPr id="29702" name="Rectangle 3"/>
          <p:cNvSpPr>
            <a:spLocks noGrp="1" noChangeArrowheads="1"/>
          </p:cNvSpPr>
          <p:nvPr>
            <p:ph type="body" idx="1"/>
          </p:nvPr>
        </p:nvSpPr>
        <p:spPr>
          <a:xfrm>
            <a:off x="469900" y="1371600"/>
            <a:ext cx="8216900" cy="5257800"/>
          </a:xfrm>
        </p:spPr>
        <p:txBody>
          <a:bodyPr>
            <a:normAutofit fontScale="70000" lnSpcReduction="20000"/>
          </a:bodyPr>
          <a:lstStyle/>
          <a:p>
            <a:pPr eaLnBrk="1" hangingPunct="1">
              <a:lnSpc>
                <a:spcPct val="120000"/>
              </a:lnSpc>
              <a:spcBef>
                <a:spcPts val="0"/>
              </a:spcBef>
            </a:pPr>
            <a:r>
              <a:rPr lang="en-US" sz="2600" dirty="0" smtClean="0"/>
              <a:t>We reported the R&amp;D work for ultra fast serial data transmission from detector front-end in particle physics. In this work we actually need to address issues at component level (both ASICs and COTS) and at system implementation level. Reported here is mostly the ASIC work.</a:t>
            </a:r>
            <a:endParaRPr lang="en-US" sz="2600" dirty="0" smtClean="0"/>
          </a:p>
          <a:p>
            <a:pPr eaLnBrk="1" hangingPunct="1">
              <a:lnSpc>
                <a:spcPct val="120000"/>
              </a:lnSpc>
              <a:spcBef>
                <a:spcPts val="0"/>
              </a:spcBef>
            </a:pPr>
            <a:r>
              <a:rPr lang="en-US" sz="2600" dirty="0" smtClean="0"/>
              <a:t>A thin-film 0.25 </a:t>
            </a:r>
            <a:r>
              <a:rPr lang="en-US" sz="2600" dirty="0" err="1" smtClean="0"/>
              <a:t>μm</a:t>
            </a:r>
            <a:r>
              <a:rPr lang="en-US" sz="2600" dirty="0" smtClean="0"/>
              <a:t> Silicon-on-Sapphire CMOS technology has been identified for the ASIC work.</a:t>
            </a:r>
            <a:endParaRPr lang="en-US" sz="2600" dirty="0" smtClean="0"/>
          </a:p>
          <a:p>
            <a:pPr eaLnBrk="1" hangingPunct="1">
              <a:lnSpc>
                <a:spcPct val="120000"/>
              </a:lnSpc>
              <a:spcBef>
                <a:spcPts val="0"/>
              </a:spcBef>
            </a:pPr>
            <a:r>
              <a:rPr lang="en-US" sz="2600" dirty="0" smtClean="0"/>
              <a:t>Two prototype designs have been tested to meet design goals. The LCPLL working at 5 GHz points to a feasibility of 8 – 10 </a:t>
            </a:r>
            <a:r>
              <a:rPr lang="en-US" sz="2600" dirty="0" err="1" smtClean="0"/>
              <a:t>Gbps</a:t>
            </a:r>
            <a:r>
              <a:rPr lang="en-US" sz="2600" dirty="0" smtClean="0"/>
              <a:t> data transmission with this technology. </a:t>
            </a:r>
            <a:endParaRPr lang="en-US" sz="2600" dirty="0" smtClean="0"/>
          </a:p>
          <a:p>
            <a:pPr eaLnBrk="1" hangingPunct="1">
              <a:lnSpc>
                <a:spcPct val="120000"/>
              </a:lnSpc>
              <a:spcBef>
                <a:spcPts val="0"/>
              </a:spcBef>
            </a:pPr>
            <a:r>
              <a:rPr lang="en-US" sz="2600" dirty="0" smtClean="0"/>
              <a:t>Design for an array serializer (LOCs2) and an array VCSEL driver (</a:t>
            </a:r>
            <a:r>
              <a:rPr lang="en-US" sz="2600" dirty="0" err="1" smtClean="0"/>
              <a:t>LOCld</a:t>
            </a:r>
            <a:r>
              <a:rPr lang="en-US" sz="2600" dirty="0" smtClean="0"/>
              <a:t>) are in progress. Some design simulation results shown in this report indicate that the speed of 8 </a:t>
            </a:r>
            <a:r>
              <a:rPr lang="en-US" sz="2600" dirty="0" err="1" smtClean="0"/>
              <a:t>Gbps</a:t>
            </a:r>
            <a:r>
              <a:rPr lang="en-US" sz="2600" dirty="0" smtClean="0"/>
              <a:t> is achievable</a:t>
            </a:r>
            <a:r>
              <a:rPr lang="en-US" sz="2600" dirty="0" smtClean="0"/>
              <a:t>. </a:t>
            </a:r>
          </a:p>
          <a:p>
            <a:pPr eaLnBrk="1" hangingPunct="1">
              <a:lnSpc>
                <a:spcPct val="120000"/>
              </a:lnSpc>
              <a:spcBef>
                <a:spcPts val="0"/>
              </a:spcBef>
            </a:pPr>
            <a:r>
              <a:rPr lang="en-US" sz="2600" dirty="0" smtClean="0"/>
              <a:t>We rely on progress in industry, such as the PC progress of this SOS technology, and future 180 nm feature size to bring the serial speed to 10 </a:t>
            </a:r>
            <a:r>
              <a:rPr lang="en-US" sz="2600" dirty="0" err="1" smtClean="0"/>
              <a:t>Gbps</a:t>
            </a:r>
            <a:r>
              <a:rPr lang="en-US" sz="2600" dirty="0" smtClean="0"/>
              <a:t> and beyond. </a:t>
            </a:r>
          </a:p>
          <a:p>
            <a:pPr eaLnBrk="1" hangingPunct="1">
              <a:lnSpc>
                <a:spcPct val="120000"/>
              </a:lnSpc>
              <a:spcBef>
                <a:spcPts val="0"/>
              </a:spcBef>
            </a:pPr>
            <a:r>
              <a:rPr lang="en-US" sz="2600" dirty="0" smtClean="0"/>
              <a:t>Adequate support to this research is vital to keep this program viable for future particle physics experiments. </a:t>
            </a:r>
            <a:endParaRPr lang="en-US" sz="2600"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Date Placeholder 3"/>
          <p:cNvSpPr>
            <a:spLocks noGrp="1"/>
          </p:cNvSpPr>
          <p:nvPr>
            <p:ph type="dt" sz="quarter" idx="10"/>
          </p:nvPr>
        </p:nvSpPr>
        <p:spPr>
          <a:noFill/>
        </p:spPr>
        <p:txBody>
          <a:bodyPr/>
          <a:lstStyle/>
          <a:p>
            <a:r>
              <a:rPr lang="en-US" smtClean="0"/>
              <a:t>J. Ye, SMU Physics</a:t>
            </a:r>
            <a:endParaRPr lang="en-US" altLang="en-US" smtClean="0"/>
          </a:p>
        </p:txBody>
      </p:sp>
      <p:sp>
        <p:nvSpPr>
          <p:cNvPr id="29700" name="Slide Number Placeholder 5"/>
          <p:cNvSpPr>
            <a:spLocks noGrp="1"/>
          </p:cNvSpPr>
          <p:nvPr>
            <p:ph type="sldNum" sz="quarter" idx="12"/>
          </p:nvPr>
        </p:nvSpPr>
        <p:spPr>
          <a:noFill/>
        </p:spPr>
        <p:txBody>
          <a:bodyPr/>
          <a:lstStyle/>
          <a:p>
            <a:fld id="{6C1A055F-40AB-4FD3-B7C6-6681597208D3}" type="slidenum">
              <a:rPr lang="en-US" altLang="en-US" smtClean="0"/>
              <a:pPr/>
              <a:t>15</a:t>
            </a:fld>
            <a:endParaRPr lang="en-US" altLang="en-US" smtClean="0"/>
          </a:p>
        </p:txBody>
      </p:sp>
      <p:sp>
        <p:nvSpPr>
          <p:cNvPr id="29701" name="Rectangle 2"/>
          <p:cNvSpPr>
            <a:spLocks noGrp="1" noChangeArrowheads="1"/>
          </p:cNvSpPr>
          <p:nvPr>
            <p:ph type="title"/>
          </p:nvPr>
        </p:nvSpPr>
        <p:spPr/>
        <p:txBody>
          <a:bodyPr/>
          <a:lstStyle/>
          <a:p>
            <a:pPr eaLnBrk="1" hangingPunct="1"/>
            <a:r>
              <a:rPr lang="en-US" smtClean="0"/>
              <a:t>Acknowledgements</a:t>
            </a:r>
          </a:p>
        </p:txBody>
      </p:sp>
      <p:sp>
        <p:nvSpPr>
          <p:cNvPr id="29702" name="Rectangle 3"/>
          <p:cNvSpPr>
            <a:spLocks noGrp="1" noChangeArrowheads="1"/>
          </p:cNvSpPr>
          <p:nvPr>
            <p:ph type="body" idx="1"/>
          </p:nvPr>
        </p:nvSpPr>
        <p:spPr>
          <a:xfrm>
            <a:off x="457200" y="1193800"/>
            <a:ext cx="8039099" cy="5227638"/>
          </a:xfrm>
        </p:spPr>
        <p:txBody>
          <a:bodyPr>
            <a:normAutofit lnSpcReduction="10000"/>
          </a:bodyPr>
          <a:lstStyle/>
          <a:p>
            <a:pPr eaLnBrk="1" hangingPunct="1">
              <a:spcBef>
                <a:spcPts val="0"/>
              </a:spcBef>
            </a:pPr>
            <a:r>
              <a:rPr lang="en-US" sz="2600" dirty="0" smtClean="0"/>
              <a:t>We thank US-ATLAS </a:t>
            </a:r>
            <a:r>
              <a:rPr lang="en-US" sz="2600" dirty="0" smtClean="0"/>
              <a:t>and IPAS/NSC for </a:t>
            </a:r>
            <a:r>
              <a:rPr lang="en-US" sz="2600" dirty="0" smtClean="0"/>
              <a:t>providing the research funds. We hope that the funds will continue at a proper level </a:t>
            </a:r>
            <a:r>
              <a:rPr lang="en-US" sz="2600" dirty="0" smtClean="0"/>
              <a:t>for future</a:t>
            </a:r>
            <a:r>
              <a:rPr lang="en-US" sz="2600" dirty="0" smtClean="0"/>
              <a:t> work.</a:t>
            </a:r>
          </a:p>
          <a:p>
            <a:pPr eaLnBrk="1" hangingPunct="1">
              <a:spcBef>
                <a:spcPts val="0"/>
              </a:spcBef>
            </a:pPr>
            <a:endParaRPr lang="en-US" sz="2600" dirty="0" smtClean="0"/>
          </a:p>
          <a:p>
            <a:pPr eaLnBrk="1" hangingPunct="1">
              <a:spcBef>
                <a:spcPts val="0"/>
              </a:spcBef>
            </a:pPr>
            <a:r>
              <a:rPr lang="en-US" sz="2600" dirty="0" smtClean="0"/>
              <a:t>We are deeply grateful to Paulo Moreira </a:t>
            </a:r>
            <a:r>
              <a:rPr lang="en-US" sz="2600" dirty="0" smtClean="0"/>
              <a:t>(CERN) for </a:t>
            </a:r>
            <a:r>
              <a:rPr lang="en-US" sz="2600" dirty="0" smtClean="0"/>
              <a:t>his kind help throughout the design of LOCs1. Without his support, we would not be possible to be here today to talk about this ASIC. </a:t>
            </a:r>
            <a:endParaRPr lang="en-US" sz="2600" dirty="0" smtClean="0"/>
          </a:p>
          <a:p>
            <a:pPr eaLnBrk="1" hangingPunct="1">
              <a:spcBef>
                <a:spcPts val="0"/>
              </a:spcBef>
            </a:pPr>
            <a:endParaRPr lang="en-US" sz="2600" dirty="0" smtClean="0"/>
          </a:p>
          <a:p>
            <a:pPr eaLnBrk="1" hangingPunct="1">
              <a:spcBef>
                <a:spcPts val="0"/>
              </a:spcBef>
            </a:pPr>
            <a:r>
              <a:rPr lang="en-US" sz="2600" dirty="0" smtClean="0"/>
              <a:t>We  also would like to thank </a:t>
            </a:r>
            <a:r>
              <a:rPr lang="en-US" sz="2600" dirty="0" err="1" smtClean="0"/>
              <a:t>Fukun</a:t>
            </a:r>
            <a:r>
              <a:rPr lang="en-US" sz="2600" dirty="0" smtClean="0"/>
              <a:t> Tang, Mauro Citterio, Francesco Lanni and many other collaborators in our community for their kind help and support in this project. </a:t>
            </a:r>
            <a:endParaRPr lang="en-US" sz="2600" dirty="0" smtClean="0"/>
          </a:p>
        </p:txBody>
      </p:sp>
    </p:spTree>
    <p:extLst>
      <p:ext uri="{BB962C8B-B14F-4D97-AF65-F5344CB8AC3E}">
        <p14:creationId xmlns:p14="http://schemas.microsoft.com/office/powerpoint/2010/main" val="41070756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Date Placeholder 3"/>
          <p:cNvSpPr>
            <a:spLocks noGrp="1"/>
          </p:cNvSpPr>
          <p:nvPr>
            <p:ph type="dt" sz="quarter" idx="10"/>
          </p:nvPr>
        </p:nvSpPr>
        <p:spPr>
          <a:noFill/>
        </p:spPr>
        <p:txBody>
          <a:bodyPr/>
          <a:lstStyle/>
          <a:p>
            <a:r>
              <a:rPr lang="en-US" smtClean="0"/>
              <a:t>J. Ye, SMU Physics</a:t>
            </a:r>
            <a:endParaRPr lang="en-US" altLang="en-US" smtClean="0"/>
          </a:p>
        </p:txBody>
      </p:sp>
      <p:sp>
        <p:nvSpPr>
          <p:cNvPr id="29700" name="Slide Number Placeholder 5"/>
          <p:cNvSpPr>
            <a:spLocks noGrp="1"/>
          </p:cNvSpPr>
          <p:nvPr>
            <p:ph type="sldNum" sz="quarter" idx="12"/>
          </p:nvPr>
        </p:nvSpPr>
        <p:spPr>
          <a:noFill/>
        </p:spPr>
        <p:txBody>
          <a:bodyPr/>
          <a:lstStyle/>
          <a:p>
            <a:fld id="{6C1A055F-40AB-4FD3-B7C6-6681597208D3}" type="slidenum">
              <a:rPr lang="en-US" altLang="en-US" smtClean="0"/>
              <a:pPr/>
              <a:t>16</a:t>
            </a:fld>
            <a:endParaRPr lang="en-US" altLang="en-US" smtClean="0"/>
          </a:p>
        </p:txBody>
      </p:sp>
      <p:sp>
        <p:nvSpPr>
          <p:cNvPr id="29701" name="Rectangle 2"/>
          <p:cNvSpPr>
            <a:spLocks noGrp="1" noChangeArrowheads="1"/>
          </p:cNvSpPr>
          <p:nvPr>
            <p:ph type="title"/>
          </p:nvPr>
        </p:nvSpPr>
        <p:spPr/>
        <p:txBody>
          <a:bodyPr/>
          <a:lstStyle/>
          <a:p>
            <a:pPr eaLnBrk="1" hangingPunct="1"/>
            <a:r>
              <a:rPr lang="en-US" dirty="0" smtClean="0"/>
              <a:t>Backup slide</a:t>
            </a:r>
            <a:endParaRPr lang="en-US" dirty="0" smtClean="0"/>
          </a:p>
        </p:txBody>
      </p:sp>
    </p:spTree>
    <p:extLst>
      <p:ext uri="{BB962C8B-B14F-4D97-AF65-F5344CB8AC3E}">
        <p14:creationId xmlns:p14="http://schemas.microsoft.com/office/powerpoint/2010/main" val="4093211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2950" y="122238"/>
            <a:ext cx="7456170" cy="1264602"/>
          </a:xfrm>
        </p:spPr>
        <p:txBody>
          <a:bodyPr/>
          <a:lstStyle/>
          <a:p>
            <a:r>
              <a:rPr lang="en-US" dirty="0" smtClean="0"/>
              <a:t>A low power, wide data rate range </a:t>
            </a:r>
            <a:br>
              <a:rPr lang="en-US" dirty="0" smtClean="0"/>
            </a:br>
            <a:r>
              <a:rPr lang="en-US" dirty="0" smtClean="0"/>
              <a:t>(1 – 5 Gbps) and rad-</a:t>
            </a:r>
            <a:r>
              <a:rPr lang="en-US" dirty="0" err="1" smtClean="0"/>
              <a:t>tol</a:t>
            </a:r>
            <a:r>
              <a:rPr lang="en-US" dirty="0" smtClean="0"/>
              <a:t> serializer?</a:t>
            </a:r>
            <a:endParaRPr lang="en-US" dirty="0"/>
          </a:p>
        </p:txBody>
      </p:sp>
      <p:sp>
        <p:nvSpPr>
          <p:cNvPr id="3" name="Content Placeholder 2"/>
          <p:cNvSpPr>
            <a:spLocks noGrp="1"/>
          </p:cNvSpPr>
          <p:nvPr>
            <p:ph idx="1"/>
          </p:nvPr>
        </p:nvSpPr>
        <p:spPr>
          <a:xfrm>
            <a:off x="239843" y="1539240"/>
            <a:ext cx="3432747" cy="4882198"/>
          </a:xfrm>
        </p:spPr>
        <p:txBody>
          <a:bodyPr>
            <a:normAutofit fontScale="55000" lnSpcReduction="20000"/>
          </a:bodyPr>
          <a:lstStyle/>
          <a:p>
            <a:r>
              <a:rPr lang="en-US" dirty="0" smtClean="0"/>
              <a:t>Where are the needs? </a:t>
            </a:r>
          </a:p>
          <a:p>
            <a:r>
              <a:rPr lang="en-US" dirty="0" smtClean="0"/>
              <a:t>What kind of encoding scheme? Would 8b/10b be acceptable?</a:t>
            </a:r>
          </a:p>
          <a:p>
            <a:r>
              <a:rPr lang="en-US" dirty="0" smtClean="0"/>
              <a:t>Can we design one based on LOCs1? </a:t>
            </a:r>
          </a:p>
          <a:p>
            <a:r>
              <a:rPr lang="en-US" dirty="0" smtClean="0"/>
              <a:t>Wide data range achieved by multiple PLLs or by wide tuning range in a single PLL or by logics in the clock fan out unit? Or any other techniques? </a:t>
            </a:r>
          </a:p>
          <a:p>
            <a:r>
              <a:rPr lang="en-US" dirty="0" smtClean="0"/>
              <a:t>Incorporate VCSEL driver in the chip? Or even the VCSEL itself?</a:t>
            </a:r>
          </a:p>
          <a:p>
            <a:r>
              <a:rPr lang="en-US" dirty="0" smtClean="0"/>
              <a:t>We currently do not have the manpower for this design, but would like to help if there are collaborators.</a:t>
            </a:r>
            <a:endParaRPr lang="en-US" dirty="0"/>
          </a:p>
        </p:txBody>
      </p:sp>
      <p:sp>
        <p:nvSpPr>
          <p:cNvPr id="4" name="Date Placeholder 3"/>
          <p:cNvSpPr>
            <a:spLocks noGrp="1"/>
          </p:cNvSpPr>
          <p:nvPr>
            <p:ph type="dt" sz="half" idx="10"/>
          </p:nvPr>
        </p:nvSpPr>
        <p:spPr/>
        <p:txBody>
          <a:bodyPr/>
          <a:lstStyle/>
          <a:p>
            <a:pPr>
              <a:defRPr/>
            </a:pPr>
            <a:r>
              <a:rPr lang="en-US" smtClean="0"/>
              <a:t>J. Ye, SMU Physics</a:t>
            </a:r>
            <a:endParaRPr lang="en-US" altLang="en-US"/>
          </a:p>
        </p:txBody>
      </p:sp>
      <p:sp>
        <p:nvSpPr>
          <p:cNvPr id="5" name="Footer Placeholder 4"/>
          <p:cNvSpPr>
            <a:spLocks noGrp="1"/>
          </p:cNvSpPr>
          <p:nvPr>
            <p:ph type="ftr" sz="quarter" idx="4294967295"/>
          </p:nvPr>
        </p:nvSpPr>
        <p:spPr>
          <a:xfrm>
            <a:off x="2733675" y="6613525"/>
            <a:ext cx="3713163" cy="257175"/>
          </a:xfrm>
          <a:prstGeom prst="rect">
            <a:avLst/>
          </a:prstGeom>
        </p:spPr>
        <p:txBody>
          <a:bodyPr/>
          <a:lstStyle/>
          <a:p>
            <a:pPr>
              <a:defRPr/>
            </a:pPr>
            <a:r>
              <a:rPr lang="en-US" altLang="en-US" smtClean="0"/>
              <a:t>Strasbourg April 2011</a:t>
            </a:r>
            <a:endParaRPr lang="en-US" altLang="en-US" dirty="0"/>
          </a:p>
        </p:txBody>
      </p:sp>
      <p:sp>
        <p:nvSpPr>
          <p:cNvPr id="6" name="Slide Number Placeholder 5"/>
          <p:cNvSpPr>
            <a:spLocks noGrp="1"/>
          </p:cNvSpPr>
          <p:nvPr>
            <p:ph type="sldNum" sz="quarter" idx="12"/>
          </p:nvPr>
        </p:nvSpPr>
        <p:spPr/>
        <p:txBody>
          <a:bodyPr/>
          <a:lstStyle/>
          <a:p>
            <a:pPr>
              <a:defRPr/>
            </a:pPr>
            <a:fld id="{36097DB1-DA96-48AF-8E3B-662EBC3BD743}" type="slidenum">
              <a:rPr lang="en-US" altLang="en-US" smtClean="0"/>
              <a:pPr>
                <a:defRPr/>
              </a:pPr>
              <a:t>17</a:t>
            </a:fld>
            <a:endParaRPr lang="en-US" altLang="en-US"/>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9994" y="1478780"/>
            <a:ext cx="5181494" cy="4312920"/>
          </a:xfrm>
          <a:prstGeom prst="rect">
            <a:avLst/>
          </a:prstGeom>
        </p:spPr>
      </p:pic>
    </p:spTree>
    <p:extLst>
      <p:ext uri="{BB962C8B-B14F-4D97-AF65-F5344CB8AC3E}">
        <p14:creationId xmlns:p14="http://schemas.microsoft.com/office/powerpoint/2010/main" val="270538116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purpose and the team</a:t>
            </a:r>
            <a:endParaRPr lang="en-US" dirty="0"/>
          </a:p>
        </p:txBody>
      </p:sp>
      <p:sp>
        <p:nvSpPr>
          <p:cNvPr id="3" name="Content Placeholder 2"/>
          <p:cNvSpPr>
            <a:spLocks noGrp="1"/>
          </p:cNvSpPr>
          <p:nvPr>
            <p:ph idx="1"/>
          </p:nvPr>
        </p:nvSpPr>
        <p:spPr>
          <a:xfrm>
            <a:off x="406400" y="1165225"/>
            <a:ext cx="8204200" cy="4613275"/>
          </a:xfrm>
        </p:spPr>
        <p:txBody>
          <a:bodyPr>
            <a:normAutofit fontScale="92500"/>
          </a:bodyPr>
          <a:lstStyle/>
          <a:p>
            <a:pPr>
              <a:spcBef>
                <a:spcPts val="0"/>
              </a:spcBef>
            </a:pPr>
            <a:r>
              <a:rPr lang="en-US" dirty="0"/>
              <a:t>This R&amp;D work </a:t>
            </a:r>
            <a:r>
              <a:rPr lang="en-US" dirty="0" smtClean="0"/>
              <a:t>is </a:t>
            </a:r>
            <a:r>
              <a:rPr lang="en-US" dirty="0"/>
              <a:t>funded by US-</a:t>
            </a:r>
            <a:r>
              <a:rPr lang="en-US" dirty="0" smtClean="0"/>
              <a:t>ATLAS and IPAS to </a:t>
            </a:r>
            <a:r>
              <a:rPr lang="en-US" dirty="0" smtClean="0">
                <a:solidFill>
                  <a:srgbClr val="FF0000"/>
                </a:solidFill>
              </a:rPr>
              <a:t>upgrade the </a:t>
            </a:r>
            <a:r>
              <a:rPr lang="en-US" dirty="0">
                <a:solidFill>
                  <a:srgbClr val="FF0000"/>
                </a:solidFill>
              </a:rPr>
              <a:t>readout of the Liquid Argon Calorimeter</a:t>
            </a:r>
            <a:r>
              <a:rPr lang="en-US" dirty="0"/>
              <a:t> </a:t>
            </a:r>
            <a:r>
              <a:rPr lang="en-US" dirty="0" smtClean="0"/>
              <a:t>for the High Luminosity LHC. </a:t>
            </a:r>
          </a:p>
          <a:p>
            <a:pPr>
              <a:spcBef>
                <a:spcPts val="0"/>
              </a:spcBef>
            </a:pPr>
            <a:endParaRPr lang="en-US" dirty="0" smtClean="0"/>
          </a:p>
          <a:p>
            <a:pPr>
              <a:spcBef>
                <a:spcPts val="0"/>
              </a:spcBef>
            </a:pPr>
            <a:r>
              <a:rPr lang="en-US" dirty="0" smtClean="0"/>
              <a:t>The work is </a:t>
            </a:r>
            <a:r>
              <a:rPr lang="en-US" dirty="0"/>
              <a:t>carried out by the </a:t>
            </a:r>
            <a:r>
              <a:rPr lang="en-US" dirty="0" smtClean="0"/>
              <a:t>teams </a:t>
            </a:r>
            <a:r>
              <a:rPr lang="en-US" dirty="0"/>
              <a:t>of:</a:t>
            </a:r>
          </a:p>
          <a:p>
            <a:pPr marL="347663" lvl="1" indent="-4763">
              <a:spcBef>
                <a:spcPts val="0"/>
              </a:spcBef>
              <a:buNone/>
            </a:pPr>
            <a:endParaRPr lang="en-US" sz="2200" dirty="0" smtClean="0"/>
          </a:p>
          <a:p>
            <a:pPr marL="347663" lvl="1" indent="-4763">
              <a:spcBef>
                <a:spcPts val="0"/>
              </a:spcBef>
              <a:buNone/>
            </a:pPr>
            <a:r>
              <a:rPr lang="en-US" sz="2200" dirty="0" err="1" smtClean="0"/>
              <a:t>Datao</a:t>
            </a:r>
            <a:r>
              <a:rPr lang="en-US" sz="2200" dirty="0" smtClean="0"/>
              <a:t> </a:t>
            </a:r>
            <a:r>
              <a:rPr lang="en-US" sz="2200" dirty="0"/>
              <a:t>Gong, </a:t>
            </a:r>
            <a:r>
              <a:rPr lang="en-US" sz="2200" dirty="0" err="1" smtClean="0"/>
              <a:t>Chonghan</a:t>
            </a:r>
            <a:r>
              <a:rPr lang="en-US" sz="2200" dirty="0" smtClean="0"/>
              <a:t> </a:t>
            </a:r>
            <a:r>
              <a:rPr lang="en-US" sz="2200" dirty="0"/>
              <a:t>Liu, </a:t>
            </a:r>
            <a:r>
              <a:rPr lang="en-US" sz="2200" dirty="0" err="1" smtClean="0"/>
              <a:t>Tiankun</a:t>
            </a:r>
            <a:r>
              <a:rPr lang="en-US" sz="2200" dirty="0" smtClean="0"/>
              <a:t> </a:t>
            </a:r>
            <a:r>
              <a:rPr lang="en-US" sz="2200" dirty="0"/>
              <a:t>Liu, </a:t>
            </a:r>
            <a:r>
              <a:rPr lang="en-US" sz="2200" dirty="0" err="1" smtClean="0"/>
              <a:t>Futian</a:t>
            </a:r>
            <a:r>
              <a:rPr lang="en-US" sz="2200" dirty="0" smtClean="0"/>
              <a:t> Liang, Annie C. Xiang, and Jingbo Ye </a:t>
            </a:r>
          </a:p>
          <a:p>
            <a:pPr marL="347663" lvl="1" indent="-4763">
              <a:spcBef>
                <a:spcPts val="0"/>
              </a:spcBef>
              <a:buNone/>
            </a:pPr>
            <a:r>
              <a:rPr lang="en-US" sz="2200" dirty="0" smtClean="0"/>
              <a:t>(</a:t>
            </a:r>
            <a:r>
              <a:rPr lang="en-US" sz="2100" dirty="0" smtClean="0"/>
              <a:t>Department </a:t>
            </a:r>
            <a:r>
              <a:rPr lang="en-US" sz="2100" dirty="0"/>
              <a:t>of </a:t>
            </a:r>
            <a:r>
              <a:rPr lang="en-US" sz="2100" dirty="0" smtClean="0"/>
              <a:t>Physics, SMU Dallas</a:t>
            </a:r>
            <a:r>
              <a:rPr lang="en-US" sz="2100" dirty="0"/>
              <a:t>, </a:t>
            </a:r>
            <a:r>
              <a:rPr lang="en-US" sz="2100" dirty="0" smtClean="0"/>
              <a:t>Texas</a:t>
            </a:r>
            <a:r>
              <a:rPr lang="en-US" sz="2200" dirty="0" smtClean="0"/>
              <a:t>)</a:t>
            </a:r>
          </a:p>
          <a:p>
            <a:pPr marL="347663" lvl="1" indent="-4763">
              <a:spcBef>
                <a:spcPts val="0"/>
              </a:spcBef>
              <a:buNone/>
            </a:pPr>
            <a:endParaRPr lang="en-US" sz="2200" dirty="0" smtClean="0"/>
          </a:p>
          <a:p>
            <a:pPr marL="347663" lvl="1" indent="-4763">
              <a:spcBef>
                <a:spcPts val="0"/>
              </a:spcBef>
              <a:buNone/>
            </a:pPr>
            <a:r>
              <a:rPr lang="en-US" sz="2200" dirty="0" err="1" smtClean="0"/>
              <a:t>Suen</a:t>
            </a:r>
            <a:r>
              <a:rPr lang="en-US" sz="2200" dirty="0" smtClean="0"/>
              <a:t> </a:t>
            </a:r>
            <a:r>
              <a:rPr lang="en-US" sz="2200" dirty="0" err="1" smtClean="0"/>
              <a:t>Hou</a:t>
            </a:r>
            <a:r>
              <a:rPr lang="en-US" sz="2200" dirty="0" smtClean="0"/>
              <a:t>, </a:t>
            </a:r>
            <a:r>
              <a:rPr lang="en-US" sz="2200" dirty="0"/>
              <a:t>Da-</a:t>
            </a:r>
            <a:r>
              <a:rPr lang="en-US" sz="2200" dirty="0" err="1"/>
              <a:t>Shung</a:t>
            </a:r>
            <a:r>
              <a:rPr lang="en-US" sz="2200" dirty="0"/>
              <a:t> </a:t>
            </a:r>
            <a:r>
              <a:rPr lang="en-US" sz="2200" dirty="0" smtClean="0"/>
              <a:t>Su, and Ping</a:t>
            </a:r>
            <a:r>
              <a:rPr lang="en-US" sz="2200" dirty="0"/>
              <a:t>-kun </a:t>
            </a:r>
            <a:r>
              <a:rPr lang="en-US" sz="2200" dirty="0" err="1" smtClean="0"/>
              <a:t>Teng</a:t>
            </a:r>
            <a:r>
              <a:rPr lang="en-US" sz="2200" dirty="0" smtClean="0"/>
              <a:t> </a:t>
            </a:r>
          </a:p>
          <a:p>
            <a:pPr marL="347663" lvl="1" indent="-4763">
              <a:spcBef>
                <a:spcPts val="0"/>
              </a:spcBef>
              <a:buNone/>
            </a:pPr>
            <a:r>
              <a:rPr lang="en-US" sz="2200" dirty="0" smtClean="0"/>
              <a:t>(</a:t>
            </a:r>
            <a:r>
              <a:rPr lang="pt-BR" sz="2100" dirty="0" err="1" smtClean="0"/>
              <a:t>Institute</a:t>
            </a:r>
            <a:r>
              <a:rPr lang="pt-BR" sz="2100" dirty="0" smtClean="0"/>
              <a:t> </a:t>
            </a:r>
            <a:r>
              <a:rPr lang="pt-BR" sz="2100" dirty="0" err="1"/>
              <a:t>of</a:t>
            </a:r>
            <a:r>
              <a:rPr lang="pt-BR" sz="2100" dirty="0"/>
              <a:t> </a:t>
            </a:r>
            <a:r>
              <a:rPr lang="pt-BR" sz="2100" dirty="0" err="1"/>
              <a:t>Physics</a:t>
            </a:r>
            <a:r>
              <a:rPr lang="pt-BR" sz="2100" dirty="0"/>
              <a:t>, Academia </a:t>
            </a:r>
            <a:r>
              <a:rPr lang="pt-BR" sz="2100" dirty="0" err="1" smtClean="0"/>
              <a:t>Sinica</a:t>
            </a:r>
            <a:r>
              <a:rPr lang="pt-BR" sz="2100" dirty="0" smtClean="0"/>
              <a:t>, Taipei, Taiwan</a:t>
            </a:r>
            <a:r>
              <a:rPr lang="pt-BR" sz="2200" dirty="0" smtClean="0"/>
              <a:t>)</a:t>
            </a:r>
            <a:endParaRPr lang="en-US" sz="2200" dirty="0"/>
          </a:p>
        </p:txBody>
      </p:sp>
      <p:sp>
        <p:nvSpPr>
          <p:cNvPr id="4" name="Date Placeholder 3"/>
          <p:cNvSpPr>
            <a:spLocks noGrp="1"/>
          </p:cNvSpPr>
          <p:nvPr>
            <p:ph type="dt" sz="half" idx="10"/>
          </p:nvPr>
        </p:nvSpPr>
        <p:spPr/>
        <p:txBody>
          <a:bodyPr/>
          <a:lstStyle/>
          <a:p>
            <a:pPr>
              <a:defRPr/>
            </a:pPr>
            <a:r>
              <a:rPr lang="en-US" smtClean="0"/>
              <a:t>J. Ye, SMU Physics</a:t>
            </a:r>
            <a:endParaRPr lang="en-US" altLang="en-US"/>
          </a:p>
        </p:txBody>
      </p:sp>
      <p:sp>
        <p:nvSpPr>
          <p:cNvPr id="6" name="Slide Number Placeholder 5"/>
          <p:cNvSpPr>
            <a:spLocks noGrp="1"/>
          </p:cNvSpPr>
          <p:nvPr>
            <p:ph type="sldNum" sz="quarter" idx="12"/>
          </p:nvPr>
        </p:nvSpPr>
        <p:spPr/>
        <p:txBody>
          <a:bodyPr/>
          <a:lstStyle/>
          <a:p>
            <a:pPr>
              <a:defRPr/>
            </a:pPr>
            <a:fld id="{F8879989-FB3E-4D4A-9438-155006112505}" type="slidenum">
              <a:rPr lang="en-US" altLang="en-US" smtClean="0"/>
              <a:pPr>
                <a:defRPr/>
              </a:pPr>
              <a:t>2</a:t>
            </a:fld>
            <a:endParaRPr lang="en-US" altLang="en-US"/>
          </a:p>
        </p:txBody>
      </p:sp>
      <p:sp>
        <p:nvSpPr>
          <p:cNvPr id="7" name="AutoShape 4"/>
          <p:cNvSpPr>
            <a:spLocks noChangeArrowheads="1"/>
          </p:cNvSpPr>
          <p:nvPr/>
        </p:nvSpPr>
        <p:spPr bwMode="auto">
          <a:xfrm>
            <a:off x="7553432" y="131217"/>
            <a:ext cx="153988" cy="88900"/>
          </a:xfrm>
          <a:prstGeom prst="rightArrow">
            <a:avLst>
              <a:gd name="adj1" fmla="val 50000"/>
              <a:gd name="adj2" fmla="val 43304"/>
            </a:avLst>
          </a:prstGeom>
          <a:solidFill>
            <a:srgbClr val="FF0000"/>
          </a:solidFill>
          <a:ln w="9525">
            <a:solidFill>
              <a:schemeClr val="tx1"/>
            </a:solidFill>
            <a:miter lim="800000"/>
            <a:headEnd/>
            <a:tailEnd/>
          </a:ln>
        </p:spPr>
        <p:txBody>
          <a:bodyPr wrap="none" anchor="ctr"/>
          <a:lstStyle/>
          <a:p>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Date Placeholder 3"/>
          <p:cNvSpPr>
            <a:spLocks noGrp="1"/>
          </p:cNvSpPr>
          <p:nvPr>
            <p:ph type="dt" sz="quarter" idx="10"/>
          </p:nvPr>
        </p:nvSpPr>
        <p:spPr>
          <a:noFill/>
        </p:spPr>
        <p:txBody>
          <a:bodyPr/>
          <a:lstStyle/>
          <a:p>
            <a:r>
              <a:rPr lang="en-US" smtClean="0"/>
              <a:t>J. Ye, SMU Physics</a:t>
            </a:r>
            <a:endParaRPr lang="en-US" altLang="en-US" smtClean="0"/>
          </a:p>
        </p:txBody>
      </p:sp>
      <p:sp>
        <p:nvSpPr>
          <p:cNvPr id="15364" name="Slide Number Placeholder 5"/>
          <p:cNvSpPr>
            <a:spLocks noGrp="1"/>
          </p:cNvSpPr>
          <p:nvPr>
            <p:ph type="sldNum" sz="quarter" idx="12"/>
          </p:nvPr>
        </p:nvSpPr>
        <p:spPr>
          <a:noFill/>
        </p:spPr>
        <p:txBody>
          <a:bodyPr/>
          <a:lstStyle/>
          <a:p>
            <a:fld id="{BA6E392C-CB3E-4044-8CA8-34FD8D5C3B4E}" type="slidenum">
              <a:rPr lang="en-US" altLang="en-US" smtClean="0"/>
              <a:pPr/>
              <a:t>3</a:t>
            </a:fld>
            <a:endParaRPr lang="en-US" altLang="en-US" smtClean="0"/>
          </a:p>
        </p:txBody>
      </p:sp>
      <p:sp>
        <p:nvSpPr>
          <p:cNvPr id="15365" name="Rectangle 2"/>
          <p:cNvSpPr>
            <a:spLocks noGrp="1" noChangeArrowheads="1"/>
          </p:cNvSpPr>
          <p:nvPr>
            <p:ph type="title"/>
          </p:nvPr>
        </p:nvSpPr>
        <p:spPr>
          <a:xfrm>
            <a:off x="641445" y="122238"/>
            <a:ext cx="6851175" cy="633412"/>
          </a:xfrm>
        </p:spPr>
        <p:txBody>
          <a:bodyPr/>
          <a:lstStyle/>
          <a:p>
            <a:pPr eaLnBrk="1" hangingPunct="1"/>
            <a:r>
              <a:rPr lang="en-US" sz="2800" dirty="0" smtClean="0"/>
              <a:t>Overview: the Present LAr </a:t>
            </a:r>
            <a:r>
              <a:rPr lang="en-US" sz="2800" dirty="0" smtClean="0"/>
              <a:t>readout</a:t>
            </a:r>
            <a:endParaRPr lang="en-US" sz="2800" dirty="0" smtClean="0"/>
          </a:p>
        </p:txBody>
      </p:sp>
      <p:sp>
        <p:nvSpPr>
          <p:cNvPr id="15367" name="AutoShape 4"/>
          <p:cNvSpPr>
            <a:spLocks noChangeArrowheads="1"/>
          </p:cNvSpPr>
          <p:nvPr/>
        </p:nvSpPr>
        <p:spPr bwMode="auto">
          <a:xfrm>
            <a:off x="7553432" y="131217"/>
            <a:ext cx="153988" cy="88900"/>
          </a:xfrm>
          <a:prstGeom prst="rightArrow">
            <a:avLst>
              <a:gd name="adj1" fmla="val 50000"/>
              <a:gd name="adj2" fmla="val 43304"/>
            </a:avLst>
          </a:prstGeom>
          <a:solidFill>
            <a:srgbClr val="FF0000"/>
          </a:solidFill>
          <a:ln w="9525">
            <a:solidFill>
              <a:schemeClr val="tx1"/>
            </a:solidFill>
            <a:miter lim="800000"/>
            <a:headEnd/>
            <a:tailEnd/>
          </a:ln>
        </p:spPr>
        <p:txBody>
          <a:bodyPr wrap="none" anchor="ctr"/>
          <a:lstStyle/>
          <a:p>
            <a:endParaRPr lang="en-US"/>
          </a:p>
        </p:txBody>
      </p:sp>
      <p:pic>
        <p:nvPicPr>
          <p:cNvPr id="13" name="Picture 2" descr="atlas_small"/>
          <p:cNvPicPr>
            <a:picLocks noChangeAspect="1" noChangeArrowheads="1"/>
          </p:cNvPicPr>
          <p:nvPr/>
        </p:nvPicPr>
        <p:blipFill>
          <a:blip r:embed="rId2"/>
          <a:srcRect/>
          <a:stretch>
            <a:fillRect/>
          </a:stretch>
        </p:blipFill>
        <p:spPr bwMode="auto">
          <a:xfrm>
            <a:off x="307950" y="1494192"/>
            <a:ext cx="2991976" cy="1712798"/>
          </a:xfrm>
          <a:prstGeom prst="rect">
            <a:avLst/>
          </a:prstGeom>
          <a:noFill/>
        </p:spPr>
      </p:pic>
      <p:pic>
        <p:nvPicPr>
          <p:cNvPr id="14" name="Picture 3" descr="LARG-TDR-1-image-1"/>
          <p:cNvPicPr>
            <a:picLocks noChangeAspect="1" noChangeArrowheads="1"/>
          </p:cNvPicPr>
          <p:nvPr/>
        </p:nvPicPr>
        <p:blipFill>
          <a:blip r:embed="rId3"/>
          <a:srcRect l="20734" r="25919" b="14954"/>
          <a:stretch>
            <a:fillRect/>
          </a:stretch>
        </p:blipFill>
        <p:spPr bwMode="auto">
          <a:xfrm>
            <a:off x="221537" y="3315922"/>
            <a:ext cx="2062503" cy="2278930"/>
          </a:xfrm>
          <a:prstGeom prst="rect">
            <a:avLst/>
          </a:prstGeom>
          <a:noFill/>
          <a:ln w="9525">
            <a:noFill/>
            <a:miter lim="800000"/>
            <a:headEnd/>
            <a:tailEnd/>
          </a:ln>
        </p:spPr>
      </p:pic>
      <p:sp>
        <p:nvSpPr>
          <p:cNvPr id="15" name="Oval 5"/>
          <p:cNvSpPr>
            <a:spLocks noChangeArrowheads="1"/>
          </p:cNvSpPr>
          <p:nvPr/>
        </p:nvSpPr>
        <p:spPr bwMode="auto">
          <a:xfrm>
            <a:off x="1777746" y="2017381"/>
            <a:ext cx="334651" cy="344078"/>
          </a:xfrm>
          <a:prstGeom prst="ellipse">
            <a:avLst/>
          </a:prstGeom>
          <a:noFill/>
          <a:ln w="38100">
            <a:solidFill>
              <a:srgbClr val="FFFF00"/>
            </a:solidFill>
            <a:round/>
            <a:headEnd/>
            <a:tailEnd/>
          </a:ln>
          <a:effectLst/>
        </p:spPr>
        <p:txBody>
          <a:bodyPr wrap="none" anchor="ctr"/>
          <a:lstStyle/>
          <a:p>
            <a:endParaRPr lang="en-US"/>
          </a:p>
        </p:txBody>
      </p:sp>
      <p:sp>
        <p:nvSpPr>
          <p:cNvPr id="16" name="Oval 6"/>
          <p:cNvSpPr>
            <a:spLocks noChangeArrowheads="1"/>
          </p:cNvSpPr>
          <p:nvPr/>
        </p:nvSpPr>
        <p:spPr bwMode="auto">
          <a:xfrm>
            <a:off x="1051881" y="3630149"/>
            <a:ext cx="457200" cy="457200"/>
          </a:xfrm>
          <a:prstGeom prst="ellipse">
            <a:avLst/>
          </a:prstGeom>
          <a:noFill/>
          <a:ln w="38100">
            <a:solidFill>
              <a:srgbClr val="FF0000"/>
            </a:solidFill>
            <a:round/>
            <a:headEnd/>
            <a:tailEnd/>
          </a:ln>
          <a:effectLst/>
        </p:spPr>
        <p:txBody>
          <a:bodyPr wrap="none" anchor="ctr"/>
          <a:lstStyle/>
          <a:p>
            <a:endParaRPr lang="en-US"/>
          </a:p>
        </p:txBody>
      </p:sp>
      <p:sp>
        <p:nvSpPr>
          <p:cNvPr id="17" name="Line 7"/>
          <p:cNvSpPr>
            <a:spLocks noChangeShapeType="1"/>
          </p:cNvSpPr>
          <p:nvPr/>
        </p:nvSpPr>
        <p:spPr bwMode="auto">
          <a:xfrm flipH="1">
            <a:off x="1301692" y="2370885"/>
            <a:ext cx="628454" cy="1253763"/>
          </a:xfrm>
          <a:prstGeom prst="line">
            <a:avLst/>
          </a:prstGeom>
          <a:noFill/>
          <a:ln w="38100">
            <a:solidFill>
              <a:srgbClr val="FFFF00"/>
            </a:solidFill>
            <a:round/>
            <a:headEnd/>
            <a:tailEnd type="triangle" w="med" len="med"/>
          </a:ln>
          <a:effectLst/>
        </p:spPr>
        <p:txBody>
          <a:bodyPr/>
          <a:lstStyle/>
          <a:p>
            <a:endParaRPr lang="en-US"/>
          </a:p>
        </p:txBody>
      </p:sp>
      <p:sp>
        <p:nvSpPr>
          <p:cNvPr id="18" name="Line 8"/>
          <p:cNvSpPr>
            <a:spLocks noChangeShapeType="1"/>
          </p:cNvSpPr>
          <p:nvPr/>
        </p:nvSpPr>
        <p:spPr bwMode="auto">
          <a:xfrm>
            <a:off x="1489832" y="3849718"/>
            <a:ext cx="1984888" cy="173642"/>
          </a:xfrm>
          <a:prstGeom prst="line">
            <a:avLst/>
          </a:prstGeom>
          <a:noFill/>
          <a:ln w="38100">
            <a:solidFill>
              <a:srgbClr val="FF0000"/>
            </a:solidFill>
            <a:round/>
            <a:headEnd/>
            <a:tailEnd type="triangle" w="med" len="med"/>
          </a:ln>
          <a:effectLst/>
        </p:spPr>
        <p:txBody>
          <a:bodyPr/>
          <a:lstStyle/>
          <a:p>
            <a:endParaRPr lang="en-US"/>
          </a:p>
        </p:txBody>
      </p:sp>
      <p:sp>
        <p:nvSpPr>
          <p:cNvPr id="19" name="Text Box 9"/>
          <p:cNvSpPr txBox="1">
            <a:spLocks noChangeArrowheads="1"/>
          </p:cNvSpPr>
          <p:nvPr/>
        </p:nvSpPr>
        <p:spPr bwMode="auto">
          <a:xfrm>
            <a:off x="470745" y="1147153"/>
            <a:ext cx="2377510" cy="369332"/>
          </a:xfrm>
          <a:prstGeom prst="rect">
            <a:avLst/>
          </a:prstGeom>
          <a:noFill/>
          <a:ln w="9525">
            <a:noFill/>
            <a:miter lim="800000"/>
            <a:headEnd/>
            <a:tailEnd/>
          </a:ln>
          <a:effectLst/>
        </p:spPr>
        <p:txBody>
          <a:bodyPr wrap="none">
            <a:spAutoFit/>
          </a:bodyPr>
          <a:lstStyle/>
          <a:p>
            <a:r>
              <a:rPr lang="en-US" b="1" dirty="0">
                <a:solidFill>
                  <a:srgbClr val="00B0F0"/>
                </a:solidFill>
              </a:rPr>
              <a:t>The ATLAS detector</a:t>
            </a:r>
          </a:p>
        </p:txBody>
      </p:sp>
      <p:sp>
        <p:nvSpPr>
          <p:cNvPr id="20" name="Text Box 10"/>
          <p:cNvSpPr txBox="1">
            <a:spLocks noChangeArrowheads="1"/>
          </p:cNvSpPr>
          <p:nvPr/>
        </p:nvSpPr>
        <p:spPr bwMode="auto">
          <a:xfrm>
            <a:off x="38500" y="5633419"/>
            <a:ext cx="3469219" cy="338554"/>
          </a:xfrm>
          <a:prstGeom prst="rect">
            <a:avLst/>
          </a:prstGeom>
          <a:noFill/>
          <a:ln w="9525">
            <a:noFill/>
            <a:miter lim="800000"/>
            <a:headEnd/>
            <a:tailEnd/>
          </a:ln>
          <a:effectLst/>
        </p:spPr>
        <p:txBody>
          <a:bodyPr wrap="none">
            <a:spAutoFit/>
          </a:bodyPr>
          <a:lstStyle/>
          <a:p>
            <a:r>
              <a:rPr lang="en-US" sz="1600" b="1" dirty="0">
                <a:solidFill>
                  <a:srgbClr val="00B0F0"/>
                </a:solidFill>
              </a:rPr>
              <a:t>The </a:t>
            </a:r>
            <a:r>
              <a:rPr lang="en-US" sz="1600" b="1" dirty="0" err="1">
                <a:solidFill>
                  <a:srgbClr val="00B0F0"/>
                </a:solidFill>
              </a:rPr>
              <a:t>LAr</a:t>
            </a:r>
            <a:r>
              <a:rPr lang="en-US" sz="1600" b="1" dirty="0">
                <a:solidFill>
                  <a:srgbClr val="00B0F0"/>
                </a:solidFill>
              </a:rPr>
              <a:t> front end electronics box</a:t>
            </a:r>
          </a:p>
        </p:txBody>
      </p:sp>
      <p:pic>
        <p:nvPicPr>
          <p:cNvPr id="22" name="Picture 4" descr="LARG-FEB"/>
          <p:cNvPicPr>
            <a:picLocks noChangeAspect="1" noChangeArrowheads="1"/>
          </p:cNvPicPr>
          <p:nvPr/>
        </p:nvPicPr>
        <p:blipFill>
          <a:blip r:embed="rId4"/>
          <a:srcRect/>
          <a:stretch>
            <a:fillRect/>
          </a:stretch>
        </p:blipFill>
        <p:spPr bwMode="auto">
          <a:xfrm>
            <a:off x="3802788" y="837379"/>
            <a:ext cx="3669957" cy="4937760"/>
          </a:xfrm>
          <a:prstGeom prst="rect">
            <a:avLst/>
          </a:prstGeom>
          <a:noFill/>
        </p:spPr>
      </p:pic>
      <p:sp>
        <p:nvSpPr>
          <p:cNvPr id="23" name="Text Box 11"/>
          <p:cNvSpPr txBox="1">
            <a:spLocks noChangeArrowheads="1"/>
          </p:cNvSpPr>
          <p:nvPr/>
        </p:nvSpPr>
        <p:spPr bwMode="auto">
          <a:xfrm>
            <a:off x="3911867" y="5859862"/>
            <a:ext cx="4800600" cy="584775"/>
          </a:xfrm>
          <a:prstGeom prst="rect">
            <a:avLst/>
          </a:prstGeom>
          <a:noFill/>
          <a:ln w="9525">
            <a:noFill/>
            <a:miter lim="800000"/>
            <a:headEnd/>
            <a:tailEnd/>
          </a:ln>
          <a:effectLst/>
        </p:spPr>
        <p:txBody>
          <a:bodyPr>
            <a:spAutoFit/>
          </a:bodyPr>
          <a:lstStyle/>
          <a:p>
            <a:r>
              <a:rPr lang="en-US" sz="1600" b="1" dirty="0">
                <a:solidFill>
                  <a:srgbClr val="00B0F0"/>
                </a:solidFill>
              </a:rPr>
              <a:t>There are 128 </a:t>
            </a:r>
            <a:r>
              <a:rPr lang="en-US" sz="1600" b="1" dirty="0" err="1">
                <a:solidFill>
                  <a:srgbClr val="00B0F0"/>
                </a:solidFill>
              </a:rPr>
              <a:t>chs</a:t>
            </a:r>
            <a:r>
              <a:rPr lang="en-US" sz="1600" b="1" dirty="0">
                <a:solidFill>
                  <a:srgbClr val="00B0F0"/>
                </a:solidFill>
              </a:rPr>
              <a:t>/FEB, </a:t>
            </a:r>
            <a:r>
              <a:rPr lang="en-US" sz="1600" b="1" dirty="0" smtClean="0">
                <a:solidFill>
                  <a:srgbClr val="00B0F0"/>
                </a:solidFill>
              </a:rPr>
              <a:t>1524 </a:t>
            </a:r>
            <a:r>
              <a:rPr lang="en-US" sz="1600" b="1" dirty="0">
                <a:solidFill>
                  <a:srgbClr val="00B0F0"/>
                </a:solidFill>
              </a:rPr>
              <a:t>FEBs read out by the link. Total data rate is over </a:t>
            </a:r>
            <a:r>
              <a:rPr lang="en-US" sz="1600" b="1" dirty="0" smtClean="0">
                <a:solidFill>
                  <a:srgbClr val="00B0F0"/>
                </a:solidFill>
              </a:rPr>
              <a:t>2Tbps. </a:t>
            </a:r>
            <a:endParaRPr lang="en-US" sz="1600" b="1" dirty="0">
              <a:solidFill>
                <a:srgbClr val="00B0F0"/>
              </a:solidFill>
            </a:endParaRPr>
          </a:p>
        </p:txBody>
      </p:sp>
      <p:sp>
        <p:nvSpPr>
          <p:cNvPr id="25" name="Rectangle 13"/>
          <p:cNvSpPr>
            <a:spLocks noChangeArrowheads="1"/>
          </p:cNvSpPr>
          <p:nvPr/>
        </p:nvSpPr>
        <p:spPr bwMode="auto">
          <a:xfrm>
            <a:off x="5029207" y="3385969"/>
            <a:ext cx="520700" cy="238125"/>
          </a:xfrm>
          <a:prstGeom prst="rect">
            <a:avLst/>
          </a:prstGeom>
          <a:solidFill>
            <a:srgbClr val="FF9900">
              <a:alpha val="50000"/>
            </a:srgbClr>
          </a:solidFill>
          <a:ln w="9525">
            <a:solidFill>
              <a:srgbClr val="FF0000"/>
            </a:solidFill>
            <a:miter lim="800000"/>
            <a:headEnd/>
            <a:tailEnd/>
          </a:ln>
          <a:effectLst/>
        </p:spPr>
        <p:txBody>
          <a:bodyPr wrap="none" anchor="ctr"/>
          <a:lstStyle/>
          <a:p>
            <a:endParaRPr lang="en-US"/>
          </a:p>
        </p:txBody>
      </p:sp>
      <p:sp>
        <p:nvSpPr>
          <p:cNvPr id="26" name="Rectangle 14"/>
          <p:cNvSpPr>
            <a:spLocks noChangeArrowheads="1"/>
          </p:cNvSpPr>
          <p:nvPr/>
        </p:nvSpPr>
        <p:spPr bwMode="auto">
          <a:xfrm>
            <a:off x="5120096" y="1799906"/>
            <a:ext cx="356686" cy="243657"/>
          </a:xfrm>
          <a:prstGeom prst="rect">
            <a:avLst/>
          </a:prstGeom>
          <a:solidFill>
            <a:srgbClr val="FF0000">
              <a:alpha val="50000"/>
            </a:srgbClr>
          </a:solidFill>
          <a:ln w="9525">
            <a:solidFill>
              <a:srgbClr val="FF0000"/>
            </a:solidFill>
            <a:miter lim="800000"/>
            <a:headEnd/>
            <a:tailEnd/>
          </a:ln>
          <a:effectLst/>
        </p:spPr>
        <p:txBody>
          <a:bodyPr wrap="none" anchor="ctr"/>
          <a:lstStyle/>
          <a:p>
            <a:endParaRPr lang="en-US"/>
          </a:p>
        </p:txBody>
      </p:sp>
      <p:sp>
        <p:nvSpPr>
          <p:cNvPr id="27" name="Text Box 15"/>
          <p:cNvSpPr txBox="1">
            <a:spLocks noChangeArrowheads="1"/>
          </p:cNvSpPr>
          <p:nvPr/>
        </p:nvSpPr>
        <p:spPr bwMode="auto">
          <a:xfrm rot="16200000">
            <a:off x="2770585" y="3948636"/>
            <a:ext cx="1911350" cy="366713"/>
          </a:xfrm>
          <a:prstGeom prst="rect">
            <a:avLst/>
          </a:prstGeom>
          <a:solidFill>
            <a:schemeClr val="bg1"/>
          </a:solidFill>
          <a:ln w="9525">
            <a:noFill/>
            <a:miter lim="800000"/>
            <a:headEnd/>
            <a:tailEnd/>
          </a:ln>
          <a:effectLst/>
        </p:spPr>
        <p:txBody>
          <a:bodyPr wrap="none">
            <a:spAutoFit/>
          </a:bodyPr>
          <a:lstStyle/>
          <a:p>
            <a:r>
              <a:rPr lang="en-US" sz="1800" b="1" dirty="0">
                <a:solidFill>
                  <a:srgbClr val="0000FF"/>
                </a:solidFill>
              </a:rPr>
              <a:t>Front End Crate</a:t>
            </a:r>
          </a:p>
        </p:txBody>
      </p:sp>
      <p:sp>
        <p:nvSpPr>
          <p:cNvPr id="28" name="Text Box 16"/>
          <p:cNvSpPr txBox="1">
            <a:spLocks noChangeArrowheads="1"/>
          </p:cNvSpPr>
          <p:nvPr/>
        </p:nvSpPr>
        <p:spPr bwMode="auto">
          <a:xfrm>
            <a:off x="6130503" y="5135061"/>
            <a:ext cx="1143000" cy="366713"/>
          </a:xfrm>
          <a:prstGeom prst="rect">
            <a:avLst/>
          </a:prstGeom>
          <a:solidFill>
            <a:schemeClr val="bg1"/>
          </a:solidFill>
          <a:ln w="9525">
            <a:noFill/>
            <a:miter lim="800000"/>
            <a:headEnd/>
            <a:tailEnd/>
          </a:ln>
          <a:effectLst/>
        </p:spPr>
        <p:txBody>
          <a:bodyPr>
            <a:spAutoFit/>
          </a:bodyPr>
          <a:lstStyle/>
          <a:p>
            <a:r>
              <a:rPr lang="en-US" sz="1800" b="1" dirty="0">
                <a:solidFill>
                  <a:srgbClr val="0000FF"/>
                </a:solidFill>
              </a:rPr>
              <a:t>Cryostat</a:t>
            </a:r>
          </a:p>
        </p:txBody>
      </p:sp>
      <p:sp>
        <p:nvSpPr>
          <p:cNvPr id="29" name="Text Box 17"/>
          <p:cNvSpPr txBox="1">
            <a:spLocks noChangeArrowheads="1"/>
          </p:cNvSpPr>
          <p:nvPr/>
        </p:nvSpPr>
        <p:spPr bwMode="auto">
          <a:xfrm rot="16200000">
            <a:off x="2791224" y="1672881"/>
            <a:ext cx="1873250" cy="366712"/>
          </a:xfrm>
          <a:prstGeom prst="rect">
            <a:avLst/>
          </a:prstGeom>
          <a:solidFill>
            <a:schemeClr val="bg1"/>
          </a:solidFill>
          <a:ln w="9525">
            <a:noFill/>
            <a:miter lim="800000"/>
            <a:headEnd/>
            <a:tailEnd/>
          </a:ln>
          <a:effectLst/>
        </p:spPr>
        <p:txBody>
          <a:bodyPr wrap="none">
            <a:spAutoFit/>
          </a:bodyPr>
          <a:lstStyle/>
          <a:p>
            <a:r>
              <a:rPr lang="en-US" sz="1800" b="1" dirty="0">
                <a:solidFill>
                  <a:srgbClr val="0000FF"/>
                </a:solidFill>
              </a:rPr>
              <a:t>Back End Crate</a:t>
            </a:r>
          </a:p>
        </p:txBody>
      </p:sp>
      <p:sp>
        <p:nvSpPr>
          <p:cNvPr id="30" name="Text Box 18"/>
          <p:cNvSpPr txBox="1">
            <a:spLocks noChangeArrowheads="1"/>
          </p:cNvSpPr>
          <p:nvPr/>
        </p:nvSpPr>
        <p:spPr bwMode="auto">
          <a:xfrm>
            <a:off x="3234898" y="2796923"/>
            <a:ext cx="1402948" cy="369332"/>
          </a:xfrm>
          <a:prstGeom prst="rect">
            <a:avLst/>
          </a:prstGeom>
          <a:solidFill>
            <a:schemeClr val="bg1"/>
          </a:solidFill>
          <a:ln w="9525">
            <a:noFill/>
            <a:miter lim="800000"/>
            <a:headEnd/>
            <a:tailEnd/>
          </a:ln>
          <a:effectLst/>
        </p:spPr>
        <p:txBody>
          <a:bodyPr wrap="none">
            <a:spAutoFit/>
          </a:bodyPr>
          <a:lstStyle/>
          <a:p>
            <a:r>
              <a:rPr lang="en-US" sz="1800" b="1" dirty="0" smtClean="0">
                <a:solidFill>
                  <a:srgbClr val="0000FF"/>
                </a:solidFill>
              </a:rPr>
              <a:t>150 </a:t>
            </a:r>
            <a:r>
              <a:rPr lang="en-US" sz="1800" b="1" dirty="0">
                <a:solidFill>
                  <a:srgbClr val="0000FF"/>
                </a:solidFill>
              </a:rPr>
              <a:t>m fiber</a:t>
            </a:r>
          </a:p>
        </p:txBody>
      </p:sp>
      <p:sp>
        <p:nvSpPr>
          <p:cNvPr id="31" name="Line 19"/>
          <p:cNvSpPr>
            <a:spLocks noChangeShapeType="1"/>
          </p:cNvSpPr>
          <p:nvPr/>
        </p:nvSpPr>
        <p:spPr bwMode="auto">
          <a:xfrm>
            <a:off x="5531325" y="3102525"/>
            <a:ext cx="381000" cy="0"/>
          </a:xfrm>
          <a:prstGeom prst="line">
            <a:avLst/>
          </a:prstGeom>
          <a:noFill/>
          <a:ln w="31750">
            <a:solidFill>
              <a:schemeClr val="accent2"/>
            </a:solidFill>
            <a:round/>
            <a:headEnd/>
            <a:tailEnd type="triangle" w="med" len="med"/>
          </a:ln>
          <a:effectLst/>
        </p:spPr>
        <p:txBody>
          <a:bodyPr/>
          <a:lstStyle/>
          <a:p>
            <a:endParaRPr lang="en-US"/>
          </a:p>
        </p:txBody>
      </p:sp>
      <p:sp>
        <p:nvSpPr>
          <p:cNvPr id="32" name="Line 20"/>
          <p:cNvSpPr>
            <a:spLocks noChangeShapeType="1"/>
          </p:cNvSpPr>
          <p:nvPr/>
        </p:nvSpPr>
        <p:spPr bwMode="auto">
          <a:xfrm flipV="1">
            <a:off x="5283407" y="789254"/>
            <a:ext cx="0" cy="338138"/>
          </a:xfrm>
          <a:prstGeom prst="line">
            <a:avLst/>
          </a:prstGeom>
          <a:noFill/>
          <a:ln w="34925">
            <a:solidFill>
              <a:srgbClr val="FF0000"/>
            </a:solidFill>
            <a:round/>
            <a:headEnd/>
            <a:tailEnd type="triangle" w="med" len="med"/>
          </a:ln>
          <a:effectLst/>
        </p:spPr>
        <p:txBody>
          <a:bodyPr/>
          <a:lstStyle/>
          <a:p>
            <a:endParaRPr lang="en-US"/>
          </a:p>
        </p:txBody>
      </p:sp>
      <p:cxnSp>
        <p:nvCxnSpPr>
          <p:cNvPr id="34" name="Straight Arrow Connector 33"/>
          <p:cNvCxnSpPr>
            <a:stCxn id="25" idx="0"/>
          </p:cNvCxnSpPr>
          <p:nvPr/>
        </p:nvCxnSpPr>
        <p:spPr>
          <a:xfrm rot="16200000" flipV="1">
            <a:off x="4623827" y="2720239"/>
            <a:ext cx="1326180" cy="5280"/>
          </a:xfrm>
          <a:prstGeom prst="straightConnector1">
            <a:avLst/>
          </a:prstGeom>
          <a:ln>
            <a:solidFill>
              <a:srgbClr val="FF0000"/>
            </a:solidFill>
            <a:tailEnd type="triangle"/>
          </a:ln>
        </p:spPr>
        <p:style>
          <a:lnRef idx="2">
            <a:schemeClr val="dk1"/>
          </a:lnRef>
          <a:fillRef idx="0">
            <a:schemeClr val="dk1"/>
          </a:fillRef>
          <a:effectRef idx="1">
            <a:schemeClr val="dk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Date Placeholder 3"/>
          <p:cNvSpPr>
            <a:spLocks noGrp="1"/>
          </p:cNvSpPr>
          <p:nvPr>
            <p:ph type="dt" sz="quarter" idx="10"/>
          </p:nvPr>
        </p:nvSpPr>
        <p:spPr>
          <a:noFill/>
        </p:spPr>
        <p:txBody>
          <a:bodyPr/>
          <a:lstStyle/>
          <a:p>
            <a:r>
              <a:rPr lang="en-US" smtClean="0"/>
              <a:t>J. Ye, SMU Physics</a:t>
            </a:r>
            <a:endParaRPr lang="en-US" altLang="en-US" smtClean="0"/>
          </a:p>
        </p:txBody>
      </p:sp>
      <p:sp>
        <p:nvSpPr>
          <p:cNvPr id="15364" name="Slide Number Placeholder 5"/>
          <p:cNvSpPr>
            <a:spLocks noGrp="1"/>
          </p:cNvSpPr>
          <p:nvPr>
            <p:ph type="sldNum" sz="quarter" idx="12"/>
          </p:nvPr>
        </p:nvSpPr>
        <p:spPr>
          <a:noFill/>
        </p:spPr>
        <p:txBody>
          <a:bodyPr/>
          <a:lstStyle/>
          <a:p>
            <a:fld id="{BA6E392C-CB3E-4044-8CA8-34FD8D5C3B4E}" type="slidenum">
              <a:rPr lang="en-US" altLang="en-US" smtClean="0"/>
              <a:pPr/>
              <a:t>4</a:t>
            </a:fld>
            <a:endParaRPr lang="en-US" altLang="en-US" dirty="0" smtClean="0"/>
          </a:p>
        </p:txBody>
      </p:sp>
      <p:sp>
        <p:nvSpPr>
          <p:cNvPr id="15365" name="Rectangle 2"/>
          <p:cNvSpPr>
            <a:spLocks noGrp="1" noChangeArrowheads="1"/>
          </p:cNvSpPr>
          <p:nvPr>
            <p:ph type="title"/>
          </p:nvPr>
        </p:nvSpPr>
        <p:spPr/>
        <p:txBody>
          <a:bodyPr/>
          <a:lstStyle/>
          <a:p>
            <a:pPr eaLnBrk="1" hangingPunct="1"/>
            <a:r>
              <a:rPr lang="en-US" dirty="0" smtClean="0"/>
              <a:t>Overview: the proposed upgrade</a:t>
            </a:r>
          </a:p>
        </p:txBody>
      </p:sp>
      <p:sp>
        <p:nvSpPr>
          <p:cNvPr id="15366" name="Rectangle 3"/>
          <p:cNvSpPr>
            <a:spLocks noGrp="1" noChangeArrowheads="1"/>
          </p:cNvSpPr>
          <p:nvPr>
            <p:ph type="body" idx="1"/>
          </p:nvPr>
        </p:nvSpPr>
        <p:spPr>
          <a:xfrm>
            <a:off x="288924" y="806450"/>
            <a:ext cx="6950076" cy="5721350"/>
          </a:xfrm>
        </p:spPr>
        <p:txBody>
          <a:bodyPr/>
          <a:lstStyle/>
          <a:p>
            <a:pPr eaLnBrk="1" hangingPunct="1">
              <a:spcBef>
                <a:spcPts val="0"/>
              </a:spcBef>
            </a:pPr>
            <a:r>
              <a:rPr lang="en-US" sz="2000" dirty="0" smtClean="0"/>
              <a:t>The tentative </a:t>
            </a:r>
            <a:r>
              <a:rPr lang="en-US" sz="2000" dirty="0" smtClean="0"/>
              <a:t>(upgraded) FEB2 </a:t>
            </a:r>
            <a:r>
              <a:rPr lang="en-US" sz="2000" dirty="0" smtClean="0"/>
              <a:t>architecture:</a:t>
            </a:r>
          </a:p>
          <a:p>
            <a:pPr eaLnBrk="1" hangingPunct="1">
              <a:spcBef>
                <a:spcPts val="0"/>
              </a:spcBef>
            </a:pPr>
            <a:endParaRPr lang="en-US" sz="1400" dirty="0" smtClean="0"/>
          </a:p>
          <a:p>
            <a:pPr eaLnBrk="1" hangingPunct="1">
              <a:spcBef>
                <a:spcPts val="0"/>
              </a:spcBef>
            </a:pPr>
            <a:endParaRPr lang="en-US" sz="2000" dirty="0" smtClean="0"/>
          </a:p>
          <a:p>
            <a:pPr eaLnBrk="1" hangingPunct="1">
              <a:spcBef>
                <a:spcPts val="0"/>
              </a:spcBef>
            </a:pPr>
            <a:endParaRPr lang="en-US" sz="2000" dirty="0" smtClean="0"/>
          </a:p>
          <a:p>
            <a:pPr eaLnBrk="1" hangingPunct="1">
              <a:spcBef>
                <a:spcPts val="0"/>
              </a:spcBef>
            </a:pPr>
            <a:endParaRPr lang="en-US" sz="2000" dirty="0" smtClean="0"/>
          </a:p>
          <a:p>
            <a:pPr eaLnBrk="1" hangingPunct="1">
              <a:spcBef>
                <a:spcPts val="0"/>
              </a:spcBef>
            </a:pPr>
            <a:endParaRPr lang="en-US" sz="2000" dirty="0" smtClean="0"/>
          </a:p>
          <a:p>
            <a:pPr eaLnBrk="1" hangingPunct="1">
              <a:spcBef>
                <a:spcPts val="0"/>
              </a:spcBef>
            </a:pPr>
            <a:endParaRPr lang="en-US" sz="2000" dirty="0" smtClean="0"/>
          </a:p>
          <a:p>
            <a:pPr eaLnBrk="1" hangingPunct="1">
              <a:spcBef>
                <a:spcPts val="0"/>
              </a:spcBef>
            </a:pPr>
            <a:r>
              <a:rPr lang="en-US" sz="2000" dirty="0" smtClean="0"/>
              <a:t>Compared with </a:t>
            </a:r>
            <a:r>
              <a:rPr lang="en-US" sz="2000" dirty="0" smtClean="0"/>
              <a:t>(present) FEB1</a:t>
            </a:r>
            <a:r>
              <a:rPr lang="en-US" sz="2000" dirty="0" smtClean="0"/>
              <a:t>:</a:t>
            </a:r>
          </a:p>
          <a:p>
            <a:pPr eaLnBrk="1" hangingPunct="1">
              <a:spcBef>
                <a:spcPts val="0"/>
              </a:spcBef>
            </a:pPr>
            <a:endParaRPr lang="en-US" sz="2000" dirty="0" smtClean="0"/>
          </a:p>
          <a:p>
            <a:pPr eaLnBrk="1" hangingPunct="1">
              <a:spcBef>
                <a:spcPts val="0"/>
              </a:spcBef>
            </a:pPr>
            <a:endParaRPr lang="en-US" sz="2000" dirty="0" smtClean="0"/>
          </a:p>
          <a:p>
            <a:pPr eaLnBrk="1" hangingPunct="1">
              <a:spcBef>
                <a:spcPts val="0"/>
              </a:spcBef>
            </a:pPr>
            <a:endParaRPr lang="en-US" sz="2000" dirty="0" smtClean="0"/>
          </a:p>
          <a:p>
            <a:pPr eaLnBrk="1" hangingPunct="1">
              <a:spcBef>
                <a:spcPts val="0"/>
              </a:spcBef>
            </a:pPr>
            <a:endParaRPr lang="en-US" sz="2000" dirty="0" smtClean="0"/>
          </a:p>
          <a:p>
            <a:pPr eaLnBrk="1" hangingPunct="1">
              <a:spcBef>
                <a:spcPts val="0"/>
              </a:spcBef>
            </a:pPr>
            <a:endParaRPr lang="en-US" sz="2000" dirty="0" smtClean="0"/>
          </a:p>
          <a:p>
            <a:pPr eaLnBrk="1" hangingPunct="1">
              <a:spcBef>
                <a:spcPts val="0"/>
              </a:spcBef>
              <a:buFont typeface="Wingdings" pitchFamily="2" charset="2"/>
              <a:buNone/>
            </a:pPr>
            <a:endParaRPr lang="en-US" sz="2000" dirty="0" smtClean="0"/>
          </a:p>
          <a:p>
            <a:pPr eaLnBrk="1" hangingPunct="1">
              <a:spcBef>
                <a:spcPts val="0"/>
              </a:spcBef>
            </a:pPr>
            <a:r>
              <a:rPr lang="en-US" sz="2000" dirty="0" smtClean="0"/>
              <a:t>Major requirements on the optical link:</a:t>
            </a:r>
          </a:p>
          <a:p>
            <a:pPr lvl="1" eaLnBrk="1" hangingPunct="1">
              <a:spcBef>
                <a:spcPts val="0"/>
              </a:spcBef>
            </a:pPr>
            <a:r>
              <a:rPr lang="en-US" sz="1600" dirty="0" smtClean="0"/>
              <a:t>100 </a:t>
            </a:r>
            <a:r>
              <a:rPr lang="en-US" sz="1600" dirty="0" err="1" smtClean="0"/>
              <a:t>Gbps</a:t>
            </a:r>
            <a:r>
              <a:rPr lang="en-US" sz="1600" dirty="0" smtClean="0"/>
              <a:t> per FEB data bandwidth with 20% channel redundancy. A total bandwidth of about 150 </a:t>
            </a:r>
            <a:r>
              <a:rPr lang="en-US" sz="1600" dirty="0" err="1" smtClean="0"/>
              <a:t>Tbps</a:t>
            </a:r>
            <a:r>
              <a:rPr lang="en-US" sz="1600" dirty="0" smtClean="0"/>
              <a:t>. </a:t>
            </a:r>
          </a:p>
          <a:p>
            <a:pPr lvl="1" eaLnBrk="1" hangingPunct="1">
              <a:spcBef>
                <a:spcPts val="0"/>
              </a:spcBef>
            </a:pPr>
            <a:r>
              <a:rPr lang="en-US" sz="1600" dirty="0" smtClean="0"/>
              <a:t>Low power: 80 W/FEB. Design goal for the link: 20 W.</a:t>
            </a:r>
          </a:p>
          <a:p>
            <a:pPr lvl="1" eaLnBrk="1" hangingPunct="1">
              <a:spcBef>
                <a:spcPts val="0"/>
              </a:spcBef>
            </a:pPr>
            <a:r>
              <a:rPr lang="en-US" sz="1600" dirty="0" smtClean="0"/>
              <a:t>Radiation tolerant. </a:t>
            </a:r>
          </a:p>
        </p:txBody>
      </p:sp>
      <p:sp>
        <p:nvSpPr>
          <p:cNvPr id="15367" name="AutoShape 4"/>
          <p:cNvSpPr>
            <a:spLocks noChangeArrowheads="1"/>
          </p:cNvSpPr>
          <p:nvPr/>
        </p:nvSpPr>
        <p:spPr bwMode="auto">
          <a:xfrm>
            <a:off x="7543800" y="149225"/>
            <a:ext cx="153988" cy="88900"/>
          </a:xfrm>
          <a:prstGeom prst="rightArrow">
            <a:avLst>
              <a:gd name="adj1" fmla="val 50000"/>
              <a:gd name="adj2" fmla="val 43304"/>
            </a:avLst>
          </a:prstGeom>
          <a:solidFill>
            <a:srgbClr val="FF0000"/>
          </a:solidFill>
          <a:ln w="9525">
            <a:solidFill>
              <a:schemeClr val="tx1"/>
            </a:solidFill>
            <a:miter lim="800000"/>
            <a:headEnd/>
            <a:tailEnd/>
          </a:ln>
        </p:spPr>
        <p:txBody>
          <a:bodyPr wrap="none" anchor="ctr"/>
          <a:lstStyle/>
          <a:p>
            <a:endParaRPr lang="en-US"/>
          </a:p>
        </p:txBody>
      </p:sp>
      <p:pic>
        <p:nvPicPr>
          <p:cNvPr id="15368" name="Picture 36"/>
          <p:cNvPicPr>
            <a:picLocks noChangeAspect="1" noChangeArrowheads="1"/>
          </p:cNvPicPr>
          <p:nvPr/>
        </p:nvPicPr>
        <p:blipFill>
          <a:blip r:embed="rId2"/>
          <a:srcRect t="14819"/>
          <a:stretch>
            <a:fillRect/>
          </a:stretch>
        </p:blipFill>
        <p:spPr bwMode="auto">
          <a:xfrm>
            <a:off x="202275" y="3301075"/>
            <a:ext cx="6492875" cy="1701800"/>
          </a:xfrm>
          <a:prstGeom prst="rect">
            <a:avLst/>
          </a:prstGeom>
          <a:noFill/>
          <a:ln w="9525">
            <a:noFill/>
            <a:miter lim="800000"/>
            <a:headEnd/>
            <a:tailEnd/>
          </a:ln>
        </p:spPr>
      </p:pic>
      <p:pic>
        <p:nvPicPr>
          <p:cNvPr id="15369" name="Picture 37" descr="C:\Users\00023880\My Work\Reports and meetings\LAr weeks and ATLAS RD workshops\ATLAS Upgrade Week\Apr10\FEB2.jpg"/>
          <p:cNvPicPr>
            <a:picLocks noChangeAspect="1" noChangeArrowheads="1"/>
          </p:cNvPicPr>
          <p:nvPr/>
        </p:nvPicPr>
        <p:blipFill>
          <a:blip r:embed="rId3"/>
          <a:srcRect/>
          <a:stretch>
            <a:fillRect/>
          </a:stretch>
        </p:blipFill>
        <p:spPr bwMode="auto">
          <a:xfrm>
            <a:off x="512763" y="1203325"/>
            <a:ext cx="4740275" cy="1712913"/>
          </a:xfrm>
          <a:prstGeom prst="rect">
            <a:avLst/>
          </a:prstGeom>
          <a:noFill/>
          <a:ln w="9525">
            <a:noFill/>
            <a:miter lim="800000"/>
            <a:headEnd/>
            <a:tailEnd/>
          </a:ln>
        </p:spPr>
      </p:pic>
      <p:sp>
        <p:nvSpPr>
          <p:cNvPr id="41" name="TextBox 40"/>
          <p:cNvSpPr txBox="1"/>
          <p:nvPr/>
        </p:nvSpPr>
        <p:spPr>
          <a:xfrm>
            <a:off x="6756731" y="3328747"/>
            <a:ext cx="2346325" cy="1630362"/>
          </a:xfrm>
          <a:prstGeom prst="rect">
            <a:avLst/>
          </a:prstGeom>
          <a:solidFill>
            <a:srgbClr val="FBC58F"/>
          </a:solidFill>
        </p:spPr>
        <p:txBody>
          <a:bodyPr>
            <a:spAutoFit/>
          </a:bodyPr>
          <a:lstStyle/>
          <a:p>
            <a:pPr>
              <a:defRPr/>
            </a:pPr>
            <a:r>
              <a:rPr lang="en-US" sz="1600" dirty="0"/>
              <a:t>L1 trigger on FEB:</a:t>
            </a:r>
          </a:p>
          <a:p>
            <a:pPr marL="342900" indent="-342900">
              <a:buFont typeface="+mj-lt"/>
              <a:buAutoNum type="arabicPeriod"/>
              <a:defRPr/>
            </a:pPr>
            <a:r>
              <a:rPr lang="en-US" sz="1400" dirty="0"/>
              <a:t>1.6 </a:t>
            </a:r>
            <a:r>
              <a:rPr lang="en-US" sz="1400" dirty="0" err="1"/>
              <a:t>Gbps</a:t>
            </a:r>
            <a:r>
              <a:rPr lang="en-US" sz="1400" dirty="0"/>
              <a:t> over one fiber. No redundancy.</a:t>
            </a:r>
          </a:p>
          <a:p>
            <a:pPr marL="342900" indent="-342900">
              <a:buFont typeface="+mj-lt"/>
              <a:buAutoNum type="arabicPeriod"/>
              <a:defRPr/>
            </a:pPr>
            <a:r>
              <a:rPr lang="en-US" sz="1400" dirty="0"/>
              <a:t>Analog pipeline with associated logic.</a:t>
            </a:r>
          </a:p>
          <a:p>
            <a:pPr marL="342900" indent="-342900">
              <a:buFont typeface="+mj-lt"/>
              <a:buAutoNum type="arabicPeriod"/>
              <a:defRPr/>
            </a:pPr>
            <a:r>
              <a:rPr lang="en-US" sz="1400" dirty="0"/>
              <a:t>Total of 11 ASICs and </a:t>
            </a:r>
            <a:r>
              <a:rPr lang="en-US" sz="1400" dirty="0" err="1"/>
              <a:t>rad-tol</a:t>
            </a:r>
            <a:r>
              <a:rPr lang="en-US" sz="1400" dirty="0"/>
              <a:t> qualified COTS.</a:t>
            </a:r>
          </a:p>
        </p:txBody>
      </p:sp>
      <p:sp>
        <p:nvSpPr>
          <p:cNvPr id="42" name="TextBox 41"/>
          <p:cNvSpPr txBox="1"/>
          <p:nvPr/>
        </p:nvSpPr>
        <p:spPr>
          <a:xfrm>
            <a:off x="5478463" y="1331912"/>
            <a:ext cx="2954337" cy="1600438"/>
          </a:xfrm>
          <a:prstGeom prst="rect">
            <a:avLst/>
          </a:prstGeom>
          <a:solidFill>
            <a:srgbClr val="53FFA1"/>
          </a:solidFill>
        </p:spPr>
        <p:txBody>
          <a:bodyPr wrap="square">
            <a:spAutoFit/>
          </a:bodyPr>
          <a:lstStyle/>
          <a:p>
            <a:pPr>
              <a:defRPr/>
            </a:pPr>
            <a:r>
              <a:rPr lang="en-US" dirty="0"/>
              <a:t>L1 trigger off FEB:</a:t>
            </a:r>
          </a:p>
          <a:p>
            <a:pPr marL="342900" indent="-342900">
              <a:buFont typeface="+mj-lt"/>
              <a:buAutoNum type="arabicPeriod"/>
              <a:defRPr/>
            </a:pPr>
            <a:r>
              <a:rPr lang="en-US" sz="1600" dirty="0"/>
              <a:t>Stream data at </a:t>
            </a:r>
            <a:r>
              <a:rPr lang="en-US" sz="1600" b="1" dirty="0"/>
              <a:t>100 </a:t>
            </a:r>
            <a:r>
              <a:rPr lang="en-US" sz="1600" b="1" dirty="0" err="1"/>
              <a:t>Gbps</a:t>
            </a:r>
            <a:r>
              <a:rPr lang="en-US" sz="1600" dirty="0"/>
              <a:t>.</a:t>
            </a:r>
          </a:p>
          <a:p>
            <a:pPr marL="342900" indent="-342900">
              <a:buFont typeface="+mj-lt"/>
              <a:buAutoNum type="arabicPeriod"/>
              <a:defRPr/>
            </a:pPr>
            <a:r>
              <a:rPr lang="en-US" sz="1600" dirty="0"/>
              <a:t>Parallel fiber optics with redundant channels.</a:t>
            </a:r>
          </a:p>
          <a:p>
            <a:pPr marL="342900" indent="-342900">
              <a:buFont typeface="+mj-lt"/>
              <a:buAutoNum type="arabicPeriod"/>
              <a:defRPr/>
            </a:pPr>
            <a:r>
              <a:rPr lang="en-US" sz="1600" dirty="0"/>
              <a:t>Fewer ASICs, simpler design.</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Date Placeholder 3"/>
          <p:cNvSpPr>
            <a:spLocks noGrp="1"/>
          </p:cNvSpPr>
          <p:nvPr>
            <p:ph type="dt" sz="quarter" idx="10"/>
          </p:nvPr>
        </p:nvSpPr>
        <p:spPr>
          <a:noFill/>
        </p:spPr>
        <p:txBody>
          <a:bodyPr/>
          <a:lstStyle/>
          <a:p>
            <a:r>
              <a:rPr lang="en-US" smtClean="0"/>
              <a:t>J. Ye, SMU Physics</a:t>
            </a:r>
            <a:endParaRPr lang="en-US" altLang="en-US" smtClean="0"/>
          </a:p>
        </p:txBody>
      </p:sp>
      <p:sp>
        <p:nvSpPr>
          <p:cNvPr id="16388" name="Slide Number Placeholder 5"/>
          <p:cNvSpPr>
            <a:spLocks noGrp="1"/>
          </p:cNvSpPr>
          <p:nvPr>
            <p:ph type="sldNum" sz="quarter" idx="12"/>
          </p:nvPr>
        </p:nvSpPr>
        <p:spPr>
          <a:noFill/>
        </p:spPr>
        <p:txBody>
          <a:bodyPr/>
          <a:lstStyle/>
          <a:p>
            <a:fld id="{503BAE26-BA60-407E-8B40-2AE571DE23D3}" type="slidenum">
              <a:rPr lang="en-US" altLang="en-US" smtClean="0"/>
              <a:pPr/>
              <a:t>5</a:t>
            </a:fld>
            <a:endParaRPr lang="en-US" altLang="en-US" smtClean="0"/>
          </a:p>
        </p:txBody>
      </p:sp>
      <p:sp>
        <p:nvSpPr>
          <p:cNvPr id="16389" name="Rectangle 2"/>
          <p:cNvSpPr>
            <a:spLocks noGrp="1" noChangeArrowheads="1"/>
          </p:cNvSpPr>
          <p:nvPr>
            <p:ph type="title"/>
          </p:nvPr>
        </p:nvSpPr>
        <p:spPr/>
        <p:txBody>
          <a:bodyPr/>
          <a:lstStyle/>
          <a:p>
            <a:pPr eaLnBrk="1" hangingPunct="1"/>
            <a:r>
              <a:rPr lang="en-US" dirty="0" smtClean="0"/>
              <a:t>Overview: concept and ASICs</a:t>
            </a:r>
          </a:p>
        </p:txBody>
      </p:sp>
      <p:sp>
        <p:nvSpPr>
          <p:cNvPr id="16390" name="Rectangle 3"/>
          <p:cNvSpPr>
            <a:spLocks noGrp="1" noChangeArrowheads="1"/>
          </p:cNvSpPr>
          <p:nvPr>
            <p:ph type="body" idx="1"/>
          </p:nvPr>
        </p:nvSpPr>
        <p:spPr>
          <a:xfrm>
            <a:off x="230188" y="1098550"/>
            <a:ext cx="8634412" cy="5518150"/>
          </a:xfrm>
        </p:spPr>
        <p:txBody>
          <a:bodyPr>
            <a:normAutofit fontScale="85000" lnSpcReduction="20000"/>
          </a:bodyPr>
          <a:lstStyle/>
          <a:p>
            <a:pPr eaLnBrk="1" hangingPunct="1">
              <a:lnSpc>
                <a:spcPct val="120000"/>
              </a:lnSpc>
              <a:spcBef>
                <a:spcPts val="0"/>
              </a:spcBef>
              <a:defRPr/>
            </a:pPr>
            <a:r>
              <a:rPr lang="en-US" sz="2000" dirty="0" smtClean="0"/>
              <a:t>The Link-on-Chip (LOC) is a concept </a:t>
            </a:r>
            <a:r>
              <a:rPr lang="en-US" sz="2000" dirty="0" smtClean="0"/>
              <a:t>that we </a:t>
            </a:r>
            <a:r>
              <a:rPr lang="en-US" sz="2000" dirty="0" smtClean="0"/>
              <a:t>proposed for the upgrade of </a:t>
            </a:r>
            <a:r>
              <a:rPr lang="en-US" sz="2000" dirty="0" smtClean="0"/>
              <a:t>the ATLAS </a:t>
            </a:r>
            <a:r>
              <a:rPr lang="en-US" sz="2000" dirty="0" smtClean="0"/>
              <a:t>LAr FEB optical link.</a:t>
            </a:r>
          </a:p>
          <a:p>
            <a:pPr eaLnBrk="1" hangingPunct="1">
              <a:lnSpc>
                <a:spcPct val="120000"/>
              </a:lnSpc>
              <a:spcBef>
                <a:spcPts val="0"/>
              </a:spcBef>
              <a:defRPr/>
            </a:pPr>
            <a:r>
              <a:rPr lang="en-US" sz="2000" dirty="0" smtClean="0"/>
              <a:t>The ASIC technology has been chosen to be a commercial </a:t>
            </a:r>
            <a:r>
              <a:rPr lang="en-US" sz="2000" dirty="0" smtClean="0"/>
              <a:t>thin-film 0.25 </a:t>
            </a:r>
            <a:r>
              <a:rPr lang="el-GR" sz="2000" dirty="0" smtClean="0">
                <a:cs typeface="Arial" charset="0"/>
              </a:rPr>
              <a:t>μ</a:t>
            </a:r>
            <a:r>
              <a:rPr lang="en-US" sz="2000" dirty="0" smtClean="0">
                <a:cs typeface="Arial" charset="0"/>
              </a:rPr>
              <a:t>m </a:t>
            </a:r>
            <a:r>
              <a:rPr lang="en-US" sz="2000" dirty="0" smtClean="0"/>
              <a:t>silicon-on-sapphire CMOS </a:t>
            </a:r>
            <a:r>
              <a:rPr lang="en-US" sz="2000" dirty="0" smtClean="0"/>
              <a:t>technology that is suitable for application in the environment of a particle physics detecto</a:t>
            </a:r>
            <a:r>
              <a:rPr lang="en-US" sz="2000" dirty="0" smtClean="0"/>
              <a:t>r.</a:t>
            </a:r>
            <a:endParaRPr lang="en-US" sz="2000" dirty="0" smtClean="0"/>
          </a:p>
          <a:p>
            <a:pPr eaLnBrk="1" hangingPunct="1">
              <a:lnSpc>
                <a:spcPct val="120000"/>
              </a:lnSpc>
              <a:spcBef>
                <a:spcPts val="0"/>
              </a:spcBef>
              <a:defRPr/>
            </a:pPr>
            <a:r>
              <a:rPr lang="en-US" sz="2000" dirty="0" smtClean="0"/>
              <a:t>Over time the concept of the transmitting side of the 100 </a:t>
            </a:r>
            <a:r>
              <a:rPr lang="en-US" sz="2000" dirty="0" err="1" smtClean="0"/>
              <a:t>Gbps</a:t>
            </a:r>
            <a:r>
              <a:rPr lang="en-US" sz="2000" dirty="0" smtClean="0"/>
              <a:t> link has been evolved to be:</a:t>
            </a:r>
          </a:p>
          <a:p>
            <a:pPr lvl="1" eaLnBrk="1" hangingPunct="1">
              <a:lnSpc>
                <a:spcPct val="120000"/>
              </a:lnSpc>
              <a:spcBef>
                <a:spcPts val="0"/>
              </a:spcBef>
              <a:defRPr/>
            </a:pPr>
            <a:endParaRPr lang="en-US" sz="1600" dirty="0" smtClean="0"/>
          </a:p>
          <a:p>
            <a:pPr lvl="1" eaLnBrk="1" hangingPunct="1">
              <a:lnSpc>
                <a:spcPct val="120000"/>
              </a:lnSpc>
              <a:spcBef>
                <a:spcPts val="0"/>
              </a:spcBef>
              <a:defRPr/>
            </a:pPr>
            <a:endParaRPr lang="en-US" sz="1600" dirty="0" smtClean="0"/>
          </a:p>
          <a:p>
            <a:pPr lvl="1" eaLnBrk="1" hangingPunct="1">
              <a:lnSpc>
                <a:spcPct val="120000"/>
              </a:lnSpc>
              <a:spcBef>
                <a:spcPts val="0"/>
              </a:spcBef>
              <a:defRPr/>
            </a:pPr>
            <a:endParaRPr lang="en-US" sz="1600" dirty="0" smtClean="0"/>
          </a:p>
          <a:p>
            <a:pPr lvl="1" eaLnBrk="1" hangingPunct="1">
              <a:lnSpc>
                <a:spcPct val="120000"/>
              </a:lnSpc>
              <a:spcBef>
                <a:spcPts val="0"/>
              </a:spcBef>
              <a:buFont typeface="Wingdings" pitchFamily="2" charset="2"/>
              <a:buNone/>
              <a:defRPr/>
            </a:pPr>
            <a:endParaRPr lang="en-US" sz="1600" dirty="0" smtClean="0"/>
          </a:p>
          <a:p>
            <a:pPr lvl="1" eaLnBrk="1" hangingPunct="1">
              <a:lnSpc>
                <a:spcPct val="120000"/>
              </a:lnSpc>
              <a:spcBef>
                <a:spcPts val="0"/>
              </a:spcBef>
              <a:defRPr/>
            </a:pPr>
            <a:r>
              <a:rPr lang="en-US" sz="1600" dirty="0" smtClean="0"/>
              <a:t>MUX is the interface of the link to upstream electronics.</a:t>
            </a:r>
          </a:p>
          <a:p>
            <a:pPr lvl="1" eaLnBrk="1" hangingPunct="1">
              <a:lnSpc>
                <a:spcPct val="120000"/>
              </a:lnSpc>
              <a:spcBef>
                <a:spcPts val="0"/>
              </a:spcBef>
              <a:defRPr/>
            </a:pPr>
            <a:r>
              <a:rPr lang="en-US" sz="1600" dirty="0" smtClean="0"/>
              <a:t>LOCs2 </a:t>
            </a:r>
            <a:r>
              <a:rPr lang="en-US" sz="1600" dirty="0" smtClean="0"/>
              <a:t>is a </a:t>
            </a:r>
            <a:r>
              <a:rPr lang="en-US" sz="1600" dirty="0" smtClean="0"/>
              <a:t>2-</a:t>
            </a:r>
            <a:r>
              <a:rPr lang="en-US" sz="1600" dirty="0" smtClean="0"/>
              <a:t>lane </a:t>
            </a:r>
            <a:r>
              <a:rPr lang="en-US" sz="1600" dirty="0" smtClean="0"/>
              <a:t>array serializer</a:t>
            </a:r>
            <a:r>
              <a:rPr lang="en-US" sz="1600" dirty="0" smtClean="0"/>
              <a:t>.</a:t>
            </a:r>
          </a:p>
          <a:p>
            <a:pPr lvl="1" eaLnBrk="1" hangingPunct="1">
              <a:lnSpc>
                <a:spcPct val="120000"/>
              </a:lnSpc>
              <a:spcBef>
                <a:spcPts val="0"/>
              </a:spcBef>
              <a:defRPr/>
            </a:pPr>
            <a:r>
              <a:rPr lang="en-US" sz="1600" dirty="0" err="1" smtClean="0"/>
              <a:t>LOCld</a:t>
            </a:r>
            <a:r>
              <a:rPr lang="en-US" sz="1600" dirty="0" smtClean="0"/>
              <a:t> is </a:t>
            </a:r>
            <a:r>
              <a:rPr lang="en-US" sz="1600" dirty="0" smtClean="0"/>
              <a:t>an array </a:t>
            </a:r>
            <a:r>
              <a:rPr lang="en-US" sz="1600" dirty="0" smtClean="0"/>
              <a:t>laser driver.</a:t>
            </a:r>
          </a:p>
          <a:p>
            <a:pPr lvl="1" eaLnBrk="1" hangingPunct="1">
              <a:lnSpc>
                <a:spcPct val="120000"/>
              </a:lnSpc>
              <a:spcBef>
                <a:spcPts val="0"/>
              </a:spcBef>
              <a:defRPr/>
            </a:pPr>
            <a:r>
              <a:rPr lang="en-US" sz="1600" dirty="0" smtClean="0"/>
              <a:t>For the moment we choose the laser to be a VCSEL.</a:t>
            </a:r>
          </a:p>
          <a:p>
            <a:pPr marL="344487" lvl="1" indent="0" eaLnBrk="1" hangingPunct="1">
              <a:lnSpc>
                <a:spcPct val="120000"/>
              </a:lnSpc>
              <a:spcBef>
                <a:spcPts val="0"/>
              </a:spcBef>
              <a:buNone/>
              <a:defRPr/>
            </a:pPr>
            <a:endParaRPr lang="en-US" sz="1600" dirty="0" smtClean="0"/>
          </a:p>
          <a:p>
            <a:pPr eaLnBrk="1" hangingPunct="1">
              <a:lnSpc>
                <a:spcPct val="120000"/>
              </a:lnSpc>
              <a:spcBef>
                <a:spcPts val="0"/>
              </a:spcBef>
              <a:defRPr/>
            </a:pPr>
            <a:r>
              <a:rPr lang="en-US" sz="2000" dirty="0" smtClean="0"/>
              <a:t>For the receiving side of the link we plan to use </a:t>
            </a:r>
            <a:r>
              <a:rPr lang="en-US" sz="2000" dirty="0" err="1" smtClean="0"/>
              <a:t>Serdes</a:t>
            </a:r>
            <a:r>
              <a:rPr lang="en-US" sz="2000" dirty="0" smtClean="0"/>
              <a:t>-embedded FPGAs. There we benefit from the developments in the Versatile Link common </a:t>
            </a:r>
            <a:r>
              <a:rPr lang="en-US" sz="2000" dirty="0" smtClean="0"/>
              <a:t>project (see poster from Annie Xiang).</a:t>
            </a:r>
            <a:endParaRPr lang="en-US" sz="2000" dirty="0" smtClean="0"/>
          </a:p>
          <a:p>
            <a:pPr eaLnBrk="1" hangingPunct="1">
              <a:lnSpc>
                <a:spcPct val="120000"/>
              </a:lnSpc>
              <a:spcBef>
                <a:spcPts val="0"/>
              </a:spcBef>
              <a:defRPr/>
            </a:pPr>
            <a:r>
              <a:rPr lang="en-US" sz="2000" dirty="0" smtClean="0"/>
              <a:t>The most </a:t>
            </a:r>
            <a:r>
              <a:rPr lang="en-US" sz="2000" dirty="0" smtClean="0"/>
              <a:t>challenging </a:t>
            </a:r>
            <a:r>
              <a:rPr lang="en-US" sz="2000" dirty="0" smtClean="0"/>
              <a:t>in this link </a:t>
            </a:r>
            <a:r>
              <a:rPr lang="en-US" sz="2000" dirty="0" smtClean="0"/>
              <a:t>are</a:t>
            </a:r>
            <a:r>
              <a:rPr lang="en-US" sz="2000" dirty="0" smtClean="0"/>
              <a:t> </a:t>
            </a:r>
            <a:r>
              <a:rPr lang="en-US" sz="2000" dirty="0" smtClean="0"/>
              <a:t>the serializer </a:t>
            </a:r>
            <a:r>
              <a:rPr lang="en-US" sz="2000" dirty="0" smtClean="0"/>
              <a:t>LOCs2 and the laser driver </a:t>
            </a:r>
            <a:r>
              <a:rPr lang="en-US" sz="2000" dirty="0" err="1" smtClean="0"/>
              <a:t>LOCld</a:t>
            </a:r>
            <a:r>
              <a:rPr lang="en-US" sz="2000" dirty="0"/>
              <a:t>.</a:t>
            </a:r>
            <a:r>
              <a:rPr lang="en-US" sz="2000" dirty="0" smtClean="0"/>
              <a:t> Each fiber channel </a:t>
            </a:r>
            <a:r>
              <a:rPr lang="en-US" sz="2000" dirty="0" smtClean="0"/>
              <a:t>needs to run at 8-10 </a:t>
            </a:r>
            <a:r>
              <a:rPr lang="en-US" sz="2000" dirty="0" err="1" smtClean="0"/>
              <a:t>Gbps</a:t>
            </a:r>
            <a:r>
              <a:rPr lang="en-US" sz="2000" dirty="0" smtClean="0"/>
              <a:t>. Details will be discussed later.</a:t>
            </a:r>
          </a:p>
        </p:txBody>
      </p:sp>
      <p:sp>
        <p:nvSpPr>
          <p:cNvPr id="16391" name="AutoShape 4"/>
          <p:cNvSpPr>
            <a:spLocks noChangeArrowheads="1"/>
          </p:cNvSpPr>
          <p:nvPr/>
        </p:nvSpPr>
        <p:spPr bwMode="auto">
          <a:xfrm>
            <a:off x="7543800" y="149225"/>
            <a:ext cx="153988" cy="88900"/>
          </a:xfrm>
          <a:prstGeom prst="rightArrow">
            <a:avLst>
              <a:gd name="adj1" fmla="val 50000"/>
              <a:gd name="adj2" fmla="val 43304"/>
            </a:avLst>
          </a:prstGeom>
          <a:solidFill>
            <a:srgbClr val="FF0000"/>
          </a:solidFill>
          <a:ln w="9525">
            <a:solidFill>
              <a:schemeClr val="tx1"/>
            </a:solidFill>
            <a:miter lim="800000"/>
            <a:headEnd/>
            <a:tailEnd/>
          </a:ln>
        </p:spPr>
        <p:txBody>
          <a:bodyPr wrap="none" anchor="ctr"/>
          <a:lstStyle/>
          <a:p>
            <a:endParaRPr lang="en-US"/>
          </a:p>
        </p:txBody>
      </p:sp>
      <p:pic>
        <p:nvPicPr>
          <p:cNvPr id="2" name="Picture 1"/>
          <p:cNvPicPr>
            <a:picLocks noChangeAspect="1"/>
          </p:cNvPicPr>
          <p:nvPr/>
        </p:nvPicPr>
        <p:blipFill>
          <a:blip r:embed="rId2"/>
          <a:stretch>
            <a:fillRect/>
          </a:stretch>
        </p:blipFill>
        <p:spPr>
          <a:xfrm>
            <a:off x="751305" y="2946400"/>
            <a:ext cx="7021095" cy="6604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Date Placeholder 3"/>
          <p:cNvSpPr>
            <a:spLocks noGrp="1"/>
          </p:cNvSpPr>
          <p:nvPr>
            <p:ph type="dt" sz="quarter" idx="10"/>
          </p:nvPr>
        </p:nvSpPr>
        <p:spPr>
          <a:noFill/>
        </p:spPr>
        <p:txBody>
          <a:bodyPr/>
          <a:lstStyle/>
          <a:p>
            <a:r>
              <a:rPr lang="en-US" smtClean="0"/>
              <a:t>J. Ye, SMU Physics</a:t>
            </a:r>
            <a:endParaRPr lang="en-US" altLang="en-US" smtClean="0"/>
          </a:p>
        </p:txBody>
      </p:sp>
      <p:sp>
        <p:nvSpPr>
          <p:cNvPr id="17412" name="Slide Number Placeholder 5"/>
          <p:cNvSpPr>
            <a:spLocks noGrp="1"/>
          </p:cNvSpPr>
          <p:nvPr>
            <p:ph type="sldNum" sz="quarter" idx="12"/>
          </p:nvPr>
        </p:nvSpPr>
        <p:spPr>
          <a:noFill/>
        </p:spPr>
        <p:txBody>
          <a:bodyPr/>
          <a:lstStyle/>
          <a:p>
            <a:fld id="{85538681-1E93-4FC7-B872-A40E707644C1}" type="slidenum">
              <a:rPr lang="en-US" altLang="en-US" smtClean="0"/>
              <a:pPr/>
              <a:t>6</a:t>
            </a:fld>
            <a:endParaRPr lang="en-US" altLang="en-US" smtClean="0"/>
          </a:p>
        </p:txBody>
      </p:sp>
      <p:sp>
        <p:nvSpPr>
          <p:cNvPr id="17413" name="Rectangle 2"/>
          <p:cNvSpPr>
            <a:spLocks noGrp="1" noChangeArrowheads="1"/>
          </p:cNvSpPr>
          <p:nvPr>
            <p:ph type="title"/>
          </p:nvPr>
        </p:nvSpPr>
        <p:spPr/>
        <p:txBody>
          <a:bodyPr/>
          <a:lstStyle/>
          <a:p>
            <a:pPr eaLnBrk="1" hangingPunct="1"/>
            <a:r>
              <a:rPr lang="en-US" dirty="0" smtClean="0"/>
              <a:t>Overview: ASIC </a:t>
            </a:r>
            <a:r>
              <a:rPr lang="en-US" dirty="0" smtClean="0"/>
              <a:t>prototype</a:t>
            </a:r>
            <a:endParaRPr lang="en-US" dirty="0" smtClean="0"/>
          </a:p>
        </p:txBody>
      </p:sp>
      <p:sp>
        <p:nvSpPr>
          <p:cNvPr id="17414" name="Rectangle 3"/>
          <p:cNvSpPr>
            <a:spLocks noGrp="1" noChangeArrowheads="1"/>
          </p:cNvSpPr>
          <p:nvPr>
            <p:ph type="body" idx="1"/>
          </p:nvPr>
        </p:nvSpPr>
        <p:spPr>
          <a:xfrm>
            <a:off x="288925" y="806450"/>
            <a:ext cx="5581650" cy="5480050"/>
          </a:xfrm>
        </p:spPr>
        <p:txBody>
          <a:bodyPr/>
          <a:lstStyle/>
          <a:p>
            <a:pPr eaLnBrk="1" hangingPunct="1">
              <a:spcBef>
                <a:spcPts val="0"/>
              </a:spcBef>
            </a:pPr>
            <a:r>
              <a:rPr lang="en-US" sz="2000" dirty="0" smtClean="0"/>
              <a:t>To check the serializer design, and to probe the highest speed possible with this </a:t>
            </a:r>
            <a:r>
              <a:rPr lang="en-US" sz="2000" dirty="0" smtClean="0"/>
              <a:t>SOS technology</a:t>
            </a:r>
            <a:r>
              <a:rPr lang="en-US" sz="2000" dirty="0" smtClean="0"/>
              <a:t>, we submitted a prototype </a:t>
            </a:r>
            <a:r>
              <a:rPr lang="en-US" sz="2000" dirty="0" smtClean="0"/>
              <a:t>chip. </a:t>
            </a:r>
            <a:r>
              <a:rPr lang="en-US" sz="2000" dirty="0" smtClean="0"/>
              <a:t>In this 3 mm </a:t>
            </a:r>
            <a:r>
              <a:rPr lang="en-US" sz="2000" dirty="0" smtClean="0">
                <a:cs typeface="Arial" charset="0"/>
              </a:rPr>
              <a:t>× 3 mm tile, we have the following designs:</a:t>
            </a:r>
          </a:p>
          <a:p>
            <a:pPr lvl="1" eaLnBrk="1" hangingPunct="1">
              <a:spcBef>
                <a:spcPts val="0"/>
              </a:spcBef>
            </a:pPr>
            <a:r>
              <a:rPr lang="en-US" sz="1700" dirty="0" smtClean="0">
                <a:cs typeface="Arial" charset="0"/>
              </a:rPr>
              <a:t>LOCs1, a 5 </a:t>
            </a:r>
            <a:r>
              <a:rPr lang="en-US" sz="1700" dirty="0" err="1" smtClean="0">
                <a:cs typeface="Arial" charset="0"/>
              </a:rPr>
              <a:t>Gbps</a:t>
            </a:r>
            <a:r>
              <a:rPr lang="en-US" sz="1700" dirty="0" smtClean="0">
                <a:cs typeface="Arial" charset="0"/>
              </a:rPr>
              <a:t> 16:1 serializer.</a:t>
            </a:r>
          </a:p>
          <a:p>
            <a:pPr lvl="1" eaLnBrk="1" hangingPunct="1">
              <a:spcBef>
                <a:spcPts val="0"/>
              </a:spcBef>
            </a:pPr>
            <a:r>
              <a:rPr lang="en-US" sz="1700" dirty="0" smtClean="0">
                <a:cs typeface="Arial" charset="0"/>
              </a:rPr>
              <a:t>The LCPLL, a 5 GHz LC VCO based phase locked loop.</a:t>
            </a:r>
          </a:p>
          <a:p>
            <a:pPr lvl="1" eaLnBrk="1" hangingPunct="1">
              <a:spcBef>
                <a:spcPts val="0"/>
              </a:spcBef>
            </a:pPr>
            <a:r>
              <a:rPr lang="en-US" sz="1700" dirty="0" smtClean="0">
                <a:cs typeface="Arial" charset="0"/>
              </a:rPr>
              <a:t>The CML driver.</a:t>
            </a:r>
          </a:p>
          <a:p>
            <a:pPr lvl="1" eaLnBrk="1" hangingPunct="1">
              <a:spcBef>
                <a:spcPts val="0"/>
              </a:spcBef>
            </a:pPr>
            <a:r>
              <a:rPr lang="en-US" sz="1700" dirty="0" smtClean="0">
                <a:cs typeface="Arial" charset="0"/>
              </a:rPr>
              <a:t>A divide-by-16 circuit.</a:t>
            </a:r>
          </a:p>
          <a:p>
            <a:pPr lvl="1" eaLnBrk="1" hangingPunct="1">
              <a:spcBef>
                <a:spcPts val="0"/>
              </a:spcBef>
            </a:pPr>
            <a:r>
              <a:rPr lang="en-US" sz="1700" dirty="0" smtClean="0">
                <a:cs typeface="Arial" charset="0"/>
              </a:rPr>
              <a:t>A </a:t>
            </a:r>
            <a:r>
              <a:rPr lang="en-US" sz="1700" dirty="0" err="1" smtClean="0">
                <a:cs typeface="Arial" charset="0"/>
              </a:rPr>
              <a:t>varactor</a:t>
            </a:r>
            <a:r>
              <a:rPr lang="en-US" sz="1700" dirty="0" smtClean="0">
                <a:cs typeface="Arial" charset="0"/>
              </a:rPr>
              <a:t>, a voltage controlled capacitor.</a:t>
            </a:r>
          </a:p>
          <a:p>
            <a:pPr lvl="1" eaLnBrk="1" hangingPunct="1">
              <a:spcBef>
                <a:spcPts val="0"/>
              </a:spcBef>
            </a:pPr>
            <a:r>
              <a:rPr lang="en-US" sz="1700" dirty="0" smtClean="0">
                <a:cs typeface="Arial" charset="0"/>
              </a:rPr>
              <a:t>An SRAM block, designed by INFN Milano.</a:t>
            </a:r>
          </a:p>
          <a:p>
            <a:pPr eaLnBrk="1" hangingPunct="1">
              <a:spcBef>
                <a:spcPts val="0"/>
              </a:spcBef>
            </a:pPr>
            <a:r>
              <a:rPr lang="en-US" sz="2000" dirty="0" smtClean="0">
                <a:cs typeface="Arial" charset="0"/>
              </a:rPr>
              <a:t>The chip </a:t>
            </a:r>
            <a:r>
              <a:rPr lang="en-US" sz="2000" dirty="0" smtClean="0">
                <a:cs typeface="Arial" charset="0"/>
              </a:rPr>
              <a:t>was submitted for fabrication in Aug. 2009. </a:t>
            </a:r>
            <a:r>
              <a:rPr lang="en-US" sz="2000" dirty="0" smtClean="0">
                <a:cs typeface="Arial" charset="0"/>
              </a:rPr>
              <a:t>We received 143 chips at </a:t>
            </a:r>
            <a:r>
              <a:rPr lang="en-US" sz="2000" dirty="0" smtClean="0">
                <a:cs typeface="Arial" charset="0"/>
              </a:rPr>
              <a:t>SMU in Nov. 2009. Test setup was prepared during that time window.</a:t>
            </a:r>
          </a:p>
          <a:p>
            <a:pPr eaLnBrk="1" hangingPunct="1">
              <a:spcBef>
                <a:spcPts val="0"/>
              </a:spcBef>
            </a:pPr>
            <a:r>
              <a:rPr lang="en-US" sz="2000" dirty="0" smtClean="0">
                <a:cs typeface="Arial" charset="0"/>
              </a:rPr>
              <a:t>Here we report the test results of </a:t>
            </a:r>
            <a:r>
              <a:rPr lang="en-US" sz="2000" dirty="0" smtClean="0">
                <a:cs typeface="Arial" charset="0"/>
              </a:rPr>
              <a:t>LOCs1 and </a:t>
            </a:r>
            <a:r>
              <a:rPr lang="en-US" sz="2000" dirty="0" smtClean="0">
                <a:cs typeface="Arial" charset="0"/>
              </a:rPr>
              <a:t>the </a:t>
            </a:r>
            <a:r>
              <a:rPr lang="en-US" sz="2000" dirty="0" smtClean="0">
                <a:cs typeface="Arial" charset="0"/>
              </a:rPr>
              <a:t>LCPLL. </a:t>
            </a:r>
            <a:endParaRPr lang="en-US" sz="2000" dirty="0" smtClean="0"/>
          </a:p>
        </p:txBody>
      </p:sp>
      <p:sp>
        <p:nvSpPr>
          <p:cNvPr id="17415" name="AutoShape 5"/>
          <p:cNvSpPr>
            <a:spLocks noChangeArrowheads="1"/>
          </p:cNvSpPr>
          <p:nvPr/>
        </p:nvSpPr>
        <p:spPr bwMode="auto">
          <a:xfrm>
            <a:off x="7561263" y="149225"/>
            <a:ext cx="153987" cy="88900"/>
          </a:xfrm>
          <a:prstGeom prst="rightArrow">
            <a:avLst>
              <a:gd name="adj1" fmla="val 50000"/>
              <a:gd name="adj2" fmla="val 43303"/>
            </a:avLst>
          </a:prstGeom>
          <a:solidFill>
            <a:srgbClr val="FF0000"/>
          </a:solidFill>
          <a:ln w="9525">
            <a:solidFill>
              <a:schemeClr val="tx1"/>
            </a:solidFill>
            <a:miter lim="800000"/>
            <a:headEnd/>
            <a:tailEnd/>
          </a:ln>
        </p:spPr>
        <p:txBody>
          <a:bodyPr wrap="none" anchor="ctr"/>
          <a:lstStyle/>
          <a:p>
            <a:endParaRPr lang="en-US"/>
          </a:p>
        </p:txBody>
      </p:sp>
      <p:pic>
        <p:nvPicPr>
          <p:cNvPr id="2" name="Picture 1"/>
          <p:cNvPicPr>
            <a:picLocks noChangeAspect="1"/>
          </p:cNvPicPr>
          <p:nvPr/>
        </p:nvPicPr>
        <p:blipFill>
          <a:blip r:embed="rId2"/>
          <a:stretch>
            <a:fillRect/>
          </a:stretch>
        </p:blipFill>
        <p:spPr>
          <a:xfrm>
            <a:off x="5803900" y="1447800"/>
            <a:ext cx="3098800" cy="34163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Date Placeholder 3"/>
          <p:cNvSpPr>
            <a:spLocks noGrp="1"/>
          </p:cNvSpPr>
          <p:nvPr>
            <p:ph type="dt" sz="quarter" idx="10"/>
          </p:nvPr>
        </p:nvSpPr>
        <p:spPr>
          <a:noFill/>
        </p:spPr>
        <p:txBody>
          <a:bodyPr/>
          <a:lstStyle/>
          <a:p>
            <a:r>
              <a:rPr lang="en-US" smtClean="0"/>
              <a:t>J. Ye, SMU Physics</a:t>
            </a:r>
            <a:endParaRPr lang="en-US" altLang="en-US" smtClean="0"/>
          </a:p>
        </p:txBody>
      </p:sp>
      <p:sp>
        <p:nvSpPr>
          <p:cNvPr id="18436" name="Slide Number Placeholder 5"/>
          <p:cNvSpPr>
            <a:spLocks noGrp="1"/>
          </p:cNvSpPr>
          <p:nvPr>
            <p:ph type="sldNum" sz="quarter" idx="12"/>
          </p:nvPr>
        </p:nvSpPr>
        <p:spPr>
          <a:noFill/>
        </p:spPr>
        <p:txBody>
          <a:bodyPr/>
          <a:lstStyle/>
          <a:p>
            <a:fld id="{CECCA752-7A04-49B8-9D06-BB97FA9EA9CC}" type="slidenum">
              <a:rPr lang="en-US" altLang="en-US" smtClean="0"/>
              <a:pPr/>
              <a:t>7</a:t>
            </a:fld>
            <a:endParaRPr lang="en-US" altLang="en-US" smtClean="0"/>
          </a:p>
        </p:txBody>
      </p:sp>
      <p:sp>
        <p:nvSpPr>
          <p:cNvPr id="18437" name="Rectangle 2"/>
          <p:cNvSpPr>
            <a:spLocks noGrp="1" noChangeArrowheads="1"/>
          </p:cNvSpPr>
          <p:nvPr>
            <p:ph type="title"/>
          </p:nvPr>
        </p:nvSpPr>
        <p:spPr/>
        <p:txBody>
          <a:bodyPr/>
          <a:lstStyle/>
          <a:p>
            <a:pPr eaLnBrk="1" hangingPunct="1"/>
            <a:r>
              <a:rPr lang="en-US" dirty="0" smtClean="0"/>
              <a:t>The 5 </a:t>
            </a:r>
            <a:r>
              <a:rPr lang="en-US" dirty="0" err="1" smtClean="0"/>
              <a:t>Gbps</a:t>
            </a:r>
            <a:r>
              <a:rPr lang="en-US" dirty="0" smtClean="0"/>
              <a:t> Serializer LOCs1</a:t>
            </a:r>
          </a:p>
        </p:txBody>
      </p:sp>
      <p:sp>
        <p:nvSpPr>
          <p:cNvPr id="18438" name="Rectangle 3"/>
          <p:cNvSpPr>
            <a:spLocks noGrp="1" noChangeArrowheads="1"/>
          </p:cNvSpPr>
          <p:nvPr>
            <p:ph type="body" idx="1"/>
          </p:nvPr>
        </p:nvSpPr>
        <p:spPr>
          <a:xfrm>
            <a:off x="414338" y="758825"/>
            <a:ext cx="5175250" cy="5641975"/>
          </a:xfrm>
        </p:spPr>
        <p:txBody>
          <a:bodyPr/>
          <a:lstStyle/>
          <a:p>
            <a:pPr eaLnBrk="1" hangingPunct="1">
              <a:lnSpc>
                <a:spcPct val="80000"/>
              </a:lnSpc>
            </a:pPr>
            <a:r>
              <a:rPr lang="en-US" sz="2000" dirty="0" smtClean="0"/>
              <a:t>LOCs1, design and testing</a:t>
            </a:r>
            <a:endParaRPr lang="en-US" sz="1800" dirty="0" smtClean="0"/>
          </a:p>
          <a:p>
            <a:pPr lvl="1" eaLnBrk="1" hangingPunct="1">
              <a:lnSpc>
                <a:spcPct val="80000"/>
              </a:lnSpc>
            </a:pPr>
            <a:endParaRPr lang="en-US" sz="1800" dirty="0" smtClean="0"/>
          </a:p>
          <a:p>
            <a:pPr lvl="1" eaLnBrk="1" hangingPunct="1">
              <a:lnSpc>
                <a:spcPct val="80000"/>
              </a:lnSpc>
            </a:pPr>
            <a:endParaRPr lang="en-US" sz="1800" dirty="0" smtClean="0"/>
          </a:p>
          <a:p>
            <a:pPr lvl="1" eaLnBrk="1" hangingPunct="1">
              <a:lnSpc>
                <a:spcPct val="80000"/>
              </a:lnSpc>
            </a:pPr>
            <a:endParaRPr lang="en-US" sz="1800" dirty="0" smtClean="0"/>
          </a:p>
          <a:p>
            <a:pPr lvl="1" eaLnBrk="1" hangingPunct="1">
              <a:lnSpc>
                <a:spcPct val="80000"/>
              </a:lnSpc>
            </a:pPr>
            <a:endParaRPr lang="en-US" sz="1800" dirty="0" smtClean="0"/>
          </a:p>
          <a:p>
            <a:pPr lvl="1" eaLnBrk="1" hangingPunct="1">
              <a:lnSpc>
                <a:spcPct val="80000"/>
              </a:lnSpc>
            </a:pPr>
            <a:endParaRPr lang="en-US" sz="1800" dirty="0" smtClean="0"/>
          </a:p>
          <a:p>
            <a:pPr lvl="1" eaLnBrk="1" hangingPunct="1">
              <a:lnSpc>
                <a:spcPct val="80000"/>
              </a:lnSpc>
            </a:pPr>
            <a:endParaRPr lang="en-US" sz="1800" dirty="0" smtClean="0"/>
          </a:p>
          <a:p>
            <a:pPr lvl="1" eaLnBrk="1" hangingPunct="1">
              <a:lnSpc>
                <a:spcPct val="80000"/>
              </a:lnSpc>
            </a:pPr>
            <a:endParaRPr lang="en-US" sz="1800" dirty="0" smtClean="0"/>
          </a:p>
          <a:p>
            <a:pPr lvl="1" eaLnBrk="1" hangingPunct="1">
              <a:lnSpc>
                <a:spcPct val="80000"/>
              </a:lnSpc>
            </a:pPr>
            <a:endParaRPr lang="en-US" sz="1800" dirty="0" smtClean="0"/>
          </a:p>
          <a:p>
            <a:pPr lvl="1" eaLnBrk="1" hangingPunct="1">
              <a:lnSpc>
                <a:spcPct val="80000"/>
              </a:lnSpc>
            </a:pPr>
            <a:endParaRPr lang="en-US" sz="1800" dirty="0" smtClean="0"/>
          </a:p>
          <a:p>
            <a:pPr lvl="1" eaLnBrk="1" hangingPunct="1">
              <a:lnSpc>
                <a:spcPct val="80000"/>
              </a:lnSpc>
            </a:pPr>
            <a:endParaRPr lang="en-US" sz="1800" dirty="0" smtClean="0"/>
          </a:p>
          <a:p>
            <a:pPr lvl="1" eaLnBrk="1" hangingPunct="1">
              <a:lnSpc>
                <a:spcPct val="80000"/>
              </a:lnSpc>
            </a:pPr>
            <a:endParaRPr lang="en-US" sz="1800" dirty="0" smtClean="0"/>
          </a:p>
          <a:p>
            <a:pPr lvl="1" eaLnBrk="1" hangingPunct="1">
              <a:lnSpc>
                <a:spcPct val="80000"/>
              </a:lnSpc>
            </a:pPr>
            <a:endParaRPr lang="en-US" sz="1800" dirty="0" smtClean="0"/>
          </a:p>
        </p:txBody>
      </p:sp>
      <p:sp>
        <p:nvSpPr>
          <p:cNvPr id="18439" name="AutoShape 4"/>
          <p:cNvSpPr>
            <a:spLocks noChangeArrowheads="1"/>
          </p:cNvSpPr>
          <p:nvPr/>
        </p:nvSpPr>
        <p:spPr bwMode="auto">
          <a:xfrm>
            <a:off x="7550150" y="368300"/>
            <a:ext cx="153988" cy="88900"/>
          </a:xfrm>
          <a:prstGeom prst="rightArrow">
            <a:avLst>
              <a:gd name="adj1" fmla="val 50000"/>
              <a:gd name="adj2" fmla="val 43304"/>
            </a:avLst>
          </a:prstGeom>
          <a:solidFill>
            <a:srgbClr val="FF0000"/>
          </a:solidFill>
          <a:ln w="9525">
            <a:solidFill>
              <a:schemeClr val="tx1"/>
            </a:solidFill>
            <a:miter lim="800000"/>
            <a:headEnd/>
            <a:tailEnd/>
          </a:ln>
        </p:spPr>
        <p:txBody>
          <a:bodyPr wrap="none" anchor="ctr"/>
          <a:lstStyle/>
          <a:p>
            <a:endParaRPr lang="en-US"/>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365" y="1361073"/>
            <a:ext cx="5486400" cy="2987817"/>
          </a:xfrm>
          <a:prstGeom prst="rect">
            <a:avLst/>
          </a:prstGeom>
        </p:spPr>
      </p:pic>
      <p:pic>
        <p:nvPicPr>
          <p:cNvPr id="18441" name="Picture 43" descr="fig2"/>
          <p:cNvPicPr>
            <a:picLocks noChangeAspect="1" noChangeArrowheads="1"/>
          </p:cNvPicPr>
          <p:nvPr/>
        </p:nvPicPr>
        <p:blipFill>
          <a:blip r:embed="rId3"/>
          <a:srcRect/>
          <a:stretch>
            <a:fillRect/>
          </a:stretch>
        </p:blipFill>
        <p:spPr bwMode="auto">
          <a:xfrm>
            <a:off x="5351463" y="2427288"/>
            <a:ext cx="3678237" cy="2432050"/>
          </a:xfrm>
          <a:prstGeom prst="rect">
            <a:avLst/>
          </a:prstGeom>
          <a:noFill/>
          <a:ln w="9525">
            <a:noFill/>
            <a:miter lim="800000"/>
            <a:headEnd/>
            <a:tailEnd/>
          </a:ln>
        </p:spPr>
      </p:pic>
      <p:sp>
        <p:nvSpPr>
          <p:cNvPr id="11" name="Rectangle 3"/>
          <p:cNvSpPr txBox="1">
            <a:spLocks noChangeArrowheads="1"/>
          </p:cNvSpPr>
          <p:nvPr/>
        </p:nvSpPr>
        <p:spPr bwMode="auto">
          <a:xfrm>
            <a:off x="431800" y="5016298"/>
            <a:ext cx="8229600" cy="13287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eaLnBrk="1" hangingPunct="1">
              <a:lnSpc>
                <a:spcPct val="80000"/>
              </a:lnSpc>
            </a:pPr>
            <a:r>
              <a:rPr lang="en-US" altLang="zh-CN" sz="2000" dirty="0" smtClean="0">
                <a:ea typeface="宋体" pitchFamily="2" charset="-122"/>
              </a:rPr>
              <a:t>Ring oscillator based PLL provides clocks up to 2.5 GHz</a:t>
            </a:r>
          </a:p>
          <a:p>
            <a:pPr eaLnBrk="1" hangingPunct="1">
              <a:lnSpc>
                <a:spcPct val="80000"/>
              </a:lnSpc>
            </a:pPr>
            <a:r>
              <a:rPr lang="en-US" altLang="zh-CN" sz="2000" dirty="0" smtClean="0">
                <a:ea typeface="宋体" pitchFamily="2" charset="-122"/>
              </a:rPr>
              <a:t>16:1 CMOS multiplexer has a tree architecture</a:t>
            </a:r>
          </a:p>
          <a:p>
            <a:pPr eaLnBrk="1" hangingPunct="1">
              <a:lnSpc>
                <a:spcPct val="80000"/>
              </a:lnSpc>
            </a:pPr>
            <a:r>
              <a:rPr lang="en-US" altLang="zh-CN" sz="2000" dirty="0" smtClean="0">
                <a:ea typeface="宋体" pitchFamily="2" charset="-122"/>
              </a:rPr>
              <a:t>5 </a:t>
            </a:r>
            <a:r>
              <a:rPr lang="en-US" altLang="zh-CN" sz="2000" dirty="0" err="1" smtClean="0">
                <a:ea typeface="宋体" pitchFamily="2" charset="-122"/>
              </a:rPr>
              <a:t>Gbps</a:t>
            </a:r>
            <a:r>
              <a:rPr lang="en-US" altLang="zh-CN" sz="2000" dirty="0" smtClean="0">
                <a:ea typeface="宋体" pitchFamily="2" charset="-122"/>
              </a:rPr>
              <a:t> serial data output through a differential CML driver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5 </a:t>
            </a:r>
            <a:r>
              <a:rPr lang="en-US" dirty="0" err="1"/>
              <a:t>Gbps</a:t>
            </a:r>
            <a:r>
              <a:rPr lang="en-US" dirty="0"/>
              <a:t> Serializer LOCs1</a:t>
            </a:r>
            <a:endParaRPr lang="en-US" dirty="0"/>
          </a:p>
        </p:txBody>
      </p:sp>
      <p:sp>
        <p:nvSpPr>
          <p:cNvPr id="3" name="Content Placeholder 2"/>
          <p:cNvSpPr>
            <a:spLocks noGrp="1"/>
          </p:cNvSpPr>
          <p:nvPr>
            <p:ph idx="1"/>
          </p:nvPr>
        </p:nvSpPr>
        <p:spPr>
          <a:xfrm>
            <a:off x="457200" y="847725"/>
            <a:ext cx="6981825" cy="5484813"/>
          </a:xfrm>
        </p:spPr>
        <p:txBody>
          <a:bodyPr/>
          <a:lstStyle/>
          <a:p>
            <a:r>
              <a:rPr lang="en-US" dirty="0" smtClean="0"/>
              <a:t>LOCs1 test results:</a:t>
            </a:r>
            <a:endParaRPr lang="en-US" dirty="0"/>
          </a:p>
        </p:txBody>
      </p:sp>
      <p:sp>
        <p:nvSpPr>
          <p:cNvPr id="4" name="Date Placeholder 3"/>
          <p:cNvSpPr>
            <a:spLocks noGrp="1"/>
          </p:cNvSpPr>
          <p:nvPr>
            <p:ph type="dt" sz="half" idx="10"/>
          </p:nvPr>
        </p:nvSpPr>
        <p:spPr>
          <a:xfrm>
            <a:off x="800418" y="6395403"/>
            <a:ext cx="1541462" cy="249237"/>
          </a:xfrm>
        </p:spPr>
        <p:txBody>
          <a:bodyPr/>
          <a:lstStyle/>
          <a:p>
            <a:pPr>
              <a:defRPr/>
            </a:pPr>
            <a:r>
              <a:rPr lang="en-US" smtClean="0"/>
              <a:t>J. Ye, SMU Physics</a:t>
            </a:r>
            <a:endParaRPr lang="en-US" altLang="en-US"/>
          </a:p>
        </p:txBody>
      </p:sp>
      <p:sp>
        <p:nvSpPr>
          <p:cNvPr id="6" name="Slide Number Placeholder 5"/>
          <p:cNvSpPr>
            <a:spLocks noGrp="1"/>
          </p:cNvSpPr>
          <p:nvPr>
            <p:ph type="sldNum" sz="quarter" idx="12"/>
          </p:nvPr>
        </p:nvSpPr>
        <p:spPr/>
        <p:txBody>
          <a:bodyPr/>
          <a:lstStyle/>
          <a:p>
            <a:pPr>
              <a:defRPr/>
            </a:pPr>
            <a:fld id="{36097DB1-DA96-48AF-8E3B-662EBC3BD743}" type="slidenum">
              <a:rPr lang="en-US" altLang="en-US" smtClean="0"/>
              <a:pPr>
                <a:defRPr/>
              </a:pPr>
              <a:t>8</a:t>
            </a:fld>
            <a:endParaRPr lang="en-US" altLang="en-US"/>
          </a:p>
        </p:txBody>
      </p:sp>
      <p:graphicFrame>
        <p:nvGraphicFramePr>
          <p:cNvPr id="9" name="Group 57"/>
          <p:cNvGraphicFramePr>
            <a:graphicFrameLocks/>
          </p:cNvGraphicFramePr>
          <p:nvPr>
            <p:extLst>
              <p:ext uri="{D42A27DB-BD31-4B8C-83A1-F6EECF244321}">
                <p14:modId xmlns:p14="http://schemas.microsoft.com/office/powerpoint/2010/main" val="1189553237"/>
              </p:ext>
            </p:extLst>
          </p:nvPr>
        </p:nvGraphicFramePr>
        <p:xfrm>
          <a:off x="4993005" y="1923097"/>
          <a:ext cx="3889375" cy="4520566"/>
        </p:xfrm>
        <a:graphic>
          <a:graphicData uri="http://schemas.openxmlformats.org/drawingml/2006/table">
            <a:tbl>
              <a:tblPr/>
              <a:tblGrid>
                <a:gridCol w="2447925"/>
                <a:gridCol w="1441450"/>
              </a:tblGrid>
              <a:tr h="4254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0" i="0" u="none" strike="noStrike" cap="none" normalizeH="0" baseline="0" dirty="0" smtClean="0">
                          <a:ln>
                            <a:noFill/>
                          </a:ln>
                          <a:solidFill>
                            <a:schemeClr val="tx1"/>
                          </a:solidFill>
                          <a:effectLst>
                            <a:outerShdw blurRad="38100" dist="38100" dir="2700000" algn="tl">
                              <a:srgbClr val="C0C0C0"/>
                            </a:outerShdw>
                          </a:effectLst>
                          <a:latin typeface="Garamond" pitchFamily="18" charset="0"/>
                          <a:ea typeface="宋体" pitchFamily="2" charset="-122"/>
                        </a:rPr>
                        <a:t>Amplitude (V)</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0" i="0" u="none" strike="noStrike" cap="none" normalizeH="0" baseline="0" dirty="0" smtClean="0">
                          <a:ln>
                            <a:noFill/>
                          </a:ln>
                          <a:solidFill>
                            <a:schemeClr val="tx1"/>
                          </a:solidFill>
                          <a:effectLst>
                            <a:outerShdw blurRad="38100" dist="38100" dir="2700000" algn="tl">
                              <a:srgbClr val="C0C0C0"/>
                            </a:outerShdw>
                          </a:effectLst>
                          <a:latin typeface="Garamond" pitchFamily="18" charset="0"/>
                          <a:ea typeface="宋体" pitchFamily="2" charset="-122"/>
                        </a:rPr>
                        <a:t> </a:t>
                      </a:r>
                      <a:r>
                        <a:rPr kumimoji="0" lang="en-US" altLang="zh-CN" sz="2000" b="0" i="0" u="none" strike="noStrike" cap="none" normalizeH="0" baseline="0" dirty="0" smtClean="0">
                          <a:ln>
                            <a:noFill/>
                          </a:ln>
                          <a:solidFill>
                            <a:srgbClr val="FF0000"/>
                          </a:solidFill>
                          <a:effectLst>
                            <a:outerShdw blurRad="38100" dist="38100" dir="2700000" algn="tl">
                              <a:srgbClr val="C0C0C0"/>
                            </a:outerShdw>
                          </a:effectLst>
                          <a:latin typeface="Garamond" pitchFamily="18" charset="0"/>
                          <a:ea typeface="宋体" pitchFamily="2" charset="-122"/>
                        </a:rPr>
                        <a:t>1.16 ±0.03</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286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0" i="0" u="none" strike="noStrike" cap="none" normalizeH="0" baseline="0" smtClean="0">
                          <a:ln>
                            <a:noFill/>
                          </a:ln>
                          <a:solidFill>
                            <a:schemeClr val="tx1"/>
                          </a:solidFill>
                          <a:effectLst>
                            <a:outerShdw blurRad="38100" dist="38100" dir="2700000" algn="tl">
                              <a:srgbClr val="C0C0C0"/>
                            </a:outerShdw>
                          </a:effectLst>
                          <a:latin typeface="Garamond" pitchFamily="18" charset="0"/>
                          <a:ea typeface="宋体" pitchFamily="2" charset="-122"/>
                        </a:rPr>
                        <a:t>Rise time (ps)</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0" i="0" u="none" strike="noStrike" cap="none" normalizeH="0" baseline="0" smtClean="0">
                          <a:ln>
                            <a:noFill/>
                          </a:ln>
                          <a:solidFill>
                            <a:schemeClr val="tx1"/>
                          </a:solidFill>
                          <a:effectLst>
                            <a:outerShdw blurRad="38100" dist="38100" dir="2700000" algn="tl">
                              <a:srgbClr val="C0C0C0"/>
                            </a:outerShdw>
                          </a:effectLst>
                          <a:latin typeface="Garamond" pitchFamily="18" charset="0"/>
                          <a:ea typeface="宋体" pitchFamily="2" charset="-122"/>
                        </a:rPr>
                        <a:t>52.0 ±0.9</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30213">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0" i="0" u="none" strike="noStrike" cap="none" normalizeH="0" baseline="0" smtClean="0">
                          <a:ln>
                            <a:noFill/>
                          </a:ln>
                          <a:solidFill>
                            <a:schemeClr val="tx1"/>
                          </a:solidFill>
                          <a:effectLst>
                            <a:outerShdw blurRad="38100" dist="38100" dir="2700000" algn="tl">
                              <a:srgbClr val="C0C0C0"/>
                            </a:outerShdw>
                          </a:effectLst>
                          <a:latin typeface="Garamond" pitchFamily="18" charset="0"/>
                          <a:ea typeface="宋体" pitchFamily="2" charset="-122"/>
                        </a:rPr>
                        <a:t>Fall time (ps)</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0" i="0" u="none" strike="noStrike" cap="none" normalizeH="0" baseline="0" smtClean="0">
                          <a:ln>
                            <a:noFill/>
                          </a:ln>
                          <a:solidFill>
                            <a:schemeClr val="tx1"/>
                          </a:solidFill>
                          <a:effectLst>
                            <a:outerShdw blurRad="38100" dist="38100" dir="2700000" algn="tl">
                              <a:srgbClr val="C0C0C0"/>
                            </a:outerShdw>
                          </a:effectLst>
                          <a:latin typeface="Garamond" pitchFamily="18" charset="0"/>
                          <a:ea typeface="宋体" pitchFamily="2" charset="-122"/>
                        </a:rPr>
                        <a:t>51.9 ± 1.0</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8191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0" i="0" u="none" strike="noStrike" cap="none" normalizeH="0" baseline="0" smtClean="0">
                          <a:ln>
                            <a:noFill/>
                          </a:ln>
                          <a:solidFill>
                            <a:schemeClr val="tx1"/>
                          </a:solidFill>
                          <a:effectLst>
                            <a:outerShdw blurRad="38100" dist="38100" dir="2700000" algn="tl">
                              <a:srgbClr val="C0C0C0"/>
                            </a:outerShdw>
                          </a:effectLst>
                          <a:latin typeface="Garamond" pitchFamily="18" charset="0"/>
                          <a:ea typeface="宋体" pitchFamily="2" charset="-122"/>
                        </a:rPr>
                        <a:t>Total Jitter @ BER </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0" i="0" u="none" strike="noStrike" cap="none" normalizeH="0" baseline="0" smtClean="0">
                          <a:ln>
                            <a:noFill/>
                          </a:ln>
                          <a:solidFill>
                            <a:schemeClr val="tx1"/>
                          </a:solidFill>
                          <a:effectLst>
                            <a:outerShdw blurRad="38100" dist="38100" dir="2700000" algn="tl">
                              <a:srgbClr val="C0C0C0"/>
                            </a:outerShdw>
                          </a:effectLst>
                          <a:latin typeface="Garamond" pitchFamily="18" charset="0"/>
                          <a:ea typeface="宋体" pitchFamily="2" charset="-122"/>
                        </a:rPr>
                        <a:t>10</a:t>
                      </a:r>
                      <a:r>
                        <a:rPr kumimoji="0" lang="en-US" altLang="zh-CN" sz="2000" b="0" i="0" u="none" strike="noStrike" cap="none" normalizeH="0" baseline="30000" smtClean="0">
                          <a:ln>
                            <a:noFill/>
                          </a:ln>
                          <a:solidFill>
                            <a:schemeClr val="tx1"/>
                          </a:solidFill>
                          <a:effectLst>
                            <a:outerShdw blurRad="38100" dist="38100" dir="2700000" algn="tl">
                              <a:srgbClr val="C0C0C0"/>
                            </a:outerShdw>
                          </a:effectLst>
                          <a:latin typeface="Garamond" pitchFamily="18" charset="0"/>
                          <a:ea typeface="宋体" pitchFamily="2" charset="-122"/>
                        </a:rPr>
                        <a:t>-12 </a:t>
                      </a:r>
                      <a:r>
                        <a:rPr kumimoji="0" lang="en-US" altLang="zh-CN" sz="2000" b="0" i="0" u="none" strike="noStrike" cap="none" normalizeH="0" baseline="0" smtClean="0">
                          <a:ln>
                            <a:noFill/>
                          </a:ln>
                          <a:solidFill>
                            <a:schemeClr val="tx1"/>
                          </a:solidFill>
                          <a:effectLst>
                            <a:outerShdw blurRad="38100" dist="38100" dir="2700000" algn="tl">
                              <a:srgbClr val="C0C0C0"/>
                            </a:outerShdw>
                          </a:effectLst>
                          <a:latin typeface="Garamond" pitchFamily="18" charset="0"/>
                          <a:ea typeface="宋体" pitchFamily="2" charset="-122"/>
                        </a:rPr>
                        <a:t>(ps)</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0" i="0" u="none" strike="noStrike" cap="none" normalizeH="0" baseline="0" smtClean="0">
                          <a:ln>
                            <a:noFill/>
                          </a:ln>
                          <a:solidFill>
                            <a:schemeClr val="tx1"/>
                          </a:solidFill>
                          <a:effectLst>
                            <a:outerShdw blurRad="38100" dist="38100" dir="2700000" algn="tl">
                              <a:srgbClr val="C0C0C0"/>
                            </a:outerShdw>
                          </a:effectLst>
                          <a:latin typeface="Garamond" pitchFamily="18" charset="0"/>
                          <a:ea typeface="宋体" pitchFamily="2" charset="-122"/>
                        </a:rPr>
                        <a:t>61.6 ± 6.9</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286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0" i="0" u="none" strike="noStrike" cap="none" normalizeH="0" baseline="0" smtClean="0">
                          <a:ln>
                            <a:noFill/>
                          </a:ln>
                          <a:solidFill>
                            <a:schemeClr val="tx1"/>
                          </a:solidFill>
                          <a:effectLst>
                            <a:outerShdw blurRad="38100" dist="38100" dir="2700000" algn="tl">
                              <a:srgbClr val="C0C0C0"/>
                            </a:outerShdw>
                          </a:effectLst>
                          <a:latin typeface="Garamond" pitchFamily="18" charset="0"/>
                          <a:ea typeface="宋体" pitchFamily="2" charset="-122"/>
                        </a:rPr>
                        <a:t>  Random Jitter (ps)</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0" i="0" u="none" strike="noStrike" cap="none" normalizeH="0" baseline="0" smtClean="0">
                          <a:ln>
                            <a:noFill/>
                          </a:ln>
                          <a:solidFill>
                            <a:schemeClr val="tx1"/>
                          </a:solidFill>
                          <a:effectLst>
                            <a:outerShdw blurRad="38100" dist="38100" dir="2700000" algn="tl">
                              <a:srgbClr val="C0C0C0"/>
                            </a:outerShdw>
                          </a:effectLst>
                          <a:latin typeface="Garamond" pitchFamily="18" charset="0"/>
                          <a:ea typeface="宋体" pitchFamily="2" charset="-122"/>
                        </a:rPr>
                        <a:t>2.6 ±0.6</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286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0" i="0" u="none" strike="noStrike" cap="none" normalizeH="0" baseline="0" smtClean="0">
                          <a:ln>
                            <a:noFill/>
                          </a:ln>
                          <a:solidFill>
                            <a:schemeClr val="tx1"/>
                          </a:solidFill>
                          <a:effectLst>
                            <a:outerShdw blurRad="38100" dist="38100" dir="2700000" algn="tl">
                              <a:srgbClr val="C0C0C0"/>
                            </a:outerShdw>
                          </a:effectLst>
                          <a:latin typeface="Garamond" pitchFamily="18" charset="0"/>
                          <a:ea typeface="宋体" pitchFamily="2" charset="-122"/>
                        </a:rPr>
                        <a:t>  Total DJ (ps)</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0" i="0" u="none" strike="noStrike" cap="none" normalizeH="0" baseline="0" dirty="0" smtClean="0">
                          <a:ln>
                            <a:noFill/>
                          </a:ln>
                          <a:solidFill>
                            <a:srgbClr val="FF0000"/>
                          </a:solidFill>
                          <a:effectLst>
                            <a:outerShdw blurRad="38100" dist="38100" dir="2700000" algn="tl">
                              <a:srgbClr val="C0C0C0"/>
                            </a:outerShdw>
                          </a:effectLst>
                          <a:latin typeface="Garamond" pitchFamily="18" charset="0"/>
                          <a:ea typeface="宋体" pitchFamily="2" charset="-122"/>
                        </a:rPr>
                        <a:t>33.4 ±6.7</a:t>
                      </a:r>
                      <a:r>
                        <a:rPr kumimoji="0" lang="en-US" altLang="zh-CN" sz="2000" b="0" i="0" u="none" strike="noStrike" cap="none" normalizeH="0" baseline="0" dirty="0" smtClean="0">
                          <a:ln>
                            <a:noFill/>
                          </a:ln>
                          <a:solidFill>
                            <a:schemeClr val="tx1"/>
                          </a:solidFill>
                          <a:effectLst>
                            <a:outerShdw blurRad="38100" dist="38100" dir="2700000" algn="tl">
                              <a:srgbClr val="C0C0C0"/>
                            </a:outerShdw>
                          </a:effectLst>
                          <a:latin typeface="Garamond" pitchFamily="18" charset="0"/>
                          <a:ea typeface="宋体" pitchFamily="2" charset="-122"/>
                        </a:rPr>
                        <a:t> </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286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0" i="0" u="none" strike="noStrike" cap="none" normalizeH="0" baseline="0" smtClean="0">
                          <a:ln>
                            <a:noFill/>
                          </a:ln>
                          <a:solidFill>
                            <a:schemeClr val="tx1"/>
                          </a:solidFill>
                          <a:effectLst>
                            <a:outerShdw blurRad="38100" dist="38100" dir="2700000" algn="tl">
                              <a:srgbClr val="C0C0C0"/>
                            </a:outerShdw>
                          </a:effectLst>
                          <a:latin typeface="Garamond" pitchFamily="18" charset="0"/>
                          <a:ea typeface="宋体" pitchFamily="2" charset="-122"/>
                        </a:rPr>
                        <a:t>      DJ: Periodic (ps)</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0" i="0" u="none" strike="noStrike" cap="none" normalizeH="0" baseline="0" smtClean="0">
                          <a:ln>
                            <a:noFill/>
                          </a:ln>
                          <a:solidFill>
                            <a:schemeClr val="tx1"/>
                          </a:solidFill>
                          <a:effectLst>
                            <a:outerShdw blurRad="38100" dist="38100" dir="2700000" algn="tl">
                              <a:srgbClr val="C0C0C0"/>
                            </a:outerShdw>
                          </a:effectLst>
                          <a:latin typeface="Garamond" pitchFamily="18" charset="0"/>
                          <a:ea typeface="宋体" pitchFamily="2" charset="-122"/>
                        </a:rPr>
                        <a:t>3.0 ± 2.3</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30213">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0" i="0" u="none" strike="noStrike" cap="none" normalizeH="0" baseline="0" smtClean="0">
                          <a:ln>
                            <a:noFill/>
                          </a:ln>
                          <a:solidFill>
                            <a:schemeClr val="tx1"/>
                          </a:solidFill>
                          <a:effectLst>
                            <a:outerShdw blurRad="38100" dist="38100" dir="2700000" algn="tl">
                              <a:srgbClr val="C0C0C0"/>
                            </a:outerShdw>
                          </a:effectLst>
                          <a:latin typeface="Garamond" pitchFamily="18" charset="0"/>
                          <a:ea typeface="宋体" pitchFamily="2" charset="-122"/>
                        </a:rPr>
                        <a:t>      DJ:  ISI (ps)</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0" i="0" u="none" strike="noStrike" cap="none" normalizeH="0" baseline="0" smtClean="0">
                          <a:ln>
                            <a:noFill/>
                          </a:ln>
                          <a:solidFill>
                            <a:schemeClr val="tx1"/>
                          </a:solidFill>
                          <a:effectLst>
                            <a:outerShdw blurRad="38100" dist="38100" dir="2700000" algn="tl">
                              <a:srgbClr val="C0C0C0"/>
                            </a:outerShdw>
                          </a:effectLst>
                          <a:latin typeface="Garamond" pitchFamily="18" charset="0"/>
                          <a:ea typeface="宋体" pitchFamily="2" charset="-122"/>
                        </a:rPr>
                        <a:t>3.0 ± 2.3</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286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0" i="0" u="none" strike="noStrike" cap="none" normalizeH="0" baseline="0" smtClean="0">
                          <a:ln>
                            <a:noFill/>
                          </a:ln>
                          <a:solidFill>
                            <a:schemeClr val="tx1"/>
                          </a:solidFill>
                          <a:effectLst>
                            <a:outerShdw blurRad="38100" dist="38100" dir="2700000" algn="tl">
                              <a:srgbClr val="C0C0C0"/>
                            </a:outerShdw>
                          </a:effectLst>
                          <a:latin typeface="Garamond" pitchFamily="18" charset="0"/>
                          <a:ea typeface="宋体" pitchFamily="2" charset="-122"/>
                        </a:rPr>
                        <a:t>      DJ:  Duty cycle (ps)</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0" i="0" u="none" strike="noStrike" cap="none" normalizeH="0" baseline="0" dirty="0" smtClean="0">
                          <a:ln>
                            <a:noFill/>
                          </a:ln>
                          <a:solidFill>
                            <a:schemeClr val="tx1"/>
                          </a:solidFill>
                          <a:effectLst>
                            <a:outerShdw blurRad="38100" dist="38100" dir="2700000" algn="tl">
                              <a:srgbClr val="C0C0C0"/>
                            </a:outerShdw>
                          </a:effectLst>
                          <a:latin typeface="Garamond" pitchFamily="18" charset="0"/>
                          <a:ea typeface="宋体" pitchFamily="2" charset="-122"/>
                        </a:rPr>
                        <a:t>15.2 ± 3.8</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pic>
        <p:nvPicPr>
          <p:cNvPr id="10" name="Picture 5"/>
          <p:cNvPicPr>
            <a:picLocks noChangeAspect="1" noChangeArrowheads="1"/>
          </p:cNvPicPr>
          <p:nvPr/>
        </p:nvPicPr>
        <p:blipFill rotWithShape="1">
          <a:blip r:embed="rId2"/>
          <a:srcRect b="31765"/>
          <a:stretch/>
        </p:blipFill>
        <p:spPr bwMode="auto">
          <a:xfrm>
            <a:off x="642695" y="1463040"/>
            <a:ext cx="4142665" cy="2124436"/>
          </a:xfrm>
          <a:prstGeom prst="rect">
            <a:avLst/>
          </a:prstGeom>
          <a:noFill/>
          <a:ln w="9525">
            <a:noFill/>
            <a:miter lim="800000"/>
            <a:headEnd/>
            <a:tailEnd/>
          </a:ln>
        </p:spPr>
      </p:pic>
      <p:pic>
        <p:nvPicPr>
          <p:cNvPr id="12" name="Picture 10"/>
          <p:cNvPicPr>
            <a:picLocks noChangeAspect="1" noChangeArrowheads="1"/>
          </p:cNvPicPr>
          <p:nvPr/>
        </p:nvPicPr>
        <p:blipFill>
          <a:blip r:embed="rId3"/>
          <a:srcRect l="3313"/>
          <a:stretch>
            <a:fillRect/>
          </a:stretch>
        </p:blipFill>
        <p:spPr bwMode="auto">
          <a:xfrm>
            <a:off x="430530" y="3616960"/>
            <a:ext cx="4562475" cy="3006725"/>
          </a:xfrm>
          <a:prstGeom prst="rect">
            <a:avLst/>
          </a:prstGeom>
          <a:noFill/>
          <a:ln w="9525">
            <a:noFill/>
            <a:miter lim="800000"/>
            <a:headEnd/>
            <a:tailEnd/>
          </a:ln>
        </p:spPr>
      </p:pic>
      <p:sp>
        <p:nvSpPr>
          <p:cNvPr id="13" name="Text Box 12"/>
          <p:cNvSpPr txBox="1">
            <a:spLocks noChangeArrowheads="1"/>
          </p:cNvSpPr>
          <p:nvPr/>
        </p:nvSpPr>
        <p:spPr bwMode="auto">
          <a:xfrm>
            <a:off x="2170430" y="3818573"/>
            <a:ext cx="1368425" cy="457200"/>
          </a:xfrm>
          <a:prstGeom prst="rect">
            <a:avLst/>
          </a:prstGeom>
          <a:solidFill>
            <a:schemeClr val="bg1"/>
          </a:solidFill>
          <a:ln w="9525">
            <a:noFill/>
            <a:miter lim="800000"/>
            <a:headEnd/>
            <a:tailEnd/>
          </a:ln>
        </p:spPr>
        <p:txBody>
          <a:bodyPr>
            <a:spAutoFit/>
          </a:bodyPr>
          <a:lstStyle/>
          <a:p>
            <a:r>
              <a:rPr lang="en-US" altLang="zh-CN" sz="2400" dirty="0">
                <a:solidFill>
                  <a:schemeClr val="accent2"/>
                </a:solidFill>
                <a:ea typeface="宋体" pitchFamily="2" charset="-122"/>
              </a:rPr>
              <a:t> 5 Gbps </a:t>
            </a:r>
          </a:p>
        </p:txBody>
      </p:sp>
      <p:sp>
        <p:nvSpPr>
          <p:cNvPr id="11" name="AutoShape 4"/>
          <p:cNvSpPr>
            <a:spLocks noChangeArrowheads="1"/>
          </p:cNvSpPr>
          <p:nvPr/>
        </p:nvSpPr>
        <p:spPr bwMode="auto">
          <a:xfrm>
            <a:off x="7550150" y="355600"/>
            <a:ext cx="153988" cy="88900"/>
          </a:xfrm>
          <a:prstGeom prst="rightArrow">
            <a:avLst>
              <a:gd name="adj1" fmla="val 50000"/>
              <a:gd name="adj2" fmla="val 43304"/>
            </a:avLst>
          </a:prstGeom>
          <a:solidFill>
            <a:srgbClr val="FF0000"/>
          </a:solidFill>
          <a:ln w="9525">
            <a:solidFill>
              <a:schemeClr val="tx1"/>
            </a:solidFill>
            <a:miter lim="800000"/>
            <a:headEnd/>
            <a:tailEnd/>
          </a:ln>
        </p:spPr>
        <p:txBody>
          <a:bodyPr wrap="none" anchor="ctr"/>
          <a:lstStyle/>
          <a:p>
            <a:endParaRPr lang="en-US"/>
          </a:p>
        </p:txBody>
      </p:sp>
    </p:spTree>
    <p:extLst>
      <p:ext uri="{BB962C8B-B14F-4D97-AF65-F5344CB8AC3E}">
        <p14:creationId xmlns:p14="http://schemas.microsoft.com/office/powerpoint/2010/main" val="261877016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a:stretch>
            <a:fillRect/>
          </a:stretch>
        </p:blipFill>
        <p:spPr>
          <a:xfrm>
            <a:off x="6071496" y="3200400"/>
            <a:ext cx="2983603" cy="3289300"/>
          </a:xfrm>
          <a:prstGeom prst="rect">
            <a:avLst/>
          </a:prstGeom>
        </p:spPr>
      </p:pic>
      <p:sp>
        <p:nvSpPr>
          <p:cNvPr id="2" name="Title 1"/>
          <p:cNvSpPr>
            <a:spLocks noGrp="1"/>
          </p:cNvSpPr>
          <p:nvPr>
            <p:ph type="title"/>
          </p:nvPr>
        </p:nvSpPr>
        <p:spPr/>
        <p:txBody>
          <a:bodyPr/>
          <a:lstStyle/>
          <a:p>
            <a:r>
              <a:rPr lang="en-US" dirty="0"/>
              <a:t>The 5 GHz LCPLL</a:t>
            </a:r>
            <a:endParaRPr lang="en-US" dirty="0"/>
          </a:p>
        </p:txBody>
      </p:sp>
      <p:sp>
        <p:nvSpPr>
          <p:cNvPr id="3" name="Content Placeholder 2"/>
          <p:cNvSpPr>
            <a:spLocks noGrp="1"/>
          </p:cNvSpPr>
          <p:nvPr>
            <p:ph idx="1"/>
          </p:nvPr>
        </p:nvSpPr>
        <p:spPr/>
        <p:txBody>
          <a:bodyPr/>
          <a:lstStyle/>
          <a:p>
            <a:r>
              <a:rPr lang="en-US" dirty="0" smtClean="0"/>
              <a:t>Design and test results:</a:t>
            </a:r>
            <a:endParaRPr lang="en-US" dirty="0"/>
          </a:p>
        </p:txBody>
      </p:sp>
      <p:sp>
        <p:nvSpPr>
          <p:cNvPr id="4" name="Date Placeholder 3"/>
          <p:cNvSpPr>
            <a:spLocks noGrp="1"/>
          </p:cNvSpPr>
          <p:nvPr>
            <p:ph type="dt" sz="half" idx="10"/>
          </p:nvPr>
        </p:nvSpPr>
        <p:spPr>
          <a:xfrm>
            <a:off x="800418" y="6395403"/>
            <a:ext cx="1541462" cy="249237"/>
          </a:xfrm>
        </p:spPr>
        <p:txBody>
          <a:bodyPr/>
          <a:lstStyle/>
          <a:p>
            <a:pPr>
              <a:defRPr/>
            </a:pPr>
            <a:r>
              <a:rPr lang="en-US" smtClean="0"/>
              <a:t>J. Ye, SMU Physics</a:t>
            </a:r>
            <a:endParaRPr lang="en-US" altLang="en-US"/>
          </a:p>
        </p:txBody>
      </p:sp>
      <p:sp>
        <p:nvSpPr>
          <p:cNvPr id="6" name="Slide Number Placeholder 5"/>
          <p:cNvSpPr>
            <a:spLocks noGrp="1"/>
          </p:cNvSpPr>
          <p:nvPr>
            <p:ph type="sldNum" sz="quarter" idx="12"/>
          </p:nvPr>
        </p:nvSpPr>
        <p:spPr/>
        <p:txBody>
          <a:bodyPr/>
          <a:lstStyle/>
          <a:p>
            <a:pPr>
              <a:defRPr/>
            </a:pPr>
            <a:fld id="{36097DB1-DA96-48AF-8E3B-662EBC3BD743}" type="slidenum">
              <a:rPr lang="en-US" altLang="en-US" smtClean="0"/>
              <a:pPr>
                <a:defRPr/>
              </a:pPr>
              <a:t>9</a:t>
            </a:fld>
            <a:endParaRPr lang="en-US" altLang="en-US"/>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6300" y="1614385"/>
            <a:ext cx="4152900" cy="1856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67948" y="1162305"/>
            <a:ext cx="2769551" cy="2062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Rectangle 523"/>
          <p:cNvSpPr>
            <a:spLocks noChangeArrowheads="1"/>
          </p:cNvSpPr>
          <p:nvPr/>
        </p:nvSpPr>
        <p:spPr bwMode="auto">
          <a:xfrm>
            <a:off x="468268" y="3556000"/>
            <a:ext cx="5513432" cy="2476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285750" marR="0" lvl="0" indent="-285750" defTabSz="4175125" eaLnBrk="1" fontAlgn="auto" latinLnBrk="0" hangingPunct="1">
              <a:lnSpc>
                <a:spcPct val="100000"/>
              </a:lnSpc>
              <a:spcBef>
                <a:spcPct val="20000"/>
              </a:spcBef>
              <a:spcAft>
                <a:spcPts val="0"/>
              </a:spcAft>
              <a:buClrTx/>
              <a:buSzTx/>
              <a:buFont typeface="Courier New"/>
              <a:buChar char="o"/>
              <a:tabLst/>
              <a:defRPr/>
            </a:pPr>
            <a:r>
              <a:rPr kumimoji="0" lang="en-US" sz="1800" b="0" i="0" u="none" strike="noStrike" kern="0" cap="none" spc="0" normalizeH="0" baseline="0" noProof="0" dirty="0" smtClean="0">
                <a:ln>
                  <a:noFill/>
                </a:ln>
                <a:solidFill>
                  <a:sysClr val="windowText" lastClr="000000"/>
                </a:solidFill>
                <a:effectLst/>
                <a:uLnTx/>
                <a:uFillTx/>
              </a:rPr>
              <a:t>Tuning </a:t>
            </a:r>
            <a:r>
              <a:rPr kumimoji="0" lang="en-US" sz="1800" b="0" i="0" u="none" strike="noStrike" kern="0" cap="none" spc="0" normalizeH="0" baseline="0" noProof="0" dirty="0" smtClean="0">
                <a:ln>
                  <a:noFill/>
                </a:ln>
                <a:solidFill>
                  <a:sysClr val="windowText" lastClr="000000"/>
                </a:solidFill>
                <a:effectLst/>
                <a:uLnTx/>
                <a:uFillTx/>
              </a:rPr>
              <a:t>range: 4.7 to 5 </a:t>
            </a:r>
            <a:r>
              <a:rPr kumimoji="0" lang="en-US" sz="1800" b="0" i="0" u="none" strike="noStrike" kern="0" cap="none" spc="0" normalizeH="0" baseline="0" noProof="0" dirty="0" smtClean="0">
                <a:ln>
                  <a:noFill/>
                </a:ln>
                <a:solidFill>
                  <a:sysClr val="windowText" lastClr="000000"/>
                </a:solidFill>
                <a:effectLst/>
                <a:uLnTx/>
                <a:uFillTx/>
              </a:rPr>
              <a:t>GHz (due to a bug</a:t>
            </a:r>
            <a:r>
              <a:rPr kumimoji="0" lang="en-US" sz="1800" b="0" i="0" u="none" strike="noStrike" kern="0" cap="none" spc="0" normalizeH="0" noProof="0" dirty="0" smtClean="0">
                <a:ln>
                  <a:noFill/>
                </a:ln>
                <a:solidFill>
                  <a:sysClr val="windowText" lastClr="000000"/>
                </a:solidFill>
                <a:effectLst/>
                <a:uLnTx/>
                <a:uFillTx/>
              </a:rPr>
              <a:t> in the design, identified and will be corrected in the future)</a:t>
            </a:r>
            <a:r>
              <a:rPr kumimoji="0" lang="en-US" sz="1800" b="0" i="0" u="none" strike="noStrike" kern="0" cap="none" spc="0" normalizeH="0" baseline="0" noProof="0" dirty="0" smtClean="0">
                <a:ln>
                  <a:noFill/>
                </a:ln>
                <a:solidFill>
                  <a:sysClr val="windowText" lastClr="000000"/>
                </a:solidFill>
                <a:effectLst/>
                <a:uLnTx/>
                <a:uFillTx/>
              </a:rPr>
              <a:t>. </a:t>
            </a:r>
            <a:r>
              <a:rPr kumimoji="0" lang="en-US" sz="1800" b="0" i="0" u="none" strike="noStrike" kern="0" cap="none" spc="0" normalizeH="0" baseline="0" noProof="0" dirty="0" smtClean="0">
                <a:ln>
                  <a:noFill/>
                </a:ln>
                <a:solidFill>
                  <a:sysClr val="windowText" lastClr="000000"/>
                </a:solidFill>
                <a:effectLst/>
                <a:uLnTx/>
                <a:uFillTx/>
              </a:rPr>
              <a:t>Simulation: 3.79 to 5.01 GHz. </a:t>
            </a:r>
          </a:p>
          <a:p>
            <a:pPr marL="285750" marR="0" lvl="0" indent="-285750" defTabSz="4175125" eaLnBrk="1" fontAlgn="auto" latinLnBrk="0" hangingPunct="1">
              <a:lnSpc>
                <a:spcPct val="100000"/>
              </a:lnSpc>
              <a:spcBef>
                <a:spcPct val="20000"/>
              </a:spcBef>
              <a:spcAft>
                <a:spcPts val="0"/>
              </a:spcAft>
              <a:buClrTx/>
              <a:buSzTx/>
              <a:buFont typeface="Courier New"/>
              <a:buChar char="o"/>
              <a:tabLst/>
              <a:defRPr/>
            </a:pPr>
            <a:r>
              <a:rPr kumimoji="0" lang="en-US" sz="1800" b="0" i="0" u="none" strike="noStrike" kern="0" cap="none" spc="0" normalizeH="0" baseline="0" noProof="0" dirty="0" smtClean="0">
                <a:ln>
                  <a:noFill/>
                </a:ln>
                <a:solidFill>
                  <a:sysClr val="windowText" lastClr="000000"/>
                </a:solidFill>
                <a:effectLst/>
                <a:uLnTx/>
                <a:uFillTx/>
              </a:rPr>
              <a:t>Power consumption: </a:t>
            </a:r>
            <a:r>
              <a:rPr kumimoji="0" lang="en-US" sz="1800" b="0" i="0" u="none" strike="noStrike" kern="0" cap="none" spc="0" normalizeH="0" baseline="0" noProof="0" dirty="0" smtClean="0">
                <a:ln>
                  <a:noFill/>
                </a:ln>
                <a:solidFill>
                  <a:srgbClr val="3366FF"/>
                </a:solidFill>
                <a:effectLst/>
                <a:uLnTx/>
                <a:uFillTx/>
              </a:rPr>
              <a:t>121 </a:t>
            </a:r>
            <a:r>
              <a:rPr kumimoji="0" lang="en-US" sz="1800" b="0" i="0" u="none" strike="noStrike" kern="0" cap="none" spc="0" normalizeH="0" baseline="0" noProof="0" dirty="0" err="1" smtClean="0">
                <a:ln>
                  <a:noFill/>
                </a:ln>
                <a:solidFill>
                  <a:srgbClr val="3366FF"/>
                </a:solidFill>
                <a:effectLst/>
                <a:uLnTx/>
                <a:uFillTx/>
              </a:rPr>
              <a:t>mW</a:t>
            </a:r>
            <a:r>
              <a:rPr kumimoji="0" lang="en-US" sz="1800" b="0" i="0" u="none" strike="noStrike" kern="0" cap="none" spc="0" normalizeH="0" baseline="0" noProof="0" dirty="0" smtClean="0">
                <a:ln>
                  <a:noFill/>
                </a:ln>
                <a:solidFill>
                  <a:srgbClr val="3366FF"/>
                </a:solidFill>
                <a:effectLst/>
                <a:uLnTx/>
                <a:uFillTx/>
              </a:rPr>
              <a:t> at 4.9 GHz.</a:t>
            </a:r>
            <a:r>
              <a:rPr kumimoji="0" lang="en-US" sz="1800" b="0" i="0" u="none" strike="noStrike" kern="0" cap="none" spc="0" normalizeH="0" baseline="0" noProof="0" dirty="0" smtClean="0">
                <a:ln>
                  <a:noFill/>
                </a:ln>
                <a:solidFill>
                  <a:sysClr val="windowText" lastClr="000000"/>
                </a:solidFill>
                <a:effectLst/>
                <a:uLnTx/>
                <a:uFillTx/>
              </a:rPr>
              <a:t> Compare: ring oscillator based PLL, 173 </a:t>
            </a:r>
            <a:r>
              <a:rPr kumimoji="0" lang="en-US" sz="1800" b="0" i="0" u="none" strike="noStrike" kern="0" cap="none" spc="0" normalizeH="0" baseline="0" noProof="0" dirty="0" err="1" smtClean="0">
                <a:ln>
                  <a:noFill/>
                </a:ln>
                <a:solidFill>
                  <a:sysClr val="windowText" lastClr="000000"/>
                </a:solidFill>
                <a:effectLst/>
                <a:uLnTx/>
                <a:uFillTx/>
              </a:rPr>
              <a:t>mW</a:t>
            </a:r>
            <a:r>
              <a:rPr kumimoji="0" lang="en-US" sz="1800" b="0" i="0" u="none" strike="noStrike" kern="0" cap="none" spc="0" normalizeH="0" baseline="0" noProof="0" dirty="0" smtClean="0">
                <a:ln>
                  <a:noFill/>
                </a:ln>
                <a:solidFill>
                  <a:sysClr val="windowText" lastClr="000000"/>
                </a:solidFill>
                <a:effectLst/>
                <a:uLnTx/>
                <a:uFillTx/>
              </a:rPr>
              <a:t> at 2.5 GHz</a:t>
            </a:r>
          </a:p>
          <a:p>
            <a:pPr marL="285750" marR="0" lvl="0" indent="-285750" defTabSz="4175125" eaLnBrk="1" fontAlgn="auto" latinLnBrk="0" hangingPunct="1">
              <a:lnSpc>
                <a:spcPct val="100000"/>
              </a:lnSpc>
              <a:spcBef>
                <a:spcPct val="20000"/>
              </a:spcBef>
              <a:spcAft>
                <a:spcPts val="0"/>
              </a:spcAft>
              <a:buClrTx/>
              <a:buSzTx/>
              <a:buFont typeface="Courier New"/>
              <a:buChar char="o"/>
              <a:tabLst/>
              <a:defRPr/>
            </a:pPr>
            <a:r>
              <a:rPr kumimoji="0" lang="en-US" sz="1800" b="0" i="0" u="none" strike="noStrike" kern="0" cap="none" spc="0" normalizeH="0" baseline="0" noProof="0" dirty="0" smtClean="0">
                <a:ln>
                  <a:noFill/>
                </a:ln>
                <a:solidFill>
                  <a:sysClr val="windowText" lastClr="000000"/>
                </a:solidFill>
                <a:effectLst/>
                <a:uLnTx/>
                <a:uFillTx/>
              </a:rPr>
              <a:t>Random jitter: </a:t>
            </a:r>
            <a:r>
              <a:rPr kumimoji="0" lang="en-US" sz="1800" b="0" i="0" u="none" strike="noStrike" kern="0" cap="none" spc="0" normalizeH="0" baseline="0" noProof="0" dirty="0" smtClean="0">
                <a:ln>
                  <a:noFill/>
                </a:ln>
                <a:solidFill>
                  <a:srgbClr val="3366FF"/>
                </a:solidFill>
                <a:effectLst/>
                <a:uLnTx/>
                <a:uFillTx/>
              </a:rPr>
              <a:t>1 - 2.5 ps (RMS)</a:t>
            </a:r>
          </a:p>
          <a:p>
            <a:pPr marL="285750" marR="0" lvl="0" indent="-285750" defTabSz="4175125" eaLnBrk="1" fontAlgn="auto" latinLnBrk="0" hangingPunct="1">
              <a:lnSpc>
                <a:spcPct val="100000"/>
              </a:lnSpc>
              <a:spcBef>
                <a:spcPct val="20000"/>
              </a:spcBef>
              <a:spcAft>
                <a:spcPts val="0"/>
              </a:spcAft>
              <a:buClrTx/>
              <a:buSzTx/>
              <a:buFont typeface="Courier New"/>
              <a:buChar char="o"/>
              <a:tabLst/>
              <a:defRPr/>
            </a:pPr>
            <a:r>
              <a:rPr kumimoji="0" lang="en-US" sz="1800" b="0" i="0" u="none" strike="noStrike" kern="0" cap="none" spc="0" normalizeH="0" baseline="0" noProof="0" dirty="0" smtClean="0">
                <a:ln>
                  <a:noFill/>
                </a:ln>
                <a:solidFill>
                  <a:sysClr val="windowText" lastClr="000000"/>
                </a:solidFill>
                <a:effectLst/>
                <a:uLnTx/>
                <a:uFillTx/>
              </a:rPr>
              <a:t>Deterministic jitter: &lt; 17 ps (</a:t>
            </a:r>
            <a:r>
              <a:rPr kumimoji="0" lang="en-US" sz="1800" b="0" i="0" u="none" strike="noStrike" kern="0" cap="none" spc="0" normalizeH="0" baseline="0" noProof="0" dirty="0" err="1" smtClean="0">
                <a:ln>
                  <a:noFill/>
                </a:ln>
                <a:solidFill>
                  <a:sysClr val="windowText" lastClr="000000"/>
                </a:solidFill>
                <a:effectLst/>
                <a:uLnTx/>
                <a:uFillTx/>
              </a:rPr>
              <a:t>pk-pk</a:t>
            </a:r>
            <a:r>
              <a:rPr kumimoji="0" lang="en-US" sz="1800" b="0" i="0" u="none" strike="noStrike" kern="0" cap="none" spc="0" normalizeH="0" baseline="0" noProof="0" dirty="0" smtClean="0">
                <a:ln>
                  <a:noFill/>
                </a:ln>
                <a:solidFill>
                  <a:sysClr val="windowText" lastClr="000000"/>
                </a:solidFill>
                <a:effectLst/>
                <a:uLnTx/>
                <a:uFillTx/>
              </a:rPr>
              <a:t>)</a:t>
            </a:r>
          </a:p>
        </p:txBody>
      </p:sp>
      <p:sp>
        <p:nvSpPr>
          <p:cNvPr id="12" name="AutoShape 4"/>
          <p:cNvSpPr>
            <a:spLocks noChangeArrowheads="1"/>
          </p:cNvSpPr>
          <p:nvPr/>
        </p:nvSpPr>
        <p:spPr bwMode="auto">
          <a:xfrm>
            <a:off x="7540625" y="573088"/>
            <a:ext cx="153988" cy="88900"/>
          </a:xfrm>
          <a:prstGeom prst="rightArrow">
            <a:avLst>
              <a:gd name="adj1" fmla="val 50000"/>
              <a:gd name="adj2" fmla="val 43304"/>
            </a:avLst>
          </a:prstGeom>
          <a:solidFill>
            <a:srgbClr val="FF0000"/>
          </a:solidFill>
          <a:ln w="9525">
            <a:solidFill>
              <a:schemeClr val="tx1"/>
            </a:solidFill>
            <a:miter lim="800000"/>
            <a:headEnd/>
            <a:tailEnd/>
          </a:ln>
        </p:spPr>
        <p:txBody>
          <a:bodyPr wrap="none" anchor="ctr"/>
          <a:lstStyle/>
          <a:p>
            <a:endParaRPr lang="en-US"/>
          </a:p>
        </p:txBody>
      </p:sp>
      <p:sp>
        <p:nvSpPr>
          <p:cNvPr id="7" name="Rounded Rectangle 6"/>
          <p:cNvSpPr/>
          <p:nvPr/>
        </p:nvSpPr>
        <p:spPr>
          <a:xfrm>
            <a:off x="825500" y="1473200"/>
            <a:ext cx="4152900" cy="1917700"/>
          </a:xfrm>
          <a:prstGeom prst="roundRect">
            <a:avLst/>
          </a:prstGeom>
          <a:no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noFill/>
            </a:endParaRPr>
          </a:p>
        </p:txBody>
      </p:sp>
      <p:cxnSp>
        <p:nvCxnSpPr>
          <p:cNvPr id="9" name="Straight Arrow Connector 8"/>
          <p:cNvCxnSpPr/>
          <p:nvPr/>
        </p:nvCxnSpPr>
        <p:spPr>
          <a:xfrm>
            <a:off x="4889500" y="3289300"/>
            <a:ext cx="2971800" cy="482600"/>
          </a:xfrm>
          <a:prstGeom prst="straightConnector1">
            <a:avLst/>
          </a:prstGeom>
          <a:ln>
            <a:solidFill>
              <a:srgbClr val="FF66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1861498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Network</Template>
  <TotalTime>5443</TotalTime>
  <Words>1689</Words>
  <Application>Microsoft Macintosh PowerPoint</Application>
  <PresentationFormat>On-screen Show (4:3)</PresentationFormat>
  <Paragraphs>200</Paragraphs>
  <Slides>17</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19" baseType="lpstr">
      <vt:lpstr>Network</vt:lpstr>
      <vt:lpstr>Visio</vt:lpstr>
      <vt:lpstr>ASIC Development for High Speed Serial Data Transmission from Detector Front-end to the Back-end </vt:lpstr>
      <vt:lpstr>The purpose and the team</vt:lpstr>
      <vt:lpstr>Overview: the Present LAr readout</vt:lpstr>
      <vt:lpstr>Overview: the proposed upgrade</vt:lpstr>
      <vt:lpstr>Overview: concept and ASICs</vt:lpstr>
      <vt:lpstr>Overview: ASIC prototype</vt:lpstr>
      <vt:lpstr>The 5 Gbps Serializer LOCs1</vt:lpstr>
      <vt:lpstr>The 5 Gbps Serializer LOCs1</vt:lpstr>
      <vt:lpstr>The 5 GHz LCPLL</vt:lpstr>
      <vt:lpstr>Future work: LOCs2 + LOCld</vt:lpstr>
      <vt:lpstr>A few details</vt:lpstr>
      <vt:lpstr>The VCSEL driver</vt:lpstr>
      <vt:lpstr>Adjustable Active Peaking </vt:lpstr>
      <vt:lpstr>Conclusions</vt:lpstr>
      <vt:lpstr>Acknowledgements</vt:lpstr>
      <vt:lpstr>Backup slide</vt:lpstr>
      <vt:lpstr>A low power, wide data rate range  (1 – 5 Gbps) and rad-tol serializer?</vt:lpstr>
    </vt:vector>
  </TitlesOfParts>
  <Manager/>
  <Company>SMU</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
  <dc:creator>Jingbo Ye</dc:creator>
  <cp:keywords/>
  <dc:description/>
  <cp:lastModifiedBy>Jingbo Ye</cp:lastModifiedBy>
  <cp:revision>223</cp:revision>
  <dcterms:created xsi:type="dcterms:W3CDTF">2009-02-18T20:15:28Z</dcterms:created>
  <dcterms:modified xsi:type="dcterms:W3CDTF">2011-12-05T04:19:44Z</dcterms:modified>
  <cp:category/>
</cp:coreProperties>
</file>