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46"/>
  </p:notesMasterIdLst>
  <p:handoutMasterIdLst>
    <p:handoutMasterId r:id="rId47"/>
  </p:handoutMasterIdLst>
  <p:sldIdLst>
    <p:sldId id="263" r:id="rId2"/>
    <p:sldId id="425" r:id="rId3"/>
    <p:sldId id="616" r:id="rId4"/>
    <p:sldId id="585" r:id="rId5"/>
    <p:sldId id="572" r:id="rId6"/>
    <p:sldId id="630" r:id="rId7"/>
    <p:sldId id="617" r:id="rId8"/>
    <p:sldId id="618" r:id="rId9"/>
    <p:sldId id="619" r:id="rId10"/>
    <p:sldId id="620" r:id="rId11"/>
    <p:sldId id="621" r:id="rId12"/>
    <p:sldId id="622" r:id="rId13"/>
    <p:sldId id="624" r:id="rId14"/>
    <p:sldId id="633" r:id="rId15"/>
    <p:sldId id="600" r:id="rId16"/>
    <p:sldId id="601" r:id="rId17"/>
    <p:sldId id="590" r:id="rId18"/>
    <p:sldId id="629" r:id="rId19"/>
    <p:sldId id="479" r:id="rId20"/>
    <p:sldId id="609" r:id="rId21"/>
    <p:sldId id="602" r:id="rId22"/>
    <p:sldId id="279" r:id="rId23"/>
    <p:sldId id="610" r:id="rId24"/>
    <p:sldId id="593" r:id="rId25"/>
    <p:sldId id="631" r:id="rId26"/>
    <p:sldId id="437" r:id="rId27"/>
    <p:sldId id="632" r:id="rId28"/>
    <p:sldId id="474" r:id="rId29"/>
    <p:sldId id="457" r:id="rId30"/>
    <p:sldId id="382" r:id="rId31"/>
    <p:sldId id="485" r:id="rId32"/>
    <p:sldId id="508" r:id="rId33"/>
    <p:sldId id="589" r:id="rId34"/>
    <p:sldId id="447" r:id="rId35"/>
    <p:sldId id="461" r:id="rId36"/>
    <p:sldId id="465" r:id="rId37"/>
    <p:sldId id="450" r:id="rId38"/>
    <p:sldId id="497" r:id="rId39"/>
    <p:sldId id="470" r:id="rId40"/>
    <p:sldId id="453" r:id="rId41"/>
    <p:sldId id="454" r:id="rId42"/>
    <p:sldId id="500" r:id="rId43"/>
    <p:sldId id="634" r:id="rId44"/>
    <p:sldId id="265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300"/>
    <a:srgbClr val="D2533C"/>
    <a:srgbClr val="57C704"/>
    <a:srgbClr val="0432FF"/>
    <a:srgbClr val="009193"/>
    <a:srgbClr val="00FDFF"/>
    <a:srgbClr val="1D1355"/>
    <a:srgbClr val="0A0A46"/>
    <a:srgbClr val="15114B"/>
    <a:srgbClr val="160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8"/>
    <p:restoredTop sz="94108"/>
  </p:normalViewPr>
  <p:slideViewPr>
    <p:cSldViewPr snapToGrid="0" snapToObjects="1">
      <p:cViewPr varScale="1">
        <p:scale>
          <a:sx n="91" d="100"/>
          <a:sy n="91" d="100"/>
        </p:scale>
        <p:origin x="184" y="408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24121503406226"/>
          <c:y val="9.564853556485356E-2"/>
          <c:w val="0.71996310087971616"/>
          <c:h val="0.71759359650718568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A7-7A4B-95BE-490B7932A0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 b="1" dirty="0">
                    <a:solidFill>
                      <a:schemeClr val="tx1"/>
                    </a:solidFill>
                  </a:rPr>
                  <a:t>B Field (T)</a:t>
                </a:r>
                <a:endParaRPr lang="ko-KR" altLang="en-US" sz="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  <c:max val="3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 b="1" dirty="0">
                    <a:solidFill>
                      <a:schemeClr val="tx1"/>
                    </a:solidFill>
                  </a:rPr>
                  <a:t>Q</a:t>
                </a:r>
                <a:r>
                  <a:rPr lang="en-US" altLang="ko-KR" sz="800" b="1" baseline="-25000" dirty="0">
                    <a:solidFill>
                      <a:schemeClr val="tx1"/>
                    </a:solidFill>
                  </a:rPr>
                  <a:t>0</a:t>
                </a:r>
                <a:endParaRPr lang="ko-KR" altLang="en-US" sz="800" b="1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316EE-5EFE-9044-A20D-8E0610732A85}" type="datetimeFigureOut">
              <a:rPr lang="en-US" smtClean="0"/>
              <a:t>2/19/24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7310-7581-ED4D-8B2F-724C65696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74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790F-AF9B-7147-BA5F-856AAC3A390E}" type="datetimeFigureOut">
              <a:rPr lang="en-US" smtClean="0"/>
              <a:t>2/19/24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0E0F4-C1CA-384A-923F-33C5B622A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9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10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40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24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81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938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09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908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72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14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13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80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15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50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925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501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331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845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60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30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145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124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19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381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944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560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449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449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034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48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046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3340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84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642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405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3748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924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8520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75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97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61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46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0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CAU BSM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Axions and ALPs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2.png"/><Relationship Id="rId7" Type="http://schemas.openxmlformats.org/officeDocument/2006/relationships/image" Target="../media/image3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7.png"/><Relationship Id="rId10" Type="http://schemas.openxmlformats.org/officeDocument/2006/relationships/image" Target="../media/image39.png"/><Relationship Id="rId4" Type="http://schemas.openxmlformats.org/officeDocument/2006/relationships/image" Target="../media/image5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36.jpg"/><Relationship Id="rId4" Type="http://schemas.openxmlformats.org/officeDocument/2006/relationships/image" Target="../media/image23.jpg"/><Relationship Id="rId9" Type="http://schemas.openxmlformats.org/officeDocument/2006/relationships/image" Target="../media/image7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.png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5.png"/><Relationship Id="rId7" Type="http://schemas.openxmlformats.org/officeDocument/2006/relationships/image" Target="../media/image54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11" Type="http://schemas.openxmlformats.org/officeDocument/2006/relationships/image" Target="../media/image52.png"/><Relationship Id="rId5" Type="http://schemas.openxmlformats.org/officeDocument/2006/relationships/image" Target="../media/image48.png"/><Relationship Id="rId10" Type="http://schemas.openxmlformats.org/officeDocument/2006/relationships/image" Target="../media/image51.png"/><Relationship Id="rId4" Type="http://schemas.openxmlformats.org/officeDocument/2006/relationships/image" Target="../media/image7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59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6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5.png"/><Relationship Id="rId7" Type="http://schemas.openxmlformats.org/officeDocument/2006/relationships/image" Target="../media/image17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0.png"/><Relationship Id="rId5" Type="http://schemas.openxmlformats.org/officeDocument/2006/relationships/image" Target="../media/image151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13.jpg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png"/><Relationship Id="rId3" Type="http://schemas.openxmlformats.org/officeDocument/2006/relationships/image" Target="../media/image200.png"/><Relationship Id="rId7" Type="http://schemas.openxmlformats.org/officeDocument/2006/relationships/image" Target="../media/image73.emf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5.emf"/><Relationship Id="rId5" Type="http://schemas.openxmlformats.org/officeDocument/2006/relationships/image" Target="../media/image72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4.emf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5.png"/><Relationship Id="rId7" Type="http://schemas.openxmlformats.org/officeDocument/2006/relationships/image" Target="../media/image78.emf"/><Relationship Id="rId12" Type="http://schemas.openxmlformats.org/officeDocument/2006/relationships/image" Target="../media/image27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60.png"/><Relationship Id="rId5" Type="http://schemas.openxmlformats.org/officeDocument/2006/relationships/image" Target="../media/image77.jpg"/><Relationship Id="rId10" Type="http://schemas.openxmlformats.org/officeDocument/2006/relationships/image" Target="../media/image250.png"/><Relationship Id="rId4" Type="http://schemas.openxmlformats.org/officeDocument/2006/relationships/image" Target="../media/image76.png"/><Relationship Id="rId9" Type="http://schemas.openxmlformats.org/officeDocument/2006/relationships/image" Target="../media/image80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5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82.png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5.png"/><Relationship Id="rId7" Type="http://schemas.openxmlformats.org/officeDocument/2006/relationships/image" Target="../media/image8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0.png"/><Relationship Id="rId5" Type="http://schemas.openxmlformats.org/officeDocument/2006/relationships/image" Target="../media/image85.png"/><Relationship Id="rId10" Type="http://schemas.openxmlformats.org/officeDocument/2006/relationships/image" Target="../media/image30.jpg"/><Relationship Id="rId4" Type="http://schemas.openxmlformats.org/officeDocument/2006/relationships/image" Target="../media/image44.jpg"/><Relationship Id="rId9" Type="http://schemas.openxmlformats.org/officeDocument/2006/relationships/image" Target="../media/image89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38.png"/><Relationship Id="rId3" Type="http://schemas.openxmlformats.org/officeDocument/2006/relationships/image" Target="../media/image5.png"/><Relationship Id="rId7" Type="http://schemas.openxmlformats.org/officeDocument/2006/relationships/image" Target="../media/image94.png"/><Relationship Id="rId12" Type="http://schemas.openxmlformats.org/officeDocument/2006/relationships/image" Target="../media/image9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97.png"/><Relationship Id="rId5" Type="http://schemas.openxmlformats.org/officeDocument/2006/relationships/image" Target="../media/image92.tiff"/><Relationship Id="rId10" Type="http://schemas.openxmlformats.org/officeDocument/2006/relationships/image" Target="../media/image96.png"/><Relationship Id="rId4" Type="http://schemas.openxmlformats.org/officeDocument/2006/relationships/image" Target="../media/image91.png"/><Relationship Id="rId9" Type="http://schemas.openxmlformats.org/officeDocument/2006/relationships/chart" Target="../charts/chart1.xml"/><Relationship Id="rId14" Type="http://schemas.openxmlformats.org/officeDocument/2006/relationships/image" Target="../media/image9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tiff"/><Relationship Id="rId10" Type="http://schemas.openxmlformats.org/officeDocument/2006/relationships/image" Target="../media/image105.png"/><Relationship Id="rId4" Type="http://schemas.openxmlformats.org/officeDocument/2006/relationships/image" Target="../media/image100.png"/><Relationship Id="rId9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jpe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880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870.png"/><Relationship Id="rId7" Type="http://schemas.openxmlformats.org/officeDocument/2006/relationships/image" Target="../media/image90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5.pn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7.png"/><Relationship Id="rId4" Type="http://schemas.openxmlformats.org/officeDocument/2006/relationships/image" Target="../media/image7.png"/><Relationship Id="rId9" Type="http://schemas.openxmlformats.org/officeDocument/2006/relationships/image" Target="../media/image16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eg"/><Relationship Id="rId5" Type="http://schemas.openxmlformats.org/officeDocument/2006/relationships/image" Target="../media/image113.png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950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7.png"/><Relationship Id="rId10" Type="http://schemas.openxmlformats.org/officeDocument/2006/relationships/image" Target="../media/image121.jpg"/><Relationship Id="rId4" Type="http://schemas.openxmlformats.org/officeDocument/2006/relationships/image" Target="../media/image5.png"/><Relationship Id="rId9" Type="http://schemas.openxmlformats.org/officeDocument/2006/relationships/image" Target="../media/image1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pn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4.png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94EA928-A6AB-1E9B-EB2C-67BC80D96F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719" b="6048"/>
          <a:stretch/>
        </p:blipFill>
        <p:spPr>
          <a:xfrm>
            <a:off x="-9551" y="0"/>
            <a:ext cx="9149471" cy="37882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88982"/>
          </a:xfrm>
          <a:solidFill>
            <a:schemeClr val="bg1">
              <a:alpha val="3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txBody>
          <a:bodyPr anchor="ctr"/>
          <a:lstStyle/>
          <a:p>
            <a:pPr algn="ctr"/>
            <a:r>
              <a:rPr lang="en-US" sz="4400" cap="none" dirty="0">
                <a:solidFill>
                  <a:srgbClr val="FF9300"/>
                </a:solidFill>
              </a:rPr>
              <a:t>Search for </a:t>
            </a:r>
            <a:br>
              <a:rPr lang="en-US" sz="4400" cap="none" dirty="0">
                <a:solidFill>
                  <a:srgbClr val="FF9300"/>
                </a:solidFill>
              </a:rPr>
            </a:br>
            <a:r>
              <a:rPr lang="en-US" sz="4400" cap="none" dirty="0">
                <a:solidFill>
                  <a:srgbClr val="FF9300"/>
                </a:solidFill>
              </a:rPr>
              <a:t>Axions and Axion-Like Particles</a:t>
            </a:r>
            <a:endParaRPr lang="en-US" sz="3600" cap="none" dirty="0">
              <a:solidFill>
                <a:srgbClr val="FF93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96" y="3795386"/>
            <a:ext cx="8547652" cy="2690923"/>
          </a:xfrm>
        </p:spPr>
        <p:txBody>
          <a:bodyPr>
            <a:noAutofit/>
          </a:bodyPr>
          <a:lstStyle/>
          <a:p>
            <a:pPr algn="r"/>
            <a:endParaRPr lang="en-US" sz="2000" b="1" i="1" dirty="0">
              <a:solidFill>
                <a:schemeClr val="tx1"/>
              </a:solidFill>
            </a:endParaRPr>
          </a:p>
          <a:p>
            <a:pPr algn="r"/>
            <a:r>
              <a:rPr lang="en-US" sz="2000" b="1" i="1" dirty="0">
                <a:solidFill>
                  <a:schemeClr val="tx1"/>
                </a:solidFill>
              </a:rPr>
              <a:t>CAU-PNU BSM Workshop</a:t>
            </a:r>
          </a:p>
          <a:p>
            <a:pPr algn="r"/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Feb. 19 2024 Chung-Ang Univ.</a:t>
            </a:r>
          </a:p>
          <a:p>
            <a:pPr algn="r"/>
            <a:endParaRPr lang="en-US" sz="2000" i="1" dirty="0"/>
          </a:p>
          <a:p>
            <a:pPr algn="r"/>
            <a:endParaRPr lang="en-US" sz="2000" i="1" dirty="0"/>
          </a:p>
          <a:p>
            <a:pPr algn="r"/>
            <a:endParaRPr lang="en-US" sz="2000" i="1" dirty="0"/>
          </a:p>
          <a:p>
            <a:pPr algn="r"/>
            <a:r>
              <a:rPr lang="en-US" sz="2000" i="1" dirty="0" err="1">
                <a:solidFill>
                  <a:srgbClr val="0432FF"/>
                </a:solidFill>
              </a:rPr>
              <a:t>SungWoo</a:t>
            </a:r>
            <a:r>
              <a:rPr lang="en-US" sz="2000" i="1" dirty="0">
                <a:solidFill>
                  <a:srgbClr val="0432FF"/>
                </a:solidFill>
              </a:rPr>
              <a:t> YOUN</a:t>
            </a:r>
          </a:p>
          <a:p>
            <a:pPr algn="r"/>
            <a:r>
              <a:rPr lang="en-US" sz="2000" i="1" dirty="0">
                <a:solidFill>
                  <a:srgbClr val="00B050"/>
                </a:solidFill>
              </a:rPr>
              <a:t>IBS-CAPP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8FFFFB-2E03-A1E8-6EE9-6DDDC617E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552" y="3788227"/>
            <a:ext cx="5370691" cy="30713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0227C2-10F8-ED66-1DF2-7B8A3FF9D963}"/>
              </a:ext>
            </a:extLst>
          </p:cNvPr>
          <p:cNvSpPr txBox="1"/>
          <p:nvPr/>
        </p:nvSpPr>
        <p:spPr>
          <a:xfrm>
            <a:off x="0" y="6480403"/>
            <a:ext cx="1319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b="1" i="1" dirty="0">
                <a:solidFill>
                  <a:schemeClr val="bg1"/>
                </a:solidFill>
              </a:rPr>
              <a:t>DALL-E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0D0120-7D70-6240-DF3A-C0ACEC3587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633" y="3795385"/>
            <a:ext cx="2222735" cy="148182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4844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CAPP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8C3669-0CAA-EA61-637C-D56C129BECC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16" r="17425"/>
          <a:stretch/>
        </p:blipFill>
        <p:spPr>
          <a:xfrm>
            <a:off x="5767127" y="1106661"/>
            <a:ext cx="1542499" cy="320560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softEdge rad="63500"/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F7AFEA2-F5F1-62E0-3587-842E3E407145}"/>
                  </a:ext>
                </a:extLst>
              </p:cNvPr>
              <p:cNvSpPr txBox="1"/>
              <p:nvPr/>
            </p:nvSpPr>
            <p:spPr>
              <a:xfrm>
                <a:off x="5767127" y="4312265"/>
                <a:ext cx="3035645" cy="2031325"/>
              </a:xfrm>
              <a:prstGeom prst="rect">
                <a:avLst/>
              </a:prstGeom>
              <a:solidFill>
                <a:schemeClr val="bg2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600" b="1" i="1" dirty="0"/>
                  <a:t>CAPP-12TB</a:t>
                </a:r>
              </a:p>
              <a:p>
                <a:pPr algn="ctr"/>
                <a:r>
                  <a:rPr lang="en-KR" sz="1400" i="1" dirty="0"/>
                  <a:t>(12T/320mm)</a:t>
                </a:r>
              </a:p>
              <a:p>
                <a:pPr algn="ctr"/>
                <a:endParaRPr lang="en-KR" sz="800" i="1" dirty="0"/>
              </a:p>
              <a:p>
                <a:pPr algn="ctr"/>
                <a:r>
                  <a:rPr lang="en-KR" sz="1400" i="1" dirty="0"/>
                  <a:t>T</a:t>
                </a:r>
                <a:r>
                  <a:rPr lang="en-KR" sz="1400" i="1" baseline="-25000" dirty="0"/>
                  <a:t>sys</a:t>
                </a:r>
                <a:r>
                  <a:rPr lang="en-KR" sz="1400" i="1" dirty="0"/>
                  <a:t> &lt; 250 mK</a:t>
                </a:r>
              </a:p>
              <a:p>
                <a:pPr algn="ctr"/>
                <a:r>
                  <a:rPr lang="en-US" sz="1400" i="1" dirty="0">
                    <a:solidFill>
                      <a:srgbClr val="FF0000"/>
                    </a:solidFill>
                  </a:rPr>
                  <a:t>d</a:t>
                </a:r>
                <a:r>
                  <a:rPr lang="en-KR" sz="1400" i="1" dirty="0">
                    <a:solidFill>
                      <a:srgbClr val="FF0000"/>
                    </a:solidFill>
                  </a:rPr>
                  <a:t>f/dt~1.5 MHz/day @ DFSZ</a:t>
                </a:r>
                <a:endParaRPr lang="en-KR" sz="1400" i="1" dirty="0"/>
              </a:p>
              <a:p>
                <a:pPr algn="ctr"/>
                <a:endParaRPr lang="en-US" sz="800" i="1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400" i="1" dirty="0"/>
                  <a:t>Extended scan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400" i="1" dirty="0"/>
                  <a:t>~120 MHz) </a:t>
                </a:r>
              </a:p>
              <a:p>
                <a:pPr algn="ctr"/>
                <a:r>
                  <a:rPr lang="en-US" sz="1200" i="1" dirty="0">
                    <a:solidFill>
                      <a:srgbClr val="00B050"/>
                    </a:solidFill>
                  </a:rPr>
                  <a:t>To be submitted to PRX</a:t>
                </a:r>
              </a:p>
              <a:p>
                <a:pPr algn="ctr"/>
                <a:endParaRPr lang="en-US" sz="800" i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sz="1400" b="1" i="1" dirty="0"/>
                  <a:t>Ready for up to 1</a:t>
                </a:r>
                <a:r>
                  <a:rPr lang="en-KR" sz="1400" b="1" i="1" dirty="0"/>
                  <a:t>.5 GHz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F7AFEA2-F5F1-62E0-3587-842E3E4071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127" y="4312265"/>
                <a:ext cx="3035645" cy="2031325"/>
              </a:xfrm>
              <a:prstGeom prst="rect">
                <a:avLst/>
              </a:prstGeom>
              <a:blipFill>
                <a:blip r:embed="rId7"/>
                <a:stretch>
                  <a:fillRect t="-1242"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3">
            <a:extLst>
              <a:ext uri="{FF2B5EF4-FFF2-40B4-BE49-F238E27FC236}">
                <a16:creationId xmlns:a16="http://schemas.microsoft.com/office/drawing/2014/main" id="{7FCDFB90-45E2-A27F-FEF8-A8465978CA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09626" y="1094637"/>
            <a:ext cx="1493147" cy="321762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A6A8BC-E7B6-6982-2EB3-A632FBC34DE4}"/>
              </a:ext>
            </a:extLst>
          </p:cNvPr>
          <p:cNvCxnSpPr>
            <a:cxnSpLocks/>
          </p:cNvCxnSpPr>
          <p:nvPr/>
        </p:nvCxnSpPr>
        <p:spPr>
          <a:xfrm flipH="1">
            <a:off x="3785927" y="2709463"/>
            <a:ext cx="1981200" cy="130433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906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CAPP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6119BE-D701-7789-F6BE-373D82C618F4}"/>
              </a:ext>
            </a:extLst>
          </p:cNvPr>
          <p:cNvSpPr txBox="1"/>
          <p:nvPr/>
        </p:nvSpPr>
        <p:spPr>
          <a:xfrm>
            <a:off x="456612" y="1667300"/>
            <a:ext cx="2972388" cy="1661993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/>
              <a:t>CAPP-18T</a:t>
            </a:r>
          </a:p>
          <a:p>
            <a:pPr algn="ctr"/>
            <a:r>
              <a:rPr lang="en-KR" sz="1400" i="1" dirty="0"/>
              <a:t>(18T/70mm)</a:t>
            </a:r>
          </a:p>
          <a:p>
            <a:pPr algn="ctr"/>
            <a:endParaRPr lang="en-KR" sz="800" i="1" dirty="0"/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HTS SC magnet</a:t>
            </a:r>
          </a:p>
          <a:p>
            <a:pPr algn="ctr"/>
            <a:r>
              <a:rPr lang="en-KR" sz="1400" i="1" dirty="0"/>
              <a:t>JPC (T</a:t>
            </a:r>
            <a:r>
              <a:rPr lang="en-KR" sz="1400" i="1" baseline="-25000" dirty="0"/>
              <a:t>sys</a:t>
            </a:r>
            <a:r>
              <a:rPr lang="en-KR" sz="1400" i="1" dirty="0"/>
              <a:t> ~ 600 mK)</a:t>
            </a:r>
          </a:p>
          <a:p>
            <a:pPr algn="ctr"/>
            <a:endParaRPr lang="en-KR" sz="800" i="1" dirty="0">
              <a:solidFill>
                <a:srgbClr val="00B050"/>
              </a:solidFill>
            </a:endParaRPr>
          </a:p>
          <a:p>
            <a:pPr algn="ctr"/>
            <a:r>
              <a:rPr lang="en-KR" sz="1400" i="1" dirty="0"/>
              <a:t>KSVZ sensitivity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131 081001 (2023)</a:t>
            </a:r>
            <a:r>
              <a:rPr lang="en-KR" sz="1200" i="1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2EF133-A23A-6695-2BB4-D939966A37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" t="9472" r="-57" b="2286"/>
          <a:stretch/>
        </p:blipFill>
        <p:spPr>
          <a:xfrm>
            <a:off x="1567841" y="3329293"/>
            <a:ext cx="1917084" cy="289341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D07489-3D2B-46A4-1592-B557854AF7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612" y="3329293"/>
            <a:ext cx="1067763" cy="1860959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9A725F-3BEF-9B57-E648-9F84F766422F}"/>
              </a:ext>
            </a:extLst>
          </p:cNvPr>
          <p:cNvCxnSpPr>
            <a:cxnSpLocks/>
          </p:cNvCxnSpPr>
          <p:nvPr/>
        </p:nvCxnSpPr>
        <p:spPr>
          <a:xfrm flipH="1">
            <a:off x="3484925" y="4233797"/>
            <a:ext cx="2389782" cy="5422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96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CAPP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F3EF6B-CE0D-C6ED-126A-C8B6F9E048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323362"/>
            <a:ext cx="2784001" cy="208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A0CE23-589D-269F-461C-C7B61E58DE34}"/>
              </a:ext>
            </a:extLst>
          </p:cNvPr>
          <p:cNvSpPr txBox="1"/>
          <p:nvPr/>
        </p:nvSpPr>
        <p:spPr>
          <a:xfrm>
            <a:off x="457199" y="1478746"/>
            <a:ext cx="2784001" cy="1292662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/>
              <a:t>CAPP-12T</a:t>
            </a:r>
          </a:p>
          <a:p>
            <a:pPr algn="ctr"/>
            <a:r>
              <a:rPr lang="en-KR" sz="1400" i="1" dirty="0"/>
              <a:t>(12T/96m)</a:t>
            </a:r>
          </a:p>
          <a:p>
            <a:pPr algn="ctr"/>
            <a:endParaRPr lang="en-KR" sz="800" i="1" dirty="0"/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3-cell pizza cavity + JPA </a:t>
            </a:r>
          </a:p>
          <a:p>
            <a:pPr algn="ctr"/>
            <a:r>
              <a:rPr lang="en-KR" sz="1400" i="1" dirty="0"/>
              <a:t>KSVZ sensitivity</a:t>
            </a:r>
            <a:endParaRPr lang="en-KR" sz="1200" i="1" dirty="0">
              <a:solidFill>
                <a:srgbClr val="00B050"/>
              </a:solidFill>
            </a:endParaRP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arXiv:2312.11003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0BD0E33-143C-56B4-A4FE-0AFEEFE4EF5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172" t="15356" r="21293" b="14071"/>
          <a:stretch/>
        </p:blipFill>
        <p:spPr>
          <a:xfrm>
            <a:off x="454121" y="2930581"/>
            <a:ext cx="1361199" cy="139804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6E5753-22E2-ADB9-7E83-DFA55DB31618}"/>
              </a:ext>
            </a:extLst>
          </p:cNvPr>
          <p:cNvCxnSpPr>
            <a:cxnSpLocks/>
          </p:cNvCxnSpPr>
          <p:nvPr/>
        </p:nvCxnSpPr>
        <p:spPr>
          <a:xfrm flipH="1">
            <a:off x="3149600" y="4441371"/>
            <a:ext cx="2870200" cy="96327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9B84FD8-19FA-B3E0-99E8-CFFA2D4525F3}"/>
              </a:ext>
            </a:extLst>
          </p:cNvPr>
          <p:cNvCxnSpPr>
            <a:cxnSpLocks/>
          </p:cNvCxnSpPr>
          <p:nvPr/>
        </p:nvCxnSpPr>
        <p:spPr>
          <a:xfrm flipH="1">
            <a:off x="3149600" y="4075611"/>
            <a:ext cx="2870200" cy="132903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7E407D5-4BC9-D39F-2A32-70CBFDC6D16F}"/>
              </a:ext>
            </a:extLst>
          </p:cNvPr>
          <p:cNvSpPr txBox="1"/>
          <p:nvPr/>
        </p:nvSpPr>
        <p:spPr>
          <a:xfrm>
            <a:off x="5901452" y="1447969"/>
            <a:ext cx="2784001" cy="1323439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/>
              <a:t>CAPP-9T</a:t>
            </a:r>
          </a:p>
          <a:p>
            <a:pPr algn="ctr"/>
            <a:r>
              <a:rPr lang="en-KR" sz="1400" i="1" dirty="0"/>
              <a:t>(9T/127mm)</a:t>
            </a:r>
          </a:p>
          <a:p>
            <a:pPr algn="ctr"/>
            <a:endParaRPr lang="en-KR" sz="800" i="1" dirty="0">
              <a:solidFill>
                <a:srgbClr val="00B050"/>
              </a:solidFill>
            </a:endParaRP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TM</a:t>
            </a:r>
            <a:r>
              <a:rPr lang="en-KR" sz="1400" i="1" baseline="-25000" dirty="0">
                <a:solidFill>
                  <a:srgbClr val="FF0000"/>
                </a:solidFill>
              </a:rPr>
              <a:t>020</a:t>
            </a:r>
            <a:r>
              <a:rPr lang="en-KR" sz="1400" i="1" dirty="0">
                <a:solidFill>
                  <a:srgbClr val="FF0000"/>
                </a:solidFill>
              </a:rPr>
              <a:t> mode</a:t>
            </a:r>
            <a:endParaRPr lang="en-KR" sz="1400" i="1" dirty="0"/>
          </a:p>
          <a:p>
            <a:pPr algn="ctr"/>
            <a:r>
              <a:rPr lang="en-KR" sz="1400" i="1" dirty="0"/>
              <a:t>Physic</a:t>
            </a:r>
            <a:r>
              <a:rPr lang="en-US" sz="1400" i="1" dirty="0"/>
              <a:t>s</a:t>
            </a:r>
            <a:r>
              <a:rPr lang="en-KR" sz="1400" i="1" dirty="0"/>
              <a:t> run just decommitioned</a:t>
            </a:r>
          </a:p>
          <a:p>
            <a:pPr algn="ctr"/>
            <a:r>
              <a:rPr lang="en-US" sz="1200" i="1" dirty="0">
                <a:solidFill>
                  <a:srgbClr val="00B050"/>
                </a:solidFill>
              </a:rPr>
              <a:t>P</a:t>
            </a:r>
            <a:r>
              <a:rPr lang="en-KR" sz="1200" i="1" dirty="0">
                <a:solidFill>
                  <a:srgbClr val="00B050"/>
                </a:solidFill>
              </a:rPr>
              <a:t>aper under preparation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27B3AF7-6B2A-EFC2-C751-32B777C001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3453" y="2932928"/>
            <a:ext cx="1393347" cy="139334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61031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QUAX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13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FEE12F8-C8DD-619E-1AD9-5D31AEFE596C}"/>
              </a:ext>
            </a:extLst>
          </p:cNvPr>
          <p:cNvGrpSpPr/>
          <p:nvPr/>
        </p:nvGrpSpPr>
        <p:grpSpPr>
          <a:xfrm>
            <a:off x="457200" y="4713607"/>
            <a:ext cx="4465117" cy="1764000"/>
            <a:chOff x="4221683" y="4677000"/>
            <a:chExt cx="4465117" cy="1800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509E31F-DEFC-AA42-F28B-ABDEEA39F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21683" y="4677000"/>
              <a:ext cx="4465117" cy="1800000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A86065D-9BDC-46CE-3CDE-1D5C7921EBF4}"/>
                </a:ext>
              </a:extLst>
            </p:cNvPr>
            <p:cNvSpPr txBox="1"/>
            <p:nvPr/>
          </p:nvSpPr>
          <p:spPr>
            <a:xfrm>
              <a:off x="4274691" y="4744612"/>
              <a:ext cx="1224000" cy="31405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QUAX(LNL)</a:t>
              </a: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5B09508-8733-0312-A379-7616A8D1C245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4922317" y="3909554"/>
            <a:ext cx="2092437" cy="1686053"/>
          </a:xfrm>
          <a:prstGeom prst="line">
            <a:avLst/>
          </a:prstGeom>
          <a:ln w="254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1B026FC-2492-FE29-CF24-93AA01693710}"/>
              </a:ext>
            </a:extLst>
          </p:cNvPr>
          <p:cNvSpPr txBox="1"/>
          <p:nvPr/>
        </p:nvSpPr>
        <p:spPr>
          <a:xfrm>
            <a:off x="457200" y="3371163"/>
            <a:ext cx="2971800" cy="1415772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/>
              <a:t>QUAX</a:t>
            </a:r>
          </a:p>
          <a:p>
            <a:pPr algn="ctr"/>
            <a:r>
              <a:rPr lang="en-KR" sz="1400" i="1" dirty="0"/>
              <a:t>(8T/150m)</a:t>
            </a:r>
          </a:p>
          <a:p>
            <a:pPr algn="ctr"/>
            <a:endParaRPr lang="en-KR" sz="800" i="1" dirty="0"/>
          </a:p>
          <a:p>
            <a:pPr algn="ctr"/>
            <a:r>
              <a:rPr lang="en-US" sz="1400" i="1" dirty="0">
                <a:solidFill>
                  <a:srgbClr val="FF0000"/>
                </a:solidFill>
              </a:rPr>
              <a:t>D</a:t>
            </a:r>
            <a:r>
              <a:rPr lang="en-KR" sz="1400" i="1" dirty="0">
                <a:solidFill>
                  <a:srgbClr val="FF0000"/>
                </a:solidFill>
              </a:rPr>
              <a:t>ielectric cavity + TWPA</a:t>
            </a:r>
            <a:endParaRPr lang="en-KR" sz="1400" i="1" dirty="0"/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108</a:t>
            </a:r>
            <a:r>
              <a:rPr lang="en-KR" sz="1200" i="1" dirty="0">
                <a:solidFill>
                  <a:srgbClr val="00B050"/>
                </a:solidFill>
              </a:rPr>
              <a:t> 062005 (2023)</a:t>
            </a:r>
          </a:p>
          <a:p>
            <a:pPr algn="ctr"/>
            <a:endParaRPr lang="en-KR" sz="800" i="1" dirty="0">
              <a:solidFill>
                <a:srgbClr val="00B050"/>
              </a:solidFill>
            </a:endParaRPr>
          </a:p>
          <a:p>
            <a:pPr algn="ctr"/>
            <a:r>
              <a:rPr lang="en-KR" sz="1400" b="1" i="1" dirty="0"/>
              <a:t>Commissiong Flash experiiment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93583C2-08B6-1E29-D916-0C1D7C12402F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1240590"/>
            <a:ext cx="3284563" cy="2183033"/>
            <a:chOff x="5791200" y="1299357"/>
            <a:chExt cx="2895600" cy="1924515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F52FA86-C5C1-25F9-334E-4CE308045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1A77318-8BFB-EAB7-C7DE-DEA3B1EA7242}"/>
                </a:ext>
              </a:extLst>
            </p:cNvPr>
            <p:cNvSpPr txBox="1"/>
            <p:nvPr/>
          </p:nvSpPr>
          <p:spPr>
            <a:xfrm>
              <a:off x="5849613" y="1363379"/>
              <a:ext cx="1067237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(LNF)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B8445B07-0CC5-9410-0DB9-84B3E8DD7C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1763" y="1240589"/>
            <a:ext cx="2726181" cy="1764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F39DABE-4202-455E-F3F3-506721A79C1D}"/>
              </a:ext>
            </a:extLst>
          </p:cNvPr>
          <p:cNvSpPr txBox="1"/>
          <p:nvPr/>
        </p:nvSpPr>
        <p:spPr>
          <a:xfrm>
            <a:off x="4918214" y="2546684"/>
            <a:ext cx="1549730" cy="523220"/>
          </a:xfrm>
          <a:prstGeom prst="rect">
            <a:avLst/>
          </a:prstGeom>
          <a:solidFill>
            <a:schemeClr val="tx1">
              <a:alpha val="5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>
                <a:solidFill>
                  <a:schemeClr val="bg1"/>
                </a:solidFill>
              </a:rPr>
              <a:t>FINUDA magnet</a:t>
            </a:r>
          </a:p>
          <a:p>
            <a:pPr algn="ctr"/>
            <a:r>
              <a:rPr lang="en-KR" sz="1400" i="1" dirty="0">
                <a:solidFill>
                  <a:schemeClr val="bg1"/>
                </a:solidFill>
              </a:rPr>
              <a:t>(1.1 T, 1.4 m)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384E41C-38C2-83E4-1567-B8F11B9D6D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8826" y="4605607"/>
            <a:ext cx="1377974" cy="1872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13024B7-ADE2-7E4C-9FCD-CB88F409BBA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4237" r="9560"/>
          <a:stretch/>
        </p:blipFill>
        <p:spPr>
          <a:xfrm>
            <a:off x="5392895" y="5445248"/>
            <a:ext cx="1915931" cy="103526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05037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ORGAN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6119BE-D701-7789-F6BE-373D82C618F4}"/>
              </a:ext>
            </a:extLst>
          </p:cNvPr>
          <p:cNvSpPr txBox="1"/>
          <p:nvPr/>
        </p:nvSpPr>
        <p:spPr>
          <a:xfrm>
            <a:off x="457200" y="3429000"/>
            <a:ext cx="3096034" cy="1077218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/>
              <a:t>ORGAN</a:t>
            </a:r>
          </a:p>
          <a:p>
            <a:pPr algn="ctr"/>
            <a:r>
              <a:rPr lang="en-KR" sz="1400" i="1" dirty="0"/>
              <a:t>(14T/65mm)</a:t>
            </a:r>
          </a:p>
          <a:p>
            <a:pPr algn="ctr"/>
            <a:endParaRPr lang="en-KR" sz="800" i="1" dirty="0"/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ALP Cogensis + SMASH</a:t>
            </a:r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132 031601 (2024)</a:t>
            </a:r>
            <a:r>
              <a:rPr lang="en-KR" sz="1200" i="1" dirty="0"/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9A725F-3BEF-9B57-E648-9F84F766422F}"/>
              </a:ext>
            </a:extLst>
          </p:cNvPr>
          <p:cNvCxnSpPr>
            <a:cxnSpLocks/>
            <a:endCxn id="16" idx="3"/>
          </p:cNvCxnSpPr>
          <p:nvPr/>
        </p:nvCxnSpPr>
        <p:spPr>
          <a:xfrm flipH="1" flipV="1">
            <a:off x="3556885" y="2422549"/>
            <a:ext cx="4063115" cy="798953"/>
          </a:xfrm>
          <a:prstGeom prst="line">
            <a:avLst/>
          </a:prstGeom>
          <a:ln w="25400"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52F0FB-A0E9-D098-43EF-DC026571967C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1453355"/>
            <a:ext cx="3099685" cy="1938387"/>
            <a:chOff x="4097220" y="2872604"/>
            <a:chExt cx="2697492" cy="168687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9EAC3D1-995C-6FC8-A753-F8D860453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B8145D8-1EEA-D29F-4C6B-236E51D48F74}"/>
                </a:ext>
              </a:extLst>
            </p:cNvPr>
            <p:cNvSpPr txBox="1"/>
            <p:nvPr/>
          </p:nvSpPr>
          <p:spPr>
            <a:xfrm>
              <a:off x="4097220" y="2936022"/>
              <a:ext cx="939867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7740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15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23458" y="1371978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791200" y="1363379"/>
              <a:ext cx="793421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B5FB58-C800-A92B-833F-BFBD24BDAD5D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A23253-136A-CAC0-DCDB-80E6E1B1F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1A2A38-39CA-DA76-DA3E-EC8586BA78A6}"/>
                </a:ext>
              </a:extLst>
            </p:cNvPr>
            <p:cNvSpPr txBox="1"/>
            <p:nvPr/>
          </p:nvSpPr>
          <p:spPr>
            <a:xfrm>
              <a:off x="2798454" y="1354612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456433" y="4502637"/>
              <a:ext cx="853010" cy="287995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590763" y="3884746"/>
            <a:ext cx="3096036" cy="1938387"/>
            <a:chOff x="4100395" y="2872604"/>
            <a:chExt cx="2694317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00395" y="2936022"/>
              <a:ext cx="939867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7B8834-402D-92E1-7E53-31081054708E}"/>
                  </a:ext>
                </a:extLst>
              </p:cNvPr>
              <p:cNvSpPr txBox="1"/>
              <p:nvPr/>
            </p:nvSpPr>
            <p:spPr>
              <a:xfrm>
                <a:off x="6648304" y="5950011"/>
                <a:ext cx="2217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≲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r>
                  <a:rPr lang="en-US" sz="2000" b="1" i="1" dirty="0">
                    <a:solidFill>
                      <a:srgbClr val="FF0000"/>
                    </a:solidFill>
                  </a:rPr>
                  <a:t>  </a:t>
                </a:r>
                <a:endParaRPr lang="en-KR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7B8834-402D-92E1-7E53-310810547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304" y="5950011"/>
                <a:ext cx="2217400" cy="400110"/>
              </a:xfrm>
              <a:prstGeom prst="rect">
                <a:avLst/>
              </a:prstGeom>
              <a:blipFill>
                <a:blip r:embed="rId9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96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19"/>
            <a:ext cx="8229600" cy="3960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432FF"/>
                </a:solidFill>
              </a:rPr>
              <a:t>Dielectric power </a:t>
            </a:r>
            <a:r>
              <a:rPr lang="en-US" i="1" dirty="0">
                <a:solidFill>
                  <a:srgbClr val="FF0000"/>
                </a:solidFill>
              </a:rPr>
              <a:t>booster</a:t>
            </a:r>
            <a:r>
              <a:rPr lang="en-US" i="1" dirty="0">
                <a:solidFill>
                  <a:srgbClr val="0432FF"/>
                </a:solidFill>
              </a:rPr>
              <a:t> 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MADMAX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16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C10BE5-B41B-A7C1-A96E-CE3FDFD15F52}"/>
              </a:ext>
            </a:extLst>
          </p:cNvPr>
          <p:cNvGrpSpPr/>
          <p:nvPr/>
        </p:nvGrpSpPr>
        <p:grpSpPr>
          <a:xfrm>
            <a:off x="784153" y="3721049"/>
            <a:ext cx="4132992" cy="2761111"/>
            <a:chOff x="4501663" y="3624419"/>
            <a:chExt cx="4132992" cy="2761111"/>
          </a:xfrm>
        </p:grpSpPr>
        <p:pic>
          <p:nvPicPr>
            <p:cNvPr id="10" name="Content Placeholder 2">
              <a:extLst>
                <a:ext uri="{FF2B5EF4-FFF2-40B4-BE49-F238E27FC236}">
                  <a16:creationId xmlns:a16="http://schemas.microsoft.com/office/drawing/2014/main" id="{F30632B1-ED0D-B365-4829-A3BE79A771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090" t="5115" r="10638" b="15951"/>
            <a:stretch/>
          </p:blipFill>
          <p:spPr>
            <a:xfrm>
              <a:off x="4501663" y="3937530"/>
              <a:ext cx="4132992" cy="2448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6C38A2-5076-D907-3795-F97E89D9FDC7}"/>
                </a:ext>
              </a:extLst>
            </p:cNvPr>
            <p:cNvSpPr txBox="1"/>
            <p:nvPr/>
          </p:nvSpPr>
          <p:spPr>
            <a:xfrm>
              <a:off x="4501663" y="3624419"/>
              <a:ext cx="3960001" cy="3079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i="1" dirty="0">
                  <a:solidFill>
                    <a:schemeClr val="tx1"/>
                  </a:solidFill>
                </a:rPr>
                <a:t>Full scale experiment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5705C8A-DCF4-ECAB-699E-9B892235C4DA}"/>
              </a:ext>
            </a:extLst>
          </p:cNvPr>
          <p:cNvGrpSpPr/>
          <p:nvPr/>
        </p:nvGrpSpPr>
        <p:grpSpPr>
          <a:xfrm>
            <a:off x="6014497" y="2972333"/>
            <a:ext cx="2660040" cy="3509827"/>
            <a:chOff x="6014497" y="2972333"/>
            <a:chExt cx="2660040" cy="350982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EE4ADC-BE21-5F08-DC9F-91839A16D7FA}"/>
                </a:ext>
              </a:extLst>
            </p:cNvPr>
            <p:cNvSpPr txBox="1"/>
            <p:nvPr/>
          </p:nvSpPr>
          <p:spPr>
            <a:xfrm rot="16200000">
              <a:off x="5002474" y="4569449"/>
              <a:ext cx="23318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Prototype (2024)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74E6E16-C4ED-76B8-7F2D-627DE9EE2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34537" y="2972333"/>
              <a:ext cx="2340000" cy="1743529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8B1D40-11DD-8BFA-920B-177EC473038A}"/>
                </a:ext>
              </a:extLst>
            </p:cNvPr>
            <p:cNvSpPr/>
            <p:nvPr/>
          </p:nvSpPr>
          <p:spPr>
            <a:xfrm>
              <a:off x="6334537" y="4257880"/>
              <a:ext cx="12426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20 disks</a:t>
              </a:r>
            </a:p>
            <a:p>
              <a:r>
                <a:rPr lang="en-KR" sz="1200" i="1" dirty="0">
                  <a:solidFill>
                    <a:schemeClr val="bg1"/>
                  </a:solidFill>
                </a:rPr>
                <a:t>30cm diameter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FC88299-531A-D8D7-BDB6-AC090E004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34537" y="4723338"/>
              <a:ext cx="2340000" cy="1758822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A5345B2-22FB-7495-D408-76667B3AB97B}"/>
                </a:ext>
              </a:extLst>
            </p:cNvPr>
            <p:cNvSpPr txBox="1"/>
            <p:nvPr/>
          </p:nvSpPr>
          <p:spPr>
            <a:xfrm>
              <a:off x="6338434" y="4728604"/>
              <a:ext cx="1281566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Morpurgo (1.6T)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5136AB-4324-BA8A-BCF6-05E6B7532241}"/>
              </a:ext>
            </a:extLst>
          </p:cNvPr>
          <p:cNvGrpSpPr/>
          <p:nvPr/>
        </p:nvGrpSpPr>
        <p:grpSpPr>
          <a:xfrm>
            <a:off x="457200" y="1794557"/>
            <a:ext cx="5323266" cy="1800000"/>
            <a:chOff x="457200" y="1794557"/>
            <a:chExt cx="5323266" cy="18000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6CF530D-B964-D251-D77A-07D7BD21F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200" y="1935482"/>
              <a:ext cx="2317573" cy="1440000"/>
            </a:xfrm>
            <a:prstGeom prst="rect">
              <a:avLst/>
            </a:prstGeom>
          </p:spPr>
        </p:pic>
        <p:pic>
          <p:nvPicPr>
            <p:cNvPr id="26" name="Picture 25" descr="Screen Shot 2018-07-18 at 9.05.04 AM.png">
              <a:extLst>
                <a:ext uri="{FF2B5EF4-FFF2-40B4-BE49-F238E27FC236}">
                  <a16:creationId xmlns:a16="http://schemas.microsoft.com/office/drawing/2014/main" id="{9814DD71-CAE1-445D-311D-1D1B28034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813" y="1794557"/>
              <a:ext cx="2773653" cy="180000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5C83CDC-6D92-E818-A8B5-030D1858DCD6}"/>
                </a:ext>
              </a:extLst>
            </p:cNvPr>
            <p:cNvSpPr/>
            <p:nvPr/>
          </p:nvSpPr>
          <p:spPr>
            <a:xfrm>
              <a:off x="3703474" y="2694557"/>
              <a:ext cx="180000" cy="144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1F4F81C-3B01-6231-8345-FC65EB8334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0000" y="2180494"/>
              <a:ext cx="1003474" cy="4925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4FA9A06-846F-FBFD-3B52-BC4054ED69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0000" y="2838557"/>
              <a:ext cx="1003474" cy="4872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6C8F254-FBA3-4616-8278-87E54A0F3DEB}"/>
                </a:ext>
              </a:extLst>
            </p:cNvPr>
            <p:cNvSpPr/>
            <p:nvPr/>
          </p:nvSpPr>
          <p:spPr>
            <a:xfrm>
              <a:off x="720000" y="1930322"/>
              <a:ext cx="1980000" cy="226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4F9C3C-69DA-5C8E-C371-EC1FC181779E}"/>
              </a:ext>
            </a:extLst>
          </p:cNvPr>
          <p:cNvGrpSpPr/>
          <p:nvPr/>
        </p:nvGrpSpPr>
        <p:grpSpPr>
          <a:xfrm>
            <a:off x="6012507" y="1150458"/>
            <a:ext cx="2665927" cy="1719937"/>
            <a:chOff x="6012507" y="1150458"/>
            <a:chExt cx="2665927" cy="171993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35F5A42-E5F4-214C-A15C-B720E5447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38434" y="1206281"/>
              <a:ext cx="2340000" cy="1608293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4CF98C-07C0-4E06-1620-EF9CAAB8363B}"/>
                </a:ext>
              </a:extLst>
            </p:cNvPr>
            <p:cNvSpPr txBox="1"/>
            <p:nvPr/>
          </p:nvSpPr>
          <p:spPr>
            <a:xfrm rot="16200000">
              <a:off x="5306427" y="1856538"/>
              <a:ext cx="17199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i="1" dirty="0">
                  <a:solidFill>
                    <a:schemeClr val="tx1"/>
                  </a:solidFill>
                </a:rPr>
                <a:t>Proof-of-concept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E3DAA12-6191-05AE-1C25-FAAC4C65F405}"/>
                </a:ext>
              </a:extLst>
            </p:cNvPr>
            <p:cNvSpPr/>
            <p:nvPr/>
          </p:nvSpPr>
          <p:spPr>
            <a:xfrm>
              <a:off x="7998899" y="2485557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5 disks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646B429-F819-5176-3C5A-2C7A1151BB78}"/>
              </a:ext>
            </a:extLst>
          </p:cNvPr>
          <p:cNvSpPr txBox="1"/>
          <p:nvPr/>
        </p:nvSpPr>
        <p:spPr>
          <a:xfrm>
            <a:off x="3006813" y="3567248"/>
            <a:ext cx="2773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>
                <a:solidFill>
                  <a:srgbClr val="FF0000"/>
                </a:solidFill>
              </a:rPr>
              <a:t>Suitable for high-freq. search</a:t>
            </a:r>
          </a:p>
        </p:txBody>
      </p:sp>
    </p:spTree>
    <p:extLst>
      <p:ext uri="{BB962C8B-B14F-4D97-AF65-F5344CB8AC3E}">
        <p14:creationId xmlns:p14="http://schemas.microsoft.com/office/powerpoint/2010/main" val="163071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409215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Plasma haloscope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ALPHA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231801-7DCA-11BE-072E-5FED9F6E26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323" y="3626844"/>
            <a:ext cx="1776331" cy="23883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9E8D47-4C20-FD7B-9EFC-BF9AB7DA9871}"/>
              </a:ext>
            </a:extLst>
          </p:cNvPr>
          <p:cNvSpPr txBox="1"/>
          <p:nvPr/>
        </p:nvSpPr>
        <p:spPr>
          <a:xfrm>
            <a:off x="6831607" y="6015188"/>
            <a:ext cx="1943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i="1" dirty="0"/>
              <a:t>Physics data in 2026</a:t>
            </a:r>
          </a:p>
        </p:txBody>
      </p:sp>
      <p:pic>
        <p:nvPicPr>
          <p:cNvPr id="19" name="Picture 18" descr="Physicists-Found-Way-Hear-Dark-Matter.jpg">
            <a:extLst>
              <a:ext uri="{FF2B5EF4-FFF2-40B4-BE49-F238E27FC236}">
                <a16:creationId xmlns:a16="http://schemas.microsoft.com/office/drawing/2014/main" id="{6F68BB90-0056-6FDA-441B-F03E37633C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720" y="1794839"/>
            <a:ext cx="2160000" cy="180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62427F6-2C97-BF0C-3F4B-3C585B184E8A}"/>
              </a:ext>
            </a:extLst>
          </p:cNvPr>
          <p:cNvSpPr txBox="1"/>
          <p:nvPr/>
        </p:nvSpPr>
        <p:spPr>
          <a:xfrm>
            <a:off x="970631" y="3594840"/>
            <a:ext cx="2458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Axion-plasmon interaction</a:t>
            </a:r>
            <a:endParaRPr lang="en-KR" sz="1400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B8BD66A-63B3-BB42-CA54-0A9502791E26}"/>
                  </a:ext>
                </a:extLst>
              </p:cNvPr>
              <p:cNvSpPr txBox="1"/>
              <p:nvPr/>
            </p:nvSpPr>
            <p:spPr>
              <a:xfrm>
                <a:off x="791384" y="3898258"/>
                <a:ext cx="297283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i="1" dirty="0"/>
                  <a:t>Periodic structure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1400" i="1" dirty="0"/>
                  <a:t> Meta-material</a:t>
                </a:r>
              </a:p>
              <a:p>
                <a:pPr algn="ctr"/>
                <a:r>
                  <a:rPr lang="en-US" sz="1400" i="1" dirty="0"/>
                  <a:t>          Wire array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1400" i="1" dirty="0"/>
                  <a:t> bulk plasmon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B8BD66A-63B3-BB42-CA54-0A9502791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384" y="3898258"/>
                <a:ext cx="2972839" cy="523220"/>
              </a:xfrm>
              <a:prstGeom prst="rect">
                <a:avLst/>
              </a:prstGeom>
              <a:blipFill>
                <a:blip r:embed="rId7"/>
                <a:stretch>
                  <a:fillRect l="-426" r="-426" b="-1190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medium-4.png">
            <a:extLst>
              <a:ext uri="{FF2B5EF4-FFF2-40B4-BE49-F238E27FC236}">
                <a16:creationId xmlns:a16="http://schemas.microsoft.com/office/drawing/2014/main" id="{327652A8-2449-0895-EF91-BC0105578E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78" y="4546242"/>
            <a:ext cx="2945047" cy="19378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9BA52E-1FC2-009A-A678-13F2ED3FC753}"/>
              </a:ext>
            </a:extLst>
          </p:cNvPr>
          <p:cNvSpPr txBox="1"/>
          <p:nvPr/>
        </p:nvSpPr>
        <p:spPr>
          <a:xfrm>
            <a:off x="4087178" y="2694839"/>
            <a:ext cx="4341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KR" sz="1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B4EFD40-451B-93B2-D927-3C2C967E4972}"/>
              </a:ext>
            </a:extLst>
          </p:cNvPr>
          <p:cNvGrpSpPr/>
          <p:nvPr/>
        </p:nvGrpSpPr>
        <p:grpSpPr>
          <a:xfrm>
            <a:off x="3764223" y="943564"/>
            <a:ext cx="4922577" cy="5539798"/>
            <a:chOff x="3764223" y="943564"/>
            <a:chExt cx="4922577" cy="55397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C1E570E-B71F-2488-21DC-9080ED319E1A}"/>
                    </a:ext>
                  </a:extLst>
                </p:cNvPr>
                <p:cNvSpPr txBox="1"/>
                <p:nvPr/>
              </p:nvSpPr>
              <p:spPr>
                <a:xfrm>
                  <a:off x="3764223" y="943564"/>
                  <a:ext cx="4922577" cy="5825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𝑙𝑜𝑔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⁡(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a14:m>
                  <a:r>
                    <a:rPr lang="en-KR" sz="1600" i="1" dirty="0"/>
                    <a:t> </a:t>
                  </a:r>
                  <a:r>
                    <a:rPr lang="en-KR" sz="1400" i="1" dirty="0"/>
                    <a:t>=&gt; </a:t>
                  </a:r>
                  <a:r>
                    <a:rPr lang="en-KR" sz="1400" i="1" dirty="0">
                      <a:solidFill>
                        <a:srgbClr val="FF0000"/>
                      </a:solidFill>
                    </a:rPr>
                    <a:t>high-frequency search</a:t>
                  </a: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C1E570E-B71F-2488-21DC-9080ED319E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4223" y="943564"/>
                  <a:ext cx="4922577" cy="5825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AFA78FC-EF9A-CB65-9CC0-1B571ED52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72920" y="5132181"/>
              <a:ext cx="2719359" cy="135118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41C6C4-EFF0-B82D-E916-F8B71FEBF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972919" y="2534396"/>
              <a:ext cx="2719359" cy="2597786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184C2EB-0D36-F6C3-9F81-AE8C2E81FEA7}"/>
                </a:ext>
              </a:extLst>
            </p:cNvPr>
            <p:cNvSpPr txBox="1"/>
            <p:nvPr/>
          </p:nvSpPr>
          <p:spPr>
            <a:xfrm>
              <a:off x="6849895" y="2621658"/>
              <a:ext cx="1836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107</a:t>
              </a:r>
              <a:r>
                <a:rPr lang="en-KR" sz="1200" i="1" dirty="0">
                  <a:solidFill>
                    <a:srgbClr val="00B050"/>
                  </a:solidFill>
                </a:rPr>
                <a:t> 055013 (2023)</a:t>
              </a: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CF40A7D-9A21-2A59-F8C4-69A18F767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64223" y="1507786"/>
              <a:ext cx="4922577" cy="1074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215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959877"/>
          </a:xfrm>
        </p:spPr>
        <p:txBody>
          <a:bodyPr>
            <a:normAutofit fontScale="92500" lnSpcReduction="2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Lumped element haloscope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Broadband low mass (&lt;1 </a:t>
            </a:r>
            <a:r>
              <a:rPr lang="en-US" i="1" dirty="0" err="1">
                <a:solidFill>
                  <a:srgbClr val="FF0000"/>
                </a:solidFill>
              </a:rPr>
              <a:t>ueV</a:t>
            </a:r>
            <a:r>
              <a:rPr lang="en-US" i="1" dirty="0">
                <a:solidFill>
                  <a:srgbClr val="FF0000"/>
                </a:solidFill>
              </a:rPr>
              <a:t>) search </a:t>
            </a:r>
          </a:p>
          <a:p>
            <a:pPr lvl="1"/>
            <a:r>
              <a:rPr lang="en-US" i="1" dirty="0"/>
              <a:t>Sensitive to pre-inflationary scenario 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DM Radio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18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D49B73-6F48-1BDF-E11B-7FFA124AC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6386" y="3019111"/>
            <a:ext cx="5342709" cy="347417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897462C-1D93-BB5A-3EBF-0B4616BB5A84}"/>
              </a:ext>
            </a:extLst>
          </p:cNvPr>
          <p:cNvGrpSpPr/>
          <p:nvPr/>
        </p:nvGrpSpPr>
        <p:grpSpPr>
          <a:xfrm>
            <a:off x="1385702" y="4928779"/>
            <a:ext cx="3219573" cy="1564502"/>
            <a:chOff x="-962375" y="4522207"/>
            <a:chExt cx="3219573" cy="156450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96EF001-4E12-17FC-5E85-00286B0ACB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0737" t="6265" r="28573" b="5269"/>
            <a:stretch/>
          </p:blipFill>
          <p:spPr>
            <a:xfrm>
              <a:off x="457198" y="4522207"/>
              <a:ext cx="1800000" cy="156450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9F5EE6D-44DC-86E8-13E1-0447CD87C94F}"/>
                </a:ext>
              </a:extLst>
            </p:cNvPr>
            <p:cNvSpPr txBox="1"/>
            <p:nvPr/>
          </p:nvSpPr>
          <p:spPr>
            <a:xfrm>
              <a:off x="-962375" y="5037375"/>
              <a:ext cx="1800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DM Radio-50L</a:t>
              </a:r>
            </a:p>
            <a:p>
              <a:pPr algn="ctr"/>
              <a:r>
                <a:rPr lang="en-KR" sz="1400" i="1" dirty="0"/>
                <a:t>Toroidal goemetry </a:t>
              </a:r>
            </a:p>
            <a:p>
              <a:pPr algn="ctr"/>
              <a:r>
                <a:rPr lang="en-KR" sz="1400" i="1" dirty="0"/>
                <a:t>(under construction)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4D13922-DCD9-B2DD-55E2-271EB97E8DE9}"/>
              </a:ext>
            </a:extLst>
          </p:cNvPr>
          <p:cNvGrpSpPr/>
          <p:nvPr/>
        </p:nvGrpSpPr>
        <p:grpSpPr>
          <a:xfrm>
            <a:off x="724520" y="2369709"/>
            <a:ext cx="3240000" cy="2592738"/>
            <a:chOff x="5915614" y="1143463"/>
            <a:chExt cx="3240000" cy="25927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DA82381-2A5E-A506-1902-6BE4D4F6B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4059"/>
            <a:stretch/>
          </p:blipFill>
          <p:spPr>
            <a:xfrm>
              <a:off x="5915614" y="1143463"/>
              <a:ext cx="3240000" cy="92975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4D0FBAD-AD62-6B6B-DB26-550C390D3189}"/>
                </a:ext>
              </a:extLst>
            </p:cNvPr>
            <p:cNvSpPr txBox="1"/>
            <p:nvPr/>
          </p:nvSpPr>
          <p:spPr>
            <a:xfrm>
              <a:off x="6046244" y="3209101"/>
              <a:ext cx="21999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i="1" dirty="0">
                  <a:effectLst/>
                </a:rPr>
                <a:t>ABRACADABRA-10cm 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4FDC7F0-E884-A7A2-80A1-2DF7F2B9DF7E}"/>
                </a:ext>
              </a:extLst>
            </p:cNvPr>
            <p:cNvSpPr txBox="1"/>
            <p:nvPr/>
          </p:nvSpPr>
          <p:spPr>
            <a:xfrm>
              <a:off x="6041724" y="3459202"/>
              <a:ext cx="219993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  <a:effectLst/>
                </a:rPr>
                <a:t>PRL </a:t>
              </a:r>
              <a:r>
                <a:rPr lang="en-US" sz="1200" b="1" i="1" dirty="0">
                  <a:solidFill>
                    <a:srgbClr val="00B050"/>
                  </a:solidFill>
                </a:rPr>
                <a:t>127</a:t>
              </a:r>
              <a:r>
                <a:rPr lang="en-US" sz="1200" i="1" dirty="0">
                  <a:solidFill>
                    <a:srgbClr val="00B050"/>
                  </a:solidFill>
                </a:rPr>
                <a:t> 081801 (2021) </a:t>
              </a:r>
              <a:endParaRPr lang="en-US" sz="1200" dirty="0">
                <a:solidFill>
                  <a:srgbClr val="00B050"/>
                </a:solidFill>
                <a:effectLst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AB7CCB9-B226-64FC-A960-6641A69F08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28559"/>
            <a:stretch/>
          </p:blipFill>
          <p:spPr>
            <a:xfrm>
              <a:off x="6421690" y="2077465"/>
              <a:ext cx="1440000" cy="113799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6E9DFE-818A-594F-59E2-D5A2F6844EDD}"/>
              </a:ext>
            </a:extLst>
          </p:cNvPr>
          <p:cNvGrpSpPr/>
          <p:nvPr/>
        </p:nvGrpSpPr>
        <p:grpSpPr>
          <a:xfrm>
            <a:off x="5342708" y="1363897"/>
            <a:ext cx="3344092" cy="1803399"/>
            <a:chOff x="5342708" y="1363897"/>
            <a:chExt cx="3344092" cy="180339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D82D4BF-2BFC-9AB4-6DBE-F022125EB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15903" y="1363897"/>
              <a:ext cx="1470897" cy="180339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29E7A47-A8B5-D6FA-F45B-5045D237CF59}"/>
                </a:ext>
              </a:extLst>
            </p:cNvPr>
            <p:cNvSpPr txBox="1"/>
            <p:nvPr/>
          </p:nvSpPr>
          <p:spPr>
            <a:xfrm>
              <a:off x="5342709" y="2015766"/>
              <a:ext cx="18731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DM Radio-m</a:t>
              </a:r>
              <a:r>
                <a:rPr lang="en-KR" sz="1400" b="1" i="1" baseline="30000" dirty="0"/>
                <a:t>3</a:t>
              </a:r>
            </a:p>
            <a:p>
              <a:pPr algn="ctr"/>
              <a:r>
                <a:rPr lang="en-KR" sz="1400" i="1" dirty="0"/>
                <a:t>Solenoidal goemetry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0207CA-3E51-FAA1-4EF5-65873896E796}"/>
                </a:ext>
              </a:extLst>
            </p:cNvPr>
            <p:cNvSpPr txBox="1"/>
            <p:nvPr/>
          </p:nvSpPr>
          <p:spPr>
            <a:xfrm>
              <a:off x="5342708" y="2538986"/>
              <a:ext cx="18731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106</a:t>
              </a:r>
              <a:r>
                <a:rPr lang="en-KR" sz="1200" i="1" dirty="0">
                  <a:solidFill>
                    <a:srgbClr val="00B050"/>
                  </a:solidFill>
                </a:rPr>
                <a:t> 103008 (2022)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23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Recent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CAST-CAPP</a:t>
            </a:r>
            <a:r>
              <a:rPr lang="en-US" i="1" dirty="0"/>
              <a:t>: phase-matched cavities, ~20 </a:t>
            </a:r>
            <a:r>
              <a:rPr lang="en-US" i="1" dirty="0" err="1"/>
              <a:t>ueV</a:t>
            </a:r>
            <a:r>
              <a:rPr lang="en-US" i="1" dirty="0"/>
              <a:t> 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RADES</a:t>
            </a:r>
            <a:r>
              <a:rPr lang="en-US" i="1" dirty="0"/>
              <a:t>: microwave fiber, ~34 </a:t>
            </a:r>
            <a:r>
              <a:rPr lang="en-US" i="1" dirty="0" err="1"/>
              <a:t>ueV</a:t>
            </a:r>
            <a:r>
              <a:rPr lang="en-US" i="1" dirty="0"/>
              <a:t> 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Gr</a:t>
            </a:r>
            <a:r>
              <a:rPr lang="en-US" i="1" dirty="0"/>
              <a:t>enoble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Hal</a:t>
            </a:r>
            <a:r>
              <a:rPr lang="en-US" i="1" dirty="0"/>
              <a:t>oscope </a:t>
            </a:r>
          </a:p>
          <a:p>
            <a:pPr lvl="2"/>
            <a:r>
              <a:rPr lang="en-US" i="1" dirty="0"/>
              <a:t>14T/52mm magnet, ~26 </a:t>
            </a:r>
            <a:r>
              <a:rPr lang="en-US" i="1" dirty="0" err="1"/>
              <a:t>ueV</a:t>
            </a:r>
            <a:endParaRPr lang="en-US" i="1" dirty="0"/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i="1" dirty="0"/>
              <a:t>aiwan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S</a:t>
            </a:r>
            <a:r>
              <a:rPr lang="en-US" i="1" dirty="0"/>
              <a:t>earch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/>
              <a:t>xperiment with </a:t>
            </a:r>
            <a:r>
              <a:rPr lang="en-US" i="1" dirty="0" err="1">
                <a:solidFill>
                  <a:srgbClr val="FF0000"/>
                </a:solidFill>
              </a:rPr>
              <a:t>H</a:t>
            </a:r>
            <a:r>
              <a:rPr lang="en-US" i="1" dirty="0" err="1"/>
              <a:t>aloscope</a:t>
            </a:r>
            <a:r>
              <a:rPr lang="en-US" i="1" dirty="0"/>
              <a:t> </a:t>
            </a:r>
          </a:p>
          <a:p>
            <a:pPr lvl="2"/>
            <a:r>
              <a:rPr lang="en-US" i="1" dirty="0"/>
              <a:t>4.7 GHz, 11 x </a:t>
            </a:r>
            <a:r>
              <a:rPr lang="en-US" i="1" dirty="0" err="1"/>
              <a:t>g</a:t>
            </a:r>
            <a:r>
              <a:rPr lang="en-US" i="1" baseline="-25000" dirty="0" err="1"/>
              <a:t>arr</a:t>
            </a:r>
            <a:r>
              <a:rPr lang="en-US" i="1" baseline="30000" dirty="0" err="1"/>
              <a:t>KSVZ</a:t>
            </a:r>
            <a:endParaRPr lang="en-US" i="1" baseline="30000" dirty="0"/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Sup</a:t>
            </a:r>
            <a:r>
              <a:rPr lang="en-US" i="1" dirty="0"/>
              <a:t>erconducting </a:t>
            </a:r>
            <a:r>
              <a:rPr lang="en-US" i="1" dirty="0">
                <a:solidFill>
                  <a:srgbClr val="FF0000"/>
                </a:solidFill>
              </a:rPr>
              <a:t>ax</a:t>
            </a:r>
            <a:r>
              <a:rPr lang="en-US" i="1" dirty="0"/>
              <a:t>ion search </a:t>
            </a:r>
          </a:p>
          <a:p>
            <a:pPr lvl="2"/>
            <a:r>
              <a:rPr lang="en-US" i="1" dirty="0"/>
              <a:t>SC cavity, 14T, 8.4 GHz (under construction)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Proposed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i="1" dirty="0"/>
              <a:t>roadband </a:t>
            </a:r>
            <a:r>
              <a:rPr lang="en-US" i="1" dirty="0">
                <a:solidFill>
                  <a:srgbClr val="FF0000"/>
                </a:solidFill>
              </a:rPr>
              <a:t>R</a:t>
            </a:r>
            <a:r>
              <a:rPr lang="en-US" i="1" dirty="0"/>
              <a:t>eflector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/>
              <a:t>xperiment for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/>
              <a:t>etection</a:t>
            </a:r>
          </a:p>
          <a:p>
            <a:pPr lvl="2"/>
            <a:r>
              <a:rPr lang="en-US" i="1" dirty="0"/>
              <a:t>Parabolic reflector, THz region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</a:t>
            </a:r>
            <a:r>
              <a:rPr lang="en-US" i="1" dirty="0"/>
              <a:t>anfranc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/>
              <a:t>etection </a:t>
            </a:r>
            <a:r>
              <a:rPr lang="en-US" i="1" dirty="0">
                <a:solidFill>
                  <a:srgbClr val="FF0000"/>
                </a:solidFill>
              </a:rPr>
              <a:t>Ex</a:t>
            </a:r>
            <a:r>
              <a:rPr lang="en-US" i="1" dirty="0"/>
              <a:t>periment</a:t>
            </a:r>
          </a:p>
          <a:p>
            <a:pPr lvl="2"/>
            <a:r>
              <a:rPr lang="en-US" i="1" dirty="0"/>
              <a:t>90 GHz (W-band), Kinetic Induction Detectors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Other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41E7EB-1E65-FD2E-FCE5-0AE556BEC372}"/>
              </a:ext>
            </a:extLst>
          </p:cNvPr>
          <p:cNvSpPr txBox="1"/>
          <p:nvPr/>
        </p:nvSpPr>
        <p:spPr>
          <a:xfrm>
            <a:off x="6373518" y="3077338"/>
            <a:ext cx="2313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129</a:t>
            </a:r>
            <a:r>
              <a:rPr lang="en-KR" sz="1200" i="1" dirty="0">
                <a:solidFill>
                  <a:srgbClr val="00B050"/>
                </a:solidFill>
              </a:rPr>
              <a:t> 111802 (2022)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818AB7-74C3-BA7B-1DBC-BBC90111D5E3}"/>
              </a:ext>
            </a:extLst>
          </p:cNvPr>
          <p:cNvSpPr txBox="1"/>
          <p:nvPr/>
        </p:nvSpPr>
        <p:spPr>
          <a:xfrm>
            <a:off x="6380343" y="1720577"/>
            <a:ext cx="23064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Nat. Comm. </a:t>
            </a:r>
            <a:r>
              <a:rPr lang="en-US" sz="1200" b="1" i="1" u="none" strike="noStrike" dirty="0">
                <a:solidFill>
                  <a:srgbClr val="00B050"/>
                </a:solidFill>
                <a:effectLst/>
              </a:rPr>
              <a:t>13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, 6180 (2022)</a:t>
            </a:r>
            <a:r>
              <a:rPr lang="en-US" sz="1200" i="1" dirty="0">
                <a:solidFill>
                  <a:srgbClr val="00B050"/>
                </a:solidFill>
              </a:rPr>
              <a:t> </a:t>
            </a:r>
            <a:endParaRPr lang="en-KR" sz="1200" i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23EE84-3085-694E-A1FB-FC390D7089DA}"/>
              </a:ext>
            </a:extLst>
          </p:cNvPr>
          <p:cNvSpPr txBox="1"/>
          <p:nvPr/>
        </p:nvSpPr>
        <p:spPr>
          <a:xfrm>
            <a:off x="6373519" y="4988098"/>
            <a:ext cx="2313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PRL 128 131801 (2022)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A63B49-08A7-92FF-455C-290E3DEB4924}"/>
              </a:ext>
            </a:extLst>
          </p:cNvPr>
          <p:cNvSpPr txBox="1"/>
          <p:nvPr/>
        </p:nvSpPr>
        <p:spPr>
          <a:xfrm>
            <a:off x="7035766" y="2410818"/>
            <a:ext cx="16510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a</a:t>
            </a:r>
            <a:r>
              <a:rPr lang="en-US" sz="1200" i="1" dirty="0">
                <a:solidFill>
                  <a:srgbClr val="00B050"/>
                </a:solidFill>
                <a:effectLst/>
              </a:rPr>
              <a:t>rXiv:2110.14406</a:t>
            </a:r>
            <a:endParaRPr lang="en-US" sz="1200" dirty="0">
              <a:solidFill>
                <a:srgbClr val="00B050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056F72-4C80-A5CC-F018-200C4EACB7A4}"/>
              </a:ext>
            </a:extLst>
          </p:cNvPr>
          <p:cNvSpPr txBox="1"/>
          <p:nvPr/>
        </p:nvSpPr>
        <p:spPr>
          <a:xfrm>
            <a:off x="6460221" y="5598187"/>
            <a:ext cx="2226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JCAP </a:t>
            </a:r>
            <a:r>
              <a:rPr lang="en-US" sz="1200" b="1" i="1" u="none" strike="noStrike" dirty="0">
                <a:solidFill>
                  <a:srgbClr val="00B050"/>
                </a:solidFill>
                <a:effectLst/>
              </a:rPr>
              <a:t>11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 044 (2022)</a:t>
            </a:r>
            <a:endParaRPr lang="en-KR" sz="1200" i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0EA124-3F75-FDCF-7C71-6C8176BBD0EA}"/>
              </a:ext>
            </a:extLst>
          </p:cNvPr>
          <p:cNvSpPr txBox="1"/>
          <p:nvPr/>
        </p:nvSpPr>
        <p:spPr>
          <a:xfrm>
            <a:off x="7035766" y="2068729"/>
            <a:ext cx="16510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JHEP </a:t>
            </a:r>
            <a:r>
              <a:rPr lang="en-US" sz="1200" b="1" i="1" dirty="0">
                <a:solidFill>
                  <a:srgbClr val="00B050"/>
                </a:solidFill>
              </a:rPr>
              <a:t>2021</a:t>
            </a:r>
            <a:r>
              <a:rPr lang="en-US" sz="1200" i="1" dirty="0">
                <a:solidFill>
                  <a:srgbClr val="00B050"/>
                </a:solidFill>
              </a:rPr>
              <a:t> 75 (2021)</a:t>
            </a:r>
            <a:endParaRPr lang="en-KR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sz="2400" i="1" dirty="0">
                <a:solidFill>
                  <a:srgbClr val="0000FF"/>
                </a:solidFill>
              </a:rPr>
              <a:t>IMPs may be down, but not out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Dark matter business expanding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0A476-3BC3-9CF1-A1F1-79E221A2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" y="1339862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4C520C-5547-1792-B73D-56C948CF3456}"/>
              </a:ext>
            </a:extLst>
          </p:cNvPr>
          <p:cNvSpPr/>
          <p:nvPr/>
        </p:nvSpPr>
        <p:spPr>
          <a:xfrm>
            <a:off x="6447332" y="6169223"/>
            <a:ext cx="2690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Pangram"/>
              </a:rPr>
              <a:t>Samuel Velasco/Quanta Magazine</a:t>
            </a:r>
            <a:endParaRPr lang="en-KR" sz="1400" i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6150D5-B1AC-D2AE-E35D-A4AEA61173DA}"/>
              </a:ext>
            </a:extLst>
          </p:cNvPr>
          <p:cNvSpPr/>
          <p:nvPr/>
        </p:nvSpPr>
        <p:spPr>
          <a:xfrm>
            <a:off x="1525619" y="5690680"/>
            <a:ext cx="321013" cy="107004"/>
          </a:xfrm>
          <a:prstGeom prst="rect">
            <a:avLst/>
          </a:prstGeom>
          <a:solidFill>
            <a:srgbClr val="0A0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82018B-A873-D2FE-A3BB-25B09B6FDCF8}"/>
              </a:ext>
            </a:extLst>
          </p:cNvPr>
          <p:cNvSpPr>
            <a:spLocks noChangeAspect="1"/>
          </p:cNvSpPr>
          <p:nvPr/>
        </p:nvSpPr>
        <p:spPr>
          <a:xfrm>
            <a:off x="2161396" y="3823754"/>
            <a:ext cx="1800000" cy="1800000"/>
          </a:xfrm>
          <a:prstGeom prst="ellipse">
            <a:avLst/>
          </a:prstGeom>
          <a:noFill/>
          <a:ln w="26424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226000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i="1" dirty="0"/>
              <a:t>Helioscope Searches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85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2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Solar axion telescope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History</a:t>
            </a:r>
          </a:p>
          <a:p>
            <a:pPr lvl="1"/>
            <a:r>
              <a:rPr lang="en-US" i="1" dirty="0"/>
              <a:t>BNL, JAPAN</a:t>
            </a:r>
          </a:p>
          <a:p>
            <a:pPr lvl="1"/>
            <a:r>
              <a:rPr lang="en-US" i="1" dirty="0"/>
              <a:t>CAST decommissioned in 2015</a:t>
            </a:r>
          </a:p>
          <a:p>
            <a:pPr lvl="1"/>
            <a:r>
              <a:rPr lang="en-US" i="1" dirty="0"/>
              <a:t>IAXO in plan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Helioscope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A5C7C7-0DE8-B8B4-774F-92E40DE6C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5495" y="1651363"/>
            <a:ext cx="5400000" cy="12968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4FC5EC-0086-7187-8782-6820529E0B25}"/>
              </a:ext>
            </a:extLst>
          </p:cNvPr>
          <p:cNvSpPr txBox="1"/>
          <p:nvPr/>
        </p:nvSpPr>
        <p:spPr>
          <a:xfrm>
            <a:off x="958163" y="2981207"/>
            <a:ext cx="29943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Black-body photons (keV) to axions</a:t>
            </a:r>
          </a:p>
          <a:p>
            <a:pPr algn="ctr"/>
            <a:r>
              <a:rPr lang="en-US" sz="1400" i="1" dirty="0"/>
              <a:t>In</a:t>
            </a:r>
            <a:r>
              <a:rPr lang="ko-KR" altLang="en-US" sz="1400" i="1" dirty="0"/>
              <a:t> </a:t>
            </a:r>
            <a:r>
              <a:rPr lang="en-US" sz="1400" i="1" dirty="0"/>
              <a:t>dense stellar plasma </a:t>
            </a:r>
            <a:endParaRPr lang="en-K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5C8500-06CE-4E53-A42E-0609D2500E81}"/>
              </a:ext>
            </a:extLst>
          </p:cNvPr>
          <p:cNvSpPr txBox="1"/>
          <p:nvPr/>
        </p:nvSpPr>
        <p:spPr>
          <a:xfrm>
            <a:off x="5029195" y="2981207"/>
            <a:ext cx="28723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Reconversion into photons (X-ray) </a:t>
            </a:r>
          </a:p>
          <a:p>
            <a:pPr algn="ctr"/>
            <a:r>
              <a:rPr lang="en-US" sz="1400" i="1" dirty="0"/>
              <a:t>in laboratory magnetic fields</a:t>
            </a:r>
            <a:endParaRPr lang="en-K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592C16-23A3-F8FF-096D-FBE24A0B34A8}"/>
                  </a:ext>
                </a:extLst>
              </p:cNvPr>
              <p:cNvSpPr txBox="1"/>
              <p:nvPr/>
            </p:nvSpPr>
            <p:spPr>
              <a:xfrm>
                <a:off x="1141042" y="3872767"/>
                <a:ext cx="3759203" cy="627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𝒫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𝛾𝛾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e>
                      </m:d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𝑞𝐿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16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592C16-23A3-F8FF-096D-FBE24A0B3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042" y="3872767"/>
                <a:ext cx="3759203" cy="627992"/>
              </a:xfrm>
              <a:prstGeom prst="rect">
                <a:avLst/>
              </a:prstGeom>
              <a:blipFill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5656107-76E2-26F5-5B9B-4F0914AE0D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0274" y="3507989"/>
            <a:ext cx="3328821" cy="32129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563212-5F35-4564-D601-44664EFD5078}"/>
              </a:ext>
            </a:extLst>
          </p:cNvPr>
          <p:cNvSpPr txBox="1"/>
          <p:nvPr/>
        </p:nvSpPr>
        <p:spPr>
          <a:xfrm>
            <a:off x="5936361" y="3689383"/>
            <a:ext cx="2066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9193"/>
                </a:solidFill>
              </a:rPr>
              <a:t>Nature Phys. </a:t>
            </a:r>
            <a:r>
              <a:rPr lang="en-KR" sz="1200" b="1" i="1" dirty="0">
                <a:solidFill>
                  <a:srgbClr val="009193"/>
                </a:solidFill>
              </a:rPr>
              <a:t>13</a:t>
            </a:r>
            <a:r>
              <a:rPr lang="en-KR" sz="1200" i="1" dirty="0">
                <a:solidFill>
                  <a:srgbClr val="009193"/>
                </a:solidFill>
              </a:rPr>
              <a:t> 584 (2017)</a:t>
            </a:r>
          </a:p>
        </p:txBody>
      </p:sp>
    </p:spTree>
    <p:extLst>
      <p:ext uri="{BB962C8B-B14F-4D97-AF65-F5344CB8AC3E}">
        <p14:creationId xmlns:p14="http://schemas.microsoft.com/office/powerpoint/2010/main" val="583577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IAXO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1ACD803-261F-F045-9C79-A7435E553D14}"/>
              </a:ext>
            </a:extLst>
          </p:cNvPr>
          <p:cNvSpPr txBox="1">
            <a:spLocks/>
          </p:cNvSpPr>
          <p:nvPr/>
        </p:nvSpPr>
        <p:spPr>
          <a:xfrm>
            <a:off x="4581133" y="1882617"/>
            <a:ext cx="4107167" cy="1652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212327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I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nternational </a:t>
                </a:r>
                <a:r>
                  <a:rPr lang="en-US" sz="2400" i="1" dirty="0" err="1">
                    <a:solidFill>
                      <a:srgbClr val="FF0000"/>
                    </a:solidFill>
                  </a:rPr>
                  <a:t>AX</a:t>
                </a:r>
                <a:r>
                  <a:rPr lang="en-US" sz="2400" i="1" dirty="0" err="1">
                    <a:solidFill>
                      <a:srgbClr val="0000FF"/>
                    </a:solidFill>
                  </a:rPr>
                  <a:t>ion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O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bservatory</a:t>
                </a:r>
              </a:p>
              <a:p>
                <a:pPr lvl="1"/>
                <a:r>
                  <a:rPr lang="en-US" i="1" dirty="0"/>
                  <a:t>Large toroidal helioscope</a:t>
                </a:r>
              </a:p>
              <a:p>
                <a:pPr lvl="2"/>
                <a:r>
                  <a:rPr lang="en-US" i="1" dirty="0"/>
                  <a:t>8 dipoles (5.4 T, 20 m, 600 mm)</a:t>
                </a:r>
              </a:p>
              <a:p>
                <a:pPr lvl="1"/>
                <a:r>
                  <a:rPr lang="en-US" i="1" dirty="0"/>
                  <a:t>Diverse physics over wide range</a:t>
                </a:r>
              </a:p>
              <a:p>
                <a:pPr lvl="2"/>
                <a:r>
                  <a:rPr lang="en-US" i="1" dirty="0"/>
                  <a:t>QCD axions / ALP miracle / Astrophysical hints</a:t>
                </a:r>
              </a:p>
              <a:p>
                <a:pPr lvl="1"/>
                <a:r>
                  <a:rPr lang="en-US" i="1" dirty="0"/>
                  <a:t>Goal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𝐺𝑒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i="1" dirty="0"/>
              </a:p>
              <a:p>
                <a:pPr lvl="8"/>
                <a:endParaRPr lang="en-US" i="1" dirty="0"/>
              </a:p>
              <a:p>
                <a:pPr marL="548640" lvl="2" indent="0">
                  <a:buNone/>
                </a:pPr>
                <a:endParaRPr lang="en-US" sz="22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2123279"/>
              </a:xfrm>
              <a:blipFill>
                <a:blip r:embed="rId5"/>
                <a:stretch>
                  <a:fillRect l="-617" t="-297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793C06B4-03C3-C743-788A-8D111A906383}"/>
              </a:ext>
            </a:extLst>
          </p:cNvPr>
          <p:cNvGrpSpPr/>
          <p:nvPr/>
        </p:nvGrpSpPr>
        <p:grpSpPr>
          <a:xfrm>
            <a:off x="5510165" y="4498862"/>
            <a:ext cx="2520000" cy="1984500"/>
            <a:chOff x="983103" y="4076178"/>
            <a:chExt cx="2520000" cy="19845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CAF5C13-20E2-3949-B4B9-B593BC600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3103" y="4076178"/>
              <a:ext cx="2520000" cy="19845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654D33-A53B-944B-9471-C7B89D7BCD85}"/>
                </a:ext>
              </a:extLst>
            </p:cNvPr>
            <p:cNvSpPr/>
            <p:nvPr/>
          </p:nvSpPr>
          <p:spPr>
            <a:xfrm>
              <a:off x="2420755" y="4076178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400" i="1" dirty="0"/>
                <a:t>Baby-IAXO</a:t>
              </a:r>
              <a:endParaRPr lang="en-KR" sz="14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C079C5C-3DD1-BE2A-B2B8-1330166FAA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78" y="3282392"/>
            <a:ext cx="3656253" cy="3557320"/>
          </a:xfrm>
          <a:prstGeom prst="rect">
            <a:avLst/>
          </a:prstGeom>
        </p:spPr>
      </p:pic>
      <p:sp>
        <p:nvSpPr>
          <p:cNvPr id="17" name="Down Arrow 16">
            <a:extLst>
              <a:ext uri="{FF2B5EF4-FFF2-40B4-BE49-F238E27FC236}">
                <a16:creationId xmlns:a16="http://schemas.microsoft.com/office/drawing/2014/main" id="{BF1FD577-BCCB-D497-C14A-14C10A9E2AAD}"/>
              </a:ext>
            </a:extLst>
          </p:cNvPr>
          <p:cNvSpPr/>
          <p:nvPr/>
        </p:nvSpPr>
        <p:spPr>
          <a:xfrm>
            <a:off x="1647928" y="4675065"/>
            <a:ext cx="180000" cy="396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990F555-A47E-1077-B407-DC91F02EC6A6}"/>
              </a:ext>
            </a:extLst>
          </p:cNvPr>
          <p:cNvGrpSpPr/>
          <p:nvPr/>
        </p:nvGrpSpPr>
        <p:grpSpPr>
          <a:xfrm>
            <a:off x="5812063" y="1070721"/>
            <a:ext cx="2874737" cy="2228862"/>
            <a:chOff x="5812063" y="1070721"/>
            <a:chExt cx="2874737" cy="222886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5FF2A2C-A030-1245-B9D0-BA608DEE76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1510"/>
            <a:stretch/>
          </p:blipFill>
          <p:spPr>
            <a:xfrm>
              <a:off x="5852035" y="1070721"/>
              <a:ext cx="2834765" cy="2228862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5354983-16A0-505A-876F-CA6A0421122E}"/>
                </a:ext>
              </a:extLst>
            </p:cNvPr>
            <p:cNvSpPr/>
            <p:nvPr/>
          </p:nvSpPr>
          <p:spPr>
            <a:xfrm>
              <a:off x="5812063" y="1070721"/>
              <a:ext cx="9909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400" b="1" i="1" dirty="0"/>
                <a:t>Full IAXO</a:t>
              </a:r>
              <a:endParaRPr lang="en-KR" sz="1400" b="1" dirty="0"/>
            </a:p>
          </p:txBody>
        </p:sp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FDC673A-088D-3DDF-5A64-210971B89ABD}"/>
              </a:ext>
            </a:extLst>
          </p:cNvPr>
          <p:cNvSpPr txBox="1">
            <a:spLocks/>
          </p:cNvSpPr>
          <p:nvPr/>
        </p:nvSpPr>
        <p:spPr>
          <a:xfrm>
            <a:off x="4759571" y="3299583"/>
            <a:ext cx="3933864" cy="119195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432FF"/>
                </a:solidFill>
              </a:rPr>
              <a:t>Baby-IAXO </a:t>
            </a:r>
          </a:p>
          <a:p>
            <a:pPr lvl="1"/>
            <a:r>
              <a:rPr lang="en-US" i="1" dirty="0"/>
              <a:t>Approved in 2020 (DESY)</a:t>
            </a:r>
          </a:p>
          <a:p>
            <a:pPr lvl="1"/>
            <a:r>
              <a:rPr lang="en-US" i="1" dirty="0"/>
              <a:t>First step towards full IAXO</a:t>
            </a:r>
          </a:p>
          <a:p>
            <a:pPr lvl="2"/>
            <a:r>
              <a:rPr lang="en-US" i="1" dirty="0"/>
              <a:t>4 T / 10 m long =&gt; 10 x CAST</a:t>
            </a:r>
          </a:p>
          <a:p>
            <a:pPr marL="548640" lvl="2" indent="0">
              <a:buFont typeface="Arial" pitchFamily="34" charset="0"/>
              <a:buNone/>
            </a:pPr>
            <a:endParaRPr lang="en-US" sz="2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3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i="1" dirty="0"/>
              <a:t>Laboratory Searches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81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19"/>
            <a:ext cx="8229600" cy="3797727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Axion production at laboratory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Model independent search</a:t>
            </a:r>
          </a:p>
          <a:p>
            <a:pPr lvl="2"/>
            <a:r>
              <a:rPr lang="en-US" i="1" dirty="0"/>
              <a:t>No need of </a:t>
            </a:r>
            <a:r>
              <a:rPr lang="en-US" i="1" dirty="0" err="1"/>
              <a:t>cosmo</a:t>
            </a:r>
            <a:r>
              <a:rPr lang="en-US" i="1" dirty="0"/>
              <a:t>./</a:t>
            </a:r>
            <a:r>
              <a:rPr lang="en-US" i="1" dirty="0" err="1"/>
              <a:t>astrophys</a:t>
            </a:r>
            <a:r>
              <a:rPr lang="en-US" i="1" dirty="0"/>
              <a:t>. source =&gt; pure axion-photon coupling</a:t>
            </a:r>
          </a:p>
          <a:p>
            <a:pPr lvl="8"/>
            <a:endParaRPr lang="en-US" i="1" dirty="0"/>
          </a:p>
          <a:p>
            <a:r>
              <a:rPr lang="en-US" sz="2400" i="1" dirty="0">
                <a:solidFill>
                  <a:srgbClr val="0000FF"/>
                </a:solidFill>
              </a:rPr>
              <a:t>Hist</a:t>
            </a:r>
            <a:r>
              <a:rPr lang="en-US" i="1" dirty="0">
                <a:solidFill>
                  <a:srgbClr val="0000FF"/>
                </a:solidFill>
              </a:rPr>
              <a:t>ory</a:t>
            </a:r>
          </a:p>
          <a:p>
            <a:pPr lvl="1"/>
            <a:r>
              <a:rPr lang="en-US" i="1" dirty="0"/>
              <a:t>BFRT (Brookhaven-Fermilab-Rochester-Trieste)</a:t>
            </a:r>
          </a:p>
          <a:p>
            <a:pPr lvl="1"/>
            <a:r>
              <a:rPr lang="en-US" i="1" dirty="0"/>
              <a:t>OSQAR (LHC dipole at CERN) – most stringent limit</a:t>
            </a:r>
          </a:p>
          <a:p>
            <a:pPr lvl="1"/>
            <a:r>
              <a:rPr lang="en-US" i="1" dirty="0"/>
              <a:t>ALPS (HERA dipole at DESY)</a:t>
            </a:r>
          </a:p>
          <a:p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Light shining through a wall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E646C8-3098-D7D0-1867-BF158CE946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537"/>
          <a:stretch/>
        </p:blipFill>
        <p:spPr>
          <a:xfrm>
            <a:off x="720000" y="4911634"/>
            <a:ext cx="7602312" cy="167859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C0AF4E1-6176-6DB3-BADF-73CDED4DE94D}"/>
              </a:ext>
            </a:extLst>
          </p:cNvPr>
          <p:cNvGrpSpPr/>
          <p:nvPr/>
        </p:nvGrpSpPr>
        <p:grpSpPr>
          <a:xfrm>
            <a:off x="5756726" y="1646029"/>
            <a:ext cx="3032369" cy="1312152"/>
            <a:chOff x="6062784" y="2809663"/>
            <a:chExt cx="3032369" cy="1312152"/>
          </a:xfrm>
        </p:grpSpPr>
        <p:pic>
          <p:nvPicPr>
            <p:cNvPr id="10" name="Picture 2" descr="Light shining through walls">
              <a:extLst>
                <a:ext uri="{FF2B5EF4-FFF2-40B4-BE49-F238E27FC236}">
                  <a16:creationId xmlns:a16="http://schemas.microsoft.com/office/drawing/2014/main" id="{778F0E39-5E61-C54D-5445-F638913645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1138" y="2809663"/>
              <a:ext cx="2215662" cy="1030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3C7E50-1905-6631-A582-3D4001CC57F6}"/>
                </a:ext>
              </a:extLst>
            </p:cNvPr>
            <p:cNvSpPr txBox="1"/>
            <p:nvPr/>
          </p:nvSpPr>
          <p:spPr>
            <a:xfrm>
              <a:off x="6062784" y="3844816"/>
              <a:ext cx="30323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/>
                <a:t>Two vertices =&gt; fourth power of coupling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AC2277B-5916-238E-1BF2-01A5073DCA7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7257"/>
          <a:stretch/>
        </p:blipFill>
        <p:spPr>
          <a:xfrm>
            <a:off x="841631" y="1672155"/>
            <a:ext cx="4547570" cy="119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90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5806"/>
            <a:ext cx="8229600" cy="5297555"/>
          </a:xfrm>
        </p:spPr>
        <p:txBody>
          <a:bodyPr>
            <a:normAutofit/>
          </a:bodyPr>
          <a:lstStyle/>
          <a:p>
            <a:r>
              <a:rPr lang="en-US" sz="2200" i="1" dirty="0">
                <a:solidFill>
                  <a:srgbClr val="FF0000"/>
                </a:solidFill>
              </a:rPr>
              <a:t>A</a:t>
            </a:r>
            <a:r>
              <a:rPr lang="en-US" sz="2200" i="1" dirty="0">
                <a:solidFill>
                  <a:srgbClr val="0000FF"/>
                </a:solidFill>
              </a:rPr>
              <a:t>ny </a:t>
            </a:r>
            <a:r>
              <a:rPr lang="en-US" sz="2200" i="1" dirty="0">
                <a:solidFill>
                  <a:srgbClr val="FF0000"/>
                </a:solidFill>
              </a:rPr>
              <a:t>L</a:t>
            </a:r>
            <a:r>
              <a:rPr lang="en-US" sz="2200" i="1" dirty="0">
                <a:solidFill>
                  <a:srgbClr val="0000FF"/>
                </a:solidFill>
              </a:rPr>
              <a:t>ight </a:t>
            </a:r>
            <a:r>
              <a:rPr lang="en-US" sz="2200" i="1" dirty="0">
                <a:solidFill>
                  <a:srgbClr val="FF0000"/>
                </a:solidFill>
              </a:rPr>
              <a:t>P</a:t>
            </a:r>
            <a:r>
              <a:rPr lang="en-US" sz="2200" i="1" dirty="0">
                <a:solidFill>
                  <a:srgbClr val="0000FF"/>
                </a:solidFill>
              </a:rPr>
              <a:t>article </a:t>
            </a:r>
            <a:r>
              <a:rPr lang="en-US" sz="2200" i="1" dirty="0">
                <a:solidFill>
                  <a:srgbClr val="FF0000"/>
                </a:solidFill>
              </a:rPr>
              <a:t>S</a:t>
            </a:r>
            <a:r>
              <a:rPr lang="en-US" sz="2200" i="1" dirty="0">
                <a:solidFill>
                  <a:srgbClr val="0000FF"/>
                </a:solidFill>
              </a:rPr>
              <a:t>earch II</a:t>
            </a:r>
          </a:p>
          <a:p>
            <a:pPr lvl="8"/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ALPS II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25</a:t>
            </a:fld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FC91572-BE12-9402-1E50-01E3D5EDA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700" y="3417719"/>
            <a:ext cx="4087490" cy="306561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AA162100-2E5B-EA3E-89E9-8AF155D27668}"/>
              </a:ext>
            </a:extLst>
          </p:cNvPr>
          <p:cNvGrpSpPr>
            <a:grpSpLocks noChangeAspect="1"/>
          </p:cNvGrpSpPr>
          <p:nvPr/>
        </p:nvGrpSpPr>
        <p:grpSpPr>
          <a:xfrm>
            <a:off x="865091" y="1647725"/>
            <a:ext cx="6034791" cy="1908711"/>
            <a:chOff x="457200" y="4179369"/>
            <a:chExt cx="4340769" cy="137291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F91C74-2130-AE35-A146-DB6376FE8E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40412"/>
            <a:stretch/>
          </p:blipFill>
          <p:spPr>
            <a:xfrm>
              <a:off x="457200" y="4179369"/>
              <a:ext cx="4340769" cy="1372919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830180-93EB-A55C-EDE7-105289AA52DD}"/>
                </a:ext>
              </a:extLst>
            </p:cNvPr>
            <p:cNvSpPr txBox="1"/>
            <p:nvPr/>
          </p:nvSpPr>
          <p:spPr>
            <a:xfrm>
              <a:off x="524617" y="4620570"/>
              <a:ext cx="561723" cy="188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150 kW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AF6CC4-6E91-FACF-DE03-7B715B601112}"/>
                </a:ext>
              </a:extLst>
            </p:cNvPr>
            <p:cNvSpPr txBox="1"/>
            <p:nvPr/>
          </p:nvSpPr>
          <p:spPr>
            <a:xfrm>
              <a:off x="4137814" y="5104824"/>
              <a:ext cx="655503" cy="188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HET/TES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3EF47D5-A817-D9A6-577F-195C1A42E8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9796" y="4018105"/>
            <a:ext cx="4045508" cy="24652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E78E35-3BD2-7ED7-8CDA-E7A917880B86}"/>
              </a:ext>
            </a:extLst>
          </p:cNvPr>
          <p:cNvSpPr txBox="1"/>
          <p:nvPr/>
        </p:nvSpPr>
        <p:spPr>
          <a:xfrm>
            <a:off x="5448302" y="5342943"/>
            <a:ext cx="3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3 orders of magnitude w/ PC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8A9DEE-1FD3-32AB-6726-9E8A3703B34D}"/>
              </a:ext>
            </a:extLst>
          </p:cNvPr>
          <p:cNvSpPr txBox="1"/>
          <p:nvPr/>
        </p:nvSpPr>
        <p:spPr>
          <a:xfrm>
            <a:off x="6867824" y="2507092"/>
            <a:ext cx="1808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>
                <a:cs typeface="Times New Roman" panose="02020603050405020304" pitchFamily="18" charset="0"/>
              </a:rPr>
              <a:t>~ 1 photon/day </a:t>
            </a:r>
          </a:p>
          <a:p>
            <a:pPr algn="ctr"/>
            <a:r>
              <a:rPr lang="en-KR" sz="1400" i="1" dirty="0">
                <a:cs typeface="Times New Roman" panose="02020603050405020304" pitchFamily="18" charset="0"/>
              </a:rPr>
              <a:t>(g</a:t>
            </a:r>
            <a:r>
              <a:rPr lang="en-KR" sz="1400" i="1" baseline="-25000" dirty="0">
                <a:cs typeface="Times New Roman" panose="02020603050405020304" pitchFamily="18" charset="0"/>
              </a:rPr>
              <a:t>arr</a:t>
            </a:r>
            <a:r>
              <a:rPr lang="en-KR" sz="1400" i="1" dirty="0">
                <a:cs typeface="Times New Roman" panose="02020603050405020304" pitchFamily="18" charset="0"/>
              </a:rPr>
              <a:t> = 2x10</a:t>
            </a:r>
            <a:r>
              <a:rPr lang="en-KR" sz="1400" i="1" baseline="30000" dirty="0">
                <a:cs typeface="Times New Roman" panose="02020603050405020304" pitchFamily="18" charset="0"/>
              </a:rPr>
              <a:t>-11</a:t>
            </a:r>
            <a:r>
              <a:rPr lang="en-KR" sz="1400" i="1" dirty="0">
                <a:cs typeface="Times New Roman" panose="02020603050405020304" pitchFamily="18" charset="0"/>
              </a:rPr>
              <a:t> GeV</a:t>
            </a:r>
            <a:r>
              <a:rPr lang="en-KR" sz="1400" i="1" baseline="30000" dirty="0">
                <a:cs typeface="Times New Roman" panose="02020603050405020304" pitchFamily="18" charset="0"/>
              </a:rPr>
              <a:t>-1</a:t>
            </a:r>
            <a:r>
              <a:rPr lang="en-KR" sz="1400" i="1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327B03-09B4-28EE-F108-ADB77354526E}"/>
              </a:ext>
            </a:extLst>
          </p:cNvPr>
          <p:cNvSpPr txBox="1"/>
          <p:nvPr/>
        </p:nvSpPr>
        <p:spPr>
          <a:xfrm>
            <a:off x="4714190" y="3708215"/>
            <a:ext cx="3971113" cy="309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1" dirty="0">
                <a:solidFill>
                  <a:srgbClr val="00B0F0"/>
                </a:solidFill>
              </a:rPr>
              <a:t>Early science run </a:t>
            </a:r>
            <a:r>
              <a:rPr lang="en-US" sz="1400" i="1" dirty="0">
                <a:solidFill>
                  <a:srgbClr val="00B0F0"/>
                </a:solidFill>
              </a:rPr>
              <a:t>(30 x ALPS)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19C0D35-02E5-466C-72F3-58CEFA2C22AD}"/>
              </a:ext>
            </a:extLst>
          </p:cNvPr>
          <p:cNvSpPr/>
          <p:nvPr/>
        </p:nvSpPr>
        <p:spPr>
          <a:xfrm>
            <a:off x="989406" y="2195565"/>
            <a:ext cx="720000" cy="3600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C75CA62-5AE4-355D-AE96-87E53914BAA9}"/>
              </a:ext>
            </a:extLst>
          </p:cNvPr>
          <p:cNvSpPr/>
          <p:nvPr/>
        </p:nvSpPr>
        <p:spPr>
          <a:xfrm>
            <a:off x="5306400" y="1803110"/>
            <a:ext cx="432000" cy="3600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7D5BC5F-89EB-BFB7-B039-7C55B987DAE9}"/>
              </a:ext>
            </a:extLst>
          </p:cNvPr>
          <p:cNvSpPr/>
          <p:nvPr/>
        </p:nvSpPr>
        <p:spPr>
          <a:xfrm>
            <a:off x="2319745" y="3142817"/>
            <a:ext cx="720000" cy="3600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E966CFF-0A38-E59F-316C-B2E5E12D1DDC}"/>
              </a:ext>
            </a:extLst>
          </p:cNvPr>
          <p:cNvSpPr/>
          <p:nvPr/>
        </p:nvSpPr>
        <p:spPr>
          <a:xfrm>
            <a:off x="6069677" y="2872088"/>
            <a:ext cx="720000" cy="3600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9395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Axions address two fundamental questions</a:t>
            </a:r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/>
              <a:t>Strong CP problem &amp; dark matter mystery</a:t>
            </a:r>
          </a:p>
          <a:p>
            <a:pPr lvl="8"/>
            <a:endParaRPr lang="en-US" i="1" dirty="0"/>
          </a:p>
          <a:p>
            <a:r>
              <a:rPr lang="en-US" sz="2400" i="1" dirty="0">
                <a:solidFill>
                  <a:srgbClr val="0000FF"/>
                </a:solidFill>
              </a:rPr>
              <a:t>Theoretically well motivated but e</a:t>
            </a:r>
            <a:r>
              <a:rPr lang="en-US" i="1" dirty="0">
                <a:solidFill>
                  <a:srgbClr val="0000FF"/>
                </a:solidFill>
              </a:rPr>
              <a:t>xperimentally challenging</a:t>
            </a:r>
          </a:p>
          <a:p>
            <a:pPr lvl="1"/>
            <a:r>
              <a:rPr lang="en-US" i="1" dirty="0"/>
              <a:t>Weak coupling and unknown mass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000FF"/>
                </a:solidFill>
              </a:rPr>
              <a:t>Tremendous search efforts</a:t>
            </a:r>
          </a:p>
          <a:p>
            <a:pPr lvl="1"/>
            <a:r>
              <a:rPr lang="en-US" i="1" dirty="0"/>
              <a:t>Different technologies targeting at different mass ranges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000FF"/>
                </a:solidFill>
              </a:rPr>
              <a:t>Axion community is getting larger</a:t>
            </a:r>
          </a:p>
          <a:p>
            <a:pPr lvl="1"/>
            <a:r>
              <a:rPr lang="en-US" i="1" dirty="0"/>
              <a:t>New results, new groups and new ideas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Next </a:t>
            </a:r>
            <a:r>
              <a:rPr lang="en-US" i="1" dirty="0">
                <a:solidFill>
                  <a:srgbClr val="0000FF"/>
                </a:solidFill>
              </a:rPr>
              <a:t>few </a:t>
            </a:r>
            <a:r>
              <a:rPr lang="en-US" sz="2400" i="1" dirty="0">
                <a:solidFill>
                  <a:srgbClr val="0000FF"/>
                </a:solidFill>
              </a:rPr>
              <a:t>decades must be critical/e</a:t>
            </a:r>
            <a:r>
              <a:rPr lang="en-US" i="1" dirty="0">
                <a:solidFill>
                  <a:srgbClr val="0000FF"/>
                </a:solidFill>
              </a:rPr>
              <a:t>xciting</a:t>
            </a:r>
          </a:p>
          <a:p>
            <a:pPr lvl="1"/>
            <a:r>
              <a:rPr lang="en-US" i="1" dirty="0"/>
              <a:t>Covering a substantial portion of the parameter space</a:t>
            </a:r>
          </a:p>
          <a:p>
            <a:pPr lvl="1"/>
            <a:r>
              <a:rPr lang="en-US" i="1" dirty="0"/>
              <a:t>Uncovering the nature of dark matter</a:t>
            </a:r>
          </a:p>
          <a:p>
            <a:endParaRPr lang="en-US" sz="2400" i="1" dirty="0">
              <a:solidFill>
                <a:srgbClr val="0000FF"/>
              </a:solidFill>
            </a:endParaRP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33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84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66796" y="1575056"/>
                <a:ext cx="4320000" cy="131913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Axion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PQ solution to strong CP problem (1977)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Invisible axion (1979)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Dark matter candidate (1983)</a:t>
                </a:r>
              </a:p>
              <a:p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6796" y="1575056"/>
                <a:ext cx="4320000" cy="1319133"/>
              </a:xfrm>
              <a:blipFill>
                <a:blip r:embed="rId3"/>
                <a:stretch>
                  <a:fillRect l="-587" t="-5660" r="-587" b="-566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Weakly Interacting Slim Particles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28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A60A3D-83EC-4195-445D-804E525D890C}"/>
              </a:ext>
            </a:extLst>
          </p:cNvPr>
          <p:cNvSpPr txBox="1">
            <a:spLocks/>
          </p:cNvSpPr>
          <p:nvPr/>
        </p:nvSpPr>
        <p:spPr>
          <a:xfrm>
            <a:off x="4037989" y="5893460"/>
            <a:ext cx="4648810" cy="583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Others</a:t>
            </a:r>
          </a:p>
          <a:p>
            <a:pPr lvl="1"/>
            <a:r>
              <a:rPr lang="en-US" i="1" dirty="0" err="1"/>
              <a:t>Mili</a:t>
            </a:r>
            <a:r>
              <a:rPr lang="en-US" i="1" dirty="0"/>
              <a:t>-charged particle, …</a:t>
            </a:r>
          </a:p>
          <a:p>
            <a:endParaRPr lang="en-US" i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10694" y="2976213"/>
                <a:ext cx="3676104" cy="1036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FF0000"/>
                    </a:solidFill>
                  </a:rPr>
                  <a:t>Axion-Like Particle (ALP)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Generic axion w/o solving the strong CP problem</a:t>
                </a:r>
              </a:p>
              <a:p>
                <a:pPr marL="27432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≁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endParaRPr lang="en-US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694" y="2976213"/>
                <a:ext cx="3676104" cy="1036175"/>
              </a:xfrm>
              <a:prstGeom prst="rect">
                <a:avLst/>
              </a:prstGeom>
              <a:blipFill>
                <a:blip r:embed="rId5"/>
                <a:stretch>
                  <a:fillRect l="-690" t="-7317" b="-122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FF99367-8090-15E3-B92B-E1975ADD0C32}"/>
              </a:ext>
            </a:extLst>
          </p:cNvPr>
          <p:cNvSpPr txBox="1">
            <a:spLocks/>
          </p:cNvSpPr>
          <p:nvPr/>
        </p:nvSpPr>
        <p:spPr>
          <a:xfrm>
            <a:off x="5089836" y="4094412"/>
            <a:ext cx="3596961" cy="823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0B050"/>
                </a:solidFill>
              </a:rPr>
              <a:t>Scalar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Chameleon (2003)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Dark energy candidate</a:t>
            </a:r>
          </a:p>
          <a:p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03B3173-459D-4445-35E8-7E4E33CB7443}"/>
              </a:ext>
            </a:extLst>
          </p:cNvPr>
          <p:cNvSpPr txBox="1">
            <a:spLocks/>
          </p:cNvSpPr>
          <p:nvPr/>
        </p:nvSpPr>
        <p:spPr>
          <a:xfrm>
            <a:off x="4795958" y="4993936"/>
            <a:ext cx="3890839" cy="823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432FF"/>
                </a:solidFill>
              </a:rPr>
              <a:t>Vector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Hidden photon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Gauge field in hidden sector</a:t>
            </a:r>
          </a:p>
          <a:p>
            <a:endParaRPr lang="en-US" i="1" dirty="0">
              <a:solidFill>
                <a:srgbClr val="0432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3F4B7B-CB7A-DAA5-F642-C2B531ECF87A}"/>
              </a:ext>
            </a:extLst>
          </p:cNvPr>
          <p:cNvSpPr>
            <a:spLocks noChangeAspect="1"/>
          </p:cNvSpPr>
          <p:nvPr/>
        </p:nvSpPr>
        <p:spPr>
          <a:xfrm>
            <a:off x="457200" y="1731360"/>
            <a:ext cx="4320000" cy="4320000"/>
          </a:xfrm>
          <a:prstGeom prst="ellipse">
            <a:avLst/>
          </a:prstGeom>
          <a:noFill/>
          <a:ln w="26424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0E43BD-E5BD-0119-3BD8-F8C7E8AB8207}"/>
              </a:ext>
            </a:extLst>
          </p:cNvPr>
          <p:cNvGrpSpPr/>
          <p:nvPr/>
        </p:nvGrpSpPr>
        <p:grpSpPr>
          <a:xfrm>
            <a:off x="3064295" y="2772858"/>
            <a:ext cx="1620000" cy="1789278"/>
            <a:chOff x="1821474" y="2520966"/>
            <a:chExt cx="1639294" cy="187187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2330A79-F29D-2672-15AF-8611CD00F89C}"/>
                </a:ext>
              </a:extLst>
            </p:cNvPr>
            <p:cNvSpPr>
              <a:spLocks/>
            </p:cNvSpPr>
            <p:nvPr/>
          </p:nvSpPr>
          <p:spPr>
            <a:xfrm>
              <a:off x="2105430" y="3316862"/>
              <a:ext cx="1080000" cy="900000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0B050"/>
                  </a:solidFill>
                </a:rPr>
                <a:t>Chameleon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C398A18-28B9-9BCD-C39D-F67F541606DD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D3158C-A3FF-E92F-52E9-73640FE9BA12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0B050"/>
                  </a:solidFill>
                </a:rPr>
                <a:t>J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p</a:t>
              </a:r>
              <a:r>
                <a:rPr lang="en-KR" sz="1600" b="1" i="1" dirty="0">
                  <a:solidFill>
                    <a:srgbClr val="00B050"/>
                  </a:solidFill>
                </a:rPr>
                <a:t> = 0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+</a:t>
              </a: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21D140C1-8318-065E-6456-BF8070B44D25}"/>
              </a:ext>
            </a:extLst>
          </p:cNvPr>
          <p:cNvSpPr>
            <a:spLocks noChangeAspect="1"/>
          </p:cNvSpPr>
          <p:nvPr/>
        </p:nvSpPr>
        <p:spPr>
          <a:xfrm>
            <a:off x="560618" y="2942135"/>
            <a:ext cx="1800000" cy="1800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en-KR" sz="1400" b="1" i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63A6519-8050-B176-0A3D-C88059917BF5}"/>
              </a:ext>
            </a:extLst>
          </p:cNvPr>
          <p:cNvSpPr>
            <a:spLocks/>
          </p:cNvSpPr>
          <p:nvPr/>
        </p:nvSpPr>
        <p:spPr>
          <a:xfrm>
            <a:off x="794112" y="3250716"/>
            <a:ext cx="1368000" cy="1368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ALP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3927E2-5CC9-1C28-E078-FF810E6AD7F5}"/>
              </a:ext>
            </a:extLst>
          </p:cNvPr>
          <p:cNvSpPr>
            <a:spLocks/>
          </p:cNvSpPr>
          <p:nvPr/>
        </p:nvSpPr>
        <p:spPr>
          <a:xfrm>
            <a:off x="1033408" y="3789281"/>
            <a:ext cx="889407" cy="688229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Axion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A84EB-A23D-BEB9-0E8F-4D7162D335C1}"/>
              </a:ext>
            </a:extLst>
          </p:cNvPr>
          <p:cNvSpPr txBox="1"/>
          <p:nvPr/>
        </p:nvSpPr>
        <p:spPr>
          <a:xfrm>
            <a:off x="1078654" y="2772858"/>
            <a:ext cx="79891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J</a:t>
            </a:r>
            <a:r>
              <a:rPr lang="en-KR" sz="1600" b="1" i="1" baseline="30000" dirty="0">
                <a:solidFill>
                  <a:srgbClr val="FF0000"/>
                </a:solidFill>
              </a:rPr>
              <a:t>p</a:t>
            </a:r>
            <a:r>
              <a:rPr lang="en-KR" sz="1600" b="1" i="1" dirty="0">
                <a:solidFill>
                  <a:srgbClr val="FF0000"/>
                </a:solidFill>
              </a:rPr>
              <a:t> = 0</a:t>
            </a:r>
            <a:r>
              <a:rPr lang="en-US" sz="1600" b="1" baseline="30000" dirty="0">
                <a:solidFill>
                  <a:srgbClr val="FF0000"/>
                </a:solidFill>
              </a:rPr>
              <a:t>–</a:t>
            </a:r>
            <a:endParaRPr lang="en-KR" sz="1600" b="1" i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0B3C4B-7C25-41D7-B746-8B801D674A93}"/>
              </a:ext>
            </a:extLst>
          </p:cNvPr>
          <p:cNvSpPr txBox="1"/>
          <p:nvPr/>
        </p:nvSpPr>
        <p:spPr>
          <a:xfrm>
            <a:off x="2083556" y="1308782"/>
            <a:ext cx="105243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2400" b="1" i="1" dirty="0">
                <a:solidFill>
                  <a:srgbClr val="7030A0"/>
                </a:solidFill>
              </a:rPr>
              <a:t>WISP zoo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16E468-CE43-C4DD-EAB4-FB684E4CD477}"/>
              </a:ext>
            </a:extLst>
          </p:cNvPr>
          <p:cNvSpPr txBox="1"/>
          <p:nvPr/>
        </p:nvSpPr>
        <p:spPr>
          <a:xfrm>
            <a:off x="1754660" y="2363316"/>
            <a:ext cx="1718942" cy="907941"/>
          </a:xfrm>
          <a:prstGeom prst="rect">
            <a:avLst/>
          </a:prstGeom>
          <a:noFill/>
        </p:spPr>
        <p:txBody>
          <a:bodyPr wrap="square" tIns="0">
            <a:spAutoFit/>
          </a:bodyPr>
          <a:lstStyle/>
          <a:p>
            <a:pPr algn="ctr"/>
            <a:r>
              <a:rPr lang="en-US" sz="1400" i="1" dirty="0"/>
              <a:t>M</a:t>
            </a:r>
            <a:r>
              <a:rPr lang="en-KR" sz="1400" i="1" dirty="0"/>
              <a:t>ili-chaged particle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AE5F85-B658-2126-1419-F3A9B5A81B5F}"/>
              </a:ext>
            </a:extLst>
          </p:cNvPr>
          <p:cNvGrpSpPr/>
          <p:nvPr/>
        </p:nvGrpSpPr>
        <p:grpSpPr>
          <a:xfrm>
            <a:off x="1963518" y="4157226"/>
            <a:ext cx="1620000" cy="1789278"/>
            <a:chOff x="1821474" y="2520966"/>
            <a:chExt cx="1639294" cy="18718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C26EE4-54C1-3F63-FA19-5E0CE488694F}"/>
                </a:ext>
              </a:extLst>
            </p:cNvPr>
            <p:cNvSpPr>
              <a:spLocks/>
            </p:cNvSpPr>
            <p:nvPr/>
          </p:nvSpPr>
          <p:spPr>
            <a:xfrm>
              <a:off x="2105430" y="3316862"/>
              <a:ext cx="1080000" cy="900000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432FF"/>
                  </a:solidFill>
                </a:rPr>
                <a:t>Hidden photon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32EAB6-C073-30C5-6ED0-30B8F1C226C6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02F05B-FA35-14E4-687A-71B341C53419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432FF"/>
                  </a:solidFill>
                </a:rPr>
                <a:t>J = 1</a:t>
              </a:r>
              <a:endParaRPr lang="en-KR" sz="1600" b="1" i="1" baseline="30000" dirty="0">
                <a:solidFill>
                  <a:srgbClr val="0432FF"/>
                </a:solidFill>
              </a:endParaRP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1D6E228-7A94-30CA-8764-117FA6467777}"/>
              </a:ext>
            </a:extLst>
          </p:cNvPr>
          <p:cNvSpPr txBox="1">
            <a:spLocks/>
          </p:cNvSpPr>
          <p:nvPr/>
        </p:nvSpPr>
        <p:spPr>
          <a:xfrm>
            <a:off x="3754527" y="1235345"/>
            <a:ext cx="3463745" cy="3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FF0000"/>
                </a:solidFill>
              </a:rPr>
              <a:t>Pseudo-scalar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BBAA72-F0FC-646F-2A12-4368F720B4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3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1" grpId="0"/>
      <p:bldP spid="12" grpId="0"/>
      <p:bldP spid="13" grpId="0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Where are dark matter axions?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EB6385-2CEB-811F-4D01-E76A94BB3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328" y="2516419"/>
            <a:ext cx="6744615" cy="33796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/>
              <p:nvPr/>
            </p:nvSpPr>
            <p:spPr>
              <a:xfrm>
                <a:off x="1258215" y="5840682"/>
                <a:ext cx="213115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Quasistatic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m:rPr>
                          <m:sty m:val="p"/>
                        </m:rPr>
                        <a:rPr lang="en-US" sz="1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215" y="5840682"/>
                <a:ext cx="2131154" cy="518283"/>
              </a:xfrm>
              <a:prstGeom prst="rect">
                <a:avLst/>
              </a:prstGeom>
              <a:blipFill>
                <a:blip r:embed="rId5"/>
                <a:stretch>
                  <a:fillRect t="-2381" b="-476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/>
              <p:nvPr/>
            </p:nvSpPr>
            <p:spPr>
              <a:xfrm>
                <a:off x="3142274" y="5840680"/>
                <a:ext cx="1475232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274" y="5840680"/>
                <a:ext cx="1475232" cy="518283"/>
              </a:xfrm>
              <a:prstGeom prst="rect">
                <a:avLst/>
              </a:prstGeom>
              <a:blipFill>
                <a:blip r:embed="rId6"/>
                <a:stretch>
                  <a:fillRect t="-2381" b="-952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/>
              <p:nvPr/>
            </p:nvSpPr>
            <p:spPr>
              <a:xfrm>
                <a:off x="4370404" y="5840681"/>
                <a:ext cx="341906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Radiation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404" y="5840681"/>
                <a:ext cx="3419064" cy="518283"/>
              </a:xfrm>
              <a:prstGeom prst="rect">
                <a:avLst/>
              </a:prstGeom>
              <a:blipFill>
                <a:blip r:embed="rId7"/>
                <a:stretch>
                  <a:fillRect t="-2381" b="-476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93AE20C-002D-C01B-7097-2406E965CB8F}"/>
              </a:ext>
            </a:extLst>
          </p:cNvPr>
          <p:cNvSpPr txBox="1"/>
          <p:nvPr/>
        </p:nvSpPr>
        <p:spPr>
          <a:xfrm>
            <a:off x="1324659" y="2863222"/>
            <a:ext cx="27986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FF9300"/>
                </a:solidFill>
              </a:rPr>
              <a:t>Theoretical scenarios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P</a:t>
            </a:r>
            <a:r>
              <a:rPr lang="en-KR" sz="1400" i="1" dirty="0">
                <a:solidFill>
                  <a:srgbClr val="00B050"/>
                </a:solidFill>
              </a:rPr>
              <a:t>hoton coupling</a:t>
            </a:r>
          </a:p>
          <a:p>
            <a:r>
              <a:rPr lang="en-KR" sz="1400" i="1" dirty="0">
                <a:solidFill>
                  <a:srgbClr val="7030A0"/>
                </a:solidFill>
              </a:rPr>
              <a:t>Fermion/gluon coupling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A5F325-0528-A8B1-D199-4C6109729FD5}"/>
              </a:ext>
            </a:extLst>
          </p:cNvPr>
          <p:cNvCxnSpPr>
            <a:cxnSpLocks/>
          </p:cNvCxnSpPr>
          <p:nvPr/>
        </p:nvCxnSpPr>
        <p:spPr>
          <a:xfrm>
            <a:off x="3389375" y="53693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2A01F8D-EC25-FA16-DDE7-109CABB17C8F}"/>
              </a:ext>
            </a:extLst>
          </p:cNvPr>
          <p:cNvCxnSpPr>
            <a:cxnSpLocks/>
          </p:cNvCxnSpPr>
          <p:nvPr/>
        </p:nvCxnSpPr>
        <p:spPr>
          <a:xfrm>
            <a:off x="4370404" y="53693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/>
                  <a:t>Different PQ breaking scenarios</a:t>
                </a:r>
              </a:p>
              <a:p>
                <a:pPr marL="0" indent="0">
                  <a:buNone/>
                </a:pPr>
                <a:r>
                  <a:rPr lang="en-US" i="1" dirty="0"/>
                  <a:t>	=&gt; Different mass ranges</a:t>
                </a:r>
              </a:p>
              <a:p>
                <a:pPr marL="0" indent="0">
                  <a:buNone/>
                </a:pPr>
                <a:r>
                  <a:rPr lang="en-US" i="1" dirty="0"/>
                  <a:t>		=&gt; Different search </a:t>
                </a:r>
                <a:r>
                  <a:rPr lang="en-US" i="1" dirty="0" err="1"/>
                  <a:t>strategies</a:t>
                </a:r>
                <a:endParaRPr lang="en-US" i="1" dirty="0"/>
              </a:p>
              <a:p>
                <a:pPr marL="0" indent="0">
                  <a:buNone/>
                </a:pPr>
                <a:r>
                  <a:rPr lang="en-US" sz="2200" i="1" dirty="0">
                    <a:solidFill>
                      <a:srgbClr val="FF0000"/>
                    </a:solidFill>
                  </a:rPr>
                  <a:t>		      (Depending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KR" sz="2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m:rPr>
                        <m:sty m:val="p"/>
                      </m:rPr>
                      <a:rPr lang="en-US" sz="220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Comp</m:t>
                    </m:r>
                  </m:oMath>
                </a14:m>
                <a:r>
                  <a:rPr lang="en-US" sz="2200" i="1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i="1" dirty="0" err="1">
                    <a:solidFill>
                      <a:srgbClr val="FF0000"/>
                    </a:solidFill>
                  </a:rPr>
                  <a:t>w.r.t.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i="1" dirty="0" err="1">
                    <a:solidFill>
                      <a:srgbClr val="FF0000"/>
                    </a:solidFill>
                  </a:rPr>
                  <a:t>D</a:t>
                </a:r>
                <a:r>
                  <a:rPr lang="en-US" sz="2200" i="1" baseline="-25000" dirty="0" err="1">
                    <a:solidFill>
                      <a:srgbClr val="FF0000"/>
                    </a:solidFill>
                  </a:rPr>
                  <a:t>exp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)</a:t>
                </a:r>
                <a:endParaRPr lang="en-US" i="1" dirty="0">
                  <a:solidFill>
                    <a:srgbClr val="0432FF"/>
                  </a:solidFill>
                </a:endParaRPr>
              </a:p>
              <a:p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  <a:blipFill>
                <a:blip r:embed="rId8"/>
                <a:stretch>
                  <a:fillRect l="-617" t="-689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9756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2"/>
                <a:ext cx="8229600" cy="294424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Solution to the Strong CP problem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PQ mechanism (1977)</a:t>
                </a:r>
              </a:p>
              <a:p>
                <a:pPr lvl="2"/>
                <a:r>
                  <a:rPr lang="en-US" i="1" dirty="0"/>
                  <a:t>U(1) global symmetry with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)/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i="1" dirty="0"/>
              </a:p>
              <a:p>
                <a:pPr lvl="2"/>
                <a:r>
                  <a:rPr lang="en-US" i="1" dirty="0"/>
                  <a:t>SSB =&gt; Goldstone boson (1978)</a:t>
                </a:r>
              </a:p>
              <a:p>
                <a:pPr lvl="8"/>
                <a:endParaRPr lang="en-US" sz="400" i="1" dirty="0"/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QCD </a:t>
                </a:r>
                <a:r>
                  <a:rPr lang="en-US" i="1" dirty="0"/>
                  <a:t>axion: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(cf. ALP)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Invisible axion (1979):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sz="900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Cosmological implication</a:t>
                </a:r>
              </a:p>
              <a:p>
                <a:pPr lvl="1"/>
                <a:r>
                  <a:rPr lang="en-US" i="1" dirty="0"/>
                  <a:t>Account for dark matter (1983)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2"/>
                <a:ext cx="8229600" cy="2944244"/>
              </a:xfrm>
              <a:blipFill>
                <a:blip r:embed="rId3"/>
                <a:stretch>
                  <a:fillRect l="-617" t="-343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dark matter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24" name="Picture 13">
            <a:extLst>
              <a:ext uri="{FF2B5EF4-FFF2-40B4-BE49-F238E27FC236}">
                <a16:creationId xmlns:a16="http://schemas.microsoft.com/office/drawing/2014/main" id="{E2B4A8EA-5A2C-E44D-8F73-CCC87EEA2D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96"/>
          <a:stretch/>
        </p:blipFill>
        <p:spPr bwMode="auto">
          <a:xfrm>
            <a:off x="981358" y="4084048"/>
            <a:ext cx="4742883" cy="220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9C154C-6023-69D7-42B2-3EFC578310E8}"/>
              </a:ext>
            </a:extLst>
          </p:cNvPr>
          <p:cNvSpPr txBox="1"/>
          <p:nvPr/>
        </p:nvSpPr>
        <p:spPr>
          <a:xfrm>
            <a:off x="981358" y="6292862"/>
            <a:ext cx="30940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>
                <a:solidFill>
                  <a:srgbClr val="00B050"/>
                </a:solidFill>
              </a:rPr>
              <a:t>Annu. Rev. Nucl. Part. Sci. 65 485 (2016)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CE8503-9ED2-7D6F-6443-580E42413ECD}"/>
              </a:ext>
            </a:extLst>
          </p:cNvPr>
          <p:cNvGrpSpPr>
            <a:grpSpLocks noChangeAspect="1"/>
          </p:cNvGrpSpPr>
          <p:nvPr/>
        </p:nvGrpSpPr>
        <p:grpSpPr>
          <a:xfrm>
            <a:off x="6699927" y="3335865"/>
            <a:ext cx="1749452" cy="1375766"/>
            <a:chOff x="6242047" y="2932029"/>
            <a:chExt cx="1749452" cy="137576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DFB3778-B458-C90A-7E59-7945C1625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9815" y="2932029"/>
              <a:ext cx="1656000" cy="1022309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7CAB26-D662-EF48-DEE1-00C1441C353B}"/>
                </a:ext>
              </a:extLst>
            </p:cNvPr>
            <p:cNvSpPr txBox="1"/>
            <p:nvPr/>
          </p:nvSpPr>
          <p:spPr>
            <a:xfrm>
              <a:off x="6242047" y="3846130"/>
              <a:ext cx="17494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/>
                <a:t>Spontaneuous PQ  symmetry breaking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7C0523A-10B5-F2FE-9E58-C7B1925C54F2}"/>
              </a:ext>
            </a:extLst>
          </p:cNvPr>
          <p:cNvGrpSpPr/>
          <p:nvPr/>
        </p:nvGrpSpPr>
        <p:grpSpPr>
          <a:xfrm>
            <a:off x="6454560" y="1094637"/>
            <a:ext cx="2208320" cy="2089594"/>
            <a:chOff x="5734320" y="822052"/>
            <a:chExt cx="2208320" cy="208959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A56A059-8E48-A45E-06CD-79219199E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4320" y="945187"/>
              <a:ext cx="1219689" cy="161950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635F449-A056-8C3D-8A96-662CB55A91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8640" t="4170" r="36620" b="54255"/>
            <a:stretch/>
          </p:blipFill>
          <p:spPr>
            <a:xfrm>
              <a:off x="7175167" y="822052"/>
              <a:ext cx="767473" cy="77630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E8DB356-74FF-76CF-8EC6-F06EB9F00D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9742" t="55013" r="35927" b="3436"/>
            <a:stretch/>
          </p:blipFill>
          <p:spPr>
            <a:xfrm>
              <a:off x="7175648" y="1911525"/>
              <a:ext cx="766992" cy="78252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592FADD-2283-35C2-1F29-B08ED343FC9A}"/>
                </a:ext>
              </a:extLst>
            </p:cNvPr>
            <p:cNvSpPr txBox="1"/>
            <p:nvPr/>
          </p:nvSpPr>
          <p:spPr>
            <a:xfrm>
              <a:off x="7331964" y="1599220"/>
              <a:ext cx="453879" cy="311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dirty="0"/>
                <a:t>v</a:t>
              </a:r>
              <a:r>
                <a:rPr lang="en-KR" sz="1400" dirty="0"/>
                <a:t>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87A4E3-7AC4-DE04-9E8A-7779EF3158AC}"/>
                </a:ext>
              </a:extLst>
            </p:cNvPr>
            <p:cNvSpPr txBox="1"/>
            <p:nvPr/>
          </p:nvSpPr>
          <p:spPr>
            <a:xfrm>
              <a:off x="5734320" y="2634647"/>
              <a:ext cx="2208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/>
                <a:t>Absence of nEDM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38DEC5-05F4-ED4B-1301-4E6F8290ED44}"/>
              </a:ext>
            </a:extLst>
          </p:cNvPr>
          <p:cNvGrpSpPr/>
          <p:nvPr/>
        </p:nvGrpSpPr>
        <p:grpSpPr>
          <a:xfrm>
            <a:off x="6699927" y="4910390"/>
            <a:ext cx="1749452" cy="1499437"/>
            <a:chOff x="6761945" y="4958112"/>
            <a:chExt cx="1749452" cy="149943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837AC6-8661-3A5D-22DB-A1E8715EC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093689" y="4958112"/>
              <a:ext cx="1077273" cy="122243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E7F3C8-33E6-1641-5FBE-CE4E14C9A0C1}"/>
                </a:ext>
              </a:extLst>
            </p:cNvPr>
            <p:cNvSpPr txBox="1"/>
            <p:nvPr/>
          </p:nvSpPr>
          <p:spPr>
            <a:xfrm>
              <a:off x="6761945" y="6180550"/>
              <a:ext cx="1749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/>
                <a:t>Goldstone boson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AB1B2C-6225-C038-DF11-2914AD801E84}"/>
              </a:ext>
            </a:extLst>
          </p:cNvPr>
          <p:cNvSpPr txBox="1"/>
          <p:nvPr/>
        </p:nvSpPr>
        <p:spPr>
          <a:xfrm>
            <a:off x="981358" y="4484318"/>
            <a:ext cx="1674160" cy="90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D2C0AF-1E7D-459B-C9EF-111D2CE89509}"/>
                  </a:ext>
                </a:extLst>
              </p:cNvPr>
              <p:cNvSpPr txBox="1"/>
              <p:nvPr/>
            </p:nvSpPr>
            <p:spPr>
              <a:xfrm>
                <a:off x="6619812" y="3387962"/>
                <a:ext cx="1900990" cy="272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1200" i="1" dirty="0" err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ea typeface="ＭＳ ゴシック"/>
                          <a:cs typeface="ＭＳ ゴシック"/>
                          <a:sym typeface="Zapf Dingbats"/>
                        </a:rPr>
                        <m:t>×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200" i="1" baseline="-25000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200" i="1" baseline="-25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D2C0AF-1E7D-459B-C9EF-111D2CE895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812" y="3387962"/>
                <a:ext cx="1900990" cy="272767"/>
              </a:xfrm>
              <a:prstGeom prst="rect">
                <a:avLst/>
              </a:prstGeom>
              <a:blipFill>
                <a:blip r:embed="rId11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385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Most sensitive approach 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>
                    <a:solidFill>
                      <a:srgbClr val="0000FF"/>
                    </a:solidFill>
                  </a:rPr>
                  <a:t>eV regime</a:t>
                </a:r>
              </a:p>
              <a:p>
                <a:pPr lvl="1"/>
                <a:r>
                  <a:rPr lang="en-US" i="1" dirty="0"/>
                  <a:t>Resonant enhancement of axion-induced photons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Conversion signal power (</a:t>
                </a:r>
                <a:r>
                  <a:rPr lang="en-US" i="1" dirty="0" err="1">
                    <a:solidFill>
                      <a:srgbClr val="0000FF"/>
                    </a:solidFill>
                  </a:rPr>
                  <a:t>a→γγ</a:t>
                </a:r>
                <a:r>
                  <a:rPr lang="en-US" i="1" dirty="0">
                    <a:solidFill>
                      <a:srgbClr val="0000FF"/>
                    </a:solidFill>
                  </a:rPr>
                  <a:t>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Signal-to-noise ratio (SNR)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Scanning rate (F.O.M.):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95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Detector of halo axions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2E6E78-AFA4-1F38-E029-EE3EFF26D9B3}"/>
              </a:ext>
            </a:extLst>
          </p:cNvPr>
          <p:cNvGrpSpPr/>
          <p:nvPr/>
        </p:nvGrpSpPr>
        <p:grpSpPr>
          <a:xfrm>
            <a:off x="1249724" y="4398747"/>
            <a:ext cx="5041698" cy="1113750"/>
            <a:chOff x="1249724" y="4513047"/>
            <a:chExt cx="5041698" cy="111375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1930400" y="4513047"/>
            <a:ext cx="2701585" cy="864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63700" imgH="533400" progId="Equation.DSMT4">
                    <p:embed/>
                  </p:oleObj>
                </mc:Choice>
                <mc:Fallback>
                  <p:oleObj name="Equation" r:id="rId4" imgW="1663700" imgH="533400" progId="Equation.DSMT4">
                    <p:embed/>
                    <p:pic>
                      <p:nvPicPr>
                        <p:cNvPr id="11" name="Object 1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930400" y="4513047"/>
                          <a:ext cx="2701585" cy="864733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1249724" y="5349798"/>
              <a:ext cx="19621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System noise temperature</a:t>
              </a:r>
            </a:p>
          </p:txBody>
        </p:sp>
        <p:cxnSp>
          <p:nvCxnSpPr>
            <p:cNvPr id="24" name="Elbow Connector 23"/>
            <p:cNvCxnSpPr/>
            <p:nvPr/>
          </p:nvCxnSpPr>
          <p:spPr>
            <a:xfrm rot="10800000" flipV="1">
              <a:off x="3211890" y="5349794"/>
              <a:ext cx="473544" cy="138504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856306" y="4912017"/>
              <a:ext cx="1435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bandwidth (~10</a:t>
              </a:r>
              <a:r>
                <a:rPr lang="en-US" sz="1200" i="1" baseline="30000" dirty="0">
                  <a:solidFill>
                    <a:srgbClr val="008000"/>
                  </a:solidFill>
                </a:rPr>
                <a:t>−6 </a:t>
              </a:r>
              <a:r>
                <a:rPr lang="en-US" sz="1200" i="1" dirty="0">
                  <a:solidFill>
                    <a:srgbClr val="008000"/>
                  </a:solidFill>
                </a:rPr>
                <a:t>f)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56306" y="4642959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Integration time</a:t>
              </a:r>
            </a:p>
          </p:txBody>
        </p:sp>
        <p:cxnSp>
          <p:nvCxnSpPr>
            <p:cNvPr id="27" name="Straight Connector 26"/>
            <p:cNvCxnSpPr>
              <a:cxnSpLocks/>
            </p:cNvCxnSpPr>
            <p:nvPr/>
          </p:nvCxnSpPr>
          <p:spPr>
            <a:xfrm flipV="1">
              <a:off x="4563613" y="4780706"/>
              <a:ext cx="288000" cy="2189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563613" y="5134028"/>
              <a:ext cx="288000" cy="2189"/>
            </a:xfrm>
            <a:prstGeom prst="line">
              <a:avLst/>
            </a:prstGeom>
            <a:ln w="31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2C921D-011B-763C-DA8A-D31F030BF3EB}"/>
              </a:ext>
            </a:extLst>
          </p:cNvPr>
          <p:cNvGrpSpPr/>
          <p:nvPr/>
        </p:nvGrpSpPr>
        <p:grpSpPr>
          <a:xfrm>
            <a:off x="793596" y="2185474"/>
            <a:ext cx="7807409" cy="1597619"/>
            <a:chOff x="793596" y="2363274"/>
            <a:chExt cx="7807409" cy="1597619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1798975" y="2676526"/>
            <a:ext cx="4840895" cy="821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921000" imgH="495300" progId="Equation.DSMT4">
                    <p:embed/>
                  </p:oleObj>
                </mc:Choice>
                <mc:Fallback>
                  <p:oleObj name="Equation" r:id="rId6" imgW="2921000" imgH="495300" progId="Equation.DSMT4">
                    <p:embed/>
                    <p:pic>
                      <p:nvPicPr>
                        <p:cNvPr id="10" name="Object 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798975" y="2676526"/>
                          <a:ext cx="4840895" cy="821432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5288423" y="3175640"/>
              <a:ext cx="1242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Cavity Q factor</a:t>
              </a:r>
            </a:p>
            <a:p>
              <a:r>
                <a:rPr lang="en-US" sz="1200" i="1" dirty="0"/>
                <a:t> </a:t>
              </a:r>
              <a:r>
                <a:rPr lang="en-US" sz="1200" i="1" dirty="0">
                  <a:solidFill>
                    <a:srgbClr val="008000"/>
                  </a:solidFill>
                </a:rPr>
                <a:t>Axion Q factor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3596" y="3419106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Coupling constant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83303" y="3683894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number density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8571" y="3637359"/>
              <a:ext cx="11269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Magnetic field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0761" y="3389347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Effective volume</a:t>
              </a:r>
            </a:p>
          </p:txBody>
        </p:sp>
        <p:cxnSp>
          <p:nvCxnSpPr>
            <p:cNvPr id="18" name="Elbow Connector 17"/>
            <p:cNvCxnSpPr>
              <a:cxnSpLocks/>
            </p:cNvCxnSpPr>
            <p:nvPr/>
          </p:nvCxnSpPr>
          <p:spPr>
            <a:xfrm rot="10800000" flipV="1">
              <a:off x="2198257" y="3377607"/>
              <a:ext cx="503999" cy="179997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5400000">
              <a:off x="2782668" y="3526225"/>
              <a:ext cx="359997" cy="251999"/>
            </a:xfrm>
            <a:prstGeom prst="bentConnector3">
              <a:avLst>
                <a:gd name="adj1" fmla="val 98456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cxnSpLocks/>
            </p:cNvCxnSpPr>
            <p:nvPr/>
          </p:nvCxnSpPr>
          <p:spPr>
            <a:xfrm rot="10800000">
              <a:off x="4895112" y="3282860"/>
              <a:ext cx="375230" cy="115702"/>
            </a:xfrm>
            <a:prstGeom prst="bentConnector3">
              <a:avLst>
                <a:gd name="adj1" fmla="val 98738"/>
              </a:avLst>
            </a:prstGeom>
            <a:ln w="3175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cxnSpLocks/>
            </p:cNvCxnSpPr>
            <p:nvPr/>
          </p:nvCxnSpPr>
          <p:spPr>
            <a:xfrm rot="10800000">
              <a:off x="3671484" y="3303506"/>
              <a:ext cx="326452" cy="216000"/>
            </a:xfrm>
            <a:prstGeom prst="bentConnector3">
              <a:avLst>
                <a:gd name="adj1" fmla="val 100656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6" idx="1"/>
            </p:cNvCxnSpPr>
            <p:nvPr/>
          </p:nvCxnSpPr>
          <p:spPr>
            <a:xfrm rot="10800000">
              <a:off x="3356111" y="3307860"/>
              <a:ext cx="252460" cy="467999"/>
            </a:xfrm>
            <a:prstGeom prst="bentConnector2">
              <a:avLst/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283061" y="2363274"/>
              <a:ext cx="2317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8000"/>
                  </a:solidFill>
                </a:rPr>
                <a:t>- theoretical parameters</a:t>
              </a:r>
            </a:p>
            <a:p>
              <a:r>
                <a:rPr lang="en-US" sz="1400" i="1" dirty="0">
                  <a:solidFill>
                    <a:srgbClr val="FF0000"/>
                  </a:solidFill>
                </a:rPr>
                <a:t>- experimental parameters</a:t>
              </a:r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/>
          </p:nvGraphicFramePr>
          <p:xfrm>
            <a:off x="4080470" y="3219450"/>
            <a:ext cx="1143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4300" imgH="165100" progId="Equation.3">
                    <p:embed/>
                  </p:oleObj>
                </mc:Choice>
                <mc:Fallback>
                  <p:oleObj name="Equation" r:id="rId8" imgW="114300" imgH="165100" progId="Equation.3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80470" y="3219450"/>
                          <a:ext cx="1143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4023855" y="5551952"/>
          <a:ext cx="4179533" cy="924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41600" imgH="584200" progId="Equation.DSMT4">
                  <p:embed/>
                </p:oleObj>
              </mc:Choice>
              <mc:Fallback>
                <p:oleObj name="Equation" r:id="rId10" imgW="2641600" imgH="584200" progId="Equation.DSMT4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23855" y="5551952"/>
                        <a:ext cx="4179533" cy="924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>
            <a:extLst>
              <a:ext uri="{FF2B5EF4-FFF2-40B4-BE49-F238E27FC236}">
                <a16:creationId xmlns:a16="http://schemas.microsoft.com/office/drawing/2014/main" id="{7C5F5C01-040A-F046-B775-253109DC98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2580" y="3087211"/>
            <a:ext cx="2324220" cy="219884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421AAED-B2F3-8E46-8371-0B7FEA31E5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D2272E-4C01-6B44-B271-560DE9C2C8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89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Enhancing the experimental performance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haloscope – in a nutshell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31</a:t>
            </a:fld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1EE88F-ABD5-3AF0-4F22-D785FA2D3F12}"/>
              </a:ext>
            </a:extLst>
          </p:cNvPr>
          <p:cNvCxnSpPr>
            <a:cxnSpLocks/>
          </p:cNvCxnSpPr>
          <p:nvPr/>
        </p:nvCxnSpPr>
        <p:spPr>
          <a:xfrm>
            <a:off x="4608261" y="4728594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DD06C27-6FF4-64A0-5C41-33D366783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868320"/>
            <a:ext cx="2394115" cy="1299079"/>
          </a:xfrm>
          <a:prstGeom prst="rect">
            <a:avLst/>
          </a:prstGeom>
        </p:spPr>
      </p:pic>
      <p:pic>
        <p:nvPicPr>
          <p:cNvPr id="10" name="Picture 9" descr="20180322_105708.jpg">
            <a:extLst>
              <a:ext uri="{FF2B5EF4-FFF2-40B4-BE49-F238E27FC236}">
                <a16:creationId xmlns:a16="http://schemas.microsoft.com/office/drawing/2014/main" id="{EA56A1C9-DB38-EA2A-60AF-E890FC55FA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2" r="7893"/>
          <a:stretch/>
        </p:blipFill>
        <p:spPr>
          <a:xfrm>
            <a:off x="6734421" y="4830752"/>
            <a:ext cx="1948504" cy="1335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348399-853A-5A69-A90F-C87754EB6AE0}"/>
              </a:ext>
            </a:extLst>
          </p:cNvPr>
          <p:cNvSpPr txBox="1"/>
          <p:nvPr/>
        </p:nvSpPr>
        <p:spPr>
          <a:xfrm>
            <a:off x="457200" y="4561264"/>
            <a:ext cx="239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High field Magnet </a:t>
            </a:r>
            <a:r>
              <a:rPr lang="en-US" sz="1400" b="1" i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94B4A-F1C4-5E24-3FF8-013F7DAC63A9}"/>
              </a:ext>
            </a:extLst>
          </p:cNvPr>
          <p:cNvSpPr txBox="1"/>
          <p:nvPr/>
        </p:nvSpPr>
        <p:spPr>
          <a:xfrm>
            <a:off x="859383" y="1889918"/>
            <a:ext cx="139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Cryogenics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F8A0C-C009-B2A8-66DF-6901BDFB63AE}"/>
              </a:ext>
            </a:extLst>
          </p:cNvPr>
          <p:cNvSpPr txBox="1"/>
          <p:nvPr/>
        </p:nvSpPr>
        <p:spPr>
          <a:xfrm>
            <a:off x="6410476" y="4319743"/>
            <a:ext cx="253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Tunable High-Q resonator</a:t>
            </a:r>
          </a:p>
          <a:p>
            <a:pPr algn="ctr"/>
            <a:r>
              <a:rPr lang="en-US" sz="1400" b="1" i="1" dirty="0">
                <a:solidFill>
                  <a:srgbClr val="FF0000"/>
                </a:solidFill>
              </a:rPr>
              <a:t>V, Q, C, </a:t>
            </a:r>
            <a:r>
              <a:rPr lang="en-US" sz="1400" b="1" i="1" dirty="0" err="1">
                <a:solidFill>
                  <a:srgbClr val="FF0000"/>
                </a:solidFill>
              </a:rPr>
              <a:t>Δf</a:t>
            </a:r>
            <a:r>
              <a:rPr lang="en-US" sz="14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FA7231-91FA-E4BB-8111-6441D9EA266D}"/>
              </a:ext>
            </a:extLst>
          </p:cNvPr>
          <p:cNvSpPr txBox="1"/>
          <p:nvPr/>
        </p:nvSpPr>
        <p:spPr>
          <a:xfrm>
            <a:off x="6734422" y="1705365"/>
            <a:ext cx="1948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Quantum noise limited amplifier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50980AA-BE90-22AE-EAD1-510F3C6B3F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0838" y="1887808"/>
          <a:ext cx="2102554" cy="754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68400" imgH="419100" progId="Equation.DSMT4">
                  <p:embed/>
                </p:oleObj>
              </mc:Choice>
              <mc:Fallback>
                <p:oleObj name="Equation" r:id="rId6" imgW="1168400" imgH="4191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50980AA-BE90-22AE-EAD1-510F3C6B3F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0838" y="1887808"/>
                        <a:ext cx="2102554" cy="754177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24F091D-7C1C-FBA5-3422-5DB03C0DB2EE}"/>
              </a:ext>
            </a:extLst>
          </p:cNvPr>
          <p:cNvSpPr txBox="1"/>
          <p:nvPr/>
        </p:nvSpPr>
        <p:spPr>
          <a:xfrm>
            <a:off x="257449" y="6171859"/>
            <a:ext cx="2731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Boosting </a:t>
            </a:r>
            <a:r>
              <a:rPr lang="en-US" sz="1400" i="1" dirty="0" err="1"/>
              <a:t>a</a:t>
            </a:r>
            <a:r>
              <a:rPr lang="en-US" sz="1400" i="1" dirty="0" err="1">
                <a:solidFill>
                  <a:srgbClr val="292934"/>
                </a:solidFill>
              </a:rPr>
              <a:t>→</a:t>
            </a:r>
            <a:r>
              <a:rPr lang="en-US" sz="1400" i="1" dirty="0" err="1"/>
              <a:t>γγ</a:t>
            </a:r>
            <a:r>
              <a:rPr lang="en-US" sz="1400" i="1" dirty="0"/>
              <a:t> conversion 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C5C4D-1220-E577-0078-9C74425A1115}"/>
              </a:ext>
            </a:extLst>
          </p:cNvPr>
          <p:cNvSpPr txBox="1"/>
          <p:nvPr/>
        </p:nvSpPr>
        <p:spPr>
          <a:xfrm>
            <a:off x="6723668" y="3185102"/>
            <a:ext cx="1970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Signal amplification w/ minimal noise added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02CBD-90D8-4478-FF20-31E1D91496B8}"/>
              </a:ext>
            </a:extLst>
          </p:cNvPr>
          <p:cNvSpPr txBox="1"/>
          <p:nvPr/>
        </p:nvSpPr>
        <p:spPr>
          <a:xfrm>
            <a:off x="457200" y="4050380"/>
            <a:ext cx="2163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Lowering thermal noise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E8CB69-0D11-610F-B130-65A5DE37C137}"/>
              </a:ext>
            </a:extLst>
          </p:cNvPr>
          <p:cNvSpPr txBox="1"/>
          <p:nvPr/>
        </p:nvSpPr>
        <p:spPr>
          <a:xfrm>
            <a:off x="6410476" y="6167399"/>
            <a:ext cx="25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Resonant frequency tuning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71BF06-7C01-D19C-6C73-F40C8F921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421" y="2228585"/>
            <a:ext cx="1948504" cy="968728"/>
          </a:xfrm>
          <a:prstGeom prst="rect">
            <a:avLst/>
          </a:prstGeom>
        </p:spPr>
      </p:pic>
      <p:sp>
        <p:nvSpPr>
          <p:cNvPr id="21" name="Can 20">
            <a:extLst>
              <a:ext uri="{FF2B5EF4-FFF2-40B4-BE49-F238E27FC236}">
                <a16:creationId xmlns:a16="http://schemas.microsoft.com/office/drawing/2014/main" id="{5FBD4145-FA69-8575-8F10-571A7EC104D7}"/>
              </a:ext>
            </a:extLst>
          </p:cNvPr>
          <p:cNvSpPr/>
          <p:nvPr/>
        </p:nvSpPr>
        <p:spPr>
          <a:xfrm>
            <a:off x="3813804" y="3165523"/>
            <a:ext cx="1772353" cy="2141453"/>
          </a:xfrm>
          <a:prstGeom prst="can">
            <a:avLst/>
          </a:prstGeom>
          <a:gradFill>
            <a:gsLst>
              <a:gs pos="0">
                <a:srgbClr val="3F80CD">
                  <a:alpha val="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3149A3-027E-4AFE-D0F3-8CA07DED5A52}"/>
              </a:ext>
            </a:extLst>
          </p:cNvPr>
          <p:cNvGrpSpPr/>
          <p:nvPr/>
        </p:nvGrpSpPr>
        <p:grpSpPr>
          <a:xfrm>
            <a:off x="3964067" y="3770327"/>
            <a:ext cx="1476961" cy="1495717"/>
            <a:chOff x="3964067" y="3543562"/>
            <a:chExt cx="1476961" cy="149571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C80663-5D1C-0DCE-69A9-614C96692ACA}"/>
                </a:ext>
              </a:extLst>
            </p:cNvPr>
            <p:cNvCxnSpPr>
              <a:cxnSpLocks/>
            </p:cNvCxnSpPr>
            <p:nvPr/>
          </p:nvCxnSpPr>
          <p:spPr>
            <a:xfrm>
              <a:off x="4418619" y="3726086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n 23">
              <a:extLst>
                <a:ext uri="{FF2B5EF4-FFF2-40B4-BE49-F238E27FC236}">
                  <a16:creationId xmlns:a16="http://schemas.microsoft.com/office/drawing/2014/main" id="{C0300E2D-DDFF-A4BB-3B8A-8D1CC1DF7E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64067" y="3543562"/>
              <a:ext cx="1476961" cy="1495717"/>
            </a:xfrm>
            <a:prstGeom prst="can">
              <a:avLst/>
            </a:prstGeom>
            <a:solidFill>
              <a:schemeClr val="accent3">
                <a:lumMod val="5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70BA8B-B19E-FD8F-4610-A1019428A709}"/>
                </a:ext>
              </a:extLst>
            </p:cNvPr>
            <p:cNvSpPr/>
            <p:nvPr/>
          </p:nvSpPr>
          <p:spPr>
            <a:xfrm>
              <a:off x="4229146" y="3598506"/>
              <a:ext cx="946802" cy="254272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D9BA3E-9E0C-05D6-9D8D-2F9BC075DCE6}"/>
              </a:ext>
            </a:extLst>
          </p:cNvPr>
          <p:cNvGrpSpPr/>
          <p:nvPr/>
        </p:nvGrpSpPr>
        <p:grpSpPr>
          <a:xfrm>
            <a:off x="4261086" y="3830156"/>
            <a:ext cx="886177" cy="1376060"/>
            <a:chOff x="4261086" y="3603391"/>
            <a:chExt cx="886177" cy="1376060"/>
          </a:xfrm>
        </p:grpSpPr>
        <p:sp>
          <p:nvSpPr>
            <p:cNvPr id="27" name="Can 26">
              <a:extLst>
                <a:ext uri="{FF2B5EF4-FFF2-40B4-BE49-F238E27FC236}">
                  <a16:creationId xmlns:a16="http://schemas.microsoft.com/office/drawing/2014/main" id="{4531F9AC-DF32-729F-15DE-06B55E108398}"/>
                </a:ext>
              </a:extLst>
            </p:cNvPr>
            <p:cNvSpPr>
              <a:spLocks/>
            </p:cNvSpPr>
            <p:nvPr/>
          </p:nvSpPr>
          <p:spPr>
            <a:xfrm>
              <a:off x="4261086" y="3603391"/>
              <a:ext cx="886177" cy="1376060"/>
            </a:xfrm>
            <a:prstGeom prst="can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sp>
          <p:nvSpPr>
            <p:cNvPr id="28" name="Can 27">
              <a:extLst>
                <a:ext uri="{FF2B5EF4-FFF2-40B4-BE49-F238E27FC236}">
                  <a16:creationId xmlns:a16="http://schemas.microsoft.com/office/drawing/2014/main" id="{6CFC17BF-6E1E-4913-BF49-10D779FCA74A}"/>
                </a:ext>
              </a:extLst>
            </p:cNvPr>
            <p:cNvSpPr>
              <a:spLocks/>
            </p:cNvSpPr>
            <p:nvPr/>
          </p:nvSpPr>
          <p:spPr>
            <a:xfrm>
              <a:off x="4996450" y="3715569"/>
              <a:ext cx="73848" cy="1151702"/>
            </a:xfrm>
            <a:prstGeom prst="can">
              <a:avLst/>
            </a:prstGeom>
            <a:solidFill>
              <a:srgbClr val="0070C0">
                <a:alpha val="50000"/>
              </a:srgbClr>
            </a:solidFill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9" name="Circular Arrow 28">
              <a:extLst>
                <a:ext uri="{FF2B5EF4-FFF2-40B4-BE49-F238E27FC236}">
                  <a16:creationId xmlns:a16="http://schemas.microsoft.com/office/drawing/2014/main" id="{17A5C8E5-7F7B-76F8-A638-61F11CED5541}"/>
                </a:ext>
              </a:extLst>
            </p:cNvPr>
            <p:cNvSpPr/>
            <p:nvPr/>
          </p:nvSpPr>
          <p:spPr>
            <a:xfrm rot="5400000">
              <a:off x="4816526" y="4100721"/>
              <a:ext cx="89743" cy="369240"/>
            </a:xfrm>
            <a:prstGeom prst="circularArrow">
              <a:avLst>
                <a:gd name="adj1" fmla="val 6767"/>
                <a:gd name="adj2" fmla="val 1928044"/>
                <a:gd name="adj3" fmla="val 19757795"/>
                <a:gd name="adj4" fmla="val 2908642"/>
                <a:gd name="adj5" fmla="val 15936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8688C3-DFF7-DD44-83D8-4198B6632CC2}"/>
              </a:ext>
            </a:extLst>
          </p:cNvPr>
          <p:cNvGrpSpPr/>
          <p:nvPr/>
        </p:nvGrpSpPr>
        <p:grpSpPr>
          <a:xfrm>
            <a:off x="4443748" y="3244620"/>
            <a:ext cx="1092752" cy="705127"/>
            <a:chOff x="4392543" y="3010540"/>
            <a:chExt cx="1092752" cy="705127"/>
          </a:xfrm>
        </p:grpSpPr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BA0F29C0-1829-BBEA-877A-0B1947450E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2543" y="3566095"/>
              <a:ext cx="73848" cy="149572"/>
            </a:xfrm>
            <a:prstGeom prst="triangle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62BD34EA-FCAF-EC56-96BA-12C7072BDFE0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rot="5400000" flipH="1" flipV="1">
              <a:off x="4758293" y="2839093"/>
              <a:ext cx="398175" cy="1055829"/>
            </a:xfrm>
            <a:prstGeom prst="bentConnector2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3D4070BC-3A16-E878-ABB7-7E4079C52026}"/>
                </a:ext>
              </a:extLst>
            </p:cNvPr>
            <p:cNvSpPr/>
            <p:nvPr/>
          </p:nvSpPr>
          <p:spPr>
            <a:xfrm rot="5400000">
              <a:off x="4807809" y="3012416"/>
              <a:ext cx="299143" cy="295392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7853777-76D6-45FB-34D6-A47769FF9F29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807713" y="4732216"/>
            <a:ext cx="1926708" cy="76607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99FBF7-9E3E-E2A7-FFB0-24A9A9EF2BC6}"/>
              </a:ext>
            </a:extLst>
          </p:cNvPr>
          <p:cNvCxnSpPr>
            <a:cxnSpLocks/>
            <a:stCxn id="20" idx="1"/>
            <a:endCxn id="47" idx="1"/>
          </p:cNvCxnSpPr>
          <p:nvPr/>
        </p:nvCxnSpPr>
        <p:spPr>
          <a:xfrm flipH="1">
            <a:off x="5008586" y="2712949"/>
            <a:ext cx="1725835" cy="60645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F712112-F74F-F21F-6F4E-40847CF6454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851315" y="4687437"/>
            <a:ext cx="1277717" cy="83042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93631D-39BF-EE3D-6377-4FCCAEC41DB1}"/>
              </a:ext>
            </a:extLst>
          </p:cNvPr>
          <p:cNvCxnSpPr>
            <a:cxnSpLocks/>
          </p:cNvCxnSpPr>
          <p:nvPr/>
        </p:nvCxnSpPr>
        <p:spPr>
          <a:xfrm>
            <a:off x="2251402" y="3122661"/>
            <a:ext cx="1770437" cy="52506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그림 6">
            <a:extLst>
              <a:ext uri="{FF2B5EF4-FFF2-40B4-BE49-F238E27FC236}">
                <a16:creationId xmlns:a16="http://schemas.microsoft.com/office/drawing/2014/main" id="{EB3D3D83-2764-9EC3-EEFC-2DE6BC66C1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275" y="2432928"/>
            <a:ext cx="1881849" cy="141138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A64E313-E393-5F42-B556-AD4042D4DE6D}"/>
              </a:ext>
            </a:extLst>
          </p:cNvPr>
          <p:cNvSpPr txBox="1"/>
          <p:nvPr/>
        </p:nvSpPr>
        <p:spPr>
          <a:xfrm>
            <a:off x="3359413" y="5828845"/>
            <a:ext cx="2681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KR" b="1" i="1" dirty="0">
                <a:solidFill>
                  <a:srgbClr val="FF0000"/>
                </a:solidFill>
              </a:rPr>
              <a:t>mall-scale experiments!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5F8862F-4BC3-E380-24B1-2C8659A7DD52}"/>
              </a:ext>
            </a:extLst>
          </p:cNvPr>
          <p:cNvGrpSpPr/>
          <p:nvPr/>
        </p:nvGrpSpPr>
        <p:grpSpPr>
          <a:xfrm>
            <a:off x="3532909" y="4148440"/>
            <a:ext cx="1135816" cy="747858"/>
            <a:chOff x="3532909" y="4148440"/>
            <a:chExt cx="1135816" cy="74785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B3CB62E-4346-494B-D1A2-74D28A4EB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8428" y="4588968"/>
              <a:ext cx="309269" cy="305391"/>
              <a:chOff x="4259826" y="4068269"/>
              <a:chExt cx="1440000" cy="1438808"/>
            </a:xfrm>
          </p:grpSpPr>
          <p:cxnSp>
            <p:nvCxnSpPr>
              <p:cNvPr id="40" name="Curved Connector 39">
                <a:extLst>
                  <a:ext uri="{FF2B5EF4-FFF2-40B4-BE49-F238E27FC236}">
                    <a16:creationId xmlns:a16="http://schemas.microsoft.com/office/drawing/2014/main" id="{AE887428-FB64-B794-20AB-28C5356CE67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urved Connector 40">
                <a:extLst>
                  <a:ext uri="{FF2B5EF4-FFF2-40B4-BE49-F238E27FC236}">
                    <a16:creationId xmlns:a16="http://schemas.microsoft.com/office/drawing/2014/main" id="{4EEE40C6-A781-3926-BE47-75FC18A29AE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>
                <a:extLst>
                  <a:ext uri="{FF2B5EF4-FFF2-40B4-BE49-F238E27FC236}">
                    <a16:creationId xmlns:a16="http://schemas.microsoft.com/office/drawing/2014/main" id="{27681388-7DC8-BBA5-4A37-E05C24E012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>
                <a:extLst>
                  <a:ext uri="{FF2B5EF4-FFF2-40B4-BE49-F238E27FC236}">
                    <a16:creationId xmlns:a16="http://schemas.microsoft.com/office/drawing/2014/main" id="{5A9B8D2B-CC62-7928-FC1D-CDA3238BDDA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8DBE52-C378-7AE4-300F-1C722335B41A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2299" y="4150379"/>
              <a:ext cx="309269" cy="305391"/>
              <a:chOff x="4259826" y="4068269"/>
              <a:chExt cx="1440000" cy="1438808"/>
            </a:xfrm>
          </p:grpSpPr>
          <p:cxnSp>
            <p:nvCxnSpPr>
              <p:cNvPr id="36" name="Curved Connector 35">
                <a:extLst>
                  <a:ext uri="{FF2B5EF4-FFF2-40B4-BE49-F238E27FC236}">
                    <a16:creationId xmlns:a16="http://schemas.microsoft.com/office/drawing/2014/main" id="{A5629746-61AA-5AA9-4219-B38E44AAC23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36">
                <a:extLst>
                  <a:ext uri="{FF2B5EF4-FFF2-40B4-BE49-F238E27FC236}">
                    <a16:creationId xmlns:a16="http://schemas.microsoft.com/office/drawing/2014/main" id="{A88EE636-DD39-4618-D2D7-A27E566D19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37">
                <a:extLst>
                  <a:ext uri="{FF2B5EF4-FFF2-40B4-BE49-F238E27FC236}">
                    <a16:creationId xmlns:a16="http://schemas.microsoft.com/office/drawing/2014/main" id="{688579C8-6F20-C1BD-5CC0-D5779AF97AE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urved Connector 38">
                <a:extLst>
                  <a:ext uri="{FF2B5EF4-FFF2-40B4-BE49-F238E27FC236}">
                    <a16:creationId xmlns:a16="http://schemas.microsoft.com/office/drawing/2014/main" id="{95800765-2D99-3C2F-AC7A-AC2AF71780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AE84E6-835C-1FEF-9A77-B9D3BD26CB2A}"/>
                </a:ext>
              </a:extLst>
            </p:cNvPr>
            <p:cNvCxnSpPr>
              <a:cxnSpLocks/>
            </p:cNvCxnSpPr>
            <p:nvPr/>
          </p:nvCxnSpPr>
          <p:spPr>
            <a:xfrm>
              <a:off x="3573363" y="4506028"/>
              <a:ext cx="896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/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KR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KR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blipFill>
                  <a:blip r:embed="rId10"/>
                  <a:stretch>
                    <a:fillRect l="-83333" r="-83333" b="-4615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/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KR" sz="1200" dirty="0">
                      <a:solidFill>
                        <a:srgbClr val="FF0000"/>
                      </a:solidFill>
                    </a:rPr>
                    <a:t>*</a:t>
                  </a: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blipFill>
                  <a:blip r:embed="rId11"/>
                  <a:stretch>
                    <a:fillRect l="-41667" t="-30769" r="-58333" b="-76923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/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KR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blipFill>
                  <a:blip r:embed="rId12"/>
                  <a:stretch>
                    <a:fillRect r="-1666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8335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1" grpId="0" animBg="1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DEDA1C9-C337-F9BF-E402-7FA5D01F8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Haloscope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084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1"/>
            <a:ext cx="8229600" cy="1572282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rgbClr val="0432FF"/>
                </a:solidFill>
              </a:rPr>
              <a:t>Periodic array of dielectric or metal</a:t>
            </a:r>
          </a:p>
          <a:p>
            <a:pPr lvl="1"/>
            <a:r>
              <a:rPr lang="en-US" i="1" dirty="0"/>
              <a:t>Search frequency </a:t>
            </a:r>
          </a:p>
          <a:p>
            <a:pPr lvl="2"/>
            <a:r>
              <a:rPr lang="en-US" i="1" dirty="0"/>
              <a:t>Depending on </a:t>
            </a:r>
            <a:r>
              <a:rPr lang="en-US" b="1" i="1" dirty="0"/>
              <a:t>interspace</a:t>
            </a:r>
          </a:p>
          <a:p>
            <a:pPr lvl="2"/>
            <a:r>
              <a:rPr lang="en-US" i="1" dirty="0"/>
              <a:t>Independent of detector size</a:t>
            </a:r>
          </a:p>
          <a:p>
            <a:pPr lvl="1"/>
            <a:r>
              <a:rPr lang="en-US" i="1" dirty="0"/>
              <a:t>Large conversion volume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 frequency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33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4BE621D-5FE1-562C-2A2B-1F94144D85A4}"/>
              </a:ext>
            </a:extLst>
          </p:cNvPr>
          <p:cNvGrpSpPr/>
          <p:nvPr/>
        </p:nvGrpSpPr>
        <p:grpSpPr>
          <a:xfrm>
            <a:off x="6280079" y="1162016"/>
            <a:ext cx="2679841" cy="1963777"/>
            <a:chOff x="6343679" y="1326931"/>
            <a:chExt cx="2679841" cy="196377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7557E2-4975-3072-200E-C9E666FD5892}"/>
                </a:ext>
              </a:extLst>
            </p:cNvPr>
            <p:cNvSpPr txBox="1"/>
            <p:nvPr/>
          </p:nvSpPr>
          <p:spPr>
            <a:xfrm>
              <a:off x="6343679" y="2982931"/>
              <a:ext cx="2679841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/>
                <a:t>ORPHEUS </a:t>
              </a:r>
              <a:r>
                <a:rPr lang="en-US" sz="1200" i="1" dirty="0">
                  <a:solidFill>
                    <a:srgbClr val="00B050"/>
                  </a:solidFill>
                </a:rPr>
                <a:t>PRD </a:t>
              </a:r>
              <a:r>
                <a:rPr lang="en-US" sz="1200" b="1" i="1" dirty="0">
                  <a:solidFill>
                    <a:srgbClr val="00B050"/>
                  </a:solidFill>
                </a:rPr>
                <a:t>91</a:t>
              </a:r>
              <a:r>
                <a:rPr lang="en-US" sz="1200" i="1" dirty="0">
                  <a:solidFill>
                    <a:srgbClr val="00B050"/>
                  </a:solidFill>
                </a:rPr>
                <a:t> 011701 (2015)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0773243-81E6-C96B-77F9-AEC20C61C7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71"/>
            <a:stretch/>
          </p:blipFill>
          <p:spPr>
            <a:xfrm>
              <a:off x="6684905" y="1326931"/>
              <a:ext cx="1997391" cy="165600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B7D2F7D-8DCC-2423-784E-E8B7809E3FFF}"/>
              </a:ext>
            </a:extLst>
          </p:cNvPr>
          <p:cNvGrpSpPr/>
          <p:nvPr/>
        </p:nvGrpSpPr>
        <p:grpSpPr>
          <a:xfrm>
            <a:off x="787562" y="2915802"/>
            <a:ext cx="4135761" cy="1656000"/>
            <a:chOff x="526775" y="2536043"/>
            <a:chExt cx="4135761" cy="1656000"/>
          </a:xfrm>
        </p:grpSpPr>
        <p:pic>
          <p:nvPicPr>
            <p:cNvPr id="2" name="Picture 1" descr="Screen Shot 2018-07-18 at 9.05.04 AM.png">
              <a:extLst>
                <a:ext uri="{FF2B5EF4-FFF2-40B4-BE49-F238E27FC236}">
                  <a16:creationId xmlns:a16="http://schemas.microsoft.com/office/drawing/2014/main" id="{C713FFE0-DFD2-A378-B282-5505D7BEA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5" y="2536043"/>
              <a:ext cx="2551762" cy="1656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FE8C3C3-43D1-0EC0-DED9-4AE4754D7F96}"/>
                </a:ext>
              </a:extLst>
            </p:cNvPr>
            <p:cNvSpPr txBox="1"/>
            <p:nvPr/>
          </p:nvSpPr>
          <p:spPr>
            <a:xfrm>
              <a:off x="3078536" y="3116023"/>
              <a:ext cx="1584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MADMAX 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JCAP </a:t>
              </a:r>
              <a:r>
                <a:rPr lang="en-KR" sz="1200" b="1" i="1" dirty="0">
                  <a:solidFill>
                    <a:srgbClr val="00B050"/>
                  </a:solidFill>
                </a:rPr>
                <a:t>04</a:t>
              </a:r>
              <a:r>
                <a:rPr lang="en-KR" sz="1200" i="1" dirty="0">
                  <a:solidFill>
                    <a:srgbClr val="00B050"/>
                  </a:solidFill>
                </a:rPr>
                <a:t> 016 (2013)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B7DE0A4-09AE-0501-7811-AA9F103B3B1F}"/>
              </a:ext>
            </a:extLst>
          </p:cNvPr>
          <p:cNvSpPr txBox="1"/>
          <p:nvPr/>
        </p:nvSpPr>
        <p:spPr>
          <a:xfrm>
            <a:off x="4103670" y="6144501"/>
            <a:ext cx="45786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US" sz="1400" i="1" dirty="0"/>
              <a:t>Suitable for post-inflation scenario (10–100 GHz)</a:t>
            </a:r>
          </a:p>
        </p:txBody>
      </p:sp>
      <p:pic>
        <p:nvPicPr>
          <p:cNvPr id="20" name="Picture 19" descr="medium-3.png">
            <a:extLst>
              <a:ext uri="{FF2B5EF4-FFF2-40B4-BE49-F238E27FC236}">
                <a16:creationId xmlns:a16="http://schemas.microsoft.com/office/drawing/2014/main" id="{816276CB-4CAE-676B-516D-CF050A43A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14" y="3290709"/>
            <a:ext cx="3149881" cy="2853792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6023514-0FBB-5993-36FC-D29DFE3FCF17}"/>
              </a:ext>
            </a:extLst>
          </p:cNvPr>
          <p:cNvGrpSpPr/>
          <p:nvPr/>
        </p:nvGrpSpPr>
        <p:grpSpPr>
          <a:xfrm>
            <a:off x="1088524" y="4577862"/>
            <a:ext cx="3602918" cy="1774167"/>
            <a:chOff x="1021540" y="4570389"/>
            <a:chExt cx="3602918" cy="177416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F82B502-37D2-A61A-5427-07AA1FD20173}"/>
                </a:ext>
              </a:extLst>
            </p:cNvPr>
            <p:cNvSpPr txBox="1"/>
            <p:nvPr/>
          </p:nvSpPr>
          <p:spPr>
            <a:xfrm>
              <a:off x="2788459" y="5188167"/>
              <a:ext cx="1835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ALPHA 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123</a:t>
              </a:r>
              <a:r>
                <a:rPr lang="en-KR" sz="1200" i="1" dirty="0">
                  <a:solidFill>
                    <a:srgbClr val="00B050"/>
                  </a:solidFill>
                </a:rPr>
                <a:t> 141802 (2019)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5E4E0EB-82CA-4C32-DCE6-DA1B0A03E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21540" y="4570389"/>
              <a:ext cx="1766919" cy="17280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D0CD936-A5F3-A18F-2FBE-5FDE5B8B9BD7}"/>
                </a:ext>
              </a:extLst>
            </p:cNvPr>
            <p:cNvSpPr txBox="1"/>
            <p:nvPr/>
          </p:nvSpPr>
          <p:spPr>
            <a:xfrm>
              <a:off x="1170353" y="6144501"/>
              <a:ext cx="84406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/>
                <a:t>M</a:t>
              </a:r>
              <a:r>
                <a:rPr lang="en-KR" sz="700" dirty="0"/>
                <a:t>etal Wires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82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Magnet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34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DF33CB-1A03-D550-75F3-4D436F353F14}"/>
              </a:ext>
            </a:extLst>
          </p:cNvPr>
          <p:cNvGrpSpPr>
            <a:grpSpLocks noChangeAspect="1"/>
          </p:cNvGrpSpPr>
          <p:nvPr/>
        </p:nvGrpSpPr>
        <p:grpSpPr>
          <a:xfrm>
            <a:off x="3798023" y="4709495"/>
            <a:ext cx="2352630" cy="1768316"/>
            <a:chOff x="5727426" y="4306737"/>
            <a:chExt cx="2880000" cy="21647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620F675-0727-7B8A-1303-7436E913E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7426" y="4306737"/>
              <a:ext cx="2880000" cy="21647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D8DBA1-E660-23FD-63EB-1519C48576F5}"/>
                </a:ext>
              </a:extLst>
            </p:cNvPr>
            <p:cNvSpPr txBox="1"/>
            <p:nvPr/>
          </p:nvSpPr>
          <p:spPr>
            <a:xfrm>
              <a:off x="5732197" y="4313185"/>
              <a:ext cx="1327766" cy="33909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CERN (1.6T)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A4252C-6539-4971-90C4-818AF3AC0BD7}"/>
              </a:ext>
            </a:extLst>
          </p:cNvPr>
          <p:cNvGrpSpPr>
            <a:grpSpLocks noChangeAspect="1"/>
          </p:cNvGrpSpPr>
          <p:nvPr/>
        </p:nvGrpSpPr>
        <p:grpSpPr>
          <a:xfrm>
            <a:off x="6598311" y="1311606"/>
            <a:ext cx="2093044" cy="2667198"/>
            <a:chOff x="4222716" y="3305285"/>
            <a:chExt cx="2463952" cy="328205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6362BE9-28D4-6E14-9F27-AEC86CB39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2716" y="3309214"/>
              <a:ext cx="2463952" cy="327812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FB9388-8156-702D-2954-86D84A8F3DA2}"/>
                </a:ext>
              </a:extLst>
            </p:cNvPr>
            <p:cNvSpPr txBox="1"/>
            <p:nvPr/>
          </p:nvSpPr>
          <p:spPr>
            <a:xfrm>
              <a:off x="4222716" y="3305285"/>
              <a:ext cx="2463952" cy="36110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Grenoble (43T/34mm)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FD0A660-2D50-382F-3BA0-342E4B52193C}"/>
              </a:ext>
            </a:extLst>
          </p:cNvPr>
          <p:cNvGrpSpPr>
            <a:grpSpLocks noChangeAspect="1"/>
          </p:cNvGrpSpPr>
          <p:nvPr/>
        </p:nvGrpSpPr>
        <p:grpSpPr>
          <a:xfrm>
            <a:off x="452646" y="4240125"/>
            <a:ext cx="3269634" cy="1831847"/>
            <a:chOff x="457199" y="4520004"/>
            <a:chExt cx="3493009" cy="195699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DF4E52-0CB5-8F56-CE0D-C72E5622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4520004"/>
              <a:ext cx="3493009" cy="195699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D31EF4-7337-D543-605F-8CAE8084C75E}"/>
                </a:ext>
              </a:extLst>
            </p:cNvPr>
            <p:cNvSpPr txBox="1"/>
            <p:nvPr/>
          </p:nvSpPr>
          <p:spPr>
            <a:xfrm>
              <a:off x="2407031" y="6175141"/>
              <a:ext cx="1543177" cy="295923"/>
            </a:xfrm>
            <a:prstGeom prst="rect">
              <a:avLst/>
            </a:prstGeom>
            <a:solidFill>
              <a:schemeClr val="tx1">
                <a:alpha val="50219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UIC (9.4T/800mm)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AD0E4F-5ADA-0C21-2A3B-CE803E52E228}"/>
              </a:ext>
            </a:extLst>
          </p:cNvPr>
          <p:cNvGrpSpPr>
            <a:grpSpLocks noChangeAspect="1"/>
          </p:cNvGrpSpPr>
          <p:nvPr/>
        </p:nvGrpSpPr>
        <p:grpSpPr>
          <a:xfrm>
            <a:off x="452646" y="1714005"/>
            <a:ext cx="1508721" cy="2520250"/>
            <a:chOff x="457197" y="1297836"/>
            <a:chExt cx="1656896" cy="27677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A65FAC0-FD6A-D2C4-B854-67AF19A8E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197" y="1297836"/>
              <a:ext cx="1656896" cy="276777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693846-4CB5-5B4E-4932-1FF19235E9BF}"/>
                </a:ext>
              </a:extLst>
            </p:cNvPr>
            <p:cNvSpPr txBox="1"/>
            <p:nvPr/>
          </p:nvSpPr>
          <p:spPr>
            <a:xfrm>
              <a:off x="463015" y="1304283"/>
              <a:ext cx="1651078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ADMX (8T/600mm)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F8063A-4C66-F7F1-710C-DD97AC561D59}"/>
              </a:ext>
            </a:extLst>
          </p:cNvPr>
          <p:cNvGrpSpPr/>
          <p:nvPr/>
        </p:nvGrpSpPr>
        <p:grpSpPr>
          <a:xfrm>
            <a:off x="6152251" y="4484219"/>
            <a:ext cx="2533711" cy="1995559"/>
            <a:chOff x="6152251" y="4484219"/>
            <a:chExt cx="2533711" cy="199555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8B70DA0-E27E-5300-396B-FCE29B540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52251" y="4484219"/>
              <a:ext cx="2533711" cy="198722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746196-9803-1997-818C-17BE951A0301}"/>
                </a:ext>
              </a:extLst>
            </p:cNvPr>
            <p:cNvSpPr txBox="1"/>
            <p:nvPr/>
          </p:nvSpPr>
          <p:spPr>
            <a:xfrm>
              <a:off x="6167399" y="6202779"/>
              <a:ext cx="1506245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DESY (10T, dipole)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F267AD5-6B6A-2FBD-468E-244EB9268351}"/>
              </a:ext>
            </a:extLst>
          </p:cNvPr>
          <p:cNvGrpSpPr/>
          <p:nvPr/>
        </p:nvGrpSpPr>
        <p:grpSpPr>
          <a:xfrm>
            <a:off x="2060402" y="1300164"/>
            <a:ext cx="4440624" cy="2451082"/>
            <a:chOff x="2060402" y="1300164"/>
            <a:chExt cx="4440624" cy="245108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B5CE2A7-6DC8-E48B-59BC-1CBD6552BF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2865" b="8954"/>
            <a:stretch/>
          </p:blipFill>
          <p:spPr>
            <a:xfrm>
              <a:off x="2060402" y="1305719"/>
              <a:ext cx="1550461" cy="243982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ABC2BD8-2C69-8076-BFFD-D27297FFE4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57" t="9472" r="-57" b="2286"/>
            <a:stretch/>
          </p:blipFill>
          <p:spPr>
            <a:xfrm>
              <a:off x="3615277" y="1311424"/>
              <a:ext cx="1616548" cy="2439822"/>
            </a:xfrm>
            <a:prstGeom prst="rect">
              <a:avLst/>
            </a:prstGeom>
          </p:spPr>
        </p:pic>
        <p:pic>
          <p:nvPicPr>
            <p:cNvPr id="16" name="Picture 15" descr="스크린샷 2018-06-19 오후 4.52.06.png">
              <a:extLst>
                <a:ext uri="{FF2B5EF4-FFF2-40B4-BE49-F238E27FC236}">
                  <a16:creationId xmlns:a16="http://schemas.microsoft.com/office/drawing/2014/main" id="{6C12F3D8-258A-2E79-A04D-DA283FC5C1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/>
            <a:stretch/>
          </p:blipFill>
          <p:spPr>
            <a:xfrm>
              <a:off x="5231825" y="1306338"/>
              <a:ext cx="1269201" cy="117731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8CC6922-C446-47C9-9732-CA7A5DA0786C}"/>
                </a:ext>
              </a:extLst>
            </p:cNvPr>
            <p:cNvSpPr txBox="1"/>
            <p:nvPr/>
          </p:nvSpPr>
          <p:spPr>
            <a:xfrm>
              <a:off x="3619691" y="1300165"/>
              <a:ext cx="1616548" cy="24508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CAPP (18T/70mm)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FEB4C1C-15A9-8E3F-D476-FC82A5F814DD}"/>
                </a:ext>
              </a:extLst>
            </p:cNvPr>
            <p:cNvSpPr txBox="1"/>
            <p:nvPr/>
          </p:nvSpPr>
          <p:spPr>
            <a:xfrm>
              <a:off x="5227270" y="2483653"/>
              <a:ext cx="1269201" cy="2616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100" i="1" dirty="0">
                  <a:solidFill>
                    <a:schemeClr val="bg1"/>
                  </a:solidFill>
                </a:rPr>
                <a:t>YBCO pancakes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CFBCDD6-32F7-9E1A-3429-FA7DB7E0CA46}"/>
                </a:ext>
              </a:extLst>
            </p:cNvPr>
            <p:cNvSpPr txBox="1"/>
            <p:nvPr/>
          </p:nvSpPr>
          <p:spPr>
            <a:xfrm>
              <a:off x="2062693" y="1300164"/>
              <a:ext cx="1556998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CAPP (12T/320mm)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002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B3C8D1-A3AE-C972-5054-420104353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45" y="1480434"/>
            <a:ext cx="2998117" cy="1389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DE25BF-A775-BC43-602A-72256F334A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1" t="47933" r="3434" b="-1"/>
          <a:stretch/>
        </p:blipFill>
        <p:spPr>
          <a:xfrm rot="16200000">
            <a:off x="5421050" y="1868848"/>
            <a:ext cx="2075702" cy="9312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889621-20D3-248E-3F7C-D5F91174E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334" y="3172160"/>
            <a:ext cx="3331553" cy="832888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DC9EA1D6-E246-DD0B-9335-61393C6422B7}"/>
              </a:ext>
            </a:extLst>
          </p:cNvPr>
          <p:cNvGrpSpPr>
            <a:grpSpLocks noChangeAspect="1"/>
          </p:cNvGrpSpPr>
          <p:nvPr/>
        </p:nvGrpSpPr>
        <p:grpSpPr>
          <a:xfrm>
            <a:off x="6217920" y="3583391"/>
            <a:ext cx="2610295" cy="3019855"/>
            <a:chOff x="2232275" y="734637"/>
            <a:chExt cx="3176094" cy="367443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AF2227F-8683-6297-4BB7-B77383BE3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75800" y="734637"/>
              <a:ext cx="1460500" cy="194310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C16BC2B-1AB9-55DB-9DAE-DD4CA908C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67700" y="734637"/>
              <a:ext cx="1308100" cy="1943100"/>
            </a:xfrm>
            <a:prstGeom prst="rect">
              <a:avLst/>
            </a:prstGeom>
          </p:spPr>
        </p:pic>
        <p:graphicFrame>
          <p:nvGraphicFramePr>
            <p:cNvPr id="32" name="차트 33">
              <a:extLst>
                <a:ext uri="{FF2B5EF4-FFF2-40B4-BE49-F238E27FC236}">
                  <a16:creationId xmlns:a16="http://schemas.microsoft.com/office/drawing/2014/main" id="{8B9E98DA-0F79-EA09-FC5D-490C1E7F0F25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232275" y="2677737"/>
            <a:ext cx="3176094" cy="17313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0A69DE87-A27C-655C-D06B-DDE9E1F2E5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249" y="4514229"/>
            <a:ext cx="1525470" cy="196277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33E3659-EE9C-2F58-A1B3-3A3B3E737289}"/>
              </a:ext>
            </a:extLst>
          </p:cNvPr>
          <p:cNvSpPr txBox="1"/>
          <p:nvPr/>
        </p:nvSpPr>
        <p:spPr>
          <a:xfrm>
            <a:off x="527334" y="4230496"/>
            <a:ext cx="1514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 2205.08885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8FBC78A-388D-8F2A-8461-3A727BB38A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6477" y="4853973"/>
            <a:ext cx="2264860" cy="162302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EDB4627-25E4-0FD2-7BC8-7AC6286E8F2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5251" r="16819"/>
          <a:stretch/>
        </p:blipFill>
        <p:spPr>
          <a:xfrm>
            <a:off x="4028007" y="1305719"/>
            <a:ext cx="1499058" cy="294237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FDAA275-B442-9483-0C7F-9BF7B7AA3D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43984" y="4514229"/>
            <a:ext cx="1438297" cy="195394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786500C2-2AF6-F5DE-2581-8E8F4585FA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24510" y="1431966"/>
            <a:ext cx="1903706" cy="1817047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D2D954C-EFB3-6014-D937-FC3B2D81BDE0}"/>
              </a:ext>
            </a:extLst>
          </p:cNvPr>
          <p:cNvSpPr txBox="1"/>
          <p:nvPr/>
        </p:nvSpPr>
        <p:spPr>
          <a:xfrm>
            <a:off x="6985362" y="1228304"/>
            <a:ext cx="184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99</a:t>
            </a:r>
            <a:r>
              <a:rPr lang="en-KR" sz="1200" i="1" dirty="0">
                <a:solidFill>
                  <a:srgbClr val="00B050"/>
                </a:solidFill>
              </a:rPr>
              <a:t> 101101 (2019)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8A36975-9D88-ED2B-A411-745A91E4AB1A}"/>
              </a:ext>
            </a:extLst>
          </p:cNvPr>
          <p:cNvSpPr txBox="1"/>
          <p:nvPr/>
        </p:nvSpPr>
        <p:spPr>
          <a:xfrm>
            <a:off x="2330417" y="1222275"/>
            <a:ext cx="1640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 2203.14923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92B897-BA85-5726-0349-76E3A9FD78CB}"/>
              </a:ext>
            </a:extLst>
          </p:cNvPr>
          <p:cNvSpPr txBox="1"/>
          <p:nvPr/>
        </p:nvSpPr>
        <p:spPr>
          <a:xfrm>
            <a:off x="2129352" y="2895160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125</a:t>
            </a:r>
            <a:r>
              <a:rPr lang="en-KR" sz="1200" i="1" dirty="0">
                <a:solidFill>
                  <a:srgbClr val="00B050"/>
                </a:solidFill>
              </a:rPr>
              <a:t> 221302 (2020)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0319A45-EEAD-F18D-2AE5-A547C566853C}"/>
              </a:ext>
            </a:extLst>
          </p:cNvPr>
          <p:cNvSpPr txBox="1"/>
          <p:nvPr/>
        </p:nvSpPr>
        <p:spPr>
          <a:xfrm>
            <a:off x="3682281" y="4572417"/>
            <a:ext cx="2269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NIM </a:t>
            </a:r>
            <a:r>
              <a:rPr lang="en-KR" sz="1200" b="1" i="1" dirty="0">
                <a:solidFill>
                  <a:srgbClr val="00B050"/>
                </a:solidFill>
              </a:rPr>
              <a:t>985</a:t>
            </a:r>
            <a:r>
              <a:rPr lang="en-KR" sz="1200" i="1" dirty="0">
                <a:solidFill>
                  <a:srgbClr val="00B050"/>
                </a:solidFill>
              </a:rPr>
              <a:t> 164641 (2021)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2913F2-08DF-DCAA-5B06-861D39B2C270}"/>
              </a:ext>
            </a:extLst>
          </p:cNvPr>
          <p:cNvSpPr txBox="1"/>
          <p:nvPr/>
        </p:nvSpPr>
        <p:spPr>
          <a:xfrm>
            <a:off x="7513373" y="3298131"/>
            <a:ext cx="1173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D. A</a:t>
            </a:r>
            <a:r>
              <a:rPr lang="en-US" sz="1200" i="1" dirty="0">
                <a:solidFill>
                  <a:srgbClr val="00B050"/>
                </a:solidFill>
              </a:rPr>
              <a:t>h</a:t>
            </a:r>
            <a:r>
              <a:rPr lang="en-KR" sz="1200" i="1" dirty="0">
                <a:solidFill>
                  <a:srgbClr val="00B050"/>
                </a:solidFill>
              </a:rPr>
              <a:t>n  (Tue)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14E39B4-BBB5-BFB8-0911-66A6CB91DCC3}"/>
              </a:ext>
            </a:extLst>
          </p:cNvPr>
          <p:cNvSpPr txBox="1"/>
          <p:nvPr/>
        </p:nvSpPr>
        <p:spPr>
          <a:xfrm>
            <a:off x="7972339" y="2186552"/>
            <a:ext cx="570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9 GHz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55268A-FDE5-8357-916C-3953EDE083D3}"/>
              </a:ext>
            </a:extLst>
          </p:cNvPr>
          <p:cNvSpPr txBox="1"/>
          <p:nvPr/>
        </p:nvSpPr>
        <p:spPr>
          <a:xfrm>
            <a:off x="6939140" y="5303637"/>
            <a:ext cx="69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5.4 GHz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F708A5-E7AA-7B47-2B94-1B55CD0D63B0}"/>
              </a:ext>
            </a:extLst>
          </p:cNvPr>
          <p:cNvSpPr txBox="1"/>
          <p:nvPr/>
        </p:nvSpPr>
        <p:spPr>
          <a:xfrm>
            <a:off x="4857025" y="4919625"/>
            <a:ext cx="739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10.9 GHz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46E7B-8379-04A1-19D7-9D677B8DCB13}"/>
              </a:ext>
            </a:extLst>
          </p:cNvPr>
          <p:cNvSpPr txBox="1"/>
          <p:nvPr/>
        </p:nvSpPr>
        <p:spPr>
          <a:xfrm>
            <a:off x="7898475" y="5468677"/>
            <a:ext cx="69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b="1" i="1" dirty="0">
                <a:solidFill>
                  <a:srgbClr val="FF0000"/>
                </a:solidFill>
              </a:rPr>
              <a:t>Q</a:t>
            </a:r>
            <a:r>
              <a:rPr lang="en-KR" sz="1000" b="1" i="1" baseline="-25000" dirty="0">
                <a:solidFill>
                  <a:srgbClr val="FF0000"/>
                </a:solidFill>
              </a:rPr>
              <a:t>0</a:t>
            </a:r>
            <a:r>
              <a:rPr lang="en-KR" sz="1000" b="1" i="1" dirty="0">
                <a:solidFill>
                  <a:srgbClr val="FF0000"/>
                </a:solidFill>
              </a:rPr>
              <a:t> &gt; 10</a:t>
            </a:r>
            <a:r>
              <a:rPr lang="en-KR" sz="1000" b="1" i="1" baseline="300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8026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9" grpId="0"/>
      <p:bldP spid="60" grpId="0"/>
      <p:bldP spid="61" grpId="0"/>
      <p:bldP spid="64" grpId="0"/>
      <p:bldP spid="65" grpId="0"/>
      <p:bldP spid="66" grpId="0"/>
      <p:bldP spid="67" grpId="0"/>
      <p:bldP spid="68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Microwave photon detector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36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292148C-6D23-BCF6-CBDA-0067EBEFFA00}"/>
              </a:ext>
            </a:extLst>
          </p:cNvPr>
          <p:cNvGrpSpPr/>
          <p:nvPr/>
        </p:nvGrpSpPr>
        <p:grpSpPr>
          <a:xfrm>
            <a:off x="457200" y="1303642"/>
            <a:ext cx="1800001" cy="1452079"/>
            <a:chOff x="457200" y="1303642"/>
            <a:chExt cx="1800001" cy="145207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F965E42-D61E-4475-9E6D-9E6325268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303642"/>
              <a:ext cx="1800000" cy="953903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2F9CE6A-6161-01F5-583E-4AC2B416FBA9}"/>
                </a:ext>
              </a:extLst>
            </p:cNvPr>
            <p:cNvSpPr txBox="1"/>
            <p:nvPr/>
          </p:nvSpPr>
          <p:spPr>
            <a:xfrm>
              <a:off x="457201" y="2232501"/>
              <a:ext cx="180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Transistor-based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~ K)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4F342E3-F59F-DE4F-CD22-03856FE65ECC}"/>
                </a:ext>
              </a:extLst>
            </p:cNvPr>
            <p:cNvSpPr txBox="1"/>
            <p:nvPr/>
          </p:nvSpPr>
          <p:spPr>
            <a:xfrm>
              <a:off x="1010414" y="1820148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/>
                <a:t>HEMT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59D452E-E01A-DD1B-FA8C-63605FA5DB97}"/>
              </a:ext>
            </a:extLst>
          </p:cNvPr>
          <p:cNvGrpSpPr/>
          <p:nvPr/>
        </p:nvGrpSpPr>
        <p:grpSpPr>
          <a:xfrm>
            <a:off x="2561224" y="2106147"/>
            <a:ext cx="3678898" cy="2308463"/>
            <a:chOff x="2561224" y="2248647"/>
            <a:chExt cx="3678898" cy="230846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16EDB51-0CE8-8D95-4116-DFEAA395A810}"/>
                </a:ext>
              </a:extLst>
            </p:cNvPr>
            <p:cNvGrpSpPr/>
            <p:nvPr/>
          </p:nvGrpSpPr>
          <p:grpSpPr>
            <a:xfrm>
              <a:off x="2795900" y="2248647"/>
              <a:ext cx="3040168" cy="1841285"/>
              <a:chOff x="2306295" y="1648538"/>
              <a:chExt cx="3780000" cy="2371950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23C5911-7004-098D-4767-2431B193EA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06295" y="1648538"/>
                <a:ext cx="3780000" cy="237195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2375E6E-BBE6-2955-7ADD-2D4F4AA9D928}"/>
                  </a:ext>
                </a:extLst>
              </p:cNvPr>
              <p:cNvSpPr txBox="1"/>
              <p:nvPr/>
            </p:nvSpPr>
            <p:spPr>
              <a:xfrm>
                <a:off x="2791603" y="1725551"/>
                <a:ext cx="995379" cy="317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/>
                  <a:t>f</a:t>
                </a:r>
                <a:r>
                  <a:rPr lang="en-KR" sz="1000" dirty="0"/>
                  <a:t> = 10 GHz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F9AEF2-5912-1533-3B36-71D97B42D1AB}"/>
                </a:ext>
              </a:extLst>
            </p:cNvPr>
            <p:cNvSpPr txBox="1"/>
            <p:nvPr/>
          </p:nvSpPr>
          <p:spPr>
            <a:xfrm>
              <a:off x="2561224" y="4033890"/>
              <a:ext cx="36788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rgbClr val="FF0000"/>
                  </a:solidFill>
                </a:rPr>
                <a:t>Game changer </a:t>
              </a:r>
            </a:p>
            <a:p>
              <a:pPr algn="ctr"/>
              <a:r>
                <a:rPr lang="en-KR" sz="1400" b="1" i="1" dirty="0">
                  <a:solidFill>
                    <a:srgbClr val="FF0000"/>
                  </a:solidFill>
                </a:rPr>
                <a:t>at high freq. and low temp.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4129268-3A57-FE93-EF2B-881D69F738C9}"/>
              </a:ext>
            </a:extLst>
          </p:cNvPr>
          <p:cNvSpPr txBox="1"/>
          <p:nvPr/>
        </p:nvSpPr>
        <p:spPr>
          <a:xfrm>
            <a:off x="2470144" y="1316689"/>
            <a:ext cx="19636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Power detection</a:t>
            </a:r>
          </a:p>
          <a:p>
            <a:pPr algn="ctr"/>
            <a:r>
              <a:rPr lang="en-US" altLang="ko-KR" sz="1600" i="1" dirty="0"/>
              <a:t>(w/</a:t>
            </a:r>
            <a:r>
              <a:rPr lang="ko-KR" altLang="en-US" sz="1600" i="1" dirty="0"/>
              <a:t> </a:t>
            </a:r>
            <a:r>
              <a:rPr lang="en-US" altLang="ko-KR" sz="1600" i="1" dirty="0"/>
              <a:t>amplifiers)</a:t>
            </a:r>
            <a:endParaRPr lang="en-KR" sz="1600" i="1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71391F-C4CE-B16F-0A31-43C7B3D5DC13}"/>
              </a:ext>
            </a:extLst>
          </p:cNvPr>
          <p:cNvSpPr/>
          <p:nvPr/>
        </p:nvSpPr>
        <p:spPr>
          <a:xfrm>
            <a:off x="4315984" y="1321984"/>
            <a:ext cx="277672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KR" b="1" i="1" dirty="0"/>
              <a:t> vs.  photon counting</a:t>
            </a:r>
          </a:p>
          <a:p>
            <a:r>
              <a:rPr lang="en-KR" sz="1600" i="1" dirty="0"/>
              <a:t>   (w/ single photon detector)</a:t>
            </a:r>
            <a:endParaRPr lang="en-KR" sz="1600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0E43F9-1E7F-BD01-4517-3F6095E43136}"/>
              </a:ext>
            </a:extLst>
          </p:cNvPr>
          <p:cNvGrpSpPr/>
          <p:nvPr/>
        </p:nvGrpSpPr>
        <p:grpSpPr>
          <a:xfrm>
            <a:off x="342715" y="3054706"/>
            <a:ext cx="2104024" cy="1420338"/>
            <a:chOff x="342715" y="3122298"/>
            <a:chExt cx="2104024" cy="1420338"/>
          </a:xfrm>
        </p:grpSpPr>
        <p:pic>
          <p:nvPicPr>
            <p:cNvPr id="43" name="Content Placeholder 10">
              <a:extLst>
                <a:ext uri="{FF2B5EF4-FFF2-40B4-BE49-F238E27FC236}">
                  <a16:creationId xmlns:a16="http://schemas.microsoft.com/office/drawing/2014/main" id="{67818C88-1C76-468C-EE23-CF4582252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3122298"/>
              <a:ext cx="1800000" cy="910465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0CE657C-EBB6-5CC5-3E70-8FD198E4A4A3}"/>
                </a:ext>
              </a:extLst>
            </p:cNvPr>
            <p:cNvSpPr txBox="1"/>
            <p:nvPr/>
          </p:nvSpPr>
          <p:spPr>
            <a:xfrm>
              <a:off x="342715" y="4019416"/>
              <a:ext cx="21040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Quantum limited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~ 50 mK x f [GHz])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CA2A9E-E456-0E9B-D188-45AABB209B43}"/>
                </a:ext>
              </a:extLst>
            </p:cNvPr>
            <p:cNvSpPr txBox="1"/>
            <p:nvPr/>
          </p:nvSpPr>
          <p:spPr>
            <a:xfrm>
              <a:off x="1380364" y="3225486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JPA</a:t>
              </a:r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D6C896C2-BB47-A5B2-A45E-C8211A4FB7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8359" y="2062595"/>
            <a:ext cx="2763282" cy="2213388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54C65D87-5FE7-DAF7-C8E6-68565404B0AC}"/>
              </a:ext>
            </a:extLst>
          </p:cNvPr>
          <p:cNvGrpSpPr/>
          <p:nvPr/>
        </p:nvGrpSpPr>
        <p:grpSpPr>
          <a:xfrm>
            <a:off x="457199" y="4621813"/>
            <a:ext cx="3240000" cy="1915592"/>
            <a:chOff x="457199" y="4621813"/>
            <a:chExt cx="3240000" cy="191559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7EE0B59-9F0C-3B72-5AB2-51EE36772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199" y="4897516"/>
              <a:ext cx="3240000" cy="136687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8376AC3-0714-24C8-DF39-A283916530C4}"/>
                </a:ext>
              </a:extLst>
            </p:cNvPr>
            <p:cNvSpPr txBox="1"/>
            <p:nvPr/>
          </p:nvSpPr>
          <p:spPr>
            <a:xfrm>
              <a:off x="457477" y="6229628"/>
              <a:ext cx="3239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Q</a:t>
              </a:r>
              <a:r>
                <a:rPr lang="en-KR" sz="1400" i="1" dirty="0"/>
                <a:t>uantum squeezing 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&lt; 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)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272E0C3-D6CF-D42D-09C7-D6CB9F3B1137}"/>
                </a:ext>
              </a:extLst>
            </p:cNvPr>
            <p:cNvSpPr txBox="1"/>
            <p:nvPr/>
          </p:nvSpPr>
          <p:spPr>
            <a:xfrm>
              <a:off x="1948052" y="4621813"/>
              <a:ext cx="1749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Nature </a:t>
              </a:r>
              <a:r>
                <a:rPr lang="en-KR" sz="1200" b="1" i="1" dirty="0">
                  <a:solidFill>
                    <a:srgbClr val="00B050"/>
                  </a:solidFill>
                </a:rPr>
                <a:t>590</a:t>
              </a:r>
              <a:r>
                <a:rPr lang="en-KR" sz="1200" i="1" dirty="0">
                  <a:solidFill>
                    <a:srgbClr val="00B050"/>
                  </a:solidFill>
                </a:rPr>
                <a:t> 238 (2021)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368FF6D-2980-09E0-F559-A86D75837B46}"/>
              </a:ext>
            </a:extLst>
          </p:cNvPr>
          <p:cNvGrpSpPr/>
          <p:nvPr/>
        </p:nvGrpSpPr>
        <p:grpSpPr>
          <a:xfrm>
            <a:off x="4568641" y="4533777"/>
            <a:ext cx="4118020" cy="2003628"/>
            <a:chOff x="4568641" y="4533777"/>
            <a:chExt cx="4118020" cy="200362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C48C3E8-DF33-3926-D97D-0F5C4A8898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61265"/>
            <a:stretch/>
          </p:blipFill>
          <p:spPr>
            <a:xfrm>
              <a:off x="6787608" y="4813424"/>
              <a:ext cx="1898915" cy="137265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EDD021D-908E-D2E0-94C4-394633AFD50F}"/>
                </a:ext>
              </a:extLst>
            </p:cNvPr>
            <p:cNvSpPr txBox="1"/>
            <p:nvPr/>
          </p:nvSpPr>
          <p:spPr>
            <a:xfrm>
              <a:off x="4630519" y="6229628"/>
              <a:ext cx="40560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Single photon counting</a:t>
              </a:r>
              <a:r>
                <a:rPr lang="en-US" sz="1400" b="1" i="1" dirty="0"/>
                <a:t> </a:t>
              </a:r>
              <a:r>
                <a:rPr lang="en-US" sz="1400" i="1" dirty="0"/>
                <a:t>(T</a:t>
              </a:r>
              <a:r>
                <a:rPr lang="en-US" sz="1400" i="1" baseline="-25000" dirty="0"/>
                <a:t>N</a:t>
              </a:r>
              <a:r>
                <a:rPr lang="en-US" sz="1400" i="1" dirty="0"/>
                <a:t> &lt;&lt; T</a:t>
              </a:r>
              <a:r>
                <a:rPr lang="en-US" sz="1400" i="1" baseline="-25000" dirty="0"/>
                <a:t>SQL</a:t>
              </a:r>
              <a:r>
                <a:rPr lang="en-US" sz="1400" i="1" dirty="0"/>
                <a:t>)</a:t>
              </a:r>
              <a:endParaRPr lang="en-KR" sz="1400" i="1" dirty="0"/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9C45C74-246F-1B14-D4E3-D0C17D805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30519" y="4775169"/>
              <a:ext cx="2157089" cy="1449164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3642A83-87AD-408D-6613-5CA7A24DCFA4}"/>
                </a:ext>
              </a:extLst>
            </p:cNvPr>
            <p:cNvSpPr txBox="1"/>
            <p:nvPr/>
          </p:nvSpPr>
          <p:spPr>
            <a:xfrm>
              <a:off x="6885974" y="4536425"/>
              <a:ext cx="1800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126</a:t>
              </a:r>
              <a:r>
                <a:rPr lang="en-KR" sz="1200" i="1" dirty="0">
                  <a:solidFill>
                    <a:srgbClr val="00B050"/>
                  </a:solidFill>
                </a:rPr>
                <a:t> 141302 (2021)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4E159A7-2361-093B-904A-38ED30EBDC81}"/>
                </a:ext>
              </a:extLst>
            </p:cNvPr>
            <p:cNvSpPr txBox="1"/>
            <p:nvPr/>
          </p:nvSpPr>
          <p:spPr>
            <a:xfrm>
              <a:off x="4568641" y="4533777"/>
              <a:ext cx="22551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IEEE TASC   2850019 (2018)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104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4114800" cy="5171280"/>
              </a:xfrm>
            </p:spPr>
            <p:txBody>
              <a:bodyPr/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QUAX-ae</a:t>
                </a:r>
              </a:p>
              <a:p>
                <a:pPr lvl="1"/>
                <a:r>
                  <a:rPr lang="en-US" i="1" dirty="0"/>
                  <a:t>Ferromagnetic </a:t>
                </a:r>
                <a:r>
                  <a:rPr lang="en-US" i="1" dirty="0" err="1"/>
                  <a:t>haloscope</a:t>
                </a:r>
                <a:endParaRPr lang="en-US" i="1" dirty="0"/>
              </a:p>
              <a:p>
                <a:pPr lvl="2"/>
                <a:r>
                  <a:rPr lang="en-US" i="1" dirty="0">
                    <a:solidFill>
                      <a:srgbClr val="FF0000"/>
                    </a:solidFill>
                  </a:rPr>
                  <a:t>Axion-electron spin</a:t>
                </a:r>
              </a:p>
              <a:p>
                <a:pPr lvl="1"/>
                <a:r>
                  <a:rPr lang="en-US" i="1" dirty="0"/>
                  <a:t>Photon-magnon system</a:t>
                </a:r>
              </a:p>
              <a:p>
                <a:pPr lvl="2"/>
                <a:r>
                  <a:rPr lang="en-US" i="1" dirty="0"/>
                  <a:t>Series of YIG spheres</a:t>
                </a:r>
              </a:p>
              <a:p>
                <a:pPr lvl="2"/>
                <a:r>
                  <a:rPr lang="en-US" i="1" dirty="0"/>
                  <a:t>TM</a:t>
                </a:r>
                <a:r>
                  <a:rPr lang="en-US" i="1" baseline="-25000" dirty="0"/>
                  <a:t>110</a:t>
                </a:r>
                <a:r>
                  <a:rPr lang="en-US" i="1" dirty="0"/>
                  <a:t> of a cylindrical cavity</a:t>
                </a:r>
              </a:p>
              <a:p>
                <a:pPr lvl="1"/>
                <a:r>
                  <a:rPr lang="en-US" i="1" dirty="0"/>
                  <a:t>Upgraded with JPA</a:t>
                </a:r>
              </a:p>
              <a:p>
                <a:pPr lvl="1"/>
                <a:r>
                  <a:rPr lang="en-US" i="1" dirty="0"/>
                  <a:t>Best limit near m</a:t>
                </a:r>
                <a:r>
                  <a:rPr lang="en-US" i="1" baseline="-25000" dirty="0"/>
                  <a:t>a </a:t>
                </a:r>
                <a:r>
                  <a:rPr lang="en-US" i="1" dirty="0"/>
                  <a:t>~ 43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/>
                  <a:t>eV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4114800" cy="5171280"/>
              </a:xfrm>
              <a:blipFill>
                <a:blip r:embed="rId3"/>
                <a:stretch>
                  <a:fillRect l="-1543" t="-97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Fermion coupling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37</a:t>
            </a:fld>
            <a:endParaRPr lang="en-US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8DBE1D54-57AF-EC92-2170-2DCF0AB00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2" y="4922275"/>
            <a:ext cx="3390595" cy="156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56D3982-DC60-9550-B6E3-ADBF9C3F6D52}"/>
              </a:ext>
            </a:extLst>
          </p:cNvPr>
          <p:cNvSpPr txBox="1">
            <a:spLocks/>
          </p:cNvSpPr>
          <p:nvPr/>
        </p:nvSpPr>
        <p:spPr>
          <a:xfrm>
            <a:off x="4572000" y="1305720"/>
            <a:ext cx="4114800" cy="5171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00FF"/>
                </a:solidFill>
              </a:rPr>
              <a:t>LACME</a:t>
            </a:r>
          </a:p>
          <a:p>
            <a:pPr lvl="1"/>
            <a:r>
              <a:rPr lang="en-US" i="1" dirty="0">
                <a:solidFill>
                  <a:srgbClr val="FF0000"/>
                </a:solidFill>
                <a:effectLst/>
              </a:rPr>
              <a:t>L</a:t>
            </a:r>
            <a:r>
              <a:rPr lang="en-US" i="1" dirty="0">
                <a:effectLst/>
              </a:rPr>
              <a:t>ow temperature </a:t>
            </a:r>
            <a:r>
              <a:rPr lang="en-US" i="1" dirty="0">
                <a:solidFill>
                  <a:srgbClr val="FF0000"/>
                </a:solidFill>
                <a:effectLst/>
              </a:rPr>
              <a:t>A</a:t>
            </a:r>
            <a:r>
              <a:rPr lang="en-US" i="1" dirty="0">
                <a:effectLst/>
              </a:rPr>
              <a:t>xion </a:t>
            </a:r>
            <a:r>
              <a:rPr lang="en-US" i="1" dirty="0">
                <a:solidFill>
                  <a:srgbClr val="FF0000"/>
                </a:solidFill>
                <a:effectLst/>
              </a:rPr>
              <a:t>C</a:t>
            </a:r>
            <a:r>
              <a:rPr lang="en-US" i="1" dirty="0">
                <a:effectLst/>
              </a:rPr>
              <a:t>hiral </a:t>
            </a:r>
            <a:r>
              <a:rPr lang="en-US" i="1" dirty="0">
                <a:solidFill>
                  <a:srgbClr val="FF0000"/>
                </a:solidFill>
                <a:effectLst/>
              </a:rPr>
              <a:t>M</a:t>
            </a:r>
            <a:r>
              <a:rPr lang="en-US" i="1" dirty="0">
                <a:effectLst/>
              </a:rPr>
              <a:t>agnetic </a:t>
            </a:r>
            <a:r>
              <a:rPr lang="en-US" i="1" dirty="0">
                <a:solidFill>
                  <a:srgbClr val="FF0000"/>
                </a:solidFill>
                <a:effectLst/>
              </a:rPr>
              <a:t>E</a:t>
            </a:r>
            <a:r>
              <a:rPr lang="en-US" i="1" dirty="0">
                <a:effectLst/>
              </a:rPr>
              <a:t>ffect </a:t>
            </a:r>
            <a:endParaRPr lang="en-US" i="1" dirty="0"/>
          </a:p>
          <a:p>
            <a:pPr lvl="2"/>
            <a:r>
              <a:rPr lang="en-US" i="1" dirty="0"/>
              <a:t>Axion-electron coupling, axion as chemical potential for electron</a:t>
            </a:r>
          </a:p>
          <a:p>
            <a:pPr lvl="2"/>
            <a:r>
              <a:rPr lang="en-US" i="1" dirty="0"/>
              <a:t>Correlated signal</a:t>
            </a:r>
            <a:endParaRPr lang="en-US" i="1" dirty="0">
              <a:solidFill>
                <a:srgbClr val="0000FF"/>
              </a:solidFill>
            </a:endParaRPr>
          </a:p>
          <a:p>
            <a:endParaRPr lang="en-US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4EECDF-B76C-E1B3-9F0A-B975D7241088}"/>
              </a:ext>
            </a:extLst>
          </p:cNvPr>
          <p:cNvSpPr txBox="1"/>
          <p:nvPr/>
        </p:nvSpPr>
        <p:spPr>
          <a:xfrm>
            <a:off x="6546117" y="4195472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Nature Phys. </a:t>
            </a:r>
            <a:r>
              <a:rPr lang="en-US" sz="1200" b="1" i="1" dirty="0">
                <a:solidFill>
                  <a:srgbClr val="00B050"/>
                </a:solidFill>
              </a:rPr>
              <a:t>17</a:t>
            </a:r>
            <a:r>
              <a:rPr lang="en-US" sz="1200" i="1" dirty="0">
                <a:solidFill>
                  <a:srgbClr val="00B050"/>
                </a:solidFill>
              </a:rPr>
              <a:t> 1396 (2021)</a:t>
            </a:r>
            <a:endParaRPr lang="en-KR" sz="1200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AC0F91-EF37-C3DA-1C94-53544BADE124}"/>
              </a:ext>
            </a:extLst>
          </p:cNvPr>
          <p:cNvSpPr txBox="1"/>
          <p:nvPr/>
        </p:nvSpPr>
        <p:spPr>
          <a:xfrm>
            <a:off x="2073671" y="4645276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PRL </a:t>
            </a:r>
            <a:r>
              <a:rPr lang="en-US" sz="1200" b="1" i="1" dirty="0">
                <a:solidFill>
                  <a:srgbClr val="00B050"/>
                </a:solidFill>
              </a:rPr>
              <a:t>124</a:t>
            </a:r>
            <a:r>
              <a:rPr lang="en-US" sz="1200" i="1" dirty="0">
                <a:solidFill>
                  <a:srgbClr val="00B050"/>
                </a:solidFill>
              </a:rPr>
              <a:t> 171801 (2020)</a:t>
            </a:r>
            <a:endParaRPr lang="en-KR" sz="1200" dirty="0">
              <a:solidFill>
                <a:srgbClr val="00B05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F28B2E-1E4A-2016-B696-C6B57B1FA6E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0245"/>
          <a:stretch/>
        </p:blipFill>
        <p:spPr>
          <a:xfrm>
            <a:off x="6660479" y="4472472"/>
            <a:ext cx="2026192" cy="20045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4FD983F-D86B-AB65-3357-BA55539DF68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9863"/>
          <a:stretch/>
        </p:blipFill>
        <p:spPr>
          <a:xfrm>
            <a:off x="4578636" y="4472472"/>
            <a:ext cx="2010779" cy="200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3A34AB-4B33-AE86-9388-734B0CCECB64}"/>
              </a:ext>
            </a:extLst>
          </p:cNvPr>
          <p:cNvSpPr txBox="1"/>
          <p:nvPr/>
        </p:nvSpPr>
        <p:spPr>
          <a:xfrm>
            <a:off x="6660479" y="3098724"/>
            <a:ext cx="19284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B050"/>
                </a:solidFill>
                <a:effectLst/>
                <a:latin typeface="CMSS10"/>
              </a:rPr>
              <a:t>arXiv:2207.06884 </a:t>
            </a:r>
            <a:endParaRPr lang="en-US" sz="1200" i="1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35411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319462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C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osmic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xion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pin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P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recession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Ex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periment </a:t>
                </a:r>
              </a:p>
              <a:p>
                <a:pPr lvl="1"/>
                <a:r>
                  <a:rPr lang="en-US" i="1" dirty="0" err="1">
                    <a:solidFill>
                      <a:schemeClr val="tx1"/>
                    </a:solidFill>
                  </a:rPr>
                  <a:t>CASPEr</a:t>
                </a:r>
                <a:r>
                  <a:rPr lang="en-US" i="1" dirty="0">
                    <a:solidFill>
                      <a:schemeClr val="tx1"/>
                    </a:solidFill>
                  </a:rPr>
                  <a:t>-</a:t>
                </a:r>
                <a:r>
                  <a:rPr lang="en-US" i="1" dirty="0">
                    <a:solidFill>
                      <a:srgbClr val="FF0000"/>
                    </a:solidFill>
                  </a:rPr>
                  <a:t>wind(gradient)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Axion-nuclear spin (axion wind)</a:t>
                </a:r>
              </a:p>
              <a:p>
                <a:pPr lvl="1"/>
                <a:r>
                  <a:rPr lang="en-US" i="1" dirty="0" err="1">
                    <a:solidFill>
                      <a:schemeClr val="tx1"/>
                    </a:solidFill>
                  </a:rPr>
                  <a:t>CASPEr</a:t>
                </a:r>
                <a:r>
                  <a:rPr lang="en-US" i="1" dirty="0">
                    <a:solidFill>
                      <a:schemeClr val="tx1"/>
                    </a:solidFill>
                  </a:rPr>
                  <a:t>-</a:t>
                </a:r>
                <a:r>
                  <a:rPr lang="en-US" i="1" dirty="0">
                    <a:solidFill>
                      <a:srgbClr val="FF0000"/>
                    </a:solidFill>
                  </a:rPr>
                  <a:t>electric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Axion-</a:t>
                </a:r>
                <a:r>
                  <a:rPr lang="en-US" i="1" dirty="0" err="1">
                    <a:solidFill>
                      <a:schemeClr val="tx1"/>
                    </a:solidFill>
                  </a:rPr>
                  <a:t>nEDM</a:t>
                </a:r>
                <a:r>
                  <a:rPr lang="en-US" i="1" dirty="0">
                    <a:solidFill>
                      <a:schemeClr val="tx1"/>
                    </a:solidFill>
                  </a:rPr>
                  <a:t> (electric field)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Probe </a:t>
                </a:r>
                <a:r>
                  <a:rPr lang="en-US" i="1" dirty="0"/>
                  <a:t>for</a:t>
                </a:r>
                <a:r>
                  <a:rPr lang="en-US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𝑎𝐺</m:t>
                    </m:r>
                    <m:acc>
                      <m:accPr>
                        <m:chr m:val="̃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(QCD axion?)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Nuclear magnetic resonance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2"/>
                <a:r>
                  <a:rPr lang="en-US" i="1" dirty="0"/>
                  <a:t>Highly sensitive to m</a:t>
                </a:r>
                <a:r>
                  <a:rPr lang="en-US" i="1" baseline="-25000" dirty="0"/>
                  <a:t>a</a:t>
                </a:r>
                <a:r>
                  <a:rPr lang="en-US" i="1" dirty="0"/>
                  <a:t> &lt; 10</a:t>
                </a:r>
                <a:r>
                  <a:rPr lang="en-US" i="1" baseline="30000" dirty="0"/>
                  <a:t>–8</a:t>
                </a:r>
                <a:r>
                  <a:rPr lang="en-US" i="1" dirty="0"/>
                  <a:t> eV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3194622"/>
              </a:xfrm>
              <a:blipFill>
                <a:blip r:embed="rId3"/>
                <a:stretch>
                  <a:fillRect l="-772" t="-237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Fermion/EDM coupling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7416BF-BB3C-F5D8-C049-FDF5EA66B2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5994" y="4174549"/>
            <a:ext cx="3110806" cy="23024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207D0A-5B68-F590-A79B-9227A6A782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7497" y="4500342"/>
            <a:ext cx="3110806" cy="19766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D814A1-4DFC-13DB-D093-0B48CB3C35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4860" y="1741172"/>
            <a:ext cx="3141940" cy="23024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905D50-6984-8261-7D13-767C7FAEBFD6}"/>
              </a:ext>
            </a:extLst>
          </p:cNvPr>
          <p:cNvSpPr txBox="1"/>
          <p:nvPr/>
        </p:nvSpPr>
        <p:spPr>
          <a:xfrm>
            <a:off x="6944934" y="1335646"/>
            <a:ext cx="17418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H. </a:t>
            </a:r>
            <a:r>
              <a:rPr lang="en-US" sz="1200" i="1" dirty="0" err="1">
                <a:solidFill>
                  <a:srgbClr val="00B050"/>
                </a:solidFill>
              </a:rPr>
              <a:t>Bekker</a:t>
            </a:r>
            <a:r>
              <a:rPr lang="en-US" sz="1200" i="1" dirty="0">
                <a:solidFill>
                  <a:srgbClr val="00B050"/>
                </a:solidFill>
              </a:rPr>
              <a:t>, Thu</a:t>
            </a:r>
            <a:endParaRPr lang="en-KR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653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3928" y="1305720"/>
                <a:ext cx="4134708" cy="250280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CPV in QCD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i="1" dirty="0"/>
                  <a:t> </a:t>
                </a:r>
              </a:p>
              <a:p>
                <a:pPr lvl="1"/>
                <a:r>
                  <a:rPr lang="en-US" i="1" dirty="0"/>
                  <a:t>QCD axion =&gt; EDM = 0</a:t>
                </a:r>
              </a:p>
              <a:p>
                <a:pPr lvl="2"/>
                <a:endParaRPr lang="en-US" i="1" dirty="0">
                  <a:solidFill>
                    <a:srgbClr val="0432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Storage ring proton beam</a:t>
                </a:r>
              </a:p>
              <a:p>
                <a:pPr lvl="1"/>
                <a:r>
                  <a:rPr lang="en-US" i="1" dirty="0"/>
                  <a:t>Direct probe for </a:t>
                </a:r>
                <a:r>
                  <a:rPr lang="en-US" i="1" dirty="0" err="1"/>
                  <a:t>pEDM</a:t>
                </a:r>
                <a:endParaRPr lang="en-US" i="1" dirty="0"/>
              </a:p>
              <a:p>
                <a:pPr lvl="1"/>
                <a:r>
                  <a:rPr lang="en-US" i="1" dirty="0"/>
                  <a:t>Sensitivity improvement</a:t>
                </a:r>
              </a:p>
              <a:p>
                <a:pPr lvl="2"/>
                <a:r>
                  <a:rPr lang="en-US" i="1" dirty="0">
                    <a:solidFill>
                      <a:srgbClr val="FF0000"/>
                    </a:solidFill>
                  </a:rPr>
                  <a:t>pEDM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−29</m:t>
                        </m:r>
                      </m:sup>
                    </m:sSup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3928" y="1305720"/>
                <a:ext cx="4134708" cy="2502802"/>
              </a:xfrm>
              <a:blipFill>
                <a:blip r:embed="rId3"/>
                <a:stretch>
                  <a:fillRect l="-920" t="-2020" b="-151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CPV and EDM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39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3DF24BE-5E57-74CF-9DBF-D204D32A78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3980560"/>
            <a:ext cx="4381805" cy="2502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4B45EED8-0B95-2A6D-92BB-3250E81984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8636" y="1305719"/>
                <a:ext cx="4121436" cy="52850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0432FF"/>
                    </a:solidFill>
                  </a:rPr>
                  <a:t>Additional CPV in nature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 …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EDM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0 =&gt; non-QCD axion field?</a:t>
                </a:r>
              </a:p>
              <a:p>
                <a:pPr lvl="8"/>
                <a:endParaRPr lang="en-US" i="1" dirty="0">
                  <a:solidFill>
                    <a:srgbClr val="0432FF"/>
                  </a:solidFill>
                </a:endParaRPr>
              </a:p>
              <a:p>
                <a:pPr lvl="8"/>
                <a:endParaRPr lang="en-US" i="1" dirty="0">
                  <a:solidFill>
                    <a:srgbClr val="0432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ARIADNE</a:t>
                </a:r>
              </a:p>
              <a:p>
                <a:pPr lvl="1"/>
                <a:r>
                  <a:rPr lang="en-US" i="1" dirty="0"/>
                  <a:t>Nucleon-nucleon interactions</a:t>
                </a:r>
              </a:p>
              <a:p>
                <a:pPr lvl="2"/>
                <a:r>
                  <a:rPr lang="en-US" i="1" dirty="0"/>
                  <a:t>5</a:t>
                </a:r>
                <a:r>
                  <a:rPr lang="en-US" i="1" baseline="30000" dirty="0"/>
                  <a:t>th</a:t>
                </a:r>
                <a:r>
                  <a:rPr lang="en-US" i="1" dirty="0"/>
                  <a:t> force mediator</a:t>
                </a:r>
              </a:p>
              <a:p>
                <a:pPr lvl="1"/>
                <a:r>
                  <a:rPr lang="en-US" i="1" dirty="0"/>
                  <a:t>No cosmological assumptions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Decisive exclusion</a:t>
                </a:r>
              </a:p>
              <a:p>
                <a:pPr lvl="1"/>
                <a:r>
                  <a:rPr lang="en-US" i="1" dirty="0"/>
                  <a:t>Negative results from the two independent experiments</a:t>
                </a:r>
              </a:p>
              <a:p>
                <a:pPr lvl="1"/>
                <a:r>
                  <a:rPr lang="en-US" i="1" dirty="0"/>
                  <a:t>0.1 </a:t>
                </a:r>
                <a:r>
                  <a:rPr lang="en-US" i="1" dirty="0" err="1"/>
                  <a:t>meV</a:t>
                </a:r>
                <a:r>
                  <a:rPr lang="en-US" i="1" dirty="0"/>
                  <a:t> &lt; m</a:t>
                </a:r>
                <a:r>
                  <a:rPr lang="en-US" i="1" baseline="-25000" dirty="0"/>
                  <a:t>a</a:t>
                </a:r>
                <a:r>
                  <a:rPr lang="en-US" i="1" dirty="0"/>
                  <a:t> &lt; 10 </a:t>
                </a:r>
                <a:r>
                  <a:rPr lang="en-US" i="1" dirty="0" err="1"/>
                  <a:t>meV</a:t>
                </a:r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endParaRPr lang="en-US" i="1" dirty="0"/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4B45EED8-0B95-2A6D-92BB-3250E8198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36" y="1305719"/>
                <a:ext cx="4121436" cy="5285085"/>
              </a:xfrm>
              <a:prstGeom prst="rect">
                <a:avLst/>
              </a:prstGeom>
              <a:blipFill>
                <a:blip r:embed="rId7"/>
                <a:stretch>
                  <a:fillRect l="-615" t="-1439" b="-71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7653F6F8-7675-0528-DBCB-EB6B680DC556}"/>
              </a:ext>
            </a:extLst>
          </p:cNvPr>
          <p:cNvSpPr/>
          <p:nvPr/>
        </p:nvSpPr>
        <p:spPr>
          <a:xfrm>
            <a:off x="7036372" y="2639829"/>
            <a:ext cx="1663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A. Geraci (Thu)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D8096F-C749-FCCE-9C86-49875DFE5E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44974" y="3686759"/>
            <a:ext cx="3049128" cy="173810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AC6ED2-0719-B2BC-CEBB-A652E35A019B}"/>
              </a:ext>
            </a:extLst>
          </p:cNvPr>
          <p:cNvSpPr txBox="1"/>
          <p:nvPr/>
        </p:nvSpPr>
        <p:spPr>
          <a:xfrm>
            <a:off x="4067997" y="1626920"/>
            <a:ext cx="510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v</a:t>
            </a:r>
            <a:r>
              <a:rPr lang="en-KR" sz="1600" b="1" i="1" dirty="0"/>
              <a:t>s.</a:t>
            </a:r>
          </a:p>
        </p:txBody>
      </p:sp>
    </p:spTree>
    <p:extLst>
      <p:ext uri="{BB962C8B-B14F-4D97-AF65-F5344CB8AC3E}">
        <p14:creationId xmlns:p14="http://schemas.microsoft.com/office/powerpoint/2010/main" val="83918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 coupling to SM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Axion models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Detection pr</a:t>
            </a:r>
            <a:r>
              <a:rPr lang="en-US" i="1" dirty="0">
                <a:solidFill>
                  <a:srgbClr val="0000FF"/>
                </a:solidFill>
              </a:rPr>
              <a:t>inciple</a:t>
            </a:r>
          </a:p>
          <a:p>
            <a:pPr lvl="1"/>
            <a:r>
              <a:rPr lang="en-US" i="1" dirty="0" err="1"/>
              <a:t>Sikivie</a:t>
            </a:r>
            <a:r>
              <a:rPr lang="en-US" i="1" dirty="0"/>
              <a:t> effect (1983)</a:t>
            </a:r>
          </a:p>
          <a:p>
            <a:pPr lvl="2"/>
            <a:r>
              <a:rPr lang="en-US" i="1" dirty="0"/>
              <a:t>Macroscopic </a:t>
            </a:r>
            <a:r>
              <a:rPr lang="en-US" i="1" dirty="0" err="1"/>
              <a:t>Primakoff</a:t>
            </a:r>
            <a:endParaRPr lang="en-US" i="1" dirty="0"/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models and detection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52C608-BC6B-FFD2-9543-D3AAAF302B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644"/>
          <a:stretch/>
        </p:blipFill>
        <p:spPr>
          <a:xfrm>
            <a:off x="4222788" y="5003625"/>
            <a:ext cx="4464012" cy="1473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51FAB6-8477-DA3D-4798-32661B66D2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719" y="3687467"/>
            <a:ext cx="2006600" cy="1003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218D030-DF35-1AA6-1407-6DBF56FBF42F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728178" y="1669753"/>
              <a:ext cx="7902071" cy="14617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209211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2292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𝑓𝑓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𝐸𝐷𝑀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2092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3556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218D030-DF35-1AA6-1407-6DBF56FBF42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99810541"/>
                  </p:ext>
                </p:extLst>
              </p:nvPr>
            </p:nvGraphicFramePr>
            <p:xfrm>
              <a:off x="728178" y="1669753"/>
              <a:ext cx="7902071" cy="14617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333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87578" t="-92593" r="-201242" b="-2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87578" t="-92593" r="-101242" b="-2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87578" t="-92593" r="-1242" b="-259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F53556DC-CA2B-108F-6C53-C0B755BA7BE5}"/>
              </a:ext>
            </a:extLst>
          </p:cNvPr>
          <p:cNvSpPr>
            <a:spLocks noChangeAspect="1"/>
          </p:cNvSpPr>
          <p:nvPr/>
        </p:nvSpPr>
        <p:spPr>
          <a:xfrm>
            <a:off x="2530948" y="1682452"/>
            <a:ext cx="2015999" cy="1440382"/>
          </a:xfrm>
          <a:prstGeom prst="ellipse">
            <a:avLst/>
          </a:prstGeom>
          <a:noFill/>
          <a:ln w="26424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85E8BA-09D8-3A2E-CAFA-535D63F6FE33}"/>
              </a:ext>
            </a:extLst>
          </p:cNvPr>
          <p:cNvGrpSpPr/>
          <p:nvPr/>
        </p:nvGrpSpPr>
        <p:grpSpPr>
          <a:xfrm>
            <a:off x="3429000" y="3550652"/>
            <a:ext cx="4516407" cy="1151670"/>
            <a:chOff x="3213970" y="3774143"/>
            <a:chExt cx="4516407" cy="115167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3A2A7E-098D-52BE-3CE6-3D44E8F68F1A}"/>
                </a:ext>
              </a:extLst>
            </p:cNvPr>
            <p:cNvSpPr txBox="1"/>
            <p:nvPr/>
          </p:nvSpPr>
          <p:spPr>
            <a:xfrm>
              <a:off x="4842751" y="4088951"/>
              <a:ext cx="1440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DFSZ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(2Higgs+singlet)</a:t>
              </a:r>
              <a:endParaRPr lang="en-KR" sz="1200" i="1" dirty="0">
                <a:solidFill>
                  <a:srgbClr val="0070C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B21DB2-A344-F337-D44E-86489E33CE7D}"/>
                </a:ext>
              </a:extLst>
            </p:cNvPr>
            <p:cNvSpPr txBox="1"/>
            <p:nvPr/>
          </p:nvSpPr>
          <p:spPr>
            <a:xfrm>
              <a:off x="6290377" y="4086411"/>
              <a:ext cx="144000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KSVZ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</a:t>
              </a:r>
              <a:r>
                <a:rPr lang="en-US" sz="1200" i="1" dirty="0" err="1">
                  <a:solidFill>
                    <a:srgbClr val="0070C0"/>
                  </a:solidFill>
                  <a:cs typeface="Times New Roman" panose="02020603050405020304" pitchFamily="18" charset="0"/>
                </a:rPr>
                <a:t>Higgs+singlet</a:t>
              </a:r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)</a:t>
              </a:r>
              <a:endParaRPr lang="en-KR" sz="1200" i="1" dirty="0">
                <a:solidFill>
                  <a:srgbClr val="0070C0"/>
                </a:solidFill>
              </a:endParaRPr>
            </a:p>
            <a:p>
              <a:pPr algn="ctr"/>
              <a:endParaRPr lang="en-US" sz="1600" b="1" i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A7C89D-FF17-BB5A-D959-45F30CA43D56}"/>
                </a:ext>
              </a:extLst>
            </p:cNvPr>
            <p:cNvSpPr txBox="1"/>
            <p:nvPr/>
          </p:nvSpPr>
          <p:spPr>
            <a:xfrm>
              <a:off x="3389557" y="4080948"/>
              <a:ext cx="1440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7030A0"/>
                  </a:solidFill>
                  <a:cs typeface="Times New Roman" panose="02020603050405020304" pitchFamily="18" charset="0"/>
                </a:rPr>
                <a:t>PQWW</a:t>
              </a:r>
            </a:p>
            <a:p>
              <a:pPr algn="ctr"/>
              <a:r>
                <a:rPr lang="en-US" sz="12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(2Higgs)</a:t>
              </a:r>
              <a:endParaRPr lang="en-KR" sz="1200" i="1" dirty="0">
                <a:solidFill>
                  <a:srgbClr val="0070C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B682DB9-53F7-1FFF-F3CF-9F1852E58A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4381" y="4104019"/>
              <a:ext cx="792000" cy="288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C23096C-4056-F7C1-C5E0-326FBF1B2703}"/>
                    </a:ext>
                  </a:extLst>
                </p:cNvPr>
                <p:cNvSpPr txBox="1"/>
                <p:nvPr/>
              </p:nvSpPr>
              <p:spPr>
                <a:xfrm>
                  <a:off x="4829557" y="4616694"/>
                  <a:ext cx="290082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i="1" dirty="0"/>
                    <a:t>I</a:t>
                  </a:r>
                  <a:r>
                    <a:rPr lang="en-KR" sz="1400" b="1" i="1" dirty="0"/>
                    <a:t>nvisible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1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𝑬𝑾</m:t>
                          </m:r>
                        </m:sub>
                      </m:sSub>
                    </m:oMath>
                  </a14:m>
                  <a:r>
                    <a:rPr lang="en-KR" sz="1400" b="1" i="1" dirty="0"/>
                    <a:t>)</a:t>
                  </a:r>
                  <a:endParaRPr lang="en-US" sz="1400" b="1" i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C23096C-4056-F7C1-C5E0-326FBF1B27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9557" y="4616694"/>
                  <a:ext cx="2900820" cy="307777"/>
                </a:xfrm>
                <a:prstGeom prst="rect">
                  <a:avLst/>
                </a:prstGeom>
                <a:blipFill>
                  <a:blip r:embed="rId8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790E2E9-F078-DC09-9A72-906938E13EA6}"/>
                    </a:ext>
                  </a:extLst>
                </p:cNvPr>
                <p:cNvSpPr txBox="1"/>
                <p:nvPr/>
              </p:nvSpPr>
              <p:spPr>
                <a:xfrm>
                  <a:off x="3213970" y="4618036"/>
                  <a:ext cx="18247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i="1" dirty="0"/>
                    <a:t>Standard</a:t>
                  </a:r>
                  <a:r>
                    <a:rPr lang="en-KR" sz="1400" i="1" dirty="0"/>
                    <a:t>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𝐸𝑊</m:t>
                          </m:r>
                        </m:sub>
                      </m:sSub>
                    </m:oMath>
                  </a14:m>
                  <a:r>
                    <a:rPr lang="en-KR" sz="1400" i="1" dirty="0"/>
                    <a:t>)</a:t>
                  </a:r>
                  <a:endParaRPr lang="en-US" sz="1400" i="1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790E2E9-F078-DC09-9A72-906938E13E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3970" y="4618036"/>
                  <a:ext cx="1824746" cy="307777"/>
                </a:xfrm>
                <a:prstGeom prst="rect">
                  <a:avLst/>
                </a:prstGeom>
                <a:blipFill>
                  <a:blip r:embed="rId9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3BE05E2-2E18-F0CA-BA1C-D6B7560AA470}"/>
                </a:ext>
              </a:extLst>
            </p:cNvPr>
            <p:cNvSpPr txBox="1"/>
            <p:nvPr/>
          </p:nvSpPr>
          <p:spPr>
            <a:xfrm>
              <a:off x="3381931" y="3774144"/>
              <a:ext cx="29008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SM fermions</a:t>
              </a:r>
              <a:endParaRPr lang="en-KR" sz="1400" i="1" baseline="30000" dirty="0">
                <a:solidFill>
                  <a:srgbClr val="0070C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A5A3D6-F6F9-559A-7565-EF532DB9C7E8}"/>
                </a:ext>
              </a:extLst>
            </p:cNvPr>
            <p:cNvSpPr txBox="1"/>
            <p:nvPr/>
          </p:nvSpPr>
          <p:spPr>
            <a:xfrm>
              <a:off x="6290375" y="3774143"/>
              <a:ext cx="1440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400" i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BSM fermions</a:t>
              </a:r>
              <a:endParaRPr lang="en-KR" sz="1400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D6D9359-CECA-07FC-F24C-D5038529B74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352800" y="3358074"/>
              <a:ext cx="5277450" cy="1524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9150">
                      <a:extLst>
                        <a:ext uri="{9D8B030D-6E8A-4147-A177-3AD203B41FA5}">
                          <a16:colId xmlns:a16="http://schemas.microsoft.com/office/drawing/2014/main" val="1574108490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3484858854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1045867086"/>
                        </a:ext>
                      </a:extLst>
                    </a:gridCol>
                  </a:tblGrid>
                  <a:tr h="21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PQWW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DFSZ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KSVZ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4260953"/>
                      </a:ext>
                    </a:extLst>
                  </a:tr>
                  <a:tr h="19629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SM ferminons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BSM fermions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874257"/>
                      </a:ext>
                    </a:extLst>
                  </a:tr>
                  <a:tr h="1962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 Higgs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2Higgs+singlet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Higgs+singlet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0993820"/>
                      </a:ext>
                    </a:extLst>
                  </a:tr>
                  <a:tr h="19629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Standard</a:t>
                          </a:r>
                          <a:r>
                            <a:rPr lang="en-KR" sz="1400" b="0" i="1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KR" sz="1400" b="0" i="1" dirty="0"/>
                            <a:t>)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1" dirty="0"/>
                            <a:t>I</a:t>
                          </a:r>
                          <a:r>
                            <a:rPr lang="en-KR" sz="1400" b="1" i="1" dirty="0"/>
                            <a:t>nvisible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sub>
                              </m:s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≫</m:t>
                              </m:r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𝑬𝑾</m:t>
                                  </m:r>
                                </m:sub>
                              </m:sSub>
                            </m:oMath>
                          </a14:m>
                          <a:r>
                            <a:rPr lang="en-KR" sz="1400" b="1" i="1" dirty="0"/>
                            <a:t>)</a:t>
                          </a:r>
                          <a:endParaRPr lang="en-US" sz="1400" b="1" i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9034850"/>
                      </a:ext>
                    </a:extLst>
                  </a:tr>
                  <a:tr h="19629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R</a:t>
                          </a:r>
                          <a:r>
                            <a:rPr lang="en-KR" sz="1400" b="0" i="1" dirty="0"/>
                            <a:t>uled out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Benchmark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5588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D6D9359-CECA-07FC-F24C-D5038529B74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2250199"/>
                  </p:ext>
                </p:extLst>
              </p:nvPr>
            </p:nvGraphicFramePr>
            <p:xfrm>
              <a:off x="3352800" y="3358074"/>
              <a:ext cx="5277450" cy="1524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9150">
                      <a:extLst>
                        <a:ext uri="{9D8B030D-6E8A-4147-A177-3AD203B41FA5}">
                          <a16:colId xmlns:a16="http://schemas.microsoft.com/office/drawing/2014/main" val="1574108490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3484858854"/>
                        </a:ext>
                      </a:extLst>
                    </a:gridCol>
                    <a:gridCol w="1759150">
                      <a:extLst>
                        <a:ext uri="{9D8B030D-6E8A-4147-A177-3AD203B41FA5}">
                          <a16:colId xmlns:a16="http://schemas.microsoft.com/office/drawing/2014/main" val="1045867086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PQWW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DFSZ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KSVZ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4260953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SM ferminons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BSM fermions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87425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 Higgs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2Higgs+singlet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Higgs+singlet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8099382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10"/>
                          <a:stretch>
                            <a:fillRect l="-719" t="-308333" r="-200719" b="-120833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10"/>
                          <a:stretch>
                            <a:fillRect l="-50542" t="-308333" r="-722" b="-1208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903485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R</a:t>
                          </a:r>
                          <a:r>
                            <a:rPr lang="en-KR" sz="1400" b="0" i="1" dirty="0"/>
                            <a:t>uled out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Benchmark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55889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8073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2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Vector field</a:t>
            </a:r>
          </a:p>
          <a:p>
            <a:pPr lvl="1"/>
            <a:r>
              <a:rPr lang="en-US" i="1" dirty="0"/>
              <a:t>Gauge boson in hidden sector + dark matter</a:t>
            </a:r>
          </a:p>
          <a:p>
            <a:pPr lvl="1"/>
            <a:r>
              <a:rPr lang="en-US" i="1" dirty="0"/>
              <a:t>Kinetic mixing with SM gauge fields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FF0000"/>
                </a:solidFill>
              </a:rPr>
              <a:t>LSW-type</a:t>
            </a:r>
            <a:r>
              <a:rPr lang="en-US" sz="2400" i="1" dirty="0">
                <a:solidFill>
                  <a:srgbClr val="0000FF"/>
                </a:solidFill>
              </a:rPr>
              <a:t> w/ no magnets </a:t>
            </a:r>
            <a:r>
              <a:rPr lang="en-US" sz="1300" i="1" dirty="0">
                <a:solidFill>
                  <a:srgbClr val="00B050"/>
                </a:solidFill>
              </a:rPr>
              <a:t>PLB </a:t>
            </a:r>
            <a:r>
              <a:rPr lang="en-US" sz="1300" b="1" i="1" dirty="0">
                <a:solidFill>
                  <a:srgbClr val="00B050"/>
                </a:solidFill>
              </a:rPr>
              <a:t>659</a:t>
            </a:r>
            <a:r>
              <a:rPr lang="en-US" sz="1300" i="1" dirty="0">
                <a:solidFill>
                  <a:srgbClr val="00B050"/>
                </a:solidFill>
              </a:rPr>
              <a:t> 509 (2008)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Cavity searches</a:t>
            </a:r>
          </a:p>
          <a:p>
            <a:pPr lvl="1"/>
            <a:r>
              <a:rPr lang="en-US" i="1" dirty="0"/>
              <a:t>ADMX </a:t>
            </a:r>
            <a:r>
              <a:rPr lang="en-US" sz="1300" i="1" dirty="0">
                <a:solidFill>
                  <a:srgbClr val="00B050"/>
                </a:solidFill>
              </a:rPr>
              <a:t>PRL </a:t>
            </a:r>
            <a:r>
              <a:rPr lang="en-US" sz="1300" b="1" i="1" dirty="0">
                <a:solidFill>
                  <a:srgbClr val="00B050"/>
                </a:solidFill>
              </a:rPr>
              <a:t>105</a:t>
            </a:r>
            <a:r>
              <a:rPr lang="en-US" sz="1300" i="1" dirty="0">
                <a:solidFill>
                  <a:srgbClr val="00B050"/>
                </a:solidFill>
              </a:rPr>
              <a:t> 171801 (2010)</a:t>
            </a:r>
          </a:p>
          <a:p>
            <a:pPr lvl="1"/>
            <a:r>
              <a:rPr lang="en-US" i="1" dirty="0"/>
              <a:t>UWA </a:t>
            </a:r>
            <a:r>
              <a:rPr lang="en-US" sz="1300" i="1" dirty="0">
                <a:solidFill>
                  <a:srgbClr val="00B050"/>
                </a:solidFill>
              </a:rPr>
              <a:t>PRD </a:t>
            </a:r>
            <a:r>
              <a:rPr lang="en-US" sz="1300" b="1" i="1" dirty="0">
                <a:solidFill>
                  <a:srgbClr val="00B050"/>
                </a:solidFill>
              </a:rPr>
              <a:t>82</a:t>
            </a:r>
            <a:r>
              <a:rPr lang="en-US" sz="1300" i="1" dirty="0">
                <a:solidFill>
                  <a:srgbClr val="00B050"/>
                </a:solidFill>
              </a:rPr>
              <a:t> 052003 (2010)</a:t>
            </a:r>
          </a:p>
          <a:p>
            <a:pPr lvl="1"/>
            <a:r>
              <a:rPr lang="en-US" i="1" dirty="0"/>
              <a:t>CROW </a:t>
            </a:r>
            <a:r>
              <a:rPr lang="en-US" sz="1300" i="1" dirty="0">
                <a:solidFill>
                  <a:srgbClr val="00B050"/>
                </a:solidFill>
              </a:rPr>
              <a:t>PRD </a:t>
            </a:r>
            <a:r>
              <a:rPr lang="en-US" sz="1300" b="1" i="1" dirty="0">
                <a:solidFill>
                  <a:srgbClr val="00B050"/>
                </a:solidFill>
              </a:rPr>
              <a:t>88</a:t>
            </a:r>
            <a:r>
              <a:rPr lang="en-US" sz="1300" i="1" dirty="0">
                <a:solidFill>
                  <a:srgbClr val="00B050"/>
                </a:solidFill>
              </a:rPr>
              <a:t> 075014 (2013)</a:t>
            </a:r>
          </a:p>
          <a:p>
            <a:pPr lvl="1"/>
            <a:r>
              <a:rPr lang="en-US" i="1" dirty="0"/>
              <a:t>SC cavities and …</a:t>
            </a:r>
          </a:p>
          <a:p>
            <a:pPr lvl="1"/>
            <a:r>
              <a:rPr lang="en-US" i="1" dirty="0"/>
              <a:t>New ideas </a:t>
            </a:r>
            <a:r>
              <a:rPr lang="en-US" sz="1300" i="1" dirty="0">
                <a:solidFill>
                  <a:srgbClr val="00B050"/>
                </a:solidFill>
              </a:rPr>
              <a:t>R. Cervantes, O. Tajima (Thu)</a:t>
            </a:r>
            <a:endParaRPr lang="en-US" sz="1300" i="1" dirty="0"/>
          </a:p>
          <a:p>
            <a:pPr marL="274320" lvl="1" indent="0">
              <a:buNone/>
            </a:pPr>
            <a:r>
              <a:rPr lang="en-US" sz="1400" i="1" dirty="0">
                <a:solidFill>
                  <a:srgbClr val="00B050"/>
                </a:solidFill>
              </a:rPr>
              <a:t>		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Hidden photon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11FB3E-1155-A06C-A10B-9DE034EA20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59" t="10335" r="12491" b="25283"/>
          <a:stretch/>
        </p:blipFill>
        <p:spPr>
          <a:xfrm>
            <a:off x="958830" y="2784794"/>
            <a:ext cx="3613170" cy="1489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6429DE-14FC-2389-28EA-5B60E97C3E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6446" y="2124955"/>
            <a:ext cx="2610354" cy="16063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0D15B9-C2B3-DE48-A841-D36FCD91A129}"/>
              </a:ext>
            </a:extLst>
          </p:cNvPr>
          <p:cNvSpPr txBox="1"/>
          <p:nvPr/>
        </p:nvSpPr>
        <p:spPr>
          <a:xfrm>
            <a:off x="6330279" y="1847956"/>
            <a:ext cx="23565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US" sz="1200" i="1" dirty="0">
                <a:solidFill>
                  <a:srgbClr val="00B050"/>
                </a:solidFill>
              </a:rPr>
              <a:t>PRD </a:t>
            </a:r>
            <a:r>
              <a:rPr lang="en-US" sz="1200" b="1" i="1" dirty="0">
                <a:solidFill>
                  <a:srgbClr val="00B050"/>
                </a:solidFill>
              </a:rPr>
              <a:t>103</a:t>
            </a:r>
            <a:r>
              <a:rPr lang="en-US" sz="1200" i="1" dirty="0">
                <a:solidFill>
                  <a:srgbClr val="00B050"/>
                </a:solidFill>
              </a:rPr>
              <a:t> 055004 (2021)</a:t>
            </a:r>
            <a:endParaRPr lang="en-US" sz="1200" dirty="0">
              <a:solidFill>
                <a:srgbClr val="00B05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32E6E23-4C6B-75C0-CB7C-0017EA4DFB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5639" y="3731327"/>
            <a:ext cx="3651161" cy="27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61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19"/>
                <a:ext cx="8229600" cy="427798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Scalar field</a:t>
                </a:r>
              </a:p>
              <a:p>
                <a:pPr lvl="1"/>
                <a:r>
                  <a:rPr lang="en-US" i="1" dirty="0"/>
                  <a:t>Dark energy candidate </a:t>
                </a:r>
                <a:r>
                  <a:rPr lang="en-US" sz="1300" i="1" dirty="0">
                    <a:solidFill>
                      <a:srgbClr val="00B050"/>
                    </a:solidFill>
                  </a:rPr>
                  <a:t>PRD 69 044026 (2004)</a:t>
                </a:r>
                <a:endParaRPr lang="en-US" sz="1300" dirty="0">
                  <a:solidFill>
                    <a:srgbClr val="00B050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Effective potential dependent on ambient matter / EM field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𝑃𝑙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box>
                        </m:sup>
                      </m:sSup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𝑃𝑙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box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Searches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Afterglow effect</a:t>
                </a:r>
              </a:p>
              <a:p>
                <a:pPr lvl="2"/>
                <a:r>
                  <a:rPr lang="en-US" i="1" dirty="0" err="1"/>
                  <a:t>GammeV</a:t>
                </a:r>
                <a:r>
                  <a:rPr lang="en-US" i="1" dirty="0"/>
                  <a:t>, CHASE, ADMX, …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Solar chameleon</a:t>
                </a:r>
              </a:p>
              <a:p>
                <a:pPr lvl="2"/>
                <a:r>
                  <a:rPr lang="en-US" i="1" dirty="0"/>
                  <a:t>Similar to solar axion search</a:t>
                </a:r>
              </a:p>
              <a:p>
                <a:pPr lvl="2"/>
                <a:r>
                  <a:rPr lang="en-US" i="1" dirty="0"/>
                  <a:t>CAST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i="1" dirty="0"/>
                  <a:t>) and KWISP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i="1" dirty="0"/>
                  <a:t>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i="1" dirty="0"/>
              </a:p>
              <a:p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19"/>
                <a:ext cx="8229600" cy="4277987"/>
              </a:xfrm>
              <a:blipFill>
                <a:blip r:embed="rId3"/>
                <a:stretch>
                  <a:fillRect l="-617" t="-147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Chameleon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099A60-E602-F33E-B999-A3566AE7AF37}"/>
              </a:ext>
            </a:extLst>
          </p:cNvPr>
          <p:cNvSpPr txBox="1"/>
          <p:nvPr/>
        </p:nvSpPr>
        <p:spPr>
          <a:xfrm>
            <a:off x="6085181" y="2931929"/>
            <a:ext cx="25895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  <a:effectLst/>
              </a:rPr>
              <a:t>Phy</a:t>
            </a:r>
            <a:r>
              <a:rPr lang="en-US" sz="1200" i="1" dirty="0">
                <a:solidFill>
                  <a:srgbClr val="00B050"/>
                </a:solidFill>
              </a:rPr>
              <a:t>s. Dark Univ. 26 100367 (2019)</a:t>
            </a:r>
            <a:endParaRPr lang="en-US" sz="1200" dirty="0">
              <a:solidFill>
                <a:srgbClr val="00B050"/>
              </a:solidFill>
              <a:effectLst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74BE93-8BF4-B28F-6036-41AEDF6E06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8085" y="572695"/>
            <a:ext cx="1487850" cy="10502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702DB7-9E57-DBD6-16D8-A61AC9E37E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9382" y="5466618"/>
            <a:ext cx="4109788" cy="10167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EB346D-4C10-F655-1072-A8158952C487}"/>
              </a:ext>
            </a:extLst>
          </p:cNvPr>
          <p:cNvSpPr txBox="1"/>
          <p:nvPr/>
        </p:nvSpPr>
        <p:spPr>
          <a:xfrm>
            <a:off x="4003183" y="2820960"/>
            <a:ext cx="1596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B050"/>
                </a:solidFill>
              </a:rPr>
              <a:t>M</a:t>
            </a:r>
            <a:r>
              <a:rPr lang="en-KR" sz="1400" i="1" dirty="0">
                <a:solidFill>
                  <a:srgbClr val="00B050"/>
                </a:solidFill>
              </a:rPr>
              <a:t>atter coupling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343A8E-AEF6-D8A6-086D-2DA160B2F086}"/>
              </a:ext>
            </a:extLst>
          </p:cNvPr>
          <p:cNvSpPr txBox="1"/>
          <p:nvPr/>
        </p:nvSpPr>
        <p:spPr>
          <a:xfrm>
            <a:off x="5532038" y="2820960"/>
            <a:ext cx="1596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B050"/>
                </a:solidFill>
              </a:rPr>
              <a:t>Photon</a:t>
            </a:r>
            <a:r>
              <a:rPr lang="en-KR" sz="1400" i="1" dirty="0">
                <a:solidFill>
                  <a:srgbClr val="00B050"/>
                </a:solidFill>
              </a:rPr>
              <a:t> coupling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6A8CEF-CEDD-E091-FBD0-A5E268E32C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1351" y="5466618"/>
            <a:ext cx="1317133" cy="10155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6BF8002-B2AB-6713-5CBD-11C72C79CF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61537" y="5466618"/>
            <a:ext cx="1170507" cy="9945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4BA14A-D6E7-086D-2E81-B84A5F5D46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2207" y="3204600"/>
            <a:ext cx="3492554" cy="223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0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6245BDC-E43D-DC9F-A409-E7F316597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71154"/>
            <a:ext cx="8128000" cy="579496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 – present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EA072F-2C45-2B43-867E-E47E9DAADC49}"/>
              </a:ext>
            </a:extLst>
          </p:cNvPr>
          <p:cNvSpPr txBox="1"/>
          <p:nvPr/>
        </p:nvSpPr>
        <p:spPr>
          <a:xfrm>
            <a:off x="5346700" y="5143433"/>
            <a:ext cx="280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is unexplored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268E8A-30C2-7B81-B68B-EC2233FBF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00" y="1071829"/>
            <a:ext cx="8128000" cy="5794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9C5D3A-754E-A0BE-81FE-EAEBD7DC40A0}"/>
              </a:ext>
            </a:extLst>
          </p:cNvPr>
          <p:cNvSpPr txBox="1"/>
          <p:nvPr/>
        </p:nvSpPr>
        <p:spPr>
          <a:xfrm>
            <a:off x="5346022" y="5143433"/>
            <a:ext cx="28067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will be explored within the next few decades!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B84A9E4-E7C4-3C0E-3E1F-ABCFA8BDB45A}"/>
              </a:ext>
            </a:extLst>
          </p:cNvPr>
          <p:cNvSpPr txBox="1">
            <a:spLocks/>
          </p:cNvSpPr>
          <p:nvPr/>
        </p:nvSpPr>
        <p:spPr>
          <a:xfrm>
            <a:off x="728177" y="373962"/>
            <a:ext cx="7700917" cy="7199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Axion searches – future </a:t>
            </a:r>
          </a:p>
        </p:txBody>
      </p:sp>
    </p:spTree>
    <p:extLst>
      <p:ext uri="{BB962C8B-B14F-4D97-AF65-F5344CB8AC3E}">
        <p14:creationId xmlns:p14="http://schemas.microsoft.com/office/powerpoint/2010/main" val="357203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mas predictions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382ADB-AFAA-1010-30BC-9171EF46FD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02795"/>
            <a:ext cx="8229600" cy="517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492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90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97FB770-17CD-1DB1-F062-79F65255C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094637"/>
            <a:ext cx="8229431" cy="5486288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B4B01C8-133E-24C0-E613-FB87DC58D727}"/>
              </a:ext>
            </a:extLst>
          </p:cNvPr>
          <p:cNvGrpSpPr/>
          <p:nvPr/>
        </p:nvGrpSpPr>
        <p:grpSpPr>
          <a:xfrm>
            <a:off x="2753400" y="2271965"/>
            <a:ext cx="6158246" cy="3238881"/>
            <a:chOff x="2753400" y="2271965"/>
            <a:chExt cx="6158246" cy="323888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E09ED6E-4F81-67C8-612D-7DE92260CD2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23646" y="4055655"/>
              <a:ext cx="2988000" cy="1455191"/>
              <a:chOff x="5720267" y="4401662"/>
              <a:chExt cx="2880000" cy="140259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63008E3-84F4-8757-356A-4F312C7159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20267" y="4631926"/>
                <a:ext cx="2880000" cy="1172329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8F28D33-85E1-EFE6-7AD8-0F3C2BCE67EE}"/>
                  </a:ext>
                </a:extLst>
              </p:cNvPr>
              <p:cNvSpPr txBox="1"/>
              <p:nvPr/>
            </p:nvSpPr>
            <p:spPr>
              <a:xfrm>
                <a:off x="6140935" y="4401662"/>
                <a:ext cx="2038663" cy="2669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Helioscope (s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olar axion)</a:t>
                </a:r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088C1F7-A10D-387E-6672-4D77EE4FA215}"/>
                </a:ext>
              </a:extLst>
            </p:cNvPr>
            <p:cNvSpPr>
              <a:spLocks/>
            </p:cNvSpPr>
            <p:nvPr/>
          </p:nvSpPr>
          <p:spPr>
            <a:xfrm>
              <a:off x="2753400" y="2271965"/>
              <a:ext cx="5400000" cy="864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1EF3167-C538-3FB2-EDD1-19898A5B9761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 flipV="1">
              <a:off x="5317671" y="3157677"/>
              <a:ext cx="1042418" cy="103647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537CADD-8858-7E07-6205-B8AE2E78D562}"/>
              </a:ext>
            </a:extLst>
          </p:cNvPr>
          <p:cNvGrpSpPr/>
          <p:nvPr/>
        </p:nvGrpSpPr>
        <p:grpSpPr>
          <a:xfrm>
            <a:off x="229300" y="1795982"/>
            <a:ext cx="5861507" cy="3200363"/>
            <a:chOff x="229300" y="1795982"/>
            <a:chExt cx="5861507" cy="320036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BF1E259-E08A-ACB6-8E6B-7DE817FCE7C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300" y="3905135"/>
              <a:ext cx="3060000" cy="1091210"/>
              <a:chOff x="648472" y="5140240"/>
              <a:chExt cx="2988000" cy="1065535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B8742775-1B1F-52ED-25C6-374D46EBE6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8472" y="5140240"/>
                <a:ext cx="2988000" cy="795053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9140E1B-06EE-8F87-9263-3832CBCFC48D}"/>
                  </a:ext>
                </a:extLst>
              </p:cNvPr>
              <p:cNvSpPr txBox="1"/>
              <p:nvPr/>
            </p:nvSpPr>
            <p:spPr>
              <a:xfrm>
                <a:off x="1339045" y="5935293"/>
                <a:ext cx="1612153" cy="2704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200" b="1" i="1" dirty="0">
                    <a:solidFill>
                      <a:srgbClr val="FF0000"/>
                    </a:solidFill>
                  </a:rPr>
                  <a:t>LSW (axion at lab)</a:t>
                </a:r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D9BFCCC-41F1-A151-4B7D-479A0FFF5383}"/>
                </a:ext>
              </a:extLst>
            </p:cNvPr>
            <p:cNvSpPr>
              <a:spLocks/>
            </p:cNvSpPr>
            <p:nvPr/>
          </p:nvSpPr>
          <p:spPr>
            <a:xfrm>
              <a:off x="2490807" y="1795982"/>
              <a:ext cx="3600000" cy="540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7D3C772-5892-11A0-3A81-E6578EF84519}"/>
                </a:ext>
              </a:extLst>
            </p:cNvPr>
            <p:cNvCxnSpPr>
              <a:cxnSpLocks/>
              <a:stCxn id="27" idx="0"/>
              <a:endCxn id="31" idx="3"/>
            </p:cNvCxnSpPr>
            <p:nvPr/>
          </p:nvCxnSpPr>
          <p:spPr>
            <a:xfrm flipV="1">
              <a:off x="1759300" y="2256901"/>
              <a:ext cx="1258715" cy="1648234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7C9373-AAFD-10CF-7F01-E657BFC62252}"/>
              </a:ext>
            </a:extLst>
          </p:cNvPr>
          <p:cNvGrpSpPr/>
          <p:nvPr/>
        </p:nvGrpSpPr>
        <p:grpSpPr>
          <a:xfrm>
            <a:off x="3877671" y="3157677"/>
            <a:ext cx="1912705" cy="3420537"/>
            <a:chOff x="3877671" y="3157677"/>
            <a:chExt cx="1912705" cy="342053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C159473-05DF-BAD7-A126-BD52134005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46191" y="4970943"/>
              <a:ext cx="1844185" cy="1607271"/>
              <a:chOff x="4831718" y="2672659"/>
              <a:chExt cx="1827674" cy="1592883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EA6D9F3-65FB-9C5B-FE3F-0467D9F756CA}"/>
                  </a:ext>
                </a:extLst>
              </p:cNvPr>
              <p:cNvSpPr txBox="1"/>
              <p:nvPr/>
            </p:nvSpPr>
            <p:spPr>
              <a:xfrm>
                <a:off x="4831718" y="3991023"/>
                <a:ext cx="1827674" cy="274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Haloscope (DM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 axion)</a:t>
                </a:r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303DF00C-3AEC-01AB-709B-E926FA26C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25556" y="2672659"/>
                <a:ext cx="1440000" cy="1362324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42FB749-C5EE-0539-0CAA-B919F403A9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7671" y="3157677"/>
              <a:ext cx="1440000" cy="1216292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BBACBD-294D-A72C-1C23-D044C7D33C32}"/>
                </a:ext>
              </a:extLst>
            </p:cNvPr>
            <p:cNvCxnSpPr>
              <a:cxnSpLocks/>
              <a:stCxn id="25" idx="0"/>
              <a:endCxn id="29" idx="4"/>
            </p:cNvCxnSpPr>
            <p:nvPr/>
          </p:nvCxnSpPr>
          <p:spPr>
            <a:xfrm flipH="1" flipV="1">
              <a:off x="4597671" y="4373969"/>
              <a:ext cx="270614" cy="596974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457516F-BEBD-25E0-EACC-DF3390DCC875}"/>
              </a:ext>
            </a:extLst>
          </p:cNvPr>
          <p:cNvSpPr txBox="1"/>
          <p:nvPr/>
        </p:nvSpPr>
        <p:spPr>
          <a:xfrm>
            <a:off x="6860388" y="1093773"/>
            <a:ext cx="1614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/>
              <a:t>1 GHz = 4.2 ueV</a:t>
            </a:r>
          </a:p>
        </p:txBody>
      </p:sp>
    </p:spTree>
    <p:extLst>
      <p:ext uri="{BB962C8B-B14F-4D97-AF65-F5344CB8AC3E}">
        <p14:creationId xmlns:p14="http://schemas.microsoft.com/office/powerpoint/2010/main" val="316887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i="1" dirty="0"/>
              <a:t>Haloscope Searches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53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AB120BA-7249-8822-072E-C923B31FB4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Haloscope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9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ADMX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4AA215-94DC-23D3-14B4-E7BC002509BE}"/>
              </a:ext>
            </a:extLst>
          </p:cNvPr>
          <p:cNvSpPr txBox="1"/>
          <p:nvPr/>
        </p:nvSpPr>
        <p:spPr>
          <a:xfrm>
            <a:off x="6400800" y="4514274"/>
            <a:ext cx="2286000" cy="1815882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KR" sz="1600" b="1" i="1" dirty="0"/>
              <a:t>ADMX</a:t>
            </a:r>
          </a:p>
          <a:p>
            <a:pPr algn="ctr"/>
            <a:r>
              <a:rPr lang="en-KR" sz="1400" i="1" dirty="0"/>
              <a:t>(9T/600mm)</a:t>
            </a:r>
          </a:p>
          <a:p>
            <a:pPr algn="ctr"/>
            <a:r>
              <a:rPr lang="en-KR" sz="1400" i="1" dirty="0">
                <a:solidFill>
                  <a:srgbClr val="FF0000"/>
                </a:solidFill>
              </a:rPr>
              <a:t>First DFSZ searches</a:t>
            </a:r>
            <a:endParaRPr lang="en-KR" sz="1400" i="1" dirty="0"/>
          </a:p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127</a:t>
            </a:r>
            <a:r>
              <a:rPr lang="en-KR" sz="1200" i="1" dirty="0">
                <a:solidFill>
                  <a:srgbClr val="00B050"/>
                </a:solidFill>
              </a:rPr>
              <a:t> 261803 (2021)</a:t>
            </a:r>
            <a:endParaRPr lang="en-US" sz="800" i="1" dirty="0">
              <a:solidFill>
                <a:srgbClr val="FF0000"/>
              </a:solidFill>
            </a:endParaRPr>
          </a:p>
          <a:p>
            <a:pPr algn="ctr"/>
            <a:r>
              <a:rPr lang="en-US" sz="1400" i="1" dirty="0"/>
              <a:t>Resumed search in 2024</a:t>
            </a:r>
          </a:p>
          <a:p>
            <a:pPr algn="ctr"/>
            <a:endParaRPr lang="en-US" sz="1400" i="1" dirty="0"/>
          </a:p>
          <a:p>
            <a:pPr algn="ctr"/>
            <a:r>
              <a:rPr lang="en-US" sz="1400" b="1" i="1" dirty="0"/>
              <a:t>Extended search in 2027</a:t>
            </a:r>
            <a:endParaRPr lang="en-KR" sz="1400" b="1" i="1" dirty="0"/>
          </a:p>
          <a:p>
            <a:pPr algn="ctr"/>
            <a:r>
              <a:rPr lang="en-KR" sz="1400" i="1" dirty="0"/>
              <a:t>(MRI magnet)</a:t>
            </a:r>
            <a:endParaRPr lang="en-US" sz="1400" i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413D62-7D4A-FE09-7B90-C0AE8173C95F}"/>
              </a:ext>
            </a:extLst>
          </p:cNvPr>
          <p:cNvGrpSpPr/>
          <p:nvPr/>
        </p:nvGrpSpPr>
        <p:grpSpPr>
          <a:xfrm>
            <a:off x="6400800" y="1437861"/>
            <a:ext cx="2286000" cy="3076413"/>
            <a:chOff x="457199" y="1305719"/>
            <a:chExt cx="2286000" cy="307641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9D6943-0D09-437D-5970-06CB31FF2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8413E3-333C-FBC7-939B-261BE6D77815}"/>
                </a:ext>
              </a:extLst>
            </p:cNvPr>
            <p:cNvSpPr txBox="1"/>
            <p:nvPr/>
          </p:nvSpPr>
          <p:spPr>
            <a:xfrm>
              <a:off x="458143" y="1371978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0D6A6F-555A-DDBD-6A9A-F789EA54E763}"/>
              </a:ext>
            </a:extLst>
          </p:cNvPr>
          <p:cNvCxnSpPr>
            <a:cxnSpLocks/>
          </p:cNvCxnSpPr>
          <p:nvPr/>
        </p:nvCxnSpPr>
        <p:spPr>
          <a:xfrm flipH="1">
            <a:off x="3352800" y="2976068"/>
            <a:ext cx="3048000" cy="1305385"/>
          </a:xfrm>
          <a:prstGeom prst="line">
            <a:avLst/>
          </a:prstGeom>
          <a:ln w="25400"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DD99C58-12F9-C8C8-30C1-E71503A71173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1439154"/>
            <a:ext cx="6020620" cy="2110451"/>
            <a:chOff x="457198" y="4129922"/>
            <a:chExt cx="6695661" cy="234707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9D18096-A585-260D-0BBB-DEC7E9A9C2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1149" b="13127"/>
            <a:stretch/>
          </p:blipFill>
          <p:spPr>
            <a:xfrm>
              <a:off x="457198" y="4129922"/>
              <a:ext cx="6695661" cy="2347078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EA241E-FCAE-24FC-C15E-84EE13AC2087}"/>
                </a:ext>
              </a:extLst>
            </p:cNvPr>
            <p:cNvSpPr txBox="1"/>
            <p:nvPr/>
          </p:nvSpPr>
          <p:spPr>
            <a:xfrm>
              <a:off x="4545496" y="5875369"/>
              <a:ext cx="1589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MRI (9.8T, 80cm)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C1A842-D15E-1A39-2EE6-BE4F9E21DABD}"/>
                </a:ext>
              </a:extLst>
            </p:cNvPr>
            <p:cNvSpPr txBox="1"/>
            <p:nvPr/>
          </p:nvSpPr>
          <p:spPr>
            <a:xfrm rot="21274318">
              <a:off x="1683713" y="4894806"/>
              <a:ext cx="203844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200" b="1" i="1" dirty="0">
                  <a:solidFill>
                    <a:schemeClr val="bg1"/>
                  </a:solidFill>
                </a:rPr>
                <a:t>EFR: 2027 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98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4DC6528-B3B2-232F-9F8F-55202F0D38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53356"/>
            <a:ext cx="8229600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 – HAYSTAC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CAU BSM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Axions and ALPs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9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855F39-7BE2-C130-39B5-5E79A78CD995}"/>
              </a:ext>
            </a:extLst>
          </p:cNvPr>
          <p:cNvGrpSpPr>
            <a:grpSpLocks noChangeAspect="1"/>
          </p:cNvGrpSpPr>
          <p:nvPr/>
        </p:nvGrpSpPr>
        <p:grpSpPr>
          <a:xfrm>
            <a:off x="1055506" y="1453355"/>
            <a:ext cx="2043387" cy="2724516"/>
            <a:chOff x="2743199" y="1299357"/>
            <a:chExt cx="1703986" cy="227198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FA85D6A-1D92-8A42-0DA1-5138DC87C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5D0AF2A-8877-8922-09D8-5A3E25E7BC79}"/>
                </a:ext>
              </a:extLst>
            </p:cNvPr>
            <p:cNvSpPr txBox="1"/>
            <p:nvPr/>
          </p:nvSpPr>
          <p:spPr>
            <a:xfrm>
              <a:off x="2743199" y="1299357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D3E33EB-19EC-18CA-FB5D-9AE4485D25C1}"/>
              </a:ext>
            </a:extLst>
          </p:cNvPr>
          <p:cNvCxnSpPr>
            <a:cxnSpLocks/>
            <a:endCxn id="3" idx="3"/>
          </p:cNvCxnSpPr>
          <p:nvPr/>
        </p:nvCxnSpPr>
        <p:spPr>
          <a:xfrm flipH="1" flipV="1">
            <a:off x="3098893" y="2815613"/>
            <a:ext cx="2570387" cy="1362258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52EA28B-45C2-0201-78C4-3B8873C0024A}"/>
              </a:ext>
            </a:extLst>
          </p:cNvPr>
          <p:cNvSpPr txBox="1"/>
          <p:nvPr/>
        </p:nvSpPr>
        <p:spPr>
          <a:xfrm>
            <a:off x="457200" y="4174753"/>
            <a:ext cx="3239722" cy="2277547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/>
              <a:t>HAYSTAC</a:t>
            </a:r>
            <a:endParaRPr lang="en-KR" sz="1600" b="1" i="1" dirty="0"/>
          </a:p>
          <a:p>
            <a:pPr algn="ctr"/>
            <a:r>
              <a:rPr lang="en-KR" sz="1400" i="1" dirty="0"/>
              <a:t>(9T/125mm)</a:t>
            </a:r>
          </a:p>
          <a:p>
            <a:pPr algn="ctr"/>
            <a:r>
              <a:rPr lang="en-US" sz="1400" i="1" dirty="0">
                <a:solidFill>
                  <a:srgbClr val="FF0000"/>
                </a:solidFill>
              </a:rPr>
              <a:t>Quantum squeezing</a:t>
            </a:r>
            <a:endParaRPr lang="en-KR" sz="1400" i="1" dirty="0">
              <a:solidFill>
                <a:srgbClr val="FF0000"/>
              </a:solidFill>
            </a:endParaRPr>
          </a:p>
          <a:p>
            <a:pPr algn="ctr"/>
            <a:r>
              <a:rPr lang="en-US" sz="1200" i="1" dirty="0">
                <a:solidFill>
                  <a:srgbClr val="00B050"/>
                </a:solidFill>
                <a:effectLst/>
              </a:rPr>
              <a:t>PRD </a:t>
            </a:r>
            <a:r>
              <a:rPr lang="en-US" sz="1200" b="1" i="1" dirty="0">
                <a:solidFill>
                  <a:srgbClr val="00B050"/>
                </a:solidFill>
                <a:effectLst/>
              </a:rPr>
              <a:t>107</a:t>
            </a:r>
            <a:r>
              <a:rPr lang="en-US" sz="1200" i="1" dirty="0">
                <a:solidFill>
                  <a:srgbClr val="00B050"/>
                </a:solidFill>
                <a:effectLst/>
              </a:rPr>
              <a:t> 072007 (2023)</a:t>
            </a:r>
          </a:p>
          <a:p>
            <a:pPr algn="ctr"/>
            <a:endParaRPr lang="en-US" sz="1200" i="1" dirty="0">
              <a:solidFill>
                <a:srgbClr val="00B050"/>
              </a:solidFill>
            </a:endParaRPr>
          </a:p>
          <a:p>
            <a:pPr algn="ctr"/>
            <a:endParaRPr lang="en-US" sz="1200" i="1" dirty="0">
              <a:solidFill>
                <a:srgbClr val="00B050"/>
              </a:solidFill>
            </a:endParaRPr>
          </a:p>
          <a:p>
            <a:pPr algn="ctr"/>
            <a:endParaRPr lang="en-US" sz="1200" i="1" dirty="0">
              <a:solidFill>
                <a:srgbClr val="00B050"/>
              </a:solidFill>
            </a:endParaRPr>
          </a:p>
          <a:p>
            <a:pPr algn="ctr"/>
            <a:endParaRPr lang="en-US" sz="1200" i="1" dirty="0">
              <a:solidFill>
                <a:srgbClr val="00B050"/>
              </a:solidFill>
            </a:endParaRPr>
          </a:p>
          <a:p>
            <a:pPr algn="ctr"/>
            <a:endParaRPr lang="en-US" sz="1200" i="1" dirty="0">
              <a:solidFill>
                <a:srgbClr val="00B050"/>
              </a:solidFill>
            </a:endParaRPr>
          </a:p>
          <a:p>
            <a:pPr algn="ctr"/>
            <a:endParaRPr lang="en-US" sz="1200" i="1" dirty="0">
              <a:solidFill>
                <a:srgbClr val="00B050"/>
              </a:solidFill>
            </a:endParaRPr>
          </a:p>
          <a:p>
            <a:pPr algn="ctr"/>
            <a:endParaRPr lang="en-US" sz="14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672E74C-37F1-5F28-6D49-1BA2701A76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5168740"/>
            <a:ext cx="3239722" cy="1366758"/>
          </a:xfrm>
          <a:prstGeom prst="rect">
            <a:avLst/>
          </a:prstGeom>
          <a:solidFill>
            <a:schemeClr val="bg2"/>
          </a:solidFill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947400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154994</TotalTime>
  <Words>2309</Words>
  <Application>Microsoft Macintosh PowerPoint</Application>
  <PresentationFormat>On-screen Show (4:3)</PresentationFormat>
  <Paragraphs>742</Paragraphs>
  <Slides>44</Slides>
  <Notes>44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CMSS10</vt:lpstr>
      <vt:lpstr>Pangram</vt:lpstr>
      <vt:lpstr>Arial</vt:lpstr>
      <vt:lpstr>Calibri</vt:lpstr>
      <vt:lpstr>Cambria Math</vt:lpstr>
      <vt:lpstr>Times New Roman</vt:lpstr>
      <vt:lpstr>Clarity</vt:lpstr>
      <vt:lpstr>Equation</vt:lpstr>
      <vt:lpstr>Search for  Axions and Axion-Like Particles</vt:lpstr>
      <vt:lpstr>Dark matter business expanding</vt:lpstr>
      <vt:lpstr>Axion dark matter</vt:lpstr>
      <vt:lpstr>Axion models and detection</vt:lpstr>
      <vt:lpstr>Axion searches</vt:lpstr>
      <vt:lpstr>PowerPoint Presentation</vt:lpstr>
      <vt:lpstr>Haloscope searches</vt:lpstr>
      <vt:lpstr>Search highlight – ADMX </vt:lpstr>
      <vt:lpstr>Search highlight – HAYSTAC </vt:lpstr>
      <vt:lpstr>Search highlight – CAPP </vt:lpstr>
      <vt:lpstr>Search highlight – CAPP </vt:lpstr>
      <vt:lpstr>Search highlight – CAPP </vt:lpstr>
      <vt:lpstr>Search highlight – QUAX </vt:lpstr>
      <vt:lpstr>Search highlight – ORGAN </vt:lpstr>
      <vt:lpstr>Cavity haloscopes</vt:lpstr>
      <vt:lpstr>MADMAX</vt:lpstr>
      <vt:lpstr>ALPHA</vt:lpstr>
      <vt:lpstr>DM Radio</vt:lpstr>
      <vt:lpstr>Other haloscopes</vt:lpstr>
      <vt:lpstr>PowerPoint Presentation</vt:lpstr>
      <vt:lpstr>Helioscope</vt:lpstr>
      <vt:lpstr>IAXO</vt:lpstr>
      <vt:lpstr>PowerPoint Presentation</vt:lpstr>
      <vt:lpstr>Light shining through a wall</vt:lpstr>
      <vt:lpstr>ALPS II</vt:lpstr>
      <vt:lpstr>Summary</vt:lpstr>
      <vt:lpstr>PowerPoint Presentation</vt:lpstr>
      <vt:lpstr>Weakly Interacting Slim Particles</vt:lpstr>
      <vt:lpstr>Where are dark matter axions?</vt:lpstr>
      <vt:lpstr>Detector of halo axions</vt:lpstr>
      <vt:lpstr>Cavity haloscope – in a nutshell</vt:lpstr>
      <vt:lpstr>Haloscope searches</vt:lpstr>
      <vt:lpstr>High frequency searches</vt:lpstr>
      <vt:lpstr>Magnet</vt:lpstr>
      <vt:lpstr>Cavity</vt:lpstr>
      <vt:lpstr>Microwave photon detector</vt:lpstr>
      <vt:lpstr>Fermion coupling</vt:lpstr>
      <vt:lpstr>Fermion/EDM coupling</vt:lpstr>
      <vt:lpstr>CPV and EDM</vt:lpstr>
      <vt:lpstr>Hidden photon</vt:lpstr>
      <vt:lpstr>Chameleon</vt:lpstr>
      <vt:lpstr>Axion searches – present </vt:lpstr>
      <vt:lpstr>Axion mas predictions</vt:lpstr>
      <vt:lpstr>PowerPoint Presentation</vt:lpstr>
    </vt:vector>
  </TitlesOfParts>
  <Company>Institute for Basic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Multi-cell Cavity</dc:title>
  <dc:creator>SungWoo YOUN</dc:creator>
  <cp:lastModifiedBy>Microsoft Office User</cp:lastModifiedBy>
  <cp:revision>1001</cp:revision>
  <cp:lastPrinted>2017-11-04T23:18:58Z</cp:lastPrinted>
  <dcterms:created xsi:type="dcterms:W3CDTF">2017-10-29T07:04:28Z</dcterms:created>
  <dcterms:modified xsi:type="dcterms:W3CDTF">2024-02-19T01:23:09Z</dcterms:modified>
</cp:coreProperties>
</file>