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4" r:id="rId4"/>
    <p:sldId id="265" r:id="rId5"/>
    <p:sldId id="263" r:id="rId6"/>
    <p:sldId id="261" r:id="rId7"/>
    <p:sldId id="257" r:id="rId8"/>
    <p:sldId id="262" r:id="rId9"/>
    <p:sldId id="266" r:id="rId10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F2C7CB0-7630-4AC7-91D8-BB5DD9CA96D4}" v="1" dt="2023-12-26T20:16:33.98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1282" y="7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강준호" userId="8e6ad52e-6549-4aaa-99dc-ecb92ecd0bfa" providerId="ADAL" clId="{1F2C7CB0-7630-4AC7-91D8-BB5DD9CA96D4}"/>
    <pc:docChg chg="custSel modSld">
      <pc:chgData name="강준호" userId="8e6ad52e-6549-4aaa-99dc-ecb92ecd0bfa" providerId="ADAL" clId="{1F2C7CB0-7630-4AC7-91D8-BB5DD9CA96D4}" dt="2023-12-26T20:17:04.257" v="6" actId="478"/>
      <pc:docMkLst>
        <pc:docMk/>
      </pc:docMkLst>
      <pc:sldChg chg="addSp delSp modSp mod">
        <pc:chgData name="강준호" userId="8e6ad52e-6549-4aaa-99dc-ecb92ecd0bfa" providerId="ADAL" clId="{1F2C7CB0-7630-4AC7-91D8-BB5DD9CA96D4}" dt="2023-12-26T20:17:04.257" v="6" actId="478"/>
        <pc:sldMkLst>
          <pc:docMk/>
          <pc:sldMk cId="340426506" sldId="264"/>
        </pc:sldMkLst>
        <pc:picChg chg="add del mod">
          <ac:chgData name="강준호" userId="8e6ad52e-6549-4aaa-99dc-ecb92ecd0bfa" providerId="ADAL" clId="{1F2C7CB0-7630-4AC7-91D8-BB5DD9CA96D4}" dt="2023-12-26T20:17:04.257" v="6" actId="478"/>
          <ac:picMkLst>
            <pc:docMk/>
            <pc:sldMk cId="340426506" sldId="264"/>
            <ac:picMk id="13" creationId="{C6A83215-2670-C5D9-5F63-FC1048A5F51D}"/>
          </ac:picMkLst>
        </pc:picChg>
        <pc:picChg chg="add del mod">
          <ac:chgData name="강준호" userId="8e6ad52e-6549-4aaa-99dc-ecb92ecd0bfa" providerId="ADAL" clId="{1F2C7CB0-7630-4AC7-91D8-BB5DD9CA96D4}" dt="2023-12-26T20:17:02.253" v="4" actId="478"/>
          <ac:picMkLst>
            <pc:docMk/>
            <pc:sldMk cId="340426506" sldId="264"/>
            <ac:picMk id="14" creationId="{F48E2865-DE11-4F40-CAAC-C22FBF1CEA68}"/>
          </ac:picMkLst>
        </pc:picChg>
        <pc:picChg chg="add del mod">
          <ac:chgData name="강준호" userId="8e6ad52e-6549-4aaa-99dc-ecb92ecd0bfa" providerId="ADAL" clId="{1F2C7CB0-7630-4AC7-91D8-BB5DD9CA96D4}" dt="2023-12-26T20:17:03.755" v="5" actId="478"/>
          <ac:picMkLst>
            <pc:docMk/>
            <pc:sldMk cId="340426506" sldId="264"/>
            <ac:picMk id="15" creationId="{21243961-5C6F-1445-2E0A-A22995EE30B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D76920-F990-6884-2D98-FC3422EC7A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0172E57-CD0B-724B-8839-B3D578AB96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51A548C-C935-D3E1-B1A5-112E6528D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AFB2-DC16-4BA1-B963-00871D6846C0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8163212-DEB3-E548-4488-AAB46529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1CCD63F-5EBC-E694-1DC3-FC224087C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2F16C-83A7-48B3-A84C-CC38D3D011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99931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58D41AE-DD78-E1F7-A8C1-AED4C7352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2566A6F-308F-CBD2-897C-ACA94606E5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A9CEC73-8B73-14DD-8B4F-2AFAB25D3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AFB2-DC16-4BA1-B963-00871D6846C0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31A46D1-7749-8C86-DA08-8BA515C18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889F001-BD89-4227-03DD-34638274F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2F16C-83A7-48B3-A84C-CC38D3D011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9823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751C0FC-B5F0-AB0A-5C81-DC561322312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E14B373-4916-EE7B-5CA7-0B714E67D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56902EB-1EB5-7BAD-A823-4F7ED69CD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AFB2-DC16-4BA1-B963-00871D6846C0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5A24726-2CB0-9C77-58F1-51D28EA39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3CBF305-9B5D-78EE-507D-58241BE9B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2F16C-83A7-48B3-A84C-CC38D3D011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1562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73AE7C5-7588-6CDF-5661-FF53B6B11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BA4457A-D6C7-2589-9E6D-B31E1D83B9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24CA931-D906-5ADF-5DD5-D998A31E85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AFB2-DC16-4BA1-B963-00871D6846C0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048313-7661-067F-EEE5-596DD7CEE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3B1E0AB-B53D-4EF6-AA88-D0AD8FE64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2F16C-83A7-48B3-A84C-CC38D3D011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1184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0ECCFB-C3E4-8962-4935-F7923DEA8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5D78DFF-5CBB-249F-A517-089983FE18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237645C-5F93-E5E4-09E8-D717B1318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AFB2-DC16-4BA1-B963-00871D6846C0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7451DEC-251C-4F26-D451-7DAD5437D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AF5AC8D-B2D9-D1E7-BD4D-A1AB054D4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2F16C-83A7-48B3-A84C-CC38D3D011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6946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0666ED9-609F-3C9B-82B0-27659FA51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F42FB0C-E782-5CE7-A933-8BFD651270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D77D907-2740-858D-232A-794F4B700A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9AA23FE-7A3C-47E3-0659-5C9F6EF23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AFB2-DC16-4BA1-B963-00871D6846C0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737B7D3-7BDE-3589-EE72-8B063B46E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E0778BB-F4AD-0280-8451-8697C3D6A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2F16C-83A7-48B3-A84C-CC38D3D011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5800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82786C4-202F-F333-B163-11E566923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E0A6EEA-02BD-FD54-9399-5E3A17C7C5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92A64ED-E3FF-0EB0-24AC-D8D421CAB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4F08238-4413-23ED-E6E0-AD28F59A92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906A8D5-4B5F-C134-3DC5-48286481F3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6B3CB5FD-DBBF-D427-FA45-D864A6EDB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AFB2-DC16-4BA1-B963-00871D6846C0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FB348CCA-C1ED-0698-B47F-15DC1B0C1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58F03F4-1DFC-C545-9591-13ED67558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2F16C-83A7-48B3-A84C-CC38D3D011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825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240169-7106-A806-65BF-2209DA3C2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808D24D-C55E-41A7-2BEC-C5395FF24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AFB2-DC16-4BA1-B963-00871D6846C0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DAAD4D6-7E7A-44B5-4127-0120F0131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1549345-A5F9-000E-878A-2856CC3FB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2F16C-83A7-48B3-A84C-CC38D3D011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5209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A64C6CB-AB00-3622-5EFD-E1CA81B0E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AFB2-DC16-4BA1-B963-00871D6846C0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6C61533-8CBD-A111-8459-43ECBB684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A34F527-C589-F905-2212-9A4279B5E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2F16C-83A7-48B3-A84C-CC38D3D011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596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1832623-F626-278D-3DE3-9AF44257D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09DF5CB-22AA-88AC-C870-72ECB8300E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37C00D5-58DD-DB26-FCF4-9131262670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0D8845F-BB91-C75E-8A4F-4566857B0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AFB2-DC16-4BA1-B963-00871D6846C0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E12FE7D-CE8E-09D5-F626-67F82570E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14167C9-B589-A5CC-B3C2-234AB9A41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2F16C-83A7-48B3-A84C-CC38D3D011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5667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69F4496-5B25-FCA6-47B5-B5092DFD5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C58A56A-0C49-95C1-ECED-7D392ABFCB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DBDDEA5-1636-E231-21B0-009578872A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C280FF2-1250-1E0A-7DB8-B2F5C9F025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9AFB2-DC16-4BA1-B963-00871D6846C0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C90BDA1-0D20-5DF2-D360-0D4422157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AA60074-2CD7-216A-FDA9-41A25244C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2F16C-83A7-48B3-A84C-CC38D3D011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730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9081138-3F50-6D6E-D277-AFA300E0F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CD58772-EA53-C795-3260-B2F48771B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717EDC0-DBE6-A4B6-00DF-A3D1727705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9AFB2-DC16-4BA1-B963-00871D6846C0}" type="datetimeFigureOut">
              <a:rPr lang="ko-KR" altLang="en-US" smtClean="0"/>
              <a:t>2023-12-27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D014D09-9B80-18A9-56A5-ABBC05D8CE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78A1329-FB35-60B7-9160-248047F23E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2F16C-83A7-48B3-A84C-CC38D3D0116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9996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C3B7FB-5230-160F-D800-EE07814E0A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41904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ko-KR" sz="3600" b="1" dirty="0"/>
              <a:t>Simulation of Galaxy Density Profiles with </a:t>
            </a:r>
            <a:br>
              <a:rPr lang="en-US" altLang="ko-KR" sz="3600" b="1" dirty="0"/>
            </a:br>
            <a:r>
              <a:rPr lang="en-US" altLang="ko-KR" sz="3600" b="1" dirty="0"/>
              <a:t>Velocity-Dependent Self-Interaction</a:t>
            </a:r>
            <a:endParaRPr lang="ko-KR" altLang="en-US" sz="3600" b="1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A481330E-21DC-AF65-A6C9-2A3FB4D310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01714"/>
            <a:ext cx="9144000" cy="1655762"/>
          </a:xfrm>
        </p:spPr>
        <p:txBody>
          <a:bodyPr>
            <a:normAutofit/>
          </a:bodyPr>
          <a:lstStyle/>
          <a:p>
            <a:r>
              <a:rPr lang="en-US" altLang="ko-KR" dirty="0"/>
              <a:t>CAU</a:t>
            </a:r>
            <a:r>
              <a:rPr lang="ko-KR" altLang="en-US" dirty="0"/>
              <a:t> </a:t>
            </a:r>
            <a:r>
              <a:rPr lang="en-US" altLang="ko-KR" dirty="0"/>
              <a:t>HEP</a:t>
            </a:r>
            <a:r>
              <a:rPr lang="ko-KR" altLang="en-US" dirty="0"/>
              <a:t> </a:t>
            </a:r>
            <a:r>
              <a:rPr lang="en-US" altLang="ko-KR" dirty="0"/>
              <a:t>Workshop</a:t>
            </a:r>
          </a:p>
          <a:p>
            <a:r>
              <a:rPr lang="en-US" altLang="ko-KR" dirty="0"/>
              <a:t>THEP</a:t>
            </a:r>
          </a:p>
          <a:p>
            <a:r>
              <a:rPr lang="en-US" altLang="ko-KR" sz="1800" dirty="0" err="1"/>
              <a:t>Junho</a:t>
            </a:r>
            <a:r>
              <a:rPr lang="en-US" altLang="ko-KR" sz="1800" dirty="0"/>
              <a:t> Kang</a:t>
            </a:r>
          </a:p>
          <a:p>
            <a:r>
              <a:rPr lang="en-US" altLang="ko-KR" sz="1800" dirty="0"/>
              <a:t>27 Dec 2023</a:t>
            </a:r>
          </a:p>
        </p:txBody>
      </p:sp>
    </p:spTree>
    <p:extLst>
      <p:ext uri="{BB962C8B-B14F-4D97-AF65-F5344CB8AC3E}">
        <p14:creationId xmlns:p14="http://schemas.microsoft.com/office/powerpoint/2010/main" val="2221222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>
            <a:extLst>
              <a:ext uri="{FF2B5EF4-FFF2-40B4-BE49-F238E27FC236}">
                <a16:creationId xmlns:a16="http://schemas.microsoft.com/office/drawing/2014/main" id="{655A2FD8-EAC3-3932-34F9-52E2A0DB8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0889" y="636556"/>
            <a:ext cx="8570221" cy="5874059"/>
          </a:xfrm>
          <a:prstGeom prst="rect">
            <a:avLst/>
          </a:prstGeom>
        </p:spPr>
      </p:pic>
      <p:grpSp>
        <p:nvGrpSpPr>
          <p:cNvPr id="27" name="그룹 26">
            <a:extLst>
              <a:ext uri="{FF2B5EF4-FFF2-40B4-BE49-F238E27FC236}">
                <a16:creationId xmlns:a16="http://schemas.microsoft.com/office/drawing/2014/main" id="{32E18863-544C-050F-9925-5D2D625565FF}"/>
              </a:ext>
            </a:extLst>
          </p:cNvPr>
          <p:cNvGrpSpPr/>
          <p:nvPr/>
        </p:nvGrpSpPr>
        <p:grpSpPr>
          <a:xfrm>
            <a:off x="0" y="1"/>
            <a:ext cx="12192000" cy="579120"/>
            <a:chOff x="1384786" y="5422257"/>
            <a:chExt cx="14068844" cy="1250664"/>
          </a:xfrm>
          <a:solidFill>
            <a:schemeClr val="bg2">
              <a:lumMod val="75000"/>
            </a:schemeClr>
          </a:solidFill>
        </p:grpSpPr>
        <p:sp>
          <p:nvSpPr>
            <p:cNvPr id="28" name="직사각형 27">
              <a:extLst>
                <a:ext uri="{FF2B5EF4-FFF2-40B4-BE49-F238E27FC236}">
                  <a16:creationId xmlns:a16="http://schemas.microsoft.com/office/drawing/2014/main" id="{2650B237-229C-41C6-E10B-58AD0BEEC449}"/>
                </a:ext>
              </a:extLst>
            </p:cNvPr>
            <p:cNvSpPr/>
            <p:nvPr/>
          </p:nvSpPr>
          <p:spPr>
            <a:xfrm>
              <a:off x="1384786" y="5422257"/>
              <a:ext cx="14068844" cy="1250664"/>
            </a:xfrm>
            <a:prstGeom prst="rect">
              <a:avLst/>
            </a:prstGeom>
            <a:grp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258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BD7FAAE-E945-B59C-2766-F71E09B09084}"/>
                </a:ext>
              </a:extLst>
            </p:cNvPr>
            <p:cNvSpPr txBox="1"/>
            <p:nvPr/>
          </p:nvSpPr>
          <p:spPr>
            <a:xfrm>
              <a:off x="1384786" y="5447425"/>
              <a:ext cx="14068844" cy="109066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200" b="1" dirty="0"/>
                <a:t>Core - Cusp Problem</a:t>
              </a:r>
              <a:endParaRPr lang="ko-KR" altLang="en-US" sz="3200" b="1" dirty="0"/>
            </a:p>
          </p:txBody>
        </p:sp>
      </p:grp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9122D869-28EA-38C2-56CC-DA5A32F4C759}"/>
              </a:ext>
            </a:extLst>
          </p:cNvPr>
          <p:cNvGrpSpPr/>
          <p:nvPr/>
        </p:nvGrpSpPr>
        <p:grpSpPr>
          <a:xfrm>
            <a:off x="1" y="6568051"/>
            <a:ext cx="12191999" cy="289949"/>
            <a:chOff x="1384786" y="5422257"/>
            <a:chExt cx="14068844" cy="1250664"/>
          </a:xfrm>
          <a:solidFill>
            <a:schemeClr val="bg2">
              <a:lumMod val="75000"/>
            </a:schemeClr>
          </a:solidFill>
        </p:grpSpPr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4F56A11C-6D0B-A1F6-ABE3-58C0ED5346FD}"/>
                </a:ext>
              </a:extLst>
            </p:cNvPr>
            <p:cNvSpPr/>
            <p:nvPr/>
          </p:nvSpPr>
          <p:spPr>
            <a:xfrm>
              <a:off x="1384786" y="5422257"/>
              <a:ext cx="14068844" cy="1250664"/>
            </a:xfrm>
            <a:prstGeom prst="rect">
              <a:avLst/>
            </a:prstGeom>
            <a:grp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258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267CC92-F26C-E162-E8F1-7CF9FB451956}"/>
                </a:ext>
              </a:extLst>
            </p:cNvPr>
            <p:cNvSpPr txBox="1"/>
            <p:nvPr/>
          </p:nvSpPr>
          <p:spPr>
            <a:xfrm>
              <a:off x="1384786" y="5447425"/>
              <a:ext cx="14068844" cy="57403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/>
                <a:t>Simulation of Galaxy Density Profiles with Velocity-Dependent Self-Interaction</a:t>
              </a:r>
              <a:endParaRPr lang="ko-KR" altLang="en-US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642745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그룹 29">
            <a:extLst>
              <a:ext uri="{FF2B5EF4-FFF2-40B4-BE49-F238E27FC236}">
                <a16:creationId xmlns:a16="http://schemas.microsoft.com/office/drawing/2014/main" id="{9122D869-28EA-38C2-56CC-DA5A32F4C759}"/>
              </a:ext>
            </a:extLst>
          </p:cNvPr>
          <p:cNvGrpSpPr/>
          <p:nvPr/>
        </p:nvGrpSpPr>
        <p:grpSpPr>
          <a:xfrm>
            <a:off x="1" y="6568051"/>
            <a:ext cx="12191999" cy="289949"/>
            <a:chOff x="1384786" y="5422257"/>
            <a:chExt cx="14068844" cy="1250664"/>
          </a:xfrm>
          <a:solidFill>
            <a:schemeClr val="bg2">
              <a:lumMod val="75000"/>
            </a:schemeClr>
          </a:solidFill>
        </p:grpSpPr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4F56A11C-6D0B-A1F6-ABE3-58C0ED5346FD}"/>
                </a:ext>
              </a:extLst>
            </p:cNvPr>
            <p:cNvSpPr/>
            <p:nvPr/>
          </p:nvSpPr>
          <p:spPr>
            <a:xfrm>
              <a:off x="1384786" y="5422257"/>
              <a:ext cx="14068844" cy="1250664"/>
            </a:xfrm>
            <a:prstGeom prst="rect">
              <a:avLst/>
            </a:prstGeom>
            <a:grp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258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267CC92-F26C-E162-E8F1-7CF9FB451956}"/>
                </a:ext>
              </a:extLst>
            </p:cNvPr>
            <p:cNvSpPr txBox="1"/>
            <p:nvPr/>
          </p:nvSpPr>
          <p:spPr>
            <a:xfrm>
              <a:off x="1384786" y="5447425"/>
              <a:ext cx="14068844" cy="57403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/>
                <a:t>Simulation of Galaxy Density Profiles with Velocity-Dependent Self-Interaction</a:t>
              </a:r>
              <a:endParaRPr lang="ko-KR" altLang="en-US" sz="1400" b="1" dirty="0"/>
            </a:p>
          </p:txBody>
        </p:sp>
      </p:grpSp>
      <p:grpSp>
        <p:nvGrpSpPr>
          <p:cNvPr id="2" name="그룹 1">
            <a:extLst>
              <a:ext uri="{FF2B5EF4-FFF2-40B4-BE49-F238E27FC236}">
                <a16:creationId xmlns:a16="http://schemas.microsoft.com/office/drawing/2014/main" id="{C00C6207-954C-F4C9-7CDE-C7E8A4E133DC}"/>
              </a:ext>
            </a:extLst>
          </p:cNvPr>
          <p:cNvGrpSpPr/>
          <p:nvPr/>
        </p:nvGrpSpPr>
        <p:grpSpPr>
          <a:xfrm>
            <a:off x="0" y="0"/>
            <a:ext cx="12192000" cy="596429"/>
            <a:chOff x="1384786" y="5422257"/>
            <a:chExt cx="14068844" cy="1288045"/>
          </a:xfrm>
          <a:solidFill>
            <a:schemeClr val="bg2">
              <a:lumMod val="75000"/>
            </a:schemeClr>
          </a:solidFill>
        </p:grpSpPr>
        <p:sp>
          <p:nvSpPr>
            <p:cNvPr id="3" name="직사각형 2">
              <a:extLst>
                <a:ext uri="{FF2B5EF4-FFF2-40B4-BE49-F238E27FC236}">
                  <a16:creationId xmlns:a16="http://schemas.microsoft.com/office/drawing/2014/main" id="{7D2A548F-67DD-FB7F-5540-6449F1CD78CA}"/>
                </a:ext>
              </a:extLst>
            </p:cNvPr>
            <p:cNvSpPr/>
            <p:nvPr/>
          </p:nvSpPr>
          <p:spPr>
            <a:xfrm>
              <a:off x="1384786" y="5422257"/>
              <a:ext cx="14068844" cy="1250664"/>
            </a:xfrm>
            <a:prstGeom prst="rect">
              <a:avLst/>
            </a:prstGeom>
            <a:grp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258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54BDFE2-2EF5-2675-42D9-D0B6A224E75C}"/>
                </a:ext>
              </a:extLst>
            </p:cNvPr>
            <p:cNvSpPr txBox="1"/>
            <p:nvPr/>
          </p:nvSpPr>
          <p:spPr>
            <a:xfrm>
              <a:off x="1384786" y="5447425"/>
              <a:ext cx="14068844" cy="12628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200" b="1" dirty="0"/>
                <a:t>Velocity-dependent Dark Matter</a:t>
              </a:r>
              <a:endParaRPr lang="ko-KR" altLang="en-US" sz="3200" b="1" dirty="0"/>
            </a:p>
          </p:txBody>
        </p:sp>
      </p:grpSp>
      <p:pic>
        <p:nvPicPr>
          <p:cNvPr id="9" name="그림 8">
            <a:extLst>
              <a:ext uri="{FF2B5EF4-FFF2-40B4-BE49-F238E27FC236}">
                <a16:creationId xmlns:a16="http://schemas.microsoft.com/office/drawing/2014/main" id="{5DD81366-34BA-0D00-AC0C-AC66B01DF1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" y="1476231"/>
            <a:ext cx="11765280" cy="3905538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B2190735-6683-03CB-46A6-CC7C402842AA}"/>
              </a:ext>
            </a:extLst>
          </p:cNvPr>
          <p:cNvSpPr/>
          <p:nvPr/>
        </p:nvSpPr>
        <p:spPr>
          <a:xfrm>
            <a:off x="10957560" y="4345485"/>
            <a:ext cx="82296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ED4634CE-CD3B-67B6-AA49-DC25F26E46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2697" y="4637873"/>
            <a:ext cx="4329303" cy="116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26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그림 22">
            <a:extLst>
              <a:ext uri="{FF2B5EF4-FFF2-40B4-BE49-F238E27FC236}">
                <a16:creationId xmlns:a16="http://schemas.microsoft.com/office/drawing/2014/main" id="{B220DBE8-0E7C-DF30-89FE-E5F6444371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8301" b="59311"/>
          <a:stretch/>
        </p:blipFill>
        <p:spPr>
          <a:xfrm>
            <a:off x="6300089" y="1827690"/>
            <a:ext cx="5185681" cy="3202619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7CFF20A-C3BB-D40D-6CC7-E09203D6E551}"/>
              </a:ext>
            </a:extLst>
          </p:cNvPr>
          <p:cNvSpPr txBox="1"/>
          <p:nvPr/>
        </p:nvSpPr>
        <p:spPr>
          <a:xfrm>
            <a:off x="7958476" y="1827690"/>
            <a:ext cx="186890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2000" b="1" dirty="0"/>
              <a:t>darkmatter.py</a:t>
            </a:r>
          </a:p>
        </p:txBody>
      </p: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F6987C57-117B-334A-EB41-4720DB6C3C71}"/>
              </a:ext>
            </a:extLst>
          </p:cNvPr>
          <p:cNvGrpSpPr/>
          <p:nvPr/>
        </p:nvGrpSpPr>
        <p:grpSpPr>
          <a:xfrm>
            <a:off x="1" y="6568051"/>
            <a:ext cx="12191999" cy="289949"/>
            <a:chOff x="1384786" y="5422257"/>
            <a:chExt cx="14068844" cy="1250664"/>
          </a:xfrm>
          <a:solidFill>
            <a:schemeClr val="bg2">
              <a:lumMod val="75000"/>
            </a:schemeClr>
          </a:solidFill>
        </p:grpSpPr>
        <p:sp>
          <p:nvSpPr>
            <p:cNvPr id="34" name="직사각형 33">
              <a:extLst>
                <a:ext uri="{FF2B5EF4-FFF2-40B4-BE49-F238E27FC236}">
                  <a16:creationId xmlns:a16="http://schemas.microsoft.com/office/drawing/2014/main" id="{2E01FCCE-EA4F-A471-8666-25E43ABEA383}"/>
                </a:ext>
              </a:extLst>
            </p:cNvPr>
            <p:cNvSpPr/>
            <p:nvPr/>
          </p:nvSpPr>
          <p:spPr>
            <a:xfrm>
              <a:off x="1384786" y="5422257"/>
              <a:ext cx="14068844" cy="1250664"/>
            </a:xfrm>
            <a:prstGeom prst="rect">
              <a:avLst/>
            </a:prstGeom>
            <a:grp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258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1358F3F-F6C4-3113-8E3A-AAFBDE25DA13}"/>
                </a:ext>
              </a:extLst>
            </p:cNvPr>
            <p:cNvSpPr txBox="1"/>
            <p:nvPr/>
          </p:nvSpPr>
          <p:spPr>
            <a:xfrm>
              <a:off x="1384786" y="5447425"/>
              <a:ext cx="14068844" cy="57403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/>
                <a:t>Simulation of Galaxy Density Profiles with Velocity-Dependent Self-Interaction</a:t>
              </a:r>
              <a:endParaRPr lang="ko-KR" altLang="en-US" sz="1400" b="1" dirty="0"/>
            </a:p>
          </p:txBody>
        </p:sp>
      </p:grp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3AF45E0D-32F1-1400-1879-BCA762145228}"/>
              </a:ext>
            </a:extLst>
          </p:cNvPr>
          <p:cNvGrpSpPr/>
          <p:nvPr/>
        </p:nvGrpSpPr>
        <p:grpSpPr>
          <a:xfrm>
            <a:off x="0" y="0"/>
            <a:ext cx="12192000" cy="596429"/>
            <a:chOff x="1384786" y="5422257"/>
            <a:chExt cx="14068844" cy="1288045"/>
          </a:xfrm>
          <a:solidFill>
            <a:schemeClr val="bg2">
              <a:lumMod val="75000"/>
            </a:schemeClr>
          </a:solidFill>
        </p:grpSpPr>
        <p:sp>
          <p:nvSpPr>
            <p:cNvPr id="37" name="직사각형 36">
              <a:extLst>
                <a:ext uri="{FF2B5EF4-FFF2-40B4-BE49-F238E27FC236}">
                  <a16:creationId xmlns:a16="http://schemas.microsoft.com/office/drawing/2014/main" id="{1A6A2C52-3FA1-394F-0C9F-CC66C1F6F847}"/>
                </a:ext>
              </a:extLst>
            </p:cNvPr>
            <p:cNvSpPr/>
            <p:nvPr/>
          </p:nvSpPr>
          <p:spPr>
            <a:xfrm>
              <a:off x="1384786" y="5422257"/>
              <a:ext cx="14068844" cy="1250664"/>
            </a:xfrm>
            <a:prstGeom prst="rect">
              <a:avLst/>
            </a:prstGeom>
            <a:grp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258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E05EA8A-AC78-93D3-EE59-4CA28DBDE592}"/>
                </a:ext>
              </a:extLst>
            </p:cNvPr>
            <p:cNvSpPr txBox="1"/>
            <p:nvPr/>
          </p:nvSpPr>
          <p:spPr>
            <a:xfrm>
              <a:off x="1384786" y="5447425"/>
              <a:ext cx="14068844" cy="12628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200" b="1" dirty="0"/>
                <a:t>Implement of Dark Matter Simulation</a:t>
              </a:r>
            </a:p>
          </p:txBody>
        </p:sp>
      </p:grpSp>
      <p:pic>
        <p:nvPicPr>
          <p:cNvPr id="5" name="dfg (1)">
            <a:hlinkClick r:id="" action="ppaction://media"/>
            <a:extLst>
              <a:ext uri="{FF2B5EF4-FFF2-40B4-BE49-F238E27FC236}">
                <a16:creationId xmlns:a16="http://schemas.microsoft.com/office/drawing/2014/main" id="{A7D5B2BA-ECB5-1985-9238-8AD188AE2E6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84552" y="1353481"/>
            <a:ext cx="5188797" cy="415103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B03833-5195-18C7-BDA4-398D74C7561B}"/>
              </a:ext>
            </a:extLst>
          </p:cNvPr>
          <p:cNvSpPr txBox="1"/>
          <p:nvPr/>
        </p:nvSpPr>
        <p:spPr>
          <a:xfrm>
            <a:off x="2573998" y="5504518"/>
            <a:ext cx="120990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2000" b="1" dirty="0"/>
              <a:t>atom.py</a:t>
            </a:r>
          </a:p>
        </p:txBody>
      </p:sp>
    </p:spTree>
    <p:extLst>
      <p:ext uri="{BB962C8B-B14F-4D97-AF65-F5344CB8AC3E}">
        <p14:creationId xmlns:p14="http://schemas.microsoft.com/office/powerpoint/2010/main" val="733612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6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그림 22">
            <a:extLst>
              <a:ext uri="{FF2B5EF4-FFF2-40B4-BE49-F238E27FC236}">
                <a16:creationId xmlns:a16="http://schemas.microsoft.com/office/drawing/2014/main" id="{B220DBE8-0E7C-DF30-89FE-E5F6444371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562" r="25984" b="59332"/>
          <a:stretch/>
        </p:blipFill>
        <p:spPr>
          <a:xfrm>
            <a:off x="1016288" y="895557"/>
            <a:ext cx="2966720" cy="2352860"/>
          </a:xfrm>
          <a:prstGeom prst="rect">
            <a:avLst/>
          </a:prstGeom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E1DCF78E-8540-9A9D-2A7A-5397B51153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4016" b="59332"/>
          <a:stretch/>
        </p:blipFill>
        <p:spPr>
          <a:xfrm>
            <a:off x="1198364" y="3514990"/>
            <a:ext cx="2602568" cy="2578030"/>
          </a:xfrm>
          <a:prstGeom prst="rect">
            <a:avLst/>
          </a:prstGeom>
        </p:spPr>
      </p:pic>
      <p:pic>
        <p:nvPicPr>
          <p:cNvPr id="26" name="그림 25">
            <a:extLst>
              <a:ext uri="{FF2B5EF4-FFF2-40B4-BE49-F238E27FC236}">
                <a16:creationId xmlns:a16="http://schemas.microsoft.com/office/drawing/2014/main" id="{A05F7DDE-C817-5B59-C953-B750430231F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19" t="56383" r="22490"/>
          <a:stretch/>
        </p:blipFill>
        <p:spPr>
          <a:xfrm>
            <a:off x="4246882" y="1667146"/>
            <a:ext cx="7731736" cy="3162541"/>
          </a:xfrm>
          <a:prstGeom prst="rect">
            <a:avLst/>
          </a:prstGeom>
        </p:spPr>
      </p:pic>
      <p:grpSp>
        <p:nvGrpSpPr>
          <p:cNvPr id="5" name="그룹 4">
            <a:extLst>
              <a:ext uri="{FF2B5EF4-FFF2-40B4-BE49-F238E27FC236}">
                <a16:creationId xmlns:a16="http://schemas.microsoft.com/office/drawing/2014/main" id="{9B2C6CAC-2168-24DB-8A59-375AB58E05BC}"/>
              </a:ext>
            </a:extLst>
          </p:cNvPr>
          <p:cNvGrpSpPr/>
          <p:nvPr/>
        </p:nvGrpSpPr>
        <p:grpSpPr>
          <a:xfrm>
            <a:off x="1" y="6568051"/>
            <a:ext cx="12191999" cy="289949"/>
            <a:chOff x="1384786" y="5422257"/>
            <a:chExt cx="14068844" cy="1250664"/>
          </a:xfrm>
          <a:solidFill>
            <a:schemeClr val="bg2">
              <a:lumMod val="75000"/>
            </a:schemeClr>
          </a:solidFill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86498D26-7007-826C-A322-D400CA26366F}"/>
                </a:ext>
              </a:extLst>
            </p:cNvPr>
            <p:cNvSpPr/>
            <p:nvPr/>
          </p:nvSpPr>
          <p:spPr>
            <a:xfrm>
              <a:off x="1384786" y="5422257"/>
              <a:ext cx="14068844" cy="1250664"/>
            </a:xfrm>
            <a:prstGeom prst="rect">
              <a:avLst/>
            </a:prstGeom>
            <a:grp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258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C73C6C7-F5E2-C21F-FF24-F182FCB9EE50}"/>
                </a:ext>
              </a:extLst>
            </p:cNvPr>
            <p:cNvSpPr txBox="1"/>
            <p:nvPr/>
          </p:nvSpPr>
          <p:spPr>
            <a:xfrm>
              <a:off x="1384786" y="5447425"/>
              <a:ext cx="14068844" cy="57403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/>
                <a:t>Simulation of Galaxy Density Profiles with Velocity-Dependent Self-Interaction</a:t>
              </a:r>
              <a:endParaRPr lang="ko-KR" altLang="en-US" sz="1400" b="1" dirty="0"/>
            </a:p>
          </p:txBody>
        </p:sp>
      </p:grpSp>
      <p:grpSp>
        <p:nvGrpSpPr>
          <p:cNvPr id="8" name="그룹 7">
            <a:extLst>
              <a:ext uri="{FF2B5EF4-FFF2-40B4-BE49-F238E27FC236}">
                <a16:creationId xmlns:a16="http://schemas.microsoft.com/office/drawing/2014/main" id="{8F2F548B-9DE0-D0EF-A167-5A7D039BB2F4}"/>
              </a:ext>
            </a:extLst>
          </p:cNvPr>
          <p:cNvGrpSpPr/>
          <p:nvPr/>
        </p:nvGrpSpPr>
        <p:grpSpPr>
          <a:xfrm>
            <a:off x="0" y="0"/>
            <a:ext cx="12192000" cy="596429"/>
            <a:chOff x="1384786" y="5422257"/>
            <a:chExt cx="14068844" cy="1288045"/>
          </a:xfrm>
          <a:solidFill>
            <a:schemeClr val="bg2">
              <a:lumMod val="75000"/>
            </a:schemeClr>
          </a:solidFill>
        </p:grpSpPr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CC4EF644-7F9C-B0BD-DCBA-8138ACFE3170}"/>
                </a:ext>
              </a:extLst>
            </p:cNvPr>
            <p:cNvSpPr/>
            <p:nvPr/>
          </p:nvSpPr>
          <p:spPr>
            <a:xfrm>
              <a:off x="1384786" y="5422257"/>
              <a:ext cx="14068844" cy="1250664"/>
            </a:xfrm>
            <a:prstGeom prst="rect">
              <a:avLst/>
            </a:prstGeom>
            <a:grp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258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495CF2E-CA5C-9CE4-FCCC-23A3A4F9A156}"/>
                </a:ext>
              </a:extLst>
            </p:cNvPr>
            <p:cNvSpPr txBox="1"/>
            <p:nvPr/>
          </p:nvSpPr>
          <p:spPr>
            <a:xfrm>
              <a:off x="1384786" y="5447425"/>
              <a:ext cx="14068844" cy="12628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200" b="1" dirty="0"/>
                <a:t>Implement of Dark Matter Simulation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4716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그림 20">
            <a:extLst>
              <a:ext uri="{FF2B5EF4-FFF2-40B4-BE49-F238E27FC236}">
                <a16:creationId xmlns:a16="http://schemas.microsoft.com/office/drawing/2014/main" id="{7E595319-B8D7-B3D7-125A-25149F9FFC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4447"/>
          <a:stretch/>
        </p:blipFill>
        <p:spPr>
          <a:xfrm>
            <a:off x="364467" y="596429"/>
            <a:ext cx="4075453" cy="6066551"/>
          </a:xfrm>
          <a:prstGeom prst="rect">
            <a:avLst/>
          </a:prstGeom>
        </p:spPr>
      </p:pic>
      <p:grpSp>
        <p:nvGrpSpPr>
          <p:cNvPr id="25" name="그룹 24">
            <a:extLst>
              <a:ext uri="{FF2B5EF4-FFF2-40B4-BE49-F238E27FC236}">
                <a16:creationId xmlns:a16="http://schemas.microsoft.com/office/drawing/2014/main" id="{F7DB6FAA-FA0C-2BF7-35BE-980E598C67DA}"/>
              </a:ext>
            </a:extLst>
          </p:cNvPr>
          <p:cNvGrpSpPr/>
          <p:nvPr/>
        </p:nvGrpSpPr>
        <p:grpSpPr>
          <a:xfrm>
            <a:off x="1" y="6568051"/>
            <a:ext cx="12191999" cy="289949"/>
            <a:chOff x="1384786" y="5422257"/>
            <a:chExt cx="14068844" cy="1250664"/>
          </a:xfrm>
          <a:solidFill>
            <a:schemeClr val="bg2">
              <a:lumMod val="75000"/>
            </a:schemeClr>
          </a:solidFill>
        </p:grpSpPr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87A0F014-86F1-8815-B9B4-E5EC4E88B645}"/>
                </a:ext>
              </a:extLst>
            </p:cNvPr>
            <p:cNvSpPr/>
            <p:nvPr/>
          </p:nvSpPr>
          <p:spPr>
            <a:xfrm>
              <a:off x="1384786" y="5422257"/>
              <a:ext cx="14068844" cy="1250664"/>
            </a:xfrm>
            <a:prstGeom prst="rect">
              <a:avLst/>
            </a:prstGeom>
            <a:grp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258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81D79B4-C9E5-3F53-EBE3-EF5A51FB746A}"/>
                </a:ext>
              </a:extLst>
            </p:cNvPr>
            <p:cNvSpPr txBox="1"/>
            <p:nvPr/>
          </p:nvSpPr>
          <p:spPr>
            <a:xfrm>
              <a:off x="1384786" y="5447425"/>
              <a:ext cx="14068844" cy="57403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/>
                <a:t>Simulation of Galaxy Density Profiles with Velocity-Dependent Self-Interaction</a:t>
              </a:r>
              <a:endParaRPr lang="ko-KR" altLang="en-US" sz="1400" b="1" dirty="0"/>
            </a:p>
          </p:txBody>
        </p:sp>
      </p:grpSp>
      <p:grpSp>
        <p:nvGrpSpPr>
          <p:cNvPr id="28" name="그룹 27">
            <a:extLst>
              <a:ext uri="{FF2B5EF4-FFF2-40B4-BE49-F238E27FC236}">
                <a16:creationId xmlns:a16="http://schemas.microsoft.com/office/drawing/2014/main" id="{61DA8B8D-973F-EA93-09D5-60653F784241}"/>
              </a:ext>
            </a:extLst>
          </p:cNvPr>
          <p:cNvGrpSpPr/>
          <p:nvPr/>
        </p:nvGrpSpPr>
        <p:grpSpPr>
          <a:xfrm>
            <a:off x="0" y="0"/>
            <a:ext cx="12192000" cy="596429"/>
            <a:chOff x="1384786" y="5422257"/>
            <a:chExt cx="14068844" cy="1288045"/>
          </a:xfrm>
          <a:solidFill>
            <a:schemeClr val="bg2">
              <a:lumMod val="75000"/>
            </a:schemeClr>
          </a:solidFill>
        </p:grpSpPr>
        <p:sp>
          <p:nvSpPr>
            <p:cNvPr id="29" name="직사각형 28">
              <a:extLst>
                <a:ext uri="{FF2B5EF4-FFF2-40B4-BE49-F238E27FC236}">
                  <a16:creationId xmlns:a16="http://schemas.microsoft.com/office/drawing/2014/main" id="{62E733DB-A051-F34B-1B1D-AD0777D9A391}"/>
                </a:ext>
              </a:extLst>
            </p:cNvPr>
            <p:cNvSpPr/>
            <p:nvPr/>
          </p:nvSpPr>
          <p:spPr>
            <a:xfrm>
              <a:off x="1384786" y="5422257"/>
              <a:ext cx="14068844" cy="1250664"/>
            </a:xfrm>
            <a:prstGeom prst="rect">
              <a:avLst/>
            </a:prstGeom>
            <a:grp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258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5CFF829-AB12-6CEB-5CE9-AC49A65359A9}"/>
                </a:ext>
              </a:extLst>
            </p:cNvPr>
            <p:cNvSpPr txBox="1"/>
            <p:nvPr/>
          </p:nvSpPr>
          <p:spPr>
            <a:xfrm>
              <a:off x="1384786" y="5447425"/>
              <a:ext cx="14068844" cy="12628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200" b="1" dirty="0"/>
                <a:t>Simulation Setup</a:t>
              </a:r>
            </a:p>
          </p:txBody>
        </p:sp>
      </p:grpSp>
      <p:pic>
        <p:nvPicPr>
          <p:cNvPr id="31" name="그림 30">
            <a:extLst>
              <a:ext uri="{FF2B5EF4-FFF2-40B4-BE49-F238E27FC236}">
                <a16:creationId xmlns:a16="http://schemas.microsoft.com/office/drawing/2014/main" id="{F588F463-3CB9-244B-DE5C-657C88E938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287" b="49875"/>
          <a:stretch/>
        </p:blipFill>
        <p:spPr>
          <a:xfrm>
            <a:off x="4450083" y="3482557"/>
            <a:ext cx="7418092" cy="3040851"/>
          </a:xfrm>
          <a:prstGeom prst="rect">
            <a:avLst/>
          </a:prstGeom>
        </p:spPr>
      </p:pic>
      <p:pic>
        <p:nvPicPr>
          <p:cNvPr id="32" name="그림 31">
            <a:extLst>
              <a:ext uri="{FF2B5EF4-FFF2-40B4-BE49-F238E27FC236}">
                <a16:creationId xmlns:a16="http://schemas.microsoft.com/office/drawing/2014/main" id="{E3FF114B-F7F8-B570-EB1C-FB0FD3C6B3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933" t="51432" r="3583" b="2490"/>
          <a:stretch/>
        </p:blipFill>
        <p:spPr>
          <a:xfrm>
            <a:off x="5583246" y="712192"/>
            <a:ext cx="5700405" cy="2336932"/>
          </a:xfrm>
          <a:prstGeom prst="rect">
            <a:avLst/>
          </a:prstGeom>
        </p:spPr>
      </p:pic>
      <p:pic>
        <p:nvPicPr>
          <p:cNvPr id="33" name="그림 32">
            <a:extLst>
              <a:ext uri="{FF2B5EF4-FFF2-40B4-BE49-F238E27FC236}">
                <a16:creationId xmlns:a16="http://schemas.microsoft.com/office/drawing/2014/main" id="{07906096-9FAD-5592-E96C-2A011385CC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3163" y="2973434"/>
            <a:ext cx="2661770" cy="7161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417137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발표용 동영상">
            <a:hlinkClick r:id="" action="ppaction://media"/>
            <a:extLst>
              <a:ext uri="{FF2B5EF4-FFF2-40B4-BE49-F238E27FC236}">
                <a16:creationId xmlns:a16="http://schemas.microsoft.com/office/drawing/2014/main" id="{4DAE0AFA-C940-83EC-3820-871C6D2AD1D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28348" y="121976"/>
            <a:ext cx="8335303" cy="661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293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04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그림 26">
            <a:extLst>
              <a:ext uri="{FF2B5EF4-FFF2-40B4-BE49-F238E27FC236}">
                <a16:creationId xmlns:a16="http://schemas.microsoft.com/office/drawing/2014/main" id="{6C17491D-3D06-4DDE-574D-7375F81839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2419" y="590774"/>
            <a:ext cx="7947162" cy="5923465"/>
          </a:xfrm>
          <a:prstGeom prst="rect">
            <a:avLst/>
          </a:prstGeom>
        </p:spPr>
      </p:pic>
      <p:grpSp>
        <p:nvGrpSpPr>
          <p:cNvPr id="31" name="그룹 30">
            <a:extLst>
              <a:ext uri="{FF2B5EF4-FFF2-40B4-BE49-F238E27FC236}">
                <a16:creationId xmlns:a16="http://schemas.microsoft.com/office/drawing/2014/main" id="{6849A088-A58E-4E82-1ABD-F709D9A3D56B}"/>
              </a:ext>
            </a:extLst>
          </p:cNvPr>
          <p:cNvGrpSpPr/>
          <p:nvPr/>
        </p:nvGrpSpPr>
        <p:grpSpPr>
          <a:xfrm>
            <a:off x="1" y="6568051"/>
            <a:ext cx="12191999" cy="289949"/>
            <a:chOff x="1384786" y="5422257"/>
            <a:chExt cx="14068844" cy="1250664"/>
          </a:xfrm>
          <a:solidFill>
            <a:schemeClr val="bg2">
              <a:lumMod val="75000"/>
            </a:schemeClr>
          </a:solidFill>
        </p:grpSpPr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61FD5EF4-5D13-EBBC-E2E3-CC6A9AFC6933}"/>
                </a:ext>
              </a:extLst>
            </p:cNvPr>
            <p:cNvSpPr/>
            <p:nvPr/>
          </p:nvSpPr>
          <p:spPr>
            <a:xfrm>
              <a:off x="1384786" y="5422257"/>
              <a:ext cx="14068844" cy="1250664"/>
            </a:xfrm>
            <a:prstGeom prst="rect">
              <a:avLst/>
            </a:prstGeom>
            <a:grp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258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CB7718C-981A-CFE0-D88D-B2F98EA56C34}"/>
                </a:ext>
              </a:extLst>
            </p:cNvPr>
            <p:cNvSpPr txBox="1"/>
            <p:nvPr/>
          </p:nvSpPr>
          <p:spPr>
            <a:xfrm>
              <a:off x="1384786" y="5447425"/>
              <a:ext cx="14068844" cy="57403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/>
                <a:t>Simulation of Galaxy Density Profiles with Velocity-Dependent Self-Interaction</a:t>
              </a:r>
              <a:endParaRPr lang="ko-KR" altLang="en-US" sz="1400" b="1" dirty="0"/>
            </a:p>
          </p:txBody>
        </p:sp>
      </p:grp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E0A9F682-AD17-0634-1606-BAB20E43E053}"/>
              </a:ext>
            </a:extLst>
          </p:cNvPr>
          <p:cNvGrpSpPr/>
          <p:nvPr/>
        </p:nvGrpSpPr>
        <p:grpSpPr>
          <a:xfrm>
            <a:off x="0" y="0"/>
            <a:ext cx="12192000" cy="596429"/>
            <a:chOff x="1384786" y="5422257"/>
            <a:chExt cx="14068844" cy="1288045"/>
          </a:xfrm>
          <a:solidFill>
            <a:schemeClr val="bg2">
              <a:lumMod val="75000"/>
            </a:schemeClr>
          </a:solidFill>
        </p:grpSpPr>
        <p:sp>
          <p:nvSpPr>
            <p:cNvPr id="35" name="직사각형 34">
              <a:extLst>
                <a:ext uri="{FF2B5EF4-FFF2-40B4-BE49-F238E27FC236}">
                  <a16:creationId xmlns:a16="http://schemas.microsoft.com/office/drawing/2014/main" id="{744B2E0D-CB9A-0D35-886A-284AC6E8E8AF}"/>
                </a:ext>
              </a:extLst>
            </p:cNvPr>
            <p:cNvSpPr/>
            <p:nvPr/>
          </p:nvSpPr>
          <p:spPr>
            <a:xfrm>
              <a:off x="1384786" y="5422257"/>
              <a:ext cx="14068844" cy="1250664"/>
            </a:xfrm>
            <a:prstGeom prst="rect">
              <a:avLst/>
            </a:prstGeom>
            <a:grp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258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83A2876-E8FA-17B8-E87F-8F34D500D8F0}"/>
                </a:ext>
              </a:extLst>
            </p:cNvPr>
            <p:cNvSpPr txBox="1"/>
            <p:nvPr/>
          </p:nvSpPr>
          <p:spPr>
            <a:xfrm>
              <a:off x="1384786" y="5447425"/>
              <a:ext cx="14068844" cy="12628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200" b="1" dirty="0"/>
                <a:t>Simulation Results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3729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그룹 30">
            <a:extLst>
              <a:ext uri="{FF2B5EF4-FFF2-40B4-BE49-F238E27FC236}">
                <a16:creationId xmlns:a16="http://schemas.microsoft.com/office/drawing/2014/main" id="{6849A088-A58E-4E82-1ABD-F709D9A3D56B}"/>
              </a:ext>
            </a:extLst>
          </p:cNvPr>
          <p:cNvGrpSpPr/>
          <p:nvPr/>
        </p:nvGrpSpPr>
        <p:grpSpPr>
          <a:xfrm>
            <a:off x="1" y="6568051"/>
            <a:ext cx="12191999" cy="289949"/>
            <a:chOff x="1384786" y="5422257"/>
            <a:chExt cx="14068844" cy="1250664"/>
          </a:xfrm>
          <a:solidFill>
            <a:schemeClr val="bg2">
              <a:lumMod val="75000"/>
            </a:schemeClr>
          </a:solidFill>
        </p:grpSpPr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61FD5EF4-5D13-EBBC-E2E3-CC6A9AFC6933}"/>
                </a:ext>
              </a:extLst>
            </p:cNvPr>
            <p:cNvSpPr/>
            <p:nvPr/>
          </p:nvSpPr>
          <p:spPr>
            <a:xfrm>
              <a:off x="1384786" y="5422257"/>
              <a:ext cx="14068844" cy="1250664"/>
            </a:xfrm>
            <a:prstGeom prst="rect">
              <a:avLst/>
            </a:prstGeom>
            <a:grp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258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CB7718C-981A-CFE0-D88D-B2F98EA56C34}"/>
                </a:ext>
              </a:extLst>
            </p:cNvPr>
            <p:cNvSpPr txBox="1"/>
            <p:nvPr/>
          </p:nvSpPr>
          <p:spPr>
            <a:xfrm>
              <a:off x="1384786" y="5447425"/>
              <a:ext cx="14068844" cy="57403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ko-KR" sz="1400" b="1" dirty="0"/>
                <a:t>Simulation of Galaxy Density Profiles with Velocity-Dependent Self-Interaction</a:t>
              </a:r>
              <a:endParaRPr lang="ko-KR" altLang="en-US" sz="1400" b="1" dirty="0"/>
            </a:p>
          </p:txBody>
        </p:sp>
      </p:grp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E0A9F682-AD17-0634-1606-BAB20E43E053}"/>
              </a:ext>
            </a:extLst>
          </p:cNvPr>
          <p:cNvGrpSpPr/>
          <p:nvPr/>
        </p:nvGrpSpPr>
        <p:grpSpPr>
          <a:xfrm>
            <a:off x="0" y="0"/>
            <a:ext cx="12192000" cy="596429"/>
            <a:chOff x="1384786" y="5422257"/>
            <a:chExt cx="14068844" cy="1288045"/>
          </a:xfrm>
          <a:solidFill>
            <a:schemeClr val="bg2">
              <a:lumMod val="75000"/>
            </a:schemeClr>
          </a:solidFill>
        </p:grpSpPr>
        <p:sp>
          <p:nvSpPr>
            <p:cNvPr id="35" name="직사각형 34">
              <a:extLst>
                <a:ext uri="{FF2B5EF4-FFF2-40B4-BE49-F238E27FC236}">
                  <a16:creationId xmlns:a16="http://schemas.microsoft.com/office/drawing/2014/main" id="{744B2E0D-CB9A-0D35-886A-284AC6E8E8AF}"/>
                </a:ext>
              </a:extLst>
            </p:cNvPr>
            <p:cNvSpPr/>
            <p:nvPr/>
          </p:nvSpPr>
          <p:spPr>
            <a:xfrm>
              <a:off x="1384786" y="5422257"/>
              <a:ext cx="14068844" cy="1250664"/>
            </a:xfrm>
            <a:prstGeom prst="rect">
              <a:avLst/>
            </a:prstGeom>
            <a:grpFill/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258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83A2876-E8FA-17B8-E87F-8F34D500D8F0}"/>
                </a:ext>
              </a:extLst>
            </p:cNvPr>
            <p:cNvSpPr txBox="1"/>
            <p:nvPr/>
          </p:nvSpPr>
          <p:spPr>
            <a:xfrm>
              <a:off x="1384786" y="5447425"/>
              <a:ext cx="14068844" cy="1262877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3200" b="1" dirty="0"/>
                <a:t> References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0C00A714-01B0-D665-99D9-AD96B82EA40A}"/>
              </a:ext>
            </a:extLst>
          </p:cNvPr>
          <p:cNvSpPr txBox="1"/>
          <p:nvPr/>
        </p:nvSpPr>
        <p:spPr>
          <a:xfrm>
            <a:off x="304800" y="1011586"/>
            <a:ext cx="1138563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600" dirty="0">
                <a:latin typeface="Arial" panose="020B0604020202020204" pitchFamily="34" charset="0"/>
              </a:rPr>
              <a:t>Marco </a:t>
            </a:r>
            <a:r>
              <a:rPr lang="en-US" altLang="ko-KR" sz="1600" dirty="0" err="1">
                <a:latin typeface="Arial" panose="020B0604020202020204" pitchFamily="34" charset="0"/>
              </a:rPr>
              <a:t>Cirelli</a:t>
            </a:r>
            <a:r>
              <a:rPr lang="en-US" altLang="ko-KR" sz="1600" dirty="0">
                <a:latin typeface="Arial" panose="020B0604020202020204" pitchFamily="34" charset="0"/>
              </a:rPr>
              <a:t> et al (2011). PPPC 4 DM ID: a poor particle physicist cookbook for dark matter indirect detection. Journal of Cosmology and </a:t>
            </a:r>
            <a:r>
              <a:rPr lang="en-US" altLang="ko-KR" sz="1600" dirty="0" err="1">
                <a:latin typeface="Arial" panose="020B0604020202020204" pitchFamily="34" charset="0"/>
              </a:rPr>
              <a:t>Astroparticle</a:t>
            </a:r>
            <a:r>
              <a:rPr lang="en-US" altLang="ko-KR" sz="1600" dirty="0">
                <a:latin typeface="Arial" panose="020B0604020202020204" pitchFamily="34" charset="0"/>
              </a:rPr>
              <a:t> Physics, 2011(03), 051–051.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600" dirty="0">
                <a:latin typeface="Arial" panose="020B0604020202020204" pitchFamily="34" charset="0"/>
              </a:rPr>
              <a:t>Sean </a:t>
            </a:r>
            <a:r>
              <a:rPr lang="en-US" altLang="ko-KR" sz="1600" dirty="0" err="1">
                <a:latin typeface="Arial" panose="020B0604020202020204" pitchFamily="34" charset="0"/>
              </a:rPr>
              <a:t>Tulin</a:t>
            </a:r>
            <a:r>
              <a:rPr lang="en-US" altLang="ko-KR" sz="1600" dirty="0">
                <a:latin typeface="Arial" panose="020B0604020202020204" pitchFamily="34" charset="0"/>
              </a:rPr>
              <a:t>, &amp; Hai-Bo Yu (2018). Dark matter self-interactions and small scale structure. Physics Reports, 730, 1–57.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600" dirty="0" err="1">
                <a:latin typeface="Arial" panose="020B0604020202020204" pitchFamily="34" charset="0"/>
              </a:rPr>
              <a:t>Xiaoyong</a:t>
            </a:r>
            <a:r>
              <a:rPr lang="en-US" altLang="ko-KR" sz="1600" dirty="0">
                <a:latin typeface="Arial" panose="020B0604020202020204" pitchFamily="34" charset="0"/>
              </a:rPr>
              <a:t> Chu, Camilo Garcia-</a:t>
            </a:r>
            <a:r>
              <a:rPr lang="en-US" altLang="ko-KR" sz="1600" dirty="0" err="1">
                <a:latin typeface="Arial" panose="020B0604020202020204" pitchFamily="34" charset="0"/>
              </a:rPr>
              <a:t>Cely</a:t>
            </a:r>
            <a:r>
              <a:rPr lang="en-US" altLang="ko-KR" sz="1600" dirty="0">
                <a:latin typeface="Arial" panose="020B0604020202020204" pitchFamily="34" charset="0"/>
              </a:rPr>
              <a:t>, &amp; Hitoshi Murayama (2020). A practical and consistent parametrization of dark matter self-interactions. Journal of Cosmology and </a:t>
            </a:r>
            <a:r>
              <a:rPr lang="en-US" altLang="ko-KR" sz="1600" dirty="0" err="1">
                <a:latin typeface="Arial" panose="020B0604020202020204" pitchFamily="34" charset="0"/>
              </a:rPr>
              <a:t>Astroparticle</a:t>
            </a:r>
            <a:r>
              <a:rPr lang="en-US" altLang="ko-KR" sz="1600" dirty="0">
                <a:latin typeface="Arial" panose="020B0604020202020204" pitchFamily="34" charset="0"/>
              </a:rPr>
              <a:t> Physics, 2020(06), 043–043.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600" dirty="0">
                <a:latin typeface="Arial" panose="020B0604020202020204" pitchFamily="34" charset="0"/>
              </a:rPr>
              <a:t>Marchesini, D et</a:t>
            </a:r>
            <a:r>
              <a:rPr lang="ko-KR" altLang="en-US" sz="1600" dirty="0">
                <a:latin typeface="Arial" panose="020B0604020202020204" pitchFamily="34" charset="0"/>
              </a:rPr>
              <a:t> </a:t>
            </a:r>
            <a:r>
              <a:rPr lang="en-US" altLang="ko-KR" sz="1600" dirty="0">
                <a:latin typeface="Arial" panose="020B0604020202020204" pitchFamily="34" charset="0"/>
              </a:rPr>
              <a:t>al (2002). H</a:t>
            </a:r>
            <a:r>
              <a:rPr lang="el-GR" altLang="ko-KR" sz="1600" dirty="0">
                <a:latin typeface="Arial" panose="020B0604020202020204" pitchFamily="34" charset="0"/>
              </a:rPr>
              <a:t>α </a:t>
            </a:r>
            <a:r>
              <a:rPr lang="en-US" altLang="ko-KR" sz="1600" dirty="0">
                <a:latin typeface="Arial" panose="020B0604020202020204" pitchFamily="34" charset="0"/>
              </a:rPr>
              <a:t>Rotation Curves: The Soft Core Question. The Astrophysical Journal, 575(2), 801–813.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600" dirty="0">
                <a:latin typeface="Arial" panose="020B0604020202020204" pitchFamily="34" charset="0"/>
              </a:rPr>
              <a:t>Yoo-Jin Kang, &amp; Hyun Min Lee (2021). Effective theory for self-interacting dark matter and massive spin-2 mediators. Journal of Physics G: Nuclear and Particle Physics, 48(4), 045002.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ko-KR" sz="1600" dirty="0">
              <a:latin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600" dirty="0">
                <a:latin typeface="Arial" panose="020B0604020202020204" pitchFamily="34" charset="0"/>
              </a:rPr>
              <a:t>Moritz S. Fischer et al (2023). Cosmological and </a:t>
            </a:r>
            <a:r>
              <a:rPr lang="en-US" altLang="ko-KR" sz="1600" dirty="0" err="1">
                <a:latin typeface="Arial" panose="020B0604020202020204" pitchFamily="34" charset="0"/>
              </a:rPr>
              <a:t>idealised</a:t>
            </a:r>
            <a:r>
              <a:rPr lang="en-US" altLang="ko-KR" sz="1600" dirty="0">
                <a:latin typeface="Arial" panose="020B0604020202020204" pitchFamily="34" charset="0"/>
              </a:rPr>
              <a:t> simulations of dark matter haloes with velocity-dependent, rare and frequent self-interactions.</a:t>
            </a:r>
          </a:p>
        </p:txBody>
      </p:sp>
    </p:spTree>
    <p:extLst>
      <p:ext uri="{BB962C8B-B14F-4D97-AF65-F5344CB8AC3E}">
        <p14:creationId xmlns:p14="http://schemas.microsoft.com/office/powerpoint/2010/main" val="2899145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280</Words>
  <Application>Microsoft Office PowerPoint</Application>
  <PresentationFormat>와이드스크린</PresentationFormat>
  <Paragraphs>32</Paragraphs>
  <Slides>9</Slides>
  <Notes>0</Notes>
  <HiddenSlides>0</HiddenSlides>
  <MMClips>2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2" baseType="lpstr">
      <vt:lpstr>맑은 고딕</vt:lpstr>
      <vt:lpstr>Arial</vt:lpstr>
      <vt:lpstr>Office 테마</vt:lpstr>
      <vt:lpstr>Simulation of Galaxy Density Profiles with  Velocity-Dependent Self-Interaction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of Galaxy Density Profiles with  Velocity-Dependent Self-Interaction</dc:title>
  <dc:creator>강준호</dc:creator>
  <cp:lastModifiedBy>강준호</cp:lastModifiedBy>
  <cp:revision>2</cp:revision>
  <dcterms:created xsi:type="dcterms:W3CDTF">2023-12-26T13:56:13Z</dcterms:created>
  <dcterms:modified xsi:type="dcterms:W3CDTF">2023-12-26T20:23:52Z</dcterms:modified>
</cp:coreProperties>
</file>