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72" r:id="rId1"/>
  </p:sldMasterIdLst>
  <p:notesMasterIdLst>
    <p:notesMasterId r:id="rId4"/>
  </p:notesMasterIdLst>
  <p:sldIdLst>
    <p:sldId id="257" r:id="rId2"/>
    <p:sldId id="256" r:id="rId3"/>
  </p:sldIdLst>
  <p:sldSz cx="9144000" cy="6858000" type="screen4x3"/>
  <p:notesSz cx="6858000" cy="9144000"/>
  <p:embeddedFontLst>
    <p:embeddedFont>
      <p:font typeface="맑은 고딕" panose="020B0503020000020004" pitchFamily="34" charset="-127"/>
      <p:regular r:id="rId5"/>
      <p:bold r:id="rId6"/>
    </p:embeddedFont>
    <p:embeddedFont>
      <p:font typeface="BM HANNA Pro OTF" panose="020B0600000101010101" pitchFamily="34" charset="-127"/>
      <p:regular r:id="rId7"/>
    </p:embeddedFont>
    <p:embeddedFont>
      <p:font typeface="Cambria Math" panose="02040503050406030204" pitchFamily="18" charset="0"/>
      <p:regular r:id="rId8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59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7"/>
    <p:restoredTop sz="94666"/>
  </p:normalViewPr>
  <p:slideViewPr>
    <p:cSldViewPr snapToGrid="0">
      <p:cViewPr>
        <p:scale>
          <a:sx n="133" d="100"/>
          <a:sy n="133" d="100"/>
        </p:scale>
        <p:origin x="104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77F7D-D3AE-D84A-8AE1-0E7640D4FEC8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5E435-9036-1843-ABF0-C3435B16ECD7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7107978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675E435-9036-1843-ABF0-C3435B16ECD7}" type="slidenum">
              <a:rPr kumimoji="1" lang="ko-KR" altLang="en-US" smtClean="0"/>
              <a:t>2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235797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562207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528618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204535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49975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529611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838137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94245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344933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05626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53542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62128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EBBFD-4948-D547-A689-3A00595A1E6D}" type="datetimeFigureOut">
              <a:rPr kumimoji="1" lang="ko-KR" altLang="en-US" smtClean="0"/>
              <a:t>2023. 12. 26.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F3446-2822-B141-9518-A3CB89F1529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726944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59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1">
            <a:extLst>
              <a:ext uri="{FF2B5EF4-FFF2-40B4-BE49-F238E27FC236}">
                <a16:creationId xmlns:a16="http://schemas.microsoft.com/office/drawing/2014/main" id="{6F8B1D2F-D1F6-5A02-99A2-462F9610C3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6204857" cy="522514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ko-KR" sz="3000" dirty="0">
                <a:solidFill>
                  <a:schemeClr val="bg1"/>
                </a:solidFill>
                <a:latin typeface="BM HANNA Pro OTF" panose="020B0600000101010101" pitchFamily="34" charset="-127"/>
                <a:ea typeface="BM HANNA Pro OTF" panose="020B0600000101010101" pitchFamily="34" charset="-127"/>
              </a:rPr>
              <a:t>Can Special relativity explain gravity?</a:t>
            </a:r>
            <a:endParaRPr kumimoji="1" lang="ko-KR" altLang="en-US" sz="3000" dirty="0">
              <a:solidFill>
                <a:schemeClr val="bg1"/>
              </a:solidFill>
              <a:latin typeface="BM HANNA Pro OTF" panose="020B0600000101010101" pitchFamily="34" charset="-127"/>
              <a:ea typeface="BM HANNA Pro OTF" panose="020B0600000101010101" pitchFamily="34" charset="-127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E82DDC4F-4CEB-A925-D71A-A583851437F4}"/>
              </a:ext>
            </a:extLst>
          </p:cNvPr>
          <p:cNvGrpSpPr/>
          <p:nvPr/>
        </p:nvGrpSpPr>
        <p:grpSpPr>
          <a:xfrm>
            <a:off x="4572000" y="522514"/>
            <a:ext cx="4408239" cy="5717206"/>
            <a:chOff x="0" y="570397"/>
            <a:chExt cx="4456670" cy="5717206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9E4A6B5-91F9-BF61-7FA5-5D1171AB787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0" y="570397"/>
                  <a:ext cx="4456670" cy="57172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-</a:t>
                  </a:r>
                  <a:r>
                    <a:rPr kumimoji="1" lang="ko-KR" altLang="en-US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</a:t>
                  </a:r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Goal</a:t>
                  </a:r>
                </a:p>
                <a:p>
                  <a:r>
                    <a:rPr kumimoji="1" lang="ko-KR" altLang="en-US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 </a:t>
                  </a:r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:</a:t>
                  </a:r>
                  <a:r>
                    <a:rPr kumimoji="1" lang="ko-KR" altLang="en-US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</a:t>
                  </a:r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Find a useful law of gravitation </a:t>
                  </a:r>
                </a:p>
                <a:p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   with Special relativity</a:t>
                  </a: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-</a:t>
                  </a:r>
                  <a:r>
                    <a:rPr kumimoji="1" lang="ko-KR" altLang="en-US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</a:t>
                  </a:r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Key point</a:t>
                  </a:r>
                </a:p>
                <a:p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 1) Deflection of light</a:t>
                  </a: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     Deflection Angle : </a:t>
                  </a:r>
                  <a14:m>
                    <m:oMath xmlns:m="http://schemas.openxmlformats.org/officeDocument/2006/math">
                      <m:r>
                        <a:rPr kumimoji="1" lang="en-US" altLang="ko-KR" sz="1400" b="0" i="1" smtClean="0">
                          <a:latin typeface="Cambria Math" panose="02040503050406030204" pitchFamily="18" charset="0"/>
                        </a:rPr>
                        <m:t>𝛿𝜙</m:t>
                      </m:r>
                      <m:r>
                        <a:rPr kumimoji="1" lang="en-US" altLang="ko-KR" sz="1400" b="0" i="1" smtClean="0">
                          <a:latin typeface="Cambria Math" panose="02040503050406030204" pitchFamily="18" charset="0"/>
                        </a:rPr>
                        <m:t>≅</m:t>
                      </m:r>
                      <m:f>
                        <m:fPr>
                          <m:ctrlP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num>
                        <m:den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</m:oMath>
                  </a14:m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 </a:t>
                  </a:r>
                </a:p>
                <a:p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 2) Precession of Perihelion</a:t>
                  </a: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     Precession angle :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kumimoji="1" lang="en-US" altLang="ko-KR" sz="1400" b="0" i="0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kumimoji="1" lang="en-US" altLang="ko-KR" sz="1400" b="0" i="1" smtClean="0">
                                  <a:latin typeface="Cambria Math" panose="02040503050406030204" pitchFamily="18" charset="0"/>
                                </a:rPr>
                                <m:t>𝛿𝜙</m:t>
                              </m:r>
                            </m:e>
                          </m:d>
                        </m:e>
                        <m:sub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  <m:t>𝑝𝑒𝑟</m:t>
                          </m:r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  <m:t>𝑜𝑟𝑏𝑖𝑡</m:t>
                          </m:r>
                        </m:sub>
                      </m:sSub>
                      <m:r>
                        <a:rPr kumimoji="1" lang="en-US" altLang="ko-KR" sz="1400" b="0" i="1" smtClean="0">
                          <a:latin typeface="Cambria Math" panose="02040503050406030204" pitchFamily="18" charset="0"/>
                        </a:rPr>
                        <m:t>=6</m:t>
                      </m:r>
                      <m:r>
                        <a:rPr kumimoji="1" lang="en-US" altLang="ko-KR" sz="1400" b="0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kumimoji="1" lang="en-US" altLang="ko-K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kumimoji="1" lang="en-US" altLang="ko-K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kumimoji="1" lang="en-US" altLang="ko-KR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kumimoji="1" lang="en-US" altLang="ko-KR" sz="1400" b="0" i="1" smtClean="0"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kumimoji="1" lang="en-US" altLang="ko-KR" sz="14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⨀</m:t>
                                      </m:r>
                                    </m:sub>
                                  </m:sSub>
                                  <m:r>
                                    <a:rPr kumimoji="1" lang="en-US" altLang="ko-KR" sz="1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num>
                                <m:den>
                                  <m:r>
                                    <a:rPr kumimoji="1" lang="en-US" altLang="ko-KR" sz="1400" b="0" i="1" smtClean="0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a14:m>
                  <a:endParaRPr kumimoji="1" lang="ko-KR" altLang="en-US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29E4A6B5-91F9-BF61-7FA5-5D1171AB787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570397"/>
                  <a:ext cx="4456670" cy="5717206"/>
                </a:xfrm>
                <a:prstGeom prst="rect">
                  <a:avLst/>
                </a:prstGeom>
                <a:blipFill>
                  <a:blip r:embed="rId2"/>
                  <a:stretch>
                    <a:fillRect l="-575" t="-22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0" name="그림 9" descr="텍스트, 스크린샷, 우주, 대기권 밖이(가) 표시된 사진&#10;&#10;자동 생성된 설명">
              <a:extLst>
                <a:ext uri="{FF2B5EF4-FFF2-40B4-BE49-F238E27FC236}">
                  <a16:creationId xmlns:a16="http://schemas.microsoft.com/office/drawing/2014/main" id="{37FACC26-A707-3F5F-479A-A432433A6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3772" y="1902062"/>
              <a:ext cx="2244792" cy="1343473"/>
            </a:xfrm>
            <a:prstGeom prst="rect">
              <a:avLst/>
            </a:prstGeom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C774A2B6-DF5E-0C6D-ECD5-82F39B7E61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772" y="4125938"/>
              <a:ext cx="2244792" cy="16222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4EF2F92D-9C7F-7548-0F72-7B45AF407888}"/>
              </a:ext>
            </a:extLst>
          </p:cNvPr>
          <p:cNvGrpSpPr/>
          <p:nvPr/>
        </p:nvGrpSpPr>
        <p:grpSpPr>
          <a:xfrm>
            <a:off x="163756" y="522514"/>
            <a:ext cx="4408244" cy="6015333"/>
            <a:chOff x="163756" y="522514"/>
            <a:chExt cx="4408244" cy="601533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6166C289-C369-78BF-6CE1-9CB217992F36}"/>
                    </a:ext>
                  </a:extLst>
                </p:cNvPr>
                <p:cNvSpPr txBox="1"/>
                <p:nvPr/>
              </p:nvSpPr>
              <p:spPr>
                <a:xfrm>
                  <a:off x="163756" y="522514"/>
                  <a:ext cx="4408244" cy="45424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1)</a:t>
                  </a:r>
                  <a:r>
                    <a:rPr kumimoji="1" lang="ko-KR" altLang="en-US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</a:t>
                  </a:r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Newtonian Gravitational force</a:t>
                  </a:r>
                </a:p>
                <a:p>
                  <a:endParaRPr kumimoji="1" lang="en-US" altLang="ko-KR" sz="1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1" lang="ko-KR" alt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ko-KR" sz="14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kumimoji="1" lang="en-US" altLang="ko-KR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kumimoji="1" lang="en-US" altLang="ko-KR" sz="1400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  <m:f>
                          <m:fPr>
                            <m:ctrlPr>
                              <a:rPr kumimoji="1" lang="en-US" altLang="ko-KR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kumimoji="1" lang="en-US" altLang="ko-K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ko-KR" sz="1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kumimoji="1" lang="en-US" altLang="ko-KR" sz="14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kumimoji="1" lang="en-US" altLang="ko-K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ko-KR" sz="1400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kumimoji="1" lang="en-US" altLang="ko-KR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p>
                              <m:sSupPr>
                                <m:ctrlPr>
                                  <a:rPr kumimoji="1" lang="en-US" altLang="ko-K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kumimoji="1"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kumimoji="1"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kumimoji="1"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kumimoji="1"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kumimoji="1"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e>
                                      <m:sub>
                                        <m:r>
                                          <a:rPr kumimoji="1"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kumimoji="1" lang="en-US" altLang="ko-KR" sz="14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  <m:acc>
                          <m:accPr>
                            <m:chr m:val="̂"/>
                            <m:ctrlPr>
                              <a:rPr kumimoji="1" lang="en-US" altLang="ko-KR" sz="14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1" lang="en-US" altLang="ko-KR" sz="14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</m:acc>
                      </m:oMath>
                    </m:oMathPara>
                  </a14:m>
                  <a:endParaRPr kumimoji="1" lang="en-US" altLang="ko-KR" sz="1400" b="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ctr"/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ctr"/>
                  <a:r>
                    <a:rPr kumimoji="1" lang="en-US" altLang="ko-KR" sz="1400" b="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(E</a:t>
                  </a:r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O</a:t>
                  </a:r>
                  <a:r>
                    <a:rPr kumimoji="1" lang="en-US" altLang="ko-KR" sz="1400" b="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M) </a:t>
                  </a:r>
                  <a14:m>
                    <m:oMath xmlns:m="http://schemas.openxmlformats.org/officeDocument/2006/math">
                      <m:r>
                        <a:rPr kumimoji="1" lang="en-US" altLang="ko-KR" sz="14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kumimoji="1" lang="en-US" altLang="ko-K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kumimoji="1" lang="en-US" altLang="ko-KR" sz="1400" b="0" i="1" smtClean="0">
                          <a:latin typeface="Cambria Math" panose="02040503050406030204" pitchFamily="18" charset="0"/>
                        </a:rPr>
                        <m:t>𝜇</m:t>
                      </m:r>
                      <m:sSup>
                        <m:sSup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kumimoji="1" lang="en-US" altLang="ko-K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ko-KR" sz="1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p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kumimoji="1" lang="en-US" altLang="ko-KR" sz="14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  <m:t>𝜇</m:t>
                          </m:r>
                          <m:sSup>
                            <m:sSupPr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kumimoji="1" lang="en-US" altLang="ko-KR" sz="1400" b="0" i="1" dirty="0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  <m:t>𝑀𝑚𝐺</m:t>
                          </m:r>
                        </m:num>
                        <m:den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a14:m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ctr"/>
                  <a:endParaRPr kumimoji="1" lang="en-US" altLang="ko-KR" sz="1400" b="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r>
                    <a:rPr kumimoji="1" lang="en-US" altLang="ko-KR" sz="1400" b="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2) Schwarzschild metric</a:t>
                  </a:r>
                  <a:endParaRPr kumimoji="1" lang="en-US" altLang="ko-KR" sz="1400" b="0" i="1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ctr"/>
                  <a:endParaRPr kumimoji="1" lang="en-US" altLang="ko-KR" sz="100" i="1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1" lang="en-US" altLang="ko-KR" sz="1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ko-KR" sz="12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ctrlP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f>
                              <m:fPr>
                                <m:ctrlPr>
                                  <a:rPr kumimoji="1" lang="en-US" altLang="ko-KR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kumimoji="1" lang="en-US" altLang="ko-KR" sz="1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kumimoji="1" lang="en-US" altLang="ko-KR" sz="1200" b="0" i="1" smtClean="0"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num>
                              <m:den>
                                <m:r>
                                  <a:rPr kumimoji="1" lang="en-US" altLang="ko-KR" sz="1200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den>
                            </m:f>
                          </m:e>
                        </m:d>
                        <m:r>
                          <a:rPr kumimoji="1" lang="en-US" altLang="ko-KR" sz="1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p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ko-KR" sz="1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kumimoji="1" lang="en-US" altLang="ko-KR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kumimoji="1" lang="en-US" altLang="ko-KR" sz="1200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f>
                                  <m:fPr>
                                    <m:ctrlPr>
                                      <a:rPr kumimoji="1" lang="en-US" altLang="ko-KR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kumimoji="1" lang="en-US" altLang="ko-KR" sz="12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kumimoji="1" lang="en-US" altLang="ko-KR" sz="1200" b="0" i="1" smtClean="0">
                                        <a:latin typeface="Cambria Math" panose="02040503050406030204" pitchFamily="18" charset="0"/>
                                      </a:rPr>
                                      <m:t>𝑀</m:t>
                                    </m:r>
                                  </m:num>
                                  <m:den>
                                    <m:r>
                                      <a:rPr kumimoji="1" lang="en-US" altLang="ko-KR" sz="1200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  <m:r>
                          <a:rPr kumimoji="1" lang="en-US" altLang="ko-KR" sz="1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ko-KR" sz="1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ko-KR" sz="1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  <m:sup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ko-KR" sz="1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p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func>
                          <m:funcPr>
                            <m:ctrlP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kumimoji="1" lang="en-US" altLang="ko-KR" sz="12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ko-KR" sz="1200" b="0" i="0" smtClean="0"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kumimoji="1" lang="en-US" altLang="ko-KR" sz="12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𝜃</m:t>
                            </m:r>
                          </m:e>
                        </m:func>
                        <m:r>
                          <a:rPr kumimoji="1" lang="en-US" altLang="ko-KR" sz="12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sSup>
                          <m:sSupPr>
                            <m:ctrlP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p>
                            <m:r>
                              <a:rPr kumimoji="1" lang="en-US" altLang="ko-KR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kumimoji="1" lang="en-US" altLang="ko-KR" sz="1400" b="0" i="1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ctr"/>
                  <a:endParaRPr kumimoji="1" lang="en-US" altLang="ko-KR" sz="1400" b="0" i="1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r>
                    <a:rPr kumimoji="1" lang="en-US" altLang="ko-KR" sz="1400" b="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(Geodesic)        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̃"/>
                              <m:ctrlPr>
                                <a:rPr kumimoji="1" lang="en-US" altLang="ko-K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ko-KR" sz="1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p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kumimoji="1" lang="en-US" altLang="ko-KR" sz="1400" b="0" i="1" dirty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p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kumimoji="1" lang="en-US" altLang="ko-KR" sz="14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num>
                            <m:den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d>
                        <m:d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kumimoji="1" lang="en-US" altLang="ko-KR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kumimoji="1" lang="en-US" altLang="ko-KR" sz="1400" b="0" i="1" dirty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kumimoji="1" lang="en-US" altLang="ko-KR" sz="1400" b="0" i="1" dirty="0" smtClean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kumimoji="1" lang="en-US" altLang="ko-KR" sz="14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sSup>
                                <m:sSupPr>
                                  <m:ctrlPr>
                                    <a:rPr kumimoji="1" lang="en-US" altLang="ko-KR" sz="1400" b="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ko-KR" sz="1400" b="0" i="1" dirty="0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kumimoji="1" lang="en-US" altLang="ko-KR" sz="1400" b="0" i="1" dirty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a14:m>
                  <a:r>
                    <a:rPr kumimoji="1" lang="en-US" altLang="ko-KR" sz="1400" b="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</a:t>
                  </a:r>
                </a:p>
                <a:p>
                  <a:endPara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r>
                    <a:rPr kumimoji="1" lang="en-US" altLang="ko-KR" sz="1400" b="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(Null </a:t>
                  </a:r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Geodesic)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kumimoji="1" lang="en-US" altLang="ko-KR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acc>
                            <m:accPr>
                              <m:chr m:val="̇"/>
                              <m:ctrlPr>
                                <a:rPr kumimoji="1" lang="en-US" altLang="ko-K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kumimoji="1" lang="en-US" altLang="ko-KR" sz="1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p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kumimoji="1" lang="en-US" altLang="ko-KR" sz="14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>
                            <m:fPr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num>
                            <m:den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a14:m>
                  <a:endParaRPr kumimoji="1" lang="en-US" altLang="ko-KR" sz="1400" b="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b="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Q) Can special relativity explain gravity?</a:t>
                  </a:r>
                </a:p>
                <a:p>
                  <a:endParaRPr kumimoji="1" lang="en-US" altLang="ko-KR" sz="1400" b="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400" b="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ctr"/>
                  <a:endParaRPr kumimoji="1" lang="en-US" altLang="ko-KR" sz="1400" i="1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ctr"/>
                  <a:endParaRPr kumimoji="1" lang="en-US" altLang="ko-KR" sz="1400" b="0" i="1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</p:txBody>
            </p:sp>
          </mc:Choice>
          <mc:Fallback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6166C289-C369-78BF-6CE1-9CB217992F3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3756" y="522514"/>
                  <a:ext cx="4408244" cy="4542462"/>
                </a:xfrm>
                <a:prstGeom prst="rect">
                  <a:avLst/>
                </a:prstGeom>
                <a:blipFill>
                  <a:blip r:embed="rId5"/>
                  <a:stretch>
                    <a:fillRect l="-287" t="-279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9" name="그룹 18">
              <a:extLst>
                <a:ext uri="{FF2B5EF4-FFF2-40B4-BE49-F238E27FC236}">
                  <a16:creationId xmlns:a16="http://schemas.microsoft.com/office/drawing/2014/main" id="{026AF675-BECD-5893-77AE-D5B6C484225A}"/>
                </a:ext>
              </a:extLst>
            </p:cNvPr>
            <p:cNvGrpSpPr/>
            <p:nvPr/>
          </p:nvGrpSpPr>
          <p:grpSpPr>
            <a:xfrm>
              <a:off x="1119709" y="4195039"/>
              <a:ext cx="1554185" cy="2342808"/>
              <a:chOff x="363679" y="4159528"/>
              <a:chExt cx="1554185" cy="2342808"/>
            </a:xfrm>
          </p:grpSpPr>
          <p:sp>
            <p:nvSpPr>
              <p:cNvPr id="12" name="타원 11">
                <a:extLst>
                  <a:ext uri="{FF2B5EF4-FFF2-40B4-BE49-F238E27FC236}">
                    <a16:creationId xmlns:a16="http://schemas.microsoft.com/office/drawing/2014/main" id="{F7D8B270-48B7-05E0-9FC4-61D5578067FB}"/>
                  </a:ext>
                </a:extLst>
              </p:cNvPr>
              <p:cNvSpPr/>
              <p:nvPr/>
            </p:nvSpPr>
            <p:spPr>
              <a:xfrm>
                <a:off x="380009" y="4159528"/>
                <a:ext cx="1537855" cy="57150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Newtonian</a:t>
                </a:r>
                <a:endParaRPr kumimoji="1" lang="ko-KR" altLang="en-US" sz="1400" dirty="0">
                  <a:latin typeface="BM HANNA Pro OTF" panose="020B0600000101010101" pitchFamily="34" charset="-127"/>
                  <a:ea typeface="BM HANNA Pro OTF" panose="020B0600000101010101" pitchFamily="34" charset="-127"/>
                </a:endParaRPr>
              </a:p>
            </p:txBody>
          </p:sp>
          <p:sp>
            <p:nvSpPr>
              <p:cNvPr id="13" name="타원 12">
                <a:extLst>
                  <a:ext uri="{FF2B5EF4-FFF2-40B4-BE49-F238E27FC236}">
                    <a16:creationId xmlns:a16="http://schemas.microsoft.com/office/drawing/2014/main" id="{AE0524B0-CE9A-5BE2-C8D8-878C1F8CB278}"/>
                  </a:ext>
                </a:extLst>
              </p:cNvPr>
              <p:cNvSpPr/>
              <p:nvPr/>
            </p:nvSpPr>
            <p:spPr>
              <a:xfrm>
                <a:off x="363680" y="5045182"/>
                <a:ext cx="1537855" cy="57150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SR</a:t>
                </a:r>
              </a:p>
              <a:p>
                <a:pPr algn="ctr"/>
                <a:r>
                  <a: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(Can we..?)</a:t>
                </a:r>
                <a:endParaRPr kumimoji="1" lang="ko-KR" altLang="en-US" sz="1400" dirty="0">
                  <a:latin typeface="BM HANNA Pro OTF" panose="020B0600000101010101" pitchFamily="34" charset="-127"/>
                  <a:ea typeface="BM HANNA Pro OTF" panose="020B0600000101010101" pitchFamily="34" charset="-127"/>
                </a:endParaRPr>
              </a:p>
            </p:txBody>
          </p:sp>
          <p:sp>
            <p:nvSpPr>
              <p:cNvPr id="14" name="타원 13">
                <a:extLst>
                  <a:ext uri="{FF2B5EF4-FFF2-40B4-BE49-F238E27FC236}">
                    <a16:creationId xmlns:a16="http://schemas.microsoft.com/office/drawing/2014/main" id="{D5173DBC-792F-72A7-DAC2-682249DC42C1}"/>
                  </a:ext>
                </a:extLst>
              </p:cNvPr>
              <p:cNvSpPr/>
              <p:nvPr/>
            </p:nvSpPr>
            <p:spPr>
              <a:xfrm>
                <a:off x="363679" y="5930836"/>
                <a:ext cx="1537855" cy="571500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GR</a:t>
                </a:r>
              </a:p>
              <a:p>
                <a:pPr algn="ctr"/>
                <a:r>
                  <a:rPr kumimoji="1" lang="en-US" altLang="ko-KR" sz="14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(Geodesic)</a:t>
                </a:r>
                <a:endParaRPr kumimoji="1" lang="ko-KR" altLang="en-US" sz="1400" dirty="0">
                  <a:latin typeface="BM HANNA Pro OTF" panose="020B0600000101010101" pitchFamily="34" charset="-127"/>
                  <a:ea typeface="BM HANNA Pro OTF" panose="020B0600000101010101" pitchFamily="34" charset="-127"/>
                </a:endParaRPr>
              </a:p>
            </p:txBody>
          </p:sp>
          <p:cxnSp>
            <p:nvCxnSpPr>
              <p:cNvPr id="16" name="직선 화살표 연결선 15">
                <a:extLst>
                  <a:ext uri="{FF2B5EF4-FFF2-40B4-BE49-F238E27FC236}">
                    <a16:creationId xmlns:a16="http://schemas.microsoft.com/office/drawing/2014/main" id="{57DB6AB5-81CC-E4C6-337D-0DCFCFBD417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32608" y="4731028"/>
                <a:ext cx="0" cy="315423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직선 화살표 연결선 17">
                <a:extLst>
                  <a:ext uri="{FF2B5EF4-FFF2-40B4-BE49-F238E27FC236}">
                    <a16:creationId xmlns:a16="http://schemas.microsoft.com/office/drawing/2014/main" id="{C244C1E6-0CE2-8576-0E68-2D7CDCD857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148936" y="5616682"/>
                <a:ext cx="0" cy="315423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23D7DB6-43E9-17D8-FE19-85FB196E1E57}"/>
              </a:ext>
            </a:extLst>
          </p:cNvPr>
          <p:cNvSpPr txBox="1"/>
          <p:nvPr/>
        </p:nvSpPr>
        <p:spPr>
          <a:xfrm>
            <a:off x="7275223" y="0"/>
            <a:ext cx="186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900" dirty="0">
                <a:solidFill>
                  <a:schemeClr val="bg1"/>
                </a:solidFill>
                <a:latin typeface="BM HANNA Pro OTF" panose="020B0600000101010101" pitchFamily="34" charset="-127"/>
                <a:ea typeface="BM HANNA Pro OTF" panose="020B0600000101010101" pitchFamily="34" charset="-127"/>
              </a:rPr>
              <a:t>AFFILIATION :  AXIS</a:t>
            </a:r>
          </a:p>
          <a:p>
            <a:r>
              <a:rPr kumimoji="1" lang="en-US" altLang="ko-KR" sz="900" dirty="0">
                <a:solidFill>
                  <a:schemeClr val="bg1"/>
                </a:solidFill>
                <a:latin typeface="BM HANNA Pro OTF" panose="020B0600000101010101" pitchFamily="34" charset="-127"/>
                <a:ea typeface="BM HANNA Pro OTF" panose="020B0600000101010101" pitchFamily="34" charset="-127"/>
              </a:rPr>
              <a:t>PRESENTATOR : </a:t>
            </a:r>
            <a:r>
              <a:rPr kumimoji="1" lang="en-US" altLang="ko-KR" sz="900" dirty="0" err="1">
                <a:solidFill>
                  <a:schemeClr val="bg1"/>
                </a:solidFill>
                <a:latin typeface="BM HANNA Pro OTF" panose="020B0600000101010101" pitchFamily="34" charset="-127"/>
                <a:ea typeface="BM HANNA Pro OTF" panose="020B0600000101010101" pitchFamily="34" charset="-127"/>
              </a:rPr>
              <a:t>Hyeonguk</a:t>
            </a:r>
            <a:r>
              <a:rPr kumimoji="1" lang="en-US" altLang="ko-KR" sz="900" dirty="0">
                <a:solidFill>
                  <a:schemeClr val="bg1"/>
                </a:solidFill>
                <a:latin typeface="BM HANNA Pro OTF" panose="020B0600000101010101" pitchFamily="34" charset="-127"/>
                <a:ea typeface="BM HANNA Pro OTF" panose="020B0600000101010101" pitchFamily="34" charset="-127"/>
              </a:rPr>
              <a:t> Son</a:t>
            </a:r>
          </a:p>
        </p:txBody>
      </p:sp>
    </p:spTree>
    <p:extLst>
      <p:ext uri="{BB962C8B-B14F-4D97-AF65-F5344CB8AC3E}">
        <p14:creationId xmlns:p14="http://schemas.microsoft.com/office/powerpoint/2010/main" val="114733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D59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1">
            <a:extLst>
              <a:ext uri="{FF2B5EF4-FFF2-40B4-BE49-F238E27FC236}">
                <a16:creationId xmlns:a16="http://schemas.microsoft.com/office/drawing/2014/main" id="{E02EF301-4C6B-1CA0-27B1-5FB315A2010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6204857" cy="522514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kumimoji="1" lang="en-US" altLang="ko-KR" sz="3000" dirty="0">
                <a:solidFill>
                  <a:schemeClr val="bg1"/>
                </a:solidFill>
                <a:latin typeface="BM HANNA Pro OTF" panose="020B0600000101010101" pitchFamily="34" charset="-127"/>
                <a:ea typeface="BM HANNA Pro OTF" panose="020B0600000101010101" pitchFamily="34" charset="-127"/>
              </a:rPr>
              <a:t>Can Special relativity explain gravity?</a:t>
            </a:r>
            <a:endParaRPr kumimoji="1" lang="ko-KR" altLang="en-US" sz="3000" dirty="0">
              <a:solidFill>
                <a:schemeClr val="bg1"/>
              </a:solidFill>
              <a:latin typeface="BM HANNA Pro OTF" panose="020B0600000101010101" pitchFamily="34" charset="-127"/>
              <a:ea typeface="BM HANNA Pro OTF" panose="020B0600000101010101" pitchFamily="34" charset="-127"/>
            </a:endParaRPr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B9E12654-4D70-6BCD-438B-170CA42D7985}"/>
              </a:ext>
            </a:extLst>
          </p:cNvPr>
          <p:cNvCxnSpPr>
            <a:cxnSpLocks/>
          </p:cNvCxnSpPr>
          <p:nvPr/>
        </p:nvCxnSpPr>
        <p:spPr>
          <a:xfrm>
            <a:off x="1627866" y="1410390"/>
            <a:ext cx="44156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8F814D4B-98D3-8420-4430-C01B0982795F}"/>
              </a:ext>
            </a:extLst>
          </p:cNvPr>
          <p:cNvGrpSpPr/>
          <p:nvPr/>
        </p:nvGrpSpPr>
        <p:grpSpPr>
          <a:xfrm>
            <a:off x="115330" y="652082"/>
            <a:ext cx="4456670" cy="5201360"/>
            <a:chOff x="0" y="1672190"/>
            <a:chExt cx="4456670" cy="5201360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7B3495D-7F8E-F21E-68FA-5076EAB5F80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0" y="1672190"/>
                  <a:ext cx="4456670" cy="52013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ko-KR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1) Newton’s second law(classical &amp; SR)</a:t>
                  </a:r>
                </a:p>
                <a:p>
                  <a:endParaRPr kumimoji="1" lang="en-US" altLang="ko-KR" sz="10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endParaRPr kumimoji="1" lang="en-US" altLang="ko-KR" sz="10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ctr"/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1" lang="en-US" altLang="ko-KR" sz="14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accPr>
                        <m:e>
                          <m:r>
                            <a:rPr kumimoji="1" lang="en-US" altLang="ko-KR" sz="14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𝐹</m:t>
                          </m:r>
                        </m:e>
                      </m:acc>
                      <m:r>
                        <a:rPr kumimoji="1" lang="en-US" altLang="ko-KR" sz="14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=</m:t>
                      </m:r>
                      <m:f>
                        <m:f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fPr>
                        <m:num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</m:ctrlPr>
                            </m:accPr>
                            <m:e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𝑝</m:t>
                              </m:r>
                            </m:e>
                          </m:acc>
                        </m:num>
                        <m:den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𝑑𝑡</m:t>
                          </m:r>
                        </m:den>
                      </m:f>
                      <m:r>
                        <a:rPr kumimoji="1" lang="en-US" altLang="ko-KR" sz="14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 </m:t>
                      </m:r>
                      <m:d>
                        <m:d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</m:ctrlPr>
                            </m:accPr>
                            <m:e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𝑝</m:t>
                              </m:r>
                            </m:e>
                          </m:acc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=</m:t>
                          </m:r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</m:ctrlPr>
                            </m:accPr>
                            <m:e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𝑣</m:t>
                              </m:r>
                            </m:e>
                          </m:acc>
                        </m:e>
                      </m:d>
                    </m:oMath>
                  </a14:m>
                  <a:r>
                    <a:rPr kumimoji="1" lang="en-US" altLang="ko-KR" sz="14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      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accPr>
                        <m:e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𝐹</m:t>
                          </m:r>
                        </m:e>
                      </m:acc>
                      <m:r>
                        <a:rPr kumimoji="1" lang="en-US" altLang="ko-KR" sz="14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=</m:t>
                      </m:r>
                      <m:f>
                        <m:f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fPr>
                        <m:num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𝑑</m:t>
                          </m:r>
                          <m:acc>
                            <m:accPr>
                              <m:chr m:val="⃗"/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</m:ctrlPr>
                            </m:accPr>
                            <m:e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𝑝</m:t>
                              </m:r>
                            </m:e>
                          </m:acc>
                        </m:num>
                        <m:den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𝑑𝑡</m:t>
                          </m:r>
                        </m:den>
                      </m:f>
                      <m:r>
                        <a:rPr kumimoji="1" lang="en-US" altLang="ko-KR" sz="14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 </m:t>
                      </m:r>
                      <m:d>
                        <m:dPr>
                          <m:ctrlP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</m:ctrlPr>
                            </m:accPr>
                            <m:e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𝑝</m:t>
                              </m:r>
                            </m:e>
                          </m:acc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=</m:t>
                          </m:r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𝛾</m:t>
                          </m:r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𝑚</m:t>
                          </m:r>
                          <m:acc>
                            <m:accPr>
                              <m:chr m:val="⃗"/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</m:ctrlPr>
                            </m:accPr>
                            <m:e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𝑣</m:t>
                              </m:r>
                            </m:e>
                          </m:acc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,  </m:t>
                          </m:r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𝛾</m:t>
                          </m:r>
                          <m:r>
                            <a:rPr kumimoji="1" lang="en-US" altLang="ko-KR" sz="14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=</m:t>
                          </m:r>
                          <m:f>
                            <m:fPr>
                              <m:ctrlP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</m:ctrlPr>
                            </m:fPr>
                            <m:num>
                              <m:r>
                                <a:rPr kumimoji="1" lang="en-US" altLang="ko-KR" sz="14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kumimoji="1" lang="en-US" altLang="ko-KR" sz="1400" b="0" i="1" dirty="0" smtClean="0">
                                      <a:latin typeface="Cambria Math" panose="02040503050406030204" pitchFamily="18" charset="0"/>
                                      <a:ea typeface="BM HANNA Pro OTF" panose="020B0600000101010101" pitchFamily="34" charset="-127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kumimoji="1" lang="en-US" altLang="ko-KR" sz="1400" b="0" i="1" dirty="0" smtClean="0">
                                      <a:latin typeface="Cambria Math" panose="02040503050406030204" pitchFamily="18" charset="0"/>
                                      <a:ea typeface="BM HANNA Pro OTF" panose="020B0600000101010101" pitchFamily="34" charset="-127"/>
                                    </a:rPr>
                                    <m:t>1−</m:t>
                                  </m:r>
                                  <m:sSup>
                                    <m:sSupPr>
                                      <m:ctrlPr>
                                        <a:rPr kumimoji="1" lang="en-US" altLang="ko-KR" sz="1400" b="0" i="1" dirty="0" smtClean="0">
                                          <a:latin typeface="Cambria Math" panose="02040503050406030204" pitchFamily="18" charset="0"/>
                                          <a:ea typeface="BM HANNA Pro OTF" panose="020B0600000101010101" pitchFamily="34" charset="-127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1" lang="en-US" altLang="ko-KR" sz="1400" b="0" i="1" dirty="0" smtClean="0">
                                          <a:latin typeface="Cambria Math" panose="02040503050406030204" pitchFamily="18" charset="0"/>
                                          <a:ea typeface="BM HANNA Pro OTF" panose="020B0600000101010101" pitchFamily="34" charset="-127"/>
                                        </a:rPr>
                                        <m:t>𝑣</m:t>
                                      </m:r>
                                    </m:e>
                                    <m:sup>
                                      <m:r>
                                        <a:rPr kumimoji="1" lang="en-US" altLang="ko-KR" sz="1400" b="0" i="1" dirty="0" smtClean="0">
                                          <a:latin typeface="Cambria Math" panose="02040503050406030204" pitchFamily="18" charset="0"/>
                                          <a:ea typeface="BM HANNA Pro OTF" panose="020B0600000101010101" pitchFamily="34" charset="-127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</m:e>
                      </m:d>
                    </m:oMath>
                  </a14:m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ctr"/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just"/>
                  <a:r>
                    <a:rPr kumimoji="1" lang="en-US" altLang="ko-KR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2) What formula can explain such phenomena?</a:t>
                  </a:r>
                </a:p>
                <a:p>
                  <a:pPr algn="just"/>
                  <a:endParaRPr kumimoji="1" lang="en-US" altLang="ko-KR" sz="10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just"/>
                  <a:r>
                    <a:rPr kumimoji="1" lang="ko-KR" altLang="en-US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  </a:t>
                  </a:r>
                  <a:r>
                    <a:rPr kumimoji="1" lang="en-US" altLang="ko-KR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-Force formula candidate-</a:t>
                  </a:r>
                </a:p>
                <a:p>
                  <a:pPr algn="just"/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just"/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just"/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just"/>
                  <a:r>
                    <a:rPr kumimoji="1" lang="en-US" altLang="ko-KR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    </a:t>
                  </a:r>
                </a:p>
                <a:p>
                  <a:pPr algn="just"/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just"/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just"/>
                  <a:endParaRPr kumimoji="1" lang="en-US" altLang="ko-KR" sz="10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just"/>
                  <a:r>
                    <a:rPr kumimoji="1" lang="en-US" altLang="ko-KR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3)</a:t>
                  </a:r>
                  <a:r>
                    <a:rPr kumimoji="1" lang="ko-KR" altLang="en-US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</a:t>
                  </a:r>
                  <a:r>
                    <a:rPr kumimoji="1" lang="en-US" altLang="ko-KR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Failure Factors</a:t>
                  </a:r>
                </a:p>
                <a:p>
                  <a:pPr algn="just"/>
                  <a:endParaRPr kumimoji="1" lang="en-US" altLang="ko-KR" sz="10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just"/>
                  <a:r>
                    <a:rPr kumimoji="1" lang="en-US" altLang="ko-KR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The main reason for failure is the computational difficulty in deriving equation of motion using those formula.</a:t>
                  </a:r>
                </a:p>
                <a:p>
                  <a:pPr algn="just"/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algn="just"/>
                  <a:r>
                    <a:rPr kumimoji="1" lang="en-US" altLang="ko-KR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4) </a:t>
                  </a:r>
                  <a:r>
                    <a:rPr kumimoji="1" lang="en-US" altLang="ko-KR" sz="1500" dirty="0" err="1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Futher</a:t>
                  </a:r>
                  <a:r>
                    <a:rPr kumimoji="1" lang="en-US" altLang="ko-KR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areas of improvement</a:t>
                  </a:r>
                  <a:r>
                    <a:rPr kumimoji="1" lang="ko-KR" altLang="en-US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</a:t>
                  </a:r>
                  <a:r>
                    <a:rPr kumimoji="1" lang="en-US" altLang="ko-KR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are necessary</a:t>
                  </a:r>
                </a:p>
                <a:p>
                  <a:pPr algn="just"/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</p:txBody>
            </p:sp>
          </mc:Choice>
          <mc:Fallback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D7B3495D-7F8E-F21E-68FA-5076EAB5F80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0" y="1672190"/>
                  <a:ext cx="4456670" cy="5201360"/>
                </a:xfrm>
                <a:prstGeom prst="rect">
                  <a:avLst/>
                </a:prstGeom>
                <a:blipFill>
                  <a:blip r:embed="rId3"/>
                  <a:stretch>
                    <a:fillRect l="-570" t="-244" r="-57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2C12FED-0197-913B-2833-9925C919D072}"/>
                    </a:ext>
                  </a:extLst>
                </p:cNvPr>
                <p:cNvSpPr txBox="1"/>
                <p:nvPr/>
              </p:nvSpPr>
              <p:spPr>
                <a:xfrm>
                  <a:off x="332439" y="3435913"/>
                  <a:ext cx="3791791" cy="20263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kumimoji="1" lang="en-US" altLang="ko-KR" sz="1500" b="0" dirty="0">
                      <a:ea typeface="BM HANNA Pro OTF" panose="020B0600000101010101" pitchFamily="34" charset="-127"/>
                    </a:rPr>
                    <a:t>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kumimoji="1" lang="en-US" altLang="ko-KR" sz="1500" b="0" i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F</m:t>
                          </m:r>
                        </m:e>
                      </m:acc>
                      <m:r>
                        <a:rPr kumimoji="1" lang="en-US" altLang="ko-KR" sz="1500" b="0" i="1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=</m:t>
                      </m:r>
                      <m:f>
                        <m:fPr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fPr>
                        <m:num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𝑀𝑚𝐺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ko-KR" sz="1500" b="0" i="1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</m:ctrlPr>
                            </m:sSupPr>
                            <m:e>
                              <m:r>
                                <a:rPr kumimoji="1" lang="en-US" altLang="ko-KR" sz="1500" b="0" i="1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𝑟</m:t>
                              </m:r>
                            </m:e>
                            <m:sup>
                              <m:r>
                                <a:rPr kumimoji="1" lang="en-US" altLang="ko-KR" sz="1500" b="0" i="1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̂"/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accPr>
                        <m:e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𝑟</m:t>
                          </m:r>
                        </m:e>
                      </m:acc>
                    </m:oMath>
                  </a14:m>
                  <a:r>
                    <a:rPr kumimoji="1" lang="en-US" altLang="ko-KR" sz="1500" b="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     </a:t>
                  </a:r>
                  <a:r>
                    <a:rPr kumimoji="1" lang="ko-KR" altLang="en-US" sz="1500" b="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</a:t>
                  </a:r>
                  <a:endParaRPr kumimoji="1" lang="en-US" altLang="ko-KR" sz="1500" b="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kumimoji="1" lang="ko-KR" altLang="en-US" sz="1500" b="0" dirty="0">
                      <a:ea typeface="BM HANNA Pro OTF" panose="020B0600000101010101" pitchFamily="34" charset="-127"/>
                    </a:rPr>
                    <a:t>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kumimoji="1" lang="en-US" altLang="ko-KR" sz="1500" b="0" i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F</m:t>
                          </m:r>
                        </m:e>
                      </m:acc>
                      <m:r>
                        <a:rPr kumimoji="1" lang="en-US" altLang="ko-KR" sz="15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=</m:t>
                      </m:r>
                      <m:f>
                        <m:fPr>
                          <m:ctrlP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fPr>
                        <m:num>
                          <m: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𝛾</m:t>
                          </m:r>
                        </m:den>
                      </m:f>
                      <m:f>
                        <m:fPr>
                          <m:ctrlP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fPr>
                        <m:num>
                          <m: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𝑀𝑚𝐺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ko-KR" sz="15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</m:ctrlPr>
                            </m:sSupPr>
                            <m:e>
                              <m:r>
                                <a:rPr kumimoji="1" lang="en-US" altLang="ko-KR" sz="15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𝑟</m:t>
                              </m:r>
                            </m:e>
                            <m:sup>
                              <m:r>
                                <a:rPr kumimoji="1" lang="en-US" altLang="ko-KR" sz="15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acc>
                        <m:accPr>
                          <m:chr m:val="̂"/>
                          <m:ctrlP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accPr>
                        <m:e>
                          <m: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𝑟</m:t>
                          </m:r>
                        </m:e>
                      </m:acc>
                    </m:oMath>
                  </a14:m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kumimoji="1" lang="en-US" altLang="ko-KR" sz="150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kumimoji="1" lang="en-US" altLang="ko-KR" sz="1500" b="0" i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F</m:t>
                          </m:r>
                        </m:e>
                      </m:acc>
                      <m:r>
                        <a:rPr kumimoji="1" lang="en-US" altLang="ko-KR" sz="15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=</m:t>
                      </m:r>
                      <m:f>
                        <m:fPr>
                          <m:ctrlP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fPr>
                        <m:num>
                          <m: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𝑀𝑚𝐺</m:t>
                          </m:r>
                        </m:num>
                        <m:den>
                          <m:sSup>
                            <m:sSupPr>
                              <m:ctrlPr>
                                <a:rPr kumimoji="1" lang="en-US" altLang="ko-KR" sz="15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</m:ctrlPr>
                            </m:sSupPr>
                            <m:e>
                              <m:r>
                                <a:rPr kumimoji="1" lang="en-US" altLang="ko-KR" sz="15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𝑟</m:t>
                              </m:r>
                            </m:e>
                            <m:sup>
                              <m:r>
                                <a:rPr kumimoji="1" lang="en-US" altLang="ko-KR" sz="1500" b="0" i="1" dirty="0" smtClean="0">
                                  <a:latin typeface="Cambria Math" panose="02040503050406030204" pitchFamily="18" charset="0"/>
                                  <a:ea typeface="BM HANNA Pro OTF" panose="020B0600000101010101" pitchFamily="34" charset="-127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m:rPr>
                          <m:sty m:val="p"/>
                        </m:rPr>
                        <a:rPr kumimoji="1" lang="en-US" altLang="ko-KR" sz="1500" b="0" i="0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Θ</m:t>
                      </m:r>
                      <m:d>
                        <m:dPr>
                          <m:ctrlP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dPr>
                        <m:e>
                          <m: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𝑣</m:t>
                          </m:r>
                        </m:e>
                      </m:d>
                      <m:acc>
                        <m:accPr>
                          <m:chr m:val="̂"/>
                          <m:ctrlP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accPr>
                        <m:e>
                          <m: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𝑟</m:t>
                          </m:r>
                        </m:e>
                      </m:acc>
                      <m:r>
                        <a:rPr kumimoji="1" lang="en-US" altLang="ko-KR" sz="15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 , </m:t>
                      </m:r>
                      <m:r>
                        <m:rPr>
                          <m:sty m:val="p"/>
                        </m:rPr>
                        <a:rPr kumimoji="1" lang="en-US" altLang="ko-KR" sz="1500" b="0" i="0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Θ</m:t>
                      </m:r>
                      <m:d>
                        <m:dPr>
                          <m:ctrlP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dPr>
                        <m:e>
                          <m:r>
                            <a:rPr kumimoji="1" lang="en-US" altLang="ko-KR" sz="1500" b="0" i="1" dirty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𝑣</m:t>
                          </m:r>
                        </m:e>
                      </m:d>
                      <m:r>
                        <a:rPr kumimoji="1" lang="en-US" altLang="ko-KR" sz="15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→0(</m:t>
                      </m:r>
                      <m:r>
                        <a:rPr kumimoji="1" lang="en-US" altLang="ko-KR" sz="15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𝑤h𝑒𝑛</m:t>
                      </m:r>
                      <m:r>
                        <a:rPr kumimoji="1" lang="en-US" altLang="ko-KR" sz="15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 </m:t>
                      </m:r>
                      <m:r>
                        <a:rPr kumimoji="1" lang="en-US" altLang="ko-KR" sz="15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𝑣</m:t>
                      </m:r>
                      <m:r>
                        <a:rPr kumimoji="1" lang="en-US" altLang="ko-KR" sz="15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→</m:t>
                      </m:r>
                      <m:r>
                        <a:rPr kumimoji="1" lang="en-US" altLang="ko-KR" sz="15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𝑐</m:t>
                      </m:r>
                      <m:r>
                        <a:rPr kumimoji="1" lang="en-US" altLang="ko-KR" sz="1500" b="0" i="1" dirty="0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)</m:t>
                      </m:r>
                    </m:oMath>
                  </a14:m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r>
                    <a:rPr kumimoji="1" lang="en-US" altLang="ko-KR" sz="1500" dirty="0" err="1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etc</a:t>
                  </a:r>
                  <a:r>
                    <a:rPr kumimoji="1" lang="en-US" altLang="ko-KR" sz="1500" b="0" dirty="0">
                      <a:latin typeface="BM HANNA Pro OTF" panose="020B0600000101010101" pitchFamily="34" charset="-127"/>
                      <a:ea typeface="BM HANNA Pro OTF" panose="020B0600000101010101" pitchFamily="34" charset="-127"/>
                    </a:rPr>
                    <a:t>…</a:t>
                  </a: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endParaRPr kumimoji="1" lang="en-US" altLang="ko-KR" sz="1500" b="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  <a:p>
                  <a:pPr marL="285750" indent="-285750">
                    <a:buFont typeface="Arial" panose="020B0604020202020204" pitchFamily="34" charset="0"/>
                    <a:buChar char="•"/>
                  </a:pPr>
                  <a:endPara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endParaRPr>
                </a:p>
              </p:txBody>
            </p:sp>
          </mc:Choice>
          <mc:Fallback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E2C12FED-0197-913B-2833-9925C919D0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2439" y="3435913"/>
                  <a:ext cx="3791791" cy="2026389"/>
                </a:xfrm>
                <a:prstGeom prst="rect">
                  <a:avLst/>
                </a:prstGeom>
                <a:blipFill>
                  <a:blip r:embed="rId4"/>
                  <a:stretch>
                    <a:fillRect l="-669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976C7E1E-6901-FFFD-82EC-4CE6468FA165}"/>
              </a:ext>
            </a:extLst>
          </p:cNvPr>
          <p:cNvSpPr txBox="1"/>
          <p:nvPr/>
        </p:nvSpPr>
        <p:spPr>
          <a:xfrm>
            <a:off x="7275223" y="0"/>
            <a:ext cx="1868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sz="900" dirty="0">
                <a:solidFill>
                  <a:schemeClr val="bg1"/>
                </a:solidFill>
                <a:latin typeface="BM HANNA Pro OTF" panose="020B0600000101010101" pitchFamily="34" charset="-127"/>
                <a:ea typeface="BM HANNA Pro OTF" panose="020B0600000101010101" pitchFamily="34" charset="-127"/>
              </a:rPr>
              <a:t>AFFILIATION :  AXIS</a:t>
            </a:r>
          </a:p>
          <a:p>
            <a:r>
              <a:rPr kumimoji="1" lang="en-US" altLang="ko-KR" sz="900" dirty="0">
                <a:solidFill>
                  <a:schemeClr val="bg1"/>
                </a:solidFill>
                <a:latin typeface="BM HANNA Pro OTF" panose="020B0600000101010101" pitchFamily="34" charset="-127"/>
                <a:ea typeface="BM HANNA Pro OTF" panose="020B0600000101010101" pitchFamily="34" charset="-127"/>
              </a:rPr>
              <a:t>PRESENTATOR : </a:t>
            </a:r>
            <a:r>
              <a:rPr kumimoji="1" lang="en-US" altLang="ko-KR" sz="900" dirty="0" err="1">
                <a:solidFill>
                  <a:schemeClr val="bg1"/>
                </a:solidFill>
                <a:latin typeface="BM HANNA Pro OTF" panose="020B0600000101010101" pitchFamily="34" charset="-127"/>
                <a:ea typeface="BM HANNA Pro OTF" panose="020B0600000101010101" pitchFamily="34" charset="-127"/>
              </a:rPr>
              <a:t>Hyeonguk</a:t>
            </a:r>
            <a:r>
              <a:rPr kumimoji="1" lang="en-US" altLang="ko-KR" sz="900" dirty="0">
                <a:solidFill>
                  <a:schemeClr val="bg1"/>
                </a:solidFill>
                <a:latin typeface="BM HANNA Pro OTF" panose="020B0600000101010101" pitchFamily="34" charset="-127"/>
                <a:ea typeface="BM HANNA Pro OTF" panose="020B0600000101010101" pitchFamily="34" charset="-127"/>
              </a:rPr>
              <a:t> Son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99E7AC5-4A45-B734-D8E5-E695B18A4BA9}"/>
                  </a:ext>
                </a:extLst>
              </p:cNvPr>
              <p:cNvSpPr txBox="1"/>
              <p:nvPr/>
            </p:nvSpPr>
            <p:spPr>
              <a:xfrm>
                <a:off x="4712060" y="652082"/>
                <a:ext cx="3984171" cy="3006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1) </a:t>
                </a:r>
                <a:r>
                  <a:rPr kumimoji="1" lang="en-US" altLang="ko-KR" sz="1500" dirty="0" err="1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Lagrangian</a:t>
                </a:r>
                <a:r>
                  <a: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 density</a:t>
                </a:r>
              </a:p>
              <a:p>
                <a:endParaRPr kumimoji="1" lang="en-US" altLang="ko-KR" sz="1000" dirty="0">
                  <a:latin typeface="BM HANNA Pro OTF" panose="020B0600000101010101" pitchFamily="34" charset="-127"/>
                  <a:ea typeface="BM HANNA Pro OTF" panose="020B0600000101010101" pitchFamily="34" charset="-127"/>
                </a:endParaRPr>
              </a:p>
              <a:p>
                <a:r>
                  <a: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   -By analogy of EM </a:t>
                </a:r>
                <a:r>
                  <a:rPr kumimoji="1" lang="en-US" altLang="ko-KR" sz="1500" dirty="0" err="1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lagrangian</a:t>
                </a:r>
                <a:r>
                  <a:rPr kumimoji="1" lang="ko-KR" altLang="en-US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 </a:t>
                </a:r>
                <a:r>
                  <a: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density…</a:t>
                </a:r>
              </a:p>
              <a:p>
                <a:endParaRPr kumimoji="1" lang="en-US" altLang="ko-KR" sz="1500" dirty="0">
                  <a:latin typeface="BM HANNA Pro OTF" panose="020B0600000101010101" pitchFamily="34" charset="-127"/>
                  <a:ea typeface="BM HANNA Pro OTF" panose="020B0600000101010101" pitchFamily="34" charset="-127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ko-KR" sz="15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r>
                        <a:rPr kumimoji="1" lang="en-US" altLang="ko-KR" sz="1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16</m:t>
                          </m:r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den>
                      </m:f>
                      <m:sSub>
                        <m:sSubPr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b>
                      </m:sSub>
                      <m:sSup>
                        <m:sSupPr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</m:t>
                          </m:r>
                        </m:e>
                        <m:sup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𝜇𝜈</m:t>
                          </m:r>
                        </m:sup>
                      </m:sSup>
                    </m:oMath>
                  </m:oMathPara>
                </a14:m>
                <a:endParaRPr kumimoji="1" lang="en-US" altLang="ko-KR" sz="1500" dirty="0">
                  <a:latin typeface="BM HANNA Pro OTF" panose="020B0600000101010101" pitchFamily="34" charset="-127"/>
                  <a:ea typeface="BM HANNA Pro OTF" panose="020B0600000101010101" pitchFamily="34" charset="-127"/>
                </a:endParaRPr>
              </a:p>
              <a:p>
                <a:endParaRPr kumimoji="1" lang="en-US" altLang="ko-KR" sz="1500" dirty="0">
                  <a:latin typeface="BM HANNA Pro OTF" panose="020B0600000101010101" pitchFamily="34" charset="-127"/>
                  <a:ea typeface="BM HANNA Pro OTF" panose="020B0600000101010101" pitchFamily="34" charset="-127"/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sSubPr>
                        <m:e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𝐺</m:t>
                          </m:r>
                        </m:e>
                        <m:sub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𝜇𝜈</m:t>
                          </m:r>
                        </m:sub>
                      </m:sSub>
                      <m:r>
                        <a:rPr kumimoji="1" lang="en-US" altLang="ko-KR" sz="1500" b="0" i="1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=</m:t>
                      </m:r>
                      <m:sSub>
                        <m:sSubPr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sSubPr>
                        <m:e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𝜇</m:t>
                          </m:r>
                        </m:sub>
                      </m:sSub>
                      <m:sSub>
                        <m:sSubPr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1" lang="en-US" altLang="ko-KR" sz="1500" b="0" i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Φ</m:t>
                          </m:r>
                        </m:e>
                        <m:sub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𝜈</m:t>
                          </m:r>
                        </m:sub>
                      </m:sSub>
                      <m:r>
                        <a:rPr kumimoji="1" lang="en-US" altLang="ko-KR" sz="1500" b="0" i="1" smtClean="0">
                          <a:latin typeface="Cambria Math" panose="02040503050406030204" pitchFamily="18" charset="0"/>
                          <a:ea typeface="BM HANNA Pro OTF" panose="020B0600000101010101" pitchFamily="34" charset="-127"/>
                        </a:rPr>
                        <m:t>−</m:t>
                      </m:r>
                      <m:sSub>
                        <m:sSubPr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sSubPr>
                        <m:e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𝜕</m:t>
                          </m:r>
                        </m:e>
                        <m:sub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𝜈</m:t>
                          </m:r>
                        </m:sub>
                      </m:sSub>
                      <m:sSub>
                        <m:sSubPr>
                          <m:ctrlP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kumimoji="1" lang="en-US" altLang="ko-KR" sz="1500" b="0" i="0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Φ</m:t>
                          </m:r>
                        </m:e>
                        <m:sub>
                          <m:r>
                            <a:rPr kumimoji="1" lang="en-US" altLang="ko-KR" sz="1500" b="0" i="1" smtClean="0">
                              <a:latin typeface="Cambria Math" panose="02040503050406030204" pitchFamily="18" charset="0"/>
                              <a:ea typeface="BM HANNA Pro OTF" panose="020B0600000101010101" pitchFamily="34" charset="-127"/>
                            </a:rPr>
                            <m:t>𝜇</m:t>
                          </m:r>
                        </m:sub>
                      </m:sSub>
                    </m:oMath>
                  </m:oMathPara>
                </a14:m>
                <a:endParaRPr kumimoji="1" lang="en-US" altLang="ko-KR" sz="1500" dirty="0">
                  <a:latin typeface="BM HANNA Pro OTF" panose="020B0600000101010101" pitchFamily="34" charset="-127"/>
                  <a:ea typeface="BM HANNA Pro OTF" panose="020B0600000101010101" pitchFamily="34" charset="-127"/>
                </a:endParaRPr>
              </a:p>
              <a:p>
                <a:r>
                  <a: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  </a:t>
                </a:r>
              </a:p>
              <a:p>
                <a:endParaRPr kumimoji="1" lang="en-US" altLang="ko-KR" sz="1500" dirty="0">
                  <a:latin typeface="BM HANNA Pro OTF" panose="020B0600000101010101" pitchFamily="34" charset="-127"/>
                  <a:ea typeface="BM HANNA Pro OTF" panose="020B0600000101010101" pitchFamily="34" charset="-127"/>
                </a:endParaRPr>
              </a:p>
              <a:p>
                <a:r>
                  <a: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   -</a:t>
                </a:r>
                <a14:m>
                  <m:oMath xmlns:m="http://schemas.openxmlformats.org/officeDocument/2006/math">
                    <m:r>
                      <a:rPr kumimoji="1" lang="en-US" altLang="ko-KR" sz="1500" b="0" i="1" smtClean="0">
                        <a:latin typeface="Cambria Math" panose="02040503050406030204" pitchFamily="18" charset="0"/>
                        <a:ea typeface="BM HANNA Pro OTF" panose="020B0600000101010101" pitchFamily="34" charset="-127"/>
                      </a:rPr>
                      <m:t>𝛿</m:t>
                    </m:r>
                    <m:r>
                      <a:rPr kumimoji="1" lang="en-US" altLang="ko-KR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kumimoji="1" lang="en-US" altLang="ko-KR" sz="1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</m:oMath>
                </a14:m>
                <a:endParaRPr kumimoji="1" lang="en-US" altLang="ko-KR" sz="1500" dirty="0">
                  <a:latin typeface="BM HANNA Pro OTF" panose="020B0600000101010101" pitchFamily="34" charset="-127"/>
                  <a:ea typeface="BM HANNA Pro OTF" panose="020B0600000101010101" pitchFamily="34" charset="-127"/>
                </a:endParaRPr>
              </a:p>
              <a:p>
                <a:endParaRPr kumimoji="1" lang="en-US" altLang="ko-KR" sz="1500" dirty="0">
                  <a:latin typeface="BM HANNA Pro OTF" panose="020B0600000101010101" pitchFamily="34" charset="-127"/>
                  <a:ea typeface="BM HANNA Pro OTF" panose="020B0600000101010101" pitchFamily="34" charset="-127"/>
                </a:endParaRPr>
              </a:p>
              <a:p>
                <a:r>
                  <a: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2) There is less information for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ko-KR" sz="1500" b="0" i="1" smtClean="0">
                            <a:latin typeface="Cambria Math" panose="02040503050406030204" pitchFamily="18" charset="0"/>
                            <a:ea typeface="BM HANNA Pro OTF" panose="020B0600000101010101" pitchFamily="34" charset="-127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1" lang="en-US" altLang="ko-KR" sz="1500" b="0" i="0" smtClean="0">
                            <a:latin typeface="Cambria Math" panose="02040503050406030204" pitchFamily="18" charset="0"/>
                            <a:ea typeface="BM HANNA Pro OTF" panose="020B0600000101010101" pitchFamily="34" charset="-127"/>
                          </a:rPr>
                          <m:t>Φ</m:t>
                        </m:r>
                      </m:e>
                      <m:sub>
                        <m:r>
                          <a:rPr kumimoji="1" lang="en-US" altLang="ko-KR" sz="1500" b="0" i="1" smtClean="0">
                            <a:latin typeface="Cambria Math" panose="02040503050406030204" pitchFamily="18" charset="0"/>
                            <a:ea typeface="BM HANNA Pro OTF" panose="020B0600000101010101" pitchFamily="34" charset="-127"/>
                          </a:rPr>
                          <m:t>𝜇</m:t>
                        </m:r>
                      </m:sub>
                    </m:sSub>
                  </m:oMath>
                </a14:m>
                <a:r>
                  <a:rPr kumimoji="1" lang="en-US" altLang="ko-KR" sz="1500" dirty="0">
                    <a:latin typeface="BM HANNA Pro OTF" panose="020B0600000101010101" pitchFamily="34" charset="-127"/>
                    <a:ea typeface="BM HANNA Pro OTF" panose="020B0600000101010101" pitchFamily="34" charset="-127"/>
                  </a:rPr>
                  <a:t>.</a:t>
                </a:r>
              </a:p>
            </p:txBody>
          </p:sp>
        </mc:Choice>
        <mc:Fallback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99E7AC5-4A45-B734-D8E5-E695B18A4B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2060" y="652082"/>
                <a:ext cx="3984171" cy="3006849"/>
              </a:xfrm>
              <a:prstGeom prst="rect">
                <a:avLst/>
              </a:prstGeom>
              <a:blipFill>
                <a:blip r:embed="rId5"/>
                <a:stretch>
                  <a:fillRect l="-637" t="-422" b="-211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442154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1146</TotalTime>
  <Words>293</Words>
  <Application>Microsoft Macintosh PowerPoint</Application>
  <PresentationFormat>화면 슬라이드 쇼(4:3)</PresentationFormat>
  <Paragraphs>91</Paragraphs>
  <Slides>2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9" baseType="lpstr">
      <vt:lpstr>Arial</vt:lpstr>
      <vt:lpstr>Cambria Math</vt:lpstr>
      <vt:lpstr>Calibri</vt:lpstr>
      <vt:lpstr>BM HANNA Pro OTF</vt:lpstr>
      <vt:lpstr>맑은 고딕</vt:lpstr>
      <vt:lpstr>Calibri Light</vt:lpstr>
      <vt:lpstr>Office 테마</vt:lpstr>
      <vt:lpstr>Can Special relativity explain gravity?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Special relativistic Gravity</dc:title>
  <dc:creator>손형욱</dc:creator>
  <cp:lastModifiedBy>손형욱</cp:lastModifiedBy>
  <cp:revision>2</cp:revision>
  <dcterms:created xsi:type="dcterms:W3CDTF">2023-12-26T03:49:08Z</dcterms:created>
  <dcterms:modified xsi:type="dcterms:W3CDTF">2023-12-26T22:55:45Z</dcterms:modified>
</cp:coreProperties>
</file>