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 autoCompressPictures="0">
  <p:sldMasterIdLst>
    <p:sldMasterId id="2147483648" r:id="rId1"/>
  </p:sldMasterIdLst>
  <p:notesMasterIdLst>
    <p:notesMasterId r:id="rId26"/>
  </p:notesMasterIdLst>
  <p:handoutMasterIdLst>
    <p:handoutMasterId r:id="rId27"/>
  </p:handoutMasterIdLst>
  <p:sldIdLst>
    <p:sldId id="279" r:id="rId2"/>
    <p:sldId id="302" r:id="rId3"/>
    <p:sldId id="284" r:id="rId4"/>
    <p:sldId id="331" r:id="rId5"/>
    <p:sldId id="330" r:id="rId6"/>
    <p:sldId id="332" r:id="rId7"/>
    <p:sldId id="333" r:id="rId8"/>
    <p:sldId id="312" r:id="rId9"/>
    <p:sldId id="315" r:id="rId10"/>
    <p:sldId id="317" r:id="rId11"/>
    <p:sldId id="296" r:id="rId12"/>
    <p:sldId id="278" r:id="rId13"/>
    <p:sldId id="326" r:id="rId14"/>
    <p:sldId id="314" r:id="rId15"/>
    <p:sldId id="319" r:id="rId16"/>
    <p:sldId id="320" r:id="rId17"/>
    <p:sldId id="304" r:id="rId18"/>
    <p:sldId id="316" r:id="rId19"/>
    <p:sldId id="313" r:id="rId20"/>
    <p:sldId id="321" r:id="rId21"/>
    <p:sldId id="305" r:id="rId22"/>
    <p:sldId id="309" r:id="rId23"/>
    <p:sldId id="310" r:id="rId24"/>
    <p:sldId id="311" r:id="rId25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22473"/>
    <a:srgbClr val="AF385B"/>
    <a:srgbClr val="1204BC"/>
    <a:srgbClr val="0000FF"/>
    <a:srgbClr val="E77619"/>
    <a:srgbClr val="FFFFFF"/>
    <a:srgbClr val="FC354C"/>
    <a:srgbClr val="1346C7"/>
    <a:srgbClr val="7030A0"/>
    <a:srgbClr val="00A7E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0084" autoAdjust="0"/>
    <p:restoredTop sz="95226" autoAdjust="0"/>
  </p:normalViewPr>
  <p:slideViewPr>
    <p:cSldViewPr snapToGrid="0">
      <p:cViewPr varScale="1">
        <p:scale>
          <a:sx n="128" d="100"/>
          <a:sy n="128" d="100"/>
        </p:scale>
        <p:origin x="791" y="75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92" d="100"/>
          <a:sy n="92" d="100"/>
        </p:scale>
        <p:origin x="4114" y="67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508A74C9-689E-E3D0-EA96-46511FB42A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A13A3AE-1314-71BB-EE9A-5A85958CFBFB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6072A45-EFF2-4984-8EB2-86A8C08FC319}" type="datetimeFigureOut">
              <a:rPr lang="en-GB" smtClean="0"/>
              <a:t>14/12/2023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24594E9-B4A8-A4D5-6ED5-3E19A0AD5500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4FCCF2A-17A5-4B6E-E3AD-B40785A80198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F620A4D-9FF6-43BF-953A-D7F85BAB504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5554497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C051A9-BCAE-B048-A5C2-4A15C3D3034C}" type="datetimeFigureOut">
              <a:rPr lang="en-GB" smtClean="0"/>
              <a:t>14/12/2023</a:t>
            </a:fld>
            <a:endParaRPr lang="en-GB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D188435-C071-0E47-9E27-5EAD1123E3A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98885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D188435-C071-0E47-9E27-5EAD1123E3A7}" type="slidenum">
              <a:rPr lang="en-GB" smtClean="0"/>
              <a:t>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174873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titolo">
    <p:bg>
      <p:bgPr>
        <a:gradFill flip="none" rotWithShape="1">
          <a:gsLst>
            <a:gs pos="100000">
              <a:srgbClr val="FF0000">
                <a:alpha val="20000"/>
              </a:srgbClr>
            </a:gs>
            <a:gs pos="60000">
              <a:schemeClr val="bg1">
                <a:alpha val="3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9" descr="MUON-SlideGraph-gradient.png">
            <a:extLst>
              <a:ext uri="{FF2B5EF4-FFF2-40B4-BE49-F238E27FC236}">
                <a16:creationId xmlns:a16="http://schemas.microsoft.com/office/drawing/2014/main" id="{C5A1BC7A-AF12-6C1F-62BA-1C1EE8D7AEA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75000"/>
          </a:blip>
          <a:stretch>
            <a:fillRect/>
          </a:stretch>
        </p:blipFill>
        <p:spPr>
          <a:xfrm>
            <a:off x="0" y="3936509"/>
            <a:ext cx="12192000" cy="2933814"/>
          </a:xfrm>
          <a:prstGeom prst="rect">
            <a:avLst/>
          </a:prstGeom>
        </p:spPr>
      </p:pic>
      <p:pic>
        <p:nvPicPr>
          <p:cNvPr id="11" name="Image 7" descr="MUON-SlideGraph-LogoBkgnd2.png">
            <a:extLst>
              <a:ext uri="{FF2B5EF4-FFF2-40B4-BE49-F238E27FC236}">
                <a16:creationId xmlns:a16="http://schemas.microsoft.com/office/drawing/2014/main" id="{0842B2B6-DBAF-8476-563C-794C4DCF3183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-960" y="17907"/>
            <a:ext cx="12193920" cy="6862191"/>
          </a:xfrm>
          <a:prstGeom prst="rect">
            <a:avLst/>
          </a:prstGeom>
        </p:spPr>
      </p:pic>
      <p:pic>
        <p:nvPicPr>
          <p:cNvPr id="4" name="Image 85" descr="MCC-inernational-finalV01.png">
            <a:extLst>
              <a:ext uri="{FF2B5EF4-FFF2-40B4-BE49-F238E27FC236}">
                <a16:creationId xmlns:a16="http://schemas.microsoft.com/office/drawing/2014/main" id="{9557BA00-E9CB-2798-A522-7108EC23CC4A}"/>
              </a:ext>
            </a:extLst>
          </p:cNvPr>
          <p:cNvPicPr/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5163" y="138899"/>
            <a:ext cx="1834109" cy="1840374"/>
          </a:xfrm>
          <a:prstGeom prst="rect">
            <a:avLst/>
          </a:prstGeom>
        </p:spPr>
      </p:pic>
      <p:pic>
        <p:nvPicPr>
          <p:cNvPr id="5" name="Immagine 4">
            <a:extLst>
              <a:ext uri="{FF2B5EF4-FFF2-40B4-BE49-F238E27FC236}">
                <a16:creationId xmlns:a16="http://schemas.microsoft.com/office/drawing/2014/main" id="{1DB0C386-95C0-9EB4-B58B-6BC429B22695}"/>
              </a:ext>
            </a:extLst>
          </p:cNvPr>
          <p:cNvPicPr/>
          <p:nvPr userDrawn="1"/>
        </p:nvPicPr>
        <p:blipFill rotWithShape="1">
          <a:blip r:embed="rId5"/>
          <a:srcRect l="10338" t="16055" r="11693" b="14565"/>
          <a:stretch/>
        </p:blipFill>
        <p:spPr>
          <a:xfrm>
            <a:off x="9919503" y="289148"/>
            <a:ext cx="1982704" cy="1116000"/>
          </a:xfrm>
          <a:prstGeom prst="rect">
            <a:avLst/>
          </a:prstGeom>
        </p:spPr>
      </p:pic>
      <p:sp>
        <p:nvSpPr>
          <p:cNvPr id="8" name="Segnaposto data 3">
            <a:extLst>
              <a:ext uri="{FF2B5EF4-FFF2-40B4-BE49-F238E27FC236}">
                <a16:creationId xmlns:a16="http://schemas.microsoft.com/office/drawing/2014/main" id="{7C737EF2-55F8-CC01-84B0-76CB7595847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-1" y="6491576"/>
            <a:ext cx="2259497" cy="365125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r>
              <a:rPr lang="en-US" sz="1600" b="1">
                <a:solidFill>
                  <a:schemeClr val="bg1"/>
                </a:solidFill>
              </a:rPr>
              <a:t>23 November 2023</a:t>
            </a:r>
            <a:endParaRPr lang="en-GB" sz="1600" b="1" dirty="0">
              <a:solidFill>
                <a:schemeClr val="bg1"/>
              </a:solidFill>
            </a:endParaRPr>
          </a:p>
        </p:txBody>
      </p:sp>
      <p:sp>
        <p:nvSpPr>
          <p:cNvPr id="12" name="Segnaposto piè di pagina 4">
            <a:extLst>
              <a:ext uri="{FF2B5EF4-FFF2-40B4-BE49-F238E27FC236}">
                <a16:creationId xmlns:a16="http://schemas.microsoft.com/office/drawing/2014/main" id="{31CF73FC-9C3F-7E85-33DA-BCFB9288787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015335" y="6491575"/>
            <a:ext cx="2176665" cy="365125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r>
              <a:rPr lang="en-US" sz="1600" b="1" dirty="0">
                <a:solidFill>
                  <a:schemeClr val="bg1"/>
                </a:solidFill>
              </a:rPr>
              <a:t>WP7 – Task 4</a:t>
            </a:r>
            <a:endParaRPr lang="en-GB" sz="16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34806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Image 8" descr="MUON-Slide-graphBase-pagebottom.jpg">
            <a:extLst>
              <a:ext uri="{FF2B5EF4-FFF2-40B4-BE49-F238E27FC236}">
                <a16:creationId xmlns:a16="http://schemas.microsoft.com/office/drawing/2014/main" id="{B6225800-B930-FB56-9EDD-E421D45C78B4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6202015"/>
            <a:ext cx="12189822" cy="663982"/>
          </a:xfrm>
          <a:prstGeom prst="rect">
            <a:avLst/>
          </a:prstGeom>
        </p:spPr>
      </p:pic>
      <p:sp>
        <p:nvSpPr>
          <p:cNvPr id="16" name="Segnaposto testo 2">
            <a:extLst>
              <a:ext uri="{FF2B5EF4-FFF2-40B4-BE49-F238E27FC236}">
                <a16:creationId xmlns:a16="http://schemas.microsoft.com/office/drawing/2014/main" id="{497CAC99-CE2D-C668-9482-6D18316DB82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 sz="2400">
                <a:solidFill>
                  <a:schemeClr val="tx1"/>
                </a:solidFill>
              </a:defRPr>
            </a:lvl1pPr>
            <a:lvl2pPr>
              <a:defRPr sz="20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600">
                <a:solidFill>
                  <a:schemeClr val="tx1"/>
                </a:solidFill>
              </a:defRPr>
            </a:lvl5pPr>
          </a:lstStyle>
          <a:p>
            <a:pPr lvl="0"/>
            <a:r>
              <a:rPr lang="it-IT" dirty="0"/>
              <a:t>Fare clic per modificare gli stili del testo dello schema</a:t>
            </a:r>
          </a:p>
          <a:p>
            <a:pPr lvl="1"/>
            <a:r>
              <a:rPr lang="it-IT" dirty="0"/>
              <a:t>Secondo livello</a:t>
            </a:r>
          </a:p>
          <a:p>
            <a:pPr lvl="2"/>
            <a:r>
              <a:rPr lang="it-IT" dirty="0"/>
              <a:t>Terzo livello</a:t>
            </a:r>
          </a:p>
          <a:p>
            <a:pPr lvl="3"/>
            <a:r>
              <a:rPr lang="it-IT" dirty="0"/>
              <a:t>Quarto livello</a:t>
            </a:r>
          </a:p>
          <a:p>
            <a:pPr lvl="4"/>
            <a:r>
              <a:rPr lang="it-IT" dirty="0"/>
              <a:t>Quinto livello</a:t>
            </a:r>
            <a:endParaRPr lang="en-GB" dirty="0"/>
          </a:p>
        </p:txBody>
      </p:sp>
      <p:sp>
        <p:nvSpPr>
          <p:cNvPr id="17" name="Segnaposto data 3">
            <a:extLst>
              <a:ext uri="{FF2B5EF4-FFF2-40B4-BE49-F238E27FC236}">
                <a16:creationId xmlns:a16="http://schemas.microsoft.com/office/drawing/2014/main" id="{6A474FD9-F076-E648-1C70-BF4EE7BB1F21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dt" sz="half" idx="2"/>
          </p:nvPr>
        </p:nvSpPr>
        <p:spPr>
          <a:xfrm>
            <a:off x="735496" y="6393928"/>
            <a:ext cx="28459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23 November 2023, Workshop at LASA</a:t>
            </a:r>
            <a:endParaRPr lang="en-GB" dirty="0"/>
          </a:p>
        </p:txBody>
      </p:sp>
      <p:sp>
        <p:nvSpPr>
          <p:cNvPr id="18" name="Segnaposto piè di pagina 4">
            <a:extLst>
              <a:ext uri="{FF2B5EF4-FFF2-40B4-BE49-F238E27FC236}">
                <a16:creationId xmlns:a16="http://schemas.microsoft.com/office/drawing/2014/main" id="{E6903575-2A78-A8F2-0F63-91401FAD11F3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ftr" sz="quarter" idx="3"/>
          </p:nvPr>
        </p:nvSpPr>
        <p:spPr>
          <a:xfrm>
            <a:off x="4038600" y="6393928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WP7 – Task 4</a:t>
            </a:r>
            <a:endParaRPr lang="en-GB"/>
          </a:p>
        </p:txBody>
      </p:sp>
      <p:sp>
        <p:nvSpPr>
          <p:cNvPr id="19" name="Segnaposto numero diapositiva 5">
            <a:extLst>
              <a:ext uri="{FF2B5EF4-FFF2-40B4-BE49-F238E27FC236}">
                <a16:creationId xmlns:a16="http://schemas.microsoft.com/office/drawing/2014/main" id="{B39162C5-9BC6-7F5F-4512-CDC3408B283E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sldNum" sz="quarter" idx="4"/>
          </p:nvPr>
        </p:nvSpPr>
        <p:spPr>
          <a:xfrm>
            <a:off x="8591811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fld id="{A16AB2F8-5338-F742-A59E-35F5B82165E6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2" name="Image 85" descr="MCC-inernational-finalV01.png">
            <a:extLst>
              <a:ext uri="{FF2B5EF4-FFF2-40B4-BE49-F238E27FC236}">
                <a16:creationId xmlns:a16="http://schemas.microsoft.com/office/drawing/2014/main" id="{FA1E9B68-C5BB-B40D-6373-05E9B70C11BF}"/>
              </a:ext>
            </a:extLst>
          </p:cNvPr>
          <p:cNvPicPr/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841" y="23150"/>
            <a:ext cx="1242153" cy="1243330"/>
          </a:xfrm>
          <a:prstGeom prst="rect">
            <a:avLst/>
          </a:prstGeom>
        </p:spPr>
      </p:pic>
      <p:pic>
        <p:nvPicPr>
          <p:cNvPr id="3" name="Immagine 2">
            <a:extLst>
              <a:ext uri="{FF2B5EF4-FFF2-40B4-BE49-F238E27FC236}">
                <a16:creationId xmlns:a16="http://schemas.microsoft.com/office/drawing/2014/main" id="{05809131-1FC7-482F-F135-DCD9E847E550}"/>
              </a:ext>
            </a:extLst>
          </p:cNvPr>
          <p:cNvPicPr/>
          <p:nvPr userDrawn="1"/>
        </p:nvPicPr>
        <p:blipFill rotWithShape="1">
          <a:blip r:embed="rId4"/>
          <a:srcRect l="10338" t="16055" r="11693" b="14565"/>
          <a:stretch/>
        </p:blipFill>
        <p:spPr>
          <a:xfrm>
            <a:off x="10813365" y="78994"/>
            <a:ext cx="1296000" cy="756000"/>
          </a:xfrm>
          <a:prstGeom prst="rect">
            <a:avLst/>
          </a:prstGeom>
        </p:spPr>
      </p:pic>
      <p:sp>
        <p:nvSpPr>
          <p:cNvPr id="4" name="Titolo 1">
            <a:extLst>
              <a:ext uri="{FF2B5EF4-FFF2-40B4-BE49-F238E27FC236}">
                <a16:creationId xmlns:a16="http://schemas.microsoft.com/office/drawing/2014/main" id="{088F58E1-5B85-E45C-9ADA-B79659903AF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171184" y="308170"/>
            <a:ext cx="9707671" cy="681159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cap="small" baseline="0">
                <a:solidFill>
                  <a:schemeClr val="tx1"/>
                </a:solidFill>
              </a:defRPr>
            </a:lvl1pPr>
          </a:lstStyle>
          <a:p>
            <a:r>
              <a:rPr lang="it-IT" sz="4000" dirty="0"/>
              <a:t>TITLE</a:t>
            </a:r>
            <a:endParaRPr lang="en-GB" sz="4000" dirty="0"/>
          </a:p>
        </p:txBody>
      </p:sp>
      <p:sp>
        <p:nvSpPr>
          <p:cNvPr id="7" name="Date Placeholder 2">
            <a:extLst>
              <a:ext uri="{FF2B5EF4-FFF2-40B4-BE49-F238E27FC236}">
                <a16:creationId xmlns:a16="http://schemas.microsoft.com/office/drawing/2014/main" id="{36A425A5-E202-730C-E988-F0D493B28D49}"/>
              </a:ext>
            </a:extLst>
          </p:cNvPr>
          <p:cNvSpPr txBox="1">
            <a:spLocks/>
          </p:cNvSpPr>
          <p:nvPr userDrawn="1"/>
        </p:nvSpPr>
        <p:spPr>
          <a:xfrm>
            <a:off x="735496" y="6546328"/>
            <a:ext cx="2998304" cy="365125"/>
          </a:xfrm>
          <a:prstGeom prst="rect">
            <a:avLst/>
          </a:prstGeom>
        </p:spPr>
        <p:txBody>
          <a:bodyPr/>
          <a:lstStyle>
            <a:defPPr>
              <a:defRPr lang="it-IT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625622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133028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hf hdr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rgbClr val="FC3647"/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rgbClr val="2E3AAF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rgbClr val="2E3AAF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rgbClr val="2E3AAF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2E3AAF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2E3AAF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147940/contributions/4818189/attachments/2429583/4160091/2022-04-21_US-MAP%20SR%20and%20IR%20magnets_AZv3.pdf" TargetMode="External"/><Relationship Id="rId2" Type="http://schemas.openxmlformats.org/officeDocument/2006/relationships/hyperlink" Target="https://indico.cern.ch/event/1043242/contributions/4448798/attachments/2279860/3873498/MCM20210712SCFM.pdf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1.png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1.png"/><Relationship Id="rId3" Type="http://schemas.openxmlformats.org/officeDocument/2006/relationships/image" Target="../media/image200.png"/><Relationship Id="rId7" Type="http://schemas.openxmlformats.org/officeDocument/2006/relationships/image" Target="../media/image43.png"/><Relationship Id="rId2" Type="http://schemas.openxmlformats.org/officeDocument/2006/relationships/image" Target="../media/image45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1.png"/><Relationship Id="rId11" Type="http://schemas.openxmlformats.org/officeDocument/2006/relationships/image" Target="../media/image28.png"/><Relationship Id="rId5" Type="http://schemas.openxmlformats.org/officeDocument/2006/relationships/image" Target="../media/image221.png"/><Relationship Id="rId10" Type="http://schemas.openxmlformats.org/officeDocument/2006/relationships/image" Target="../media/image271.png"/><Relationship Id="rId4" Type="http://schemas.openxmlformats.org/officeDocument/2006/relationships/image" Target="../media/image211.png"/><Relationship Id="rId9" Type="http://schemas.openxmlformats.org/officeDocument/2006/relationships/image" Target="../media/image26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png"/><Relationship Id="rId3" Type="http://schemas.openxmlformats.org/officeDocument/2006/relationships/image" Target="../media/image30.png"/><Relationship Id="rId7" Type="http://schemas.openxmlformats.org/officeDocument/2006/relationships/image" Target="../media/image340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png"/><Relationship Id="rId11" Type="http://schemas.openxmlformats.org/officeDocument/2006/relationships/image" Target="../media/image380.png"/><Relationship Id="rId5" Type="http://schemas.openxmlformats.org/officeDocument/2006/relationships/image" Target="../media/image320.png"/><Relationship Id="rId10" Type="http://schemas.openxmlformats.org/officeDocument/2006/relationships/image" Target="../media/image37.png"/><Relationship Id="rId4" Type="http://schemas.openxmlformats.org/officeDocument/2006/relationships/image" Target="../media/image311.png"/><Relationship Id="rId9" Type="http://schemas.openxmlformats.org/officeDocument/2006/relationships/image" Target="../media/image360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0.png"/><Relationship Id="rId3" Type="http://schemas.openxmlformats.org/officeDocument/2006/relationships/image" Target="../media/image33.png"/><Relationship Id="rId7" Type="http://schemas.openxmlformats.org/officeDocument/2006/relationships/image" Target="../media/image37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60.png"/><Relationship Id="rId11" Type="http://schemas.openxmlformats.org/officeDocument/2006/relationships/image" Target="../media/image421.png"/><Relationship Id="rId5" Type="http://schemas.openxmlformats.org/officeDocument/2006/relationships/image" Target="../media/image35.png"/><Relationship Id="rId10" Type="http://schemas.openxmlformats.org/officeDocument/2006/relationships/image" Target="../media/image20.png"/><Relationship Id="rId4" Type="http://schemas.openxmlformats.org/officeDocument/2006/relationships/image" Target="../media/image340.png"/><Relationship Id="rId9" Type="http://schemas.openxmlformats.org/officeDocument/2006/relationships/image" Target="../media/image19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0.png"/><Relationship Id="rId13" Type="http://schemas.openxmlformats.org/officeDocument/2006/relationships/image" Target="../media/image481.png"/><Relationship Id="rId18" Type="http://schemas.openxmlformats.org/officeDocument/2006/relationships/image" Target="../media/image50.png"/><Relationship Id="rId3" Type="http://schemas.openxmlformats.org/officeDocument/2006/relationships/image" Target="../media/image441.png"/><Relationship Id="rId7" Type="http://schemas.openxmlformats.org/officeDocument/2006/relationships/image" Target="../media/image451.png"/><Relationship Id="rId12" Type="http://schemas.openxmlformats.org/officeDocument/2006/relationships/image" Target="../media/image49.png"/><Relationship Id="rId17" Type="http://schemas.openxmlformats.org/officeDocument/2006/relationships/hyperlink" Target="https://doi.org/10.15161/oar.it/143359" TargetMode="External"/><Relationship Id="rId2" Type="http://schemas.openxmlformats.org/officeDocument/2006/relationships/image" Target="../media/image431.png"/><Relationship Id="rId16" Type="http://schemas.openxmlformats.org/officeDocument/2006/relationships/image" Target="../media/image2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0.png"/><Relationship Id="rId11" Type="http://schemas.openxmlformats.org/officeDocument/2006/relationships/image" Target="../media/image12.png"/><Relationship Id="rId15" Type="http://schemas.openxmlformats.org/officeDocument/2006/relationships/image" Target="../media/image491.png"/><Relationship Id="rId10" Type="http://schemas.openxmlformats.org/officeDocument/2006/relationships/image" Target="../media/image13.png"/><Relationship Id="rId9" Type="http://schemas.openxmlformats.org/officeDocument/2006/relationships/image" Target="../media/image460.png"/><Relationship Id="rId14" Type="http://schemas.openxmlformats.org/officeDocument/2006/relationships/image" Target="../media/image250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7" Type="http://schemas.openxmlformats.org/officeDocument/2006/relationships/image" Target="../media/image83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doi.org/10.15161/oar.it/143359" TargetMode="External"/><Relationship Id="rId5" Type="http://schemas.openxmlformats.org/officeDocument/2006/relationships/image" Target="../media/image48.png"/><Relationship Id="rId4" Type="http://schemas.openxmlformats.org/officeDocument/2006/relationships/image" Target="../media/image47.png"/></Relationships>
</file>

<file path=ppt/slides/_rels/slide19.xml.rels><?xml version="1.0" encoding="UTF-8" standalone="yes"?>
<Relationships xmlns="http://schemas.openxmlformats.org/package/2006/relationships"><Relationship Id="rId13" Type="http://schemas.openxmlformats.org/officeDocument/2006/relationships/hyperlink" Target="https://doi.org/10.15161/oar.it/143359" TargetMode="External"/><Relationship Id="rId18" Type="http://schemas.openxmlformats.org/officeDocument/2006/relationships/image" Target="../media/image64.png"/><Relationship Id="rId3" Type="http://schemas.openxmlformats.org/officeDocument/2006/relationships/image" Target="../media/image53.png"/><Relationship Id="rId12" Type="http://schemas.openxmlformats.org/officeDocument/2006/relationships/image" Target="../media/image59.png"/><Relationship Id="rId17" Type="http://schemas.openxmlformats.org/officeDocument/2006/relationships/image" Target="../media/image63.png"/><Relationship Id="rId2" Type="http://schemas.openxmlformats.org/officeDocument/2006/relationships/image" Target="../media/image51.png"/><Relationship Id="rId16" Type="http://schemas.openxmlformats.org/officeDocument/2006/relationships/image" Target="../media/image62.png"/><Relationship Id="rId1" Type="http://schemas.openxmlformats.org/officeDocument/2006/relationships/slideLayout" Target="../slideLayouts/slideLayout2.xml"/><Relationship Id="rId11" Type="http://schemas.openxmlformats.org/officeDocument/2006/relationships/image" Target="../media/image58.png"/><Relationship Id="rId15" Type="http://schemas.openxmlformats.org/officeDocument/2006/relationships/image" Target="../media/image61.png"/><Relationship Id="rId10" Type="http://schemas.openxmlformats.org/officeDocument/2006/relationships/image" Target="../media/image75.png"/><Relationship Id="rId4" Type="http://schemas.openxmlformats.org/officeDocument/2006/relationships/image" Target="../media/image54.png"/><Relationship Id="rId9" Type="http://schemas.openxmlformats.org/officeDocument/2006/relationships/image" Target="../media/image74.png"/><Relationship Id="rId14" Type="http://schemas.openxmlformats.org/officeDocument/2006/relationships/image" Target="../media/image60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emf"/><Relationship Id="rId4" Type="http://schemas.openxmlformats.org/officeDocument/2006/relationships/image" Target="../media/image11.emf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6.png"/></Relationships>
</file>

<file path=ppt/slides/_rels/slide21.xml.rels><?xml version="1.0" encoding="UTF-8" standalone="yes"?>
<Relationships xmlns="http://schemas.openxmlformats.org/package/2006/relationships"><Relationship Id="rId13" Type="http://schemas.openxmlformats.org/officeDocument/2006/relationships/image" Target="../media/image310.png"/><Relationship Id="rId18" Type="http://schemas.openxmlformats.org/officeDocument/2006/relationships/hyperlink" Target="https://doi.org/10.15161/oar.it/143359" TargetMode="External"/><Relationship Id="rId3" Type="http://schemas.openxmlformats.org/officeDocument/2006/relationships/image" Target="../media/image230.png"/><Relationship Id="rId12" Type="http://schemas.openxmlformats.org/officeDocument/2006/relationships/image" Target="../media/image300.png"/><Relationship Id="rId17" Type="http://schemas.openxmlformats.org/officeDocument/2006/relationships/image" Target="../media/image13.png"/><Relationship Id="rId2" Type="http://schemas.openxmlformats.org/officeDocument/2006/relationships/image" Target="../media/image220.png"/><Relationship Id="rId16" Type="http://schemas.openxmlformats.org/officeDocument/2006/relationships/image" Target="../media/image460.png"/><Relationship Id="rId1" Type="http://schemas.openxmlformats.org/officeDocument/2006/relationships/slideLayout" Target="../slideLayouts/slideLayout2.xml"/><Relationship Id="rId11" Type="http://schemas.openxmlformats.org/officeDocument/2006/relationships/image" Target="../media/image290.png"/><Relationship Id="rId5" Type="http://schemas.openxmlformats.org/officeDocument/2006/relationships/image" Target="../media/image280.png"/><Relationship Id="rId15" Type="http://schemas.openxmlformats.org/officeDocument/2006/relationships/image" Target="../media/image68.png"/><Relationship Id="rId19" Type="http://schemas.openxmlformats.org/officeDocument/2006/relationships/image" Target="../media/image50.png"/><Relationship Id="rId4" Type="http://schemas.openxmlformats.org/officeDocument/2006/relationships/image" Target="../media/image270.png"/><Relationship Id="rId14" Type="http://schemas.openxmlformats.org/officeDocument/2006/relationships/image" Target="../media/image330.png"/></Relationships>
</file>

<file path=ppt/slides/_rels/slide22.xml.rels><?xml version="1.0" encoding="UTF-8" standalone="yes"?>
<Relationships xmlns="http://schemas.openxmlformats.org/package/2006/relationships"><Relationship Id="rId13" Type="http://schemas.openxmlformats.org/officeDocument/2006/relationships/image" Target="../media/image440.png"/><Relationship Id="rId18" Type="http://schemas.openxmlformats.org/officeDocument/2006/relationships/image" Target="../media/image50.png"/><Relationship Id="rId3" Type="http://schemas.openxmlformats.org/officeDocument/2006/relationships/image" Target="../media/image65.png"/><Relationship Id="rId12" Type="http://schemas.openxmlformats.org/officeDocument/2006/relationships/image" Target="../media/image430.png"/><Relationship Id="rId17" Type="http://schemas.openxmlformats.org/officeDocument/2006/relationships/image" Target="../media/image13.png"/><Relationship Id="rId2" Type="http://schemas.openxmlformats.org/officeDocument/2006/relationships/image" Target="../media/image57.png"/><Relationship Id="rId16" Type="http://schemas.openxmlformats.org/officeDocument/2006/relationships/image" Target="../media/image460.png"/><Relationship Id="rId1" Type="http://schemas.openxmlformats.org/officeDocument/2006/relationships/slideLayout" Target="../slideLayouts/slideLayout2.xml"/><Relationship Id="rId11" Type="http://schemas.openxmlformats.org/officeDocument/2006/relationships/image" Target="../media/image420.png"/><Relationship Id="rId15" Type="http://schemas.openxmlformats.org/officeDocument/2006/relationships/image" Target="../media/image68.png"/><Relationship Id="rId10" Type="http://schemas.openxmlformats.org/officeDocument/2006/relationships/image" Target="../media/image410.png"/><Relationship Id="rId9" Type="http://schemas.openxmlformats.org/officeDocument/2006/relationships/image" Target="../media/image400.png"/><Relationship Id="rId14" Type="http://schemas.openxmlformats.org/officeDocument/2006/relationships/image" Target="../media/image450.png"/></Relationships>
</file>

<file path=ppt/slides/_rels/slide23.xml.rels><?xml version="1.0" encoding="UTF-8" standalone="yes"?>
<Relationships xmlns="http://schemas.openxmlformats.org/package/2006/relationships"><Relationship Id="rId13" Type="http://schemas.openxmlformats.org/officeDocument/2006/relationships/image" Target="../media/image500.png"/><Relationship Id="rId3" Type="http://schemas.openxmlformats.org/officeDocument/2006/relationships/image" Target="../media/image69.png"/><Relationship Id="rId12" Type="http://schemas.openxmlformats.org/officeDocument/2006/relationships/image" Target="../media/image490.png"/><Relationship Id="rId17" Type="http://schemas.openxmlformats.org/officeDocument/2006/relationships/image" Target="../media/image13.png"/><Relationship Id="rId2" Type="http://schemas.openxmlformats.org/officeDocument/2006/relationships/image" Target="../media/image67.png"/><Relationship Id="rId16" Type="http://schemas.openxmlformats.org/officeDocument/2006/relationships/image" Target="../media/image460.png"/><Relationship Id="rId1" Type="http://schemas.openxmlformats.org/officeDocument/2006/relationships/slideLayout" Target="../slideLayouts/slideLayout2.xml"/><Relationship Id="rId11" Type="http://schemas.openxmlformats.org/officeDocument/2006/relationships/image" Target="../media/image420.png"/><Relationship Id="rId15" Type="http://schemas.openxmlformats.org/officeDocument/2006/relationships/image" Target="../media/image68.png"/><Relationship Id="rId10" Type="http://schemas.openxmlformats.org/officeDocument/2006/relationships/image" Target="../media/image480.png"/><Relationship Id="rId9" Type="http://schemas.openxmlformats.org/officeDocument/2006/relationships/image" Target="../media/image400.png"/><Relationship Id="rId14" Type="http://schemas.openxmlformats.org/officeDocument/2006/relationships/image" Target="../media/image510.png"/></Relationships>
</file>

<file path=ppt/slides/_rels/slide24.xml.rels><?xml version="1.0" encoding="UTF-8" standalone="yes"?>
<Relationships xmlns="http://schemas.openxmlformats.org/package/2006/relationships"><Relationship Id="rId13" Type="http://schemas.openxmlformats.org/officeDocument/2006/relationships/image" Target="../media/image440.png"/><Relationship Id="rId18" Type="http://schemas.openxmlformats.org/officeDocument/2006/relationships/image" Target="../media/image50.png"/><Relationship Id="rId3" Type="http://schemas.openxmlformats.org/officeDocument/2006/relationships/image" Target="../media/image71.png"/><Relationship Id="rId12" Type="http://schemas.openxmlformats.org/officeDocument/2006/relationships/image" Target="../media/image430.png"/><Relationship Id="rId17" Type="http://schemas.openxmlformats.org/officeDocument/2006/relationships/image" Target="../media/image13.png"/><Relationship Id="rId2" Type="http://schemas.openxmlformats.org/officeDocument/2006/relationships/image" Target="../media/image70.png"/><Relationship Id="rId16" Type="http://schemas.openxmlformats.org/officeDocument/2006/relationships/image" Target="../media/image460.png"/><Relationship Id="rId1" Type="http://schemas.openxmlformats.org/officeDocument/2006/relationships/slideLayout" Target="../slideLayouts/slideLayout2.xml"/><Relationship Id="rId11" Type="http://schemas.openxmlformats.org/officeDocument/2006/relationships/image" Target="../media/image540.png"/><Relationship Id="rId15" Type="http://schemas.openxmlformats.org/officeDocument/2006/relationships/image" Target="../media/image68.png"/><Relationship Id="rId10" Type="http://schemas.openxmlformats.org/officeDocument/2006/relationships/image" Target="../media/image480.png"/><Relationship Id="rId9" Type="http://schemas.openxmlformats.org/officeDocument/2006/relationships/image" Target="../media/image400.png"/><Relationship Id="rId14" Type="http://schemas.openxmlformats.org/officeDocument/2006/relationships/image" Target="../media/image510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7" Type="http://schemas.openxmlformats.org/officeDocument/2006/relationships/image" Target="../media/image24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3" Type="http://schemas.openxmlformats.org/officeDocument/2006/relationships/image" Target="../media/image26.svg"/><Relationship Id="rId7" Type="http://schemas.openxmlformats.org/officeDocument/2006/relationships/image" Target="../media/image30.sv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png"/><Relationship Id="rId5" Type="http://schemas.openxmlformats.org/officeDocument/2006/relationships/image" Target="../media/image28.svg"/><Relationship Id="rId4" Type="http://schemas.openxmlformats.org/officeDocument/2006/relationships/image" Target="../media/image27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30.svg"/><Relationship Id="rId7" Type="http://schemas.openxmlformats.org/officeDocument/2006/relationships/image" Target="../media/image26.sv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png"/><Relationship Id="rId5" Type="http://schemas.openxmlformats.org/officeDocument/2006/relationships/image" Target="../media/image28.svg"/><Relationship Id="rId4" Type="http://schemas.openxmlformats.org/officeDocument/2006/relationships/image" Target="../media/image2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svg"/><Relationship Id="rId7" Type="http://schemas.openxmlformats.org/officeDocument/2006/relationships/image" Target="../media/image37.sv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6.png"/><Relationship Id="rId5" Type="http://schemas.openxmlformats.org/officeDocument/2006/relationships/image" Target="../media/image35.svg"/><Relationship Id="rId4" Type="http://schemas.openxmlformats.org/officeDocument/2006/relationships/image" Target="../media/image3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hyperlink" Target="https://indico.cern.ch/event/1240045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9" descr="MUON-SlideGraph-gradient.png">
            <a:extLst>
              <a:ext uri="{FF2B5EF4-FFF2-40B4-BE49-F238E27FC236}">
                <a16:creationId xmlns:a16="http://schemas.microsoft.com/office/drawing/2014/main" id="{A892F1A6-EB5B-1A13-8CB9-B05A470156A6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75000"/>
          </a:blip>
          <a:stretch>
            <a:fillRect/>
          </a:stretch>
        </p:blipFill>
        <p:spPr>
          <a:xfrm>
            <a:off x="0" y="3936509"/>
            <a:ext cx="12192000" cy="2933814"/>
          </a:xfrm>
          <a:prstGeom prst="rect">
            <a:avLst/>
          </a:prstGeom>
        </p:spPr>
      </p:pic>
      <p:pic>
        <p:nvPicPr>
          <p:cNvPr id="2" name="Image 9" descr="MUON-SlideGraph-gradient.png">
            <a:extLst>
              <a:ext uri="{FF2B5EF4-FFF2-40B4-BE49-F238E27FC236}">
                <a16:creationId xmlns:a16="http://schemas.microsoft.com/office/drawing/2014/main" id="{1A97653E-7C7C-B4D9-2A0E-6E9D329E4DCF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75000"/>
          </a:blip>
          <a:stretch>
            <a:fillRect/>
          </a:stretch>
        </p:blipFill>
        <p:spPr>
          <a:xfrm>
            <a:off x="0" y="3936509"/>
            <a:ext cx="12192000" cy="2933814"/>
          </a:xfrm>
          <a:prstGeom prst="rect">
            <a:avLst/>
          </a:prstGeom>
        </p:spPr>
      </p:pic>
      <p:sp>
        <p:nvSpPr>
          <p:cNvPr id="4" name="Segnaposto data 3">
            <a:extLst>
              <a:ext uri="{FF2B5EF4-FFF2-40B4-BE49-F238E27FC236}">
                <a16:creationId xmlns:a16="http://schemas.microsoft.com/office/drawing/2014/main" id="{FCA2739B-5A28-DC14-B907-8DCB6CCE13C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-1" y="6491576"/>
            <a:ext cx="2875723" cy="365125"/>
          </a:xfrm>
          <a:prstGeom prst="rect">
            <a:avLst/>
          </a:prstGeom>
        </p:spPr>
        <p:txBody>
          <a:bodyPr/>
          <a:lstStyle/>
          <a:p>
            <a:r>
              <a:rPr lang="en-US" sz="1600" b="1" dirty="0">
                <a:solidFill>
                  <a:schemeClr val="bg1"/>
                </a:solidFill>
              </a:rPr>
              <a:t>15 December 2023</a:t>
            </a:r>
            <a:endParaRPr lang="en-GB" sz="1600" b="1" dirty="0">
              <a:solidFill>
                <a:schemeClr val="bg1"/>
              </a:solidFill>
            </a:endParaRPr>
          </a:p>
        </p:txBody>
      </p:sp>
      <p:sp>
        <p:nvSpPr>
          <p:cNvPr id="6" name="Sottotitolo 2">
            <a:extLst>
              <a:ext uri="{FF2B5EF4-FFF2-40B4-BE49-F238E27FC236}">
                <a16:creationId xmlns:a16="http://schemas.microsoft.com/office/drawing/2014/main" id="{49100F5C-DB66-9400-A2C7-D85121124261}"/>
              </a:ext>
            </a:extLst>
          </p:cNvPr>
          <p:cNvSpPr txBox="1">
            <a:spLocks/>
          </p:cNvSpPr>
          <p:nvPr/>
        </p:nvSpPr>
        <p:spPr>
          <a:xfrm>
            <a:off x="-1" y="5109592"/>
            <a:ext cx="12192001" cy="443610"/>
          </a:xfrm>
          <a:prstGeom prst="rect">
            <a:avLst/>
          </a:prstGeom>
          <a:noFill/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rgbClr val="2E3AAF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2E3AAF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2E3AAF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2E3AAF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2E3AAF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it-IT" sz="2200" b="1" dirty="0">
                <a:solidFill>
                  <a:schemeClr val="bg1"/>
                </a:solidFill>
              </a:rPr>
              <a:t>D. Novelli</a:t>
            </a:r>
            <a:r>
              <a:rPr lang="en-GB" sz="2200" b="1" baseline="30000" dirty="0">
                <a:solidFill>
                  <a:schemeClr val="bg1"/>
                </a:solidFill>
              </a:rPr>
              <a:t>1,2</a:t>
            </a:r>
            <a:r>
              <a:rPr lang="it-IT" sz="2200" b="1" dirty="0">
                <a:solidFill>
                  <a:schemeClr val="bg1"/>
                </a:solidFill>
              </a:rPr>
              <a:t>, L. Alfonso</a:t>
            </a:r>
            <a:r>
              <a:rPr lang="en-GB" sz="2200" b="1" baseline="30000" dirty="0">
                <a:solidFill>
                  <a:schemeClr val="bg1"/>
                </a:solidFill>
              </a:rPr>
              <a:t> 2</a:t>
            </a:r>
            <a:r>
              <a:rPr lang="it-IT" sz="2200" b="1" dirty="0">
                <a:solidFill>
                  <a:schemeClr val="bg1"/>
                </a:solidFill>
              </a:rPr>
              <a:t>, A. Bersani</a:t>
            </a:r>
            <a:r>
              <a:rPr lang="en-GB" sz="2200" b="1" baseline="30000" dirty="0">
                <a:solidFill>
                  <a:schemeClr val="bg1"/>
                </a:solidFill>
              </a:rPr>
              <a:t>2</a:t>
            </a:r>
            <a:r>
              <a:rPr lang="it-IT" sz="2200" b="1" dirty="0">
                <a:solidFill>
                  <a:schemeClr val="bg1"/>
                </a:solidFill>
              </a:rPr>
              <a:t>, B. </a:t>
            </a:r>
            <a:r>
              <a:rPr lang="it-IT" sz="2200" b="1" dirty="0" err="1">
                <a:solidFill>
                  <a:schemeClr val="bg1"/>
                </a:solidFill>
              </a:rPr>
              <a:t>Caiffi</a:t>
            </a:r>
            <a:r>
              <a:rPr lang="en-GB" sz="2200" b="1" baseline="30000" dirty="0">
                <a:solidFill>
                  <a:schemeClr val="bg1"/>
                </a:solidFill>
              </a:rPr>
              <a:t>2</a:t>
            </a:r>
            <a:r>
              <a:rPr lang="it-IT" sz="2200" b="1" dirty="0">
                <a:solidFill>
                  <a:schemeClr val="bg1"/>
                </a:solidFill>
              </a:rPr>
              <a:t>, S. </a:t>
            </a:r>
            <a:r>
              <a:rPr lang="it-IT" sz="2200" b="1" dirty="0" err="1">
                <a:solidFill>
                  <a:schemeClr val="bg1"/>
                </a:solidFill>
              </a:rPr>
              <a:t>Farinon</a:t>
            </a:r>
            <a:r>
              <a:rPr lang="en-GB" sz="2200" b="1" baseline="30000" dirty="0">
                <a:solidFill>
                  <a:schemeClr val="bg1"/>
                </a:solidFill>
              </a:rPr>
              <a:t>2</a:t>
            </a:r>
            <a:r>
              <a:rPr lang="it-IT" sz="2200" b="1" dirty="0">
                <a:solidFill>
                  <a:schemeClr val="bg1"/>
                </a:solidFill>
              </a:rPr>
              <a:t>, </a:t>
            </a:r>
          </a:p>
          <a:p>
            <a:pPr marL="0" indent="0" algn="ctr">
              <a:buFont typeface="Arial" panose="020B0604020202020204" pitchFamily="34" charset="0"/>
              <a:buNone/>
            </a:pPr>
            <a:r>
              <a:rPr lang="it-IT" sz="2200" b="1" dirty="0">
                <a:solidFill>
                  <a:schemeClr val="bg1"/>
                </a:solidFill>
              </a:rPr>
              <a:t>S. Mariotto</a:t>
            </a:r>
            <a:r>
              <a:rPr lang="en-GB" sz="2200" b="1" baseline="30000" dirty="0">
                <a:solidFill>
                  <a:schemeClr val="bg1"/>
                </a:solidFill>
              </a:rPr>
              <a:t>3</a:t>
            </a:r>
            <a:r>
              <a:rPr lang="it-IT" sz="2200" b="1" dirty="0">
                <a:solidFill>
                  <a:schemeClr val="bg1"/>
                </a:solidFill>
              </a:rPr>
              <a:t> , T. Salmi</a:t>
            </a:r>
            <a:r>
              <a:rPr lang="en-GB" sz="2200" b="1" baseline="30000" dirty="0">
                <a:solidFill>
                  <a:schemeClr val="bg1"/>
                </a:solidFill>
              </a:rPr>
              <a:t>4</a:t>
            </a:r>
            <a:r>
              <a:rPr lang="fi-FI" sz="2200" b="1" dirty="0">
                <a:solidFill>
                  <a:schemeClr val="bg1"/>
                </a:solidFill>
              </a:rPr>
              <a:t> , </a:t>
            </a:r>
            <a:r>
              <a:rPr lang="it-IT" sz="2200" b="1" dirty="0">
                <a:solidFill>
                  <a:schemeClr val="bg1"/>
                </a:solidFill>
              </a:rPr>
              <a:t>L. Bottura</a:t>
            </a:r>
            <a:r>
              <a:rPr lang="it-IT" sz="2200" b="1" baseline="30000" dirty="0">
                <a:solidFill>
                  <a:schemeClr val="bg1"/>
                </a:solidFill>
              </a:rPr>
              <a:t>5</a:t>
            </a:r>
            <a:r>
              <a:rPr lang="fi-FI" sz="2200" b="1" dirty="0">
                <a:solidFill>
                  <a:schemeClr val="bg1"/>
                </a:solidFill>
              </a:rPr>
              <a:t>, ...</a:t>
            </a:r>
            <a:endParaRPr lang="it-IT" sz="2200" b="1" dirty="0">
              <a:solidFill>
                <a:schemeClr val="bg1"/>
              </a:solidFill>
            </a:endParaRPr>
          </a:p>
        </p:txBody>
      </p:sp>
      <p:sp>
        <p:nvSpPr>
          <p:cNvPr id="8" name="Sottotitolo 2">
            <a:extLst>
              <a:ext uri="{FF2B5EF4-FFF2-40B4-BE49-F238E27FC236}">
                <a16:creationId xmlns:a16="http://schemas.microsoft.com/office/drawing/2014/main" id="{BBC02230-A36F-8631-DF79-344179068E47}"/>
              </a:ext>
            </a:extLst>
          </p:cNvPr>
          <p:cNvSpPr txBox="1">
            <a:spLocks/>
          </p:cNvSpPr>
          <p:nvPr/>
        </p:nvSpPr>
        <p:spPr>
          <a:xfrm>
            <a:off x="0" y="6088488"/>
            <a:ext cx="12192000" cy="365125"/>
          </a:xfrm>
          <a:prstGeom prst="rect">
            <a:avLst/>
          </a:prstGeom>
          <a:noFill/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</p:spPr>
        <p:txBody>
          <a:bodyPr/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rgbClr val="2E3AAF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rgbClr val="2E3AAF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rgbClr val="2E3AAF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rgbClr val="2E3AAF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600" b="1" i="1" dirty="0">
                <a:solidFill>
                  <a:schemeClr val="bg1"/>
                </a:solidFill>
              </a:rPr>
              <a:t> </a:t>
            </a:r>
            <a:r>
              <a:rPr lang="en-GB" sz="1600" b="1" i="1" baseline="30000" dirty="0">
                <a:solidFill>
                  <a:schemeClr val="bg1"/>
                </a:solidFill>
              </a:rPr>
              <a:t>1</a:t>
            </a:r>
            <a:r>
              <a:rPr lang="it-IT" sz="1600" b="1" i="1" dirty="0">
                <a:solidFill>
                  <a:schemeClr val="bg1"/>
                </a:solidFill>
              </a:rPr>
              <a:t>Sapienza University of Rome ,   </a:t>
            </a:r>
            <a:r>
              <a:rPr lang="en-GB" sz="1600" b="1" i="1" baseline="30000" dirty="0">
                <a:solidFill>
                  <a:schemeClr val="bg1"/>
                </a:solidFill>
              </a:rPr>
              <a:t>2</a:t>
            </a:r>
            <a:r>
              <a:rPr lang="it-IT" sz="1600" b="1" i="1" dirty="0">
                <a:solidFill>
                  <a:schemeClr val="bg1"/>
                </a:solidFill>
              </a:rPr>
              <a:t>INFN – Genoa ,  </a:t>
            </a:r>
            <a:r>
              <a:rPr lang="en-GB" sz="1600" b="1" i="1" dirty="0">
                <a:solidFill>
                  <a:schemeClr val="bg1"/>
                </a:solidFill>
              </a:rPr>
              <a:t> </a:t>
            </a:r>
            <a:r>
              <a:rPr lang="en-GB" sz="1600" b="1" i="1" baseline="30000" dirty="0">
                <a:solidFill>
                  <a:schemeClr val="bg1"/>
                </a:solidFill>
              </a:rPr>
              <a:t>3</a:t>
            </a:r>
            <a:r>
              <a:rPr lang="it-IT" sz="1600" b="1" i="1" dirty="0">
                <a:solidFill>
                  <a:schemeClr val="bg1"/>
                </a:solidFill>
              </a:rPr>
              <a:t>INFN and University of Milan,   </a:t>
            </a:r>
            <a:r>
              <a:rPr lang="en-GB" sz="1600" b="1" i="1" baseline="30000" dirty="0">
                <a:solidFill>
                  <a:schemeClr val="bg1"/>
                </a:solidFill>
              </a:rPr>
              <a:t>4</a:t>
            </a:r>
            <a:r>
              <a:rPr lang="it-IT" sz="1600" b="1" i="1" dirty="0">
                <a:solidFill>
                  <a:schemeClr val="bg1"/>
                </a:solidFill>
              </a:rPr>
              <a:t>Tampere University ,   </a:t>
            </a:r>
            <a:r>
              <a:rPr lang="en-GB" sz="1600" b="1" i="1" baseline="30000" dirty="0">
                <a:solidFill>
                  <a:schemeClr val="bg1"/>
                </a:solidFill>
              </a:rPr>
              <a:t>5</a:t>
            </a:r>
            <a:r>
              <a:rPr lang="it-IT" sz="1600" b="1" i="1" dirty="0">
                <a:solidFill>
                  <a:schemeClr val="bg1"/>
                </a:solidFill>
              </a:rPr>
              <a:t>CERN </a:t>
            </a:r>
            <a:endParaRPr lang="it-IT" sz="1600" b="1" i="1" dirty="0">
              <a:ln w="3175">
                <a:solidFill>
                  <a:schemeClr val="tx1">
                    <a:alpha val="59000"/>
                  </a:schemeClr>
                </a:solidFill>
              </a:ln>
              <a:solidFill>
                <a:schemeClr val="bg1"/>
              </a:solidFill>
            </a:endParaRPr>
          </a:p>
          <a:p>
            <a:pPr algn="l"/>
            <a:endParaRPr lang="it-IT" sz="1600" b="1" i="1" dirty="0">
              <a:ln w="3175">
                <a:solidFill>
                  <a:schemeClr val="tx1">
                    <a:alpha val="59000"/>
                  </a:schemeClr>
                </a:solidFill>
              </a:ln>
              <a:solidFill>
                <a:schemeClr val="bg1"/>
              </a:solidFill>
            </a:endParaRPr>
          </a:p>
        </p:txBody>
      </p:sp>
      <p:pic>
        <p:nvPicPr>
          <p:cNvPr id="9" name="Picture 7" descr="A close up of a logo&#10;&#10;Description automatically generated with low confidence">
            <a:extLst>
              <a:ext uri="{FF2B5EF4-FFF2-40B4-BE49-F238E27FC236}">
                <a16:creationId xmlns:a16="http://schemas.microsoft.com/office/drawing/2014/main" id="{7805CEFA-F46B-456F-5C7E-FD693F38044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29595" y="324798"/>
            <a:ext cx="2524540" cy="756376"/>
          </a:xfrm>
          <a:prstGeom prst="rect">
            <a:avLst/>
          </a:prstGeom>
        </p:spPr>
      </p:pic>
      <p:sp>
        <p:nvSpPr>
          <p:cNvPr id="10" name="Titolo 1">
            <a:extLst>
              <a:ext uri="{FF2B5EF4-FFF2-40B4-BE49-F238E27FC236}">
                <a16:creationId xmlns:a16="http://schemas.microsoft.com/office/drawing/2014/main" id="{07703C0E-3CC1-F659-3344-5E822C7941CE}"/>
              </a:ext>
            </a:extLst>
          </p:cNvPr>
          <p:cNvSpPr txBox="1">
            <a:spLocks/>
          </p:cNvSpPr>
          <p:nvPr/>
        </p:nvSpPr>
        <p:spPr>
          <a:xfrm>
            <a:off x="1851813" y="2999932"/>
            <a:ext cx="8064131" cy="1868898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</p:spPr>
        <p:txBody>
          <a:bodyPr/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rgbClr val="FC3647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US" sz="3600">
                <a:ln w="6350" cap="flat" cmpd="sng">
                  <a:noFill/>
                  <a:prstDash val="solid"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Performance limits of accelerator </a:t>
            </a:r>
            <a:br>
              <a:rPr lang="en-US" sz="3600">
                <a:ln w="6350" cap="flat" cmpd="sng">
                  <a:noFill/>
                  <a:prstDash val="solid"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3600">
                <a:ln w="6350" cap="flat" cmpd="sng">
                  <a:noFill/>
                  <a:prstDash val="solid"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dipole and quadrupole for a</a:t>
            </a:r>
            <a:br>
              <a:rPr lang="en-US" sz="3600">
                <a:ln w="6350" cap="flat" cmpd="sng">
                  <a:noFill/>
                  <a:prstDash val="solid"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3600">
                <a:ln w="6350" cap="flat" cmpd="sng">
                  <a:noFill/>
                  <a:prstDash val="solid"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Muon Collider</a:t>
            </a:r>
            <a:endParaRPr lang="it-IT" sz="3600" dirty="0">
              <a:ln w="6350" cap="flat" cmpd="sng">
                <a:noFill/>
                <a:prstDash val="solid"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1" name="Picture 8" descr="A blue logo with a black background">
            <a:extLst>
              <a:ext uri="{FF2B5EF4-FFF2-40B4-BE49-F238E27FC236}">
                <a16:creationId xmlns:a16="http://schemas.microsoft.com/office/drawing/2014/main" id="{DAC2B3DD-90B5-18B3-3F95-6422989271D4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21315" r="20838"/>
          <a:stretch/>
        </p:blipFill>
        <p:spPr>
          <a:xfrm>
            <a:off x="5556710" y="83700"/>
            <a:ext cx="1078579" cy="1048820"/>
          </a:xfrm>
          <a:prstGeom prst="rect">
            <a:avLst/>
          </a:prstGeom>
        </p:spPr>
      </p:pic>
      <p:pic>
        <p:nvPicPr>
          <p:cNvPr id="13" name="Picture 10" descr="A close-up of a logo&#10;&#10;Description automatically generated">
            <a:extLst>
              <a:ext uri="{FF2B5EF4-FFF2-40B4-BE49-F238E27FC236}">
                <a16:creationId xmlns:a16="http://schemas.microsoft.com/office/drawing/2014/main" id="{E78EAAB7-9FD3-35E3-23EA-6B441604A2E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266017" y="346437"/>
            <a:ext cx="2050262" cy="788211"/>
          </a:xfrm>
          <a:prstGeom prst="rect">
            <a:avLst/>
          </a:prstGeom>
        </p:spPr>
      </p:pic>
      <p:sp>
        <p:nvSpPr>
          <p:cNvPr id="14" name="Segnaposto piè di pagina 4">
            <a:extLst>
              <a:ext uri="{FF2B5EF4-FFF2-40B4-BE49-F238E27FC236}">
                <a16:creationId xmlns:a16="http://schemas.microsoft.com/office/drawing/2014/main" id="{C91A595A-BEC6-202E-3735-2147B22BBC8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015335" y="6491575"/>
            <a:ext cx="2176665" cy="365125"/>
          </a:xfrm>
          <a:prstGeom prst="rect">
            <a:avLst/>
          </a:prstGeom>
        </p:spPr>
        <p:txBody>
          <a:bodyPr/>
          <a:lstStyle/>
          <a:p>
            <a:r>
              <a:rPr lang="en-US" sz="1600" b="1" dirty="0">
                <a:solidFill>
                  <a:schemeClr val="bg1"/>
                </a:solidFill>
              </a:rPr>
              <a:t>WP7 – Task 4</a:t>
            </a:r>
            <a:endParaRPr lang="en-GB" sz="16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409188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4FB0528-1115-02A1-D399-19E93FB3CBB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WP7 – Task 4</a:t>
            </a:r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6744833-9845-BD3A-2D1D-8465A6BDDE7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16AB2F8-5338-F742-A59E-35F5B82165E6}" type="slidenum">
              <a:rPr lang="en-GB" smtClean="0"/>
              <a:pPr/>
              <a:t>9</a:t>
            </a:fld>
            <a:endParaRPr lang="en-GB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2EF28AB4-FCA2-C1CF-6D5A-983D636206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Combined Function Magnet</a:t>
            </a:r>
            <a:endParaRPr lang="en-GB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4C07E43-232D-A9F8-F519-09A586F5C623}"/>
              </a:ext>
            </a:extLst>
          </p:cNvPr>
          <p:cNvSpPr txBox="1"/>
          <p:nvPr/>
        </p:nvSpPr>
        <p:spPr>
          <a:xfrm>
            <a:off x="553039" y="1383304"/>
            <a:ext cx="5291579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1600"/>
              <a:t>Combined Function Magnet with </a:t>
            </a:r>
            <a:r>
              <a:rPr lang="it-IT" sz="1600"/>
              <a:t>Asymmetric Coil</a:t>
            </a:r>
          </a:p>
          <a:p>
            <a:pPr algn="l"/>
            <a:r>
              <a:rPr lang="en-US" sz="1600">
                <a:hlinkClick r:id="rId2"/>
              </a:rPr>
              <a:t>https</a:t>
            </a:r>
            <a:r>
              <a:rPr lang="en-US" sz="1600" dirty="0">
                <a:hlinkClick r:id="rId2"/>
              </a:rPr>
              <a:t>://indico.cern.ch/event/1043242/contributions/4448798/attachments/2279860/3873498/MCM20210712SCFM.</a:t>
            </a:r>
            <a:r>
              <a:rPr lang="en-US" sz="1600">
                <a:hlinkClick r:id="rId2"/>
              </a:rPr>
              <a:t>pdf</a:t>
            </a:r>
            <a:r>
              <a:rPr lang="en-US" sz="1600"/>
              <a:t>  </a:t>
            </a:r>
            <a:endParaRPr lang="en-US" sz="1600" dirty="0"/>
          </a:p>
          <a:p>
            <a:endParaRPr lang="en-US" sz="1600" dirty="0"/>
          </a:p>
          <a:p>
            <a:endParaRPr lang="en-GB" sz="1600" dirty="0"/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D6F821B1-1A4C-D2A3-33CD-F7B6BA1ABE78}"/>
              </a:ext>
            </a:extLst>
          </p:cNvPr>
          <p:cNvSpPr txBox="1"/>
          <p:nvPr/>
        </p:nvSpPr>
        <p:spPr>
          <a:xfrm>
            <a:off x="6470778" y="1186316"/>
            <a:ext cx="4864233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fr-FR" sz="1600"/>
              <a:t>Dipole inside a Quadrupole and viceversa:</a:t>
            </a:r>
          </a:p>
          <a:p>
            <a:pPr algn="l"/>
            <a:r>
              <a:rPr lang="en-US" sz="1600">
                <a:hlinkClick r:id="rId3"/>
              </a:rPr>
              <a:t>https://indico.cern.ch/event/1147940/contributions/4818189/attachments/2429583/4160091/2022-04-21_US-MAP%20SR%20and%20IR%20magnets_AZv3.pdf</a:t>
            </a:r>
            <a:r>
              <a:rPr lang="en-US" sz="1600"/>
              <a:t>  </a:t>
            </a:r>
            <a:endParaRPr lang="en-US" sz="1600" dirty="0"/>
          </a:p>
        </p:txBody>
      </p:sp>
      <p:pic>
        <p:nvPicPr>
          <p:cNvPr id="10" name="Immagine 9" descr="Immagine che contiene testo, schermata, Carattere, cerchio&#10;&#10;Descrizione generata automaticamente">
            <a:extLst>
              <a:ext uri="{FF2B5EF4-FFF2-40B4-BE49-F238E27FC236}">
                <a16:creationId xmlns:a16="http://schemas.microsoft.com/office/drawing/2014/main" id="{86924B3E-17F4-CAB6-0457-F6312524B870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729"/>
          <a:stretch/>
        </p:blipFill>
        <p:spPr>
          <a:xfrm>
            <a:off x="6192281" y="2488096"/>
            <a:ext cx="4959628" cy="3754382"/>
          </a:xfrm>
          <a:prstGeom prst="rect">
            <a:avLst/>
          </a:prstGeom>
        </p:spPr>
      </p:pic>
      <p:pic>
        <p:nvPicPr>
          <p:cNvPr id="12" name="Immagine 11" descr="Immagine che contiene testo, cerchio, diagramma, schermata&#10;&#10;Descrizione generata automaticamente">
            <a:extLst>
              <a:ext uri="{FF2B5EF4-FFF2-40B4-BE49-F238E27FC236}">
                <a16:creationId xmlns:a16="http://schemas.microsoft.com/office/drawing/2014/main" id="{A722E63A-2567-051B-C8A9-58146FA2899D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864"/>
          <a:stretch/>
        </p:blipFill>
        <p:spPr>
          <a:xfrm>
            <a:off x="697879" y="2516372"/>
            <a:ext cx="4417562" cy="3241586"/>
          </a:xfrm>
          <a:prstGeom prst="rect">
            <a:avLst/>
          </a:prstGeom>
        </p:spPr>
      </p:pic>
      <p:pic>
        <p:nvPicPr>
          <p:cNvPr id="14" name="Immagine 13">
            <a:extLst>
              <a:ext uri="{FF2B5EF4-FFF2-40B4-BE49-F238E27FC236}">
                <a16:creationId xmlns:a16="http://schemas.microsoft.com/office/drawing/2014/main" id="{946FE0D8-E65C-B8DB-3C78-6BEE8D95ED5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35496" y="5931833"/>
            <a:ext cx="2991644" cy="310645"/>
          </a:xfrm>
          <a:prstGeom prst="rect">
            <a:avLst/>
          </a:prstGeom>
        </p:spPr>
      </p:pic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F8EC9F8-DDC1-8B7F-03DF-CBF979082E8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35496" y="6393928"/>
            <a:ext cx="3179556" cy="365125"/>
          </a:xfrm>
        </p:spPr>
        <p:txBody>
          <a:bodyPr/>
          <a:lstStyle/>
          <a:p>
            <a:r>
              <a:rPr lang="en-US" dirty="0"/>
              <a:t>15 December – D. Novelli</a:t>
            </a:r>
            <a:endParaRPr lang="en-GB" sz="1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365775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F6FD2FF-F493-A2D6-9749-C33EB959F54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WP7 – Task 4</a:t>
            </a:r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F642520-3E05-DF73-E920-01E88F758A0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16AB2F8-5338-F742-A59E-35F5B82165E6}" type="slidenum">
              <a:rPr lang="en-GB" smtClean="0"/>
              <a:pPr/>
              <a:t>10</a:t>
            </a:fld>
            <a:endParaRPr lang="en-GB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D582DBDB-97F9-E069-FAAE-16234556FD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9399" y="207062"/>
            <a:ext cx="9707671" cy="681159"/>
          </a:xfrm>
        </p:spPr>
        <p:txBody>
          <a:bodyPr/>
          <a:lstStyle/>
          <a:p>
            <a:r>
              <a:rPr lang="en-GB" cap="small" dirty="0"/>
              <a:t>Conclusions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8" name="Content Placeholder 51">
                <a:extLst>
                  <a:ext uri="{FF2B5EF4-FFF2-40B4-BE49-F238E27FC236}">
                    <a16:creationId xmlns:a16="http://schemas.microsoft.com/office/drawing/2014/main" id="{FC0A78CA-3479-2A15-41CE-60671D95CAF8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634448" y="1479125"/>
                <a:ext cx="10923104" cy="4991367"/>
              </a:xfrm>
              <a:prstGeom prst="rect">
                <a:avLst/>
              </a:prstGeom>
            </p:spPr>
            <p:txBody>
              <a:bodyPr vert="horz">
                <a:noAutofit/>
              </a:bodyPr>
              <a:lstStyle>
                <a:lvl1pPr marL="493776" indent="-457200" algn="l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SzPct val="80000"/>
                  <a:buFont typeface="Arial"/>
                  <a:buChar char="•"/>
                  <a:defRPr kumimoji="0" sz="3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905256" indent="-457200" algn="l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SzPct val="90000"/>
                  <a:buFont typeface="Arial"/>
                  <a:buChar char="•"/>
                  <a:defRPr kumimoji="0" sz="2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92708" indent="-342900" algn="l" rtl="0" eaLnBrk="1" latinLnBrk="0" hangingPunct="1">
                  <a:spcBef>
                    <a:spcPct val="20000"/>
                  </a:spcBef>
                  <a:buClr>
                    <a:schemeClr val="accent2"/>
                  </a:buClr>
                  <a:buSzPct val="85000"/>
                  <a:buFont typeface="Arial"/>
                  <a:buChar char="•"/>
                  <a:defRPr kumimoji="0"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85316" indent="-342900" algn="l" rtl="0" eaLnBrk="1" latinLnBrk="0" hangingPunct="1">
                  <a:spcBef>
                    <a:spcPct val="20000"/>
                  </a:spcBef>
                  <a:buClr>
                    <a:schemeClr val="accent3"/>
                  </a:buClr>
                  <a:buSzPct val="90000"/>
                  <a:buFont typeface="Arial"/>
                  <a:buChar char="•"/>
                  <a:defRPr kumimoji="0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650492" indent="-342900" algn="l" rtl="0" eaLnBrk="1" latinLnBrk="0" hangingPunct="1">
                  <a:spcBef>
                    <a:spcPct val="20000"/>
                  </a:spcBef>
                  <a:buClr>
                    <a:schemeClr val="accent4"/>
                  </a:buClr>
                  <a:buSzPct val="100000"/>
                  <a:buFont typeface="Arial"/>
                  <a:buChar char="•"/>
                  <a:defRPr kumimoji="0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700784" indent="-182880" algn="l" rtl="0" eaLnBrk="1" latinLnBrk="0" hangingPunct="1">
                  <a:spcBef>
                    <a:spcPct val="20000"/>
                  </a:spcBef>
                  <a:buClr>
                    <a:schemeClr val="accent5"/>
                  </a:buClr>
                  <a:buFont typeface="Arial"/>
                  <a:buChar char="-"/>
                  <a:defRPr kumimoji="0" sz="2000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1920240" indent="-182880" algn="l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SzPct val="100000"/>
                  <a:buFont typeface="Arial"/>
                  <a:buChar char="•"/>
                  <a:defRPr kumimoji="0" sz="1800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139696" indent="-182880" algn="l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Font typeface="Arial"/>
                  <a:buChar char="▪"/>
                  <a:defRPr kumimoji="0"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331720" indent="-182880" algn="l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Font typeface="Arial"/>
                  <a:buChar char="•"/>
                  <a:defRPr kumimoji="0"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just">
                  <a:buFont typeface="Wingdings" panose="05000000000000000000" pitchFamily="2" charset="2"/>
                  <a:buChar char="ü"/>
                </a:pPr>
                <a:r>
                  <a:rPr lang="en-US" sz="1800" b="0" i="0" u="none" strike="noStrike" baseline="0" dirty="0"/>
                  <a:t>We are working on the performance targets for the collider ring </a:t>
                </a:r>
                <a:r>
                  <a:rPr lang="en-US" sz="1800" dirty="0"/>
                  <a:t>dipoles and quadrupoles</a:t>
                </a:r>
                <a:r>
                  <a:rPr lang="en-US" sz="1800" b="0" i="0" u="none" strike="noStrike" baseline="0" dirty="0"/>
                  <a:t>, showing the limits introduced by cost, mechanics and protection. The allowed magnet aperture (A) - magnetic field (B) phase spaces are provided and discussed, representing the starting point to define possible beam optics which are also acceptable from a technological point of view.</a:t>
                </a:r>
              </a:p>
              <a:p>
                <a:pPr marL="36576" indent="0" algn="just">
                  <a:buNone/>
                </a:pPr>
                <a:endParaRPr lang="en-US" sz="1050" dirty="0"/>
              </a:p>
              <a:p>
                <a:pPr marL="36576" indent="0" algn="just">
                  <a:buNone/>
                </a:pPr>
                <a:r>
                  <a:rPr lang="en-US" sz="1800" dirty="0"/>
                  <a:t>Next steps:</a:t>
                </a:r>
              </a:p>
              <a:p>
                <a:pPr marL="36576" indent="0" algn="just">
                  <a:buNone/>
                </a:pPr>
                <a:endParaRPr lang="en-US" sz="800" dirty="0"/>
              </a:p>
              <a:p>
                <a:pPr lvl="1" algn="just">
                  <a:buClr>
                    <a:srgbClr val="FF0000"/>
                  </a:buClr>
                  <a:buSzPct val="100000"/>
                  <a:buFont typeface="Wingdings" panose="05000000000000000000" pitchFamily="2" charset="2"/>
                  <a:buChar char="Ø"/>
                </a:pPr>
                <a:r>
                  <a:rPr lang="en-US" sz="2000" dirty="0"/>
                  <a:t>Iterate with beam physics as the nominal optics and adjust </a:t>
                </a:r>
                <a:r>
                  <a:rPr lang="en-US" sz="2000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design targets </a:t>
                </a:r>
                <a:r>
                  <a:rPr lang="en-US" sz="2000" dirty="0"/>
                  <a:t>in accordance. </a:t>
                </a:r>
              </a:p>
              <a:p>
                <a:pPr lvl="2" algn="just">
                  <a:buClr>
                    <a:srgbClr val="FF0000"/>
                  </a:buClr>
                  <a:buSzPct val="100000"/>
                  <a:buFont typeface="Wingdings" panose="05000000000000000000" pitchFamily="2" charset="2"/>
                  <a:buChar char="Ø"/>
                </a:pPr>
                <a:r>
                  <a:rPr lang="en-US" altLang="en-US" sz="1800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How much can we reduce the aperture by working with HTS at 20K?</a:t>
                </a:r>
              </a:p>
              <a:p>
                <a:pPr marL="749808" lvl="2" indent="0" algn="just">
                  <a:buClr>
                    <a:srgbClr val="FF0000"/>
                  </a:buClr>
                  <a:buSzPct val="100000"/>
                  <a:buNone/>
                </a:pPr>
                <a:endParaRPr lang="en-US" sz="500" dirty="0"/>
              </a:p>
              <a:p>
                <a:pPr lvl="1" algn="just">
                  <a:buClr>
                    <a:srgbClr val="FF0000"/>
                  </a:buClr>
                  <a:buSzPct val="100000"/>
                  <a:buFont typeface="Wingdings" panose="05000000000000000000" pitchFamily="2" charset="2"/>
                  <a:buChar char="Ø"/>
                </a:pPr>
                <a:r>
                  <a:rPr lang="en-US" sz="2000" dirty="0"/>
                  <a:t>Analysis of non-insulated and metal-insulated coils for quench protection.</a:t>
                </a:r>
                <a:endParaRPr lang="en-US" sz="500" dirty="0"/>
              </a:p>
              <a:p>
                <a:pPr marL="448056" lvl="1" indent="0" algn="just">
                  <a:buClr>
                    <a:srgbClr val="FF0000"/>
                  </a:buClr>
                  <a:buSzPct val="100000"/>
                  <a:buNone/>
                </a:pPr>
                <a:endParaRPr lang="en-US" sz="500" dirty="0"/>
              </a:p>
              <a:p>
                <a:pPr lvl="1" algn="just">
                  <a:buClr>
                    <a:srgbClr val="FF0000"/>
                  </a:buClr>
                  <a:buSzPct val="100000"/>
                  <a:buFont typeface="Wingdings" panose="05000000000000000000" pitchFamily="2" charset="2"/>
                  <a:buChar char="Ø"/>
                </a:pPr>
                <a:r>
                  <a:rPr lang="en-US" sz="2000" dirty="0"/>
                  <a:t>Solve the problem of the neutrino flux in the straight sections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sz="2000" dirty="0"/>
                  <a:t> </a:t>
                </a:r>
                <a:r>
                  <a:rPr lang="en-US" sz="2000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Combined function magnets</a:t>
                </a:r>
              </a:p>
              <a:p>
                <a:pPr marL="448056" lvl="1" indent="0" algn="just">
                  <a:buClr>
                    <a:srgbClr val="FF0000"/>
                  </a:buClr>
                  <a:buSzPct val="100000"/>
                  <a:buNone/>
                </a:pPr>
                <a:endParaRPr lang="en-US" sz="5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 lvl="1" algn="just">
                  <a:buClr>
                    <a:srgbClr val="FF0000"/>
                  </a:buClr>
                  <a:buSzPct val="100000"/>
                  <a:buFont typeface="Wingdings" panose="05000000000000000000" pitchFamily="2" charset="2"/>
                  <a:buChar char="Ø"/>
                </a:pPr>
                <a:r>
                  <a:rPr lang="en-US" sz="2000" dirty="0"/>
                  <a:t>Move toward more realistic configurations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sz="2000" dirty="0"/>
                  <a:t> FEM </a:t>
                </a:r>
              </a:p>
              <a:p>
                <a:pPr marL="928116" lvl="3" indent="0" algn="just">
                  <a:buClr>
                    <a:srgbClr val="FF0000"/>
                  </a:buClr>
                  <a:buSzPct val="100000"/>
                  <a:buNone/>
                </a:pPr>
                <a:endParaRPr lang="en-US" sz="500" dirty="0"/>
              </a:p>
              <a:p>
                <a:pPr lvl="1" algn="just">
                  <a:buClr>
                    <a:srgbClr val="FF0000"/>
                  </a:buClr>
                  <a:buSzPct val="100000"/>
                  <a:buFont typeface="Wingdings" panose="05000000000000000000" pitchFamily="2" charset="2"/>
                  <a:buChar char="Ø"/>
                </a:pPr>
                <a:r>
                  <a:rPr lang="en-US" sz="2000" b="0" i="0" u="none" strike="noStrike" baseline="0" dirty="0"/>
                  <a:t>Develop preliminary designs </a:t>
                </a:r>
                <a:r>
                  <a:rPr lang="en-GB" sz="2000" b="0" i="0" u="none" strike="noStrike" baseline="0" dirty="0"/>
                  <a:t>for possible 10 </a:t>
                </a:r>
                <a:r>
                  <a:rPr lang="en-GB" sz="2000" b="0" i="0" u="none" strike="noStrike" baseline="0" dirty="0" err="1"/>
                  <a:t>TeV</a:t>
                </a:r>
                <a:r>
                  <a:rPr lang="en-GB" sz="2000" b="0" i="0" u="none" strike="noStrike" baseline="0" dirty="0"/>
                  <a:t> muon collider ring magnets.</a:t>
                </a:r>
              </a:p>
            </p:txBody>
          </p:sp>
        </mc:Choice>
        <mc:Fallback>
          <p:sp>
            <p:nvSpPr>
              <p:cNvPr id="8" name="Content Placeholder 51">
                <a:extLst>
                  <a:ext uri="{FF2B5EF4-FFF2-40B4-BE49-F238E27FC236}">
                    <a16:creationId xmlns:a16="http://schemas.microsoft.com/office/drawing/2014/main" id="{FC0A78CA-3479-2A15-41CE-60671D95CAF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4448" y="1479125"/>
                <a:ext cx="10923104" cy="4991367"/>
              </a:xfrm>
              <a:prstGeom prst="rect">
                <a:avLst/>
              </a:prstGeom>
              <a:blipFill>
                <a:blip r:embed="rId2"/>
                <a:stretch>
                  <a:fillRect l="-112" t="-733" r="-50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7349CFD-BCB8-0688-042F-8D91258A58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35496" y="6393928"/>
            <a:ext cx="3179556" cy="365125"/>
          </a:xfrm>
        </p:spPr>
        <p:txBody>
          <a:bodyPr/>
          <a:lstStyle/>
          <a:p>
            <a:r>
              <a:rPr lang="en-US" dirty="0"/>
              <a:t>15 December – D. Novelli</a:t>
            </a:r>
            <a:endParaRPr lang="en-GB" sz="1200" b="1" dirty="0">
              <a:solidFill>
                <a:schemeClr val="bg1"/>
              </a:solidFill>
            </a:endParaRPr>
          </a:p>
        </p:txBody>
      </p:sp>
      <p:sp>
        <p:nvSpPr>
          <p:cNvPr id="9" name="Rectangle 2">
            <a:extLst>
              <a:ext uri="{FF2B5EF4-FFF2-40B4-BE49-F238E27FC236}">
                <a16:creationId xmlns:a16="http://schemas.microsoft.com/office/drawing/2014/main" id="{BC34376D-9827-C01A-4602-0F76FEE2DF99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2009775" cy="0"/>
          </a:xfrm>
          <a:prstGeom prst="rect">
            <a:avLst/>
          </a:prstGeom>
          <a:solidFill>
            <a:srgbClr val="34354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10" name="Rectangle 3">
            <a:extLst>
              <a:ext uri="{FF2B5EF4-FFF2-40B4-BE49-F238E27FC236}">
                <a16:creationId xmlns:a16="http://schemas.microsoft.com/office/drawing/2014/main" id="{FC4EC80D-801C-57D6-0729-610965A370B7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3657600" cy="0"/>
          </a:xfrm>
          <a:prstGeom prst="rect">
            <a:avLst/>
          </a:prstGeom>
          <a:solidFill>
            <a:srgbClr val="34354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en-US" altLang="en-US" sz="1800" b="0" i="0" u="none" strike="noStrike" cap="none" normalizeH="0" baseline="0">
                <a:ln>
                  <a:noFill/>
                </a:ln>
                <a:solidFill>
                  <a:srgbClr val="FFFFFF"/>
                </a:solidFill>
                <a:effectLst/>
                <a:latin typeface="Inter"/>
              </a:rPr>
            </a:b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" name="Rectangle 5">
            <a:extLst>
              <a:ext uri="{FF2B5EF4-FFF2-40B4-BE49-F238E27FC236}">
                <a16:creationId xmlns:a16="http://schemas.microsoft.com/office/drawing/2014/main" id="{34E5D472-81E6-65F9-8896-92086DB8B9F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152400"/>
            <a:ext cx="2009775" cy="0"/>
          </a:xfrm>
          <a:prstGeom prst="rect">
            <a:avLst/>
          </a:prstGeom>
          <a:solidFill>
            <a:srgbClr val="34354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13" name="Rectangle 6">
            <a:extLst>
              <a:ext uri="{FF2B5EF4-FFF2-40B4-BE49-F238E27FC236}">
                <a16:creationId xmlns:a16="http://schemas.microsoft.com/office/drawing/2014/main" id="{C7B058C0-BEBE-0FC1-760D-670B47598EE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152400"/>
            <a:ext cx="3657600" cy="0"/>
          </a:xfrm>
          <a:prstGeom prst="rect">
            <a:avLst/>
          </a:prstGeom>
          <a:solidFill>
            <a:srgbClr val="34354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en-US" altLang="en-US" sz="1800" b="0" i="0" u="none" strike="noStrike" cap="none" normalizeH="0" baseline="0">
                <a:ln>
                  <a:noFill/>
                </a:ln>
                <a:solidFill>
                  <a:srgbClr val="FFFFFF"/>
                </a:solidFill>
                <a:effectLst/>
                <a:latin typeface="Inter"/>
              </a:rPr>
            </a:b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5" name="Rectangle 8">
            <a:extLst>
              <a:ext uri="{FF2B5EF4-FFF2-40B4-BE49-F238E27FC236}">
                <a16:creationId xmlns:a16="http://schemas.microsoft.com/office/drawing/2014/main" id="{5D11E735-6B16-6E2B-7895-0AE3630DE01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4800" y="304800"/>
            <a:ext cx="2009775" cy="0"/>
          </a:xfrm>
          <a:prstGeom prst="rect">
            <a:avLst/>
          </a:prstGeom>
          <a:solidFill>
            <a:srgbClr val="34354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16" name="Rectangle 9">
            <a:extLst>
              <a:ext uri="{FF2B5EF4-FFF2-40B4-BE49-F238E27FC236}">
                <a16:creationId xmlns:a16="http://schemas.microsoft.com/office/drawing/2014/main" id="{C61F3063-5668-03E8-FD76-EE38755FEE3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4800" y="304800"/>
            <a:ext cx="3657600" cy="0"/>
          </a:xfrm>
          <a:prstGeom prst="rect">
            <a:avLst/>
          </a:prstGeom>
          <a:solidFill>
            <a:srgbClr val="34354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en-US" altLang="en-US" sz="1800" b="0" i="0" u="none" strike="noStrike" cap="none" normalizeH="0" baseline="0">
                <a:ln>
                  <a:noFill/>
                </a:ln>
                <a:solidFill>
                  <a:srgbClr val="FFFFFF"/>
                </a:solidFill>
                <a:effectLst/>
                <a:latin typeface="Inter"/>
              </a:rPr>
            </a:b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6408840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olo 1">
            <a:extLst>
              <a:ext uri="{FF2B5EF4-FFF2-40B4-BE49-F238E27FC236}">
                <a16:creationId xmlns:a16="http://schemas.microsoft.com/office/drawing/2014/main" id="{D9D24CA2-E5FC-B937-A293-1966C1B1ACCA}"/>
              </a:ext>
            </a:extLst>
          </p:cNvPr>
          <p:cNvSpPr txBox="1">
            <a:spLocks/>
          </p:cNvSpPr>
          <p:nvPr/>
        </p:nvSpPr>
        <p:spPr>
          <a:xfrm>
            <a:off x="1971170" y="3272597"/>
            <a:ext cx="8064131" cy="617911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/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rgbClr val="FC3647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US" sz="4000" dirty="0">
                <a:ln w="6350" cap="flat" cmpd="sng">
                  <a:noFill/>
                  <a:prstDash val="solid"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Thank you for your attention</a:t>
            </a:r>
            <a:endParaRPr lang="it-IT" sz="4000" dirty="0">
              <a:ln w="6350" cap="flat" cmpd="sng">
                <a:noFill/>
                <a:prstDash val="solid"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Segnaposto piè di pagina 4">
            <a:extLst>
              <a:ext uri="{FF2B5EF4-FFF2-40B4-BE49-F238E27FC236}">
                <a16:creationId xmlns:a16="http://schemas.microsoft.com/office/drawing/2014/main" id="{D84C1EA5-5FE8-CB1E-1D31-F0FFA93BA3E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015335" y="6491575"/>
            <a:ext cx="2176665" cy="365125"/>
          </a:xfrm>
          <a:prstGeom prst="rect">
            <a:avLst/>
          </a:prstGeom>
        </p:spPr>
        <p:txBody>
          <a:bodyPr/>
          <a:lstStyle/>
          <a:p>
            <a:r>
              <a:rPr lang="en-US" sz="1600" b="1" dirty="0">
                <a:solidFill>
                  <a:schemeClr val="bg1"/>
                </a:solidFill>
              </a:rPr>
              <a:t>WP7 – Task 4</a:t>
            </a:r>
            <a:endParaRPr lang="en-GB" sz="1600" b="1" dirty="0">
              <a:solidFill>
                <a:schemeClr val="bg1"/>
              </a:solidFill>
            </a:endParaRPr>
          </a:p>
        </p:txBody>
      </p:sp>
      <p:sp>
        <p:nvSpPr>
          <p:cNvPr id="2" name="Sottotitolo 2">
            <a:extLst>
              <a:ext uri="{FF2B5EF4-FFF2-40B4-BE49-F238E27FC236}">
                <a16:creationId xmlns:a16="http://schemas.microsoft.com/office/drawing/2014/main" id="{D3A9C162-5A44-9EA9-3656-7FBF572A2610}"/>
              </a:ext>
            </a:extLst>
          </p:cNvPr>
          <p:cNvSpPr txBox="1">
            <a:spLocks/>
          </p:cNvSpPr>
          <p:nvPr/>
        </p:nvSpPr>
        <p:spPr>
          <a:xfrm>
            <a:off x="-1" y="5109592"/>
            <a:ext cx="12192001" cy="443610"/>
          </a:xfrm>
          <a:prstGeom prst="rect">
            <a:avLst/>
          </a:prstGeom>
          <a:noFill/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rgbClr val="2E3AAF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2E3AAF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2E3AAF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2E3AAF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2E3AAF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it-IT" sz="2200" b="1">
                <a:solidFill>
                  <a:schemeClr val="bg1"/>
                </a:solidFill>
              </a:rPr>
              <a:t>D. Novelli</a:t>
            </a:r>
            <a:r>
              <a:rPr lang="en-GB" sz="2200" b="1" baseline="30000">
                <a:solidFill>
                  <a:schemeClr val="bg1"/>
                </a:solidFill>
              </a:rPr>
              <a:t>1,2</a:t>
            </a:r>
            <a:r>
              <a:rPr lang="it-IT" sz="2200" b="1">
                <a:solidFill>
                  <a:schemeClr val="bg1"/>
                </a:solidFill>
              </a:rPr>
              <a:t>, L. Alfonso</a:t>
            </a:r>
            <a:r>
              <a:rPr lang="en-GB" sz="2200" b="1" baseline="30000">
                <a:solidFill>
                  <a:schemeClr val="bg1"/>
                </a:solidFill>
              </a:rPr>
              <a:t> 2</a:t>
            </a:r>
            <a:r>
              <a:rPr lang="it-IT" sz="2200" b="1">
                <a:solidFill>
                  <a:schemeClr val="bg1"/>
                </a:solidFill>
              </a:rPr>
              <a:t>, A. Bersani</a:t>
            </a:r>
            <a:r>
              <a:rPr lang="en-GB" sz="2200" b="1" baseline="30000">
                <a:solidFill>
                  <a:schemeClr val="bg1"/>
                </a:solidFill>
              </a:rPr>
              <a:t>2</a:t>
            </a:r>
            <a:r>
              <a:rPr lang="it-IT" sz="2200" b="1">
                <a:solidFill>
                  <a:schemeClr val="bg1"/>
                </a:solidFill>
              </a:rPr>
              <a:t>, B. Caiffi</a:t>
            </a:r>
            <a:r>
              <a:rPr lang="en-GB" sz="2200" b="1" baseline="30000">
                <a:solidFill>
                  <a:schemeClr val="bg1"/>
                </a:solidFill>
              </a:rPr>
              <a:t>2</a:t>
            </a:r>
            <a:r>
              <a:rPr lang="it-IT" sz="2200" b="1">
                <a:solidFill>
                  <a:schemeClr val="bg1"/>
                </a:solidFill>
              </a:rPr>
              <a:t>, S. Farinon</a:t>
            </a:r>
            <a:r>
              <a:rPr lang="en-GB" sz="2200" b="1" baseline="30000">
                <a:solidFill>
                  <a:schemeClr val="bg1"/>
                </a:solidFill>
              </a:rPr>
              <a:t>2</a:t>
            </a:r>
            <a:r>
              <a:rPr lang="it-IT" sz="2200" b="1">
                <a:solidFill>
                  <a:schemeClr val="bg1"/>
                </a:solidFill>
              </a:rPr>
              <a:t>, </a:t>
            </a:r>
          </a:p>
          <a:p>
            <a:pPr marL="0" indent="0" algn="ctr">
              <a:buFont typeface="Arial" panose="020B0604020202020204" pitchFamily="34" charset="0"/>
              <a:buNone/>
            </a:pPr>
            <a:r>
              <a:rPr lang="it-IT" sz="2200" b="1">
                <a:solidFill>
                  <a:schemeClr val="bg1"/>
                </a:solidFill>
              </a:rPr>
              <a:t>S. Mariotto</a:t>
            </a:r>
            <a:r>
              <a:rPr lang="en-GB" sz="2200" b="1" baseline="30000">
                <a:solidFill>
                  <a:schemeClr val="bg1"/>
                </a:solidFill>
              </a:rPr>
              <a:t>3</a:t>
            </a:r>
            <a:r>
              <a:rPr lang="it-IT" sz="2200" b="1">
                <a:solidFill>
                  <a:schemeClr val="bg1"/>
                </a:solidFill>
              </a:rPr>
              <a:t> , T. Salmi</a:t>
            </a:r>
            <a:r>
              <a:rPr lang="en-GB" sz="2200" b="1" baseline="30000">
                <a:solidFill>
                  <a:schemeClr val="bg1"/>
                </a:solidFill>
              </a:rPr>
              <a:t>4</a:t>
            </a:r>
            <a:r>
              <a:rPr lang="fi-FI" sz="2200" b="1">
                <a:solidFill>
                  <a:schemeClr val="bg1"/>
                </a:solidFill>
              </a:rPr>
              <a:t> , </a:t>
            </a:r>
            <a:r>
              <a:rPr lang="it-IT" sz="2200" b="1">
                <a:solidFill>
                  <a:schemeClr val="bg1"/>
                </a:solidFill>
              </a:rPr>
              <a:t>L. Bottura</a:t>
            </a:r>
            <a:r>
              <a:rPr lang="it-IT" sz="2200" b="1" baseline="30000">
                <a:solidFill>
                  <a:schemeClr val="bg1"/>
                </a:solidFill>
              </a:rPr>
              <a:t>5</a:t>
            </a:r>
            <a:r>
              <a:rPr lang="fi-FI" sz="2200" b="1">
                <a:solidFill>
                  <a:schemeClr val="bg1"/>
                </a:solidFill>
              </a:rPr>
              <a:t>, ...</a:t>
            </a:r>
            <a:endParaRPr lang="it-IT" sz="2200" b="1" dirty="0">
              <a:solidFill>
                <a:schemeClr val="bg1"/>
              </a:solidFill>
            </a:endParaRPr>
          </a:p>
        </p:txBody>
      </p:sp>
      <p:sp>
        <p:nvSpPr>
          <p:cNvPr id="4" name="Sottotitolo 2">
            <a:extLst>
              <a:ext uri="{FF2B5EF4-FFF2-40B4-BE49-F238E27FC236}">
                <a16:creationId xmlns:a16="http://schemas.microsoft.com/office/drawing/2014/main" id="{30ADFA1D-3484-BE14-79A1-5B2ACEF94A76}"/>
              </a:ext>
            </a:extLst>
          </p:cNvPr>
          <p:cNvSpPr txBox="1">
            <a:spLocks/>
          </p:cNvSpPr>
          <p:nvPr/>
        </p:nvSpPr>
        <p:spPr>
          <a:xfrm>
            <a:off x="0" y="6088488"/>
            <a:ext cx="12192000" cy="365125"/>
          </a:xfrm>
          <a:prstGeom prst="rect">
            <a:avLst/>
          </a:prstGeom>
          <a:noFill/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</p:spPr>
        <p:txBody>
          <a:bodyPr/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rgbClr val="2E3AAF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rgbClr val="2E3AAF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rgbClr val="2E3AAF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rgbClr val="2E3AAF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600" b="1" i="1" dirty="0">
                <a:solidFill>
                  <a:schemeClr val="bg1"/>
                </a:solidFill>
              </a:rPr>
              <a:t> </a:t>
            </a:r>
            <a:r>
              <a:rPr lang="en-GB" sz="1600" b="1" i="1" baseline="30000" dirty="0">
                <a:solidFill>
                  <a:schemeClr val="bg1"/>
                </a:solidFill>
              </a:rPr>
              <a:t>1</a:t>
            </a:r>
            <a:r>
              <a:rPr lang="it-IT" sz="1600" b="1" i="1" dirty="0">
                <a:solidFill>
                  <a:schemeClr val="bg1"/>
                </a:solidFill>
              </a:rPr>
              <a:t>Sapienza University of Rome ,   </a:t>
            </a:r>
            <a:r>
              <a:rPr lang="en-GB" sz="1600" b="1" i="1" baseline="30000" dirty="0">
                <a:solidFill>
                  <a:schemeClr val="bg1"/>
                </a:solidFill>
              </a:rPr>
              <a:t>2</a:t>
            </a:r>
            <a:r>
              <a:rPr lang="it-IT" sz="1600" b="1" i="1" dirty="0">
                <a:solidFill>
                  <a:schemeClr val="bg1"/>
                </a:solidFill>
              </a:rPr>
              <a:t>INFN – Genoa ,  </a:t>
            </a:r>
            <a:r>
              <a:rPr lang="en-GB" sz="1600" b="1" i="1" dirty="0">
                <a:solidFill>
                  <a:schemeClr val="bg1"/>
                </a:solidFill>
              </a:rPr>
              <a:t> </a:t>
            </a:r>
            <a:r>
              <a:rPr lang="en-GB" sz="1600" b="1" i="1" baseline="30000" dirty="0">
                <a:solidFill>
                  <a:schemeClr val="bg1"/>
                </a:solidFill>
              </a:rPr>
              <a:t>3</a:t>
            </a:r>
            <a:r>
              <a:rPr lang="it-IT" sz="1600" b="1" i="1" dirty="0">
                <a:solidFill>
                  <a:schemeClr val="bg1"/>
                </a:solidFill>
              </a:rPr>
              <a:t>INFN and University of Milan,   </a:t>
            </a:r>
            <a:r>
              <a:rPr lang="en-GB" sz="1600" b="1" i="1" baseline="30000" dirty="0">
                <a:solidFill>
                  <a:schemeClr val="bg1"/>
                </a:solidFill>
              </a:rPr>
              <a:t>4</a:t>
            </a:r>
            <a:r>
              <a:rPr lang="it-IT" sz="1600" b="1" i="1" dirty="0">
                <a:solidFill>
                  <a:schemeClr val="bg1"/>
                </a:solidFill>
              </a:rPr>
              <a:t>Tampere University ,   </a:t>
            </a:r>
            <a:r>
              <a:rPr lang="en-GB" sz="1600" b="1" i="1" baseline="30000" dirty="0">
                <a:solidFill>
                  <a:schemeClr val="bg1"/>
                </a:solidFill>
              </a:rPr>
              <a:t>5</a:t>
            </a:r>
            <a:r>
              <a:rPr lang="it-IT" sz="1600" b="1" i="1" dirty="0">
                <a:solidFill>
                  <a:schemeClr val="bg1"/>
                </a:solidFill>
              </a:rPr>
              <a:t>CERN </a:t>
            </a:r>
            <a:endParaRPr lang="it-IT" sz="1600" b="1" i="1" dirty="0">
              <a:ln w="3175">
                <a:solidFill>
                  <a:schemeClr val="tx1">
                    <a:alpha val="59000"/>
                  </a:schemeClr>
                </a:solidFill>
              </a:ln>
              <a:solidFill>
                <a:schemeClr val="bg1"/>
              </a:solidFill>
            </a:endParaRPr>
          </a:p>
          <a:p>
            <a:pPr algn="l"/>
            <a:endParaRPr lang="it-IT" sz="1600" b="1" i="1" dirty="0">
              <a:ln w="3175">
                <a:solidFill>
                  <a:schemeClr val="tx1">
                    <a:alpha val="59000"/>
                  </a:schemeClr>
                </a:solidFill>
              </a:ln>
              <a:solidFill>
                <a:schemeClr val="bg1"/>
              </a:solidFill>
            </a:endParaRPr>
          </a:p>
        </p:txBody>
      </p:sp>
      <p:pic>
        <p:nvPicPr>
          <p:cNvPr id="5" name="Picture 7" descr="A close up of a logo&#10;&#10;Description automatically generated with low confidence">
            <a:extLst>
              <a:ext uri="{FF2B5EF4-FFF2-40B4-BE49-F238E27FC236}">
                <a16:creationId xmlns:a16="http://schemas.microsoft.com/office/drawing/2014/main" id="{3FB8A646-2D2D-D455-C7EA-FF0537B20C0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29595" y="324798"/>
            <a:ext cx="2524540" cy="756376"/>
          </a:xfrm>
          <a:prstGeom prst="rect">
            <a:avLst/>
          </a:prstGeom>
        </p:spPr>
      </p:pic>
      <p:pic>
        <p:nvPicPr>
          <p:cNvPr id="8" name="Picture 8" descr="A blue logo with a black background">
            <a:extLst>
              <a:ext uri="{FF2B5EF4-FFF2-40B4-BE49-F238E27FC236}">
                <a16:creationId xmlns:a16="http://schemas.microsoft.com/office/drawing/2014/main" id="{72F2FC43-6433-EC7D-0CEA-92B34B71D57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1315" r="20838"/>
          <a:stretch/>
        </p:blipFill>
        <p:spPr>
          <a:xfrm>
            <a:off x="5556710" y="83700"/>
            <a:ext cx="1078579" cy="1048820"/>
          </a:xfrm>
          <a:prstGeom prst="rect">
            <a:avLst/>
          </a:prstGeom>
        </p:spPr>
      </p:pic>
      <p:pic>
        <p:nvPicPr>
          <p:cNvPr id="9" name="Picture 10" descr="A close-up of a logo&#10;&#10;Description automatically generated">
            <a:extLst>
              <a:ext uri="{FF2B5EF4-FFF2-40B4-BE49-F238E27FC236}">
                <a16:creationId xmlns:a16="http://schemas.microsoft.com/office/drawing/2014/main" id="{D22BC614-B16B-14EF-7FFD-B3E9C2E637E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66017" y="346437"/>
            <a:ext cx="2050262" cy="788211"/>
          </a:xfrm>
          <a:prstGeom prst="rect">
            <a:avLst/>
          </a:prstGeom>
        </p:spPr>
      </p:pic>
      <p:sp>
        <p:nvSpPr>
          <p:cNvPr id="10" name="Segnaposto data 3">
            <a:extLst>
              <a:ext uri="{FF2B5EF4-FFF2-40B4-BE49-F238E27FC236}">
                <a16:creationId xmlns:a16="http://schemas.microsoft.com/office/drawing/2014/main" id="{14F2F315-5133-B9D2-07E2-23C444363A2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-1" y="6491576"/>
            <a:ext cx="2875723" cy="365125"/>
          </a:xfrm>
          <a:prstGeom prst="rect">
            <a:avLst/>
          </a:prstGeom>
        </p:spPr>
        <p:txBody>
          <a:bodyPr/>
          <a:lstStyle/>
          <a:p>
            <a:r>
              <a:rPr lang="en-US" sz="1600" b="1" dirty="0">
                <a:solidFill>
                  <a:schemeClr val="bg1"/>
                </a:solidFill>
              </a:rPr>
              <a:t>15 December 2023</a:t>
            </a:r>
            <a:endParaRPr lang="en-GB" sz="16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930166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olo 1">
            <a:extLst>
              <a:ext uri="{FF2B5EF4-FFF2-40B4-BE49-F238E27FC236}">
                <a16:creationId xmlns:a16="http://schemas.microsoft.com/office/drawing/2014/main" id="{D9D24CA2-E5FC-B937-A293-1966C1B1ACCA}"/>
              </a:ext>
            </a:extLst>
          </p:cNvPr>
          <p:cNvSpPr txBox="1">
            <a:spLocks/>
          </p:cNvSpPr>
          <p:nvPr/>
        </p:nvSpPr>
        <p:spPr>
          <a:xfrm>
            <a:off x="1971170" y="3272597"/>
            <a:ext cx="8064131" cy="617911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/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rgbClr val="FC3647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US" sz="4800" dirty="0">
                <a:ln w="6350" cap="flat" cmpd="sng">
                  <a:noFill/>
                  <a:prstDash val="solid"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Backup Slides</a:t>
            </a:r>
            <a:endParaRPr lang="it-IT" sz="4800" dirty="0">
              <a:ln w="6350" cap="flat" cmpd="sng">
                <a:noFill/>
                <a:prstDash val="solid"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Segnaposto piè di pagina 4">
            <a:extLst>
              <a:ext uri="{FF2B5EF4-FFF2-40B4-BE49-F238E27FC236}">
                <a16:creationId xmlns:a16="http://schemas.microsoft.com/office/drawing/2014/main" id="{D84C1EA5-5FE8-CB1E-1D31-F0FFA93BA3E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015335" y="6491575"/>
            <a:ext cx="2176665" cy="365125"/>
          </a:xfrm>
          <a:prstGeom prst="rect">
            <a:avLst/>
          </a:prstGeom>
        </p:spPr>
        <p:txBody>
          <a:bodyPr/>
          <a:lstStyle/>
          <a:p>
            <a:r>
              <a:rPr lang="en-US" sz="1600" b="1" dirty="0">
                <a:solidFill>
                  <a:schemeClr val="bg1"/>
                </a:solidFill>
              </a:rPr>
              <a:t>WP7 – Task 4</a:t>
            </a:r>
            <a:endParaRPr lang="en-GB" sz="1600" b="1" dirty="0">
              <a:solidFill>
                <a:schemeClr val="bg1"/>
              </a:solidFill>
            </a:endParaRPr>
          </a:p>
        </p:txBody>
      </p:sp>
      <p:pic>
        <p:nvPicPr>
          <p:cNvPr id="5" name="Picture 7" descr="A close up of a logo&#10;&#10;Description automatically generated with low confidence">
            <a:extLst>
              <a:ext uri="{FF2B5EF4-FFF2-40B4-BE49-F238E27FC236}">
                <a16:creationId xmlns:a16="http://schemas.microsoft.com/office/drawing/2014/main" id="{3FB8A646-2D2D-D455-C7EA-FF0537B20C0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29595" y="324798"/>
            <a:ext cx="2524540" cy="756376"/>
          </a:xfrm>
          <a:prstGeom prst="rect">
            <a:avLst/>
          </a:prstGeom>
        </p:spPr>
      </p:pic>
      <p:pic>
        <p:nvPicPr>
          <p:cNvPr id="8" name="Picture 8" descr="A blue logo with a black background">
            <a:extLst>
              <a:ext uri="{FF2B5EF4-FFF2-40B4-BE49-F238E27FC236}">
                <a16:creationId xmlns:a16="http://schemas.microsoft.com/office/drawing/2014/main" id="{72F2FC43-6433-EC7D-0CEA-92B34B71D57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1315" r="20838"/>
          <a:stretch/>
        </p:blipFill>
        <p:spPr>
          <a:xfrm>
            <a:off x="5556710" y="83700"/>
            <a:ext cx="1078579" cy="1048820"/>
          </a:xfrm>
          <a:prstGeom prst="rect">
            <a:avLst/>
          </a:prstGeom>
        </p:spPr>
      </p:pic>
      <p:pic>
        <p:nvPicPr>
          <p:cNvPr id="9" name="Picture 10" descr="A close-up of a logo&#10;&#10;Description automatically generated">
            <a:extLst>
              <a:ext uri="{FF2B5EF4-FFF2-40B4-BE49-F238E27FC236}">
                <a16:creationId xmlns:a16="http://schemas.microsoft.com/office/drawing/2014/main" id="{D22BC614-B16B-14EF-7FFD-B3E9C2E637E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66017" y="346437"/>
            <a:ext cx="2050262" cy="788211"/>
          </a:xfrm>
          <a:prstGeom prst="rect">
            <a:avLst/>
          </a:prstGeom>
        </p:spPr>
      </p:pic>
      <p:sp>
        <p:nvSpPr>
          <p:cNvPr id="10" name="Segnaposto data 3">
            <a:extLst>
              <a:ext uri="{FF2B5EF4-FFF2-40B4-BE49-F238E27FC236}">
                <a16:creationId xmlns:a16="http://schemas.microsoft.com/office/drawing/2014/main" id="{89DAB951-0299-A29C-69B1-DF38BB86999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-1" y="6491576"/>
            <a:ext cx="2875723" cy="365125"/>
          </a:xfrm>
          <a:prstGeom prst="rect">
            <a:avLst/>
          </a:prstGeom>
        </p:spPr>
        <p:txBody>
          <a:bodyPr/>
          <a:lstStyle/>
          <a:p>
            <a:r>
              <a:rPr lang="en-US" sz="1600" b="1" dirty="0">
                <a:solidFill>
                  <a:schemeClr val="bg1"/>
                </a:solidFill>
              </a:rPr>
              <a:t>15 December 2023</a:t>
            </a:r>
            <a:endParaRPr lang="en-GB" sz="16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959205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B75D5DC-1D13-05C1-144B-CE7A021982F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WP7 – Task 4</a:t>
            </a:r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C248CEC-7C74-222E-8715-28F8D167961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16AB2F8-5338-F742-A59E-35F5B82165E6}" type="slidenum">
              <a:rPr lang="en-GB" smtClean="0"/>
              <a:pPr/>
              <a:t>13</a:t>
            </a:fld>
            <a:endParaRPr lang="en-GB"/>
          </a:p>
        </p:txBody>
      </p:sp>
      <p:sp>
        <p:nvSpPr>
          <p:cNvPr id="14" name="Title 5">
            <a:extLst>
              <a:ext uri="{FF2B5EF4-FFF2-40B4-BE49-F238E27FC236}">
                <a16:creationId xmlns:a16="http://schemas.microsoft.com/office/drawing/2014/main" id="{570929D6-89FD-FBAF-A3D6-C362B86B10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42164" y="305054"/>
            <a:ext cx="9707671" cy="681159"/>
          </a:xfrm>
        </p:spPr>
        <p:txBody>
          <a:bodyPr/>
          <a:lstStyle/>
          <a:p>
            <a:pPr algn="ctr"/>
            <a:r>
              <a:rPr lang="en-GB" cap="small" dirty="0"/>
              <a:t>Cost </a:t>
            </a:r>
            <a:r>
              <a:rPr lang="en-GB" dirty="0"/>
              <a:t>M</a:t>
            </a:r>
            <a:r>
              <a:rPr lang="en-GB" cap="small" dirty="0"/>
              <a:t>odel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FA3C66A4-080B-B121-71B2-DF139157F705}"/>
                  </a:ext>
                </a:extLst>
              </p:cNvPr>
              <p:cNvSpPr txBox="1"/>
              <p:nvPr/>
            </p:nvSpPr>
            <p:spPr>
              <a:xfrm>
                <a:off x="1366674" y="1124950"/>
                <a:ext cx="5042514" cy="160980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1" i="1" dirty="0" smtClean="0">
                              <a:solidFill>
                                <a:srgbClr val="2D44B8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1" i="1" dirty="0" smtClean="0">
                              <a:solidFill>
                                <a:srgbClr val="2D44B8"/>
                              </a:solidFill>
                              <a:latin typeface="Cambria Math" panose="02040503050406030204" pitchFamily="18" charset="0"/>
                            </a:rPr>
                            <m:t>𝑪</m:t>
                          </m:r>
                        </m:e>
                        <m:sub>
                          <m:r>
                            <a:rPr lang="it-IT" b="1" i="1" dirty="0" smtClean="0">
                              <a:solidFill>
                                <a:srgbClr val="2D44B8"/>
                              </a:solidFill>
                              <a:latin typeface="Cambria Math" panose="02040503050406030204" pitchFamily="18" charset="0"/>
                            </a:rPr>
                            <m:t>𝑴𝒂𝒈𝒏𝒆𝒕</m:t>
                          </m:r>
                        </m:sub>
                      </m:sSub>
                      <m:r>
                        <a:rPr lang="en-US" b="1" i="1" dirty="0" smtClean="0">
                          <a:solidFill>
                            <a:srgbClr val="2D44B8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b="1" i="1" dirty="0" smtClean="0">
                              <a:solidFill>
                                <a:srgbClr val="2D44B8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1" i="1" dirty="0" smtClean="0">
                              <a:solidFill>
                                <a:srgbClr val="2D44B8"/>
                              </a:solidFill>
                              <a:latin typeface="Cambria Math" panose="02040503050406030204" pitchFamily="18" charset="0"/>
                            </a:rPr>
                            <m:t>𝑪</m:t>
                          </m:r>
                        </m:e>
                        <m:sub>
                          <m:r>
                            <a:rPr lang="en-US" b="1" i="1" dirty="0" smtClean="0">
                              <a:solidFill>
                                <a:srgbClr val="2D44B8"/>
                              </a:solidFill>
                              <a:latin typeface="Cambria Math" panose="02040503050406030204" pitchFamily="18" charset="0"/>
                            </a:rPr>
                            <m:t>𝒕𝒐𝒕</m:t>
                          </m:r>
                        </m:sub>
                      </m:sSub>
                      <m:r>
                        <a:rPr lang="en-US" b="1" i="1" dirty="0" smtClean="0">
                          <a:solidFill>
                            <a:srgbClr val="2D44B8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en-US" b="1" i="1" dirty="0">
                              <a:solidFill>
                                <a:srgbClr val="2D44B8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1" i="1" dirty="0">
                              <a:solidFill>
                                <a:srgbClr val="2D44B8"/>
                              </a:solidFill>
                              <a:latin typeface="Cambria Math" panose="02040503050406030204" pitchFamily="18" charset="0"/>
                            </a:rPr>
                            <m:t>𝑪</m:t>
                          </m:r>
                        </m:e>
                        <m:sub>
                          <m:r>
                            <a:rPr lang="en-US" b="1" i="1" dirty="0">
                              <a:solidFill>
                                <a:srgbClr val="2D44B8"/>
                              </a:solidFill>
                              <a:latin typeface="Cambria Math" panose="02040503050406030204" pitchFamily="18" charset="0"/>
                            </a:rPr>
                            <m:t>𝒍𝒂𝒃𝒐𝒓</m:t>
                          </m:r>
                        </m:sub>
                      </m:sSub>
                      <m:r>
                        <a:rPr lang="en-US" b="1" i="0" dirty="0" smtClean="0">
                          <a:solidFill>
                            <a:srgbClr val="2D44B8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1" i="0" dirty="0" smtClean="0">
                          <a:solidFill>
                            <a:srgbClr val="2D44B8"/>
                          </a:solidFill>
                          <a:latin typeface="Cambria Math" panose="02040503050406030204" pitchFamily="18" charset="0"/>
                        </a:rPr>
                        <m:t>𝟏𝟓𝟓</m:t>
                      </m:r>
                      <m:r>
                        <a:rPr lang="en-US" b="1" i="0" dirty="0" smtClean="0">
                          <a:solidFill>
                            <a:srgbClr val="2D44B8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en-US" b="1" i="0" dirty="0" smtClean="0">
                          <a:solidFill>
                            <a:srgbClr val="2D44B8"/>
                          </a:solidFill>
                          <a:latin typeface="Cambria Math" panose="02040503050406030204" pitchFamily="18" charset="0"/>
                        </a:rPr>
                        <m:t>k</m:t>
                      </m:r>
                      <m:r>
                        <m:rPr>
                          <m:nor/>
                        </m:rPr>
                        <a:rPr lang="it-IT" b="1" i="0" dirty="0" smtClean="0">
                          <a:solidFill>
                            <a:srgbClr val="2D44B8"/>
                          </a:solidFill>
                          <a:latin typeface="Cambria Math" panose="02040503050406030204" pitchFamily="18" charset="0"/>
                        </a:rPr>
                        <m:t>EUR</m:t>
                      </m:r>
                      <m:r>
                        <m:rPr>
                          <m:nor/>
                        </m:rPr>
                        <a:rPr lang="en-US" b="1" dirty="0">
                          <a:solidFill>
                            <a:srgbClr val="2D44B8"/>
                          </a:solidFill>
                        </a:rPr>
                        <m:t>/</m:t>
                      </m:r>
                      <m:r>
                        <m:rPr>
                          <m:nor/>
                        </m:rPr>
                        <a:rPr lang="en-US" b="1" dirty="0">
                          <a:solidFill>
                            <a:srgbClr val="2D44B8"/>
                          </a:solidFill>
                        </a:rPr>
                        <m:t>m</m:t>
                      </m:r>
                    </m:oMath>
                  </m:oMathPara>
                </a14:m>
                <a:endParaRPr lang="en-US" b="1" i="1" dirty="0">
                  <a:latin typeface="Cambria Math" panose="02040503050406030204" pitchFamily="18" charset="0"/>
                </a:endParaRPr>
              </a:p>
              <a:p>
                <a:pPr>
                  <a:lnSpc>
                    <a:spcPct val="2000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dirty="0">
                            <a:latin typeface="Cambria Math" panose="02040503050406030204" pitchFamily="18" charset="0"/>
                          </a:rPr>
                          <m:t>𝑪</m:t>
                        </m:r>
                      </m:e>
                      <m:sub>
                        <m:r>
                          <a:rPr lang="en-US" dirty="0">
                            <a:latin typeface="Cambria Math" panose="02040503050406030204" pitchFamily="18" charset="0"/>
                          </a:rPr>
                          <m:t>𝒕𝒐𝒕</m:t>
                        </m:r>
                      </m:sub>
                    </m:sSub>
                    <m:r>
                      <a:rPr lang="en-US" dirty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0" i="0" dirty="0" smtClean="0">
                        <a:latin typeface="Cambria Math" panose="02040503050406030204" pitchFamily="18" charset="0"/>
                      </a:rPr>
                      <m:t>175</m:t>
                    </m:r>
                    <m:r>
                      <a:rPr lang="en-US" dirty="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nor/>
                      </m:rPr>
                      <a:rPr lang="en-US" b="0" i="0" dirty="0" smtClean="0">
                        <a:latin typeface="Cambria Math" panose="02040503050406030204" pitchFamily="18" charset="0"/>
                      </a:rPr>
                      <m:t>k</m:t>
                    </m:r>
                    <m:r>
                      <m:rPr>
                        <m:nor/>
                      </m:rPr>
                      <a:rPr lang="it-IT" b="0" i="0" dirty="0" smtClean="0">
                        <a:latin typeface="Cambria Math" panose="02040503050406030204" pitchFamily="18" charset="0"/>
                      </a:rPr>
                      <m:t>EUR</m:t>
                    </m:r>
                    <m:r>
                      <m:rPr>
                        <m:nor/>
                      </m:rPr>
                      <a:rPr lang="en-US" dirty="0"/>
                      <m:t>/</m:t>
                    </m:r>
                    <m:r>
                      <m:rPr>
                        <m:nor/>
                      </m:rPr>
                      <a:rPr lang="en-US" b="0" i="0" dirty="0" smtClean="0"/>
                      <m:t>m</m:t>
                    </m:r>
                  </m:oMath>
                </a14:m>
                <a:r>
                  <a:rPr lang="en-US" dirty="0"/>
                  <a:t>   </a:t>
                </a:r>
                <a:r>
                  <a:rPr lang="en-US" sz="1600" i="1" dirty="0"/>
                  <a:t>(using FCC-</a:t>
                </a:r>
                <a:r>
                  <a:rPr lang="en-US" sz="1600" i="1" dirty="0" err="1"/>
                  <a:t>hh</a:t>
                </a:r>
                <a:r>
                  <a:rPr lang="en-US" sz="1600" i="1" dirty="0"/>
                  <a:t> as benchmark)</a:t>
                </a:r>
              </a:p>
              <a:p>
                <a:r>
                  <a:rPr lang="en-US" altLang="en-US" sz="1600" b="1" dirty="0"/>
                  <a:t>The total cost of the magnet is the same for all materials !</a:t>
                </a:r>
                <a:endParaRPr lang="en-US" sz="1600" b="1" i="1" dirty="0"/>
              </a:p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b="1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dirty="0">
                            <a:latin typeface="Cambria Math" panose="02040503050406030204" pitchFamily="18" charset="0"/>
                          </a:rPr>
                          <m:t>𝑪</m:t>
                        </m:r>
                      </m:e>
                      <m:sub>
                        <m:r>
                          <a:rPr lang="en-US" b="1" i="1" dirty="0">
                            <a:latin typeface="Cambria Math" panose="02040503050406030204" pitchFamily="18" charset="0"/>
                          </a:rPr>
                          <m:t>𝒍𝒂𝒃𝒐𝒓</m:t>
                        </m:r>
                      </m:sub>
                    </m:sSub>
                    <m:r>
                      <a:rPr lang="en-US" dirty="0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0" i="0" dirty="0" smtClean="0">
                        <a:latin typeface="Cambria Math" panose="02040503050406030204" pitchFamily="18" charset="0"/>
                      </a:rPr>
                      <m:t>20</m:t>
                    </m:r>
                    <m:r>
                      <a:rPr lang="en-US" dirty="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nor/>
                      </m:rPr>
                      <a:rPr lang="en-US" b="0" i="0" dirty="0" smtClean="0">
                        <a:latin typeface="Cambria Math" panose="02040503050406030204" pitchFamily="18" charset="0"/>
                      </a:rPr>
                      <m:t>k</m:t>
                    </m:r>
                    <m:r>
                      <m:rPr>
                        <m:nor/>
                      </m:rPr>
                      <a:rPr lang="it-IT" b="0" i="0" dirty="0" smtClean="0">
                        <a:latin typeface="Cambria Math" panose="02040503050406030204" pitchFamily="18" charset="0"/>
                      </a:rPr>
                      <m:t>EUR</m:t>
                    </m:r>
                    <m:r>
                      <m:rPr>
                        <m:nor/>
                      </m:rPr>
                      <a:rPr lang="en-US" dirty="0"/>
                      <m:t>/</m:t>
                    </m:r>
                    <m:r>
                      <m:rPr>
                        <m:nor/>
                      </m:rPr>
                      <a:rPr lang="en-US" dirty="0"/>
                      <m:t>m</m:t>
                    </m:r>
                  </m:oMath>
                </a14:m>
                <a:r>
                  <a:rPr lang="en-US" sz="2000" dirty="0"/>
                  <a:t>   </a:t>
                </a:r>
                <a:r>
                  <a:rPr lang="en-US" sz="1600" i="1" dirty="0"/>
                  <a:t>(using LHC as benchmark)</a:t>
                </a:r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FA3C66A4-080B-B121-71B2-DF139157F70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66674" y="1124950"/>
                <a:ext cx="5042514" cy="1609800"/>
              </a:xfrm>
              <a:prstGeom prst="rect">
                <a:avLst/>
              </a:prstGeom>
              <a:blipFill>
                <a:blip r:embed="rId2"/>
                <a:stretch>
                  <a:fillRect l="-605" r="-605" b="-340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Date Placeholder 2">
            <a:extLst>
              <a:ext uri="{FF2B5EF4-FFF2-40B4-BE49-F238E27FC236}">
                <a16:creationId xmlns:a16="http://schemas.microsoft.com/office/drawing/2014/main" id="{D97283D9-EE72-E418-5404-2FB692BF714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35496" y="6393928"/>
            <a:ext cx="3179556" cy="365125"/>
          </a:xfrm>
        </p:spPr>
        <p:txBody>
          <a:bodyPr/>
          <a:lstStyle/>
          <a:p>
            <a:r>
              <a:rPr lang="en-US"/>
              <a:t>23 November 2023– D. Novelli</a:t>
            </a:r>
            <a:endParaRPr lang="en-GB" sz="1200" b="1">
              <a:solidFill>
                <a:schemeClr val="bg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CasellaDiTesto 6">
                <a:extLst>
                  <a:ext uri="{FF2B5EF4-FFF2-40B4-BE49-F238E27FC236}">
                    <a16:creationId xmlns:a16="http://schemas.microsoft.com/office/drawing/2014/main" id="{F8ACED49-AE91-3144-CDE7-AEDB772EE197}"/>
                  </a:ext>
                </a:extLst>
              </p:cNvPr>
              <p:cNvSpPr txBox="1"/>
              <p:nvPr/>
            </p:nvSpPr>
            <p:spPr>
              <a:xfrm>
                <a:off x="687620" y="2739697"/>
                <a:ext cx="6400623" cy="146476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sSub>
                      <m:sSubPr>
                        <m:ctrlPr>
                          <a:rPr lang="en-US" b="1" i="1" dirty="0" smtClean="0">
                            <a:effectLst/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dirty="0">
                            <a:effectLst/>
                            <a:latin typeface="Cambria Math" panose="02040503050406030204" pitchFamily="18" charset="0"/>
                          </a:rPr>
                          <m:t>𝑪</m:t>
                        </m:r>
                      </m:e>
                      <m:sub>
                        <m:r>
                          <a:rPr lang="it-IT" b="1" i="1" dirty="0">
                            <a:effectLst/>
                            <a:latin typeface="Cambria Math" panose="02040503050406030204" pitchFamily="18" charset="0"/>
                          </a:rPr>
                          <m:t>𝑴𝒂𝒈𝒏𝒆𝒕</m:t>
                        </m:r>
                      </m:sub>
                    </m:sSub>
                    <m:r>
                      <a:rPr lang="en-US" b="1" i="1" dirty="0">
                        <a:effectLst/>
                        <a:latin typeface="Cambria Math" panose="02040503050406030204" pitchFamily="18" charset="0"/>
                      </a:rPr>
                      <m:t>=</m:t>
                    </m:r>
                    <m:nary>
                      <m:naryPr>
                        <m:chr m:val="∑"/>
                        <m:supHide m:val="on"/>
                        <m:ctrlPr>
                          <a:rPr lang="it-IT" b="1" i="1" dirty="0">
                            <a:effectLst/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a:rPr lang="it-IT" b="1" i="1" dirty="0">
                            <a:effectLst/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  <m:sup/>
                      <m:e>
                        <m:sSub>
                          <m:sSubPr>
                            <m:ctrlPr>
                              <a:rPr lang="it-IT" b="1" i="1" dirty="0">
                                <a:effectLst/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it-IT" b="1" i="1" dirty="0">
                                <a:effectLst/>
                                <a:latin typeface="Cambria Math" panose="02040503050406030204" pitchFamily="18" charset="0"/>
                              </a:rPr>
                              <m:t>𝐶</m:t>
                            </m:r>
                          </m:e>
                          <m:sub>
                            <m:r>
                              <a:rPr lang="it-IT" b="1" i="1" dirty="0">
                                <a:effectLst/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  <m:sSub>
                          <m:sSubPr>
                            <m:ctrlPr>
                              <a:rPr lang="it-IT" b="1" i="1" dirty="0">
                                <a:effectLst/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it-IT" b="1" i="1" dirty="0">
                                <a:effectLst/>
                                <a:latin typeface="Cambria Math" panose="02040503050406030204" pitchFamily="18" charset="0"/>
                              </a:rPr>
                              <m:t>𝜌</m:t>
                            </m:r>
                          </m:e>
                          <m:sub>
                            <m:r>
                              <a:rPr lang="it-IT" b="1" i="1" dirty="0">
                                <a:effectLst/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  <m:sSub>
                          <m:sSubPr>
                            <m:ctrlPr>
                              <a:rPr lang="it-IT" b="1" i="1" dirty="0">
                                <a:effectLst/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it-IT" b="1" i="1" dirty="0">
                                <a:effectLst/>
                                <a:latin typeface="Cambria Math" panose="02040503050406030204" pitchFamily="18" charset="0"/>
                              </a:rPr>
                              <m:t>𝐴</m:t>
                            </m:r>
                          </m:e>
                          <m:sub>
                            <m:r>
                              <a:rPr lang="it-IT" b="1" i="1" dirty="0">
                                <a:effectLst/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</m:e>
                    </m:nary>
                  </m:oMath>
                </a14:m>
                <a:r>
                  <a:rPr lang="en-US" sz="1600" dirty="0">
                    <a:effectLst/>
                  </a:rPr>
                  <a:t>     where  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it-IT" sz="1600" b="0" i="0" dirty="0" smtClean="0">
                        <a:effectLst/>
                        <a:latin typeface="Cambria Math" panose="02040503050406030204" pitchFamily="18" charset="0"/>
                      </a:rPr>
                      <m:t>i</m:t>
                    </m:r>
                    <m:r>
                      <a:rPr lang="en-US" sz="1600" dirty="0">
                        <a:effectLst/>
                        <a:latin typeface="Cambria Math" panose="02040503050406030204" pitchFamily="18" charset="0"/>
                      </a:rPr>
                      <m:t>=</m:t>
                    </m:r>
                    <m:r>
                      <m:rPr>
                        <m:sty m:val="p"/>
                      </m:rPr>
                      <a:rPr lang="it-IT" sz="1600" b="0" i="0" dirty="0" smtClean="0">
                        <a:effectLst/>
                        <a:latin typeface="Cambria Math" panose="02040503050406030204" pitchFamily="18" charset="0"/>
                      </a:rPr>
                      <m:t>coil</m:t>
                    </m:r>
                    <m:r>
                      <a:rPr lang="it-IT" sz="1600" b="0" i="0" dirty="0" smtClean="0">
                        <a:effectLst/>
                        <a:latin typeface="Cambria Math" panose="02040503050406030204" pitchFamily="18" charset="0"/>
                      </a:rPr>
                      <m:t>, </m:t>
                    </m:r>
                    <m:r>
                      <m:rPr>
                        <m:sty m:val="p"/>
                      </m:rPr>
                      <a:rPr lang="it-IT" sz="1600" b="0" i="0" smtClean="0">
                        <a:effectLst/>
                        <a:latin typeface="Cambria Math" panose="02040503050406030204" pitchFamily="18" charset="0"/>
                      </a:rPr>
                      <m:t>structures</m:t>
                    </m:r>
                    <m:r>
                      <a:rPr lang="it-IT" sz="1600" b="0" i="0" dirty="0" smtClean="0">
                        <a:effectLst/>
                        <a:latin typeface="Cambria Math" panose="02040503050406030204" pitchFamily="18" charset="0"/>
                      </a:rPr>
                      <m:t>, </m:t>
                    </m:r>
                    <m:r>
                      <m:rPr>
                        <m:sty m:val="p"/>
                      </m:rPr>
                      <a:rPr lang="it-IT" sz="1600" b="0" i="0" smtClean="0">
                        <a:effectLst/>
                        <a:latin typeface="Cambria Math" panose="02040503050406030204" pitchFamily="18" charset="0"/>
                      </a:rPr>
                      <m:t>iron</m:t>
                    </m:r>
                  </m:oMath>
                </a14:m>
                <a:endParaRPr lang="en-US" sz="1600" i="1" dirty="0">
                  <a:effectLst/>
                </a:endParaRPr>
              </a:p>
              <a:p>
                <a:pPr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sz="1600" b="0" i="1" smtClean="0">
                              <a:effectLst/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1600" b="0" i="1" smtClean="0">
                              <a:effectLst/>
                              <a:latin typeface="Cambria Math" panose="02040503050406030204" pitchFamily="18" charset="0"/>
                            </a:rPr>
                            <m:t>𝜌</m:t>
                          </m:r>
                        </m:e>
                        <m:sub>
                          <m:r>
                            <a:rPr lang="it-IT" sz="1600" b="0" i="1" smtClean="0">
                              <a:effectLst/>
                              <a:latin typeface="Cambria Math" panose="02040503050406030204" pitchFamily="18" charset="0"/>
                            </a:rPr>
                            <m:t>𝑆𝑡𝑟𝑢𝑐𝑢𝑡𝑟𝑒𝑠</m:t>
                          </m:r>
                        </m:sub>
                      </m:sSub>
                      <m:r>
                        <a:rPr lang="it-IT" sz="1600" b="0" i="1" smtClean="0">
                          <a:effectLst/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it-IT" sz="1600" b="0" i="1" smtClean="0">
                              <a:effectLst/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1600" b="0" i="1" smtClean="0">
                              <a:effectLst/>
                              <a:latin typeface="Cambria Math" panose="02040503050406030204" pitchFamily="18" charset="0"/>
                            </a:rPr>
                            <m:t>𝜌</m:t>
                          </m:r>
                        </m:e>
                        <m:sub>
                          <m:r>
                            <a:rPr lang="it-IT" sz="1600" b="0" i="1" smtClean="0">
                              <a:effectLst/>
                              <a:latin typeface="Cambria Math" panose="02040503050406030204" pitchFamily="18" charset="0"/>
                            </a:rPr>
                            <m:t>𝑖𝑟𝑜𝑛</m:t>
                          </m:r>
                        </m:sub>
                      </m:sSub>
                      <m:r>
                        <a:rPr lang="it-IT" sz="1600" b="0" i="1" smtClean="0">
                          <a:effectLst/>
                          <a:latin typeface="Cambria Math" panose="02040503050406030204" pitchFamily="18" charset="0"/>
                        </a:rPr>
                        <m:t>=7800 </m:t>
                      </m:r>
                      <m:r>
                        <a:rPr lang="it-IT" sz="1600" b="0" i="1" smtClean="0">
                          <a:effectLst/>
                          <a:latin typeface="Cambria Math" panose="02040503050406030204" pitchFamily="18" charset="0"/>
                        </a:rPr>
                        <m:t>𝑘𝑔</m:t>
                      </m:r>
                      <m:r>
                        <a:rPr lang="it-IT" sz="1600" b="0" i="1" smtClean="0">
                          <a:effectLst/>
                          <a:latin typeface="Cambria Math" panose="02040503050406030204" pitchFamily="18" charset="0"/>
                        </a:rPr>
                        <m:t>/</m:t>
                      </m:r>
                      <m:sSup>
                        <m:sSupPr>
                          <m:ctrlPr>
                            <a:rPr lang="it-IT" sz="1600" b="0" i="1" smtClean="0">
                              <a:effectLst/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it-IT" sz="1600" b="0" i="1" smtClean="0">
                              <a:effectLst/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p>
                          <m:r>
                            <a:rPr lang="it-IT" sz="1600" b="0" i="1" smtClean="0">
                              <a:effectLst/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</m:oMath>
                  </m:oMathPara>
                </a14:m>
                <a:endParaRPr lang="en-US" sz="1600" i="1" dirty="0">
                  <a:effectLst/>
                </a:endParaRPr>
              </a:p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it-IT" sz="1600" b="0" i="1" smtClean="0">
                            <a:effectLst/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sz="1600" b="0" i="1" smtClean="0">
                            <a:effectLst/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  <m:sub>
                        <m:r>
                          <a:rPr lang="it-IT" sz="1600" b="0" i="1" smtClean="0">
                            <a:effectLst/>
                            <a:latin typeface="Cambria Math" panose="02040503050406030204" pitchFamily="18" charset="0"/>
                          </a:rPr>
                          <m:t>𝑆𝑡𝑟𝑢𝑐𝑡𝑢𝑟𝑒𝑠</m:t>
                        </m:r>
                      </m:sub>
                    </m:sSub>
                    <m:r>
                      <a:rPr lang="it-IT" sz="1600" b="0" i="1" smtClean="0">
                        <a:effectLst/>
                        <a:latin typeface="Cambria Math" panose="02040503050406030204" pitchFamily="18" charset="0"/>
                      </a:rPr>
                      <m:t>=10 </m:t>
                    </m:r>
                    <m:r>
                      <a:rPr lang="it-IT" sz="1600" b="0" i="1" smtClean="0">
                        <a:effectLst/>
                        <a:latin typeface="Cambria Math" panose="02040503050406030204" pitchFamily="18" charset="0"/>
                      </a:rPr>
                      <m:t>𝐸𝑈𝑅</m:t>
                    </m:r>
                    <m:r>
                      <a:rPr lang="it-IT" sz="1600" b="0" i="1" smtClean="0">
                        <a:effectLst/>
                        <a:latin typeface="Cambria Math" panose="02040503050406030204" pitchFamily="18" charset="0"/>
                      </a:rPr>
                      <m:t>/</m:t>
                    </m:r>
                    <m:r>
                      <a:rPr lang="it-IT" sz="1600" b="0" i="1" smtClean="0">
                        <a:effectLst/>
                        <a:latin typeface="Cambria Math" panose="02040503050406030204" pitchFamily="18" charset="0"/>
                      </a:rPr>
                      <m:t>𝑘𝑔</m:t>
                    </m:r>
                  </m:oMath>
                </a14:m>
                <a:r>
                  <a:rPr lang="en-US" sz="1600" i="1" dirty="0">
                    <a:effectLst/>
                  </a:rPr>
                  <a:t>   (</a:t>
                </a:r>
                <a:r>
                  <a:rPr lang="en-US" sz="1600" i="1" dirty="0"/>
                  <a:t>using D2 HL-LHC as benchmark)</a:t>
                </a:r>
              </a:p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it-IT" sz="1600" b="0" i="1" smtClean="0">
                            <a:effectLst/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sz="1600" b="0" i="1" smtClean="0">
                            <a:effectLst/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  <m:sub>
                        <m:r>
                          <a:rPr lang="it-IT" sz="1600" b="0" i="1" smtClean="0">
                            <a:effectLst/>
                            <a:latin typeface="Cambria Math" panose="02040503050406030204" pitchFamily="18" charset="0"/>
                          </a:rPr>
                          <m:t>𝑖𝑟𝑜𝑛</m:t>
                        </m:r>
                      </m:sub>
                    </m:sSub>
                    <m:r>
                      <a:rPr lang="it-IT" sz="1600" b="0" i="1" smtClean="0">
                        <a:effectLst/>
                        <a:latin typeface="Cambria Math" panose="02040503050406030204" pitchFamily="18" charset="0"/>
                      </a:rPr>
                      <m:t>=8 </m:t>
                    </m:r>
                    <m:r>
                      <a:rPr lang="it-IT" sz="1600" b="0" i="1" smtClean="0">
                        <a:effectLst/>
                        <a:latin typeface="Cambria Math" panose="02040503050406030204" pitchFamily="18" charset="0"/>
                      </a:rPr>
                      <m:t>𝐸𝑈𝑅</m:t>
                    </m:r>
                    <m:r>
                      <a:rPr lang="it-IT" sz="1600" b="0" i="1" smtClean="0">
                        <a:effectLst/>
                        <a:latin typeface="Cambria Math" panose="02040503050406030204" pitchFamily="18" charset="0"/>
                      </a:rPr>
                      <m:t>/</m:t>
                    </m:r>
                    <m:r>
                      <a:rPr lang="it-IT" sz="1600" b="0" i="1" smtClean="0">
                        <a:effectLst/>
                        <a:latin typeface="Cambria Math" panose="02040503050406030204" pitchFamily="18" charset="0"/>
                      </a:rPr>
                      <m:t>𝑘𝑔</m:t>
                    </m:r>
                  </m:oMath>
                </a14:m>
                <a:r>
                  <a:rPr lang="en-US" sz="1600" i="1" dirty="0">
                    <a:effectLst/>
                  </a:rPr>
                  <a:t>   (</a:t>
                </a:r>
                <a:r>
                  <a:rPr lang="en-US" sz="1600" i="1" dirty="0"/>
                  <a:t>using D2 HL-LHC as benchmark)</a:t>
                </a:r>
              </a:p>
            </p:txBody>
          </p:sp>
        </mc:Choice>
        <mc:Fallback xmlns="">
          <p:sp>
            <p:nvSpPr>
              <p:cNvPr id="7" name="CasellaDiTesto 6">
                <a:extLst>
                  <a:ext uri="{FF2B5EF4-FFF2-40B4-BE49-F238E27FC236}">
                    <a16:creationId xmlns:a16="http://schemas.microsoft.com/office/drawing/2014/main" id="{F8ACED49-AE91-3144-CDE7-AEDB772EE19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7620" y="2739697"/>
                <a:ext cx="6400623" cy="1464760"/>
              </a:xfrm>
              <a:prstGeom prst="rect">
                <a:avLst/>
              </a:prstGeom>
              <a:blipFill>
                <a:blip r:embed="rId3"/>
                <a:stretch>
                  <a:fillRect t="-29876" b="-4149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6" name="Table 27">
                <a:extLst>
                  <a:ext uri="{FF2B5EF4-FFF2-40B4-BE49-F238E27FC236}">
                    <a16:creationId xmlns:a16="http://schemas.microsoft.com/office/drawing/2014/main" id="{1FDE1A53-4F16-9F59-6C54-A3414D33E353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842566007"/>
                  </p:ext>
                </p:extLst>
              </p:nvPr>
            </p:nvGraphicFramePr>
            <p:xfrm>
              <a:off x="78019" y="4292278"/>
              <a:ext cx="4541966" cy="2129955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270983">
                      <a:extLst>
                        <a:ext uri="{9D8B030D-6E8A-4147-A177-3AD203B41FA5}">
                          <a16:colId xmlns:a16="http://schemas.microsoft.com/office/drawing/2014/main" val="1667430601"/>
                        </a:ext>
                      </a:extLst>
                    </a:gridCol>
                    <a:gridCol w="2270983">
                      <a:extLst>
                        <a:ext uri="{9D8B030D-6E8A-4147-A177-3AD203B41FA5}">
                          <a16:colId xmlns:a16="http://schemas.microsoft.com/office/drawing/2014/main" val="3096766247"/>
                        </a:ext>
                      </a:extLst>
                    </a:gridCol>
                  </a:tblGrid>
                  <a:tr h="352839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/>
                            <a:t>Material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800" b="1" i="1" dirty="0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800" b="1" i="1" dirty="0">
                                        <a:latin typeface="Cambria Math" panose="02040503050406030204" pitchFamily="18" charset="0"/>
                                      </a:rPr>
                                      <m:t>𝑪</m:t>
                                    </m:r>
                                  </m:e>
                                  <m:sub>
                                    <m:r>
                                      <a:rPr lang="en-US" sz="1800" b="1" i="1" dirty="0">
                                        <a:latin typeface="Cambria Math" panose="02040503050406030204" pitchFamily="18" charset="0"/>
                                      </a:rPr>
                                      <m:t>𝑺𝑪</m:t>
                                    </m:r>
                                  </m:sub>
                                </m:sSub>
                                <m:r>
                                  <a:rPr lang="en-US" sz="1800" b="1" i="1" dirty="0" smtClean="0"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</m:oMath>
                            </m:oMathPara>
                          </a14:m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107463686"/>
                      </a:ext>
                    </a:extLst>
                  </a:tr>
                  <a:tr h="352839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m:rPr>
                                    <m:sty m:val="p"/>
                                  </m:rPr>
                                  <a:rPr lang="en-US" sz="1600" b="0" i="0" dirty="0" smtClean="0">
                                    <a:latin typeface="Cambria Math" panose="02040503050406030204" pitchFamily="18" charset="0"/>
                                  </a:rPr>
                                  <m:t>NbTi</m:t>
                                </m:r>
                              </m:oMath>
                            </m:oMathPara>
                          </a14:m>
                          <a:endParaRPr lang="en-GB" sz="1600" b="0" i="0" dirty="0"/>
                        </a:p>
                      </a:txBody>
                      <a:tcPr>
                        <a:solidFill>
                          <a:schemeClr val="bg1">
                            <a:lumMod val="9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r>
                                <a:rPr lang="en-US" sz="1600" dirty="0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  <m:r>
                                <a:rPr lang="en-US" sz="1600" b="0" i="0" dirty="0" smtClean="0">
                                  <a:latin typeface="Cambria Math" panose="02040503050406030204" pitchFamily="18" charset="0"/>
                                </a:rPr>
                                <m:t>30</m:t>
                              </m:r>
                              <m:r>
                                <a:rPr lang="en-US" sz="1600" dirty="0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m:rPr>
                                  <m:nor/>
                                </m:rPr>
                                <a:rPr lang="it-IT" sz="1600" b="0" i="0" dirty="0" smtClean="0"/>
                                <m:t>EUR</m:t>
                              </m:r>
                              <m:r>
                                <m:rPr>
                                  <m:nor/>
                                </m:rPr>
                                <a:rPr lang="en-US" sz="1600" dirty="0"/>
                                <m:t>/</m:t>
                              </m:r>
                              <m:r>
                                <m:rPr>
                                  <m:nor/>
                                </m:rPr>
                                <a:rPr lang="en-US" sz="1600" b="0" i="0" dirty="0" smtClean="0"/>
                                <m:t>kg</m:t>
                              </m:r>
                            </m:oMath>
                          </a14:m>
                          <a:r>
                            <a:rPr lang="en-US" sz="1600" dirty="0"/>
                            <a:t> </a:t>
                          </a:r>
                          <a:endParaRPr lang="en-GB" sz="1600" dirty="0"/>
                        </a:p>
                      </a:txBody>
                      <a:tcPr>
                        <a:solidFill>
                          <a:schemeClr val="bg1">
                            <a:lumMod val="95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144665135"/>
                      </a:ext>
                    </a:extLst>
                  </a:tr>
                  <a:tr h="352839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sz="1600" b="0" i="1" dirty="0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sz="1600" b="0" i="0" dirty="0" smtClean="0">
                                      <a:latin typeface="Cambria Math" panose="02040503050406030204" pitchFamily="18" charset="0"/>
                                    </a:rPr>
                                    <m:t>Nb</m:t>
                                  </m:r>
                                </m:e>
                                <m:sub>
                                  <m:r>
                                    <a:rPr lang="en-US" sz="1600" b="0" i="0" dirty="0" smtClean="0">
                                      <a:latin typeface="Cambria Math" panose="02040503050406030204" pitchFamily="18" charset="0"/>
                                    </a:rPr>
                                    <m:t>3</m:t>
                                  </m:r>
                                </m:sub>
                              </m:sSub>
                            </m:oMath>
                          </a14:m>
                          <a:r>
                            <a:rPr lang="en-GB" sz="1600" dirty="0"/>
                            <a:t>Sn</a:t>
                          </a:r>
                        </a:p>
                      </a:txBody>
                      <a:tcP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600" i="1" dirty="0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  <m:r>
                                  <a:rPr lang="en-US" sz="1600" b="0" i="1" dirty="0" smtClean="0">
                                    <a:latin typeface="Cambria Math" panose="02040503050406030204" pitchFamily="18" charset="0"/>
                                  </a:rPr>
                                  <m:t>000</m:t>
                                </m:r>
                                <m:r>
                                  <m:rPr>
                                    <m:nor/>
                                  </m:rPr>
                                  <a:rPr lang="it-IT" sz="1600" b="0" i="0" dirty="0" smtClean="0"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m:rPr>
                                    <m:nor/>
                                  </m:rPr>
                                  <a:rPr lang="it-IT" sz="1600" b="0" i="0" dirty="0" smtClean="0"/>
                                  <m:t>EUR</m:t>
                                </m:r>
                                <m:r>
                                  <m:rPr>
                                    <m:nor/>
                                  </m:rPr>
                                  <a:rPr lang="en-US" sz="1600" dirty="0" smtClean="0"/>
                                  <m:t>/</m:t>
                                </m:r>
                                <m:r>
                                  <m:rPr>
                                    <m:nor/>
                                  </m:rPr>
                                  <a:rPr lang="en-US" sz="1600" b="0" i="0" dirty="0" smtClean="0"/>
                                  <m:t>kg</m:t>
                                </m:r>
                              </m:oMath>
                            </m:oMathPara>
                          </a14:m>
                          <a:endParaRPr lang="en-GB" sz="1600" dirty="0"/>
                        </a:p>
                      </a:txBody>
                      <a:tcP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11107200"/>
                      </a:ext>
                    </a:extLst>
                  </a:tr>
                  <a:tr h="352839"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GB" sz="1400" i="1" dirty="0"/>
                            <a:t>aspirational value</a:t>
                          </a:r>
                        </a:p>
                      </a:txBody>
                      <a:tcP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600" i="1" dirty="0" smtClean="0">
                                    <a:latin typeface="Cambria Math" panose="02040503050406030204" pitchFamily="18" charset="0"/>
                                  </a:rPr>
                                  <m:t>7</m:t>
                                </m:r>
                                <m:r>
                                  <a:rPr lang="en-US" sz="1600" b="0" i="1" dirty="0" smtClean="0">
                                    <a:latin typeface="Cambria Math" panose="02040503050406030204" pitchFamily="18" charset="0"/>
                                  </a:rPr>
                                  <m:t>00</m:t>
                                </m:r>
                                <m:r>
                                  <m:rPr>
                                    <m:nor/>
                                  </m:rPr>
                                  <a:rPr lang="it-IT" sz="1600" b="0" i="0" dirty="0" smtClean="0"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m:rPr>
                                    <m:nor/>
                                  </m:rPr>
                                  <a:rPr lang="it-IT" sz="1600" b="0" i="0" dirty="0" smtClean="0"/>
                                  <m:t>EUR</m:t>
                                </m:r>
                                <m:r>
                                  <m:rPr>
                                    <m:nor/>
                                  </m:rPr>
                                  <a:rPr lang="en-US" sz="1600" dirty="0" smtClean="0"/>
                                  <m:t>/</m:t>
                                </m:r>
                                <m:r>
                                  <m:rPr>
                                    <m:nor/>
                                  </m:rPr>
                                  <a:rPr lang="en-US" sz="1600" b="0" i="0" dirty="0" smtClean="0"/>
                                  <m:t>kg</m:t>
                                </m:r>
                              </m:oMath>
                            </m:oMathPara>
                          </a14:m>
                          <a:endParaRPr lang="en-GB" sz="1600" dirty="0"/>
                        </a:p>
                      </a:txBody>
                      <a:tcP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461232356"/>
                      </a:ext>
                    </a:extLst>
                  </a:tr>
                  <a:tr h="352839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m:rPr>
                                    <m:sty m:val="p"/>
                                  </m:rPr>
                                  <a:rPr lang="en-US" sz="1600" b="0" i="0" dirty="0" smtClean="0">
                                    <a:latin typeface="Cambria Math" panose="02040503050406030204" pitchFamily="18" charset="0"/>
                                  </a:rPr>
                                  <m:t>ReBCO</m:t>
                                </m:r>
                              </m:oMath>
                            </m:oMathPara>
                          </a14:m>
                          <a:endParaRPr lang="en-GB" sz="1600" dirty="0"/>
                        </a:p>
                      </a:txBody>
                      <a:tcPr>
                        <a:solidFill>
                          <a:schemeClr val="bg1">
                            <a:lumMod val="7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600" i="1" dirty="0" smtClean="0">
                                    <a:latin typeface="Cambria Math" panose="02040503050406030204" pitchFamily="18" charset="0"/>
                                  </a:rPr>
                                  <m:t>8</m:t>
                                </m:r>
                                <m:r>
                                  <a:rPr lang="en-US" sz="1600" b="0" i="1" dirty="0" smtClean="0">
                                    <a:latin typeface="Cambria Math" panose="02040503050406030204" pitchFamily="18" charset="0"/>
                                  </a:rPr>
                                  <m:t>000</m:t>
                                </m:r>
                                <m:r>
                                  <m:rPr>
                                    <m:nor/>
                                  </m:rPr>
                                  <a:rPr lang="it-IT" sz="1600" b="0" i="0" dirty="0" smtClean="0"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m:rPr>
                                    <m:nor/>
                                  </m:rPr>
                                  <a:rPr lang="it-IT" sz="1600" b="0" i="0" dirty="0" smtClean="0"/>
                                  <m:t>EUR</m:t>
                                </m:r>
                                <m:r>
                                  <m:rPr>
                                    <m:nor/>
                                  </m:rPr>
                                  <a:rPr lang="en-US" sz="1600" dirty="0" smtClean="0"/>
                                  <m:t>/</m:t>
                                </m:r>
                                <m:r>
                                  <m:rPr>
                                    <m:nor/>
                                  </m:rPr>
                                  <a:rPr lang="en-US" sz="1600" b="0" i="0" dirty="0" smtClean="0"/>
                                  <m:t>kg</m:t>
                                </m:r>
                              </m:oMath>
                            </m:oMathPara>
                          </a14:m>
                          <a:endParaRPr lang="en-GB" sz="1600" dirty="0"/>
                        </a:p>
                      </a:txBody>
                      <a:tcPr>
                        <a:solidFill>
                          <a:schemeClr val="bg1">
                            <a:lumMod val="75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05863588"/>
                      </a:ext>
                    </a:extLst>
                  </a:tr>
                  <a:tr h="352839">
                    <a:tc>
                      <a:txBody>
                        <a:bodyPr/>
                        <a:lstStyle/>
                        <a:p>
                          <a:pPr marL="457200" marR="0" lvl="1" indent="0" algn="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400" i="1" dirty="0"/>
                            <a:t>aspirational value</a:t>
                          </a:r>
                        </a:p>
                      </a:txBody>
                      <a:tcPr>
                        <a:solidFill>
                          <a:schemeClr val="bg1">
                            <a:lumMod val="7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600" b="0" i="1" dirty="0" smtClean="0">
                                    <a:latin typeface="Cambria Math" panose="02040503050406030204" pitchFamily="18" charset="0"/>
                                  </a:rPr>
                                  <m:t>2500</m:t>
                                </m:r>
                                <m:r>
                                  <m:rPr>
                                    <m:nor/>
                                  </m:rPr>
                                  <a:rPr lang="it-IT" sz="1600" b="0" i="0" dirty="0" smtClean="0"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m:rPr>
                                    <m:nor/>
                                  </m:rPr>
                                  <a:rPr lang="it-IT" sz="1600" b="0" i="0" dirty="0" smtClean="0"/>
                                  <m:t>EUR</m:t>
                                </m:r>
                                <m:r>
                                  <m:rPr>
                                    <m:nor/>
                                  </m:rPr>
                                  <a:rPr lang="en-US" sz="1600" dirty="0" smtClean="0"/>
                                  <m:t>/</m:t>
                                </m:r>
                                <m:r>
                                  <m:rPr>
                                    <m:nor/>
                                  </m:rPr>
                                  <a:rPr lang="en-US" sz="1600" b="0" i="0" dirty="0" smtClean="0"/>
                                  <m:t>kg</m:t>
                                </m:r>
                              </m:oMath>
                            </m:oMathPara>
                          </a14:m>
                          <a:endParaRPr lang="en-GB" sz="1600" dirty="0"/>
                        </a:p>
                      </a:txBody>
                      <a:tcPr>
                        <a:solidFill>
                          <a:schemeClr val="bg1">
                            <a:lumMod val="75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549242118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6" name="Table 27">
                <a:extLst>
                  <a:ext uri="{FF2B5EF4-FFF2-40B4-BE49-F238E27FC236}">
                    <a16:creationId xmlns:a16="http://schemas.microsoft.com/office/drawing/2014/main" id="{1FDE1A53-4F16-9F59-6C54-A3414D33E353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842566007"/>
                  </p:ext>
                </p:extLst>
              </p:nvPr>
            </p:nvGraphicFramePr>
            <p:xfrm>
              <a:off x="78019" y="4292278"/>
              <a:ext cx="4541966" cy="2129955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270983">
                      <a:extLst>
                        <a:ext uri="{9D8B030D-6E8A-4147-A177-3AD203B41FA5}">
                          <a16:colId xmlns:a16="http://schemas.microsoft.com/office/drawing/2014/main" val="1667430601"/>
                        </a:ext>
                      </a:extLst>
                    </a:gridCol>
                    <a:gridCol w="2270983">
                      <a:extLst>
                        <a:ext uri="{9D8B030D-6E8A-4147-A177-3AD203B41FA5}">
                          <a16:colId xmlns:a16="http://schemas.microsoft.com/office/drawing/2014/main" val="3096766247"/>
                        </a:ext>
                      </a:extLst>
                    </a:gridCol>
                  </a:tblGrid>
                  <a:tr h="36576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/>
                            <a:t>Material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it-IT"/>
                        </a:p>
                      </a:txBody>
                      <a:tcPr>
                        <a:blipFill>
                          <a:blip r:embed="rId4"/>
                          <a:stretch>
                            <a:fillRect l="-100268" t="-8333" r="-1340" b="-486667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107463686"/>
                      </a:ext>
                    </a:extLst>
                  </a:tr>
                  <a:tr h="352839">
                    <a:tc>
                      <a:txBody>
                        <a:bodyPr/>
                        <a:lstStyle/>
                        <a:p>
                          <a:endParaRPr lang="it-IT"/>
                        </a:p>
                      </a:txBody>
                      <a:tcPr>
                        <a:blipFill>
                          <a:blip r:embed="rId4"/>
                          <a:stretch>
                            <a:fillRect l="-268" t="-112069" r="-101340" b="-40344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it-IT"/>
                        </a:p>
                      </a:txBody>
                      <a:tcPr>
                        <a:blipFill>
                          <a:blip r:embed="rId4"/>
                          <a:stretch>
                            <a:fillRect l="-100268" t="-112069" r="-1340" b="-403448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144665135"/>
                      </a:ext>
                    </a:extLst>
                  </a:tr>
                  <a:tr h="352839">
                    <a:tc>
                      <a:txBody>
                        <a:bodyPr/>
                        <a:lstStyle/>
                        <a:p>
                          <a:endParaRPr lang="it-IT"/>
                        </a:p>
                      </a:txBody>
                      <a:tcPr>
                        <a:blipFill>
                          <a:blip r:embed="rId4"/>
                          <a:stretch>
                            <a:fillRect l="-268" t="-212069" r="-101340" b="-30344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it-IT"/>
                        </a:p>
                      </a:txBody>
                      <a:tcPr>
                        <a:blipFill>
                          <a:blip r:embed="rId4"/>
                          <a:stretch>
                            <a:fillRect l="-100268" t="-212069" r="-1340" b="-303448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11107200"/>
                      </a:ext>
                    </a:extLst>
                  </a:tr>
                  <a:tr h="352839"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GB" sz="1400" i="1" dirty="0"/>
                            <a:t>aspirational value</a:t>
                          </a:r>
                        </a:p>
                      </a:txBody>
                      <a:tcP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it-IT"/>
                        </a:p>
                      </a:txBody>
                      <a:tcPr>
                        <a:blipFill>
                          <a:blip r:embed="rId4"/>
                          <a:stretch>
                            <a:fillRect l="-100268" t="-312069" r="-1340" b="-203448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461232356"/>
                      </a:ext>
                    </a:extLst>
                  </a:tr>
                  <a:tr h="352839">
                    <a:tc>
                      <a:txBody>
                        <a:bodyPr/>
                        <a:lstStyle/>
                        <a:p>
                          <a:endParaRPr lang="it-IT"/>
                        </a:p>
                      </a:txBody>
                      <a:tcPr>
                        <a:blipFill>
                          <a:blip r:embed="rId4"/>
                          <a:stretch>
                            <a:fillRect l="-268" t="-412069" r="-101340" b="-10344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it-IT"/>
                        </a:p>
                      </a:txBody>
                      <a:tcPr>
                        <a:blipFill>
                          <a:blip r:embed="rId4"/>
                          <a:stretch>
                            <a:fillRect l="-100268" t="-412069" r="-1340" b="-103448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05863588"/>
                      </a:ext>
                    </a:extLst>
                  </a:tr>
                  <a:tr h="352839">
                    <a:tc>
                      <a:txBody>
                        <a:bodyPr/>
                        <a:lstStyle/>
                        <a:p>
                          <a:pPr marL="457200" marR="0" lvl="1" indent="0" algn="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400" i="1" dirty="0"/>
                            <a:t>aspirational value</a:t>
                          </a:r>
                        </a:p>
                      </a:txBody>
                      <a:tcPr>
                        <a:solidFill>
                          <a:schemeClr val="bg1">
                            <a:lumMod val="7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it-IT"/>
                        </a:p>
                      </a:txBody>
                      <a:tcPr>
                        <a:blipFill>
                          <a:blip r:embed="rId4"/>
                          <a:stretch>
                            <a:fillRect l="-100268" t="-512069" r="-1340" b="-3448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549242118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8" name="TextBox 16">
            <a:extLst>
              <a:ext uri="{FF2B5EF4-FFF2-40B4-BE49-F238E27FC236}">
                <a16:creationId xmlns:a16="http://schemas.microsoft.com/office/drawing/2014/main" id="{8E357876-3542-A419-E09C-E4A5DDA8915A}"/>
              </a:ext>
            </a:extLst>
          </p:cNvPr>
          <p:cNvSpPr txBox="1">
            <a:spLocks/>
          </p:cNvSpPr>
          <p:nvPr/>
        </p:nvSpPr>
        <p:spPr>
          <a:xfrm>
            <a:off x="4619984" y="4669280"/>
            <a:ext cx="2963276" cy="1792798"/>
          </a:xfrm>
          <a:prstGeom prst="rect">
            <a:avLst/>
          </a:prstGeom>
          <a:solidFill>
            <a:srgbClr val="FFFFFF"/>
          </a:solidFill>
        </p:spPr>
        <p:txBody>
          <a:bodyPr wrap="square">
            <a:spAutoFit/>
          </a:bodyPr>
          <a:lstStyle/>
          <a:p>
            <a:r>
              <a:rPr lang="en-US" sz="1400" i="1" dirty="0"/>
              <a:t>Escalated price in 2016</a:t>
            </a:r>
          </a:p>
          <a:p>
            <a:endParaRPr lang="en-US" sz="800" i="1" dirty="0"/>
          </a:p>
          <a:p>
            <a:r>
              <a:rPr lang="en-US" sz="1400" i="1" dirty="0"/>
              <a:t>The right value in 2016</a:t>
            </a:r>
          </a:p>
          <a:p>
            <a:endParaRPr lang="en-US" sz="800" i="1" dirty="0"/>
          </a:p>
          <a:p>
            <a:r>
              <a:rPr lang="en-US" sz="1400" i="1" dirty="0"/>
              <a:t>Corresponds to the FCC target</a:t>
            </a:r>
          </a:p>
          <a:p>
            <a:endParaRPr lang="en-US" sz="1050" i="1" dirty="0"/>
          </a:p>
          <a:p>
            <a:r>
              <a:rPr lang="en-US" sz="1400" i="1" dirty="0"/>
              <a:t>The value of today (2023)</a:t>
            </a:r>
          </a:p>
          <a:p>
            <a:endParaRPr lang="en-US" sz="1000" i="1" dirty="0"/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en-US" sz="1400" i="1" dirty="0"/>
              <a:t>A realistic projection for the next years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CasellaDiTesto 9">
                <a:extLst>
                  <a:ext uri="{FF2B5EF4-FFF2-40B4-BE49-F238E27FC236}">
                    <a16:creationId xmlns:a16="http://schemas.microsoft.com/office/drawing/2014/main" id="{DF129BFD-95E9-998E-971F-0AED507BD4DE}"/>
                  </a:ext>
                </a:extLst>
              </p:cNvPr>
              <p:cNvSpPr txBox="1"/>
              <p:nvPr/>
            </p:nvSpPr>
            <p:spPr>
              <a:xfrm>
                <a:off x="4492482" y="4282384"/>
                <a:ext cx="2270983" cy="33855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sz="1600" b="0" i="1" smtClean="0">
                              <a:effectLst/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1600" b="0" i="1" smtClean="0">
                              <a:effectLst/>
                              <a:latin typeface="Cambria Math" panose="02040503050406030204" pitchFamily="18" charset="0"/>
                            </a:rPr>
                            <m:t>𝜌</m:t>
                          </m:r>
                        </m:e>
                        <m:sub>
                          <m:r>
                            <a:rPr lang="it-IT" sz="1600" b="0" i="1" smtClean="0">
                              <a:effectLst/>
                              <a:latin typeface="Cambria Math" panose="02040503050406030204" pitchFamily="18" charset="0"/>
                            </a:rPr>
                            <m:t>𝑐𝑜𝑖𝑙</m:t>
                          </m:r>
                        </m:sub>
                      </m:sSub>
                      <m:r>
                        <a:rPr lang="it-IT" sz="1600" b="0" i="1" smtClean="0">
                          <a:effectLst/>
                          <a:latin typeface="Cambria Math" panose="02040503050406030204" pitchFamily="18" charset="0"/>
                        </a:rPr>
                        <m:t>=8000 </m:t>
                      </m:r>
                      <m:r>
                        <a:rPr lang="it-IT" sz="1600" b="0" i="1" smtClean="0">
                          <a:effectLst/>
                          <a:latin typeface="Cambria Math" panose="02040503050406030204" pitchFamily="18" charset="0"/>
                        </a:rPr>
                        <m:t>𝑘𝑔</m:t>
                      </m:r>
                      <m:r>
                        <a:rPr lang="it-IT" sz="1600" b="0" i="1" smtClean="0">
                          <a:effectLst/>
                          <a:latin typeface="Cambria Math" panose="02040503050406030204" pitchFamily="18" charset="0"/>
                        </a:rPr>
                        <m:t>/</m:t>
                      </m:r>
                      <m:sSup>
                        <m:sSupPr>
                          <m:ctrlPr>
                            <a:rPr lang="it-IT" sz="1600" b="0" i="1" smtClean="0">
                              <a:effectLst/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it-IT" sz="1600" b="0" i="1" smtClean="0">
                              <a:effectLst/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p>
                          <m:r>
                            <a:rPr lang="it-IT" sz="1600" b="0" i="1" smtClean="0">
                              <a:effectLst/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</m:oMath>
                  </m:oMathPara>
                </a14:m>
                <a:endParaRPr lang="it-IT" sz="1600"/>
              </a:p>
            </p:txBody>
          </p:sp>
        </mc:Choice>
        <mc:Fallback xmlns="">
          <p:sp>
            <p:nvSpPr>
              <p:cNvPr id="10" name="CasellaDiTesto 9">
                <a:extLst>
                  <a:ext uri="{FF2B5EF4-FFF2-40B4-BE49-F238E27FC236}">
                    <a16:creationId xmlns:a16="http://schemas.microsoft.com/office/drawing/2014/main" id="{DF129BFD-95E9-998E-971F-0AED507BD4D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92482" y="4282384"/>
                <a:ext cx="2270983" cy="338554"/>
              </a:xfrm>
              <a:prstGeom prst="rect">
                <a:avLst/>
              </a:prstGeom>
              <a:blipFill>
                <a:blip r:embed="rId5"/>
                <a:stretch>
                  <a:fillRect b="-8929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CasellaDiTesto 11">
                <a:extLst>
                  <a:ext uri="{FF2B5EF4-FFF2-40B4-BE49-F238E27FC236}">
                    <a16:creationId xmlns:a16="http://schemas.microsoft.com/office/drawing/2014/main" id="{39D80972-D328-CBE5-9CAA-FDFF613E16EC}"/>
                  </a:ext>
                </a:extLst>
              </p:cNvPr>
              <p:cNvSpPr txBox="1"/>
              <p:nvPr/>
            </p:nvSpPr>
            <p:spPr>
              <a:xfrm>
                <a:off x="7604844" y="934365"/>
                <a:ext cx="4566821" cy="69262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sSub>
                      <m:sSubPr>
                        <m:ctrlPr>
                          <a:rPr lang="it-IT" sz="1600" b="0" i="1" smtClean="0">
                            <a:effectLst/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sz="1600" b="0" i="1" smtClean="0">
                            <a:effectLst/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r>
                          <a:rPr lang="it-IT" sz="1600" b="0" i="1" smtClean="0">
                            <a:effectLst/>
                            <a:latin typeface="Cambria Math" panose="02040503050406030204" pitchFamily="18" charset="0"/>
                          </a:rPr>
                          <m:t>𝑐𝑜𝑖𝑙</m:t>
                        </m:r>
                      </m:sub>
                    </m:sSub>
                    <m:r>
                      <a:rPr lang="it-IT" sz="1600" b="0" i="1" smtClean="0">
                        <a:effectLst/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it-IT" sz="1600" b="0" i="1" smtClean="0"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it-IT" sz="1600" b="0" i="1" smtClean="0">
                            <a:effectLst/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it-IT" sz="1600" b="0" i="1" smtClean="0">
                            <a:effectLst/>
                            <a:latin typeface="Cambria Math" panose="02040503050406030204" pitchFamily="18" charset="0"/>
                          </a:rPr>
                          <m:t>𝜋</m:t>
                        </m:r>
                      </m:num>
                      <m:den>
                        <m:r>
                          <a:rPr lang="it-IT" sz="1600" b="0" i="1" smtClean="0">
                            <a:effectLst/>
                            <a:latin typeface="Cambria Math" panose="02040503050406030204" pitchFamily="18" charset="0"/>
                          </a:rPr>
                          <m:t>3</m:t>
                        </m:r>
                      </m:den>
                    </m:f>
                    <m:d>
                      <m:dPr>
                        <m:ctrlPr>
                          <a:rPr lang="it-IT" sz="1600" b="0" i="1" smtClean="0">
                            <a:effectLst/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Sup>
                          <m:sSubSupPr>
                            <m:ctrlPr>
                              <a:rPr lang="it-IT" sz="1600" b="0" i="1" smtClean="0">
                                <a:effectLst/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it-IT" sz="1600" b="0" i="1" smtClean="0">
                                <a:effectLst/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it-IT" sz="1600" b="0" i="1" smtClean="0">
                                <a:effectLst/>
                                <a:latin typeface="Cambria Math" panose="02040503050406030204" pitchFamily="18" charset="0"/>
                              </a:rPr>
                              <m:t>𝑎</m:t>
                            </m:r>
                          </m:e>
                          <m:sub>
                            <m:r>
                              <a:rPr lang="it-IT" sz="1600" b="0" i="1" smtClean="0">
                                <a:effectLst/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  <m:sup>
                            <m:r>
                              <a:rPr lang="it-IT" sz="1600" b="0" i="1" smtClean="0">
                                <a:effectLst/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bSup>
                        <m:r>
                          <a:rPr lang="it-IT" sz="1600" b="0" i="1" smtClean="0">
                            <a:effectLst/>
                            <a:latin typeface="Cambria Math" panose="02040503050406030204" pitchFamily="18" charset="0"/>
                          </a:rPr>
                          <m:t>−</m:t>
                        </m:r>
                        <m:sSubSup>
                          <m:sSubSupPr>
                            <m:ctrlPr>
                              <a:rPr lang="it-IT" sz="1600" b="0" i="1" smtClean="0">
                                <a:effectLst/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it-IT" sz="1600" b="0" i="1" smtClean="0">
                                <a:effectLst/>
                                <a:latin typeface="Cambria Math" panose="02040503050406030204" pitchFamily="18" charset="0"/>
                              </a:rPr>
                              <m:t>𝑎</m:t>
                            </m:r>
                          </m:e>
                          <m:sub>
                            <m:r>
                              <a:rPr lang="it-IT" sz="1600" b="0" i="1" smtClean="0">
                                <a:effectLst/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  <m:sup>
                            <m:r>
                              <a:rPr lang="it-IT" sz="1600" b="0" i="1" smtClean="0">
                                <a:effectLst/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bSup>
                        <m:r>
                          <a:rPr lang="it-IT" sz="1600" b="0" i="1" smtClean="0">
                            <a:effectLst/>
                            <a:latin typeface="Cambria Math" panose="02040503050406030204" pitchFamily="18" charset="0"/>
                          </a:rPr>
                          <m:t> </m:t>
                        </m:r>
                      </m:e>
                    </m:d>
                    <m:r>
                      <a:rPr lang="it-IT" sz="1600" b="0" i="1" smtClean="0">
                        <a:effectLst/>
                        <a:latin typeface="Cambria Math" panose="02040503050406030204" pitchFamily="18" charset="0"/>
                      </a:rPr>
                      <m:t>      </m:t>
                    </m:r>
                    <m:sSub>
                      <m:sSubPr>
                        <m:ctrlPr>
                          <a:rPr lang="it-IT" sz="1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sz="1600" i="1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r>
                          <a:rPr lang="it-IT" sz="1600" i="1">
                            <a:latin typeface="Cambria Math" panose="02040503050406030204" pitchFamily="18" charset="0"/>
                          </a:rPr>
                          <m:t>𝑆𝑡𝑟𝑢𝑐𝑡𝑢𝑟𝑒𝑠</m:t>
                        </m:r>
                      </m:sub>
                    </m:sSub>
                    <m:r>
                      <a:rPr lang="it-IT" sz="16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it-IT" sz="1600" i="1">
                        <a:latin typeface="Cambria Math" panose="02040503050406030204" pitchFamily="18" charset="0"/>
                      </a:rPr>
                      <m:t>𝜋</m:t>
                    </m:r>
                    <m:d>
                      <m:dPr>
                        <m:ctrlPr>
                          <a:rPr lang="it-IT" sz="16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Sup>
                          <m:sSubSupPr>
                            <m:ctrlPr>
                              <a:rPr lang="it-IT" sz="1600" i="1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it-IT" sz="1600" i="1"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it-IT" sz="1600" i="1">
                                <a:latin typeface="Cambria Math" panose="02040503050406030204" pitchFamily="18" charset="0"/>
                              </a:rPr>
                              <m:t>𝑎</m:t>
                            </m:r>
                          </m:e>
                          <m:sub>
                            <m:r>
                              <a:rPr lang="it-IT" sz="1600" i="1">
                                <a:latin typeface="Cambria Math" panose="02040503050406030204" pitchFamily="18" charset="0"/>
                              </a:rPr>
                              <m:t>3</m:t>
                            </m:r>
                          </m:sub>
                          <m:sup>
                            <m:r>
                              <a:rPr lang="it-IT" sz="16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bSup>
                        <m:r>
                          <a:rPr lang="it-IT" sz="1600" i="1">
                            <a:latin typeface="Cambria Math" panose="02040503050406030204" pitchFamily="18" charset="0"/>
                          </a:rPr>
                          <m:t>−</m:t>
                        </m:r>
                        <m:sSubSup>
                          <m:sSubSupPr>
                            <m:ctrlPr>
                              <a:rPr lang="it-IT" sz="1600" i="1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it-IT" sz="1600" i="1">
                                <a:latin typeface="Cambria Math" panose="02040503050406030204" pitchFamily="18" charset="0"/>
                              </a:rPr>
                              <m:t>𝑎</m:t>
                            </m:r>
                          </m:e>
                          <m:sub>
                            <m:r>
                              <a:rPr lang="it-IT" sz="16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  <m:sup>
                            <m:r>
                              <a:rPr lang="it-IT" sz="16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bSup>
                        <m:r>
                          <a:rPr lang="it-IT" sz="1600" i="1">
                            <a:latin typeface="Cambria Math" panose="02040503050406030204" pitchFamily="18" charset="0"/>
                          </a:rPr>
                          <m:t> </m:t>
                        </m:r>
                      </m:e>
                    </m:d>
                  </m:oMath>
                </a14:m>
                <a:r>
                  <a:rPr lang="en-US" sz="1600" b="0" i="1">
                    <a:effectLst/>
                  </a:rPr>
                  <a:t>     </a:t>
                </a:r>
              </a:p>
              <a:p>
                <a:pPr algn="ctr"/>
                <a:r>
                  <a:rPr lang="en-US" sz="1600" b="0" i="1">
                    <a:effectLst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it-IT" sz="1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sz="1600" i="1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r>
                          <a:rPr lang="it-IT" sz="1600" i="1">
                            <a:latin typeface="Cambria Math" panose="02040503050406030204" pitchFamily="18" charset="0"/>
                          </a:rPr>
                          <m:t>𝑖𝑟𝑜𝑛</m:t>
                        </m:r>
                      </m:sub>
                    </m:sSub>
                    <m:r>
                      <a:rPr lang="it-IT" sz="16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it-IT" sz="1600" i="1">
                        <a:latin typeface="Cambria Math" panose="02040503050406030204" pitchFamily="18" charset="0"/>
                      </a:rPr>
                      <m:t>𝜋</m:t>
                    </m:r>
                    <m:d>
                      <m:dPr>
                        <m:ctrlPr>
                          <a:rPr lang="it-IT" sz="16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Sup>
                          <m:sSubSupPr>
                            <m:ctrlPr>
                              <a:rPr lang="it-IT" sz="1600" i="1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it-IT" sz="1600" i="1"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it-IT" sz="1600" i="1">
                                <a:latin typeface="Cambria Math" panose="02040503050406030204" pitchFamily="18" charset="0"/>
                              </a:rPr>
                              <m:t>𝑎</m:t>
                            </m:r>
                          </m:e>
                          <m:sub>
                            <m:r>
                              <a:rPr lang="it-IT" sz="1600" i="1">
                                <a:latin typeface="Cambria Math" panose="02040503050406030204" pitchFamily="18" charset="0"/>
                              </a:rPr>
                              <m:t>4</m:t>
                            </m:r>
                          </m:sub>
                          <m:sup>
                            <m:r>
                              <a:rPr lang="it-IT" sz="16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bSup>
                        <m:r>
                          <a:rPr lang="it-IT" sz="1600" i="1">
                            <a:latin typeface="Cambria Math" panose="02040503050406030204" pitchFamily="18" charset="0"/>
                          </a:rPr>
                          <m:t>−</m:t>
                        </m:r>
                        <m:sSubSup>
                          <m:sSubSupPr>
                            <m:ctrlPr>
                              <a:rPr lang="it-IT" sz="1600" i="1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it-IT" sz="1600" i="1">
                                <a:latin typeface="Cambria Math" panose="02040503050406030204" pitchFamily="18" charset="0"/>
                              </a:rPr>
                              <m:t>𝑎</m:t>
                            </m:r>
                          </m:e>
                          <m:sub>
                            <m:r>
                              <a:rPr lang="it-IT" sz="1600" i="1">
                                <a:latin typeface="Cambria Math" panose="02040503050406030204" pitchFamily="18" charset="0"/>
                              </a:rPr>
                              <m:t>3</m:t>
                            </m:r>
                          </m:sub>
                          <m:sup>
                            <m:r>
                              <a:rPr lang="it-IT" sz="16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bSup>
                        <m:r>
                          <a:rPr lang="it-IT" sz="1600" i="1">
                            <a:latin typeface="Cambria Math" panose="02040503050406030204" pitchFamily="18" charset="0"/>
                          </a:rPr>
                          <m:t> </m:t>
                        </m:r>
                      </m:e>
                    </m:d>
                  </m:oMath>
                </a14:m>
                <a:endParaRPr lang="it-IT" sz="1600" b="0" i="1">
                  <a:effectLst/>
                </a:endParaRPr>
              </a:p>
            </p:txBody>
          </p:sp>
        </mc:Choice>
        <mc:Fallback xmlns="">
          <p:sp>
            <p:nvSpPr>
              <p:cNvPr id="12" name="CasellaDiTesto 11">
                <a:extLst>
                  <a:ext uri="{FF2B5EF4-FFF2-40B4-BE49-F238E27FC236}">
                    <a16:creationId xmlns:a16="http://schemas.microsoft.com/office/drawing/2014/main" id="{39D80972-D328-CBE5-9CAA-FDFF613E16E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04844" y="934365"/>
                <a:ext cx="4566821" cy="692626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41" name="Gruppo 40">
            <a:extLst>
              <a:ext uri="{FF2B5EF4-FFF2-40B4-BE49-F238E27FC236}">
                <a16:creationId xmlns:a16="http://schemas.microsoft.com/office/drawing/2014/main" id="{176E718A-50C2-7737-7538-598F926EA038}"/>
              </a:ext>
            </a:extLst>
          </p:cNvPr>
          <p:cNvGrpSpPr>
            <a:grpSpLocks noChangeAspect="1"/>
          </p:cNvGrpSpPr>
          <p:nvPr/>
        </p:nvGrpSpPr>
        <p:grpSpPr>
          <a:xfrm>
            <a:off x="7544293" y="1705029"/>
            <a:ext cx="4583203" cy="4757049"/>
            <a:chOff x="7564428" y="1965422"/>
            <a:chExt cx="4326209" cy="4490307"/>
          </a:xfrm>
        </p:grpSpPr>
        <p:pic>
          <p:nvPicPr>
            <p:cNvPr id="22" name="Immagine 21" descr="Immagine che contiene cerchio, schermata, Elementi grafici, simbolo&#10;&#10;Descrizione generata automaticamente">
              <a:extLst>
                <a:ext uri="{FF2B5EF4-FFF2-40B4-BE49-F238E27FC236}">
                  <a16:creationId xmlns:a16="http://schemas.microsoft.com/office/drawing/2014/main" id="{A83990B3-F321-CB40-98FD-B9F054401189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7564428" y="1965422"/>
              <a:ext cx="4326209" cy="4490307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4" name="CasellaDiTesto 23">
                  <a:extLst>
                    <a:ext uri="{FF2B5EF4-FFF2-40B4-BE49-F238E27FC236}">
                      <a16:creationId xmlns:a16="http://schemas.microsoft.com/office/drawing/2014/main" id="{F9632516-1617-74C5-B345-AD3F6D0B321E}"/>
                    </a:ext>
                  </a:extLst>
                </p:cNvPr>
                <p:cNvSpPr txBox="1"/>
                <p:nvPr/>
              </p:nvSpPr>
              <p:spPr>
                <a:xfrm>
                  <a:off x="11399802" y="3601296"/>
                  <a:ext cx="473143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it-IT" b="0" i="1" smtClean="0">
                                <a:effectLst>
                                  <a:outerShdw blurRad="38100" dist="38100" dir="2700000" algn="tl">
                                    <a:srgbClr val="000000">
                                      <a:alpha val="43137"/>
                                    </a:srgbClr>
                                  </a:outerShdw>
                                </a:effectLst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it-IT" b="0" i="1" smtClean="0">
                                <a:effectLst>
                                  <a:outerShdw blurRad="38100" dist="38100" dir="2700000" algn="tl">
                                    <a:srgbClr val="000000">
                                      <a:alpha val="43137"/>
                                    </a:srgbClr>
                                  </a:outerShdw>
                                </a:effectLst>
                                <a:latin typeface="Cambria Math" panose="02040503050406030204" pitchFamily="18" charset="0"/>
                              </a:rPr>
                              <m:t>𝑎</m:t>
                            </m:r>
                          </m:e>
                          <m:sub>
                            <m:r>
                              <a:rPr lang="it-IT" b="0" i="1" smtClean="0">
                                <a:effectLst>
                                  <a:outerShdw blurRad="38100" dist="38100" dir="2700000" algn="tl">
                                    <a:srgbClr val="000000">
                                      <a:alpha val="43137"/>
                                    </a:srgbClr>
                                  </a:outerShdw>
                                </a:effectLst>
                                <a:latin typeface="Cambria Math" panose="02040503050406030204" pitchFamily="18" charset="0"/>
                              </a:rPr>
                              <m:t>4</m:t>
                            </m:r>
                          </m:sub>
                        </m:sSub>
                      </m:oMath>
                    </m:oMathPara>
                  </a14:m>
                  <a:endParaRPr lang="it-IT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</p:txBody>
            </p:sp>
          </mc:Choice>
          <mc:Fallback xmlns="">
            <p:sp>
              <p:nvSpPr>
                <p:cNvPr id="24" name="CasellaDiTesto 23">
                  <a:extLst>
                    <a:ext uri="{FF2B5EF4-FFF2-40B4-BE49-F238E27FC236}">
                      <a16:creationId xmlns:a16="http://schemas.microsoft.com/office/drawing/2014/main" id="{F9632516-1617-74C5-B345-AD3F6D0B321E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1399802" y="3601296"/>
                  <a:ext cx="473143" cy="369332"/>
                </a:xfrm>
                <a:prstGeom prst="rect">
                  <a:avLst/>
                </a:prstGeom>
                <a:blipFill>
                  <a:blip r:embed="rId8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it-IT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5" name="CasellaDiTesto 24">
                  <a:extLst>
                    <a:ext uri="{FF2B5EF4-FFF2-40B4-BE49-F238E27FC236}">
                      <a16:creationId xmlns:a16="http://schemas.microsoft.com/office/drawing/2014/main" id="{3F68E8A9-DA31-A6D0-77FD-D152FE8CC0A2}"/>
                    </a:ext>
                  </a:extLst>
                </p:cNvPr>
                <p:cNvSpPr txBox="1"/>
                <p:nvPr/>
              </p:nvSpPr>
              <p:spPr>
                <a:xfrm>
                  <a:off x="10359606" y="3625677"/>
                  <a:ext cx="473143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it-IT" b="0" i="1" smtClean="0">
                                <a:effectLst>
                                  <a:outerShdw blurRad="38100" dist="38100" dir="2700000" algn="tl">
                                    <a:srgbClr val="000000">
                                      <a:alpha val="43137"/>
                                    </a:srgbClr>
                                  </a:outerShdw>
                                </a:effectLst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it-IT" b="0" i="1" smtClean="0">
                                <a:effectLst>
                                  <a:outerShdw blurRad="38100" dist="38100" dir="2700000" algn="tl">
                                    <a:srgbClr val="000000">
                                      <a:alpha val="43137"/>
                                    </a:srgbClr>
                                  </a:outerShdw>
                                </a:effectLst>
                                <a:latin typeface="Cambria Math" panose="02040503050406030204" pitchFamily="18" charset="0"/>
                              </a:rPr>
                              <m:t>𝑎</m:t>
                            </m:r>
                          </m:e>
                          <m:sub>
                            <m:r>
                              <a:rPr lang="it-IT" b="0" i="1" smtClean="0">
                                <a:effectLst>
                                  <a:outerShdw blurRad="38100" dist="38100" dir="2700000" algn="tl">
                                    <a:srgbClr val="000000">
                                      <a:alpha val="43137"/>
                                    </a:srgbClr>
                                  </a:outerShdw>
                                </a:effectLst>
                                <a:latin typeface="Cambria Math" panose="02040503050406030204" pitchFamily="18" charset="0"/>
                              </a:rPr>
                              <m:t>3</m:t>
                            </m:r>
                          </m:sub>
                        </m:sSub>
                      </m:oMath>
                    </m:oMathPara>
                  </a14:m>
                  <a:endParaRPr lang="it-IT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</p:txBody>
            </p:sp>
          </mc:Choice>
          <mc:Fallback xmlns="">
            <p:sp>
              <p:nvSpPr>
                <p:cNvPr id="25" name="CasellaDiTesto 24">
                  <a:extLst>
                    <a:ext uri="{FF2B5EF4-FFF2-40B4-BE49-F238E27FC236}">
                      <a16:creationId xmlns:a16="http://schemas.microsoft.com/office/drawing/2014/main" id="{3F68E8A9-DA31-A6D0-77FD-D152FE8CC0A2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359606" y="3625677"/>
                  <a:ext cx="473143" cy="369332"/>
                </a:xfrm>
                <a:prstGeom prst="rect">
                  <a:avLst/>
                </a:prstGeom>
                <a:blipFill>
                  <a:blip r:embed="rId9"/>
                  <a:stretch>
                    <a:fillRect b="-1563"/>
                  </a:stretch>
                </a:blipFill>
              </p:spPr>
              <p:txBody>
                <a:bodyPr/>
                <a:lstStyle/>
                <a:p>
                  <a:r>
                    <a:rPr lang="it-IT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6" name="CasellaDiTesto 25">
                  <a:extLst>
                    <a:ext uri="{FF2B5EF4-FFF2-40B4-BE49-F238E27FC236}">
                      <a16:creationId xmlns:a16="http://schemas.microsoft.com/office/drawing/2014/main" id="{69979B9F-D547-778D-C3C7-2267CD133740}"/>
                    </a:ext>
                  </a:extLst>
                </p:cNvPr>
                <p:cNvSpPr txBox="1"/>
                <p:nvPr/>
              </p:nvSpPr>
              <p:spPr>
                <a:xfrm>
                  <a:off x="9762565" y="3552074"/>
                  <a:ext cx="473143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it-IT" b="0" i="1" smtClean="0">
                                <a:effectLst>
                                  <a:outerShdw blurRad="38100" dist="38100" dir="2700000" algn="tl">
                                    <a:srgbClr val="000000">
                                      <a:alpha val="43137"/>
                                    </a:srgbClr>
                                  </a:outerShdw>
                                </a:effectLst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it-IT" b="0" i="1" smtClean="0">
                                <a:effectLst>
                                  <a:outerShdw blurRad="38100" dist="38100" dir="2700000" algn="tl">
                                    <a:srgbClr val="000000">
                                      <a:alpha val="43137"/>
                                    </a:srgbClr>
                                  </a:outerShdw>
                                </a:effectLst>
                                <a:latin typeface="Cambria Math" panose="02040503050406030204" pitchFamily="18" charset="0"/>
                              </a:rPr>
                              <m:t>𝑎</m:t>
                            </m:r>
                          </m:e>
                          <m:sub>
                            <m:r>
                              <a:rPr lang="it-IT" b="0" i="1" smtClean="0">
                                <a:effectLst>
                                  <a:outerShdw blurRad="38100" dist="38100" dir="2700000" algn="tl">
                                    <a:srgbClr val="000000">
                                      <a:alpha val="43137"/>
                                    </a:srgbClr>
                                  </a:outerShdw>
                                </a:effectLst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oMath>
                    </m:oMathPara>
                  </a14:m>
                  <a:endParaRPr lang="it-IT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</p:txBody>
            </p:sp>
          </mc:Choice>
          <mc:Fallback xmlns="">
            <p:sp>
              <p:nvSpPr>
                <p:cNvPr id="26" name="CasellaDiTesto 25">
                  <a:extLst>
                    <a:ext uri="{FF2B5EF4-FFF2-40B4-BE49-F238E27FC236}">
                      <a16:creationId xmlns:a16="http://schemas.microsoft.com/office/drawing/2014/main" id="{69979B9F-D547-778D-C3C7-2267CD133740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762565" y="3552074"/>
                  <a:ext cx="473143" cy="369332"/>
                </a:xfrm>
                <a:prstGeom prst="rect">
                  <a:avLst/>
                </a:prstGeom>
                <a:blipFill>
                  <a:blip r:embed="rId10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it-IT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7" name="CasellaDiTesto 26">
                  <a:extLst>
                    <a:ext uri="{FF2B5EF4-FFF2-40B4-BE49-F238E27FC236}">
                      <a16:creationId xmlns:a16="http://schemas.microsoft.com/office/drawing/2014/main" id="{E82EC86D-1998-B02F-DEF2-82BE069DF1BB}"/>
                    </a:ext>
                  </a:extLst>
                </p:cNvPr>
                <p:cNvSpPr txBox="1"/>
                <p:nvPr/>
              </p:nvSpPr>
              <p:spPr>
                <a:xfrm>
                  <a:off x="9431963" y="4069013"/>
                  <a:ext cx="467820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it-IT" b="0" i="1" smtClean="0">
                                <a:effectLst>
                                  <a:outerShdw blurRad="38100" dist="38100" dir="2700000" algn="tl">
                                    <a:srgbClr val="000000">
                                      <a:alpha val="43137"/>
                                    </a:srgbClr>
                                  </a:outerShdw>
                                </a:effectLst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it-IT" b="0" i="1" smtClean="0">
                                <a:effectLst>
                                  <a:outerShdw blurRad="38100" dist="38100" dir="2700000" algn="tl">
                                    <a:srgbClr val="000000">
                                      <a:alpha val="43137"/>
                                    </a:srgbClr>
                                  </a:outerShdw>
                                </a:effectLst>
                                <a:latin typeface="Cambria Math" panose="02040503050406030204" pitchFamily="18" charset="0"/>
                              </a:rPr>
                              <m:t>𝑎</m:t>
                            </m:r>
                          </m:e>
                          <m:sub>
                            <m:r>
                              <a:rPr lang="it-IT" b="0" i="1" smtClean="0">
                                <a:effectLst>
                                  <a:outerShdw blurRad="38100" dist="38100" dir="2700000" algn="tl">
                                    <a:srgbClr val="000000">
                                      <a:alpha val="43137"/>
                                    </a:srgbClr>
                                  </a:outerShdw>
                                </a:effectLst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oMath>
                    </m:oMathPara>
                  </a14:m>
                  <a:endParaRPr lang="it-IT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</p:txBody>
            </p:sp>
          </mc:Choice>
          <mc:Fallback xmlns="">
            <p:sp>
              <p:nvSpPr>
                <p:cNvPr id="27" name="CasellaDiTesto 26">
                  <a:extLst>
                    <a:ext uri="{FF2B5EF4-FFF2-40B4-BE49-F238E27FC236}">
                      <a16:creationId xmlns:a16="http://schemas.microsoft.com/office/drawing/2014/main" id="{E82EC86D-1998-B02F-DEF2-82BE069DF1BB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431963" y="4069013"/>
                  <a:ext cx="467820" cy="369332"/>
                </a:xfrm>
                <a:prstGeom prst="rect">
                  <a:avLst/>
                </a:prstGeom>
                <a:blipFill>
                  <a:blip r:embed="rId11"/>
                  <a:stretch>
                    <a:fillRect b="-1563"/>
                  </a:stretch>
                </a:blipFill>
              </p:spPr>
              <p:txBody>
                <a:bodyPr/>
                <a:lstStyle/>
                <a:p>
                  <a:r>
                    <a:rPr lang="it-IT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29" name="Connettore 2 28">
              <a:extLst>
                <a:ext uri="{FF2B5EF4-FFF2-40B4-BE49-F238E27FC236}">
                  <a16:creationId xmlns:a16="http://schemas.microsoft.com/office/drawing/2014/main" id="{CAEC97C9-2153-DAAA-DE82-A8FC3C6BA4D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762565" y="3970628"/>
              <a:ext cx="72637" cy="233829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3" name="Connettore 2 32">
              <a:extLst>
                <a:ext uri="{FF2B5EF4-FFF2-40B4-BE49-F238E27FC236}">
                  <a16:creationId xmlns:a16="http://schemas.microsoft.com/office/drawing/2014/main" id="{2DA80C73-86FB-A219-99B5-5A95F868B4A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766188" y="3883428"/>
              <a:ext cx="399616" cy="321029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6" name="Connettore 2 35">
              <a:extLst>
                <a:ext uri="{FF2B5EF4-FFF2-40B4-BE49-F238E27FC236}">
                  <a16:creationId xmlns:a16="http://schemas.microsoft.com/office/drawing/2014/main" id="{706DBAB2-38D6-72AB-FF5B-4F9D01BAB66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776958" y="3956927"/>
              <a:ext cx="702783" cy="238678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9" name="Connettore 2 38">
              <a:extLst>
                <a:ext uri="{FF2B5EF4-FFF2-40B4-BE49-F238E27FC236}">
                  <a16:creationId xmlns:a16="http://schemas.microsoft.com/office/drawing/2014/main" id="{68206C79-7A9B-CC93-795D-EF67EA09864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776957" y="3992614"/>
              <a:ext cx="1990361" cy="202991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42" name="CasellaDiTesto 41">
            <a:extLst>
              <a:ext uri="{FF2B5EF4-FFF2-40B4-BE49-F238E27FC236}">
                <a16:creationId xmlns:a16="http://schemas.microsoft.com/office/drawing/2014/main" id="{4A9B202A-543C-9B13-37DB-D709D2C1424D}"/>
              </a:ext>
            </a:extLst>
          </p:cNvPr>
          <p:cNvSpPr txBox="1"/>
          <p:nvPr/>
        </p:nvSpPr>
        <p:spPr>
          <a:xfrm>
            <a:off x="9199437" y="5419215"/>
            <a:ext cx="1331326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it-IT" sz="1600" dirty="0">
                <a:solidFill>
                  <a:schemeClr val="bg1"/>
                </a:solidFill>
              </a:rPr>
              <a:t>Bore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it-IT" sz="1600" dirty="0">
                <a:solidFill>
                  <a:srgbClr val="FF3745"/>
                </a:solidFill>
              </a:rPr>
              <a:t>Coil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it-IT" sz="1600" dirty="0">
                <a:solidFill>
                  <a:schemeClr val="bg1">
                    <a:lumMod val="65000"/>
                  </a:schemeClr>
                </a:solidFill>
              </a:rPr>
              <a:t>Structures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it-IT" sz="1600" dirty="0">
                <a:solidFill>
                  <a:srgbClr val="2A43B9"/>
                </a:solidFill>
              </a:rPr>
              <a:t>Iron</a:t>
            </a:r>
          </a:p>
        </p:txBody>
      </p:sp>
    </p:spTree>
    <p:extLst>
      <p:ext uri="{BB962C8B-B14F-4D97-AF65-F5344CB8AC3E}">
        <p14:creationId xmlns:p14="http://schemas.microsoft.com/office/powerpoint/2010/main" val="170805917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B75D5DC-1D13-05C1-144B-CE7A021982F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WP7 – Task 4</a:t>
            </a:r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C248CEC-7C74-222E-8715-28F8D167961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16AB2F8-5338-F742-A59E-35F5B82165E6}" type="slidenum">
              <a:rPr lang="en-GB" smtClean="0"/>
              <a:pPr/>
              <a:t>14</a:t>
            </a:fld>
            <a:endParaRPr lang="en-GB"/>
          </a:p>
        </p:txBody>
      </p:sp>
      <p:sp>
        <p:nvSpPr>
          <p:cNvPr id="14" name="Title 5">
            <a:extLst>
              <a:ext uri="{FF2B5EF4-FFF2-40B4-BE49-F238E27FC236}">
                <a16:creationId xmlns:a16="http://schemas.microsoft.com/office/drawing/2014/main" id="{570929D6-89FD-FBAF-A3D6-C362B86B10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42164" y="305054"/>
            <a:ext cx="9707671" cy="681159"/>
          </a:xfrm>
        </p:spPr>
        <p:txBody>
          <a:bodyPr/>
          <a:lstStyle/>
          <a:p>
            <a:pPr algn="ctr"/>
            <a:r>
              <a:rPr lang="en-GB" cap="small" dirty="0"/>
              <a:t>Cost </a:t>
            </a:r>
            <a:r>
              <a:rPr lang="en-GB" dirty="0"/>
              <a:t>M</a:t>
            </a:r>
            <a:r>
              <a:rPr lang="en-GB" cap="small" dirty="0"/>
              <a:t>odel</a:t>
            </a:r>
          </a:p>
        </p:txBody>
      </p:sp>
      <p:sp>
        <p:nvSpPr>
          <p:cNvPr id="2" name="Date Placeholder 2">
            <a:extLst>
              <a:ext uri="{FF2B5EF4-FFF2-40B4-BE49-F238E27FC236}">
                <a16:creationId xmlns:a16="http://schemas.microsoft.com/office/drawing/2014/main" id="{D97283D9-EE72-E418-5404-2FB692BF714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35496" y="6393928"/>
            <a:ext cx="3179556" cy="365125"/>
          </a:xfrm>
        </p:spPr>
        <p:txBody>
          <a:bodyPr/>
          <a:lstStyle/>
          <a:p>
            <a:r>
              <a:rPr lang="en-US"/>
              <a:t>23 November 2023– D. Novelli</a:t>
            </a:r>
            <a:endParaRPr lang="en-GB" sz="1200" b="1">
              <a:solidFill>
                <a:schemeClr val="bg1"/>
              </a:solidFill>
            </a:endParaRPr>
          </a:p>
        </p:txBody>
      </p:sp>
      <p:pic>
        <p:nvPicPr>
          <p:cNvPr id="45" name="Immagine 44" descr="Immagine che contiene cerchio, schermata, Elementi grafici, logo&#10;&#10;Descrizione generata automaticamente">
            <a:extLst>
              <a:ext uri="{FF2B5EF4-FFF2-40B4-BE49-F238E27FC236}">
                <a16:creationId xmlns:a16="http://schemas.microsoft.com/office/drawing/2014/main" id="{1A3D87E9-721F-16F6-1082-0DDEB025325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88667" y="1037851"/>
            <a:ext cx="5311637" cy="5424052"/>
          </a:xfrm>
          <a:prstGeom prst="rect">
            <a:avLst/>
          </a:prstGeom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</p:pic>
      <p:cxnSp>
        <p:nvCxnSpPr>
          <p:cNvPr id="48" name="Connettore 2 47">
            <a:extLst>
              <a:ext uri="{FF2B5EF4-FFF2-40B4-BE49-F238E27FC236}">
                <a16:creationId xmlns:a16="http://schemas.microsoft.com/office/drawing/2014/main" id="{071E363E-9B8F-5E71-64E9-309252916482}"/>
              </a:ext>
            </a:extLst>
          </p:cNvPr>
          <p:cNvCxnSpPr>
            <a:cxnSpLocks/>
            <a:stCxn id="74" idx="3"/>
          </p:cNvCxnSpPr>
          <p:nvPr/>
        </p:nvCxnSpPr>
        <p:spPr>
          <a:xfrm flipV="1">
            <a:off x="4964282" y="3937000"/>
            <a:ext cx="1665118" cy="663050"/>
          </a:xfrm>
          <a:prstGeom prst="straightConnector1">
            <a:avLst/>
          </a:prstGeom>
          <a:ln w="28575">
            <a:solidFill>
              <a:srgbClr val="FF3745"/>
            </a:solidFill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52" name="CasellaDiTesto 51">
                <a:extLst>
                  <a:ext uri="{FF2B5EF4-FFF2-40B4-BE49-F238E27FC236}">
                    <a16:creationId xmlns:a16="http://schemas.microsoft.com/office/drawing/2014/main" id="{8AA89181-D5FB-065D-93D3-BBFBD902B7DA}"/>
                  </a:ext>
                </a:extLst>
              </p:cNvPr>
              <p:cNvSpPr txBox="1"/>
              <p:nvPr/>
            </p:nvSpPr>
            <p:spPr>
              <a:xfrm>
                <a:off x="9707889" y="3868286"/>
                <a:ext cx="1853252" cy="36189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sz="1600" b="1" i="1" smtClean="0">
                              <a:effectLst/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1600" b="1" i="1" smtClean="0">
                              <a:effectLst/>
                              <a:latin typeface="Cambria Math" panose="02040503050406030204" pitchFamily="18" charset="0"/>
                            </a:rPr>
                            <m:t>𝒘</m:t>
                          </m:r>
                        </m:e>
                        <m:sub>
                          <m:r>
                            <a:rPr lang="it-IT" sz="1600" b="1" i="1" smtClean="0">
                              <a:effectLst/>
                              <a:latin typeface="Cambria Math" panose="02040503050406030204" pitchFamily="18" charset="0"/>
                            </a:rPr>
                            <m:t>𝒔</m:t>
                          </m:r>
                          <m:r>
                            <a:rPr lang="it-IT" sz="1600" b="1" i="1" smtClean="0">
                              <a:effectLst/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it-IT" sz="1600" b="1" i="1" smtClean="0">
                              <a:effectLst/>
                              <a:latin typeface="Cambria Math" panose="02040503050406030204" pitchFamily="18" charset="0"/>
                            </a:rPr>
                            <m:t>𝒓𝒆𝒇</m:t>
                          </m:r>
                        </m:sub>
                      </m:sSub>
                      <m:r>
                        <a:rPr lang="it-IT" sz="1600" b="1" i="1" smtClean="0">
                          <a:effectLst/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it-IT" sz="1600" b="1" i="1" smtClean="0">
                          <a:effectLst/>
                          <a:latin typeface="Cambria Math" panose="02040503050406030204" pitchFamily="18" charset="0"/>
                        </a:rPr>
                        <m:t>𝟒𝟐</m:t>
                      </m:r>
                      <m:r>
                        <a:rPr lang="it-IT" sz="1600" b="1" i="1" smtClean="0">
                          <a:effectLst/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it-IT" sz="1600" b="1" i="1" smtClean="0">
                          <a:effectLst/>
                          <a:latin typeface="Cambria Math" panose="02040503050406030204" pitchFamily="18" charset="0"/>
                        </a:rPr>
                        <m:t>𝒎𝒎</m:t>
                      </m:r>
                    </m:oMath>
                  </m:oMathPara>
                </a14:m>
                <a:endParaRPr lang="it-IT" sz="1600" b="1"/>
              </a:p>
            </p:txBody>
          </p:sp>
        </mc:Choice>
        <mc:Fallback xmlns="">
          <p:sp>
            <p:nvSpPr>
              <p:cNvPr id="52" name="CasellaDiTesto 51">
                <a:extLst>
                  <a:ext uri="{FF2B5EF4-FFF2-40B4-BE49-F238E27FC236}">
                    <a16:creationId xmlns:a16="http://schemas.microsoft.com/office/drawing/2014/main" id="{8AA89181-D5FB-065D-93D3-BBFBD902B7D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707889" y="3868286"/>
                <a:ext cx="1853252" cy="361894"/>
              </a:xfrm>
              <a:prstGeom prst="rect">
                <a:avLst/>
              </a:prstGeom>
              <a:blipFill>
                <a:blip r:embed="rId3"/>
                <a:stretch>
                  <a:fillRect b="-6780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3" name="CasellaDiTesto 52">
                <a:extLst>
                  <a:ext uri="{FF2B5EF4-FFF2-40B4-BE49-F238E27FC236}">
                    <a16:creationId xmlns:a16="http://schemas.microsoft.com/office/drawing/2014/main" id="{287ABE78-0F32-937D-9712-19181279E140}"/>
                  </a:ext>
                </a:extLst>
              </p:cNvPr>
              <p:cNvSpPr txBox="1"/>
              <p:nvPr/>
            </p:nvSpPr>
            <p:spPr>
              <a:xfrm>
                <a:off x="10263627" y="3405553"/>
                <a:ext cx="1928373" cy="36189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sz="1600" b="1" i="1" smtClean="0">
                              <a:effectLst/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1600" b="1" i="1" smtClean="0">
                              <a:effectLst/>
                              <a:latin typeface="Cambria Math" panose="02040503050406030204" pitchFamily="18" charset="0"/>
                            </a:rPr>
                            <m:t>𝒘</m:t>
                          </m:r>
                        </m:e>
                        <m:sub>
                          <m:r>
                            <a:rPr lang="it-IT" sz="1600" b="1" i="1" smtClean="0">
                              <a:effectLst/>
                              <a:latin typeface="Cambria Math" panose="02040503050406030204" pitchFamily="18" charset="0"/>
                            </a:rPr>
                            <m:t>𝒊</m:t>
                          </m:r>
                          <m:r>
                            <a:rPr lang="it-IT" sz="1600" b="1" i="1" smtClean="0">
                              <a:effectLst/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it-IT" sz="1600" b="1" i="1" smtClean="0">
                              <a:effectLst/>
                              <a:latin typeface="Cambria Math" panose="02040503050406030204" pitchFamily="18" charset="0"/>
                            </a:rPr>
                            <m:t>𝒓𝒆𝒇</m:t>
                          </m:r>
                        </m:sub>
                      </m:sSub>
                      <m:r>
                        <a:rPr lang="it-IT" sz="1600" b="1" i="1" smtClean="0">
                          <a:effectLst/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it-IT" sz="1600" b="1" i="1" smtClean="0">
                          <a:effectLst/>
                          <a:latin typeface="Cambria Math" panose="02040503050406030204" pitchFamily="18" charset="0"/>
                        </a:rPr>
                        <m:t>𝟏𝟕𝟎</m:t>
                      </m:r>
                      <m:r>
                        <a:rPr lang="it-IT" sz="1600" b="1" i="1" smtClean="0">
                          <a:effectLst/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it-IT" sz="1600" b="1" i="1" smtClean="0">
                          <a:effectLst/>
                          <a:latin typeface="Cambria Math" panose="02040503050406030204" pitchFamily="18" charset="0"/>
                        </a:rPr>
                        <m:t>𝒎𝒎</m:t>
                      </m:r>
                    </m:oMath>
                  </m:oMathPara>
                </a14:m>
                <a:endParaRPr lang="it-IT" sz="1600" b="1" dirty="0"/>
              </a:p>
            </p:txBody>
          </p:sp>
        </mc:Choice>
        <mc:Fallback xmlns="">
          <p:sp>
            <p:nvSpPr>
              <p:cNvPr id="53" name="CasellaDiTesto 52">
                <a:extLst>
                  <a:ext uri="{FF2B5EF4-FFF2-40B4-BE49-F238E27FC236}">
                    <a16:creationId xmlns:a16="http://schemas.microsoft.com/office/drawing/2014/main" id="{287ABE78-0F32-937D-9712-19181279E14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263627" y="3405553"/>
                <a:ext cx="1928373" cy="361894"/>
              </a:xfrm>
              <a:prstGeom prst="rect">
                <a:avLst/>
              </a:prstGeom>
              <a:blipFill>
                <a:blip r:embed="rId4"/>
                <a:stretch>
                  <a:fillRect b="-6780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4" name="CasellaDiTesto 53">
                <a:extLst>
                  <a:ext uri="{FF2B5EF4-FFF2-40B4-BE49-F238E27FC236}">
                    <a16:creationId xmlns:a16="http://schemas.microsoft.com/office/drawing/2014/main" id="{3DE0B650-520D-ED1A-38A8-676EBB75A0A7}"/>
                  </a:ext>
                </a:extLst>
              </p:cNvPr>
              <p:cNvSpPr txBox="1"/>
              <p:nvPr/>
            </p:nvSpPr>
            <p:spPr>
              <a:xfrm>
                <a:off x="8966911" y="3153731"/>
                <a:ext cx="1853252" cy="33855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sz="1600" b="1" i="1" smtClean="0">
                              <a:effectLst/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1600" b="1" i="1" smtClean="0">
                              <a:effectLst/>
                              <a:latin typeface="Cambria Math" panose="02040503050406030204" pitchFamily="18" charset="0"/>
                            </a:rPr>
                            <m:t>𝒂</m:t>
                          </m:r>
                        </m:e>
                        <m:sub>
                          <m:r>
                            <a:rPr lang="it-IT" sz="1600" b="1" i="1" smtClean="0">
                              <a:effectLst/>
                              <a:latin typeface="Cambria Math" panose="02040503050406030204" pitchFamily="18" charset="0"/>
                            </a:rPr>
                            <m:t>𝟏</m:t>
                          </m:r>
                        </m:sub>
                      </m:sSub>
                      <m:r>
                        <a:rPr lang="it-IT" sz="1600" b="1" i="1" smtClean="0">
                          <a:effectLst/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it-IT" sz="1600" b="1" i="1" smtClean="0">
                          <a:effectLst/>
                          <a:latin typeface="Cambria Math" panose="02040503050406030204" pitchFamily="18" charset="0"/>
                        </a:rPr>
                        <m:t>𝟐𝟖</m:t>
                      </m:r>
                      <m:r>
                        <a:rPr lang="it-IT" sz="1600" b="1" i="1" smtClean="0">
                          <a:effectLst/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it-IT" sz="1600" b="1" i="1" smtClean="0">
                          <a:effectLst/>
                          <a:latin typeface="Cambria Math" panose="02040503050406030204" pitchFamily="18" charset="0"/>
                        </a:rPr>
                        <m:t>𝒎𝒎</m:t>
                      </m:r>
                    </m:oMath>
                  </m:oMathPara>
                </a14:m>
                <a:endParaRPr lang="it-IT" sz="1600" b="1"/>
              </a:p>
            </p:txBody>
          </p:sp>
        </mc:Choice>
        <mc:Fallback xmlns="">
          <p:sp>
            <p:nvSpPr>
              <p:cNvPr id="54" name="CasellaDiTesto 53">
                <a:extLst>
                  <a:ext uri="{FF2B5EF4-FFF2-40B4-BE49-F238E27FC236}">
                    <a16:creationId xmlns:a16="http://schemas.microsoft.com/office/drawing/2014/main" id="{3DE0B650-520D-ED1A-38A8-676EBB75A0A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966911" y="3153731"/>
                <a:ext cx="1853252" cy="338554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8" name="Connettore 2 57">
            <a:extLst>
              <a:ext uri="{FF2B5EF4-FFF2-40B4-BE49-F238E27FC236}">
                <a16:creationId xmlns:a16="http://schemas.microsoft.com/office/drawing/2014/main" id="{987833C5-41D8-90E4-AB1E-94282067F277}"/>
              </a:ext>
            </a:extLst>
          </p:cNvPr>
          <p:cNvCxnSpPr>
            <a:cxnSpLocks/>
          </p:cNvCxnSpPr>
          <p:nvPr/>
        </p:nvCxnSpPr>
        <p:spPr>
          <a:xfrm flipV="1">
            <a:off x="9321995" y="3577158"/>
            <a:ext cx="76952" cy="24771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0" name="Connettore 2 59">
            <a:extLst>
              <a:ext uri="{FF2B5EF4-FFF2-40B4-BE49-F238E27FC236}">
                <a16:creationId xmlns:a16="http://schemas.microsoft.com/office/drawing/2014/main" id="{6ECB38CD-5F84-706F-4402-70001F373D16}"/>
              </a:ext>
            </a:extLst>
          </p:cNvPr>
          <p:cNvCxnSpPr>
            <a:cxnSpLocks/>
          </p:cNvCxnSpPr>
          <p:nvPr/>
        </p:nvCxnSpPr>
        <p:spPr>
          <a:xfrm>
            <a:off x="9893537" y="3903133"/>
            <a:ext cx="334196" cy="0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2" name="Connettore 2 61">
            <a:extLst>
              <a:ext uri="{FF2B5EF4-FFF2-40B4-BE49-F238E27FC236}">
                <a16:creationId xmlns:a16="http://schemas.microsoft.com/office/drawing/2014/main" id="{7936B2E7-E522-9A01-1432-8B7F305839C5}"/>
              </a:ext>
            </a:extLst>
          </p:cNvPr>
          <p:cNvCxnSpPr>
            <a:cxnSpLocks/>
          </p:cNvCxnSpPr>
          <p:nvPr/>
        </p:nvCxnSpPr>
        <p:spPr>
          <a:xfrm flipV="1">
            <a:off x="10300319" y="3749877"/>
            <a:ext cx="1502214" cy="8466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70" name="CasellaDiTesto 69">
                <a:extLst>
                  <a:ext uri="{FF2B5EF4-FFF2-40B4-BE49-F238E27FC236}">
                    <a16:creationId xmlns:a16="http://schemas.microsoft.com/office/drawing/2014/main" id="{FC9496B9-7706-ED9F-4530-4E3F62152764}"/>
                  </a:ext>
                </a:extLst>
              </p:cNvPr>
              <p:cNvSpPr txBox="1"/>
              <p:nvPr/>
            </p:nvSpPr>
            <p:spPr>
              <a:xfrm>
                <a:off x="-49534" y="1467462"/>
                <a:ext cx="6400623" cy="39562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sSub>
                      <m:sSubPr>
                        <m:ctrlPr>
                          <a:rPr lang="en-US" b="1" i="1" dirty="0" smtClean="0">
                            <a:effectLst/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dirty="0">
                            <a:effectLst/>
                            <a:latin typeface="Cambria Math" panose="02040503050406030204" pitchFamily="18" charset="0"/>
                          </a:rPr>
                          <m:t>𝑪</m:t>
                        </m:r>
                      </m:e>
                      <m:sub>
                        <m:r>
                          <a:rPr lang="it-IT" b="1" i="1" dirty="0">
                            <a:effectLst/>
                            <a:latin typeface="Cambria Math" panose="02040503050406030204" pitchFamily="18" charset="0"/>
                          </a:rPr>
                          <m:t>𝑴𝒂𝒈𝒏𝒆𝒕</m:t>
                        </m:r>
                      </m:sub>
                    </m:sSub>
                    <m:r>
                      <a:rPr lang="en-US" b="1" i="1" dirty="0">
                        <a:effectLst/>
                        <a:latin typeface="Cambria Math" panose="02040503050406030204" pitchFamily="18" charset="0"/>
                      </a:rPr>
                      <m:t>=</m:t>
                    </m:r>
                    <m:nary>
                      <m:naryPr>
                        <m:chr m:val="∑"/>
                        <m:supHide m:val="on"/>
                        <m:ctrlPr>
                          <a:rPr lang="it-IT" b="1" i="1" dirty="0">
                            <a:effectLst/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a:rPr lang="it-IT" b="1" i="1" dirty="0">
                            <a:effectLst/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  <m:sup/>
                      <m:e>
                        <m:sSub>
                          <m:sSubPr>
                            <m:ctrlPr>
                              <a:rPr lang="it-IT" b="1" i="1" dirty="0">
                                <a:effectLst/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it-IT" b="1" i="1" dirty="0">
                                <a:effectLst/>
                                <a:latin typeface="Cambria Math" panose="02040503050406030204" pitchFamily="18" charset="0"/>
                              </a:rPr>
                              <m:t>𝐶</m:t>
                            </m:r>
                          </m:e>
                          <m:sub>
                            <m:r>
                              <a:rPr lang="it-IT" b="1" i="1" dirty="0">
                                <a:effectLst/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  <m:sSub>
                          <m:sSubPr>
                            <m:ctrlPr>
                              <a:rPr lang="it-IT" b="1" i="1" dirty="0">
                                <a:effectLst/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it-IT" b="1" i="1" dirty="0">
                                <a:effectLst/>
                                <a:latin typeface="Cambria Math" panose="02040503050406030204" pitchFamily="18" charset="0"/>
                              </a:rPr>
                              <m:t>𝜌</m:t>
                            </m:r>
                          </m:e>
                          <m:sub>
                            <m:r>
                              <a:rPr lang="it-IT" b="1" i="1" dirty="0">
                                <a:effectLst/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  <m:sSub>
                          <m:sSubPr>
                            <m:ctrlPr>
                              <a:rPr lang="it-IT" b="1" i="1" dirty="0">
                                <a:effectLst/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it-IT" b="1" i="1" dirty="0">
                                <a:effectLst/>
                                <a:latin typeface="Cambria Math" panose="02040503050406030204" pitchFamily="18" charset="0"/>
                              </a:rPr>
                              <m:t>𝐴</m:t>
                            </m:r>
                          </m:e>
                          <m:sub>
                            <m:r>
                              <a:rPr lang="it-IT" b="1" i="1" dirty="0">
                                <a:effectLst/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</m:e>
                    </m:nary>
                  </m:oMath>
                </a14:m>
                <a:r>
                  <a:rPr lang="en-US" sz="1600" dirty="0">
                    <a:effectLst/>
                  </a:rPr>
                  <a:t>     where  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it-IT" sz="1600" b="0" i="0" dirty="0" smtClean="0">
                        <a:effectLst/>
                        <a:latin typeface="Cambria Math" panose="02040503050406030204" pitchFamily="18" charset="0"/>
                      </a:rPr>
                      <m:t>i</m:t>
                    </m:r>
                    <m:r>
                      <a:rPr lang="en-US" sz="1600" dirty="0">
                        <a:effectLst/>
                        <a:latin typeface="Cambria Math" panose="02040503050406030204" pitchFamily="18" charset="0"/>
                      </a:rPr>
                      <m:t>=</m:t>
                    </m:r>
                    <m:r>
                      <m:rPr>
                        <m:sty m:val="p"/>
                      </m:rPr>
                      <a:rPr lang="it-IT" sz="1600" b="0" i="0" dirty="0" smtClean="0">
                        <a:effectLst/>
                        <a:latin typeface="Cambria Math" panose="02040503050406030204" pitchFamily="18" charset="0"/>
                      </a:rPr>
                      <m:t>coil</m:t>
                    </m:r>
                    <m:r>
                      <a:rPr lang="it-IT" sz="1600" b="0" i="0" dirty="0" smtClean="0">
                        <a:effectLst/>
                        <a:latin typeface="Cambria Math" panose="02040503050406030204" pitchFamily="18" charset="0"/>
                      </a:rPr>
                      <m:t>, </m:t>
                    </m:r>
                    <m:r>
                      <m:rPr>
                        <m:sty m:val="p"/>
                      </m:rPr>
                      <a:rPr lang="it-IT" sz="1600" b="0" i="0" smtClean="0">
                        <a:effectLst/>
                        <a:latin typeface="Cambria Math" panose="02040503050406030204" pitchFamily="18" charset="0"/>
                      </a:rPr>
                      <m:t>structures</m:t>
                    </m:r>
                    <m:r>
                      <a:rPr lang="it-IT" sz="1600" b="0" i="0" dirty="0" smtClean="0">
                        <a:effectLst/>
                        <a:latin typeface="Cambria Math" panose="02040503050406030204" pitchFamily="18" charset="0"/>
                      </a:rPr>
                      <m:t>, </m:t>
                    </m:r>
                    <m:r>
                      <m:rPr>
                        <m:sty m:val="p"/>
                      </m:rPr>
                      <a:rPr lang="it-IT" sz="1600" b="0" i="0" smtClean="0">
                        <a:effectLst/>
                        <a:latin typeface="Cambria Math" panose="02040503050406030204" pitchFamily="18" charset="0"/>
                      </a:rPr>
                      <m:t>iron</m:t>
                    </m:r>
                  </m:oMath>
                </a14:m>
                <a:endParaRPr lang="en-US" sz="1600" i="1" dirty="0">
                  <a:effectLst/>
                </a:endParaRPr>
              </a:p>
            </p:txBody>
          </p:sp>
        </mc:Choice>
        <mc:Fallback xmlns="">
          <p:sp>
            <p:nvSpPr>
              <p:cNvPr id="70" name="CasellaDiTesto 69">
                <a:extLst>
                  <a:ext uri="{FF2B5EF4-FFF2-40B4-BE49-F238E27FC236}">
                    <a16:creationId xmlns:a16="http://schemas.microsoft.com/office/drawing/2014/main" id="{FC9496B9-7706-ED9F-4530-4E3F6215276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49534" y="1467462"/>
                <a:ext cx="6400623" cy="395621"/>
              </a:xfrm>
              <a:prstGeom prst="rect">
                <a:avLst/>
              </a:prstGeom>
              <a:blipFill>
                <a:blip r:embed="rId6"/>
                <a:stretch>
                  <a:fillRect t="-110769" b="-167692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1" name="CasellaDiTesto 70">
                <a:extLst>
                  <a:ext uri="{FF2B5EF4-FFF2-40B4-BE49-F238E27FC236}">
                    <a16:creationId xmlns:a16="http://schemas.microsoft.com/office/drawing/2014/main" id="{906E7283-A9EF-0E45-283C-2C2B3C4E118A}"/>
                  </a:ext>
                </a:extLst>
              </p:cNvPr>
              <p:cNvSpPr txBox="1"/>
              <p:nvPr/>
            </p:nvSpPr>
            <p:spPr>
              <a:xfrm>
                <a:off x="1111170" y="1944213"/>
                <a:ext cx="4566821" cy="69262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sSub>
                      <m:sSubPr>
                        <m:ctrlPr>
                          <a:rPr lang="it-IT" sz="1600" b="0" i="1" smtClean="0">
                            <a:effectLst/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sz="1600" b="0" i="1" smtClean="0">
                            <a:effectLst/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r>
                          <a:rPr lang="it-IT" sz="1600" b="0" i="1" smtClean="0">
                            <a:effectLst/>
                            <a:latin typeface="Cambria Math" panose="02040503050406030204" pitchFamily="18" charset="0"/>
                          </a:rPr>
                          <m:t>𝑐𝑜𝑖𝑙</m:t>
                        </m:r>
                      </m:sub>
                    </m:sSub>
                    <m:r>
                      <a:rPr lang="it-IT" sz="1600" b="0" i="1" smtClean="0">
                        <a:effectLst/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it-IT" sz="1600" b="0" i="1" smtClean="0"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it-IT" sz="1600" b="0" i="1" smtClean="0">
                            <a:effectLst/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it-IT" sz="1600" b="0" i="1" smtClean="0">
                            <a:effectLst/>
                            <a:latin typeface="Cambria Math" panose="02040503050406030204" pitchFamily="18" charset="0"/>
                          </a:rPr>
                          <m:t>𝜋</m:t>
                        </m:r>
                      </m:num>
                      <m:den>
                        <m:r>
                          <a:rPr lang="it-IT" sz="1600" b="0" i="1" smtClean="0">
                            <a:effectLst/>
                            <a:latin typeface="Cambria Math" panose="02040503050406030204" pitchFamily="18" charset="0"/>
                          </a:rPr>
                          <m:t>3</m:t>
                        </m:r>
                      </m:den>
                    </m:f>
                    <m:d>
                      <m:dPr>
                        <m:ctrlPr>
                          <a:rPr lang="it-IT" sz="1600" b="0" i="1" smtClean="0">
                            <a:effectLst/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Sup>
                          <m:sSubSupPr>
                            <m:ctrlPr>
                              <a:rPr lang="it-IT" sz="1600" b="0" i="1" smtClean="0">
                                <a:effectLst/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it-IT" sz="1600" b="0" i="1" smtClean="0">
                                <a:effectLst/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it-IT" sz="1600" b="0" i="1" smtClean="0">
                                <a:effectLst/>
                                <a:latin typeface="Cambria Math" panose="02040503050406030204" pitchFamily="18" charset="0"/>
                              </a:rPr>
                              <m:t>𝑎</m:t>
                            </m:r>
                          </m:e>
                          <m:sub>
                            <m:r>
                              <a:rPr lang="it-IT" sz="1600" b="0" i="1" smtClean="0">
                                <a:effectLst/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  <m:sup>
                            <m:r>
                              <a:rPr lang="it-IT" sz="1600" b="0" i="1" smtClean="0">
                                <a:effectLst/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bSup>
                        <m:r>
                          <a:rPr lang="it-IT" sz="1600" b="0" i="1" smtClean="0">
                            <a:effectLst/>
                            <a:latin typeface="Cambria Math" panose="02040503050406030204" pitchFamily="18" charset="0"/>
                          </a:rPr>
                          <m:t>−</m:t>
                        </m:r>
                        <m:sSubSup>
                          <m:sSubSupPr>
                            <m:ctrlPr>
                              <a:rPr lang="it-IT" sz="1600" b="0" i="1" smtClean="0">
                                <a:effectLst/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it-IT" sz="1600" b="0" i="1" smtClean="0">
                                <a:effectLst/>
                                <a:latin typeface="Cambria Math" panose="02040503050406030204" pitchFamily="18" charset="0"/>
                              </a:rPr>
                              <m:t>𝑎</m:t>
                            </m:r>
                          </m:e>
                          <m:sub>
                            <m:r>
                              <a:rPr lang="it-IT" sz="1600" b="0" i="1" smtClean="0">
                                <a:effectLst/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  <m:sup>
                            <m:r>
                              <a:rPr lang="it-IT" sz="1600" b="0" i="1" smtClean="0">
                                <a:effectLst/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bSup>
                        <m:r>
                          <a:rPr lang="it-IT" sz="1600" b="0" i="1" smtClean="0">
                            <a:effectLst/>
                            <a:latin typeface="Cambria Math" panose="02040503050406030204" pitchFamily="18" charset="0"/>
                          </a:rPr>
                          <m:t> </m:t>
                        </m:r>
                      </m:e>
                    </m:d>
                    <m:r>
                      <a:rPr lang="it-IT" sz="1600" b="0" i="1" smtClean="0">
                        <a:effectLst/>
                        <a:latin typeface="Cambria Math" panose="02040503050406030204" pitchFamily="18" charset="0"/>
                      </a:rPr>
                      <m:t>      </m:t>
                    </m:r>
                    <m:sSub>
                      <m:sSubPr>
                        <m:ctrlPr>
                          <a:rPr lang="it-IT" sz="1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sz="1600" i="1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r>
                          <a:rPr lang="it-IT" sz="1600" i="1">
                            <a:latin typeface="Cambria Math" panose="02040503050406030204" pitchFamily="18" charset="0"/>
                          </a:rPr>
                          <m:t>𝑆𝑡𝑟𝑢𝑐𝑡𝑢𝑟𝑒𝑠</m:t>
                        </m:r>
                      </m:sub>
                    </m:sSub>
                    <m:r>
                      <a:rPr lang="it-IT" sz="16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it-IT" sz="1600" i="1">
                        <a:latin typeface="Cambria Math" panose="02040503050406030204" pitchFamily="18" charset="0"/>
                      </a:rPr>
                      <m:t>𝜋</m:t>
                    </m:r>
                    <m:d>
                      <m:dPr>
                        <m:ctrlPr>
                          <a:rPr lang="it-IT" sz="16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Sup>
                          <m:sSubSupPr>
                            <m:ctrlPr>
                              <a:rPr lang="it-IT" sz="1600" i="1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it-IT" sz="1600" i="1"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it-IT" sz="1600" i="1">
                                <a:latin typeface="Cambria Math" panose="02040503050406030204" pitchFamily="18" charset="0"/>
                              </a:rPr>
                              <m:t>𝑎</m:t>
                            </m:r>
                          </m:e>
                          <m:sub>
                            <m:r>
                              <a:rPr lang="it-IT" sz="1600" i="1">
                                <a:latin typeface="Cambria Math" panose="02040503050406030204" pitchFamily="18" charset="0"/>
                              </a:rPr>
                              <m:t>3</m:t>
                            </m:r>
                          </m:sub>
                          <m:sup>
                            <m:r>
                              <a:rPr lang="it-IT" sz="16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bSup>
                        <m:r>
                          <a:rPr lang="it-IT" sz="1600" i="1">
                            <a:latin typeface="Cambria Math" panose="02040503050406030204" pitchFamily="18" charset="0"/>
                          </a:rPr>
                          <m:t>−</m:t>
                        </m:r>
                        <m:sSubSup>
                          <m:sSubSupPr>
                            <m:ctrlPr>
                              <a:rPr lang="it-IT" sz="1600" i="1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it-IT" sz="1600" i="1">
                                <a:latin typeface="Cambria Math" panose="02040503050406030204" pitchFamily="18" charset="0"/>
                              </a:rPr>
                              <m:t>𝑎</m:t>
                            </m:r>
                          </m:e>
                          <m:sub>
                            <m:r>
                              <a:rPr lang="it-IT" sz="16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  <m:sup>
                            <m:r>
                              <a:rPr lang="it-IT" sz="16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bSup>
                        <m:r>
                          <a:rPr lang="it-IT" sz="1600" i="1">
                            <a:latin typeface="Cambria Math" panose="02040503050406030204" pitchFamily="18" charset="0"/>
                          </a:rPr>
                          <m:t> </m:t>
                        </m:r>
                      </m:e>
                    </m:d>
                  </m:oMath>
                </a14:m>
                <a:r>
                  <a:rPr lang="en-US" sz="1600" b="0" i="1">
                    <a:effectLst/>
                  </a:rPr>
                  <a:t>     </a:t>
                </a:r>
              </a:p>
              <a:p>
                <a:pPr algn="ctr"/>
                <a:r>
                  <a:rPr lang="en-US" sz="1600" b="0" i="1">
                    <a:effectLst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it-IT" sz="1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sz="1600" i="1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r>
                          <a:rPr lang="it-IT" sz="1600" i="1">
                            <a:latin typeface="Cambria Math" panose="02040503050406030204" pitchFamily="18" charset="0"/>
                          </a:rPr>
                          <m:t>𝑖𝑟𝑜𝑛</m:t>
                        </m:r>
                      </m:sub>
                    </m:sSub>
                    <m:r>
                      <a:rPr lang="it-IT" sz="16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it-IT" sz="1600" i="1">
                        <a:latin typeface="Cambria Math" panose="02040503050406030204" pitchFamily="18" charset="0"/>
                      </a:rPr>
                      <m:t>𝜋</m:t>
                    </m:r>
                    <m:d>
                      <m:dPr>
                        <m:ctrlPr>
                          <a:rPr lang="it-IT" sz="16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Sup>
                          <m:sSubSupPr>
                            <m:ctrlPr>
                              <a:rPr lang="it-IT" sz="1600" i="1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it-IT" sz="1600" i="1"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it-IT" sz="1600" i="1">
                                <a:latin typeface="Cambria Math" panose="02040503050406030204" pitchFamily="18" charset="0"/>
                              </a:rPr>
                              <m:t>𝑎</m:t>
                            </m:r>
                          </m:e>
                          <m:sub>
                            <m:r>
                              <a:rPr lang="it-IT" sz="1600" i="1">
                                <a:latin typeface="Cambria Math" panose="02040503050406030204" pitchFamily="18" charset="0"/>
                              </a:rPr>
                              <m:t>4</m:t>
                            </m:r>
                          </m:sub>
                          <m:sup>
                            <m:r>
                              <a:rPr lang="it-IT" sz="16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bSup>
                        <m:r>
                          <a:rPr lang="it-IT" sz="1600" i="1">
                            <a:latin typeface="Cambria Math" panose="02040503050406030204" pitchFamily="18" charset="0"/>
                          </a:rPr>
                          <m:t>−</m:t>
                        </m:r>
                        <m:sSubSup>
                          <m:sSubSupPr>
                            <m:ctrlPr>
                              <a:rPr lang="it-IT" sz="1600" i="1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it-IT" sz="1600" i="1">
                                <a:latin typeface="Cambria Math" panose="02040503050406030204" pitchFamily="18" charset="0"/>
                              </a:rPr>
                              <m:t>𝑎</m:t>
                            </m:r>
                          </m:e>
                          <m:sub>
                            <m:r>
                              <a:rPr lang="it-IT" sz="1600" i="1">
                                <a:latin typeface="Cambria Math" panose="02040503050406030204" pitchFamily="18" charset="0"/>
                              </a:rPr>
                              <m:t>3</m:t>
                            </m:r>
                          </m:sub>
                          <m:sup>
                            <m:r>
                              <a:rPr lang="it-IT" sz="16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bSup>
                        <m:r>
                          <a:rPr lang="it-IT" sz="1600" i="1">
                            <a:latin typeface="Cambria Math" panose="02040503050406030204" pitchFamily="18" charset="0"/>
                          </a:rPr>
                          <m:t> </m:t>
                        </m:r>
                      </m:e>
                    </m:d>
                  </m:oMath>
                </a14:m>
                <a:endParaRPr lang="it-IT" sz="1600" b="0" i="1">
                  <a:effectLst/>
                </a:endParaRPr>
              </a:p>
            </p:txBody>
          </p:sp>
        </mc:Choice>
        <mc:Fallback xmlns="">
          <p:sp>
            <p:nvSpPr>
              <p:cNvPr id="71" name="CasellaDiTesto 70">
                <a:extLst>
                  <a:ext uri="{FF2B5EF4-FFF2-40B4-BE49-F238E27FC236}">
                    <a16:creationId xmlns:a16="http://schemas.microsoft.com/office/drawing/2014/main" id="{906E7283-A9EF-0E45-283C-2C2B3C4E118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11170" y="1944213"/>
                <a:ext cx="4566821" cy="692626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2" name="CasellaDiTesto 71">
                <a:extLst>
                  <a:ext uri="{FF2B5EF4-FFF2-40B4-BE49-F238E27FC236}">
                    <a16:creationId xmlns:a16="http://schemas.microsoft.com/office/drawing/2014/main" id="{AB8B889C-7EA0-12CE-7C2D-0E59F17DA089}"/>
                  </a:ext>
                </a:extLst>
              </p:cNvPr>
              <p:cNvSpPr txBox="1"/>
              <p:nvPr/>
            </p:nvSpPr>
            <p:spPr>
              <a:xfrm>
                <a:off x="318857" y="3486390"/>
                <a:ext cx="2878667" cy="35856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sz="1600" b="0" i="1" smtClean="0">
                              <a:effectLst/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1600" b="0" i="1" smtClean="0">
                              <a:effectLst/>
                              <a:latin typeface="Cambria Math" panose="02040503050406030204" pitchFamily="18" charset="0"/>
                            </a:rPr>
                            <m:t>𝐶</m:t>
                          </m:r>
                        </m:e>
                        <m:sub>
                          <m:r>
                            <a:rPr lang="it-IT" sz="1600" b="0" i="1" smtClean="0">
                              <a:effectLst/>
                              <a:latin typeface="Cambria Math" panose="02040503050406030204" pitchFamily="18" charset="0"/>
                            </a:rPr>
                            <m:t>𝑀𝑎𝑔𝑛𝑒𝑡</m:t>
                          </m:r>
                        </m:sub>
                      </m:sSub>
                      <m:r>
                        <a:rPr lang="it-IT" sz="1600" b="0" i="1" smtClean="0">
                          <a:effectLst/>
                          <a:latin typeface="Cambria Math" panose="02040503050406030204" pitchFamily="18" charset="0"/>
                        </a:rPr>
                        <m:t>(</m:t>
                      </m:r>
                      <m:sSub>
                        <m:sSubPr>
                          <m:ctrlPr>
                            <a:rPr lang="it-IT" sz="1600" b="0" i="1" smtClean="0">
                              <a:effectLst/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1600" b="0" i="1" smtClean="0">
                              <a:effectLst/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b>
                          <m:r>
                            <a:rPr lang="it-IT" sz="1600" b="0" i="1" smtClean="0">
                              <a:effectLst/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it-IT" sz="1600" b="0" i="1" smtClean="0">
                          <a:effectLst/>
                          <a:latin typeface="Cambria Math" panose="02040503050406030204" pitchFamily="18" charset="0"/>
                        </a:rPr>
                        <m:t>,</m:t>
                      </m:r>
                      <m:sSub>
                        <m:sSubPr>
                          <m:ctrlPr>
                            <a:rPr lang="it-IT" sz="1600" b="0" i="1" smtClean="0">
                              <a:effectLst/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1600" b="0" i="1" smtClean="0">
                              <a:effectLst/>
                              <a:latin typeface="Cambria Math" panose="02040503050406030204" pitchFamily="18" charset="0"/>
                            </a:rPr>
                            <m:t>𝑤</m:t>
                          </m:r>
                        </m:e>
                        <m:sub>
                          <m:r>
                            <a:rPr lang="it-IT" sz="1600" b="0" i="1" smtClean="0">
                              <a:effectLst/>
                              <a:latin typeface="Cambria Math" panose="02040503050406030204" pitchFamily="18" charset="0"/>
                            </a:rPr>
                            <m:t>𝑐</m:t>
                          </m:r>
                        </m:sub>
                      </m:sSub>
                      <m:r>
                        <a:rPr lang="it-IT" sz="1600" b="0" i="1" smtClean="0">
                          <a:effectLst/>
                          <a:latin typeface="Cambria Math" panose="02040503050406030204" pitchFamily="18" charset="0"/>
                        </a:rPr>
                        <m:t>,</m:t>
                      </m:r>
                      <m:sSub>
                        <m:sSubPr>
                          <m:ctrlPr>
                            <a:rPr lang="it-IT" sz="1600" b="0" i="1" smtClean="0">
                              <a:effectLst/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1600" b="0" i="1" smtClean="0">
                              <a:effectLst/>
                              <a:latin typeface="Cambria Math" panose="02040503050406030204" pitchFamily="18" charset="0"/>
                            </a:rPr>
                            <m:t>𝑤</m:t>
                          </m:r>
                        </m:e>
                        <m:sub>
                          <m:r>
                            <a:rPr lang="it-IT" sz="1600" b="0" i="1" smtClean="0">
                              <a:effectLst/>
                              <a:latin typeface="Cambria Math" panose="02040503050406030204" pitchFamily="18" charset="0"/>
                            </a:rPr>
                            <m:t>𝑠</m:t>
                          </m:r>
                        </m:sub>
                      </m:sSub>
                      <m:r>
                        <a:rPr lang="it-IT" sz="1600" b="0" i="1" smtClean="0">
                          <a:effectLst/>
                          <a:latin typeface="Cambria Math" panose="02040503050406030204" pitchFamily="18" charset="0"/>
                        </a:rPr>
                        <m:t>,</m:t>
                      </m:r>
                      <m:sSub>
                        <m:sSubPr>
                          <m:ctrlPr>
                            <a:rPr lang="it-IT" sz="1600" b="0" i="1" smtClean="0">
                              <a:effectLst/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1600" b="0" i="1" smtClean="0">
                              <a:effectLst/>
                              <a:latin typeface="Cambria Math" panose="02040503050406030204" pitchFamily="18" charset="0"/>
                            </a:rPr>
                            <m:t>𝑤</m:t>
                          </m:r>
                        </m:e>
                        <m:sub>
                          <m:r>
                            <a:rPr lang="it-IT" sz="1600" b="0" i="1" smtClean="0">
                              <a:effectLst/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it-IT" sz="1600" b="0" i="1" smtClean="0">
                          <a:effectLst/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it-IT" sz="1600"/>
              </a:p>
            </p:txBody>
          </p:sp>
        </mc:Choice>
        <mc:Fallback xmlns="">
          <p:sp>
            <p:nvSpPr>
              <p:cNvPr id="72" name="CasellaDiTesto 71">
                <a:extLst>
                  <a:ext uri="{FF2B5EF4-FFF2-40B4-BE49-F238E27FC236}">
                    <a16:creationId xmlns:a16="http://schemas.microsoft.com/office/drawing/2014/main" id="{AB8B889C-7EA0-12CE-7C2D-0E59F17DA08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8857" y="3486390"/>
                <a:ext cx="2878667" cy="358560"/>
              </a:xfrm>
              <a:prstGeom prst="rect">
                <a:avLst/>
              </a:prstGeom>
              <a:blipFill>
                <a:blip r:embed="rId8"/>
                <a:stretch>
                  <a:fillRect b="-5085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3" name="CasellaDiTesto 72">
                <a:extLst>
                  <a:ext uri="{FF2B5EF4-FFF2-40B4-BE49-F238E27FC236}">
                    <a16:creationId xmlns:a16="http://schemas.microsoft.com/office/drawing/2014/main" id="{D1D92F7D-D2F5-9A0F-2B26-FD193F40E038}"/>
                  </a:ext>
                </a:extLst>
              </p:cNvPr>
              <p:cNvSpPr txBox="1"/>
              <p:nvPr/>
            </p:nvSpPr>
            <p:spPr>
              <a:xfrm>
                <a:off x="3150777" y="3106886"/>
                <a:ext cx="2363844" cy="132010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sz="1600" b="0" i="1" smtClean="0">
                              <a:effectLst/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1600" b="0" i="1" smtClean="0">
                              <a:effectLst/>
                              <a:latin typeface="Cambria Math" panose="02040503050406030204" pitchFamily="18" charset="0"/>
                            </a:rPr>
                            <m:t>𝑤</m:t>
                          </m:r>
                        </m:e>
                        <m:sub>
                          <m:r>
                            <a:rPr lang="it-IT" sz="1600" b="0" i="1" smtClean="0">
                              <a:effectLst/>
                              <a:latin typeface="Cambria Math" panose="02040503050406030204" pitchFamily="18" charset="0"/>
                            </a:rPr>
                            <m:t>𝑠</m:t>
                          </m:r>
                        </m:sub>
                      </m:sSub>
                      <m:r>
                        <a:rPr lang="it-IT" sz="1600" b="0" i="1" smtClean="0">
                          <a:effectLst/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it-IT" sz="16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1600" i="1">
                              <a:latin typeface="Cambria Math" panose="02040503050406030204" pitchFamily="18" charset="0"/>
                            </a:rPr>
                            <m:t>𝑤</m:t>
                          </m:r>
                        </m:e>
                        <m:sub>
                          <m:r>
                            <a:rPr lang="it-IT" sz="1600" i="1">
                              <a:latin typeface="Cambria Math" panose="02040503050406030204" pitchFamily="18" charset="0"/>
                            </a:rPr>
                            <m:t>𝑠</m:t>
                          </m:r>
                          <m:r>
                            <a:rPr lang="it-IT" sz="1600" i="1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it-IT" sz="1600" i="1">
                              <a:latin typeface="Cambria Math" panose="02040503050406030204" pitchFamily="18" charset="0"/>
                            </a:rPr>
                            <m:t>𝑟𝑒𝑓</m:t>
                          </m:r>
                        </m:sub>
                      </m:sSub>
                      <m:r>
                        <a:rPr lang="it-IT" sz="1600" b="0" i="1" smtClean="0">
                          <a:effectLst/>
                          <a:latin typeface="Cambria Math" panose="02040503050406030204" pitchFamily="18" charset="0"/>
                        </a:rPr>
                        <m:t>⋅</m:t>
                      </m:r>
                      <m:f>
                        <m:fPr>
                          <m:ctrlPr>
                            <a:rPr lang="it-IT" sz="1600" b="0" i="1" smtClean="0">
                              <a:effectLst/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it-IT" sz="1600" b="0" i="1" smtClean="0">
                                  <a:effectLst/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sz="1600" b="0" i="1" smtClean="0">
                                  <a:effectLst/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e>
                            <m:sub>
                              <m:r>
                                <a:rPr lang="it-IT" sz="1600" b="0" i="1" smtClean="0">
                                  <a:effectLst/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it-IT" sz="1600" b="0" i="1" smtClean="0">
                                  <a:effectLst/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sz="1600" b="0" i="1" smtClean="0">
                                  <a:effectLst/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e>
                            <m:sub>
                              <m:r>
                                <a:rPr lang="it-IT" sz="1600" b="0" i="1" smtClean="0">
                                  <a:effectLst/>
                                  <a:latin typeface="Cambria Math" panose="02040503050406030204" pitchFamily="18" charset="0"/>
                                </a:rPr>
                                <m:t>1,</m:t>
                              </m:r>
                              <m:r>
                                <a:rPr lang="it-IT" sz="1600" b="0" i="1" smtClean="0">
                                  <a:effectLst/>
                                  <a:latin typeface="Cambria Math" panose="02040503050406030204" pitchFamily="18" charset="0"/>
                                </a:rPr>
                                <m:t>𝑟𝑒𝑓</m:t>
                              </m:r>
                            </m:sub>
                          </m:sSub>
                        </m:den>
                      </m:f>
                      <m:r>
                        <a:rPr lang="it-IT" sz="1600" b="0" i="1" smtClean="0">
                          <a:effectLst/>
                          <a:latin typeface="Cambria Math" panose="02040503050406030204" pitchFamily="18" charset="0"/>
                        </a:rPr>
                        <m:t>          </m:t>
                      </m:r>
                    </m:oMath>
                  </m:oMathPara>
                </a14:m>
                <a:endParaRPr lang="it-IT" sz="1600" b="0" i="1">
                  <a:effectLst/>
                  <a:latin typeface="Cambria Math" panose="02040503050406030204" pitchFamily="18" charset="0"/>
                </a:endParaRPr>
              </a:p>
              <a:p>
                <a:pPr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sz="16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1600" i="1">
                              <a:latin typeface="Cambria Math" panose="02040503050406030204" pitchFamily="18" charset="0"/>
                            </a:rPr>
                            <m:t>𝑤</m:t>
                          </m:r>
                        </m:e>
                        <m:sub>
                          <m:r>
                            <a:rPr lang="it-IT" sz="1600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it-IT" sz="1600" i="1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it-IT" sz="16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1600" i="1">
                              <a:latin typeface="Cambria Math" panose="02040503050406030204" pitchFamily="18" charset="0"/>
                            </a:rPr>
                            <m:t>𝑤</m:t>
                          </m:r>
                        </m:e>
                        <m:sub>
                          <m:r>
                            <a:rPr lang="it-IT" sz="1600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it-IT" sz="1600" i="1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it-IT" sz="1600" i="1">
                              <a:latin typeface="Cambria Math" panose="02040503050406030204" pitchFamily="18" charset="0"/>
                            </a:rPr>
                            <m:t>𝑟𝑒𝑓</m:t>
                          </m:r>
                        </m:sub>
                      </m:sSub>
                      <m:r>
                        <a:rPr lang="it-IT" sz="1600" i="1">
                          <a:latin typeface="Cambria Math" panose="02040503050406030204" pitchFamily="18" charset="0"/>
                        </a:rPr>
                        <m:t>⋅</m:t>
                      </m:r>
                      <m:f>
                        <m:fPr>
                          <m:ctrlPr>
                            <a:rPr lang="it-IT" sz="16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it-IT" sz="16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sz="1600" i="1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e>
                            <m:sub>
                              <m:r>
                                <a:rPr lang="it-IT" sz="1600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it-IT" sz="16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sz="1600" i="1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e>
                            <m:sub>
                              <m:r>
                                <a:rPr lang="it-IT" sz="1600" i="1">
                                  <a:latin typeface="Cambria Math" panose="02040503050406030204" pitchFamily="18" charset="0"/>
                                </a:rPr>
                                <m:t>1,</m:t>
                              </m:r>
                              <m:r>
                                <a:rPr lang="it-IT" sz="1600" i="1">
                                  <a:latin typeface="Cambria Math" panose="02040503050406030204" pitchFamily="18" charset="0"/>
                                </a:rPr>
                                <m:t>𝑟𝑒𝑓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it-IT" sz="1600"/>
              </a:p>
            </p:txBody>
          </p:sp>
        </mc:Choice>
        <mc:Fallback xmlns="">
          <p:sp>
            <p:nvSpPr>
              <p:cNvPr id="73" name="CasellaDiTesto 72">
                <a:extLst>
                  <a:ext uri="{FF2B5EF4-FFF2-40B4-BE49-F238E27FC236}">
                    <a16:creationId xmlns:a16="http://schemas.microsoft.com/office/drawing/2014/main" id="{D1D92F7D-D2F5-9A0F-2B26-FD193F40E03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50777" y="3106886"/>
                <a:ext cx="2363844" cy="1320105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4" name="CasellaDiTesto 73">
            <a:extLst>
              <a:ext uri="{FF2B5EF4-FFF2-40B4-BE49-F238E27FC236}">
                <a16:creationId xmlns:a16="http://schemas.microsoft.com/office/drawing/2014/main" id="{597F2E77-E5FA-5726-DA99-2F5E2D5CB4FF}"/>
              </a:ext>
            </a:extLst>
          </p:cNvPr>
          <p:cNvSpPr txBox="1"/>
          <p:nvPr/>
        </p:nvSpPr>
        <p:spPr>
          <a:xfrm>
            <a:off x="1206590" y="4430773"/>
            <a:ext cx="3757692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b="1"/>
              <a:t>Using the main LHC dipoles as a reference</a:t>
            </a:r>
            <a:endParaRPr lang="it-IT" sz="1600" b="1"/>
          </a:p>
        </p:txBody>
      </p:sp>
      <p:sp>
        <p:nvSpPr>
          <p:cNvPr id="75" name="Arrow: Striped Right 17">
            <a:extLst>
              <a:ext uri="{FF2B5EF4-FFF2-40B4-BE49-F238E27FC236}">
                <a16:creationId xmlns:a16="http://schemas.microsoft.com/office/drawing/2014/main" id="{56ADAA04-73F8-9A36-DDAF-943B6A65C442}"/>
              </a:ext>
            </a:extLst>
          </p:cNvPr>
          <p:cNvSpPr/>
          <p:nvPr/>
        </p:nvSpPr>
        <p:spPr>
          <a:xfrm rot="5400000" flipV="1">
            <a:off x="1436024" y="2730783"/>
            <a:ext cx="644334" cy="681160"/>
          </a:xfrm>
          <a:prstGeom prst="stripedRightArrow">
            <a:avLst/>
          </a:prstGeom>
          <a:solidFill>
            <a:srgbClr val="FF3745"/>
          </a:solidFill>
          <a:ln>
            <a:noFill/>
          </a:ln>
          <a:effectLst/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6" name="Arrow: Striped Right 17">
            <a:extLst>
              <a:ext uri="{FF2B5EF4-FFF2-40B4-BE49-F238E27FC236}">
                <a16:creationId xmlns:a16="http://schemas.microsoft.com/office/drawing/2014/main" id="{079D91AF-17B9-B7AE-4BCB-9E713751EAA1}"/>
              </a:ext>
            </a:extLst>
          </p:cNvPr>
          <p:cNvSpPr/>
          <p:nvPr/>
        </p:nvSpPr>
        <p:spPr>
          <a:xfrm rot="5400000" flipV="1">
            <a:off x="1890428" y="4879621"/>
            <a:ext cx="644334" cy="681160"/>
          </a:xfrm>
          <a:prstGeom prst="stripedRightArrow">
            <a:avLst/>
          </a:prstGeom>
          <a:solidFill>
            <a:srgbClr val="FF3745"/>
          </a:solidFill>
          <a:ln>
            <a:noFill/>
          </a:ln>
          <a:effectLst/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7" name="CasellaDiTesto 76">
                <a:extLst>
                  <a:ext uri="{FF2B5EF4-FFF2-40B4-BE49-F238E27FC236}">
                    <a16:creationId xmlns:a16="http://schemas.microsoft.com/office/drawing/2014/main" id="{00F90FB8-AEA9-F0DD-9EC5-136B7FC1FCFF}"/>
                  </a:ext>
                </a:extLst>
              </p:cNvPr>
              <p:cNvSpPr txBox="1"/>
              <p:nvPr/>
            </p:nvSpPr>
            <p:spPr>
              <a:xfrm>
                <a:off x="1276584" y="5745300"/>
                <a:ext cx="1874193" cy="35856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sz="1600" b="0" i="1" smtClean="0">
                              <a:effectLst/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1600" b="0" i="1" smtClean="0">
                              <a:effectLst/>
                              <a:latin typeface="Cambria Math" panose="02040503050406030204" pitchFamily="18" charset="0"/>
                            </a:rPr>
                            <m:t>𝐶</m:t>
                          </m:r>
                        </m:e>
                        <m:sub>
                          <m:r>
                            <a:rPr lang="it-IT" sz="1600" b="0" i="1" smtClean="0">
                              <a:effectLst/>
                              <a:latin typeface="Cambria Math" panose="02040503050406030204" pitchFamily="18" charset="0"/>
                            </a:rPr>
                            <m:t>𝑀𝑎𝑔𝑛𝑒𝑡</m:t>
                          </m:r>
                        </m:sub>
                      </m:sSub>
                      <m:r>
                        <a:rPr lang="it-IT" sz="1600" b="0" i="1" smtClean="0">
                          <a:effectLst/>
                          <a:latin typeface="Cambria Math" panose="02040503050406030204" pitchFamily="18" charset="0"/>
                        </a:rPr>
                        <m:t>(</m:t>
                      </m:r>
                      <m:sSub>
                        <m:sSubPr>
                          <m:ctrlPr>
                            <a:rPr lang="it-IT" sz="1600" b="0" i="1" smtClean="0">
                              <a:effectLst/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1600" b="0" i="1" smtClean="0">
                              <a:effectLst/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b>
                          <m:r>
                            <a:rPr lang="it-IT" sz="1600" b="0" i="1" smtClean="0">
                              <a:effectLst/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it-IT" sz="1600" b="0" i="1" smtClean="0">
                          <a:effectLst/>
                          <a:latin typeface="Cambria Math" panose="02040503050406030204" pitchFamily="18" charset="0"/>
                        </a:rPr>
                        <m:t>,</m:t>
                      </m:r>
                      <m:sSub>
                        <m:sSubPr>
                          <m:ctrlPr>
                            <a:rPr lang="it-IT" sz="1600" b="0" i="1" smtClean="0">
                              <a:effectLst/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1600" b="0" i="1" smtClean="0">
                              <a:effectLst/>
                              <a:latin typeface="Cambria Math" panose="02040503050406030204" pitchFamily="18" charset="0"/>
                            </a:rPr>
                            <m:t>𝑤</m:t>
                          </m:r>
                        </m:e>
                        <m:sub>
                          <m:r>
                            <a:rPr lang="it-IT" sz="1600" b="0" i="1" smtClean="0">
                              <a:effectLst/>
                              <a:latin typeface="Cambria Math" panose="02040503050406030204" pitchFamily="18" charset="0"/>
                            </a:rPr>
                            <m:t>𝑐</m:t>
                          </m:r>
                        </m:sub>
                      </m:sSub>
                      <m:r>
                        <a:rPr lang="it-IT" sz="1600" b="0" i="1" smtClean="0">
                          <a:effectLst/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it-IT" sz="1600"/>
              </a:p>
            </p:txBody>
          </p:sp>
        </mc:Choice>
        <mc:Fallback xmlns="">
          <p:sp>
            <p:nvSpPr>
              <p:cNvPr id="77" name="CasellaDiTesto 76">
                <a:extLst>
                  <a:ext uri="{FF2B5EF4-FFF2-40B4-BE49-F238E27FC236}">
                    <a16:creationId xmlns:a16="http://schemas.microsoft.com/office/drawing/2014/main" id="{00F90FB8-AEA9-F0DD-9EC5-136B7FC1FCF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76584" y="5745300"/>
                <a:ext cx="1874193" cy="358560"/>
              </a:xfrm>
              <a:prstGeom prst="rect">
                <a:avLst/>
              </a:prstGeom>
              <a:blipFill>
                <a:blip r:embed="rId10"/>
                <a:stretch>
                  <a:fillRect b="-5085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78" name="Connettore 2 77">
            <a:extLst>
              <a:ext uri="{FF2B5EF4-FFF2-40B4-BE49-F238E27FC236}">
                <a16:creationId xmlns:a16="http://schemas.microsoft.com/office/drawing/2014/main" id="{7B1E593E-2922-A534-3FC2-41ECEFF3416A}"/>
              </a:ext>
            </a:extLst>
          </p:cNvPr>
          <p:cNvCxnSpPr>
            <a:cxnSpLocks/>
          </p:cNvCxnSpPr>
          <p:nvPr/>
        </p:nvCxnSpPr>
        <p:spPr>
          <a:xfrm>
            <a:off x="2981492" y="5952158"/>
            <a:ext cx="408151" cy="0"/>
          </a:xfrm>
          <a:prstGeom prst="straightConnector1">
            <a:avLst/>
          </a:prstGeom>
          <a:ln w="28575">
            <a:solidFill>
              <a:srgbClr val="FF3745"/>
            </a:solidFill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79" name="CasellaDiTesto 78">
                <a:extLst>
                  <a:ext uri="{FF2B5EF4-FFF2-40B4-BE49-F238E27FC236}">
                    <a16:creationId xmlns:a16="http://schemas.microsoft.com/office/drawing/2014/main" id="{D0C1218B-0C1A-1D8D-BED1-31843748C401}"/>
                  </a:ext>
                </a:extLst>
              </p:cNvPr>
              <p:cNvSpPr txBox="1"/>
              <p:nvPr/>
            </p:nvSpPr>
            <p:spPr>
              <a:xfrm>
                <a:off x="3576811" y="5756207"/>
                <a:ext cx="1874193" cy="391902"/>
              </a:xfrm>
              <a:prstGeom prst="rect">
                <a:avLst/>
              </a:prstGeom>
              <a:noFill/>
              <a:ln>
                <a:solidFill>
                  <a:srgbClr val="FF3745"/>
                </a:solidFill>
              </a:ln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b="0" i="1" smtClean="0">
                              <a:effectLst/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b="0" i="1" smtClean="0">
                              <a:effectLst/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b>
                          <m:r>
                            <a:rPr lang="it-IT" b="0" i="1" smtClean="0">
                              <a:effectLst/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it-IT" b="0" i="1" smtClean="0">
                          <a:effectLst/>
                          <a:latin typeface="Cambria Math" panose="02040503050406030204" pitchFamily="18" charset="0"/>
                        </a:rPr>
                        <m:t>(</m:t>
                      </m:r>
                      <m:sSub>
                        <m:sSubPr>
                          <m:ctrlPr>
                            <a:rPr lang="it-IT" b="0" i="1" smtClean="0">
                              <a:effectLst/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b="0" i="1" smtClean="0">
                              <a:effectLst/>
                              <a:latin typeface="Cambria Math" panose="02040503050406030204" pitchFamily="18" charset="0"/>
                            </a:rPr>
                            <m:t>𝑤</m:t>
                          </m:r>
                        </m:e>
                        <m:sub>
                          <m:r>
                            <a:rPr lang="it-IT" b="0" i="1" smtClean="0">
                              <a:effectLst/>
                              <a:latin typeface="Cambria Math" panose="02040503050406030204" pitchFamily="18" charset="0"/>
                            </a:rPr>
                            <m:t>𝑐</m:t>
                          </m:r>
                        </m:sub>
                      </m:sSub>
                      <m:r>
                        <a:rPr lang="it-IT" b="0" i="1" smtClean="0">
                          <a:effectLst/>
                          <a:latin typeface="Cambria Math" panose="02040503050406030204" pitchFamily="18" charset="0"/>
                        </a:rPr>
                        <m:t> ,</m:t>
                      </m:r>
                      <m:sSub>
                        <m:sSubPr>
                          <m:ctrlPr>
                            <a:rPr lang="it-IT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𝐶</m:t>
                          </m:r>
                        </m:e>
                        <m:sub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𝑀𝑎𝑔𝑛𝑒𝑡</m:t>
                          </m:r>
                        </m:sub>
                      </m:sSub>
                      <m:r>
                        <a:rPr lang="it-IT" b="0" i="1" smtClean="0">
                          <a:effectLst/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it-IT"/>
              </a:p>
            </p:txBody>
          </p:sp>
        </mc:Choice>
        <mc:Fallback xmlns="">
          <p:sp>
            <p:nvSpPr>
              <p:cNvPr id="79" name="CasellaDiTesto 78">
                <a:extLst>
                  <a:ext uri="{FF2B5EF4-FFF2-40B4-BE49-F238E27FC236}">
                    <a16:creationId xmlns:a16="http://schemas.microsoft.com/office/drawing/2014/main" id="{D0C1218B-0C1A-1D8D-BED1-31843748C40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76811" y="5756207"/>
                <a:ext cx="1874193" cy="391902"/>
              </a:xfrm>
              <a:prstGeom prst="rect">
                <a:avLst/>
              </a:prstGeom>
              <a:blipFill>
                <a:blip r:embed="rId11"/>
                <a:stretch>
                  <a:fillRect b="-5970"/>
                </a:stretch>
              </a:blipFill>
              <a:ln>
                <a:solidFill>
                  <a:srgbClr val="FF3745"/>
                </a:solidFill>
              </a:ln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0" name="TextBox 8">
            <a:extLst>
              <a:ext uri="{FF2B5EF4-FFF2-40B4-BE49-F238E27FC236}">
                <a16:creationId xmlns:a16="http://schemas.microsoft.com/office/drawing/2014/main" id="{D64D110B-62F5-ED08-563E-108004BB7F97}"/>
              </a:ext>
            </a:extLst>
          </p:cNvPr>
          <p:cNvSpPr txBox="1"/>
          <p:nvPr/>
        </p:nvSpPr>
        <p:spPr>
          <a:xfrm>
            <a:off x="2640764" y="4891617"/>
            <a:ext cx="4429991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Clr>
                <a:srgbClr val="FF0000"/>
              </a:buClr>
            </a:pPr>
            <a:r>
              <a:rPr lang="it-IT" sz="1600"/>
              <a:t>We can express the cost of the magnets as a function of the internal radius and the coil width.</a:t>
            </a:r>
            <a:endParaRPr lang="it-IT" sz="1600" dirty="0"/>
          </a:p>
        </p:txBody>
      </p:sp>
      <p:sp>
        <p:nvSpPr>
          <p:cNvPr id="81" name="TextBox 8">
            <a:extLst>
              <a:ext uri="{FF2B5EF4-FFF2-40B4-BE49-F238E27FC236}">
                <a16:creationId xmlns:a16="http://schemas.microsoft.com/office/drawing/2014/main" id="{9AFDB7C4-B0C5-0C70-9A43-EA897FD36661}"/>
              </a:ext>
            </a:extLst>
          </p:cNvPr>
          <p:cNvSpPr txBox="1"/>
          <p:nvPr/>
        </p:nvSpPr>
        <p:spPr>
          <a:xfrm>
            <a:off x="2117703" y="2757686"/>
            <a:ext cx="4429991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Clr>
                <a:srgbClr val="FF0000"/>
              </a:buClr>
            </a:pPr>
            <a:r>
              <a:rPr lang="it-IT" sz="1600"/>
              <a:t>The cost of the magnets is function of:</a:t>
            </a:r>
            <a:endParaRPr lang="it-IT" sz="1600" dirty="0"/>
          </a:p>
        </p:txBody>
      </p:sp>
    </p:spTree>
    <p:extLst>
      <p:ext uri="{BB962C8B-B14F-4D97-AF65-F5344CB8AC3E}">
        <p14:creationId xmlns:p14="http://schemas.microsoft.com/office/powerpoint/2010/main" val="208228442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Immagine 18">
            <a:extLst>
              <a:ext uri="{FF2B5EF4-FFF2-40B4-BE49-F238E27FC236}">
                <a16:creationId xmlns:a16="http://schemas.microsoft.com/office/drawing/2014/main" id="{E4B67A90-EE6A-C306-4896-436956AA890A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8902261" y="3224198"/>
            <a:ext cx="3117171" cy="3235070"/>
          </a:xfrm>
          <a:prstGeom prst="rect">
            <a:avLst/>
          </a:prstGeo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B75D5DC-1D13-05C1-144B-CE7A021982F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WP7 – Task 4</a:t>
            </a:r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C248CEC-7C74-222E-8715-28F8D167961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16AB2F8-5338-F742-A59E-35F5B82165E6}" type="slidenum">
              <a:rPr lang="en-GB" smtClean="0"/>
              <a:pPr/>
              <a:t>15</a:t>
            </a:fld>
            <a:endParaRPr lang="en-GB"/>
          </a:p>
        </p:txBody>
      </p:sp>
      <p:sp>
        <p:nvSpPr>
          <p:cNvPr id="14" name="Title 5">
            <a:extLst>
              <a:ext uri="{FF2B5EF4-FFF2-40B4-BE49-F238E27FC236}">
                <a16:creationId xmlns:a16="http://schemas.microsoft.com/office/drawing/2014/main" id="{570929D6-89FD-FBAF-A3D6-C362B86B10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42164" y="305054"/>
            <a:ext cx="9707671" cy="681159"/>
          </a:xfrm>
        </p:spPr>
        <p:txBody>
          <a:bodyPr/>
          <a:lstStyle/>
          <a:p>
            <a:pPr algn="ctr"/>
            <a:r>
              <a:rPr lang="en-GB" cap="small" dirty="0"/>
              <a:t>Cost </a:t>
            </a:r>
            <a:r>
              <a:rPr lang="en-GB" dirty="0"/>
              <a:t>M</a:t>
            </a:r>
            <a:r>
              <a:rPr lang="en-GB" cap="small" dirty="0"/>
              <a:t>odel</a:t>
            </a:r>
          </a:p>
        </p:txBody>
      </p:sp>
      <p:sp>
        <p:nvSpPr>
          <p:cNvPr id="2" name="Date Placeholder 2">
            <a:extLst>
              <a:ext uri="{FF2B5EF4-FFF2-40B4-BE49-F238E27FC236}">
                <a16:creationId xmlns:a16="http://schemas.microsoft.com/office/drawing/2014/main" id="{D97283D9-EE72-E418-5404-2FB692BF714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35496" y="6393928"/>
            <a:ext cx="3179556" cy="365125"/>
          </a:xfrm>
        </p:spPr>
        <p:txBody>
          <a:bodyPr/>
          <a:lstStyle/>
          <a:p>
            <a:r>
              <a:rPr lang="en-US"/>
              <a:t>23 November 2023– D. Novelli</a:t>
            </a:r>
            <a:endParaRPr lang="en-GB" sz="1200" b="1">
              <a:solidFill>
                <a:schemeClr val="bg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CasellaDiTesto 6">
                <a:extLst>
                  <a:ext uri="{FF2B5EF4-FFF2-40B4-BE49-F238E27FC236}">
                    <a16:creationId xmlns:a16="http://schemas.microsoft.com/office/drawing/2014/main" id="{F8ACED49-AE91-3144-CDE7-AEDB772EE197}"/>
                  </a:ext>
                </a:extLst>
              </p:cNvPr>
              <p:cNvSpPr txBox="1"/>
              <p:nvPr/>
            </p:nvSpPr>
            <p:spPr>
              <a:xfrm>
                <a:off x="-49534" y="1467462"/>
                <a:ext cx="6400623" cy="39562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sSub>
                      <m:sSubPr>
                        <m:ctrlPr>
                          <a:rPr lang="en-US" b="1" i="1" dirty="0" smtClean="0">
                            <a:effectLst/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dirty="0">
                            <a:effectLst/>
                            <a:latin typeface="Cambria Math" panose="02040503050406030204" pitchFamily="18" charset="0"/>
                          </a:rPr>
                          <m:t>𝑪</m:t>
                        </m:r>
                      </m:e>
                      <m:sub>
                        <m:r>
                          <a:rPr lang="it-IT" b="1" i="1" dirty="0">
                            <a:effectLst/>
                            <a:latin typeface="Cambria Math" panose="02040503050406030204" pitchFamily="18" charset="0"/>
                          </a:rPr>
                          <m:t>𝑴𝒂𝒈𝒏𝒆𝒕</m:t>
                        </m:r>
                      </m:sub>
                    </m:sSub>
                    <m:r>
                      <a:rPr lang="en-US" b="1" i="1" dirty="0">
                        <a:effectLst/>
                        <a:latin typeface="Cambria Math" panose="02040503050406030204" pitchFamily="18" charset="0"/>
                      </a:rPr>
                      <m:t>=</m:t>
                    </m:r>
                    <m:nary>
                      <m:naryPr>
                        <m:chr m:val="∑"/>
                        <m:supHide m:val="on"/>
                        <m:ctrlPr>
                          <a:rPr lang="it-IT" b="1" i="1" dirty="0">
                            <a:effectLst/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a:rPr lang="it-IT" b="1" i="1" dirty="0">
                            <a:effectLst/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  <m:sup/>
                      <m:e>
                        <m:sSub>
                          <m:sSubPr>
                            <m:ctrlPr>
                              <a:rPr lang="it-IT" b="1" i="1" dirty="0">
                                <a:effectLst/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it-IT" b="1" i="1" dirty="0">
                                <a:effectLst/>
                                <a:latin typeface="Cambria Math" panose="02040503050406030204" pitchFamily="18" charset="0"/>
                              </a:rPr>
                              <m:t>𝐶</m:t>
                            </m:r>
                          </m:e>
                          <m:sub>
                            <m:r>
                              <a:rPr lang="it-IT" b="1" i="1" dirty="0">
                                <a:effectLst/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  <m:sSub>
                          <m:sSubPr>
                            <m:ctrlPr>
                              <a:rPr lang="it-IT" b="1" i="1" dirty="0">
                                <a:effectLst/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it-IT" b="1" i="1" dirty="0">
                                <a:effectLst/>
                                <a:latin typeface="Cambria Math" panose="02040503050406030204" pitchFamily="18" charset="0"/>
                              </a:rPr>
                              <m:t>𝜌</m:t>
                            </m:r>
                          </m:e>
                          <m:sub>
                            <m:r>
                              <a:rPr lang="it-IT" b="1" i="1" dirty="0">
                                <a:effectLst/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  <m:sSub>
                          <m:sSubPr>
                            <m:ctrlPr>
                              <a:rPr lang="it-IT" b="1" i="1" dirty="0">
                                <a:effectLst/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it-IT" b="1" i="1" dirty="0">
                                <a:effectLst/>
                                <a:latin typeface="Cambria Math" panose="02040503050406030204" pitchFamily="18" charset="0"/>
                              </a:rPr>
                              <m:t>𝐴</m:t>
                            </m:r>
                          </m:e>
                          <m:sub>
                            <m:r>
                              <a:rPr lang="it-IT" b="1" i="1" dirty="0">
                                <a:effectLst/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</m:e>
                    </m:nary>
                  </m:oMath>
                </a14:m>
                <a:r>
                  <a:rPr lang="en-US" sz="1600" dirty="0">
                    <a:effectLst/>
                  </a:rPr>
                  <a:t>     where  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it-IT" sz="1600" b="0" i="0" dirty="0" smtClean="0">
                        <a:effectLst/>
                        <a:latin typeface="Cambria Math" panose="02040503050406030204" pitchFamily="18" charset="0"/>
                      </a:rPr>
                      <m:t>i</m:t>
                    </m:r>
                    <m:r>
                      <a:rPr lang="en-US" sz="1600" dirty="0">
                        <a:effectLst/>
                        <a:latin typeface="Cambria Math" panose="02040503050406030204" pitchFamily="18" charset="0"/>
                      </a:rPr>
                      <m:t>=</m:t>
                    </m:r>
                    <m:r>
                      <m:rPr>
                        <m:sty m:val="p"/>
                      </m:rPr>
                      <a:rPr lang="it-IT" sz="1600" b="0" i="0" dirty="0" smtClean="0">
                        <a:effectLst/>
                        <a:latin typeface="Cambria Math" panose="02040503050406030204" pitchFamily="18" charset="0"/>
                      </a:rPr>
                      <m:t>coil</m:t>
                    </m:r>
                    <m:r>
                      <a:rPr lang="it-IT" sz="1600" b="0" i="0" dirty="0" smtClean="0">
                        <a:effectLst/>
                        <a:latin typeface="Cambria Math" panose="02040503050406030204" pitchFamily="18" charset="0"/>
                      </a:rPr>
                      <m:t>, </m:t>
                    </m:r>
                    <m:r>
                      <m:rPr>
                        <m:sty m:val="p"/>
                      </m:rPr>
                      <a:rPr lang="it-IT" sz="1600" b="0" i="0" smtClean="0">
                        <a:effectLst/>
                        <a:latin typeface="Cambria Math" panose="02040503050406030204" pitchFamily="18" charset="0"/>
                      </a:rPr>
                      <m:t>structures</m:t>
                    </m:r>
                    <m:r>
                      <a:rPr lang="it-IT" sz="1600" b="0" i="0" dirty="0" smtClean="0">
                        <a:effectLst/>
                        <a:latin typeface="Cambria Math" panose="02040503050406030204" pitchFamily="18" charset="0"/>
                      </a:rPr>
                      <m:t>, </m:t>
                    </m:r>
                    <m:r>
                      <m:rPr>
                        <m:sty m:val="p"/>
                      </m:rPr>
                      <a:rPr lang="it-IT" sz="1600" b="0" i="0" smtClean="0">
                        <a:effectLst/>
                        <a:latin typeface="Cambria Math" panose="02040503050406030204" pitchFamily="18" charset="0"/>
                      </a:rPr>
                      <m:t>iron</m:t>
                    </m:r>
                  </m:oMath>
                </a14:m>
                <a:endParaRPr lang="en-US" sz="1600" i="1" dirty="0">
                  <a:effectLst/>
                </a:endParaRPr>
              </a:p>
            </p:txBody>
          </p:sp>
        </mc:Choice>
        <mc:Fallback xmlns="">
          <p:sp>
            <p:nvSpPr>
              <p:cNvPr id="7" name="CasellaDiTesto 6">
                <a:extLst>
                  <a:ext uri="{FF2B5EF4-FFF2-40B4-BE49-F238E27FC236}">
                    <a16:creationId xmlns:a16="http://schemas.microsoft.com/office/drawing/2014/main" id="{F8ACED49-AE91-3144-CDE7-AEDB772EE19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49534" y="1467462"/>
                <a:ext cx="6400623" cy="395621"/>
              </a:xfrm>
              <a:prstGeom prst="rect">
                <a:avLst/>
              </a:prstGeom>
              <a:blipFill>
                <a:blip r:embed="rId3"/>
                <a:stretch>
                  <a:fillRect t="-110769" b="-167692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CasellaDiTesto 11">
                <a:extLst>
                  <a:ext uri="{FF2B5EF4-FFF2-40B4-BE49-F238E27FC236}">
                    <a16:creationId xmlns:a16="http://schemas.microsoft.com/office/drawing/2014/main" id="{39D80972-D328-CBE5-9CAA-FDFF613E16EC}"/>
                  </a:ext>
                </a:extLst>
              </p:cNvPr>
              <p:cNvSpPr txBox="1"/>
              <p:nvPr/>
            </p:nvSpPr>
            <p:spPr>
              <a:xfrm>
                <a:off x="1111170" y="1944213"/>
                <a:ext cx="4566821" cy="69262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sSub>
                      <m:sSubPr>
                        <m:ctrlPr>
                          <a:rPr lang="it-IT" sz="1600" b="0" i="1" smtClean="0">
                            <a:effectLst/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sz="1600" b="0" i="1" smtClean="0">
                            <a:effectLst/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r>
                          <a:rPr lang="it-IT" sz="1600" b="0" i="1" smtClean="0">
                            <a:effectLst/>
                            <a:latin typeface="Cambria Math" panose="02040503050406030204" pitchFamily="18" charset="0"/>
                          </a:rPr>
                          <m:t>𝑐𝑜𝑖𝑙</m:t>
                        </m:r>
                      </m:sub>
                    </m:sSub>
                    <m:r>
                      <a:rPr lang="it-IT" sz="1600" b="0" i="1" smtClean="0">
                        <a:effectLst/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it-IT" sz="1600" b="0" i="1" smtClean="0"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it-IT" sz="1600" b="0" i="1" smtClean="0">
                            <a:effectLst/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it-IT" sz="1600" b="0" i="1" smtClean="0">
                            <a:effectLst/>
                            <a:latin typeface="Cambria Math" panose="02040503050406030204" pitchFamily="18" charset="0"/>
                          </a:rPr>
                          <m:t>𝜋</m:t>
                        </m:r>
                      </m:num>
                      <m:den>
                        <m:r>
                          <a:rPr lang="it-IT" sz="1600" b="0" i="1" smtClean="0">
                            <a:effectLst/>
                            <a:latin typeface="Cambria Math" panose="02040503050406030204" pitchFamily="18" charset="0"/>
                          </a:rPr>
                          <m:t>3</m:t>
                        </m:r>
                      </m:den>
                    </m:f>
                    <m:d>
                      <m:dPr>
                        <m:ctrlPr>
                          <a:rPr lang="it-IT" sz="1600" b="0" i="1" smtClean="0">
                            <a:effectLst/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Sup>
                          <m:sSubSupPr>
                            <m:ctrlPr>
                              <a:rPr lang="it-IT" sz="1600" b="0" i="1" smtClean="0">
                                <a:effectLst/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it-IT" sz="1600" b="0" i="1" smtClean="0">
                                <a:effectLst/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it-IT" sz="1600" b="0" i="1" smtClean="0">
                                <a:effectLst/>
                                <a:latin typeface="Cambria Math" panose="02040503050406030204" pitchFamily="18" charset="0"/>
                              </a:rPr>
                              <m:t>𝑎</m:t>
                            </m:r>
                          </m:e>
                          <m:sub>
                            <m:r>
                              <a:rPr lang="it-IT" sz="1600" b="0" i="1" smtClean="0">
                                <a:effectLst/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  <m:sup>
                            <m:r>
                              <a:rPr lang="it-IT" sz="1600" b="0" i="1" smtClean="0">
                                <a:effectLst/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bSup>
                        <m:r>
                          <a:rPr lang="it-IT" sz="1600" b="0" i="1" smtClean="0">
                            <a:effectLst/>
                            <a:latin typeface="Cambria Math" panose="02040503050406030204" pitchFamily="18" charset="0"/>
                          </a:rPr>
                          <m:t>−</m:t>
                        </m:r>
                        <m:sSubSup>
                          <m:sSubSupPr>
                            <m:ctrlPr>
                              <a:rPr lang="it-IT" sz="1600" b="0" i="1" smtClean="0">
                                <a:effectLst/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it-IT" sz="1600" b="0" i="1" smtClean="0">
                                <a:effectLst/>
                                <a:latin typeface="Cambria Math" panose="02040503050406030204" pitchFamily="18" charset="0"/>
                              </a:rPr>
                              <m:t>𝑎</m:t>
                            </m:r>
                          </m:e>
                          <m:sub>
                            <m:r>
                              <a:rPr lang="it-IT" sz="1600" b="0" i="1" smtClean="0">
                                <a:effectLst/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  <m:sup>
                            <m:r>
                              <a:rPr lang="it-IT" sz="1600" b="0" i="1" smtClean="0">
                                <a:effectLst/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bSup>
                        <m:r>
                          <a:rPr lang="it-IT" sz="1600" b="0" i="1" smtClean="0">
                            <a:effectLst/>
                            <a:latin typeface="Cambria Math" panose="02040503050406030204" pitchFamily="18" charset="0"/>
                          </a:rPr>
                          <m:t> </m:t>
                        </m:r>
                      </m:e>
                    </m:d>
                    <m:r>
                      <a:rPr lang="it-IT" sz="1600" b="0" i="1" smtClean="0">
                        <a:effectLst/>
                        <a:latin typeface="Cambria Math" panose="02040503050406030204" pitchFamily="18" charset="0"/>
                      </a:rPr>
                      <m:t>      </m:t>
                    </m:r>
                    <m:sSub>
                      <m:sSubPr>
                        <m:ctrlPr>
                          <a:rPr lang="it-IT" sz="1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sz="1600" i="1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r>
                          <a:rPr lang="it-IT" sz="1600" i="1">
                            <a:latin typeface="Cambria Math" panose="02040503050406030204" pitchFamily="18" charset="0"/>
                          </a:rPr>
                          <m:t>𝑆𝑡𝑟𝑢𝑐𝑡𝑢𝑟𝑒𝑠</m:t>
                        </m:r>
                      </m:sub>
                    </m:sSub>
                    <m:r>
                      <a:rPr lang="it-IT" sz="16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it-IT" sz="1600" i="1">
                        <a:latin typeface="Cambria Math" panose="02040503050406030204" pitchFamily="18" charset="0"/>
                      </a:rPr>
                      <m:t>𝜋</m:t>
                    </m:r>
                    <m:d>
                      <m:dPr>
                        <m:ctrlPr>
                          <a:rPr lang="it-IT" sz="16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Sup>
                          <m:sSubSupPr>
                            <m:ctrlPr>
                              <a:rPr lang="it-IT" sz="1600" i="1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it-IT" sz="1600" i="1"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it-IT" sz="1600" i="1">
                                <a:latin typeface="Cambria Math" panose="02040503050406030204" pitchFamily="18" charset="0"/>
                              </a:rPr>
                              <m:t>𝑎</m:t>
                            </m:r>
                          </m:e>
                          <m:sub>
                            <m:r>
                              <a:rPr lang="it-IT" sz="1600" i="1">
                                <a:latin typeface="Cambria Math" panose="02040503050406030204" pitchFamily="18" charset="0"/>
                              </a:rPr>
                              <m:t>3</m:t>
                            </m:r>
                          </m:sub>
                          <m:sup>
                            <m:r>
                              <a:rPr lang="it-IT" sz="16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bSup>
                        <m:r>
                          <a:rPr lang="it-IT" sz="1600" i="1">
                            <a:latin typeface="Cambria Math" panose="02040503050406030204" pitchFamily="18" charset="0"/>
                          </a:rPr>
                          <m:t>−</m:t>
                        </m:r>
                        <m:sSubSup>
                          <m:sSubSupPr>
                            <m:ctrlPr>
                              <a:rPr lang="it-IT" sz="1600" i="1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it-IT" sz="1600" i="1">
                                <a:latin typeface="Cambria Math" panose="02040503050406030204" pitchFamily="18" charset="0"/>
                              </a:rPr>
                              <m:t>𝑎</m:t>
                            </m:r>
                          </m:e>
                          <m:sub>
                            <m:r>
                              <a:rPr lang="it-IT" sz="16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  <m:sup>
                            <m:r>
                              <a:rPr lang="it-IT" sz="16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bSup>
                        <m:r>
                          <a:rPr lang="it-IT" sz="1600" i="1">
                            <a:latin typeface="Cambria Math" panose="02040503050406030204" pitchFamily="18" charset="0"/>
                          </a:rPr>
                          <m:t> </m:t>
                        </m:r>
                      </m:e>
                    </m:d>
                  </m:oMath>
                </a14:m>
                <a:r>
                  <a:rPr lang="en-US" sz="1600" b="0" i="1">
                    <a:effectLst/>
                  </a:rPr>
                  <a:t>     </a:t>
                </a:r>
              </a:p>
              <a:p>
                <a:pPr algn="ctr"/>
                <a:r>
                  <a:rPr lang="en-US" sz="1600" b="0" i="1">
                    <a:effectLst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it-IT" sz="1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sz="1600" i="1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r>
                          <a:rPr lang="it-IT" sz="1600" i="1">
                            <a:latin typeface="Cambria Math" panose="02040503050406030204" pitchFamily="18" charset="0"/>
                          </a:rPr>
                          <m:t>𝑖𝑟𝑜𝑛</m:t>
                        </m:r>
                      </m:sub>
                    </m:sSub>
                    <m:r>
                      <a:rPr lang="it-IT" sz="16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it-IT" sz="1600" i="1">
                        <a:latin typeface="Cambria Math" panose="02040503050406030204" pitchFamily="18" charset="0"/>
                      </a:rPr>
                      <m:t>𝜋</m:t>
                    </m:r>
                    <m:d>
                      <m:dPr>
                        <m:ctrlPr>
                          <a:rPr lang="it-IT" sz="16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Sup>
                          <m:sSubSupPr>
                            <m:ctrlPr>
                              <a:rPr lang="it-IT" sz="1600" i="1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it-IT" sz="1600" i="1"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it-IT" sz="1600" i="1">
                                <a:latin typeface="Cambria Math" panose="02040503050406030204" pitchFamily="18" charset="0"/>
                              </a:rPr>
                              <m:t>𝑎</m:t>
                            </m:r>
                          </m:e>
                          <m:sub>
                            <m:r>
                              <a:rPr lang="it-IT" sz="1600" i="1">
                                <a:latin typeface="Cambria Math" panose="02040503050406030204" pitchFamily="18" charset="0"/>
                              </a:rPr>
                              <m:t>4</m:t>
                            </m:r>
                          </m:sub>
                          <m:sup>
                            <m:r>
                              <a:rPr lang="it-IT" sz="16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bSup>
                        <m:r>
                          <a:rPr lang="it-IT" sz="1600" i="1">
                            <a:latin typeface="Cambria Math" panose="02040503050406030204" pitchFamily="18" charset="0"/>
                          </a:rPr>
                          <m:t>−</m:t>
                        </m:r>
                        <m:sSubSup>
                          <m:sSubSupPr>
                            <m:ctrlPr>
                              <a:rPr lang="it-IT" sz="1600" i="1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it-IT" sz="1600" i="1">
                                <a:latin typeface="Cambria Math" panose="02040503050406030204" pitchFamily="18" charset="0"/>
                              </a:rPr>
                              <m:t>𝑎</m:t>
                            </m:r>
                          </m:e>
                          <m:sub>
                            <m:r>
                              <a:rPr lang="it-IT" sz="1600" i="1">
                                <a:latin typeface="Cambria Math" panose="02040503050406030204" pitchFamily="18" charset="0"/>
                              </a:rPr>
                              <m:t>3</m:t>
                            </m:r>
                          </m:sub>
                          <m:sup>
                            <m:r>
                              <a:rPr lang="it-IT" sz="16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bSup>
                        <m:r>
                          <a:rPr lang="it-IT" sz="1600" i="1">
                            <a:latin typeface="Cambria Math" panose="02040503050406030204" pitchFamily="18" charset="0"/>
                          </a:rPr>
                          <m:t> </m:t>
                        </m:r>
                      </m:e>
                    </m:d>
                  </m:oMath>
                </a14:m>
                <a:endParaRPr lang="it-IT" sz="1600" b="0" i="1">
                  <a:effectLst/>
                </a:endParaRPr>
              </a:p>
            </p:txBody>
          </p:sp>
        </mc:Choice>
        <mc:Fallback xmlns="">
          <p:sp>
            <p:nvSpPr>
              <p:cNvPr id="12" name="CasellaDiTesto 11">
                <a:extLst>
                  <a:ext uri="{FF2B5EF4-FFF2-40B4-BE49-F238E27FC236}">
                    <a16:creationId xmlns:a16="http://schemas.microsoft.com/office/drawing/2014/main" id="{39D80972-D328-CBE5-9CAA-FDFF613E16E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11170" y="1944213"/>
                <a:ext cx="4566821" cy="692626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CasellaDiTesto 15">
                <a:extLst>
                  <a:ext uri="{FF2B5EF4-FFF2-40B4-BE49-F238E27FC236}">
                    <a16:creationId xmlns:a16="http://schemas.microsoft.com/office/drawing/2014/main" id="{5A66EAEE-B258-0AD6-8E38-A259BE074E77}"/>
                  </a:ext>
                </a:extLst>
              </p:cNvPr>
              <p:cNvSpPr txBox="1"/>
              <p:nvPr/>
            </p:nvSpPr>
            <p:spPr>
              <a:xfrm>
                <a:off x="318857" y="3486390"/>
                <a:ext cx="2878667" cy="35856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sz="1600" b="0" i="1" smtClean="0">
                              <a:effectLst/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1600" b="0" i="1" smtClean="0">
                              <a:effectLst/>
                              <a:latin typeface="Cambria Math" panose="02040503050406030204" pitchFamily="18" charset="0"/>
                            </a:rPr>
                            <m:t>𝐶</m:t>
                          </m:r>
                        </m:e>
                        <m:sub>
                          <m:r>
                            <a:rPr lang="it-IT" sz="1600" b="0" i="1" smtClean="0">
                              <a:effectLst/>
                              <a:latin typeface="Cambria Math" panose="02040503050406030204" pitchFamily="18" charset="0"/>
                            </a:rPr>
                            <m:t>𝑀𝑎𝑔𝑛𝑒𝑡</m:t>
                          </m:r>
                        </m:sub>
                      </m:sSub>
                      <m:r>
                        <a:rPr lang="it-IT" sz="1600" b="0" i="1" smtClean="0">
                          <a:effectLst/>
                          <a:latin typeface="Cambria Math" panose="02040503050406030204" pitchFamily="18" charset="0"/>
                        </a:rPr>
                        <m:t>(</m:t>
                      </m:r>
                      <m:sSub>
                        <m:sSubPr>
                          <m:ctrlPr>
                            <a:rPr lang="it-IT" sz="1600" b="0" i="1" smtClean="0">
                              <a:effectLst/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1600" b="0" i="1" smtClean="0">
                              <a:effectLst/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b>
                          <m:r>
                            <a:rPr lang="it-IT" sz="1600" b="0" i="1" smtClean="0">
                              <a:effectLst/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it-IT" sz="1600" b="0" i="1" smtClean="0">
                          <a:effectLst/>
                          <a:latin typeface="Cambria Math" panose="02040503050406030204" pitchFamily="18" charset="0"/>
                        </a:rPr>
                        <m:t>,</m:t>
                      </m:r>
                      <m:sSub>
                        <m:sSubPr>
                          <m:ctrlPr>
                            <a:rPr lang="it-IT" sz="1600" b="0" i="1" smtClean="0">
                              <a:effectLst/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1600" b="0" i="1" smtClean="0">
                              <a:effectLst/>
                              <a:latin typeface="Cambria Math" panose="02040503050406030204" pitchFamily="18" charset="0"/>
                            </a:rPr>
                            <m:t>𝑤</m:t>
                          </m:r>
                        </m:e>
                        <m:sub>
                          <m:r>
                            <a:rPr lang="it-IT" sz="1600" b="0" i="1" smtClean="0">
                              <a:effectLst/>
                              <a:latin typeface="Cambria Math" panose="02040503050406030204" pitchFamily="18" charset="0"/>
                            </a:rPr>
                            <m:t>𝑐</m:t>
                          </m:r>
                        </m:sub>
                      </m:sSub>
                      <m:r>
                        <a:rPr lang="it-IT" sz="1600" b="0" i="1" smtClean="0">
                          <a:effectLst/>
                          <a:latin typeface="Cambria Math" panose="02040503050406030204" pitchFamily="18" charset="0"/>
                        </a:rPr>
                        <m:t>,</m:t>
                      </m:r>
                      <m:sSub>
                        <m:sSubPr>
                          <m:ctrlPr>
                            <a:rPr lang="it-IT" sz="1600" b="0" i="1" smtClean="0">
                              <a:effectLst/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1600" b="0" i="1" smtClean="0">
                              <a:effectLst/>
                              <a:latin typeface="Cambria Math" panose="02040503050406030204" pitchFamily="18" charset="0"/>
                            </a:rPr>
                            <m:t>𝑤</m:t>
                          </m:r>
                        </m:e>
                        <m:sub>
                          <m:r>
                            <a:rPr lang="it-IT" sz="1600" b="0" i="1" smtClean="0">
                              <a:effectLst/>
                              <a:latin typeface="Cambria Math" panose="02040503050406030204" pitchFamily="18" charset="0"/>
                            </a:rPr>
                            <m:t>𝑠</m:t>
                          </m:r>
                        </m:sub>
                      </m:sSub>
                      <m:r>
                        <a:rPr lang="it-IT" sz="1600" b="0" i="1" smtClean="0">
                          <a:effectLst/>
                          <a:latin typeface="Cambria Math" panose="02040503050406030204" pitchFamily="18" charset="0"/>
                        </a:rPr>
                        <m:t>,</m:t>
                      </m:r>
                      <m:sSub>
                        <m:sSubPr>
                          <m:ctrlPr>
                            <a:rPr lang="it-IT" sz="1600" b="0" i="1" smtClean="0">
                              <a:effectLst/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1600" b="0" i="1" smtClean="0">
                              <a:effectLst/>
                              <a:latin typeface="Cambria Math" panose="02040503050406030204" pitchFamily="18" charset="0"/>
                            </a:rPr>
                            <m:t>𝑤</m:t>
                          </m:r>
                        </m:e>
                        <m:sub>
                          <m:r>
                            <a:rPr lang="it-IT" sz="1600" b="0" i="1" smtClean="0">
                              <a:effectLst/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it-IT" sz="1600" b="0" i="1" smtClean="0">
                          <a:effectLst/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it-IT" sz="1600"/>
              </a:p>
            </p:txBody>
          </p:sp>
        </mc:Choice>
        <mc:Fallback xmlns="">
          <p:sp>
            <p:nvSpPr>
              <p:cNvPr id="16" name="CasellaDiTesto 15">
                <a:extLst>
                  <a:ext uri="{FF2B5EF4-FFF2-40B4-BE49-F238E27FC236}">
                    <a16:creationId xmlns:a16="http://schemas.microsoft.com/office/drawing/2014/main" id="{5A66EAEE-B258-0AD6-8E38-A259BE074E7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8857" y="3486390"/>
                <a:ext cx="2878667" cy="358560"/>
              </a:xfrm>
              <a:prstGeom prst="rect">
                <a:avLst/>
              </a:prstGeom>
              <a:blipFill>
                <a:blip r:embed="rId5"/>
                <a:stretch>
                  <a:fillRect b="-5085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5" name="CasellaDiTesto 34">
                <a:extLst>
                  <a:ext uri="{FF2B5EF4-FFF2-40B4-BE49-F238E27FC236}">
                    <a16:creationId xmlns:a16="http://schemas.microsoft.com/office/drawing/2014/main" id="{DFD60B80-D45A-86FB-7F62-D822E87AFBFF}"/>
                  </a:ext>
                </a:extLst>
              </p:cNvPr>
              <p:cNvSpPr txBox="1"/>
              <p:nvPr/>
            </p:nvSpPr>
            <p:spPr>
              <a:xfrm>
                <a:off x="3150777" y="3106886"/>
                <a:ext cx="2363844" cy="132010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sz="1600" b="0" i="1" smtClean="0">
                              <a:effectLst/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1600" b="0" i="1" smtClean="0">
                              <a:effectLst/>
                              <a:latin typeface="Cambria Math" panose="02040503050406030204" pitchFamily="18" charset="0"/>
                            </a:rPr>
                            <m:t>𝑤</m:t>
                          </m:r>
                        </m:e>
                        <m:sub>
                          <m:r>
                            <a:rPr lang="it-IT" sz="1600" b="0" i="1" smtClean="0">
                              <a:effectLst/>
                              <a:latin typeface="Cambria Math" panose="02040503050406030204" pitchFamily="18" charset="0"/>
                            </a:rPr>
                            <m:t>𝑠</m:t>
                          </m:r>
                        </m:sub>
                      </m:sSub>
                      <m:r>
                        <a:rPr lang="it-IT" sz="1600" b="0" i="1" smtClean="0">
                          <a:effectLst/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it-IT" sz="16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1600" i="1">
                              <a:latin typeface="Cambria Math" panose="02040503050406030204" pitchFamily="18" charset="0"/>
                            </a:rPr>
                            <m:t>𝑤</m:t>
                          </m:r>
                        </m:e>
                        <m:sub>
                          <m:r>
                            <a:rPr lang="it-IT" sz="1600" i="1">
                              <a:latin typeface="Cambria Math" panose="02040503050406030204" pitchFamily="18" charset="0"/>
                            </a:rPr>
                            <m:t>𝑠</m:t>
                          </m:r>
                          <m:r>
                            <a:rPr lang="it-IT" sz="1600" i="1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it-IT" sz="1600" i="1">
                              <a:latin typeface="Cambria Math" panose="02040503050406030204" pitchFamily="18" charset="0"/>
                            </a:rPr>
                            <m:t>𝑟𝑒𝑓</m:t>
                          </m:r>
                        </m:sub>
                      </m:sSub>
                      <m:r>
                        <a:rPr lang="it-IT" sz="1600" b="0" i="1" smtClean="0">
                          <a:effectLst/>
                          <a:latin typeface="Cambria Math" panose="02040503050406030204" pitchFamily="18" charset="0"/>
                        </a:rPr>
                        <m:t>⋅</m:t>
                      </m:r>
                      <m:f>
                        <m:fPr>
                          <m:ctrlPr>
                            <a:rPr lang="it-IT" sz="1600" b="0" i="1" smtClean="0">
                              <a:effectLst/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it-IT" sz="1600" b="0" i="1" smtClean="0">
                                  <a:effectLst/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sz="1600" b="0" i="1" smtClean="0">
                                  <a:effectLst/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e>
                            <m:sub>
                              <m:r>
                                <a:rPr lang="it-IT" sz="1600" b="0" i="1" smtClean="0">
                                  <a:effectLst/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it-IT" sz="1600" b="0" i="1" smtClean="0">
                                  <a:effectLst/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sz="1600" b="0" i="1" smtClean="0">
                                  <a:effectLst/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e>
                            <m:sub>
                              <m:r>
                                <a:rPr lang="it-IT" sz="1600" b="0" i="1" smtClean="0">
                                  <a:effectLst/>
                                  <a:latin typeface="Cambria Math" panose="02040503050406030204" pitchFamily="18" charset="0"/>
                                </a:rPr>
                                <m:t>1,</m:t>
                              </m:r>
                              <m:r>
                                <a:rPr lang="it-IT" sz="1600" b="0" i="1" smtClean="0">
                                  <a:effectLst/>
                                  <a:latin typeface="Cambria Math" panose="02040503050406030204" pitchFamily="18" charset="0"/>
                                </a:rPr>
                                <m:t>𝑟𝑒𝑓</m:t>
                              </m:r>
                            </m:sub>
                          </m:sSub>
                        </m:den>
                      </m:f>
                      <m:r>
                        <a:rPr lang="it-IT" sz="1600" b="0" i="1" smtClean="0">
                          <a:effectLst/>
                          <a:latin typeface="Cambria Math" panose="02040503050406030204" pitchFamily="18" charset="0"/>
                        </a:rPr>
                        <m:t>          </m:t>
                      </m:r>
                    </m:oMath>
                  </m:oMathPara>
                </a14:m>
                <a:endParaRPr lang="it-IT" sz="1600" b="0" i="1">
                  <a:effectLst/>
                  <a:latin typeface="Cambria Math" panose="02040503050406030204" pitchFamily="18" charset="0"/>
                </a:endParaRPr>
              </a:p>
              <a:p>
                <a:pPr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sz="16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1600" i="1">
                              <a:latin typeface="Cambria Math" panose="02040503050406030204" pitchFamily="18" charset="0"/>
                            </a:rPr>
                            <m:t>𝑤</m:t>
                          </m:r>
                        </m:e>
                        <m:sub>
                          <m:r>
                            <a:rPr lang="it-IT" sz="1600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it-IT" sz="1600" i="1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it-IT" sz="16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1600" i="1">
                              <a:latin typeface="Cambria Math" panose="02040503050406030204" pitchFamily="18" charset="0"/>
                            </a:rPr>
                            <m:t>𝑤</m:t>
                          </m:r>
                        </m:e>
                        <m:sub>
                          <m:r>
                            <a:rPr lang="it-IT" sz="1600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it-IT" sz="1600" i="1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it-IT" sz="1600" i="1">
                              <a:latin typeface="Cambria Math" panose="02040503050406030204" pitchFamily="18" charset="0"/>
                            </a:rPr>
                            <m:t>𝑟𝑒𝑓</m:t>
                          </m:r>
                        </m:sub>
                      </m:sSub>
                      <m:r>
                        <a:rPr lang="it-IT" sz="1600" i="1">
                          <a:latin typeface="Cambria Math" panose="02040503050406030204" pitchFamily="18" charset="0"/>
                        </a:rPr>
                        <m:t>⋅</m:t>
                      </m:r>
                      <m:f>
                        <m:fPr>
                          <m:ctrlPr>
                            <a:rPr lang="it-IT" sz="16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it-IT" sz="16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sz="1600" i="1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e>
                            <m:sub>
                              <m:r>
                                <a:rPr lang="it-IT" sz="1600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it-IT" sz="16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sz="1600" i="1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e>
                            <m:sub>
                              <m:r>
                                <a:rPr lang="it-IT" sz="1600" i="1">
                                  <a:latin typeface="Cambria Math" panose="02040503050406030204" pitchFamily="18" charset="0"/>
                                </a:rPr>
                                <m:t>1,</m:t>
                              </m:r>
                              <m:r>
                                <a:rPr lang="it-IT" sz="1600" i="1">
                                  <a:latin typeface="Cambria Math" panose="02040503050406030204" pitchFamily="18" charset="0"/>
                                </a:rPr>
                                <m:t>𝑟𝑒𝑓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it-IT" sz="1600"/>
              </a:p>
            </p:txBody>
          </p:sp>
        </mc:Choice>
        <mc:Fallback xmlns="">
          <p:sp>
            <p:nvSpPr>
              <p:cNvPr id="35" name="CasellaDiTesto 34">
                <a:extLst>
                  <a:ext uri="{FF2B5EF4-FFF2-40B4-BE49-F238E27FC236}">
                    <a16:creationId xmlns:a16="http://schemas.microsoft.com/office/drawing/2014/main" id="{DFD60B80-D45A-86FB-7F62-D822E87AFBF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50777" y="3106886"/>
                <a:ext cx="2363844" cy="1320105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0" name="CasellaDiTesto 39">
            <a:extLst>
              <a:ext uri="{FF2B5EF4-FFF2-40B4-BE49-F238E27FC236}">
                <a16:creationId xmlns:a16="http://schemas.microsoft.com/office/drawing/2014/main" id="{0EF01D3D-2563-3CDE-2219-E6E0FBDD2C75}"/>
              </a:ext>
            </a:extLst>
          </p:cNvPr>
          <p:cNvSpPr txBox="1"/>
          <p:nvPr/>
        </p:nvSpPr>
        <p:spPr>
          <a:xfrm>
            <a:off x="1206590" y="4430773"/>
            <a:ext cx="3757692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b="1"/>
              <a:t>Using the main LHC dipoles as a reference</a:t>
            </a:r>
            <a:endParaRPr lang="it-IT" sz="1600" b="1"/>
          </a:p>
        </p:txBody>
      </p:sp>
      <p:sp>
        <p:nvSpPr>
          <p:cNvPr id="46" name="Arrow: Striped Right 17">
            <a:extLst>
              <a:ext uri="{FF2B5EF4-FFF2-40B4-BE49-F238E27FC236}">
                <a16:creationId xmlns:a16="http://schemas.microsoft.com/office/drawing/2014/main" id="{CAEBDF68-5399-5853-8810-CC08B61C746A}"/>
              </a:ext>
            </a:extLst>
          </p:cNvPr>
          <p:cNvSpPr/>
          <p:nvPr/>
        </p:nvSpPr>
        <p:spPr>
          <a:xfrm rot="5400000" flipV="1">
            <a:off x="1436024" y="2730783"/>
            <a:ext cx="644334" cy="681160"/>
          </a:xfrm>
          <a:prstGeom prst="stripedRightArrow">
            <a:avLst/>
          </a:prstGeom>
          <a:solidFill>
            <a:srgbClr val="FF3745"/>
          </a:solidFill>
          <a:ln>
            <a:noFill/>
          </a:ln>
          <a:effectLst/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4" name="Arrow: Striped Right 17">
            <a:extLst>
              <a:ext uri="{FF2B5EF4-FFF2-40B4-BE49-F238E27FC236}">
                <a16:creationId xmlns:a16="http://schemas.microsoft.com/office/drawing/2014/main" id="{58EAFA41-C160-F5E3-2BCD-95D6EDC5ABDF}"/>
              </a:ext>
            </a:extLst>
          </p:cNvPr>
          <p:cNvSpPr/>
          <p:nvPr/>
        </p:nvSpPr>
        <p:spPr>
          <a:xfrm rot="5400000" flipV="1">
            <a:off x="1890428" y="4879621"/>
            <a:ext cx="644334" cy="681160"/>
          </a:xfrm>
          <a:prstGeom prst="stripedRightArrow">
            <a:avLst/>
          </a:prstGeom>
          <a:solidFill>
            <a:srgbClr val="FF3745"/>
          </a:solidFill>
          <a:ln>
            <a:noFill/>
          </a:ln>
          <a:effectLst/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5" name="CasellaDiTesto 64">
                <a:extLst>
                  <a:ext uri="{FF2B5EF4-FFF2-40B4-BE49-F238E27FC236}">
                    <a16:creationId xmlns:a16="http://schemas.microsoft.com/office/drawing/2014/main" id="{6D0D25C4-8628-9DD3-42F6-A523E3038E74}"/>
                  </a:ext>
                </a:extLst>
              </p:cNvPr>
              <p:cNvSpPr txBox="1"/>
              <p:nvPr/>
            </p:nvSpPr>
            <p:spPr>
              <a:xfrm>
                <a:off x="1276584" y="5745300"/>
                <a:ext cx="1874193" cy="35856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sz="1600" b="0" i="1" smtClean="0">
                              <a:effectLst/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1600" b="0" i="1" smtClean="0">
                              <a:effectLst/>
                              <a:latin typeface="Cambria Math" panose="02040503050406030204" pitchFamily="18" charset="0"/>
                            </a:rPr>
                            <m:t>𝐶</m:t>
                          </m:r>
                        </m:e>
                        <m:sub>
                          <m:r>
                            <a:rPr lang="it-IT" sz="1600" b="0" i="1" smtClean="0">
                              <a:effectLst/>
                              <a:latin typeface="Cambria Math" panose="02040503050406030204" pitchFamily="18" charset="0"/>
                            </a:rPr>
                            <m:t>𝑀𝑎𝑔𝑛𝑒𝑡</m:t>
                          </m:r>
                        </m:sub>
                      </m:sSub>
                      <m:r>
                        <a:rPr lang="it-IT" sz="1600" b="0" i="1" smtClean="0">
                          <a:effectLst/>
                          <a:latin typeface="Cambria Math" panose="02040503050406030204" pitchFamily="18" charset="0"/>
                        </a:rPr>
                        <m:t>(</m:t>
                      </m:r>
                      <m:sSub>
                        <m:sSubPr>
                          <m:ctrlPr>
                            <a:rPr lang="it-IT" sz="1600" b="0" i="1" smtClean="0">
                              <a:effectLst/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1600" b="0" i="1" smtClean="0">
                              <a:effectLst/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b>
                          <m:r>
                            <a:rPr lang="it-IT" sz="1600" b="0" i="1" smtClean="0">
                              <a:effectLst/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it-IT" sz="1600" b="0" i="1" smtClean="0">
                          <a:effectLst/>
                          <a:latin typeface="Cambria Math" panose="02040503050406030204" pitchFamily="18" charset="0"/>
                        </a:rPr>
                        <m:t>,</m:t>
                      </m:r>
                      <m:sSub>
                        <m:sSubPr>
                          <m:ctrlPr>
                            <a:rPr lang="it-IT" sz="1600" b="0" i="1" smtClean="0">
                              <a:effectLst/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1600" b="0" i="1" smtClean="0">
                              <a:effectLst/>
                              <a:latin typeface="Cambria Math" panose="02040503050406030204" pitchFamily="18" charset="0"/>
                            </a:rPr>
                            <m:t>𝑤</m:t>
                          </m:r>
                        </m:e>
                        <m:sub>
                          <m:r>
                            <a:rPr lang="it-IT" sz="1600" b="0" i="1" smtClean="0">
                              <a:effectLst/>
                              <a:latin typeface="Cambria Math" panose="02040503050406030204" pitchFamily="18" charset="0"/>
                            </a:rPr>
                            <m:t>𝑐</m:t>
                          </m:r>
                        </m:sub>
                      </m:sSub>
                      <m:r>
                        <a:rPr lang="it-IT" sz="1600" b="0" i="1" smtClean="0">
                          <a:effectLst/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it-IT" sz="1600"/>
              </a:p>
            </p:txBody>
          </p:sp>
        </mc:Choice>
        <mc:Fallback xmlns="">
          <p:sp>
            <p:nvSpPr>
              <p:cNvPr id="65" name="CasellaDiTesto 64">
                <a:extLst>
                  <a:ext uri="{FF2B5EF4-FFF2-40B4-BE49-F238E27FC236}">
                    <a16:creationId xmlns:a16="http://schemas.microsoft.com/office/drawing/2014/main" id="{6D0D25C4-8628-9DD3-42F6-A523E3038E7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76584" y="5745300"/>
                <a:ext cx="1874193" cy="358560"/>
              </a:xfrm>
              <a:prstGeom prst="rect">
                <a:avLst/>
              </a:prstGeom>
              <a:blipFill>
                <a:blip r:embed="rId7"/>
                <a:stretch>
                  <a:fillRect b="-5085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66" name="Connettore 2 65">
            <a:extLst>
              <a:ext uri="{FF2B5EF4-FFF2-40B4-BE49-F238E27FC236}">
                <a16:creationId xmlns:a16="http://schemas.microsoft.com/office/drawing/2014/main" id="{154D5653-C30B-E4FC-B772-256A8DCD972F}"/>
              </a:ext>
            </a:extLst>
          </p:cNvPr>
          <p:cNvCxnSpPr>
            <a:cxnSpLocks/>
          </p:cNvCxnSpPr>
          <p:nvPr/>
        </p:nvCxnSpPr>
        <p:spPr>
          <a:xfrm>
            <a:off x="2981492" y="5952158"/>
            <a:ext cx="408151" cy="0"/>
          </a:xfrm>
          <a:prstGeom prst="straightConnector1">
            <a:avLst/>
          </a:prstGeom>
          <a:ln w="28575">
            <a:solidFill>
              <a:srgbClr val="FF3745"/>
            </a:solidFill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68" name="CasellaDiTesto 67">
                <a:extLst>
                  <a:ext uri="{FF2B5EF4-FFF2-40B4-BE49-F238E27FC236}">
                    <a16:creationId xmlns:a16="http://schemas.microsoft.com/office/drawing/2014/main" id="{1E4A02FD-B17E-41E2-8ECE-127EE98F3BAE}"/>
                  </a:ext>
                </a:extLst>
              </p:cNvPr>
              <p:cNvSpPr txBox="1"/>
              <p:nvPr/>
            </p:nvSpPr>
            <p:spPr>
              <a:xfrm>
                <a:off x="3576811" y="5756207"/>
                <a:ext cx="1874193" cy="391902"/>
              </a:xfrm>
              <a:prstGeom prst="rect">
                <a:avLst/>
              </a:prstGeom>
              <a:noFill/>
              <a:ln>
                <a:solidFill>
                  <a:srgbClr val="FF3745"/>
                </a:solidFill>
              </a:ln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b="0" i="1" smtClean="0">
                              <a:effectLst/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b="0" i="1" smtClean="0">
                              <a:effectLst/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b>
                          <m:r>
                            <a:rPr lang="it-IT" b="0" i="1" smtClean="0">
                              <a:effectLst/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it-IT" b="0" i="1" smtClean="0">
                          <a:effectLst/>
                          <a:latin typeface="Cambria Math" panose="02040503050406030204" pitchFamily="18" charset="0"/>
                        </a:rPr>
                        <m:t>(</m:t>
                      </m:r>
                      <m:sSub>
                        <m:sSubPr>
                          <m:ctrlPr>
                            <a:rPr lang="it-IT" b="0" i="1" smtClean="0">
                              <a:effectLst/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b="0" i="1" smtClean="0">
                              <a:effectLst/>
                              <a:latin typeface="Cambria Math" panose="02040503050406030204" pitchFamily="18" charset="0"/>
                            </a:rPr>
                            <m:t>𝑤</m:t>
                          </m:r>
                        </m:e>
                        <m:sub>
                          <m:r>
                            <a:rPr lang="it-IT" b="0" i="1" smtClean="0">
                              <a:effectLst/>
                              <a:latin typeface="Cambria Math" panose="02040503050406030204" pitchFamily="18" charset="0"/>
                            </a:rPr>
                            <m:t>𝑐</m:t>
                          </m:r>
                        </m:sub>
                      </m:sSub>
                      <m:r>
                        <a:rPr lang="it-IT" b="0" i="1" smtClean="0">
                          <a:effectLst/>
                          <a:latin typeface="Cambria Math" panose="02040503050406030204" pitchFamily="18" charset="0"/>
                        </a:rPr>
                        <m:t> ,</m:t>
                      </m:r>
                      <m:sSub>
                        <m:sSubPr>
                          <m:ctrlPr>
                            <a:rPr lang="it-IT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𝐶</m:t>
                          </m:r>
                        </m:e>
                        <m:sub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𝑀𝑎𝑔𝑛𝑒𝑡</m:t>
                          </m:r>
                        </m:sub>
                      </m:sSub>
                      <m:r>
                        <a:rPr lang="it-IT" b="0" i="1" smtClean="0">
                          <a:effectLst/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it-IT"/>
              </a:p>
            </p:txBody>
          </p:sp>
        </mc:Choice>
        <mc:Fallback xmlns="">
          <p:sp>
            <p:nvSpPr>
              <p:cNvPr id="68" name="CasellaDiTesto 67">
                <a:extLst>
                  <a:ext uri="{FF2B5EF4-FFF2-40B4-BE49-F238E27FC236}">
                    <a16:creationId xmlns:a16="http://schemas.microsoft.com/office/drawing/2014/main" id="{1E4A02FD-B17E-41E2-8ECE-127EE98F3BA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76811" y="5756207"/>
                <a:ext cx="1874193" cy="391902"/>
              </a:xfrm>
              <a:prstGeom prst="rect">
                <a:avLst/>
              </a:prstGeom>
              <a:blipFill>
                <a:blip r:embed="rId8"/>
                <a:stretch>
                  <a:fillRect b="-5970"/>
                </a:stretch>
              </a:blipFill>
              <a:ln>
                <a:solidFill>
                  <a:srgbClr val="FF3745"/>
                </a:solidFill>
              </a:ln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Immagine 5" descr="Immagine che contiene cerchio, schermata, diagramma, Policromia&#10;&#10;Descrizione generata automaticamente">
            <a:extLst>
              <a:ext uri="{FF2B5EF4-FFF2-40B4-BE49-F238E27FC236}">
                <a16:creationId xmlns:a16="http://schemas.microsoft.com/office/drawing/2014/main" id="{3D0C955F-9F3A-30A7-B373-60161368C056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l="14069" t="3581" r="15323" b="3457"/>
          <a:stretch/>
        </p:blipFill>
        <p:spPr>
          <a:xfrm>
            <a:off x="7105912" y="965167"/>
            <a:ext cx="2292494" cy="2266069"/>
          </a:xfrm>
          <a:prstGeom prst="rect">
            <a:avLst/>
          </a:prstGeom>
        </p:spPr>
      </p:pic>
      <p:pic>
        <p:nvPicPr>
          <p:cNvPr id="9" name="Immagine 8" descr="Immagine che contiene cerchio, schermata, Elementi grafici, testo&#10;&#10;Descrizione generata automaticamente">
            <a:extLst>
              <a:ext uri="{FF2B5EF4-FFF2-40B4-BE49-F238E27FC236}">
                <a16:creationId xmlns:a16="http://schemas.microsoft.com/office/drawing/2014/main" id="{08F96487-8900-5FC4-4F97-A0E5ABE05A58}"/>
              </a:ext>
            </a:extLst>
          </p:cNvPr>
          <p:cNvPicPr>
            <a:picLocks noChangeAspect="1"/>
          </p:cNvPicPr>
          <p:nvPr/>
        </p:nvPicPr>
        <p:blipFill rotWithShape="1">
          <a:blip r:embed="rId10"/>
          <a:srcRect l="14735" t="3334" r="14704" b="3457"/>
          <a:stretch/>
        </p:blipFill>
        <p:spPr>
          <a:xfrm>
            <a:off x="9646840" y="938219"/>
            <a:ext cx="2312020" cy="2293017"/>
          </a:xfrm>
          <a:prstGeom prst="rect">
            <a:avLst/>
          </a:prstGeom>
        </p:spPr>
      </p:pic>
      <p:sp>
        <p:nvSpPr>
          <p:cNvPr id="10" name="TextBox 8">
            <a:extLst>
              <a:ext uri="{FF2B5EF4-FFF2-40B4-BE49-F238E27FC236}">
                <a16:creationId xmlns:a16="http://schemas.microsoft.com/office/drawing/2014/main" id="{5310BE21-2143-1014-525A-19C6D5C27507}"/>
              </a:ext>
            </a:extLst>
          </p:cNvPr>
          <p:cNvSpPr txBox="1"/>
          <p:nvPr/>
        </p:nvSpPr>
        <p:spPr>
          <a:xfrm>
            <a:off x="2640764" y="4891617"/>
            <a:ext cx="4429991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Clr>
                <a:srgbClr val="FF0000"/>
              </a:buClr>
            </a:pPr>
            <a:r>
              <a:rPr lang="it-IT" sz="1600"/>
              <a:t>We can express the cost of the magnets as a function of the internal radius and the coil width.</a:t>
            </a:r>
            <a:endParaRPr lang="it-IT" sz="1600" dirty="0"/>
          </a:p>
        </p:txBody>
      </p:sp>
      <p:sp>
        <p:nvSpPr>
          <p:cNvPr id="11" name="TextBox 8">
            <a:extLst>
              <a:ext uri="{FF2B5EF4-FFF2-40B4-BE49-F238E27FC236}">
                <a16:creationId xmlns:a16="http://schemas.microsoft.com/office/drawing/2014/main" id="{1FD53A4B-4768-805E-9038-ACE29255F8F2}"/>
              </a:ext>
            </a:extLst>
          </p:cNvPr>
          <p:cNvSpPr txBox="1"/>
          <p:nvPr/>
        </p:nvSpPr>
        <p:spPr>
          <a:xfrm>
            <a:off x="2117703" y="2757686"/>
            <a:ext cx="4429991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Clr>
                <a:srgbClr val="FF0000"/>
              </a:buClr>
            </a:pPr>
            <a:r>
              <a:rPr lang="it-IT" sz="1600"/>
              <a:t>The cost of the magnets is function of:</a:t>
            </a:r>
            <a:endParaRPr lang="it-IT" sz="16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8">
                <a:extLst>
                  <a:ext uri="{FF2B5EF4-FFF2-40B4-BE49-F238E27FC236}">
                    <a16:creationId xmlns:a16="http://schemas.microsoft.com/office/drawing/2014/main" id="{2DF3A33F-8D69-227A-15C5-93B8F00173AE}"/>
                  </a:ext>
                </a:extLst>
              </p:cNvPr>
              <p:cNvSpPr txBox="1"/>
              <p:nvPr/>
            </p:nvSpPr>
            <p:spPr>
              <a:xfrm>
                <a:off x="6452616" y="3466288"/>
                <a:ext cx="3194224" cy="83099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>
                  <a:buClr>
                    <a:srgbClr val="FF0000"/>
                  </a:buClr>
                </a:pPr>
                <a:r>
                  <a:rPr lang="it-IT" sz="1600" b="0" dirty="0">
                    <a:solidFill>
                      <a:srgbClr val="FF0000"/>
                    </a:solidFill>
                  </a:rPr>
                  <a:t>Coil </a:t>
                </a:r>
                <a:r>
                  <a:rPr lang="it-IT" sz="1600" b="0" dirty="0" err="1">
                    <a:solidFill>
                      <a:srgbClr val="FF0000"/>
                    </a:solidFill>
                  </a:rPr>
                  <a:t>width</a:t>
                </a:r>
                <a:r>
                  <a:rPr lang="it-IT" sz="1600" b="0" dirty="0">
                    <a:solidFill>
                      <a:srgbClr val="FF0000"/>
                    </a:solidFill>
                  </a:rPr>
                  <a:t>: </a:t>
                </a:r>
                <a14:m>
                  <m:oMath xmlns:m="http://schemas.openxmlformats.org/officeDocument/2006/math">
                    <m:r>
                      <a:rPr lang="it-IT" sz="16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10 </m:t>
                    </m:r>
                    <m:r>
                      <a:rPr lang="it-IT" sz="16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𝑚𝑚</m:t>
                    </m:r>
                    <m:r>
                      <a:rPr lang="it-IT" sz="16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≤</m:t>
                    </m:r>
                    <m:sSub>
                      <m:sSubPr>
                        <m:ctrlPr>
                          <a:rPr lang="it-IT" sz="16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sz="16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𝑤</m:t>
                        </m:r>
                      </m:e>
                      <m:sub>
                        <m:r>
                          <a:rPr lang="it-IT" sz="16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</m:sSub>
                    <m:r>
                      <a:rPr lang="it-IT" sz="16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≤80 </m:t>
                    </m:r>
                    <m:r>
                      <a:rPr lang="it-IT" sz="16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𝑚𝑚</m:t>
                    </m:r>
                  </m:oMath>
                </a14:m>
                <a:endParaRPr lang="it-IT" sz="1600" b="0" dirty="0">
                  <a:solidFill>
                    <a:srgbClr val="FF0000"/>
                  </a:solidFill>
                </a:endParaRPr>
              </a:p>
              <a:p>
                <a:pPr algn="ctr">
                  <a:buClr>
                    <a:srgbClr val="FF0000"/>
                  </a:buClr>
                </a:pPr>
                <a:r>
                  <a:rPr lang="it-IT" sz="1600" b="0" dirty="0">
                    <a:solidFill>
                      <a:srgbClr val="848484"/>
                    </a:solidFill>
                  </a:rPr>
                  <a:t>Structures: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it-IT" sz="1600" b="0" i="1" smtClean="0">
                            <a:solidFill>
                              <a:srgbClr val="848484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sz="1600" b="0" i="1" smtClean="0">
                            <a:solidFill>
                              <a:srgbClr val="848484"/>
                            </a:solidFill>
                            <a:latin typeface="Cambria Math" panose="02040503050406030204" pitchFamily="18" charset="0"/>
                          </a:rPr>
                          <m:t>𝑤</m:t>
                        </m:r>
                      </m:e>
                      <m:sub>
                        <m:r>
                          <a:rPr lang="it-IT" sz="1600" b="0" i="1" smtClean="0">
                            <a:solidFill>
                              <a:srgbClr val="848484"/>
                            </a:solidFill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</m:sSub>
                    <m:r>
                      <a:rPr lang="it-IT" sz="1600" b="0" i="1" smtClean="0">
                        <a:solidFill>
                          <a:srgbClr val="848484"/>
                        </a:solidFill>
                        <a:latin typeface="Cambria Math" panose="02040503050406030204" pitchFamily="18" charset="0"/>
                      </a:rPr>
                      <m:t>≤60 </m:t>
                    </m:r>
                    <m:r>
                      <a:rPr lang="it-IT" sz="1600" b="0" i="1" smtClean="0">
                        <a:solidFill>
                          <a:srgbClr val="848484"/>
                        </a:solidFill>
                        <a:latin typeface="Cambria Math" panose="02040503050406030204" pitchFamily="18" charset="0"/>
                      </a:rPr>
                      <m:t>𝑚𝑚</m:t>
                    </m:r>
                  </m:oMath>
                </a14:m>
                <a:r>
                  <a:rPr lang="it-IT" sz="1600" dirty="0">
                    <a:solidFill>
                      <a:srgbClr val="848484"/>
                    </a:solidFill>
                  </a:rPr>
                  <a:t>   </a:t>
                </a:r>
              </a:p>
              <a:p>
                <a:pPr algn="ctr">
                  <a:buClr>
                    <a:srgbClr val="FF0000"/>
                  </a:buClr>
                </a:pPr>
                <a:r>
                  <a:rPr lang="it-IT" sz="1600" dirty="0">
                    <a:solidFill>
                      <a:srgbClr val="0000FF"/>
                    </a:solidFill>
                  </a:rPr>
                  <a:t>Iron </a:t>
                </a:r>
                <a:r>
                  <a:rPr lang="it-IT" sz="1600" dirty="0" err="1">
                    <a:solidFill>
                      <a:srgbClr val="0000FF"/>
                    </a:solidFill>
                  </a:rPr>
                  <a:t>yoke</a:t>
                </a:r>
                <a:r>
                  <a:rPr lang="it-IT" sz="1600" dirty="0">
                    <a:solidFill>
                      <a:srgbClr val="0000FF"/>
                    </a:solidFill>
                  </a:rPr>
                  <a:t>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it-IT" sz="160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sz="160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𝑤</m:t>
                        </m:r>
                      </m:e>
                      <m:sub>
                        <m:r>
                          <a:rPr lang="it-IT" sz="160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it-IT" sz="1600" i="1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≤350 </m:t>
                    </m:r>
                    <m:r>
                      <a:rPr lang="it-IT" sz="1600" i="1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𝑚𝑚</m:t>
                    </m:r>
                  </m:oMath>
                </a14:m>
                <a:endParaRPr lang="it-IT" sz="1600" dirty="0">
                  <a:solidFill>
                    <a:srgbClr val="0000FF"/>
                  </a:solidFill>
                </a:endParaRPr>
              </a:p>
            </p:txBody>
          </p:sp>
        </mc:Choice>
        <mc:Fallback xmlns="">
          <p:sp>
            <p:nvSpPr>
              <p:cNvPr id="15" name="TextBox 8">
                <a:extLst>
                  <a:ext uri="{FF2B5EF4-FFF2-40B4-BE49-F238E27FC236}">
                    <a16:creationId xmlns:a16="http://schemas.microsoft.com/office/drawing/2014/main" id="{2DF3A33F-8D69-227A-15C5-93B8F00173A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52616" y="3466288"/>
                <a:ext cx="3194224" cy="830997"/>
              </a:xfrm>
              <a:prstGeom prst="rect">
                <a:avLst/>
              </a:prstGeom>
              <a:blipFill>
                <a:blip r:embed="rId11"/>
                <a:stretch>
                  <a:fillRect t="-2206" b="-8824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3" name="Connettore 2 22">
            <a:extLst>
              <a:ext uri="{FF2B5EF4-FFF2-40B4-BE49-F238E27FC236}">
                <a16:creationId xmlns:a16="http://schemas.microsoft.com/office/drawing/2014/main" id="{BF850C70-0242-21B6-138F-8478E52CFC8A}"/>
              </a:ext>
            </a:extLst>
          </p:cNvPr>
          <p:cNvCxnSpPr>
            <a:cxnSpLocks/>
          </p:cNvCxnSpPr>
          <p:nvPr/>
        </p:nvCxnSpPr>
        <p:spPr>
          <a:xfrm flipH="1" flipV="1">
            <a:off x="7577667" y="3082856"/>
            <a:ext cx="36272" cy="39893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5" name="Connettore 2 24">
            <a:extLst>
              <a:ext uri="{FF2B5EF4-FFF2-40B4-BE49-F238E27FC236}">
                <a16:creationId xmlns:a16="http://schemas.microsoft.com/office/drawing/2014/main" id="{E88A9C70-E243-75B7-C0CC-29CC77357EA6}"/>
              </a:ext>
            </a:extLst>
          </p:cNvPr>
          <p:cNvCxnSpPr>
            <a:cxnSpLocks/>
          </p:cNvCxnSpPr>
          <p:nvPr/>
        </p:nvCxnSpPr>
        <p:spPr>
          <a:xfrm flipV="1">
            <a:off x="9120035" y="2870812"/>
            <a:ext cx="705518" cy="64550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1" name="CasellaDiTesto 30">
            <a:extLst>
              <a:ext uri="{FF2B5EF4-FFF2-40B4-BE49-F238E27FC236}">
                <a16:creationId xmlns:a16="http://schemas.microsoft.com/office/drawing/2014/main" id="{1E925714-7E0A-776B-5FFF-B17F0683A23B}"/>
              </a:ext>
            </a:extLst>
          </p:cNvPr>
          <p:cNvSpPr txBox="1"/>
          <p:nvPr/>
        </p:nvSpPr>
        <p:spPr>
          <a:xfrm>
            <a:off x="9570137" y="5555963"/>
            <a:ext cx="1224246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it-IT" sz="1400" dirty="0">
                <a:solidFill>
                  <a:schemeClr val="bg1"/>
                </a:solidFill>
              </a:rPr>
              <a:t>Bore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it-IT" sz="1400" dirty="0">
                <a:solidFill>
                  <a:srgbClr val="FF3745"/>
                </a:solidFill>
              </a:rPr>
              <a:t>Coil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it-IT" sz="1400" dirty="0">
                <a:solidFill>
                  <a:srgbClr val="848484"/>
                </a:solidFill>
              </a:rPr>
              <a:t>Structures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it-IT" sz="1400" dirty="0">
                <a:solidFill>
                  <a:srgbClr val="2A43B9"/>
                </a:solidFill>
              </a:rPr>
              <a:t>Iron</a:t>
            </a:r>
          </a:p>
        </p:txBody>
      </p:sp>
      <p:sp>
        <p:nvSpPr>
          <p:cNvPr id="32" name="TextBox 8">
            <a:extLst>
              <a:ext uri="{FF2B5EF4-FFF2-40B4-BE49-F238E27FC236}">
                <a16:creationId xmlns:a16="http://schemas.microsoft.com/office/drawing/2014/main" id="{7C02DDA9-01C7-BB29-EF4E-2DAA0D164B13}"/>
              </a:ext>
            </a:extLst>
          </p:cNvPr>
          <p:cNvSpPr txBox="1"/>
          <p:nvPr/>
        </p:nvSpPr>
        <p:spPr>
          <a:xfrm>
            <a:off x="10488749" y="1041502"/>
            <a:ext cx="684545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Clr>
                <a:srgbClr val="FF0000"/>
              </a:buClr>
            </a:pPr>
            <a:r>
              <a:rPr lang="it-IT" sz="1600"/>
              <a:t>Poles</a:t>
            </a:r>
            <a:endParaRPr lang="it-IT" sz="1600" dirty="0"/>
          </a:p>
        </p:txBody>
      </p:sp>
    </p:spTree>
    <p:extLst>
      <p:ext uri="{BB962C8B-B14F-4D97-AF65-F5344CB8AC3E}">
        <p14:creationId xmlns:p14="http://schemas.microsoft.com/office/powerpoint/2010/main" val="300863275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TextBox 57">
            <a:extLst>
              <a:ext uri="{FF2B5EF4-FFF2-40B4-BE49-F238E27FC236}">
                <a16:creationId xmlns:a16="http://schemas.microsoft.com/office/drawing/2014/main" id="{13A6AAD8-8778-D0DF-BFFE-282276B8D690}"/>
              </a:ext>
            </a:extLst>
          </p:cNvPr>
          <p:cNvSpPr txBox="1"/>
          <p:nvPr/>
        </p:nvSpPr>
        <p:spPr>
          <a:xfrm>
            <a:off x="6089375" y="4859267"/>
            <a:ext cx="6092683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/>
              <a:t>Then, through the load line formulas, the </a:t>
            </a:r>
            <a:r>
              <a:rPr lang="en-US" sz="1600" b="1" dirty="0"/>
              <a:t>gradient</a:t>
            </a:r>
            <a:r>
              <a:rPr lang="en-US" sz="1600" dirty="0"/>
              <a:t> in the bore is:</a:t>
            </a:r>
            <a:endParaRPr lang="en-GB" sz="1600" dirty="0"/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C01DC4B2-F56B-53D6-A74C-2BA0D40D25CF}"/>
              </a:ext>
            </a:extLst>
          </p:cNvPr>
          <p:cNvSpPr txBox="1"/>
          <p:nvPr/>
        </p:nvSpPr>
        <p:spPr>
          <a:xfrm>
            <a:off x="0" y="4880248"/>
            <a:ext cx="6092683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/>
              <a:t>Then, through the load line formulas, the </a:t>
            </a:r>
            <a:r>
              <a:rPr lang="en-US" sz="1600" b="1" dirty="0"/>
              <a:t>magnetic field </a:t>
            </a:r>
            <a:r>
              <a:rPr lang="en-US" sz="1600" dirty="0"/>
              <a:t>in the bore is:</a:t>
            </a:r>
            <a:endParaRPr lang="en-GB" sz="16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1" name="TextBox 50">
                <a:extLst>
                  <a:ext uri="{FF2B5EF4-FFF2-40B4-BE49-F238E27FC236}">
                    <a16:creationId xmlns:a16="http://schemas.microsoft.com/office/drawing/2014/main" id="{7D697FE0-D79F-01D2-0466-62C7A3871ED1}"/>
                  </a:ext>
                </a:extLst>
              </p:cNvPr>
              <p:cNvSpPr txBox="1"/>
              <p:nvPr/>
            </p:nvSpPr>
            <p:spPr>
              <a:xfrm>
                <a:off x="8286" y="5774547"/>
                <a:ext cx="6074454" cy="33855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1600" dirty="0"/>
                  <a:t>The addition of an </a:t>
                </a:r>
                <a:r>
                  <a:rPr lang="en-US" sz="1600" b="1" dirty="0"/>
                  <a:t>iron</a:t>
                </a:r>
                <a:r>
                  <a:rPr lang="en-US" sz="1600" dirty="0"/>
                  <a:t> contributes: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𝑖𝑟𝑜𝑛</m:t>
                        </m:r>
                      </m:sub>
                    </m:sSub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sz="16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𝑠𝑡𝑟𝑒𝑠𝑠</m:t>
                        </m:r>
                      </m:sub>
                    </m:sSub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+1.5 </m:t>
                    </m:r>
                    <m:r>
                      <m:rPr>
                        <m:sty m:val="p"/>
                      </m:rPr>
                      <a:rPr lang="en-US" sz="1600" b="0" i="0" smtClean="0">
                        <a:latin typeface="Cambria Math" panose="02040503050406030204" pitchFamily="18" charset="0"/>
                      </a:rPr>
                      <m:t>T</m:t>
                    </m:r>
                  </m:oMath>
                </a14:m>
                <a:endParaRPr lang="en-GB" sz="1600" dirty="0"/>
              </a:p>
            </p:txBody>
          </p:sp>
        </mc:Choice>
        <mc:Fallback xmlns="">
          <p:sp>
            <p:nvSpPr>
              <p:cNvPr id="51" name="TextBox 50">
                <a:extLst>
                  <a:ext uri="{FF2B5EF4-FFF2-40B4-BE49-F238E27FC236}">
                    <a16:creationId xmlns:a16="http://schemas.microsoft.com/office/drawing/2014/main" id="{7D697FE0-D79F-01D2-0466-62C7A3871ED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86" y="5774547"/>
                <a:ext cx="6074454" cy="338554"/>
              </a:xfrm>
              <a:prstGeom prst="rect">
                <a:avLst/>
              </a:prstGeom>
              <a:blipFill>
                <a:blip r:embed="rId2"/>
                <a:stretch>
                  <a:fillRect t="-5357" b="-21429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8" name="TextBox 27">
            <a:extLst>
              <a:ext uri="{FF2B5EF4-FFF2-40B4-BE49-F238E27FC236}">
                <a16:creationId xmlns:a16="http://schemas.microsoft.com/office/drawing/2014/main" id="{91B351F4-EE60-69A8-15AC-B77E0294CD1B}"/>
              </a:ext>
            </a:extLst>
          </p:cNvPr>
          <p:cNvSpPr txBox="1">
            <a:spLocks/>
          </p:cNvSpPr>
          <p:nvPr/>
        </p:nvSpPr>
        <p:spPr>
          <a:xfrm>
            <a:off x="382620" y="1247680"/>
            <a:ext cx="1285959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i="1" dirty="0"/>
              <a:t>Constants 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F0B752B-2793-0766-C1D5-7A171E00340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WP7 – Task 4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B4ACD79-99B2-9E53-B137-0D799FC5947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16AB2F8-5338-F742-A59E-35F5B82165E6}" type="slidenum">
              <a:rPr lang="en-GB" smtClean="0"/>
              <a:pPr/>
              <a:t>16</a:t>
            </a:fld>
            <a:endParaRPr lang="en-GB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81A5A1B1-458C-587D-25E0-C834B19E35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Stress Limit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9F5EC9E9-6785-DCE5-1CDC-E93A67642342}"/>
                  </a:ext>
                </a:extLst>
              </p:cNvPr>
              <p:cNvSpPr txBox="1"/>
              <p:nvPr/>
            </p:nvSpPr>
            <p:spPr>
              <a:xfrm>
                <a:off x="-4591" y="4445787"/>
                <a:ext cx="6082740" cy="34624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5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500" b="0" i="1" smtClean="0">
                              <a:latin typeface="Cambria Math" panose="02040503050406030204" pitchFamily="18" charset="0"/>
                            </a:rPr>
                            <m:t>𝐽</m:t>
                          </m:r>
                        </m:e>
                        <m:sub>
                          <m:r>
                            <a:rPr lang="en-US" sz="1500" b="0" i="1" smtClean="0">
                              <a:latin typeface="Cambria Math" panose="02040503050406030204" pitchFamily="18" charset="0"/>
                            </a:rPr>
                            <m:t>𝑠𝑡𝑟𝑒𝑠𝑠</m:t>
                          </m:r>
                        </m:sub>
                      </m:sSub>
                      <m:d>
                        <m:dPr>
                          <m:ctrlPr>
                            <a:rPr lang="en-US" sz="15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15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500" b="0" i="1" smtClean="0">
                                  <a:latin typeface="Cambria Math" panose="02040503050406030204" pitchFamily="18" charset="0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en-US" sz="1500" b="0" i="1" smtClean="0">
                                  <a:latin typeface="Cambria Math" panose="02040503050406030204" pitchFamily="18" charset="0"/>
                                </a:rPr>
                                <m:t>𝑚𝑎𝑥</m:t>
                              </m:r>
                            </m:sub>
                          </m:sSub>
                          <m:r>
                            <a:rPr lang="en-US" sz="1500" b="0" i="1" smtClean="0">
                              <a:latin typeface="Cambria Math" panose="02040503050406030204" pitchFamily="18" charset="0"/>
                            </a:rPr>
                            <m:t> ,</m:t>
                          </m:r>
                          <m:sSub>
                            <m:sSubPr>
                              <m:ctrlPr>
                                <a:rPr lang="en-US" sz="15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500" b="0" i="1" smtClean="0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e>
                            <m:sub>
                              <m:r>
                                <a:rPr lang="en-US" sz="1500" b="0" i="1" smtClean="0">
                                  <a:latin typeface="Cambria Math" panose="02040503050406030204" pitchFamily="18" charset="0"/>
                                </a:rPr>
                                <m:t>1 </m:t>
                              </m:r>
                            </m:sub>
                          </m:sSub>
                          <m:r>
                            <a:rPr lang="en-US" sz="1500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1500" b="0" i="1" smtClean="0">
                              <a:latin typeface="Cambria Math" panose="02040503050406030204" pitchFamily="18" charset="0"/>
                            </a:rPr>
                            <m:t>𝑤</m:t>
                          </m:r>
                        </m:e>
                      </m:d>
                    </m:oMath>
                  </m:oMathPara>
                </a14:m>
                <a:endParaRPr lang="en-GB" sz="1500" dirty="0"/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9F5EC9E9-6785-DCE5-1CDC-E93A6764234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4591" y="4445787"/>
                <a:ext cx="6082740" cy="346249"/>
              </a:xfrm>
              <a:prstGeom prst="rect">
                <a:avLst/>
              </a:prstGeom>
              <a:blipFill>
                <a:blip r:embed="rId3"/>
                <a:stretch>
                  <a:fillRect b="-7018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8543E79C-6C84-FDA5-516E-8B82BDC0AC67}"/>
                  </a:ext>
                </a:extLst>
              </p:cNvPr>
              <p:cNvSpPr txBox="1"/>
              <p:nvPr/>
            </p:nvSpPr>
            <p:spPr>
              <a:xfrm>
                <a:off x="2041" y="3468566"/>
                <a:ext cx="6087332" cy="52751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500" b="0" i="1" smtClean="0">
                          <a:latin typeface="Cambria Math" panose="02040503050406030204" pitchFamily="18" charset="0"/>
                        </a:rPr>
                        <m:t>𝜎</m:t>
                      </m:r>
                      <m:r>
                        <a:rPr lang="en-US" sz="1500" b="0" i="1" smtClean="0">
                          <a:latin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en-US" sz="15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500" i="1">
                              <a:latin typeface="Cambria Math" panose="02040503050406030204" pitchFamily="18" charset="0"/>
                            </a:rPr>
                            <m:t>2</m:t>
                          </m:r>
                          <m:sSub>
                            <m:sSubPr>
                              <m:ctrlPr>
                                <a:rPr lang="en-US" sz="15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500" i="1">
                                  <a:latin typeface="Cambria Math" panose="02040503050406030204" pitchFamily="18" charset="0"/>
                                </a:rPr>
                                <m:t>𝜇</m:t>
                              </m:r>
                            </m:e>
                            <m:sub>
                              <m:r>
                                <a:rPr lang="en-US" sz="1500" i="1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  <m:r>
                            <a:rPr lang="en-US" sz="1500" i="1">
                              <a:latin typeface="Cambria Math" panose="02040503050406030204" pitchFamily="18" charset="0"/>
                            </a:rPr>
                            <m:t>𝑠𝑖𝑛</m:t>
                          </m:r>
                          <m:r>
                            <a:rPr lang="en-US" sz="1500" i="1">
                              <a:latin typeface="Cambria Math" panose="02040503050406030204" pitchFamily="18" charset="0"/>
                            </a:rPr>
                            <m:t>𝛼</m:t>
                          </m:r>
                          <m:r>
                            <a:rPr lang="en-US" sz="1500" i="1">
                              <a:latin typeface="Cambria Math" panose="02040503050406030204" pitchFamily="18" charset="0"/>
                            </a:rPr>
                            <m:t> </m:t>
                          </m:r>
                          <m:d>
                            <m:dPr>
                              <m:ctrlPr>
                                <a:rPr lang="en-US" sz="15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500" i="1">
                                  <a:latin typeface="Cambria Math" panose="02040503050406030204" pitchFamily="18" charset="0"/>
                                </a:rPr>
                                <m:t>𝑐𝑜𝑠</m:t>
                              </m:r>
                              <m:r>
                                <a:rPr lang="en-US" sz="1500" i="1">
                                  <a:latin typeface="Cambria Math" panose="02040503050406030204" pitchFamily="18" charset="0"/>
                                </a:rPr>
                                <m:t>𝛼</m:t>
                              </m:r>
                              <m:r>
                                <a:rPr lang="en-US" sz="1500" b="0" i="1" smtClean="0">
                                  <a:latin typeface="Cambria Math" panose="02040503050406030204" pitchFamily="18" charset="0"/>
                                </a:rPr>
                                <m:t>−1</m:t>
                              </m:r>
                            </m:e>
                          </m:d>
                          <m:r>
                            <a:rPr lang="en-US" sz="15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sSubSup>
                            <m:sSubSupPr>
                              <m:ctrlPr>
                                <a:rPr lang="en-US" sz="1500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1500" i="1">
                                  <a:latin typeface="Cambria Math" panose="02040503050406030204" pitchFamily="18" charset="0"/>
                                </a:rPr>
                                <m:t>𝐽</m:t>
                              </m:r>
                            </m:e>
                            <m:sub>
                              <m:r>
                                <a:rPr lang="en-US" sz="1500" i="1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</m:sub>
                            <m:sup>
                              <m:r>
                                <a:rPr lang="en-US" sz="15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</m:num>
                        <m:den>
                          <m:r>
                            <a:rPr lang="en-US" sz="1500" i="1">
                              <a:latin typeface="Cambria Math" panose="02040503050406030204" pitchFamily="18" charset="0"/>
                            </a:rPr>
                            <m:t>𝜋</m:t>
                          </m:r>
                          <m:r>
                            <a:rPr lang="en-US" sz="1500" i="1">
                              <a:latin typeface="Cambria Math" panose="02040503050406030204" pitchFamily="18" charset="0"/>
                            </a:rPr>
                            <m:t>𝑤</m:t>
                          </m:r>
                        </m:den>
                      </m:f>
                      <m:r>
                        <a:rPr lang="en-US" sz="1500" i="1" smtClean="0">
                          <a:latin typeface="Cambria Math" panose="02040503050406030204" pitchFamily="18" charset="0"/>
                        </a:rPr>
                        <m:t> </m:t>
                      </m:r>
                      <m:d>
                        <m:dPr>
                          <m:ctrlPr>
                            <a:rPr lang="en-US" sz="15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500" i="1">
                              <a:latin typeface="Cambria Math" panose="02040503050406030204" pitchFamily="18" charset="0"/>
                            </a:rPr>
                            <m:t>−</m:t>
                          </m:r>
                          <m:f>
                            <m:fPr>
                              <m:ctrlPr>
                                <a:rPr lang="en-US" sz="15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15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num>
                            <m:den>
                              <m:r>
                                <a:rPr lang="en-US" sz="1500" i="1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den>
                          </m:f>
                          <m:f>
                            <m:fPr>
                              <m:ctrlPr>
                                <a:rPr lang="en-US" sz="15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Sup>
                                <m:sSubSupPr>
                                  <m:ctrlPr>
                                    <a:rPr lang="en-US" sz="1500" i="1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sSubSup>
                                    <m:sSubSupPr>
                                      <m:ctrlPr>
                                        <a:rPr lang="en-US" sz="15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en-US" sz="1500" i="1">
                                          <a:latin typeface="Cambria Math" panose="02040503050406030204" pitchFamily="18" charset="0"/>
                                        </a:rPr>
                                        <m:t>𝑎</m:t>
                                      </m:r>
                                    </m:e>
                                    <m:sub>
                                      <m:r>
                                        <a:rPr lang="en-US" sz="1500" i="1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b>
                                    <m:sup>
                                      <m:r>
                                        <a:rPr lang="en-US" sz="1500" i="1">
                                          <a:latin typeface="Cambria Math" panose="02040503050406030204" pitchFamily="18" charset="0"/>
                                        </a:rPr>
                                        <m:t>3</m:t>
                                      </m:r>
                                    </m:sup>
                                  </m:sSubSup>
                                  <m:r>
                                    <a:rPr lang="en-US" sz="1500" i="1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r>
                                    <a:rPr lang="en-US" sz="1500" i="1">
                                      <a:latin typeface="Cambria Math" panose="02040503050406030204" pitchFamily="18" charset="0"/>
                                    </a:rPr>
                                    <m:t>𝑎</m:t>
                                  </m:r>
                                </m:e>
                                <m:sub>
                                  <m:r>
                                    <a:rPr lang="en-US" sz="1500" i="1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  <m:sup>
                                  <m:r>
                                    <a:rPr lang="en-US" sz="1500" i="1">
                                      <a:latin typeface="Cambria Math" panose="02040503050406030204" pitchFamily="18" charset="0"/>
                                    </a:rPr>
                                    <m:t>3</m:t>
                                  </m:r>
                                </m:sup>
                              </m:sSubSup>
                            </m:num>
                            <m:den>
                              <m:r>
                                <a:rPr lang="en-US" sz="1500" i="1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den>
                          </m:f>
                          <m:r>
                            <a:rPr lang="en-US" sz="1500" i="1">
                              <a:latin typeface="Cambria Math" panose="02040503050406030204" pitchFamily="18" charset="0"/>
                            </a:rPr>
                            <m:t>−</m:t>
                          </m:r>
                          <m:f>
                            <m:fPr>
                              <m:ctrlPr>
                                <a:rPr lang="en-US" sz="15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Sup>
                                <m:sSubSupPr>
                                  <m:ctrlPr>
                                    <a:rPr lang="en-US" sz="1500" i="1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sz="1500" i="1">
                                      <a:latin typeface="Cambria Math" panose="02040503050406030204" pitchFamily="18" charset="0"/>
                                    </a:rPr>
                                    <m:t>𝑎</m:t>
                                  </m:r>
                                </m:e>
                                <m:sub>
                                  <m:r>
                                    <a:rPr lang="en-US" sz="1500" i="1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  <m:sup>
                                  <m:r>
                                    <a:rPr lang="en-US" sz="1500" i="1">
                                      <a:latin typeface="Cambria Math" panose="02040503050406030204" pitchFamily="18" charset="0"/>
                                    </a:rPr>
                                    <m:t>3</m:t>
                                  </m:r>
                                </m:sup>
                              </m:sSubSup>
                            </m:num>
                            <m:den>
                              <m:r>
                                <a:rPr lang="en-US" sz="1500" i="1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den>
                          </m:f>
                          <m:func>
                            <m:funcPr>
                              <m:ctrlPr>
                                <a:rPr lang="en-US" sz="1500" i="1"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 sz="1500">
                                  <a:latin typeface="Cambria Math" panose="02040503050406030204" pitchFamily="18" charset="0"/>
                                </a:rPr>
                                <m:t>ln</m:t>
                              </m:r>
                            </m:fName>
                            <m:e>
                              <m:d>
                                <m:dPr>
                                  <m:ctrlPr>
                                    <a:rPr lang="en-US" sz="15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en-US" sz="15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sSub>
                                        <m:sSubPr>
                                          <m:ctrlPr>
                                            <a:rPr lang="en-US" sz="15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1500" i="1">
                                              <a:latin typeface="Cambria Math" panose="02040503050406030204" pitchFamily="18" charset="0"/>
                                            </a:rPr>
                                            <m:t>𝑎</m:t>
                                          </m:r>
                                        </m:e>
                                        <m:sub>
                                          <m:r>
                                            <a:rPr lang="en-US" sz="1500" i="1">
                                              <a:latin typeface="Cambria Math" panose="02040503050406030204" pitchFamily="18" charset="0"/>
                                            </a:rPr>
                                            <m:t>2</m:t>
                                          </m:r>
                                        </m:sub>
                                      </m:sSub>
                                    </m:num>
                                    <m:den>
                                      <m:sSub>
                                        <m:sSubPr>
                                          <m:ctrlPr>
                                            <a:rPr lang="en-US" sz="15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1500" i="1">
                                              <a:latin typeface="Cambria Math" panose="02040503050406030204" pitchFamily="18" charset="0"/>
                                            </a:rPr>
                                            <m:t>𝑎</m:t>
                                          </m:r>
                                        </m:e>
                                        <m:sub>
                                          <m:r>
                                            <a:rPr lang="en-US" sz="1500" i="1">
                                              <a:latin typeface="Cambria Math" panose="02040503050406030204" pitchFamily="18" charset="0"/>
                                            </a:rPr>
                                            <m:t>1</m:t>
                                          </m:r>
                                        </m:sub>
                                      </m:sSub>
                                    </m:den>
                                  </m:f>
                                </m:e>
                              </m:d>
                            </m:e>
                          </m:func>
                          <m:r>
                            <a:rPr lang="en-US" sz="1500" i="1">
                              <a:latin typeface="Cambria Math" panose="02040503050406030204" pitchFamily="18" charset="0"/>
                            </a:rPr>
                            <m:t>+</m:t>
                          </m:r>
                          <m:f>
                            <m:fPr>
                              <m:ctrlPr>
                                <a:rPr lang="en-US" sz="15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Sup>
                                <m:sSubSupPr>
                                  <m:ctrlPr>
                                    <a:rPr lang="en-US" sz="1500" i="1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sz="1500" i="1">
                                      <a:latin typeface="Cambria Math" panose="02040503050406030204" pitchFamily="18" charset="0"/>
                                    </a:rPr>
                                    <m:t>𝑎</m:t>
                                  </m:r>
                                </m:e>
                                <m:sub>
                                  <m:r>
                                    <a:rPr lang="en-US" sz="1500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  <m:sup>
                                  <m:r>
                                    <a:rPr lang="en-US" sz="1500" i="1">
                                      <a:latin typeface="Cambria Math" panose="02040503050406030204" pitchFamily="18" charset="0"/>
                                    </a:rPr>
                                    <m:t>3</m:t>
                                  </m:r>
                                </m:sup>
                              </m:sSubSup>
                              <m:r>
                                <a:rPr lang="en-US" sz="1500" i="1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sSubSup>
                                <m:sSubSupPr>
                                  <m:ctrlPr>
                                    <a:rPr lang="en-US" sz="1500" i="1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sz="1500" i="1">
                                      <a:latin typeface="Cambria Math" panose="02040503050406030204" pitchFamily="18" charset="0"/>
                                    </a:rPr>
                                    <m:t>𝑎</m:t>
                                  </m:r>
                                </m:e>
                                <m:sub>
                                  <m:r>
                                    <a:rPr lang="en-US" sz="1500" i="1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  <m:sup>
                                  <m:r>
                                    <a:rPr lang="en-US" sz="1500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bSup>
                              <m:sSub>
                                <m:sSubPr>
                                  <m:ctrlPr>
                                    <a:rPr lang="en-US" sz="15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500" i="1">
                                      <a:latin typeface="Cambria Math" panose="02040503050406030204" pitchFamily="18" charset="0"/>
                                    </a:rPr>
                                    <m:t>𝑎</m:t>
                                  </m:r>
                                </m:e>
                                <m:sub>
                                  <m:r>
                                    <a:rPr lang="en-US" sz="1500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</m:num>
                            <m:den>
                              <m:r>
                                <a:rPr lang="en-US" sz="15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den>
                          </m:f>
                          <m:r>
                            <a:rPr lang="en-US" sz="1500" i="1">
                              <a:latin typeface="Cambria Math" panose="02040503050406030204" pitchFamily="18" charset="0"/>
                            </a:rPr>
                            <m:t> </m:t>
                          </m:r>
                        </m:e>
                      </m:d>
                    </m:oMath>
                  </m:oMathPara>
                </a14:m>
                <a:endParaRPr lang="en-GB" sz="1500" dirty="0"/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8543E79C-6C84-FDA5-516E-8B82BDC0AC6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41" y="3468566"/>
                <a:ext cx="6087332" cy="527517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F10665F2-363F-A259-0F18-0370E40A2D95}"/>
                  </a:ext>
                </a:extLst>
              </p:cNvPr>
              <p:cNvSpPr txBox="1"/>
              <p:nvPr/>
            </p:nvSpPr>
            <p:spPr>
              <a:xfrm>
                <a:off x="6641" y="5252105"/>
                <a:ext cx="6082740" cy="433708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5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500" b="0" i="1" smtClean="0"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  <m:sub>
                          <m:r>
                            <a:rPr lang="en-US" sz="1500" b="0" i="1" smtClean="0">
                              <a:latin typeface="Cambria Math" panose="02040503050406030204" pitchFamily="18" charset="0"/>
                            </a:rPr>
                            <m:t>𝑠𝑡𝑟𝑒𝑠𝑠</m:t>
                          </m:r>
                        </m:sub>
                      </m:sSub>
                      <m:d>
                        <m:dPr>
                          <m:ctrlPr>
                            <a:rPr lang="en-US" sz="15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500" b="0" i="1" smtClean="0">
                              <a:latin typeface="Cambria Math" panose="02040503050406030204" pitchFamily="18" charset="0"/>
                            </a:rPr>
                            <m:t>𝑤</m:t>
                          </m:r>
                          <m:r>
                            <a:rPr lang="en-US" sz="1500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lang="en-US" sz="15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500" i="1">
                                  <a:latin typeface="Cambria Math" panose="02040503050406030204" pitchFamily="18" charset="0"/>
                                </a:rPr>
                                <m:t>𝐽</m:t>
                              </m:r>
                            </m:e>
                            <m:sub>
                              <m:r>
                                <a:rPr lang="en-US" sz="1500" i="1">
                                  <a:latin typeface="Cambria Math" panose="02040503050406030204" pitchFamily="18" charset="0"/>
                                </a:rPr>
                                <m:t>𝑠𝑡𝑟𝑒𝑠𝑠</m:t>
                              </m:r>
                            </m:sub>
                          </m:sSub>
                          <m:r>
                            <a:rPr lang="en-US" sz="1500" i="1">
                              <a:latin typeface="Cambria Math" panose="02040503050406030204" pitchFamily="18" charset="0"/>
                            </a:rPr>
                            <m:t> </m:t>
                          </m:r>
                        </m:e>
                      </m:d>
                      <m:r>
                        <a:rPr lang="en-US" sz="15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5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5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sSub>
                            <m:sSubPr>
                              <m:ctrlPr>
                                <a:rPr lang="en-US" sz="15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500" b="0" i="1" smtClean="0">
                                  <a:latin typeface="Cambria Math" panose="02040503050406030204" pitchFamily="18" charset="0"/>
                                </a:rPr>
                                <m:t>𝜇</m:t>
                              </m:r>
                            </m:e>
                            <m:sub>
                              <m:r>
                                <a:rPr lang="en-US" sz="1500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  <m:r>
                            <a:rPr lang="en-US" sz="15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sSub>
                            <m:sSubPr>
                              <m:ctrlPr>
                                <a:rPr lang="en-US" sz="15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500" b="0" i="1" smtClean="0">
                                  <a:latin typeface="Cambria Math" panose="02040503050406030204" pitchFamily="18" charset="0"/>
                                </a:rPr>
                                <m:t>𝐽</m:t>
                              </m:r>
                            </m:e>
                            <m:sub>
                              <m:r>
                                <a:rPr lang="en-US" sz="1500" b="0" i="1" smtClean="0">
                                  <a:latin typeface="Cambria Math" panose="02040503050406030204" pitchFamily="18" charset="0"/>
                                </a:rPr>
                                <m:t>𝑠𝑡𝑟𝑒𝑠𝑠</m:t>
                              </m:r>
                            </m:sub>
                          </m:sSub>
                          <m:r>
                            <a:rPr lang="en-US" sz="15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</m:num>
                        <m:den>
                          <m:r>
                            <a:rPr lang="en-US" sz="1500" b="0" i="1" smtClean="0">
                              <a:latin typeface="Cambria Math" panose="02040503050406030204" pitchFamily="18" charset="0"/>
                            </a:rPr>
                            <m:t>𝜋</m:t>
                          </m:r>
                        </m:den>
                      </m:f>
                      <m:r>
                        <a:rPr lang="en-US" sz="15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1500" i="1">
                          <a:latin typeface="Cambria Math" panose="02040503050406030204" pitchFamily="18" charset="0"/>
                        </a:rPr>
                        <m:t>𝑤</m:t>
                      </m:r>
                      <m:r>
                        <a:rPr lang="en-US" sz="15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1500" b="0" i="1" smtClean="0">
                          <a:latin typeface="Cambria Math" panose="02040503050406030204" pitchFamily="18" charset="0"/>
                        </a:rPr>
                        <m:t>𝑠𝑖𝑛</m:t>
                      </m:r>
                      <m:r>
                        <a:rPr lang="en-US" sz="1500" b="0" i="1" smtClean="0">
                          <a:latin typeface="Cambria Math" panose="02040503050406030204" pitchFamily="18" charset="0"/>
                        </a:rPr>
                        <m:t>𝛼</m:t>
                      </m:r>
                    </m:oMath>
                  </m:oMathPara>
                </a14:m>
                <a:endParaRPr lang="en-GB" sz="1500" dirty="0"/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F10665F2-363F-A259-0F18-0370E40A2D9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41" y="5252105"/>
                <a:ext cx="6082740" cy="433708"/>
              </a:xfrm>
              <a:prstGeom prst="rect">
                <a:avLst/>
              </a:prstGeom>
              <a:blipFill>
                <a:blip r:embed="rId7"/>
                <a:stretch>
                  <a:fillRect t="-2817" b="-9859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C353BDDF-23B1-EE54-8268-02B77E6F9C72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667063" y="1764737"/>
                <a:ext cx="1086451" cy="24622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r>
                  <a:rPr lang="en-US" sz="1600" b="0" dirty="0"/>
                  <a:t>Coil width  </a:t>
                </a:r>
                <a14:m>
                  <m:oMath xmlns:m="http://schemas.openxmlformats.org/officeDocument/2006/math"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𝑤</m:t>
                    </m:r>
                  </m:oMath>
                </a14:m>
                <a:endParaRPr lang="en-GB" sz="1600" i="1" dirty="0"/>
              </a:p>
            </p:txBody>
          </p:sp>
        </mc:Choice>
        <mc:Fallback xmlns="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C353BDDF-23B1-EE54-8268-02B77E6F9C7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67063" y="1764737"/>
                <a:ext cx="1086451" cy="246221"/>
              </a:xfrm>
              <a:prstGeom prst="rect">
                <a:avLst/>
              </a:prstGeom>
              <a:blipFill>
                <a:blip r:embed="rId8"/>
                <a:stretch>
                  <a:fillRect l="-11173" t="-24390" r="-2793" b="-4878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985BFDFB-55B8-8DFC-A3EE-7F4FF370350B}"/>
              </a:ext>
            </a:extLst>
          </p:cNvPr>
          <p:cNvCxnSpPr>
            <a:cxnSpLocks/>
          </p:cNvCxnSpPr>
          <p:nvPr/>
        </p:nvCxnSpPr>
        <p:spPr>
          <a:xfrm>
            <a:off x="284053" y="1539943"/>
            <a:ext cx="1200190" cy="0"/>
          </a:xfrm>
          <a:prstGeom prst="straightConnector1">
            <a:avLst/>
          </a:prstGeom>
          <a:ln>
            <a:headEnd type="none" w="med" len="med"/>
            <a:tailEnd type="arrow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BDD607E3-825C-ED08-2300-F3F2DEC2D76F}"/>
                  </a:ext>
                </a:extLst>
              </p:cNvPr>
              <p:cNvSpPr txBox="1"/>
              <p:nvPr/>
            </p:nvSpPr>
            <p:spPr>
              <a:xfrm>
                <a:off x="1675206" y="1394092"/>
                <a:ext cx="6921447" cy="26956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1600" b="1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sz="1600" b="1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𝑪</m:t>
                        </m:r>
                      </m:e>
                      <m:sub>
                        <m:r>
                          <a:rPr lang="it-IT" sz="1600" b="1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𝑴𝒂𝒈𝒏𝒆𝒕</m:t>
                        </m:r>
                      </m:sub>
                    </m:sSub>
                  </m:oMath>
                </a14:m>
                <a:r>
                  <a:rPr lang="en-GB" sz="1600" i="1" dirty="0">
                    <a:solidFill>
                      <a:srgbClr val="00B050"/>
                    </a:solidFill>
                  </a:rPr>
                  <a:t> </a:t>
                </a:r>
                <a:r>
                  <a:rPr lang="en-GB" sz="1600" dirty="0"/>
                  <a:t>from the cost  model,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b="1" i="1" smtClean="0">
                            <a:solidFill>
                              <a:srgbClr val="2A43B9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1" i="1">
                            <a:solidFill>
                              <a:srgbClr val="2A43B9"/>
                            </a:solidFill>
                            <a:latin typeface="Cambria Math" panose="02040503050406030204" pitchFamily="18" charset="0"/>
                          </a:rPr>
                          <m:t>𝝈</m:t>
                        </m:r>
                      </m:e>
                      <m:sub>
                        <m:r>
                          <a:rPr lang="en-US" sz="1600" b="1" i="1">
                            <a:solidFill>
                              <a:srgbClr val="2A43B9"/>
                            </a:solidFill>
                            <a:latin typeface="Cambria Math" panose="02040503050406030204" pitchFamily="18" charset="0"/>
                          </a:rPr>
                          <m:t>𝒎𝒂𝒙</m:t>
                        </m:r>
                      </m:sub>
                    </m:sSub>
                  </m:oMath>
                </a14:m>
                <a:r>
                  <a:rPr lang="en-GB" sz="1600" b="1" i="1" dirty="0"/>
                  <a:t> </a:t>
                </a:r>
                <a:r>
                  <a:rPr lang="en-GB" sz="1600" dirty="0"/>
                  <a:t>in function of the material, </a:t>
                </a:r>
                <a14:m>
                  <m:oMath xmlns:m="http://schemas.openxmlformats.org/officeDocument/2006/math">
                    <m:r>
                      <a:rPr lang="en-US" sz="1600" b="1" i="1" smtClean="0">
                        <a:solidFill>
                          <a:srgbClr val="E77619"/>
                        </a:solidFill>
                        <a:latin typeface="Cambria Math" panose="02040503050406030204" pitchFamily="18" charset="0"/>
                      </a:rPr>
                      <m:t>𝜶</m:t>
                    </m:r>
                  </m:oMath>
                </a14:m>
                <a:r>
                  <a:rPr lang="en-GB" sz="1600" i="1" dirty="0"/>
                  <a:t> </a:t>
                </a:r>
                <a:r>
                  <a:rPr lang="en-GB" sz="1600" dirty="0"/>
                  <a:t>of the sector coil</a:t>
                </a:r>
                <a:endParaRPr lang="en-GB" sz="1600" i="1" dirty="0"/>
              </a:p>
            </p:txBody>
          </p:sp>
        </mc:Choice>
        <mc:Fallback xmlns="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BDD607E3-825C-ED08-2300-F3F2DEC2D76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75206" y="1394092"/>
                <a:ext cx="6921447" cy="269561"/>
              </a:xfrm>
              <a:prstGeom prst="rect">
                <a:avLst/>
              </a:prstGeom>
              <a:blipFill>
                <a:blip r:embed="rId9"/>
                <a:stretch>
                  <a:fillRect l="-1057" t="-22727" r="-1145" b="-38636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4" name="Picture 23" descr="A diagram of a mathematical equation&#10;&#10;Description automatically generated with medium confidence">
            <a:extLst>
              <a:ext uri="{FF2B5EF4-FFF2-40B4-BE49-F238E27FC236}">
                <a16:creationId xmlns:a16="http://schemas.microsoft.com/office/drawing/2014/main" id="{137A4BFB-ABCC-D3B5-A96A-138556E3A30E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8853509" y="1208578"/>
            <a:ext cx="2871319" cy="138047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C0580199-66FF-0C4D-35FD-6C20937AB054}"/>
              </a:ext>
            </a:extLst>
          </p:cNvPr>
          <p:cNvSpPr txBox="1"/>
          <p:nvPr/>
        </p:nvSpPr>
        <p:spPr>
          <a:xfrm>
            <a:off x="9088894" y="908798"/>
            <a:ext cx="79086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dirty="0">
                <a:solidFill>
                  <a:srgbClr val="00B0F0"/>
                </a:solidFill>
              </a:rPr>
              <a:t>Dipole</a:t>
            </a:r>
            <a:endParaRPr lang="en-GB" sz="1600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24ADD25B-A067-FD0C-91BF-A14FFE0C633D}"/>
              </a:ext>
            </a:extLst>
          </p:cNvPr>
          <p:cNvSpPr txBox="1"/>
          <p:nvPr/>
        </p:nvSpPr>
        <p:spPr>
          <a:xfrm>
            <a:off x="10486962" y="908798"/>
            <a:ext cx="1307181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dirty="0">
                <a:solidFill>
                  <a:srgbClr val="00B0F0"/>
                </a:solidFill>
              </a:rPr>
              <a:t>Quadrupole</a:t>
            </a:r>
            <a:endParaRPr lang="en-GB" sz="1600" dirty="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60283CFC-4931-F167-050E-9553F8404801}"/>
              </a:ext>
            </a:extLst>
          </p:cNvPr>
          <p:cNvSpPr txBox="1">
            <a:spLocks/>
          </p:cNvSpPr>
          <p:nvPr/>
        </p:nvSpPr>
        <p:spPr>
          <a:xfrm>
            <a:off x="389246" y="1642499"/>
            <a:ext cx="986772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i="1" dirty="0"/>
              <a:t>Variables   </a:t>
            </a:r>
          </a:p>
        </p:txBody>
      </p: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E10A9E00-2E1A-F732-08D7-0D9DAE94D95F}"/>
              </a:ext>
            </a:extLst>
          </p:cNvPr>
          <p:cNvCxnSpPr>
            <a:cxnSpLocks/>
          </p:cNvCxnSpPr>
          <p:nvPr/>
        </p:nvCxnSpPr>
        <p:spPr>
          <a:xfrm>
            <a:off x="282537" y="1926312"/>
            <a:ext cx="1200190" cy="0"/>
          </a:xfrm>
          <a:prstGeom prst="straightConnector1">
            <a:avLst/>
          </a:prstGeom>
          <a:ln>
            <a:headEnd type="none" w="med" len="med"/>
            <a:tailEnd type="arrow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6" name="TextBox 35">
            <a:extLst>
              <a:ext uri="{FF2B5EF4-FFF2-40B4-BE49-F238E27FC236}">
                <a16:creationId xmlns:a16="http://schemas.microsoft.com/office/drawing/2014/main" id="{005C83CC-D0C2-6231-F76F-500A543B30CD}"/>
              </a:ext>
            </a:extLst>
          </p:cNvPr>
          <p:cNvSpPr txBox="1"/>
          <p:nvPr/>
        </p:nvSpPr>
        <p:spPr>
          <a:xfrm>
            <a:off x="205409" y="2086688"/>
            <a:ext cx="609600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b="1" dirty="0"/>
              <a:t>Geometrical</a:t>
            </a:r>
            <a:r>
              <a:rPr lang="en-US" sz="1600" dirty="0"/>
              <a:t> considerations:</a:t>
            </a:r>
            <a:endParaRPr lang="en-GB" sz="1600" dirty="0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10DD9CC7-B1B1-9B96-8329-544E2EBF6E82}"/>
              </a:ext>
            </a:extLst>
          </p:cNvPr>
          <p:cNvSpPr txBox="1"/>
          <p:nvPr/>
        </p:nvSpPr>
        <p:spPr>
          <a:xfrm>
            <a:off x="-4591" y="2738286"/>
            <a:ext cx="608733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b="1" cap="small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Dipole</a:t>
            </a:r>
            <a:endParaRPr lang="en-GB" b="1" cap="small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65E880EA-2601-E62B-815C-854A63979596}"/>
              </a:ext>
            </a:extLst>
          </p:cNvPr>
          <p:cNvCxnSpPr>
            <a:cxnSpLocks/>
          </p:cNvCxnSpPr>
          <p:nvPr/>
        </p:nvCxnSpPr>
        <p:spPr>
          <a:xfrm>
            <a:off x="6082740" y="3006180"/>
            <a:ext cx="3" cy="3384000"/>
          </a:xfrm>
          <a:prstGeom prst="line">
            <a:avLst/>
          </a:prstGeom>
          <a:ln w="12700">
            <a:solidFill>
              <a:srgbClr val="FF0000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46" name="TextBox 45">
            <a:extLst>
              <a:ext uri="{FF2B5EF4-FFF2-40B4-BE49-F238E27FC236}">
                <a16:creationId xmlns:a16="http://schemas.microsoft.com/office/drawing/2014/main" id="{6FCEDE54-36A7-3170-BE72-B9BB5755FA9C}"/>
              </a:ext>
            </a:extLst>
          </p:cNvPr>
          <p:cNvSpPr txBox="1"/>
          <p:nvPr/>
        </p:nvSpPr>
        <p:spPr>
          <a:xfrm>
            <a:off x="1482727" y="1014056"/>
            <a:ext cx="705167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b="1" cap="small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Starting point</a:t>
            </a:r>
            <a:endParaRPr lang="en-GB" b="1" cap="small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C8C19BD4-4769-A679-2E37-6901E297F25B}"/>
              </a:ext>
            </a:extLst>
          </p:cNvPr>
          <p:cNvSpPr txBox="1"/>
          <p:nvPr/>
        </p:nvSpPr>
        <p:spPr>
          <a:xfrm>
            <a:off x="-3321" y="3077280"/>
            <a:ext cx="6092683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/>
              <a:t>At the first order of approximation, the </a:t>
            </a:r>
            <a:r>
              <a:rPr lang="en-US" sz="1600" b="1" dirty="0"/>
              <a:t>midplane pressure </a:t>
            </a:r>
            <a:r>
              <a:rPr lang="en-US" sz="1600" dirty="0"/>
              <a:t>is:</a:t>
            </a:r>
            <a:endParaRPr lang="en-GB" sz="16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9" name="TextBox 48">
                <a:extLst>
                  <a:ext uri="{FF2B5EF4-FFF2-40B4-BE49-F238E27FC236}">
                    <a16:creationId xmlns:a16="http://schemas.microsoft.com/office/drawing/2014/main" id="{3BF1FB9C-D0F3-700D-982C-DC557C0A039E}"/>
                  </a:ext>
                </a:extLst>
              </p:cNvPr>
              <p:cNvSpPr txBox="1"/>
              <p:nvPr/>
            </p:nvSpPr>
            <p:spPr>
              <a:xfrm>
                <a:off x="-3302" y="4043397"/>
                <a:ext cx="6092683" cy="33855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1600" dirty="0"/>
                  <a:t>For fixed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𝑚𝑎𝑥</m:t>
                        </m:r>
                      </m:sub>
                    </m:sSub>
                  </m:oMath>
                </a14:m>
                <a:r>
                  <a:rPr lang="en-GB" sz="1600" dirty="0"/>
                  <a:t> , the </a:t>
                </a:r>
                <a:r>
                  <a:rPr lang="en-GB" sz="1600" b="1" dirty="0"/>
                  <a:t>current density </a:t>
                </a:r>
                <a:r>
                  <a:rPr lang="en-GB" sz="1600" dirty="0"/>
                  <a:t>can be computed:</a:t>
                </a:r>
              </a:p>
            </p:txBody>
          </p:sp>
        </mc:Choice>
        <mc:Fallback xmlns="">
          <p:sp>
            <p:nvSpPr>
              <p:cNvPr id="49" name="TextBox 48">
                <a:extLst>
                  <a:ext uri="{FF2B5EF4-FFF2-40B4-BE49-F238E27FC236}">
                    <a16:creationId xmlns:a16="http://schemas.microsoft.com/office/drawing/2014/main" id="{3BF1FB9C-D0F3-700D-982C-DC557C0A039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3302" y="4043397"/>
                <a:ext cx="6092683" cy="338554"/>
              </a:xfrm>
              <a:prstGeom prst="rect">
                <a:avLst/>
              </a:prstGeom>
              <a:blipFill>
                <a:blip r:embed="rId11"/>
                <a:stretch>
                  <a:fillRect l="-500" t="-5357" b="-2142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2" name="TextBox 51">
                <a:extLst>
                  <a:ext uri="{FF2B5EF4-FFF2-40B4-BE49-F238E27FC236}">
                    <a16:creationId xmlns:a16="http://schemas.microsoft.com/office/drawing/2014/main" id="{AB54FBD3-EEEE-4127-E357-55770BAA9764}"/>
                  </a:ext>
                </a:extLst>
              </p:cNvPr>
              <p:cNvSpPr txBox="1"/>
              <p:nvPr/>
            </p:nvSpPr>
            <p:spPr>
              <a:xfrm>
                <a:off x="6097661" y="5733688"/>
                <a:ext cx="6074454" cy="441788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1600" dirty="0"/>
                  <a:t>The addition of an </a:t>
                </a:r>
                <a:r>
                  <a:rPr lang="en-US" sz="1600" b="1" dirty="0"/>
                  <a:t>iron</a:t>
                </a:r>
                <a:r>
                  <a:rPr lang="en-US" sz="1600" dirty="0"/>
                  <a:t> contributes: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𝐺</m:t>
                        </m:r>
                      </m:e>
                      <m:sub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𝑖𝑟𝑜𝑛</m:t>
                        </m:r>
                      </m:sub>
                    </m:sSub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sz="16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𝐺</m:t>
                        </m:r>
                      </m:e>
                      <m:sub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𝑠𝑡𝑟𝑒𝑠𝑠</m:t>
                        </m:r>
                      </m:sub>
                    </m:sSub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+</m:t>
                    </m:r>
                    <m:r>
                      <a:rPr lang="it-IT" sz="1600" b="0" i="1" smtClean="0">
                        <a:latin typeface="Cambria Math" panose="02040503050406030204" pitchFamily="18" charset="0"/>
                      </a:rPr>
                      <m:t>1.5</m:t>
                    </m:r>
                    <m:r>
                      <m:rPr>
                        <m:sty m:val="p"/>
                      </m:rPr>
                      <a:rPr lang="it-IT" sz="1600" b="0" i="0" smtClean="0">
                        <a:latin typeface="Cambria Math" panose="02040503050406030204" pitchFamily="18" charset="0"/>
                      </a:rPr>
                      <m:t>T</m:t>
                    </m:r>
                    <m:r>
                      <a:rPr lang="it-IT" sz="1600" b="0" i="1" smtClean="0">
                        <a:latin typeface="Cambria Math" panose="02040503050406030204" pitchFamily="18" charset="0"/>
                      </a:rPr>
                      <m:t>/</m:t>
                    </m:r>
                    <m:f>
                      <m:fPr>
                        <m:ctrlPr>
                          <a:rPr lang="en-US" sz="16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1600" b="0" i="0" smtClean="0">
                            <a:latin typeface="Cambria Math" panose="02040503050406030204" pitchFamily="18" charset="0"/>
                          </a:rPr>
                          <m:t>2</m:t>
                        </m:r>
                      </m:num>
                      <m:den>
                        <m:r>
                          <a:rPr lang="en-US" sz="1600" b="0" i="0" smtClean="0">
                            <a:latin typeface="Cambria Math" panose="02040503050406030204" pitchFamily="18" charset="0"/>
                          </a:rPr>
                          <m:t>3</m:t>
                        </m:r>
                      </m:den>
                    </m:f>
                    <m:sSub>
                      <m:sSubPr>
                        <m:ctrlPr>
                          <a:rPr lang="it-IT" sz="16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sz="1600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b>
                        <m:r>
                          <a:rPr lang="it-IT" sz="16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endParaRPr lang="en-GB" sz="1600" dirty="0"/>
              </a:p>
            </p:txBody>
          </p:sp>
        </mc:Choice>
        <mc:Fallback xmlns="">
          <p:sp>
            <p:nvSpPr>
              <p:cNvPr id="52" name="TextBox 51">
                <a:extLst>
                  <a:ext uri="{FF2B5EF4-FFF2-40B4-BE49-F238E27FC236}">
                    <a16:creationId xmlns:a16="http://schemas.microsoft.com/office/drawing/2014/main" id="{AB54FBD3-EEEE-4127-E357-55770BAA976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97661" y="5733688"/>
                <a:ext cx="6074454" cy="441788"/>
              </a:xfrm>
              <a:prstGeom prst="rect">
                <a:avLst/>
              </a:prstGeom>
              <a:blipFill>
                <a:blip r:embed="rId12"/>
                <a:stretch>
                  <a:fillRect b="-694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3" name="TextBox 52">
                <a:extLst>
                  <a:ext uri="{FF2B5EF4-FFF2-40B4-BE49-F238E27FC236}">
                    <a16:creationId xmlns:a16="http://schemas.microsoft.com/office/drawing/2014/main" id="{5AAC4E56-CF34-474C-4488-9345D50A7DDC}"/>
                  </a:ext>
                </a:extLst>
              </p:cNvPr>
              <p:cNvSpPr txBox="1"/>
              <p:nvPr/>
            </p:nvSpPr>
            <p:spPr>
              <a:xfrm>
                <a:off x="6067822" y="4445788"/>
                <a:ext cx="6082740" cy="34624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5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500" b="0" i="1" smtClean="0">
                              <a:latin typeface="Cambria Math" panose="02040503050406030204" pitchFamily="18" charset="0"/>
                            </a:rPr>
                            <m:t>𝐽</m:t>
                          </m:r>
                        </m:e>
                        <m:sub>
                          <m:r>
                            <a:rPr lang="en-US" sz="1500" b="0" i="1" smtClean="0">
                              <a:latin typeface="Cambria Math" panose="02040503050406030204" pitchFamily="18" charset="0"/>
                            </a:rPr>
                            <m:t>𝑠𝑡𝑟𝑒𝑠𝑠</m:t>
                          </m:r>
                        </m:sub>
                      </m:sSub>
                      <m:d>
                        <m:dPr>
                          <m:ctrlPr>
                            <a:rPr lang="en-US" sz="15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15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500" b="0" i="1" smtClean="0">
                                  <a:latin typeface="Cambria Math" panose="02040503050406030204" pitchFamily="18" charset="0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en-US" sz="1500" b="0" i="1" smtClean="0">
                                  <a:latin typeface="Cambria Math" panose="02040503050406030204" pitchFamily="18" charset="0"/>
                                </a:rPr>
                                <m:t>𝑚𝑎𝑥</m:t>
                              </m:r>
                            </m:sub>
                          </m:sSub>
                          <m:r>
                            <a:rPr lang="en-US" sz="1500" b="0" i="1" smtClean="0">
                              <a:latin typeface="Cambria Math" panose="02040503050406030204" pitchFamily="18" charset="0"/>
                            </a:rPr>
                            <m:t> ,</m:t>
                          </m:r>
                          <m:sSub>
                            <m:sSubPr>
                              <m:ctrlPr>
                                <a:rPr lang="en-US" sz="15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500" b="0" i="1" smtClean="0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e>
                            <m:sub>
                              <m:r>
                                <a:rPr lang="en-US" sz="1500" b="0" i="1" smtClean="0">
                                  <a:latin typeface="Cambria Math" panose="02040503050406030204" pitchFamily="18" charset="0"/>
                                </a:rPr>
                                <m:t>1 </m:t>
                              </m:r>
                            </m:sub>
                          </m:sSub>
                          <m:r>
                            <a:rPr lang="en-US" sz="1500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1500" b="0" i="1" smtClean="0">
                              <a:latin typeface="Cambria Math" panose="02040503050406030204" pitchFamily="18" charset="0"/>
                            </a:rPr>
                            <m:t>𝑤</m:t>
                          </m:r>
                        </m:e>
                      </m:d>
                    </m:oMath>
                  </m:oMathPara>
                </a14:m>
                <a:endParaRPr lang="en-GB" sz="1500" dirty="0"/>
              </a:p>
            </p:txBody>
          </p:sp>
        </mc:Choice>
        <mc:Fallback xmlns="">
          <p:sp>
            <p:nvSpPr>
              <p:cNvPr id="53" name="TextBox 52">
                <a:extLst>
                  <a:ext uri="{FF2B5EF4-FFF2-40B4-BE49-F238E27FC236}">
                    <a16:creationId xmlns:a16="http://schemas.microsoft.com/office/drawing/2014/main" id="{5AAC4E56-CF34-474C-4488-9345D50A7DD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67822" y="4445788"/>
                <a:ext cx="6082740" cy="346249"/>
              </a:xfrm>
              <a:prstGeom prst="rect">
                <a:avLst/>
              </a:prstGeom>
              <a:blipFill>
                <a:blip r:embed="rId13"/>
                <a:stretch>
                  <a:fillRect b="-7018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4" name="TextBox 53">
                <a:extLst>
                  <a:ext uri="{FF2B5EF4-FFF2-40B4-BE49-F238E27FC236}">
                    <a16:creationId xmlns:a16="http://schemas.microsoft.com/office/drawing/2014/main" id="{2F8C1974-BAEC-AA5C-DBBE-64A4EE77E42F}"/>
                  </a:ext>
                </a:extLst>
              </p:cNvPr>
              <p:cNvSpPr txBox="1"/>
              <p:nvPr/>
            </p:nvSpPr>
            <p:spPr>
              <a:xfrm>
                <a:off x="6091415" y="3468566"/>
                <a:ext cx="6098543" cy="52751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500" b="0" i="1" smtClean="0">
                          <a:latin typeface="Cambria Math" panose="02040503050406030204" pitchFamily="18" charset="0"/>
                        </a:rPr>
                        <m:t>𝜎</m:t>
                      </m:r>
                      <m:r>
                        <a:rPr lang="en-US" sz="1500" b="0" i="1" smtClean="0">
                          <a:latin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en-US" sz="15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500" i="1">
                              <a:latin typeface="Cambria Math" panose="02040503050406030204" pitchFamily="18" charset="0"/>
                            </a:rPr>
                            <m:t>2</m:t>
                          </m:r>
                          <m:sSub>
                            <m:sSubPr>
                              <m:ctrlPr>
                                <a:rPr lang="en-US" sz="15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500" i="1">
                                  <a:latin typeface="Cambria Math" panose="02040503050406030204" pitchFamily="18" charset="0"/>
                                </a:rPr>
                                <m:t>𝜇</m:t>
                              </m:r>
                            </m:e>
                            <m:sub>
                              <m:r>
                                <a:rPr lang="en-US" sz="1500" i="1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  <m:r>
                            <a:rPr lang="en-US" sz="1500" i="1">
                              <a:latin typeface="Cambria Math" panose="02040503050406030204" pitchFamily="18" charset="0"/>
                            </a:rPr>
                            <m:t>𝑠𝑖𝑛</m:t>
                          </m:r>
                          <m:r>
                            <a:rPr lang="en-US" sz="15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US" sz="1500" i="1">
                              <a:latin typeface="Cambria Math" panose="02040503050406030204" pitchFamily="18" charset="0"/>
                            </a:rPr>
                            <m:t>𝛼</m:t>
                          </m:r>
                          <m:r>
                            <a:rPr lang="en-US" sz="1500" i="1">
                              <a:latin typeface="Cambria Math" panose="02040503050406030204" pitchFamily="18" charset="0"/>
                            </a:rPr>
                            <m:t> </m:t>
                          </m:r>
                          <m:d>
                            <m:dPr>
                              <m:ctrlPr>
                                <a:rPr lang="en-US" sz="15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500" i="1">
                                  <a:latin typeface="Cambria Math" panose="02040503050406030204" pitchFamily="18" charset="0"/>
                                </a:rPr>
                                <m:t>𝑐𝑜𝑠</m:t>
                              </m:r>
                              <m:r>
                                <a:rPr lang="en-US" sz="15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  <m:r>
                                <a:rPr lang="en-US" sz="1500" i="1">
                                  <a:latin typeface="Cambria Math" panose="02040503050406030204" pitchFamily="18" charset="0"/>
                                </a:rPr>
                                <m:t>𝛼</m:t>
                              </m:r>
                              <m:r>
                                <a:rPr lang="en-US" sz="1500" b="0" i="1" smtClean="0">
                                  <a:latin typeface="Cambria Math" panose="02040503050406030204" pitchFamily="18" charset="0"/>
                                </a:rPr>
                                <m:t>−1</m:t>
                              </m:r>
                            </m:e>
                          </m:d>
                          <m:r>
                            <a:rPr lang="en-US" sz="15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sSubSup>
                            <m:sSubSupPr>
                              <m:ctrlPr>
                                <a:rPr lang="en-US" sz="1500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1500" i="1">
                                  <a:latin typeface="Cambria Math" panose="02040503050406030204" pitchFamily="18" charset="0"/>
                                </a:rPr>
                                <m:t>𝐽</m:t>
                              </m:r>
                            </m:e>
                            <m:sub>
                              <m:r>
                                <a:rPr lang="en-US" sz="1500" i="1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</m:sub>
                            <m:sup>
                              <m:r>
                                <a:rPr lang="en-US" sz="15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</m:num>
                        <m:den>
                          <m:r>
                            <a:rPr lang="en-US" sz="1500" i="1">
                              <a:latin typeface="Cambria Math" panose="02040503050406030204" pitchFamily="18" charset="0"/>
                            </a:rPr>
                            <m:t>𝜋</m:t>
                          </m:r>
                          <m:r>
                            <a:rPr lang="en-US" sz="1500" i="1">
                              <a:latin typeface="Cambria Math" panose="02040503050406030204" pitchFamily="18" charset="0"/>
                            </a:rPr>
                            <m:t>𝑤</m:t>
                          </m:r>
                        </m:den>
                      </m:f>
                      <m:r>
                        <a:rPr lang="en-US" sz="1500" i="1" smtClean="0">
                          <a:latin typeface="Cambria Math" panose="02040503050406030204" pitchFamily="18" charset="0"/>
                        </a:rPr>
                        <m:t> </m:t>
                      </m:r>
                      <m:d>
                        <m:dPr>
                          <m:ctrlPr>
                            <a:rPr lang="en-US" sz="15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sz="15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1500" b="0" i="1" smtClean="0">
                                  <a:latin typeface="Cambria Math" panose="02040503050406030204" pitchFamily="18" charset="0"/>
                                </a:rPr>
                                <m:t>7</m:t>
                              </m:r>
                            </m:num>
                            <m:den>
                              <m:r>
                                <a:rPr lang="en-US" sz="1500" b="0" i="1" smtClean="0">
                                  <a:latin typeface="Cambria Math" panose="02040503050406030204" pitchFamily="18" charset="0"/>
                                </a:rPr>
                                <m:t>12</m:t>
                              </m:r>
                            </m:den>
                          </m:f>
                          <m:f>
                            <m:fPr>
                              <m:ctrlPr>
                                <a:rPr lang="en-US" sz="15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Sup>
                                <m:sSubSupPr>
                                  <m:ctrlPr>
                                    <a:rPr lang="en-US" sz="1500" i="1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sSubSup>
                                    <m:sSubSupPr>
                                      <m:ctrlPr>
                                        <a:rPr lang="en-US" sz="15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en-US" sz="1500" i="1">
                                          <a:latin typeface="Cambria Math" panose="02040503050406030204" pitchFamily="18" charset="0"/>
                                        </a:rPr>
                                        <m:t>𝑎</m:t>
                                      </m:r>
                                    </m:e>
                                    <m:sub>
                                      <m:r>
                                        <a:rPr lang="en-US" sz="1500" i="1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b>
                                    <m:sup>
                                      <m:r>
                                        <a:rPr lang="en-US" sz="1500" i="1">
                                          <a:latin typeface="Cambria Math" panose="02040503050406030204" pitchFamily="18" charset="0"/>
                                        </a:rPr>
                                        <m:t>3</m:t>
                                      </m:r>
                                    </m:sup>
                                  </m:sSubSup>
                                  <m:r>
                                    <a:rPr lang="en-US" sz="1500" i="1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r>
                                    <a:rPr lang="en-US" sz="1500" i="1">
                                      <a:latin typeface="Cambria Math" panose="02040503050406030204" pitchFamily="18" charset="0"/>
                                    </a:rPr>
                                    <m:t>𝑎</m:t>
                                  </m:r>
                                </m:e>
                                <m:sub>
                                  <m:r>
                                    <a:rPr lang="en-US" sz="1500" i="1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  <m:sup>
                                  <m:r>
                                    <a:rPr lang="en-US" sz="1500" i="1">
                                      <a:latin typeface="Cambria Math" panose="02040503050406030204" pitchFamily="18" charset="0"/>
                                    </a:rPr>
                                    <m:t>3</m:t>
                                  </m:r>
                                </m:sup>
                              </m:sSubSup>
                            </m:num>
                            <m:den>
                              <m:r>
                                <a:rPr lang="en-US" sz="1500" b="0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den>
                          </m:f>
                          <m:r>
                            <a:rPr lang="en-US" sz="1500" i="1">
                              <a:latin typeface="Cambria Math" panose="02040503050406030204" pitchFamily="18" charset="0"/>
                            </a:rPr>
                            <m:t>−</m:t>
                          </m:r>
                          <m:f>
                            <m:fPr>
                              <m:ctrlPr>
                                <a:rPr lang="en-US" sz="15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Sup>
                                <m:sSubSupPr>
                                  <m:ctrlPr>
                                    <a:rPr lang="en-US" sz="1500" i="1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sz="1500" i="1">
                                      <a:latin typeface="Cambria Math" panose="02040503050406030204" pitchFamily="18" charset="0"/>
                                    </a:rPr>
                                    <m:t>𝑎</m:t>
                                  </m:r>
                                </m:e>
                                <m:sub>
                                  <m:r>
                                    <a:rPr lang="en-US" sz="1500" i="1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  <m:sup>
                                  <m:r>
                                    <a:rPr lang="en-US" sz="1500" i="1">
                                      <a:latin typeface="Cambria Math" panose="02040503050406030204" pitchFamily="18" charset="0"/>
                                    </a:rPr>
                                    <m:t>3</m:t>
                                  </m:r>
                                </m:sup>
                              </m:sSubSup>
                            </m:num>
                            <m:den>
                              <m:r>
                                <a:rPr lang="en-US" sz="1500" i="1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den>
                          </m:f>
                          <m:func>
                            <m:funcPr>
                              <m:ctrlPr>
                                <a:rPr lang="en-US" sz="1500" i="1"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 sz="1500">
                                  <a:latin typeface="Cambria Math" panose="02040503050406030204" pitchFamily="18" charset="0"/>
                                </a:rPr>
                                <m:t>ln</m:t>
                              </m:r>
                            </m:fName>
                            <m:e>
                              <m:d>
                                <m:dPr>
                                  <m:ctrlPr>
                                    <a:rPr lang="en-US" sz="15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en-US" sz="15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sSub>
                                        <m:sSubPr>
                                          <m:ctrlPr>
                                            <a:rPr lang="en-US" sz="15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1500" i="1">
                                              <a:latin typeface="Cambria Math" panose="02040503050406030204" pitchFamily="18" charset="0"/>
                                            </a:rPr>
                                            <m:t>𝑎</m:t>
                                          </m:r>
                                        </m:e>
                                        <m:sub>
                                          <m:r>
                                            <a:rPr lang="en-US" sz="1500" i="1">
                                              <a:latin typeface="Cambria Math" panose="02040503050406030204" pitchFamily="18" charset="0"/>
                                            </a:rPr>
                                            <m:t>2</m:t>
                                          </m:r>
                                        </m:sub>
                                      </m:sSub>
                                    </m:num>
                                    <m:den>
                                      <m:sSub>
                                        <m:sSubPr>
                                          <m:ctrlPr>
                                            <a:rPr lang="en-US" sz="15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1500" i="1">
                                              <a:latin typeface="Cambria Math" panose="02040503050406030204" pitchFamily="18" charset="0"/>
                                            </a:rPr>
                                            <m:t>𝑎</m:t>
                                          </m:r>
                                        </m:e>
                                        <m:sub>
                                          <m:r>
                                            <a:rPr lang="en-US" sz="1500" i="1">
                                              <a:latin typeface="Cambria Math" panose="02040503050406030204" pitchFamily="18" charset="0"/>
                                            </a:rPr>
                                            <m:t>1</m:t>
                                          </m:r>
                                        </m:sub>
                                      </m:sSub>
                                    </m:den>
                                  </m:f>
                                </m:e>
                              </m:d>
                            </m:e>
                          </m:func>
                          <m:r>
                            <a:rPr lang="en-US" sz="1500" i="1">
                              <a:latin typeface="Cambria Math" panose="02040503050406030204" pitchFamily="18" charset="0"/>
                            </a:rPr>
                            <m:t>+</m:t>
                          </m:r>
                          <m:f>
                            <m:fPr>
                              <m:ctrlPr>
                                <a:rPr lang="en-US" sz="15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Sup>
                                <m:sSubSupPr>
                                  <m:ctrlPr>
                                    <a:rPr lang="en-US" sz="1500" i="1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sz="1500" i="1">
                                      <a:latin typeface="Cambria Math" panose="02040503050406030204" pitchFamily="18" charset="0"/>
                                    </a:rPr>
                                    <m:t>𝑎</m:t>
                                  </m:r>
                                </m:e>
                                <m:sub>
                                  <m:r>
                                    <a:rPr lang="en-US" sz="1500" b="0" i="1" smtClean="0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  <m:sup>
                                  <m:r>
                                    <a:rPr lang="en-US" sz="1500" b="0" i="1" smtClean="0">
                                      <a:latin typeface="Cambria Math" panose="02040503050406030204" pitchFamily="18" charset="0"/>
                                    </a:rPr>
                                    <m:t>4</m:t>
                                  </m:r>
                                </m:sup>
                              </m:sSubSup>
                              <m:r>
                                <a:rPr lang="en-US" sz="1500" i="1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sSubSup>
                                <m:sSubSupPr>
                                  <m:ctrlPr>
                                    <a:rPr lang="en-US" sz="1500" i="1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sz="1500" i="1">
                                      <a:latin typeface="Cambria Math" panose="02040503050406030204" pitchFamily="18" charset="0"/>
                                    </a:rPr>
                                    <m:t>𝑎</m:t>
                                  </m:r>
                                </m:e>
                                <m:sub>
                                  <m:r>
                                    <a:rPr lang="en-US" sz="1500" i="1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  <m:sup>
                                  <m:r>
                                    <a:rPr lang="en-US" sz="1500" b="0" i="1" smtClean="0">
                                      <a:latin typeface="Cambria Math" panose="02040503050406030204" pitchFamily="18" charset="0"/>
                                    </a:rPr>
                                    <m:t>3</m:t>
                                  </m:r>
                                </m:sup>
                              </m:sSubSup>
                              <m:sSub>
                                <m:sSubPr>
                                  <m:ctrlPr>
                                    <a:rPr lang="en-US" sz="15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500" i="1">
                                      <a:latin typeface="Cambria Math" panose="02040503050406030204" pitchFamily="18" charset="0"/>
                                    </a:rPr>
                                    <m:t>𝑎</m:t>
                                  </m:r>
                                </m:e>
                                <m:sub>
                                  <m:r>
                                    <a:rPr lang="en-US" sz="1500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</m:num>
                            <m:den>
                              <m:r>
                                <a:rPr lang="en-US" sz="1500" b="0" i="1" smtClean="0"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  <m:sSub>
                                <m:sSubPr>
                                  <m:ctrlPr>
                                    <a:rPr lang="en-US" sz="15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500" b="0" i="1" smtClean="0">
                                      <a:latin typeface="Cambria Math" panose="02040503050406030204" pitchFamily="18" charset="0"/>
                                    </a:rPr>
                                    <m:t>𝑎</m:t>
                                  </m:r>
                                </m:e>
                                <m:sub>
                                  <m:r>
                                    <a:rPr lang="en-US" sz="1500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</m:den>
                          </m:f>
                          <m:r>
                            <a:rPr lang="en-US" sz="1500" i="1">
                              <a:latin typeface="Cambria Math" panose="02040503050406030204" pitchFamily="18" charset="0"/>
                            </a:rPr>
                            <m:t> </m:t>
                          </m:r>
                        </m:e>
                      </m:d>
                    </m:oMath>
                  </m:oMathPara>
                </a14:m>
                <a:endParaRPr lang="en-GB" sz="1500" dirty="0"/>
              </a:p>
            </p:txBody>
          </p:sp>
        </mc:Choice>
        <mc:Fallback xmlns="">
          <p:sp>
            <p:nvSpPr>
              <p:cNvPr id="54" name="TextBox 53">
                <a:extLst>
                  <a:ext uri="{FF2B5EF4-FFF2-40B4-BE49-F238E27FC236}">
                    <a16:creationId xmlns:a16="http://schemas.microsoft.com/office/drawing/2014/main" id="{2F8C1974-BAEC-AA5C-DBBE-64A4EE77E42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91415" y="3468566"/>
                <a:ext cx="6098543" cy="527517"/>
              </a:xfrm>
              <a:prstGeom prst="rect">
                <a:avLst/>
              </a:prstGeom>
              <a:blipFill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5" name="TextBox 54">
                <a:extLst>
                  <a:ext uri="{FF2B5EF4-FFF2-40B4-BE49-F238E27FC236}">
                    <a16:creationId xmlns:a16="http://schemas.microsoft.com/office/drawing/2014/main" id="{9628D318-1C26-8F13-DC96-C2A88CAC13D2}"/>
                  </a:ext>
                </a:extLst>
              </p:cNvPr>
              <p:cNvSpPr txBox="1"/>
              <p:nvPr/>
            </p:nvSpPr>
            <p:spPr>
              <a:xfrm>
                <a:off x="6115894" y="5224498"/>
                <a:ext cx="6082740" cy="518604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5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500" b="0" i="1" smtClean="0">
                              <a:latin typeface="Cambria Math" panose="02040503050406030204" pitchFamily="18" charset="0"/>
                            </a:rPr>
                            <m:t>𝐺</m:t>
                          </m:r>
                        </m:e>
                        <m:sub>
                          <m:r>
                            <a:rPr lang="en-US" sz="1500" b="0" i="1" smtClean="0">
                              <a:latin typeface="Cambria Math" panose="02040503050406030204" pitchFamily="18" charset="0"/>
                            </a:rPr>
                            <m:t>𝑠𝑡𝑟𝑒𝑠𝑠</m:t>
                          </m:r>
                        </m:sub>
                      </m:sSub>
                      <m:d>
                        <m:dPr>
                          <m:ctrlPr>
                            <a:rPr lang="en-US" sz="15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500" b="0" i="1" smtClean="0">
                              <a:latin typeface="Cambria Math" panose="02040503050406030204" pitchFamily="18" charset="0"/>
                            </a:rPr>
                            <m:t>𝑤</m:t>
                          </m:r>
                          <m:r>
                            <a:rPr lang="en-US" sz="1500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lang="en-US" sz="15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500" i="1">
                                  <a:latin typeface="Cambria Math" panose="02040503050406030204" pitchFamily="18" charset="0"/>
                                </a:rPr>
                                <m:t>𝐽</m:t>
                              </m:r>
                            </m:e>
                            <m:sub>
                              <m:r>
                                <a:rPr lang="en-US" sz="1500" i="1">
                                  <a:latin typeface="Cambria Math" panose="02040503050406030204" pitchFamily="18" charset="0"/>
                                </a:rPr>
                                <m:t>𝑠𝑡𝑟𝑒𝑠𝑠</m:t>
                              </m:r>
                            </m:sub>
                          </m:sSub>
                          <m:r>
                            <a:rPr lang="en-US" sz="1500" i="1">
                              <a:latin typeface="Cambria Math" panose="02040503050406030204" pitchFamily="18" charset="0"/>
                            </a:rPr>
                            <m:t> </m:t>
                          </m:r>
                        </m:e>
                      </m:d>
                      <m:r>
                        <a:rPr lang="en-US" sz="15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5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5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sSub>
                            <m:sSubPr>
                              <m:ctrlPr>
                                <a:rPr lang="en-US" sz="15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500" b="0" i="1" smtClean="0">
                                  <a:latin typeface="Cambria Math" panose="02040503050406030204" pitchFamily="18" charset="0"/>
                                </a:rPr>
                                <m:t>𝜇</m:t>
                              </m:r>
                            </m:e>
                            <m:sub>
                              <m:r>
                                <a:rPr lang="en-US" sz="1500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  <m:r>
                            <a:rPr lang="en-US" sz="15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sSub>
                            <m:sSubPr>
                              <m:ctrlPr>
                                <a:rPr lang="en-US" sz="15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500" b="0" i="1" smtClean="0">
                                  <a:latin typeface="Cambria Math" panose="02040503050406030204" pitchFamily="18" charset="0"/>
                                </a:rPr>
                                <m:t>𝐽</m:t>
                              </m:r>
                            </m:e>
                            <m:sub>
                              <m:r>
                                <a:rPr lang="en-US" sz="1500" b="0" i="1" smtClean="0">
                                  <a:latin typeface="Cambria Math" panose="02040503050406030204" pitchFamily="18" charset="0"/>
                                </a:rPr>
                                <m:t>𝑠𝑡𝑟𝑒𝑠𝑠</m:t>
                              </m:r>
                            </m:sub>
                          </m:sSub>
                        </m:num>
                        <m:den>
                          <m:r>
                            <a:rPr lang="en-US" sz="1500" b="0" i="1" smtClean="0">
                              <a:latin typeface="Cambria Math" panose="02040503050406030204" pitchFamily="18" charset="0"/>
                            </a:rPr>
                            <m:t>𝜋</m:t>
                          </m:r>
                        </m:den>
                      </m:f>
                      <m:func>
                        <m:funcPr>
                          <m:ctrlPr>
                            <a:rPr lang="en-US" sz="1500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1500" b="0" i="0" smtClean="0">
                              <a:latin typeface="Cambria Math" panose="02040503050406030204" pitchFamily="18" charset="0"/>
                            </a:rPr>
                            <m:t>ln</m:t>
                          </m:r>
                        </m:fName>
                        <m:e>
                          <m:d>
                            <m:dPr>
                              <m:ctrlPr>
                                <a:rPr lang="en-US" sz="15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sz="15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en-US" sz="15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500" b="0" i="1" smtClean="0">
                                          <a:latin typeface="Cambria Math" panose="02040503050406030204" pitchFamily="18" charset="0"/>
                                        </a:rPr>
                                        <m:t>𝑎</m:t>
                                      </m:r>
                                    </m:e>
                                    <m:sub>
                                      <m:r>
                                        <a:rPr lang="en-US" sz="1500" b="0" i="1" smtClean="0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b>
                                  </m:sSub>
                                </m:num>
                                <m:den>
                                  <m:sSub>
                                    <m:sSubPr>
                                      <m:ctrlPr>
                                        <a:rPr lang="en-US" sz="15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500" b="0" i="1" smtClean="0">
                                          <a:latin typeface="Cambria Math" panose="02040503050406030204" pitchFamily="18" charset="0"/>
                                        </a:rPr>
                                        <m:t>𝑎</m:t>
                                      </m:r>
                                    </m:e>
                                    <m:sub>
                                      <m:r>
                                        <a:rPr lang="en-US" sz="1500" b="0" i="1" smtClean="0">
                                          <a:latin typeface="Cambria Math" panose="02040503050406030204" pitchFamily="18" charset="0"/>
                                        </a:rPr>
                                        <m:t>1</m:t>
                                      </m:r>
                                    </m:sub>
                                  </m:sSub>
                                </m:den>
                              </m:f>
                            </m:e>
                          </m:d>
                        </m:e>
                      </m:func>
                      <m:r>
                        <a:rPr lang="en-US" sz="15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1500" b="0" i="1" smtClean="0">
                          <a:latin typeface="Cambria Math" panose="02040503050406030204" pitchFamily="18" charset="0"/>
                        </a:rPr>
                        <m:t>𝑠𝑖𝑛</m:t>
                      </m:r>
                      <m:r>
                        <a:rPr lang="en-US" sz="1500" b="0" i="1" smtClean="0">
                          <a:latin typeface="Cambria Math" panose="02040503050406030204" pitchFamily="18" charset="0"/>
                        </a:rPr>
                        <m:t>2</m:t>
                      </m:r>
                      <m:r>
                        <a:rPr lang="en-US" sz="1500" b="0" i="1" smtClean="0">
                          <a:latin typeface="Cambria Math" panose="02040503050406030204" pitchFamily="18" charset="0"/>
                        </a:rPr>
                        <m:t>𝛼</m:t>
                      </m:r>
                    </m:oMath>
                  </m:oMathPara>
                </a14:m>
                <a:endParaRPr lang="en-GB" sz="1500" dirty="0"/>
              </a:p>
            </p:txBody>
          </p:sp>
        </mc:Choice>
        <mc:Fallback xmlns="">
          <p:sp>
            <p:nvSpPr>
              <p:cNvPr id="55" name="TextBox 54">
                <a:extLst>
                  <a:ext uri="{FF2B5EF4-FFF2-40B4-BE49-F238E27FC236}">
                    <a16:creationId xmlns:a16="http://schemas.microsoft.com/office/drawing/2014/main" id="{9628D318-1C26-8F13-DC96-C2A88CAC13D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15894" y="5224498"/>
                <a:ext cx="6082740" cy="518604"/>
              </a:xfrm>
              <a:prstGeom prst="rect">
                <a:avLst/>
              </a:prstGeom>
              <a:blipFill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6" name="TextBox 55">
            <a:extLst>
              <a:ext uri="{FF2B5EF4-FFF2-40B4-BE49-F238E27FC236}">
                <a16:creationId xmlns:a16="http://schemas.microsoft.com/office/drawing/2014/main" id="{B327DBD3-32AD-D08B-341C-28D1030E988D}"/>
              </a:ext>
            </a:extLst>
          </p:cNvPr>
          <p:cNvSpPr txBox="1"/>
          <p:nvPr/>
        </p:nvSpPr>
        <p:spPr>
          <a:xfrm>
            <a:off x="6086054" y="3077280"/>
            <a:ext cx="6092683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/>
              <a:t>At the first order of approximation, the </a:t>
            </a:r>
            <a:r>
              <a:rPr lang="en-US" sz="1600" b="1" dirty="0"/>
              <a:t>midplane pressure </a:t>
            </a:r>
            <a:r>
              <a:rPr lang="en-US" sz="1600" dirty="0"/>
              <a:t>is:</a:t>
            </a:r>
            <a:endParaRPr lang="en-GB" sz="16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7" name="TextBox 56">
                <a:extLst>
                  <a:ext uri="{FF2B5EF4-FFF2-40B4-BE49-F238E27FC236}">
                    <a16:creationId xmlns:a16="http://schemas.microsoft.com/office/drawing/2014/main" id="{160E6666-AA7B-D4F1-0F77-6A023EF702E0}"/>
                  </a:ext>
                </a:extLst>
              </p:cNvPr>
              <p:cNvSpPr txBox="1"/>
              <p:nvPr/>
            </p:nvSpPr>
            <p:spPr>
              <a:xfrm>
                <a:off x="6086073" y="4043397"/>
                <a:ext cx="6092683" cy="33855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1600" dirty="0"/>
                  <a:t>For fixed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𝑚𝑎𝑥</m:t>
                        </m:r>
                      </m:sub>
                    </m:sSub>
                  </m:oMath>
                </a14:m>
                <a:r>
                  <a:rPr lang="en-GB" sz="1600" dirty="0"/>
                  <a:t> , the </a:t>
                </a:r>
                <a:r>
                  <a:rPr lang="en-GB" sz="1600" b="1" dirty="0"/>
                  <a:t>current density </a:t>
                </a:r>
                <a:r>
                  <a:rPr lang="en-GB" sz="1600" dirty="0"/>
                  <a:t>can be computed:</a:t>
                </a:r>
              </a:p>
            </p:txBody>
          </p:sp>
        </mc:Choice>
        <mc:Fallback xmlns="">
          <p:sp>
            <p:nvSpPr>
              <p:cNvPr id="57" name="TextBox 56">
                <a:extLst>
                  <a:ext uri="{FF2B5EF4-FFF2-40B4-BE49-F238E27FC236}">
                    <a16:creationId xmlns:a16="http://schemas.microsoft.com/office/drawing/2014/main" id="{160E6666-AA7B-D4F1-0F77-6A023EF702E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86073" y="4043397"/>
                <a:ext cx="6092683" cy="338554"/>
              </a:xfrm>
              <a:prstGeom prst="rect">
                <a:avLst/>
              </a:prstGeom>
              <a:blipFill>
                <a:blip r:embed="rId16"/>
                <a:stretch>
                  <a:fillRect l="-500" t="-5357" b="-2142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9" name="TextBox 58">
            <a:extLst>
              <a:ext uri="{FF2B5EF4-FFF2-40B4-BE49-F238E27FC236}">
                <a16:creationId xmlns:a16="http://schemas.microsoft.com/office/drawing/2014/main" id="{21052893-C561-A07C-EA75-306DAC406E6B}"/>
              </a:ext>
            </a:extLst>
          </p:cNvPr>
          <p:cNvSpPr txBox="1"/>
          <p:nvPr/>
        </p:nvSpPr>
        <p:spPr>
          <a:xfrm>
            <a:off x="6089374" y="2711151"/>
            <a:ext cx="608733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b="1" cap="small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Quadrupole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3873882B-2E02-E409-34AC-3C3F081A2D19}"/>
              </a:ext>
            </a:extLst>
          </p:cNvPr>
          <p:cNvSpPr txBox="1"/>
          <p:nvPr/>
        </p:nvSpPr>
        <p:spPr>
          <a:xfrm>
            <a:off x="4308140" y="2657326"/>
            <a:ext cx="3353415" cy="27699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r>
              <a:rPr lang="en-US" sz="1200" dirty="0"/>
              <a:t>Reference: </a:t>
            </a:r>
            <a:r>
              <a:rPr lang="en-US" altLang="en-US" sz="1200" i="1" u="sng" dirty="0">
                <a:hlinkClick r:id="rId17"/>
              </a:rPr>
              <a:t>https://doi.org/10.15161/oar.it/143359</a:t>
            </a:r>
            <a:r>
              <a:rPr lang="en-US" sz="1200" i="1" u="sng" dirty="0"/>
              <a:t> </a:t>
            </a:r>
            <a:endParaRPr lang="en-GB" sz="1400" i="1" u="sng" dirty="0"/>
          </a:p>
        </p:txBody>
      </p:sp>
      <p:sp>
        <p:nvSpPr>
          <p:cNvPr id="62" name="Rectangle 2">
            <a:extLst>
              <a:ext uri="{FF2B5EF4-FFF2-40B4-BE49-F238E27FC236}">
                <a16:creationId xmlns:a16="http://schemas.microsoft.com/office/drawing/2014/main" id="{6D114B88-835D-D396-AEF6-7F1226CCBDF5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66063"/>
            <a:ext cx="65" cy="325074"/>
          </a:xfrm>
          <a:prstGeom prst="rect">
            <a:avLst/>
          </a:prstGeom>
          <a:solidFill>
            <a:srgbClr val="F5F5F5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4761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" name="Date Placeholder 2">
            <a:extLst>
              <a:ext uri="{FF2B5EF4-FFF2-40B4-BE49-F238E27FC236}">
                <a16:creationId xmlns:a16="http://schemas.microsoft.com/office/drawing/2014/main" id="{757E5B28-6F9F-3297-DDB6-F8E18FFE575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35496" y="6393928"/>
            <a:ext cx="3179556" cy="365125"/>
          </a:xfrm>
        </p:spPr>
        <p:txBody>
          <a:bodyPr/>
          <a:lstStyle/>
          <a:p>
            <a:r>
              <a:rPr lang="en-US"/>
              <a:t>23 November 2023– D. Novelli</a:t>
            </a:r>
            <a:endParaRPr lang="en-GB" sz="1200" b="1">
              <a:solidFill>
                <a:schemeClr val="bg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asellaDiTesto 2">
                <a:extLst>
                  <a:ext uri="{FF2B5EF4-FFF2-40B4-BE49-F238E27FC236}">
                    <a16:creationId xmlns:a16="http://schemas.microsoft.com/office/drawing/2014/main" id="{10B58412-01F7-ED83-6CED-524684C38108}"/>
                  </a:ext>
                </a:extLst>
              </p:cNvPr>
              <p:cNvSpPr txBox="1"/>
              <p:nvPr/>
            </p:nvSpPr>
            <p:spPr>
              <a:xfrm>
                <a:off x="2663093" y="2043107"/>
                <a:ext cx="1874193" cy="391902"/>
              </a:xfrm>
              <a:prstGeom prst="rect">
                <a:avLst/>
              </a:prstGeom>
              <a:noFill/>
              <a:ln>
                <a:solidFill>
                  <a:schemeClr val="bg1"/>
                </a:solidFill>
              </a:ln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b="0" i="1" smtClean="0">
                              <a:effectLst/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b="0" i="1" smtClean="0">
                              <a:effectLst/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b>
                          <m:r>
                            <a:rPr lang="it-IT" b="0" i="1" smtClean="0">
                              <a:effectLst/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it-IT" b="0" i="1" smtClean="0">
                          <a:effectLst/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it-IT" b="0" i="1" smtClean="0">
                          <a:effectLst/>
                          <a:latin typeface="Cambria Math" panose="02040503050406030204" pitchFamily="18" charset="0"/>
                        </a:rPr>
                        <m:t>𝑤</m:t>
                      </m:r>
                      <m:r>
                        <a:rPr lang="it-IT" b="0" i="1" smtClean="0">
                          <a:effectLst/>
                          <a:latin typeface="Cambria Math" panose="02040503050406030204" pitchFamily="18" charset="0"/>
                        </a:rPr>
                        <m:t> ,</m:t>
                      </m:r>
                      <m:sSub>
                        <m:sSubPr>
                          <m:ctrlPr>
                            <a:rPr lang="it-IT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𝐶</m:t>
                          </m:r>
                        </m:e>
                        <m:sub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𝑀𝑎𝑔𝑛𝑒𝑡</m:t>
                          </m:r>
                        </m:sub>
                      </m:sSub>
                      <m:r>
                        <a:rPr lang="it-IT" b="0" i="1" smtClean="0">
                          <a:effectLst/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it-IT"/>
              </a:p>
            </p:txBody>
          </p:sp>
        </mc:Choice>
        <mc:Fallback xmlns="">
          <p:sp>
            <p:nvSpPr>
              <p:cNvPr id="3" name="CasellaDiTesto 2">
                <a:extLst>
                  <a:ext uri="{FF2B5EF4-FFF2-40B4-BE49-F238E27FC236}">
                    <a16:creationId xmlns:a16="http://schemas.microsoft.com/office/drawing/2014/main" id="{10B58412-01F7-ED83-6CED-524684C3810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63093" y="2043107"/>
                <a:ext cx="1874193" cy="391902"/>
              </a:xfrm>
              <a:prstGeom prst="rect">
                <a:avLst/>
              </a:prstGeom>
              <a:blipFill>
                <a:blip r:embed="rId18"/>
                <a:stretch>
                  <a:fillRect b="-7576"/>
                </a:stretch>
              </a:blipFill>
              <a:ln>
                <a:solidFill>
                  <a:schemeClr val="bg1"/>
                </a:solidFill>
              </a:ln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2" name="Connettore 2 11">
            <a:extLst>
              <a:ext uri="{FF2B5EF4-FFF2-40B4-BE49-F238E27FC236}">
                <a16:creationId xmlns:a16="http://schemas.microsoft.com/office/drawing/2014/main" id="{E74B0BD7-D605-E14E-D583-3781427203AF}"/>
              </a:ext>
            </a:extLst>
          </p:cNvPr>
          <p:cNvCxnSpPr>
            <a:cxnSpLocks/>
          </p:cNvCxnSpPr>
          <p:nvPr/>
        </p:nvCxnSpPr>
        <p:spPr>
          <a:xfrm>
            <a:off x="4563700" y="1729896"/>
            <a:ext cx="428079" cy="203556"/>
          </a:xfrm>
          <a:prstGeom prst="straightConnector1">
            <a:avLst/>
          </a:prstGeom>
          <a:ln w="28575">
            <a:solidFill>
              <a:srgbClr val="2A43B9"/>
            </a:solidFill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6" name="CasellaDiTesto 15">
            <a:extLst>
              <a:ext uri="{FF2B5EF4-FFF2-40B4-BE49-F238E27FC236}">
                <a16:creationId xmlns:a16="http://schemas.microsoft.com/office/drawing/2014/main" id="{5BDE958C-C06D-6B12-1B58-967840B3C503}"/>
              </a:ext>
            </a:extLst>
          </p:cNvPr>
          <p:cNvSpPr txBox="1"/>
          <p:nvPr/>
        </p:nvSpPr>
        <p:spPr>
          <a:xfrm>
            <a:off x="5017205" y="1669807"/>
            <a:ext cx="196861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600" dirty="0" err="1">
                <a:solidFill>
                  <a:srgbClr val="2A43B9"/>
                </a:solidFill>
              </a:rPr>
              <a:t>NbTi</a:t>
            </a:r>
            <a:r>
              <a:rPr lang="it-IT" sz="1600" dirty="0">
                <a:solidFill>
                  <a:srgbClr val="2A43B9"/>
                </a:solidFill>
              </a:rPr>
              <a:t> = 100 </a:t>
            </a:r>
            <a:r>
              <a:rPr lang="it-IT" sz="1600" dirty="0" err="1">
                <a:solidFill>
                  <a:srgbClr val="2A43B9"/>
                </a:solidFill>
              </a:rPr>
              <a:t>MPa</a:t>
            </a:r>
            <a:endParaRPr lang="it-IT" sz="1600" dirty="0">
              <a:solidFill>
                <a:srgbClr val="2A43B9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600" dirty="0">
                <a:solidFill>
                  <a:srgbClr val="2A43B9"/>
                </a:solidFill>
              </a:rPr>
              <a:t>Nb</a:t>
            </a:r>
            <a:r>
              <a:rPr lang="it-IT" sz="1600" baseline="-25000" dirty="0">
                <a:solidFill>
                  <a:srgbClr val="2A43B9"/>
                </a:solidFill>
              </a:rPr>
              <a:t>3</a:t>
            </a:r>
            <a:r>
              <a:rPr lang="it-IT" sz="1600" dirty="0">
                <a:solidFill>
                  <a:srgbClr val="2A43B9"/>
                </a:solidFill>
              </a:rPr>
              <a:t>Sn = 150 </a:t>
            </a:r>
            <a:r>
              <a:rPr lang="it-IT" sz="1600" dirty="0" err="1">
                <a:solidFill>
                  <a:srgbClr val="2A43B9"/>
                </a:solidFill>
              </a:rPr>
              <a:t>MPa</a:t>
            </a:r>
            <a:endParaRPr lang="it-IT" sz="1600" dirty="0">
              <a:solidFill>
                <a:srgbClr val="2A43B9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600" dirty="0" err="1">
                <a:solidFill>
                  <a:srgbClr val="2A43B9"/>
                </a:solidFill>
              </a:rPr>
              <a:t>ReBCO</a:t>
            </a:r>
            <a:r>
              <a:rPr lang="it-IT" sz="1600" dirty="0">
                <a:solidFill>
                  <a:srgbClr val="2A43B9"/>
                </a:solidFill>
              </a:rPr>
              <a:t> = 400 </a:t>
            </a:r>
            <a:r>
              <a:rPr lang="it-IT" sz="1600" dirty="0" err="1">
                <a:solidFill>
                  <a:srgbClr val="2A43B9"/>
                </a:solidFill>
              </a:rPr>
              <a:t>MPa</a:t>
            </a:r>
            <a:endParaRPr lang="it-IT" sz="1600" dirty="0">
              <a:solidFill>
                <a:srgbClr val="2A43B9"/>
              </a:solidFill>
            </a:endParaRPr>
          </a:p>
        </p:txBody>
      </p:sp>
      <p:cxnSp>
        <p:nvCxnSpPr>
          <p:cNvPr id="18" name="Connettore 2 17">
            <a:extLst>
              <a:ext uri="{FF2B5EF4-FFF2-40B4-BE49-F238E27FC236}">
                <a16:creationId xmlns:a16="http://schemas.microsoft.com/office/drawing/2014/main" id="{B9617397-3EA3-2E2B-AED2-BA4BDFA43598}"/>
              </a:ext>
            </a:extLst>
          </p:cNvPr>
          <p:cNvCxnSpPr>
            <a:cxnSpLocks/>
          </p:cNvCxnSpPr>
          <p:nvPr/>
        </p:nvCxnSpPr>
        <p:spPr>
          <a:xfrm flipV="1">
            <a:off x="1903964" y="1125741"/>
            <a:ext cx="219472" cy="281651"/>
          </a:xfrm>
          <a:prstGeom prst="straightConnector1">
            <a:avLst/>
          </a:prstGeom>
          <a:ln w="28575">
            <a:solidFill>
              <a:srgbClr val="00B050"/>
            </a:solidFill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29" name="CasellaDiTesto 28">
            <a:extLst>
              <a:ext uri="{FF2B5EF4-FFF2-40B4-BE49-F238E27FC236}">
                <a16:creationId xmlns:a16="http://schemas.microsoft.com/office/drawing/2014/main" id="{4B796A0F-BB22-27BF-33E1-6A41E38C38BC}"/>
              </a:ext>
            </a:extLst>
          </p:cNvPr>
          <p:cNvSpPr txBox="1"/>
          <p:nvPr/>
        </p:nvSpPr>
        <p:spPr>
          <a:xfrm>
            <a:off x="2141808" y="798755"/>
            <a:ext cx="122341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600">
                <a:solidFill>
                  <a:srgbClr val="00B050"/>
                </a:solidFill>
              </a:rPr>
              <a:t>155 kEUR/m</a:t>
            </a:r>
          </a:p>
        </p:txBody>
      </p:sp>
      <p:cxnSp>
        <p:nvCxnSpPr>
          <p:cNvPr id="30" name="Connettore 2 29">
            <a:extLst>
              <a:ext uri="{FF2B5EF4-FFF2-40B4-BE49-F238E27FC236}">
                <a16:creationId xmlns:a16="http://schemas.microsoft.com/office/drawing/2014/main" id="{0730FA7E-5321-6F18-B902-9129401F1BF0}"/>
              </a:ext>
            </a:extLst>
          </p:cNvPr>
          <p:cNvCxnSpPr>
            <a:cxnSpLocks/>
          </p:cNvCxnSpPr>
          <p:nvPr/>
        </p:nvCxnSpPr>
        <p:spPr>
          <a:xfrm flipV="1">
            <a:off x="7137400" y="965829"/>
            <a:ext cx="524155" cy="401586"/>
          </a:xfrm>
          <a:prstGeom prst="straightConnector1">
            <a:avLst/>
          </a:prstGeom>
          <a:ln w="28575">
            <a:solidFill>
              <a:srgbClr val="E77619"/>
            </a:solidFill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31" name="CasellaDiTesto 30">
            <a:extLst>
              <a:ext uri="{FF2B5EF4-FFF2-40B4-BE49-F238E27FC236}">
                <a16:creationId xmlns:a16="http://schemas.microsoft.com/office/drawing/2014/main" id="{62707CCC-E523-6274-9D73-D8618E537C43}"/>
              </a:ext>
            </a:extLst>
          </p:cNvPr>
          <p:cNvSpPr txBox="1"/>
          <p:nvPr/>
        </p:nvSpPr>
        <p:spPr>
          <a:xfrm>
            <a:off x="7661555" y="393731"/>
            <a:ext cx="139653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600">
                <a:solidFill>
                  <a:srgbClr val="FFC000"/>
                </a:solidFill>
              </a:rPr>
              <a:t>Dip = 60°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600">
                <a:solidFill>
                  <a:srgbClr val="FFC000"/>
                </a:solidFill>
              </a:rPr>
              <a:t>Quad = 30°</a:t>
            </a:r>
          </a:p>
        </p:txBody>
      </p:sp>
    </p:spTree>
    <p:extLst>
      <p:ext uri="{BB962C8B-B14F-4D97-AF65-F5344CB8AC3E}">
        <p14:creationId xmlns:p14="http://schemas.microsoft.com/office/powerpoint/2010/main" val="291659818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FD8A3C8-9B39-71BA-116E-2EF087113F2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WP7 – Task 4</a:t>
            </a:r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DFE83D7-BB92-EB2B-8473-D532A557191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16AB2F8-5338-F742-A59E-35F5B82165E6}" type="slidenum">
              <a:rPr lang="en-GB" smtClean="0"/>
              <a:pPr/>
              <a:t>17</a:t>
            </a:fld>
            <a:endParaRPr lang="en-GB"/>
          </a:p>
        </p:txBody>
      </p:sp>
      <p:sp>
        <p:nvSpPr>
          <p:cNvPr id="27" name="Title 5">
            <a:extLst>
              <a:ext uri="{FF2B5EF4-FFF2-40B4-BE49-F238E27FC236}">
                <a16:creationId xmlns:a16="http://schemas.microsoft.com/office/drawing/2014/main" id="{74ED3A44-384E-D709-4346-24660E9F28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9399" y="207062"/>
            <a:ext cx="9707671" cy="681159"/>
          </a:xfrm>
        </p:spPr>
        <p:txBody>
          <a:bodyPr/>
          <a:lstStyle/>
          <a:p>
            <a:r>
              <a:rPr lang="en-GB" dirty="0"/>
              <a:t>Iron Discussion</a:t>
            </a:r>
            <a:endParaRPr lang="en-GB" cap="small" dirty="0"/>
          </a:p>
        </p:txBody>
      </p:sp>
      <p:pic>
        <p:nvPicPr>
          <p:cNvPr id="11" name="Picture 10" descr="A graph with blue dots&#10;&#10;Description automatically generated">
            <a:extLst>
              <a:ext uri="{FF2B5EF4-FFF2-40B4-BE49-F238E27FC236}">
                <a16:creationId xmlns:a16="http://schemas.microsoft.com/office/drawing/2014/main" id="{04CA5527-2CEF-6402-9CE2-655B17C34D5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83887" y="3068727"/>
            <a:ext cx="4773686" cy="3105609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8" name="Rectangle 3">
                <a:extLst>
                  <a:ext uri="{FF2B5EF4-FFF2-40B4-BE49-F238E27FC236}">
                    <a16:creationId xmlns:a16="http://schemas.microsoft.com/office/drawing/2014/main" id="{C8F76796-71A8-1F51-D1CD-1FDEF1839D0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4427" y="2898894"/>
                <a:ext cx="6043252" cy="316157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285750" marR="0" lvl="0" indent="-28575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FF0000"/>
                  </a:buClr>
                  <a:buSzTx/>
                  <a:buFont typeface="Arial" panose="020B0604020202020204" pitchFamily="34" charset="0"/>
                  <a:buChar char="•"/>
                  <a:tabLst/>
                </a:pPr>
                <a:r>
                  <a:rPr kumimoji="0" lang="it-IT" altLang="it-IT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+mn-lt"/>
                  </a:rPr>
                  <a:t>Iron </a:t>
                </a:r>
                <a:r>
                  <a:rPr kumimoji="0" lang="it-IT" altLang="it-IT" b="0" i="0" u="none" strike="noStrike" cap="none" normalizeH="0" baseline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+mn-lt"/>
                  </a:rPr>
                  <a:t>cannot</a:t>
                </a:r>
                <a:r>
                  <a:rPr kumimoji="0" lang="it-IT" altLang="it-IT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+mn-lt"/>
                  </a:rPr>
                  <a:t> be </a:t>
                </a:r>
                <a:r>
                  <a:rPr kumimoji="0" lang="it-IT" altLang="it-IT" b="0" i="0" u="none" strike="noStrike" cap="none" normalizeH="0" baseline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+mn-lt"/>
                  </a:rPr>
                  <a:t>analyzed</a:t>
                </a:r>
                <a:r>
                  <a:rPr kumimoji="0" lang="it-IT" altLang="it-IT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+mn-lt"/>
                  </a:rPr>
                  <a:t> </a:t>
                </a:r>
                <a:r>
                  <a:rPr kumimoji="0" lang="it-IT" altLang="it-IT" b="0" i="0" u="none" strike="noStrike" cap="none" normalizeH="0" baseline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+mn-lt"/>
                  </a:rPr>
                  <a:t>analytically</a:t>
                </a:r>
                <a:r>
                  <a:rPr kumimoji="0" lang="it-IT" altLang="it-IT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+mn-lt"/>
                  </a:rPr>
                  <a:t> </a:t>
                </a:r>
                <a:r>
                  <a:rPr kumimoji="0" lang="it-IT" altLang="it-IT" b="0" i="0" u="none" strike="noStrike" cap="none" normalizeH="0" baseline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+mn-lt"/>
                  </a:rPr>
                  <a:t>because</a:t>
                </a:r>
                <a:r>
                  <a:rPr kumimoji="0" lang="it-IT" altLang="it-IT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+mn-lt"/>
                  </a:rPr>
                  <a:t> </a:t>
                </a:r>
                <a:r>
                  <a:rPr kumimoji="0" lang="it-IT" altLang="it-IT" b="0" i="0" u="none" strike="noStrike" cap="none" normalizeH="0" baseline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+mn-lt"/>
                  </a:rPr>
                  <a:t>it</a:t>
                </a:r>
                <a:r>
                  <a:rPr kumimoji="0" lang="it-IT" altLang="it-IT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+mn-lt"/>
                  </a:rPr>
                  <a:t> </a:t>
                </a:r>
                <a:r>
                  <a:rPr kumimoji="0" lang="it-IT" altLang="it-IT" b="0" i="0" u="none" strike="noStrike" cap="none" normalizeH="0" baseline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+mn-lt"/>
                  </a:rPr>
                  <a:t>saturates</a:t>
                </a:r>
                <a:r>
                  <a:rPr kumimoji="0" lang="it-IT" altLang="it-IT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+mn-lt"/>
                  </a:rPr>
                  <a:t> </a:t>
                </a:r>
                <a:r>
                  <a:rPr kumimoji="0" lang="it-IT" altLang="it-IT" b="0" i="0" u="none" strike="noStrike" cap="none" normalizeH="0" baseline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+mn-lt"/>
                  </a:rPr>
                  <a:t>at</a:t>
                </a:r>
                <a:r>
                  <a:rPr kumimoji="0" lang="it-IT" altLang="it-IT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+mn-lt"/>
                  </a:rPr>
                  <a:t> 1.5-2 T, and </a:t>
                </a:r>
                <a:r>
                  <a:rPr kumimoji="0" lang="it-IT" altLang="it-IT" b="0" i="0" u="none" strike="noStrike" cap="none" normalizeH="0" baseline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+mn-lt"/>
                  </a:rPr>
                  <a:t>beyond</a:t>
                </a:r>
                <a:r>
                  <a:rPr kumimoji="0" lang="it-IT" altLang="it-IT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+mn-lt"/>
                  </a:rPr>
                  <a:t> </a:t>
                </a:r>
                <a:r>
                  <a:rPr kumimoji="0" lang="it-IT" altLang="it-IT" b="0" i="0" u="none" strike="noStrike" cap="none" normalizeH="0" baseline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+mn-lt"/>
                  </a:rPr>
                  <a:t>that</a:t>
                </a:r>
                <a:r>
                  <a:rPr kumimoji="0" lang="it-IT" altLang="it-IT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+mn-lt"/>
                  </a:rPr>
                  <a:t> </a:t>
                </a:r>
                <a:r>
                  <a:rPr kumimoji="0" lang="it-IT" altLang="it-IT" b="0" i="0" u="none" strike="noStrike" cap="none" normalizeH="0" baseline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+mn-lt"/>
                  </a:rPr>
                  <a:t>value</a:t>
                </a:r>
                <a:r>
                  <a:rPr kumimoji="0" lang="it-IT" altLang="it-IT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+mn-lt"/>
                  </a:rPr>
                  <a:t>, </a:t>
                </a:r>
                <a:r>
                  <a:rPr kumimoji="0" lang="it-IT" altLang="it-IT" b="0" i="0" u="none" strike="noStrike" cap="none" normalizeH="0" baseline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+mn-lt"/>
                  </a:rPr>
                  <a:t>it</a:t>
                </a:r>
                <a:r>
                  <a:rPr kumimoji="0" lang="it-IT" altLang="it-IT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+mn-lt"/>
                  </a:rPr>
                  <a:t> </a:t>
                </a:r>
                <a:r>
                  <a:rPr kumimoji="0" lang="it-IT" altLang="it-IT" b="0" i="0" u="none" strike="noStrike" cap="none" normalizeH="0" baseline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+mn-lt"/>
                  </a:rPr>
                  <a:t>becomes</a:t>
                </a:r>
                <a:r>
                  <a:rPr kumimoji="0" lang="it-IT" altLang="it-IT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+mn-lt"/>
                  </a:rPr>
                  <a:t> </a:t>
                </a:r>
                <a:r>
                  <a:rPr kumimoji="0" lang="it-IT" altLang="it-IT" b="0" i="0" u="none" strike="noStrike" cap="none" normalizeH="0" baseline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+mn-lt"/>
                  </a:rPr>
                  <a:t>complicated</a:t>
                </a:r>
                <a:r>
                  <a:rPr kumimoji="0" lang="it-IT" altLang="it-IT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+mn-lt"/>
                  </a:rPr>
                  <a:t> </a:t>
                </a:r>
                <a:r>
                  <a:rPr kumimoji="0" lang="it-IT" altLang="it-IT" b="0" i="0" u="none" strike="noStrike" cap="none" normalizeH="0" baseline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+mn-lt"/>
                  </a:rPr>
                  <a:t>as</a:t>
                </a:r>
                <a:r>
                  <a:rPr kumimoji="0" lang="it-IT" altLang="it-IT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+mn-lt"/>
                  </a:rPr>
                  <a:t> </a:t>
                </a:r>
                <a:r>
                  <a:rPr kumimoji="0" lang="it-IT" altLang="it-IT" b="0" i="0" u="none" strike="noStrike" cap="none" normalizeH="0" baseline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+mn-lt"/>
                  </a:rPr>
                  <a:t>it</a:t>
                </a:r>
                <a:r>
                  <a:rPr kumimoji="0" lang="it-IT" altLang="it-IT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+mn-lt"/>
                  </a:rPr>
                  <a:t> </a:t>
                </a:r>
                <a:r>
                  <a:rPr kumimoji="0" lang="it-IT" altLang="it-IT" b="0" i="0" u="none" strike="noStrike" cap="none" normalizeH="0" baseline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+mn-lt"/>
                  </a:rPr>
                  <a:t>is</a:t>
                </a:r>
                <a:r>
                  <a:rPr kumimoji="0" lang="it-IT" altLang="it-IT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+mn-lt"/>
                  </a:rPr>
                  <a:t> no </a:t>
                </a:r>
                <a:r>
                  <a:rPr kumimoji="0" lang="it-IT" altLang="it-IT" b="0" i="0" u="none" strike="noStrike" cap="none" normalizeH="0" baseline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+mn-lt"/>
                  </a:rPr>
                  <a:t>longer</a:t>
                </a:r>
                <a:r>
                  <a:rPr kumimoji="0" lang="it-IT" altLang="it-IT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+mn-lt"/>
                  </a:rPr>
                  <a:t> linear and, </a:t>
                </a:r>
                <a:r>
                  <a:rPr kumimoji="0" lang="it-IT" altLang="it-IT" b="0" i="0" u="none" strike="noStrike" cap="none" normalizeH="0" baseline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+mn-lt"/>
                  </a:rPr>
                  <a:t>therefore</a:t>
                </a:r>
                <a:r>
                  <a:rPr kumimoji="0" lang="it-IT" altLang="it-IT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+mn-lt"/>
                  </a:rPr>
                  <a:t>, </a:t>
                </a:r>
                <a:r>
                  <a:rPr kumimoji="0" lang="it-IT" altLang="it-IT" b="0" i="0" u="none" strike="noStrike" cap="none" normalizeH="0" baseline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+mn-lt"/>
                  </a:rPr>
                  <a:t>cannot</a:t>
                </a:r>
                <a:r>
                  <a:rPr kumimoji="0" lang="it-IT" altLang="it-IT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+mn-lt"/>
                  </a:rPr>
                  <a:t> be </a:t>
                </a:r>
                <a:r>
                  <a:rPr kumimoji="0" lang="it-IT" altLang="it-IT" b="0" i="0" u="none" strike="noStrike" cap="none" normalizeH="0" baseline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+mn-lt"/>
                  </a:rPr>
                  <a:t>treated</a:t>
                </a:r>
                <a:r>
                  <a:rPr kumimoji="0" lang="it-IT" altLang="it-IT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+mn-lt"/>
                  </a:rPr>
                  <a:t> with </a:t>
                </a:r>
                <a:r>
                  <a:rPr kumimoji="0" lang="it-IT" altLang="it-IT" b="0" i="0" u="none" strike="noStrike" cap="none" normalizeH="0" baseline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+mn-lt"/>
                  </a:rPr>
                  <a:t>analytical</a:t>
                </a:r>
                <a:r>
                  <a:rPr kumimoji="0" lang="it-IT" altLang="it-IT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+mn-lt"/>
                  </a:rPr>
                  <a:t> </a:t>
                </a:r>
                <a:r>
                  <a:rPr kumimoji="0" lang="it-IT" altLang="it-IT" b="0" i="0" u="none" strike="noStrike" cap="none" normalizeH="0" baseline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+mn-lt"/>
                  </a:rPr>
                  <a:t>formulas</a:t>
                </a:r>
                <a:r>
                  <a:rPr kumimoji="0" lang="it-IT" altLang="it-IT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+mn-lt"/>
                  </a:rPr>
                  <a:t>.</a:t>
                </a:r>
              </a:p>
              <a:p>
                <a:pPr marL="285750" marR="0" lvl="0" indent="-28575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FF0000"/>
                  </a:buClr>
                  <a:buSzTx/>
                  <a:buFont typeface="Arial" panose="020B0604020202020204" pitchFamily="34" charset="0"/>
                  <a:buChar char="•"/>
                  <a:tabLst/>
                </a:pPr>
                <a:endParaRPr lang="it-IT" altLang="it-IT" dirty="0">
                  <a:solidFill>
                    <a:srgbClr val="000000"/>
                  </a:solidFill>
                  <a:latin typeface="+mn-lt"/>
                </a:endParaRPr>
              </a:p>
              <a:p>
                <a:pPr marL="285750" marR="0" lvl="0" indent="-28575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FF0000"/>
                  </a:buClr>
                  <a:buSzTx/>
                  <a:buFont typeface="Arial" panose="020B0604020202020204" pitchFamily="34" charset="0"/>
                  <a:buChar char="•"/>
                  <a:tabLst/>
                </a:pPr>
                <a:r>
                  <a:rPr kumimoji="0" lang="it-IT" altLang="it-IT" b="0" i="0" u="none" strike="noStrike" cap="none" normalizeH="0" baseline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+mn-lt"/>
                  </a:rPr>
                  <a:t>Since</a:t>
                </a:r>
                <a:r>
                  <a:rPr kumimoji="0" lang="it-IT" altLang="it-IT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+mn-lt"/>
                  </a:rPr>
                  <a:t> </a:t>
                </a:r>
                <a:r>
                  <a:rPr kumimoji="0" lang="it-IT" altLang="it-IT" b="0" i="0" u="none" strike="noStrike" cap="none" normalizeH="0" baseline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+mn-lt"/>
                  </a:rPr>
                  <a:t>we</a:t>
                </a:r>
                <a:r>
                  <a:rPr kumimoji="0" lang="it-IT" altLang="it-IT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+mn-lt"/>
                  </a:rPr>
                  <a:t> are </a:t>
                </a:r>
                <a:r>
                  <a:rPr kumimoji="0" lang="it-IT" altLang="it-IT" b="0" i="0" u="none" strike="noStrike" cap="none" normalizeH="0" baseline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+mn-lt"/>
                  </a:rPr>
                  <a:t>interested</a:t>
                </a:r>
                <a:r>
                  <a:rPr kumimoji="0" lang="it-IT" altLang="it-IT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+mn-lt"/>
                  </a:rPr>
                  <a:t> in fields </a:t>
                </a:r>
                <a:r>
                  <a:rPr kumimoji="0" lang="it-IT" altLang="it-IT" b="0" i="0" u="none" strike="noStrike" cap="none" normalizeH="0" baseline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+mn-lt"/>
                  </a:rPr>
                  <a:t>greater</a:t>
                </a:r>
                <a:r>
                  <a:rPr kumimoji="0" lang="it-IT" altLang="it-IT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+mn-lt"/>
                  </a:rPr>
                  <a:t> </a:t>
                </a:r>
                <a:r>
                  <a:rPr kumimoji="0" lang="it-IT" altLang="it-IT" b="0" i="0" u="none" strike="noStrike" cap="none" normalizeH="0" baseline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+mn-lt"/>
                  </a:rPr>
                  <a:t>than</a:t>
                </a:r>
                <a:r>
                  <a:rPr kumimoji="0" lang="it-IT" altLang="it-IT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+mn-lt"/>
                  </a:rPr>
                  <a:t> 10 T, the </a:t>
                </a:r>
                <a:r>
                  <a:rPr kumimoji="0" lang="it-IT" altLang="it-IT" b="0" i="0" u="none" strike="noStrike" cap="none" normalizeH="0" baseline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+mn-lt"/>
                  </a:rPr>
                  <a:t>analytical</a:t>
                </a:r>
                <a:r>
                  <a:rPr kumimoji="0" lang="it-IT" altLang="it-IT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+mn-lt"/>
                  </a:rPr>
                  <a:t> </a:t>
                </a:r>
                <a:r>
                  <a:rPr kumimoji="0" lang="it-IT" altLang="it-IT" b="0" i="0" u="none" strike="noStrike" cap="none" normalizeH="0" baseline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+mn-lt"/>
                  </a:rPr>
                  <a:t>approach</a:t>
                </a:r>
                <a:r>
                  <a:rPr kumimoji="0" lang="it-IT" altLang="it-IT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+mn-lt"/>
                  </a:rPr>
                  <a:t> </a:t>
                </a:r>
                <a:r>
                  <a:rPr kumimoji="0" lang="it-IT" altLang="it-IT" b="0" i="0" u="none" strike="noStrike" cap="none" normalizeH="0" baseline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+mn-lt"/>
                  </a:rPr>
                  <a:t>is</a:t>
                </a:r>
                <a:r>
                  <a:rPr kumimoji="0" lang="it-IT" altLang="it-IT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+mn-lt"/>
                  </a:rPr>
                  <a:t> </a:t>
                </a:r>
                <a:r>
                  <a:rPr kumimoji="0" lang="it-IT" altLang="it-IT" b="0" i="0" u="none" strike="noStrike" cap="none" normalizeH="0" baseline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+mn-lt"/>
                  </a:rPr>
                  <a:t>useless</a:t>
                </a:r>
                <a:r>
                  <a:rPr kumimoji="0" lang="it-IT" altLang="it-IT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+mn-lt"/>
                  </a:rPr>
                  <a:t> in the first </a:t>
                </a:r>
                <a:r>
                  <a:rPr kumimoji="0" lang="it-IT" altLang="it-IT" b="0" i="0" u="none" strike="noStrike" cap="none" normalizeH="0" baseline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+mn-lt"/>
                  </a:rPr>
                  <a:t>few</a:t>
                </a:r>
                <a:r>
                  <a:rPr kumimoji="0" lang="it-IT" altLang="it-IT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+mn-lt"/>
                  </a:rPr>
                  <a:t> tesla range.</a:t>
                </a:r>
              </a:p>
              <a:p>
                <a:pPr marL="285750" marR="0" lvl="0" indent="-28575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FF0000"/>
                  </a:buClr>
                  <a:buSzTx/>
                  <a:buFont typeface="Arial" panose="020B0604020202020204" pitchFamily="34" charset="0"/>
                  <a:buChar char="•"/>
                  <a:tabLst/>
                </a:pPr>
                <a:endParaRPr kumimoji="0" lang="it-IT" altLang="it-IT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+mn-lt"/>
                </a:endParaRPr>
              </a:p>
              <a:p>
                <a:pPr marL="285750" lvl="0" indent="-285750">
                  <a:buClr>
                    <a:srgbClr val="FF0000"/>
                  </a:buClr>
                  <a:buFont typeface="Arial" panose="020B0604020202020204" pitchFamily="34" charset="0"/>
                  <a:buChar char="•"/>
                </a:pPr>
                <a:r>
                  <a:rPr lang="en-US" altLang="it-IT" dirty="0">
                    <a:solidFill>
                      <a:srgbClr val="000000"/>
                    </a:solidFill>
                    <a:latin typeface="+mn-lt"/>
                  </a:rPr>
                  <a:t>In order to consider the iron contribution and to not underestimate the allowed region, we added 1.5T "hard code" to the magnetic field and </a:t>
                </a:r>
                <a14:m>
                  <m:oMath xmlns:m="http://schemas.openxmlformats.org/officeDocument/2006/math">
                    <m:r>
                      <a:rPr lang="en-US" altLang="it-IT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1.5</m:t>
                    </m:r>
                    <m:r>
                      <m:rPr>
                        <m:sty m:val="p"/>
                      </m:rPr>
                      <a:rPr lang="en-US" altLang="it-IT" i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T</m:t>
                    </m:r>
                    <m:r>
                      <a:rPr lang="en-US" altLang="it-IT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/</m:t>
                    </m:r>
                    <m:sSub>
                      <m:sSubPr>
                        <m:ctrlPr>
                          <a:rPr lang="en-US" altLang="it-IT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it-IT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en-US" altLang="it-IT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𝑟𝑒𝑓</m:t>
                        </m:r>
                      </m:sub>
                    </m:sSub>
                    <m:r>
                      <a:rPr lang="en-US" altLang="it-IT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  </m:t>
                    </m:r>
                  </m:oMath>
                </a14:m>
                <a:r>
                  <a:rPr lang="en-US" altLang="it-IT" dirty="0">
                    <a:solidFill>
                      <a:srgbClr val="000000"/>
                    </a:solidFill>
                    <a:latin typeface="+mn-lt"/>
                  </a:rPr>
                  <a:t>to the gradient.</a:t>
                </a:r>
                <a:endParaRPr kumimoji="0" lang="it-IT" altLang="it-IT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+mn-lt"/>
                </a:endParaRPr>
              </a:p>
            </p:txBody>
          </p:sp>
        </mc:Choice>
        <mc:Fallback xmlns="">
          <p:sp>
            <p:nvSpPr>
              <p:cNvPr id="8" name="Rectangle 3">
                <a:extLst>
                  <a:ext uri="{FF2B5EF4-FFF2-40B4-BE49-F238E27FC236}">
                    <a16:creationId xmlns:a16="http://schemas.microsoft.com/office/drawing/2014/main" id="{C8F76796-71A8-1F51-D1CD-1FDEF1839D0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34427" y="2898894"/>
                <a:ext cx="6043252" cy="3161571"/>
              </a:xfrm>
              <a:prstGeom prst="rect">
                <a:avLst/>
              </a:prstGeom>
              <a:blipFill>
                <a:blip r:embed="rId3"/>
                <a:stretch>
                  <a:fillRect l="-605" t="-579" r="-504" b="-2124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Rectangle 4">
            <a:extLst>
              <a:ext uri="{FF2B5EF4-FFF2-40B4-BE49-F238E27FC236}">
                <a16:creationId xmlns:a16="http://schemas.microsoft.com/office/drawing/2014/main" id="{9EE6EC1A-06D8-D1BF-F428-A1B4951C55BB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48768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it-IT" altLang="it-IT" sz="1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Inter"/>
              </a:rPr>
            </a:br>
            <a:endParaRPr kumimoji="0" lang="it-IT" altLang="it-IT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12" name="Immagine 11">
            <a:extLst>
              <a:ext uri="{FF2B5EF4-FFF2-40B4-BE49-F238E27FC236}">
                <a16:creationId xmlns:a16="http://schemas.microsoft.com/office/drawing/2014/main" id="{90A33019-0740-FFAA-9B0E-90F9D0A5B99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49399" y="1340904"/>
            <a:ext cx="4009263" cy="576000"/>
          </a:xfrm>
          <a:prstGeom prst="rect">
            <a:avLst/>
          </a:prstGeom>
        </p:spPr>
      </p:pic>
      <p:pic>
        <p:nvPicPr>
          <p:cNvPr id="15" name="Immagine 14">
            <a:extLst>
              <a:ext uri="{FF2B5EF4-FFF2-40B4-BE49-F238E27FC236}">
                <a16:creationId xmlns:a16="http://schemas.microsoft.com/office/drawing/2014/main" id="{CFE891DD-074A-D227-CFBF-21046EE1413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00824" y="1340904"/>
            <a:ext cx="4953596" cy="576000"/>
          </a:xfrm>
          <a:prstGeom prst="rect">
            <a:avLst/>
          </a:prstGeom>
        </p:spPr>
      </p:pic>
      <p:sp>
        <p:nvSpPr>
          <p:cNvPr id="16" name="Parentesi graffa aperta 15">
            <a:extLst>
              <a:ext uri="{FF2B5EF4-FFF2-40B4-BE49-F238E27FC236}">
                <a16:creationId xmlns:a16="http://schemas.microsoft.com/office/drawing/2014/main" id="{F3899BCB-F149-3D21-22E0-5A19DAAA5D91}"/>
              </a:ext>
            </a:extLst>
          </p:cNvPr>
          <p:cNvSpPr/>
          <p:nvPr/>
        </p:nvSpPr>
        <p:spPr>
          <a:xfrm rot="16200000">
            <a:off x="3200187" y="1582745"/>
            <a:ext cx="170884" cy="839197"/>
          </a:xfrm>
          <a:prstGeom prst="leftBrace">
            <a:avLst/>
          </a:prstGeom>
          <a:ln w="19050">
            <a:solidFill>
              <a:srgbClr val="FF0000"/>
            </a:solidFill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7" name="Parentesi graffa aperta 16">
            <a:extLst>
              <a:ext uri="{FF2B5EF4-FFF2-40B4-BE49-F238E27FC236}">
                <a16:creationId xmlns:a16="http://schemas.microsoft.com/office/drawing/2014/main" id="{7EA3D2F7-B493-8391-4A37-6B23999568CD}"/>
              </a:ext>
            </a:extLst>
          </p:cNvPr>
          <p:cNvSpPr/>
          <p:nvPr/>
        </p:nvSpPr>
        <p:spPr>
          <a:xfrm rot="16200000">
            <a:off x="10976210" y="1582745"/>
            <a:ext cx="170884" cy="839197"/>
          </a:xfrm>
          <a:prstGeom prst="leftBrace">
            <a:avLst/>
          </a:prstGeom>
          <a:ln w="19050">
            <a:solidFill>
              <a:srgbClr val="FF0000"/>
            </a:solidFill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CasellaDiTesto 18">
                <a:extLst>
                  <a:ext uri="{FF2B5EF4-FFF2-40B4-BE49-F238E27FC236}">
                    <a16:creationId xmlns:a16="http://schemas.microsoft.com/office/drawing/2014/main" id="{9180D9B9-F591-1AD0-2C42-1DD69EDB5398}"/>
                  </a:ext>
                </a:extLst>
              </p:cNvPr>
              <p:cNvSpPr txBox="1"/>
              <p:nvPr/>
            </p:nvSpPr>
            <p:spPr>
              <a:xfrm>
                <a:off x="3924561" y="2311546"/>
                <a:ext cx="6096000" cy="33855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1600" b="1">
                    <a:solidFill>
                      <a:srgbClr val="2A43B9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Analytical approach </a:t>
                </a:r>
                <a14:m>
                  <m:oMath xmlns:m="http://schemas.openxmlformats.org/officeDocument/2006/math">
                    <m:r>
                      <a:rPr lang="en-US" sz="1600" b="1" i="1" smtClean="0">
                        <a:solidFill>
                          <a:srgbClr val="2A43B9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sz="1600" dirty="0">
                    <a:solidFill>
                      <a:srgbClr val="2A43B9"/>
                    </a:solidFill>
                  </a:rPr>
                  <a:t>  </a:t>
                </a:r>
                <a:r>
                  <a:rPr lang="en-US" altLang="en-US" sz="1600" i="1" u="sng" dirty="0">
                    <a:solidFill>
                      <a:srgbClr val="2A43B9"/>
                    </a:solidFill>
                    <a:hlinkClick r:id="rId6">
                      <a:extLst>
                        <a:ext uri="{A12FA001-AC4F-418D-AE19-62706E023703}">
                          <ahyp:hlinkClr xmlns:ahyp="http://schemas.microsoft.com/office/drawing/2018/hyperlinkcolor" val="tx"/>
                        </a:ext>
                      </a:extLst>
                    </a:hlinkClick>
                  </a:rPr>
                  <a:t>https://doi.org/10.15161/oar.it/143359</a:t>
                </a:r>
                <a:r>
                  <a:rPr lang="en-US" altLang="en-US" sz="1600" i="1" u="sng" dirty="0">
                    <a:solidFill>
                      <a:srgbClr val="2A43B9"/>
                    </a:solidFill>
                  </a:rPr>
                  <a:t> </a:t>
                </a:r>
                <a:r>
                  <a:rPr lang="en-US" sz="1600" i="1" u="sng" dirty="0">
                    <a:solidFill>
                      <a:srgbClr val="2A43B9"/>
                    </a:solidFill>
                  </a:rPr>
                  <a:t> </a:t>
                </a:r>
                <a:endParaRPr lang="en-GB" sz="1600" i="1" u="sng" dirty="0">
                  <a:solidFill>
                    <a:srgbClr val="2A43B9"/>
                  </a:solidFill>
                </a:endParaRPr>
              </a:p>
            </p:txBody>
          </p:sp>
        </mc:Choice>
        <mc:Fallback xmlns="">
          <p:sp>
            <p:nvSpPr>
              <p:cNvPr id="19" name="CasellaDiTesto 18">
                <a:extLst>
                  <a:ext uri="{FF2B5EF4-FFF2-40B4-BE49-F238E27FC236}">
                    <a16:creationId xmlns:a16="http://schemas.microsoft.com/office/drawing/2014/main" id="{9180D9B9-F591-1AD0-2C42-1DD69EDB539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24561" y="2311546"/>
                <a:ext cx="6096000" cy="338554"/>
              </a:xfrm>
              <a:prstGeom prst="rect">
                <a:avLst/>
              </a:prstGeom>
              <a:blipFill>
                <a:blip r:embed="rId7"/>
                <a:stretch>
                  <a:fillRect t="-5357" b="-28571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1" name="Connettore 2 20">
            <a:extLst>
              <a:ext uri="{FF2B5EF4-FFF2-40B4-BE49-F238E27FC236}">
                <a16:creationId xmlns:a16="http://schemas.microsoft.com/office/drawing/2014/main" id="{C5765BF3-8182-7A72-16F2-30263DF6D502}"/>
              </a:ext>
            </a:extLst>
          </p:cNvPr>
          <p:cNvCxnSpPr>
            <a:cxnSpLocks/>
            <a:stCxn id="16" idx="1"/>
          </p:cNvCxnSpPr>
          <p:nvPr/>
        </p:nvCxnSpPr>
        <p:spPr>
          <a:xfrm>
            <a:off x="3285630" y="2087786"/>
            <a:ext cx="886320" cy="393037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Connettore 2 22">
            <a:extLst>
              <a:ext uri="{FF2B5EF4-FFF2-40B4-BE49-F238E27FC236}">
                <a16:creationId xmlns:a16="http://schemas.microsoft.com/office/drawing/2014/main" id="{06341077-0BAD-7B91-BA40-06377DC8E730}"/>
              </a:ext>
            </a:extLst>
          </p:cNvPr>
          <p:cNvCxnSpPr>
            <a:cxnSpLocks/>
            <a:stCxn id="17" idx="1"/>
          </p:cNvCxnSpPr>
          <p:nvPr/>
        </p:nvCxnSpPr>
        <p:spPr>
          <a:xfrm flipH="1">
            <a:off x="9753600" y="2087786"/>
            <a:ext cx="1308053" cy="393037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Date Placeholder 2">
            <a:extLst>
              <a:ext uri="{FF2B5EF4-FFF2-40B4-BE49-F238E27FC236}">
                <a16:creationId xmlns:a16="http://schemas.microsoft.com/office/drawing/2014/main" id="{447D0C51-8311-72B0-27DE-6B126EB1F6A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35496" y="6393928"/>
            <a:ext cx="3179556" cy="365125"/>
          </a:xfrm>
        </p:spPr>
        <p:txBody>
          <a:bodyPr/>
          <a:lstStyle/>
          <a:p>
            <a:r>
              <a:rPr lang="en-US"/>
              <a:t>23 November 2023– D. Novelli</a:t>
            </a:r>
            <a:endParaRPr lang="en-GB" sz="1200" b="1">
              <a:solidFill>
                <a:schemeClr val="bg1"/>
              </a:solidFill>
            </a:endParaRP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ECFFDDB0-BEDF-5742-2A8B-C4BAB04128BD}"/>
              </a:ext>
            </a:extLst>
          </p:cNvPr>
          <p:cNvSpPr txBox="1"/>
          <p:nvPr/>
        </p:nvSpPr>
        <p:spPr>
          <a:xfrm>
            <a:off x="9224106" y="4543838"/>
            <a:ext cx="171482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100" b="1">
                <a:solidFill>
                  <a:srgbClr val="02ABEA"/>
                </a:solidFill>
                <a:highlight>
                  <a:srgbClr val="FFFFFF"/>
                </a:highlight>
              </a:rPr>
              <a:t>Bore field          [T] </a:t>
            </a: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AE1CCC27-E655-0820-7BBE-651E2F27C514}"/>
              </a:ext>
            </a:extLst>
          </p:cNvPr>
          <p:cNvSpPr txBox="1"/>
          <p:nvPr/>
        </p:nvSpPr>
        <p:spPr>
          <a:xfrm>
            <a:off x="8692799" y="5929660"/>
            <a:ext cx="171482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100" b="1" dirty="0">
                <a:highlight>
                  <a:srgbClr val="FFFFFF"/>
                </a:highlight>
              </a:rPr>
              <a:t>Iron </a:t>
            </a:r>
            <a:r>
              <a:rPr lang="it-IT" sz="1100" b="1" dirty="0" err="1">
                <a:highlight>
                  <a:srgbClr val="FFFFFF"/>
                </a:highlight>
              </a:rPr>
              <a:t>yoke</a:t>
            </a:r>
            <a:r>
              <a:rPr lang="it-IT" sz="1100" b="1" dirty="0">
                <a:highlight>
                  <a:srgbClr val="FFFFFF"/>
                </a:highlight>
              </a:rPr>
              <a:t> </a:t>
            </a:r>
            <a:r>
              <a:rPr lang="it-IT" sz="1100" b="1" dirty="0" err="1">
                <a:highlight>
                  <a:srgbClr val="FFFFFF"/>
                </a:highlight>
              </a:rPr>
              <a:t>width</a:t>
            </a:r>
            <a:r>
              <a:rPr lang="it-IT" sz="1100" b="1" dirty="0">
                <a:highlight>
                  <a:srgbClr val="FFFFFF"/>
                </a:highlight>
              </a:rPr>
              <a:t> [mm]</a:t>
            </a:r>
          </a:p>
        </p:txBody>
      </p:sp>
    </p:spTree>
    <p:extLst>
      <p:ext uri="{BB962C8B-B14F-4D97-AF65-F5344CB8AC3E}">
        <p14:creationId xmlns:p14="http://schemas.microsoft.com/office/powerpoint/2010/main" val="12942164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" name="Immagine 45">
            <a:extLst>
              <a:ext uri="{FF2B5EF4-FFF2-40B4-BE49-F238E27FC236}">
                <a16:creationId xmlns:a16="http://schemas.microsoft.com/office/drawing/2014/main" id="{744737A2-4F99-E934-908F-669A7B7AC40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67" y="3729209"/>
            <a:ext cx="12192000" cy="2244393"/>
          </a:xfrm>
          <a:prstGeom prst="rect">
            <a:avLst/>
          </a:prstGeo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FD8A3C8-9B39-71BA-116E-2EF087113F2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WP7 – Task 4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DFE83D7-BB92-EB2B-8473-D532A557191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16AB2F8-5338-F742-A59E-35F5B82165E6}" type="slidenum">
              <a:rPr lang="en-GB" smtClean="0"/>
              <a:pPr/>
              <a:t>18</a:t>
            </a:fld>
            <a:endParaRPr lang="en-GB"/>
          </a:p>
        </p:txBody>
      </p:sp>
      <p:sp>
        <p:nvSpPr>
          <p:cNvPr id="27" name="Title 5">
            <a:extLst>
              <a:ext uri="{FF2B5EF4-FFF2-40B4-BE49-F238E27FC236}">
                <a16:creationId xmlns:a16="http://schemas.microsoft.com/office/drawing/2014/main" id="{74ED3A44-384E-D709-4346-24660E9F28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9399" y="207062"/>
            <a:ext cx="9707671" cy="681159"/>
          </a:xfrm>
        </p:spPr>
        <p:txBody>
          <a:bodyPr/>
          <a:lstStyle/>
          <a:p>
            <a:r>
              <a:rPr lang="it-IT"/>
              <a:t>Peaking Factor</a:t>
            </a:r>
            <a:endParaRPr lang="en-GB" cap="small" dirty="0"/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71BC0AED-16EF-5F1F-0D0E-E4F26763A03F}"/>
              </a:ext>
            </a:extLst>
          </p:cNvPr>
          <p:cNvCxnSpPr>
            <a:cxnSpLocks/>
            <a:stCxn id="16" idx="1"/>
            <a:endCxn id="4" idx="0"/>
          </p:cNvCxnSpPr>
          <p:nvPr/>
        </p:nvCxnSpPr>
        <p:spPr>
          <a:xfrm flipH="1">
            <a:off x="6096000" y="1391119"/>
            <a:ext cx="37996" cy="5002809"/>
          </a:xfrm>
          <a:prstGeom prst="line">
            <a:avLst/>
          </a:prstGeom>
          <a:ln w="12700">
            <a:solidFill>
              <a:srgbClr val="FF0000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349B5447-0F7D-42F5-147A-DC0178BFD2F0}"/>
              </a:ext>
            </a:extLst>
          </p:cNvPr>
          <p:cNvSpPr txBox="1"/>
          <p:nvPr/>
        </p:nvSpPr>
        <p:spPr>
          <a:xfrm>
            <a:off x="-1" y="1206453"/>
            <a:ext cx="609803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b="1" cap="small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Dipole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80BA43E-4587-CC36-55CF-F33674D516B0}"/>
              </a:ext>
            </a:extLst>
          </p:cNvPr>
          <p:cNvSpPr txBox="1"/>
          <p:nvPr/>
        </p:nvSpPr>
        <p:spPr>
          <a:xfrm>
            <a:off x="6133996" y="1206453"/>
            <a:ext cx="609803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b="1" cap="small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Quadrupole</a:t>
            </a:r>
          </a:p>
        </p:txBody>
      </p:sp>
      <p:pic>
        <p:nvPicPr>
          <p:cNvPr id="20" name="Picture 19" descr="A close-up of mathematical symbols&#10;&#10;Description automatically generated">
            <a:extLst>
              <a:ext uri="{FF2B5EF4-FFF2-40B4-BE49-F238E27FC236}">
                <a16:creationId xmlns:a16="http://schemas.microsoft.com/office/drawing/2014/main" id="{C2723171-6FC7-AD58-1338-D650E5B4A3B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71766" y="2043813"/>
            <a:ext cx="3980478" cy="996748"/>
          </a:xfrm>
          <a:prstGeom prst="rect">
            <a:avLst/>
          </a:prstGeom>
        </p:spPr>
      </p:pic>
      <p:pic>
        <p:nvPicPr>
          <p:cNvPr id="22" name="Picture 21" descr="A math equations and numbers&#10;&#10;Description automatically generated with medium confidence">
            <a:extLst>
              <a:ext uri="{FF2B5EF4-FFF2-40B4-BE49-F238E27FC236}">
                <a16:creationId xmlns:a16="http://schemas.microsoft.com/office/drawing/2014/main" id="{5F28E6DC-D95E-2E77-7DA5-CD83C4FB259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5260" y="1981432"/>
            <a:ext cx="3779693" cy="1061076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B04BB611-ECE6-DB1B-F9F9-1A961B216C22}"/>
                  </a:ext>
                </a:extLst>
              </p:cNvPr>
              <p:cNvSpPr txBox="1"/>
              <p:nvPr/>
            </p:nvSpPr>
            <p:spPr>
              <a:xfrm>
                <a:off x="4565383" y="2149813"/>
                <a:ext cx="1288494" cy="738664"/>
              </a:xfrm>
              <a:prstGeom prst="rect">
                <a:avLst/>
              </a:prstGeom>
              <a:noFill/>
              <a:ln>
                <a:solidFill>
                  <a:schemeClr val="bg1">
                    <a:lumMod val="65000"/>
                  </a:schemeClr>
                </a:solidFill>
              </a:ln>
            </p:spPr>
            <p:txBody>
              <a:bodyPr wrap="none" lIns="0" tIns="0" rIns="0" bIns="0" rtlCol="0">
                <a:spAutoFit/>
              </a:bodyPr>
              <a:lstStyle/>
              <a:p>
                <a:endParaRPr lang="en-US" sz="1600" b="0" i="1" dirty="0">
                  <a:latin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𝑛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=1,3,5,7,…</m:t>
                      </m:r>
                    </m:oMath>
                  </m:oMathPara>
                </a14:m>
                <a:endParaRPr lang="en-US" sz="1600" b="0" dirty="0"/>
              </a:p>
              <a:p>
                <a:endParaRPr lang="en-GB" sz="1600" dirty="0"/>
              </a:p>
            </p:txBody>
          </p:sp>
        </mc:Choice>
        <mc:Fallback xmlns="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B04BB611-ECE6-DB1B-F9F9-1A961B216C2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65383" y="2149813"/>
                <a:ext cx="1288494" cy="738664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  <a:ln>
                <a:solidFill>
                  <a:schemeClr val="bg1">
                    <a:lumMod val="65000"/>
                  </a:schemeClr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F873D2E8-B197-66C3-9696-66EA9B4C35D3}"/>
                  </a:ext>
                </a:extLst>
              </p:cNvPr>
              <p:cNvSpPr txBox="1"/>
              <p:nvPr/>
            </p:nvSpPr>
            <p:spPr>
              <a:xfrm>
                <a:off x="10576149" y="2178644"/>
                <a:ext cx="1517723" cy="738664"/>
              </a:xfrm>
              <a:prstGeom prst="rect">
                <a:avLst/>
              </a:prstGeom>
              <a:noFill/>
              <a:ln>
                <a:solidFill>
                  <a:schemeClr val="bg1">
                    <a:lumMod val="65000"/>
                  </a:schemeClr>
                </a:solidFill>
              </a:ln>
            </p:spPr>
            <p:txBody>
              <a:bodyPr wrap="none" lIns="0" tIns="0" rIns="0" bIns="0" rtlCol="0">
                <a:spAutoFit/>
              </a:bodyPr>
              <a:lstStyle/>
              <a:p>
                <a:endParaRPr lang="en-US" sz="1600" b="0" i="1" dirty="0">
                  <a:latin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𝑛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=2,6,10,14,…</m:t>
                      </m:r>
                    </m:oMath>
                  </m:oMathPara>
                </a14:m>
                <a:endParaRPr lang="en-US" sz="1600" b="0" dirty="0"/>
              </a:p>
              <a:p>
                <a:endParaRPr lang="en-GB" sz="1600" dirty="0"/>
              </a:p>
            </p:txBody>
          </p:sp>
        </mc:Choice>
        <mc:Fallback xmlns="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F873D2E8-B197-66C3-9696-66EA9B4C35D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576149" y="2178644"/>
                <a:ext cx="1517723" cy="738664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  <a:ln>
                <a:solidFill>
                  <a:schemeClr val="bg1">
                    <a:lumMod val="65000"/>
                  </a:schemeClr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5" name="TextBox 24">
            <a:extLst>
              <a:ext uri="{FF2B5EF4-FFF2-40B4-BE49-F238E27FC236}">
                <a16:creationId xmlns:a16="http://schemas.microsoft.com/office/drawing/2014/main" id="{504DE26E-BC2E-FC1E-F145-F5BA24C6EC06}"/>
              </a:ext>
            </a:extLst>
          </p:cNvPr>
          <p:cNvSpPr txBox="1"/>
          <p:nvPr/>
        </p:nvSpPr>
        <p:spPr>
          <a:xfrm>
            <a:off x="324" y="1541425"/>
            <a:ext cx="609600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/>
              <a:t>The magnetic field in the aperture for a sector dipole is:</a:t>
            </a:r>
            <a:endParaRPr lang="en-GB" sz="1600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661A8799-FFB3-E1DB-54C8-34769B2A5ED6}"/>
              </a:ext>
            </a:extLst>
          </p:cNvPr>
          <p:cNvSpPr txBox="1"/>
          <p:nvPr/>
        </p:nvSpPr>
        <p:spPr>
          <a:xfrm>
            <a:off x="6132701" y="1580707"/>
            <a:ext cx="609600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/>
              <a:t>The magnetic field in the aperture for a sector quadrupole is:</a:t>
            </a:r>
            <a:endParaRPr lang="en-GB" sz="1600" dirty="0"/>
          </a:p>
        </p:txBody>
      </p:sp>
      <p:sp>
        <p:nvSpPr>
          <p:cNvPr id="6" name="Date Placeholder 2">
            <a:extLst>
              <a:ext uri="{FF2B5EF4-FFF2-40B4-BE49-F238E27FC236}">
                <a16:creationId xmlns:a16="http://schemas.microsoft.com/office/drawing/2014/main" id="{077953CE-61F7-E5F8-2C0D-7BAD2E14970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35496" y="6393928"/>
            <a:ext cx="3179556" cy="365125"/>
          </a:xfrm>
        </p:spPr>
        <p:txBody>
          <a:bodyPr/>
          <a:lstStyle/>
          <a:p>
            <a:r>
              <a:rPr lang="en-US"/>
              <a:t>23 November 2023– D. Novelli</a:t>
            </a:r>
            <a:endParaRPr lang="en-GB" sz="1200" b="1">
              <a:solidFill>
                <a:schemeClr val="bg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CasellaDiTesto 7">
                <a:extLst>
                  <a:ext uri="{FF2B5EF4-FFF2-40B4-BE49-F238E27FC236}">
                    <a16:creationId xmlns:a16="http://schemas.microsoft.com/office/drawing/2014/main" id="{AC0394E1-4F47-565F-A066-8E2399062980}"/>
                  </a:ext>
                </a:extLst>
              </p:cNvPr>
              <p:cNvSpPr txBox="1"/>
              <p:nvPr/>
            </p:nvSpPr>
            <p:spPr>
              <a:xfrm>
                <a:off x="34666" y="3152283"/>
                <a:ext cx="6098036" cy="58477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>
                  <a:buClr>
                    <a:srgbClr val="FF0000"/>
                  </a:buClr>
                </a:pPr>
                <a:r>
                  <a:rPr lang="en-US" sz="1600"/>
                  <a:t>We used the approximation at the first order. </a:t>
                </a:r>
              </a:p>
              <a:p>
                <a:pPr>
                  <a:buClr>
                    <a:srgbClr val="FF0000"/>
                  </a:buClr>
                </a:pPr>
                <a:r>
                  <a:rPr lang="en-US" sz="1600"/>
                  <a:t>It is good for </a:t>
                </a:r>
                <a14:m>
                  <m:oMath xmlns:m="http://schemas.openxmlformats.org/officeDocument/2006/math">
                    <m:r>
                      <a:rPr lang="it-IT" sz="1600">
                        <a:latin typeface="Cambria Math" panose="02040503050406030204" pitchFamily="18" charset="0"/>
                      </a:rPr>
                      <m:t>𝛼</m:t>
                    </m:r>
                    <m:r>
                      <a:rPr lang="it-IT" sz="1600">
                        <a:latin typeface="Cambria Math" panose="02040503050406030204" pitchFamily="18" charset="0"/>
                      </a:rPr>
                      <m:t>=60°</m:t>
                    </m:r>
                  </m:oMath>
                </a14:m>
                <a:r>
                  <a:rPr lang="en-US" sz="1600" dirty="0"/>
                  <a:t> </a:t>
                </a:r>
                <a:r>
                  <a:rPr lang="en-US" sz="1600"/>
                  <a:t>because the second term (n=3) is zero.</a:t>
                </a:r>
                <a:endParaRPr lang="en-US" sz="1600" dirty="0"/>
              </a:p>
            </p:txBody>
          </p:sp>
        </mc:Choice>
        <mc:Fallback xmlns="">
          <p:sp>
            <p:nvSpPr>
              <p:cNvPr id="8" name="CasellaDiTesto 7">
                <a:extLst>
                  <a:ext uri="{FF2B5EF4-FFF2-40B4-BE49-F238E27FC236}">
                    <a16:creationId xmlns:a16="http://schemas.microsoft.com/office/drawing/2014/main" id="{AC0394E1-4F47-565F-A066-8E239906298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666" y="3152283"/>
                <a:ext cx="6098036" cy="584775"/>
              </a:xfrm>
              <a:prstGeom prst="rect">
                <a:avLst/>
              </a:prstGeom>
              <a:blipFill>
                <a:blip r:embed="rId11"/>
                <a:stretch>
                  <a:fillRect l="-600" t="-3125" b="-12500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CasellaDiTesto 8">
                <a:extLst>
                  <a:ext uri="{FF2B5EF4-FFF2-40B4-BE49-F238E27FC236}">
                    <a16:creationId xmlns:a16="http://schemas.microsoft.com/office/drawing/2014/main" id="{941E9968-45BE-CCEE-F449-597F990617D3}"/>
                  </a:ext>
                </a:extLst>
              </p:cNvPr>
              <p:cNvSpPr txBox="1"/>
              <p:nvPr/>
            </p:nvSpPr>
            <p:spPr>
              <a:xfrm>
                <a:off x="6156431" y="3157830"/>
                <a:ext cx="5937441" cy="58477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>
                  <a:buClr>
                    <a:srgbClr val="FF0000"/>
                  </a:buClr>
                </a:pPr>
                <a:r>
                  <a:rPr lang="en-US" sz="1600"/>
                  <a:t>We used the approximation at the first order. </a:t>
                </a:r>
              </a:p>
              <a:p>
                <a:pPr>
                  <a:buClr>
                    <a:srgbClr val="FF0000"/>
                  </a:buClr>
                </a:pPr>
                <a:r>
                  <a:rPr lang="en-US" sz="1600"/>
                  <a:t>It is good for </a:t>
                </a:r>
                <a14:m>
                  <m:oMath xmlns:m="http://schemas.openxmlformats.org/officeDocument/2006/math">
                    <m:r>
                      <a:rPr lang="it-IT" sz="1600">
                        <a:latin typeface="Cambria Math" panose="02040503050406030204" pitchFamily="18" charset="0"/>
                      </a:rPr>
                      <m:t>𝛼</m:t>
                    </m:r>
                    <m:r>
                      <a:rPr lang="it-IT" sz="1600">
                        <a:latin typeface="Cambria Math" panose="02040503050406030204" pitchFamily="18" charset="0"/>
                      </a:rPr>
                      <m:t>=30°</m:t>
                    </m:r>
                  </m:oMath>
                </a14:m>
                <a:r>
                  <a:rPr lang="en-US" sz="1600" dirty="0"/>
                  <a:t> </a:t>
                </a:r>
                <a:r>
                  <a:rPr lang="en-US" sz="1600"/>
                  <a:t>because the second term (n=6) is zero.</a:t>
                </a:r>
                <a:endParaRPr lang="en-US" sz="1600" dirty="0"/>
              </a:p>
            </p:txBody>
          </p:sp>
        </mc:Choice>
        <mc:Fallback xmlns="">
          <p:sp>
            <p:nvSpPr>
              <p:cNvPr id="9" name="CasellaDiTesto 8">
                <a:extLst>
                  <a:ext uri="{FF2B5EF4-FFF2-40B4-BE49-F238E27FC236}">
                    <a16:creationId xmlns:a16="http://schemas.microsoft.com/office/drawing/2014/main" id="{941E9968-45BE-CCEE-F449-597F990617D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56431" y="3157830"/>
                <a:ext cx="5937441" cy="584775"/>
              </a:xfrm>
              <a:prstGeom prst="rect">
                <a:avLst/>
              </a:prstGeom>
              <a:blipFill>
                <a:blip r:embed="rId12"/>
                <a:stretch>
                  <a:fillRect l="-616" t="-3125" b="-12500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CasellaDiTesto 20">
                <a:extLst>
                  <a:ext uri="{FF2B5EF4-FFF2-40B4-BE49-F238E27FC236}">
                    <a16:creationId xmlns:a16="http://schemas.microsoft.com/office/drawing/2014/main" id="{D45F63BE-5698-A9AD-7E73-0D288CE13C5A}"/>
                  </a:ext>
                </a:extLst>
              </p:cNvPr>
              <p:cNvSpPr txBox="1"/>
              <p:nvPr/>
            </p:nvSpPr>
            <p:spPr>
              <a:xfrm>
                <a:off x="1413933" y="6019521"/>
                <a:ext cx="9364133" cy="369332"/>
              </a:xfrm>
              <a:prstGeom prst="rect">
                <a:avLst/>
              </a:prstGeom>
              <a:solidFill>
                <a:srgbClr val="FFFFFF"/>
              </a:solidFill>
              <a:ln>
                <a:solidFill>
                  <a:srgbClr val="FF0000"/>
                </a:solidFill>
              </a:ln>
            </p:spPr>
            <p:txBody>
              <a:bodyPr wrap="square">
                <a:spAutoFit/>
              </a:bodyPr>
              <a:lstStyle/>
              <a:p>
                <a:pPr>
                  <a:buClr>
                    <a:srgbClr val="FF0000"/>
                  </a:buClr>
                </a:pPr>
                <a:r>
                  <a:rPr lang="en-US" sz="1800"/>
                  <a:t>The </a:t>
                </a:r>
                <a:r>
                  <a:rPr lang="en-US" sz="1800" dirty="0"/>
                  <a:t>peak field is into the conductor: different formula for </a:t>
                </a:r>
                <a:r>
                  <a:rPr lang="en-US" sz="1800" i="1"/>
                  <a:t>B</a:t>
                </a:r>
                <a:r>
                  <a:rPr lang="en-US"/>
                  <a:t>   </a:t>
                </a:r>
                <a14:m>
                  <m:oMath xmlns:m="http://schemas.openxmlformats.org/officeDocument/2006/math">
                    <m:r>
                      <a:rPr lang="en-US" sz="1600" b="1" i="1" smtClean="0">
                        <a:solidFill>
                          <a:schemeClr val="accent5">
                            <a:lumMod val="75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sz="1600" dirty="0"/>
                  <a:t>  </a:t>
                </a:r>
                <a:r>
                  <a:rPr lang="en-US" altLang="en-US" sz="1600" i="1" u="sng" dirty="0">
                    <a:hlinkClick r:id="rId13"/>
                  </a:rPr>
                  <a:t>https://doi.org/10.15161/oar.it/143359</a:t>
                </a:r>
                <a:r>
                  <a:rPr lang="en-US" altLang="en-US" sz="1600" i="1" u="sng" dirty="0"/>
                  <a:t> </a:t>
                </a:r>
                <a:r>
                  <a:rPr lang="en-US" sz="1600" i="1" u="sng" dirty="0"/>
                  <a:t> </a:t>
                </a:r>
                <a:endParaRPr lang="en-GB" sz="1600" i="1" u="sng" dirty="0"/>
              </a:p>
            </p:txBody>
          </p:sp>
        </mc:Choice>
        <mc:Fallback xmlns="">
          <p:sp>
            <p:nvSpPr>
              <p:cNvPr id="21" name="CasellaDiTesto 20">
                <a:extLst>
                  <a:ext uri="{FF2B5EF4-FFF2-40B4-BE49-F238E27FC236}">
                    <a16:creationId xmlns:a16="http://schemas.microsoft.com/office/drawing/2014/main" id="{D45F63BE-5698-A9AD-7E73-0D288CE13C5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13933" y="6019521"/>
                <a:ext cx="9364133" cy="369332"/>
              </a:xfrm>
              <a:prstGeom prst="rect">
                <a:avLst/>
              </a:prstGeom>
              <a:blipFill>
                <a:blip r:embed="rId14"/>
                <a:stretch>
                  <a:fillRect l="-520" t="-6349" r="-65" b="-22222"/>
                </a:stretch>
              </a:blipFill>
              <a:ln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8" name="Ovale 27">
            <a:extLst>
              <a:ext uri="{FF2B5EF4-FFF2-40B4-BE49-F238E27FC236}">
                <a16:creationId xmlns:a16="http://schemas.microsoft.com/office/drawing/2014/main" id="{93E764F9-E551-F8DE-A571-96019AA2EF03}"/>
              </a:ext>
            </a:extLst>
          </p:cNvPr>
          <p:cNvSpPr/>
          <p:nvPr/>
        </p:nvSpPr>
        <p:spPr>
          <a:xfrm>
            <a:off x="5345948" y="5384337"/>
            <a:ext cx="191252" cy="210836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0" name="Ovale 29">
            <a:extLst>
              <a:ext uri="{FF2B5EF4-FFF2-40B4-BE49-F238E27FC236}">
                <a16:creationId xmlns:a16="http://schemas.microsoft.com/office/drawing/2014/main" id="{35A76CF3-1653-97A8-A034-4088C4718C6F}"/>
              </a:ext>
            </a:extLst>
          </p:cNvPr>
          <p:cNvSpPr/>
          <p:nvPr/>
        </p:nvSpPr>
        <p:spPr>
          <a:xfrm>
            <a:off x="11126824" y="5258479"/>
            <a:ext cx="191252" cy="210836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31" name="Connettore 2 30">
            <a:extLst>
              <a:ext uri="{FF2B5EF4-FFF2-40B4-BE49-F238E27FC236}">
                <a16:creationId xmlns:a16="http://schemas.microsoft.com/office/drawing/2014/main" id="{EF64CBD9-50F9-F2CA-8CFD-D0C36A869A6F}"/>
              </a:ext>
            </a:extLst>
          </p:cNvPr>
          <p:cNvCxnSpPr>
            <a:cxnSpLocks/>
          </p:cNvCxnSpPr>
          <p:nvPr/>
        </p:nvCxnSpPr>
        <p:spPr>
          <a:xfrm>
            <a:off x="4732864" y="5506689"/>
            <a:ext cx="536881" cy="0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Connettore 2 32">
            <a:extLst>
              <a:ext uri="{FF2B5EF4-FFF2-40B4-BE49-F238E27FC236}">
                <a16:creationId xmlns:a16="http://schemas.microsoft.com/office/drawing/2014/main" id="{E5DD63DC-00E9-39E7-68B1-53AD236A2165}"/>
              </a:ext>
            </a:extLst>
          </p:cNvPr>
          <p:cNvCxnSpPr>
            <a:cxnSpLocks/>
          </p:cNvCxnSpPr>
          <p:nvPr/>
        </p:nvCxnSpPr>
        <p:spPr>
          <a:xfrm>
            <a:off x="10543345" y="5384337"/>
            <a:ext cx="469441" cy="0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47" name="CasellaDiTesto 46">
                <a:extLst>
                  <a:ext uri="{FF2B5EF4-FFF2-40B4-BE49-F238E27FC236}">
                    <a16:creationId xmlns:a16="http://schemas.microsoft.com/office/drawing/2014/main" id="{A4BC4A01-CCAD-01B6-2EFD-BA390E889ADD}"/>
                  </a:ext>
                </a:extLst>
              </p:cNvPr>
              <p:cNvSpPr txBox="1"/>
              <p:nvPr/>
            </p:nvSpPr>
            <p:spPr>
              <a:xfrm>
                <a:off x="2497907" y="5164154"/>
                <a:ext cx="555665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800" b="0" i="1" smtClean="0">
                          <a:latin typeface="Cambria Math" panose="02040503050406030204" pitchFamily="18" charset="0"/>
                        </a:rPr>
                        <m:t>𝛼</m:t>
                      </m:r>
                      <m:r>
                        <a:rPr lang="it-IT" sz="800" b="0" i="1" smtClean="0">
                          <a:latin typeface="Cambria Math" panose="02040503050406030204" pitchFamily="18" charset="0"/>
                        </a:rPr>
                        <m:t>=10°</m:t>
                      </m:r>
                    </m:oMath>
                  </m:oMathPara>
                </a14:m>
                <a:endParaRPr lang="it-IT" sz="800"/>
              </a:p>
            </p:txBody>
          </p:sp>
        </mc:Choice>
        <mc:Fallback xmlns="">
          <p:sp>
            <p:nvSpPr>
              <p:cNvPr id="47" name="CasellaDiTesto 46">
                <a:extLst>
                  <a:ext uri="{FF2B5EF4-FFF2-40B4-BE49-F238E27FC236}">
                    <a16:creationId xmlns:a16="http://schemas.microsoft.com/office/drawing/2014/main" id="{A4BC4A01-CCAD-01B6-2EFD-BA390E889AD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97907" y="5164154"/>
                <a:ext cx="555665" cy="215444"/>
              </a:xfrm>
              <a:prstGeom prst="rect">
                <a:avLst/>
              </a:prstGeom>
              <a:blipFill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0" name="CasellaDiTesto 49">
                <a:extLst>
                  <a:ext uri="{FF2B5EF4-FFF2-40B4-BE49-F238E27FC236}">
                    <a16:creationId xmlns:a16="http://schemas.microsoft.com/office/drawing/2014/main" id="{0401AD12-9816-95D9-F0E5-D907F22C30E1}"/>
                  </a:ext>
                </a:extLst>
              </p:cNvPr>
              <p:cNvSpPr txBox="1"/>
              <p:nvPr/>
            </p:nvSpPr>
            <p:spPr>
              <a:xfrm>
                <a:off x="2460233" y="3960724"/>
                <a:ext cx="555665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800" b="0" i="1" smtClean="0">
                          <a:latin typeface="Cambria Math" panose="02040503050406030204" pitchFamily="18" charset="0"/>
                        </a:rPr>
                        <m:t>𝛼</m:t>
                      </m:r>
                      <m:r>
                        <a:rPr lang="it-IT" sz="800" b="0" i="1" smtClean="0">
                          <a:latin typeface="Cambria Math" panose="02040503050406030204" pitchFamily="18" charset="0"/>
                        </a:rPr>
                        <m:t>=70°</m:t>
                      </m:r>
                    </m:oMath>
                  </m:oMathPara>
                </a14:m>
                <a:endParaRPr lang="it-IT" sz="800"/>
              </a:p>
            </p:txBody>
          </p:sp>
        </mc:Choice>
        <mc:Fallback xmlns="">
          <p:sp>
            <p:nvSpPr>
              <p:cNvPr id="50" name="CasellaDiTesto 49">
                <a:extLst>
                  <a:ext uri="{FF2B5EF4-FFF2-40B4-BE49-F238E27FC236}">
                    <a16:creationId xmlns:a16="http://schemas.microsoft.com/office/drawing/2014/main" id="{0401AD12-9816-95D9-F0E5-D907F22C30E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60233" y="3960724"/>
                <a:ext cx="555665" cy="215444"/>
              </a:xfrm>
              <a:prstGeom prst="rect">
                <a:avLst/>
              </a:prstGeom>
              <a:blipFill>
                <a:blip r:embed="rId1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1" name="CasellaDiTesto 50">
                <a:extLst>
                  <a:ext uri="{FF2B5EF4-FFF2-40B4-BE49-F238E27FC236}">
                    <a16:creationId xmlns:a16="http://schemas.microsoft.com/office/drawing/2014/main" id="{E2F8562A-4892-2349-150F-ED025FC05491}"/>
                  </a:ext>
                </a:extLst>
              </p:cNvPr>
              <p:cNvSpPr txBox="1"/>
              <p:nvPr/>
            </p:nvSpPr>
            <p:spPr>
              <a:xfrm>
                <a:off x="2068793" y="5389727"/>
                <a:ext cx="664156" cy="20005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sz="7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7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b>
                          <m:r>
                            <a:rPr lang="it-IT" sz="7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it-IT" sz="7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=50</m:t>
                      </m:r>
                      <m:r>
                        <a:rPr lang="it-IT" sz="7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𝑚𝑚</m:t>
                      </m:r>
                    </m:oMath>
                  </m:oMathPara>
                </a14:m>
                <a:endParaRPr lang="it-IT" sz="70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51" name="CasellaDiTesto 50">
                <a:extLst>
                  <a:ext uri="{FF2B5EF4-FFF2-40B4-BE49-F238E27FC236}">
                    <a16:creationId xmlns:a16="http://schemas.microsoft.com/office/drawing/2014/main" id="{E2F8562A-4892-2349-150F-ED025FC0549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68793" y="5389727"/>
                <a:ext cx="664156" cy="200055"/>
              </a:xfrm>
              <a:prstGeom prst="rect">
                <a:avLst/>
              </a:prstGeom>
              <a:blipFill>
                <a:blip r:embed="rId1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2" name="CasellaDiTesto 51">
                <a:extLst>
                  <a:ext uri="{FF2B5EF4-FFF2-40B4-BE49-F238E27FC236}">
                    <a16:creationId xmlns:a16="http://schemas.microsoft.com/office/drawing/2014/main" id="{25F9B61B-0E93-7AA7-1651-D5DD3220B2F6}"/>
                  </a:ext>
                </a:extLst>
              </p:cNvPr>
              <p:cNvSpPr txBox="1"/>
              <p:nvPr/>
            </p:nvSpPr>
            <p:spPr>
              <a:xfrm>
                <a:off x="8113561" y="5445111"/>
                <a:ext cx="664156" cy="20005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sz="7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7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b>
                          <m:r>
                            <a:rPr lang="it-IT" sz="7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it-IT" sz="7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=50</m:t>
                      </m:r>
                      <m:r>
                        <a:rPr lang="it-IT" sz="7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𝑚𝑚</m:t>
                      </m:r>
                    </m:oMath>
                  </m:oMathPara>
                </a14:m>
                <a:endParaRPr lang="it-IT" sz="70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52" name="CasellaDiTesto 51">
                <a:extLst>
                  <a:ext uri="{FF2B5EF4-FFF2-40B4-BE49-F238E27FC236}">
                    <a16:creationId xmlns:a16="http://schemas.microsoft.com/office/drawing/2014/main" id="{25F9B61B-0E93-7AA7-1651-D5DD3220B2F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13561" y="5445111"/>
                <a:ext cx="664156" cy="200055"/>
              </a:xfrm>
              <a:prstGeom prst="rect">
                <a:avLst/>
              </a:prstGeom>
              <a:blipFill>
                <a:blip r:embed="rId1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3" name="CasellaDiTesto 52">
                <a:extLst>
                  <a:ext uri="{FF2B5EF4-FFF2-40B4-BE49-F238E27FC236}">
                    <a16:creationId xmlns:a16="http://schemas.microsoft.com/office/drawing/2014/main" id="{8BBF5DC0-5FBB-AB2F-9D6D-69964F74A0CD}"/>
                  </a:ext>
                </a:extLst>
              </p:cNvPr>
              <p:cNvSpPr txBox="1"/>
              <p:nvPr/>
            </p:nvSpPr>
            <p:spPr>
              <a:xfrm>
                <a:off x="8653883" y="5389727"/>
                <a:ext cx="555665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800" b="0" i="1" smtClean="0">
                          <a:latin typeface="Cambria Math" panose="02040503050406030204" pitchFamily="18" charset="0"/>
                        </a:rPr>
                        <m:t>𝛼</m:t>
                      </m:r>
                      <m:r>
                        <a:rPr lang="it-IT" sz="800" b="0" i="1" smtClean="0">
                          <a:latin typeface="Cambria Math" panose="02040503050406030204" pitchFamily="18" charset="0"/>
                        </a:rPr>
                        <m:t>=10°</m:t>
                      </m:r>
                    </m:oMath>
                  </m:oMathPara>
                </a14:m>
                <a:endParaRPr lang="it-IT" sz="800"/>
              </a:p>
            </p:txBody>
          </p:sp>
        </mc:Choice>
        <mc:Fallback xmlns="">
          <p:sp>
            <p:nvSpPr>
              <p:cNvPr id="53" name="CasellaDiTesto 52">
                <a:extLst>
                  <a:ext uri="{FF2B5EF4-FFF2-40B4-BE49-F238E27FC236}">
                    <a16:creationId xmlns:a16="http://schemas.microsoft.com/office/drawing/2014/main" id="{8BBF5DC0-5FBB-AB2F-9D6D-69964F74A0C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53883" y="5389727"/>
                <a:ext cx="555665" cy="215444"/>
              </a:xfrm>
              <a:prstGeom prst="rect">
                <a:avLst/>
              </a:prstGeom>
              <a:blipFill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4" name="CasellaDiTesto 53">
                <a:extLst>
                  <a:ext uri="{FF2B5EF4-FFF2-40B4-BE49-F238E27FC236}">
                    <a16:creationId xmlns:a16="http://schemas.microsoft.com/office/drawing/2014/main" id="{42ACBD39-CCB4-12E9-5E27-C8316ADA7F94}"/>
                  </a:ext>
                </a:extLst>
              </p:cNvPr>
              <p:cNvSpPr txBox="1"/>
              <p:nvPr/>
            </p:nvSpPr>
            <p:spPr>
              <a:xfrm>
                <a:off x="8611566" y="3960724"/>
                <a:ext cx="555665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800" b="0" i="1" smtClean="0">
                          <a:latin typeface="Cambria Math" panose="02040503050406030204" pitchFamily="18" charset="0"/>
                        </a:rPr>
                        <m:t>𝛼</m:t>
                      </m:r>
                      <m:r>
                        <a:rPr lang="it-IT" sz="800" b="0" i="1" smtClean="0">
                          <a:latin typeface="Cambria Math" panose="02040503050406030204" pitchFamily="18" charset="0"/>
                        </a:rPr>
                        <m:t>=40°</m:t>
                      </m:r>
                    </m:oMath>
                  </m:oMathPara>
                </a14:m>
                <a:endParaRPr lang="it-IT" sz="800"/>
              </a:p>
            </p:txBody>
          </p:sp>
        </mc:Choice>
        <mc:Fallback xmlns="">
          <p:sp>
            <p:nvSpPr>
              <p:cNvPr id="54" name="CasellaDiTesto 53">
                <a:extLst>
                  <a:ext uri="{FF2B5EF4-FFF2-40B4-BE49-F238E27FC236}">
                    <a16:creationId xmlns:a16="http://schemas.microsoft.com/office/drawing/2014/main" id="{42ACBD39-CCB4-12E9-5E27-C8316ADA7F9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11566" y="3960724"/>
                <a:ext cx="555665" cy="215444"/>
              </a:xfrm>
              <a:prstGeom prst="rect">
                <a:avLst/>
              </a:prstGeom>
              <a:blipFill>
                <a:blip r:embed="rId1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8207182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7C40022-0B02-7929-3C82-CC7743F1C25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WP7 – Task 4</a:t>
            </a:r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3BFAA69-1488-BA74-43A9-A9B28723DA3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16AB2F8-5338-F742-A59E-35F5B82165E6}" type="slidenum">
              <a:rPr lang="en-GB" smtClean="0"/>
              <a:pPr/>
              <a:t>1</a:t>
            </a:fld>
            <a:endParaRPr lang="en-GB"/>
          </a:p>
        </p:txBody>
      </p:sp>
      <p:sp>
        <p:nvSpPr>
          <p:cNvPr id="7" name="Title 5">
            <a:extLst>
              <a:ext uri="{FF2B5EF4-FFF2-40B4-BE49-F238E27FC236}">
                <a16:creationId xmlns:a16="http://schemas.microsoft.com/office/drawing/2014/main" id="{6E3FDEC6-2CDF-E900-7E0E-E1E0B1369A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9399" y="207062"/>
            <a:ext cx="9707671" cy="681159"/>
          </a:xfrm>
        </p:spPr>
        <p:txBody>
          <a:bodyPr/>
          <a:lstStyle/>
          <a:p>
            <a:r>
              <a:rPr lang="en-GB" dirty="0"/>
              <a:t>Collider Magnets Requirements</a:t>
            </a:r>
            <a:br>
              <a:rPr lang="en-GB" sz="4400" dirty="0">
                <a:latin typeface="Raleway" pitchFamily="2" charset="0"/>
                <a:cs typeface="Times New Roman" panose="02020603050405020304" pitchFamily="18" charset="0"/>
              </a:rPr>
            </a:br>
            <a:endParaRPr lang="en-GB" cap="small" dirty="0"/>
          </a:p>
        </p:txBody>
      </p:sp>
      <p:pic>
        <p:nvPicPr>
          <p:cNvPr id="8" name="Picture 7" descr="A diagram of a process&#10;&#10;Description automatically generated">
            <a:extLst>
              <a:ext uri="{FF2B5EF4-FFF2-40B4-BE49-F238E27FC236}">
                <a16:creationId xmlns:a16="http://schemas.microsoft.com/office/drawing/2014/main" id="{B58907C5-BF47-BA85-0040-3235F6FD8B1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3666" y="1397002"/>
            <a:ext cx="5616427" cy="1803629"/>
          </a:xfrm>
          <a:prstGeom prst="rect">
            <a:avLst/>
          </a:prstGeom>
          <a:effectLst/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B0F67D52-96F5-3A5A-525E-6C94A956D107}"/>
              </a:ext>
            </a:extLst>
          </p:cNvPr>
          <p:cNvSpPr txBox="1"/>
          <p:nvPr/>
        </p:nvSpPr>
        <p:spPr>
          <a:xfrm>
            <a:off x="7057351" y="1217847"/>
            <a:ext cx="4610621" cy="206210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b="1" dirty="0">
                <a:solidFill>
                  <a:srgbClr val="FF0000"/>
                </a:solidFill>
                <a:cs typeface="Arial" panose="020B0604020202020204" pitchFamily="34" charset="0"/>
              </a:rPr>
              <a:t>Field</a:t>
            </a:r>
            <a:r>
              <a:rPr lang="en-US" sz="1600" dirty="0">
                <a:solidFill>
                  <a:prstClr val="black"/>
                </a:solidFill>
                <a:cs typeface="Arial" panose="020B0604020202020204" pitchFamily="34" charset="0"/>
              </a:rPr>
              <a:t>: 16 T peak (IR 20 T)</a:t>
            </a:r>
          </a:p>
          <a:p>
            <a:endParaRPr lang="en-US" sz="1600" dirty="0">
              <a:solidFill>
                <a:prstClr val="black"/>
              </a:solidFill>
              <a:cs typeface="Arial" panose="020B0604020202020204" pitchFamily="34" charset="0"/>
            </a:endParaRPr>
          </a:p>
          <a:p>
            <a:r>
              <a:rPr lang="en-US" sz="1600" dirty="0">
                <a:solidFill>
                  <a:prstClr val="black"/>
                </a:solidFill>
                <a:cs typeface="Arial" panose="020B0604020202020204" pitchFamily="34" charset="0"/>
              </a:rPr>
              <a:t>Length: 10…15 m (x 700)</a:t>
            </a:r>
          </a:p>
          <a:p>
            <a:r>
              <a:rPr lang="en-GB" sz="1600" dirty="0">
                <a:solidFill>
                  <a:prstClr val="black"/>
                </a:solidFill>
                <a:cs typeface="Arial" panose="020B0604020202020204" pitchFamily="34" charset="0"/>
              </a:rPr>
              <a:t>Space between magnets: 300 mm</a:t>
            </a:r>
            <a:endParaRPr lang="en-US" sz="1600" dirty="0">
              <a:solidFill>
                <a:prstClr val="black"/>
              </a:solidFill>
              <a:cs typeface="Arial" panose="020B0604020202020204" pitchFamily="34" charset="0"/>
            </a:endParaRPr>
          </a:p>
          <a:p>
            <a:r>
              <a:rPr lang="en-US" sz="1600" dirty="0">
                <a:solidFill>
                  <a:prstClr val="black"/>
                </a:solidFill>
                <a:cs typeface="Arial" panose="020B0604020202020204" pitchFamily="34" charset="0"/>
              </a:rPr>
              <a:t>Radiation heat load: 5 W/m</a:t>
            </a:r>
          </a:p>
          <a:p>
            <a:r>
              <a:rPr lang="en-US" sz="1600" dirty="0">
                <a:solidFill>
                  <a:prstClr val="black"/>
                </a:solidFill>
                <a:cs typeface="Arial" panose="020B0604020202020204" pitchFamily="34" charset="0"/>
              </a:rPr>
              <a:t>Cumulative dose: 20…40 </a:t>
            </a:r>
            <a:r>
              <a:rPr lang="it-IT" sz="1600" dirty="0" err="1">
                <a:solidFill>
                  <a:prstClr val="black"/>
                </a:solidFill>
                <a:cs typeface="Arial" panose="020B0604020202020204" pitchFamily="34" charset="0"/>
              </a:rPr>
              <a:t>MGy</a:t>
            </a:r>
            <a:r>
              <a:rPr lang="it-IT" sz="1600" dirty="0">
                <a:solidFill>
                  <a:prstClr val="black"/>
                </a:solidFill>
                <a:cs typeface="Arial" panose="020B0604020202020204" pitchFamily="34" charset="0"/>
              </a:rPr>
              <a:t> </a:t>
            </a:r>
          </a:p>
          <a:p>
            <a:endParaRPr lang="it-IT" sz="1600" dirty="0">
              <a:solidFill>
                <a:prstClr val="black"/>
              </a:solidFill>
              <a:cs typeface="Arial" panose="020B0604020202020204" pitchFamily="34" charset="0"/>
            </a:endParaRPr>
          </a:p>
          <a:p>
            <a:r>
              <a:rPr lang="en-US" sz="1600" b="1" dirty="0">
                <a:solidFill>
                  <a:srgbClr val="FF0000"/>
                </a:solidFill>
                <a:cs typeface="Arial" panose="020B0604020202020204" pitchFamily="34" charset="0"/>
              </a:rPr>
              <a:t>Aperture</a:t>
            </a:r>
          </a:p>
        </p:txBody>
      </p:sp>
      <p:sp>
        <p:nvSpPr>
          <p:cNvPr id="10" name="Rounded Rectangle 35">
            <a:extLst>
              <a:ext uri="{FF2B5EF4-FFF2-40B4-BE49-F238E27FC236}">
                <a16:creationId xmlns:a16="http://schemas.microsoft.com/office/drawing/2014/main" id="{22D91C0C-7BAB-FD67-5450-17250CAB8C51}"/>
              </a:ext>
            </a:extLst>
          </p:cNvPr>
          <p:cNvSpPr/>
          <p:nvPr/>
        </p:nvSpPr>
        <p:spPr>
          <a:xfrm>
            <a:off x="4800062" y="1331886"/>
            <a:ext cx="1203173" cy="1941018"/>
          </a:xfrm>
          <a:prstGeom prst="roundRect">
            <a:avLst>
              <a:gd name="adj" fmla="val 9740"/>
            </a:avLst>
          </a:prstGeom>
          <a:noFill/>
          <a:ln w="12700">
            <a:solidFill>
              <a:srgbClr val="FF00FF"/>
            </a:solidFill>
            <a:prstDash val="lgDash"/>
          </a:ln>
          <a:effectLst>
            <a:glow rad="50800">
              <a:srgbClr val="F05AF0">
                <a:alpha val="60000"/>
              </a:srgb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sz="1600" dirty="0"/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9EE72C70-CB46-A09F-42E6-ECA17FA0AEB5}"/>
              </a:ext>
            </a:extLst>
          </p:cNvPr>
          <p:cNvCxnSpPr>
            <a:cxnSpLocks/>
          </p:cNvCxnSpPr>
          <p:nvPr/>
        </p:nvCxnSpPr>
        <p:spPr>
          <a:xfrm>
            <a:off x="6175514" y="1367903"/>
            <a:ext cx="748748" cy="0"/>
          </a:xfrm>
          <a:prstGeom prst="straightConnector1">
            <a:avLst/>
          </a:prstGeom>
          <a:ln w="28575">
            <a:solidFill>
              <a:srgbClr val="FF00FF"/>
            </a:solidFill>
            <a:tailEnd type="triangle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2">
            <a:extLst>
              <a:ext uri="{FF2B5EF4-FFF2-40B4-BE49-F238E27FC236}">
                <a16:creationId xmlns:a16="http://schemas.microsoft.com/office/drawing/2014/main" id="{661FF425-44BD-371F-5EEC-398C571210F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91" t="7528" r="2722" b="3776"/>
          <a:stretch/>
        </p:blipFill>
        <p:spPr bwMode="auto">
          <a:xfrm>
            <a:off x="6003236" y="3244376"/>
            <a:ext cx="6004371" cy="30228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6E0FD25F-4D39-6A98-9B76-41F81D63D33E}"/>
              </a:ext>
            </a:extLst>
          </p:cNvPr>
          <p:cNvCxnSpPr>
            <a:cxnSpLocks/>
            <a:endCxn id="12" idx="0"/>
          </p:cNvCxnSpPr>
          <p:nvPr/>
        </p:nvCxnSpPr>
        <p:spPr>
          <a:xfrm>
            <a:off x="8063948" y="3134139"/>
            <a:ext cx="941474" cy="110237"/>
          </a:xfrm>
          <a:prstGeom prst="straightConnector1">
            <a:avLst/>
          </a:prstGeom>
          <a:ln w="28575">
            <a:solidFill>
              <a:srgbClr val="FC3647"/>
            </a:solidFill>
            <a:tailEnd type="triangle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65BE4A5A-B66A-6F84-6688-055B1AD1D4CD}"/>
              </a:ext>
            </a:extLst>
          </p:cNvPr>
          <p:cNvSpPr txBox="1"/>
          <p:nvPr/>
        </p:nvSpPr>
        <p:spPr>
          <a:xfrm>
            <a:off x="9340559" y="2849063"/>
            <a:ext cx="2914049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b="1" i="1" dirty="0">
                <a:solidFill>
                  <a:srgbClr val="00B0F0"/>
                </a:solidFill>
                <a:cs typeface="Arial" panose="020B0604020202020204" pitchFamily="34" charset="0"/>
              </a:rPr>
              <a:t>Courtesy of </a:t>
            </a:r>
            <a:r>
              <a:rPr lang="en-GB" sz="1400" b="1" i="1" dirty="0">
                <a:solidFill>
                  <a:srgbClr val="00B0F0"/>
                </a:solidFill>
                <a:cs typeface="Arial" panose="020B0604020202020204" pitchFamily="34" charset="0"/>
              </a:rPr>
              <a:t>Patricia Borges de Sousa</a:t>
            </a:r>
          </a:p>
          <a:p>
            <a:r>
              <a:rPr lang="en-US" sz="800" b="1" i="1" u="sng" dirty="0">
                <a:solidFill>
                  <a:srgbClr val="00B0F0"/>
                </a:solidFill>
                <a:cs typeface="Arial" panose="020B0604020202020204" pitchFamily="34" charset="0"/>
              </a:rPr>
              <a:t>https://indico.cern.ch/event/1250075/contributions/5357594/ </a:t>
            </a:r>
            <a:endParaRPr lang="en-GB" sz="800" b="1" i="1" u="sng" dirty="0">
              <a:solidFill>
                <a:srgbClr val="00B0F0"/>
              </a:solidFill>
              <a:cs typeface="Arial" panose="020B0604020202020204" pitchFamily="34" charset="0"/>
            </a:endParaRPr>
          </a:p>
        </p:txBody>
      </p:sp>
      <p:pic>
        <p:nvPicPr>
          <p:cNvPr id="15" name="Immagine 12">
            <a:extLst>
              <a:ext uri="{FF2B5EF4-FFF2-40B4-BE49-F238E27FC236}">
                <a16:creationId xmlns:a16="http://schemas.microsoft.com/office/drawing/2014/main" id="{9E28696A-01BD-CAAC-AAA2-6C9EC2569B9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0754" y="3464188"/>
            <a:ext cx="3385819" cy="1996810"/>
          </a:xfrm>
          <a:prstGeom prst="rect">
            <a:avLst/>
          </a:prstGeom>
        </p:spPr>
      </p:pic>
      <p:pic>
        <p:nvPicPr>
          <p:cNvPr id="16" name="Immagine 13">
            <a:extLst>
              <a:ext uri="{FF2B5EF4-FFF2-40B4-BE49-F238E27FC236}">
                <a16:creationId xmlns:a16="http://schemas.microsoft.com/office/drawing/2014/main" id="{A8C9F289-030E-E3F9-1514-5C19F340A82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29219" y="3825119"/>
            <a:ext cx="2061371" cy="1861406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B3E70877-B611-AD10-9A11-2C2A5393A87E}"/>
              </a:ext>
            </a:extLst>
          </p:cNvPr>
          <p:cNvSpPr txBox="1"/>
          <p:nvPr/>
        </p:nvSpPr>
        <p:spPr>
          <a:xfrm>
            <a:off x="1758289" y="5768775"/>
            <a:ext cx="3916568" cy="461665"/>
          </a:xfrm>
          <a:prstGeom prst="rect">
            <a:avLst/>
          </a:prstGeom>
          <a:solidFill>
            <a:schemeClr val="bg2">
              <a:lumMod val="75000"/>
              <a:alpha val="63922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en-US" sz="2400" b="1" dirty="0">
                <a:solidFill>
                  <a:schemeClr val="tx1"/>
                </a:solidFill>
              </a:rPr>
              <a:t>!</a:t>
            </a:r>
            <a:r>
              <a:rPr lang="en-US" b="1" dirty="0">
                <a:solidFill>
                  <a:schemeClr val="tx1"/>
                </a:solidFill>
              </a:rPr>
              <a:t> Need for high fields in large apertures</a:t>
            </a:r>
            <a:endParaRPr lang="en-GB" b="1" dirty="0">
              <a:solidFill>
                <a:schemeClr val="tx1"/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543FC40F-232B-9866-9AB4-46104CB39B30}"/>
              </a:ext>
            </a:extLst>
          </p:cNvPr>
          <p:cNvSpPr txBox="1"/>
          <p:nvPr/>
        </p:nvSpPr>
        <p:spPr>
          <a:xfrm>
            <a:off x="6067271" y="5460998"/>
            <a:ext cx="3273288" cy="307777"/>
          </a:xfrm>
          <a:prstGeom prst="rect">
            <a:avLst/>
          </a:prstGeom>
          <a:noFill/>
          <a:ln w="3175">
            <a:solidFill>
              <a:schemeClr val="bg1">
                <a:lumMod val="65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en-GB" sz="1400" dirty="0"/>
              <a:t>Assuming 10 </a:t>
            </a:r>
            <a:r>
              <a:rPr lang="en-GB" sz="1400" dirty="0" err="1"/>
              <a:t>TeV</a:t>
            </a:r>
            <a:r>
              <a:rPr lang="en-GB" sz="1400" dirty="0"/>
              <a:t> machine and coil at 4.5 K</a:t>
            </a:r>
          </a:p>
        </p:txBody>
      </p:sp>
      <p:sp>
        <p:nvSpPr>
          <p:cNvPr id="2" name="Date Placeholder 2">
            <a:extLst>
              <a:ext uri="{FF2B5EF4-FFF2-40B4-BE49-F238E27FC236}">
                <a16:creationId xmlns:a16="http://schemas.microsoft.com/office/drawing/2014/main" id="{0A0F7F2E-AC52-CBC3-D289-99DCBBDBD00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35496" y="6393928"/>
            <a:ext cx="3179556" cy="365125"/>
          </a:xfrm>
        </p:spPr>
        <p:txBody>
          <a:bodyPr/>
          <a:lstStyle/>
          <a:p>
            <a:r>
              <a:rPr lang="en-US" dirty="0"/>
              <a:t>15 December – D. Novelli</a:t>
            </a:r>
            <a:endParaRPr lang="en-GB" sz="1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15932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" presetID="26" presetClass="emph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 tmFilter="0, 0; .2, .5; .8, .5; 1, 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" dur="250" autoRev="1" fill="hold"/>
                                        <p:tgtEl>
                                          <p:spTgt spid="1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FD8A3C8-9B39-71BA-116E-2EF087113F2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WP7 – Task 4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DFE83D7-BB92-EB2B-8473-D532A557191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16AB2F8-5338-F742-A59E-35F5B82165E6}" type="slidenum">
              <a:rPr lang="en-GB" smtClean="0"/>
              <a:pPr/>
              <a:t>19</a:t>
            </a:fld>
            <a:endParaRPr lang="en-GB"/>
          </a:p>
        </p:txBody>
      </p:sp>
      <p:sp>
        <p:nvSpPr>
          <p:cNvPr id="27" name="Title 5">
            <a:extLst>
              <a:ext uri="{FF2B5EF4-FFF2-40B4-BE49-F238E27FC236}">
                <a16:creationId xmlns:a16="http://schemas.microsoft.com/office/drawing/2014/main" id="{74ED3A44-384E-D709-4346-24660E9F28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9399" y="207062"/>
            <a:ext cx="9707671" cy="681159"/>
          </a:xfrm>
        </p:spPr>
        <p:txBody>
          <a:bodyPr/>
          <a:lstStyle/>
          <a:p>
            <a:r>
              <a:rPr lang="it-IT"/>
              <a:t>Peaking Factor</a:t>
            </a:r>
            <a:endParaRPr lang="en-GB" cap="small" dirty="0"/>
          </a:p>
        </p:txBody>
      </p:sp>
      <p:sp>
        <p:nvSpPr>
          <p:cNvPr id="6" name="Date Placeholder 2">
            <a:extLst>
              <a:ext uri="{FF2B5EF4-FFF2-40B4-BE49-F238E27FC236}">
                <a16:creationId xmlns:a16="http://schemas.microsoft.com/office/drawing/2014/main" id="{077953CE-61F7-E5F8-2C0D-7BAD2E14970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35496" y="6393928"/>
            <a:ext cx="3179556" cy="365125"/>
          </a:xfrm>
        </p:spPr>
        <p:txBody>
          <a:bodyPr/>
          <a:lstStyle/>
          <a:p>
            <a:r>
              <a:rPr lang="en-US"/>
              <a:t>23 November 2023– D. Novelli</a:t>
            </a:r>
            <a:endParaRPr lang="en-GB" sz="1200" b="1">
              <a:solidFill>
                <a:schemeClr val="bg1"/>
              </a:solidFill>
            </a:endParaRPr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8A8D077A-989B-EAB9-D6B3-CD51EFBCC19F}"/>
              </a:ext>
            </a:extLst>
          </p:cNvPr>
          <p:cNvSpPr txBox="1"/>
          <p:nvPr/>
        </p:nvSpPr>
        <p:spPr>
          <a:xfrm>
            <a:off x="0" y="998593"/>
            <a:ext cx="1219199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buClr>
                <a:srgbClr val="FF0000"/>
              </a:buClr>
            </a:pPr>
            <a:r>
              <a:rPr lang="en-US"/>
              <a:t>We need a peaking factor to switch between peak field and bore field for the sector dipole dipole.</a:t>
            </a:r>
            <a:endParaRPr lang="en-US" dirty="0"/>
          </a:p>
        </p:txBody>
      </p:sp>
      <p:pic>
        <p:nvPicPr>
          <p:cNvPr id="19" name="Immagine 18">
            <a:extLst>
              <a:ext uri="{FF2B5EF4-FFF2-40B4-BE49-F238E27FC236}">
                <a16:creationId xmlns:a16="http://schemas.microsoft.com/office/drawing/2014/main" id="{9E2EE9C1-F6C6-FB89-3D59-A80199C8D66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" y="2841894"/>
            <a:ext cx="12192000" cy="3405862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1" name="CasellaDiTesto 20">
                <a:extLst>
                  <a:ext uri="{FF2B5EF4-FFF2-40B4-BE49-F238E27FC236}">
                    <a16:creationId xmlns:a16="http://schemas.microsoft.com/office/drawing/2014/main" id="{21FAA700-9D5E-7932-A0DE-DF5274326C28}"/>
                  </a:ext>
                </a:extLst>
              </p:cNvPr>
              <p:cNvSpPr txBox="1"/>
              <p:nvPr/>
            </p:nvSpPr>
            <p:spPr>
              <a:xfrm>
                <a:off x="-1" y="1528773"/>
                <a:ext cx="12191999" cy="146444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>
                  <a:buClr>
                    <a:srgbClr val="FF0000"/>
                  </a:buClr>
                </a:pPr>
                <a:r>
                  <a:rPr lang="en-US"/>
                  <a:t>The ratio between peak field and bore field follows the hyperbolic fit:   </a:t>
                </a:r>
                <a14:m>
                  <m:oMath xmlns:m="http://schemas.openxmlformats.org/officeDocument/2006/math">
                    <m:r>
                      <a:rPr lang="it-IT" b="0" i="1" smtClean="0">
                        <a:latin typeface="Cambria Math" panose="02040503050406030204" pitchFamily="18" charset="0"/>
                      </a:rPr>
                      <m:t>𝜆</m:t>
                    </m:r>
                    <m:d>
                      <m:dPr>
                        <m:ctrlPr>
                          <a:rPr lang="it-IT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it-IT" b="0" i="1" smtClean="0">
                            <a:latin typeface="Cambria Math" panose="02040503050406030204" pitchFamily="18" charset="0"/>
                          </a:rPr>
                          <m:t>𝑤</m:t>
                        </m:r>
                        <m:r>
                          <a:rPr lang="it-IT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it-IT" b="0" i="1" smtClean="0">
                            <a:latin typeface="Cambria Math" panose="02040503050406030204" pitchFamily="18" charset="0"/>
                          </a:rPr>
                          <m:t>𝑟</m:t>
                        </m:r>
                      </m:e>
                    </m:d>
                    <m:r>
                      <a:rPr lang="it-IT" b="0" i="1" smtClean="0">
                        <a:latin typeface="Cambria Math" panose="02040503050406030204" pitchFamily="18" charset="0"/>
                      </a:rPr>
                      <m:t>∼1+</m:t>
                    </m:r>
                    <m:r>
                      <a:rPr lang="it-IT" b="0" i="1" smtClean="0">
                        <a:latin typeface="Cambria Math" panose="02040503050406030204" pitchFamily="18" charset="0"/>
                      </a:rPr>
                      <m:t>𝐴</m:t>
                    </m:r>
                    <m:r>
                      <a:rPr lang="it-IT" b="0" i="1" smtClean="0">
                        <a:latin typeface="Cambria Math" panose="02040503050406030204" pitchFamily="18" charset="0"/>
                      </a:rPr>
                      <m:t>⋅</m:t>
                    </m:r>
                    <m:f>
                      <m:fPr>
                        <m:ctrlPr>
                          <a:rPr lang="it-IT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it-IT" b="0" i="1" smtClean="0">
                            <a:latin typeface="Cambria Math" panose="02040503050406030204" pitchFamily="18" charset="0"/>
                          </a:rPr>
                          <m:t>𝑟</m:t>
                        </m:r>
                      </m:num>
                      <m:den>
                        <m:r>
                          <a:rPr lang="it-IT" b="0" i="1" smtClean="0">
                            <a:latin typeface="Cambria Math" panose="02040503050406030204" pitchFamily="18" charset="0"/>
                          </a:rPr>
                          <m:t>𝑤</m:t>
                        </m:r>
                      </m:den>
                    </m:f>
                  </m:oMath>
                </a14:m>
                <a:endParaRPr lang="it-IT" b="0"/>
              </a:p>
              <a:p>
                <a:pPr algn="ctr">
                  <a:buClr>
                    <a:srgbClr val="FF0000"/>
                  </a:buClr>
                </a:pPr>
                <a:r>
                  <a:rPr lang="it-IT"/>
                  <a:t>where </a:t>
                </a:r>
                <a:r>
                  <a:rPr lang="it-IT" i="1"/>
                  <a:t>r</a:t>
                </a:r>
                <a:r>
                  <a:rPr lang="it-IT"/>
                  <a:t> is the aperture radius ad </a:t>
                </a:r>
                <a:r>
                  <a:rPr lang="it-IT" i="1"/>
                  <a:t>w </a:t>
                </a:r>
                <a:r>
                  <a:rPr lang="it-IT"/>
                  <a:t>is the coil width of the sector coil</a:t>
                </a:r>
              </a:p>
              <a:p>
                <a:pPr algn="ctr">
                  <a:lnSpc>
                    <a:spcPct val="150000"/>
                  </a:lnSpc>
                  <a:buClr>
                    <a:srgbClr val="FF0000"/>
                  </a:buClr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it-IT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b="0" i="1" smtClean="0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it-IT" b="0" i="1" smtClean="0">
                            <a:latin typeface="Cambria Math" panose="02040503050406030204" pitchFamily="18" charset="0"/>
                          </a:rPr>
                          <m:t>𝑝𝑒𝑎𝑘</m:t>
                        </m:r>
                      </m:sub>
                    </m:sSub>
                    <m:r>
                      <a:rPr lang="it-IT" b="0" i="1" smtClean="0">
                        <a:latin typeface="Cambria Math" panose="02040503050406030204" pitchFamily="18" charset="0"/>
                      </a:rPr>
                      <m:t>/</m:t>
                    </m:r>
                    <m:sSub>
                      <m:sSubPr>
                        <m:ctrlPr>
                          <a:rPr lang="it-IT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b="0" i="1" smtClean="0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it-IT" b="0" i="1" smtClean="0">
                            <a:latin typeface="Cambria Math" panose="02040503050406030204" pitchFamily="18" charset="0"/>
                          </a:rPr>
                          <m:t>𝑏𝑜𝑟𝑒</m:t>
                        </m:r>
                      </m:sub>
                    </m:sSub>
                  </m:oMath>
                </a14:m>
                <a:r>
                  <a:rPr lang="it-IT" b="0"/>
                  <a:t> </a:t>
                </a:r>
                <a14:m>
                  <m:oMath xmlns:m="http://schemas.openxmlformats.org/officeDocument/2006/math">
                    <m:r>
                      <a:rPr lang="it-IT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it-IT" b="0" i="1" smtClean="0">
                        <a:latin typeface="Cambria Math" panose="02040503050406030204" pitchFamily="18" charset="0"/>
                      </a:rPr>
                      <m:t>𝜆</m:t>
                    </m:r>
                  </m:oMath>
                </a14:m>
                <a:endParaRPr lang="it-IT" b="0"/>
              </a:p>
              <a:p>
                <a:pPr algn="ctr">
                  <a:buClr>
                    <a:srgbClr val="FF0000"/>
                  </a:buClr>
                </a:pPr>
                <a:r>
                  <a:rPr lang="en-US"/>
                  <a:t> </a:t>
                </a:r>
                <a:endParaRPr lang="en-US" dirty="0"/>
              </a:p>
            </p:txBody>
          </p:sp>
        </mc:Choice>
        <mc:Fallback xmlns="">
          <p:sp>
            <p:nvSpPr>
              <p:cNvPr id="21" name="CasellaDiTesto 20">
                <a:extLst>
                  <a:ext uri="{FF2B5EF4-FFF2-40B4-BE49-F238E27FC236}">
                    <a16:creationId xmlns:a16="http://schemas.microsoft.com/office/drawing/2014/main" id="{21FAA700-9D5E-7932-A0DE-DF5274326C2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1" y="1528773"/>
                <a:ext cx="12191999" cy="146444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0" name="Immagine 29">
            <a:extLst>
              <a:ext uri="{FF2B5EF4-FFF2-40B4-BE49-F238E27FC236}">
                <a16:creationId xmlns:a16="http://schemas.microsoft.com/office/drawing/2014/main" id="{0F476718-57B5-11C3-21A1-DE639FB0572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010775" y="6102761"/>
            <a:ext cx="2181225" cy="1449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109425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F0B752B-2793-0766-C1D5-7A171E00340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WP7 – Task 4</a:t>
            </a:r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B4ACD79-99B2-9E53-B137-0D799FC5947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16AB2F8-5338-F742-A59E-35F5B82165E6}" type="slidenum">
              <a:rPr lang="en-GB" smtClean="0"/>
              <a:pPr/>
              <a:t>20</a:t>
            </a:fld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F675698A-E291-1948-DDFE-B4AB8C30B2E9}"/>
                  </a:ext>
                </a:extLst>
              </p:cNvPr>
              <p:cNvSpPr txBox="1"/>
              <p:nvPr/>
            </p:nvSpPr>
            <p:spPr>
              <a:xfrm>
                <a:off x="381864" y="3230755"/>
                <a:ext cx="2549693" cy="502830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                    </m:t>
                          </m:r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𝐽</m:t>
                          </m:r>
                        </m:e>
                        <m:sub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𝑙𝑙</m:t>
                          </m:r>
                        </m:sub>
                      </m:sSub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6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𝜋</m:t>
                          </m:r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𝐵</m:t>
                          </m:r>
                        </m:num>
                        <m:den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sSub>
                            <m:sSubPr>
                              <m:ctrlP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𝜇</m:t>
                              </m:r>
                            </m:e>
                            <m:sub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𝑤</m:t>
                          </m:r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𝑠𝑖𝑛</m:t>
                          </m:r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𝛼</m:t>
                          </m:r>
                        </m:den>
                      </m:f>
                    </m:oMath>
                  </m:oMathPara>
                </a14:m>
                <a:endParaRPr lang="en-GB" sz="1600" dirty="0"/>
              </a:p>
            </p:txBody>
          </p:sp>
        </mc:Choice>
        <mc:Fallback xmlns=""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F675698A-E291-1948-DDFE-B4AB8C30B2E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1864" y="3230755"/>
                <a:ext cx="2549693" cy="502830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389B225C-C441-F522-787A-7AAF931091B3}"/>
                  </a:ext>
                </a:extLst>
              </p:cNvPr>
              <p:cNvSpPr txBox="1"/>
              <p:nvPr/>
            </p:nvSpPr>
            <p:spPr>
              <a:xfrm>
                <a:off x="3320740" y="3653840"/>
                <a:ext cx="2220993" cy="24622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r>
                  <a:rPr lang="en-US" sz="1600" b="1" dirty="0"/>
                  <a:t>Intersection</a:t>
                </a:r>
                <a:r>
                  <a:rPr lang="en-US" sz="1600" dirty="0"/>
                  <a:t>: </a:t>
                </a:r>
                <a14:m>
                  <m:oMath xmlns:m="http://schemas.openxmlformats.org/officeDocument/2006/math">
                    <m:r>
                      <a:rPr lang="en-US" sz="1600" b="0" i="0" smtClean="0">
                        <a:latin typeface="Cambria Math" panose="02040503050406030204" pitchFamily="18" charset="0"/>
                      </a:rPr>
                      <m:t>   </m:t>
                    </m:r>
                    <m:sSub>
                      <m:sSubPr>
                        <m:ctrlPr>
                          <a:rPr lang="en-US" sz="16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𝐽</m:t>
                        </m:r>
                      </m:e>
                      <m:sub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𝑙𝑙</m:t>
                        </m:r>
                      </m:sub>
                    </m:sSub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−</m:t>
                    </m:r>
                    <m:sSub>
                      <m:sSubPr>
                        <m:ctrlPr>
                          <a:rPr lang="en-US" sz="16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𝐽</m:t>
                        </m:r>
                      </m:e>
                      <m:sub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</m:sSub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endParaRPr lang="en-GB" sz="1600" dirty="0"/>
              </a:p>
            </p:txBody>
          </p:sp>
        </mc:Choice>
        <mc:Fallback xmlns=""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389B225C-C441-F522-787A-7AAF931091B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20740" y="3653840"/>
                <a:ext cx="2220993" cy="246221"/>
              </a:xfrm>
              <a:prstGeom prst="rect">
                <a:avLst/>
              </a:prstGeom>
              <a:blipFill>
                <a:blip r:embed="rId3"/>
                <a:stretch>
                  <a:fillRect l="-5769" t="-24390" r="-1923" b="-4878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901AB499-6979-8195-0D2B-C9757E765624}"/>
                  </a:ext>
                </a:extLst>
              </p:cNvPr>
              <p:cNvSpPr txBox="1"/>
              <p:nvPr/>
            </p:nvSpPr>
            <p:spPr>
              <a:xfrm>
                <a:off x="2498678" y="4739676"/>
                <a:ext cx="1698798" cy="28386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US" sz="16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e>
                            <m:sub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𝑚𝑎𝑟𝑔𝑖𝑛</m:t>
                              </m:r>
                            </m:sub>
                          </m:sSub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 ,</m:t>
                          </m:r>
                          <m:sSub>
                            <m:sSubPr>
                              <m:ctrlP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𝐽</m:t>
                              </m:r>
                            </m:e>
                            <m:sub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𝑚𝑎𝑟𝑔𝑖𝑛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en-GB" sz="1600" dirty="0"/>
              </a:p>
            </p:txBody>
          </p:sp>
        </mc:Choice>
        <mc:Fallback xmlns=""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901AB499-6979-8195-0D2B-C9757E76562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98678" y="4739676"/>
                <a:ext cx="1698798" cy="283860"/>
              </a:xfrm>
              <a:prstGeom prst="rect">
                <a:avLst/>
              </a:prstGeom>
              <a:blipFill>
                <a:blip r:embed="rId4"/>
                <a:stretch>
                  <a:fillRect b="-2608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5D5D9DB9-8212-B2E2-33C4-6432BF2072F6}"/>
                  </a:ext>
                </a:extLst>
              </p:cNvPr>
              <p:cNvSpPr txBox="1"/>
              <p:nvPr/>
            </p:nvSpPr>
            <p:spPr>
              <a:xfrm>
                <a:off x="381864" y="3980137"/>
                <a:ext cx="2549693" cy="246221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sSub>
                      <m:sSubPr>
                        <m:ctrlPr>
                          <a:rPr lang="en-US" sz="16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𝐽</m:t>
                        </m:r>
                      </m:e>
                      <m:sub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</m:sSub>
                  </m:oMath>
                </a14:m>
                <a:r>
                  <a:rPr lang="en-US" sz="1600" dirty="0"/>
                  <a:t>   depends on the material</a:t>
                </a:r>
                <a:endParaRPr lang="en-GB" sz="1600" dirty="0"/>
              </a:p>
            </p:txBody>
          </p:sp>
        </mc:Choice>
        <mc:Fallback xmlns=""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5D5D9DB9-8212-B2E2-33C4-6432BF2072F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1864" y="3980137"/>
                <a:ext cx="2549693" cy="246221"/>
              </a:xfrm>
              <a:prstGeom prst="rect">
                <a:avLst/>
              </a:prstGeom>
              <a:blipFill>
                <a:blip r:embed="rId5"/>
                <a:stretch>
                  <a:fillRect t="-27500" r="-239" b="-50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0" name="Right Brace 49">
            <a:extLst>
              <a:ext uri="{FF2B5EF4-FFF2-40B4-BE49-F238E27FC236}">
                <a16:creationId xmlns:a16="http://schemas.microsoft.com/office/drawing/2014/main" id="{35A0F6E9-056F-4BB2-7AD1-A33C449349DC}"/>
              </a:ext>
            </a:extLst>
          </p:cNvPr>
          <p:cNvSpPr/>
          <p:nvPr/>
        </p:nvSpPr>
        <p:spPr>
          <a:xfrm>
            <a:off x="2931557" y="3492731"/>
            <a:ext cx="274215" cy="612141"/>
          </a:xfrm>
          <a:prstGeom prst="rightBrac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1" name="Arrow: Right 50">
            <a:extLst>
              <a:ext uri="{FF2B5EF4-FFF2-40B4-BE49-F238E27FC236}">
                <a16:creationId xmlns:a16="http://schemas.microsoft.com/office/drawing/2014/main" id="{D8697922-8674-88D6-9CB1-C2E4063B8C91}"/>
              </a:ext>
            </a:extLst>
          </p:cNvPr>
          <p:cNvSpPr/>
          <p:nvPr/>
        </p:nvSpPr>
        <p:spPr>
          <a:xfrm>
            <a:off x="1847404" y="4667383"/>
            <a:ext cx="465345" cy="487125"/>
          </a:xfrm>
          <a:prstGeom prst="rightArrow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D270504B-5605-A669-C8C8-78DB9855F844}"/>
              </a:ext>
            </a:extLst>
          </p:cNvPr>
          <p:cNvCxnSpPr>
            <a:cxnSpLocks/>
          </p:cNvCxnSpPr>
          <p:nvPr/>
        </p:nvCxnSpPr>
        <p:spPr>
          <a:xfrm>
            <a:off x="6063516" y="2953172"/>
            <a:ext cx="0" cy="2729674"/>
          </a:xfrm>
          <a:prstGeom prst="line">
            <a:avLst/>
          </a:prstGeom>
          <a:ln w="12700">
            <a:solidFill>
              <a:srgbClr val="FF0000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868B88CA-9294-62D5-DB5F-CFC0EC9A7167}"/>
              </a:ext>
            </a:extLst>
          </p:cNvPr>
          <p:cNvSpPr txBox="1"/>
          <p:nvPr/>
        </p:nvSpPr>
        <p:spPr>
          <a:xfrm>
            <a:off x="-4591" y="2738286"/>
            <a:ext cx="608733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b="1" cap="small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Dipole</a:t>
            </a:r>
            <a:endParaRPr lang="en-GB" b="1" cap="small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62A274B-E0A5-42FE-41E6-5B5D6EE1E6FE}"/>
              </a:ext>
            </a:extLst>
          </p:cNvPr>
          <p:cNvSpPr txBox="1"/>
          <p:nvPr/>
        </p:nvSpPr>
        <p:spPr>
          <a:xfrm>
            <a:off x="6089374" y="2711151"/>
            <a:ext cx="608733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b="1" cap="small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Quadrupole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0A4F335F-3F4A-5C34-7AC3-C0100DAB1356}"/>
                  </a:ext>
                </a:extLst>
              </p:cNvPr>
              <p:cNvSpPr txBox="1"/>
              <p:nvPr/>
            </p:nvSpPr>
            <p:spPr>
              <a:xfrm>
                <a:off x="6501927" y="3230755"/>
                <a:ext cx="2549693" cy="702565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𝐽</m:t>
                          </m:r>
                        </m:e>
                        <m:sub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𝑙𝑙</m:t>
                          </m:r>
                        </m:sub>
                      </m:sSub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6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𝜋</m:t>
                          </m:r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𝐵</m:t>
                          </m:r>
                        </m:num>
                        <m:den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sSub>
                            <m:sSubPr>
                              <m:ctrlP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𝜇</m:t>
                              </m:r>
                            </m:e>
                            <m:sub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e>
                            <m:sub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𝑟𝑒𝑓</m:t>
                              </m:r>
                            </m:sub>
                          </m:sSub>
                          <m:func>
                            <m:funcPr>
                              <m:ctrlP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m:rPr>
                                  <m:sty m:val="p"/>
                                </m:rPr>
                                <a:rPr lang="en-US" sz="1600" b="0" i="0" smtClean="0">
                                  <a:latin typeface="Cambria Math" panose="02040503050406030204" pitchFamily="18" charset="0"/>
                                </a:rPr>
                                <m:t>ln</m:t>
                              </m:r>
                            </m:fName>
                            <m:e>
                              <m:d>
                                <m:dPr>
                                  <m:ctrlPr>
                                    <a:rPr lang="en-US" sz="16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en-US" sz="16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sSub>
                                        <m:sSubPr>
                                          <m:ctrlPr>
                                            <a:rPr lang="en-US" sz="1600" b="0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1600" b="0" i="1" smtClean="0">
                                              <a:latin typeface="Cambria Math" panose="02040503050406030204" pitchFamily="18" charset="0"/>
                                            </a:rPr>
                                            <m:t>𝑎</m:t>
                                          </m:r>
                                        </m:e>
                                        <m:sub>
                                          <m:r>
                                            <a:rPr lang="en-US" sz="1600" b="0" i="1" smtClean="0">
                                              <a:latin typeface="Cambria Math" panose="02040503050406030204" pitchFamily="18" charset="0"/>
                                            </a:rPr>
                                            <m:t>2</m:t>
                                          </m:r>
                                        </m:sub>
                                      </m:sSub>
                                    </m:num>
                                    <m:den>
                                      <m:sSub>
                                        <m:sSubPr>
                                          <m:ctrlPr>
                                            <a:rPr lang="en-US" sz="1600" b="0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1600" b="0" i="1" smtClean="0">
                                              <a:latin typeface="Cambria Math" panose="02040503050406030204" pitchFamily="18" charset="0"/>
                                            </a:rPr>
                                            <m:t>𝑎</m:t>
                                          </m:r>
                                        </m:e>
                                        <m:sub>
                                          <m:r>
                                            <a:rPr lang="en-US" sz="1600" b="0" i="1" smtClean="0">
                                              <a:latin typeface="Cambria Math" panose="02040503050406030204" pitchFamily="18" charset="0"/>
                                            </a:rPr>
                                            <m:t>1</m:t>
                                          </m:r>
                                        </m:sub>
                                      </m:sSub>
                                    </m:den>
                                  </m:f>
                                </m:e>
                              </m:d>
                            </m:e>
                          </m:func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𝑠𝑖𝑛</m:t>
                          </m:r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𝛼</m:t>
                          </m:r>
                        </m:den>
                      </m:f>
                    </m:oMath>
                  </m:oMathPara>
                </a14:m>
                <a:endParaRPr lang="en-GB" sz="1600" dirty="0"/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0A4F335F-3F4A-5C34-7AC3-C0100DAB135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01927" y="3230755"/>
                <a:ext cx="2549693" cy="702565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B6F9311D-A82F-DDEF-0001-E1AB6C16756F}"/>
                  </a:ext>
                </a:extLst>
              </p:cNvPr>
              <p:cNvSpPr txBox="1"/>
              <p:nvPr/>
            </p:nvSpPr>
            <p:spPr>
              <a:xfrm>
                <a:off x="9440803" y="3653840"/>
                <a:ext cx="2220993" cy="24622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r>
                  <a:rPr lang="en-US" sz="1600" b="1" dirty="0"/>
                  <a:t>Intersection</a:t>
                </a:r>
                <a:r>
                  <a:rPr lang="en-US" sz="1600" dirty="0"/>
                  <a:t>: </a:t>
                </a:r>
                <a14:m>
                  <m:oMath xmlns:m="http://schemas.openxmlformats.org/officeDocument/2006/math">
                    <m:r>
                      <a:rPr lang="en-US" sz="1600" b="0" i="0" smtClean="0">
                        <a:latin typeface="Cambria Math" panose="02040503050406030204" pitchFamily="18" charset="0"/>
                      </a:rPr>
                      <m:t>   </m:t>
                    </m:r>
                    <m:sSub>
                      <m:sSubPr>
                        <m:ctrlPr>
                          <a:rPr lang="en-US" sz="16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𝐽</m:t>
                        </m:r>
                      </m:e>
                      <m:sub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𝑙𝑙</m:t>
                        </m:r>
                      </m:sub>
                    </m:sSub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−</m:t>
                    </m:r>
                    <m:sSub>
                      <m:sSubPr>
                        <m:ctrlPr>
                          <a:rPr lang="en-US" sz="16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𝐽</m:t>
                        </m:r>
                      </m:e>
                      <m:sub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</m:sSub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endParaRPr lang="en-GB" sz="1600" dirty="0"/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B6F9311D-A82F-DDEF-0001-E1AB6C16756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440803" y="3653840"/>
                <a:ext cx="2220993" cy="246221"/>
              </a:xfrm>
              <a:prstGeom prst="rect">
                <a:avLst/>
              </a:prstGeom>
              <a:blipFill>
                <a:blip r:embed="rId12"/>
                <a:stretch>
                  <a:fillRect l="-5769" t="-24390" r="-1923" b="-4878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86519C8D-0529-15F2-D65E-F2553AE1A2D2}"/>
                  </a:ext>
                </a:extLst>
              </p:cNvPr>
              <p:cNvSpPr txBox="1"/>
              <p:nvPr/>
            </p:nvSpPr>
            <p:spPr>
              <a:xfrm>
                <a:off x="8618741" y="4739676"/>
                <a:ext cx="1698798" cy="28386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US" sz="16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e>
                            <m:sub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𝑚𝑎𝑟𝑔𝑖𝑛</m:t>
                              </m:r>
                            </m:sub>
                          </m:sSub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 ,</m:t>
                          </m:r>
                          <m:sSub>
                            <m:sSubPr>
                              <m:ctrlP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𝐽</m:t>
                              </m:r>
                            </m:e>
                            <m:sub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𝑚𝑎𝑟𝑔𝑖𝑛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en-GB" sz="1600" dirty="0"/>
              </a:p>
            </p:txBody>
          </p:sp>
        </mc:Choice>
        <mc:Fallback xmlns="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86519C8D-0529-15F2-D65E-F2553AE1A2D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18741" y="4739676"/>
                <a:ext cx="1698798" cy="283860"/>
              </a:xfrm>
              <a:prstGeom prst="rect">
                <a:avLst/>
              </a:prstGeom>
              <a:blipFill>
                <a:blip r:embed="rId13"/>
                <a:stretch>
                  <a:fillRect b="-2608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B80E637C-9C87-E35E-DCC8-A2287499D9FA}"/>
                  </a:ext>
                </a:extLst>
              </p:cNvPr>
              <p:cNvSpPr txBox="1"/>
              <p:nvPr/>
            </p:nvSpPr>
            <p:spPr>
              <a:xfrm>
                <a:off x="6501927" y="3980137"/>
                <a:ext cx="2549693" cy="246221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sSub>
                      <m:sSubPr>
                        <m:ctrlPr>
                          <a:rPr lang="en-US" sz="16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𝐽</m:t>
                        </m:r>
                      </m:e>
                      <m:sub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</m:sSub>
                  </m:oMath>
                </a14:m>
                <a:r>
                  <a:rPr lang="en-US" sz="1600" dirty="0"/>
                  <a:t>   depends on the material</a:t>
                </a:r>
                <a:endParaRPr lang="en-GB" sz="1600" dirty="0"/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B80E637C-9C87-E35E-DCC8-A2287499D9F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01927" y="3980137"/>
                <a:ext cx="2549693" cy="246221"/>
              </a:xfrm>
              <a:prstGeom prst="rect">
                <a:avLst/>
              </a:prstGeom>
              <a:blipFill>
                <a:blip r:embed="rId14"/>
                <a:stretch>
                  <a:fillRect t="-27500" r="-239" b="-50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9" name="Right Brace 18">
            <a:extLst>
              <a:ext uri="{FF2B5EF4-FFF2-40B4-BE49-F238E27FC236}">
                <a16:creationId xmlns:a16="http://schemas.microsoft.com/office/drawing/2014/main" id="{41508C44-FDD5-6118-C571-080F395E69E8}"/>
              </a:ext>
            </a:extLst>
          </p:cNvPr>
          <p:cNvSpPr/>
          <p:nvPr/>
        </p:nvSpPr>
        <p:spPr>
          <a:xfrm>
            <a:off x="9051620" y="3492731"/>
            <a:ext cx="274215" cy="612141"/>
          </a:xfrm>
          <a:prstGeom prst="rightBrac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Arrow: Right 19">
            <a:extLst>
              <a:ext uri="{FF2B5EF4-FFF2-40B4-BE49-F238E27FC236}">
                <a16:creationId xmlns:a16="http://schemas.microsoft.com/office/drawing/2014/main" id="{878C917E-977F-5B12-D380-D5E5A4B66B6F}"/>
              </a:ext>
            </a:extLst>
          </p:cNvPr>
          <p:cNvSpPr/>
          <p:nvPr/>
        </p:nvSpPr>
        <p:spPr>
          <a:xfrm>
            <a:off x="7967467" y="4667383"/>
            <a:ext cx="465345" cy="487125"/>
          </a:xfrm>
          <a:prstGeom prst="rightArrow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Date Placeholder 2">
            <a:extLst>
              <a:ext uri="{FF2B5EF4-FFF2-40B4-BE49-F238E27FC236}">
                <a16:creationId xmlns:a16="http://schemas.microsoft.com/office/drawing/2014/main" id="{448A7C6B-F5CF-EA86-79F6-B62F93FC381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35496" y="6393928"/>
            <a:ext cx="3179556" cy="365125"/>
          </a:xfrm>
        </p:spPr>
        <p:txBody>
          <a:bodyPr/>
          <a:lstStyle/>
          <a:p>
            <a:r>
              <a:rPr lang="en-US"/>
              <a:t>23 November 2023– D. Novelli</a:t>
            </a:r>
            <a:endParaRPr lang="en-GB" sz="1200" b="1">
              <a:solidFill>
                <a:schemeClr val="bg1"/>
              </a:solidFill>
            </a:endParaRPr>
          </a:p>
        </p:txBody>
      </p:sp>
      <p:sp>
        <p:nvSpPr>
          <p:cNvPr id="7" name="Titolo 6">
            <a:extLst>
              <a:ext uri="{FF2B5EF4-FFF2-40B4-BE49-F238E27FC236}">
                <a16:creationId xmlns:a16="http://schemas.microsoft.com/office/drawing/2014/main" id="{794DF2B6-E6D5-2D94-7B8B-9EDF0605A3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Margin Limit</a:t>
            </a:r>
          </a:p>
        </p:txBody>
      </p:sp>
      <p:sp>
        <p:nvSpPr>
          <p:cNvPr id="8" name="TextBox 27">
            <a:extLst>
              <a:ext uri="{FF2B5EF4-FFF2-40B4-BE49-F238E27FC236}">
                <a16:creationId xmlns:a16="http://schemas.microsoft.com/office/drawing/2014/main" id="{75DD465E-8C21-8630-CA52-F39F84D4F1BA}"/>
              </a:ext>
            </a:extLst>
          </p:cNvPr>
          <p:cNvSpPr txBox="1">
            <a:spLocks/>
          </p:cNvSpPr>
          <p:nvPr/>
        </p:nvSpPr>
        <p:spPr>
          <a:xfrm>
            <a:off x="382620" y="1247680"/>
            <a:ext cx="1285959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i="1" dirty="0"/>
              <a:t>Constants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19">
                <a:extLst>
                  <a:ext uri="{FF2B5EF4-FFF2-40B4-BE49-F238E27FC236}">
                    <a16:creationId xmlns:a16="http://schemas.microsoft.com/office/drawing/2014/main" id="{5DE1D9BC-4A01-ADCF-471C-E89ABBCD568D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667063" y="1764737"/>
                <a:ext cx="1086451" cy="24622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r>
                  <a:rPr lang="en-US" sz="1600" b="0" dirty="0"/>
                  <a:t>Coil width  </a:t>
                </a:r>
                <a14:m>
                  <m:oMath xmlns:m="http://schemas.openxmlformats.org/officeDocument/2006/math"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𝑤</m:t>
                    </m:r>
                  </m:oMath>
                </a14:m>
                <a:endParaRPr lang="en-GB" sz="1600" i="1" dirty="0"/>
              </a:p>
            </p:txBody>
          </p:sp>
        </mc:Choice>
        <mc:Fallback xmlns="">
          <p:sp>
            <p:nvSpPr>
              <p:cNvPr id="10" name="TextBox 19">
                <a:extLst>
                  <a:ext uri="{FF2B5EF4-FFF2-40B4-BE49-F238E27FC236}">
                    <a16:creationId xmlns:a16="http://schemas.microsoft.com/office/drawing/2014/main" id="{5DE1D9BC-4A01-ADCF-471C-E89ABBCD568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67063" y="1764737"/>
                <a:ext cx="1086451" cy="246221"/>
              </a:xfrm>
              <a:prstGeom prst="rect">
                <a:avLst/>
              </a:prstGeom>
              <a:blipFill>
                <a:blip r:embed="rId15"/>
                <a:stretch>
                  <a:fillRect l="-11173" t="-24390" r="-2793" b="-48780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1" name="Straight Arrow Connector 21">
            <a:extLst>
              <a:ext uri="{FF2B5EF4-FFF2-40B4-BE49-F238E27FC236}">
                <a16:creationId xmlns:a16="http://schemas.microsoft.com/office/drawing/2014/main" id="{19676088-DBF2-C254-6B3B-A53ECFF7336C}"/>
              </a:ext>
            </a:extLst>
          </p:cNvPr>
          <p:cNvCxnSpPr>
            <a:cxnSpLocks/>
          </p:cNvCxnSpPr>
          <p:nvPr/>
        </p:nvCxnSpPr>
        <p:spPr>
          <a:xfrm>
            <a:off x="284053" y="1539943"/>
            <a:ext cx="1200190" cy="0"/>
          </a:xfrm>
          <a:prstGeom prst="straightConnector1">
            <a:avLst/>
          </a:prstGeom>
          <a:ln>
            <a:headEnd type="none" w="med" len="med"/>
            <a:tailEnd type="arrow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2">
                <a:extLst>
                  <a:ext uri="{FF2B5EF4-FFF2-40B4-BE49-F238E27FC236}">
                    <a16:creationId xmlns:a16="http://schemas.microsoft.com/office/drawing/2014/main" id="{5A5AE4FB-431F-EC92-ABBF-8433DC4560CA}"/>
                  </a:ext>
                </a:extLst>
              </p:cNvPr>
              <p:cNvSpPr txBox="1"/>
              <p:nvPr/>
            </p:nvSpPr>
            <p:spPr>
              <a:xfrm>
                <a:off x="1675206" y="1394092"/>
                <a:ext cx="6921447" cy="26956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1600" b="1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sz="1600" b="1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𝑪</m:t>
                        </m:r>
                      </m:e>
                      <m:sub>
                        <m:r>
                          <a:rPr lang="it-IT" sz="1600" b="1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𝑴𝒂𝒈𝒏𝒆𝒕</m:t>
                        </m:r>
                      </m:sub>
                    </m:sSub>
                  </m:oMath>
                </a14:m>
                <a:r>
                  <a:rPr lang="en-GB" sz="1600" i="1" dirty="0">
                    <a:solidFill>
                      <a:srgbClr val="00B050"/>
                    </a:solidFill>
                  </a:rPr>
                  <a:t> </a:t>
                </a:r>
                <a:r>
                  <a:rPr lang="en-GB" sz="1600" dirty="0"/>
                  <a:t>from the cost  model,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b="1" i="1" smtClean="0">
                            <a:solidFill>
                              <a:srgbClr val="2A43B9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1" i="1">
                            <a:solidFill>
                              <a:srgbClr val="2A43B9"/>
                            </a:solidFill>
                            <a:latin typeface="Cambria Math" panose="02040503050406030204" pitchFamily="18" charset="0"/>
                          </a:rPr>
                          <m:t>𝝈</m:t>
                        </m:r>
                      </m:e>
                      <m:sub>
                        <m:r>
                          <a:rPr lang="en-US" sz="1600" b="1" i="1">
                            <a:solidFill>
                              <a:srgbClr val="2A43B9"/>
                            </a:solidFill>
                            <a:latin typeface="Cambria Math" panose="02040503050406030204" pitchFamily="18" charset="0"/>
                          </a:rPr>
                          <m:t>𝒎𝒂𝒙</m:t>
                        </m:r>
                      </m:sub>
                    </m:sSub>
                  </m:oMath>
                </a14:m>
                <a:r>
                  <a:rPr lang="en-GB" sz="1600" b="1" i="1" dirty="0"/>
                  <a:t> </a:t>
                </a:r>
                <a:r>
                  <a:rPr lang="en-GB" sz="1600" dirty="0"/>
                  <a:t>in function of the material, </a:t>
                </a:r>
                <a14:m>
                  <m:oMath xmlns:m="http://schemas.openxmlformats.org/officeDocument/2006/math">
                    <m:r>
                      <a:rPr lang="en-US" sz="1600" b="1" i="1" smtClean="0">
                        <a:solidFill>
                          <a:srgbClr val="E77619"/>
                        </a:solidFill>
                        <a:latin typeface="Cambria Math" panose="02040503050406030204" pitchFamily="18" charset="0"/>
                      </a:rPr>
                      <m:t>𝜶</m:t>
                    </m:r>
                  </m:oMath>
                </a14:m>
                <a:r>
                  <a:rPr lang="en-GB" sz="1600" i="1" dirty="0"/>
                  <a:t> </a:t>
                </a:r>
                <a:r>
                  <a:rPr lang="en-GB" sz="1600" dirty="0"/>
                  <a:t>of the sector coil</a:t>
                </a:r>
                <a:endParaRPr lang="en-GB" sz="1600" i="1" dirty="0"/>
              </a:p>
            </p:txBody>
          </p:sp>
        </mc:Choice>
        <mc:Fallback xmlns="">
          <p:sp>
            <p:nvSpPr>
              <p:cNvPr id="21" name="TextBox 22">
                <a:extLst>
                  <a:ext uri="{FF2B5EF4-FFF2-40B4-BE49-F238E27FC236}">
                    <a16:creationId xmlns:a16="http://schemas.microsoft.com/office/drawing/2014/main" id="{5A5AE4FB-431F-EC92-ABBF-8433DC4560C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75206" y="1394092"/>
                <a:ext cx="6921447" cy="269561"/>
              </a:xfrm>
              <a:prstGeom prst="rect">
                <a:avLst/>
              </a:prstGeom>
              <a:blipFill>
                <a:blip r:embed="rId16"/>
                <a:stretch>
                  <a:fillRect l="-1057" t="-22727" r="-1145" b="-38636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2" name="Picture 23" descr="A diagram of a mathematical equation&#10;&#10;Description automatically generated with medium confidence">
            <a:extLst>
              <a:ext uri="{FF2B5EF4-FFF2-40B4-BE49-F238E27FC236}">
                <a16:creationId xmlns:a16="http://schemas.microsoft.com/office/drawing/2014/main" id="{F4F26F7E-E296-9CCD-44F9-12247F0DBD34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8853509" y="1208578"/>
            <a:ext cx="2871319" cy="138047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3" name="TextBox 24">
            <a:extLst>
              <a:ext uri="{FF2B5EF4-FFF2-40B4-BE49-F238E27FC236}">
                <a16:creationId xmlns:a16="http://schemas.microsoft.com/office/drawing/2014/main" id="{70A95769-71B6-40EA-655F-F1464F66F39A}"/>
              </a:ext>
            </a:extLst>
          </p:cNvPr>
          <p:cNvSpPr txBox="1"/>
          <p:nvPr/>
        </p:nvSpPr>
        <p:spPr>
          <a:xfrm>
            <a:off x="9088894" y="908798"/>
            <a:ext cx="79086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dirty="0">
                <a:solidFill>
                  <a:srgbClr val="00B0F0"/>
                </a:solidFill>
              </a:rPr>
              <a:t>Dipole</a:t>
            </a:r>
            <a:endParaRPr lang="en-GB" sz="1600" dirty="0"/>
          </a:p>
        </p:txBody>
      </p:sp>
      <p:sp>
        <p:nvSpPr>
          <p:cNvPr id="24" name="TextBox 25">
            <a:extLst>
              <a:ext uri="{FF2B5EF4-FFF2-40B4-BE49-F238E27FC236}">
                <a16:creationId xmlns:a16="http://schemas.microsoft.com/office/drawing/2014/main" id="{DB0C9762-9A0C-7BE9-FFA7-B408F91A945E}"/>
              </a:ext>
            </a:extLst>
          </p:cNvPr>
          <p:cNvSpPr txBox="1"/>
          <p:nvPr/>
        </p:nvSpPr>
        <p:spPr>
          <a:xfrm>
            <a:off x="10486962" y="908798"/>
            <a:ext cx="1307181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dirty="0">
                <a:solidFill>
                  <a:srgbClr val="00B0F0"/>
                </a:solidFill>
              </a:rPr>
              <a:t>Quadrupole</a:t>
            </a:r>
            <a:endParaRPr lang="en-GB" sz="1600" dirty="0"/>
          </a:p>
        </p:txBody>
      </p:sp>
      <p:sp>
        <p:nvSpPr>
          <p:cNvPr id="25" name="TextBox 32">
            <a:extLst>
              <a:ext uri="{FF2B5EF4-FFF2-40B4-BE49-F238E27FC236}">
                <a16:creationId xmlns:a16="http://schemas.microsoft.com/office/drawing/2014/main" id="{FD67797A-60B0-8CBA-D040-CC224CB18EE7}"/>
              </a:ext>
            </a:extLst>
          </p:cNvPr>
          <p:cNvSpPr txBox="1">
            <a:spLocks/>
          </p:cNvSpPr>
          <p:nvPr/>
        </p:nvSpPr>
        <p:spPr>
          <a:xfrm>
            <a:off x="389246" y="1642499"/>
            <a:ext cx="986772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i="1" dirty="0"/>
              <a:t>Variables   </a:t>
            </a:r>
          </a:p>
        </p:txBody>
      </p:sp>
      <p:cxnSp>
        <p:nvCxnSpPr>
          <p:cNvPr id="26" name="Straight Arrow Connector 33">
            <a:extLst>
              <a:ext uri="{FF2B5EF4-FFF2-40B4-BE49-F238E27FC236}">
                <a16:creationId xmlns:a16="http://schemas.microsoft.com/office/drawing/2014/main" id="{8888E888-0948-CF76-B0A6-6E29EF5F9B20}"/>
              </a:ext>
            </a:extLst>
          </p:cNvPr>
          <p:cNvCxnSpPr>
            <a:cxnSpLocks/>
          </p:cNvCxnSpPr>
          <p:nvPr/>
        </p:nvCxnSpPr>
        <p:spPr>
          <a:xfrm>
            <a:off x="282537" y="1926312"/>
            <a:ext cx="1200190" cy="0"/>
          </a:xfrm>
          <a:prstGeom prst="straightConnector1">
            <a:avLst/>
          </a:prstGeom>
          <a:ln>
            <a:headEnd type="none" w="med" len="med"/>
            <a:tailEnd type="arrow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7" name="TextBox 35">
            <a:extLst>
              <a:ext uri="{FF2B5EF4-FFF2-40B4-BE49-F238E27FC236}">
                <a16:creationId xmlns:a16="http://schemas.microsoft.com/office/drawing/2014/main" id="{FA50101B-5E34-D628-BC33-383B9A348998}"/>
              </a:ext>
            </a:extLst>
          </p:cNvPr>
          <p:cNvSpPr txBox="1"/>
          <p:nvPr/>
        </p:nvSpPr>
        <p:spPr>
          <a:xfrm>
            <a:off x="205409" y="2086688"/>
            <a:ext cx="609600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b="1" dirty="0"/>
              <a:t>Geometrical</a:t>
            </a:r>
            <a:r>
              <a:rPr lang="en-US" sz="1600" dirty="0"/>
              <a:t> considerations:</a:t>
            </a:r>
            <a:endParaRPr lang="en-GB" sz="1600" dirty="0"/>
          </a:p>
        </p:txBody>
      </p:sp>
      <p:sp>
        <p:nvSpPr>
          <p:cNvPr id="28" name="TextBox 37">
            <a:extLst>
              <a:ext uri="{FF2B5EF4-FFF2-40B4-BE49-F238E27FC236}">
                <a16:creationId xmlns:a16="http://schemas.microsoft.com/office/drawing/2014/main" id="{F78A134D-FD99-B534-E56A-E47733B0325A}"/>
              </a:ext>
            </a:extLst>
          </p:cNvPr>
          <p:cNvSpPr txBox="1"/>
          <p:nvPr/>
        </p:nvSpPr>
        <p:spPr>
          <a:xfrm>
            <a:off x="-4591" y="2738286"/>
            <a:ext cx="608733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b="1" cap="small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Dipole</a:t>
            </a:r>
            <a:endParaRPr lang="en-GB" b="1" cap="small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9" name="TextBox 45">
            <a:extLst>
              <a:ext uri="{FF2B5EF4-FFF2-40B4-BE49-F238E27FC236}">
                <a16:creationId xmlns:a16="http://schemas.microsoft.com/office/drawing/2014/main" id="{8BD75785-5DF0-33C0-83E2-E6201E0434F7}"/>
              </a:ext>
            </a:extLst>
          </p:cNvPr>
          <p:cNvSpPr txBox="1"/>
          <p:nvPr/>
        </p:nvSpPr>
        <p:spPr>
          <a:xfrm>
            <a:off x="1482727" y="1014056"/>
            <a:ext cx="705167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b="1" cap="small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Starting point</a:t>
            </a:r>
            <a:endParaRPr lang="en-GB" b="1" cap="small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0" name="TextBox 58">
            <a:extLst>
              <a:ext uri="{FF2B5EF4-FFF2-40B4-BE49-F238E27FC236}">
                <a16:creationId xmlns:a16="http://schemas.microsoft.com/office/drawing/2014/main" id="{3A3A105F-FFC3-8298-17DD-017DBBB7C447}"/>
              </a:ext>
            </a:extLst>
          </p:cNvPr>
          <p:cNvSpPr txBox="1"/>
          <p:nvPr/>
        </p:nvSpPr>
        <p:spPr>
          <a:xfrm>
            <a:off x="6089374" y="2711151"/>
            <a:ext cx="608733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b="1" cap="small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Quadrupole</a:t>
            </a:r>
          </a:p>
        </p:txBody>
      </p:sp>
      <p:sp>
        <p:nvSpPr>
          <p:cNvPr id="31" name="TextBox 59">
            <a:extLst>
              <a:ext uri="{FF2B5EF4-FFF2-40B4-BE49-F238E27FC236}">
                <a16:creationId xmlns:a16="http://schemas.microsoft.com/office/drawing/2014/main" id="{C3E40807-34ED-D00C-FDBC-C0E8940E3F57}"/>
              </a:ext>
            </a:extLst>
          </p:cNvPr>
          <p:cNvSpPr txBox="1"/>
          <p:nvPr/>
        </p:nvSpPr>
        <p:spPr>
          <a:xfrm>
            <a:off x="4308140" y="2657326"/>
            <a:ext cx="3353415" cy="27699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r>
              <a:rPr lang="en-US" sz="1200" dirty="0"/>
              <a:t>Reference: </a:t>
            </a:r>
            <a:r>
              <a:rPr lang="en-US" altLang="en-US" sz="1200" i="1" u="sng" dirty="0">
                <a:hlinkClick r:id="rId18"/>
              </a:rPr>
              <a:t>https://doi.org/10.15161/oar.it/143359</a:t>
            </a:r>
            <a:r>
              <a:rPr lang="en-US" sz="1200" i="1" u="sng" dirty="0"/>
              <a:t> </a:t>
            </a:r>
            <a:endParaRPr lang="en-GB" sz="1400" i="1" u="sng" dirty="0"/>
          </a:p>
        </p:txBody>
      </p:sp>
      <p:sp>
        <p:nvSpPr>
          <p:cNvPr id="49" name="Rectangle 2">
            <a:extLst>
              <a:ext uri="{FF2B5EF4-FFF2-40B4-BE49-F238E27FC236}">
                <a16:creationId xmlns:a16="http://schemas.microsoft.com/office/drawing/2014/main" id="{541BF7E6-394C-26E0-C890-F1480BFD81D7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66063"/>
            <a:ext cx="65" cy="325074"/>
          </a:xfrm>
          <a:prstGeom prst="rect">
            <a:avLst/>
          </a:prstGeom>
          <a:solidFill>
            <a:srgbClr val="F5F5F5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4761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2" name="CasellaDiTesto 51">
                <a:extLst>
                  <a:ext uri="{FF2B5EF4-FFF2-40B4-BE49-F238E27FC236}">
                    <a16:creationId xmlns:a16="http://schemas.microsoft.com/office/drawing/2014/main" id="{F95D2F1E-39D7-48D8-691D-EEBE14EB3B81}"/>
                  </a:ext>
                </a:extLst>
              </p:cNvPr>
              <p:cNvSpPr txBox="1"/>
              <p:nvPr/>
            </p:nvSpPr>
            <p:spPr>
              <a:xfrm>
                <a:off x="2663093" y="2043107"/>
                <a:ext cx="1874193" cy="391902"/>
              </a:xfrm>
              <a:prstGeom prst="rect">
                <a:avLst/>
              </a:prstGeom>
              <a:noFill/>
              <a:ln>
                <a:solidFill>
                  <a:schemeClr val="bg1"/>
                </a:solidFill>
              </a:ln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b="0" i="1" smtClean="0">
                              <a:effectLst/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b="0" i="1" smtClean="0">
                              <a:effectLst/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b>
                          <m:r>
                            <a:rPr lang="it-IT" b="0" i="1" smtClean="0">
                              <a:effectLst/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it-IT" b="0" i="1" smtClean="0">
                          <a:effectLst/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it-IT" b="0" i="1" smtClean="0">
                          <a:effectLst/>
                          <a:latin typeface="Cambria Math" panose="02040503050406030204" pitchFamily="18" charset="0"/>
                        </a:rPr>
                        <m:t>𝑤</m:t>
                      </m:r>
                      <m:r>
                        <a:rPr lang="it-IT" b="0" i="1" smtClean="0">
                          <a:effectLst/>
                          <a:latin typeface="Cambria Math" panose="02040503050406030204" pitchFamily="18" charset="0"/>
                        </a:rPr>
                        <m:t> ,</m:t>
                      </m:r>
                      <m:sSub>
                        <m:sSubPr>
                          <m:ctrlPr>
                            <a:rPr lang="it-IT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𝐶</m:t>
                          </m:r>
                        </m:e>
                        <m:sub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𝑀𝑎𝑔𝑛𝑒𝑡</m:t>
                          </m:r>
                        </m:sub>
                      </m:sSub>
                      <m:r>
                        <a:rPr lang="it-IT" b="0" i="1" smtClean="0">
                          <a:effectLst/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it-IT"/>
              </a:p>
            </p:txBody>
          </p:sp>
        </mc:Choice>
        <mc:Fallback xmlns="">
          <p:sp>
            <p:nvSpPr>
              <p:cNvPr id="52" name="CasellaDiTesto 51">
                <a:extLst>
                  <a:ext uri="{FF2B5EF4-FFF2-40B4-BE49-F238E27FC236}">
                    <a16:creationId xmlns:a16="http://schemas.microsoft.com/office/drawing/2014/main" id="{F95D2F1E-39D7-48D8-691D-EEBE14EB3B8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63093" y="2043107"/>
                <a:ext cx="1874193" cy="391902"/>
              </a:xfrm>
              <a:prstGeom prst="rect">
                <a:avLst/>
              </a:prstGeom>
              <a:blipFill>
                <a:blip r:embed="rId19"/>
                <a:stretch>
                  <a:fillRect b="-7576"/>
                </a:stretch>
              </a:blipFill>
              <a:ln>
                <a:solidFill>
                  <a:schemeClr val="bg1"/>
                </a:solidFill>
              </a:ln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3" name="Connettore 2 52">
            <a:extLst>
              <a:ext uri="{FF2B5EF4-FFF2-40B4-BE49-F238E27FC236}">
                <a16:creationId xmlns:a16="http://schemas.microsoft.com/office/drawing/2014/main" id="{3B109162-16A3-7A70-33ED-878A5E22402C}"/>
              </a:ext>
            </a:extLst>
          </p:cNvPr>
          <p:cNvCxnSpPr>
            <a:cxnSpLocks/>
          </p:cNvCxnSpPr>
          <p:nvPr/>
        </p:nvCxnSpPr>
        <p:spPr>
          <a:xfrm>
            <a:off x="4563700" y="1729896"/>
            <a:ext cx="428079" cy="203556"/>
          </a:xfrm>
          <a:prstGeom prst="straightConnector1">
            <a:avLst/>
          </a:prstGeom>
          <a:ln w="28575">
            <a:solidFill>
              <a:srgbClr val="2A43B9"/>
            </a:solidFill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54" name="CasellaDiTesto 53">
            <a:extLst>
              <a:ext uri="{FF2B5EF4-FFF2-40B4-BE49-F238E27FC236}">
                <a16:creationId xmlns:a16="http://schemas.microsoft.com/office/drawing/2014/main" id="{32330EFB-5532-35F3-E25E-00C1B29AB40C}"/>
              </a:ext>
            </a:extLst>
          </p:cNvPr>
          <p:cNvSpPr txBox="1"/>
          <p:nvPr/>
        </p:nvSpPr>
        <p:spPr>
          <a:xfrm>
            <a:off x="5017205" y="1669807"/>
            <a:ext cx="196861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600">
                <a:solidFill>
                  <a:srgbClr val="2A43B9"/>
                </a:solidFill>
              </a:rPr>
              <a:t>NbTi = 100 MPa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600">
                <a:solidFill>
                  <a:srgbClr val="2A43B9"/>
                </a:solidFill>
              </a:rPr>
              <a:t>Nb</a:t>
            </a:r>
            <a:r>
              <a:rPr lang="it-IT" sz="1600" baseline="-25000">
                <a:solidFill>
                  <a:srgbClr val="2A43B9"/>
                </a:solidFill>
              </a:rPr>
              <a:t>3</a:t>
            </a:r>
            <a:r>
              <a:rPr lang="it-IT" sz="1600">
                <a:solidFill>
                  <a:srgbClr val="2A43B9"/>
                </a:solidFill>
              </a:rPr>
              <a:t>Sn = 150 MPa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600">
                <a:solidFill>
                  <a:srgbClr val="2A43B9"/>
                </a:solidFill>
              </a:rPr>
              <a:t>ReBCO = 300 MPa</a:t>
            </a:r>
          </a:p>
        </p:txBody>
      </p:sp>
      <p:cxnSp>
        <p:nvCxnSpPr>
          <p:cNvPr id="55" name="Connettore 2 54">
            <a:extLst>
              <a:ext uri="{FF2B5EF4-FFF2-40B4-BE49-F238E27FC236}">
                <a16:creationId xmlns:a16="http://schemas.microsoft.com/office/drawing/2014/main" id="{380BB5E7-A4CB-1826-6ABF-C22426841409}"/>
              </a:ext>
            </a:extLst>
          </p:cNvPr>
          <p:cNvCxnSpPr>
            <a:cxnSpLocks/>
          </p:cNvCxnSpPr>
          <p:nvPr/>
        </p:nvCxnSpPr>
        <p:spPr>
          <a:xfrm flipV="1">
            <a:off x="1903964" y="1125741"/>
            <a:ext cx="219472" cy="281651"/>
          </a:xfrm>
          <a:prstGeom prst="straightConnector1">
            <a:avLst/>
          </a:prstGeom>
          <a:ln w="28575">
            <a:solidFill>
              <a:srgbClr val="00B050"/>
            </a:solidFill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56" name="CasellaDiTesto 55">
            <a:extLst>
              <a:ext uri="{FF2B5EF4-FFF2-40B4-BE49-F238E27FC236}">
                <a16:creationId xmlns:a16="http://schemas.microsoft.com/office/drawing/2014/main" id="{199014AB-8074-B7E4-1134-1476524112F4}"/>
              </a:ext>
            </a:extLst>
          </p:cNvPr>
          <p:cNvSpPr txBox="1"/>
          <p:nvPr/>
        </p:nvSpPr>
        <p:spPr>
          <a:xfrm>
            <a:off x="2141808" y="798755"/>
            <a:ext cx="122341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600">
                <a:solidFill>
                  <a:srgbClr val="00B050"/>
                </a:solidFill>
              </a:rPr>
              <a:t>155 kEUR/m</a:t>
            </a:r>
          </a:p>
        </p:txBody>
      </p:sp>
      <p:cxnSp>
        <p:nvCxnSpPr>
          <p:cNvPr id="57" name="Connettore 2 56">
            <a:extLst>
              <a:ext uri="{FF2B5EF4-FFF2-40B4-BE49-F238E27FC236}">
                <a16:creationId xmlns:a16="http://schemas.microsoft.com/office/drawing/2014/main" id="{55ADD8FE-7359-D1A0-1A45-A89CAEBF3892}"/>
              </a:ext>
            </a:extLst>
          </p:cNvPr>
          <p:cNvCxnSpPr>
            <a:cxnSpLocks/>
          </p:cNvCxnSpPr>
          <p:nvPr/>
        </p:nvCxnSpPr>
        <p:spPr>
          <a:xfrm flipV="1">
            <a:off x="7137400" y="965829"/>
            <a:ext cx="524155" cy="401586"/>
          </a:xfrm>
          <a:prstGeom prst="straightConnector1">
            <a:avLst/>
          </a:prstGeom>
          <a:ln w="28575">
            <a:solidFill>
              <a:srgbClr val="E77619"/>
            </a:solidFill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58" name="CasellaDiTesto 57">
            <a:extLst>
              <a:ext uri="{FF2B5EF4-FFF2-40B4-BE49-F238E27FC236}">
                <a16:creationId xmlns:a16="http://schemas.microsoft.com/office/drawing/2014/main" id="{F2162C9F-A1C2-EEDF-7315-5E2593FA7FF5}"/>
              </a:ext>
            </a:extLst>
          </p:cNvPr>
          <p:cNvSpPr txBox="1"/>
          <p:nvPr/>
        </p:nvSpPr>
        <p:spPr>
          <a:xfrm>
            <a:off x="7661555" y="393731"/>
            <a:ext cx="139653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600">
                <a:solidFill>
                  <a:srgbClr val="FFC000"/>
                </a:solidFill>
              </a:rPr>
              <a:t>Dip = 60°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600">
                <a:solidFill>
                  <a:srgbClr val="FFC000"/>
                </a:solidFill>
              </a:rPr>
              <a:t>Quad = 30°</a:t>
            </a:r>
          </a:p>
        </p:txBody>
      </p:sp>
      <p:sp>
        <p:nvSpPr>
          <p:cNvPr id="59" name="TextBox 57">
            <a:extLst>
              <a:ext uri="{FF2B5EF4-FFF2-40B4-BE49-F238E27FC236}">
                <a16:creationId xmlns:a16="http://schemas.microsoft.com/office/drawing/2014/main" id="{6C5B7D65-F610-A8FF-F4AF-749A5DF87784}"/>
              </a:ext>
            </a:extLst>
          </p:cNvPr>
          <p:cNvSpPr txBox="1"/>
          <p:nvPr/>
        </p:nvSpPr>
        <p:spPr>
          <a:xfrm>
            <a:off x="6619113" y="5344292"/>
            <a:ext cx="5042683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/>
              <a:t>( The magnetic field is calculated at the reference radius )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302655657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F0B752B-2793-0766-C1D5-7A171E00340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WP7 – Task 4</a:t>
            </a:r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B4ACD79-99B2-9E53-B137-0D799FC5947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16AB2F8-5338-F742-A59E-35F5B82165E6}" type="slidenum">
              <a:rPr lang="en-GB" smtClean="0"/>
              <a:pPr/>
              <a:t>21</a:t>
            </a:fld>
            <a:endParaRPr lang="en-GB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81A5A1B1-458C-587D-25E0-C834B19E35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Margin Limit</a:t>
            </a:r>
            <a:endParaRPr lang="en-GB" dirty="0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1950270B-226E-351C-ACCC-02BB3C377324}"/>
              </a:ext>
            </a:extLst>
          </p:cNvPr>
          <p:cNvSpPr txBox="1"/>
          <p:nvPr/>
        </p:nvSpPr>
        <p:spPr>
          <a:xfrm>
            <a:off x="1482726" y="2557326"/>
            <a:ext cx="705167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b="1" cap="small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Critical Current Density ( J</a:t>
            </a:r>
            <a:r>
              <a:rPr lang="en-GB" b="1" cap="small" baseline="-250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 </a:t>
            </a:r>
            <a:r>
              <a:rPr lang="en-GB" b="1" cap="small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</a:p>
        </p:txBody>
      </p:sp>
      <p:pic>
        <p:nvPicPr>
          <p:cNvPr id="59" name="Picture 58" descr="A black background with white text&#10;&#10;Description automatically generated">
            <a:extLst>
              <a:ext uri="{FF2B5EF4-FFF2-40B4-BE49-F238E27FC236}">
                <a16:creationId xmlns:a16="http://schemas.microsoft.com/office/drawing/2014/main" id="{52B4841D-2A6C-B49D-D7F0-36266359F11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0084" t="2703" r="11190" b="2894"/>
          <a:stretch/>
        </p:blipFill>
        <p:spPr>
          <a:xfrm>
            <a:off x="46383" y="3367730"/>
            <a:ext cx="7160582" cy="2721644"/>
          </a:xfrm>
          <a:prstGeom prst="rect">
            <a:avLst/>
          </a:prstGeom>
        </p:spPr>
      </p:pic>
      <p:sp>
        <p:nvSpPr>
          <p:cNvPr id="62" name="TextBox 61">
            <a:extLst>
              <a:ext uri="{FF2B5EF4-FFF2-40B4-BE49-F238E27FC236}">
                <a16:creationId xmlns:a16="http://schemas.microsoft.com/office/drawing/2014/main" id="{4E22BDC4-1996-5A1A-621B-1096FD6BA3F3}"/>
              </a:ext>
            </a:extLst>
          </p:cNvPr>
          <p:cNvSpPr txBox="1"/>
          <p:nvPr/>
        </p:nvSpPr>
        <p:spPr>
          <a:xfrm>
            <a:off x="2592700" y="2906065"/>
            <a:ext cx="4941045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NbTi</a:t>
            </a:r>
            <a:endParaRPr lang="en-GB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57" name="Group 56">
            <a:extLst>
              <a:ext uri="{FF2B5EF4-FFF2-40B4-BE49-F238E27FC236}">
                <a16:creationId xmlns:a16="http://schemas.microsoft.com/office/drawing/2014/main" id="{60F39BA9-C8C9-041B-AF76-76D449550C9A}"/>
              </a:ext>
            </a:extLst>
          </p:cNvPr>
          <p:cNvGrpSpPr/>
          <p:nvPr/>
        </p:nvGrpSpPr>
        <p:grpSpPr>
          <a:xfrm>
            <a:off x="7480852" y="2823173"/>
            <a:ext cx="4426226" cy="3415235"/>
            <a:chOff x="7480852" y="2823173"/>
            <a:chExt cx="4426226" cy="3415235"/>
          </a:xfrm>
        </p:grpSpPr>
        <p:pic>
          <p:nvPicPr>
            <p:cNvPr id="58" name="Picture 57">
              <a:extLst>
                <a:ext uri="{FF2B5EF4-FFF2-40B4-BE49-F238E27FC236}">
                  <a16:creationId xmlns:a16="http://schemas.microsoft.com/office/drawing/2014/main" id="{BDF948F4-51B9-C324-A72E-F439779A14C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/>
            <a:stretch/>
          </p:blipFill>
          <p:spPr>
            <a:xfrm>
              <a:off x="7480852" y="2823173"/>
              <a:ext cx="4426226" cy="3415235"/>
            </a:xfrm>
            <a:prstGeom prst="rect">
              <a:avLst/>
            </a:prstGeom>
            <a:effectLst>
              <a:outerShdw blurRad="50800" dist="38100" dir="18900000" algn="bl" rotWithShape="0">
                <a:prstClr val="black">
                  <a:alpha val="40000"/>
                </a:prstClr>
              </a:outerShdw>
            </a:effectLst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" name="TextBox 6">
                  <a:extLst>
                    <a:ext uri="{FF2B5EF4-FFF2-40B4-BE49-F238E27FC236}">
                      <a16:creationId xmlns:a16="http://schemas.microsoft.com/office/drawing/2014/main" id="{A141DBC7-F6E0-0240-428F-A66BE1AE5D66}"/>
                    </a:ext>
                  </a:extLst>
                </p:cNvPr>
                <p:cNvSpPr txBox="1"/>
                <p:nvPr/>
              </p:nvSpPr>
              <p:spPr>
                <a:xfrm>
                  <a:off x="8351662" y="3450568"/>
                  <a:ext cx="1668574" cy="261610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14:m>
                    <m:oMath xmlns:m="http://schemas.openxmlformats.org/officeDocument/2006/math">
                      <m:r>
                        <a:rPr lang="en-US" sz="105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𝑤</m:t>
                      </m:r>
                      <m:r>
                        <a:rPr lang="en-US" sz="105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=1 </m:t>
                      </m:r>
                      <m:r>
                        <a:rPr lang="en-US" sz="105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𝑚𝑚</m:t>
                      </m:r>
                    </m:oMath>
                  </a14:m>
                  <a:r>
                    <a:rPr lang="en-GB" sz="1050" i="1" dirty="0">
                      <a:solidFill>
                        <a:srgbClr val="FF0000"/>
                      </a:solidFill>
                    </a:rPr>
                    <a:t>, dipole</a:t>
                  </a:r>
                </a:p>
              </p:txBody>
            </p:sp>
          </mc:Choice>
          <mc:Fallback xmlns="">
            <p:sp>
              <p:nvSpPr>
                <p:cNvPr id="7" name="TextBox 6">
                  <a:extLst>
                    <a:ext uri="{FF2B5EF4-FFF2-40B4-BE49-F238E27FC236}">
                      <a16:creationId xmlns:a16="http://schemas.microsoft.com/office/drawing/2014/main" id="{A141DBC7-F6E0-0240-428F-A66BE1AE5D66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351662" y="3450568"/>
                  <a:ext cx="1668574" cy="261610"/>
                </a:xfrm>
                <a:prstGeom prst="rect">
                  <a:avLst/>
                </a:prstGeom>
                <a:blipFill>
                  <a:blip r:embed="rId9"/>
                  <a:stretch>
                    <a:fillRect b="-11628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2" name="TextBox 11">
                  <a:extLst>
                    <a:ext uri="{FF2B5EF4-FFF2-40B4-BE49-F238E27FC236}">
                      <a16:creationId xmlns:a16="http://schemas.microsoft.com/office/drawing/2014/main" id="{03B0DDD8-B3C5-1A4B-6689-4B8B798E4044}"/>
                    </a:ext>
                  </a:extLst>
                </p:cNvPr>
                <p:cNvSpPr txBox="1"/>
                <p:nvPr/>
              </p:nvSpPr>
              <p:spPr>
                <a:xfrm>
                  <a:off x="8879556" y="4194648"/>
                  <a:ext cx="1668574" cy="261610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14:m>
                    <m:oMath xmlns:m="http://schemas.openxmlformats.org/officeDocument/2006/math">
                      <m:r>
                        <a:rPr lang="en-US" sz="105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𝑤</m:t>
                      </m:r>
                      <m:r>
                        <a:rPr lang="en-US" sz="105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=2 </m:t>
                      </m:r>
                      <m:r>
                        <a:rPr lang="en-US" sz="105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𝑚𝑚</m:t>
                      </m:r>
                    </m:oMath>
                  </a14:m>
                  <a:r>
                    <a:rPr lang="en-GB" sz="1050" i="1" dirty="0">
                      <a:solidFill>
                        <a:srgbClr val="FF0000"/>
                      </a:solidFill>
                    </a:rPr>
                    <a:t>, dipole</a:t>
                  </a:r>
                </a:p>
              </p:txBody>
            </p:sp>
          </mc:Choice>
          <mc:Fallback xmlns="">
            <p:sp>
              <p:nvSpPr>
                <p:cNvPr id="12" name="TextBox 11">
                  <a:extLst>
                    <a:ext uri="{FF2B5EF4-FFF2-40B4-BE49-F238E27FC236}">
                      <a16:creationId xmlns:a16="http://schemas.microsoft.com/office/drawing/2014/main" id="{03B0DDD8-B3C5-1A4B-6689-4B8B798E4044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879556" y="4194648"/>
                  <a:ext cx="1668574" cy="261610"/>
                </a:xfrm>
                <a:prstGeom prst="rect">
                  <a:avLst/>
                </a:prstGeom>
                <a:blipFill>
                  <a:blip r:embed="rId10"/>
                  <a:stretch>
                    <a:fillRect b="-11628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3" name="TextBox 12">
                  <a:extLst>
                    <a:ext uri="{FF2B5EF4-FFF2-40B4-BE49-F238E27FC236}">
                      <a16:creationId xmlns:a16="http://schemas.microsoft.com/office/drawing/2014/main" id="{CD298B90-F091-D907-13AD-1E168150C755}"/>
                    </a:ext>
                  </a:extLst>
                </p:cNvPr>
                <p:cNvSpPr txBox="1"/>
                <p:nvPr/>
              </p:nvSpPr>
              <p:spPr>
                <a:xfrm>
                  <a:off x="9236785" y="4480973"/>
                  <a:ext cx="1668574" cy="261610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14:m>
                    <m:oMath xmlns:m="http://schemas.openxmlformats.org/officeDocument/2006/math">
                      <m:r>
                        <a:rPr lang="en-US" sz="105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𝑤</m:t>
                      </m:r>
                      <m:r>
                        <a:rPr lang="en-US" sz="105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=3 </m:t>
                      </m:r>
                      <m:r>
                        <a:rPr lang="en-US" sz="105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𝑚𝑚</m:t>
                      </m:r>
                    </m:oMath>
                  </a14:m>
                  <a:r>
                    <a:rPr lang="en-GB" sz="1050" i="1" dirty="0">
                      <a:solidFill>
                        <a:srgbClr val="FF0000"/>
                      </a:solidFill>
                    </a:rPr>
                    <a:t>, dipole</a:t>
                  </a:r>
                </a:p>
              </p:txBody>
            </p:sp>
          </mc:Choice>
          <mc:Fallback xmlns="">
            <p:sp>
              <p:nvSpPr>
                <p:cNvPr id="13" name="TextBox 12">
                  <a:extLst>
                    <a:ext uri="{FF2B5EF4-FFF2-40B4-BE49-F238E27FC236}">
                      <a16:creationId xmlns:a16="http://schemas.microsoft.com/office/drawing/2014/main" id="{CD298B90-F091-D907-13AD-1E168150C755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236785" y="4480973"/>
                  <a:ext cx="1668574" cy="261610"/>
                </a:xfrm>
                <a:prstGeom prst="rect">
                  <a:avLst/>
                </a:prstGeom>
                <a:blipFill>
                  <a:blip r:embed="rId11"/>
                  <a:stretch>
                    <a:fillRect b="-11628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7" name="TextBox 16">
                  <a:extLst>
                    <a:ext uri="{FF2B5EF4-FFF2-40B4-BE49-F238E27FC236}">
                      <a16:creationId xmlns:a16="http://schemas.microsoft.com/office/drawing/2014/main" id="{6C795D9D-2EB4-4B85-9FB7-F06D80BE3DE2}"/>
                    </a:ext>
                  </a:extLst>
                </p:cNvPr>
                <p:cNvSpPr txBox="1"/>
                <p:nvPr/>
              </p:nvSpPr>
              <p:spPr>
                <a:xfrm>
                  <a:off x="8232754" y="3182950"/>
                  <a:ext cx="1668574" cy="261610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14:m>
                    <m:oMath xmlns:m="http://schemas.openxmlformats.org/officeDocument/2006/math">
                      <m:r>
                        <a:rPr lang="en-US" sz="1050" b="0" i="1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𝑤</m:t>
                      </m:r>
                      <m:r>
                        <a:rPr lang="en-US" sz="1050" b="0" i="1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=1 </m:t>
                      </m:r>
                      <m:r>
                        <a:rPr lang="en-US" sz="1050" b="0" i="1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𝑚𝑚</m:t>
                      </m:r>
                    </m:oMath>
                  </a14:m>
                  <a:r>
                    <a:rPr lang="en-GB" sz="1050" i="1" dirty="0">
                      <a:solidFill>
                        <a:schemeClr val="accent2">
                          <a:lumMod val="75000"/>
                        </a:schemeClr>
                      </a:solidFill>
                    </a:rPr>
                    <a:t>, quadrupole</a:t>
                  </a:r>
                </a:p>
              </p:txBody>
            </p:sp>
          </mc:Choice>
          <mc:Fallback xmlns="">
            <p:sp>
              <p:nvSpPr>
                <p:cNvPr id="17" name="TextBox 16">
                  <a:extLst>
                    <a:ext uri="{FF2B5EF4-FFF2-40B4-BE49-F238E27FC236}">
                      <a16:creationId xmlns:a16="http://schemas.microsoft.com/office/drawing/2014/main" id="{6C795D9D-2EB4-4B85-9FB7-F06D80BE3DE2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232754" y="3182950"/>
                  <a:ext cx="1668574" cy="261610"/>
                </a:xfrm>
                <a:prstGeom prst="rect">
                  <a:avLst/>
                </a:prstGeom>
                <a:blipFill>
                  <a:blip r:embed="rId12"/>
                  <a:stretch>
                    <a:fillRect b="-11628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8" name="TextBox 17">
                  <a:extLst>
                    <a:ext uri="{FF2B5EF4-FFF2-40B4-BE49-F238E27FC236}">
                      <a16:creationId xmlns:a16="http://schemas.microsoft.com/office/drawing/2014/main" id="{EB7FB52B-48A7-25A0-8B5D-776D2EC3FDA9}"/>
                    </a:ext>
                  </a:extLst>
                </p:cNvPr>
                <p:cNvSpPr txBox="1"/>
                <p:nvPr/>
              </p:nvSpPr>
              <p:spPr>
                <a:xfrm>
                  <a:off x="8476021" y="3678969"/>
                  <a:ext cx="1668574" cy="261610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14:m>
                    <m:oMath xmlns:m="http://schemas.openxmlformats.org/officeDocument/2006/math">
                      <m:r>
                        <a:rPr lang="en-US" sz="1050" i="1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𝑤</m:t>
                      </m:r>
                      <m:r>
                        <a:rPr lang="en-US" sz="1050" i="1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=2 </m:t>
                      </m:r>
                      <m:r>
                        <a:rPr lang="en-US" sz="1050" i="1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𝑚𝑚</m:t>
                      </m:r>
                    </m:oMath>
                  </a14:m>
                  <a:r>
                    <a:rPr lang="en-GB" sz="1050" i="1" dirty="0">
                      <a:solidFill>
                        <a:schemeClr val="accent2">
                          <a:lumMod val="75000"/>
                        </a:schemeClr>
                      </a:solidFill>
                    </a:rPr>
                    <a:t>, quadrupole</a:t>
                  </a:r>
                </a:p>
              </p:txBody>
            </p:sp>
          </mc:Choice>
          <mc:Fallback xmlns="">
            <p:sp>
              <p:nvSpPr>
                <p:cNvPr id="18" name="TextBox 17">
                  <a:extLst>
                    <a:ext uri="{FF2B5EF4-FFF2-40B4-BE49-F238E27FC236}">
                      <a16:creationId xmlns:a16="http://schemas.microsoft.com/office/drawing/2014/main" id="{EB7FB52B-48A7-25A0-8B5D-776D2EC3FDA9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476021" y="3678969"/>
                  <a:ext cx="1668574" cy="261610"/>
                </a:xfrm>
                <a:prstGeom prst="rect">
                  <a:avLst/>
                </a:prstGeom>
                <a:blipFill>
                  <a:blip r:embed="rId13"/>
                  <a:stretch>
                    <a:fillRect b="-14286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9" name="TextBox 18">
                  <a:extLst>
                    <a:ext uri="{FF2B5EF4-FFF2-40B4-BE49-F238E27FC236}">
                      <a16:creationId xmlns:a16="http://schemas.microsoft.com/office/drawing/2014/main" id="{591A0218-8DED-F9B4-80E3-0994ACEA24EF}"/>
                    </a:ext>
                  </a:extLst>
                </p:cNvPr>
                <p:cNvSpPr txBox="1"/>
                <p:nvPr/>
              </p:nvSpPr>
              <p:spPr>
                <a:xfrm>
                  <a:off x="8643916" y="3956088"/>
                  <a:ext cx="1668574" cy="253916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14:m>
                    <m:oMath xmlns:m="http://schemas.openxmlformats.org/officeDocument/2006/math">
                      <m:r>
                        <a:rPr lang="en-US" sz="1050" i="1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𝑤</m:t>
                      </m:r>
                      <m:r>
                        <a:rPr lang="en-US" sz="1050" i="1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=3 </m:t>
                      </m:r>
                      <m:r>
                        <a:rPr lang="en-US" sz="1050" i="1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𝑚𝑚</m:t>
                      </m:r>
                    </m:oMath>
                  </a14:m>
                  <a:r>
                    <a:rPr lang="en-GB" sz="1050" i="1" dirty="0">
                      <a:solidFill>
                        <a:schemeClr val="accent2">
                          <a:lumMod val="75000"/>
                        </a:schemeClr>
                      </a:solidFill>
                    </a:rPr>
                    <a:t>, quadrupole</a:t>
                  </a:r>
                </a:p>
              </p:txBody>
            </p:sp>
          </mc:Choice>
          <mc:Fallback xmlns="">
            <p:sp>
              <p:nvSpPr>
                <p:cNvPr id="19" name="TextBox 18">
                  <a:extLst>
                    <a:ext uri="{FF2B5EF4-FFF2-40B4-BE49-F238E27FC236}">
                      <a16:creationId xmlns:a16="http://schemas.microsoft.com/office/drawing/2014/main" id="{591A0218-8DED-F9B4-80E3-0994ACEA24EF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643916" y="3956088"/>
                  <a:ext cx="1668574" cy="253916"/>
                </a:xfrm>
                <a:prstGeom prst="rect">
                  <a:avLst/>
                </a:prstGeom>
                <a:blipFill>
                  <a:blip r:embed="rId14"/>
                  <a:stretch>
                    <a:fillRect b="-14286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0A198AB0-BB5A-9688-D29C-77E095C11BF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050696" y="4489959"/>
              <a:ext cx="1356067" cy="1353985"/>
            </a:xfrm>
            <a:prstGeom prst="line">
              <a:avLst/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F50E4BB6-41E4-1AB9-EFCB-1666A420DB1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050695" y="4234719"/>
              <a:ext cx="940905" cy="1609225"/>
            </a:xfrm>
            <a:prstGeom prst="line">
              <a:avLst/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399AB951-2604-C248-1176-8E0A4870F7B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050695" y="3501309"/>
              <a:ext cx="374375" cy="2344083"/>
            </a:xfrm>
            <a:prstGeom prst="line">
              <a:avLst/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702E7171-6590-643C-25FE-BCA6A2A243E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050695" y="3176942"/>
              <a:ext cx="240589" cy="2667002"/>
            </a:xfrm>
            <a:prstGeom prst="line">
              <a:avLst/>
            </a:prstGeom>
            <a:ln>
              <a:solidFill>
                <a:schemeClr val="accent2"/>
              </a:solidFill>
              <a:prstDash val="dash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F1315DA4-D146-739B-8333-85DC3732C1F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050694" y="3710407"/>
              <a:ext cx="495424" cy="2133537"/>
            </a:xfrm>
            <a:prstGeom prst="line">
              <a:avLst/>
            </a:prstGeom>
            <a:ln>
              <a:solidFill>
                <a:schemeClr val="accent2"/>
              </a:solidFill>
              <a:prstDash val="dash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9F2A4A20-C1E1-2A14-8F84-BC211CE978C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050693" y="3956088"/>
              <a:ext cx="712129" cy="1887856"/>
            </a:xfrm>
            <a:prstGeom prst="line">
              <a:avLst/>
            </a:prstGeom>
            <a:ln>
              <a:solidFill>
                <a:schemeClr val="accent2"/>
              </a:solidFill>
              <a:prstDash val="dash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</p:grpSp>
      <p:sp>
        <p:nvSpPr>
          <p:cNvPr id="8" name="Date Placeholder 2">
            <a:extLst>
              <a:ext uri="{FF2B5EF4-FFF2-40B4-BE49-F238E27FC236}">
                <a16:creationId xmlns:a16="http://schemas.microsoft.com/office/drawing/2014/main" id="{D3064198-F7A4-D1E9-0CB5-36DBE818180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35496" y="6393928"/>
            <a:ext cx="3179556" cy="365125"/>
          </a:xfrm>
        </p:spPr>
        <p:txBody>
          <a:bodyPr/>
          <a:lstStyle/>
          <a:p>
            <a:r>
              <a:rPr lang="en-US"/>
              <a:t>23 November 2023– D. Novelli</a:t>
            </a:r>
            <a:endParaRPr lang="en-GB" sz="1200" b="1">
              <a:solidFill>
                <a:schemeClr val="bg1"/>
              </a:solidFill>
            </a:endParaRPr>
          </a:p>
        </p:txBody>
      </p:sp>
      <p:sp>
        <p:nvSpPr>
          <p:cNvPr id="3" name="TextBox 27">
            <a:extLst>
              <a:ext uri="{FF2B5EF4-FFF2-40B4-BE49-F238E27FC236}">
                <a16:creationId xmlns:a16="http://schemas.microsoft.com/office/drawing/2014/main" id="{5E564DCE-DB48-CA2E-8F9C-210FD672CA22}"/>
              </a:ext>
            </a:extLst>
          </p:cNvPr>
          <p:cNvSpPr txBox="1">
            <a:spLocks/>
          </p:cNvSpPr>
          <p:nvPr/>
        </p:nvSpPr>
        <p:spPr>
          <a:xfrm>
            <a:off x="382620" y="1247680"/>
            <a:ext cx="1285959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i="1" dirty="0"/>
              <a:t>Constants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19">
                <a:extLst>
                  <a:ext uri="{FF2B5EF4-FFF2-40B4-BE49-F238E27FC236}">
                    <a16:creationId xmlns:a16="http://schemas.microsoft.com/office/drawing/2014/main" id="{3A446636-CA0F-3326-4264-8410B5728268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667063" y="1764737"/>
                <a:ext cx="1086451" cy="24622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r>
                  <a:rPr lang="en-US" sz="1600" b="0" dirty="0"/>
                  <a:t>Coil width  </a:t>
                </a:r>
                <a14:m>
                  <m:oMath xmlns:m="http://schemas.openxmlformats.org/officeDocument/2006/math"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𝑤</m:t>
                    </m:r>
                  </m:oMath>
                </a14:m>
                <a:endParaRPr lang="en-GB" sz="1600" i="1" dirty="0"/>
              </a:p>
            </p:txBody>
          </p:sp>
        </mc:Choice>
        <mc:Fallback xmlns="">
          <p:sp>
            <p:nvSpPr>
              <p:cNvPr id="9" name="TextBox 19">
                <a:extLst>
                  <a:ext uri="{FF2B5EF4-FFF2-40B4-BE49-F238E27FC236}">
                    <a16:creationId xmlns:a16="http://schemas.microsoft.com/office/drawing/2014/main" id="{3A446636-CA0F-3326-4264-8410B572826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67063" y="1764737"/>
                <a:ext cx="1086451" cy="246221"/>
              </a:xfrm>
              <a:prstGeom prst="rect">
                <a:avLst/>
              </a:prstGeom>
              <a:blipFill>
                <a:blip r:embed="rId15"/>
                <a:stretch>
                  <a:fillRect l="-11173" t="-24390" r="-2793" b="-48780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0" name="Straight Arrow Connector 21">
            <a:extLst>
              <a:ext uri="{FF2B5EF4-FFF2-40B4-BE49-F238E27FC236}">
                <a16:creationId xmlns:a16="http://schemas.microsoft.com/office/drawing/2014/main" id="{1264CD0E-70A0-E355-2E49-0C0C35342260}"/>
              </a:ext>
            </a:extLst>
          </p:cNvPr>
          <p:cNvCxnSpPr>
            <a:cxnSpLocks/>
          </p:cNvCxnSpPr>
          <p:nvPr/>
        </p:nvCxnSpPr>
        <p:spPr>
          <a:xfrm>
            <a:off x="284053" y="1539943"/>
            <a:ext cx="1200190" cy="0"/>
          </a:xfrm>
          <a:prstGeom prst="straightConnector1">
            <a:avLst/>
          </a:prstGeom>
          <a:ln>
            <a:headEnd type="none" w="med" len="med"/>
            <a:tailEnd type="arrow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22">
                <a:extLst>
                  <a:ext uri="{FF2B5EF4-FFF2-40B4-BE49-F238E27FC236}">
                    <a16:creationId xmlns:a16="http://schemas.microsoft.com/office/drawing/2014/main" id="{6EBE625C-117B-CAEF-96E8-0FC13E27432A}"/>
                  </a:ext>
                </a:extLst>
              </p:cNvPr>
              <p:cNvSpPr txBox="1"/>
              <p:nvPr/>
            </p:nvSpPr>
            <p:spPr>
              <a:xfrm>
                <a:off x="1675206" y="1394092"/>
                <a:ext cx="6921447" cy="26956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1600" b="1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sz="1600" b="1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𝑪</m:t>
                        </m:r>
                      </m:e>
                      <m:sub>
                        <m:r>
                          <a:rPr lang="it-IT" sz="1600" b="1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𝑴𝒂𝒈𝒏𝒆𝒕</m:t>
                        </m:r>
                      </m:sub>
                    </m:sSub>
                  </m:oMath>
                </a14:m>
                <a:r>
                  <a:rPr lang="en-GB" sz="1600" i="1" dirty="0">
                    <a:solidFill>
                      <a:srgbClr val="00B050"/>
                    </a:solidFill>
                  </a:rPr>
                  <a:t> </a:t>
                </a:r>
                <a:r>
                  <a:rPr lang="en-GB" sz="1600" dirty="0"/>
                  <a:t>from the cost  model,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b="1" i="1" smtClean="0">
                            <a:solidFill>
                              <a:srgbClr val="2A43B9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1" i="1">
                            <a:solidFill>
                              <a:srgbClr val="2A43B9"/>
                            </a:solidFill>
                            <a:latin typeface="Cambria Math" panose="02040503050406030204" pitchFamily="18" charset="0"/>
                          </a:rPr>
                          <m:t>𝝈</m:t>
                        </m:r>
                      </m:e>
                      <m:sub>
                        <m:r>
                          <a:rPr lang="en-US" sz="1600" b="1" i="1">
                            <a:solidFill>
                              <a:srgbClr val="2A43B9"/>
                            </a:solidFill>
                            <a:latin typeface="Cambria Math" panose="02040503050406030204" pitchFamily="18" charset="0"/>
                          </a:rPr>
                          <m:t>𝒎𝒂𝒙</m:t>
                        </m:r>
                      </m:sub>
                    </m:sSub>
                  </m:oMath>
                </a14:m>
                <a:r>
                  <a:rPr lang="en-GB" sz="1600" b="1" i="1" dirty="0"/>
                  <a:t> </a:t>
                </a:r>
                <a:r>
                  <a:rPr lang="en-GB" sz="1600" dirty="0"/>
                  <a:t>in function of the material, </a:t>
                </a:r>
                <a14:m>
                  <m:oMath xmlns:m="http://schemas.openxmlformats.org/officeDocument/2006/math">
                    <m:r>
                      <a:rPr lang="en-US" sz="1600" b="1" i="1" smtClean="0">
                        <a:solidFill>
                          <a:srgbClr val="E77619"/>
                        </a:solidFill>
                        <a:latin typeface="Cambria Math" panose="02040503050406030204" pitchFamily="18" charset="0"/>
                      </a:rPr>
                      <m:t>𝜶</m:t>
                    </m:r>
                  </m:oMath>
                </a14:m>
                <a:r>
                  <a:rPr lang="en-GB" sz="1600" i="1" dirty="0"/>
                  <a:t> </a:t>
                </a:r>
                <a:r>
                  <a:rPr lang="en-GB" sz="1600" dirty="0"/>
                  <a:t>of the sector coil</a:t>
                </a:r>
                <a:endParaRPr lang="en-GB" sz="1600" i="1" dirty="0"/>
              </a:p>
            </p:txBody>
          </p:sp>
        </mc:Choice>
        <mc:Fallback xmlns="">
          <p:sp>
            <p:nvSpPr>
              <p:cNvPr id="11" name="TextBox 22">
                <a:extLst>
                  <a:ext uri="{FF2B5EF4-FFF2-40B4-BE49-F238E27FC236}">
                    <a16:creationId xmlns:a16="http://schemas.microsoft.com/office/drawing/2014/main" id="{6EBE625C-117B-CAEF-96E8-0FC13E27432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75206" y="1394092"/>
                <a:ext cx="6921447" cy="269561"/>
              </a:xfrm>
              <a:prstGeom prst="rect">
                <a:avLst/>
              </a:prstGeom>
              <a:blipFill>
                <a:blip r:embed="rId16"/>
                <a:stretch>
                  <a:fillRect l="-1057" t="-22727" r="-1145" b="-38636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4" name="Picture 23" descr="A diagram of a mathematical equation&#10;&#10;Description automatically generated with medium confidence">
            <a:extLst>
              <a:ext uri="{FF2B5EF4-FFF2-40B4-BE49-F238E27FC236}">
                <a16:creationId xmlns:a16="http://schemas.microsoft.com/office/drawing/2014/main" id="{A12332C8-41AA-448F-E506-DD569F92CBB3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8853509" y="1208578"/>
            <a:ext cx="2871319" cy="138047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5" name="TextBox 24">
            <a:extLst>
              <a:ext uri="{FF2B5EF4-FFF2-40B4-BE49-F238E27FC236}">
                <a16:creationId xmlns:a16="http://schemas.microsoft.com/office/drawing/2014/main" id="{36521E91-1640-322D-325D-9EFC252063F1}"/>
              </a:ext>
            </a:extLst>
          </p:cNvPr>
          <p:cNvSpPr txBox="1"/>
          <p:nvPr/>
        </p:nvSpPr>
        <p:spPr>
          <a:xfrm>
            <a:off x="9088894" y="908798"/>
            <a:ext cx="79086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dirty="0">
                <a:solidFill>
                  <a:srgbClr val="00B0F0"/>
                </a:solidFill>
              </a:rPr>
              <a:t>Dipole</a:t>
            </a:r>
            <a:endParaRPr lang="en-GB" sz="1600" dirty="0"/>
          </a:p>
        </p:txBody>
      </p:sp>
      <p:sp>
        <p:nvSpPr>
          <p:cNvPr id="16" name="TextBox 25">
            <a:extLst>
              <a:ext uri="{FF2B5EF4-FFF2-40B4-BE49-F238E27FC236}">
                <a16:creationId xmlns:a16="http://schemas.microsoft.com/office/drawing/2014/main" id="{615B5864-23B9-67A7-4F9D-386C12155ACE}"/>
              </a:ext>
            </a:extLst>
          </p:cNvPr>
          <p:cNvSpPr txBox="1"/>
          <p:nvPr/>
        </p:nvSpPr>
        <p:spPr>
          <a:xfrm>
            <a:off x="10486962" y="908798"/>
            <a:ext cx="1307181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dirty="0">
                <a:solidFill>
                  <a:srgbClr val="00B0F0"/>
                </a:solidFill>
              </a:rPr>
              <a:t>Quadrupole</a:t>
            </a:r>
            <a:endParaRPr lang="en-GB" sz="1600" dirty="0"/>
          </a:p>
        </p:txBody>
      </p:sp>
      <p:sp>
        <p:nvSpPr>
          <p:cNvPr id="20" name="TextBox 32">
            <a:extLst>
              <a:ext uri="{FF2B5EF4-FFF2-40B4-BE49-F238E27FC236}">
                <a16:creationId xmlns:a16="http://schemas.microsoft.com/office/drawing/2014/main" id="{C5D37800-7576-C12D-E95A-246FD5A8A18B}"/>
              </a:ext>
            </a:extLst>
          </p:cNvPr>
          <p:cNvSpPr txBox="1">
            <a:spLocks/>
          </p:cNvSpPr>
          <p:nvPr/>
        </p:nvSpPr>
        <p:spPr>
          <a:xfrm>
            <a:off x="389246" y="1642499"/>
            <a:ext cx="986772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i="1" dirty="0"/>
              <a:t>Variables   </a:t>
            </a:r>
          </a:p>
        </p:txBody>
      </p:sp>
      <p:cxnSp>
        <p:nvCxnSpPr>
          <p:cNvPr id="22" name="Straight Arrow Connector 33">
            <a:extLst>
              <a:ext uri="{FF2B5EF4-FFF2-40B4-BE49-F238E27FC236}">
                <a16:creationId xmlns:a16="http://schemas.microsoft.com/office/drawing/2014/main" id="{4D1DFB48-FF76-6896-4303-77A9FE2DCC1E}"/>
              </a:ext>
            </a:extLst>
          </p:cNvPr>
          <p:cNvCxnSpPr>
            <a:cxnSpLocks/>
          </p:cNvCxnSpPr>
          <p:nvPr/>
        </p:nvCxnSpPr>
        <p:spPr>
          <a:xfrm>
            <a:off x="282537" y="1926312"/>
            <a:ext cx="1200190" cy="0"/>
          </a:xfrm>
          <a:prstGeom prst="straightConnector1">
            <a:avLst/>
          </a:prstGeom>
          <a:ln>
            <a:headEnd type="none" w="med" len="med"/>
            <a:tailEnd type="arrow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3" name="TextBox 35">
            <a:extLst>
              <a:ext uri="{FF2B5EF4-FFF2-40B4-BE49-F238E27FC236}">
                <a16:creationId xmlns:a16="http://schemas.microsoft.com/office/drawing/2014/main" id="{E5AB1E8D-5386-3D3F-F1AF-AE0B050741BA}"/>
              </a:ext>
            </a:extLst>
          </p:cNvPr>
          <p:cNvSpPr txBox="1"/>
          <p:nvPr/>
        </p:nvSpPr>
        <p:spPr>
          <a:xfrm>
            <a:off x="205409" y="2086688"/>
            <a:ext cx="609600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b="1" dirty="0"/>
              <a:t>Geometrical</a:t>
            </a:r>
            <a:r>
              <a:rPr lang="en-US" sz="1600" dirty="0"/>
              <a:t> considerations:</a:t>
            </a:r>
            <a:endParaRPr lang="en-GB" sz="1600" dirty="0"/>
          </a:p>
        </p:txBody>
      </p:sp>
      <p:sp>
        <p:nvSpPr>
          <p:cNvPr id="25" name="TextBox 45">
            <a:extLst>
              <a:ext uri="{FF2B5EF4-FFF2-40B4-BE49-F238E27FC236}">
                <a16:creationId xmlns:a16="http://schemas.microsoft.com/office/drawing/2014/main" id="{8177CF33-5C4B-3BBC-2461-42491AE54496}"/>
              </a:ext>
            </a:extLst>
          </p:cNvPr>
          <p:cNvSpPr txBox="1"/>
          <p:nvPr/>
        </p:nvSpPr>
        <p:spPr>
          <a:xfrm>
            <a:off x="1482727" y="1014056"/>
            <a:ext cx="705167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b="1" cap="small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Starting point</a:t>
            </a:r>
            <a:endParaRPr lang="en-GB" b="1" cap="small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7" name="Rectangle 2">
            <a:extLst>
              <a:ext uri="{FF2B5EF4-FFF2-40B4-BE49-F238E27FC236}">
                <a16:creationId xmlns:a16="http://schemas.microsoft.com/office/drawing/2014/main" id="{627AF408-BB26-291B-B08F-1309E5178098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66063"/>
            <a:ext cx="65" cy="325074"/>
          </a:xfrm>
          <a:prstGeom prst="rect">
            <a:avLst/>
          </a:prstGeom>
          <a:solidFill>
            <a:srgbClr val="F5F5F5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4761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9" name="CasellaDiTesto 28">
                <a:extLst>
                  <a:ext uri="{FF2B5EF4-FFF2-40B4-BE49-F238E27FC236}">
                    <a16:creationId xmlns:a16="http://schemas.microsoft.com/office/drawing/2014/main" id="{3F59EBF4-BBA8-402A-0E91-DF52BD7AB182}"/>
                  </a:ext>
                </a:extLst>
              </p:cNvPr>
              <p:cNvSpPr txBox="1"/>
              <p:nvPr/>
            </p:nvSpPr>
            <p:spPr>
              <a:xfrm>
                <a:off x="2663093" y="2043107"/>
                <a:ext cx="1874193" cy="391902"/>
              </a:xfrm>
              <a:prstGeom prst="rect">
                <a:avLst/>
              </a:prstGeom>
              <a:noFill/>
              <a:ln>
                <a:solidFill>
                  <a:schemeClr val="bg1"/>
                </a:solidFill>
              </a:ln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b="0" i="1" smtClean="0">
                              <a:effectLst/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b="0" i="1" smtClean="0">
                              <a:effectLst/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b>
                          <m:r>
                            <a:rPr lang="it-IT" b="0" i="1" smtClean="0">
                              <a:effectLst/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it-IT" b="0" i="1" smtClean="0">
                          <a:effectLst/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it-IT" b="0" i="1" smtClean="0">
                          <a:effectLst/>
                          <a:latin typeface="Cambria Math" panose="02040503050406030204" pitchFamily="18" charset="0"/>
                        </a:rPr>
                        <m:t>𝑤</m:t>
                      </m:r>
                      <m:r>
                        <a:rPr lang="it-IT" b="0" i="1" smtClean="0">
                          <a:effectLst/>
                          <a:latin typeface="Cambria Math" panose="02040503050406030204" pitchFamily="18" charset="0"/>
                        </a:rPr>
                        <m:t> ,</m:t>
                      </m:r>
                      <m:sSub>
                        <m:sSubPr>
                          <m:ctrlPr>
                            <a:rPr lang="it-IT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𝐶</m:t>
                          </m:r>
                        </m:e>
                        <m:sub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𝑀𝑎𝑔𝑛𝑒𝑡</m:t>
                          </m:r>
                        </m:sub>
                      </m:sSub>
                      <m:r>
                        <a:rPr lang="it-IT" b="0" i="1" smtClean="0">
                          <a:effectLst/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it-IT"/>
              </a:p>
            </p:txBody>
          </p:sp>
        </mc:Choice>
        <mc:Fallback xmlns="">
          <p:sp>
            <p:nvSpPr>
              <p:cNvPr id="29" name="CasellaDiTesto 28">
                <a:extLst>
                  <a:ext uri="{FF2B5EF4-FFF2-40B4-BE49-F238E27FC236}">
                    <a16:creationId xmlns:a16="http://schemas.microsoft.com/office/drawing/2014/main" id="{3F59EBF4-BBA8-402A-0E91-DF52BD7AB18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63093" y="2043107"/>
                <a:ext cx="1874193" cy="391902"/>
              </a:xfrm>
              <a:prstGeom prst="rect">
                <a:avLst/>
              </a:prstGeom>
              <a:blipFill>
                <a:blip r:embed="rId18"/>
                <a:stretch>
                  <a:fillRect b="-7576"/>
                </a:stretch>
              </a:blipFill>
              <a:ln>
                <a:solidFill>
                  <a:schemeClr val="bg1"/>
                </a:solidFill>
              </a:ln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1" name="Connettore 2 30">
            <a:extLst>
              <a:ext uri="{FF2B5EF4-FFF2-40B4-BE49-F238E27FC236}">
                <a16:creationId xmlns:a16="http://schemas.microsoft.com/office/drawing/2014/main" id="{574BE2A9-4555-E51B-FA77-3FADB7ECF3FB}"/>
              </a:ext>
            </a:extLst>
          </p:cNvPr>
          <p:cNvCxnSpPr>
            <a:cxnSpLocks/>
          </p:cNvCxnSpPr>
          <p:nvPr/>
        </p:nvCxnSpPr>
        <p:spPr>
          <a:xfrm>
            <a:off x="4563700" y="1729896"/>
            <a:ext cx="428079" cy="203556"/>
          </a:xfrm>
          <a:prstGeom prst="straightConnector1">
            <a:avLst/>
          </a:prstGeom>
          <a:ln w="28575">
            <a:solidFill>
              <a:srgbClr val="2A43B9"/>
            </a:solidFill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32" name="CasellaDiTesto 31">
            <a:extLst>
              <a:ext uri="{FF2B5EF4-FFF2-40B4-BE49-F238E27FC236}">
                <a16:creationId xmlns:a16="http://schemas.microsoft.com/office/drawing/2014/main" id="{E94D1769-8F7D-AFA1-6EA3-4BE1D6893C14}"/>
              </a:ext>
            </a:extLst>
          </p:cNvPr>
          <p:cNvSpPr txBox="1"/>
          <p:nvPr/>
        </p:nvSpPr>
        <p:spPr>
          <a:xfrm>
            <a:off x="5017205" y="1669807"/>
            <a:ext cx="196861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600" dirty="0" err="1">
                <a:solidFill>
                  <a:srgbClr val="2A43B9"/>
                </a:solidFill>
              </a:rPr>
              <a:t>NbTi</a:t>
            </a:r>
            <a:r>
              <a:rPr lang="it-IT" sz="1600" dirty="0">
                <a:solidFill>
                  <a:srgbClr val="2A43B9"/>
                </a:solidFill>
              </a:rPr>
              <a:t> = 100 </a:t>
            </a:r>
            <a:r>
              <a:rPr lang="it-IT" sz="1600" dirty="0" err="1">
                <a:solidFill>
                  <a:srgbClr val="2A43B9"/>
                </a:solidFill>
              </a:rPr>
              <a:t>MPa</a:t>
            </a:r>
            <a:endParaRPr lang="it-IT" sz="1600" dirty="0">
              <a:solidFill>
                <a:srgbClr val="2A43B9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600" dirty="0">
                <a:solidFill>
                  <a:srgbClr val="2A43B9"/>
                </a:solidFill>
              </a:rPr>
              <a:t>Nb</a:t>
            </a:r>
            <a:r>
              <a:rPr lang="it-IT" sz="1600" baseline="-25000" dirty="0">
                <a:solidFill>
                  <a:srgbClr val="2A43B9"/>
                </a:solidFill>
              </a:rPr>
              <a:t>3</a:t>
            </a:r>
            <a:r>
              <a:rPr lang="it-IT" sz="1600" dirty="0">
                <a:solidFill>
                  <a:srgbClr val="2A43B9"/>
                </a:solidFill>
              </a:rPr>
              <a:t>Sn = 150 </a:t>
            </a:r>
            <a:r>
              <a:rPr lang="it-IT" sz="1600" dirty="0" err="1">
                <a:solidFill>
                  <a:srgbClr val="2A43B9"/>
                </a:solidFill>
              </a:rPr>
              <a:t>MPa</a:t>
            </a:r>
            <a:endParaRPr lang="it-IT" sz="1600" dirty="0">
              <a:solidFill>
                <a:srgbClr val="2A43B9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600" dirty="0" err="1">
                <a:solidFill>
                  <a:srgbClr val="2A43B9"/>
                </a:solidFill>
              </a:rPr>
              <a:t>ReBCO</a:t>
            </a:r>
            <a:r>
              <a:rPr lang="it-IT" sz="1600" dirty="0">
                <a:solidFill>
                  <a:srgbClr val="2A43B9"/>
                </a:solidFill>
              </a:rPr>
              <a:t> = 400 </a:t>
            </a:r>
            <a:r>
              <a:rPr lang="it-IT" sz="1600" dirty="0" err="1">
                <a:solidFill>
                  <a:srgbClr val="2A43B9"/>
                </a:solidFill>
              </a:rPr>
              <a:t>MPa</a:t>
            </a:r>
            <a:endParaRPr lang="it-IT" sz="1600" dirty="0">
              <a:solidFill>
                <a:srgbClr val="2A43B9"/>
              </a:solidFill>
            </a:endParaRPr>
          </a:p>
        </p:txBody>
      </p:sp>
      <p:cxnSp>
        <p:nvCxnSpPr>
          <p:cNvPr id="33" name="Connettore 2 32">
            <a:extLst>
              <a:ext uri="{FF2B5EF4-FFF2-40B4-BE49-F238E27FC236}">
                <a16:creationId xmlns:a16="http://schemas.microsoft.com/office/drawing/2014/main" id="{BE88ED7D-975B-FBA5-066C-B3A77DEA70AB}"/>
              </a:ext>
            </a:extLst>
          </p:cNvPr>
          <p:cNvCxnSpPr>
            <a:cxnSpLocks/>
          </p:cNvCxnSpPr>
          <p:nvPr/>
        </p:nvCxnSpPr>
        <p:spPr>
          <a:xfrm flipV="1">
            <a:off x="1903964" y="1125741"/>
            <a:ext cx="219472" cy="281651"/>
          </a:xfrm>
          <a:prstGeom prst="straightConnector1">
            <a:avLst/>
          </a:prstGeom>
          <a:ln w="28575">
            <a:solidFill>
              <a:srgbClr val="00B050"/>
            </a:solidFill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34" name="CasellaDiTesto 33">
            <a:extLst>
              <a:ext uri="{FF2B5EF4-FFF2-40B4-BE49-F238E27FC236}">
                <a16:creationId xmlns:a16="http://schemas.microsoft.com/office/drawing/2014/main" id="{281D0E25-D0F0-5ED1-2D71-18E373866488}"/>
              </a:ext>
            </a:extLst>
          </p:cNvPr>
          <p:cNvSpPr txBox="1"/>
          <p:nvPr/>
        </p:nvSpPr>
        <p:spPr>
          <a:xfrm>
            <a:off x="2141808" y="798755"/>
            <a:ext cx="122341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600">
                <a:solidFill>
                  <a:srgbClr val="00B050"/>
                </a:solidFill>
              </a:rPr>
              <a:t>155 kEUR/m</a:t>
            </a:r>
          </a:p>
        </p:txBody>
      </p:sp>
      <p:cxnSp>
        <p:nvCxnSpPr>
          <p:cNvPr id="35" name="Connettore 2 34">
            <a:extLst>
              <a:ext uri="{FF2B5EF4-FFF2-40B4-BE49-F238E27FC236}">
                <a16:creationId xmlns:a16="http://schemas.microsoft.com/office/drawing/2014/main" id="{376EC31E-2620-C452-F6A7-BCC7B5E74E3D}"/>
              </a:ext>
            </a:extLst>
          </p:cNvPr>
          <p:cNvCxnSpPr>
            <a:cxnSpLocks/>
          </p:cNvCxnSpPr>
          <p:nvPr/>
        </p:nvCxnSpPr>
        <p:spPr>
          <a:xfrm flipV="1">
            <a:off x="7137400" y="965829"/>
            <a:ext cx="524155" cy="401586"/>
          </a:xfrm>
          <a:prstGeom prst="straightConnector1">
            <a:avLst/>
          </a:prstGeom>
          <a:ln w="28575">
            <a:solidFill>
              <a:srgbClr val="E77619"/>
            </a:solidFill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50" name="CasellaDiTesto 49">
            <a:extLst>
              <a:ext uri="{FF2B5EF4-FFF2-40B4-BE49-F238E27FC236}">
                <a16:creationId xmlns:a16="http://schemas.microsoft.com/office/drawing/2014/main" id="{A41A30DC-7A22-EBAC-E070-7CC96371B580}"/>
              </a:ext>
            </a:extLst>
          </p:cNvPr>
          <p:cNvSpPr txBox="1"/>
          <p:nvPr/>
        </p:nvSpPr>
        <p:spPr>
          <a:xfrm>
            <a:off x="7661555" y="393731"/>
            <a:ext cx="139653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600">
                <a:solidFill>
                  <a:srgbClr val="FFC000"/>
                </a:solidFill>
              </a:rPr>
              <a:t>Dip = 60°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600">
                <a:solidFill>
                  <a:srgbClr val="FFC000"/>
                </a:solidFill>
              </a:rPr>
              <a:t>Quad = 30°</a:t>
            </a:r>
          </a:p>
        </p:txBody>
      </p:sp>
    </p:spTree>
    <p:extLst>
      <p:ext uri="{BB962C8B-B14F-4D97-AF65-F5344CB8AC3E}">
        <p14:creationId xmlns:p14="http://schemas.microsoft.com/office/powerpoint/2010/main" val="224122098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F0B752B-2793-0766-C1D5-7A171E00340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WP7 – Task 4</a:t>
            </a:r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B4ACD79-99B2-9E53-B137-0D799FC5947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16AB2F8-5338-F742-A59E-35F5B82165E6}" type="slidenum">
              <a:rPr lang="en-GB" smtClean="0"/>
              <a:pPr/>
              <a:t>22</a:t>
            </a:fld>
            <a:endParaRPr lang="en-GB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1950270B-226E-351C-ACCC-02BB3C377324}"/>
              </a:ext>
            </a:extLst>
          </p:cNvPr>
          <p:cNvSpPr txBox="1"/>
          <p:nvPr/>
        </p:nvSpPr>
        <p:spPr>
          <a:xfrm>
            <a:off x="1482726" y="2557326"/>
            <a:ext cx="705167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b="1" cap="small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Critical Current Density ( J</a:t>
            </a:r>
            <a:r>
              <a:rPr lang="en-GB" b="1" cap="small" baseline="-250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 </a:t>
            </a:r>
            <a:r>
              <a:rPr lang="en-GB" b="1" cap="small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</a:p>
        </p:txBody>
      </p:sp>
      <p:pic>
        <p:nvPicPr>
          <p:cNvPr id="59" name="Picture 58">
            <a:extLst>
              <a:ext uri="{FF2B5EF4-FFF2-40B4-BE49-F238E27FC236}">
                <a16:creationId xmlns:a16="http://schemas.microsoft.com/office/drawing/2014/main" id="{52B4841D-2A6C-B49D-D7F0-36266359F11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077" r="7"/>
          <a:stretch/>
        </p:blipFill>
        <p:spPr>
          <a:xfrm>
            <a:off x="46383" y="3367730"/>
            <a:ext cx="7228833" cy="2721644"/>
          </a:xfrm>
          <a:prstGeom prst="rect">
            <a:avLst/>
          </a:prstGeom>
        </p:spPr>
      </p:pic>
      <p:sp>
        <p:nvSpPr>
          <p:cNvPr id="62" name="TextBox 61">
            <a:extLst>
              <a:ext uri="{FF2B5EF4-FFF2-40B4-BE49-F238E27FC236}">
                <a16:creationId xmlns:a16="http://schemas.microsoft.com/office/drawing/2014/main" id="{4E22BDC4-1996-5A1A-621B-1096FD6BA3F3}"/>
              </a:ext>
            </a:extLst>
          </p:cNvPr>
          <p:cNvSpPr txBox="1"/>
          <p:nvPr/>
        </p:nvSpPr>
        <p:spPr>
          <a:xfrm>
            <a:off x="2592700" y="2906065"/>
            <a:ext cx="4941045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Nb</a:t>
            </a:r>
            <a:r>
              <a:rPr lang="en-GB" sz="2400" b="1" baseline="-250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</a:t>
            </a:r>
            <a:r>
              <a:rPr lang="en-GB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Sn</a:t>
            </a:r>
            <a:endParaRPr lang="en-GB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F4A5D01F-48FC-365E-A3BF-0BDAB320CB8D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7480852" y="2868508"/>
            <a:ext cx="4426226" cy="3324565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5AE53D6F-8CFE-36F1-2F17-4165850BBA14}"/>
                  </a:ext>
                </a:extLst>
              </p:cNvPr>
              <p:cNvSpPr txBox="1"/>
              <p:nvPr/>
            </p:nvSpPr>
            <p:spPr>
              <a:xfrm>
                <a:off x="8498131" y="4190678"/>
                <a:ext cx="1668574" cy="26161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105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𝑤</m:t>
                    </m:r>
                    <m:r>
                      <a:rPr lang="en-US" sz="105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=1 </m:t>
                    </m:r>
                    <m:r>
                      <a:rPr lang="en-US" sz="105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𝑚𝑚</m:t>
                    </m:r>
                  </m:oMath>
                </a14:m>
                <a:r>
                  <a:rPr lang="en-GB" sz="1050" i="1" dirty="0">
                    <a:solidFill>
                      <a:srgbClr val="FF0000"/>
                    </a:solidFill>
                  </a:rPr>
                  <a:t>, dipole</a:t>
                </a:r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5AE53D6F-8CFE-36F1-2F17-4165850BBA1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98131" y="4190678"/>
                <a:ext cx="1668574" cy="261610"/>
              </a:xfrm>
              <a:prstGeom prst="rect">
                <a:avLst/>
              </a:prstGeom>
              <a:blipFill>
                <a:blip r:embed="rId9"/>
                <a:stretch>
                  <a:fillRect b="-1162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C89A98DF-2130-86F8-1611-7DE5117844D1}"/>
                  </a:ext>
                </a:extLst>
              </p:cNvPr>
              <p:cNvSpPr txBox="1"/>
              <p:nvPr/>
            </p:nvSpPr>
            <p:spPr>
              <a:xfrm>
                <a:off x="8927351" y="4764431"/>
                <a:ext cx="1668574" cy="26161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105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𝑤</m:t>
                    </m:r>
                    <m:r>
                      <a:rPr lang="en-US" sz="105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=2 </m:t>
                    </m:r>
                    <m:r>
                      <a:rPr lang="en-US" sz="105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𝑚𝑚</m:t>
                    </m:r>
                  </m:oMath>
                </a14:m>
                <a:r>
                  <a:rPr lang="en-GB" sz="1050" i="1" dirty="0">
                    <a:solidFill>
                      <a:srgbClr val="FF0000"/>
                    </a:solidFill>
                  </a:rPr>
                  <a:t>, dipole</a:t>
                </a:r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C89A98DF-2130-86F8-1611-7DE5117844D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927351" y="4764431"/>
                <a:ext cx="1668574" cy="261610"/>
              </a:xfrm>
              <a:prstGeom prst="rect">
                <a:avLst/>
              </a:prstGeom>
              <a:blipFill>
                <a:blip r:embed="rId10"/>
                <a:stretch>
                  <a:fillRect b="-1428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AC3BE110-DFBA-2F19-AC6B-63E0C0B97E4E}"/>
                  </a:ext>
                </a:extLst>
              </p:cNvPr>
              <p:cNvSpPr txBox="1"/>
              <p:nvPr/>
            </p:nvSpPr>
            <p:spPr>
              <a:xfrm>
                <a:off x="9264894" y="4932250"/>
                <a:ext cx="1668574" cy="26161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105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𝑤</m:t>
                    </m:r>
                    <m:r>
                      <a:rPr lang="en-US" sz="105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=3 </m:t>
                    </m:r>
                    <m:r>
                      <a:rPr lang="en-US" sz="105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𝑚𝑚</m:t>
                    </m:r>
                  </m:oMath>
                </a14:m>
                <a:r>
                  <a:rPr lang="en-GB" sz="1050" i="1" dirty="0">
                    <a:solidFill>
                      <a:srgbClr val="FF0000"/>
                    </a:solidFill>
                  </a:rPr>
                  <a:t>, dipole</a:t>
                </a:r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AC3BE110-DFBA-2F19-AC6B-63E0C0B97E4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264894" y="4932250"/>
                <a:ext cx="1668574" cy="261610"/>
              </a:xfrm>
              <a:prstGeom prst="rect">
                <a:avLst/>
              </a:prstGeom>
              <a:blipFill>
                <a:blip r:embed="rId11"/>
                <a:stretch>
                  <a:fillRect b="-1162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0C5170DF-571E-E334-B84C-18EF3C1FD7D0}"/>
                  </a:ext>
                </a:extLst>
              </p:cNvPr>
              <p:cNvSpPr txBox="1"/>
              <p:nvPr/>
            </p:nvSpPr>
            <p:spPr>
              <a:xfrm>
                <a:off x="8371231" y="3937668"/>
                <a:ext cx="1668574" cy="26161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1050" b="0" i="1" smtClean="0">
                        <a:solidFill>
                          <a:schemeClr val="accent2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𝑤</m:t>
                    </m:r>
                    <m:r>
                      <a:rPr lang="en-US" sz="1050" b="0" i="1" smtClean="0">
                        <a:solidFill>
                          <a:schemeClr val="accent2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=1 </m:t>
                    </m:r>
                    <m:r>
                      <a:rPr lang="en-US" sz="1050" b="0" i="1" smtClean="0">
                        <a:solidFill>
                          <a:schemeClr val="accent2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𝑚𝑚</m:t>
                    </m:r>
                  </m:oMath>
                </a14:m>
                <a:r>
                  <a:rPr lang="en-GB" sz="1050" i="1" dirty="0">
                    <a:solidFill>
                      <a:schemeClr val="accent2">
                        <a:lumMod val="75000"/>
                      </a:schemeClr>
                    </a:solidFill>
                  </a:rPr>
                  <a:t>, quadrupole</a:t>
                </a:r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0C5170DF-571E-E334-B84C-18EF3C1FD7D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71231" y="3937668"/>
                <a:ext cx="1668574" cy="261610"/>
              </a:xfrm>
              <a:prstGeom prst="rect">
                <a:avLst/>
              </a:prstGeom>
              <a:blipFill>
                <a:blip r:embed="rId12"/>
                <a:stretch>
                  <a:fillRect b="-1162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7D39699B-EE62-E582-9AE0-ADA361AABF6E}"/>
                  </a:ext>
                </a:extLst>
              </p:cNvPr>
              <p:cNvSpPr txBox="1"/>
              <p:nvPr/>
            </p:nvSpPr>
            <p:spPr>
              <a:xfrm>
                <a:off x="8580870" y="4347577"/>
                <a:ext cx="1668574" cy="26161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1050" i="1" smtClean="0">
                        <a:solidFill>
                          <a:schemeClr val="accent2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𝑤</m:t>
                    </m:r>
                    <m:r>
                      <a:rPr lang="en-US" sz="1050" i="1" smtClean="0">
                        <a:solidFill>
                          <a:schemeClr val="accent2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=2 </m:t>
                    </m:r>
                    <m:r>
                      <a:rPr lang="en-US" sz="1050" i="1">
                        <a:solidFill>
                          <a:schemeClr val="accent2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𝑚𝑚</m:t>
                    </m:r>
                  </m:oMath>
                </a14:m>
                <a:r>
                  <a:rPr lang="en-GB" sz="1050" i="1" dirty="0">
                    <a:solidFill>
                      <a:schemeClr val="accent2">
                        <a:lumMod val="75000"/>
                      </a:schemeClr>
                    </a:solidFill>
                  </a:rPr>
                  <a:t>, quadrupole</a:t>
                </a:r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7D39699B-EE62-E582-9AE0-ADA361AABF6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580870" y="4347577"/>
                <a:ext cx="1668574" cy="261610"/>
              </a:xfrm>
              <a:prstGeom prst="rect">
                <a:avLst/>
              </a:prstGeom>
              <a:blipFill>
                <a:blip r:embed="rId13"/>
                <a:stretch>
                  <a:fillRect b="-1162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9DC05C24-6DCF-9503-F3B5-2FDEEF356E36}"/>
                  </a:ext>
                </a:extLst>
              </p:cNvPr>
              <p:cNvSpPr txBox="1"/>
              <p:nvPr/>
            </p:nvSpPr>
            <p:spPr>
              <a:xfrm>
                <a:off x="8753173" y="4562472"/>
                <a:ext cx="1668574" cy="25391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1050" i="1" smtClean="0">
                        <a:solidFill>
                          <a:schemeClr val="accent2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𝑤</m:t>
                    </m:r>
                    <m:r>
                      <a:rPr lang="en-US" sz="1050" i="1" smtClean="0">
                        <a:solidFill>
                          <a:schemeClr val="accent2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=3 </m:t>
                    </m:r>
                    <m:r>
                      <a:rPr lang="en-US" sz="1050" i="1">
                        <a:solidFill>
                          <a:schemeClr val="accent2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𝑚𝑚</m:t>
                    </m:r>
                  </m:oMath>
                </a14:m>
                <a:r>
                  <a:rPr lang="en-GB" sz="1050" i="1" dirty="0">
                    <a:solidFill>
                      <a:schemeClr val="accent2">
                        <a:lumMod val="75000"/>
                      </a:schemeClr>
                    </a:solidFill>
                  </a:rPr>
                  <a:t>, quadrupole</a:t>
                </a:r>
              </a:p>
            </p:txBody>
          </p:sp>
        </mc:Choice>
        <mc:Fallback xmlns="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9DC05C24-6DCF-9503-F3B5-2FDEEF356E3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53173" y="4562472"/>
                <a:ext cx="1668574" cy="253916"/>
              </a:xfrm>
              <a:prstGeom prst="rect">
                <a:avLst/>
              </a:prstGeom>
              <a:blipFill>
                <a:blip r:embed="rId14"/>
                <a:stretch>
                  <a:fillRect b="-1428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8BB5FCEA-E713-465F-A648-C568E759AFBF}"/>
              </a:ext>
            </a:extLst>
          </p:cNvPr>
          <p:cNvCxnSpPr>
            <a:cxnSpLocks/>
          </p:cNvCxnSpPr>
          <p:nvPr/>
        </p:nvCxnSpPr>
        <p:spPr>
          <a:xfrm flipV="1">
            <a:off x="8050696" y="5029200"/>
            <a:ext cx="1282147" cy="814744"/>
          </a:xfrm>
          <a:prstGeom prst="line">
            <a:avLst/>
          </a:prstGeom>
          <a:ln>
            <a:solidFill>
              <a:srgbClr val="FF0000"/>
            </a:solidFill>
            <a:prstDash val="dash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1ABED932-C4A3-02D9-0B36-B3821E5E28D8}"/>
              </a:ext>
            </a:extLst>
          </p:cNvPr>
          <p:cNvCxnSpPr>
            <a:cxnSpLocks/>
          </p:cNvCxnSpPr>
          <p:nvPr/>
        </p:nvCxnSpPr>
        <p:spPr>
          <a:xfrm flipV="1">
            <a:off x="8050695" y="4797287"/>
            <a:ext cx="1023731" cy="1046657"/>
          </a:xfrm>
          <a:prstGeom prst="line">
            <a:avLst/>
          </a:prstGeom>
          <a:ln>
            <a:solidFill>
              <a:srgbClr val="FF0000"/>
            </a:solidFill>
            <a:prstDash val="dash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2C14851B-F0AB-A6B3-15B1-5DD831EDE6F1}"/>
              </a:ext>
            </a:extLst>
          </p:cNvPr>
          <p:cNvCxnSpPr>
            <a:cxnSpLocks/>
          </p:cNvCxnSpPr>
          <p:nvPr/>
        </p:nvCxnSpPr>
        <p:spPr>
          <a:xfrm flipV="1">
            <a:off x="8050695" y="4194648"/>
            <a:ext cx="541116" cy="1650744"/>
          </a:xfrm>
          <a:prstGeom prst="line">
            <a:avLst/>
          </a:prstGeom>
          <a:ln>
            <a:solidFill>
              <a:srgbClr val="FF0000"/>
            </a:solidFill>
            <a:prstDash val="dash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8FF1759B-7DE4-54B3-6596-09C0A110EFE5}"/>
              </a:ext>
            </a:extLst>
          </p:cNvPr>
          <p:cNvCxnSpPr>
            <a:cxnSpLocks/>
          </p:cNvCxnSpPr>
          <p:nvPr/>
        </p:nvCxnSpPr>
        <p:spPr>
          <a:xfrm flipV="1">
            <a:off x="8050695" y="4015527"/>
            <a:ext cx="391344" cy="1828417"/>
          </a:xfrm>
          <a:prstGeom prst="line">
            <a:avLst/>
          </a:prstGeom>
          <a:ln>
            <a:solidFill>
              <a:schemeClr val="accent2"/>
            </a:solidFill>
            <a:prstDash val="dash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12932AF9-0EF6-39FE-7427-114B2D4C3E7F}"/>
              </a:ext>
            </a:extLst>
          </p:cNvPr>
          <p:cNvCxnSpPr>
            <a:cxnSpLocks/>
          </p:cNvCxnSpPr>
          <p:nvPr/>
        </p:nvCxnSpPr>
        <p:spPr>
          <a:xfrm flipV="1">
            <a:off x="8050694" y="4371822"/>
            <a:ext cx="641075" cy="1472122"/>
          </a:xfrm>
          <a:prstGeom prst="line">
            <a:avLst/>
          </a:prstGeom>
          <a:ln>
            <a:solidFill>
              <a:schemeClr val="accent2"/>
            </a:solidFill>
            <a:prstDash val="dash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989A52F6-01F2-62D7-3A61-7A238F4B1B90}"/>
              </a:ext>
            </a:extLst>
          </p:cNvPr>
          <p:cNvCxnSpPr>
            <a:cxnSpLocks/>
          </p:cNvCxnSpPr>
          <p:nvPr/>
        </p:nvCxnSpPr>
        <p:spPr>
          <a:xfrm flipV="1">
            <a:off x="8050693" y="4558748"/>
            <a:ext cx="834890" cy="1285196"/>
          </a:xfrm>
          <a:prstGeom prst="line">
            <a:avLst/>
          </a:prstGeom>
          <a:ln>
            <a:solidFill>
              <a:schemeClr val="accent2"/>
            </a:solidFill>
            <a:prstDash val="dash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33" name="Title 5">
            <a:extLst>
              <a:ext uri="{FF2B5EF4-FFF2-40B4-BE49-F238E27FC236}">
                <a16:creationId xmlns:a16="http://schemas.microsoft.com/office/drawing/2014/main" id="{32081134-D18C-C48A-727D-4260E1CA61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71184" y="308170"/>
            <a:ext cx="9707671" cy="681159"/>
          </a:xfrm>
        </p:spPr>
        <p:txBody>
          <a:bodyPr/>
          <a:lstStyle/>
          <a:p>
            <a:r>
              <a:rPr lang="en-US" dirty="0"/>
              <a:t>Margin Limit</a:t>
            </a:r>
            <a:endParaRPr lang="en-GB" dirty="0"/>
          </a:p>
        </p:txBody>
      </p:sp>
      <p:sp>
        <p:nvSpPr>
          <p:cNvPr id="6" name="Date Placeholder 2">
            <a:extLst>
              <a:ext uri="{FF2B5EF4-FFF2-40B4-BE49-F238E27FC236}">
                <a16:creationId xmlns:a16="http://schemas.microsoft.com/office/drawing/2014/main" id="{4438E876-BAFB-2922-B397-42AD5A348FC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35496" y="6393928"/>
            <a:ext cx="3179556" cy="365125"/>
          </a:xfrm>
        </p:spPr>
        <p:txBody>
          <a:bodyPr/>
          <a:lstStyle/>
          <a:p>
            <a:r>
              <a:rPr lang="en-US"/>
              <a:t>23 November 2023– D. Novelli</a:t>
            </a:r>
            <a:endParaRPr lang="en-GB" sz="1200" b="1">
              <a:solidFill>
                <a:schemeClr val="bg1"/>
              </a:solidFill>
            </a:endParaRPr>
          </a:p>
        </p:txBody>
      </p:sp>
      <p:sp>
        <p:nvSpPr>
          <p:cNvPr id="3" name="TextBox 27">
            <a:extLst>
              <a:ext uri="{FF2B5EF4-FFF2-40B4-BE49-F238E27FC236}">
                <a16:creationId xmlns:a16="http://schemas.microsoft.com/office/drawing/2014/main" id="{D4305E0E-13AB-6990-F5AC-C2A5151CCF0C}"/>
              </a:ext>
            </a:extLst>
          </p:cNvPr>
          <p:cNvSpPr txBox="1">
            <a:spLocks/>
          </p:cNvSpPr>
          <p:nvPr/>
        </p:nvSpPr>
        <p:spPr>
          <a:xfrm>
            <a:off x="382620" y="1247680"/>
            <a:ext cx="1285959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i="1" dirty="0"/>
              <a:t>Constants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19">
                <a:extLst>
                  <a:ext uri="{FF2B5EF4-FFF2-40B4-BE49-F238E27FC236}">
                    <a16:creationId xmlns:a16="http://schemas.microsoft.com/office/drawing/2014/main" id="{7DAC0350-52AE-88CB-1B5B-89E5461009C0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667063" y="1764737"/>
                <a:ext cx="1086451" cy="24622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r>
                  <a:rPr lang="en-US" sz="1600" b="0" dirty="0"/>
                  <a:t>Coil width  </a:t>
                </a:r>
                <a14:m>
                  <m:oMath xmlns:m="http://schemas.openxmlformats.org/officeDocument/2006/math"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𝑤</m:t>
                    </m:r>
                  </m:oMath>
                </a14:m>
                <a:endParaRPr lang="en-GB" sz="1600" i="1" dirty="0"/>
              </a:p>
            </p:txBody>
          </p:sp>
        </mc:Choice>
        <mc:Fallback xmlns="">
          <p:sp>
            <p:nvSpPr>
              <p:cNvPr id="7" name="TextBox 19">
                <a:extLst>
                  <a:ext uri="{FF2B5EF4-FFF2-40B4-BE49-F238E27FC236}">
                    <a16:creationId xmlns:a16="http://schemas.microsoft.com/office/drawing/2014/main" id="{7DAC0350-52AE-88CB-1B5B-89E5461009C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67063" y="1764737"/>
                <a:ext cx="1086451" cy="246221"/>
              </a:xfrm>
              <a:prstGeom prst="rect">
                <a:avLst/>
              </a:prstGeom>
              <a:blipFill>
                <a:blip r:embed="rId15"/>
                <a:stretch>
                  <a:fillRect l="-11173" t="-24390" r="-2793" b="-48780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8" name="Straight Arrow Connector 21">
            <a:extLst>
              <a:ext uri="{FF2B5EF4-FFF2-40B4-BE49-F238E27FC236}">
                <a16:creationId xmlns:a16="http://schemas.microsoft.com/office/drawing/2014/main" id="{B226F64A-F0CD-8F22-08C6-621A58C41F66}"/>
              </a:ext>
            </a:extLst>
          </p:cNvPr>
          <p:cNvCxnSpPr>
            <a:cxnSpLocks/>
          </p:cNvCxnSpPr>
          <p:nvPr/>
        </p:nvCxnSpPr>
        <p:spPr>
          <a:xfrm>
            <a:off x="284053" y="1539943"/>
            <a:ext cx="1200190" cy="0"/>
          </a:xfrm>
          <a:prstGeom prst="straightConnector1">
            <a:avLst/>
          </a:prstGeom>
          <a:ln>
            <a:headEnd type="none" w="med" len="med"/>
            <a:tailEnd type="arrow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22">
                <a:extLst>
                  <a:ext uri="{FF2B5EF4-FFF2-40B4-BE49-F238E27FC236}">
                    <a16:creationId xmlns:a16="http://schemas.microsoft.com/office/drawing/2014/main" id="{8EAD2DAD-0256-8B27-E824-CB6F62D0F918}"/>
                  </a:ext>
                </a:extLst>
              </p:cNvPr>
              <p:cNvSpPr txBox="1"/>
              <p:nvPr/>
            </p:nvSpPr>
            <p:spPr>
              <a:xfrm>
                <a:off x="1675206" y="1394092"/>
                <a:ext cx="6921447" cy="26956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1600" b="1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sz="1600" b="1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𝑪</m:t>
                        </m:r>
                      </m:e>
                      <m:sub>
                        <m:r>
                          <a:rPr lang="it-IT" sz="1600" b="1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𝑴𝒂𝒈𝒏𝒆𝒕</m:t>
                        </m:r>
                      </m:sub>
                    </m:sSub>
                  </m:oMath>
                </a14:m>
                <a:r>
                  <a:rPr lang="en-GB" sz="1600" i="1" dirty="0">
                    <a:solidFill>
                      <a:srgbClr val="00B050"/>
                    </a:solidFill>
                  </a:rPr>
                  <a:t> </a:t>
                </a:r>
                <a:r>
                  <a:rPr lang="en-GB" sz="1600" dirty="0"/>
                  <a:t>from the cost  model,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b="1" i="1" smtClean="0">
                            <a:solidFill>
                              <a:srgbClr val="2A43B9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1" i="1">
                            <a:solidFill>
                              <a:srgbClr val="2A43B9"/>
                            </a:solidFill>
                            <a:latin typeface="Cambria Math" panose="02040503050406030204" pitchFamily="18" charset="0"/>
                          </a:rPr>
                          <m:t>𝝈</m:t>
                        </m:r>
                      </m:e>
                      <m:sub>
                        <m:r>
                          <a:rPr lang="en-US" sz="1600" b="1" i="1">
                            <a:solidFill>
                              <a:srgbClr val="2A43B9"/>
                            </a:solidFill>
                            <a:latin typeface="Cambria Math" panose="02040503050406030204" pitchFamily="18" charset="0"/>
                          </a:rPr>
                          <m:t>𝒎𝒂𝒙</m:t>
                        </m:r>
                      </m:sub>
                    </m:sSub>
                  </m:oMath>
                </a14:m>
                <a:r>
                  <a:rPr lang="en-GB" sz="1600" b="1" i="1" dirty="0"/>
                  <a:t> </a:t>
                </a:r>
                <a:r>
                  <a:rPr lang="en-GB" sz="1600" dirty="0"/>
                  <a:t>in function of the material, </a:t>
                </a:r>
                <a14:m>
                  <m:oMath xmlns:m="http://schemas.openxmlformats.org/officeDocument/2006/math">
                    <m:r>
                      <a:rPr lang="en-US" sz="1600" b="1" i="1" smtClean="0">
                        <a:solidFill>
                          <a:srgbClr val="E77619"/>
                        </a:solidFill>
                        <a:latin typeface="Cambria Math" panose="02040503050406030204" pitchFamily="18" charset="0"/>
                      </a:rPr>
                      <m:t>𝜶</m:t>
                    </m:r>
                  </m:oMath>
                </a14:m>
                <a:r>
                  <a:rPr lang="en-GB" sz="1600" i="1" dirty="0"/>
                  <a:t> </a:t>
                </a:r>
                <a:r>
                  <a:rPr lang="en-GB" sz="1600" dirty="0"/>
                  <a:t>of the sector coil</a:t>
                </a:r>
                <a:endParaRPr lang="en-GB" sz="1600" i="1" dirty="0"/>
              </a:p>
            </p:txBody>
          </p:sp>
        </mc:Choice>
        <mc:Fallback xmlns="">
          <p:sp>
            <p:nvSpPr>
              <p:cNvPr id="9" name="TextBox 22">
                <a:extLst>
                  <a:ext uri="{FF2B5EF4-FFF2-40B4-BE49-F238E27FC236}">
                    <a16:creationId xmlns:a16="http://schemas.microsoft.com/office/drawing/2014/main" id="{8EAD2DAD-0256-8B27-E824-CB6F62D0F91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75206" y="1394092"/>
                <a:ext cx="6921447" cy="269561"/>
              </a:xfrm>
              <a:prstGeom prst="rect">
                <a:avLst/>
              </a:prstGeom>
              <a:blipFill>
                <a:blip r:embed="rId16"/>
                <a:stretch>
                  <a:fillRect l="-1057" t="-22727" r="-1145" b="-38636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" name="Picture 23" descr="A diagram of a mathematical equation&#10;&#10;Description automatically generated with medium confidence">
            <a:extLst>
              <a:ext uri="{FF2B5EF4-FFF2-40B4-BE49-F238E27FC236}">
                <a16:creationId xmlns:a16="http://schemas.microsoft.com/office/drawing/2014/main" id="{D319809F-5186-0396-C538-EA32B665AF8C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8853509" y="1208578"/>
            <a:ext cx="2871319" cy="138047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4" name="TextBox 24">
            <a:extLst>
              <a:ext uri="{FF2B5EF4-FFF2-40B4-BE49-F238E27FC236}">
                <a16:creationId xmlns:a16="http://schemas.microsoft.com/office/drawing/2014/main" id="{4202C131-8D03-C7D1-8402-8664CA06C103}"/>
              </a:ext>
            </a:extLst>
          </p:cNvPr>
          <p:cNvSpPr txBox="1"/>
          <p:nvPr/>
        </p:nvSpPr>
        <p:spPr>
          <a:xfrm>
            <a:off x="9088894" y="908798"/>
            <a:ext cx="79086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dirty="0">
                <a:solidFill>
                  <a:srgbClr val="00B0F0"/>
                </a:solidFill>
              </a:rPr>
              <a:t>Dipole</a:t>
            </a:r>
            <a:endParaRPr lang="en-GB" sz="1600" dirty="0"/>
          </a:p>
        </p:txBody>
      </p:sp>
      <p:sp>
        <p:nvSpPr>
          <p:cNvPr id="25" name="TextBox 25">
            <a:extLst>
              <a:ext uri="{FF2B5EF4-FFF2-40B4-BE49-F238E27FC236}">
                <a16:creationId xmlns:a16="http://schemas.microsoft.com/office/drawing/2014/main" id="{C91309C6-E18A-2024-F581-D68ABA22011F}"/>
              </a:ext>
            </a:extLst>
          </p:cNvPr>
          <p:cNvSpPr txBox="1"/>
          <p:nvPr/>
        </p:nvSpPr>
        <p:spPr>
          <a:xfrm>
            <a:off x="10486962" y="908798"/>
            <a:ext cx="1307181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dirty="0">
                <a:solidFill>
                  <a:srgbClr val="00B0F0"/>
                </a:solidFill>
              </a:rPr>
              <a:t>Quadrupole</a:t>
            </a:r>
            <a:endParaRPr lang="en-GB" sz="1600" dirty="0"/>
          </a:p>
        </p:txBody>
      </p:sp>
      <p:sp>
        <p:nvSpPr>
          <p:cNvPr id="26" name="TextBox 32">
            <a:extLst>
              <a:ext uri="{FF2B5EF4-FFF2-40B4-BE49-F238E27FC236}">
                <a16:creationId xmlns:a16="http://schemas.microsoft.com/office/drawing/2014/main" id="{58437C8D-846D-112B-253A-75F1A2C83E08}"/>
              </a:ext>
            </a:extLst>
          </p:cNvPr>
          <p:cNvSpPr txBox="1">
            <a:spLocks/>
          </p:cNvSpPr>
          <p:nvPr/>
        </p:nvSpPr>
        <p:spPr>
          <a:xfrm>
            <a:off x="389246" y="1642499"/>
            <a:ext cx="986772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i="1" dirty="0"/>
              <a:t>Variables   </a:t>
            </a:r>
          </a:p>
        </p:txBody>
      </p:sp>
      <p:cxnSp>
        <p:nvCxnSpPr>
          <p:cNvPr id="27" name="Straight Arrow Connector 33">
            <a:extLst>
              <a:ext uri="{FF2B5EF4-FFF2-40B4-BE49-F238E27FC236}">
                <a16:creationId xmlns:a16="http://schemas.microsoft.com/office/drawing/2014/main" id="{B5DE1A43-F175-41A2-BC19-F8BD1B0CEE63}"/>
              </a:ext>
            </a:extLst>
          </p:cNvPr>
          <p:cNvCxnSpPr>
            <a:cxnSpLocks/>
          </p:cNvCxnSpPr>
          <p:nvPr/>
        </p:nvCxnSpPr>
        <p:spPr>
          <a:xfrm>
            <a:off x="282537" y="1926312"/>
            <a:ext cx="1200190" cy="0"/>
          </a:xfrm>
          <a:prstGeom prst="straightConnector1">
            <a:avLst/>
          </a:prstGeom>
          <a:ln>
            <a:headEnd type="none" w="med" len="med"/>
            <a:tailEnd type="arrow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8" name="TextBox 35">
            <a:extLst>
              <a:ext uri="{FF2B5EF4-FFF2-40B4-BE49-F238E27FC236}">
                <a16:creationId xmlns:a16="http://schemas.microsoft.com/office/drawing/2014/main" id="{C4A8FD38-7C04-0F76-F9C4-057FF60D1AC2}"/>
              </a:ext>
            </a:extLst>
          </p:cNvPr>
          <p:cNvSpPr txBox="1"/>
          <p:nvPr/>
        </p:nvSpPr>
        <p:spPr>
          <a:xfrm>
            <a:off x="205409" y="2086688"/>
            <a:ext cx="609600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b="1" dirty="0"/>
              <a:t>Geometrical</a:t>
            </a:r>
            <a:r>
              <a:rPr lang="en-US" sz="1600" dirty="0"/>
              <a:t> considerations:</a:t>
            </a:r>
            <a:endParaRPr lang="en-GB" sz="1600" dirty="0"/>
          </a:p>
        </p:txBody>
      </p:sp>
      <p:sp>
        <p:nvSpPr>
          <p:cNvPr id="29" name="TextBox 45">
            <a:extLst>
              <a:ext uri="{FF2B5EF4-FFF2-40B4-BE49-F238E27FC236}">
                <a16:creationId xmlns:a16="http://schemas.microsoft.com/office/drawing/2014/main" id="{76E4C0C4-3347-3929-8E4D-EF1A1B95F14A}"/>
              </a:ext>
            </a:extLst>
          </p:cNvPr>
          <p:cNvSpPr txBox="1"/>
          <p:nvPr/>
        </p:nvSpPr>
        <p:spPr>
          <a:xfrm>
            <a:off x="1482727" y="1014056"/>
            <a:ext cx="705167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b="1" cap="small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Starting point</a:t>
            </a:r>
            <a:endParaRPr lang="en-GB" b="1" cap="small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0" name="Rectangle 2">
            <a:extLst>
              <a:ext uri="{FF2B5EF4-FFF2-40B4-BE49-F238E27FC236}">
                <a16:creationId xmlns:a16="http://schemas.microsoft.com/office/drawing/2014/main" id="{E3424A2C-8BF7-6F10-EBE9-35E9F814B634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66063"/>
            <a:ext cx="65" cy="325074"/>
          </a:xfrm>
          <a:prstGeom prst="rect">
            <a:avLst/>
          </a:prstGeom>
          <a:solidFill>
            <a:srgbClr val="F5F5F5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4761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1" name="CasellaDiTesto 30">
                <a:extLst>
                  <a:ext uri="{FF2B5EF4-FFF2-40B4-BE49-F238E27FC236}">
                    <a16:creationId xmlns:a16="http://schemas.microsoft.com/office/drawing/2014/main" id="{C1A2CE27-5275-6DBE-3264-0842DAB1E6E6}"/>
                  </a:ext>
                </a:extLst>
              </p:cNvPr>
              <p:cNvSpPr txBox="1"/>
              <p:nvPr/>
            </p:nvSpPr>
            <p:spPr>
              <a:xfrm>
                <a:off x="2663093" y="2043107"/>
                <a:ext cx="1874193" cy="391902"/>
              </a:xfrm>
              <a:prstGeom prst="rect">
                <a:avLst/>
              </a:prstGeom>
              <a:noFill/>
              <a:ln>
                <a:solidFill>
                  <a:schemeClr val="bg1"/>
                </a:solidFill>
              </a:ln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b="0" i="1" smtClean="0">
                              <a:effectLst/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b="0" i="1" smtClean="0">
                              <a:effectLst/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b>
                          <m:r>
                            <a:rPr lang="it-IT" b="0" i="1" smtClean="0">
                              <a:effectLst/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it-IT" b="0" i="1" smtClean="0">
                          <a:effectLst/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it-IT" b="0" i="1" smtClean="0">
                          <a:effectLst/>
                          <a:latin typeface="Cambria Math" panose="02040503050406030204" pitchFamily="18" charset="0"/>
                        </a:rPr>
                        <m:t>𝑤</m:t>
                      </m:r>
                      <m:r>
                        <a:rPr lang="it-IT" b="0" i="1" smtClean="0">
                          <a:effectLst/>
                          <a:latin typeface="Cambria Math" panose="02040503050406030204" pitchFamily="18" charset="0"/>
                        </a:rPr>
                        <m:t> ,</m:t>
                      </m:r>
                      <m:sSub>
                        <m:sSubPr>
                          <m:ctrlPr>
                            <a:rPr lang="it-IT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𝐶</m:t>
                          </m:r>
                        </m:e>
                        <m:sub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𝑀𝑎𝑔𝑛𝑒𝑡</m:t>
                          </m:r>
                        </m:sub>
                      </m:sSub>
                      <m:r>
                        <a:rPr lang="it-IT" b="0" i="1" smtClean="0">
                          <a:effectLst/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it-IT"/>
              </a:p>
            </p:txBody>
          </p:sp>
        </mc:Choice>
        <mc:Fallback xmlns="">
          <p:sp>
            <p:nvSpPr>
              <p:cNvPr id="31" name="CasellaDiTesto 30">
                <a:extLst>
                  <a:ext uri="{FF2B5EF4-FFF2-40B4-BE49-F238E27FC236}">
                    <a16:creationId xmlns:a16="http://schemas.microsoft.com/office/drawing/2014/main" id="{C1A2CE27-5275-6DBE-3264-0842DAB1E6E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63093" y="2043107"/>
                <a:ext cx="1874193" cy="391902"/>
              </a:xfrm>
              <a:prstGeom prst="rect">
                <a:avLst/>
              </a:prstGeom>
              <a:blipFill>
                <a:blip r:embed="rId13"/>
                <a:stretch>
                  <a:fillRect b="-7576"/>
                </a:stretch>
              </a:blipFill>
              <a:ln>
                <a:solidFill>
                  <a:schemeClr val="bg1"/>
                </a:solidFill>
              </a:ln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2" name="Connettore 2 31">
            <a:extLst>
              <a:ext uri="{FF2B5EF4-FFF2-40B4-BE49-F238E27FC236}">
                <a16:creationId xmlns:a16="http://schemas.microsoft.com/office/drawing/2014/main" id="{F8DACC76-EB9E-2E6D-68AD-E5B7BFC2FB8C}"/>
              </a:ext>
            </a:extLst>
          </p:cNvPr>
          <p:cNvCxnSpPr>
            <a:cxnSpLocks/>
          </p:cNvCxnSpPr>
          <p:nvPr/>
        </p:nvCxnSpPr>
        <p:spPr>
          <a:xfrm>
            <a:off x="4563700" y="1729896"/>
            <a:ext cx="428079" cy="203556"/>
          </a:xfrm>
          <a:prstGeom prst="straightConnector1">
            <a:avLst/>
          </a:prstGeom>
          <a:ln w="28575">
            <a:solidFill>
              <a:srgbClr val="2A43B9"/>
            </a:solidFill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34" name="CasellaDiTesto 33">
            <a:extLst>
              <a:ext uri="{FF2B5EF4-FFF2-40B4-BE49-F238E27FC236}">
                <a16:creationId xmlns:a16="http://schemas.microsoft.com/office/drawing/2014/main" id="{7C76BB03-A926-4263-11F8-0B03C4BEFAFF}"/>
              </a:ext>
            </a:extLst>
          </p:cNvPr>
          <p:cNvSpPr txBox="1"/>
          <p:nvPr/>
        </p:nvSpPr>
        <p:spPr>
          <a:xfrm>
            <a:off x="5017205" y="1669807"/>
            <a:ext cx="196861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600" dirty="0" err="1">
                <a:solidFill>
                  <a:srgbClr val="2A43B9"/>
                </a:solidFill>
              </a:rPr>
              <a:t>NbTi</a:t>
            </a:r>
            <a:r>
              <a:rPr lang="it-IT" sz="1600" dirty="0">
                <a:solidFill>
                  <a:srgbClr val="2A43B9"/>
                </a:solidFill>
              </a:rPr>
              <a:t> = 100 </a:t>
            </a:r>
            <a:r>
              <a:rPr lang="it-IT" sz="1600" dirty="0" err="1">
                <a:solidFill>
                  <a:srgbClr val="2A43B9"/>
                </a:solidFill>
              </a:rPr>
              <a:t>MPa</a:t>
            </a:r>
            <a:endParaRPr lang="it-IT" sz="1600" dirty="0">
              <a:solidFill>
                <a:srgbClr val="2A43B9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600" dirty="0">
                <a:solidFill>
                  <a:srgbClr val="2A43B9"/>
                </a:solidFill>
              </a:rPr>
              <a:t>Nb</a:t>
            </a:r>
            <a:r>
              <a:rPr lang="it-IT" sz="1600" baseline="-25000" dirty="0">
                <a:solidFill>
                  <a:srgbClr val="2A43B9"/>
                </a:solidFill>
              </a:rPr>
              <a:t>3</a:t>
            </a:r>
            <a:r>
              <a:rPr lang="it-IT" sz="1600" dirty="0">
                <a:solidFill>
                  <a:srgbClr val="2A43B9"/>
                </a:solidFill>
              </a:rPr>
              <a:t>Sn = 150 </a:t>
            </a:r>
            <a:r>
              <a:rPr lang="it-IT" sz="1600" dirty="0" err="1">
                <a:solidFill>
                  <a:srgbClr val="2A43B9"/>
                </a:solidFill>
              </a:rPr>
              <a:t>MPa</a:t>
            </a:r>
            <a:endParaRPr lang="it-IT" sz="1600" dirty="0">
              <a:solidFill>
                <a:srgbClr val="2A43B9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600" dirty="0" err="1">
                <a:solidFill>
                  <a:srgbClr val="2A43B9"/>
                </a:solidFill>
              </a:rPr>
              <a:t>ReBCO</a:t>
            </a:r>
            <a:r>
              <a:rPr lang="it-IT" sz="1600" dirty="0">
                <a:solidFill>
                  <a:srgbClr val="2A43B9"/>
                </a:solidFill>
              </a:rPr>
              <a:t> = 400 </a:t>
            </a:r>
            <a:r>
              <a:rPr lang="it-IT" sz="1600" dirty="0" err="1">
                <a:solidFill>
                  <a:srgbClr val="2A43B9"/>
                </a:solidFill>
              </a:rPr>
              <a:t>MPa</a:t>
            </a:r>
            <a:endParaRPr lang="it-IT" sz="1600" dirty="0">
              <a:solidFill>
                <a:srgbClr val="2A43B9"/>
              </a:solidFill>
            </a:endParaRPr>
          </a:p>
        </p:txBody>
      </p:sp>
      <p:cxnSp>
        <p:nvCxnSpPr>
          <p:cNvPr id="35" name="Connettore 2 34">
            <a:extLst>
              <a:ext uri="{FF2B5EF4-FFF2-40B4-BE49-F238E27FC236}">
                <a16:creationId xmlns:a16="http://schemas.microsoft.com/office/drawing/2014/main" id="{69A7C226-509F-4989-E860-17086010C961}"/>
              </a:ext>
            </a:extLst>
          </p:cNvPr>
          <p:cNvCxnSpPr>
            <a:cxnSpLocks/>
          </p:cNvCxnSpPr>
          <p:nvPr/>
        </p:nvCxnSpPr>
        <p:spPr>
          <a:xfrm flipV="1">
            <a:off x="1903964" y="1125741"/>
            <a:ext cx="219472" cy="281651"/>
          </a:xfrm>
          <a:prstGeom prst="straightConnector1">
            <a:avLst/>
          </a:prstGeom>
          <a:ln w="28575">
            <a:solidFill>
              <a:srgbClr val="00B050"/>
            </a:solidFill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50" name="CasellaDiTesto 49">
            <a:extLst>
              <a:ext uri="{FF2B5EF4-FFF2-40B4-BE49-F238E27FC236}">
                <a16:creationId xmlns:a16="http://schemas.microsoft.com/office/drawing/2014/main" id="{B2C5A0A1-2297-5D7E-73E2-BFB64A5D1C1D}"/>
              </a:ext>
            </a:extLst>
          </p:cNvPr>
          <p:cNvSpPr txBox="1"/>
          <p:nvPr/>
        </p:nvSpPr>
        <p:spPr>
          <a:xfrm>
            <a:off x="2141808" y="798755"/>
            <a:ext cx="122341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600">
                <a:solidFill>
                  <a:srgbClr val="00B050"/>
                </a:solidFill>
              </a:rPr>
              <a:t>155 kEUR/m</a:t>
            </a:r>
          </a:p>
        </p:txBody>
      </p:sp>
      <p:cxnSp>
        <p:nvCxnSpPr>
          <p:cNvPr id="51" name="Connettore 2 50">
            <a:extLst>
              <a:ext uri="{FF2B5EF4-FFF2-40B4-BE49-F238E27FC236}">
                <a16:creationId xmlns:a16="http://schemas.microsoft.com/office/drawing/2014/main" id="{C7178CA2-5F6B-E4E8-2445-63AE1E56670A}"/>
              </a:ext>
            </a:extLst>
          </p:cNvPr>
          <p:cNvCxnSpPr>
            <a:cxnSpLocks/>
          </p:cNvCxnSpPr>
          <p:nvPr/>
        </p:nvCxnSpPr>
        <p:spPr>
          <a:xfrm flipV="1">
            <a:off x="7137400" y="965829"/>
            <a:ext cx="524155" cy="401586"/>
          </a:xfrm>
          <a:prstGeom prst="straightConnector1">
            <a:avLst/>
          </a:prstGeom>
          <a:ln w="28575">
            <a:solidFill>
              <a:srgbClr val="E77619"/>
            </a:solidFill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52" name="CasellaDiTesto 51">
            <a:extLst>
              <a:ext uri="{FF2B5EF4-FFF2-40B4-BE49-F238E27FC236}">
                <a16:creationId xmlns:a16="http://schemas.microsoft.com/office/drawing/2014/main" id="{BB6D4598-DC3B-4D1D-C431-6AD09D183A21}"/>
              </a:ext>
            </a:extLst>
          </p:cNvPr>
          <p:cNvSpPr txBox="1"/>
          <p:nvPr/>
        </p:nvSpPr>
        <p:spPr>
          <a:xfrm>
            <a:off x="7661555" y="393731"/>
            <a:ext cx="139653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600">
                <a:solidFill>
                  <a:srgbClr val="FFC000"/>
                </a:solidFill>
              </a:rPr>
              <a:t>Dip = 60°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600">
                <a:solidFill>
                  <a:srgbClr val="FFC000"/>
                </a:solidFill>
              </a:rPr>
              <a:t>Quad = 30°</a:t>
            </a:r>
          </a:p>
        </p:txBody>
      </p:sp>
    </p:spTree>
    <p:extLst>
      <p:ext uri="{BB962C8B-B14F-4D97-AF65-F5344CB8AC3E}">
        <p14:creationId xmlns:p14="http://schemas.microsoft.com/office/powerpoint/2010/main" val="17656641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F0B752B-2793-0766-C1D5-7A171E00340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WP7 – Task 4</a:t>
            </a:r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B4ACD79-99B2-9E53-B137-0D799FC5947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16AB2F8-5338-F742-A59E-35F5B82165E6}" type="slidenum">
              <a:rPr lang="en-GB" smtClean="0"/>
              <a:pPr/>
              <a:t>23</a:t>
            </a:fld>
            <a:endParaRPr lang="en-GB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1950270B-226E-351C-ACCC-02BB3C377324}"/>
              </a:ext>
            </a:extLst>
          </p:cNvPr>
          <p:cNvSpPr txBox="1"/>
          <p:nvPr/>
        </p:nvSpPr>
        <p:spPr>
          <a:xfrm>
            <a:off x="1482726" y="2557326"/>
            <a:ext cx="705167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b="1" cap="small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Critical Current Density ( J</a:t>
            </a:r>
            <a:r>
              <a:rPr lang="en-GB" b="1" cap="small" baseline="-250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 </a:t>
            </a:r>
            <a:r>
              <a:rPr lang="en-GB" b="1" cap="small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</a:p>
        </p:txBody>
      </p:sp>
      <p:pic>
        <p:nvPicPr>
          <p:cNvPr id="59" name="Picture 58">
            <a:extLst>
              <a:ext uri="{FF2B5EF4-FFF2-40B4-BE49-F238E27FC236}">
                <a16:creationId xmlns:a16="http://schemas.microsoft.com/office/drawing/2014/main" id="{52B4841D-2A6C-B49D-D7F0-36266359F11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231" b="-1219"/>
          <a:stretch/>
        </p:blipFill>
        <p:spPr>
          <a:xfrm>
            <a:off x="46383" y="3382339"/>
            <a:ext cx="7160582" cy="2919921"/>
          </a:xfrm>
          <a:prstGeom prst="rect">
            <a:avLst/>
          </a:prstGeom>
        </p:spPr>
      </p:pic>
      <p:sp>
        <p:nvSpPr>
          <p:cNvPr id="62" name="TextBox 61">
            <a:extLst>
              <a:ext uri="{FF2B5EF4-FFF2-40B4-BE49-F238E27FC236}">
                <a16:creationId xmlns:a16="http://schemas.microsoft.com/office/drawing/2014/main" id="{4E22BDC4-1996-5A1A-621B-1096FD6BA3F3}"/>
              </a:ext>
            </a:extLst>
          </p:cNvPr>
          <p:cNvSpPr txBox="1"/>
          <p:nvPr/>
        </p:nvSpPr>
        <p:spPr>
          <a:xfrm>
            <a:off x="2592700" y="2906065"/>
            <a:ext cx="4941045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ReBCO</a:t>
            </a:r>
            <a:endParaRPr lang="en-GB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C4017609-CD74-D7A0-C0A4-8FEEA0512EA5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7480852" y="2872177"/>
            <a:ext cx="4426226" cy="3317226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A9E7C536-71F4-612A-B685-BF0FC1BB5F8C}"/>
                  </a:ext>
                </a:extLst>
              </p:cNvPr>
              <p:cNvSpPr txBox="1"/>
              <p:nvPr/>
            </p:nvSpPr>
            <p:spPr>
              <a:xfrm>
                <a:off x="8316451" y="3695361"/>
                <a:ext cx="1668574" cy="26161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105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𝑤</m:t>
                    </m:r>
                    <m:r>
                      <a:rPr lang="en-US" sz="105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=1 </m:t>
                    </m:r>
                    <m:r>
                      <a:rPr lang="en-US" sz="105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𝑚𝑚</m:t>
                    </m:r>
                  </m:oMath>
                </a14:m>
                <a:r>
                  <a:rPr lang="en-GB" sz="1050" i="1" dirty="0">
                    <a:solidFill>
                      <a:srgbClr val="FF0000"/>
                    </a:solidFill>
                  </a:rPr>
                  <a:t>, dipole</a:t>
                </a:r>
              </a:p>
            </p:txBody>
          </p:sp>
        </mc:Choice>
        <mc:Fallback xmlns="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A9E7C536-71F4-612A-B685-BF0FC1BB5F8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16451" y="3695361"/>
                <a:ext cx="1668574" cy="261610"/>
              </a:xfrm>
              <a:prstGeom prst="rect">
                <a:avLst/>
              </a:prstGeom>
              <a:blipFill>
                <a:blip r:embed="rId9"/>
                <a:stretch>
                  <a:fillRect b="-1162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985ED1F8-E455-66B6-B00C-83B9AD74325E}"/>
                  </a:ext>
                </a:extLst>
              </p:cNvPr>
              <p:cNvSpPr txBox="1"/>
              <p:nvPr/>
            </p:nvSpPr>
            <p:spPr>
              <a:xfrm>
                <a:off x="8669139" y="4210940"/>
                <a:ext cx="1668574" cy="26161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105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𝑤</m:t>
                    </m:r>
                    <m:r>
                      <a:rPr lang="en-US" sz="105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=2 </m:t>
                    </m:r>
                    <m:r>
                      <a:rPr lang="en-US" sz="105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𝑚𝑚</m:t>
                    </m:r>
                  </m:oMath>
                </a14:m>
                <a:r>
                  <a:rPr lang="en-GB" sz="1050" i="1" dirty="0">
                    <a:solidFill>
                      <a:srgbClr val="FF0000"/>
                    </a:solidFill>
                  </a:rPr>
                  <a:t>, dipole</a:t>
                </a:r>
              </a:p>
            </p:txBody>
          </p:sp>
        </mc:Choice>
        <mc:Fallback xmlns="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985ED1F8-E455-66B6-B00C-83B9AD74325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69139" y="4210940"/>
                <a:ext cx="1668574" cy="261610"/>
              </a:xfrm>
              <a:prstGeom prst="rect">
                <a:avLst/>
              </a:prstGeom>
              <a:blipFill>
                <a:blip r:embed="rId10"/>
                <a:stretch>
                  <a:fillRect b="-1162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229A7A03-428A-A9C7-D733-8D725EF805E2}"/>
                  </a:ext>
                </a:extLst>
              </p:cNvPr>
              <p:cNvSpPr txBox="1"/>
              <p:nvPr/>
            </p:nvSpPr>
            <p:spPr>
              <a:xfrm>
                <a:off x="8857955" y="4425219"/>
                <a:ext cx="1668574" cy="26161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105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𝑤</m:t>
                    </m:r>
                    <m:r>
                      <a:rPr lang="en-US" sz="105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=3 </m:t>
                    </m:r>
                    <m:r>
                      <a:rPr lang="en-US" sz="105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𝑚𝑚</m:t>
                    </m:r>
                  </m:oMath>
                </a14:m>
                <a:r>
                  <a:rPr lang="en-GB" sz="1050" i="1" dirty="0">
                    <a:solidFill>
                      <a:srgbClr val="FF0000"/>
                    </a:solidFill>
                  </a:rPr>
                  <a:t>, dipole</a:t>
                </a:r>
              </a:p>
            </p:txBody>
          </p:sp>
        </mc:Choice>
        <mc:Fallback xmlns="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229A7A03-428A-A9C7-D733-8D725EF805E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857955" y="4425219"/>
                <a:ext cx="1668574" cy="261610"/>
              </a:xfrm>
              <a:prstGeom prst="rect">
                <a:avLst/>
              </a:prstGeom>
              <a:blipFill>
                <a:blip r:embed="rId11"/>
                <a:stretch>
                  <a:fillRect b="-1162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55A696B0-9B12-3FFD-EFD9-720DF2EB5295}"/>
                  </a:ext>
                </a:extLst>
              </p:cNvPr>
              <p:cNvSpPr txBox="1"/>
              <p:nvPr/>
            </p:nvSpPr>
            <p:spPr>
              <a:xfrm>
                <a:off x="8240139" y="3494516"/>
                <a:ext cx="1668574" cy="26161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1050" b="0" i="1" smtClean="0">
                        <a:solidFill>
                          <a:schemeClr val="accent2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𝑤</m:t>
                    </m:r>
                    <m:r>
                      <a:rPr lang="en-US" sz="1050" b="0" i="1" smtClean="0">
                        <a:solidFill>
                          <a:schemeClr val="accent2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=1 </m:t>
                    </m:r>
                    <m:r>
                      <a:rPr lang="en-US" sz="1050" b="0" i="1" smtClean="0">
                        <a:solidFill>
                          <a:schemeClr val="accent2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𝑚𝑚</m:t>
                    </m:r>
                  </m:oMath>
                </a14:m>
                <a:r>
                  <a:rPr lang="en-GB" sz="1050" i="1" dirty="0">
                    <a:solidFill>
                      <a:schemeClr val="accent2">
                        <a:lumMod val="75000"/>
                      </a:schemeClr>
                    </a:solidFill>
                  </a:rPr>
                  <a:t>, quadrupole</a:t>
                </a:r>
              </a:p>
            </p:txBody>
          </p:sp>
        </mc:Choice>
        <mc:Fallback xmlns="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55A696B0-9B12-3FFD-EFD9-720DF2EB529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40139" y="3494516"/>
                <a:ext cx="1668574" cy="261610"/>
              </a:xfrm>
              <a:prstGeom prst="rect">
                <a:avLst/>
              </a:prstGeom>
              <a:blipFill>
                <a:blip r:embed="rId12"/>
                <a:stretch>
                  <a:fillRect b="-1162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6AAD171D-74E6-69AE-A7D4-50328FDB2F16}"/>
                  </a:ext>
                </a:extLst>
              </p:cNvPr>
              <p:cNvSpPr txBox="1"/>
              <p:nvPr/>
            </p:nvSpPr>
            <p:spPr>
              <a:xfrm>
                <a:off x="8388494" y="3863860"/>
                <a:ext cx="1668574" cy="26161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1050" i="1" smtClean="0">
                        <a:solidFill>
                          <a:schemeClr val="accent2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𝑤</m:t>
                    </m:r>
                    <m:r>
                      <a:rPr lang="en-US" sz="1050" i="1" smtClean="0">
                        <a:solidFill>
                          <a:schemeClr val="accent2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=2 </m:t>
                    </m:r>
                    <m:r>
                      <a:rPr lang="en-US" sz="1050" i="1">
                        <a:solidFill>
                          <a:schemeClr val="accent2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𝑚𝑚</m:t>
                    </m:r>
                  </m:oMath>
                </a14:m>
                <a:r>
                  <a:rPr lang="en-GB" sz="1050" i="1" dirty="0">
                    <a:solidFill>
                      <a:schemeClr val="accent2">
                        <a:lumMod val="75000"/>
                      </a:schemeClr>
                    </a:solidFill>
                  </a:rPr>
                  <a:t>, quadrupole</a:t>
                </a:r>
              </a:p>
            </p:txBody>
          </p:sp>
        </mc:Choice>
        <mc:Fallback xmlns="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6AAD171D-74E6-69AE-A7D4-50328FDB2F1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88494" y="3863860"/>
                <a:ext cx="1668574" cy="261610"/>
              </a:xfrm>
              <a:prstGeom prst="rect">
                <a:avLst/>
              </a:prstGeom>
              <a:blipFill>
                <a:blip r:embed="rId13"/>
                <a:stretch>
                  <a:fillRect b="-1162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4260EA12-C670-6451-6CF0-B653CEC58A8D}"/>
                  </a:ext>
                </a:extLst>
              </p:cNvPr>
              <p:cNvSpPr txBox="1"/>
              <p:nvPr/>
            </p:nvSpPr>
            <p:spPr>
              <a:xfrm>
                <a:off x="8419280" y="3988039"/>
                <a:ext cx="1668574" cy="25391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1050" i="1" smtClean="0">
                        <a:solidFill>
                          <a:schemeClr val="accent2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𝑤</m:t>
                    </m:r>
                    <m:r>
                      <a:rPr lang="en-US" sz="1050" i="1" smtClean="0">
                        <a:solidFill>
                          <a:schemeClr val="accent2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=3 </m:t>
                    </m:r>
                    <m:r>
                      <a:rPr lang="en-US" sz="1050" i="1">
                        <a:solidFill>
                          <a:schemeClr val="accent2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𝑚𝑚</m:t>
                    </m:r>
                  </m:oMath>
                </a14:m>
                <a:r>
                  <a:rPr lang="en-GB" sz="1050" i="1" dirty="0">
                    <a:solidFill>
                      <a:schemeClr val="accent2">
                        <a:lumMod val="75000"/>
                      </a:schemeClr>
                    </a:solidFill>
                  </a:rPr>
                  <a:t>, quadrupole</a:t>
                </a:r>
              </a:p>
            </p:txBody>
          </p:sp>
        </mc:Choice>
        <mc:Fallback xmlns=""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4260EA12-C670-6451-6CF0-B653CEC58A8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19280" y="3988039"/>
                <a:ext cx="1668574" cy="253916"/>
              </a:xfrm>
              <a:prstGeom prst="rect">
                <a:avLst/>
              </a:prstGeom>
              <a:blipFill>
                <a:blip r:embed="rId14"/>
                <a:stretch>
                  <a:fillRect b="-1428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1C371DA1-3DA5-CBB5-18F2-A0F379102881}"/>
              </a:ext>
            </a:extLst>
          </p:cNvPr>
          <p:cNvCxnSpPr>
            <a:cxnSpLocks/>
          </p:cNvCxnSpPr>
          <p:nvPr/>
        </p:nvCxnSpPr>
        <p:spPr>
          <a:xfrm flipV="1">
            <a:off x="8050696" y="4506224"/>
            <a:ext cx="905095" cy="1337720"/>
          </a:xfrm>
          <a:prstGeom prst="line">
            <a:avLst/>
          </a:prstGeom>
          <a:ln>
            <a:solidFill>
              <a:srgbClr val="FF0000"/>
            </a:solidFill>
            <a:prstDash val="dash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7A1DAAF8-D018-4716-9330-3E241E9EF6C7}"/>
              </a:ext>
            </a:extLst>
          </p:cNvPr>
          <p:cNvCxnSpPr>
            <a:cxnSpLocks/>
          </p:cNvCxnSpPr>
          <p:nvPr/>
        </p:nvCxnSpPr>
        <p:spPr>
          <a:xfrm flipV="1">
            <a:off x="8050695" y="4366134"/>
            <a:ext cx="719921" cy="1477810"/>
          </a:xfrm>
          <a:prstGeom prst="line">
            <a:avLst/>
          </a:prstGeom>
          <a:ln>
            <a:solidFill>
              <a:srgbClr val="FF0000"/>
            </a:solidFill>
            <a:prstDash val="dash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FB8F003A-5E5F-21E6-57CF-C83B2A4E229B}"/>
              </a:ext>
            </a:extLst>
          </p:cNvPr>
          <p:cNvCxnSpPr>
            <a:cxnSpLocks/>
          </p:cNvCxnSpPr>
          <p:nvPr/>
        </p:nvCxnSpPr>
        <p:spPr>
          <a:xfrm flipV="1">
            <a:off x="8050695" y="3793435"/>
            <a:ext cx="344557" cy="2051957"/>
          </a:xfrm>
          <a:prstGeom prst="line">
            <a:avLst/>
          </a:prstGeom>
          <a:ln>
            <a:solidFill>
              <a:srgbClr val="FF0000"/>
            </a:solidFill>
            <a:prstDash val="dash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9CA42CF1-B7BE-C441-EAD7-326FFB70F8A6}"/>
              </a:ext>
            </a:extLst>
          </p:cNvPr>
          <p:cNvCxnSpPr>
            <a:cxnSpLocks/>
          </p:cNvCxnSpPr>
          <p:nvPr/>
        </p:nvCxnSpPr>
        <p:spPr>
          <a:xfrm flipV="1">
            <a:off x="8050695" y="3508513"/>
            <a:ext cx="273910" cy="2335431"/>
          </a:xfrm>
          <a:prstGeom prst="line">
            <a:avLst/>
          </a:prstGeom>
          <a:ln>
            <a:solidFill>
              <a:schemeClr val="accent2"/>
            </a:solidFill>
            <a:prstDash val="dash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BB370ABD-2656-59E7-24D9-3844509B167E}"/>
              </a:ext>
            </a:extLst>
          </p:cNvPr>
          <p:cNvCxnSpPr>
            <a:cxnSpLocks/>
          </p:cNvCxnSpPr>
          <p:nvPr/>
        </p:nvCxnSpPr>
        <p:spPr>
          <a:xfrm flipV="1">
            <a:off x="8050694" y="3931343"/>
            <a:ext cx="410819" cy="1912601"/>
          </a:xfrm>
          <a:prstGeom prst="line">
            <a:avLst/>
          </a:prstGeom>
          <a:ln>
            <a:solidFill>
              <a:schemeClr val="accent2"/>
            </a:solidFill>
            <a:prstDash val="dash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66935569-289B-CA4E-D770-33EAFABCFE3C}"/>
              </a:ext>
            </a:extLst>
          </p:cNvPr>
          <p:cNvCxnSpPr>
            <a:cxnSpLocks/>
          </p:cNvCxnSpPr>
          <p:nvPr/>
        </p:nvCxnSpPr>
        <p:spPr>
          <a:xfrm flipV="1">
            <a:off x="8050693" y="4064705"/>
            <a:ext cx="434011" cy="1779239"/>
          </a:xfrm>
          <a:prstGeom prst="line">
            <a:avLst/>
          </a:prstGeom>
          <a:ln>
            <a:solidFill>
              <a:schemeClr val="accent2"/>
            </a:solidFill>
            <a:prstDash val="dash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63" name="Title 5">
            <a:extLst>
              <a:ext uri="{FF2B5EF4-FFF2-40B4-BE49-F238E27FC236}">
                <a16:creationId xmlns:a16="http://schemas.microsoft.com/office/drawing/2014/main" id="{97191983-9786-4CB4-822C-9B258ECD20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71184" y="308170"/>
            <a:ext cx="9707671" cy="681159"/>
          </a:xfrm>
        </p:spPr>
        <p:txBody>
          <a:bodyPr/>
          <a:lstStyle/>
          <a:p>
            <a:r>
              <a:rPr lang="en-US" dirty="0"/>
              <a:t>Margin Limit</a:t>
            </a:r>
            <a:endParaRPr lang="en-GB" dirty="0"/>
          </a:p>
        </p:txBody>
      </p:sp>
      <p:sp>
        <p:nvSpPr>
          <p:cNvPr id="2" name="Date Placeholder 2">
            <a:extLst>
              <a:ext uri="{FF2B5EF4-FFF2-40B4-BE49-F238E27FC236}">
                <a16:creationId xmlns:a16="http://schemas.microsoft.com/office/drawing/2014/main" id="{3F6C3546-D535-677C-F4B3-A183409F327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35496" y="6393928"/>
            <a:ext cx="3179556" cy="365125"/>
          </a:xfrm>
        </p:spPr>
        <p:txBody>
          <a:bodyPr/>
          <a:lstStyle/>
          <a:p>
            <a:r>
              <a:rPr lang="en-US"/>
              <a:t>23 November 2023– D. Novelli</a:t>
            </a:r>
            <a:endParaRPr lang="en-GB" sz="1200" b="1">
              <a:solidFill>
                <a:schemeClr val="bg1"/>
              </a:solidFill>
            </a:endParaRPr>
          </a:p>
        </p:txBody>
      </p:sp>
      <p:sp>
        <p:nvSpPr>
          <p:cNvPr id="3" name="TextBox 27">
            <a:extLst>
              <a:ext uri="{FF2B5EF4-FFF2-40B4-BE49-F238E27FC236}">
                <a16:creationId xmlns:a16="http://schemas.microsoft.com/office/drawing/2014/main" id="{71083AF6-ABCF-E61E-A43E-9A7AB461E9FB}"/>
              </a:ext>
            </a:extLst>
          </p:cNvPr>
          <p:cNvSpPr txBox="1">
            <a:spLocks/>
          </p:cNvSpPr>
          <p:nvPr/>
        </p:nvSpPr>
        <p:spPr>
          <a:xfrm>
            <a:off x="382620" y="1247680"/>
            <a:ext cx="1285959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i="1" dirty="0"/>
              <a:t>Constants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19">
                <a:extLst>
                  <a:ext uri="{FF2B5EF4-FFF2-40B4-BE49-F238E27FC236}">
                    <a16:creationId xmlns:a16="http://schemas.microsoft.com/office/drawing/2014/main" id="{8EDFF4A2-0ECB-A2B0-5C46-DEAAE95F7E71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667063" y="1764737"/>
                <a:ext cx="1086451" cy="24622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r>
                  <a:rPr lang="en-US" sz="1600" b="0" dirty="0"/>
                  <a:t>Coil width  </a:t>
                </a:r>
                <a14:m>
                  <m:oMath xmlns:m="http://schemas.openxmlformats.org/officeDocument/2006/math"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𝑤</m:t>
                    </m:r>
                  </m:oMath>
                </a14:m>
                <a:endParaRPr lang="en-GB" sz="1600" i="1" dirty="0"/>
              </a:p>
            </p:txBody>
          </p:sp>
        </mc:Choice>
        <mc:Fallback xmlns="">
          <p:sp>
            <p:nvSpPr>
              <p:cNvPr id="6" name="TextBox 19">
                <a:extLst>
                  <a:ext uri="{FF2B5EF4-FFF2-40B4-BE49-F238E27FC236}">
                    <a16:creationId xmlns:a16="http://schemas.microsoft.com/office/drawing/2014/main" id="{8EDFF4A2-0ECB-A2B0-5C46-DEAAE95F7E7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67063" y="1764737"/>
                <a:ext cx="1086451" cy="246221"/>
              </a:xfrm>
              <a:prstGeom prst="rect">
                <a:avLst/>
              </a:prstGeom>
              <a:blipFill>
                <a:blip r:embed="rId15"/>
                <a:stretch>
                  <a:fillRect l="-11173" t="-24390" r="-2793" b="-48780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7" name="Straight Arrow Connector 21">
            <a:extLst>
              <a:ext uri="{FF2B5EF4-FFF2-40B4-BE49-F238E27FC236}">
                <a16:creationId xmlns:a16="http://schemas.microsoft.com/office/drawing/2014/main" id="{0D8CC56A-74DF-02DD-7453-BD5B51092896}"/>
              </a:ext>
            </a:extLst>
          </p:cNvPr>
          <p:cNvCxnSpPr>
            <a:cxnSpLocks/>
          </p:cNvCxnSpPr>
          <p:nvPr/>
        </p:nvCxnSpPr>
        <p:spPr>
          <a:xfrm>
            <a:off x="284053" y="1539943"/>
            <a:ext cx="1200190" cy="0"/>
          </a:xfrm>
          <a:prstGeom prst="straightConnector1">
            <a:avLst/>
          </a:prstGeom>
          <a:ln>
            <a:headEnd type="none" w="med" len="med"/>
            <a:tailEnd type="arrow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22">
                <a:extLst>
                  <a:ext uri="{FF2B5EF4-FFF2-40B4-BE49-F238E27FC236}">
                    <a16:creationId xmlns:a16="http://schemas.microsoft.com/office/drawing/2014/main" id="{78012D86-26AB-FC13-7CE6-B372DEF18BE2}"/>
                  </a:ext>
                </a:extLst>
              </p:cNvPr>
              <p:cNvSpPr txBox="1"/>
              <p:nvPr/>
            </p:nvSpPr>
            <p:spPr>
              <a:xfrm>
                <a:off x="1675206" y="1394092"/>
                <a:ext cx="6921447" cy="26956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1600" b="1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sz="1600" b="1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𝑪</m:t>
                        </m:r>
                      </m:e>
                      <m:sub>
                        <m:r>
                          <a:rPr lang="it-IT" sz="1600" b="1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𝑴𝒂𝒈𝒏𝒆𝒕</m:t>
                        </m:r>
                      </m:sub>
                    </m:sSub>
                  </m:oMath>
                </a14:m>
                <a:r>
                  <a:rPr lang="en-GB" sz="1600" i="1" dirty="0">
                    <a:solidFill>
                      <a:srgbClr val="00B050"/>
                    </a:solidFill>
                  </a:rPr>
                  <a:t> </a:t>
                </a:r>
                <a:r>
                  <a:rPr lang="en-GB" sz="1600" dirty="0"/>
                  <a:t>from the cost  model,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b="1" i="1" smtClean="0">
                            <a:solidFill>
                              <a:srgbClr val="2A43B9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1" i="1">
                            <a:solidFill>
                              <a:srgbClr val="2A43B9"/>
                            </a:solidFill>
                            <a:latin typeface="Cambria Math" panose="02040503050406030204" pitchFamily="18" charset="0"/>
                          </a:rPr>
                          <m:t>𝝈</m:t>
                        </m:r>
                      </m:e>
                      <m:sub>
                        <m:r>
                          <a:rPr lang="en-US" sz="1600" b="1" i="1">
                            <a:solidFill>
                              <a:srgbClr val="2A43B9"/>
                            </a:solidFill>
                            <a:latin typeface="Cambria Math" panose="02040503050406030204" pitchFamily="18" charset="0"/>
                          </a:rPr>
                          <m:t>𝒎𝒂𝒙</m:t>
                        </m:r>
                      </m:sub>
                    </m:sSub>
                  </m:oMath>
                </a14:m>
                <a:r>
                  <a:rPr lang="en-GB" sz="1600" b="1" i="1" dirty="0"/>
                  <a:t> </a:t>
                </a:r>
                <a:r>
                  <a:rPr lang="en-GB" sz="1600" dirty="0"/>
                  <a:t>in function of the material, </a:t>
                </a:r>
                <a14:m>
                  <m:oMath xmlns:m="http://schemas.openxmlformats.org/officeDocument/2006/math">
                    <m:r>
                      <a:rPr lang="en-US" sz="1600" b="1" i="1" smtClean="0">
                        <a:solidFill>
                          <a:srgbClr val="E77619"/>
                        </a:solidFill>
                        <a:latin typeface="Cambria Math" panose="02040503050406030204" pitchFamily="18" charset="0"/>
                      </a:rPr>
                      <m:t>𝜶</m:t>
                    </m:r>
                  </m:oMath>
                </a14:m>
                <a:r>
                  <a:rPr lang="en-GB" sz="1600" i="1" dirty="0"/>
                  <a:t> </a:t>
                </a:r>
                <a:r>
                  <a:rPr lang="en-GB" sz="1600" dirty="0"/>
                  <a:t>of the sector coil</a:t>
                </a:r>
                <a:endParaRPr lang="en-GB" sz="1600" i="1" dirty="0"/>
              </a:p>
            </p:txBody>
          </p:sp>
        </mc:Choice>
        <mc:Fallback xmlns="">
          <p:sp>
            <p:nvSpPr>
              <p:cNvPr id="8" name="TextBox 22">
                <a:extLst>
                  <a:ext uri="{FF2B5EF4-FFF2-40B4-BE49-F238E27FC236}">
                    <a16:creationId xmlns:a16="http://schemas.microsoft.com/office/drawing/2014/main" id="{78012D86-26AB-FC13-7CE6-B372DEF18BE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75206" y="1394092"/>
                <a:ext cx="6921447" cy="269561"/>
              </a:xfrm>
              <a:prstGeom prst="rect">
                <a:avLst/>
              </a:prstGeom>
              <a:blipFill>
                <a:blip r:embed="rId16"/>
                <a:stretch>
                  <a:fillRect l="-1057" t="-22727" r="-1145" b="-38636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Picture 23" descr="A diagram of a mathematical equation&#10;&#10;Description automatically generated with medium confidence">
            <a:extLst>
              <a:ext uri="{FF2B5EF4-FFF2-40B4-BE49-F238E27FC236}">
                <a16:creationId xmlns:a16="http://schemas.microsoft.com/office/drawing/2014/main" id="{046215A6-DCA1-2699-9163-D3CBEBEB4FB7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8853509" y="1208578"/>
            <a:ext cx="2871319" cy="138047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0" name="TextBox 24">
            <a:extLst>
              <a:ext uri="{FF2B5EF4-FFF2-40B4-BE49-F238E27FC236}">
                <a16:creationId xmlns:a16="http://schemas.microsoft.com/office/drawing/2014/main" id="{B084C106-5751-95B3-2D9C-55578E8B521E}"/>
              </a:ext>
            </a:extLst>
          </p:cNvPr>
          <p:cNvSpPr txBox="1"/>
          <p:nvPr/>
        </p:nvSpPr>
        <p:spPr>
          <a:xfrm>
            <a:off x="9088894" y="908798"/>
            <a:ext cx="79086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dirty="0">
                <a:solidFill>
                  <a:srgbClr val="00B0F0"/>
                </a:solidFill>
              </a:rPr>
              <a:t>Dipole</a:t>
            </a:r>
            <a:endParaRPr lang="en-GB" sz="1600" dirty="0"/>
          </a:p>
        </p:txBody>
      </p:sp>
      <p:sp>
        <p:nvSpPr>
          <p:cNvPr id="11" name="TextBox 25">
            <a:extLst>
              <a:ext uri="{FF2B5EF4-FFF2-40B4-BE49-F238E27FC236}">
                <a16:creationId xmlns:a16="http://schemas.microsoft.com/office/drawing/2014/main" id="{8BB64509-A51A-799D-E571-C2FCDBACF556}"/>
              </a:ext>
            </a:extLst>
          </p:cNvPr>
          <p:cNvSpPr txBox="1"/>
          <p:nvPr/>
        </p:nvSpPr>
        <p:spPr>
          <a:xfrm>
            <a:off x="10486962" y="908798"/>
            <a:ext cx="1307181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dirty="0">
                <a:solidFill>
                  <a:srgbClr val="00B0F0"/>
                </a:solidFill>
              </a:rPr>
              <a:t>Quadrupole</a:t>
            </a:r>
            <a:endParaRPr lang="en-GB" sz="1600" dirty="0"/>
          </a:p>
        </p:txBody>
      </p:sp>
      <p:sp>
        <p:nvSpPr>
          <p:cNvPr id="12" name="TextBox 32">
            <a:extLst>
              <a:ext uri="{FF2B5EF4-FFF2-40B4-BE49-F238E27FC236}">
                <a16:creationId xmlns:a16="http://schemas.microsoft.com/office/drawing/2014/main" id="{0596DCE9-5E40-3C97-A594-AA2B1A648A6C}"/>
              </a:ext>
            </a:extLst>
          </p:cNvPr>
          <p:cNvSpPr txBox="1">
            <a:spLocks/>
          </p:cNvSpPr>
          <p:nvPr/>
        </p:nvSpPr>
        <p:spPr>
          <a:xfrm>
            <a:off x="389246" y="1642499"/>
            <a:ext cx="986772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i="1" dirty="0"/>
              <a:t>Variables   </a:t>
            </a:r>
          </a:p>
        </p:txBody>
      </p:sp>
      <p:cxnSp>
        <p:nvCxnSpPr>
          <p:cNvPr id="13" name="Straight Arrow Connector 33">
            <a:extLst>
              <a:ext uri="{FF2B5EF4-FFF2-40B4-BE49-F238E27FC236}">
                <a16:creationId xmlns:a16="http://schemas.microsoft.com/office/drawing/2014/main" id="{8D04C6AE-E8AF-0642-CB29-59C755319340}"/>
              </a:ext>
            </a:extLst>
          </p:cNvPr>
          <p:cNvCxnSpPr>
            <a:cxnSpLocks/>
          </p:cNvCxnSpPr>
          <p:nvPr/>
        </p:nvCxnSpPr>
        <p:spPr>
          <a:xfrm>
            <a:off x="282537" y="1926312"/>
            <a:ext cx="1200190" cy="0"/>
          </a:xfrm>
          <a:prstGeom prst="straightConnector1">
            <a:avLst/>
          </a:prstGeom>
          <a:ln>
            <a:headEnd type="none" w="med" len="med"/>
            <a:tailEnd type="arrow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4" name="TextBox 35">
            <a:extLst>
              <a:ext uri="{FF2B5EF4-FFF2-40B4-BE49-F238E27FC236}">
                <a16:creationId xmlns:a16="http://schemas.microsoft.com/office/drawing/2014/main" id="{F070A172-A3A5-44D9-CC00-3A7CF3BAC81F}"/>
              </a:ext>
            </a:extLst>
          </p:cNvPr>
          <p:cNvSpPr txBox="1"/>
          <p:nvPr/>
        </p:nvSpPr>
        <p:spPr>
          <a:xfrm>
            <a:off x="205409" y="2086688"/>
            <a:ext cx="609600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b="1" dirty="0"/>
              <a:t>Geometrical</a:t>
            </a:r>
            <a:r>
              <a:rPr lang="en-US" sz="1600" dirty="0"/>
              <a:t> considerations:</a:t>
            </a:r>
            <a:endParaRPr lang="en-GB" sz="1600" dirty="0"/>
          </a:p>
        </p:txBody>
      </p:sp>
      <p:sp>
        <p:nvSpPr>
          <p:cNvPr id="15" name="TextBox 45">
            <a:extLst>
              <a:ext uri="{FF2B5EF4-FFF2-40B4-BE49-F238E27FC236}">
                <a16:creationId xmlns:a16="http://schemas.microsoft.com/office/drawing/2014/main" id="{52B983E6-6319-E673-2F5B-B8CF43A089D9}"/>
              </a:ext>
            </a:extLst>
          </p:cNvPr>
          <p:cNvSpPr txBox="1"/>
          <p:nvPr/>
        </p:nvSpPr>
        <p:spPr>
          <a:xfrm>
            <a:off x="1482727" y="1014056"/>
            <a:ext cx="705167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b="1" cap="small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Starting point</a:t>
            </a:r>
            <a:endParaRPr lang="en-GB" b="1" cap="small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" name="Rectangle 2">
            <a:extLst>
              <a:ext uri="{FF2B5EF4-FFF2-40B4-BE49-F238E27FC236}">
                <a16:creationId xmlns:a16="http://schemas.microsoft.com/office/drawing/2014/main" id="{C6942CD3-6BD4-BAAE-CB21-67BCB8B22C62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66063"/>
            <a:ext cx="65" cy="325074"/>
          </a:xfrm>
          <a:prstGeom prst="rect">
            <a:avLst/>
          </a:prstGeom>
          <a:solidFill>
            <a:srgbClr val="F5F5F5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4761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CasellaDiTesto 16">
                <a:extLst>
                  <a:ext uri="{FF2B5EF4-FFF2-40B4-BE49-F238E27FC236}">
                    <a16:creationId xmlns:a16="http://schemas.microsoft.com/office/drawing/2014/main" id="{929FAEBF-95D0-1BCC-26D0-65DB37DAE304}"/>
                  </a:ext>
                </a:extLst>
              </p:cNvPr>
              <p:cNvSpPr txBox="1"/>
              <p:nvPr/>
            </p:nvSpPr>
            <p:spPr>
              <a:xfrm>
                <a:off x="2663093" y="2043107"/>
                <a:ext cx="1874193" cy="391902"/>
              </a:xfrm>
              <a:prstGeom prst="rect">
                <a:avLst/>
              </a:prstGeom>
              <a:noFill/>
              <a:ln>
                <a:solidFill>
                  <a:schemeClr val="bg1"/>
                </a:solidFill>
              </a:ln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b="0" i="1" smtClean="0">
                              <a:effectLst/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b="0" i="1" smtClean="0">
                              <a:effectLst/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b>
                          <m:r>
                            <a:rPr lang="it-IT" b="0" i="1" smtClean="0">
                              <a:effectLst/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it-IT" b="0" i="1" smtClean="0">
                          <a:effectLst/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it-IT" b="0" i="1" smtClean="0">
                          <a:effectLst/>
                          <a:latin typeface="Cambria Math" panose="02040503050406030204" pitchFamily="18" charset="0"/>
                        </a:rPr>
                        <m:t>𝑤</m:t>
                      </m:r>
                      <m:r>
                        <a:rPr lang="it-IT" b="0" i="1" smtClean="0">
                          <a:effectLst/>
                          <a:latin typeface="Cambria Math" panose="02040503050406030204" pitchFamily="18" charset="0"/>
                        </a:rPr>
                        <m:t> ,</m:t>
                      </m:r>
                      <m:sSub>
                        <m:sSubPr>
                          <m:ctrlPr>
                            <a:rPr lang="it-IT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𝐶</m:t>
                          </m:r>
                        </m:e>
                        <m:sub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𝑀𝑎𝑔𝑛𝑒𝑡</m:t>
                          </m:r>
                        </m:sub>
                      </m:sSub>
                      <m:r>
                        <a:rPr lang="it-IT" b="0" i="1" smtClean="0">
                          <a:effectLst/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it-IT"/>
              </a:p>
            </p:txBody>
          </p:sp>
        </mc:Choice>
        <mc:Fallback xmlns="">
          <p:sp>
            <p:nvSpPr>
              <p:cNvPr id="17" name="CasellaDiTesto 16">
                <a:extLst>
                  <a:ext uri="{FF2B5EF4-FFF2-40B4-BE49-F238E27FC236}">
                    <a16:creationId xmlns:a16="http://schemas.microsoft.com/office/drawing/2014/main" id="{929FAEBF-95D0-1BCC-26D0-65DB37DAE30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63093" y="2043107"/>
                <a:ext cx="1874193" cy="391902"/>
              </a:xfrm>
              <a:prstGeom prst="rect">
                <a:avLst/>
              </a:prstGeom>
              <a:blipFill>
                <a:blip r:embed="rId18"/>
                <a:stretch>
                  <a:fillRect b="-7576"/>
                </a:stretch>
              </a:blipFill>
              <a:ln>
                <a:solidFill>
                  <a:schemeClr val="bg1"/>
                </a:solidFill>
              </a:ln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8" name="Connettore 2 17">
            <a:extLst>
              <a:ext uri="{FF2B5EF4-FFF2-40B4-BE49-F238E27FC236}">
                <a16:creationId xmlns:a16="http://schemas.microsoft.com/office/drawing/2014/main" id="{12890677-E8B7-72D8-9661-FD7770E8AA04}"/>
              </a:ext>
            </a:extLst>
          </p:cNvPr>
          <p:cNvCxnSpPr>
            <a:cxnSpLocks/>
          </p:cNvCxnSpPr>
          <p:nvPr/>
        </p:nvCxnSpPr>
        <p:spPr>
          <a:xfrm>
            <a:off x="4563700" y="1729896"/>
            <a:ext cx="428079" cy="203556"/>
          </a:xfrm>
          <a:prstGeom prst="straightConnector1">
            <a:avLst/>
          </a:prstGeom>
          <a:ln w="28575">
            <a:solidFill>
              <a:srgbClr val="2A43B9"/>
            </a:solidFill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9" name="CasellaDiTesto 18">
            <a:extLst>
              <a:ext uri="{FF2B5EF4-FFF2-40B4-BE49-F238E27FC236}">
                <a16:creationId xmlns:a16="http://schemas.microsoft.com/office/drawing/2014/main" id="{D9035386-DF97-E55B-03A4-EEF0BB8289D7}"/>
              </a:ext>
            </a:extLst>
          </p:cNvPr>
          <p:cNvSpPr txBox="1"/>
          <p:nvPr/>
        </p:nvSpPr>
        <p:spPr>
          <a:xfrm>
            <a:off x="5017205" y="1669807"/>
            <a:ext cx="196861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600" dirty="0" err="1">
                <a:solidFill>
                  <a:srgbClr val="2A43B9"/>
                </a:solidFill>
              </a:rPr>
              <a:t>NbTi</a:t>
            </a:r>
            <a:r>
              <a:rPr lang="it-IT" sz="1600" dirty="0">
                <a:solidFill>
                  <a:srgbClr val="2A43B9"/>
                </a:solidFill>
              </a:rPr>
              <a:t> = 100 </a:t>
            </a:r>
            <a:r>
              <a:rPr lang="it-IT" sz="1600" dirty="0" err="1">
                <a:solidFill>
                  <a:srgbClr val="2A43B9"/>
                </a:solidFill>
              </a:rPr>
              <a:t>MPa</a:t>
            </a:r>
            <a:endParaRPr lang="it-IT" sz="1600" dirty="0">
              <a:solidFill>
                <a:srgbClr val="2A43B9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600" dirty="0">
                <a:solidFill>
                  <a:srgbClr val="2A43B9"/>
                </a:solidFill>
              </a:rPr>
              <a:t>Nb</a:t>
            </a:r>
            <a:r>
              <a:rPr lang="it-IT" sz="1600" baseline="-25000" dirty="0">
                <a:solidFill>
                  <a:srgbClr val="2A43B9"/>
                </a:solidFill>
              </a:rPr>
              <a:t>3</a:t>
            </a:r>
            <a:r>
              <a:rPr lang="it-IT" sz="1600" dirty="0">
                <a:solidFill>
                  <a:srgbClr val="2A43B9"/>
                </a:solidFill>
              </a:rPr>
              <a:t>Sn = 150 </a:t>
            </a:r>
            <a:r>
              <a:rPr lang="it-IT" sz="1600" dirty="0" err="1">
                <a:solidFill>
                  <a:srgbClr val="2A43B9"/>
                </a:solidFill>
              </a:rPr>
              <a:t>MPa</a:t>
            </a:r>
            <a:endParaRPr lang="it-IT" sz="1600" dirty="0">
              <a:solidFill>
                <a:srgbClr val="2A43B9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600" dirty="0" err="1">
                <a:solidFill>
                  <a:srgbClr val="2A43B9"/>
                </a:solidFill>
              </a:rPr>
              <a:t>ReBCO</a:t>
            </a:r>
            <a:r>
              <a:rPr lang="it-IT" sz="1600" dirty="0">
                <a:solidFill>
                  <a:srgbClr val="2A43B9"/>
                </a:solidFill>
              </a:rPr>
              <a:t> = 400 </a:t>
            </a:r>
            <a:r>
              <a:rPr lang="it-IT" sz="1600" dirty="0" err="1">
                <a:solidFill>
                  <a:srgbClr val="2A43B9"/>
                </a:solidFill>
              </a:rPr>
              <a:t>MPa</a:t>
            </a:r>
            <a:endParaRPr lang="it-IT" sz="1600" dirty="0">
              <a:solidFill>
                <a:srgbClr val="2A43B9"/>
              </a:solidFill>
            </a:endParaRPr>
          </a:p>
        </p:txBody>
      </p:sp>
      <p:cxnSp>
        <p:nvCxnSpPr>
          <p:cNvPr id="20" name="Connettore 2 19">
            <a:extLst>
              <a:ext uri="{FF2B5EF4-FFF2-40B4-BE49-F238E27FC236}">
                <a16:creationId xmlns:a16="http://schemas.microsoft.com/office/drawing/2014/main" id="{F0F19CB9-8D24-3F7A-155F-D18A694E20C0}"/>
              </a:ext>
            </a:extLst>
          </p:cNvPr>
          <p:cNvCxnSpPr>
            <a:cxnSpLocks/>
          </p:cNvCxnSpPr>
          <p:nvPr/>
        </p:nvCxnSpPr>
        <p:spPr>
          <a:xfrm flipV="1">
            <a:off x="1903964" y="1125741"/>
            <a:ext cx="219472" cy="281651"/>
          </a:xfrm>
          <a:prstGeom prst="straightConnector1">
            <a:avLst/>
          </a:prstGeom>
          <a:ln w="28575">
            <a:solidFill>
              <a:srgbClr val="00B050"/>
            </a:solidFill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21" name="CasellaDiTesto 20">
            <a:extLst>
              <a:ext uri="{FF2B5EF4-FFF2-40B4-BE49-F238E27FC236}">
                <a16:creationId xmlns:a16="http://schemas.microsoft.com/office/drawing/2014/main" id="{BC25DF1E-7262-04C3-D720-AF77D7784300}"/>
              </a:ext>
            </a:extLst>
          </p:cNvPr>
          <p:cNvSpPr txBox="1"/>
          <p:nvPr/>
        </p:nvSpPr>
        <p:spPr>
          <a:xfrm>
            <a:off x="2141808" y="798755"/>
            <a:ext cx="122341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600">
                <a:solidFill>
                  <a:srgbClr val="00B050"/>
                </a:solidFill>
              </a:rPr>
              <a:t>155 kEUR/m</a:t>
            </a:r>
          </a:p>
        </p:txBody>
      </p:sp>
      <p:cxnSp>
        <p:nvCxnSpPr>
          <p:cNvPr id="22" name="Connettore 2 21">
            <a:extLst>
              <a:ext uri="{FF2B5EF4-FFF2-40B4-BE49-F238E27FC236}">
                <a16:creationId xmlns:a16="http://schemas.microsoft.com/office/drawing/2014/main" id="{4EB30100-EE51-2187-AB91-318576D0EEEF}"/>
              </a:ext>
            </a:extLst>
          </p:cNvPr>
          <p:cNvCxnSpPr>
            <a:cxnSpLocks/>
          </p:cNvCxnSpPr>
          <p:nvPr/>
        </p:nvCxnSpPr>
        <p:spPr>
          <a:xfrm flipV="1">
            <a:off x="7137400" y="965829"/>
            <a:ext cx="524155" cy="401586"/>
          </a:xfrm>
          <a:prstGeom prst="straightConnector1">
            <a:avLst/>
          </a:prstGeom>
          <a:ln w="28575">
            <a:solidFill>
              <a:srgbClr val="E77619"/>
            </a:solidFill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23" name="CasellaDiTesto 22">
            <a:extLst>
              <a:ext uri="{FF2B5EF4-FFF2-40B4-BE49-F238E27FC236}">
                <a16:creationId xmlns:a16="http://schemas.microsoft.com/office/drawing/2014/main" id="{D39F762E-88BF-9F09-4C73-CE2C18D4FF25}"/>
              </a:ext>
            </a:extLst>
          </p:cNvPr>
          <p:cNvSpPr txBox="1"/>
          <p:nvPr/>
        </p:nvSpPr>
        <p:spPr>
          <a:xfrm>
            <a:off x="7661555" y="393731"/>
            <a:ext cx="139653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600">
                <a:solidFill>
                  <a:srgbClr val="FFC000"/>
                </a:solidFill>
              </a:rPr>
              <a:t>Dip = 60°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600">
                <a:solidFill>
                  <a:srgbClr val="FFC000"/>
                </a:solidFill>
              </a:rPr>
              <a:t>Quad = 30°</a:t>
            </a:r>
          </a:p>
        </p:txBody>
      </p:sp>
    </p:spTree>
    <p:extLst>
      <p:ext uri="{BB962C8B-B14F-4D97-AF65-F5344CB8AC3E}">
        <p14:creationId xmlns:p14="http://schemas.microsoft.com/office/powerpoint/2010/main" val="19625070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F6FD2FF-F493-A2D6-9749-C33EB959F54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WP7 – Task 4</a:t>
            </a:r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F642520-3E05-DF73-E920-01E88F758A0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16AB2F8-5338-F742-A59E-35F5B82165E6}" type="slidenum">
              <a:rPr lang="en-GB" smtClean="0"/>
              <a:pPr/>
              <a:t>2</a:t>
            </a:fld>
            <a:endParaRPr lang="en-GB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D582DBDB-97F9-E069-FAAE-16234556FD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9399" y="207062"/>
            <a:ext cx="9707671" cy="681159"/>
          </a:xfrm>
        </p:spPr>
        <p:txBody>
          <a:bodyPr/>
          <a:lstStyle/>
          <a:p>
            <a:r>
              <a:rPr lang="en-GB" cap="small" dirty="0"/>
              <a:t>General Assumptions</a:t>
            </a:r>
          </a:p>
        </p:txBody>
      </p:sp>
      <p:pic>
        <p:nvPicPr>
          <p:cNvPr id="2" name="Picture 1" descr="A diagram of a mathematical equation&#10;&#10;Description automatically generated with medium confidence">
            <a:extLst>
              <a:ext uri="{FF2B5EF4-FFF2-40B4-BE49-F238E27FC236}">
                <a16:creationId xmlns:a16="http://schemas.microsoft.com/office/drawing/2014/main" id="{9A691D47-C48F-F5B9-425F-BB8D1EA0C77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86520" y="1861652"/>
            <a:ext cx="5705480" cy="2743076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078A30E6-4F21-033E-0272-495E44F73DD1}"/>
                  </a:ext>
                </a:extLst>
              </p:cNvPr>
              <p:cNvSpPr txBox="1"/>
              <p:nvPr/>
            </p:nvSpPr>
            <p:spPr>
              <a:xfrm>
                <a:off x="602904" y="1338052"/>
                <a:ext cx="6115878" cy="92333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285750" indent="-285750">
                  <a:buClr>
                    <a:srgbClr val="FF0000"/>
                  </a:buClr>
                  <a:buFont typeface="Wingdings" panose="05000000000000000000" pitchFamily="2" charset="2"/>
                  <a:buChar char="§"/>
                </a:pPr>
                <a:r>
                  <a:rPr lang="en-GB" dirty="0"/>
                  <a:t>A Python code is used to implement the analytic formulas for the cos-theta magnets in sector coil approximation. </a:t>
                </a:r>
              </a:p>
              <a:p>
                <a:pPr>
                  <a:buClr>
                    <a:srgbClr val="FF0000"/>
                  </a:buClr>
                </a:pPr>
                <a:r>
                  <a:rPr lang="en-GB" dirty="0"/>
                  <a:t>      (</a:t>
                </a:r>
                <a14:m>
                  <m:oMath xmlns:m="http://schemas.openxmlformats.org/officeDocument/2006/math">
                    <m:r>
                      <a:rPr lang="it-IT" b="0" i="1" smtClean="0">
                        <a:latin typeface="Cambria Math" panose="02040503050406030204" pitchFamily="18" charset="0"/>
                      </a:rPr>
                      <m:t>𝛼</m:t>
                    </m:r>
                  </m:oMath>
                </a14:m>
                <a:r>
                  <a:rPr lang="en-GB" dirty="0"/>
                  <a:t> is 60° for the dipole and 30° for the quadrupole)</a:t>
                </a:r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078A30E6-4F21-033E-0272-495E44F73DD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2904" y="1338052"/>
                <a:ext cx="6115878" cy="923330"/>
              </a:xfrm>
              <a:prstGeom prst="rect">
                <a:avLst/>
              </a:prstGeom>
              <a:blipFill>
                <a:blip r:embed="rId3"/>
                <a:stretch>
                  <a:fillRect l="-698" t="-3289" b="-921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05C25CD2-6C14-4613-C8E3-B1DE80C12216}"/>
                  </a:ext>
                </a:extLst>
              </p:cNvPr>
              <p:cNvSpPr txBox="1"/>
              <p:nvPr/>
            </p:nvSpPr>
            <p:spPr>
              <a:xfrm>
                <a:off x="6476507" y="4686354"/>
                <a:ext cx="2862185" cy="56137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just"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b="0" i="1" smtClean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𝐵</m:t>
                      </m:r>
                      <m:d>
                        <m:dPr>
                          <m:ctrlPr>
                            <a:rPr lang="en-US" sz="1600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dPr>
                        <m:e>
                          <m:r>
                            <a:rPr lang="en-US" sz="1600" b="0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𝑤</m:t>
                          </m:r>
                          <m:r>
                            <a:rPr lang="en-US" sz="1600" b="0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,</m:t>
                          </m:r>
                          <m:r>
                            <a:rPr lang="en-US" sz="1600" b="0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𝐽</m:t>
                          </m:r>
                        </m:e>
                      </m:d>
                      <m:r>
                        <a:rPr lang="en-US" sz="1600" b="0" i="1" smtClean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=</m:t>
                      </m:r>
                      <m:f>
                        <m:fPr>
                          <m:ctrlPr>
                            <a:rPr lang="en-US" sz="1600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fPr>
                        <m:num>
                          <m:r>
                            <a:rPr lang="en-US" sz="1600" b="0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2</m:t>
                          </m:r>
                          <m:sSub>
                            <m:sSubPr>
                              <m:ctrlPr>
                                <a:rPr lang="en-US" sz="1600" i="1" smtClean="0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</m:ctrlPr>
                            </m:sSubPr>
                            <m:e>
                              <m:r>
                                <a:rPr lang="en-US" sz="1600" b="0" i="1" smtClean="0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𝜇</m:t>
                              </m:r>
                            </m:e>
                            <m:sub>
                              <m:r>
                                <a:rPr lang="en-US" sz="1600" b="0" i="1" smtClean="0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0</m:t>
                              </m:r>
                            </m:sub>
                          </m:sSub>
                          <m:r>
                            <a:rPr lang="en-US" sz="1600" b="0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𝐽</m:t>
                          </m:r>
                          <m:r>
                            <a:rPr lang="en-US" sz="1600" b="0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(</m:t>
                          </m:r>
                          <m:sSub>
                            <m:sSubPr>
                              <m:ctrlPr>
                                <a:rPr lang="en-US" sz="1600" i="1" smtClean="0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</m:ctrlPr>
                            </m:sSubPr>
                            <m:e>
                              <m:r>
                                <a:rPr lang="en-US" sz="1600" b="0" i="1" smtClean="0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𝑎</m:t>
                              </m:r>
                            </m:e>
                            <m:sub>
                              <m:r>
                                <a:rPr lang="en-US" sz="1600" b="0" i="1" smtClean="0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2</m:t>
                              </m:r>
                            </m:sub>
                          </m:sSub>
                          <m:r>
                            <a:rPr lang="en-US" sz="1600" b="0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US" sz="1600" i="1" smtClean="0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</m:ctrlPr>
                            </m:sSubPr>
                            <m:e>
                              <m:r>
                                <a:rPr lang="en-US" sz="1600" b="0" i="1" smtClean="0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𝑎</m:t>
                              </m:r>
                            </m:e>
                            <m:sub>
                              <m:r>
                                <a:rPr lang="en-US" sz="1600" b="0" i="1" smtClean="0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1</m:t>
                              </m:r>
                            </m:sub>
                          </m:sSub>
                          <m:r>
                            <a:rPr lang="en-US" sz="1600" b="0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)</m:t>
                          </m:r>
                          <m:r>
                            <a:rPr lang="en-US" sz="1600" b="0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𝑠𝑖𝑛</m:t>
                          </m:r>
                          <m:r>
                            <a:rPr lang="en-US" sz="1600" b="0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𝛼</m:t>
                          </m:r>
                        </m:num>
                        <m:den>
                          <m:r>
                            <a:rPr lang="en-US" sz="1600" b="0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𝜋</m:t>
                          </m:r>
                        </m:den>
                      </m:f>
                    </m:oMath>
                  </m:oMathPara>
                </a14:m>
                <a:endParaRPr lang="en-GB" sz="1600" i="1" dirty="0">
                  <a:solidFill>
                    <a:prstClr val="black"/>
                  </a:solidFill>
                  <a:latin typeface="+mj-lt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05C25CD2-6C14-4613-C8E3-B1DE80C1221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76507" y="4686354"/>
                <a:ext cx="2862185" cy="561372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DE8A4DCC-03ED-DF3F-CC4F-B99FABC246D9}"/>
                  </a:ext>
                </a:extLst>
              </p:cNvPr>
              <p:cNvSpPr txBox="1"/>
              <p:nvPr/>
            </p:nvSpPr>
            <p:spPr>
              <a:xfrm>
                <a:off x="9338692" y="4577755"/>
                <a:ext cx="2862186" cy="64556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just"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b="0" i="1" smtClean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𝐺</m:t>
                      </m:r>
                      <m:d>
                        <m:dPr>
                          <m:ctrlPr>
                            <a:rPr lang="en-US" sz="1600" b="0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dPr>
                        <m:e>
                          <m:r>
                            <a:rPr lang="en-US" sz="1600" b="0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𝑤</m:t>
                          </m:r>
                          <m:r>
                            <a:rPr lang="en-US" sz="1600" b="0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,</m:t>
                          </m:r>
                          <m:r>
                            <a:rPr lang="en-US" sz="1600" b="0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𝐽</m:t>
                          </m:r>
                        </m:e>
                      </m:d>
                      <m:r>
                        <a:rPr lang="en-US" sz="1600" b="0" i="1" smtClean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=</m:t>
                      </m:r>
                      <m:f>
                        <m:fPr>
                          <m:ctrlPr>
                            <a:rPr lang="en-US" sz="1600" b="0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fPr>
                        <m:num>
                          <m:r>
                            <a:rPr lang="en-US" sz="1600" b="0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2</m:t>
                          </m:r>
                          <m:sSub>
                            <m:sSubPr>
                              <m:ctrlPr>
                                <a:rPr lang="en-US" sz="1600" b="0" i="1" smtClean="0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</m:ctrlPr>
                            </m:sSubPr>
                            <m:e>
                              <m:r>
                                <a:rPr lang="en-US" sz="1600" b="0" i="1" smtClean="0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𝜇</m:t>
                              </m:r>
                            </m:e>
                            <m:sub>
                              <m:r>
                                <a:rPr lang="en-US" sz="1600" b="0" i="1" smtClean="0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0</m:t>
                              </m:r>
                            </m:sub>
                          </m:sSub>
                          <m:r>
                            <a:rPr lang="en-US" sz="1600" b="0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𝐽</m:t>
                          </m:r>
                        </m:num>
                        <m:den>
                          <m:r>
                            <a:rPr lang="en-US" sz="1600" b="0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𝜋</m:t>
                          </m:r>
                        </m:den>
                      </m:f>
                      <m:func>
                        <m:funcPr>
                          <m:ctrlPr>
                            <a:rPr lang="en-US" sz="1600" b="0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1600" b="0" i="0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ln</m:t>
                          </m:r>
                        </m:fName>
                        <m:e>
                          <m:d>
                            <m:dPr>
                              <m:ctrlPr>
                                <a:rPr lang="en-US" sz="1600" b="0" i="1" smtClean="0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sz="1600" b="0" i="1" smtClean="0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  <a:cs typeface="Arial" panose="020B0604020202020204" pitchFamily="34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en-US" sz="1600" b="0" i="1" smtClean="0">
                                          <a:solidFill>
                                            <a:prstClr val="black"/>
                                          </a:solidFill>
                                          <a:latin typeface="Cambria Math" panose="02040503050406030204" pitchFamily="18" charset="0"/>
                                          <a:cs typeface="Arial" panose="020B0604020202020204" pitchFamily="34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600" b="0" i="1" smtClean="0">
                                          <a:solidFill>
                                            <a:prstClr val="black"/>
                                          </a:solidFill>
                                          <a:latin typeface="Cambria Math" panose="02040503050406030204" pitchFamily="18" charset="0"/>
                                          <a:cs typeface="Arial" panose="020B0604020202020204" pitchFamily="34" charset="0"/>
                                        </a:rPr>
                                        <m:t>𝑎</m:t>
                                      </m:r>
                                    </m:e>
                                    <m:sub>
                                      <m:r>
                                        <a:rPr lang="en-US" sz="1600" b="0" i="1" smtClean="0">
                                          <a:solidFill>
                                            <a:prstClr val="black"/>
                                          </a:solidFill>
                                          <a:latin typeface="Cambria Math" panose="02040503050406030204" pitchFamily="18" charset="0"/>
                                          <a:cs typeface="Arial" panose="020B0604020202020204" pitchFamily="34" charset="0"/>
                                        </a:rPr>
                                        <m:t>2</m:t>
                                      </m:r>
                                    </m:sub>
                                  </m:sSub>
                                </m:num>
                                <m:den>
                                  <m:sSub>
                                    <m:sSubPr>
                                      <m:ctrlPr>
                                        <a:rPr lang="en-US" sz="1600" b="0" i="1" smtClean="0">
                                          <a:solidFill>
                                            <a:prstClr val="black"/>
                                          </a:solidFill>
                                          <a:latin typeface="Cambria Math" panose="02040503050406030204" pitchFamily="18" charset="0"/>
                                          <a:cs typeface="Arial" panose="020B0604020202020204" pitchFamily="34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600" b="0" i="1" smtClean="0">
                                          <a:solidFill>
                                            <a:prstClr val="black"/>
                                          </a:solidFill>
                                          <a:latin typeface="Cambria Math" panose="02040503050406030204" pitchFamily="18" charset="0"/>
                                          <a:cs typeface="Arial" panose="020B0604020202020204" pitchFamily="34" charset="0"/>
                                        </a:rPr>
                                        <m:t>𝑎</m:t>
                                      </m:r>
                                    </m:e>
                                    <m:sub>
                                      <m:r>
                                        <a:rPr lang="en-US" sz="1600" b="0" i="1" smtClean="0">
                                          <a:solidFill>
                                            <a:prstClr val="black"/>
                                          </a:solidFill>
                                          <a:latin typeface="Cambria Math" panose="02040503050406030204" pitchFamily="18" charset="0"/>
                                          <a:cs typeface="Arial" panose="020B0604020202020204" pitchFamily="34" charset="0"/>
                                        </a:rPr>
                                        <m:t>1</m:t>
                                      </m:r>
                                    </m:sub>
                                  </m:sSub>
                                </m:den>
                              </m:f>
                            </m:e>
                          </m:d>
                        </m:e>
                      </m:func>
                      <m:r>
                        <m:rPr>
                          <m:sty m:val="p"/>
                        </m:rPr>
                        <a:rPr lang="en-US" sz="1600" b="0" i="0" smtClean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sin</m:t>
                      </m:r>
                      <m:r>
                        <a:rPr lang="en-US" sz="1600" b="0" i="1" smtClean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⁡(2</m:t>
                      </m:r>
                      <m:r>
                        <a:rPr lang="en-US" sz="1600" b="0" i="1" smtClean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𝛼</m:t>
                      </m:r>
                      <m:r>
                        <a:rPr lang="en-US" sz="1600" b="0" i="1" smtClean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)</m:t>
                      </m:r>
                    </m:oMath>
                  </m:oMathPara>
                </a14:m>
                <a:endParaRPr lang="en-GB" sz="1600" i="1" dirty="0">
                  <a:solidFill>
                    <a:prstClr val="black"/>
                  </a:solidFill>
                  <a:latin typeface="+mj-lt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DE8A4DCC-03ED-DF3F-CC4F-B99FABC246D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338692" y="4577755"/>
                <a:ext cx="2862186" cy="645561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TextBox 15">
            <a:extLst>
              <a:ext uri="{FF2B5EF4-FFF2-40B4-BE49-F238E27FC236}">
                <a16:creationId xmlns:a16="http://schemas.microsoft.com/office/drawing/2014/main" id="{A3A7F437-8BBF-5AA4-043C-86CECBCB8F03}"/>
              </a:ext>
            </a:extLst>
          </p:cNvPr>
          <p:cNvSpPr txBox="1"/>
          <p:nvPr/>
        </p:nvSpPr>
        <p:spPr>
          <a:xfrm>
            <a:off x="7385190" y="1492489"/>
            <a:ext cx="79086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solidFill>
                  <a:srgbClr val="00B0F0"/>
                </a:solidFill>
              </a:rPr>
              <a:t>Dipole</a:t>
            </a:r>
            <a:endParaRPr lang="en-GB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6D6C4E9-0FE8-7108-A871-AF98EAB9AABB}"/>
              </a:ext>
            </a:extLst>
          </p:cNvPr>
          <p:cNvSpPr txBox="1"/>
          <p:nvPr/>
        </p:nvSpPr>
        <p:spPr>
          <a:xfrm>
            <a:off x="10049974" y="1492657"/>
            <a:ext cx="130718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solidFill>
                  <a:srgbClr val="00B0F0"/>
                </a:solidFill>
              </a:rPr>
              <a:t>Quadrupole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0C812C85-552B-4497-8528-046A11F9AD22}"/>
                  </a:ext>
                </a:extLst>
              </p:cNvPr>
              <p:cNvSpPr txBox="1"/>
              <p:nvPr/>
            </p:nvSpPr>
            <p:spPr>
              <a:xfrm>
                <a:off x="602905" y="2257565"/>
                <a:ext cx="5794934" cy="178510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285750" indent="-285750">
                  <a:buClr>
                    <a:srgbClr val="FF0000"/>
                  </a:buClr>
                  <a:buFont typeface="Wingdings" panose="05000000000000000000" pitchFamily="2" charset="2"/>
                  <a:buChar char="§"/>
                </a:pPr>
                <a:r>
                  <a:rPr lang="en-US" sz="1800" b="0" i="0" u="none" strike="noStrike" baseline="0" dirty="0"/>
                  <a:t>In our analysis, we included three superconducting materials, </a:t>
                </a:r>
                <a:r>
                  <a:rPr lang="en-US" b="0" i="0" u="none" strike="noStrike" baseline="0" dirty="0" err="1"/>
                  <a:t>NbTi</a:t>
                </a:r>
                <a:r>
                  <a:rPr lang="en-US" b="0" i="0" u="none" strike="noStrike" baseline="0" dirty="0"/>
                  <a:t>, Nb</a:t>
                </a:r>
                <a:r>
                  <a:rPr lang="en-US" b="0" i="0" u="none" strike="noStrike" baseline="-25000" dirty="0"/>
                  <a:t>3</a:t>
                </a:r>
                <a:r>
                  <a:rPr lang="en-US" b="0" i="0" u="none" strike="noStrike" baseline="0" dirty="0"/>
                  <a:t>Sn and HTS (</a:t>
                </a:r>
                <a:r>
                  <a:rPr lang="en-US" b="0" i="0" u="none" strike="noStrike" baseline="0" dirty="0" err="1"/>
                  <a:t>ReBCO</a:t>
                </a:r>
                <a:r>
                  <a:rPr lang="en-US" b="0" i="0" u="none" strike="noStrike" baseline="0" dirty="0"/>
                  <a:t>), at three different cold </a:t>
                </a:r>
                <a:r>
                  <a:rPr lang="en-GB" b="0" i="0" u="none" strike="noStrike" baseline="0" dirty="0"/>
                  <a:t>mass operating temperatures:</a:t>
                </a:r>
                <a:endParaRPr lang="it-IT" dirty="0"/>
              </a:p>
              <a:p>
                <a:endParaRPr lang="it-IT" sz="200" dirty="0"/>
              </a:p>
              <a:p>
                <a:pPr marL="742950" lvl="1" indent="-285750">
                  <a:buClr>
                    <a:srgbClr val="FF0000"/>
                  </a:buClr>
                  <a:buSzPct val="80000"/>
                  <a:buFont typeface="Arial" panose="020B0604020202020204" pitchFamily="34" charset="0"/>
                  <a:buChar char="•"/>
                </a:pPr>
                <a:r>
                  <a:rPr lang="it-IT" dirty="0"/>
                  <a:t>1.9 K  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rgbClr val="0C43F2"/>
                        </a:solidFill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it-IT" dirty="0"/>
                  <a:t>  NbTi</a:t>
                </a:r>
              </a:p>
              <a:p>
                <a:pPr marL="742950" lvl="1" indent="-285750">
                  <a:buClr>
                    <a:srgbClr val="FF0000"/>
                  </a:buClr>
                  <a:buSzPct val="80000"/>
                  <a:buFont typeface="Arial" panose="020B0604020202020204" pitchFamily="34" charset="0"/>
                  <a:buChar char="•"/>
                </a:pPr>
                <a:r>
                  <a:rPr lang="it-IT" dirty="0"/>
                  <a:t>4.5 K </a:t>
                </a:r>
                <a:r>
                  <a:rPr lang="it-IT" dirty="0">
                    <a:solidFill>
                      <a:srgbClr val="0C43F2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rgbClr val="0C43F2"/>
                        </a:solidFill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it-IT" dirty="0">
                    <a:solidFill>
                      <a:srgbClr val="0C43F2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US" b="0" i="0" smtClean="0">
                        <a:solidFill>
                          <a:srgbClr val="0C43F2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it-IT" b="0" i="0" smtClean="0">
                        <a:latin typeface="Cambria Math" panose="02040503050406030204" pitchFamily="18" charset="0"/>
                      </a:rPr>
                      <m:t>N</m:t>
                    </m:r>
                    <m:sSub>
                      <m:sSubPr>
                        <m:ctrlPr>
                          <a:rPr lang="it-IT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it-IT" b="0" i="0" smtClean="0">
                            <a:latin typeface="Cambria Math" panose="02040503050406030204" pitchFamily="18" charset="0"/>
                          </a:rPr>
                          <m:t>b</m:t>
                        </m:r>
                      </m:e>
                      <m:sub>
                        <m:r>
                          <a:rPr lang="it-IT" b="0" i="0" smtClean="0"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  <m:r>
                      <m:rPr>
                        <m:sty m:val="p"/>
                      </m:rPr>
                      <a:rPr lang="it-IT" b="0" i="0" smtClean="0">
                        <a:latin typeface="Cambria Math" panose="02040503050406030204" pitchFamily="18" charset="0"/>
                      </a:rPr>
                      <m:t>Sn</m:t>
                    </m:r>
                  </m:oMath>
                </a14:m>
                <a:r>
                  <a:rPr lang="it-IT" dirty="0"/>
                  <a:t> and HTS (</a:t>
                </a:r>
                <a:r>
                  <a:rPr lang="it-IT" dirty="0" err="1"/>
                  <a:t>ReBCO</a:t>
                </a:r>
                <a:r>
                  <a:rPr lang="it-IT" dirty="0"/>
                  <a:t>)</a:t>
                </a:r>
              </a:p>
              <a:p>
                <a:pPr marL="742950" lvl="1" indent="-285750">
                  <a:buClr>
                    <a:srgbClr val="FF0000"/>
                  </a:buClr>
                  <a:buSzPct val="80000"/>
                  <a:buFont typeface="Arial" panose="020B0604020202020204" pitchFamily="34" charset="0"/>
                  <a:buChar char="•"/>
                </a:pPr>
                <a:r>
                  <a:rPr lang="it-IT" dirty="0"/>
                  <a:t>20  K </a:t>
                </a:r>
                <a14:m>
                  <m:oMath xmlns:m="http://schemas.openxmlformats.org/officeDocument/2006/math">
                    <m:r>
                      <a:rPr lang="en-US" b="0" i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b="0" i="1" smtClean="0">
                        <a:solidFill>
                          <a:srgbClr val="0C43F2"/>
                        </a:solidFill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it-IT" dirty="0"/>
                  <a:t>  HTS (</a:t>
                </a:r>
                <a:r>
                  <a:rPr lang="it-IT" dirty="0" err="1"/>
                  <a:t>ReBCO</a:t>
                </a:r>
                <a:r>
                  <a:rPr lang="it-IT" dirty="0"/>
                  <a:t>)</a:t>
                </a:r>
              </a:p>
            </p:txBody>
          </p:sp>
        </mc:Choice>
        <mc:Fallback xmlns="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0C812C85-552B-4497-8528-046A11F9AD2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2905" y="2257565"/>
                <a:ext cx="5794934" cy="1785104"/>
              </a:xfrm>
              <a:prstGeom prst="rect">
                <a:avLst/>
              </a:prstGeom>
              <a:blipFill>
                <a:blip r:embed="rId6"/>
                <a:stretch>
                  <a:fillRect l="-736" t="-1706" b="-443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DF172775-5357-4F34-C847-9DFEA439FFD2}"/>
                  </a:ext>
                </a:extLst>
              </p:cNvPr>
              <p:cNvSpPr txBox="1"/>
              <p:nvPr/>
            </p:nvSpPr>
            <p:spPr>
              <a:xfrm>
                <a:off x="8457406" y="5325840"/>
                <a:ext cx="1762572" cy="33855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just">
                  <a:defRPr/>
                </a:pPr>
                <a:r>
                  <a:rPr lang="en-US" sz="1600" b="0" dirty="0">
                    <a:solidFill>
                      <a:prstClr val="black"/>
                    </a:solidFill>
                    <a:highlight>
                      <a:srgbClr val="FFFFFF"/>
                    </a:highlight>
                    <a:cs typeface="Arial" panose="020B0604020202020204" pitchFamily="34" charset="0"/>
                  </a:rPr>
                  <a:t>(</a:t>
                </a:r>
                <a14:m>
                  <m:oMath xmlns:m="http://schemas.openxmlformats.org/officeDocument/2006/math">
                    <m:r>
                      <a:rPr lang="en-US" sz="1600" b="0" i="0" smtClean="0">
                        <a:solidFill>
                          <a:prstClr val="black"/>
                        </a:solidFill>
                        <a:highlight>
                          <a:srgbClr val="FFFFFF"/>
                        </a:highlight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 </m:t>
                    </m:r>
                    <m:r>
                      <a:rPr lang="en-US" sz="1600" b="0" i="1" smtClean="0">
                        <a:solidFill>
                          <a:prstClr val="black"/>
                        </a:solidFill>
                        <a:highlight>
                          <a:srgbClr val="FFFFFF"/>
                        </a:highlight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𝑤</m:t>
                    </m:r>
                    <m:r>
                      <a:rPr lang="en-US" sz="1600" b="0" i="1" smtClean="0">
                        <a:solidFill>
                          <a:prstClr val="black"/>
                        </a:solidFill>
                        <a:highlight>
                          <a:srgbClr val="FFFFFF"/>
                        </a:highlight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=</m:t>
                    </m:r>
                    <m:r>
                      <a:rPr lang="en-US" sz="1600" b="0" i="1" smtClean="0">
                        <a:solidFill>
                          <a:prstClr val="black"/>
                        </a:solidFill>
                        <a:highlight>
                          <a:srgbClr val="FFFFFF"/>
                        </a:highlight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𝑐𝑜𝑖𝑙</m:t>
                    </m:r>
                    <m:r>
                      <a:rPr lang="en-US" sz="1600" b="0" i="1" smtClean="0">
                        <a:solidFill>
                          <a:prstClr val="black"/>
                        </a:solidFill>
                        <a:highlight>
                          <a:srgbClr val="FFFFFF"/>
                        </a:highlight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 </m:t>
                    </m:r>
                    <m:r>
                      <a:rPr lang="en-US" sz="1600" b="0" i="1" smtClean="0">
                        <a:solidFill>
                          <a:prstClr val="black"/>
                        </a:solidFill>
                        <a:highlight>
                          <a:srgbClr val="FFFFFF"/>
                        </a:highlight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𝑤𝑖𝑑𝑡h</m:t>
                    </m:r>
                    <m:r>
                      <a:rPr lang="en-US" sz="1600" b="0" i="1" smtClean="0">
                        <a:solidFill>
                          <a:prstClr val="black"/>
                        </a:solidFill>
                        <a:highlight>
                          <a:srgbClr val="FFFFFF"/>
                        </a:highlight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 )</m:t>
                    </m:r>
                  </m:oMath>
                </a14:m>
                <a:endParaRPr lang="en-GB" sz="1600" i="1" dirty="0">
                  <a:solidFill>
                    <a:prstClr val="black"/>
                  </a:solidFill>
                  <a:highlight>
                    <a:srgbClr val="FFFFFF"/>
                  </a:highlight>
                  <a:latin typeface="+mj-lt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DF172775-5357-4F34-C847-9DFEA439FFD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57406" y="5325840"/>
                <a:ext cx="1762572" cy="338554"/>
              </a:xfrm>
              <a:prstGeom prst="rect">
                <a:avLst/>
              </a:prstGeom>
              <a:blipFill>
                <a:blip r:embed="rId7"/>
                <a:stretch>
                  <a:fillRect l="-1724" t="-5455" b="-2363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extBox 8">
            <a:extLst>
              <a:ext uri="{FF2B5EF4-FFF2-40B4-BE49-F238E27FC236}">
                <a16:creationId xmlns:a16="http://schemas.microsoft.com/office/drawing/2014/main" id="{8FE59276-7879-FBDF-3152-942A5906ED55}"/>
              </a:ext>
            </a:extLst>
          </p:cNvPr>
          <p:cNvSpPr txBox="1"/>
          <p:nvPr/>
        </p:nvSpPr>
        <p:spPr>
          <a:xfrm>
            <a:off x="604275" y="4039263"/>
            <a:ext cx="4696889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en-US" sz="1800" b="0" i="0" u="none" strike="noStrike" baseline="0" dirty="0"/>
              <a:t>The contribution of the iron yoke is assumed to be +1.5 Tesla on the magnetic field.</a:t>
            </a:r>
            <a:endParaRPr lang="it-IT" dirty="0"/>
          </a:p>
        </p:txBody>
      </p:sp>
      <p:sp>
        <p:nvSpPr>
          <p:cNvPr id="18" name="TextBox 36">
            <a:extLst>
              <a:ext uri="{FF2B5EF4-FFF2-40B4-BE49-F238E27FC236}">
                <a16:creationId xmlns:a16="http://schemas.microsoft.com/office/drawing/2014/main" id="{0A3F1F27-65BD-ED17-992D-36ADD036F9B6}"/>
              </a:ext>
            </a:extLst>
          </p:cNvPr>
          <p:cNvSpPr txBox="1"/>
          <p:nvPr/>
        </p:nvSpPr>
        <p:spPr>
          <a:xfrm>
            <a:off x="604275" y="4683253"/>
            <a:ext cx="3204245" cy="11695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en-US" dirty="0">
                <a:solidFill>
                  <a:prstClr val="black"/>
                </a:solidFill>
                <a:cs typeface="Arial" panose="020B0604020202020204" pitchFamily="34" charset="0"/>
              </a:rPr>
              <a:t>Limitations are introduced by </a:t>
            </a:r>
          </a:p>
          <a:p>
            <a:pPr marL="742950" lvl="1" indent="-285750">
              <a:buClr>
                <a:srgbClr val="FF0000"/>
              </a:buClr>
              <a:buFont typeface="Wingdings" panose="05000000000000000000" pitchFamily="2" charset="2"/>
              <a:buChar char="Ø"/>
            </a:pPr>
            <a:endParaRPr lang="en-US" sz="800">
              <a:solidFill>
                <a:prstClr val="black"/>
              </a:solidFill>
              <a:cs typeface="Arial" panose="020B0604020202020204" pitchFamily="34" charset="0"/>
            </a:endParaRPr>
          </a:p>
          <a:p>
            <a:pPr marL="742950" lvl="1" indent="-285750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>
                <a:solidFill>
                  <a:prstClr val="black"/>
                </a:solidFill>
                <a:cs typeface="Arial" panose="020B0604020202020204" pitchFamily="34" charset="0"/>
              </a:rPr>
              <a:t>Cost</a:t>
            </a:r>
          </a:p>
          <a:p>
            <a:pPr marL="742950" lvl="1" indent="-285750">
              <a:buClr>
                <a:srgbClr val="FF0000"/>
              </a:buClr>
              <a:buFont typeface="Wingdings" panose="05000000000000000000" pitchFamily="2" charset="2"/>
              <a:buChar char="Ø"/>
            </a:pPr>
            <a:endParaRPr lang="en-US" sz="800" dirty="0">
              <a:solidFill>
                <a:prstClr val="black"/>
              </a:solidFill>
              <a:cs typeface="Arial" panose="020B0604020202020204" pitchFamily="34" charset="0"/>
            </a:endParaRPr>
          </a:p>
          <a:p>
            <a:pPr marL="742950" lvl="1" indent="-285750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>
                <a:solidFill>
                  <a:prstClr val="black"/>
                </a:solidFill>
                <a:cs typeface="Arial" panose="020B0604020202020204" pitchFamily="34" charset="0"/>
              </a:rPr>
              <a:t>Stress</a:t>
            </a:r>
            <a:endParaRPr lang="en-US" dirty="0">
              <a:solidFill>
                <a:prstClr val="black"/>
              </a:solidFill>
              <a:cs typeface="Arial" panose="020B0604020202020204" pitchFamily="34" charset="0"/>
            </a:endParaRPr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9C493311-971E-0362-F056-D2F3B22C5347}"/>
              </a:ext>
            </a:extLst>
          </p:cNvPr>
          <p:cNvSpPr txBox="1"/>
          <p:nvPr/>
        </p:nvSpPr>
        <p:spPr>
          <a:xfrm>
            <a:off x="604275" y="5894510"/>
            <a:ext cx="1151250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en-US" dirty="0">
                <a:solidFill>
                  <a:prstClr val="black"/>
                </a:solidFill>
                <a:cs typeface="Arial" panose="020B0604020202020204" pitchFamily="34" charset="0"/>
              </a:rPr>
              <a:t>Plots of the Magnet Aperture (A) – Bore Field (B) phase space can be useful to show the allowed region.</a:t>
            </a:r>
          </a:p>
        </p:txBody>
      </p:sp>
      <p:sp>
        <p:nvSpPr>
          <p:cNvPr id="15" name="CasellaDiTesto 14">
            <a:extLst>
              <a:ext uri="{FF2B5EF4-FFF2-40B4-BE49-F238E27FC236}">
                <a16:creationId xmlns:a16="http://schemas.microsoft.com/office/drawing/2014/main" id="{32F77D4A-930A-4D7A-945B-3C6D9BAA296E}"/>
              </a:ext>
            </a:extLst>
          </p:cNvPr>
          <p:cNvSpPr txBox="1"/>
          <p:nvPr/>
        </p:nvSpPr>
        <p:spPr>
          <a:xfrm>
            <a:off x="2325274" y="4683253"/>
            <a:ext cx="3262543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Clr>
                <a:srgbClr val="FF0000"/>
              </a:buClr>
            </a:pPr>
            <a:endParaRPr lang="en-US">
              <a:solidFill>
                <a:prstClr val="black"/>
              </a:solidFill>
              <a:cs typeface="Arial" panose="020B0604020202020204" pitchFamily="34" charset="0"/>
            </a:endParaRPr>
          </a:p>
          <a:p>
            <a:pPr marL="742950" lvl="1" indent="-285750">
              <a:buClr>
                <a:srgbClr val="FF0000"/>
              </a:buClr>
              <a:buFont typeface="Wingdings" panose="05000000000000000000" pitchFamily="2" charset="2"/>
              <a:buChar char="Ø"/>
            </a:pPr>
            <a:endParaRPr lang="en-US" sz="800">
              <a:solidFill>
                <a:prstClr val="black"/>
              </a:solidFill>
              <a:cs typeface="Arial" panose="020B0604020202020204" pitchFamily="34" charset="0"/>
            </a:endParaRPr>
          </a:p>
          <a:p>
            <a:pPr marL="742950" lvl="1" indent="-285750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>
                <a:solidFill>
                  <a:prstClr val="black"/>
                </a:solidFill>
                <a:cs typeface="Arial" panose="020B0604020202020204" pitchFamily="34" charset="0"/>
              </a:rPr>
              <a:t>Margin</a:t>
            </a:r>
          </a:p>
          <a:p>
            <a:pPr marL="742950" lvl="1" indent="-285750">
              <a:buClr>
                <a:srgbClr val="FF0000"/>
              </a:buClr>
              <a:buFont typeface="Wingdings" panose="05000000000000000000" pitchFamily="2" charset="2"/>
              <a:buChar char="Ø"/>
            </a:pPr>
            <a:endParaRPr lang="en-US" sz="800">
              <a:solidFill>
                <a:prstClr val="black"/>
              </a:solidFill>
              <a:cs typeface="Arial" panose="020B0604020202020204" pitchFamily="34" charset="0"/>
            </a:endParaRPr>
          </a:p>
          <a:p>
            <a:pPr marL="742950" lvl="1" indent="-285750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>
                <a:solidFill>
                  <a:prstClr val="black"/>
                </a:solidFill>
                <a:cs typeface="Arial" panose="020B0604020202020204" pitchFamily="34" charset="0"/>
              </a:rPr>
              <a:t>Protection</a:t>
            </a:r>
            <a:endParaRPr lang="en-US" dirty="0">
              <a:solidFill>
                <a:prstClr val="black"/>
              </a:solidFill>
              <a:cs typeface="Arial" panose="020B0604020202020204" pitchFamily="34" charset="0"/>
            </a:endParaRP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02E471F-7906-0952-A834-A50E242E0F1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35496" y="6393928"/>
            <a:ext cx="3179556" cy="365125"/>
          </a:xfrm>
        </p:spPr>
        <p:txBody>
          <a:bodyPr/>
          <a:lstStyle/>
          <a:p>
            <a:r>
              <a:rPr lang="en-US" dirty="0"/>
              <a:t>15 December – D. Novelli</a:t>
            </a:r>
            <a:endParaRPr lang="en-GB" sz="1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09333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" name="Group 39">
            <a:extLst>
              <a:ext uri="{FF2B5EF4-FFF2-40B4-BE49-F238E27FC236}">
                <a16:creationId xmlns:a16="http://schemas.microsoft.com/office/drawing/2014/main" id="{09C8935E-FE7A-445A-AD42-B6CE2190CC19}"/>
              </a:ext>
            </a:extLst>
          </p:cNvPr>
          <p:cNvGrpSpPr/>
          <p:nvPr/>
        </p:nvGrpSpPr>
        <p:grpSpPr>
          <a:xfrm>
            <a:off x="4264131" y="1908346"/>
            <a:ext cx="850708" cy="632643"/>
            <a:chOff x="5593012" y="2038880"/>
            <a:chExt cx="850708" cy="632643"/>
          </a:xfrm>
        </p:grpSpPr>
        <p:pic>
          <p:nvPicPr>
            <p:cNvPr id="19" name="Immagine 5" descr="Immagine che contiene cerchio, schermata, diagramma, Policromia&#10;&#10;Descrizione generata automaticamente">
              <a:extLst>
                <a:ext uri="{FF2B5EF4-FFF2-40B4-BE49-F238E27FC236}">
                  <a16:creationId xmlns:a16="http://schemas.microsoft.com/office/drawing/2014/main" id="{56662E19-8B4D-B908-B332-9B6552B4267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14069" t="3581" r="15323" b="3457"/>
            <a:stretch/>
          </p:blipFill>
          <p:spPr>
            <a:xfrm>
              <a:off x="5689403" y="2038880"/>
              <a:ext cx="640021" cy="632643"/>
            </a:xfrm>
            <a:prstGeom prst="rect">
              <a:avLst/>
            </a:prstGeom>
            <a:ln>
              <a:solidFill>
                <a:schemeClr val="bg2">
                  <a:lumMod val="90000"/>
                </a:schemeClr>
              </a:solidFill>
            </a:ln>
          </p:spPr>
        </p:pic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BA9927D0-C9E4-3984-99D8-D656EE20A3B2}"/>
                </a:ext>
              </a:extLst>
            </p:cNvPr>
            <p:cNvSpPr txBox="1"/>
            <p:nvPr/>
          </p:nvSpPr>
          <p:spPr>
            <a:xfrm>
              <a:off x="5593012" y="2155146"/>
              <a:ext cx="850708" cy="4001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sz="1000" dirty="0">
                  <a:solidFill>
                    <a:prstClr val="black"/>
                  </a:solidFill>
                  <a:cs typeface="Arial" panose="020B0604020202020204" pitchFamily="34" charset="0"/>
                </a:rPr>
                <a:t>Aperture</a:t>
              </a:r>
            </a:p>
            <a:p>
              <a:pPr algn="ctr"/>
              <a:r>
                <a:rPr lang="en-US" sz="1000" dirty="0">
                  <a:solidFill>
                    <a:prstClr val="black"/>
                  </a:solidFill>
                  <a:cs typeface="Arial" panose="020B0604020202020204" pitchFamily="34" charset="0"/>
                </a:rPr>
                <a:t>150 mm</a:t>
              </a:r>
              <a:endParaRPr lang="en-GB" sz="1000" dirty="0"/>
            </a:p>
          </p:txBody>
        </p:sp>
      </p:grpSp>
      <p:grpSp>
        <p:nvGrpSpPr>
          <p:cNvPr id="41" name="Group 40">
            <a:extLst>
              <a:ext uri="{FF2B5EF4-FFF2-40B4-BE49-F238E27FC236}">
                <a16:creationId xmlns:a16="http://schemas.microsoft.com/office/drawing/2014/main" id="{83ABFE3D-687A-191F-84AA-971E7BD65695}"/>
              </a:ext>
            </a:extLst>
          </p:cNvPr>
          <p:cNvGrpSpPr/>
          <p:nvPr/>
        </p:nvGrpSpPr>
        <p:grpSpPr>
          <a:xfrm>
            <a:off x="5264853" y="1705535"/>
            <a:ext cx="1142460" cy="1133069"/>
            <a:chOff x="4298227" y="1788667"/>
            <a:chExt cx="1142460" cy="1133069"/>
          </a:xfrm>
        </p:grpSpPr>
        <p:pic>
          <p:nvPicPr>
            <p:cNvPr id="20" name="Immagine 8" descr="Immagine che contiene cerchio, schermata, Elementi grafici, testo&#10;&#10;Descrizione generata automaticamente">
              <a:extLst>
                <a:ext uri="{FF2B5EF4-FFF2-40B4-BE49-F238E27FC236}">
                  <a16:creationId xmlns:a16="http://schemas.microsoft.com/office/drawing/2014/main" id="{40AE69B8-50B2-D69A-0926-1ADD90CFF12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14735" t="3334" r="14704" b="3457"/>
            <a:stretch/>
          </p:blipFill>
          <p:spPr>
            <a:xfrm>
              <a:off x="4298227" y="1788667"/>
              <a:ext cx="1142460" cy="1133069"/>
            </a:xfrm>
            <a:prstGeom prst="rect">
              <a:avLst/>
            </a:prstGeom>
            <a:ln>
              <a:solidFill>
                <a:schemeClr val="bg2">
                  <a:lumMod val="90000"/>
                </a:schemeClr>
              </a:solidFill>
            </a:ln>
          </p:spPr>
        </p:pic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5E85C4C1-AB21-9D9C-FC3A-6E6A5CE6ADC4}"/>
                </a:ext>
              </a:extLst>
            </p:cNvPr>
            <p:cNvSpPr txBox="1"/>
            <p:nvPr/>
          </p:nvSpPr>
          <p:spPr>
            <a:xfrm>
              <a:off x="4447558" y="2146489"/>
              <a:ext cx="850708" cy="4001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sz="1000" dirty="0">
                  <a:solidFill>
                    <a:prstClr val="black"/>
                  </a:solidFill>
                  <a:cs typeface="Arial" panose="020B0604020202020204" pitchFamily="34" charset="0"/>
                </a:rPr>
                <a:t>Aperture</a:t>
              </a:r>
            </a:p>
            <a:p>
              <a:pPr algn="ctr"/>
              <a:r>
                <a:rPr lang="en-US" sz="1000" dirty="0">
                  <a:solidFill>
                    <a:prstClr val="black"/>
                  </a:solidFill>
                  <a:cs typeface="Arial" panose="020B0604020202020204" pitchFamily="34" charset="0"/>
                </a:rPr>
                <a:t>150 mm</a:t>
              </a:r>
              <a:endParaRPr lang="en-GB" sz="1000" dirty="0"/>
            </a:p>
          </p:txBody>
        </p:sp>
      </p:grp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F6FD2FF-F493-A2D6-9749-C33EB959F54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WP7 – Task 4</a:t>
            </a:r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F642520-3E05-DF73-E920-01E88F758A0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16AB2F8-5338-F742-A59E-35F5B82165E6}" type="slidenum">
              <a:rPr lang="en-GB" smtClean="0"/>
              <a:pPr/>
              <a:t>3</a:t>
            </a:fld>
            <a:endParaRPr lang="en-GB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D582DBDB-97F9-E069-FAAE-16234556FD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9399" y="207062"/>
            <a:ext cx="9707671" cy="681159"/>
          </a:xfrm>
        </p:spPr>
        <p:txBody>
          <a:bodyPr/>
          <a:lstStyle/>
          <a:p>
            <a:r>
              <a:rPr lang="en-GB" cap="small" dirty="0"/>
              <a:t>General Assumptions</a:t>
            </a:r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9C493311-971E-0362-F056-D2F3B22C5347}"/>
              </a:ext>
            </a:extLst>
          </p:cNvPr>
          <p:cNvSpPr txBox="1"/>
          <p:nvPr/>
        </p:nvSpPr>
        <p:spPr>
          <a:xfrm>
            <a:off x="604275" y="1266538"/>
            <a:ext cx="1151250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en-US" dirty="0">
                <a:solidFill>
                  <a:prstClr val="black"/>
                </a:solidFill>
                <a:cs typeface="Arial" panose="020B0604020202020204" pitchFamily="34" charset="0"/>
              </a:rPr>
              <a:t>Plots of the Magnet Aperture (A) – Bore Field (B) phase space can be useful to show the allowed region.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02E471F-7906-0952-A834-A50E242E0F1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35496" y="6393928"/>
            <a:ext cx="3179556" cy="365125"/>
          </a:xfrm>
        </p:spPr>
        <p:txBody>
          <a:bodyPr/>
          <a:lstStyle/>
          <a:p>
            <a:r>
              <a:rPr lang="en-US" dirty="0"/>
              <a:t>15 December – D. Novelli</a:t>
            </a:r>
            <a:endParaRPr lang="en-GB" sz="1200" b="1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8">
                <a:extLst>
                  <a:ext uri="{FF2B5EF4-FFF2-40B4-BE49-F238E27FC236}">
                    <a16:creationId xmlns:a16="http://schemas.microsoft.com/office/drawing/2014/main" id="{A4470F5F-93DE-C50C-4A55-0215890D2142}"/>
                  </a:ext>
                </a:extLst>
              </p:cNvPr>
              <p:cNvSpPr txBox="1"/>
              <p:nvPr/>
            </p:nvSpPr>
            <p:spPr>
              <a:xfrm>
                <a:off x="4049580" y="3079757"/>
                <a:ext cx="3194224" cy="132343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>
                  <a:buClr>
                    <a:srgbClr val="FF0000"/>
                  </a:buClr>
                </a:pPr>
                <a:r>
                  <a:rPr lang="it-IT" sz="1400" b="0" dirty="0">
                    <a:solidFill>
                      <a:srgbClr val="FF0000"/>
                    </a:solidFill>
                  </a:rPr>
                  <a:t>Coil </a:t>
                </a:r>
                <a:r>
                  <a:rPr lang="it-IT" sz="1400" b="0" dirty="0" err="1">
                    <a:solidFill>
                      <a:srgbClr val="FF0000"/>
                    </a:solidFill>
                  </a:rPr>
                  <a:t>width</a:t>
                </a:r>
                <a:r>
                  <a:rPr lang="it-IT" sz="1400" b="0" dirty="0">
                    <a:solidFill>
                      <a:srgbClr val="FF0000"/>
                    </a:solidFill>
                  </a:rPr>
                  <a:t>: </a:t>
                </a:r>
                <a14:m>
                  <m:oMath xmlns:m="http://schemas.openxmlformats.org/officeDocument/2006/math">
                    <m:r>
                      <a:rPr lang="it-IT" sz="14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10 </m:t>
                    </m:r>
                    <m:r>
                      <a:rPr lang="it-IT" sz="14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𝑚𝑚</m:t>
                    </m:r>
                    <m:r>
                      <a:rPr lang="it-IT" sz="14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≤</m:t>
                    </m:r>
                    <m:sSub>
                      <m:sSubPr>
                        <m:ctrlPr>
                          <a:rPr lang="it-IT" sz="14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sz="14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𝑤</m:t>
                        </m:r>
                      </m:e>
                      <m:sub>
                        <m:r>
                          <a:rPr lang="it-IT" sz="14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</m:sSub>
                    <m:r>
                      <a:rPr lang="it-IT" sz="14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≤80 </m:t>
                    </m:r>
                    <m:r>
                      <a:rPr lang="it-IT" sz="14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𝑚𝑚</m:t>
                    </m:r>
                  </m:oMath>
                </a14:m>
                <a:endParaRPr lang="en-US" sz="1400" b="0" dirty="0">
                  <a:solidFill>
                    <a:srgbClr val="FF0000"/>
                  </a:solidFill>
                </a:endParaRPr>
              </a:p>
              <a:p>
                <a:pPr algn="ctr">
                  <a:buClr>
                    <a:srgbClr val="FF0000"/>
                  </a:buClr>
                </a:pPr>
                <a:endParaRPr lang="it-IT" sz="500" b="0" dirty="0">
                  <a:solidFill>
                    <a:srgbClr val="FF0000"/>
                  </a:solidFill>
                </a:endParaRPr>
              </a:p>
              <a:p>
                <a:pPr algn="ctr">
                  <a:buClr>
                    <a:srgbClr val="FF0000"/>
                  </a:buClr>
                </a:pPr>
                <a:r>
                  <a:rPr lang="it-IT" sz="1400" b="0" dirty="0">
                    <a:solidFill>
                      <a:srgbClr val="848484"/>
                    </a:solidFill>
                  </a:rPr>
                  <a:t>Structures: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it-IT" sz="1400" b="0" i="1" smtClean="0">
                            <a:solidFill>
                              <a:srgbClr val="848484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sz="1400" b="0" i="1" smtClean="0">
                            <a:solidFill>
                              <a:srgbClr val="848484"/>
                            </a:solidFill>
                            <a:latin typeface="Cambria Math" panose="02040503050406030204" pitchFamily="18" charset="0"/>
                          </a:rPr>
                          <m:t>𝑤</m:t>
                        </m:r>
                      </m:e>
                      <m:sub>
                        <m:r>
                          <a:rPr lang="it-IT" sz="1400" b="0" i="1" smtClean="0">
                            <a:solidFill>
                              <a:srgbClr val="848484"/>
                            </a:solidFill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</m:sSub>
                    <m:r>
                      <a:rPr lang="it-IT" sz="1400" b="0" i="1" smtClean="0">
                        <a:solidFill>
                          <a:srgbClr val="848484"/>
                        </a:solidFill>
                        <a:latin typeface="Cambria Math" panose="02040503050406030204" pitchFamily="18" charset="0"/>
                      </a:rPr>
                      <m:t>≤60 </m:t>
                    </m:r>
                    <m:r>
                      <a:rPr lang="it-IT" sz="1400" b="0" i="1" smtClean="0">
                        <a:solidFill>
                          <a:srgbClr val="848484"/>
                        </a:solidFill>
                        <a:latin typeface="Cambria Math" panose="02040503050406030204" pitchFamily="18" charset="0"/>
                      </a:rPr>
                      <m:t>𝑚𝑚</m:t>
                    </m:r>
                  </m:oMath>
                </a14:m>
                <a:endParaRPr lang="it-IT" sz="1400" dirty="0">
                  <a:solidFill>
                    <a:srgbClr val="848484"/>
                  </a:solidFill>
                </a:endParaRPr>
              </a:p>
              <a:p>
                <a:pPr algn="ctr">
                  <a:buClr>
                    <a:srgbClr val="FF0000"/>
                  </a:buClr>
                </a:pPr>
                <a:r>
                  <a:rPr lang="it-IT" sz="1300" dirty="0">
                    <a:solidFill>
                      <a:srgbClr val="848484"/>
                    </a:solidFill>
                  </a:rPr>
                  <a:t>SS cost: 10 EUR/kg   (HL-LHC)   </a:t>
                </a:r>
              </a:p>
              <a:p>
                <a:pPr algn="ctr">
                  <a:buClr>
                    <a:srgbClr val="FF0000"/>
                  </a:buClr>
                </a:pPr>
                <a:endParaRPr lang="it-IT" sz="500" dirty="0">
                  <a:solidFill>
                    <a:srgbClr val="848484"/>
                  </a:solidFill>
                </a:endParaRPr>
              </a:p>
              <a:p>
                <a:pPr algn="ctr">
                  <a:buClr>
                    <a:srgbClr val="FF0000"/>
                  </a:buClr>
                </a:pPr>
                <a:r>
                  <a:rPr lang="it-IT" sz="1400" dirty="0">
                    <a:solidFill>
                      <a:srgbClr val="0000FF"/>
                    </a:solidFill>
                  </a:rPr>
                  <a:t>Iron </a:t>
                </a:r>
                <a:r>
                  <a:rPr lang="it-IT" sz="1400" dirty="0" err="1">
                    <a:solidFill>
                      <a:srgbClr val="0000FF"/>
                    </a:solidFill>
                  </a:rPr>
                  <a:t>yoke</a:t>
                </a:r>
                <a:r>
                  <a:rPr lang="it-IT" sz="1400" dirty="0">
                    <a:solidFill>
                      <a:srgbClr val="0000FF"/>
                    </a:solidFill>
                  </a:rPr>
                  <a:t>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it-IT" sz="140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sz="140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𝑤</m:t>
                        </m:r>
                      </m:e>
                      <m:sub>
                        <m:r>
                          <a:rPr lang="it-IT" sz="140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it-IT" sz="1400" i="1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≤350 </m:t>
                    </m:r>
                    <m:r>
                      <a:rPr lang="it-IT" sz="1400" i="1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𝑚𝑚</m:t>
                    </m:r>
                  </m:oMath>
                </a14:m>
                <a:endParaRPr lang="it-IT" sz="1400" dirty="0">
                  <a:solidFill>
                    <a:srgbClr val="0000FF"/>
                  </a:solidFill>
                </a:endParaRPr>
              </a:p>
              <a:p>
                <a:pPr algn="ctr">
                  <a:buClr>
                    <a:srgbClr val="FF0000"/>
                  </a:buClr>
                </a:pPr>
                <a:r>
                  <a:rPr lang="it-IT" sz="1300" dirty="0">
                    <a:solidFill>
                      <a:srgbClr val="0000FF"/>
                    </a:solidFill>
                  </a:rPr>
                  <a:t>Fe cost: 8 EUR/kg   (HL-LHC)</a:t>
                </a:r>
              </a:p>
            </p:txBody>
          </p:sp>
        </mc:Choice>
        <mc:Fallback xmlns="">
          <p:sp>
            <p:nvSpPr>
              <p:cNvPr id="22" name="TextBox 8">
                <a:extLst>
                  <a:ext uri="{FF2B5EF4-FFF2-40B4-BE49-F238E27FC236}">
                    <a16:creationId xmlns:a16="http://schemas.microsoft.com/office/drawing/2014/main" id="{A4470F5F-93DE-C50C-4A55-0215890D214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49580" y="3079757"/>
                <a:ext cx="3194224" cy="1323439"/>
              </a:xfrm>
              <a:prstGeom prst="rect">
                <a:avLst/>
              </a:prstGeom>
              <a:blipFill>
                <a:blip r:embed="rId4"/>
                <a:stretch>
                  <a:fillRect t="-922" b="-92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4" name="Connettore 2 22">
            <a:extLst>
              <a:ext uri="{FF2B5EF4-FFF2-40B4-BE49-F238E27FC236}">
                <a16:creationId xmlns:a16="http://schemas.microsoft.com/office/drawing/2014/main" id="{7DB84B78-094C-26B9-D901-3668A170935F}"/>
              </a:ext>
            </a:extLst>
          </p:cNvPr>
          <p:cNvCxnSpPr>
            <a:cxnSpLocks/>
          </p:cNvCxnSpPr>
          <p:nvPr/>
        </p:nvCxnSpPr>
        <p:spPr>
          <a:xfrm flipH="1" flipV="1">
            <a:off x="6264892" y="2683777"/>
            <a:ext cx="191892" cy="43472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5" name="Connettore 2 24">
            <a:extLst>
              <a:ext uri="{FF2B5EF4-FFF2-40B4-BE49-F238E27FC236}">
                <a16:creationId xmlns:a16="http://schemas.microsoft.com/office/drawing/2014/main" id="{2A0B2701-07AB-4599-2F31-6882D930F9D3}"/>
              </a:ext>
            </a:extLst>
          </p:cNvPr>
          <p:cNvCxnSpPr>
            <a:cxnSpLocks/>
          </p:cNvCxnSpPr>
          <p:nvPr/>
        </p:nvCxnSpPr>
        <p:spPr>
          <a:xfrm flipH="1" flipV="1">
            <a:off x="4939940" y="2564688"/>
            <a:ext cx="324913" cy="54639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14" name="Immagine 18">
            <a:extLst>
              <a:ext uri="{FF2B5EF4-FFF2-40B4-BE49-F238E27FC236}">
                <a16:creationId xmlns:a16="http://schemas.microsoft.com/office/drawing/2014/main" id="{D29F151F-E6F5-20CD-131A-53CF7A2A2585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/>
          <a:stretch/>
        </p:blipFill>
        <p:spPr>
          <a:xfrm>
            <a:off x="31100" y="2020214"/>
            <a:ext cx="4114800" cy="4270154"/>
          </a:xfrm>
          <a:prstGeom prst="rect">
            <a:avLst/>
          </a:prstGeom>
          <a:ln>
            <a:solidFill>
              <a:schemeClr val="bg2">
                <a:lumMod val="90000"/>
              </a:schemeClr>
            </a:solidFill>
          </a:ln>
        </p:spPr>
      </p:pic>
      <p:sp>
        <p:nvSpPr>
          <p:cNvPr id="38" name="TextBox 37">
            <a:extLst>
              <a:ext uri="{FF2B5EF4-FFF2-40B4-BE49-F238E27FC236}">
                <a16:creationId xmlns:a16="http://schemas.microsoft.com/office/drawing/2014/main" id="{EA7E4D51-9F47-11C8-049B-D93E9C9898D2}"/>
              </a:ext>
            </a:extLst>
          </p:cNvPr>
          <p:cNvSpPr txBox="1"/>
          <p:nvPr/>
        </p:nvSpPr>
        <p:spPr>
          <a:xfrm>
            <a:off x="1690902" y="3967676"/>
            <a:ext cx="850708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000" dirty="0">
                <a:solidFill>
                  <a:prstClr val="black"/>
                </a:solidFill>
                <a:cs typeface="Arial" panose="020B0604020202020204" pitchFamily="34" charset="0"/>
              </a:rPr>
              <a:t>Aperture</a:t>
            </a:r>
          </a:p>
          <a:p>
            <a:pPr algn="ctr"/>
            <a:r>
              <a:rPr lang="en-US" sz="1000" dirty="0">
                <a:solidFill>
                  <a:prstClr val="black"/>
                </a:solidFill>
                <a:cs typeface="Arial" panose="020B0604020202020204" pitchFamily="34" charset="0"/>
              </a:rPr>
              <a:t>150 mm</a:t>
            </a:r>
            <a:endParaRPr lang="en-GB" sz="1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2" name="TextBox 8">
                <a:extLst>
                  <a:ext uri="{FF2B5EF4-FFF2-40B4-BE49-F238E27FC236}">
                    <a16:creationId xmlns:a16="http://schemas.microsoft.com/office/drawing/2014/main" id="{CDDC7596-9141-FDF9-ED6E-33BD3F21FF82}"/>
                  </a:ext>
                </a:extLst>
              </p:cNvPr>
              <p:cNvSpPr txBox="1"/>
              <p:nvPr/>
            </p:nvSpPr>
            <p:spPr>
              <a:xfrm>
                <a:off x="6917096" y="1812243"/>
                <a:ext cx="5243804" cy="63094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>
                  <a:buClr>
                    <a:srgbClr val="FF0000"/>
                  </a:buClr>
                </a:pPr>
                <a:r>
                  <a:rPr lang="en-US" sz="1600" b="0" dirty="0"/>
                  <a:t>Total cost of the magnet = 400 </a:t>
                </a:r>
                <a:r>
                  <a:rPr lang="en-US" sz="1600" b="0" dirty="0" err="1"/>
                  <a:t>kEUR</a:t>
                </a:r>
                <a:r>
                  <a:rPr lang="en-US" sz="1600" b="0" dirty="0"/>
                  <a:t>/m   (</a:t>
                </a:r>
                <a14:m>
                  <m:oMath xmlns:m="http://schemas.openxmlformats.org/officeDocument/2006/math"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∼</m:t>
                    </m:r>
                  </m:oMath>
                </a14:m>
                <a:r>
                  <a:rPr lang="en-US" sz="1600" b="0" dirty="0"/>
                  <a:t> twice FCC-</a:t>
                </a:r>
                <a:r>
                  <a:rPr lang="en-US" sz="1600" b="0" dirty="0" err="1"/>
                  <a:t>hh</a:t>
                </a:r>
                <a:r>
                  <a:rPr lang="en-US" sz="1600" b="0" dirty="0"/>
                  <a:t>)</a:t>
                </a:r>
              </a:p>
              <a:p>
                <a:pPr algn="ctr">
                  <a:buClr>
                    <a:srgbClr val="FF0000"/>
                  </a:buClr>
                </a:pPr>
                <a:endParaRPr lang="en-US" sz="500" b="0" dirty="0"/>
              </a:p>
              <a:p>
                <a:pPr algn="ctr">
                  <a:buClr>
                    <a:srgbClr val="FF0000"/>
                  </a:buClr>
                </a:pPr>
                <a:r>
                  <a:rPr lang="en-US" sz="1400" dirty="0"/>
                  <a:t>Cost of the </a:t>
                </a:r>
                <a:r>
                  <a:rPr lang="en-US" sz="1400" dirty="0" err="1"/>
                  <a:t>labour</a:t>
                </a:r>
                <a:r>
                  <a:rPr lang="en-US" sz="1400" dirty="0"/>
                  <a:t> = 20 </a:t>
                </a:r>
                <a:r>
                  <a:rPr lang="en-US" sz="1400" dirty="0" err="1"/>
                  <a:t>kEUR</a:t>
                </a:r>
                <a:r>
                  <a:rPr lang="en-US" sz="1400" dirty="0"/>
                  <a:t>/m   (LHC)</a:t>
                </a:r>
                <a:endParaRPr lang="it-IT" sz="1400" dirty="0"/>
              </a:p>
            </p:txBody>
          </p:sp>
        </mc:Choice>
        <mc:Fallback xmlns="">
          <p:sp>
            <p:nvSpPr>
              <p:cNvPr id="52" name="TextBox 8">
                <a:extLst>
                  <a:ext uri="{FF2B5EF4-FFF2-40B4-BE49-F238E27FC236}">
                    <a16:creationId xmlns:a16="http://schemas.microsoft.com/office/drawing/2014/main" id="{CDDC7596-9141-FDF9-ED6E-33BD3F21FF8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17096" y="1812243"/>
                <a:ext cx="5243804" cy="630942"/>
              </a:xfrm>
              <a:prstGeom prst="rect">
                <a:avLst/>
              </a:prstGeom>
              <a:blipFill>
                <a:blip r:embed="rId6"/>
                <a:stretch>
                  <a:fillRect t="-2885" b="-961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00D97BEB-7F09-53C5-4AD5-B54A8F1E1AC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92355655"/>
              </p:ext>
            </p:extLst>
          </p:nvPr>
        </p:nvGraphicFramePr>
        <p:xfrm>
          <a:off x="4315808" y="5024877"/>
          <a:ext cx="7675183" cy="1097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16229">
                  <a:extLst>
                    <a:ext uri="{9D8B030D-6E8A-4147-A177-3AD203B41FA5}">
                      <a16:colId xmlns:a16="http://schemas.microsoft.com/office/drawing/2014/main" val="1283212972"/>
                    </a:ext>
                  </a:extLst>
                </a:gridCol>
                <a:gridCol w="1357376">
                  <a:extLst>
                    <a:ext uri="{9D8B030D-6E8A-4147-A177-3AD203B41FA5}">
                      <a16:colId xmlns:a16="http://schemas.microsoft.com/office/drawing/2014/main" val="2855434630"/>
                    </a:ext>
                  </a:extLst>
                </a:gridCol>
                <a:gridCol w="1178243">
                  <a:extLst>
                    <a:ext uri="{9D8B030D-6E8A-4147-A177-3AD203B41FA5}">
                      <a16:colId xmlns:a16="http://schemas.microsoft.com/office/drawing/2014/main" val="1865468436"/>
                    </a:ext>
                  </a:extLst>
                </a:gridCol>
                <a:gridCol w="990727">
                  <a:extLst>
                    <a:ext uri="{9D8B030D-6E8A-4147-A177-3AD203B41FA5}">
                      <a16:colId xmlns:a16="http://schemas.microsoft.com/office/drawing/2014/main" val="1397215111"/>
                    </a:ext>
                  </a:extLst>
                </a:gridCol>
                <a:gridCol w="1266254">
                  <a:extLst>
                    <a:ext uri="{9D8B030D-6E8A-4147-A177-3AD203B41FA5}">
                      <a16:colId xmlns:a16="http://schemas.microsoft.com/office/drawing/2014/main" val="3300600104"/>
                    </a:ext>
                  </a:extLst>
                </a:gridCol>
                <a:gridCol w="2066354">
                  <a:extLst>
                    <a:ext uri="{9D8B030D-6E8A-4147-A177-3AD203B41FA5}">
                      <a16:colId xmlns:a16="http://schemas.microsoft.com/office/drawing/2014/main" val="1987542376"/>
                    </a:ext>
                  </a:extLst>
                </a:gridCol>
              </a:tblGrid>
              <a:tr h="240339">
                <a:tc>
                  <a:txBody>
                    <a:bodyPr/>
                    <a:lstStyle/>
                    <a:p>
                      <a:r>
                        <a:rPr lang="en-US" sz="1200" dirty="0"/>
                        <a:t>Materials</a:t>
                      </a:r>
                      <a:endParaRPr lang="en-GB" sz="1200" dirty="0"/>
                    </a:p>
                  </a:txBody>
                  <a:tcPr>
                    <a:solidFill>
                      <a:srgbClr val="1346C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Peak Stress [MPA]</a:t>
                      </a:r>
                      <a:endParaRPr lang="en-GB" sz="1200" dirty="0"/>
                    </a:p>
                  </a:txBody>
                  <a:tcPr>
                    <a:solidFill>
                      <a:srgbClr val="1346C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Operating T [K]</a:t>
                      </a:r>
                      <a:endParaRPr lang="en-GB" sz="1200" dirty="0"/>
                    </a:p>
                  </a:txBody>
                  <a:tcPr>
                    <a:solidFill>
                      <a:srgbClr val="1346C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T margin [K]</a:t>
                      </a:r>
                      <a:endParaRPr lang="en-GB" sz="1200" dirty="0"/>
                    </a:p>
                  </a:txBody>
                  <a:tcPr>
                    <a:solidFill>
                      <a:srgbClr val="1346C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SC cost [EUR/kg]</a:t>
                      </a:r>
                      <a:endParaRPr lang="en-GB" sz="1200" dirty="0"/>
                    </a:p>
                  </a:txBody>
                  <a:tcPr>
                    <a:solidFill>
                      <a:srgbClr val="1346C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Aspirational SC cost [EUR/kg]</a:t>
                      </a:r>
                      <a:endParaRPr lang="en-GB" sz="1200" dirty="0"/>
                    </a:p>
                  </a:txBody>
                  <a:tcPr>
                    <a:solidFill>
                      <a:srgbClr val="1346C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66179709"/>
                  </a:ext>
                </a:extLst>
              </a:tr>
              <a:tr h="240339">
                <a:tc>
                  <a:txBody>
                    <a:bodyPr/>
                    <a:lstStyle/>
                    <a:p>
                      <a:r>
                        <a:rPr lang="en-US" sz="1200" b="1" dirty="0" err="1"/>
                        <a:t>NbTi</a:t>
                      </a:r>
                      <a:endParaRPr lang="en-GB" sz="1200" b="1" dirty="0"/>
                    </a:p>
                  </a:txBody>
                  <a:tcPr>
                    <a:solidFill>
                      <a:srgbClr val="FC354C">
                        <a:alpha val="5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100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1.9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1.5 (LHC)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330</a:t>
                      </a:r>
                      <a:endParaRPr lang="en-GB" sz="1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FF0000"/>
                          </a:solidFill>
                        </a:rPr>
                        <a:t>330 (today value)</a:t>
                      </a:r>
                      <a:endParaRPr lang="en-GB" sz="12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05832016"/>
                  </a:ext>
                </a:extLst>
              </a:tr>
              <a:tr h="240339">
                <a:tc>
                  <a:txBody>
                    <a:bodyPr/>
                    <a:lstStyle/>
                    <a:p>
                      <a:r>
                        <a:rPr lang="en-US" sz="1200" b="1" dirty="0"/>
                        <a:t>Nb</a:t>
                      </a:r>
                      <a:r>
                        <a:rPr lang="en-US" sz="1200" b="1" baseline="-25000" dirty="0"/>
                        <a:t>3</a:t>
                      </a:r>
                      <a:r>
                        <a:rPr lang="en-US" sz="12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Sn</a:t>
                      </a:r>
                      <a:endParaRPr lang="en-GB" sz="1200" b="1" dirty="0"/>
                    </a:p>
                  </a:txBody>
                  <a:tcPr>
                    <a:solidFill>
                      <a:srgbClr val="FC354C">
                        <a:alpha val="5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150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4.5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2.5 (HL-LHC)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2000</a:t>
                      </a:r>
                      <a:endParaRPr lang="en-GB" sz="1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FF0000"/>
                          </a:solidFill>
                        </a:rPr>
                        <a:t>700 (FCC target)</a:t>
                      </a:r>
                      <a:endParaRPr lang="en-GB" sz="12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7453802"/>
                  </a:ext>
                </a:extLst>
              </a:tr>
              <a:tr h="240339">
                <a:tc>
                  <a:txBody>
                    <a:bodyPr/>
                    <a:lstStyle/>
                    <a:p>
                      <a:r>
                        <a:rPr lang="en-US" sz="1200" b="1" dirty="0" err="1"/>
                        <a:t>ReBCO</a:t>
                      </a:r>
                      <a:endParaRPr lang="en-GB" sz="1200" b="1" dirty="0"/>
                    </a:p>
                  </a:txBody>
                  <a:tcPr>
                    <a:solidFill>
                      <a:srgbClr val="FC354C">
                        <a:alpha val="5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400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20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2.5 (HL-LHC)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8000</a:t>
                      </a:r>
                      <a:endParaRPr lang="en-GB" sz="1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FF0000"/>
                          </a:solidFill>
                        </a:rPr>
                        <a:t>2500 (realistic projection)</a:t>
                      </a:r>
                      <a:endParaRPr lang="en-GB" sz="12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19311380"/>
                  </a:ext>
                </a:extLst>
              </a:tr>
            </a:tbl>
          </a:graphicData>
        </a:graphic>
      </p:graphicFrame>
      <p:sp>
        <p:nvSpPr>
          <p:cNvPr id="58" name="CasellaDiTesto 41">
            <a:extLst>
              <a:ext uri="{FF2B5EF4-FFF2-40B4-BE49-F238E27FC236}">
                <a16:creationId xmlns:a16="http://schemas.microsoft.com/office/drawing/2014/main" id="{9AA673C0-E431-7A5C-A823-F6A892F57DD7}"/>
              </a:ext>
            </a:extLst>
          </p:cNvPr>
          <p:cNvSpPr txBox="1"/>
          <p:nvPr/>
        </p:nvSpPr>
        <p:spPr>
          <a:xfrm>
            <a:off x="1407050" y="5354921"/>
            <a:ext cx="1224246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it-IT" sz="1400" dirty="0">
                <a:solidFill>
                  <a:schemeClr val="bg1"/>
                </a:solidFill>
              </a:rPr>
              <a:t>Bore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it-IT" sz="1400" dirty="0">
                <a:solidFill>
                  <a:srgbClr val="FF3745"/>
                </a:solidFill>
              </a:rPr>
              <a:t>Coil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it-IT" sz="1400" dirty="0">
                <a:solidFill>
                  <a:schemeClr val="bg1">
                    <a:lumMod val="65000"/>
                  </a:schemeClr>
                </a:solidFill>
              </a:rPr>
              <a:t>Structures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it-IT" sz="1400" dirty="0">
                <a:solidFill>
                  <a:srgbClr val="2A43B9"/>
                </a:solidFill>
              </a:rPr>
              <a:t>Iron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9" name="CasellaDiTesto 7">
                <a:extLst>
                  <a:ext uri="{FF2B5EF4-FFF2-40B4-BE49-F238E27FC236}">
                    <a16:creationId xmlns:a16="http://schemas.microsoft.com/office/drawing/2014/main" id="{7F28F102-CAF7-D090-1AD6-C0BA11B1B7A1}"/>
                  </a:ext>
                </a:extLst>
              </p:cNvPr>
              <p:cNvSpPr txBox="1"/>
              <p:nvPr/>
            </p:nvSpPr>
            <p:spPr>
              <a:xfrm>
                <a:off x="7675557" y="2641175"/>
                <a:ext cx="4114800" cy="2200602"/>
              </a:xfrm>
              <a:prstGeom prst="rect">
                <a:avLst/>
              </a:prstGeom>
              <a:noFill/>
              <a:ln>
                <a:solidFill>
                  <a:srgbClr val="FF0000"/>
                </a:solidFill>
              </a:ln>
            </p:spPr>
            <p:txBody>
              <a:bodyPr wrap="square">
                <a:spAutoFit/>
              </a:bodyPr>
              <a:lstStyle/>
              <a:p>
                <a:pPr algn="ctr">
                  <a:buClr>
                    <a:srgbClr val="FF0000"/>
                  </a:buClr>
                </a:pPr>
                <a:r>
                  <a:rPr lang="en-US" sz="1600" dirty="0">
                    <a:solidFill>
                      <a:prstClr val="black"/>
                    </a:solidFill>
                    <a:cs typeface="Arial" panose="020B0604020202020204" pitchFamily="34" charset="0"/>
                  </a:rPr>
                  <a:t>The assumptions made for the cost model </a:t>
                </a:r>
              </a:p>
              <a:p>
                <a:pPr algn="ctr">
                  <a:buClr>
                    <a:srgbClr val="FF0000"/>
                  </a:buClr>
                </a:pPr>
                <a:r>
                  <a:rPr lang="en-US" sz="1600" dirty="0">
                    <a:solidFill>
                      <a:prstClr val="black"/>
                    </a:solidFill>
                    <a:cs typeface="Arial" panose="020B0604020202020204" pitchFamily="34" charset="0"/>
                  </a:rPr>
                  <a:t>are very important !</a:t>
                </a:r>
              </a:p>
              <a:p>
                <a:pPr algn="ctr">
                  <a:buClr>
                    <a:srgbClr val="FF0000"/>
                  </a:buClr>
                </a:pPr>
                <a:endParaRPr lang="en-US" sz="500" dirty="0">
                  <a:solidFill>
                    <a:prstClr val="black"/>
                  </a:solidFill>
                  <a:cs typeface="Arial" panose="020B0604020202020204" pitchFamily="34" charset="0"/>
                </a:endParaRPr>
              </a:p>
              <a:p>
                <a:pPr marL="285750" indent="-285750">
                  <a:buClr>
                    <a:srgbClr val="FF0000"/>
                  </a:buClr>
                  <a:buFont typeface="Wingdings" panose="05000000000000000000" pitchFamily="2" charset="2"/>
                  <a:buChar char="§"/>
                </a:pPr>
                <a:r>
                  <a:rPr lang="en-US" sz="1600" dirty="0">
                    <a:solidFill>
                      <a:prstClr val="black"/>
                    </a:solidFill>
                    <a:cs typeface="Arial" panose="020B0604020202020204" pitchFamily="34" charset="0"/>
                  </a:rPr>
                  <a:t>Higher cost </a:t>
                </a:r>
                <a14:m>
                  <m:oMath xmlns:m="http://schemas.openxmlformats.org/officeDocument/2006/math">
                    <m:r>
                      <a:rPr lang="en-US" sz="1600" b="0" i="1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⇒</m:t>
                    </m:r>
                  </m:oMath>
                </a14:m>
                <a:r>
                  <a:rPr lang="en-US" sz="1600" dirty="0">
                    <a:solidFill>
                      <a:prstClr val="black"/>
                    </a:solidFill>
                    <a:cs typeface="Arial" panose="020B0604020202020204" pitchFamily="34" charset="0"/>
                  </a:rPr>
                  <a:t> Thinner coil </a:t>
                </a:r>
              </a:p>
              <a:p>
                <a:pPr marL="742950" lvl="1" indent="-285750">
                  <a:buClr>
                    <a:srgbClr val="FF0000"/>
                  </a:buClr>
                  <a:buFont typeface="Wingdings" panose="05000000000000000000" pitchFamily="2" charset="2"/>
                  <a:buChar char="§"/>
                </a:pPr>
                <a14:m>
                  <m:oMath xmlns:m="http://schemas.openxmlformats.org/officeDocument/2006/math">
                    <m:r>
                      <a:rPr lang="en-US" sz="1400" i="1">
                        <a:solidFill>
                          <a:prstClr val="black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⇒</m:t>
                    </m:r>
                  </m:oMath>
                </a14:m>
                <a:r>
                  <a:rPr lang="en-US" sz="1400" dirty="0">
                    <a:solidFill>
                      <a:prstClr val="black"/>
                    </a:solidFill>
                    <a:cs typeface="Arial" panose="020B0604020202020204" pitchFamily="34" charset="0"/>
                  </a:rPr>
                  <a:t> Higher current density </a:t>
                </a:r>
              </a:p>
              <a:p>
                <a:pPr marL="1200150" lvl="2" indent="-285750">
                  <a:buClr>
                    <a:srgbClr val="FF0000"/>
                  </a:buClr>
                  <a:buFont typeface="Wingdings" panose="05000000000000000000" pitchFamily="2" charset="2"/>
                  <a:buChar char="§"/>
                </a:pPr>
                <a14:m>
                  <m:oMath xmlns:m="http://schemas.openxmlformats.org/officeDocument/2006/math">
                    <m:r>
                      <a:rPr lang="en-US" sz="1400" i="1">
                        <a:solidFill>
                          <a:prstClr val="black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⇒</m:t>
                    </m:r>
                  </m:oMath>
                </a14:m>
                <a:r>
                  <a:rPr lang="en-US" sz="1400" dirty="0">
                    <a:solidFill>
                      <a:prstClr val="black"/>
                    </a:solidFill>
                    <a:cs typeface="Arial" panose="020B0604020202020204" pitchFamily="34" charset="0"/>
                  </a:rPr>
                  <a:t> Problem with quench protection</a:t>
                </a:r>
              </a:p>
              <a:p>
                <a:pPr marL="1200150" lvl="2" indent="-285750">
                  <a:buClr>
                    <a:srgbClr val="FF0000"/>
                  </a:buClr>
                  <a:buFont typeface="Wingdings" panose="05000000000000000000" pitchFamily="2" charset="2"/>
                  <a:buChar char="§"/>
                </a:pPr>
                <a14:m>
                  <m:oMath xmlns:m="http://schemas.openxmlformats.org/officeDocument/2006/math">
                    <m:r>
                      <a:rPr lang="en-US" sz="1400" b="0" i="1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⇒</m:t>
                    </m:r>
                  </m:oMath>
                </a14:m>
                <a:r>
                  <a:rPr lang="en-US" sz="1400" dirty="0">
                    <a:solidFill>
                      <a:prstClr val="black"/>
                    </a:solidFill>
                    <a:cs typeface="Arial" panose="020B0604020202020204" pitchFamily="34" charset="0"/>
                  </a:rPr>
                  <a:t> Work close to the critical surface (margin limit)</a:t>
                </a:r>
              </a:p>
              <a:p>
                <a:pPr marL="742950" lvl="1" indent="-285750">
                  <a:buClr>
                    <a:srgbClr val="FF0000"/>
                  </a:buClr>
                  <a:buFont typeface="Wingdings" panose="05000000000000000000" pitchFamily="2" charset="2"/>
                  <a:buChar char="§"/>
                </a:pPr>
                <a14:m>
                  <m:oMath xmlns:m="http://schemas.openxmlformats.org/officeDocument/2006/math">
                    <m:r>
                      <a:rPr lang="en-US" sz="1400" b="0" i="1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⇒</m:t>
                    </m:r>
                  </m:oMath>
                </a14:m>
                <a:r>
                  <a:rPr lang="en-US" sz="1400" dirty="0">
                    <a:solidFill>
                      <a:prstClr val="black"/>
                    </a:solidFill>
                    <a:cs typeface="Arial" panose="020B0604020202020204" pitchFamily="34" charset="0"/>
                  </a:rPr>
                  <a:t> Higher pressure on midplane </a:t>
                </a:r>
                <a14:m>
                  <m:oMath xmlns:m="http://schemas.openxmlformats.org/officeDocument/2006/math">
                    <m:r>
                      <a:rPr lang="en-US" sz="1400" i="1">
                        <a:solidFill>
                          <a:prstClr val="black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⇒</m:t>
                    </m:r>
                  </m:oMath>
                </a14:m>
                <a:r>
                  <a:rPr lang="en-US" sz="1400" dirty="0">
                    <a:solidFill>
                      <a:prstClr val="black"/>
                    </a:solidFill>
                    <a:cs typeface="Arial" panose="020B0604020202020204" pitchFamily="34" charset="0"/>
                  </a:rPr>
                  <a:t> Stress limitations</a:t>
                </a:r>
              </a:p>
            </p:txBody>
          </p:sp>
        </mc:Choice>
        <mc:Fallback xmlns="">
          <p:sp>
            <p:nvSpPr>
              <p:cNvPr id="59" name="CasellaDiTesto 7">
                <a:extLst>
                  <a:ext uri="{FF2B5EF4-FFF2-40B4-BE49-F238E27FC236}">
                    <a16:creationId xmlns:a16="http://schemas.microsoft.com/office/drawing/2014/main" id="{7F28F102-CAF7-D090-1AD6-C0BA11B1B7A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75557" y="2641175"/>
                <a:ext cx="4114800" cy="2200602"/>
              </a:xfrm>
              <a:prstGeom prst="rect">
                <a:avLst/>
              </a:prstGeom>
              <a:blipFill>
                <a:blip r:embed="rId7"/>
                <a:stretch>
                  <a:fillRect l="-443" t="-551" b="-1928"/>
                </a:stretch>
              </a:blipFill>
              <a:ln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1" name="TextBox 60">
            <a:extLst>
              <a:ext uri="{FF2B5EF4-FFF2-40B4-BE49-F238E27FC236}">
                <a16:creationId xmlns:a16="http://schemas.microsoft.com/office/drawing/2014/main" id="{A38D4C8F-033F-1703-B181-E39F005E1175}"/>
              </a:ext>
            </a:extLst>
          </p:cNvPr>
          <p:cNvSpPr txBox="1"/>
          <p:nvPr/>
        </p:nvSpPr>
        <p:spPr>
          <a:xfrm>
            <a:off x="-24592" y="1975694"/>
            <a:ext cx="3072591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050" i="1" dirty="0"/>
              <a:t>Example diagram with bore aperture set at 150 mm.</a:t>
            </a:r>
          </a:p>
        </p:txBody>
      </p:sp>
    </p:spTree>
    <p:extLst>
      <p:ext uri="{BB962C8B-B14F-4D97-AF65-F5344CB8AC3E}">
        <p14:creationId xmlns:p14="http://schemas.microsoft.com/office/powerpoint/2010/main" val="176172477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Picture 36">
            <a:extLst>
              <a:ext uri="{FF2B5EF4-FFF2-40B4-BE49-F238E27FC236}">
                <a16:creationId xmlns:a16="http://schemas.microsoft.com/office/drawing/2014/main" id="{28693909-5C9D-E885-F9AB-B1F9D18E8F14}"/>
              </a:ext>
            </a:extLst>
          </p:cNvPr>
          <p:cNvGrpSpPr/>
          <p:nvPr/>
        </p:nvGrpSpPr>
        <p:grpSpPr>
          <a:xfrm>
            <a:off x="3361821" y="1969908"/>
            <a:ext cx="5266038" cy="4161844"/>
            <a:chOff x="3034433" y="1943627"/>
            <a:chExt cx="4691341" cy="3661352"/>
          </a:xfrm>
          <a:solidFill>
            <a:srgbClr val="7030A0">
              <a:alpha val="30000"/>
            </a:srgbClr>
          </a:solidFill>
        </p:grpSpPr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481B2F69-AE61-F74C-B9C9-EE6D79ECA3C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034433" y="1943627"/>
              <a:ext cx="4691341" cy="3661352"/>
            </a:xfrm>
            <a:custGeom>
              <a:avLst/>
              <a:gdLst>
                <a:gd name="connsiteX0" fmla="*/ 43 w 4691341"/>
                <a:gd name="connsiteY0" fmla="*/ 33 h 3661352"/>
                <a:gd name="connsiteX1" fmla="*/ 4691384 w 4691341"/>
                <a:gd name="connsiteY1" fmla="*/ 33 h 3661352"/>
                <a:gd name="connsiteX2" fmla="*/ 4691384 w 4691341"/>
                <a:gd name="connsiteY2" fmla="*/ 3661386 h 3661352"/>
                <a:gd name="connsiteX3" fmla="*/ 43 w 4691341"/>
                <a:gd name="connsiteY3" fmla="*/ 3661386 h 36613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691341" h="3661352">
                  <a:moveTo>
                    <a:pt x="43" y="33"/>
                  </a:moveTo>
                  <a:lnTo>
                    <a:pt x="4691384" y="33"/>
                  </a:lnTo>
                  <a:lnTo>
                    <a:pt x="4691384" y="3661386"/>
                  </a:lnTo>
                  <a:lnTo>
                    <a:pt x="43" y="3661386"/>
                  </a:lnTo>
                  <a:close/>
                </a:path>
              </a:pathLst>
            </a:custGeom>
          </p:spPr>
        </p:pic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35E81763-EE3A-66E7-56F9-CD04E303A2F0}"/>
                </a:ext>
              </a:extLst>
            </p:cNvPr>
            <p:cNvSpPr/>
            <p:nvPr/>
          </p:nvSpPr>
          <p:spPr>
            <a:xfrm>
              <a:off x="4734593" y="2176428"/>
              <a:ext cx="2864170" cy="3005261"/>
            </a:xfrm>
            <a:custGeom>
              <a:avLst/>
              <a:gdLst>
                <a:gd name="connsiteX0" fmla="*/ -81 w 2864170"/>
                <a:gd name="connsiteY0" fmla="*/ -172 h 3005261"/>
                <a:gd name="connsiteX1" fmla="*/ 364854 w 2864170"/>
                <a:gd name="connsiteY1" fmla="*/ 817436 h 3005261"/>
                <a:gd name="connsiteX2" fmla="*/ 447788 w 2864170"/>
                <a:gd name="connsiteY2" fmla="*/ 944496 h 3005261"/>
                <a:gd name="connsiteX3" fmla="*/ 691080 w 2864170"/>
                <a:gd name="connsiteY3" fmla="*/ 1507983 h 3005261"/>
                <a:gd name="connsiteX4" fmla="*/ 862486 w 2864170"/>
                <a:gd name="connsiteY4" fmla="*/ 1789730 h 3005261"/>
                <a:gd name="connsiteX5" fmla="*/ 1044953 w 2864170"/>
                <a:gd name="connsiteY5" fmla="*/ 2038327 h 3005261"/>
                <a:gd name="connsiteX6" fmla="*/ 1050484 w 2864170"/>
                <a:gd name="connsiteY6" fmla="*/ 3005090 h 3005261"/>
                <a:gd name="connsiteX7" fmla="*/ 2864089 w 2864170"/>
                <a:gd name="connsiteY7" fmla="*/ 3005090 h 3005261"/>
                <a:gd name="connsiteX8" fmla="*/ 2847504 w 2864170"/>
                <a:gd name="connsiteY8" fmla="*/ 10875 h 3005261"/>
                <a:gd name="connsiteX9" fmla="*/ -81 w 2864170"/>
                <a:gd name="connsiteY9" fmla="*/ -172 h 30052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864170" h="3005261">
                  <a:moveTo>
                    <a:pt x="-81" y="-172"/>
                  </a:moveTo>
                  <a:lnTo>
                    <a:pt x="364854" y="817436"/>
                  </a:lnTo>
                  <a:lnTo>
                    <a:pt x="447788" y="944496"/>
                  </a:lnTo>
                  <a:lnTo>
                    <a:pt x="691080" y="1507983"/>
                  </a:lnTo>
                  <a:lnTo>
                    <a:pt x="862486" y="1789730"/>
                  </a:lnTo>
                  <a:lnTo>
                    <a:pt x="1044953" y="2038327"/>
                  </a:lnTo>
                  <a:cubicBezTo>
                    <a:pt x="1046794" y="2360581"/>
                    <a:pt x="1048643" y="2682836"/>
                    <a:pt x="1050484" y="3005090"/>
                  </a:cubicBezTo>
                  <a:lnTo>
                    <a:pt x="2864089" y="3005090"/>
                  </a:lnTo>
                  <a:lnTo>
                    <a:pt x="2847504" y="10875"/>
                  </a:lnTo>
                  <a:lnTo>
                    <a:pt x="-81" y="-172"/>
                  </a:lnTo>
                  <a:close/>
                </a:path>
              </a:pathLst>
            </a:custGeom>
            <a:solidFill>
              <a:srgbClr val="7030A0">
                <a:alpha val="30000"/>
              </a:srgbClr>
            </a:solidFill>
            <a:ln w="704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489D16AC-2A95-5EE8-3071-61527DB0950C}"/>
              </a:ext>
            </a:extLst>
          </p:cNvPr>
          <p:cNvSpPr txBox="1"/>
          <p:nvPr/>
        </p:nvSpPr>
        <p:spPr>
          <a:xfrm>
            <a:off x="6986287" y="2956551"/>
            <a:ext cx="1843892" cy="34984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Clr>
                <a:srgbClr val="FF0000"/>
              </a:buClr>
            </a:pPr>
            <a:r>
              <a:rPr lang="en-GB" sz="1400" b="1" dirty="0">
                <a:solidFill>
                  <a:srgbClr val="FC354C"/>
                </a:solidFill>
              </a:rPr>
              <a:t>Prohibited area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DFEA91C-7D45-7531-2CC7-E5651523928D}"/>
              </a:ext>
            </a:extLst>
          </p:cNvPr>
          <p:cNvSpPr txBox="1"/>
          <p:nvPr/>
        </p:nvSpPr>
        <p:spPr>
          <a:xfrm>
            <a:off x="3937313" y="2325569"/>
            <a:ext cx="1590321" cy="34984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Clr>
                <a:srgbClr val="FF0000"/>
              </a:buClr>
            </a:pPr>
            <a:r>
              <a:rPr lang="en-GB" sz="1400" b="1" dirty="0">
                <a:solidFill>
                  <a:srgbClr val="00B050"/>
                </a:solidFill>
              </a:rPr>
              <a:t>Allowed area</a:t>
            </a:r>
          </a:p>
        </p:txBody>
      </p:sp>
      <p:sp>
        <p:nvSpPr>
          <p:cNvPr id="15" name="Arrow: Right 14">
            <a:extLst>
              <a:ext uri="{FF2B5EF4-FFF2-40B4-BE49-F238E27FC236}">
                <a16:creationId xmlns:a16="http://schemas.microsoft.com/office/drawing/2014/main" id="{54D1178A-8BD0-F5F0-C3B9-A596972D7A9F}"/>
              </a:ext>
            </a:extLst>
          </p:cNvPr>
          <p:cNvSpPr/>
          <p:nvPr/>
        </p:nvSpPr>
        <p:spPr>
          <a:xfrm rot="20128623">
            <a:off x="5600781" y="2669844"/>
            <a:ext cx="385345" cy="296970"/>
          </a:xfrm>
          <a:prstGeom prst="rightArrow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Arrow: Right 15">
            <a:extLst>
              <a:ext uri="{FF2B5EF4-FFF2-40B4-BE49-F238E27FC236}">
                <a16:creationId xmlns:a16="http://schemas.microsoft.com/office/drawing/2014/main" id="{513523A8-9351-EAFC-2E7C-B72F69809161}"/>
              </a:ext>
            </a:extLst>
          </p:cNvPr>
          <p:cNvSpPr/>
          <p:nvPr/>
        </p:nvSpPr>
        <p:spPr>
          <a:xfrm>
            <a:off x="6488381" y="3602419"/>
            <a:ext cx="481788" cy="296970"/>
          </a:xfrm>
          <a:prstGeom prst="rightArrow">
            <a:avLst/>
          </a:prstGeom>
          <a:ln>
            <a:noFill/>
          </a:ln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TextBox 8">
            <a:extLst>
              <a:ext uri="{FF2B5EF4-FFF2-40B4-BE49-F238E27FC236}">
                <a16:creationId xmlns:a16="http://schemas.microsoft.com/office/drawing/2014/main" id="{19D32AAC-5AB4-BE49-EAAE-B86EF3FDAE1A}"/>
              </a:ext>
            </a:extLst>
          </p:cNvPr>
          <p:cNvSpPr txBox="1"/>
          <p:nvPr/>
        </p:nvSpPr>
        <p:spPr>
          <a:xfrm>
            <a:off x="5160349" y="2375224"/>
            <a:ext cx="2039763" cy="34984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t-IT" sz="1400" b="1" dirty="0">
                <a:solidFill>
                  <a:schemeClr val="accent1"/>
                </a:solidFill>
              </a:rPr>
              <a:t>Cost reduction</a:t>
            </a:r>
            <a:endParaRPr lang="en-GB" sz="1400" b="1" dirty="0">
              <a:solidFill>
                <a:schemeClr val="accent1"/>
              </a:solidFill>
            </a:endParaRPr>
          </a:p>
        </p:txBody>
      </p:sp>
      <p:sp>
        <p:nvSpPr>
          <p:cNvPr id="19" name="Freccia a destra 21">
            <a:extLst>
              <a:ext uri="{FF2B5EF4-FFF2-40B4-BE49-F238E27FC236}">
                <a16:creationId xmlns:a16="http://schemas.microsoft.com/office/drawing/2014/main" id="{4933495E-93E3-6286-27A2-FCD415B42D9C}"/>
              </a:ext>
            </a:extLst>
          </p:cNvPr>
          <p:cNvSpPr/>
          <p:nvPr/>
        </p:nvSpPr>
        <p:spPr>
          <a:xfrm rot="18044842">
            <a:off x="7251271" y="4883747"/>
            <a:ext cx="428313" cy="323674"/>
          </a:xfrm>
          <a:prstGeom prst="rightArrow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0" name="TextBox 8">
            <a:extLst>
              <a:ext uri="{FF2B5EF4-FFF2-40B4-BE49-F238E27FC236}">
                <a16:creationId xmlns:a16="http://schemas.microsoft.com/office/drawing/2014/main" id="{EF8E2F44-0903-996C-C9AC-ED65AEED3EB6}"/>
              </a:ext>
            </a:extLst>
          </p:cNvPr>
          <p:cNvSpPr txBox="1"/>
          <p:nvPr/>
        </p:nvSpPr>
        <p:spPr>
          <a:xfrm>
            <a:off x="7288808" y="4299250"/>
            <a:ext cx="1440195" cy="83963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t-IT" sz="1400" b="1" dirty="0"/>
              <a:t>Increasing maximum stress</a:t>
            </a:r>
            <a:endParaRPr lang="en-GB" sz="1400" b="1" dirty="0"/>
          </a:p>
        </p:txBody>
      </p:sp>
      <p:sp>
        <p:nvSpPr>
          <p:cNvPr id="7" name="Arrow: Right 6">
            <a:extLst>
              <a:ext uri="{FF2B5EF4-FFF2-40B4-BE49-F238E27FC236}">
                <a16:creationId xmlns:a16="http://schemas.microsoft.com/office/drawing/2014/main" id="{41B91E04-92A2-4E4E-5544-5863C9997426}"/>
              </a:ext>
            </a:extLst>
          </p:cNvPr>
          <p:cNvSpPr/>
          <p:nvPr/>
        </p:nvSpPr>
        <p:spPr>
          <a:xfrm rot="21267462">
            <a:off x="6435812" y="2653706"/>
            <a:ext cx="385345" cy="296970"/>
          </a:xfrm>
          <a:prstGeom prst="rightArrow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8">
            <a:extLst>
              <a:ext uri="{FF2B5EF4-FFF2-40B4-BE49-F238E27FC236}">
                <a16:creationId xmlns:a16="http://schemas.microsoft.com/office/drawing/2014/main" id="{FDAFA485-C3B7-7266-D957-539C80A9DD76}"/>
              </a:ext>
            </a:extLst>
          </p:cNvPr>
          <p:cNvSpPr txBox="1"/>
          <p:nvPr/>
        </p:nvSpPr>
        <p:spPr>
          <a:xfrm>
            <a:off x="6714844" y="3448381"/>
            <a:ext cx="1440195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t-IT" sz="1400" b="1" dirty="0">
                <a:solidFill>
                  <a:srgbClr val="E77619"/>
                </a:solidFill>
              </a:rPr>
              <a:t>Decreasing operating temperature</a:t>
            </a:r>
            <a:endParaRPr lang="en-GB" sz="1400" b="1" dirty="0">
              <a:solidFill>
                <a:srgbClr val="E77619"/>
              </a:solidFill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FD8A3C8-9B39-71BA-116E-2EF087113F2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WP7 – Task 4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DFE83D7-BB92-EB2B-8473-D532A557191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16AB2F8-5338-F742-A59E-35F5B82165E6}" type="slidenum">
              <a:rPr lang="en-GB" smtClean="0"/>
              <a:pPr/>
              <a:t>4</a:t>
            </a:fld>
            <a:endParaRPr lang="en-GB"/>
          </a:p>
        </p:txBody>
      </p:sp>
      <p:sp>
        <p:nvSpPr>
          <p:cNvPr id="27" name="Title 5">
            <a:extLst>
              <a:ext uri="{FF2B5EF4-FFF2-40B4-BE49-F238E27FC236}">
                <a16:creationId xmlns:a16="http://schemas.microsoft.com/office/drawing/2014/main" id="{74ED3A44-384E-D709-4346-24660E9F28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9399" y="207062"/>
            <a:ext cx="9707671" cy="681159"/>
          </a:xfrm>
        </p:spPr>
        <p:txBody>
          <a:bodyPr/>
          <a:lstStyle/>
          <a:p>
            <a:r>
              <a:rPr lang="en-GB" dirty="0"/>
              <a:t>A-B Plots Explanation</a:t>
            </a:r>
            <a:endParaRPr lang="en-GB" cap="small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E774649-774B-5701-8741-29A0E8C5E58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35496" y="6393928"/>
            <a:ext cx="3179556" cy="365125"/>
          </a:xfrm>
        </p:spPr>
        <p:txBody>
          <a:bodyPr/>
          <a:lstStyle/>
          <a:p>
            <a:r>
              <a:rPr lang="en-US" dirty="0"/>
              <a:t>15 December – D. Novelli</a:t>
            </a:r>
            <a:endParaRPr lang="en-GB" sz="1200" b="1" dirty="0">
              <a:solidFill>
                <a:schemeClr val="bg1"/>
              </a:solidFill>
            </a:endParaRP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03C5BE49-80F3-FD14-0EAC-771CDFC13105}"/>
              </a:ext>
            </a:extLst>
          </p:cNvPr>
          <p:cNvCxnSpPr>
            <a:cxnSpLocks/>
          </p:cNvCxnSpPr>
          <p:nvPr/>
        </p:nvCxnSpPr>
        <p:spPr>
          <a:xfrm>
            <a:off x="6482517" y="4664809"/>
            <a:ext cx="717595" cy="1377824"/>
          </a:xfrm>
          <a:prstGeom prst="straightConnector1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E6E2954C-5AB9-A254-5509-11489B1953CD}"/>
              </a:ext>
            </a:extLst>
          </p:cNvPr>
          <p:cNvCxnSpPr>
            <a:cxnSpLocks/>
          </p:cNvCxnSpPr>
          <p:nvPr/>
        </p:nvCxnSpPr>
        <p:spPr>
          <a:xfrm flipV="1">
            <a:off x="6494601" y="3216302"/>
            <a:ext cx="2624944" cy="125308"/>
          </a:xfrm>
          <a:prstGeom prst="straightConnector1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9B4A7E09-37BC-AB29-832B-D41F3DB7143E}"/>
              </a:ext>
            </a:extLst>
          </p:cNvPr>
          <p:cNvCxnSpPr>
            <a:cxnSpLocks/>
          </p:cNvCxnSpPr>
          <p:nvPr/>
        </p:nvCxnSpPr>
        <p:spPr>
          <a:xfrm flipH="1" flipV="1">
            <a:off x="2908204" y="2807357"/>
            <a:ext cx="2829037" cy="537810"/>
          </a:xfrm>
          <a:prstGeom prst="straightConnector1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D30860FE-AEB3-F5EA-AB82-68543CE0D375}"/>
              </a:ext>
            </a:extLst>
          </p:cNvPr>
          <p:cNvSpPr txBox="1"/>
          <p:nvPr/>
        </p:nvSpPr>
        <p:spPr>
          <a:xfrm>
            <a:off x="121008" y="2603267"/>
            <a:ext cx="2891697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buClr>
                <a:srgbClr val="FF0000"/>
              </a:buClr>
            </a:pP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Maximum coil width reached</a:t>
            </a:r>
          </a:p>
          <a:p>
            <a:pPr algn="ctr">
              <a:buClr>
                <a:srgbClr val="FF0000"/>
              </a:buClr>
            </a:pPr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algn="ctr">
              <a:buClr>
                <a:srgbClr val="FF0000"/>
              </a:buClr>
            </a:pPr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algn="ctr">
              <a:buClr>
                <a:srgbClr val="FF0000"/>
              </a:buClr>
            </a:pP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change behaviour</a:t>
            </a:r>
            <a:endParaRPr lang="en-GB" sz="1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9" name="Arrow: Down 28">
            <a:extLst>
              <a:ext uri="{FF2B5EF4-FFF2-40B4-BE49-F238E27FC236}">
                <a16:creationId xmlns:a16="http://schemas.microsoft.com/office/drawing/2014/main" id="{B8E4A8A0-42CF-C1E5-DD69-4C9462887B65}"/>
              </a:ext>
            </a:extLst>
          </p:cNvPr>
          <p:cNvSpPr/>
          <p:nvPr/>
        </p:nvSpPr>
        <p:spPr>
          <a:xfrm>
            <a:off x="1340090" y="3007641"/>
            <a:ext cx="447870" cy="329243"/>
          </a:xfrm>
          <a:prstGeom prst="downArrow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DD82BD40-A4F1-6FBC-6EED-5EBA1C427BD8}"/>
              </a:ext>
            </a:extLst>
          </p:cNvPr>
          <p:cNvSpPr txBox="1"/>
          <p:nvPr/>
        </p:nvSpPr>
        <p:spPr>
          <a:xfrm>
            <a:off x="8976975" y="3026281"/>
            <a:ext cx="2891697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buClr>
                <a:srgbClr val="FF0000"/>
              </a:buClr>
            </a:pP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Maximum coil width reached</a:t>
            </a:r>
          </a:p>
          <a:p>
            <a:pPr algn="ctr">
              <a:buClr>
                <a:srgbClr val="FF0000"/>
              </a:buClr>
            </a:pPr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algn="ctr">
              <a:buClr>
                <a:srgbClr val="FF0000"/>
              </a:buClr>
            </a:pPr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algn="ctr">
              <a:buClr>
                <a:srgbClr val="FF0000"/>
              </a:buClr>
            </a:pP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change behaviour</a:t>
            </a:r>
            <a:endParaRPr lang="en-GB" sz="1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1" name="Arrow: Down 30">
            <a:extLst>
              <a:ext uri="{FF2B5EF4-FFF2-40B4-BE49-F238E27FC236}">
                <a16:creationId xmlns:a16="http://schemas.microsoft.com/office/drawing/2014/main" id="{BC735524-FCB0-8246-A7E9-944BF823F860}"/>
              </a:ext>
            </a:extLst>
          </p:cNvPr>
          <p:cNvSpPr/>
          <p:nvPr/>
        </p:nvSpPr>
        <p:spPr>
          <a:xfrm>
            <a:off x="10196057" y="3430655"/>
            <a:ext cx="447870" cy="329243"/>
          </a:xfrm>
          <a:prstGeom prst="downArrow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A22BADC2-2972-690F-C7CC-5815655C1FF2}"/>
              </a:ext>
            </a:extLst>
          </p:cNvPr>
          <p:cNvSpPr txBox="1"/>
          <p:nvPr/>
        </p:nvSpPr>
        <p:spPr>
          <a:xfrm>
            <a:off x="1512411" y="6024274"/>
            <a:ext cx="9940212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Clr>
                <a:srgbClr val="FF0000"/>
              </a:buClr>
            </a:pP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The limit changes: in this case, before the intersection, the stricter limit is the </a:t>
            </a:r>
            <a:r>
              <a:rPr lang="en-US" sz="1600" dirty="0">
                <a:solidFill>
                  <a:srgbClr val="0000FF"/>
                </a:solidFill>
              </a:rPr>
              <a:t>stress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while after it is the </a:t>
            </a:r>
            <a:r>
              <a:rPr lang="en-US" sz="1600" dirty="0">
                <a:solidFill>
                  <a:srgbClr val="FF0000"/>
                </a:solidFill>
              </a:rPr>
              <a:t>margin</a:t>
            </a:r>
            <a:endParaRPr lang="en-GB" sz="1600" dirty="0">
              <a:solidFill>
                <a:srgbClr val="FF0000"/>
              </a:solidFill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CE16AE18-2626-B813-E351-FFC047A157D0}"/>
              </a:ext>
            </a:extLst>
          </p:cNvPr>
          <p:cNvSpPr txBox="1"/>
          <p:nvPr/>
        </p:nvSpPr>
        <p:spPr>
          <a:xfrm>
            <a:off x="1512411" y="1023172"/>
            <a:ext cx="9940212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buClr>
                <a:srgbClr val="FF0000"/>
              </a:buClr>
            </a:pPr>
            <a:r>
              <a:rPr lang="en-US" sz="1600" dirty="0">
                <a:solidFill>
                  <a:srgbClr val="1204BC"/>
                </a:solidFill>
              </a:rPr>
              <a:t>The stress limit considers the maximum mechanical stress we can have on the coils, starting from the analytical formula for the midplane pressure of cos-theta magnet in sector coil approx.</a:t>
            </a:r>
          </a:p>
          <a:p>
            <a:pPr algn="ctr">
              <a:buClr>
                <a:srgbClr val="FF0000"/>
              </a:buClr>
            </a:pPr>
            <a:r>
              <a:rPr lang="en-US" sz="1600" dirty="0">
                <a:solidFill>
                  <a:srgbClr val="AF385B"/>
                </a:solidFill>
              </a:rPr>
              <a:t>The margin limit is the limit due to the SC material itself, starting from the Bottura’s fit for the critical current density. </a:t>
            </a:r>
            <a:endParaRPr lang="en-GB" sz="1600" dirty="0">
              <a:solidFill>
                <a:srgbClr val="AF385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06329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  <p:bldP spid="15" grpId="0" animBg="1"/>
      <p:bldP spid="16" grpId="0" animBg="1"/>
      <p:bldP spid="18" grpId="0"/>
      <p:bldP spid="19" grpId="0" animBg="1"/>
      <p:bldP spid="20" grpId="0"/>
      <p:bldP spid="7" grpId="0" animBg="1"/>
      <p:bldP spid="10" grpId="0"/>
      <p:bldP spid="24" grpId="0"/>
      <p:bldP spid="29" grpId="0" animBg="1"/>
      <p:bldP spid="30" grpId="0"/>
      <p:bldP spid="31" grpId="0" animBg="1"/>
      <p:bldP spid="3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Box 17">
            <a:extLst>
              <a:ext uri="{FF2B5EF4-FFF2-40B4-BE49-F238E27FC236}">
                <a16:creationId xmlns:a16="http://schemas.microsoft.com/office/drawing/2014/main" id="{0FD0C62D-96FA-65B3-4C5F-FF5CC2B51519}"/>
              </a:ext>
            </a:extLst>
          </p:cNvPr>
          <p:cNvSpPr txBox="1"/>
          <p:nvPr/>
        </p:nvSpPr>
        <p:spPr>
          <a:xfrm>
            <a:off x="2711240" y="5783392"/>
            <a:ext cx="6762441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ctr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en-US" sz="1600" dirty="0"/>
              <a:t>Two possible configurations can be 16 T, 100 mm (   ) and 12 T, 150 mm (   ) </a:t>
            </a:r>
          </a:p>
        </p:txBody>
      </p:sp>
      <p:pic>
        <p:nvPicPr>
          <p:cNvPr id="35" name="Picture 34">
            <a:extLst>
              <a:ext uri="{FF2B5EF4-FFF2-40B4-BE49-F238E27FC236}">
                <a16:creationId xmlns:a16="http://schemas.microsoft.com/office/drawing/2014/main" id="{781D9B6E-8EF2-967D-00E3-8E4CE11C4A3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8261024" y="1338404"/>
            <a:ext cx="3933398" cy="3075740"/>
          </a:xfrm>
          <a:prstGeom prst="rect">
            <a:avLst/>
          </a:prstGeom>
        </p:spPr>
      </p:pic>
      <p:pic>
        <p:nvPicPr>
          <p:cNvPr id="37" name="Picture 36">
            <a:extLst>
              <a:ext uri="{FF2B5EF4-FFF2-40B4-BE49-F238E27FC236}">
                <a16:creationId xmlns:a16="http://schemas.microsoft.com/office/drawing/2014/main" id="{A544D528-A671-F628-440E-B14859E360E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4340072" y="1340247"/>
            <a:ext cx="3906348" cy="3048713"/>
          </a:xfrm>
          <a:prstGeom prst="rect">
            <a:avLst/>
          </a:prstGeom>
        </p:spPr>
      </p:pic>
      <p:pic>
        <p:nvPicPr>
          <p:cNvPr id="39" name="Picture 38">
            <a:extLst>
              <a:ext uri="{FF2B5EF4-FFF2-40B4-BE49-F238E27FC236}">
                <a16:creationId xmlns:a16="http://schemas.microsoft.com/office/drawing/2014/main" id="{0C7D132E-1A51-3E9D-1F0C-581CE5B4C49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rcRect/>
          <a:stretch/>
        </p:blipFill>
        <p:spPr>
          <a:xfrm>
            <a:off x="213875" y="1314247"/>
            <a:ext cx="3972980" cy="3100717"/>
          </a:xfrm>
          <a:prstGeom prst="rect">
            <a:avLst/>
          </a:prstGeo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FD8A3C8-9B39-71BA-116E-2EF087113F2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WP7 – Task 4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DFE83D7-BB92-EB2B-8473-D532A557191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16AB2F8-5338-F742-A59E-35F5B82165E6}" type="slidenum">
              <a:rPr lang="en-GB" smtClean="0"/>
              <a:pPr/>
              <a:t>5</a:t>
            </a:fld>
            <a:endParaRPr lang="en-GB"/>
          </a:p>
        </p:txBody>
      </p:sp>
      <p:sp>
        <p:nvSpPr>
          <p:cNvPr id="27" name="Title 5">
            <a:extLst>
              <a:ext uri="{FF2B5EF4-FFF2-40B4-BE49-F238E27FC236}">
                <a16:creationId xmlns:a16="http://schemas.microsoft.com/office/drawing/2014/main" id="{74ED3A44-384E-D709-4346-24660E9F28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9399" y="207062"/>
            <a:ext cx="9707671" cy="681159"/>
          </a:xfrm>
        </p:spPr>
        <p:txBody>
          <a:bodyPr/>
          <a:lstStyle/>
          <a:p>
            <a:r>
              <a:rPr lang="en-GB" dirty="0"/>
              <a:t>Dipole – A-B Plots</a:t>
            </a:r>
            <a:endParaRPr lang="en-GB" cap="small" dirty="0"/>
          </a:p>
        </p:txBody>
      </p:sp>
      <p:sp>
        <p:nvSpPr>
          <p:cNvPr id="40" name="CasellaDiTesto 28">
            <a:extLst>
              <a:ext uri="{FF2B5EF4-FFF2-40B4-BE49-F238E27FC236}">
                <a16:creationId xmlns:a16="http://schemas.microsoft.com/office/drawing/2014/main" id="{B24DF343-1B4E-A0BC-68F8-DAFD7C700169}"/>
              </a:ext>
            </a:extLst>
          </p:cNvPr>
          <p:cNvSpPr txBox="1"/>
          <p:nvPr/>
        </p:nvSpPr>
        <p:spPr>
          <a:xfrm>
            <a:off x="4340072" y="4576803"/>
            <a:ext cx="3906348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ctr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en-CH" sz="1600" dirty="0"/>
              <a:t>Nb</a:t>
            </a:r>
            <a:r>
              <a:rPr lang="en-CH" sz="1600" baseline="-25000" dirty="0"/>
              <a:t>3</a:t>
            </a:r>
            <a:r>
              <a:rPr lang="en-CH" sz="1600" dirty="0"/>
              <a:t>Sn </a:t>
            </a:r>
            <a:r>
              <a:rPr lang="en-US" sz="1600" dirty="0"/>
              <a:t>is limited by </a:t>
            </a:r>
            <a:r>
              <a:rPr lang="en-CH" sz="1600" dirty="0"/>
              <a:t>peak stress and</a:t>
            </a:r>
            <a:r>
              <a:rPr lang="en-US" sz="1600" dirty="0"/>
              <a:t> </a:t>
            </a:r>
            <a:r>
              <a:rPr lang="en-CH" sz="1600" dirty="0"/>
              <a:t>operating margin</a:t>
            </a:r>
            <a:endParaRPr lang="en-US" sz="1600" dirty="0"/>
          </a:p>
        </p:txBody>
      </p:sp>
      <p:sp>
        <p:nvSpPr>
          <p:cNvPr id="41" name="Content Placeholder 51">
            <a:extLst>
              <a:ext uri="{FF2B5EF4-FFF2-40B4-BE49-F238E27FC236}">
                <a16:creationId xmlns:a16="http://schemas.microsoft.com/office/drawing/2014/main" id="{C7C7BEC2-0124-9FA7-2BF9-C7A54FC54248}"/>
              </a:ext>
            </a:extLst>
          </p:cNvPr>
          <p:cNvSpPr txBox="1">
            <a:spLocks/>
          </p:cNvSpPr>
          <p:nvPr/>
        </p:nvSpPr>
        <p:spPr>
          <a:xfrm>
            <a:off x="8261024" y="4576804"/>
            <a:ext cx="3862552" cy="923329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en-CH" sz="1600" dirty="0"/>
              <a:t>HTS</a:t>
            </a:r>
            <a:r>
              <a:rPr lang="en-US" sz="1600" dirty="0"/>
              <a:t> is limited by cost production and peak stress</a:t>
            </a:r>
            <a:endParaRPr lang="en-CH" sz="1600" b="1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2" name="CasellaDiTesto 31">
                <a:extLst>
                  <a:ext uri="{FF2B5EF4-FFF2-40B4-BE49-F238E27FC236}">
                    <a16:creationId xmlns:a16="http://schemas.microsoft.com/office/drawing/2014/main" id="{20A3DA42-671F-860B-7880-D00DE9963534}"/>
                  </a:ext>
                </a:extLst>
              </p:cNvPr>
              <p:cNvSpPr txBox="1"/>
              <p:nvPr/>
            </p:nvSpPr>
            <p:spPr>
              <a:xfrm>
                <a:off x="213875" y="4576803"/>
                <a:ext cx="3972980" cy="58477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285750" indent="-285750" algn="ctr">
                  <a:buClr>
                    <a:srgbClr val="FF0000"/>
                  </a:buClr>
                  <a:buFont typeface="Wingdings" panose="05000000000000000000" pitchFamily="2" charset="2"/>
                  <a:buChar char="§"/>
                </a:pPr>
                <a:r>
                  <a:rPr lang="en-US" sz="1600" dirty="0"/>
                  <a:t>NbTi is intrinsically limited by the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𝐽</m:t>
                        </m:r>
                      </m:e>
                      <m:sub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</m:sSub>
                  </m:oMath>
                </a14:m>
                <a:r>
                  <a:rPr lang="en-US" sz="1600" dirty="0"/>
                  <a:t> which doesn’t allow to reach high field</a:t>
                </a:r>
              </a:p>
            </p:txBody>
          </p:sp>
        </mc:Choice>
        <mc:Fallback xmlns="">
          <p:sp>
            <p:nvSpPr>
              <p:cNvPr id="42" name="CasellaDiTesto 31">
                <a:extLst>
                  <a:ext uri="{FF2B5EF4-FFF2-40B4-BE49-F238E27FC236}">
                    <a16:creationId xmlns:a16="http://schemas.microsoft.com/office/drawing/2014/main" id="{20A3DA42-671F-860B-7880-D00DE996353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3875" y="4576803"/>
                <a:ext cx="3972980" cy="584775"/>
              </a:xfrm>
              <a:prstGeom prst="rect">
                <a:avLst/>
              </a:prstGeom>
              <a:blipFill>
                <a:blip r:embed="rId8"/>
                <a:stretch>
                  <a:fillRect t="-3125" r="-1380" b="-125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E774649-774B-5701-8741-29A0E8C5E58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35496" y="6393928"/>
            <a:ext cx="3179556" cy="365125"/>
          </a:xfrm>
        </p:spPr>
        <p:txBody>
          <a:bodyPr/>
          <a:lstStyle/>
          <a:p>
            <a:r>
              <a:rPr lang="en-US" dirty="0"/>
              <a:t>15 December – D. Novelli</a:t>
            </a:r>
            <a:endParaRPr lang="en-GB" sz="1200" b="1" dirty="0">
              <a:solidFill>
                <a:schemeClr val="bg1"/>
              </a:solidFill>
            </a:endParaRPr>
          </a:p>
        </p:txBody>
      </p:sp>
      <p:sp>
        <p:nvSpPr>
          <p:cNvPr id="2" name="CasellaDiTesto 28">
            <a:extLst>
              <a:ext uri="{FF2B5EF4-FFF2-40B4-BE49-F238E27FC236}">
                <a16:creationId xmlns:a16="http://schemas.microsoft.com/office/drawing/2014/main" id="{4E6704BA-577D-E328-7605-D8FF467AC5A5}"/>
              </a:ext>
            </a:extLst>
          </p:cNvPr>
          <p:cNvSpPr txBox="1"/>
          <p:nvPr/>
        </p:nvSpPr>
        <p:spPr>
          <a:xfrm>
            <a:off x="0" y="5480425"/>
            <a:ext cx="12192000" cy="4154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ctr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en-US" sz="1600" dirty="0"/>
              <a:t>The initial design target (     – 16  T, 158 mm) is in the not allowed area.</a:t>
            </a:r>
          </a:p>
          <a:p>
            <a:pPr algn="ctr">
              <a:buClr>
                <a:srgbClr val="FF0000"/>
              </a:buClr>
            </a:pPr>
            <a:endParaRPr lang="en-US" sz="500" dirty="0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678E268E-4FEB-A86A-CA4E-AA593EC9717F}"/>
              </a:ext>
            </a:extLst>
          </p:cNvPr>
          <p:cNvSpPr/>
          <p:nvPr/>
        </p:nvSpPr>
        <p:spPr>
          <a:xfrm>
            <a:off x="6898432" y="2686712"/>
            <a:ext cx="108000" cy="108000"/>
          </a:xfrm>
          <a:prstGeom prst="ellipse">
            <a:avLst/>
          </a:prstGeom>
          <a:gradFill flip="none" rotWithShape="1">
            <a:gsLst>
              <a:gs pos="0">
                <a:schemeClr val="accent4">
                  <a:tint val="66000"/>
                  <a:satMod val="160000"/>
                </a:schemeClr>
              </a:gs>
              <a:gs pos="50000">
                <a:schemeClr val="accent4">
                  <a:tint val="44500"/>
                  <a:satMod val="160000"/>
                </a:schemeClr>
              </a:gs>
              <a:gs pos="100000">
                <a:schemeClr val="accent4"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glow rad="63500">
              <a:schemeClr val="accent4">
                <a:satMod val="175000"/>
                <a:alpha val="40000"/>
              </a:schemeClr>
            </a:glow>
          </a:effectLst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DFAB4CF5-D559-8957-D406-294CDCAEE40D}"/>
              </a:ext>
            </a:extLst>
          </p:cNvPr>
          <p:cNvSpPr/>
          <p:nvPr/>
        </p:nvSpPr>
        <p:spPr>
          <a:xfrm>
            <a:off x="2796073" y="2686712"/>
            <a:ext cx="108000" cy="108000"/>
          </a:xfrm>
          <a:prstGeom prst="ellipse">
            <a:avLst/>
          </a:prstGeom>
          <a:gradFill flip="none" rotWithShape="1">
            <a:gsLst>
              <a:gs pos="0">
                <a:schemeClr val="accent4">
                  <a:tint val="66000"/>
                  <a:satMod val="160000"/>
                </a:schemeClr>
              </a:gs>
              <a:gs pos="50000">
                <a:schemeClr val="accent4">
                  <a:tint val="44500"/>
                  <a:satMod val="160000"/>
                </a:schemeClr>
              </a:gs>
              <a:gs pos="100000">
                <a:schemeClr val="accent4"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glow rad="63500">
              <a:schemeClr val="accent4">
                <a:satMod val="175000"/>
                <a:alpha val="40000"/>
              </a:schemeClr>
            </a:glow>
          </a:effectLst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FE00F9B3-3F84-2DC6-9D26-94AC2A03C782}"/>
              </a:ext>
            </a:extLst>
          </p:cNvPr>
          <p:cNvSpPr/>
          <p:nvPr/>
        </p:nvSpPr>
        <p:spPr>
          <a:xfrm>
            <a:off x="10804780" y="2686712"/>
            <a:ext cx="108000" cy="108000"/>
          </a:xfrm>
          <a:prstGeom prst="ellipse">
            <a:avLst/>
          </a:prstGeom>
          <a:gradFill flip="none" rotWithShape="1">
            <a:gsLst>
              <a:gs pos="0">
                <a:schemeClr val="accent4">
                  <a:tint val="66000"/>
                  <a:satMod val="160000"/>
                </a:schemeClr>
              </a:gs>
              <a:gs pos="50000">
                <a:schemeClr val="accent4">
                  <a:tint val="44500"/>
                  <a:satMod val="160000"/>
                </a:schemeClr>
              </a:gs>
              <a:gs pos="100000">
                <a:schemeClr val="accent4"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glow rad="63500">
              <a:schemeClr val="accent4">
                <a:satMod val="175000"/>
                <a:alpha val="40000"/>
              </a:schemeClr>
            </a:glow>
          </a:effectLst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41A6B4E3-DFE7-7994-A1C1-0AF4A4D39011}"/>
              </a:ext>
            </a:extLst>
          </p:cNvPr>
          <p:cNvSpPr/>
          <p:nvPr/>
        </p:nvSpPr>
        <p:spPr>
          <a:xfrm>
            <a:off x="5414798" y="5605873"/>
            <a:ext cx="108000" cy="108000"/>
          </a:xfrm>
          <a:prstGeom prst="ellipse">
            <a:avLst/>
          </a:prstGeom>
          <a:gradFill flip="none" rotWithShape="1">
            <a:gsLst>
              <a:gs pos="0">
                <a:schemeClr val="accent4">
                  <a:tint val="66000"/>
                  <a:satMod val="160000"/>
                </a:schemeClr>
              </a:gs>
              <a:gs pos="50000">
                <a:schemeClr val="accent4">
                  <a:tint val="44500"/>
                  <a:satMod val="160000"/>
                </a:schemeClr>
              </a:gs>
              <a:gs pos="100000">
                <a:schemeClr val="accent4"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glow rad="63500">
              <a:schemeClr val="accent4">
                <a:satMod val="175000"/>
                <a:alpha val="40000"/>
              </a:schemeClr>
            </a:glow>
          </a:effectLst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884EB274-8585-4FF9-CF2B-01777550B5E3}"/>
              </a:ext>
            </a:extLst>
          </p:cNvPr>
          <p:cNvSpPr/>
          <p:nvPr/>
        </p:nvSpPr>
        <p:spPr>
          <a:xfrm>
            <a:off x="7315137" y="5907561"/>
            <a:ext cx="108000" cy="108000"/>
          </a:xfrm>
          <a:prstGeom prst="ellipse">
            <a:avLst/>
          </a:prstGeom>
          <a:gradFill flip="none" rotWithShape="1">
            <a:gsLst>
              <a:gs pos="0">
                <a:srgbClr val="00B050">
                  <a:tint val="66000"/>
                  <a:satMod val="160000"/>
                </a:srgbClr>
              </a:gs>
              <a:gs pos="50000">
                <a:srgbClr val="00B050">
                  <a:tint val="44500"/>
                  <a:satMod val="160000"/>
                </a:srgbClr>
              </a:gs>
              <a:gs pos="100000">
                <a:srgbClr val="00B05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glow rad="63500">
              <a:schemeClr val="accent6">
                <a:satMod val="175000"/>
                <a:alpha val="40000"/>
              </a:schemeClr>
            </a:glow>
          </a:effectLst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D7F951DA-34E6-537E-8770-DC611DA525B4}"/>
              </a:ext>
            </a:extLst>
          </p:cNvPr>
          <p:cNvSpPr/>
          <p:nvPr/>
        </p:nvSpPr>
        <p:spPr>
          <a:xfrm>
            <a:off x="9128385" y="5907561"/>
            <a:ext cx="108000" cy="108000"/>
          </a:xfrm>
          <a:prstGeom prst="ellipse">
            <a:avLst/>
          </a:prstGeom>
          <a:gradFill flip="none" rotWithShape="1">
            <a:gsLst>
              <a:gs pos="0">
                <a:srgbClr val="00B0F0">
                  <a:tint val="66000"/>
                  <a:satMod val="160000"/>
                </a:srgbClr>
              </a:gs>
              <a:gs pos="50000">
                <a:srgbClr val="00B0F0">
                  <a:tint val="44500"/>
                  <a:satMod val="160000"/>
                </a:srgbClr>
              </a:gs>
              <a:gs pos="100000">
                <a:srgbClr val="00B0F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glow rad="63500">
              <a:schemeClr val="accent5">
                <a:satMod val="175000"/>
                <a:alpha val="40000"/>
              </a:schemeClr>
            </a:glow>
          </a:effectLst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172F2AFB-0420-496C-5034-2A4F78ADE29E}"/>
              </a:ext>
            </a:extLst>
          </p:cNvPr>
          <p:cNvSpPr/>
          <p:nvPr/>
        </p:nvSpPr>
        <p:spPr>
          <a:xfrm>
            <a:off x="10804780" y="3166015"/>
            <a:ext cx="108000" cy="108000"/>
          </a:xfrm>
          <a:prstGeom prst="ellipse">
            <a:avLst/>
          </a:prstGeom>
          <a:gradFill flip="none" rotWithShape="1">
            <a:gsLst>
              <a:gs pos="0">
                <a:srgbClr val="00B050">
                  <a:tint val="66000"/>
                  <a:satMod val="160000"/>
                </a:srgbClr>
              </a:gs>
              <a:gs pos="50000">
                <a:srgbClr val="00B050">
                  <a:tint val="44500"/>
                  <a:satMod val="160000"/>
                </a:srgbClr>
              </a:gs>
              <a:gs pos="100000">
                <a:srgbClr val="00B05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glow rad="63500">
              <a:schemeClr val="accent6">
                <a:satMod val="175000"/>
                <a:alpha val="40000"/>
              </a:schemeClr>
            </a:glow>
          </a:effectLst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3C64293D-B601-C20E-60D2-363C03AC65B4}"/>
              </a:ext>
            </a:extLst>
          </p:cNvPr>
          <p:cNvSpPr/>
          <p:nvPr/>
        </p:nvSpPr>
        <p:spPr>
          <a:xfrm>
            <a:off x="6299466" y="2734679"/>
            <a:ext cx="108000" cy="108000"/>
          </a:xfrm>
          <a:prstGeom prst="ellipse">
            <a:avLst/>
          </a:prstGeom>
          <a:gradFill flip="none" rotWithShape="1">
            <a:gsLst>
              <a:gs pos="0">
                <a:srgbClr val="00B0F0">
                  <a:tint val="66000"/>
                  <a:satMod val="160000"/>
                </a:srgbClr>
              </a:gs>
              <a:gs pos="50000">
                <a:srgbClr val="00B0F0">
                  <a:tint val="44500"/>
                  <a:satMod val="160000"/>
                </a:srgbClr>
              </a:gs>
              <a:gs pos="100000">
                <a:srgbClr val="00B0F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glow rad="63500">
              <a:schemeClr val="accent5">
                <a:satMod val="175000"/>
                <a:alpha val="40000"/>
              </a:schemeClr>
            </a:glow>
          </a:effectLst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4D389525-ED67-12D1-A2F1-17C1EB2F71BB}"/>
              </a:ext>
            </a:extLst>
          </p:cNvPr>
          <p:cNvSpPr/>
          <p:nvPr/>
        </p:nvSpPr>
        <p:spPr>
          <a:xfrm>
            <a:off x="10240099" y="2742979"/>
            <a:ext cx="108000" cy="108000"/>
          </a:xfrm>
          <a:prstGeom prst="ellipse">
            <a:avLst/>
          </a:prstGeom>
          <a:gradFill flip="none" rotWithShape="1">
            <a:gsLst>
              <a:gs pos="0">
                <a:srgbClr val="00B0F0">
                  <a:tint val="66000"/>
                  <a:satMod val="160000"/>
                </a:srgbClr>
              </a:gs>
              <a:gs pos="50000">
                <a:srgbClr val="00B0F0">
                  <a:tint val="44500"/>
                  <a:satMod val="160000"/>
                </a:srgbClr>
              </a:gs>
              <a:gs pos="100000">
                <a:srgbClr val="00B0F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glow rad="63500">
              <a:schemeClr val="accent5">
                <a:satMod val="175000"/>
                <a:alpha val="40000"/>
              </a:schemeClr>
            </a:glow>
          </a:effectLst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435767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2" grpId="0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3" grpId="0" animBg="1"/>
      <p:bldP spid="15" grpId="0" animBg="1"/>
      <p:bldP spid="1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Box 17">
            <a:extLst>
              <a:ext uri="{FF2B5EF4-FFF2-40B4-BE49-F238E27FC236}">
                <a16:creationId xmlns:a16="http://schemas.microsoft.com/office/drawing/2014/main" id="{0FD0C62D-96FA-65B3-4C5F-FF5CC2B51519}"/>
              </a:ext>
            </a:extLst>
          </p:cNvPr>
          <p:cNvSpPr txBox="1"/>
          <p:nvPr/>
        </p:nvSpPr>
        <p:spPr>
          <a:xfrm>
            <a:off x="9147967" y="2004488"/>
            <a:ext cx="3015389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ctr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en-US" sz="1200" dirty="0"/>
              <a:t>Two possible configurations can be 16 T, 100 mm (   ) and 12 T, 150 mm (   ) 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FD8A3C8-9B39-71BA-116E-2EF087113F2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WP7 – Task 4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DFE83D7-BB92-EB2B-8473-D532A557191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16AB2F8-5338-F742-A59E-35F5B82165E6}" type="slidenum">
              <a:rPr lang="en-GB" smtClean="0"/>
              <a:pPr/>
              <a:t>6</a:t>
            </a:fld>
            <a:endParaRPr lang="en-GB"/>
          </a:p>
        </p:txBody>
      </p:sp>
      <p:sp>
        <p:nvSpPr>
          <p:cNvPr id="27" name="Title 5">
            <a:extLst>
              <a:ext uri="{FF2B5EF4-FFF2-40B4-BE49-F238E27FC236}">
                <a16:creationId xmlns:a16="http://schemas.microsoft.com/office/drawing/2014/main" id="{74ED3A44-384E-D709-4346-24660E9F28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9399" y="207062"/>
            <a:ext cx="9707671" cy="681159"/>
          </a:xfrm>
        </p:spPr>
        <p:txBody>
          <a:bodyPr/>
          <a:lstStyle/>
          <a:p>
            <a:r>
              <a:rPr lang="en-GB" dirty="0"/>
              <a:t>Dipole – A-B Plots</a:t>
            </a:r>
            <a:endParaRPr lang="en-GB" cap="small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E774649-774B-5701-8741-29A0E8C5E58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35496" y="6393928"/>
            <a:ext cx="3179556" cy="365125"/>
          </a:xfrm>
        </p:spPr>
        <p:txBody>
          <a:bodyPr/>
          <a:lstStyle/>
          <a:p>
            <a:r>
              <a:rPr lang="en-US" dirty="0"/>
              <a:t>15 December – D. Novelli</a:t>
            </a:r>
            <a:endParaRPr lang="en-GB" sz="1200" b="1" dirty="0">
              <a:solidFill>
                <a:schemeClr val="bg1"/>
              </a:solidFill>
            </a:endParaRPr>
          </a:p>
        </p:txBody>
      </p:sp>
      <p:sp>
        <p:nvSpPr>
          <p:cNvPr id="2" name="CasellaDiTesto 28">
            <a:extLst>
              <a:ext uri="{FF2B5EF4-FFF2-40B4-BE49-F238E27FC236}">
                <a16:creationId xmlns:a16="http://schemas.microsoft.com/office/drawing/2014/main" id="{4E6704BA-577D-E328-7605-D8FF467AC5A5}"/>
              </a:ext>
            </a:extLst>
          </p:cNvPr>
          <p:cNvSpPr txBox="1"/>
          <p:nvPr/>
        </p:nvSpPr>
        <p:spPr>
          <a:xfrm>
            <a:off x="9106678" y="1414028"/>
            <a:ext cx="2815241" cy="5078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ctr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en-US" sz="1200" dirty="0"/>
              <a:t>The initial design target (     – 16  T, 158 mm) is in the not allowed area.</a:t>
            </a:r>
          </a:p>
          <a:p>
            <a:pPr algn="ctr">
              <a:buClr>
                <a:srgbClr val="FF0000"/>
              </a:buClr>
            </a:pPr>
            <a:endParaRPr lang="en-US" sz="300" dirty="0"/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4E8C1FB1-BD7A-DB7B-BB1A-BCE3920A2E32}"/>
              </a:ext>
            </a:extLst>
          </p:cNvPr>
          <p:cNvGrpSpPr/>
          <p:nvPr/>
        </p:nvGrpSpPr>
        <p:grpSpPr>
          <a:xfrm>
            <a:off x="213875" y="1314247"/>
            <a:ext cx="2970974" cy="2343353"/>
            <a:chOff x="213875" y="1314247"/>
            <a:chExt cx="3972980" cy="3100717"/>
          </a:xfrm>
        </p:grpSpPr>
        <p:pic>
          <p:nvPicPr>
            <p:cNvPr id="39" name="Picture 38">
              <a:extLst>
                <a:ext uri="{FF2B5EF4-FFF2-40B4-BE49-F238E27FC236}">
                  <a16:creationId xmlns:a16="http://schemas.microsoft.com/office/drawing/2014/main" id="{0C7D132E-1A51-3E9D-1F0C-581CE5B4C49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rcRect/>
            <a:stretch/>
          </p:blipFill>
          <p:spPr>
            <a:xfrm>
              <a:off x="213875" y="1314247"/>
              <a:ext cx="3972980" cy="3100717"/>
            </a:xfrm>
            <a:prstGeom prst="rect">
              <a:avLst/>
            </a:prstGeom>
          </p:spPr>
        </p:pic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DFAB4CF5-D559-8957-D406-294CDCAEE40D}"/>
                </a:ext>
              </a:extLst>
            </p:cNvPr>
            <p:cNvSpPr/>
            <p:nvPr/>
          </p:nvSpPr>
          <p:spPr>
            <a:xfrm>
              <a:off x="2796073" y="2686712"/>
              <a:ext cx="108000" cy="108000"/>
            </a:xfrm>
            <a:prstGeom prst="ellipse">
              <a:avLst/>
            </a:prstGeom>
            <a:gradFill flip="none" rotWithShape="1">
              <a:gsLst>
                <a:gs pos="0">
                  <a:schemeClr val="accent4">
                    <a:tint val="66000"/>
                    <a:satMod val="160000"/>
                  </a:schemeClr>
                </a:gs>
                <a:gs pos="50000">
                  <a:schemeClr val="accent4">
                    <a:tint val="44500"/>
                    <a:satMod val="160000"/>
                  </a:schemeClr>
                </a:gs>
                <a:gs pos="100000">
                  <a:schemeClr val="accent4">
                    <a:tint val="23500"/>
                    <a:satMod val="16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>
              <a:glow rad="63500">
                <a:schemeClr val="accent4">
                  <a:satMod val="175000"/>
                  <a:alpha val="40000"/>
                </a:schemeClr>
              </a:glow>
            </a:effectLst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9" name="Oval 8">
            <a:extLst>
              <a:ext uri="{FF2B5EF4-FFF2-40B4-BE49-F238E27FC236}">
                <a16:creationId xmlns:a16="http://schemas.microsoft.com/office/drawing/2014/main" id="{41A6B4E3-DFE7-7994-A1C1-0AF4A4D39011}"/>
              </a:ext>
            </a:extLst>
          </p:cNvPr>
          <p:cNvSpPr/>
          <p:nvPr/>
        </p:nvSpPr>
        <p:spPr>
          <a:xfrm>
            <a:off x="11141118" y="1506369"/>
            <a:ext cx="108000" cy="108000"/>
          </a:xfrm>
          <a:prstGeom prst="ellipse">
            <a:avLst/>
          </a:prstGeom>
          <a:gradFill flip="none" rotWithShape="1">
            <a:gsLst>
              <a:gs pos="0">
                <a:schemeClr val="accent4">
                  <a:tint val="66000"/>
                  <a:satMod val="160000"/>
                </a:schemeClr>
              </a:gs>
              <a:gs pos="50000">
                <a:schemeClr val="accent4">
                  <a:tint val="44500"/>
                  <a:satMod val="160000"/>
                </a:schemeClr>
              </a:gs>
              <a:gs pos="100000">
                <a:schemeClr val="accent4"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glow rad="63500">
              <a:schemeClr val="accent4">
                <a:satMod val="175000"/>
                <a:alpha val="40000"/>
              </a:schemeClr>
            </a:glow>
          </a:effectLst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884EB274-8585-4FF9-CF2B-01777550B5E3}"/>
              </a:ext>
            </a:extLst>
          </p:cNvPr>
          <p:cNvSpPr/>
          <p:nvPr/>
        </p:nvSpPr>
        <p:spPr>
          <a:xfrm>
            <a:off x="10339858" y="2284279"/>
            <a:ext cx="108000" cy="108000"/>
          </a:xfrm>
          <a:prstGeom prst="ellipse">
            <a:avLst/>
          </a:prstGeom>
          <a:gradFill flip="none" rotWithShape="1">
            <a:gsLst>
              <a:gs pos="0">
                <a:srgbClr val="00B050">
                  <a:tint val="66000"/>
                  <a:satMod val="160000"/>
                </a:srgbClr>
              </a:gs>
              <a:gs pos="50000">
                <a:srgbClr val="00B050">
                  <a:tint val="44500"/>
                  <a:satMod val="160000"/>
                </a:srgbClr>
              </a:gs>
              <a:gs pos="100000">
                <a:srgbClr val="00B05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glow rad="63500">
              <a:schemeClr val="accent6">
                <a:satMod val="175000"/>
                <a:alpha val="40000"/>
              </a:schemeClr>
            </a:glow>
          </a:effectLst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D7F951DA-34E6-537E-8770-DC611DA525B4}"/>
              </a:ext>
            </a:extLst>
          </p:cNvPr>
          <p:cNvSpPr/>
          <p:nvPr/>
        </p:nvSpPr>
        <p:spPr>
          <a:xfrm>
            <a:off x="11701950" y="2284279"/>
            <a:ext cx="108000" cy="108000"/>
          </a:xfrm>
          <a:prstGeom prst="ellipse">
            <a:avLst/>
          </a:prstGeom>
          <a:gradFill flip="none" rotWithShape="1">
            <a:gsLst>
              <a:gs pos="0">
                <a:srgbClr val="00B0F0">
                  <a:tint val="66000"/>
                  <a:satMod val="160000"/>
                </a:srgbClr>
              </a:gs>
              <a:gs pos="50000">
                <a:srgbClr val="00B0F0">
                  <a:tint val="44500"/>
                  <a:satMod val="160000"/>
                </a:srgbClr>
              </a:gs>
              <a:gs pos="100000">
                <a:srgbClr val="00B0F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glow rad="63500">
              <a:schemeClr val="accent5">
                <a:satMod val="175000"/>
                <a:alpha val="40000"/>
              </a:schemeClr>
            </a:glow>
          </a:effectLst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970D3BAC-D3C4-C408-5B1C-A8D432AEA9E3}"/>
              </a:ext>
            </a:extLst>
          </p:cNvPr>
          <p:cNvGrpSpPr/>
          <p:nvPr/>
        </p:nvGrpSpPr>
        <p:grpSpPr>
          <a:xfrm>
            <a:off x="3310799" y="1314247"/>
            <a:ext cx="2927306" cy="2343353"/>
            <a:chOff x="4340072" y="1340247"/>
            <a:chExt cx="3906348" cy="3048713"/>
          </a:xfrm>
        </p:grpSpPr>
        <p:pic>
          <p:nvPicPr>
            <p:cNvPr id="37" name="Picture 36">
              <a:extLst>
                <a:ext uri="{FF2B5EF4-FFF2-40B4-BE49-F238E27FC236}">
                  <a16:creationId xmlns:a16="http://schemas.microsoft.com/office/drawing/2014/main" id="{A544D528-A671-F628-440E-B14859E360E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rcRect/>
            <a:stretch/>
          </p:blipFill>
          <p:spPr>
            <a:xfrm>
              <a:off x="4340072" y="1340247"/>
              <a:ext cx="3906348" cy="3048713"/>
            </a:xfrm>
            <a:prstGeom prst="rect">
              <a:avLst/>
            </a:prstGeom>
          </p:spPr>
        </p:pic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678E268E-4FEB-A86A-CA4E-AA593EC9717F}"/>
                </a:ext>
              </a:extLst>
            </p:cNvPr>
            <p:cNvSpPr/>
            <p:nvPr/>
          </p:nvSpPr>
          <p:spPr>
            <a:xfrm>
              <a:off x="6898432" y="2686712"/>
              <a:ext cx="108000" cy="108000"/>
            </a:xfrm>
            <a:prstGeom prst="ellipse">
              <a:avLst/>
            </a:prstGeom>
            <a:gradFill flip="none" rotWithShape="1">
              <a:gsLst>
                <a:gs pos="0">
                  <a:schemeClr val="accent4">
                    <a:tint val="66000"/>
                    <a:satMod val="160000"/>
                  </a:schemeClr>
                </a:gs>
                <a:gs pos="50000">
                  <a:schemeClr val="accent4">
                    <a:tint val="44500"/>
                    <a:satMod val="160000"/>
                  </a:schemeClr>
                </a:gs>
                <a:gs pos="100000">
                  <a:schemeClr val="accent4">
                    <a:tint val="23500"/>
                    <a:satMod val="16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>
              <a:glow rad="63500">
                <a:schemeClr val="accent4">
                  <a:satMod val="175000"/>
                  <a:alpha val="40000"/>
                </a:schemeClr>
              </a:glow>
            </a:effectLst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3C64293D-B601-C20E-60D2-363C03AC65B4}"/>
                </a:ext>
              </a:extLst>
            </p:cNvPr>
            <p:cNvSpPr/>
            <p:nvPr/>
          </p:nvSpPr>
          <p:spPr>
            <a:xfrm>
              <a:off x="6299466" y="2734679"/>
              <a:ext cx="108000" cy="108000"/>
            </a:xfrm>
            <a:prstGeom prst="ellipse">
              <a:avLst/>
            </a:prstGeom>
            <a:gradFill flip="none" rotWithShape="1">
              <a:gsLst>
                <a:gs pos="0">
                  <a:srgbClr val="00B0F0">
                    <a:tint val="66000"/>
                    <a:satMod val="160000"/>
                  </a:srgbClr>
                </a:gs>
                <a:gs pos="50000">
                  <a:srgbClr val="00B0F0">
                    <a:tint val="44500"/>
                    <a:satMod val="160000"/>
                  </a:srgbClr>
                </a:gs>
                <a:gs pos="100000">
                  <a:srgbClr val="00B0F0">
                    <a:tint val="23500"/>
                    <a:satMod val="160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>
              <a:glow rad="63500">
                <a:schemeClr val="accent5">
                  <a:satMod val="175000"/>
                  <a:alpha val="40000"/>
                </a:schemeClr>
              </a:glow>
            </a:effectLst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0EFBDD5E-F8C6-6420-07E6-D7447034028E}"/>
              </a:ext>
            </a:extLst>
          </p:cNvPr>
          <p:cNvGrpSpPr/>
          <p:nvPr/>
        </p:nvGrpSpPr>
        <p:grpSpPr>
          <a:xfrm>
            <a:off x="6291437" y="1337465"/>
            <a:ext cx="2815241" cy="2359009"/>
            <a:chOff x="8261024" y="1338404"/>
            <a:chExt cx="3933398" cy="3075740"/>
          </a:xfrm>
        </p:grpSpPr>
        <p:pic>
          <p:nvPicPr>
            <p:cNvPr id="35" name="Picture 34">
              <a:extLst>
                <a:ext uri="{FF2B5EF4-FFF2-40B4-BE49-F238E27FC236}">
                  <a16:creationId xmlns:a16="http://schemas.microsoft.com/office/drawing/2014/main" id="{781D9B6E-8EF2-967D-00E3-8E4CE11C4A39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rcRect/>
            <a:stretch/>
          </p:blipFill>
          <p:spPr>
            <a:xfrm>
              <a:off x="8261024" y="1338404"/>
              <a:ext cx="3933398" cy="3075740"/>
            </a:xfrm>
            <a:prstGeom prst="rect">
              <a:avLst/>
            </a:prstGeom>
          </p:spPr>
        </p:pic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FE00F9B3-3F84-2DC6-9D26-94AC2A03C782}"/>
                </a:ext>
              </a:extLst>
            </p:cNvPr>
            <p:cNvSpPr/>
            <p:nvPr/>
          </p:nvSpPr>
          <p:spPr>
            <a:xfrm>
              <a:off x="10804780" y="2686712"/>
              <a:ext cx="108000" cy="108000"/>
            </a:xfrm>
            <a:prstGeom prst="ellipse">
              <a:avLst/>
            </a:prstGeom>
            <a:gradFill flip="none" rotWithShape="1">
              <a:gsLst>
                <a:gs pos="0">
                  <a:schemeClr val="accent4">
                    <a:tint val="66000"/>
                    <a:satMod val="160000"/>
                  </a:schemeClr>
                </a:gs>
                <a:gs pos="50000">
                  <a:schemeClr val="accent4">
                    <a:tint val="44500"/>
                    <a:satMod val="160000"/>
                  </a:schemeClr>
                </a:gs>
                <a:gs pos="100000">
                  <a:schemeClr val="accent4">
                    <a:tint val="23500"/>
                    <a:satMod val="16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>
              <a:glow rad="63500">
                <a:schemeClr val="accent4">
                  <a:satMod val="175000"/>
                  <a:alpha val="40000"/>
                </a:schemeClr>
              </a:glow>
            </a:effectLst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172F2AFB-0420-496C-5034-2A4F78ADE29E}"/>
                </a:ext>
              </a:extLst>
            </p:cNvPr>
            <p:cNvSpPr/>
            <p:nvPr/>
          </p:nvSpPr>
          <p:spPr>
            <a:xfrm>
              <a:off x="10804780" y="3166015"/>
              <a:ext cx="108000" cy="108000"/>
            </a:xfrm>
            <a:prstGeom prst="ellipse">
              <a:avLst/>
            </a:prstGeom>
            <a:gradFill flip="none" rotWithShape="1">
              <a:gsLst>
                <a:gs pos="0">
                  <a:srgbClr val="00B050">
                    <a:tint val="66000"/>
                    <a:satMod val="160000"/>
                  </a:srgbClr>
                </a:gs>
                <a:gs pos="50000">
                  <a:srgbClr val="00B050">
                    <a:tint val="44500"/>
                    <a:satMod val="160000"/>
                  </a:srgbClr>
                </a:gs>
                <a:gs pos="100000">
                  <a:srgbClr val="00B050">
                    <a:tint val="23500"/>
                    <a:satMod val="160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>
              <a:glow rad="63500">
                <a:schemeClr val="accent6">
                  <a:satMod val="175000"/>
                  <a:alpha val="40000"/>
                </a:schemeClr>
              </a:glow>
            </a:effectLst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4D389525-ED67-12D1-A2F1-17C1EB2F71BB}"/>
                </a:ext>
              </a:extLst>
            </p:cNvPr>
            <p:cNvSpPr/>
            <p:nvPr/>
          </p:nvSpPr>
          <p:spPr>
            <a:xfrm>
              <a:off x="10240099" y="2742979"/>
              <a:ext cx="108000" cy="108000"/>
            </a:xfrm>
            <a:prstGeom prst="ellipse">
              <a:avLst/>
            </a:prstGeom>
            <a:gradFill flip="none" rotWithShape="1">
              <a:gsLst>
                <a:gs pos="0">
                  <a:srgbClr val="00B0F0">
                    <a:tint val="66000"/>
                    <a:satMod val="160000"/>
                  </a:srgbClr>
                </a:gs>
                <a:gs pos="50000">
                  <a:srgbClr val="00B0F0">
                    <a:tint val="44500"/>
                    <a:satMod val="160000"/>
                  </a:srgbClr>
                </a:gs>
                <a:gs pos="100000">
                  <a:srgbClr val="00B0F0">
                    <a:tint val="23500"/>
                    <a:satMod val="160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>
              <a:glow rad="63500">
                <a:schemeClr val="accent5">
                  <a:satMod val="175000"/>
                  <a:alpha val="40000"/>
                </a:schemeClr>
              </a:glow>
            </a:effectLst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pic>
        <p:nvPicPr>
          <p:cNvPr id="12" name="Picture 2">
            <a:extLst>
              <a:ext uri="{FF2B5EF4-FFF2-40B4-BE49-F238E27FC236}">
                <a16:creationId xmlns:a16="http://schemas.microsoft.com/office/drawing/2014/main" id="{621357B7-00A3-CA4B-0BBC-AC707236284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91" t="7528" r="2722" b="3776"/>
          <a:stretch/>
        </p:blipFill>
        <p:spPr bwMode="auto">
          <a:xfrm>
            <a:off x="254041" y="3753335"/>
            <a:ext cx="5054852" cy="254485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CasellaDiTesto 28">
            <a:extLst>
              <a:ext uri="{FF2B5EF4-FFF2-40B4-BE49-F238E27FC236}">
                <a16:creationId xmlns:a16="http://schemas.microsoft.com/office/drawing/2014/main" id="{1FA34B88-317B-769B-C3C7-F0B78B87A317}"/>
              </a:ext>
            </a:extLst>
          </p:cNvPr>
          <p:cNvSpPr txBox="1"/>
          <p:nvPr/>
        </p:nvSpPr>
        <p:spPr>
          <a:xfrm>
            <a:off x="5505265" y="4436392"/>
            <a:ext cx="6658091" cy="98488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buClr>
                <a:srgbClr val="FF0000"/>
              </a:buClr>
            </a:pPr>
            <a:r>
              <a:rPr lang="en-US" sz="1600" b="1" dirty="0"/>
              <a:t>Can we consider a smaller aperture? </a:t>
            </a:r>
          </a:p>
          <a:p>
            <a:pPr algn="ctr">
              <a:buClr>
                <a:srgbClr val="FF0000"/>
              </a:buClr>
            </a:pPr>
            <a:endParaRPr lang="en-US" sz="500" dirty="0"/>
          </a:p>
          <a:p>
            <a:pPr algn="ctr">
              <a:buClr>
                <a:srgbClr val="FF0000"/>
              </a:buClr>
            </a:pPr>
            <a:r>
              <a:rPr lang="en-US" sz="1600" dirty="0"/>
              <a:t>Currently, we are considering a thickness of 40 mm for the tungsten screen;</a:t>
            </a:r>
          </a:p>
          <a:p>
            <a:pPr algn="ctr">
              <a:buClr>
                <a:srgbClr val="FF0000"/>
              </a:buClr>
            </a:pPr>
            <a:endParaRPr lang="en-US" sz="500" dirty="0"/>
          </a:p>
          <a:p>
            <a:pPr algn="ctr">
              <a:buClr>
                <a:srgbClr val="FF0000"/>
              </a:buClr>
            </a:pPr>
            <a:r>
              <a:rPr lang="en-US" sz="1600" dirty="0"/>
              <a:t>If we could halve it, it would mean reducing the aperture diameter by 40 mm.</a:t>
            </a:r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3C534BE9-CE4F-B26C-3722-DC33DBC7D6D9}"/>
              </a:ext>
            </a:extLst>
          </p:cNvPr>
          <p:cNvCxnSpPr>
            <a:cxnSpLocks/>
          </p:cNvCxnSpPr>
          <p:nvPr/>
        </p:nvCxnSpPr>
        <p:spPr>
          <a:xfrm>
            <a:off x="5082971" y="4208372"/>
            <a:ext cx="720670" cy="575122"/>
          </a:xfrm>
          <a:prstGeom prst="straightConnector1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71C02FB6-2B2E-3CB0-8F0D-3F79D6655C86}"/>
              </a:ext>
            </a:extLst>
          </p:cNvPr>
          <p:cNvSpPr txBox="1"/>
          <p:nvPr/>
        </p:nvSpPr>
        <p:spPr>
          <a:xfrm>
            <a:off x="9106678" y="2780609"/>
            <a:ext cx="3015389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ctr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1600" dirty="0"/>
              <a:t>With HTS we can have an operating temperature of 20 K</a:t>
            </a:r>
          </a:p>
        </p:txBody>
      </p:sp>
      <p:sp>
        <p:nvSpPr>
          <p:cNvPr id="31" name="Arrow: Down 30">
            <a:extLst>
              <a:ext uri="{FF2B5EF4-FFF2-40B4-BE49-F238E27FC236}">
                <a16:creationId xmlns:a16="http://schemas.microsoft.com/office/drawing/2014/main" id="{D59CC5D4-2C15-272D-CCFB-FCF2480E6DE2}"/>
              </a:ext>
            </a:extLst>
          </p:cNvPr>
          <p:cNvSpPr/>
          <p:nvPr/>
        </p:nvSpPr>
        <p:spPr>
          <a:xfrm>
            <a:off x="9721187" y="3642210"/>
            <a:ext cx="484447" cy="566162"/>
          </a:xfrm>
          <a:prstGeom prst="downArrow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97124842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spd="slow">
        <p159:morph option="byObjec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FD8A3C8-9B39-71BA-116E-2EF087113F2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WP7 – Task 4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DFE83D7-BB92-EB2B-8473-D532A557191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16AB2F8-5338-F742-A59E-35F5B82165E6}" type="slidenum">
              <a:rPr lang="en-GB" smtClean="0"/>
              <a:pPr/>
              <a:t>7</a:t>
            </a:fld>
            <a:endParaRPr lang="en-GB"/>
          </a:p>
        </p:txBody>
      </p:sp>
      <p:sp>
        <p:nvSpPr>
          <p:cNvPr id="27" name="Title 5">
            <a:extLst>
              <a:ext uri="{FF2B5EF4-FFF2-40B4-BE49-F238E27FC236}">
                <a16:creationId xmlns:a16="http://schemas.microsoft.com/office/drawing/2014/main" id="{74ED3A44-384E-D709-4346-24660E9F28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9399" y="207062"/>
            <a:ext cx="9707671" cy="681159"/>
          </a:xfrm>
        </p:spPr>
        <p:txBody>
          <a:bodyPr/>
          <a:lstStyle/>
          <a:p>
            <a:r>
              <a:rPr lang="en-GB" dirty="0"/>
              <a:t>Quadrupole – A-B Plots</a:t>
            </a:r>
            <a:endParaRPr lang="en-GB" cap="small" dirty="0"/>
          </a:p>
        </p:txBody>
      </p:sp>
      <p:pic>
        <p:nvPicPr>
          <p:cNvPr id="30" name="Picture 29">
            <a:extLst>
              <a:ext uri="{FF2B5EF4-FFF2-40B4-BE49-F238E27FC236}">
                <a16:creationId xmlns:a16="http://schemas.microsoft.com/office/drawing/2014/main" id="{0349BB69-AB01-86D5-AC90-354B0A31D58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8183420" y="1354689"/>
            <a:ext cx="3991696" cy="3097316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FF4B01E2-4A5F-5C7A-D59E-120DFF83F30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4176111" y="1352666"/>
            <a:ext cx="3996910" cy="3101362"/>
          </a:xfrm>
          <a:prstGeom prst="rect">
            <a:avLst/>
          </a:prstGeom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6025F340-25B3-3F31-85C1-C5EC63E95F8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rcRect/>
          <a:stretch/>
        </p:blipFill>
        <p:spPr>
          <a:xfrm>
            <a:off x="125708" y="1352666"/>
            <a:ext cx="3996910" cy="3101362"/>
          </a:xfrm>
          <a:prstGeom prst="rect">
            <a:avLst/>
          </a:prstGeom>
        </p:spPr>
      </p:pic>
      <p:sp>
        <p:nvSpPr>
          <p:cNvPr id="34" name="Content Placeholder 51">
            <a:extLst>
              <a:ext uri="{FF2B5EF4-FFF2-40B4-BE49-F238E27FC236}">
                <a16:creationId xmlns:a16="http://schemas.microsoft.com/office/drawing/2014/main" id="{84FA3332-DCAA-29CC-D282-ACA5F76930BE}"/>
              </a:ext>
            </a:extLst>
          </p:cNvPr>
          <p:cNvSpPr txBox="1">
            <a:spLocks/>
          </p:cNvSpPr>
          <p:nvPr/>
        </p:nvSpPr>
        <p:spPr>
          <a:xfrm>
            <a:off x="354563" y="4833104"/>
            <a:ext cx="11482873" cy="1692460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en-US" sz="1800" dirty="0"/>
              <a:t>We are performing the same graph for the quadrupole to define the final design targets</a:t>
            </a:r>
          </a:p>
          <a:p>
            <a:pPr algn="ctr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en-US" sz="1800" dirty="0"/>
              <a:t>This is still a work in progress</a:t>
            </a:r>
          </a:p>
          <a:p>
            <a:pPr algn="ctr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en-US" sz="1800" dirty="0"/>
              <a:t>For each material, the main limitation is the margin.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A3ABFD7-890C-7DEA-9B1D-D2F1AAD1C77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35496" y="6393928"/>
            <a:ext cx="3179556" cy="365125"/>
          </a:xfrm>
        </p:spPr>
        <p:txBody>
          <a:bodyPr/>
          <a:lstStyle/>
          <a:p>
            <a:r>
              <a:rPr lang="en-US" dirty="0"/>
              <a:t>15 December – D. Novelli</a:t>
            </a:r>
            <a:endParaRPr lang="en-GB" sz="1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752024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963CE0F-A78B-7343-A21A-3EA169415B6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WP7 – Task 4</a:t>
            </a:r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4472B69-E611-3517-2BCA-BADB4213FDD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16AB2F8-5338-F742-A59E-35F5B82165E6}" type="slidenum">
              <a:rPr lang="en-GB" smtClean="0"/>
              <a:pPr/>
              <a:t>8</a:t>
            </a:fld>
            <a:endParaRPr lang="en-GB"/>
          </a:p>
        </p:txBody>
      </p:sp>
      <p:sp>
        <p:nvSpPr>
          <p:cNvPr id="7" name="Title 5">
            <a:extLst>
              <a:ext uri="{FF2B5EF4-FFF2-40B4-BE49-F238E27FC236}">
                <a16:creationId xmlns:a16="http://schemas.microsoft.com/office/drawing/2014/main" id="{4C43193C-84A6-496B-4E77-343A4F5B66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9399" y="207062"/>
            <a:ext cx="9707671" cy="681159"/>
          </a:xfrm>
        </p:spPr>
        <p:txBody>
          <a:bodyPr/>
          <a:lstStyle/>
          <a:p>
            <a:r>
              <a:rPr lang="en-US" dirty="0"/>
              <a:t>Protection Limit</a:t>
            </a:r>
            <a:br>
              <a:rPr lang="en-GB" cap="small" dirty="0"/>
            </a:br>
            <a:r>
              <a:rPr lang="en-GB" sz="2000" i="1" cap="small" dirty="0">
                <a:solidFill>
                  <a:srgbClr val="00A7E2"/>
                </a:solidFill>
              </a:rPr>
              <a:t>( Courtesy by Tiina </a:t>
            </a:r>
            <a:r>
              <a:rPr lang="en-GB" sz="2000" i="1" dirty="0">
                <a:solidFill>
                  <a:srgbClr val="00A7E2"/>
                </a:solidFill>
              </a:rPr>
              <a:t>Salmi – </a:t>
            </a:r>
            <a:r>
              <a:rPr lang="fi-FI" sz="1400" i="1" dirty="0">
                <a:solidFill>
                  <a:srgbClr val="00A7E2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https://indico.cern.ch/event/</a:t>
            </a:r>
            <a:r>
              <a:rPr lang="fi-FI" sz="1200" i="1" dirty="0">
                <a:solidFill>
                  <a:srgbClr val="00A7E2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1240045</a:t>
            </a:r>
            <a:r>
              <a:rPr lang="fi-FI" sz="1400" i="1" dirty="0">
                <a:solidFill>
                  <a:srgbClr val="00A7E2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/</a:t>
            </a:r>
            <a:r>
              <a:rPr lang="fi-FI" sz="1400" i="1" dirty="0">
                <a:solidFill>
                  <a:srgbClr val="00A7E2"/>
                </a:solidFill>
              </a:rPr>
              <a:t> </a:t>
            </a:r>
            <a:r>
              <a:rPr lang="en-GB" sz="2000" i="1" dirty="0">
                <a:solidFill>
                  <a:srgbClr val="00A7E2"/>
                </a:solidFill>
              </a:rPr>
              <a:t>) 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BFF3181E-5DE8-EB6F-F14E-F7C7630A0D61}"/>
              </a:ext>
            </a:extLst>
          </p:cNvPr>
          <p:cNvSpPr>
            <a:spLocks noGrp="1"/>
          </p:cNvSpPr>
          <p:nvPr/>
        </p:nvSpPr>
        <p:spPr>
          <a:xfrm>
            <a:off x="6122507" y="1444722"/>
            <a:ext cx="5783072" cy="455851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i-FI" sz="1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NbTi</a:t>
            </a:r>
            <a:r>
              <a:rPr lang="fi-FI" sz="1800" dirty="0"/>
              <a:t>, hotspot temperature limit 350 K: </a:t>
            </a:r>
          </a:p>
          <a:p>
            <a:pPr marL="457200" lvl="1" indent="0">
              <a:buNone/>
            </a:pPr>
            <a:r>
              <a:rPr lang="fi-FI" sz="1800" dirty="0"/>
              <a:t>Low conductor cost allows large coil and low current density </a:t>
            </a:r>
            <a:r>
              <a:rPr lang="fi-FI" sz="1800" dirty="0">
                <a:sym typeface="Wingdings" panose="05000000000000000000" pitchFamily="2" charset="2"/>
              </a:rPr>
              <a:t></a:t>
            </a:r>
            <a:r>
              <a:rPr lang="fi-FI" sz="1800" dirty="0"/>
              <a:t> </a:t>
            </a:r>
            <a:r>
              <a:rPr lang="fi-FI" sz="1800" u="sng" dirty="0"/>
              <a:t>protection does not limit design</a:t>
            </a:r>
          </a:p>
          <a:p>
            <a:endParaRPr lang="fi-FI" sz="1800" u="sng" dirty="0"/>
          </a:p>
          <a:p>
            <a:r>
              <a:rPr lang="fi-FI" sz="1800" b="1" dirty="0"/>
              <a:t>Nb</a:t>
            </a:r>
            <a:r>
              <a:rPr lang="fi-FI" sz="1800" b="1" baseline="-25000" dirty="0"/>
              <a:t>3</a:t>
            </a:r>
            <a:r>
              <a:rPr lang="fi-FI" sz="1800" b="1" dirty="0"/>
              <a:t>Sn</a:t>
            </a:r>
            <a:r>
              <a:rPr lang="fi-FI" sz="1800" dirty="0"/>
              <a:t>, hotspot temperature limit 350 K: </a:t>
            </a:r>
          </a:p>
          <a:p>
            <a:pPr marL="457200" lvl="1" indent="0">
              <a:buNone/>
            </a:pPr>
            <a:r>
              <a:rPr lang="fi-FI" sz="1800" dirty="0"/>
              <a:t>Higher cost starts to limit the coil size and force higher current density </a:t>
            </a:r>
            <a:r>
              <a:rPr lang="fi-FI" sz="1800" dirty="0">
                <a:sym typeface="Wingdings" panose="05000000000000000000" pitchFamily="2" charset="2"/>
              </a:rPr>
              <a:t></a:t>
            </a:r>
            <a:r>
              <a:rPr lang="fi-FI" sz="1800" dirty="0"/>
              <a:t> </a:t>
            </a:r>
            <a:r>
              <a:rPr lang="fi-FI" sz="1800" u="sng" dirty="0"/>
              <a:t>protection may become a limitation</a:t>
            </a:r>
          </a:p>
          <a:p>
            <a:endParaRPr lang="fi-FI" sz="1800" u="sng" dirty="0"/>
          </a:p>
          <a:p>
            <a:r>
              <a:rPr lang="fi-FI" sz="1800" b="1" dirty="0"/>
              <a:t>ReBCO</a:t>
            </a:r>
            <a:r>
              <a:rPr lang="fi-FI" sz="1800" dirty="0"/>
              <a:t>, hotspot temperature limit 200 K: </a:t>
            </a:r>
          </a:p>
          <a:p>
            <a:pPr marL="457200" lvl="1" indent="0">
              <a:buNone/>
            </a:pPr>
            <a:r>
              <a:rPr lang="fi-FI" sz="1800" dirty="0"/>
              <a:t>High cost requires small coil and very high current density </a:t>
            </a:r>
            <a:r>
              <a:rPr lang="fi-FI" sz="1800" dirty="0">
                <a:sym typeface="Wingdings" panose="05000000000000000000" pitchFamily="2" charset="2"/>
              </a:rPr>
              <a:t> </a:t>
            </a:r>
            <a:r>
              <a:rPr lang="fi-FI" sz="1800" u="sng" dirty="0">
                <a:sym typeface="Wingdings" panose="05000000000000000000" pitchFamily="2" charset="2"/>
              </a:rPr>
              <a:t>Protection will be a limiting factor </a:t>
            </a:r>
          </a:p>
          <a:p>
            <a:endParaRPr lang="fi-FI" sz="1800" dirty="0"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fi-FI" sz="1800" dirty="0">
                <a:sym typeface="Wingdings" panose="05000000000000000000" pitchFamily="2" charset="2"/>
              </a:rPr>
              <a:t>In all cases we assume 40 ms protection delay between original quench and quench protection system efficiency.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8AAFC1F-2926-29CC-097C-57F1CFF931CD}"/>
              </a:ext>
            </a:extLst>
          </p:cNvPr>
          <p:cNvSpPr txBox="1"/>
          <p:nvPr/>
        </p:nvSpPr>
        <p:spPr>
          <a:xfrm>
            <a:off x="1001288" y="1347562"/>
            <a:ext cx="5372257" cy="187743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prstClr val="black"/>
                </a:solidFill>
                <a:cs typeface="Arial" panose="020B0604020202020204" pitchFamily="34" charset="0"/>
              </a:rPr>
              <a:t>Summary of steps:</a:t>
            </a:r>
          </a:p>
          <a:p>
            <a:endParaRPr lang="en-US" sz="800" dirty="0">
              <a:solidFill>
                <a:prstClr val="black"/>
              </a:solidFill>
              <a:cs typeface="Arial" panose="020B0604020202020204" pitchFamily="34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dirty="0">
                <a:solidFill>
                  <a:prstClr val="black"/>
                </a:solidFill>
                <a:cs typeface="Arial" panose="020B0604020202020204" pitchFamily="34" charset="0"/>
              </a:rPr>
              <a:t>Current density vs. dipole field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>
                <a:solidFill>
                  <a:prstClr val="black"/>
                </a:solidFill>
                <a:cs typeface="Arial" panose="020B0604020202020204" pitchFamily="34" charset="0"/>
              </a:rPr>
              <a:t>Maximum energy density vs. current density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>
                <a:solidFill>
                  <a:prstClr val="black"/>
                </a:solidFill>
                <a:cs typeface="Arial" panose="020B0604020202020204" pitchFamily="34" charset="0"/>
              </a:rPr>
              <a:t>Aperture vs. stored energy density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>
                <a:solidFill>
                  <a:prstClr val="black"/>
                </a:solidFill>
                <a:cs typeface="Arial" panose="020B0604020202020204" pitchFamily="34" charset="0"/>
              </a:rPr>
              <a:t>Aperture vs. bore field, assuming constant coil cross-section (as limited by conductor cost)</a:t>
            </a:r>
            <a:endParaRPr lang="en-GB" dirty="0"/>
          </a:p>
        </p:txBody>
      </p:sp>
      <p:pic>
        <p:nvPicPr>
          <p:cNvPr id="10" name="Picture 9" descr="A diagram of a voltage&#10;&#10;Description automatically generated">
            <a:extLst>
              <a:ext uri="{FF2B5EF4-FFF2-40B4-BE49-F238E27FC236}">
                <a16:creationId xmlns:a16="http://schemas.microsoft.com/office/drawing/2014/main" id="{82A58BFB-565D-4791-C8AC-D0111E91F78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7805" y="3224999"/>
            <a:ext cx="4598263" cy="2973583"/>
          </a:xfrm>
          <a:prstGeom prst="rect">
            <a:avLst/>
          </a:prstGeom>
        </p:spPr>
      </p:pic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BB09023-3949-78C8-45F5-A300256EEBC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35496" y="6393928"/>
            <a:ext cx="3179556" cy="365125"/>
          </a:xfrm>
        </p:spPr>
        <p:txBody>
          <a:bodyPr/>
          <a:lstStyle/>
          <a:p>
            <a:r>
              <a:rPr lang="en-US" dirty="0"/>
              <a:t>15 December – D. Novelli</a:t>
            </a:r>
            <a:endParaRPr lang="en-GB" sz="1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228752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38994</TotalTime>
  <Words>2968</Words>
  <Application>Microsoft Office PowerPoint</Application>
  <PresentationFormat>Widescreen</PresentationFormat>
  <Paragraphs>495</Paragraphs>
  <Slides>24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32" baseType="lpstr">
      <vt:lpstr>Arial</vt:lpstr>
      <vt:lpstr>Calibri</vt:lpstr>
      <vt:lpstr>Calibri Light</vt:lpstr>
      <vt:lpstr>Cambria Math</vt:lpstr>
      <vt:lpstr>Inter</vt:lpstr>
      <vt:lpstr>Raleway</vt:lpstr>
      <vt:lpstr>Wingdings</vt:lpstr>
      <vt:lpstr>Tema di Office</vt:lpstr>
      <vt:lpstr>PowerPoint Presentation</vt:lpstr>
      <vt:lpstr>Collider Magnets Requirements </vt:lpstr>
      <vt:lpstr>General Assumptions</vt:lpstr>
      <vt:lpstr>General Assumptions</vt:lpstr>
      <vt:lpstr>A-B Plots Explanation</vt:lpstr>
      <vt:lpstr>Dipole – A-B Plots</vt:lpstr>
      <vt:lpstr>Dipole – A-B Plots</vt:lpstr>
      <vt:lpstr>Quadrupole – A-B Plots</vt:lpstr>
      <vt:lpstr>Protection Limit ( Courtesy by Tiina Salmi – https://indico.cern.ch/event/1240045/ ) </vt:lpstr>
      <vt:lpstr>Combined Function Magnet</vt:lpstr>
      <vt:lpstr>Conclusions</vt:lpstr>
      <vt:lpstr>PowerPoint Presentation</vt:lpstr>
      <vt:lpstr>PowerPoint Presentation</vt:lpstr>
      <vt:lpstr>Cost Model</vt:lpstr>
      <vt:lpstr>Cost Model</vt:lpstr>
      <vt:lpstr>Cost Model</vt:lpstr>
      <vt:lpstr>Stress Limit</vt:lpstr>
      <vt:lpstr>Iron Discussion</vt:lpstr>
      <vt:lpstr>Peaking Factor</vt:lpstr>
      <vt:lpstr>Peaking Factor</vt:lpstr>
      <vt:lpstr>Margin Limit</vt:lpstr>
      <vt:lpstr>Margin Limit</vt:lpstr>
      <vt:lpstr>Margin Limit</vt:lpstr>
      <vt:lpstr>Margin Limit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MuColl WP7 – task 4 Collider Complex</dc:title>
  <dc:creator>BARBARA CAIFFI</dc:creator>
  <cp:lastModifiedBy>Daniel Novelli</cp:lastModifiedBy>
  <cp:revision>329</cp:revision>
  <dcterms:created xsi:type="dcterms:W3CDTF">2022-09-13T13:16:53Z</dcterms:created>
  <dcterms:modified xsi:type="dcterms:W3CDTF">2023-12-15T14:26:55Z</dcterms:modified>
</cp:coreProperties>
</file>