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10"/>
  </p:notesMasterIdLst>
  <p:handoutMasterIdLst>
    <p:handoutMasterId r:id="rId11"/>
  </p:handoutMasterIdLst>
  <p:sldIdLst>
    <p:sldId id="1435" r:id="rId3"/>
    <p:sldId id="1441" r:id="rId4"/>
    <p:sldId id="1442" r:id="rId5"/>
    <p:sldId id="1437" r:id="rId6"/>
    <p:sldId id="1433" r:id="rId7"/>
    <p:sldId id="1443" r:id="rId8"/>
    <p:sldId id="1440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ias Waldmann" initials="TW" lastIdx="3" clrIdx="0">
    <p:extLst>
      <p:ext uri="{19B8F6BF-5375-455C-9EA6-DF929625EA0E}">
        <p15:presenceInfo xmlns:p15="http://schemas.microsoft.com/office/powerpoint/2012/main" userId="54f8ada69c3c4b54" providerId="Windows Live"/>
      </p:ext>
    </p:extLst>
  </p:cmAuthor>
  <p:cmAuthor id="2" name="Piotr Gasik" initials="PG" lastIdx="2" clrIdx="1">
    <p:extLst>
      <p:ext uri="{19B8F6BF-5375-455C-9EA6-DF929625EA0E}">
        <p15:presenceInfo xmlns:p15="http://schemas.microsoft.com/office/powerpoint/2012/main" userId="S::p.gasik@cern.ch::36489971-f330-4833-98e6-9247d8ff1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9AE"/>
    <a:srgbClr val="00007F"/>
    <a:srgbClr val="FF3FFF"/>
    <a:srgbClr val="DEECF8"/>
    <a:srgbClr val="E3F1D9"/>
    <a:srgbClr val="000000"/>
    <a:srgbClr val="4A4F4D"/>
    <a:srgbClr val="8C0000"/>
    <a:srgbClr val="DFE655"/>
    <a:srgbClr val="1B5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0"/>
    <p:restoredTop sz="96918"/>
  </p:normalViewPr>
  <p:slideViewPr>
    <p:cSldViewPr snapToGrid="0" snapToObjects="1">
      <p:cViewPr varScale="1">
        <p:scale>
          <a:sx n="175" d="100"/>
          <a:sy n="175" d="100"/>
        </p:scale>
        <p:origin x="65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81769-0800-944A-8DBB-2DAEF1C6D333}" type="datetimeFigureOut">
              <a:rPr lang="en-US" smtClean="0"/>
              <a:pPr/>
              <a:t>1/29/24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5C290-D270-0C47-828A-99847FD7389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8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BCFC-5A55-3748-A3F0-3E2A4EDC3E18}" type="datetimeFigureOut">
              <a:rPr lang="en-US" smtClean="0"/>
              <a:pPr/>
              <a:t>1/29/24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71D0-4E26-554E-994E-38E72B70DF4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3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rgbClr val="1D59AE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  <a:prstGeom prst="rect">
            <a:avLst/>
          </a:prstGeom>
        </p:spPr>
        <p:txBody>
          <a:bodyPr/>
          <a:lstStyle>
            <a:lvl1pPr marL="184150" indent="-184150">
              <a:tabLst/>
              <a:defRPr sz="2400"/>
            </a:lvl1pPr>
            <a:lvl2pPr marL="584200" indent="-223838">
              <a:tabLst/>
              <a:defRPr sz="2000"/>
            </a:lvl2pPr>
            <a:lvl3pPr marL="892175" indent="-177800">
              <a:tabLst/>
              <a:defRPr sz="1800"/>
            </a:lvl3pPr>
            <a:lvl4pPr marL="1246188" indent="-177800">
              <a:tabLst/>
              <a:defRPr sz="1600"/>
            </a:lvl4pPr>
            <a:lvl5pPr marL="1600200" indent="-177800">
              <a:tabLst/>
              <a:defRPr sz="1600"/>
            </a:lvl5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RD51 Collaboration Meeeting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686AB-5E0E-0B44-9671-EE4812669FB6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4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r>
              <a:rPr lang="pl-PL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F0F621-22DA-A041-BEF9-0984CECC0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CBD7919-FFEF-A34C-BFE8-1DB51E817C54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D7353-A87F-F045-88D7-5F7C0E113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6EDFA5-39E8-4742-B5F1-F1A770D2F73F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8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2" y="616856"/>
            <a:ext cx="7844971" cy="0"/>
          </a:xfrm>
          <a:prstGeom prst="line">
            <a:avLst/>
          </a:prstGeom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F9D8119-F7C0-A247-8E36-475B9225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CECD4D6-CEBA-244B-964B-18F77BCC6F7C}" type="slidenum">
              <a:rPr lang="de-DE" smtClean="0"/>
              <a:pPr/>
              <a:t>‹N°›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3D846DC-638D-AF44-93D2-613D06B8E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90CF7F1-AE20-02FD-FC35-0FAF8FBB6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4511" y="-4643"/>
            <a:ext cx="779489" cy="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5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06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96263BB-DD79-C0F8-98D0-222D61BDA587}"/>
              </a:ext>
            </a:extLst>
          </p:cNvPr>
          <p:cNvSpPr txBox="1"/>
          <p:nvPr/>
        </p:nvSpPr>
        <p:spPr>
          <a:xfrm>
            <a:off x="947351" y="996779"/>
            <a:ext cx="6713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Innovative gaseous detectors for calorimetry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6674C75-5BE8-79E2-1C6E-D1364C9FF211}"/>
              </a:ext>
            </a:extLst>
          </p:cNvPr>
          <p:cNvSpPr txBox="1"/>
          <p:nvPr/>
        </p:nvSpPr>
        <p:spPr>
          <a:xfrm>
            <a:off x="457199" y="2115396"/>
            <a:ext cx="79206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To develop precise gaseous detectors as active media for future calorimeters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Several technologies are of interest : (M)RPC, MPGD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The boundaries with DRD6 are well defined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29C8CF-A99D-8A95-1992-DA93D5F5A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66" y="609601"/>
            <a:ext cx="7933038" cy="420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19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114167-83B8-561B-76F1-99910D569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2036"/>
            <a:ext cx="5002886" cy="3969449"/>
          </a:xfrm>
          <a:ln w="12700">
            <a:solidFill>
              <a:srgbClr val="00B050"/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b="1" dirty="0"/>
              <a:t>How the WP covers the topics in the ECFA roadmap</a:t>
            </a:r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600" b="1" i="1" dirty="0"/>
              <a:t>DRDTs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000" dirty="0"/>
              <a:t>DRDT 1.1 - Precise timing detectors with rate capability, spatial resolution.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000" dirty="0"/>
              <a:t>DRDT 1.3 – Study eco-friendly solutions for gaseous timing detector</a:t>
            </a:r>
            <a:endParaRPr lang="en-GB" sz="1000" i="1" dirty="0"/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600" b="1" dirty="0"/>
              <a:t>Challenges</a:t>
            </a:r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000" i="1" dirty="0"/>
              <a:t> -Realization of thin and large surface detectors with high efficiency,   excellent uniformity and high-rate capabilities operated with eco-friendly gases</a:t>
            </a:r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000" i="1" dirty="0"/>
              <a:t>- Very good time resolution</a:t>
            </a:r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000" i="1" dirty="0"/>
              <a:t>-Embedded readout electronics</a:t>
            </a:r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600" b="1" dirty="0"/>
              <a:t>Goals</a:t>
            </a:r>
          </a:p>
          <a:p>
            <a:pPr marL="360362" lvl="1" indent="0">
              <a:lnSpc>
                <a:spcPct val="150000"/>
              </a:lnSpc>
              <a:buNone/>
            </a:pPr>
            <a:r>
              <a:rPr lang="en-GB" sz="1000" i="1" dirty="0"/>
              <a:t>To provide high granular hadronic calorimeters with active media made of gaseous detectors to efficiently apply the PFA techniques and at the same time provide good energy resolution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600" i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29C8CF-A99D-8A95-1992-DA93D5F5A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486" y="609601"/>
            <a:ext cx="3570514" cy="420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60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83A69-B8C6-4E22-010B-24DA2D4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WP5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11192EC-1396-FA7A-7819-E7C0DD538CC5}"/>
              </a:ext>
            </a:extLst>
          </p:cNvPr>
          <p:cNvSpPr txBox="1">
            <a:spLocks/>
          </p:cNvSpPr>
          <p:nvPr/>
        </p:nvSpPr>
        <p:spPr>
          <a:xfrm>
            <a:off x="457200" y="842037"/>
            <a:ext cx="5002886" cy="3815482"/>
          </a:xfrm>
          <a:prstGeom prst="rect">
            <a:avLst/>
          </a:prstGeom>
          <a:ln w="12700">
            <a:solidFill>
              <a:srgbClr val="1D59AE"/>
            </a:solidFill>
          </a:ln>
        </p:spPr>
        <p:txBody>
          <a:bodyPr/>
          <a:lstStyle>
            <a:lvl1pPr marL="184150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4200" indent="-223838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2175" indent="-17780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188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600" b="1" dirty="0"/>
              <a:t>Strategy: One project associating different technologies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b="1" dirty="0">
                <a:solidFill>
                  <a:srgbClr val="FF0000"/>
                </a:solidFill>
              </a:rPr>
              <a:t>Two Deliverables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D1.1- Performance and uniformity study of  </a:t>
            </a:r>
            <a:r>
              <a:rPr lang="en-GB" sz="1200" b="1" dirty="0"/>
              <a:t>large detectors built </a:t>
            </a:r>
            <a:r>
              <a:rPr lang="en-GB" sz="1200" dirty="0"/>
              <a:t>with different technologies ((M)RPC, MPGD) : </a:t>
            </a:r>
            <a:r>
              <a:rPr lang="en-GB" sz="1200" b="1" dirty="0"/>
              <a:t>Uniformity</a:t>
            </a:r>
            <a:r>
              <a:rPr lang="en-GB" sz="1200" dirty="0"/>
              <a:t> (</a:t>
            </a:r>
            <a:r>
              <a:rPr lang="en-GB" sz="1200" dirty="0" err="1"/>
              <a:t>efficiency&amp;cluster</a:t>
            </a:r>
            <a:r>
              <a:rPr lang="en-GB" sz="1200" dirty="0"/>
              <a:t> size), </a:t>
            </a:r>
            <a:r>
              <a:rPr lang="en-GB" sz="1200" b="1" dirty="0"/>
              <a:t>high rate,  time</a:t>
            </a:r>
            <a:r>
              <a:rPr lang="en-GB" sz="1200" dirty="0"/>
              <a:t> resolution.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D1.2 – Production of panels equipped </a:t>
            </a:r>
            <a:r>
              <a:rPr lang="en-GB" sz="1200" b="1" dirty="0"/>
              <a:t>with low-noise, low time-jitter readout electronics </a:t>
            </a:r>
            <a:r>
              <a:rPr lang="en-GB" sz="1200" dirty="0"/>
              <a:t>to read  out large detectors of different technologies  in collaboration with </a:t>
            </a:r>
            <a:r>
              <a:rPr lang="en-GB" sz="1200" b="1" dirty="0"/>
              <a:t>DRD6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b="1" dirty="0">
                <a:solidFill>
                  <a:srgbClr val="FF0000"/>
                </a:solidFill>
              </a:rPr>
              <a:t>Two milestones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M1.1 : Performance and uniformity study with prototypes of medium size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M1.2: Conception and construction of large surface detectors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A40D91B-44EA-2A19-4A8C-E344CF2E2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486" y="609601"/>
            <a:ext cx="3570514" cy="420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43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GB" dirty="0"/>
              <a:t>WP5</a:t>
            </a:r>
            <a:endParaRPr lang="en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B27D97F-3CED-A267-AD83-F2E5E6CEC842}"/>
              </a:ext>
            </a:extLst>
          </p:cNvPr>
          <p:cNvSpPr txBox="1">
            <a:spLocks/>
          </p:cNvSpPr>
          <p:nvPr/>
        </p:nvSpPr>
        <p:spPr>
          <a:xfrm>
            <a:off x="300681" y="1295117"/>
            <a:ext cx="4609070" cy="3276883"/>
          </a:xfrm>
          <a:prstGeom prst="rect">
            <a:avLst/>
          </a:prstGeom>
          <a:ln w="12700">
            <a:noFill/>
          </a:ln>
        </p:spPr>
        <p:txBody>
          <a:bodyPr/>
          <a:lstStyle>
            <a:lvl1pPr marL="184150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4200" indent="-223838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2175" indent="-17780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188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600" b="1" i="1" dirty="0"/>
              <a:t>Institutes</a:t>
            </a:r>
            <a:endParaRPr lang="en-GB" sz="1000" b="1" i="1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200" b="1" i="1" dirty="0"/>
              <a:t>          </a:t>
            </a:r>
            <a:r>
              <a:rPr lang="en-GB" sz="1200" dirty="0">
                <a:sym typeface="Wingdings" pitchFamily="2" charset="2"/>
              </a:rPr>
              <a:t></a:t>
            </a:r>
            <a:r>
              <a:rPr lang="en-GB" sz="1200" dirty="0"/>
              <a:t> 10 institutes from 8 countries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          </a:t>
            </a:r>
            <a:r>
              <a:rPr lang="en-GB" sz="1200" dirty="0">
                <a:sym typeface="Wingdings" pitchFamily="2" charset="2"/>
              </a:rPr>
              <a:t></a:t>
            </a:r>
            <a:r>
              <a:rPr lang="en-GB" sz="1200" dirty="0"/>
              <a:t> Most of all are also involved in DRD6 (calorimetry)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         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dirty="0"/>
              <a:t>Most of them have already worked  together on a given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               technology but in this proposal common studies will be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               an essential feature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0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000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F45BDB5-982A-08B6-7AF6-7046AF0B3619}"/>
              </a:ext>
            </a:extLst>
          </p:cNvPr>
          <p:cNvSpPr txBox="1"/>
          <p:nvPr/>
        </p:nvSpPr>
        <p:spPr>
          <a:xfrm>
            <a:off x="4686349" y="906161"/>
            <a:ext cx="40077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en-US" sz="1200" dirty="0" err="1">
                <a:cs typeface="Times New Roman" panose="02020603050405020304" pitchFamily="18" charset="0"/>
              </a:rPr>
              <a:t>Institut</a:t>
            </a:r>
            <a:r>
              <a:rPr lang="en-US" sz="1200" dirty="0">
                <a:cs typeface="Times New Roman" panose="02020603050405020304" pitchFamily="18" charset="0"/>
              </a:rPr>
              <a:t> de la physique des 2 </a:t>
            </a:r>
            <a:r>
              <a:rPr lang="en-US" sz="1200" dirty="0" err="1">
                <a:cs typeface="Times New Roman" panose="02020603050405020304" pitchFamily="18" charset="0"/>
              </a:rPr>
              <a:t>infinis</a:t>
            </a:r>
            <a:r>
              <a:rPr lang="en-US" sz="1200" dirty="0">
                <a:cs typeface="Times New Roman" panose="02020603050405020304" pitchFamily="18" charset="0"/>
              </a:rPr>
              <a:t> (IP2I)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Centro de </a:t>
            </a:r>
            <a:r>
              <a:rPr lang="en-US" sz="1200" dirty="0" err="1">
                <a:cs typeface="Times New Roman" panose="02020603050405020304" pitchFamily="18" charset="0"/>
              </a:rPr>
              <a:t>Investigaciones</a:t>
            </a:r>
            <a:r>
              <a:rPr lang="en-US" sz="1200" dirty="0"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cs typeface="Times New Roman" panose="02020603050405020304" pitchFamily="18" charset="0"/>
              </a:rPr>
              <a:t>Energéticas</a:t>
            </a:r>
            <a:r>
              <a:rPr lang="en-US" sz="1200" dirty="0"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cs typeface="Times New Roman" panose="02020603050405020304" pitchFamily="18" charset="0"/>
              </a:rPr>
              <a:t>Medioambientales</a:t>
            </a:r>
            <a:r>
              <a:rPr lang="en-US" sz="1200" dirty="0">
                <a:cs typeface="Times New Roman" panose="02020603050405020304" pitchFamily="18" charset="0"/>
              </a:rPr>
              <a:t> y </a:t>
            </a:r>
            <a:r>
              <a:rPr lang="en-US" sz="1200" dirty="0" err="1">
                <a:cs typeface="Times New Roman" panose="02020603050405020304" pitchFamily="18" charset="0"/>
              </a:rPr>
              <a:t>Tecnológicas</a:t>
            </a:r>
            <a:r>
              <a:rPr lang="en-US" sz="1200" dirty="0">
                <a:cs typeface="Times New Roman" panose="02020603050405020304" pitchFamily="18" charset="0"/>
              </a:rPr>
              <a:t> (CIEMAT) 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Vrije Universiteit Brussel (VUB)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 err="1">
                <a:cs typeface="Times New Roman" panose="02020603050405020304" pitchFamily="18" charset="0"/>
              </a:rPr>
              <a:t>Gangneung-Wonju</a:t>
            </a:r>
            <a:r>
              <a:rPr lang="en-US" sz="1200" dirty="0">
                <a:cs typeface="Times New Roman" panose="02020603050405020304" pitchFamily="18" charset="0"/>
              </a:rPr>
              <a:t> National University (GWNU)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Shanghai Jiao Tong University (SJTU)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Max-Planck Institute for Physics (MPP) 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Weizmann Institute of Science (WIS)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Bari INFN &amp; University (INFN-</a:t>
            </a:r>
            <a:r>
              <a:rPr lang="en-US" sz="1200" dirty="0" err="1">
                <a:cs typeface="Times New Roman" panose="02020603050405020304" pitchFamily="18" charset="0"/>
              </a:rPr>
              <a:t>ba</a:t>
            </a:r>
            <a:r>
              <a:rPr lang="en-US" sz="1200" dirty="0">
                <a:cs typeface="Times New Roman" panose="02020603050405020304" pitchFamily="18" charset="0"/>
              </a:rPr>
              <a:t>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ROME3 University (ROME3)</a:t>
            </a:r>
          </a:p>
          <a:p>
            <a:endParaRPr lang="en-US" sz="1200" dirty="0">
              <a:cs typeface="Times New Roman" panose="02020603050405020304" pitchFamily="18" charset="0"/>
            </a:endParaRPr>
          </a:p>
          <a:p>
            <a:pPr marL="171450" indent="-171450">
              <a:buFont typeface="Wingdings" pitchFamily="2" charset="2"/>
              <a:buChar char="Ø"/>
            </a:pPr>
            <a:r>
              <a:rPr lang="en-US" sz="1200" dirty="0">
                <a:cs typeface="Times New Roman" panose="02020603050405020304" pitchFamily="18" charset="0"/>
              </a:rPr>
              <a:t>Naples INFN (INFN-Na)</a:t>
            </a:r>
          </a:p>
        </p:txBody>
      </p:sp>
    </p:spTree>
    <p:extLst>
      <p:ext uri="{BB962C8B-B14F-4D97-AF65-F5344CB8AC3E}">
        <p14:creationId xmlns:p14="http://schemas.microsoft.com/office/powerpoint/2010/main" val="4045365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GB" dirty="0"/>
              <a:t>WP5</a:t>
            </a:r>
            <a:endParaRPr lang="en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B27D97F-3CED-A267-AD83-F2E5E6CEC842}"/>
              </a:ext>
            </a:extLst>
          </p:cNvPr>
          <p:cNvSpPr txBox="1">
            <a:spLocks/>
          </p:cNvSpPr>
          <p:nvPr/>
        </p:nvSpPr>
        <p:spPr>
          <a:xfrm>
            <a:off x="341870" y="1269119"/>
            <a:ext cx="5002886" cy="3276883"/>
          </a:xfrm>
          <a:prstGeom prst="rect">
            <a:avLst/>
          </a:prstGeom>
          <a:ln w="12700">
            <a:noFill/>
          </a:ln>
        </p:spPr>
        <p:txBody>
          <a:bodyPr/>
          <a:lstStyle>
            <a:lvl1pPr marL="184150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4200" indent="-223838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2175" indent="-17780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188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600" b="1" i="1" dirty="0"/>
              <a:t>Funding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/>
              <a:t>    </a:t>
            </a:r>
            <a:r>
              <a:rPr lang="en-GB" sz="1200" dirty="0">
                <a:sym typeface="Wingdings" pitchFamily="2" charset="2"/>
              </a:rPr>
              <a:t> The foreseen developments  on detectors is already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>
                <a:sym typeface="Wingdings" pitchFamily="2" charset="2"/>
              </a:rPr>
              <a:t>         available or almost sure to be available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>
                <a:sym typeface="Wingdings" pitchFamily="2" charset="2"/>
              </a:rPr>
              <a:t>     existing readout electronics could be used to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>
                <a:sym typeface="Wingdings" pitchFamily="2" charset="2"/>
              </a:rPr>
              <a:t>        characterize but new and more performant ones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>
                <a:sym typeface="Wingdings" pitchFamily="2" charset="2"/>
              </a:rPr>
              <a:t>        need to be produced in common with other WPs in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1200" dirty="0">
                <a:sym typeface="Wingdings" pitchFamily="2" charset="2"/>
              </a:rPr>
              <a:t>         DRD1 and DRD6.</a:t>
            </a:r>
            <a:endParaRPr lang="en-GB" sz="1200" dirty="0"/>
          </a:p>
          <a:p>
            <a:pPr marL="0" indent="0">
              <a:lnSpc>
                <a:spcPct val="150000"/>
              </a:lnSpc>
              <a:buNone/>
            </a:pPr>
            <a:endParaRPr lang="en-GB" sz="10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000" dirty="0"/>
              <a:t>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5644E1E-7A42-B3EA-D460-36E1E62D7550}"/>
              </a:ext>
            </a:extLst>
          </p:cNvPr>
          <p:cNvSpPr txBox="1"/>
          <p:nvPr/>
        </p:nvSpPr>
        <p:spPr>
          <a:xfrm>
            <a:off x="5255554" y="780086"/>
            <a:ext cx="636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Existing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8D1716F-CA22-D19B-76CE-97C5DB7C7388}"/>
              </a:ext>
            </a:extLst>
          </p:cNvPr>
          <p:cNvSpPr txBox="1"/>
          <p:nvPr/>
        </p:nvSpPr>
        <p:spPr>
          <a:xfrm>
            <a:off x="4391513" y="2645951"/>
            <a:ext cx="16001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Additional (not existing)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45398A2-EA4B-163B-6922-ED4B5C510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337" y="1116536"/>
            <a:ext cx="2689497" cy="145060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E9C185D-4C6E-47F0-768C-0465C2CE9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658" y="1116537"/>
            <a:ext cx="1768142" cy="145060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322FE12-3630-6ECD-C2BF-5BC5C16CA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896" y="2986368"/>
            <a:ext cx="2597937" cy="34976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C523357-AE33-8A82-083E-7835FCB7A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8658" y="2969299"/>
            <a:ext cx="1768142" cy="36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A1D1-C5DB-B173-3B97-A790A2E6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GB" dirty="0"/>
              <a:t>WP5</a:t>
            </a:r>
            <a:endParaRPr lang="en-D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C80636-B2A2-2BAF-1528-898D10A161BE}"/>
              </a:ext>
            </a:extLst>
          </p:cNvPr>
          <p:cNvSpPr txBox="1"/>
          <p:nvPr/>
        </p:nvSpPr>
        <p:spPr>
          <a:xfrm>
            <a:off x="2611395" y="896721"/>
            <a:ext cx="3105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Next steps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2D25223-B813-1DB2-5E4B-C13D001D48B8}"/>
              </a:ext>
            </a:extLst>
          </p:cNvPr>
          <p:cNvSpPr txBox="1"/>
          <p:nvPr/>
        </p:nvSpPr>
        <p:spPr>
          <a:xfrm>
            <a:off x="457200" y="1644993"/>
            <a:ext cx="69403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Fist step will be to organize the first official meeting of WP5. The major points to be discussed  will be: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Update on the current activities  and funding perspectives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Inventory of the available local facilities and tools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Discussion of the common activities across the different technologies</a:t>
            </a:r>
          </a:p>
          <a:p>
            <a:r>
              <a:rPr lang="en-US" dirty="0"/>
              <a:t>       Mechanics, gas, cooling, electronics… </a:t>
            </a:r>
          </a:p>
          <a:p>
            <a:endParaRPr lang="en-US" dirty="0"/>
          </a:p>
          <a:p>
            <a:r>
              <a:rPr lang="en-US" dirty="0"/>
              <a:t>The goal is to  build on current R&amp;D activities with available fundings and provide the needed arguments to obtain more fundings and to extend the network to new comers </a:t>
            </a:r>
          </a:p>
        </p:txBody>
      </p:sp>
    </p:spTree>
    <p:extLst>
      <p:ext uri="{BB962C8B-B14F-4D97-AF65-F5344CB8AC3E}">
        <p14:creationId xmlns:p14="http://schemas.microsoft.com/office/powerpoint/2010/main" val="4223801464"/>
      </p:ext>
    </p:extLst>
  </p:cSld>
  <p:clrMapOvr>
    <a:masterClrMapping/>
  </p:clrMapOvr>
</p:sld>
</file>

<file path=ppt/theme/theme1.xml><?xml version="1.0" encoding="utf-8"?>
<a:theme xmlns:a="http://schemas.openxmlformats.org/drawingml/2006/main" name="ALICE_own_16-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16-9" id="{5F4209C4-504F-F14C-B350-41E86D492D0D}" vid="{9466F39D-475A-804D-9B27-93E6AD09E376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</TotalTime>
  <Words>499</Words>
  <Application>Microsoft Macintosh PowerPoint</Application>
  <PresentationFormat>Affichage à l'écran (16:9)</PresentationFormat>
  <Paragraphs>77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Wingdings</vt:lpstr>
      <vt:lpstr>ALICE_own_16-9</vt:lpstr>
      <vt:lpstr>Custom Design</vt:lpstr>
      <vt:lpstr>WP5</vt:lpstr>
      <vt:lpstr>WP5</vt:lpstr>
      <vt:lpstr>WP5</vt:lpstr>
      <vt:lpstr>WP5</vt:lpstr>
      <vt:lpstr>WP5</vt:lpstr>
      <vt:lpstr>WP5</vt:lpstr>
      <vt:lpstr>WP5</vt:lpstr>
    </vt:vector>
  </TitlesOfParts>
  <Company>Technische Universität München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Gasik</dc:creator>
  <cp:lastModifiedBy>laktineh imad</cp:lastModifiedBy>
  <cp:revision>2546</cp:revision>
  <cp:lastPrinted>2022-10-02T09:45:25Z</cp:lastPrinted>
  <dcterms:created xsi:type="dcterms:W3CDTF">2018-04-16T13:41:07Z</dcterms:created>
  <dcterms:modified xsi:type="dcterms:W3CDTF">2024-01-29T15:20:23Z</dcterms:modified>
</cp:coreProperties>
</file>