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75" r:id="rId5"/>
    <p:sldId id="1315" r:id="rId6"/>
    <p:sldId id="276" r:id="rId7"/>
    <p:sldId id="262" r:id="rId8"/>
    <p:sldId id="263" r:id="rId9"/>
    <p:sldId id="1318" r:id="rId10"/>
    <p:sldId id="1319" r:id="rId11"/>
    <p:sldId id="1316" r:id="rId12"/>
    <p:sldId id="1322" r:id="rId13"/>
    <p:sldId id="1321" r:id="rId14"/>
    <p:sldId id="1323" r:id="rId15"/>
    <p:sldId id="1324" r:id="rId16"/>
    <p:sldId id="1325" r:id="rId17"/>
    <p:sldId id="1326" r:id="rId18"/>
    <p:sldId id="1327" r:id="rId19"/>
    <p:sldId id="1328" r:id="rId20"/>
    <p:sldId id="1329" r:id="rId21"/>
    <p:sldId id="1330" r:id="rId22"/>
    <p:sldId id="259" r:id="rId23"/>
    <p:sldId id="264" r:id="rId24"/>
    <p:sldId id="266" r:id="rId2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026"/>
    <p:restoredTop sz="94681"/>
  </p:normalViewPr>
  <p:slideViewPr>
    <p:cSldViewPr snapToGrid="0">
      <p:cViewPr>
        <p:scale>
          <a:sx n="96" d="100"/>
          <a:sy n="96" d="100"/>
        </p:scale>
        <p:origin x="352" y="11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92BE-700F-4476-A70D-91B59D944968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B39F-514C-4B46-97BB-631D9FB262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97015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92BE-700F-4476-A70D-91B59D944968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B39F-514C-4B46-97BB-631D9FB262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079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92BE-700F-4476-A70D-91B59D944968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B39F-514C-4B46-97BB-631D9FB262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9831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92BE-700F-4476-A70D-91B59D944968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B39F-514C-4B46-97BB-631D9FB262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2310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92BE-700F-4476-A70D-91B59D944968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B39F-514C-4B46-97BB-631D9FB262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7458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92BE-700F-4476-A70D-91B59D944968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B39F-514C-4B46-97BB-631D9FB262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1557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92BE-700F-4476-A70D-91B59D944968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B39F-514C-4B46-97BB-631D9FB262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3144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92BE-700F-4476-A70D-91B59D944968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B39F-514C-4B46-97BB-631D9FB262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7567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92BE-700F-4476-A70D-91B59D944968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B39F-514C-4B46-97BB-631D9FB262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41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92BE-700F-4476-A70D-91B59D944968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B39F-514C-4B46-97BB-631D9FB262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9936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592BE-700F-4476-A70D-91B59D944968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9B39F-514C-4B46-97BB-631D9FB262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0341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592BE-700F-4476-A70D-91B59D944968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9B39F-514C-4B46-97BB-631D9FB2621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1562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mailto:DRD1-WP8-contact@cern.ch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11" Type="http://schemas.openxmlformats.org/officeDocument/2006/relationships/image" Target="../media/image14.emf"/><Relationship Id="rId5" Type="http://schemas.openxmlformats.org/officeDocument/2006/relationships/image" Target="../media/image9.jpeg"/><Relationship Id="rId10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tiff"/><Relationship Id="rId4" Type="http://schemas.openxmlformats.org/officeDocument/2006/relationships/image" Target="../media/image1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15291" y="1027612"/>
            <a:ext cx="9144000" cy="3074534"/>
          </a:xfrm>
        </p:spPr>
        <p:txBody>
          <a:bodyPr>
            <a:normAutofit fontScale="90000"/>
          </a:bodyPr>
          <a:lstStyle/>
          <a:p>
            <a:r>
              <a:rPr lang="en-US" sz="4900" b="1" dirty="0">
                <a:solidFill>
                  <a:srgbClr val="FF0000"/>
                </a:solidFill>
              </a:rPr>
              <a:t>TPCs used as reaction/decay chambers</a:t>
            </a:r>
            <a:br>
              <a:rPr lang="fr-FR" sz="4900" b="1" dirty="0">
                <a:solidFill>
                  <a:srgbClr val="FF0000"/>
                </a:solidFill>
              </a:rPr>
            </a:br>
            <a:br>
              <a:rPr lang="fr-FR" sz="4900" dirty="0">
                <a:solidFill>
                  <a:srgbClr val="FF0000"/>
                </a:solidFill>
              </a:rPr>
            </a:br>
            <a:r>
              <a:rPr lang="fr-FR" sz="4900" b="1" dirty="0" err="1">
                <a:solidFill>
                  <a:srgbClr val="FF0000"/>
                </a:solidFill>
              </a:rPr>
              <a:t>Work</a:t>
            </a:r>
            <a:r>
              <a:rPr lang="fr-FR" sz="4900" b="1" dirty="0">
                <a:solidFill>
                  <a:srgbClr val="FF0000"/>
                </a:solidFill>
              </a:rPr>
              <a:t> Package 8</a:t>
            </a:r>
            <a:br>
              <a:rPr lang="fr-FR" b="1" dirty="0">
                <a:solidFill>
                  <a:srgbClr val="FF0000"/>
                </a:solidFill>
              </a:rPr>
            </a:b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83385" y="4864780"/>
            <a:ext cx="10000618" cy="1363025"/>
          </a:xfrm>
        </p:spPr>
        <p:txBody>
          <a:bodyPr>
            <a:normAutofit/>
          </a:bodyPr>
          <a:lstStyle/>
          <a:p>
            <a:r>
              <a:rPr lang="fr-FR" dirty="0"/>
              <a:t>Esther Ferrer </a:t>
            </a:r>
            <a:r>
              <a:rPr lang="fr-FR" dirty="0" err="1"/>
              <a:t>Ribas</a:t>
            </a:r>
            <a:r>
              <a:rPr lang="fr-FR" dirty="0"/>
              <a:t>, Diego González-</a:t>
            </a:r>
            <a:r>
              <a:rPr lang="fr-FR" dirty="0" err="1"/>
              <a:t>Díaz</a:t>
            </a:r>
            <a:endParaRPr lang="fr-FR" dirty="0"/>
          </a:p>
          <a:p>
            <a:r>
              <a:rPr lang="fr-FR" dirty="0"/>
              <a:t>DRD1 Meeting</a:t>
            </a:r>
          </a:p>
          <a:p>
            <a:r>
              <a:rPr lang="fr-FR" dirty="0"/>
              <a:t>30</a:t>
            </a:r>
            <a:r>
              <a:rPr lang="fr-FR" baseline="30000" dirty="0"/>
              <a:t>th</a:t>
            </a:r>
            <a:r>
              <a:rPr lang="fr-FR" dirty="0"/>
              <a:t> </a:t>
            </a:r>
            <a:r>
              <a:rPr lang="fr-FR" dirty="0" err="1"/>
              <a:t>January</a:t>
            </a:r>
            <a:r>
              <a:rPr lang="fr-FR" dirty="0"/>
              <a:t> 2024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5274B405-6BC3-8448-A7D9-DE27213D3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8725" y="6492874"/>
            <a:ext cx="2057400" cy="365125"/>
          </a:xfrm>
        </p:spPr>
        <p:txBody>
          <a:bodyPr/>
          <a:lstStyle/>
          <a:p>
            <a:fld id="{A8F156D0-E933-7440-B2A0-34A4D0B6A2BF}" type="slidenum">
              <a:rPr lang="en-US" sz="1600" smtClean="0"/>
              <a:t>1</a:t>
            </a:fld>
            <a:endParaRPr lang="en-US" sz="1600"/>
          </a:p>
        </p:txBody>
      </p:sp>
    </p:spTree>
    <p:extLst>
      <p:ext uri="{BB962C8B-B14F-4D97-AF65-F5344CB8AC3E}">
        <p14:creationId xmlns:p14="http://schemas.microsoft.com/office/powerpoint/2010/main" val="30106493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321C13D-2324-8D4B-94CA-1C0E939F4AB1}"/>
              </a:ext>
            </a:extLst>
          </p:cNvPr>
          <p:cNvSpPr/>
          <p:nvPr/>
        </p:nvSpPr>
        <p:spPr>
          <a:xfrm>
            <a:off x="49918" y="690544"/>
            <a:ext cx="6283434" cy="119714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226187" y="2086706"/>
            <a:ext cx="5817561" cy="4660687"/>
          </a:xfrm>
        </p:spPr>
        <p:txBody>
          <a:bodyPr>
            <a:normAutofit fontScale="32500" lnSpcReduction="20000"/>
          </a:bodyPr>
          <a:lstStyle/>
          <a:p>
            <a:r>
              <a:rPr lang="en-GB" sz="4900" b="1" dirty="0"/>
              <a:t>Participating institutes:</a:t>
            </a:r>
          </a:p>
          <a:p>
            <a:endParaRPr lang="fr-FR" dirty="0"/>
          </a:p>
          <a:p>
            <a:pPr marL="514350" indent="-514350">
              <a:buFont typeface="+mj-lt"/>
              <a:buAutoNum type="arabicPeriod"/>
            </a:pPr>
            <a:r>
              <a:rPr lang="en-GB" sz="4300" dirty="0"/>
              <a:t>RWTH Aachen University III. </a:t>
            </a:r>
            <a:r>
              <a:rPr lang="en-GB" sz="4300" dirty="0" err="1"/>
              <a:t>Physikalisches</a:t>
            </a:r>
            <a:r>
              <a:rPr lang="en-GB" sz="4300" dirty="0"/>
              <a:t> </a:t>
            </a:r>
            <a:r>
              <a:rPr lang="en-GB" sz="4300" dirty="0" err="1"/>
              <a:t>Institut</a:t>
            </a:r>
            <a:r>
              <a:rPr lang="en-GB" sz="4300" dirty="0"/>
              <a:t> </a:t>
            </a:r>
            <a:r>
              <a:rPr lang="en-GB" sz="4300" b="1" dirty="0"/>
              <a:t>(RWTH Aachen)</a:t>
            </a:r>
            <a:endParaRPr lang="fr-FR" sz="4300" b="1" dirty="0"/>
          </a:p>
          <a:p>
            <a:pPr marL="514350" indent="-514350">
              <a:buFont typeface="+mj-lt"/>
              <a:buAutoNum type="arabicPeriod"/>
            </a:pPr>
            <a:r>
              <a:rPr lang="en-GB" sz="4300" dirty="0"/>
              <a:t>Indiana University </a:t>
            </a:r>
            <a:r>
              <a:rPr lang="en-GB" sz="4300" b="1" dirty="0"/>
              <a:t>(U Indiana)</a:t>
            </a:r>
            <a:endParaRPr lang="fr-FR" sz="4300" b="1" dirty="0"/>
          </a:p>
          <a:p>
            <a:pPr marL="514350" indent="-514350">
              <a:buFont typeface="+mj-lt"/>
              <a:buAutoNum type="arabicPeriod"/>
            </a:pPr>
            <a:r>
              <a:rPr lang="en-GB" sz="4300" dirty="0" err="1"/>
              <a:t>Université</a:t>
            </a:r>
            <a:r>
              <a:rPr lang="en-GB" sz="4300" dirty="0"/>
              <a:t> de Genève </a:t>
            </a:r>
            <a:r>
              <a:rPr lang="en-GB" sz="4300" b="1" dirty="0"/>
              <a:t>(U Geneva)</a:t>
            </a:r>
            <a:endParaRPr lang="fr-FR" sz="4300" b="1" dirty="0"/>
          </a:p>
          <a:p>
            <a:pPr marL="514350" indent="-514350">
              <a:buFont typeface="+mj-lt"/>
              <a:buAutoNum type="arabicPeriod"/>
            </a:pPr>
            <a:r>
              <a:rPr lang="en-GB" sz="4300" dirty="0" err="1"/>
              <a:t>Institut</a:t>
            </a:r>
            <a:r>
              <a:rPr lang="en-GB" sz="4300" dirty="0"/>
              <a:t> de </a:t>
            </a:r>
            <a:r>
              <a:rPr lang="en-GB" sz="4300" dirty="0" err="1"/>
              <a:t>Fisica</a:t>
            </a:r>
            <a:r>
              <a:rPr lang="en-GB" sz="4300" dirty="0"/>
              <a:t> </a:t>
            </a:r>
            <a:r>
              <a:rPr lang="en-GB" sz="4300" dirty="0" err="1"/>
              <a:t>d’Altes</a:t>
            </a:r>
            <a:r>
              <a:rPr lang="en-GB" sz="4300" dirty="0"/>
              <a:t> Energies </a:t>
            </a:r>
            <a:r>
              <a:rPr lang="en-GB" sz="4300" b="1" dirty="0"/>
              <a:t>(IFAE)</a:t>
            </a:r>
            <a:endParaRPr lang="fr-FR" sz="4300" b="1" dirty="0"/>
          </a:p>
          <a:p>
            <a:pPr marL="514350" indent="-514350">
              <a:buFont typeface="+mj-lt"/>
              <a:buAutoNum type="arabicPeriod"/>
            </a:pPr>
            <a:r>
              <a:rPr lang="en-GB" sz="4300" dirty="0"/>
              <a:t>University of Liverpool </a:t>
            </a:r>
            <a:r>
              <a:rPr lang="en-GB" sz="4300" b="1" dirty="0"/>
              <a:t>(U Liverpool)</a:t>
            </a:r>
            <a:endParaRPr lang="fr-FR" sz="4300" b="1" dirty="0"/>
          </a:p>
          <a:p>
            <a:pPr marL="514350" indent="-514350">
              <a:buFont typeface="+mj-lt"/>
              <a:buAutoNum type="arabicPeriod"/>
            </a:pPr>
            <a:r>
              <a:rPr lang="en-GB" sz="4300" dirty="0"/>
              <a:t>Royal Holloway University of London </a:t>
            </a:r>
            <a:r>
              <a:rPr lang="en-GB" sz="4300" b="1" dirty="0"/>
              <a:t>(RHUL)</a:t>
            </a:r>
            <a:endParaRPr lang="fr-FR" sz="4300" b="1" dirty="0"/>
          </a:p>
          <a:p>
            <a:pPr marL="514350" indent="-514350">
              <a:buFont typeface="+mj-lt"/>
              <a:buAutoNum type="arabicPeriod"/>
            </a:pPr>
            <a:r>
              <a:rPr lang="en-GB" sz="4300" dirty="0"/>
              <a:t>Imperial College </a:t>
            </a:r>
            <a:r>
              <a:rPr lang="en-GB" sz="4300" b="1" dirty="0"/>
              <a:t>(Imperial C.)</a:t>
            </a:r>
            <a:endParaRPr lang="fr-FR" sz="4300" b="1" dirty="0"/>
          </a:p>
          <a:p>
            <a:pPr marL="514350" indent="-514350">
              <a:buFont typeface="+mj-lt"/>
              <a:buAutoNum type="arabicPeriod"/>
            </a:pPr>
            <a:r>
              <a:rPr lang="en-GB" sz="4300" dirty="0"/>
              <a:t>INFN </a:t>
            </a:r>
            <a:r>
              <a:rPr lang="en-GB" sz="4300" dirty="0" err="1"/>
              <a:t>Sezione</a:t>
            </a:r>
            <a:r>
              <a:rPr lang="en-GB" sz="4300" dirty="0"/>
              <a:t> di Bari </a:t>
            </a:r>
            <a:r>
              <a:rPr lang="en-GB" sz="4300" b="1" dirty="0"/>
              <a:t>(INFN-Bari)</a:t>
            </a:r>
            <a:r>
              <a:rPr lang="en-GB" sz="4300" dirty="0"/>
              <a:t>	 </a:t>
            </a:r>
            <a:endParaRPr lang="fr-FR" sz="4300" dirty="0"/>
          </a:p>
          <a:p>
            <a:pPr marL="514350" indent="-514350">
              <a:buFont typeface="+mj-lt"/>
              <a:buAutoNum type="arabicPeriod"/>
            </a:pPr>
            <a:r>
              <a:rPr lang="en-GB" sz="4300" dirty="0"/>
              <a:t>IGFAE, </a:t>
            </a:r>
            <a:r>
              <a:rPr lang="en-GB" sz="4300" dirty="0" err="1"/>
              <a:t>Universidade</a:t>
            </a:r>
            <a:r>
              <a:rPr lang="en-GB" sz="4300" dirty="0"/>
              <a:t> de Santiago de </a:t>
            </a:r>
            <a:r>
              <a:rPr lang="en-GB" sz="4300" dirty="0" err="1"/>
              <a:t>Compostela</a:t>
            </a:r>
            <a:r>
              <a:rPr lang="en-GB" sz="4300" dirty="0"/>
              <a:t> </a:t>
            </a:r>
            <a:r>
              <a:rPr lang="en-GB" sz="4300" b="1" dirty="0"/>
              <a:t>(IGFAE)</a:t>
            </a:r>
            <a:endParaRPr lang="fr-FR" sz="4300" b="1" dirty="0"/>
          </a:p>
          <a:p>
            <a:pPr marL="514350" indent="-514350">
              <a:buFont typeface="+mj-lt"/>
              <a:buAutoNum type="arabicPeriod"/>
            </a:pPr>
            <a:r>
              <a:rPr lang="en-GB" sz="4300" dirty="0" err="1"/>
              <a:t>Universidade</a:t>
            </a:r>
            <a:r>
              <a:rPr lang="en-GB" sz="4300" dirty="0"/>
              <a:t> de </a:t>
            </a:r>
            <a:r>
              <a:rPr lang="en-GB" sz="4300" dirty="0" err="1"/>
              <a:t>Vigo</a:t>
            </a:r>
            <a:r>
              <a:rPr lang="en-GB" sz="4300" b="1" dirty="0"/>
              <a:t> (</a:t>
            </a:r>
            <a:r>
              <a:rPr lang="en-GB" sz="4300" b="1" dirty="0" err="1"/>
              <a:t>UVigo</a:t>
            </a:r>
            <a:r>
              <a:rPr lang="en-GB" sz="4300" b="1" dirty="0"/>
              <a:t>)</a:t>
            </a:r>
            <a:endParaRPr lang="fr-FR" sz="4300" b="1" dirty="0"/>
          </a:p>
          <a:p>
            <a:pPr marL="514350" indent="-514350">
              <a:buFont typeface="+mj-lt"/>
              <a:buAutoNum type="arabicPeriod"/>
            </a:pPr>
            <a:r>
              <a:rPr lang="en-GB" sz="4300" dirty="0"/>
              <a:t>University of Warwick </a:t>
            </a:r>
            <a:r>
              <a:rPr lang="en-GB" sz="4300" b="1" dirty="0"/>
              <a:t>(U Warwick)</a:t>
            </a:r>
            <a:endParaRPr lang="fr-FR" sz="4300" b="1" dirty="0"/>
          </a:p>
          <a:p>
            <a:pPr marL="514350" indent="-514350">
              <a:buFont typeface="+mj-lt"/>
              <a:buAutoNum type="arabicPeriod"/>
            </a:pPr>
            <a:r>
              <a:rPr lang="en-GB" sz="4300" dirty="0" err="1"/>
              <a:t>Fermilab</a:t>
            </a:r>
            <a:r>
              <a:rPr lang="en-GB" sz="4300" dirty="0"/>
              <a:t> </a:t>
            </a:r>
            <a:r>
              <a:rPr lang="en-GB" sz="4300" b="1" dirty="0"/>
              <a:t>(</a:t>
            </a:r>
            <a:r>
              <a:rPr lang="en-GB" sz="4300" b="1" dirty="0" err="1"/>
              <a:t>Fermilab</a:t>
            </a:r>
            <a:r>
              <a:rPr lang="en-GB" sz="4300" b="1" dirty="0"/>
              <a:t>) </a:t>
            </a:r>
            <a:endParaRPr lang="fr-FR" sz="4300" b="1" dirty="0"/>
          </a:p>
          <a:p>
            <a:pPr marL="514350" indent="-514350">
              <a:buFont typeface="+mj-lt"/>
              <a:buAutoNum type="arabicPeriod"/>
            </a:pPr>
            <a:r>
              <a:rPr lang="en-GB" sz="4300" dirty="0"/>
              <a:t>INFN-</a:t>
            </a:r>
            <a:r>
              <a:rPr lang="en-GB" sz="4300" dirty="0" err="1"/>
              <a:t>Padova</a:t>
            </a:r>
            <a:r>
              <a:rPr lang="en-GB" sz="4300" dirty="0"/>
              <a:t> </a:t>
            </a:r>
            <a:r>
              <a:rPr lang="en-GB" sz="4300" b="1" dirty="0"/>
              <a:t>(INFN-</a:t>
            </a:r>
            <a:r>
              <a:rPr lang="en-GB" sz="4300" b="1" dirty="0" err="1"/>
              <a:t>Padova</a:t>
            </a:r>
            <a:r>
              <a:rPr lang="en-GB" sz="4300" b="1" dirty="0"/>
              <a:t>)</a:t>
            </a:r>
            <a:endParaRPr lang="fr-FR" sz="4300" b="1" dirty="0"/>
          </a:p>
          <a:p>
            <a:pPr marL="514350" indent="-514350">
              <a:buFont typeface="+mj-lt"/>
              <a:buAutoNum type="arabicPeriod"/>
            </a:pPr>
            <a:r>
              <a:rPr lang="en-GB" sz="4300" dirty="0" err="1"/>
              <a:t>Instituto</a:t>
            </a:r>
            <a:r>
              <a:rPr lang="en-GB" sz="4300" dirty="0"/>
              <a:t> de </a:t>
            </a:r>
            <a:r>
              <a:rPr lang="en-GB" sz="4300" dirty="0" err="1"/>
              <a:t>Física</a:t>
            </a:r>
            <a:r>
              <a:rPr lang="en-GB" sz="4300" dirty="0"/>
              <a:t> Corpuscular </a:t>
            </a:r>
            <a:r>
              <a:rPr lang="en-GB" sz="4300" b="1" dirty="0"/>
              <a:t>(IFIC)</a:t>
            </a:r>
            <a:endParaRPr lang="fr-FR" sz="4300" b="1" dirty="0"/>
          </a:p>
          <a:p>
            <a:pPr marL="514350" indent="-514350">
              <a:buFont typeface="+mj-lt"/>
              <a:buAutoNum type="arabicPeriod"/>
            </a:pPr>
            <a:r>
              <a:rPr lang="en-GB" sz="4300" dirty="0" err="1"/>
              <a:t>Uludag</a:t>
            </a:r>
            <a:r>
              <a:rPr lang="en-GB" sz="4300" dirty="0"/>
              <a:t> University </a:t>
            </a:r>
            <a:r>
              <a:rPr lang="en-GB" sz="4300" b="1" dirty="0"/>
              <a:t>(U </a:t>
            </a:r>
            <a:r>
              <a:rPr lang="en-GB" sz="4300" b="1" dirty="0" err="1"/>
              <a:t>Uludag</a:t>
            </a:r>
            <a:r>
              <a:rPr lang="en-GB" sz="4300" b="1" dirty="0"/>
              <a:t>)</a:t>
            </a:r>
            <a:endParaRPr lang="fr-FR" sz="4300" b="1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t="590"/>
          <a:stretch/>
        </p:blipFill>
        <p:spPr>
          <a:xfrm>
            <a:off x="6383270" y="694892"/>
            <a:ext cx="4725454" cy="6037513"/>
          </a:xfrm>
          <a:prstGeom prst="rect">
            <a:avLst/>
          </a:prstGeom>
        </p:spPr>
      </p:pic>
      <p:sp>
        <p:nvSpPr>
          <p:cNvPr id="6" name="Titre 1">
            <a:extLst>
              <a:ext uri="{FF2B5EF4-FFF2-40B4-BE49-F238E27FC236}">
                <a16:creationId xmlns:a16="http://schemas.microsoft.com/office/drawing/2014/main" id="{42A51044-274E-6345-B804-B987C08E5912}"/>
              </a:ext>
            </a:extLst>
          </p:cNvPr>
          <p:cNvSpPr txBox="1">
            <a:spLocks/>
          </p:cNvSpPr>
          <p:nvPr/>
        </p:nvSpPr>
        <p:spPr>
          <a:xfrm>
            <a:off x="1843215" y="149796"/>
            <a:ext cx="9403905" cy="548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900" dirty="0">
                <a:solidFill>
                  <a:srgbClr val="FF0000"/>
                </a:solidFill>
              </a:rPr>
              <a:t>Projects + community feedback 	    project deliverables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D86C9AA4-8482-1D49-9A34-5B4802B59F39}"/>
              </a:ext>
            </a:extLst>
          </p:cNvPr>
          <p:cNvSpPr/>
          <p:nvPr/>
        </p:nvSpPr>
        <p:spPr>
          <a:xfrm>
            <a:off x="6748034" y="237879"/>
            <a:ext cx="838200" cy="372287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CF9059-A616-9D46-B358-BE17120D0A76}"/>
              </a:ext>
            </a:extLst>
          </p:cNvPr>
          <p:cNvSpPr txBox="1"/>
          <p:nvPr/>
        </p:nvSpPr>
        <p:spPr>
          <a:xfrm>
            <a:off x="102170" y="690544"/>
            <a:ext cx="628343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Project A</a:t>
            </a:r>
            <a:r>
              <a:rPr lang="en-US" dirty="0"/>
              <a:t>: Neutrino Physics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FBF341-87D4-0643-8FEF-57291DD57DAE}"/>
              </a:ext>
            </a:extLst>
          </p:cNvPr>
          <p:cNvSpPr txBox="1"/>
          <p:nvPr/>
        </p:nvSpPr>
        <p:spPr>
          <a:xfrm>
            <a:off x="78378" y="1096776"/>
            <a:ext cx="63333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‘High Pressure </a:t>
            </a:r>
            <a:r>
              <a:rPr lang="fr-FR" dirty="0" err="1"/>
              <a:t>TPCs</a:t>
            </a:r>
            <a:r>
              <a:rPr lang="fr-FR" dirty="0"/>
              <a:t> for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studies</a:t>
            </a:r>
            <a:r>
              <a:rPr lang="fr-FR" dirty="0"/>
              <a:t> of neutrino interactions’ 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639123-2233-F645-8638-9EAB81D9E6D6}"/>
              </a:ext>
            </a:extLst>
          </p:cNvPr>
          <p:cNvSpPr txBox="1"/>
          <p:nvPr/>
        </p:nvSpPr>
        <p:spPr>
          <a:xfrm>
            <a:off x="98074" y="1518360"/>
            <a:ext cx="3780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conveners: DGD, Alan </a:t>
            </a:r>
            <a:r>
              <a:rPr lang="en-US" i="1" dirty="0" err="1"/>
              <a:t>Bross</a:t>
            </a:r>
            <a:r>
              <a:rPr lang="en-US" i="1" dirty="0"/>
              <a:t> (Fermilab)</a:t>
            </a:r>
          </a:p>
        </p:txBody>
      </p:sp>
    </p:spTree>
    <p:extLst>
      <p:ext uri="{BB962C8B-B14F-4D97-AF65-F5344CB8AC3E}">
        <p14:creationId xmlns:p14="http://schemas.microsoft.com/office/powerpoint/2010/main" val="30382618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5E3B783-A14A-FB41-8578-E2E9857030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11" t="22857" r="31627" b="24762"/>
          <a:stretch/>
        </p:blipFill>
        <p:spPr>
          <a:xfrm>
            <a:off x="313505" y="892735"/>
            <a:ext cx="5590903" cy="5673427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EB7B6863-E315-8345-A845-77D1A57B2697}"/>
              </a:ext>
            </a:extLst>
          </p:cNvPr>
          <p:cNvSpPr/>
          <p:nvPr/>
        </p:nvSpPr>
        <p:spPr>
          <a:xfrm>
            <a:off x="115232" y="115779"/>
            <a:ext cx="9133214" cy="8051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2E6271E-A481-8247-ADC3-95C2DD8CC569}"/>
              </a:ext>
            </a:extLst>
          </p:cNvPr>
          <p:cNvSpPr txBox="1"/>
          <p:nvPr/>
        </p:nvSpPr>
        <p:spPr>
          <a:xfrm>
            <a:off x="167484" y="115779"/>
            <a:ext cx="628343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Project A</a:t>
            </a:r>
            <a:r>
              <a:rPr lang="en-US" dirty="0"/>
              <a:t>: Neutrino Physics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A513151-531D-B445-8EC4-D507CFFA7A4A}"/>
              </a:ext>
            </a:extLst>
          </p:cNvPr>
          <p:cNvSpPr txBox="1"/>
          <p:nvPr/>
        </p:nvSpPr>
        <p:spPr>
          <a:xfrm>
            <a:off x="2915094" y="115276"/>
            <a:ext cx="63333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‘High Pressure </a:t>
            </a:r>
            <a:r>
              <a:rPr lang="fr-FR" dirty="0" err="1"/>
              <a:t>TPCs</a:t>
            </a:r>
            <a:r>
              <a:rPr lang="fr-FR" dirty="0"/>
              <a:t> for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studies</a:t>
            </a:r>
            <a:r>
              <a:rPr lang="fr-FR" dirty="0"/>
              <a:t> of neutrino interactions’ </a:t>
            </a:r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DEEDF44-D19E-E94C-861F-426CEA4FB8EC}"/>
              </a:ext>
            </a:extLst>
          </p:cNvPr>
          <p:cNvSpPr txBox="1"/>
          <p:nvPr/>
        </p:nvSpPr>
        <p:spPr>
          <a:xfrm>
            <a:off x="167484" y="499881"/>
            <a:ext cx="3780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conveners: DGD, Alan </a:t>
            </a:r>
            <a:r>
              <a:rPr lang="en-US" i="1" dirty="0" err="1"/>
              <a:t>Bross</a:t>
            </a:r>
            <a:r>
              <a:rPr lang="en-US" i="1" dirty="0"/>
              <a:t> (Fermilab)</a:t>
            </a:r>
          </a:p>
        </p:txBody>
      </p:sp>
    </p:spTree>
    <p:extLst>
      <p:ext uri="{BB962C8B-B14F-4D97-AF65-F5344CB8AC3E}">
        <p14:creationId xmlns:p14="http://schemas.microsoft.com/office/powerpoint/2010/main" val="3850977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5E3B783-A14A-FB41-8578-E2E9857030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11" t="22857" r="31627" b="27072"/>
          <a:stretch/>
        </p:blipFill>
        <p:spPr>
          <a:xfrm rot="16200000">
            <a:off x="188373" y="1004800"/>
            <a:ext cx="5590903" cy="54231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010801F-C70F-E94B-AE6E-25A6847E3140}"/>
              </a:ext>
            </a:extLst>
          </p:cNvPr>
          <p:cNvSpPr txBox="1"/>
          <p:nvPr/>
        </p:nvSpPr>
        <p:spPr>
          <a:xfrm>
            <a:off x="5867291" y="4558937"/>
            <a:ext cx="6366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Development of small R&amp;D setups for optical and electrical studies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ED46381-3CAC-3D4B-A6B2-ED35A31304F1}"/>
              </a:ext>
            </a:extLst>
          </p:cNvPr>
          <p:cNvSpPr txBox="1"/>
          <p:nvPr/>
        </p:nvSpPr>
        <p:spPr>
          <a:xfrm>
            <a:off x="5880354" y="4084320"/>
            <a:ext cx="6115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 models (specially: eco-gases and optical properties)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A12454-868A-B94E-A3CF-B48C015150A1}"/>
              </a:ext>
            </a:extLst>
          </p:cNvPr>
          <p:cNvSpPr txBox="1"/>
          <p:nvPr/>
        </p:nvSpPr>
        <p:spPr>
          <a:xfrm>
            <a:off x="5880354" y="3609703"/>
            <a:ext cx="6278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Technology demonstrators (𝜎</a:t>
            </a:r>
            <a:r>
              <a:rPr lang="en-US" baseline="-25000" dirty="0" err="1"/>
              <a:t>dE</a:t>
            </a:r>
            <a:r>
              <a:rPr lang="en-US" baseline="-25000" dirty="0"/>
              <a:t>/dx </a:t>
            </a:r>
            <a:r>
              <a:rPr lang="en-US" dirty="0"/>
              <a:t>, threshold, space and time res.)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13BECC-25C6-DC4C-865A-52E3E6DB2973}"/>
              </a:ext>
            </a:extLst>
          </p:cNvPr>
          <p:cNvSpPr txBox="1"/>
          <p:nvPr/>
        </p:nvSpPr>
        <p:spPr>
          <a:xfrm>
            <a:off x="5880354" y="3063240"/>
            <a:ext cx="4959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Performance studies outside argon (H</a:t>
            </a:r>
            <a:r>
              <a:rPr lang="en-US" baseline="-25000" dirty="0"/>
              <a:t>2</a:t>
            </a:r>
            <a:r>
              <a:rPr lang="en-US" dirty="0"/>
              <a:t>, He, Ne, Xe)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CCA832-3053-A542-B5B6-759DBEB753A9}"/>
              </a:ext>
            </a:extLst>
          </p:cNvPr>
          <p:cNvSpPr txBox="1"/>
          <p:nvPr/>
        </p:nvSpPr>
        <p:spPr>
          <a:xfrm>
            <a:off x="5880354" y="2588623"/>
            <a:ext cx="5564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New/optimized amplification structures for high-pressure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7864B3-629C-C348-A05C-4AE4405AC4DF}"/>
              </a:ext>
            </a:extLst>
          </p:cNvPr>
          <p:cNvSpPr txBox="1"/>
          <p:nvPr/>
        </p:nvSpPr>
        <p:spPr>
          <a:xfrm>
            <a:off x="5880353" y="2114006"/>
            <a:ext cx="5182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Development of high-density / low-power electronics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23635E-09DD-BF49-9ACC-5BB3F2F50C04}"/>
              </a:ext>
            </a:extLst>
          </p:cNvPr>
          <p:cNvSpPr txBox="1"/>
          <p:nvPr/>
        </p:nvSpPr>
        <p:spPr>
          <a:xfrm>
            <a:off x="5884709" y="1603466"/>
            <a:ext cx="1325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baseline="-25000" dirty="0"/>
              <a:t>0</a:t>
            </a:r>
            <a:r>
              <a:rPr lang="en-US" dirty="0"/>
              <a:t> detection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2E8A911-8B10-214F-8302-1F79B85C72A9}"/>
              </a:ext>
            </a:extLst>
          </p:cNvPr>
          <p:cNvSpPr txBox="1"/>
          <p:nvPr/>
        </p:nvSpPr>
        <p:spPr>
          <a:xfrm>
            <a:off x="5867291" y="1110888"/>
            <a:ext cx="46810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Improve TPC design (field cage, gas distribution)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6D649EE-EB9D-BA42-AF9D-816C10EAA98D}"/>
              </a:ext>
            </a:extLst>
          </p:cNvPr>
          <p:cNvSpPr/>
          <p:nvPr/>
        </p:nvSpPr>
        <p:spPr>
          <a:xfrm>
            <a:off x="115232" y="115779"/>
            <a:ext cx="9133214" cy="8051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7137F26-0D1E-D74A-A4D5-A8BBF9D7AA81}"/>
              </a:ext>
            </a:extLst>
          </p:cNvPr>
          <p:cNvSpPr txBox="1"/>
          <p:nvPr/>
        </p:nvSpPr>
        <p:spPr>
          <a:xfrm>
            <a:off x="167484" y="115779"/>
            <a:ext cx="628343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Project A</a:t>
            </a:r>
            <a:r>
              <a:rPr lang="en-US" dirty="0"/>
              <a:t>: Neutrino Physics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EE2855-8FD1-394D-B066-7082A33251B6}"/>
              </a:ext>
            </a:extLst>
          </p:cNvPr>
          <p:cNvSpPr txBox="1"/>
          <p:nvPr/>
        </p:nvSpPr>
        <p:spPr>
          <a:xfrm>
            <a:off x="2915094" y="115276"/>
            <a:ext cx="63333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‘High Pressure </a:t>
            </a:r>
            <a:r>
              <a:rPr lang="fr-FR" dirty="0" err="1"/>
              <a:t>TPCs</a:t>
            </a:r>
            <a:r>
              <a:rPr lang="fr-FR" dirty="0"/>
              <a:t> for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studies</a:t>
            </a:r>
            <a:r>
              <a:rPr lang="fr-FR" dirty="0"/>
              <a:t> of neutrino interactions’ 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F6AEDEC-3899-6F4E-972C-9D0DE759F464}"/>
              </a:ext>
            </a:extLst>
          </p:cNvPr>
          <p:cNvSpPr txBox="1"/>
          <p:nvPr/>
        </p:nvSpPr>
        <p:spPr>
          <a:xfrm>
            <a:off x="167484" y="499881"/>
            <a:ext cx="3780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conveners: DGD, Alan </a:t>
            </a:r>
            <a:r>
              <a:rPr lang="en-US" i="1" dirty="0" err="1"/>
              <a:t>Bross</a:t>
            </a:r>
            <a:r>
              <a:rPr lang="en-US" i="1" dirty="0"/>
              <a:t> (Fermilab)</a:t>
            </a:r>
          </a:p>
        </p:txBody>
      </p:sp>
      <p:sp>
        <p:nvSpPr>
          <p:cNvPr id="3" name="Right Arrow 2">
            <a:extLst>
              <a:ext uri="{FF2B5EF4-FFF2-40B4-BE49-F238E27FC236}">
                <a16:creationId xmlns:a16="http://schemas.microsoft.com/office/drawing/2014/main" id="{3F110900-6417-DB47-8BD5-9BC647283AEE}"/>
              </a:ext>
            </a:extLst>
          </p:cNvPr>
          <p:cNvSpPr/>
          <p:nvPr/>
        </p:nvSpPr>
        <p:spPr>
          <a:xfrm>
            <a:off x="5695406" y="1110888"/>
            <a:ext cx="171885" cy="369332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61D105C9-56B2-CF40-ABAD-B5B6DB5AC743}"/>
              </a:ext>
            </a:extLst>
          </p:cNvPr>
          <p:cNvSpPr/>
          <p:nvPr/>
        </p:nvSpPr>
        <p:spPr>
          <a:xfrm>
            <a:off x="5695405" y="1576285"/>
            <a:ext cx="171885" cy="369332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08FA940F-45D9-7548-864C-C04B19DFDE94}"/>
              </a:ext>
            </a:extLst>
          </p:cNvPr>
          <p:cNvSpPr/>
          <p:nvPr/>
        </p:nvSpPr>
        <p:spPr>
          <a:xfrm>
            <a:off x="5695404" y="2104627"/>
            <a:ext cx="171885" cy="369332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7E78447A-D2F4-D141-A6CA-D9FDA28A96CC}"/>
              </a:ext>
            </a:extLst>
          </p:cNvPr>
          <p:cNvSpPr/>
          <p:nvPr/>
        </p:nvSpPr>
        <p:spPr>
          <a:xfrm>
            <a:off x="5695403" y="2580672"/>
            <a:ext cx="171885" cy="369332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D2356266-5DA9-F641-8B81-AF0B9014ED3C}"/>
              </a:ext>
            </a:extLst>
          </p:cNvPr>
          <p:cNvSpPr/>
          <p:nvPr/>
        </p:nvSpPr>
        <p:spPr>
          <a:xfrm>
            <a:off x="5695402" y="3063240"/>
            <a:ext cx="171885" cy="369332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11729508-0960-4F43-9550-E088C9E54BCD}"/>
              </a:ext>
            </a:extLst>
          </p:cNvPr>
          <p:cNvSpPr/>
          <p:nvPr/>
        </p:nvSpPr>
        <p:spPr>
          <a:xfrm>
            <a:off x="5695401" y="3600324"/>
            <a:ext cx="171885" cy="369332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0D66256F-657B-0340-A599-B61E4263490C}"/>
              </a:ext>
            </a:extLst>
          </p:cNvPr>
          <p:cNvSpPr/>
          <p:nvPr/>
        </p:nvSpPr>
        <p:spPr>
          <a:xfrm>
            <a:off x="5691970" y="4044377"/>
            <a:ext cx="171885" cy="369332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ight Arrow 21">
            <a:extLst>
              <a:ext uri="{FF2B5EF4-FFF2-40B4-BE49-F238E27FC236}">
                <a16:creationId xmlns:a16="http://schemas.microsoft.com/office/drawing/2014/main" id="{17C66816-CEC3-EF47-B539-3BA26F136A3D}"/>
              </a:ext>
            </a:extLst>
          </p:cNvPr>
          <p:cNvSpPr/>
          <p:nvPr/>
        </p:nvSpPr>
        <p:spPr>
          <a:xfrm>
            <a:off x="5693122" y="4543052"/>
            <a:ext cx="171885" cy="369332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4134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321C13D-2324-8D4B-94CA-1C0E939F4AB1}"/>
              </a:ext>
            </a:extLst>
          </p:cNvPr>
          <p:cNvSpPr/>
          <p:nvPr/>
        </p:nvSpPr>
        <p:spPr>
          <a:xfrm>
            <a:off x="49918" y="690544"/>
            <a:ext cx="6283434" cy="11971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42A51044-274E-6345-B804-B987C08E5912}"/>
              </a:ext>
            </a:extLst>
          </p:cNvPr>
          <p:cNvSpPr txBox="1">
            <a:spLocks/>
          </p:cNvSpPr>
          <p:nvPr/>
        </p:nvSpPr>
        <p:spPr>
          <a:xfrm>
            <a:off x="1843215" y="149796"/>
            <a:ext cx="9403905" cy="548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900" dirty="0">
                <a:solidFill>
                  <a:srgbClr val="FF0000"/>
                </a:solidFill>
              </a:rPr>
              <a:t>Projects + community feedback 	    project deliverables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D86C9AA4-8482-1D49-9A34-5B4802B59F39}"/>
              </a:ext>
            </a:extLst>
          </p:cNvPr>
          <p:cNvSpPr/>
          <p:nvPr/>
        </p:nvSpPr>
        <p:spPr>
          <a:xfrm>
            <a:off x="6748034" y="237879"/>
            <a:ext cx="838200" cy="372287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CF9059-A616-9D46-B358-BE17120D0A76}"/>
              </a:ext>
            </a:extLst>
          </p:cNvPr>
          <p:cNvSpPr txBox="1"/>
          <p:nvPr/>
        </p:nvSpPr>
        <p:spPr>
          <a:xfrm>
            <a:off x="102170" y="690544"/>
            <a:ext cx="628343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Project B</a:t>
            </a:r>
            <a:r>
              <a:rPr lang="en-US" dirty="0"/>
              <a:t>: Nuclear Physics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FBF341-87D4-0643-8FEF-57291DD57DAE}"/>
              </a:ext>
            </a:extLst>
          </p:cNvPr>
          <p:cNvSpPr txBox="1"/>
          <p:nvPr/>
        </p:nvSpPr>
        <p:spPr>
          <a:xfrm>
            <a:off x="78378" y="1096776"/>
            <a:ext cx="63333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‘</a:t>
            </a:r>
            <a:r>
              <a:rPr lang="en-GB" sz="18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TPCs for low-energy nuclear physics</a:t>
            </a:r>
            <a:r>
              <a:rPr lang="fr-FR" dirty="0"/>
              <a:t>’ 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639123-2233-F645-8638-9EAB81D9E6D6}"/>
              </a:ext>
            </a:extLst>
          </p:cNvPr>
          <p:cNvSpPr txBox="1"/>
          <p:nvPr/>
        </p:nvSpPr>
        <p:spPr>
          <a:xfrm>
            <a:off x="98074" y="1518360"/>
            <a:ext cx="3639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conveners: EFR, Marco </a:t>
            </a:r>
            <a:r>
              <a:rPr lang="en-US" i="1" dirty="0" err="1"/>
              <a:t>Cortesi</a:t>
            </a:r>
            <a:r>
              <a:rPr lang="en-US" i="1" dirty="0"/>
              <a:t> (MSU)</a:t>
            </a:r>
          </a:p>
        </p:txBody>
      </p:sp>
      <p:pic>
        <p:nvPicPr>
          <p:cNvPr id="11" name="Image 3">
            <a:extLst>
              <a:ext uri="{FF2B5EF4-FFF2-40B4-BE49-F238E27FC236}">
                <a16:creationId xmlns:a16="http://schemas.microsoft.com/office/drawing/2014/main" id="{DC9CC87A-1318-C14E-857A-808D8B940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2299" y="1281442"/>
            <a:ext cx="5401627" cy="5046155"/>
          </a:xfrm>
          <a:prstGeom prst="rect">
            <a:avLst/>
          </a:prstGeom>
        </p:spPr>
      </p:pic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5D420802-07AE-B94E-89B2-650E31634F29}"/>
              </a:ext>
            </a:extLst>
          </p:cNvPr>
          <p:cNvSpPr txBox="1">
            <a:spLocks/>
          </p:cNvSpPr>
          <p:nvPr/>
        </p:nvSpPr>
        <p:spPr>
          <a:xfrm>
            <a:off x="253579" y="2318986"/>
            <a:ext cx="5693229" cy="431332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/>
              <a:t>Participating institutes:</a:t>
            </a:r>
          </a:p>
          <a:p>
            <a:pPr marL="0" indent="0">
              <a:buNone/>
            </a:pPr>
            <a:endParaRPr lang="fr-FR" sz="200" dirty="0"/>
          </a:p>
          <a:p>
            <a:pPr>
              <a:buFont typeface="+mj-lt"/>
              <a:buAutoNum type="arabicPeriod"/>
            </a:pPr>
            <a:r>
              <a:rPr lang="en-GB" sz="1400" dirty="0"/>
              <a:t>Michigan State University </a:t>
            </a:r>
            <a:r>
              <a:rPr lang="en-GB" sz="1400" b="1" dirty="0"/>
              <a:t>(MSU)</a:t>
            </a:r>
            <a:endParaRPr lang="fr-FR" sz="1400" b="1" dirty="0"/>
          </a:p>
          <a:p>
            <a:pPr>
              <a:buFont typeface="+mj-lt"/>
              <a:buAutoNum type="arabicPeriod"/>
            </a:pPr>
            <a:r>
              <a:rPr lang="en-GB" sz="1400" dirty="0"/>
              <a:t>Notre-Dame University </a:t>
            </a:r>
            <a:r>
              <a:rPr lang="en-GB" sz="1400" b="1" dirty="0"/>
              <a:t>(ISNAP)</a:t>
            </a:r>
            <a:endParaRPr lang="fr-FR" sz="1400" b="1" dirty="0"/>
          </a:p>
          <a:p>
            <a:pPr>
              <a:buFont typeface="+mj-lt"/>
              <a:buAutoNum type="arabicPeriod"/>
            </a:pPr>
            <a:r>
              <a:rPr lang="en-GB" sz="1400" dirty="0"/>
              <a:t>IGFAE, </a:t>
            </a:r>
            <a:r>
              <a:rPr lang="en-GB" sz="1400" dirty="0" err="1"/>
              <a:t>Universidade</a:t>
            </a:r>
            <a:r>
              <a:rPr lang="en-GB" sz="1400" dirty="0"/>
              <a:t> de Santiago de Compostela </a:t>
            </a:r>
            <a:r>
              <a:rPr lang="en-GB" sz="1400" b="1" dirty="0"/>
              <a:t>(IGFAE)</a:t>
            </a:r>
            <a:endParaRPr lang="fr-FR" sz="1400" b="1" dirty="0"/>
          </a:p>
          <a:p>
            <a:pPr>
              <a:buFont typeface="+mj-lt"/>
              <a:buAutoNum type="arabicPeriod"/>
            </a:pPr>
            <a:r>
              <a:rPr lang="en-GB" sz="1400" dirty="0"/>
              <a:t>RIKEN </a:t>
            </a:r>
            <a:r>
              <a:rPr lang="en-GB" sz="1400" b="1" dirty="0"/>
              <a:t>(RIKEN)</a:t>
            </a:r>
            <a:endParaRPr lang="fr-FR" sz="1400" b="1" dirty="0"/>
          </a:p>
          <a:p>
            <a:pPr>
              <a:buFont typeface="+mj-lt"/>
              <a:buAutoNum type="arabicPeriod"/>
            </a:pPr>
            <a:r>
              <a:rPr lang="en-GB" sz="1400" dirty="0" err="1"/>
              <a:t>Saha</a:t>
            </a:r>
            <a:r>
              <a:rPr lang="en-GB" sz="1400" dirty="0"/>
              <a:t> Institute of Nuclear Physics </a:t>
            </a:r>
            <a:r>
              <a:rPr lang="en-GB" sz="1400" b="1" dirty="0"/>
              <a:t>(SINP)</a:t>
            </a:r>
            <a:endParaRPr lang="fr-FR" sz="1400" b="1" dirty="0"/>
          </a:p>
          <a:p>
            <a:pPr>
              <a:buFont typeface="+mj-lt"/>
              <a:buAutoNum type="arabicPeriod"/>
            </a:pPr>
            <a:r>
              <a:rPr lang="en-GB" sz="1400" dirty="0"/>
              <a:t>IRFU, CEA, University Paris-</a:t>
            </a:r>
            <a:r>
              <a:rPr lang="en-GB" sz="1400" dirty="0" err="1"/>
              <a:t>Saclay</a:t>
            </a:r>
            <a:r>
              <a:rPr lang="en-GB" sz="1400" dirty="0"/>
              <a:t> </a:t>
            </a:r>
            <a:r>
              <a:rPr lang="en-GB" sz="1400" b="1" dirty="0"/>
              <a:t>(IRFU/CEA) </a:t>
            </a:r>
            <a:endParaRPr lang="fr-FR" sz="1400" b="1" dirty="0"/>
          </a:p>
          <a:p>
            <a:pPr>
              <a:buFont typeface="+mj-lt"/>
              <a:buAutoNum type="arabicPeriod"/>
            </a:pPr>
            <a:r>
              <a:rPr lang="en-GB" sz="1400" dirty="0"/>
              <a:t>Weizmann Institute of Science </a:t>
            </a:r>
            <a:r>
              <a:rPr lang="en-GB" sz="1400" b="1" dirty="0"/>
              <a:t>(WIS)</a:t>
            </a:r>
            <a:endParaRPr lang="fr-FR" sz="1400" b="1" dirty="0"/>
          </a:p>
          <a:p>
            <a:pPr>
              <a:buFont typeface="+mj-lt"/>
              <a:buAutoNum type="arabicPeriod"/>
            </a:pPr>
            <a:r>
              <a:rPr lang="en-GB" sz="1400" dirty="0"/>
              <a:t>GANIL </a:t>
            </a:r>
            <a:r>
              <a:rPr lang="en-GB" sz="1400" b="1" dirty="0"/>
              <a:t>(GANIL)</a:t>
            </a:r>
            <a:endParaRPr lang="fr-FR" sz="1400" b="1" dirty="0"/>
          </a:p>
          <a:p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8185766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F228264-8926-0643-80E8-4C498D412D81}"/>
              </a:ext>
            </a:extLst>
          </p:cNvPr>
          <p:cNvSpPr/>
          <p:nvPr/>
        </p:nvSpPr>
        <p:spPr>
          <a:xfrm>
            <a:off x="115233" y="102708"/>
            <a:ext cx="6387938" cy="9574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4CE7861-9A1E-DB48-884A-52FD20C43DD2}"/>
              </a:ext>
            </a:extLst>
          </p:cNvPr>
          <p:cNvSpPr txBox="1"/>
          <p:nvPr/>
        </p:nvSpPr>
        <p:spPr>
          <a:xfrm>
            <a:off x="167485" y="102709"/>
            <a:ext cx="628343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Project B</a:t>
            </a:r>
            <a:r>
              <a:rPr lang="en-US" dirty="0"/>
              <a:t>: Nuclear Physics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0AD6E6B-3D77-9F4A-9507-EB66B7E2CAA7}"/>
              </a:ext>
            </a:extLst>
          </p:cNvPr>
          <p:cNvSpPr txBox="1"/>
          <p:nvPr/>
        </p:nvSpPr>
        <p:spPr>
          <a:xfrm>
            <a:off x="2803047" y="102709"/>
            <a:ext cx="37001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‘</a:t>
            </a:r>
            <a:r>
              <a:rPr lang="en-GB" sz="18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TPCs for low-energy nuclear physics</a:t>
            </a:r>
            <a:r>
              <a:rPr lang="fr-FR" dirty="0"/>
              <a:t>’ 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873D94F-E625-3F4F-B61F-0FDC0FF95944}"/>
              </a:ext>
            </a:extLst>
          </p:cNvPr>
          <p:cNvSpPr txBox="1"/>
          <p:nvPr/>
        </p:nvSpPr>
        <p:spPr>
          <a:xfrm>
            <a:off x="167485" y="539057"/>
            <a:ext cx="3639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conveners: EFR, Marco </a:t>
            </a:r>
            <a:r>
              <a:rPr lang="en-US" i="1" dirty="0" err="1"/>
              <a:t>Cortesi</a:t>
            </a:r>
            <a:r>
              <a:rPr lang="en-US" i="1" dirty="0"/>
              <a:t> (MSU)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331BBB-6654-F943-AEEC-A49B2E42CD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48" t="31238" r="34265" b="29714"/>
          <a:stretch/>
        </p:blipFill>
        <p:spPr>
          <a:xfrm>
            <a:off x="352248" y="1580604"/>
            <a:ext cx="5735041" cy="436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23426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C331BBB-6654-F943-AEEC-A49B2E42CD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22" t="31994" r="36936" b="33158"/>
          <a:stretch/>
        </p:blipFill>
        <p:spPr>
          <a:xfrm rot="16200000">
            <a:off x="-182883" y="2011680"/>
            <a:ext cx="5172893" cy="389273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6A68414-C0B2-AB48-95B5-589FFC53287F}"/>
              </a:ext>
            </a:extLst>
          </p:cNvPr>
          <p:cNvSpPr txBox="1"/>
          <p:nvPr/>
        </p:nvSpPr>
        <p:spPr>
          <a:xfrm>
            <a:off x="4639379" y="4378235"/>
            <a:ext cx="6160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New/optimized amplification structures for  ≃ 0-1bar at low-IBF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B0D40EE2-D92A-3E42-9F23-C0C63ADDA45E}"/>
              </a:ext>
            </a:extLst>
          </p:cNvPr>
          <p:cNvSpPr/>
          <p:nvPr/>
        </p:nvSpPr>
        <p:spPr>
          <a:xfrm>
            <a:off x="4454428" y="4370284"/>
            <a:ext cx="171885" cy="36933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927E07-101A-6247-B35D-8437268905C2}"/>
              </a:ext>
            </a:extLst>
          </p:cNvPr>
          <p:cNvSpPr txBox="1"/>
          <p:nvPr/>
        </p:nvSpPr>
        <p:spPr>
          <a:xfrm>
            <a:off x="4651199" y="3816286"/>
            <a:ext cx="7506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New/optimized amplification structures for ≃ 0-1bar in pure gas and high gain</a:t>
            </a:r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B0735731-1C4B-534C-92AF-F0818E522951}"/>
              </a:ext>
            </a:extLst>
          </p:cNvPr>
          <p:cNvSpPr/>
          <p:nvPr/>
        </p:nvSpPr>
        <p:spPr>
          <a:xfrm>
            <a:off x="4466248" y="3808335"/>
            <a:ext cx="171885" cy="36933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6E8DE3F-4A20-5F45-93E4-52BAD759CC51}"/>
              </a:ext>
            </a:extLst>
          </p:cNvPr>
          <p:cNvSpPr txBox="1"/>
          <p:nvPr/>
        </p:nvSpPr>
        <p:spPr>
          <a:xfrm>
            <a:off x="4651199" y="3262288"/>
            <a:ext cx="5546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Technology demonstrators (high rate, 3D optical imaging)</a:t>
            </a: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D2A2A9D6-C14F-7547-B83D-5214D0D58BB0}"/>
              </a:ext>
            </a:extLst>
          </p:cNvPr>
          <p:cNvSpPr/>
          <p:nvPr/>
        </p:nvSpPr>
        <p:spPr>
          <a:xfrm>
            <a:off x="4466248" y="3254337"/>
            <a:ext cx="171885" cy="36933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E505EAF-57F6-1D46-8467-A7B6BE2553BB}"/>
              </a:ext>
            </a:extLst>
          </p:cNvPr>
          <p:cNvSpPr txBox="1"/>
          <p:nvPr/>
        </p:nvSpPr>
        <p:spPr>
          <a:xfrm>
            <a:off x="4651199" y="2696364"/>
            <a:ext cx="4542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Development of a gas cell for hazardous gases </a:t>
            </a:r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D85B0133-C199-8147-AB04-A2FE73F30F5D}"/>
              </a:ext>
            </a:extLst>
          </p:cNvPr>
          <p:cNvSpPr/>
          <p:nvPr/>
        </p:nvSpPr>
        <p:spPr>
          <a:xfrm>
            <a:off x="4466248" y="2688413"/>
            <a:ext cx="171885" cy="36933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E8EC2C9-0E39-2E49-8390-D5D75E38F058}"/>
              </a:ext>
            </a:extLst>
          </p:cNvPr>
          <p:cNvSpPr txBox="1"/>
          <p:nvPr/>
        </p:nvSpPr>
        <p:spPr>
          <a:xfrm>
            <a:off x="4651199" y="2153912"/>
            <a:ext cx="6263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Readout optimization to deal with high and low Z simultaneously</a:t>
            </a:r>
          </a:p>
        </p:txBody>
      </p:sp>
      <p:sp>
        <p:nvSpPr>
          <p:cNvPr id="20" name="Right Arrow 19">
            <a:extLst>
              <a:ext uri="{FF2B5EF4-FFF2-40B4-BE49-F238E27FC236}">
                <a16:creationId xmlns:a16="http://schemas.microsoft.com/office/drawing/2014/main" id="{052E2400-A386-AA48-8CBF-2FCF0C8E5FD8}"/>
              </a:ext>
            </a:extLst>
          </p:cNvPr>
          <p:cNvSpPr/>
          <p:nvPr/>
        </p:nvSpPr>
        <p:spPr>
          <a:xfrm>
            <a:off x="4466248" y="2145961"/>
            <a:ext cx="171885" cy="36933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9E5C7EE-145B-B046-8BAB-4D57D9A5AEFE}"/>
              </a:ext>
            </a:extLst>
          </p:cNvPr>
          <p:cNvSpPr txBox="1"/>
          <p:nvPr/>
        </p:nvSpPr>
        <p:spPr>
          <a:xfrm>
            <a:off x="4651199" y="1568301"/>
            <a:ext cx="4457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Detector modelling (specifically ion feedback)</a:t>
            </a:r>
          </a:p>
        </p:txBody>
      </p:sp>
      <p:sp>
        <p:nvSpPr>
          <p:cNvPr id="22" name="Right Arrow 21">
            <a:extLst>
              <a:ext uri="{FF2B5EF4-FFF2-40B4-BE49-F238E27FC236}">
                <a16:creationId xmlns:a16="http://schemas.microsoft.com/office/drawing/2014/main" id="{224866F8-6D4D-7A4E-AEBB-8481A173708E}"/>
              </a:ext>
            </a:extLst>
          </p:cNvPr>
          <p:cNvSpPr/>
          <p:nvPr/>
        </p:nvSpPr>
        <p:spPr>
          <a:xfrm>
            <a:off x="4466248" y="1560350"/>
            <a:ext cx="171885" cy="369332"/>
          </a:xfrm>
          <a:prstGeom prst="rightArrow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D03279C-C515-0C42-A839-5A0A017FF87B}"/>
              </a:ext>
            </a:extLst>
          </p:cNvPr>
          <p:cNvSpPr/>
          <p:nvPr/>
        </p:nvSpPr>
        <p:spPr>
          <a:xfrm>
            <a:off x="115233" y="102708"/>
            <a:ext cx="6387938" cy="9574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785687E-30D8-2641-A46F-903FEA203427}"/>
              </a:ext>
            </a:extLst>
          </p:cNvPr>
          <p:cNvSpPr txBox="1"/>
          <p:nvPr/>
        </p:nvSpPr>
        <p:spPr>
          <a:xfrm>
            <a:off x="167485" y="102709"/>
            <a:ext cx="628343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Project B</a:t>
            </a:r>
            <a:r>
              <a:rPr lang="en-US" dirty="0"/>
              <a:t>: Nuclear Physics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4B6575-AF27-C843-80E2-911DFD93A70D}"/>
              </a:ext>
            </a:extLst>
          </p:cNvPr>
          <p:cNvSpPr txBox="1"/>
          <p:nvPr/>
        </p:nvSpPr>
        <p:spPr>
          <a:xfrm>
            <a:off x="2803047" y="102709"/>
            <a:ext cx="37001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‘</a:t>
            </a:r>
            <a:r>
              <a:rPr lang="en-GB" sz="18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TPCs for low-energy nuclear physics</a:t>
            </a:r>
            <a:r>
              <a:rPr lang="fr-FR" dirty="0"/>
              <a:t>’ 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2C0341A-C596-4B43-AF25-CE788FE4E0CA}"/>
              </a:ext>
            </a:extLst>
          </p:cNvPr>
          <p:cNvSpPr txBox="1"/>
          <p:nvPr/>
        </p:nvSpPr>
        <p:spPr>
          <a:xfrm>
            <a:off x="167485" y="539057"/>
            <a:ext cx="36399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conveners: EFR, Marco </a:t>
            </a:r>
            <a:r>
              <a:rPr lang="en-US" i="1" dirty="0" err="1"/>
              <a:t>Cortesi</a:t>
            </a:r>
            <a:r>
              <a:rPr lang="en-US" i="1" dirty="0"/>
              <a:t> (MSU)</a:t>
            </a:r>
          </a:p>
        </p:txBody>
      </p:sp>
    </p:spTree>
    <p:extLst>
      <p:ext uri="{BB962C8B-B14F-4D97-AF65-F5344CB8AC3E}">
        <p14:creationId xmlns:p14="http://schemas.microsoft.com/office/powerpoint/2010/main" val="30043151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321C13D-2324-8D4B-94CA-1C0E939F4AB1}"/>
              </a:ext>
            </a:extLst>
          </p:cNvPr>
          <p:cNvSpPr/>
          <p:nvPr/>
        </p:nvSpPr>
        <p:spPr>
          <a:xfrm>
            <a:off x="49918" y="690543"/>
            <a:ext cx="6283434" cy="151708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42A51044-274E-6345-B804-B987C08E5912}"/>
              </a:ext>
            </a:extLst>
          </p:cNvPr>
          <p:cNvSpPr txBox="1">
            <a:spLocks/>
          </p:cNvSpPr>
          <p:nvPr/>
        </p:nvSpPr>
        <p:spPr>
          <a:xfrm>
            <a:off x="1843215" y="149796"/>
            <a:ext cx="9403905" cy="548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900" dirty="0">
                <a:solidFill>
                  <a:srgbClr val="FF0000"/>
                </a:solidFill>
              </a:rPr>
              <a:t>Projects + community feedback 	    project deliverables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D86C9AA4-8482-1D49-9A34-5B4802B59F39}"/>
              </a:ext>
            </a:extLst>
          </p:cNvPr>
          <p:cNvSpPr/>
          <p:nvPr/>
        </p:nvSpPr>
        <p:spPr>
          <a:xfrm>
            <a:off x="6748034" y="237879"/>
            <a:ext cx="838200" cy="372287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CF9059-A616-9D46-B358-BE17120D0A76}"/>
              </a:ext>
            </a:extLst>
          </p:cNvPr>
          <p:cNvSpPr txBox="1"/>
          <p:nvPr/>
        </p:nvSpPr>
        <p:spPr>
          <a:xfrm>
            <a:off x="102170" y="690544"/>
            <a:ext cx="628343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Project C</a:t>
            </a:r>
            <a:r>
              <a:rPr lang="en-US" dirty="0"/>
              <a:t>: electroluminescence and related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FBF341-87D4-0643-8FEF-57291DD57DAE}"/>
              </a:ext>
            </a:extLst>
          </p:cNvPr>
          <p:cNvSpPr txBox="1"/>
          <p:nvPr/>
        </p:nvSpPr>
        <p:spPr>
          <a:xfrm>
            <a:off x="78377" y="1109839"/>
            <a:ext cx="64530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‘</a:t>
            </a:r>
            <a:r>
              <a:rPr lang="en-GB" sz="18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Electroluminescence-based TPCs for Rare-Event Searches and other R&amp;D on pure noble-gas amplification </a:t>
            </a:r>
            <a:r>
              <a:rPr lang="fr-FR" dirty="0"/>
              <a:t>’ 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639123-2233-F645-8638-9EAB81D9E6D6}"/>
              </a:ext>
            </a:extLst>
          </p:cNvPr>
          <p:cNvSpPr txBox="1"/>
          <p:nvPr/>
        </p:nvSpPr>
        <p:spPr>
          <a:xfrm>
            <a:off x="98074" y="1766557"/>
            <a:ext cx="40198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conveners: EFR, </a:t>
            </a:r>
            <a:r>
              <a:rPr lang="en-US" i="1" dirty="0" err="1"/>
              <a:t>Francec</a:t>
            </a:r>
            <a:r>
              <a:rPr lang="en-US" i="1" dirty="0"/>
              <a:t> </a:t>
            </a:r>
            <a:r>
              <a:rPr lang="en-US" i="1" dirty="0" err="1"/>
              <a:t>Monrabal</a:t>
            </a:r>
            <a:r>
              <a:rPr lang="en-US" i="1" dirty="0"/>
              <a:t> (DIPC)</a:t>
            </a:r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BF551CF2-0167-C54D-B28F-44624F7D84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2411705"/>
            <a:ext cx="4585513" cy="3915892"/>
          </a:xfrm>
        </p:spPr>
        <p:txBody>
          <a:bodyPr>
            <a:normAutofit/>
          </a:bodyPr>
          <a:lstStyle/>
          <a:p>
            <a:r>
              <a:rPr lang="en-GB" sz="1600" b="1" dirty="0"/>
              <a:t>Participating institutes:</a:t>
            </a:r>
            <a:endParaRPr lang="fr-FR" sz="1600" dirty="0"/>
          </a:p>
          <a:p>
            <a:pPr marL="342900" indent="-342900">
              <a:spcBef>
                <a:spcPts val="1600"/>
              </a:spcBef>
              <a:buFont typeface="+mj-lt"/>
              <a:buAutoNum type="arabicPeriod"/>
            </a:pPr>
            <a:r>
              <a:rPr lang="en-GB" sz="1400" dirty="0" err="1"/>
              <a:t>Donostia</a:t>
            </a:r>
            <a:r>
              <a:rPr lang="en-GB" sz="1400" dirty="0"/>
              <a:t> International Physics Center </a:t>
            </a:r>
            <a:r>
              <a:rPr lang="en-GB" sz="1400" b="1" dirty="0"/>
              <a:t>(DIPC)</a:t>
            </a:r>
            <a:r>
              <a:rPr lang="fr-FR" sz="1400" b="1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Instituto de </a:t>
            </a:r>
            <a:r>
              <a:rPr lang="en-GB" sz="1400" dirty="0" err="1"/>
              <a:t>Física</a:t>
            </a:r>
            <a:r>
              <a:rPr lang="en-GB" sz="1400" dirty="0"/>
              <a:t> Corpuscular </a:t>
            </a:r>
            <a:r>
              <a:rPr lang="en-GB" sz="1400" b="1" dirty="0"/>
              <a:t>(IFIC)</a:t>
            </a:r>
            <a:r>
              <a:rPr lang="fr-FR" sz="1400" b="1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err="1"/>
              <a:t>Universitat</a:t>
            </a:r>
            <a:r>
              <a:rPr lang="en-GB" sz="1400" dirty="0"/>
              <a:t> </a:t>
            </a:r>
            <a:r>
              <a:rPr lang="en-GB" sz="1400" dirty="0" err="1"/>
              <a:t>Politècnica</a:t>
            </a:r>
            <a:r>
              <a:rPr lang="en-GB" sz="1400" dirty="0"/>
              <a:t> de </a:t>
            </a:r>
            <a:r>
              <a:rPr lang="en-GB" sz="1400" dirty="0" err="1"/>
              <a:t>València</a:t>
            </a:r>
            <a:r>
              <a:rPr lang="en-GB" sz="1400" dirty="0"/>
              <a:t> </a:t>
            </a:r>
            <a:r>
              <a:rPr lang="en-GB" sz="1400" b="1" dirty="0"/>
              <a:t>(UPV)</a:t>
            </a:r>
            <a:endParaRPr lang="fr-FR" sz="1400" b="1" dirty="0"/>
          </a:p>
          <a:p>
            <a:pPr marL="342900" indent="-342900">
              <a:buFont typeface="+mj-lt"/>
              <a:buAutoNum type="arabicPeriod"/>
            </a:pPr>
            <a:r>
              <a:rPr lang="en-GB" sz="1400" dirty="0" err="1"/>
              <a:t>Laboratório</a:t>
            </a:r>
            <a:r>
              <a:rPr lang="en-GB" sz="1400" dirty="0"/>
              <a:t> de </a:t>
            </a:r>
            <a:r>
              <a:rPr lang="en-GB" sz="1400" dirty="0" err="1"/>
              <a:t>Instrumentação</a:t>
            </a:r>
            <a:r>
              <a:rPr lang="en-GB" sz="1400" dirty="0"/>
              <a:t> e </a:t>
            </a:r>
            <a:r>
              <a:rPr lang="en-GB" sz="1400" dirty="0" err="1"/>
              <a:t>Física</a:t>
            </a:r>
            <a:r>
              <a:rPr lang="en-GB" sz="1400" dirty="0"/>
              <a:t> Experimental de </a:t>
            </a:r>
            <a:r>
              <a:rPr lang="en-GB" sz="1400" dirty="0" err="1"/>
              <a:t>Partículas</a:t>
            </a:r>
            <a:r>
              <a:rPr lang="en-GB" sz="1400" dirty="0"/>
              <a:t> </a:t>
            </a:r>
            <a:r>
              <a:rPr lang="en-GB" sz="1400" b="1" dirty="0"/>
              <a:t>(LIP-Coimbra)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1400" dirty="0" err="1"/>
              <a:t>Universidade</a:t>
            </a:r>
            <a:r>
              <a:rPr lang="en-GB" sz="1400" dirty="0"/>
              <a:t> de Santiago de Compostela </a:t>
            </a:r>
            <a:r>
              <a:rPr lang="en-GB" sz="1400" b="1" dirty="0"/>
              <a:t>(IGFAE)</a:t>
            </a:r>
            <a:endParaRPr lang="fr-FR" sz="1400" b="1" dirty="0"/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University of Coimbra </a:t>
            </a:r>
            <a:r>
              <a:rPr lang="en-GB" sz="1400" b="1" dirty="0"/>
              <a:t>(U Coimbra)</a:t>
            </a:r>
            <a:endParaRPr lang="fr-FR" sz="1400" b="1" dirty="0"/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University of Aveiro </a:t>
            </a:r>
            <a:r>
              <a:rPr lang="en-GB" sz="1400" b="1" dirty="0"/>
              <a:t>(U Aveiro)</a:t>
            </a:r>
            <a:endParaRPr lang="fr-FR" sz="1400" b="1" dirty="0"/>
          </a:p>
          <a:p>
            <a:pPr marL="342900" indent="-342900">
              <a:buFont typeface="+mj-lt"/>
              <a:buAutoNum type="arabicPeriod"/>
            </a:pPr>
            <a:r>
              <a:rPr lang="fr-FR" sz="1400" dirty="0" err="1"/>
              <a:t>Astrocent</a:t>
            </a:r>
            <a:r>
              <a:rPr lang="en-GB" sz="1400" dirty="0"/>
              <a:t> </a:t>
            </a:r>
            <a:r>
              <a:rPr lang="en-GB" sz="1400" b="1" dirty="0"/>
              <a:t>(</a:t>
            </a:r>
            <a:r>
              <a:rPr lang="en-GB" sz="1400" b="1" dirty="0" err="1"/>
              <a:t>Astrocent</a:t>
            </a:r>
            <a:r>
              <a:rPr lang="en-GB" sz="1400" b="1" dirty="0"/>
              <a:t>)</a:t>
            </a:r>
            <a:endParaRPr lang="fr-FR" sz="1400" b="1" dirty="0"/>
          </a:p>
          <a:p>
            <a:pPr marL="342900" indent="-342900">
              <a:buFont typeface="+mj-lt"/>
              <a:buAutoNum type="arabicPeriod"/>
            </a:pPr>
            <a:r>
              <a:rPr lang="en-GB" sz="1400" dirty="0"/>
              <a:t>Weizmann Institute of Science </a:t>
            </a:r>
            <a:r>
              <a:rPr lang="en-GB" sz="1400" b="1" dirty="0"/>
              <a:t>(WIS)</a:t>
            </a:r>
            <a:endParaRPr lang="fr-FR" sz="1400" b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8FECC8E-7095-BE44-AEE1-1281B2AB966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63" t="30597" r="27699" b="19050"/>
          <a:stretch/>
        </p:blipFill>
        <p:spPr>
          <a:xfrm>
            <a:off x="6424012" y="1514209"/>
            <a:ext cx="5734376" cy="4781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617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321C13D-2324-8D4B-94CA-1C0E939F4AB1}"/>
              </a:ext>
            </a:extLst>
          </p:cNvPr>
          <p:cNvSpPr/>
          <p:nvPr/>
        </p:nvSpPr>
        <p:spPr>
          <a:xfrm>
            <a:off x="115232" y="102713"/>
            <a:ext cx="11933075" cy="10423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CF9059-A616-9D46-B358-BE17120D0A76}"/>
              </a:ext>
            </a:extLst>
          </p:cNvPr>
          <p:cNvSpPr txBox="1"/>
          <p:nvPr/>
        </p:nvSpPr>
        <p:spPr>
          <a:xfrm>
            <a:off x="167485" y="102715"/>
            <a:ext cx="628343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Project C</a:t>
            </a:r>
            <a:r>
              <a:rPr lang="en-US" dirty="0"/>
              <a:t>: electroluminescence and related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FBF341-87D4-0643-8FEF-57291DD57DAE}"/>
              </a:ext>
            </a:extLst>
          </p:cNvPr>
          <p:cNvSpPr txBox="1"/>
          <p:nvPr/>
        </p:nvSpPr>
        <p:spPr>
          <a:xfrm>
            <a:off x="4402183" y="102713"/>
            <a:ext cx="76223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‘</a:t>
            </a:r>
            <a:r>
              <a:rPr lang="en-GB" sz="18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Electroluminescence-based TPCs for Rare-Event Searches and other R&amp;D on pure noble-gas amplification </a:t>
            </a:r>
            <a:r>
              <a:rPr lang="fr-FR" dirty="0"/>
              <a:t>’ 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639123-2233-F645-8638-9EAB81D9E6D6}"/>
              </a:ext>
            </a:extLst>
          </p:cNvPr>
          <p:cNvSpPr txBox="1"/>
          <p:nvPr/>
        </p:nvSpPr>
        <p:spPr>
          <a:xfrm>
            <a:off x="274925" y="683646"/>
            <a:ext cx="4100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conveners: DGD, </a:t>
            </a:r>
            <a:r>
              <a:rPr lang="en-US" i="1" dirty="0" err="1"/>
              <a:t>Francec</a:t>
            </a:r>
            <a:r>
              <a:rPr lang="en-US" i="1" dirty="0"/>
              <a:t> </a:t>
            </a:r>
            <a:r>
              <a:rPr lang="en-US" i="1" dirty="0" err="1"/>
              <a:t>Monrabal</a:t>
            </a:r>
            <a:r>
              <a:rPr lang="en-US" i="1" dirty="0"/>
              <a:t> (DIPC)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0ED547F-AFD6-5E47-B851-E23FAFEBD8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23" t="36762" r="34323" b="26857"/>
          <a:stretch/>
        </p:blipFill>
        <p:spPr>
          <a:xfrm>
            <a:off x="391618" y="1606730"/>
            <a:ext cx="6462858" cy="468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386197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C0ED547F-AFD6-5E47-B851-E23FAFEBD8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23" t="36762" r="41608" b="29266"/>
          <a:stretch/>
        </p:blipFill>
        <p:spPr>
          <a:xfrm rot="16200000">
            <a:off x="-73624" y="1624706"/>
            <a:ext cx="4961211" cy="43766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39CDD57-8BC6-4C4D-86D9-9FAE0D4D959A}"/>
              </a:ext>
            </a:extLst>
          </p:cNvPr>
          <p:cNvSpPr txBox="1"/>
          <p:nvPr/>
        </p:nvSpPr>
        <p:spPr>
          <a:xfrm>
            <a:off x="4806932" y="4391487"/>
            <a:ext cx="5009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Optimize EL structures from 1-50bar (exp. and sim.)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0845C6FB-4C65-7E45-8BDA-2A1A6A14A6D4}"/>
              </a:ext>
            </a:extLst>
          </p:cNvPr>
          <p:cNvSpPr/>
          <p:nvPr/>
        </p:nvSpPr>
        <p:spPr>
          <a:xfrm>
            <a:off x="4661551" y="4391487"/>
            <a:ext cx="171885" cy="3693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91DE63DE-9B20-344F-B0E0-623357C47A41}"/>
              </a:ext>
            </a:extLst>
          </p:cNvPr>
          <p:cNvSpPr/>
          <p:nvPr/>
        </p:nvSpPr>
        <p:spPr>
          <a:xfrm>
            <a:off x="4671192" y="3929824"/>
            <a:ext cx="171885" cy="3693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B3CFE2B1-1049-6C40-AFBF-0A457D2C9067}"/>
              </a:ext>
            </a:extLst>
          </p:cNvPr>
          <p:cNvSpPr/>
          <p:nvPr/>
        </p:nvSpPr>
        <p:spPr>
          <a:xfrm>
            <a:off x="4671191" y="3425715"/>
            <a:ext cx="171885" cy="3693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DAE5DFCA-8333-5B4E-A2D1-B8A36B44A437}"/>
              </a:ext>
            </a:extLst>
          </p:cNvPr>
          <p:cNvSpPr/>
          <p:nvPr/>
        </p:nvSpPr>
        <p:spPr>
          <a:xfrm>
            <a:off x="4671190" y="2941267"/>
            <a:ext cx="171885" cy="3693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8A293CA4-DFC1-D743-8DBC-30CBA766A815}"/>
              </a:ext>
            </a:extLst>
          </p:cNvPr>
          <p:cNvSpPr/>
          <p:nvPr/>
        </p:nvSpPr>
        <p:spPr>
          <a:xfrm>
            <a:off x="4671190" y="2438176"/>
            <a:ext cx="171885" cy="3693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A3775BD4-08F7-654D-9F18-21A6FDAAC86E}"/>
              </a:ext>
            </a:extLst>
          </p:cNvPr>
          <p:cNvSpPr/>
          <p:nvPr/>
        </p:nvSpPr>
        <p:spPr>
          <a:xfrm>
            <a:off x="4673919" y="1960353"/>
            <a:ext cx="171885" cy="3693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>
            <a:extLst>
              <a:ext uri="{FF2B5EF4-FFF2-40B4-BE49-F238E27FC236}">
                <a16:creationId xmlns:a16="http://schemas.microsoft.com/office/drawing/2014/main" id="{90FDE81E-5882-F044-95AA-34C92B6E1035}"/>
              </a:ext>
            </a:extLst>
          </p:cNvPr>
          <p:cNvSpPr/>
          <p:nvPr/>
        </p:nvSpPr>
        <p:spPr>
          <a:xfrm>
            <a:off x="4671189" y="1442992"/>
            <a:ext cx="171885" cy="36933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1E07E57-3BCC-4F4E-83E2-ABC5D4A2B3D7}"/>
              </a:ext>
            </a:extLst>
          </p:cNvPr>
          <p:cNvSpPr txBox="1"/>
          <p:nvPr/>
        </p:nvSpPr>
        <p:spPr>
          <a:xfrm>
            <a:off x="4826214" y="3929824"/>
            <a:ext cx="3216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Develop large-area EL structures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0BEB5E8-3CB3-BE4F-B4D8-D84311947C3B}"/>
              </a:ext>
            </a:extLst>
          </p:cNvPr>
          <p:cNvSpPr txBox="1"/>
          <p:nvPr/>
        </p:nvSpPr>
        <p:spPr>
          <a:xfrm>
            <a:off x="4826214" y="3443683"/>
            <a:ext cx="4796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EL concepts (wavelength-shifting, floating…)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81B23B6-9C4A-5242-BFFB-9D9E8BEFCE1A}"/>
              </a:ext>
            </a:extLst>
          </p:cNvPr>
          <p:cNvSpPr txBox="1"/>
          <p:nvPr/>
        </p:nvSpPr>
        <p:spPr>
          <a:xfrm>
            <a:off x="4833436" y="2941267"/>
            <a:ext cx="5852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New amplification concepts in cryogenics (RWELL, RPWELL…)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49CCB4B-4918-C243-99EC-46B8D936714E}"/>
              </a:ext>
            </a:extLst>
          </p:cNvPr>
          <p:cNvSpPr txBox="1"/>
          <p:nvPr/>
        </p:nvSpPr>
        <p:spPr>
          <a:xfrm>
            <a:off x="4846688" y="2455126"/>
            <a:ext cx="2390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Improve light collection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0CB92E-20FE-5040-B6C8-3E17B23B14D0}"/>
              </a:ext>
            </a:extLst>
          </p:cNvPr>
          <p:cNvSpPr txBox="1"/>
          <p:nvPr/>
        </p:nvSpPr>
        <p:spPr>
          <a:xfrm>
            <a:off x="4857051" y="1981224"/>
            <a:ext cx="41612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Compact electronics for EL-based tracking.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5965377-303F-F749-B962-65908A6C17F7}"/>
              </a:ext>
            </a:extLst>
          </p:cNvPr>
          <p:cNvSpPr txBox="1"/>
          <p:nvPr/>
        </p:nvSpPr>
        <p:spPr>
          <a:xfrm>
            <a:off x="4833436" y="1427226"/>
            <a:ext cx="73774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Technology demonstrators for new gas mixtures and light collection schemes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42A3CB0-A037-E444-9E16-B517ACA11133}"/>
              </a:ext>
            </a:extLst>
          </p:cNvPr>
          <p:cNvSpPr/>
          <p:nvPr/>
        </p:nvSpPr>
        <p:spPr>
          <a:xfrm>
            <a:off x="115232" y="102713"/>
            <a:ext cx="11933075" cy="104235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F6A7E30-8A8B-2E4E-9237-A4F5FCD94DB9}"/>
              </a:ext>
            </a:extLst>
          </p:cNvPr>
          <p:cNvSpPr txBox="1"/>
          <p:nvPr/>
        </p:nvSpPr>
        <p:spPr>
          <a:xfrm>
            <a:off x="167485" y="102715"/>
            <a:ext cx="628343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Project C</a:t>
            </a:r>
            <a:r>
              <a:rPr lang="en-US" dirty="0"/>
              <a:t>: electroluminescence and related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411A7E5-3C7E-B045-BEDF-B3F2CB6DAE30}"/>
              </a:ext>
            </a:extLst>
          </p:cNvPr>
          <p:cNvSpPr txBox="1"/>
          <p:nvPr/>
        </p:nvSpPr>
        <p:spPr>
          <a:xfrm>
            <a:off x="4402183" y="102713"/>
            <a:ext cx="76223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‘</a:t>
            </a:r>
            <a:r>
              <a:rPr lang="en-GB" sz="1800" dirty="0">
                <a:solidFill>
                  <a:srgbClr val="000000"/>
                </a:solidFill>
                <a:effectLst/>
                <a:ea typeface="Arial" panose="020B0604020202020204" pitchFamily="34" charset="0"/>
              </a:rPr>
              <a:t>Electroluminescence-based TPCs for Rare-Event Searches and other R&amp;D on pure noble-gas amplification </a:t>
            </a:r>
            <a:r>
              <a:rPr lang="fr-FR" dirty="0"/>
              <a:t>’ 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098E966-11CD-8848-AF4E-093B5F9BD17F}"/>
              </a:ext>
            </a:extLst>
          </p:cNvPr>
          <p:cNvSpPr txBox="1"/>
          <p:nvPr/>
        </p:nvSpPr>
        <p:spPr>
          <a:xfrm>
            <a:off x="274925" y="683646"/>
            <a:ext cx="4100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conveners: DGD, </a:t>
            </a:r>
            <a:r>
              <a:rPr lang="en-US" i="1" dirty="0" err="1"/>
              <a:t>Francec</a:t>
            </a:r>
            <a:r>
              <a:rPr lang="en-US" i="1" dirty="0"/>
              <a:t> </a:t>
            </a:r>
            <a:r>
              <a:rPr lang="en-US" i="1" dirty="0" err="1"/>
              <a:t>Monrabal</a:t>
            </a:r>
            <a:r>
              <a:rPr lang="en-US" i="1" dirty="0"/>
              <a:t> (DIPC)</a:t>
            </a:r>
          </a:p>
        </p:txBody>
      </p:sp>
    </p:spTree>
    <p:extLst>
      <p:ext uri="{BB962C8B-B14F-4D97-AF65-F5344CB8AC3E}">
        <p14:creationId xmlns:p14="http://schemas.microsoft.com/office/powerpoint/2010/main" val="14357660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321C13D-2324-8D4B-94CA-1C0E939F4AB1}"/>
              </a:ext>
            </a:extLst>
          </p:cNvPr>
          <p:cNvSpPr/>
          <p:nvPr/>
        </p:nvSpPr>
        <p:spPr>
          <a:xfrm>
            <a:off x="49918" y="690543"/>
            <a:ext cx="6283434" cy="151708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42A51044-274E-6345-B804-B987C08E5912}"/>
              </a:ext>
            </a:extLst>
          </p:cNvPr>
          <p:cNvSpPr txBox="1">
            <a:spLocks/>
          </p:cNvSpPr>
          <p:nvPr/>
        </p:nvSpPr>
        <p:spPr>
          <a:xfrm>
            <a:off x="1843215" y="149796"/>
            <a:ext cx="9403905" cy="548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900" dirty="0">
                <a:solidFill>
                  <a:srgbClr val="FF0000"/>
                </a:solidFill>
              </a:rPr>
              <a:t>Projects + community feedback 	    project deliverables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D86C9AA4-8482-1D49-9A34-5B4802B59F39}"/>
              </a:ext>
            </a:extLst>
          </p:cNvPr>
          <p:cNvSpPr/>
          <p:nvPr/>
        </p:nvSpPr>
        <p:spPr>
          <a:xfrm>
            <a:off x="6748034" y="237879"/>
            <a:ext cx="838200" cy="372287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CF9059-A616-9D46-B358-BE17120D0A76}"/>
              </a:ext>
            </a:extLst>
          </p:cNvPr>
          <p:cNvSpPr txBox="1"/>
          <p:nvPr/>
        </p:nvSpPr>
        <p:spPr>
          <a:xfrm>
            <a:off x="102170" y="690544"/>
            <a:ext cx="628343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Project D</a:t>
            </a:r>
            <a:r>
              <a:rPr lang="en-US" dirty="0"/>
              <a:t>: Dark Matter and related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FBF341-87D4-0643-8FEF-57291DD57DAE}"/>
              </a:ext>
            </a:extLst>
          </p:cNvPr>
          <p:cNvSpPr txBox="1"/>
          <p:nvPr/>
        </p:nvSpPr>
        <p:spPr>
          <a:xfrm>
            <a:off x="78377" y="1109839"/>
            <a:ext cx="645305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‘</a:t>
            </a:r>
            <a:r>
              <a:rPr lang="en-GB" sz="1800" dirty="0"/>
              <a:t>Radiopure TPCs for precise track imaging and/or calorimetry with avalanche-based readouts</a:t>
            </a:r>
            <a:r>
              <a:rPr lang="fr-FR" dirty="0"/>
              <a:t>’ 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639123-2233-F645-8638-9EAB81D9E6D6}"/>
              </a:ext>
            </a:extLst>
          </p:cNvPr>
          <p:cNvSpPr txBox="1"/>
          <p:nvPr/>
        </p:nvSpPr>
        <p:spPr>
          <a:xfrm>
            <a:off x="98074" y="1766557"/>
            <a:ext cx="293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conveners: EFR, G. </a:t>
            </a:r>
            <a:r>
              <a:rPr lang="en-US" i="1" dirty="0" err="1"/>
              <a:t>Dho</a:t>
            </a:r>
            <a:r>
              <a:rPr lang="en-US" i="1" dirty="0"/>
              <a:t> (GSSI)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72A9078B-A91B-B74C-89B4-15267425EF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42" y="2272526"/>
            <a:ext cx="5876110" cy="4623184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fr-FR" sz="1400" b="1" dirty="0" err="1"/>
              <a:t>Participating</a:t>
            </a:r>
            <a:r>
              <a:rPr lang="fr-FR" sz="1400" b="1" dirty="0"/>
              <a:t> institutes: 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fr-FR" sz="1400" dirty="0" err="1"/>
              <a:t>Gran</a:t>
            </a:r>
            <a:r>
              <a:rPr lang="fr-FR" sz="1400" dirty="0"/>
              <a:t> </a:t>
            </a:r>
            <a:r>
              <a:rPr lang="fr-FR" sz="1400" dirty="0" err="1"/>
              <a:t>Sasso</a:t>
            </a:r>
            <a:r>
              <a:rPr lang="fr-FR" sz="1400" dirty="0"/>
              <a:t> Science Institute (GSSI), 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fr-FR" sz="1400" dirty="0"/>
              <a:t>IRFU, CEA, </a:t>
            </a:r>
            <a:r>
              <a:rPr lang="fr-FR" sz="1400" dirty="0" err="1"/>
              <a:t>University</a:t>
            </a:r>
            <a:r>
              <a:rPr lang="fr-FR" sz="1400" dirty="0"/>
              <a:t> Paris-Saclay (IRFU/CEA) , 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fr-FR" sz="1400" dirty="0"/>
              <a:t>INFN </a:t>
            </a:r>
            <a:r>
              <a:rPr lang="fr-FR" sz="1400" dirty="0" err="1"/>
              <a:t>Sezione</a:t>
            </a:r>
            <a:r>
              <a:rPr lang="fr-FR" sz="1400" dirty="0"/>
              <a:t> di Roma (INFN-Roma1), 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fr-FR" sz="1400" dirty="0"/>
              <a:t>STFC Rutherford Appleton </a:t>
            </a:r>
            <a:r>
              <a:rPr lang="fr-FR" sz="1400" dirty="0" err="1"/>
              <a:t>Laboratory</a:t>
            </a:r>
            <a:r>
              <a:rPr lang="fr-FR" sz="1400" dirty="0"/>
              <a:t> (RAL), 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fr-FR" sz="1400" dirty="0"/>
              <a:t>Helsinki Institute of Physics (HIP), 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fr-FR" sz="1400" dirty="0" err="1"/>
              <a:t>University</a:t>
            </a:r>
            <a:r>
              <a:rPr lang="fr-FR" sz="1400" dirty="0"/>
              <a:t> of </a:t>
            </a:r>
            <a:r>
              <a:rPr lang="fr-FR" sz="1400" dirty="0" err="1"/>
              <a:t>Hawai</a:t>
            </a:r>
            <a:r>
              <a:rPr lang="fr-FR" sz="1400" dirty="0"/>
              <a:t> at </a:t>
            </a:r>
            <a:r>
              <a:rPr lang="fr-FR" sz="1400" dirty="0" err="1"/>
              <a:t>Manoa</a:t>
            </a:r>
            <a:r>
              <a:rPr lang="fr-FR" sz="1400" dirty="0"/>
              <a:t> (UH </a:t>
            </a:r>
            <a:r>
              <a:rPr lang="fr-FR" sz="1400" dirty="0" err="1"/>
              <a:t>Manoa</a:t>
            </a:r>
            <a:r>
              <a:rPr lang="fr-FR" sz="1400" dirty="0"/>
              <a:t>), 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fr-FR" sz="1400" dirty="0" err="1"/>
              <a:t>University</a:t>
            </a:r>
            <a:r>
              <a:rPr lang="fr-FR" sz="1400" dirty="0"/>
              <a:t> of New Mexico (New Mexico),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fr-FR" sz="1400" dirty="0"/>
              <a:t> </a:t>
            </a:r>
            <a:r>
              <a:rPr lang="fr-FR" sz="1400" dirty="0" err="1"/>
              <a:t>European</a:t>
            </a:r>
            <a:r>
              <a:rPr lang="fr-FR" sz="1400" dirty="0"/>
              <a:t> Organisation for </a:t>
            </a:r>
            <a:r>
              <a:rPr lang="fr-FR" sz="1400" dirty="0" err="1"/>
              <a:t>Nuclear</a:t>
            </a:r>
            <a:r>
              <a:rPr lang="fr-FR" sz="1400" dirty="0"/>
              <a:t> </a:t>
            </a:r>
            <a:r>
              <a:rPr lang="fr-FR" sz="1400" dirty="0" err="1"/>
              <a:t>Research</a:t>
            </a:r>
            <a:r>
              <a:rPr lang="fr-FR" sz="1400" dirty="0"/>
              <a:t> (CERN), 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fr-FR" sz="1400" dirty="0"/>
              <a:t>CAPA &amp; </a:t>
            </a:r>
            <a:r>
              <a:rPr lang="fr-FR" sz="1400" dirty="0" err="1"/>
              <a:t>Universidad</a:t>
            </a:r>
            <a:r>
              <a:rPr lang="fr-FR" sz="1400" dirty="0"/>
              <a:t> de Zaragoza (</a:t>
            </a:r>
            <a:r>
              <a:rPr lang="es-ES" sz="1400" dirty="0"/>
              <a:t>CAPA/UNIZAR</a:t>
            </a:r>
            <a:r>
              <a:rPr lang="fr-FR" sz="1400" dirty="0"/>
              <a:t>), 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fr-FR" sz="1400" dirty="0" err="1"/>
              <a:t>Laboratório</a:t>
            </a:r>
            <a:r>
              <a:rPr lang="fr-FR" sz="1400" dirty="0"/>
              <a:t> de </a:t>
            </a:r>
            <a:r>
              <a:rPr lang="fr-FR" sz="1400" dirty="0" err="1"/>
              <a:t>Instrumentação</a:t>
            </a:r>
            <a:r>
              <a:rPr lang="fr-FR" sz="1400" dirty="0"/>
              <a:t> e </a:t>
            </a:r>
            <a:r>
              <a:rPr lang="fr-FR" sz="1400" dirty="0" err="1"/>
              <a:t>Física</a:t>
            </a:r>
            <a:r>
              <a:rPr lang="fr-FR" sz="1400" dirty="0"/>
              <a:t> </a:t>
            </a:r>
            <a:r>
              <a:rPr lang="fr-FR" sz="1400" dirty="0" err="1"/>
              <a:t>Experimental</a:t>
            </a:r>
            <a:r>
              <a:rPr lang="fr-FR" sz="1400" dirty="0"/>
              <a:t> de </a:t>
            </a:r>
            <a:r>
              <a:rPr lang="fr-FR" sz="1400" dirty="0" err="1"/>
              <a:t>Partículas</a:t>
            </a:r>
            <a:r>
              <a:rPr lang="fr-FR" sz="1400" dirty="0"/>
              <a:t> (LIP-Coimbra),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fr-FR" sz="1400" dirty="0"/>
              <a:t> </a:t>
            </a:r>
            <a:r>
              <a:rPr lang="fr-FR" sz="1400" dirty="0" err="1"/>
              <a:t>Australian</a:t>
            </a:r>
            <a:r>
              <a:rPr lang="fr-FR" sz="1400" dirty="0"/>
              <a:t> National </a:t>
            </a:r>
            <a:r>
              <a:rPr lang="fr-FR" sz="1400" dirty="0" err="1"/>
              <a:t>University</a:t>
            </a:r>
            <a:r>
              <a:rPr lang="fr-FR" sz="1400" dirty="0"/>
              <a:t> (ANU),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fr-FR" sz="1400" dirty="0"/>
              <a:t> LPSC-Grenoble (IN2P3/UGA), 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fr-FR" sz="1400" dirty="0"/>
              <a:t>Institut</a:t>
            </a:r>
            <a:r>
              <a:rPr lang="es-ES" sz="1400" dirty="0"/>
              <a:t>e</a:t>
            </a:r>
            <a:r>
              <a:rPr lang="fr-FR" sz="1400" dirty="0"/>
              <a:t> of </a:t>
            </a:r>
            <a:r>
              <a:rPr lang="fr-FR" sz="1400" dirty="0" err="1"/>
              <a:t>Experimental</a:t>
            </a:r>
            <a:r>
              <a:rPr lang="fr-FR" sz="1400" dirty="0"/>
              <a:t> Physics, </a:t>
            </a:r>
            <a:r>
              <a:rPr lang="fr-FR" sz="1400" dirty="0" err="1"/>
              <a:t>Hamburg</a:t>
            </a:r>
            <a:r>
              <a:rPr lang="fr-FR" sz="1400" dirty="0"/>
              <a:t> </a:t>
            </a:r>
            <a:r>
              <a:rPr lang="fr-FR" sz="1400" dirty="0" err="1"/>
              <a:t>University</a:t>
            </a:r>
            <a:r>
              <a:rPr lang="fr-FR" sz="1400" dirty="0"/>
              <a:t> (U </a:t>
            </a:r>
            <a:r>
              <a:rPr lang="fr-FR" sz="1400" dirty="0" err="1"/>
              <a:t>Hamburg</a:t>
            </a:r>
            <a:r>
              <a:rPr lang="fr-FR" sz="1400" dirty="0"/>
              <a:t>), 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fr-FR" sz="1400" dirty="0"/>
              <a:t>Kobe </a:t>
            </a:r>
            <a:r>
              <a:rPr lang="fr-FR" sz="1400" dirty="0" err="1"/>
              <a:t>University</a:t>
            </a:r>
            <a:r>
              <a:rPr lang="fr-FR" sz="1400" dirty="0"/>
              <a:t> (U Kobe),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s-ES" sz="1400" dirty="0" err="1"/>
              <a:t>University</a:t>
            </a:r>
            <a:r>
              <a:rPr lang="es-ES" sz="1400" dirty="0"/>
              <a:t> of Bonn (U Bonn)</a:t>
            </a:r>
            <a:r>
              <a:rPr lang="fr-FR" sz="1400" dirty="0"/>
              <a:t> </a:t>
            </a:r>
          </a:p>
          <a:p>
            <a:pPr marL="342900" lvl="0" indent="-342900">
              <a:spcBef>
                <a:spcPts val="600"/>
              </a:spcBef>
              <a:buFont typeface="+mj-lt"/>
              <a:buAutoNum type="arabicPeriod"/>
            </a:pPr>
            <a:endParaRPr lang="fr-FR" sz="14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AA3FDD0-2656-8242-B8F2-8B78000EC6F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4" t="21456" r="30165" b="3470"/>
          <a:stretch/>
        </p:blipFill>
        <p:spPr>
          <a:xfrm>
            <a:off x="6910967" y="875210"/>
            <a:ext cx="4823791" cy="596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433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object 2">
            <a:extLst>
              <a:ext uri="{FF2B5EF4-FFF2-40B4-BE49-F238E27FC236}">
                <a16:creationId xmlns:a16="http://schemas.microsoft.com/office/drawing/2014/main" id="{B422FFAF-EF15-1645-B024-A3DA40442FF0}"/>
              </a:ext>
            </a:extLst>
          </p:cNvPr>
          <p:cNvPicPr preferRelativeResize="0"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841" y="630332"/>
            <a:ext cx="6406957" cy="620917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E94E36D-BBC1-CB4C-8B1E-23A604BE0D6D}"/>
              </a:ext>
            </a:extLst>
          </p:cNvPr>
          <p:cNvSpPr/>
          <p:nvPr/>
        </p:nvSpPr>
        <p:spPr>
          <a:xfrm>
            <a:off x="2219038" y="1868248"/>
            <a:ext cx="780743" cy="404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IT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6AC2DDE-83F9-8D4F-B824-36143A63824D}"/>
              </a:ext>
            </a:extLst>
          </p:cNvPr>
          <p:cNvSpPr/>
          <p:nvPr/>
        </p:nvSpPr>
        <p:spPr>
          <a:xfrm>
            <a:off x="1130048" y="1901519"/>
            <a:ext cx="1111038" cy="3036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IT" sz="12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714" y="593569"/>
            <a:ext cx="1121410" cy="1438638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33555" y="5152966"/>
            <a:ext cx="6181893" cy="102053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42DD3E-500E-BF40-8C87-A9CFDB8F0202}"/>
              </a:ext>
            </a:extLst>
          </p:cNvPr>
          <p:cNvSpPr txBox="1"/>
          <p:nvPr/>
        </p:nvSpPr>
        <p:spPr>
          <a:xfrm>
            <a:off x="1842611" y="1001822"/>
            <a:ext cx="796949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ECFA</a:t>
            </a:r>
          </a:p>
        </p:txBody>
      </p:sp>
      <p:sp>
        <p:nvSpPr>
          <p:cNvPr id="15" name="Slide Number Placeholder 7">
            <a:extLst>
              <a:ext uri="{FF2B5EF4-FFF2-40B4-BE49-F238E27FC236}">
                <a16:creationId xmlns:a16="http://schemas.microsoft.com/office/drawing/2014/main" id="{E776EB27-E886-1442-BBD5-7F9D30A4D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8725" y="6492874"/>
            <a:ext cx="2057400" cy="365125"/>
          </a:xfrm>
        </p:spPr>
        <p:txBody>
          <a:bodyPr/>
          <a:lstStyle/>
          <a:p>
            <a:fld id="{A8F156D0-E933-7440-B2A0-34A4D0B6A2BF}" type="slidenum">
              <a:rPr lang="en-US" sz="1600" smtClean="0"/>
              <a:t>2</a:t>
            </a:fld>
            <a:endParaRPr lang="en-US" sz="160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D4B2D70-0B3D-0D41-9407-64C697343989}"/>
              </a:ext>
            </a:extLst>
          </p:cNvPr>
          <p:cNvSpPr/>
          <p:nvPr/>
        </p:nvSpPr>
        <p:spPr>
          <a:xfrm>
            <a:off x="6374142" y="5435086"/>
            <a:ext cx="5844078" cy="1404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000" b="1" dirty="0">
                <a:latin typeface="Arial" panose="020B0604020202020204" pitchFamily="34" charset="0"/>
                <a:ea typeface="Arial" panose="020B0604020202020204" pitchFamily="34" charset="0"/>
              </a:rPr>
              <a:t>DRDT 1.1</a:t>
            </a:r>
            <a:r>
              <a:rPr lang="en-GB" sz="1050" dirty="0">
                <a:effectLst/>
                <a:latin typeface="Arial" panose="020B0604020202020204" pitchFamily="34" charset="0"/>
                <a:ea typeface="Arial" panose="020B0604020202020204" pitchFamily="34" charset="0"/>
              </a:rPr>
              <a:t> </a:t>
            </a:r>
            <a:r>
              <a:rPr lang="en-GB" sz="1000" dirty="0">
                <a:latin typeface="Arial" panose="020B0604020202020204" pitchFamily="34" charset="0"/>
                <a:ea typeface="Arial" panose="020B0604020202020204" pitchFamily="34" charset="0"/>
              </a:rPr>
              <a:t>- Improve time and spatial resolution for gaseous detectors with long-term stability.</a:t>
            </a:r>
            <a:endParaRPr lang="fr-FR" sz="9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000" b="1" dirty="0">
                <a:latin typeface="Arial" panose="020B0604020202020204" pitchFamily="34" charset="0"/>
                <a:ea typeface="Arial" panose="020B0604020202020204" pitchFamily="34" charset="0"/>
              </a:rPr>
              <a:t>DRDT 1.2 -</a:t>
            </a:r>
            <a:r>
              <a:rPr lang="en-GB" sz="1000" dirty="0">
                <a:latin typeface="Arial" panose="020B0604020202020204" pitchFamily="34" charset="0"/>
                <a:ea typeface="Arial" panose="020B0604020202020204" pitchFamily="34" charset="0"/>
              </a:rPr>
              <a:t> Achieve tracking in gaseous detectors with </a:t>
            </a:r>
            <a:r>
              <a:rPr lang="en-GB" sz="1000" dirty="0" err="1">
                <a:latin typeface="Arial" panose="020B0604020202020204" pitchFamily="34" charset="0"/>
                <a:ea typeface="Arial" panose="020B0604020202020204" pitchFamily="34" charset="0"/>
              </a:rPr>
              <a:t>dE</a:t>
            </a:r>
            <a:r>
              <a:rPr lang="en-GB" sz="1000" dirty="0">
                <a:latin typeface="Arial" panose="020B0604020202020204" pitchFamily="34" charset="0"/>
                <a:ea typeface="Arial" panose="020B0604020202020204" pitchFamily="34" charset="0"/>
              </a:rPr>
              <a:t>/dx and </a:t>
            </a:r>
            <a:r>
              <a:rPr lang="en-GB" sz="1000" dirty="0" err="1">
                <a:latin typeface="Arial" panose="020B0604020202020204" pitchFamily="34" charset="0"/>
                <a:ea typeface="Arial" panose="020B0604020202020204" pitchFamily="34" charset="0"/>
              </a:rPr>
              <a:t>dN</a:t>
            </a:r>
            <a:r>
              <a:rPr lang="en-GB" sz="1000" dirty="0">
                <a:latin typeface="Arial" panose="020B0604020202020204" pitchFamily="34" charset="0"/>
                <a:ea typeface="Arial" panose="020B0604020202020204" pitchFamily="34" charset="0"/>
              </a:rPr>
              <a:t>/dx capability in large volumes with very low material budget and different read-out schemes.</a:t>
            </a:r>
            <a:endParaRPr lang="fr-FR" sz="9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000" b="1" dirty="0">
                <a:latin typeface="Arial" panose="020B0604020202020204" pitchFamily="34" charset="0"/>
                <a:ea typeface="Arial" panose="020B0604020202020204" pitchFamily="34" charset="0"/>
              </a:rPr>
              <a:t>DRDT 1.3 </a:t>
            </a:r>
            <a:r>
              <a:rPr lang="en-GB" sz="1000" dirty="0">
                <a:latin typeface="Arial" panose="020B0604020202020204" pitchFamily="34" charset="0"/>
                <a:ea typeface="Arial" panose="020B0604020202020204" pitchFamily="34" charset="0"/>
              </a:rPr>
              <a:t>- Develop environmentally friendly gaseous detectors for very large areas with high-rate capability.</a:t>
            </a:r>
            <a:endParaRPr lang="fr-FR" sz="9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GB" sz="1000" b="1" dirty="0">
                <a:latin typeface="Arial" panose="020B0604020202020204" pitchFamily="34" charset="0"/>
                <a:ea typeface="Arial" panose="020B0604020202020204" pitchFamily="34" charset="0"/>
              </a:rPr>
              <a:t>DRDT 1.4 </a:t>
            </a:r>
            <a:r>
              <a:rPr lang="en-GB" sz="1000" dirty="0">
                <a:latin typeface="Arial" panose="020B0604020202020204" pitchFamily="34" charset="0"/>
                <a:ea typeface="Arial" panose="020B0604020202020204" pitchFamily="34" charset="0"/>
              </a:rPr>
              <a:t>- Achieve high sensitivity in both low and high-pressure TPCs.</a:t>
            </a:r>
            <a:endParaRPr lang="fr-FR" sz="9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17" name="Image 2">
            <a:extLst>
              <a:ext uri="{FF2B5EF4-FFF2-40B4-BE49-F238E27FC236}">
                <a16:creationId xmlns:a16="http://schemas.microsoft.com/office/drawing/2014/main" id="{6ADCEB81-957B-B54E-84B8-7F3B616F3C7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67" r="4944"/>
          <a:stretch/>
        </p:blipFill>
        <p:spPr>
          <a:xfrm>
            <a:off x="6541982" y="1868248"/>
            <a:ext cx="5603237" cy="3452510"/>
          </a:xfrm>
          <a:prstGeom prst="rect">
            <a:avLst/>
          </a:prstGeom>
        </p:spPr>
      </p:pic>
      <p:sp>
        <p:nvSpPr>
          <p:cNvPr id="18" name="Rectangle à coins arrondis 7">
            <a:extLst>
              <a:ext uri="{FF2B5EF4-FFF2-40B4-BE49-F238E27FC236}">
                <a16:creationId xmlns:a16="http://schemas.microsoft.com/office/drawing/2014/main" id="{284F4FFD-8FA3-F441-BA27-0CABE4E7BC6C}"/>
              </a:ext>
            </a:extLst>
          </p:cNvPr>
          <p:cNvSpPr/>
          <p:nvPr/>
        </p:nvSpPr>
        <p:spPr>
          <a:xfrm>
            <a:off x="6541981" y="4208856"/>
            <a:ext cx="2441381" cy="2520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6C6BAD25-A370-2A4F-8913-D4C3E29F641E}"/>
              </a:ext>
            </a:extLst>
          </p:cNvPr>
          <p:cNvSpPr/>
          <p:nvPr/>
        </p:nvSpPr>
        <p:spPr>
          <a:xfrm rot="19057392">
            <a:off x="5866380" y="4669066"/>
            <a:ext cx="663607" cy="205206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C51490C-23B0-2741-8CD2-EC1D695C9105}"/>
              </a:ext>
            </a:extLst>
          </p:cNvPr>
          <p:cNvSpPr txBox="1"/>
          <p:nvPr/>
        </p:nvSpPr>
        <p:spPr>
          <a:xfrm>
            <a:off x="10724835" y="1008829"/>
            <a:ext cx="885179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/>
              <a:t>DRD1</a:t>
            </a:r>
          </a:p>
        </p:txBody>
      </p:sp>
      <p:sp>
        <p:nvSpPr>
          <p:cNvPr id="25" name="Rectangle à coins arrondis 8">
            <a:extLst>
              <a:ext uri="{FF2B5EF4-FFF2-40B4-BE49-F238E27FC236}">
                <a16:creationId xmlns:a16="http://schemas.microsoft.com/office/drawing/2014/main" id="{A3884BEA-4993-3F4F-A07D-4E2858E765FB}"/>
              </a:ext>
            </a:extLst>
          </p:cNvPr>
          <p:cNvSpPr/>
          <p:nvPr/>
        </p:nvSpPr>
        <p:spPr>
          <a:xfrm>
            <a:off x="33554" y="2834477"/>
            <a:ext cx="6181893" cy="83548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à coins arrondis 7">
            <a:extLst>
              <a:ext uri="{FF2B5EF4-FFF2-40B4-BE49-F238E27FC236}">
                <a16:creationId xmlns:a16="http://schemas.microsoft.com/office/drawing/2014/main" id="{1E3463A7-8442-0441-9E5D-41BDB4451055}"/>
              </a:ext>
            </a:extLst>
          </p:cNvPr>
          <p:cNvSpPr/>
          <p:nvPr/>
        </p:nvSpPr>
        <p:spPr>
          <a:xfrm>
            <a:off x="6569296" y="3201280"/>
            <a:ext cx="2414066" cy="25200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Right Arrow 25">
            <a:extLst>
              <a:ext uri="{FF2B5EF4-FFF2-40B4-BE49-F238E27FC236}">
                <a16:creationId xmlns:a16="http://schemas.microsoft.com/office/drawing/2014/main" id="{72547C94-2563-2846-A36A-8EB81C0CF41D}"/>
              </a:ext>
            </a:extLst>
          </p:cNvPr>
          <p:cNvSpPr/>
          <p:nvPr/>
        </p:nvSpPr>
        <p:spPr>
          <a:xfrm rot="20758996">
            <a:off x="5962085" y="2797354"/>
            <a:ext cx="617837" cy="22242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B079BE4C-1FA7-8C4C-B3F7-1FEA8C76BFAD}"/>
              </a:ext>
            </a:extLst>
          </p:cNvPr>
          <p:cNvSpPr/>
          <p:nvPr/>
        </p:nvSpPr>
        <p:spPr>
          <a:xfrm rot="21236816">
            <a:off x="5987869" y="2993059"/>
            <a:ext cx="617837" cy="22242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ight Arrow 27">
            <a:extLst>
              <a:ext uri="{FF2B5EF4-FFF2-40B4-BE49-F238E27FC236}">
                <a16:creationId xmlns:a16="http://schemas.microsoft.com/office/drawing/2014/main" id="{480648F8-8FA6-BC45-8313-11547BFEDD1D}"/>
              </a:ext>
            </a:extLst>
          </p:cNvPr>
          <p:cNvSpPr/>
          <p:nvPr/>
        </p:nvSpPr>
        <p:spPr>
          <a:xfrm rot="588028">
            <a:off x="5976383" y="3185319"/>
            <a:ext cx="617837" cy="222422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itre 1">
            <a:extLst>
              <a:ext uri="{FF2B5EF4-FFF2-40B4-BE49-F238E27FC236}">
                <a16:creationId xmlns:a16="http://schemas.microsoft.com/office/drawing/2014/main" id="{EF452441-0BD8-F747-97DC-4C6FD5DFE1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68010" y="149796"/>
            <a:ext cx="3031398" cy="548454"/>
          </a:xfrm>
        </p:spPr>
        <p:txBody>
          <a:bodyPr>
            <a:normAutofit/>
          </a:bodyPr>
          <a:lstStyle/>
          <a:p>
            <a:r>
              <a:rPr lang="fr-FR" sz="2900" b="1" dirty="0" err="1">
                <a:solidFill>
                  <a:srgbClr val="FF0000"/>
                </a:solidFill>
              </a:rPr>
              <a:t>from</a:t>
            </a:r>
            <a:r>
              <a:rPr lang="fr-FR" sz="2900" b="1" dirty="0">
                <a:solidFill>
                  <a:srgbClr val="FF0000"/>
                </a:solidFill>
              </a:rPr>
              <a:t> ECFA to DRD1</a:t>
            </a:r>
            <a:endParaRPr lang="fr-FR" sz="2900" dirty="0"/>
          </a:p>
        </p:txBody>
      </p:sp>
    </p:spTree>
    <p:extLst>
      <p:ext uri="{BB962C8B-B14F-4D97-AF65-F5344CB8AC3E}">
        <p14:creationId xmlns:p14="http://schemas.microsoft.com/office/powerpoint/2010/main" val="42639656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321C13D-2324-8D4B-94CA-1C0E939F4AB1}"/>
              </a:ext>
            </a:extLst>
          </p:cNvPr>
          <p:cNvSpPr/>
          <p:nvPr/>
        </p:nvSpPr>
        <p:spPr>
          <a:xfrm>
            <a:off x="115232" y="102714"/>
            <a:ext cx="11933075" cy="93095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FBF341-87D4-0643-8FEF-57291DD57DAE}"/>
              </a:ext>
            </a:extLst>
          </p:cNvPr>
          <p:cNvSpPr txBox="1"/>
          <p:nvPr/>
        </p:nvSpPr>
        <p:spPr>
          <a:xfrm>
            <a:off x="4402183" y="102713"/>
            <a:ext cx="76223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‘</a:t>
            </a:r>
            <a:r>
              <a:rPr lang="en-GB" sz="1800" dirty="0"/>
              <a:t>Radiopure TPCs for precise track imaging and/or calorimetry with avalanche-based readouts</a:t>
            </a:r>
            <a:r>
              <a:rPr lang="fr-FR" dirty="0"/>
              <a:t>’ 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639123-2233-F645-8638-9EAB81D9E6D6}"/>
              </a:ext>
            </a:extLst>
          </p:cNvPr>
          <p:cNvSpPr txBox="1"/>
          <p:nvPr/>
        </p:nvSpPr>
        <p:spPr>
          <a:xfrm>
            <a:off x="274925" y="630638"/>
            <a:ext cx="293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conveners: EFR, G. </a:t>
            </a:r>
            <a:r>
              <a:rPr lang="en-US" i="1" dirty="0" err="1"/>
              <a:t>Dho</a:t>
            </a:r>
            <a:r>
              <a:rPr lang="en-US" i="1" dirty="0"/>
              <a:t> (GSSI)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5F8208-A183-5F46-A948-E28B6F2712BE}"/>
              </a:ext>
            </a:extLst>
          </p:cNvPr>
          <p:cNvSpPr txBox="1"/>
          <p:nvPr/>
        </p:nvSpPr>
        <p:spPr>
          <a:xfrm>
            <a:off x="249572" y="102712"/>
            <a:ext cx="628343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Project D</a:t>
            </a:r>
            <a:r>
              <a:rPr lang="en-US" dirty="0"/>
              <a:t>: Dark Matter and related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C62A3F-6B8E-4D4A-B5BA-E27303102B7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25" t="26666" r="26933" b="20773"/>
          <a:stretch/>
        </p:blipFill>
        <p:spPr>
          <a:xfrm>
            <a:off x="274925" y="1192264"/>
            <a:ext cx="5204903" cy="5403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9471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321C13D-2324-8D4B-94CA-1C0E939F4AB1}"/>
              </a:ext>
            </a:extLst>
          </p:cNvPr>
          <p:cNvSpPr/>
          <p:nvPr/>
        </p:nvSpPr>
        <p:spPr>
          <a:xfrm>
            <a:off x="115232" y="102714"/>
            <a:ext cx="11933075" cy="93095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FBF341-87D4-0643-8FEF-57291DD57DAE}"/>
              </a:ext>
            </a:extLst>
          </p:cNvPr>
          <p:cNvSpPr txBox="1"/>
          <p:nvPr/>
        </p:nvSpPr>
        <p:spPr>
          <a:xfrm>
            <a:off x="4402183" y="102713"/>
            <a:ext cx="76223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/>
              <a:t>‘</a:t>
            </a:r>
            <a:r>
              <a:rPr lang="en-GB" sz="1800" dirty="0"/>
              <a:t>Radiopure TPCs for precise track imaging and/or calorimetry with avalanche-based readouts</a:t>
            </a:r>
            <a:r>
              <a:rPr lang="fr-FR" dirty="0"/>
              <a:t>’ 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639123-2233-F645-8638-9EAB81D9E6D6}"/>
              </a:ext>
            </a:extLst>
          </p:cNvPr>
          <p:cNvSpPr txBox="1"/>
          <p:nvPr/>
        </p:nvSpPr>
        <p:spPr>
          <a:xfrm>
            <a:off x="274925" y="630638"/>
            <a:ext cx="29342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conveners: EFR, G. </a:t>
            </a:r>
            <a:r>
              <a:rPr lang="en-US" i="1" dirty="0" err="1"/>
              <a:t>Dho</a:t>
            </a:r>
            <a:r>
              <a:rPr lang="en-US" i="1" dirty="0"/>
              <a:t> (GSSI)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5F8208-A183-5F46-A948-E28B6F2712BE}"/>
              </a:ext>
            </a:extLst>
          </p:cNvPr>
          <p:cNvSpPr txBox="1"/>
          <p:nvPr/>
        </p:nvSpPr>
        <p:spPr>
          <a:xfrm>
            <a:off x="249572" y="102712"/>
            <a:ext cx="6283434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/>
              <a:t>Project D</a:t>
            </a:r>
            <a:r>
              <a:rPr lang="en-US" dirty="0"/>
              <a:t>: Dark Matter and related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C62A3F-6B8E-4D4A-B5BA-E27303102B7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25" t="26666" r="26933" b="23222"/>
          <a:stretch/>
        </p:blipFill>
        <p:spPr>
          <a:xfrm rot="16200000">
            <a:off x="149034" y="1318154"/>
            <a:ext cx="5204903" cy="5151782"/>
          </a:xfrm>
          <a:prstGeom prst="rect">
            <a:avLst/>
          </a:prstGeom>
        </p:spPr>
      </p:pic>
      <p:sp>
        <p:nvSpPr>
          <p:cNvPr id="9" name="Right Arrow 8">
            <a:extLst>
              <a:ext uri="{FF2B5EF4-FFF2-40B4-BE49-F238E27FC236}">
                <a16:creationId xmlns:a16="http://schemas.microsoft.com/office/drawing/2014/main" id="{1626D6B8-741B-9148-ABDE-8763636A6828}"/>
              </a:ext>
            </a:extLst>
          </p:cNvPr>
          <p:cNvSpPr/>
          <p:nvPr/>
        </p:nvSpPr>
        <p:spPr>
          <a:xfrm>
            <a:off x="5367133" y="4603522"/>
            <a:ext cx="171885" cy="369332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80B25EF0-D4FF-B14E-8F8F-653EF32CAE39}"/>
              </a:ext>
            </a:extLst>
          </p:cNvPr>
          <p:cNvSpPr/>
          <p:nvPr/>
        </p:nvSpPr>
        <p:spPr>
          <a:xfrm>
            <a:off x="5367133" y="4147482"/>
            <a:ext cx="171885" cy="369332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F6AB8DE9-B67A-8D4B-B803-7724A7A0DBFD}"/>
              </a:ext>
            </a:extLst>
          </p:cNvPr>
          <p:cNvSpPr/>
          <p:nvPr/>
        </p:nvSpPr>
        <p:spPr>
          <a:xfrm>
            <a:off x="5367133" y="3702371"/>
            <a:ext cx="171885" cy="369332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77976EFB-3BDD-F64B-B95D-F801446C7041}"/>
              </a:ext>
            </a:extLst>
          </p:cNvPr>
          <p:cNvSpPr/>
          <p:nvPr/>
        </p:nvSpPr>
        <p:spPr>
          <a:xfrm>
            <a:off x="5367133" y="3257260"/>
            <a:ext cx="171885" cy="369332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C3583C1A-76B1-104D-9F58-F353702B82BB}"/>
              </a:ext>
            </a:extLst>
          </p:cNvPr>
          <p:cNvSpPr/>
          <p:nvPr/>
        </p:nvSpPr>
        <p:spPr>
          <a:xfrm>
            <a:off x="5347060" y="2787968"/>
            <a:ext cx="171885" cy="369332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>
            <a:extLst>
              <a:ext uri="{FF2B5EF4-FFF2-40B4-BE49-F238E27FC236}">
                <a16:creationId xmlns:a16="http://schemas.microsoft.com/office/drawing/2014/main" id="{8CF3EA33-BE45-454A-BEEE-06C2D5EA6417}"/>
              </a:ext>
            </a:extLst>
          </p:cNvPr>
          <p:cNvSpPr/>
          <p:nvPr/>
        </p:nvSpPr>
        <p:spPr>
          <a:xfrm>
            <a:off x="5340240" y="2326302"/>
            <a:ext cx="171885" cy="369332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8B4096D6-21A0-C34F-8F84-D938025A9B15}"/>
              </a:ext>
            </a:extLst>
          </p:cNvPr>
          <p:cNvSpPr/>
          <p:nvPr/>
        </p:nvSpPr>
        <p:spPr>
          <a:xfrm>
            <a:off x="5340240" y="1857010"/>
            <a:ext cx="171885" cy="369332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Arrow 16">
            <a:extLst>
              <a:ext uri="{FF2B5EF4-FFF2-40B4-BE49-F238E27FC236}">
                <a16:creationId xmlns:a16="http://schemas.microsoft.com/office/drawing/2014/main" id="{29B9EEAD-B293-EF44-864A-C344B2D063CF}"/>
              </a:ext>
            </a:extLst>
          </p:cNvPr>
          <p:cNvSpPr/>
          <p:nvPr/>
        </p:nvSpPr>
        <p:spPr>
          <a:xfrm>
            <a:off x="5360312" y="1395684"/>
            <a:ext cx="171885" cy="369332"/>
          </a:xfrm>
          <a:prstGeom prst="rightArrow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F1814B6-9A8E-0946-B746-04855D956E21}"/>
              </a:ext>
            </a:extLst>
          </p:cNvPr>
          <p:cNvSpPr txBox="1"/>
          <p:nvPr/>
        </p:nvSpPr>
        <p:spPr>
          <a:xfrm>
            <a:off x="5578774" y="4603522"/>
            <a:ext cx="64138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Technology demonstrators on ~10cm x 10cm with high pixelization</a:t>
            </a:r>
          </a:p>
          <a:p>
            <a:r>
              <a:rPr lang="en-US" dirty="0"/>
              <a:t>and close to the thermal limit.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399EA1A-7D14-2E46-AC2C-A8FDB9714831}"/>
              </a:ext>
            </a:extLst>
          </p:cNvPr>
          <p:cNvSpPr txBox="1"/>
          <p:nvPr/>
        </p:nvSpPr>
        <p:spPr>
          <a:xfrm>
            <a:off x="5554987" y="4147482"/>
            <a:ext cx="6657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Characterization/modelling/optimization of CF</a:t>
            </a:r>
            <a:r>
              <a:rPr lang="en-US" baseline="-25000" dirty="0"/>
              <a:t>4</a:t>
            </a:r>
            <a:r>
              <a:rPr lang="en-US" dirty="0"/>
              <a:t>, NG/CF</a:t>
            </a:r>
            <a:r>
              <a:rPr lang="en-US" baseline="-25000" dirty="0"/>
              <a:t>4</a:t>
            </a:r>
            <a:r>
              <a:rPr lang="en-US" dirty="0"/>
              <a:t>, NG/CF</a:t>
            </a:r>
            <a:r>
              <a:rPr lang="en-US" baseline="-25000" dirty="0"/>
              <a:t>4</a:t>
            </a:r>
            <a:r>
              <a:rPr lang="en-US" dirty="0"/>
              <a:t>/SF</a:t>
            </a:r>
            <a:r>
              <a:rPr lang="en-US" baseline="-25000" dirty="0"/>
              <a:t>6</a:t>
            </a:r>
            <a:r>
              <a:rPr lang="en-US" dirty="0"/>
              <a:t>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BA5987A-7293-3843-B610-8CEF5BFFF339}"/>
              </a:ext>
            </a:extLst>
          </p:cNvPr>
          <p:cNvSpPr txBox="1"/>
          <p:nvPr/>
        </p:nvSpPr>
        <p:spPr>
          <a:xfrm>
            <a:off x="5554987" y="3709379"/>
            <a:ext cx="5407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</a:t>
            </a:r>
            <a:r>
              <a:rPr lang="en-US" baseline="-25000" dirty="0"/>
              <a:t>0</a:t>
            </a:r>
            <a:r>
              <a:rPr lang="en-US" dirty="0"/>
              <a:t>-reconstruction through diffusion or minority carriers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9666881-2C6E-C343-B5D6-7E3CD3D8174C}"/>
              </a:ext>
            </a:extLst>
          </p:cNvPr>
          <p:cNvSpPr txBox="1"/>
          <p:nvPr/>
        </p:nvSpPr>
        <p:spPr>
          <a:xfrm>
            <a:off x="5554987" y="3271276"/>
            <a:ext cx="6034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Develop radiopure structures for optical and electrical imaging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49BA020-EB4C-0E42-A2A6-03E0478E4293}"/>
              </a:ext>
            </a:extLst>
          </p:cNvPr>
          <p:cNvSpPr txBox="1"/>
          <p:nvPr/>
        </p:nvSpPr>
        <p:spPr>
          <a:xfrm>
            <a:off x="5578774" y="2787593"/>
            <a:ext cx="64651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Optimization of gas distribution, material selection and purification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F404E54-6B5B-D249-B9C3-C06E66FEC455}"/>
              </a:ext>
            </a:extLst>
          </p:cNvPr>
          <p:cNvSpPr txBox="1"/>
          <p:nvPr/>
        </p:nvSpPr>
        <p:spPr>
          <a:xfrm>
            <a:off x="5578774" y="2340318"/>
            <a:ext cx="2206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Study H-rich mixtures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DA45F94-5635-3242-9C83-9584D618F95D}"/>
              </a:ext>
            </a:extLst>
          </p:cNvPr>
          <p:cNvSpPr txBox="1"/>
          <p:nvPr/>
        </p:nvSpPr>
        <p:spPr>
          <a:xfrm>
            <a:off x="5578774" y="1884278"/>
            <a:ext cx="5776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Simultaneous reconstruction of electron and nuclear recoils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EBF8A5E-6C64-E949-87D8-A2E34A976C8E}"/>
              </a:ext>
            </a:extLst>
          </p:cNvPr>
          <p:cNvSpPr txBox="1"/>
          <p:nvPr/>
        </p:nvSpPr>
        <p:spPr>
          <a:xfrm>
            <a:off x="5578774" y="1395684"/>
            <a:ext cx="4506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Build a chamber for R&amp;D on electron counting</a:t>
            </a:r>
          </a:p>
        </p:txBody>
      </p:sp>
    </p:spTree>
    <p:extLst>
      <p:ext uri="{BB962C8B-B14F-4D97-AF65-F5344CB8AC3E}">
        <p14:creationId xmlns:p14="http://schemas.microsoft.com/office/powerpoint/2010/main" val="292605763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1513B9BA-684D-F64C-BDF7-4CD31E54F937}"/>
              </a:ext>
            </a:extLst>
          </p:cNvPr>
          <p:cNvSpPr txBox="1">
            <a:spLocks/>
          </p:cNvSpPr>
          <p:nvPr/>
        </p:nvSpPr>
        <p:spPr>
          <a:xfrm>
            <a:off x="2676940" y="149796"/>
            <a:ext cx="5910470" cy="548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900" dirty="0">
                <a:solidFill>
                  <a:srgbClr val="FF0000"/>
                </a:solidFill>
              </a:rPr>
              <a:t>Executive milestones and deliverables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34AC097-7A2F-664C-9A74-E56BB0DA6D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52" t="24735" r="28381" b="8985"/>
          <a:stretch/>
        </p:blipFill>
        <p:spPr>
          <a:xfrm>
            <a:off x="3803375" y="786333"/>
            <a:ext cx="3684104" cy="5877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93372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6FF46E0E-9029-F848-A9FB-F9E1656B33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5" t="26860" r="19324" b="6860"/>
          <a:stretch/>
        </p:blipFill>
        <p:spPr>
          <a:xfrm>
            <a:off x="66262" y="1510746"/>
            <a:ext cx="5978964" cy="508879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3DAC2B6-3287-F942-99CF-B6E742A8EF6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22" t="22700" r="19324" b="13043"/>
          <a:stretch/>
        </p:blipFill>
        <p:spPr>
          <a:xfrm>
            <a:off x="6141852" y="1497494"/>
            <a:ext cx="6050148" cy="4943061"/>
          </a:xfrm>
          <a:prstGeom prst="rect">
            <a:avLst/>
          </a:prstGeom>
        </p:spPr>
      </p:pic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A4A0F66-0A71-0446-9E87-2753FFFE0F9F}"/>
              </a:ext>
            </a:extLst>
          </p:cNvPr>
          <p:cNvSpPr/>
          <p:nvPr/>
        </p:nvSpPr>
        <p:spPr>
          <a:xfrm>
            <a:off x="66262" y="5088833"/>
            <a:ext cx="12125738" cy="410818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3D69D31A-C485-0648-A3BE-1C4DB0678EE0}"/>
              </a:ext>
            </a:extLst>
          </p:cNvPr>
          <p:cNvSpPr txBox="1">
            <a:spLocks/>
          </p:cNvSpPr>
          <p:nvPr/>
        </p:nvSpPr>
        <p:spPr>
          <a:xfrm>
            <a:off x="4982820" y="149796"/>
            <a:ext cx="1842051" cy="548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900" dirty="0">
                <a:solidFill>
                  <a:srgbClr val="FF0000"/>
                </a:solidFill>
              </a:rPr>
              <a:t>Resources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8A2E0C-0DF0-8F41-99FF-C815066E0638}"/>
              </a:ext>
            </a:extLst>
          </p:cNvPr>
          <p:cNvSpPr txBox="1"/>
          <p:nvPr/>
        </p:nvSpPr>
        <p:spPr>
          <a:xfrm>
            <a:off x="2551054" y="989017"/>
            <a:ext cx="1009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available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E83A9C0-6DB0-9A4F-97A6-CF6661022499}"/>
              </a:ext>
            </a:extLst>
          </p:cNvPr>
          <p:cNvSpPr txBox="1"/>
          <p:nvPr/>
        </p:nvSpPr>
        <p:spPr>
          <a:xfrm>
            <a:off x="8984985" y="1023013"/>
            <a:ext cx="1135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requested</a:t>
            </a:r>
          </a:p>
        </p:txBody>
      </p:sp>
    </p:spTree>
    <p:extLst>
      <p:ext uri="{BB962C8B-B14F-4D97-AF65-F5344CB8AC3E}">
        <p14:creationId xmlns:p14="http://schemas.microsoft.com/office/powerpoint/2010/main" val="141688734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>
          <a:xfrm>
            <a:off x="519768" y="808382"/>
            <a:ext cx="11367432" cy="5393635"/>
          </a:xfrm>
        </p:spPr>
        <p:txBody>
          <a:bodyPr>
            <a:normAutofit lnSpcReduction="10000"/>
          </a:bodyPr>
          <a:lstStyle/>
          <a:p>
            <a:r>
              <a:rPr lang="es-ES" dirty="0"/>
              <a:t>WP4/WP8 </a:t>
            </a:r>
            <a:r>
              <a:rPr lang="es-ES" dirty="0" err="1"/>
              <a:t>coordinators</a:t>
            </a:r>
            <a:r>
              <a:rPr lang="es-ES" dirty="0"/>
              <a:t>:</a:t>
            </a:r>
          </a:p>
          <a:p>
            <a:pPr marL="0" indent="0">
              <a:buNone/>
            </a:pPr>
            <a:r>
              <a:rPr lang="es-ES" dirty="0"/>
              <a:t>D. </a:t>
            </a:r>
            <a:r>
              <a:rPr lang="es-ES" dirty="0" err="1"/>
              <a:t>Gonzalez</a:t>
            </a:r>
            <a:r>
              <a:rPr lang="es-ES" dirty="0"/>
              <a:t> </a:t>
            </a:r>
            <a:r>
              <a:rPr lang="es-ES" dirty="0" err="1"/>
              <a:t>Diaz</a:t>
            </a:r>
            <a:r>
              <a:rPr lang="es-ES" dirty="0"/>
              <a:t>, E. Ferrer Ribas, F. I. </a:t>
            </a:r>
            <a:r>
              <a:rPr lang="es-ES" dirty="0" err="1"/>
              <a:t>Garcia</a:t>
            </a:r>
            <a:r>
              <a:rPr lang="es-ES" dirty="0"/>
              <a:t> Fuentes, P. </a:t>
            </a:r>
            <a:r>
              <a:rPr lang="es-ES" dirty="0" err="1"/>
              <a:t>Gasik</a:t>
            </a:r>
            <a:r>
              <a:rPr lang="es-ES" dirty="0"/>
              <a:t>, J. </a:t>
            </a:r>
            <a:r>
              <a:rPr lang="es-ES" dirty="0" err="1"/>
              <a:t>Kaminski</a:t>
            </a:r>
            <a:endParaRPr lang="es-ES" dirty="0"/>
          </a:p>
          <a:p>
            <a:r>
              <a:rPr lang="fr-FR" dirty="0"/>
              <a:t>Email </a:t>
            </a:r>
            <a:r>
              <a:rPr lang="fr-FR" dirty="0" err="1"/>
              <a:t>list</a:t>
            </a:r>
            <a:r>
              <a:rPr lang="fr-FR" dirty="0"/>
              <a:t>:</a:t>
            </a:r>
          </a:p>
          <a:p>
            <a:pPr marL="0" indent="0">
              <a:buNone/>
            </a:pPr>
            <a:r>
              <a:rPr lang="fr-FR" dirty="0">
                <a:hlinkClick r:id="rId2"/>
              </a:rPr>
              <a:t>DRD1-WP8-contact@cern.ch</a:t>
            </a:r>
            <a:endParaRPr lang="fr-FR" dirty="0"/>
          </a:p>
          <a:p>
            <a:pPr marL="0" indent="0">
              <a:buNone/>
            </a:pPr>
            <a:r>
              <a:rPr lang="fr-FR" i="1" dirty="0">
                <a:solidFill>
                  <a:srgbClr val="FF0000"/>
                </a:solidFill>
              </a:rPr>
              <a:t>-&gt; one per </a:t>
            </a:r>
            <a:r>
              <a:rPr lang="fr-FR" i="1" dirty="0" err="1">
                <a:solidFill>
                  <a:srgbClr val="FF0000"/>
                </a:solidFill>
              </a:rPr>
              <a:t>project</a:t>
            </a:r>
            <a:r>
              <a:rPr lang="fr-FR" i="1" dirty="0">
                <a:solidFill>
                  <a:srgbClr val="FF0000"/>
                </a:solidFill>
              </a:rPr>
              <a:t> </a:t>
            </a:r>
            <a:r>
              <a:rPr lang="fr-FR" i="1" dirty="0" err="1">
                <a:solidFill>
                  <a:srgbClr val="FF0000"/>
                </a:solidFill>
              </a:rPr>
              <a:t>perhaps</a:t>
            </a:r>
            <a:r>
              <a:rPr lang="fr-FR" i="1" dirty="0">
                <a:solidFill>
                  <a:srgbClr val="FF0000"/>
                </a:solidFill>
              </a:rPr>
              <a:t>?</a:t>
            </a:r>
          </a:p>
          <a:p>
            <a:r>
              <a:rPr lang="fr-FR" dirty="0"/>
              <a:t>Kick-off meeting</a:t>
            </a:r>
          </a:p>
          <a:p>
            <a:pPr marL="0" indent="0" algn="just">
              <a:buNone/>
            </a:pPr>
            <a:r>
              <a:rPr lang="en-US" dirty="0"/>
              <a:t>Essentially ready, but needs clarification regarding WP-structure. WP8 organization based on project-conveners and WP-coordinators seems satisfactory. </a:t>
            </a:r>
          </a:p>
          <a:p>
            <a:pPr marL="0" indent="0" algn="just">
              <a:buNone/>
            </a:pPr>
            <a:r>
              <a:rPr lang="en-US" dirty="0">
                <a:solidFill>
                  <a:srgbClr val="FF0000"/>
                </a:solidFill>
              </a:rPr>
              <a:t>-&gt; Cand this be maintained as we move forward?</a:t>
            </a:r>
          </a:p>
          <a:p>
            <a:pPr marL="0" indent="0" algn="just">
              <a:buNone/>
            </a:pPr>
            <a:r>
              <a:rPr lang="en-US" dirty="0"/>
              <a:t>Concern (shared by DGD and EFR) that dealing with WP8 without 1 additional person per project is not viable. </a:t>
            </a:r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A7201585-CF8B-C848-996A-067BBEA189DA}"/>
              </a:ext>
            </a:extLst>
          </p:cNvPr>
          <p:cNvSpPr txBox="1">
            <a:spLocks/>
          </p:cNvSpPr>
          <p:nvPr/>
        </p:nvSpPr>
        <p:spPr>
          <a:xfrm>
            <a:off x="4982820" y="149796"/>
            <a:ext cx="1842051" cy="548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900" dirty="0">
                <a:solidFill>
                  <a:srgbClr val="FF0000"/>
                </a:solidFill>
              </a:rPr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954969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8F62CB6-2DA4-2A4B-A5A3-75B02A460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5495" y="5241"/>
            <a:ext cx="9106929" cy="6789175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44A31637-FAD5-DE41-9F7B-6732ECDD737E}"/>
              </a:ext>
            </a:extLst>
          </p:cNvPr>
          <p:cNvSpPr/>
          <p:nvPr/>
        </p:nvSpPr>
        <p:spPr>
          <a:xfrm>
            <a:off x="2817344" y="4497859"/>
            <a:ext cx="8587945" cy="605482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4FAC152-18C3-9946-83F5-C1CBA3FAC3BE}"/>
              </a:ext>
            </a:extLst>
          </p:cNvPr>
          <p:cNvSpPr txBox="1"/>
          <p:nvPr/>
        </p:nvSpPr>
        <p:spPr>
          <a:xfrm>
            <a:off x="272262" y="4445112"/>
            <a:ext cx="1714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yesterday recap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33209B-2A14-F04C-9919-AB1D71BE2D06}"/>
              </a:ext>
            </a:extLst>
          </p:cNvPr>
          <p:cNvSpPr txBox="1"/>
          <p:nvPr/>
        </p:nvSpPr>
        <p:spPr>
          <a:xfrm>
            <a:off x="204955" y="4795794"/>
            <a:ext cx="1796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(long story short)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B76BCF2-96E0-BC43-8D8E-378A837C9749}"/>
              </a:ext>
            </a:extLst>
          </p:cNvPr>
          <p:cNvSpPr/>
          <p:nvPr/>
        </p:nvSpPr>
        <p:spPr>
          <a:xfrm>
            <a:off x="11071654" y="6301946"/>
            <a:ext cx="457200" cy="4924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>
            <a:extLst>
              <a:ext uri="{FF2B5EF4-FFF2-40B4-BE49-F238E27FC236}">
                <a16:creationId xmlns:a16="http://schemas.microsoft.com/office/drawing/2014/main" id="{D96015D9-BA29-014E-B7F9-E4917BAE4E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8725" y="6492874"/>
            <a:ext cx="2057400" cy="365125"/>
          </a:xfrm>
        </p:spPr>
        <p:txBody>
          <a:bodyPr/>
          <a:lstStyle/>
          <a:p>
            <a:fld id="{A8F156D0-E933-7440-B2A0-34A4D0B6A2BF}" type="slidenum">
              <a:rPr lang="en-US" sz="1600" smtClean="0"/>
              <a:t>3</a:t>
            </a:fld>
            <a:endParaRPr lang="en-US" sz="1600" dirty="0"/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F4B9CB59-8EA9-C145-AAB9-E6C60AD71F55}"/>
              </a:ext>
            </a:extLst>
          </p:cNvPr>
          <p:cNvSpPr/>
          <p:nvPr/>
        </p:nvSpPr>
        <p:spPr>
          <a:xfrm>
            <a:off x="2125362" y="4646141"/>
            <a:ext cx="556054" cy="308918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869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63118C1-DCE8-484B-BAAB-B5F29C46AE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833" y="672924"/>
            <a:ext cx="10906897" cy="406588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0224527-9997-0E45-856A-5E5F8D6D5729}"/>
              </a:ext>
            </a:extLst>
          </p:cNvPr>
          <p:cNvCxnSpPr/>
          <p:nvPr/>
        </p:nvCxnSpPr>
        <p:spPr>
          <a:xfrm>
            <a:off x="8180173" y="2502235"/>
            <a:ext cx="303976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F3B3C43-F380-B141-BDC4-D04A706113F7}"/>
              </a:ext>
            </a:extLst>
          </p:cNvPr>
          <p:cNvCxnSpPr>
            <a:cxnSpLocks/>
          </p:cNvCxnSpPr>
          <p:nvPr/>
        </p:nvCxnSpPr>
        <p:spPr>
          <a:xfrm>
            <a:off x="9316995" y="3569035"/>
            <a:ext cx="221597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168C3BE-33E2-0043-A8D2-8F5AAFA35431}"/>
              </a:ext>
            </a:extLst>
          </p:cNvPr>
          <p:cNvCxnSpPr>
            <a:cxnSpLocks/>
          </p:cNvCxnSpPr>
          <p:nvPr/>
        </p:nvCxnSpPr>
        <p:spPr>
          <a:xfrm>
            <a:off x="856735" y="3931500"/>
            <a:ext cx="63843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34DC8F8-1DC9-224D-856C-0CCCD77CF59F}"/>
              </a:ext>
            </a:extLst>
          </p:cNvPr>
          <p:cNvCxnSpPr>
            <a:cxnSpLocks/>
          </p:cNvCxnSpPr>
          <p:nvPr/>
        </p:nvCxnSpPr>
        <p:spPr>
          <a:xfrm>
            <a:off x="1651686" y="3931500"/>
            <a:ext cx="250018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97F507E-B241-4C49-9FDB-4ECF563F70A8}"/>
              </a:ext>
            </a:extLst>
          </p:cNvPr>
          <p:cNvCxnSpPr>
            <a:cxnSpLocks/>
          </p:cNvCxnSpPr>
          <p:nvPr/>
        </p:nvCxnSpPr>
        <p:spPr>
          <a:xfrm>
            <a:off x="4337221" y="3925322"/>
            <a:ext cx="133453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B4818F1-694B-614B-9648-B46299FC9FBF}"/>
              </a:ext>
            </a:extLst>
          </p:cNvPr>
          <p:cNvCxnSpPr>
            <a:cxnSpLocks/>
          </p:cNvCxnSpPr>
          <p:nvPr/>
        </p:nvCxnSpPr>
        <p:spPr>
          <a:xfrm>
            <a:off x="5811794" y="3925322"/>
            <a:ext cx="133453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B8BD97E-F27D-6E45-BD12-451D4A483BE9}"/>
              </a:ext>
            </a:extLst>
          </p:cNvPr>
          <p:cNvCxnSpPr>
            <a:cxnSpLocks/>
          </p:cNvCxnSpPr>
          <p:nvPr/>
        </p:nvCxnSpPr>
        <p:spPr>
          <a:xfrm>
            <a:off x="7274010" y="3925322"/>
            <a:ext cx="425896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C8F5B94-A070-CB4D-82C9-CF4C5F65C7C8}"/>
              </a:ext>
            </a:extLst>
          </p:cNvPr>
          <p:cNvCxnSpPr>
            <a:cxnSpLocks/>
          </p:cNvCxnSpPr>
          <p:nvPr/>
        </p:nvCxnSpPr>
        <p:spPr>
          <a:xfrm>
            <a:off x="856735" y="4275430"/>
            <a:ext cx="250430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E112B7E1-EF2C-9E40-8340-214A4451684F}"/>
              </a:ext>
            </a:extLst>
          </p:cNvPr>
          <p:cNvCxnSpPr>
            <a:cxnSpLocks/>
          </p:cNvCxnSpPr>
          <p:nvPr/>
        </p:nvCxnSpPr>
        <p:spPr>
          <a:xfrm>
            <a:off x="3455772" y="4275430"/>
            <a:ext cx="184527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C8A6F45-1D8A-FD43-97CF-A46B52C62268}"/>
              </a:ext>
            </a:extLst>
          </p:cNvPr>
          <p:cNvCxnSpPr>
            <a:cxnSpLocks/>
          </p:cNvCxnSpPr>
          <p:nvPr/>
        </p:nvCxnSpPr>
        <p:spPr>
          <a:xfrm>
            <a:off x="5428733" y="4275430"/>
            <a:ext cx="171759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87C35ED-FAF2-7949-9CB3-6FF353942436}"/>
              </a:ext>
            </a:extLst>
          </p:cNvPr>
          <p:cNvCxnSpPr>
            <a:cxnSpLocks/>
          </p:cNvCxnSpPr>
          <p:nvPr/>
        </p:nvCxnSpPr>
        <p:spPr>
          <a:xfrm>
            <a:off x="7842420" y="4275430"/>
            <a:ext cx="227776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307D4D6-7963-9D44-B4C0-E9FC233871C3}"/>
              </a:ext>
            </a:extLst>
          </p:cNvPr>
          <p:cNvCxnSpPr>
            <a:cxnSpLocks/>
          </p:cNvCxnSpPr>
          <p:nvPr/>
        </p:nvCxnSpPr>
        <p:spPr>
          <a:xfrm>
            <a:off x="10206681" y="4275430"/>
            <a:ext cx="132629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DF74009-1108-FD43-A97D-A7F2CB035224}"/>
              </a:ext>
            </a:extLst>
          </p:cNvPr>
          <p:cNvCxnSpPr>
            <a:cxnSpLocks/>
          </p:cNvCxnSpPr>
          <p:nvPr/>
        </p:nvCxnSpPr>
        <p:spPr>
          <a:xfrm>
            <a:off x="832022" y="4687322"/>
            <a:ext cx="2121243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48A6B291-D064-3C42-A88D-1EEBA39C97B8}"/>
              </a:ext>
            </a:extLst>
          </p:cNvPr>
          <p:cNvCxnSpPr>
            <a:cxnSpLocks/>
          </p:cNvCxnSpPr>
          <p:nvPr/>
        </p:nvCxnSpPr>
        <p:spPr>
          <a:xfrm>
            <a:off x="3091248" y="4687322"/>
            <a:ext cx="508892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138B33F-4F03-7545-816C-D5FD1B0C70F8}"/>
              </a:ext>
            </a:extLst>
          </p:cNvPr>
          <p:cNvSpPr txBox="1"/>
          <p:nvPr/>
        </p:nvSpPr>
        <p:spPr>
          <a:xfrm>
            <a:off x="3983437" y="87986"/>
            <a:ext cx="50266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longer version (from DRD1 extended proposal)</a:t>
            </a:r>
          </a:p>
        </p:txBody>
      </p:sp>
      <p:sp>
        <p:nvSpPr>
          <p:cNvPr id="35" name="Right Arrow 34">
            <a:extLst>
              <a:ext uri="{FF2B5EF4-FFF2-40B4-BE49-F238E27FC236}">
                <a16:creationId xmlns:a16="http://schemas.microsoft.com/office/drawing/2014/main" id="{BD25288D-0D72-944B-80C8-07C642514173}"/>
              </a:ext>
            </a:extLst>
          </p:cNvPr>
          <p:cNvSpPr/>
          <p:nvPr/>
        </p:nvSpPr>
        <p:spPr>
          <a:xfrm rot="5400000">
            <a:off x="6022342" y="463863"/>
            <a:ext cx="221454" cy="308918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B581BC41-97C2-A546-8CDD-B503912B33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985" t="78550" r="54546" b="10894"/>
          <a:stretch/>
        </p:blipFill>
        <p:spPr>
          <a:xfrm>
            <a:off x="2817340" y="5338120"/>
            <a:ext cx="3867665" cy="716692"/>
          </a:xfrm>
          <a:prstGeom prst="rect">
            <a:avLst/>
          </a:prstGeom>
        </p:spPr>
      </p:pic>
      <p:sp>
        <p:nvSpPr>
          <p:cNvPr id="37" name="Slide Number Placeholder 7">
            <a:extLst>
              <a:ext uri="{FF2B5EF4-FFF2-40B4-BE49-F238E27FC236}">
                <a16:creationId xmlns:a16="http://schemas.microsoft.com/office/drawing/2014/main" id="{6FF0759E-369B-4D4B-897B-684A1A12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8725" y="6492874"/>
            <a:ext cx="2057400" cy="365125"/>
          </a:xfrm>
        </p:spPr>
        <p:txBody>
          <a:bodyPr/>
          <a:lstStyle/>
          <a:p>
            <a:fld id="{A8F156D0-E933-7440-B2A0-34A4D0B6A2BF}" type="slidenum">
              <a:rPr lang="en-US" sz="1600" smtClean="0"/>
              <a:t>4</a:t>
            </a:fld>
            <a:endParaRPr lang="en-US" sz="16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D080B1B-8FCE-A94D-BAB0-91621CAC84E0}"/>
              </a:ext>
            </a:extLst>
          </p:cNvPr>
          <p:cNvSpPr/>
          <p:nvPr/>
        </p:nvSpPr>
        <p:spPr>
          <a:xfrm>
            <a:off x="6829817" y="4738811"/>
            <a:ext cx="5325112" cy="17675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A471E9E-7B66-0942-B054-293FB10B780A}"/>
              </a:ext>
            </a:extLst>
          </p:cNvPr>
          <p:cNvSpPr txBox="1"/>
          <p:nvPr/>
        </p:nvSpPr>
        <p:spPr>
          <a:xfrm>
            <a:off x="8675335" y="4753990"/>
            <a:ext cx="1851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overlap with WP4</a:t>
            </a:r>
          </a:p>
        </p:txBody>
      </p:sp>
      <p:sp>
        <p:nvSpPr>
          <p:cNvPr id="40" name="ZoneTexte 1">
            <a:extLst>
              <a:ext uri="{FF2B5EF4-FFF2-40B4-BE49-F238E27FC236}">
                <a16:creationId xmlns:a16="http://schemas.microsoft.com/office/drawing/2014/main" id="{4D4373E6-390B-584D-9985-F09D711C37B3}"/>
              </a:ext>
            </a:extLst>
          </p:cNvPr>
          <p:cNvSpPr txBox="1"/>
          <p:nvPr/>
        </p:nvSpPr>
        <p:spPr>
          <a:xfrm>
            <a:off x="6829817" y="5143924"/>
            <a:ext cx="532511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dirty="0" err="1"/>
              <a:t>Space</a:t>
            </a:r>
            <a:r>
              <a:rPr lang="fr-FR" dirty="0"/>
              <a:t> charge /IBF </a:t>
            </a:r>
            <a:r>
              <a:rPr lang="fr-FR" dirty="0" err="1"/>
              <a:t>suppresion</a:t>
            </a:r>
            <a:r>
              <a:rPr lang="fr-FR" dirty="0"/>
              <a:t> (</a:t>
            </a:r>
            <a:r>
              <a:rPr lang="fr-FR" dirty="0" err="1"/>
              <a:t>heavy</a:t>
            </a:r>
            <a:r>
              <a:rPr lang="fr-FR" dirty="0"/>
              <a:t> ion </a:t>
            </a:r>
            <a:r>
              <a:rPr lang="fr-FR" dirty="0" err="1"/>
              <a:t>facilities</a:t>
            </a:r>
            <a:r>
              <a:rPr lang="fr-FR" dirty="0"/>
              <a:t>).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dirty="0" err="1"/>
              <a:t>Momentum</a:t>
            </a:r>
            <a:r>
              <a:rPr lang="fr-FR" dirty="0"/>
              <a:t> reconstruction of </a:t>
            </a:r>
            <a:r>
              <a:rPr lang="fr-FR" dirty="0" err="1"/>
              <a:t>uncontained</a:t>
            </a:r>
            <a:r>
              <a:rPr lang="fr-FR" dirty="0"/>
              <a:t> </a:t>
            </a:r>
            <a:r>
              <a:rPr lang="fr-FR" dirty="0" err="1"/>
              <a:t>tracks</a:t>
            </a:r>
            <a:r>
              <a:rPr lang="fr-FR" dirty="0"/>
              <a:t> for neutrino </a:t>
            </a:r>
            <a:r>
              <a:rPr lang="fr-FR" dirty="0" err="1"/>
              <a:t>physics</a:t>
            </a:r>
            <a:r>
              <a:rPr lang="fr-FR" dirty="0"/>
              <a:t> (leptons in CC-interactions).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dirty="0" err="1"/>
              <a:t>Pixelated</a:t>
            </a:r>
            <a:r>
              <a:rPr lang="fr-FR" dirty="0"/>
              <a:t> </a:t>
            </a:r>
            <a:r>
              <a:rPr lang="fr-FR" dirty="0" err="1"/>
              <a:t>readout</a:t>
            </a:r>
            <a:r>
              <a:rPr lang="fr-FR" dirty="0"/>
              <a:t> for </a:t>
            </a:r>
            <a:r>
              <a:rPr lang="fr-FR" dirty="0" err="1"/>
              <a:t>recoil</a:t>
            </a:r>
            <a:r>
              <a:rPr lang="fr-FR" dirty="0"/>
              <a:t> reconstruction (DM)</a:t>
            </a:r>
          </a:p>
        </p:txBody>
      </p:sp>
    </p:spTree>
    <p:extLst>
      <p:ext uri="{BB962C8B-B14F-4D97-AF65-F5344CB8AC3E}">
        <p14:creationId xmlns:p14="http://schemas.microsoft.com/office/powerpoint/2010/main" val="2380536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EE5B94F-4FD2-5D4A-B094-391C0AA054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58" t="41070" r="17071" b="20639"/>
          <a:stretch/>
        </p:blipFill>
        <p:spPr>
          <a:xfrm>
            <a:off x="3245485" y="699366"/>
            <a:ext cx="7029105" cy="218827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4148A84-AEE7-6942-9418-D43142EF46D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414" t="33637" r="30404" b="19942"/>
          <a:stretch/>
        </p:blipFill>
        <p:spPr>
          <a:xfrm>
            <a:off x="3863931" y="3760203"/>
            <a:ext cx="6143112" cy="306329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A4E65F-2D15-BA40-8CE5-7A6520E9DC9D}"/>
              </a:ext>
            </a:extLst>
          </p:cNvPr>
          <p:cNvSpPr txBox="1"/>
          <p:nvPr/>
        </p:nvSpPr>
        <p:spPr>
          <a:xfrm>
            <a:off x="1748221" y="1678325"/>
            <a:ext cx="1249060" cy="369332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i="1" dirty="0">
                <a:latin typeface="Times" pitchFamily="2" charset="0"/>
              </a:rPr>
              <a:t>accelerator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3E04FF-6F41-314A-8D2C-2669B0D91264}"/>
              </a:ext>
            </a:extLst>
          </p:cNvPr>
          <p:cNvSpPr txBox="1"/>
          <p:nvPr/>
        </p:nvSpPr>
        <p:spPr>
          <a:xfrm>
            <a:off x="1741615" y="5311980"/>
            <a:ext cx="1672253" cy="369332"/>
          </a:xfrm>
          <a:prstGeom prst="rect">
            <a:avLst/>
          </a:prstGeom>
          <a:solidFill>
            <a:schemeClr val="bg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i="1" dirty="0">
                <a:latin typeface="Times" pitchFamily="2" charset="0"/>
              </a:rPr>
              <a:t>non-accelerator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228A796-DEC8-9349-A59E-D754F75FDFC4}"/>
              </a:ext>
            </a:extLst>
          </p:cNvPr>
          <p:cNvSpPr/>
          <p:nvPr/>
        </p:nvSpPr>
        <p:spPr>
          <a:xfrm rot="18031396">
            <a:off x="6323044" y="1862487"/>
            <a:ext cx="916873" cy="1847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167CB82-8188-214D-9204-554D842C3A5F}"/>
              </a:ext>
            </a:extLst>
          </p:cNvPr>
          <p:cNvSpPr txBox="1"/>
          <p:nvPr/>
        </p:nvSpPr>
        <p:spPr>
          <a:xfrm rot="18011239">
            <a:off x="6460029" y="1705524"/>
            <a:ext cx="7665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CEPC*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AD6F2FD-6894-E94F-8216-01D5D01DC1B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91235" y="137434"/>
            <a:ext cx="1577243" cy="116568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DE38294-C301-7241-8A9B-25347F8C02A5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1150"/>
          <a:stretch/>
        </p:blipFill>
        <p:spPr>
          <a:xfrm>
            <a:off x="6486590" y="164762"/>
            <a:ext cx="1309830" cy="113804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BBD71E4-4484-F24D-A3D9-4FC81BBBF5E4}"/>
              </a:ext>
            </a:extLst>
          </p:cNvPr>
          <p:cNvSpPr txBox="1"/>
          <p:nvPr/>
        </p:nvSpPr>
        <p:spPr>
          <a:xfrm>
            <a:off x="6980707" y="-15954"/>
            <a:ext cx="90120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CEPC TPC</a:t>
            </a:r>
            <a:endParaRPr lang="en-DE" sz="12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EA0816-153A-0E4E-BF2D-3B0C3ACFCAD2}"/>
              </a:ext>
            </a:extLst>
          </p:cNvPr>
          <p:cNvSpPr txBox="1"/>
          <p:nvPr/>
        </p:nvSpPr>
        <p:spPr>
          <a:xfrm>
            <a:off x="5163455" y="5172"/>
            <a:ext cx="7344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b="1" dirty="0">
                <a:solidFill>
                  <a:schemeClr val="accent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ILC TPC</a:t>
            </a:r>
            <a:endParaRPr lang="en-DE" sz="1200" b="1" dirty="0">
              <a:solidFill>
                <a:schemeClr val="accent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660CFB8-A4C6-4044-8563-95DEE8A1B6D9}"/>
              </a:ext>
            </a:extLst>
          </p:cNvPr>
          <p:cNvSpPr/>
          <p:nvPr/>
        </p:nvSpPr>
        <p:spPr>
          <a:xfrm rot="18031396">
            <a:off x="5287741" y="2106724"/>
            <a:ext cx="306215" cy="1979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04108EE-0D1E-1A43-B515-B6F853E125A0}"/>
              </a:ext>
            </a:extLst>
          </p:cNvPr>
          <p:cNvSpPr/>
          <p:nvPr/>
        </p:nvSpPr>
        <p:spPr>
          <a:xfrm rot="18031396">
            <a:off x="3979906" y="1932743"/>
            <a:ext cx="756000" cy="1847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918530E-DADB-B24B-9BA0-3A351D5B503F}"/>
              </a:ext>
            </a:extLst>
          </p:cNvPr>
          <p:cNvSpPr/>
          <p:nvPr/>
        </p:nvSpPr>
        <p:spPr>
          <a:xfrm rot="18031396">
            <a:off x="4286821" y="1361362"/>
            <a:ext cx="1289246" cy="19107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630F235-B78B-0A4A-B196-03132BC098E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0291" t="17394" r="30109" b="11913"/>
          <a:stretch/>
        </p:blipFill>
        <p:spPr>
          <a:xfrm>
            <a:off x="7887716" y="12280"/>
            <a:ext cx="1274730" cy="142226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53E7F5D1-9870-AE4C-9CF6-FC4748C63705}"/>
              </a:ext>
            </a:extLst>
          </p:cNvPr>
          <p:cNvSpPr/>
          <p:nvPr/>
        </p:nvSpPr>
        <p:spPr>
          <a:xfrm rot="18031396">
            <a:off x="6950025" y="1821656"/>
            <a:ext cx="1055309" cy="187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31CA52C-1F05-CE4D-9904-CE275E9CE83B}"/>
              </a:ext>
            </a:extLst>
          </p:cNvPr>
          <p:cNvSpPr txBox="1"/>
          <p:nvPr/>
        </p:nvSpPr>
        <p:spPr>
          <a:xfrm rot="18011239">
            <a:off x="6905188" y="1764590"/>
            <a:ext cx="115127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DUNE-</a:t>
            </a:r>
            <a:r>
              <a:rPr lang="en-US" sz="1100" dirty="0" err="1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NDGAr</a:t>
            </a:r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5FABF66-CBDE-1B4F-9F23-C4F21CCBBE1B}"/>
              </a:ext>
            </a:extLst>
          </p:cNvPr>
          <p:cNvSpPr txBox="1"/>
          <p:nvPr/>
        </p:nvSpPr>
        <p:spPr>
          <a:xfrm>
            <a:off x="8462598" y="-14906"/>
            <a:ext cx="10967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DUNE </a:t>
            </a:r>
            <a:r>
              <a:rPr lang="es-ES" sz="1100" b="1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NDGAr</a:t>
            </a:r>
            <a:endParaRPr lang="en-DE" sz="1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1D18BFB-4B3D-DA48-8477-B07FBF7A3471}"/>
              </a:ext>
            </a:extLst>
          </p:cNvPr>
          <p:cNvSpPr/>
          <p:nvPr/>
        </p:nvSpPr>
        <p:spPr>
          <a:xfrm rot="18031396">
            <a:off x="4145847" y="5331767"/>
            <a:ext cx="1042510" cy="14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9C41E24-A15F-C54A-94AC-A928F38A5E19}"/>
              </a:ext>
            </a:extLst>
          </p:cNvPr>
          <p:cNvSpPr/>
          <p:nvPr/>
        </p:nvSpPr>
        <p:spPr>
          <a:xfrm rot="18031396">
            <a:off x="3858838" y="5109538"/>
            <a:ext cx="1512000" cy="14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224EFC5-2D66-824A-9E3C-C042A0D1DE21}"/>
              </a:ext>
            </a:extLst>
          </p:cNvPr>
          <p:cNvSpPr/>
          <p:nvPr/>
        </p:nvSpPr>
        <p:spPr>
          <a:xfrm rot="18031396">
            <a:off x="4218269" y="5100754"/>
            <a:ext cx="1548000" cy="14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9FDB0DA-523E-C642-951A-59842816EFCD}"/>
              </a:ext>
            </a:extLst>
          </p:cNvPr>
          <p:cNvSpPr/>
          <p:nvPr/>
        </p:nvSpPr>
        <p:spPr>
          <a:xfrm rot="18031396">
            <a:off x="4559140" y="5397424"/>
            <a:ext cx="900000" cy="14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C099779-E87E-8E4D-A68C-8423314A05A8}"/>
              </a:ext>
            </a:extLst>
          </p:cNvPr>
          <p:cNvSpPr/>
          <p:nvPr/>
        </p:nvSpPr>
        <p:spPr>
          <a:xfrm rot="18031396">
            <a:off x="5503695" y="5358466"/>
            <a:ext cx="900000" cy="14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D3DC10A-E961-C045-81B3-59FAD7834611}"/>
              </a:ext>
            </a:extLst>
          </p:cNvPr>
          <p:cNvSpPr/>
          <p:nvPr/>
        </p:nvSpPr>
        <p:spPr>
          <a:xfrm rot="18031396">
            <a:off x="5684202" y="5358466"/>
            <a:ext cx="900000" cy="14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B29E046D-2161-9D4B-B0D7-243927457873}"/>
              </a:ext>
            </a:extLst>
          </p:cNvPr>
          <p:cNvSpPr/>
          <p:nvPr/>
        </p:nvSpPr>
        <p:spPr>
          <a:xfrm rot="18031396">
            <a:off x="5677087" y="5048865"/>
            <a:ext cx="1655999" cy="14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08BC4E9-82C2-BB40-8974-8E079012D541}"/>
              </a:ext>
            </a:extLst>
          </p:cNvPr>
          <p:cNvSpPr/>
          <p:nvPr/>
        </p:nvSpPr>
        <p:spPr>
          <a:xfrm rot="18031396">
            <a:off x="6043612" y="5392031"/>
            <a:ext cx="900000" cy="14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FD7EAA3-1C11-7540-A628-9BF8E79BA8AE}"/>
              </a:ext>
            </a:extLst>
          </p:cNvPr>
          <p:cNvSpPr/>
          <p:nvPr/>
        </p:nvSpPr>
        <p:spPr>
          <a:xfrm rot="18031396">
            <a:off x="7181593" y="5363195"/>
            <a:ext cx="900000" cy="14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85307ACC-5368-6242-B743-D6C40867929A}"/>
              </a:ext>
            </a:extLst>
          </p:cNvPr>
          <p:cNvSpPr/>
          <p:nvPr/>
        </p:nvSpPr>
        <p:spPr>
          <a:xfrm rot="18031396">
            <a:off x="7146848" y="5032439"/>
            <a:ext cx="1728000" cy="14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010BFFCE-591D-2144-B172-5CF92937E72B}"/>
              </a:ext>
            </a:extLst>
          </p:cNvPr>
          <p:cNvSpPr/>
          <p:nvPr/>
        </p:nvSpPr>
        <p:spPr>
          <a:xfrm rot="18031396">
            <a:off x="7506679" y="5279392"/>
            <a:ext cx="1080000" cy="144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E4ACB9D9-1C72-4C47-AE25-7C9C05F32E3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9820" b="89980" l="173" r="89983">
                        <a14:foregroundMark x1="16235" y1="32265" x2="83938" y2="0"/>
                        <a14:foregroundMark x1="83938" y1="0" x2="98446" y2="38076"/>
                        <a14:foregroundMark x1="98446" y1="38076" x2="75475" y2="69940"/>
                        <a14:foregroundMark x1="75475" y1="69940" x2="42660" y2="92786"/>
                        <a14:foregroundMark x1="42660" y1="92786" x2="2936" y2="99399"/>
                        <a14:foregroundMark x1="2936" y1="99399" x2="173" y2="51904"/>
                        <a14:foregroundMark x1="173" y1="51904" x2="15371" y2="34068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41206" y="-29304"/>
            <a:ext cx="1582887" cy="1363802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021A8679-4AF6-6D45-9C31-F7388F3BA9CF}"/>
              </a:ext>
            </a:extLst>
          </p:cNvPr>
          <p:cNvSpPr txBox="1"/>
          <p:nvPr/>
        </p:nvSpPr>
        <p:spPr>
          <a:xfrm>
            <a:off x="2999166" y="6106"/>
            <a:ext cx="11448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DUNE FD-</a:t>
            </a:r>
            <a:r>
              <a:rPr lang="en-DE" sz="1100" b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TPC</a:t>
            </a:r>
            <a:endParaRPr lang="en-DE" sz="1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6A52E6BF-DECB-7144-A06C-939511BC51C0}"/>
              </a:ext>
            </a:extLst>
          </p:cNvPr>
          <p:cNvSpPr/>
          <p:nvPr/>
        </p:nvSpPr>
        <p:spPr>
          <a:xfrm>
            <a:off x="6433978" y="1033672"/>
            <a:ext cx="247778" cy="2387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237D68A-4553-584B-8B82-B3397CA823C7}"/>
              </a:ext>
            </a:extLst>
          </p:cNvPr>
          <p:cNvSpPr txBox="1"/>
          <p:nvPr/>
        </p:nvSpPr>
        <p:spPr>
          <a:xfrm>
            <a:off x="9459428" y="2807985"/>
            <a:ext cx="1229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latin typeface="Times" pitchFamily="2" charset="0"/>
              </a:rPr>
              <a:t>(</a:t>
            </a:r>
            <a:r>
              <a:rPr lang="en-US" sz="1200" baseline="30000" dirty="0">
                <a:latin typeface="Times" pitchFamily="2" charset="0"/>
              </a:rPr>
              <a:t>*</a:t>
            </a:r>
            <a:r>
              <a:rPr lang="en-US" sz="1200" dirty="0">
                <a:latin typeface="Times" pitchFamily="2" charset="0"/>
              </a:rPr>
              <a:t>In grey: added)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F699B978-6BB2-FB46-86B8-C70EDA27F530}"/>
              </a:ext>
            </a:extLst>
          </p:cNvPr>
          <p:cNvSpPr/>
          <p:nvPr/>
        </p:nvSpPr>
        <p:spPr>
          <a:xfrm rot="18031396">
            <a:off x="2980531" y="1984726"/>
            <a:ext cx="684000" cy="187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86F0D0F-38AB-944A-A445-0A2E3E2BB552}"/>
              </a:ext>
            </a:extLst>
          </p:cNvPr>
          <p:cNvSpPr txBox="1"/>
          <p:nvPr/>
        </p:nvSpPr>
        <p:spPr>
          <a:xfrm rot="18011239">
            <a:off x="2937969" y="1930525"/>
            <a:ext cx="7746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1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AT-TPC*</a:t>
            </a:r>
          </a:p>
        </p:txBody>
      </p:sp>
      <p:pic>
        <p:nvPicPr>
          <p:cNvPr id="51" name="Picture 7">
            <a:extLst>
              <a:ext uri="{FF2B5EF4-FFF2-40B4-BE49-F238E27FC236}">
                <a16:creationId xmlns:a16="http://schemas.microsoft.com/office/drawing/2014/main" id="{B6B405FF-CD5A-9547-BC7D-FE32791167B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485" y="316477"/>
            <a:ext cx="1301526" cy="977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" name="TextBox 51">
            <a:extLst>
              <a:ext uri="{FF2B5EF4-FFF2-40B4-BE49-F238E27FC236}">
                <a16:creationId xmlns:a16="http://schemas.microsoft.com/office/drawing/2014/main" id="{B13CA64D-D892-CE44-B017-2387EAD8BC96}"/>
              </a:ext>
            </a:extLst>
          </p:cNvPr>
          <p:cNvSpPr txBox="1"/>
          <p:nvPr/>
        </p:nvSpPr>
        <p:spPr>
          <a:xfrm>
            <a:off x="1668710" y="-10983"/>
            <a:ext cx="10294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AT-</a:t>
            </a:r>
            <a:r>
              <a:rPr lang="en-DE" sz="1100" b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TPC</a:t>
            </a:r>
            <a:endParaRPr lang="es-ES" sz="11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1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(and </a:t>
            </a:r>
            <a:r>
              <a:rPr lang="es-ES" sz="1100" b="1" dirty="0" err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related</a:t>
            </a:r>
            <a:r>
              <a:rPr lang="es-ES" sz="11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DE" sz="1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1F1B975-A02A-E148-A716-AD2BA33A9EFF}"/>
              </a:ext>
            </a:extLst>
          </p:cNvPr>
          <p:cNvSpPr txBox="1"/>
          <p:nvPr/>
        </p:nvSpPr>
        <p:spPr>
          <a:xfrm>
            <a:off x="8233285" y="2783567"/>
            <a:ext cx="12933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i="1" dirty="0">
                <a:latin typeface="Times" pitchFamily="2" charset="0"/>
              </a:rPr>
              <a:t>ECFA roadmap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B42622F8-1D72-604B-90DD-ECFE80194DE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752420" y="2914746"/>
            <a:ext cx="933838" cy="1362615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858E8972-DEE2-EC4B-BBD9-06C90F68062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57056" y="2897051"/>
            <a:ext cx="1662920" cy="133162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1A73414-826B-104A-8DB0-3EC928BFEE52}"/>
              </a:ext>
            </a:extLst>
          </p:cNvPr>
          <p:cNvSpPr/>
          <p:nvPr/>
        </p:nvSpPr>
        <p:spPr>
          <a:xfrm>
            <a:off x="7653199" y="2857740"/>
            <a:ext cx="348728" cy="12216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0" name="Picture 3">
            <a:extLst>
              <a:ext uri="{FF2B5EF4-FFF2-40B4-BE49-F238E27FC236}">
                <a16:creationId xmlns:a16="http://schemas.microsoft.com/office/drawing/2014/main" id="{DF08CD39-BF54-504C-B10F-45253C3B4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720860" y="3116308"/>
            <a:ext cx="1462135" cy="993121"/>
          </a:xfrm>
          <a:prstGeom prst="rect">
            <a:avLst/>
          </a:prstGeom>
          <a:ln>
            <a:headEnd/>
            <a:tailEnd/>
          </a:ln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146A385C-8AC9-2044-8B40-59E1829703DD}"/>
              </a:ext>
            </a:extLst>
          </p:cNvPr>
          <p:cNvSpPr txBox="1"/>
          <p:nvPr/>
        </p:nvSpPr>
        <p:spPr>
          <a:xfrm>
            <a:off x="6865685" y="3087178"/>
            <a:ext cx="76655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DARWIN</a:t>
            </a:r>
            <a:endParaRPr lang="en-DE" sz="1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D9C2476-CA55-C24C-BA13-DAF6275B5B14}"/>
              </a:ext>
            </a:extLst>
          </p:cNvPr>
          <p:cNvSpPr txBox="1"/>
          <p:nvPr/>
        </p:nvSpPr>
        <p:spPr>
          <a:xfrm>
            <a:off x="5229951" y="4212874"/>
            <a:ext cx="112883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DARKSIDE-20</a:t>
            </a:r>
            <a:endParaRPr lang="en-DE" sz="1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0235542-7EA5-B341-8FE7-7411A40DCFCF}"/>
              </a:ext>
            </a:extLst>
          </p:cNvPr>
          <p:cNvSpPr txBox="1"/>
          <p:nvPr/>
        </p:nvSpPr>
        <p:spPr>
          <a:xfrm>
            <a:off x="8099090" y="4114008"/>
            <a:ext cx="5293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IAXO</a:t>
            </a:r>
            <a:endParaRPr lang="en-DE" sz="12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0EC6C5D-1D8B-3C4B-B7D6-9F8D23419B78}"/>
              </a:ext>
            </a:extLst>
          </p:cNvPr>
          <p:cNvSpPr txBox="1"/>
          <p:nvPr/>
        </p:nvSpPr>
        <p:spPr>
          <a:xfrm>
            <a:off x="1230400" y="3667463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accent6"/>
                </a:solidFill>
              </a:rPr>
              <a:t>WP4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832461BC-F204-5E43-B39B-C4613C26830B}"/>
              </a:ext>
            </a:extLst>
          </p:cNvPr>
          <p:cNvSpPr txBox="1"/>
          <p:nvPr/>
        </p:nvSpPr>
        <p:spPr>
          <a:xfrm>
            <a:off x="1230400" y="4128606"/>
            <a:ext cx="7825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B0F0"/>
                </a:solidFill>
              </a:rPr>
              <a:t>WP8</a:t>
            </a:r>
          </a:p>
        </p:txBody>
      </p:sp>
      <p:sp>
        <p:nvSpPr>
          <p:cNvPr id="57" name="Slide Number Placeholder 7">
            <a:extLst>
              <a:ext uri="{FF2B5EF4-FFF2-40B4-BE49-F238E27FC236}">
                <a16:creationId xmlns:a16="http://schemas.microsoft.com/office/drawing/2014/main" id="{162A4979-45E9-BA47-80E9-88A36CED4B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8725" y="6492874"/>
            <a:ext cx="2057400" cy="365125"/>
          </a:xfrm>
        </p:spPr>
        <p:txBody>
          <a:bodyPr/>
          <a:lstStyle/>
          <a:p>
            <a:fld id="{A8F156D0-E933-7440-B2A0-34A4D0B6A2BF}" type="slidenum">
              <a:rPr lang="en-US" sz="1600" smtClean="0"/>
              <a:t>5</a:t>
            </a:fld>
            <a:endParaRPr lang="en-US" sz="1600" dirty="0"/>
          </a:p>
        </p:txBody>
      </p:sp>
      <p:sp>
        <p:nvSpPr>
          <p:cNvPr id="58" name="Titre 1">
            <a:extLst>
              <a:ext uri="{FF2B5EF4-FFF2-40B4-BE49-F238E27FC236}">
                <a16:creationId xmlns:a16="http://schemas.microsoft.com/office/drawing/2014/main" id="{3496F972-D3EB-A84C-95F5-CEB61EFD4C86}"/>
              </a:ext>
            </a:extLst>
          </p:cNvPr>
          <p:cNvSpPr txBox="1">
            <a:spLocks/>
          </p:cNvSpPr>
          <p:nvPr/>
        </p:nvSpPr>
        <p:spPr>
          <a:xfrm>
            <a:off x="-423502" y="2993068"/>
            <a:ext cx="4567533" cy="5484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2900" b="1" dirty="0" err="1">
                <a:solidFill>
                  <a:srgbClr val="FF0000"/>
                </a:solidFill>
              </a:rPr>
              <a:t>leading</a:t>
            </a:r>
            <a:r>
              <a:rPr lang="fr-FR" sz="2900" b="1" dirty="0">
                <a:solidFill>
                  <a:srgbClr val="FF0000"/>
                </a:solidFill>
              </a:rPr>
              <a:t> by </a:t>
            </a:r>
            <a:r>
              <a:rPr lang="fr-FR" sz="2900" b="1" dirty="0" err="1">
                <a:solidFill>
                  <a:srgbClr val="FF0000"/>
                </a:solidFill>
              </a:rPr>
              <a:t>example</a:t>
            </a:r>
            <a:endParaRPr lang="fr-FR" sz="2900" dirty="0"/>
          </a:p>
        </p:txBody>
      </p:sp>
    </p:spTree>
    <p:extLst>
      <p:ext uri="{BB962C8B-B14F-4D97-AF65-F5344CB8AC3E}">
        <p14:creationId xmlns:p14="http://schemas.microsoft.com/office/powerpoint/2010/main" val="37815802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lide Number Placeholder 7">
            <a:extLst>
              <a:ext uri="{FF2B5EF4-FFF2-40B4-BE49-F238E27FC236}">
                <a16:creationId xmlns:a16="http://schemas.microsoft.com/office/drawing/2014/main" id="{6FF0759E-369B-4D4B-897B-684A1A12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8725" y="6492874"/>
            <a:ext cx="2057400" cy="365125"/>
          </a:xfrm>
        </p:spPr>
        <p:txBody>
          <a:bodyPr/>
          <a:lstStyle/>
          <a:p>
            <a:fld id="{A8F156D0-E933-7440-B2A0-34A4D0B6A2BF}" type="slidenum">
              <a:rPr lang="en-US" sz="1600" smtClean="0"/>
              <a:t>6</a:t>
            </a:fld>
            <a:endParaRPr lang="en-US" sz="1600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C9DB9A3A-D016-5C4D-A367-1EE1EF597E8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8366"/>
          <a:stretch/>
        </p:blipFill>
        <p:spPr>
          <a:xfrm>
            <a:off x="0" y="2144515"/>
            <a:ext cx="6076423" cy="2699334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75D1AC0-1AC5-2145-996D-4C53D93D9A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1634"/>
          <a:stretch/>
        </p:blipFill>
        <p:spPr>
          <a:xfrm>
            <a:off x="6154364" y="2446637"/>
            <a:ext cx="6037636" cy="3760038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B8E7322-1CC5-5044-8857-DA58F757C2EC}"/>
              </a:ext>
            </a:extLst>
          </p:cNvPr>
          <p:cNvSpPr/>
          <p:nvPr/>
        </p:nvSpPr>
        <p:spPr>
          <a:xfrm>
            <a:off x="38787" y="2446637"/>
            <a:ext cx="6037636" cy="6301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CA16417D-8990-334A-8C05-37B3BA601413}"/>
              </a:ext>
            </a:extLst>
          </p:cNvPr>
          <p:cNvSpPr/>
          <p:nvPr/>
        </p:nvSpPr>
        <p:spPr>
          <a:xfrm>
            <a:off x="38787" y="3547728"/>
            <a:ext cx="6037636" cy="6301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1CC9891-5C67-DD46-B72F-AFEA5E05306B}"/>
              </a:ext>
            </a:extLst>
          </p:cNvPr>
          <p:cNvSpPr/>
          <p:nvPr/>
        </p:nvSpPr>
        <p:spPr>
          <a:xfrm>
            <a:off x="6154364" y="2446637"/>
            <a:ext cx="6037636" cy="2594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C23408A-2427-E34F-9B9A-CB461B886C09}"/>
              </a:ext>
            </a:extLst>
          </p:cNvPr>
          <p:cNvSpPr/>
          <p:nvPr/>
        </p:nvSpPr>
        <p:spPr>
          <a:xfrm>
            <a:off x="6154364" y="4343132"/>
            <a:ext cx="3984361" cy="2594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17214A8-37F7-C141-9697-6176CCA66E00}"/>
              </a:ext>
            </a:extLst>
          </p:cNvPr>
          <p:cNvSpPr/>
          <p:nvPr/>
        </p:nvSpPr>
        <p:spPr>
          <a:xfrm>
            <a:off x="6154364" y="5422289"/>
            <a:ext cx="6037636" cy="42245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C07A68E-92D4-0548-8117-C7E63E55F316}"/>
              </a:ext>
            </a:extLst>
          </p:cNvPr>
          <p:cNvSpPr/>
          <p:nvPr/>
        </p:nvSpPr>
        <p:spPr>
          <a:xfrm>
            <a:off x="6154364" y="5885936"/>
            <a:ext cx="6037636" cy="2697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itre 1">
            <a:extLst>
              <a:ext uri="{FF2B5EF4-FFF2-40B4-BE49-F238E27FC236}">
                <a16:creationId xmlns:a16="http://schemas.microsoft.com/office/drawing/2014/main" id="{FE30B2E2-3B79-674B-A8CD-229110B48C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67016" y="149796"/>
            <a:ext cx="9700054" cy="548454"/>
          </a:xfrm>
        </p:spPr>
        <p:txBody>
          <a:bodyPr>
            <a:normAutofit fontScale="90000"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Overarching WP8 challenges (from DRD1 extended proposal)</a:t>
            </a:r>
          </a:p>
        </p:txBody>
      </p:sp>
    </p:spTree>
    <p:extLst>
      <p:ext uri="{BB962C8B-B14F-4D97-AF65-F5344CB8AC3E}">
        <p14:creationId xmlns:p14="http://schemas.microsoft.com/office/powerpoint/2010/main" val="40896257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26989" y="1454922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fr-FR" dirty="0"/>
              <a:t>Project A – High Pressure </a:t>
            </a:r>
            <a:r>
              <a:rPr lang="fr-FR" dirty="0" err="1"/>
              <a:t>TPCs</a:t>
            </a:r>
            <a:r>
              <a:rPr lang="fr-FR" dirty="0"/>
              <a:t> for </a:t>
            </a:r>
            <a:r>
              <a:rPr lang="fr-FR" dirty="0" err="1"/>
              <a:t>precision</a:t>
            </a:r>
            <a:r>
              <a:rPr lang="fr-FR" dirty="0"/>
              <a:t> </a:t>
            </a:r>
            <a:r>
              <a:rPr lang="fr-FR" dirty="0" err="1"/>
              <a:t>studies</a:t>
            </a:r>
            <a:r>
              <a:rPr lang="fr-FR" dirty="0"/>
              <a:t> of neutrino interactions. </a:t>
            </a:r>
            <a:r>
              <a:rPr lang="fr-FR" b="1" i="1" dirty="0">
                <a:solidFill>
                  <a:schemeClr val="accent1"/>
                </a:solidFill>
              </a:rPr>
              <a:t>(</a:t>
            </a:r>
            <a:r>
              <a:rPr lang="fr-FR" b="1" i="1" dirty="0" err="1">
                <a:solidFill>
                  <a:schemeClr val="accent1"/>
                </a:solidFill>
              </a:rPr>
              <a:t>convening</a:t>
            </a:r>
            <a:r>
              <a:rPr lang="fr-FR" b="1" i="1" dirty="0">
                <a:solidFill>
                  <a:schemeClr val="accent1"/>
                </a:solidFill>
              </a:rPr>
              <a:t>: DGD, Alan </a:t>
            </a:r>
            <a:r>
              <a:rPr lang="fr-FR" b="1" i="1" dirty="0" err="1">
                <a:solidFill>
                  <a:schemeClr val="accent1"/>
                </a:solidFill>
              </a:rPr>
              <a:t>Bross</a:t>
            </a:r>
            <a:r>
              <a:rPr lang="fr-FR" b="1" i="1" dirty="0">
                <a:solidFill>
                  <a:schemeClr val="accent1"/>
                </a:solidFill>
              </a:rPr>
              <a:t> (</a:t>
            </a:r>
            <a:r>
              <a:rPr lang="fr-FR" b="1" i="1" dirty="0" err="1">
                <a:solidFill>
                  <a:schemeClr val="accent1"/>
                </a:solidFill>
              </a:rPr>
              <a:t>Fermilab</a:t>
            </a:r>
            <a:r>
              <a:rPr lang="fr-FR" b="1" i="1" dirty="0">
                <a:solidFill>
                  <a:schemeClr val="accent1"/>
                </a:solidFill>
              </a:rPr>
              <a:t>))</a:t>
            </a:r>
          </a:p>
          <a:p>
            <a:pPr marL="0" lvl="0" indent="0" algn="just">
              <a:buNone/>
            </a:pPr>
            <a:endParaRPr lang="fr-FR" dirty="0"/>
          </a:p>
          <a:p>
            <a:pPr lvl="0" algn="just"/>
            <a:r>
              <a:rPr lang="en-GB" dirty="0"/>
              <a:t>Project B - TPCs for low-energy nuclear physics. </a:t>
            </a:r>
            <a:r>
              <a:rPr lang="en-GB" b="1" i="1" dirty="0">
                <a:solidFill>
                  <a:schemeClr val="accent1"/>
                </a:solidFill>
              </a:rPr>
              <a:t>(convening: EFR, Marco </a:t>
            </a:r>
            <a:r>
              <a:rPr lang="en-GB" b="1" i="1" dirty="0" err="1">
                <a:solidFill>
                  <a:schemeClr val="accent1"/>
                </a:solidFill>
              </a:rPr>
              <a:t>Cortesi</a:t>
            </a:r>
            <a:r>
              <a:rPr lang="en-GB" b="1" i="1" dirty="0">
                <a:solidFill>
                  <a:schemeClr val="accent1"/>
                </a:solidFill>
              </a:rPr>
              <a:t> (MSU))</a:t>
            </a:r>
            <a:endParaRPr lang="fr-FR" b="1" i="1" dirty="0">
              <a:solidFill>
                <a:schemeClr val="accent1"/>
              </a:solidFill>
            </a:endParaRPr>
          </a:p>
          <a:p>
            <a:pPr lvl="0" algn="just"/>
            <a:endParaRPr lang="en-GB" dirty="0"/>
          </a:p>
          <a:p>
            <a:pPr lvl="0" algn="just"/>
            <a:r>
              <a:rPr lang="en-GB" dirty="0"/>
              <a:t>Project C - Electroluminescence-based TPCs for Rare-Event Searches and other R&amp;D on pure noble-gas amplification. </a:t>
            </a:r>
            <a:r>
              <a:rPr lang="en-GB" b="1" i="1" dirty="0">
                <a:solidFill>
                  <a:schemeClr val="accent1"/>
                </a:solidFill>
              </a:rPr>
              <a:t>(convening: DGD, </a:t>
            </a:r>
            <a:r>
              <a:rPr lang="en-GB" b="1" i="1" dirty="0" err="1">
                <a:solidFill>
                  <a:schemeClr val="accent1"/>
                </a:solidFill>
              </a:rPr>
              <a:t>Francesc</a:t>
            </a:r>
            <a:r>
              <a:rPr lang="en-GB" b="1" i="1" dirty="0">
                <a:solidFill>
                  <a:schemeClr val="accent1"/>
                </a:solidFill>
              </a:rPr>
              <a:t> </a:t>
            </a:r>
            <a:r>
              <a:rPr lang="en-GB" b="1" i="1" dirty="0" err="1">
                <a:solidFill>
                  <a:schemeClr val="accent1"/>
                </a:solidFill>
              </a:rPr>
              <a:t>Monrabal</a:t>
            </a:r>
            <a:r>
              <a:rPr lang="en-GB" b="1" i="1" dirty="0">
                <a:solidFill>
                  <a:schemeClr val="accent1"/>
                </a:solidFill>
              </a:rPr>
              <a:t> (DIPC))</a:t>
            </a:r>
            <a:endParaRPr lang="fr-FR" b="1" i="1" dirty="0">
              <a:solidFill>
                <a:schemeClr val="accent1"/>
              </a:solidFill>
            </a:endParaRPr>
          </a:p>
          <a:p>
            <a:pPr lvl="0" algn="just"/>
            <a:endParaRPr lang="en-GB" dirty="0"/>
          </a:p>
          <a:p>
            <a:pPr lvl="0" algn="just"/>
            <a:r>
              <a:rPr lang="en-GB" dirty="0"/>
              <a:t>Project D - Radiopure TPCs for precise track imaging and/or calorimetry with avalanche-based readouts. </a:t>
            </a:r>
            <a:r>
              <a:rPr lang="en-GB" b="1" i="1" dirty="0">
                <a:solidFill>
                  <a:schemeClr val="accent1"/>
                </a:solidFill>
              </a:rPr>
              <a:t>(convening: EFR, Giorgio </a:t>
            </a:r>
            <a:r>
              <a:rPr lang="en-GB" b="1" i="1" dirty="0" err="1">
                <a:solidFill>
                  <a:schemeClr val="accent1"/>
                </a:solidFill>
              </a:rPr>
              <a:t>Dho</a:t>
            </a:r>
            <a:r>
              <a:rPr lang="en-GB" b="1" i="1" dirty="0">
                <a:solidFill>
                  <a:schemeClr val="accent1"/>
                </a:solidFill>
              </a:rPr>
              <a:t> (GSSI))</a:t>
            </a:r>
            <a:endParaRPr lang="fr-FR" b="1" i="1" dirty="0">
              <a:solidFill>
                <a:schemeClr val="accent1"/>
              </a:solidFill>
            </a:endParaRPr>
          </a:p>
          <a:p>
            <a:pPr algn="just"/>
            <a:endParaRPr lang="fr-FR" dirty="0"/>
          </a:p>
        </p:txBody>
      </p:sp>
      <p:sp>
        <p:nvSpPr>
          <p:cNvPr id="6" name="Titre 1">
            <a:extLst>
              <a:ext uri="{FF2B5EF4-FFF2-40B4-BE49-F238E27FC236}">
                <a16:creationId xmlns:a16="http://schemas.microsoft.com/office/drawing/2014/main" id="{DD52D532-2311-F143-8286-F87BAACA04F5}"/>
              </a:ext>
            </a:extLst>
          </p:cNvPr>
          <p:cNvSpPr txBox="1">
            <a:spLocks/>
          </p:cNvSpPr>
          <p:nvPr/>
        </p:nvSpPr>
        <p:spPr>
          <a:xfrm>
            <a:off x="4658518" y="149796"/>
            <a:ext cx="2446638" cy="5484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900" dirty="0">
                <a:solidFill>
                  <a:srgbClr val="FF0000"/>
                </a:solidFill>
              </a:rPr>
              <a:t>WP8 projects</a:t>
            </a:r>
          </a:p>
        </p:txBody>
      </p:sp>
    </p:spTree>
    <p:extLst>
      <p:ext uri="{BB962C8B-B14F-4D97-AF65-F5344CB8AC3E}">
        <p14:creationId xmlns:p14="http://schemas.microsoft.com/office/powerpoint/2010/main" val="20352108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59906" y="321345"/>
            <a:ext cx="4899991" cy="575779"/>
          </a:xfrm>
        </p:spPr>
        <p:txBody>
          <a:bodyPr>
            <a:noAutofit/>
          </a:bodyPr>
          <a:lstStyle/>
          <a:p>
            <a:r>
              <a:rPr lang="fr-FR" sz="2800" b="1" dirty="0">
                <a:solidFill>
                  <a:srgbClr val="FF0000"/>
                </a:solidFill>
              </a:rPr>
              <a:t>WP8 main drivers and </a:t>
            </a:r>
            <a:r>
              <a:rPr lang="fr-FR" sz="2800" b="1" dirty="0" err="1">
                <a:solidFill>
                  <a:srgbClr val="FF0000"/>
                </a:solidFill>
              </a:rPr>
              <a:t>facilities</a:t>
            </a:r>
            <a:br>
              <a:rPr lang="fr-FR" sz="2800" dirty="0"/>
            </a:br>
            <a:endParaRPr lang="fr-FR" sz="2800" dirty="0"/>
          </a:p>
        </p:txBody>
      </p:sp>
      <p:sp>
        <p:nvSpPr>
          <p:cNvPr id="5" name="Ellipse 4"/>
          <p:cNvSpPr/>
          <p:nvPr/>
        </p:nvSpPr>
        <p:spPr>
          <a:xfrm>
            <a:off x="446315" y="1219199"/>
            <a:ext cx="5074919" cy="3257007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err="1">
                <a:solidFill>
                  <a:srgbClr val="FF0000"/>
                </a:solidFill>
              </a:rPr>
              <a:t>Dark</a:t>
            </a:r>
            <a:r>
              <a:rPr lang="fr-FR" sz="3200" b="1" dirty="0">
                <a:solidFill>
                  <a:srgbClr val="FF0000"/>
                </a:solidFill>
              </a:rPr>
              <a:t> </a:t>
            </a:r>
            <a:r>
              <a:rPr lang="fr-FR" sz="3200" b="1" dirty="0" err="1">
                <a:solidFill>
                  <a:srgbClr val="FF0000"/>
                </a:solidFill>
              </a:rPr>
              <a:t>matter</a:t>
            </a:r>
            <a:endParaRPr lang="fr-FR" sz="3200" b="1" dirty="0">
              <a:solidFill>
                <a:srgbClr val="FF0000"/>
              </a:solidFill>
            </a:endParaRPr>
          </a:p>
          <a:p>
            <a:pPr algn="ctr"/>
            <a:endParaRPr lang="fr-FR" dirty="0"/>
          </a:p>
          <a:p>
            <a:pPr algn="ctr"/>
            <a:r>
              <a:rPr lang="fr-FR" sz="2400" dirty="0">
                <a:solidFill>
                  <a:schemeClr val="tx1"/>
                </a:solidFill>
              </a:rPr>
              <a:t>MIMAC, NEWAGE, DRIFT, CYGNUS, TREX-DM, NEWS-G, MIGDAL, IAXO, </a:t>
            </a:r>
            <a:r>
              <a:rPr lang="fr-FR" sz="2400" dirty="0" err="1">
                <a:solidFill>
                  <a:schemeClr val="tx1"/>
                </a:solidFill>
              </a:rPr>
              <a:t>Darkside</a:t>
            </a:r>
            <a:r>
              <a:rPr lang="fr-FR" sz="2400" dirty="0">
                <a:solidFill>
                  <a:schemeClr val="tx1"/>
                </a:solidFill>
              </a:rPr>
              <a:t>, ARGO, PANDA-X 4T, DARWIN</a:t>
            </a:r>
          </a:p>
        </p:txBody>
      </p:sp>
      <p:sp>
        <p:nvSpPr>
          <p:cNvPr id="7" name="Ellipse 6"/>
          <p:cNvSpPr/>
          <p:nvPr/>
        </p:nvSpPr>
        <p:spPr>
          <a:xfrm>
            <a:off x="6527074" y="1219199"/>
            <a:ext cx="3820886" cy="2393632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 err="1">
                <a:solidFill>
                  <a:srgbClr val="FF0000"/>
                </a:solidFill>
              </a:rPr>
              <a:t>Nuclear</a:t>
            </a:r>
            <a:r>
              <a:rPr lang="fr-FR" sz="3200" b="1" dirty="0">
                <a:solidFill>
                  <a:srgbClr val="FF0000"/>
                </a:solidFill>
              </a:rPr>
              <a:t> </a:t>
            </a:r>
            <a:r>
              <a:rPr lang="fr-FR" sz="3200" b="1" dirty="0" err="1">
                <a:solidFill>
                  <a:srgbClr val="FF0000"/>
                </a:solidFill>
              </a:rPr>
              <a:t>reactions</a:t>
            </a:r>
            <a:endParaRPr lang="fr-FR" sz="3200" b="1" dirty="0">
              <a:solidFill>
                <a:srgbClr val="FF0000"/>
              </a:solidFill>
            </a:endParaRPr>
          </a:p>
          <a:p>
            <a:pPr algn="ctr"/>
            <a:endParaRPr lang="fr-FR" dirty="0"/>
          </a:p>
          <a:p>
            <a:pPr algn="ctr"/>
            <a:r>
              <a:rPr lang="fr-FR" sz="2400" dirty="0">
                <a:solidFill>
                  <a:schemeClr val="tx1"/>
                </a:solidFill>
              </a:rPr>
              <a:t>MSCL, ELI-NP, GANIL</a:t>
            </a:r>
          </a:p>
        </p:txBody>
      </p:sp>
      <p:sp>
        <p:nvSpPr>
          <p:cNvPr id="8" name="Ellipse 7"/>
          <p:cNvSpPr/>
          <p:nvPr/>
        </p:nvSpPr>
        <p:spPr>
          <a:xfrm>
            <a:off x="4688619" y="4362996"/>
            <a:ext cx="4517571" cy="2129879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>
                <a:solidFill>
                  <a:srgbClr val="FF0000"/>
                </a:solidFill>
              </a:rPr>
              <a:t>Neutrino Physics</a:t>
            </a:r>
          </a:p>
          <a:p>
            <a:pPr algn="ctr"/>
            <a:endParaRPr lang="fr-FR" dirty="0"/>
          </a:p>
          <a:p>
            <a:pPr algn="ctr"/>
            <a:r>
              <a:rPr lang="fr-FR" sz="2400" dirty="0">
                <a:solidFill>
                  <a:schemeClr val="tx1"/>
                </a:solidFill>
              </a:rPr>
              <a:t>NEXT, DUNE, ARIADNE</a:t>
            </a:r>
          </a:p>
        </p:txBody>
      </p:sp>
    </p:spTree>
    <p:extLst>
      <p:ext uri="{BB962C8B-B14F-4D97-AF65-F5344CB8AC3E}">
        <p14:creationId xmlns:p14="http://schemas.microsoft.com/office/powerpoint/2010/main" val="2532377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31501EEC-881D-9944-906D-C6A2E5206D6E}"/>
              </a:ext>
            </a:extLst>
          </p:cNvPr>
          <p:cNvGrpSpPr>
            <a:grpSpLocks noChangeAspect="1"/>
          </p:cNvGrpSpPr>
          <p:nvPr/>
        </p:nvGrpSpPr>
        <p:grpSpPr>
          <a:xfrm>
            <a:off x="4086949" y="698250"/>
            <a:ext cx="3489632" cy="6130002"/>
            <a:chOff x="4478490" y="1088287"/>
            <a:chExt cx="2896459" cy="508801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4A59227-5538-7044-8ADA-D7716E42D29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227" t="30409" r="37170" b="4609"/>
            <a:stretch/>
          </p:blipFill>
          <p:spPr>
            <a:xfrm>
              <a:off x="4478490" y="1396721"/>
              <a:ext cx="2895382" cy="4779581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2B73323-C84B-6545-BEA4-F2AD5AC72C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278" t="24491" r="37169" b="70964"/>
            <a:stretch/>
          </p:blipFill>
          <p:spPr>
            <a:xfrm>
              <a:off x="4479567" y="1088287"/>
              <a:ext cx="2895382" cy="334937"/>
            </a:xfrm>
            <a:prstGeom prst="rect">
              <a:avLst/>
            </a:prstGeom>
          </p:spPr>
        </p:pic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4D608455-88B4-DD46-B771-980FB2C00A6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30" t="23492" r="37169" b="14074"/>
          <a:stretch/>
        </p:blipFill>
        <p:spPr>
          <a:xfrm>
            <a:off x="158246" y="610166"/>
            <a:ext cx="3735297" cy="5693383"/>
          </a:xfrm>
          <a:prstGeom prst="rect">
            <a:avLst/>
          </a:prstGeom>
        </p:spPr>
      </p:pic>
      <p:sp>
        <p:nvSpPr>
          <p:cNvPr id="37" name="Slide Number Placeholder 7">
            <a:extLst>
              <a:ext uri="{FF2B5EF4-FFF2-40B4-BE49-F238E27FC236}">
                <a16:creationId xmlns:a16="http://schemas.microsoft.com/office/drawing/2014/main" id="{6FF0759E-369B-4D4B-897B-684A1A129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38725" y="6492874"/>
            <a:ext cx="2057400" cy="365125"/>
          </a:xfrm>
        </p:spPr>
        <p:txBody>
          <a:bodyPr/>
          <a:lstStyle/>
          <a:p>
            <a:fld id="{A8F156D0-E933-7440-B2A0-34A4D0B6A2BF}" type="slidenum">
              <a:rPr lang="en-US" sz="1600" smtClean="0"/>
              <a:t>9</a:t>
            </a:fld>
            <a:endParaRPr lang="en-US" sz="1600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1946DDFA-9CBB-9E47-B136-FB3039273D27}"/>
              </a:ext>
            </a:extLst>
          </p:cNvPr>
          <p:cNvSpPr txBox="1">
            <a:spLocks/>
          </p:cNvSpPr>
          <p:nvPr/>
        </p:nvSpPr>
        <p:spPr>
          <a:xfrm>
            <a:off x="1843215" y="149796"/>
            <a:ext cx="8659685" cy="54845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900" dirty="0">
                <a:solidFill>
                  <a:srgbClr val="FF0000"/>
                </a:solidFill>
              </a:rPr>
              <a:t>Overarching WP8 challenges + Projects	         tasks</a:t>
            </a:r>
          </a:p>
        </p:txBody>
      </p:sp>
      <p:sp>
        <p:nvSpPr>
          <p:cNvPr id="2" name="Right Arrow 1">
            <a:extLst>
              <a:ext uri="{FF2B5EF4-FFF2-40B4-BE49-F238E27FC236}">
                <a16:creationId xmlns:a16="http://schemas.microsoft.com/office/drawing/2014/main" id="{D0BED94F-233B-EA4D-AD99-6CC8011A57A4}"/>
              </a:ext>
            </a:extLst>
          </p:cNvPr>
          <p:cNvSpPr/>
          <p:nvPr/>
        </p:nvSpPr>
        <p:spPr>
          <a:xfrm>
            <a:off x="7975943" y="237879"/>
            <a:ext cx="838200" cy="372287"/>
          </a:xfrm>
          <a:prstGeom prst="rightArrow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183DA23-B877-7E43-ABBE-309B03EA6197}"/>
              </a:ext>
            </a:extLst>
          </p:cNvPr>
          <p:cNvGrpSpPr>
            <a:grpSpLocks noChangeAspect="1"/>
          </p:cNvGrpSpPr>
          <p:nvPr/>
        </p:nvGrpSpPr>
        <p:grpSpPr>
          <a:xfrm>
            <a:off x="7917576" y="698249"/>
            <a:ext cx="3969624" cy="5300071"/>
            <a:chOff x="8058830" y="1087513"/>
            <a:chExt cx="3100386" cy="413950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2D6707F-9CC6-514B-9D22-5C4AF3C5AA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1" b="42297"/>
            <a:stretch/>
          </p:blipFill>
          <p:spPr>
            <a:xfrm>
              <a:off x="8058830" y="1379495"/>
              <a:ext cx="3100386" cy="3432265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68F67C1-B6FF-5446-85F6-210F384605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6155" t="1213" r="2224" b="95247"/>
            <a:stretch/>
          </p:blipFill>
          <p:spPr>
            <a:xfrm>
              <a:off x="8072284" y="1089439"/>
              <a:ext cx="2885705" cy="332509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A5EB58B2-BD25-304A-A47A-D4C87A8AB4F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278" t="24491" r="37169" b="70964"/>
            <a:stretch/>
          </p:blipFill>
          <p:spPr>
            <a:xfrm>
              <a:off x="8070428" y="1087513"/>
              <a:ext cx="2895382" cy="334937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520D210-3980-CE4B-A75A-69E18A07E6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285" t="25245" r="37319" b="23285"/>
            <a:stretch/>
          </p:blipFill>
          <p:spPr>
            <a:xfrm>
              <a:off x="8072284" y="1421948"/>
              <a:ext cx="2885705" cy="380506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389383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4983</TotalTime>
  <Words>1453</Words>
  <Application>Microsoft Macintosh PowerPoint</Application>
  <PresentationFormat>Widescreen</PresentationFormat>
  <Paragraphs>201</Paragraphs>
  <Slides>24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Symbol</vt:lpstr>
      <vt:lpstr>Times</vt:lpstr>
      <vt:lpstr>Thème Office</vt:lpstr>
      <vt:lpstr>TPCs used as reaction/decay chambers  Work Package 8 </vt:lpstr>
      <vt:lpstr>from ECFA to DRD1</vt:lpstr>
      <vt:lpstr>PowerPoint Presentation</vt:lpstr>
      <vt:lpstr>PowerPoint Presentation</vt:lpstr>
      <vt:lpstr>PowerPoint Presentation</vt:lpstr>
      <vt:lpstr>Overarching WP8 challenges (from DRD1 extended proposal)</vt:lpstr>
      <vt:lpstr>PowerPoint Presentation</vt:lpstr>
      <vt:lpstr>WP8 main drivers and facilities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TPCs used as reaction/decay chambers  Work Package 8</dc:title>
  <dc:creator>FERRER RIBAS Esther</dc:creator>
  <cp:lastModifiedBy>GONZALEZ DIAZ DIEGO</cp:lastModifiedBy>
  <cp:revision>113</cp:revision>
  <dcterms:created xsi:type="dcterms:W3CDTF">2024-01-23T08:27:14Z</dcterms:created>
  <dcterms:modified xsi:type="dcterms:W3CDTF">2024-01-29T23:37:22Z</dcterms:modified>
</cp:coreProperties>
</file>