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2" r:id="rId3"/>
    <p:sldId id="264" r:id="rId4"/>
    <p:sldId id="274" r:id="rId5"/>
    <p:sldId id="258" r:id="rId6"/>
    <p:sldId id="259" r:id="rId7"/>
    <p:sldId id="260" r:id="rId8"/>
    <p:sldId id="273" r:id="rId9"/>
    <p:sldId id="263" r:id="rId10"/>
    <p:sldId id="269" r:id="rId11"/>
    <p:sldId id="270" r:id="rId12"/>
    <p:sldId id="267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A5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5"/>
    <p:restoredTop sz="93803"/>
  </p:normalViewPr>
  <p:slideViewPr>
    <p:cSldViewPr snapToGrid="0">
      <p:cViewPr varScale="1">
        <p:scale>
          <a:sx n="115" d="100"/>
          <a:sy n="115" d="100"/>
        </p:scale>
        <p:origin x="15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7263E-D5A0-3446-95CB-5B72B3E6F2B5}" type="datetimeFigureOut">
              <a:rPr lang="en-IT" smtClean="0"/>
              <a:t>29/01/24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817A3-ADC0-D84D-A1B6-A321BECD235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0715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A817A3-ADC0-D84D-A1B6-A321BECD235A}" type="slidenum">
              <a:rPr lang="en-IT" smtClean="0"/>
              <a:t>10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4049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8791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4852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4385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5180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545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553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6143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7982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9716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7117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7390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96650-E382-224C-A6F7-5BEDCD3FF096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2572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rd1-wg4-conveners@cern.ch" TargetMode="External"/><Relationship Id="rId7" Type="http://schemas.openxmlformats.org/officeDocument/2006/relationships/image" Target="../media/image16.png"/><Relationship Id="rId2" Type="http://schemas.openxmlformats.org/officeDocument/2006/relationships/hyperlink" Target="mailto:Drd1-wg4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s://root-forum.cern.ch/c/garfieldxx/25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sSubscription.do?egroupName=drd1-wg4" TargetMode="External"/><Relationship Id="rId2" Type="http://schemas.openxmlformats.org/officeDocument/2006/relationships/hyperlink" Target="https://cds.cern.ch/record/2885937/files/DRDC-P-DRD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indico.cern.ch/category/16510/" TargetMode="External"/><Relationship Id="rId4" Type="http://schemas.openxmlformats.org/officeDocument/2006/relationships/hyperlink" Target="https://forms.gle/7BYt7MmDFrSkG5AJ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forms.gle/7BYt7MmDFrSkG5AJ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A726D-3D12-8D99-C199-237C7AC9F6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>
                <a:solidFill>
                  <a:schemeClr val="accent1"/>
                </a:solidFill>
              </a:rPr>
              <a:t>DRD1 WG4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D906F-54B8-885B-705C-58CAFCCFD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263503"/>
          </a:xfrm>
        </p:spPr>
        <p:txBody>
          <a:bodyPr>
            <a:normAutofit lnSpcReduction="10000"/>
          </a:bodyPr>
          <a:lstStyle/>
          <a:p>
            <a:r>
              <a:rPr lang="en-IT" b="1" i="1" dirty="0">
                <a:solidFill>
                  <a:schemeClr val="accent2"/>
                </a:solidFill>
              </a:rPr>
              <a:t>Detector Physics Modelling and Simulation</a:t>
            </a:r>
            <a:br>
              <a:rPr lang="en-IT" i="1" dirty="0">
                <a:solidFill>
                  <a:srgbClr val="FFC000"/>
                </a:solidFill>
              </a:rPr>
            </a:br>
            <a:endParaRPr lang="en-IT" i="1" dirty="0">
              <a:solidFill>
                <a:srgbClr val="FFC000"/>
              </a:solidFill>
            </a:endParaRPr>
          </a:p>
          <a:p>
            <a:r>
              <a:rPr lang="en-IT" i="1" dirty="0"/>
              <a:t>WG4 Conveners:</a:t>
            </a:r>
          </a:p>
          <a:p>
            <a:r>
              <a:rPr lang="en-IT" i="1" dirty="0"/>
              <a:t>Marcello Abbrescia, Maryna Borysova, Paulo Fonte, Supratik Mukhopadhyay, Ozkan Sahin, Rob Veenhof, Piet Verwilligen</a:t>
            </a:r>
          </a:p>
          <a:p>
            <a:endParaRPr lang="en-IT" i="1" dirty="0"/>
          </a:p>
        </p:txBody>
      </p:sp>
      <p:pic>
        <p:nvPicPr>
          <p:cNvPr id="4" name="Google Shape;150;p27" descr="Chart&#10;&#10;Description automatically generated">
            <a:extLst>
              <a:ext uri="{FF2B5EF4-FFF2-40B4-BE49-F238E27FC236}">
                <a16:creationId xmlns:a16="http://schemas.microsoft.com/office/drawing/2014/main" id="{29A9F7B8-F699-A848-634E-9E6F086DF4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75061" y="168758"/>
            <a:ext cx="1993877" cy="2046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52;p27" descr="Diagram&#10;&#10;Description automatically generated">
            <a:extLst>
              <a:ext uri="{FF2B5EF4-FFF2-40B4-BE49-F238E27FC236}">
                <a16:creationId xmlns:a16="http://schemas.microsoft.com/office/drawing/2014/main" id="{796149E9-23D6-5244-8BCA-9CC2ACAE8F0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144" y="135109"/>
            <a:ext cx="2596042" cy="1929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51;p27">
            <a:extLst>
              <a:ext uri="{FF2B5EF4-FFF2-40B4-BE49-F238E27FC236}">
                <a16:creationId xmlns:a16="http://schemas.microsoft.com/office/drawing/2014/main" id="{FF18A8FB-D63A-0AF3-A94D-237018245E3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14813" y="136524"/>
            <a:ext cx="2397512" cy="20460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DFD75F0-50FE-42C0-8176-3D5AC8C0B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AEC88D-BA09-B7C6-5E03-057366ECD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8920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6224-7412-3153-DC6B-CF1C2506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WG4 Organization</a:t>
            </a:r>
            <a:br>
              <a:rPr lang="en-IT" dirty="0"/>
            </a:br>
            <a:r>
              <a:rPr lang="en-IT" sz="2700" b="1" dirty="0">
                <a:solidFill>
                  <a:schemeClr val="accent2"/>
                </a:solidFill>
              </a:rPr>
              <a:t>Who are we? What do we want? How will we work?</a:t>
            </a:r>
          </a:p>
        </p:txBody>
      </p:sp>
      <p:pic>
        <p:nvPicPr>
          <p:cNvPr id="3074" name="Picture 2" descr="Meeting Vector Art, Icons, and Graphics for Free Download">
            <a:extLst>
              <a:ext uri="{FF2B5EF4-FFF2-40B4-BE49-F238E27FC236}">
                <a16:creationId xmlns:a16="http://schemas.microsoft.com/office/drawing/2014/main" id="{7C6AAE0A-9BA3-56D5-B4FA-949CE5ACF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453" y="1478815"/>
            <a:ext cx="4967094" cy="276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FDF8A6-DD82-AD9C-97CD-B597B5DB25E6}"/>
              </a:ext>
            </a:extLst>
          </p:cNvPr>
          <p:cNvSpPr txBox="1">
            <a:spLocks/>
          </p:cNvSpPr>
          <p:nvPr/>
        </p:nvSpPr>
        <p:spPr>
          <a:xfrm>
            <a:off x="506606" y="4242149"/>
            <a:ext cx="8325160" cy="247084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2400" dirty="0"/>
              <a:t>We would like to bring  people together working on same/similar topics</a:t>
            </a:r>
          </a:p>
          <a:p>
            <a:r>
              <a:rPr lang="en-IT" sz="2400" dirty="0"/>
              <a:t>We will start with monthly WG4 – meetings</a:t>
            </a:r>
          </a:p>
          <a:p>
            <a:pPr lvl="1"/>
            <a:r>
              <a:rPr lang="en-IT" sz="2000" dirty="0">
                <a:solidFill>
                  <a:srgbClr val="C00000"/>
                </a:solidFill>
              </a:rPr>
              <a:t>Every 2nd Tuesday of the Month 15:00 – 17:00</a:t>
            </a:r>
          </a:p>
          <a:p>
            <a:r>
              <a:rPr lang="en-IT" sz="2400" dirty="0">
                <a:solidFill>
                  <a:schemeClr val="accent2"/>
                </a:solidFill>
              </a:rPr>
              <a:t>Idea: </a:t>
            </a:r>
            <a:r>
              <a:rPr lang="en-IT" sz="2400" dirty="0"/>
              <a:t>short presentations of ongoing / future work</a:t>
            </a:r>
          </a:p>
          <a:p>
            <a:pPr lvl="1"/>
            <a:r>
              <a:rPr lang="en-GB" sz="2000" i="1" dirty="0"/>
              <a:t>F</a:t>
            </a:r>
            <a:r>
              <a:rPr lang="en-IT" sz="2000" i="1" dirty="0"/>
              <a:t>ind synergies and get people to start working together</a:t>
            </a:r>
          </a:p>
          <a:p>
            <a:pPr lvl="1"/>
            <a:r>
              <a:rPr lang="en-IT" sz="2000" i="1" dirty="0"/>
              <a:t>Easy environment for new persons to start working on tasks</a:t>
            </a:r>
          </a:p>
          <a:p>
            <a:r>
              <a:rPr lang="en-IT" sz="2400" dirty="0">
                <a:solidFill>
                  <a:schemeClr val="accent2"/>
                </a:solidFill>
              </a:rPr>
              <a:t>Another Idea:</a:t>
            </a:r>
          </a:p>
          <a:p>
            <a:pPr lvl="1"/>
            <a:r>
              <a:rPr lang="en-IT" sz="2000" i="1" dirty="0"/>
              <a:t>WP Task leaders presenting the simulation work they will take up?</a:t>
            </a:r>
          </a:p>
          <a:p>
            <a:endParaRPr lang="en-IT" sz="2400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6EE8515-A52C-01BE-A7CC-D1B470FC9960}"/>
              </a:ext>
            </a:extLst>
          </p:cNvPr>
          <p:cNvSpPr/>
          <p:nvPr/>
        </p:nvSpPr>
        <p:spPr>
          <a:xfrm rot="803034">
            <a:off x="7292897" y="4791770"/>
            <a:ext cx="1605776" cy="1371600"/>
          </a:xfrm>
          <a:prstGeom prst="roundRect">
            <a:avLst>
              <a:gd name="adj" fmla="val 447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600" dirty="0">
                <a:solidFill>
                  <a:srgbClr val="C00000"/>
                </a:solidFill>
              </a:rPr>
              <a:t>Next Meetings:</a:t>
            </a:r>
          </a:p>
          <a:p>
            <a:pPr algn="ctr"/>
            <a:r>
              <a:rPr lang="en-IT" sz="1600" dirty="0">
                <a:solidFill>
                  <a:srgbClr val="C00000"/>
                </a:solidFill>
              </a:rPr>
              <a:t>Feb 13</a:t>
            </a:r>
          </a:p>
          <a:p>
            <a:pPr algn="ctr"/>
            <a:r>
              <a:rPr lang="en-IT" sz="1600" dirty="0">
                <a:solidFill>
                  <a:srgbClr val="C00000"/>
                </a:solidFill>
              </a:rPr>
              <a:t>Mar 12</a:t>
            </a:r>
          </a:p>
          <a:p>
            <a:pPr algn="ctr"/>
            <a:r>
              <a:rPr lang="en-IT" sz="1600" dirty="0">
                <a:solidFill>
                  <a:srgbClr val="C00000"/>
                </a:solidFill>
              </a:rPr>
              <a:t>Apr 9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592A61-5195-7EE4-4DE6-945B82051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B358D-1E35-9B7F-8D9E-3E57558F9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30371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6224-7412-3153-DC6B-CF1C2506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WG4 Tools</a:t>
            </a:r>
            <a:br>
              <a:rPr lang="en-IT" dirty="0"/>
            </a:br>
            <a:r>
              <a:rPr lang="en-IT" sz="2700" b="1" dirty="0">
                <a:solidFill>
                  <a:schemeClr val="accent2"/>
                </a:solidFill>
              </a:rPr>
              <a:t>What will we 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A4BD5-01F6-5692-19C1-83FD239C2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2927" y="1371601"/>
            <a:ext cx="5241073" cy="3601844"/>
          </a:xfrm>
        </p:spPr>
        <p:txBody>
          <a:bodyPr>
            <a:noAutofit/>
          </a:bodyPr>
          <a:lstStyle/>
          <a:p>
            <a:r>
              <a:rPr lang="en-IT" sz="1800" dirty="0"/>
              <a:t>DRD1 Website &amp; DRD1 email list </a:t>
            </a:r>
            <a:r>
              <a:rPr lang="en-IT" sz="1800" i="1" dirty="0">
                <a:solidFill>
                  <a:schemeClr val="accent1"/>
                </a:solidFill>
              </a:rPr>
              <a:t>– please subscribe!</a:t>
            </a:r>
          </a:p>
          <a:p>
            <a:pPr lvl="1"/>
            <a:r>
              <a:rPr lang="en-GB" sz="1800" i="1" dirty="0">
                <a:solidFill>
                  <a:schemeClr val="accent1"/>
                </a:solidFill>
                <a:hlinkClick r:id="rId2"/>
              </a:rPr>
              <a:t>d</a:t>
            </a:r>
            <a:r>
              <a:rPr lang="en-IT" sz="1800" i="1" dirty="0">
                <a:solidFill>
                  <a:schemeClr val="accent1"/>
                </a:solidFill>
                <a:hlinkClick r:id="rId2"/>
              </a:rPr>
              <a:t>rd1-wg4@cern.ch</a:t>
            </a:r>
            <a:r>
              <a:rPr lang="en-IT" sz="1800" i="1" dirty="0">
                <a:solidFill>
                  <a:schemeClr val="accent1"/>
                </a:solidFill>
              </a:rPr>
              <a:t>  </a:t>
            </a:r>
            <a:r>
              <a:rPr lang="en-IT" sz="1800" i="1" dirty="0"/>
              <a:t>=&gt; all persons interested</a:t>
            </a:r>
          </a:p>
          <a:p>
            <a:pPr lvl="1"/>
            <a:r>
              <a:rPr lang="en-IT" sz="1800" i="1" dirty="0">
                <a:solidFill>
                  <a:schemeClr val="accent1"/>
                </a:solidFill>
                <a:hlinkClick r:id="rId3"/>
              </a:rPr>
              <a:t>drd1-wg4-conveners@cern.ch</a:t>
            </a:r>
            <a:r>
              <a:rPr lang="en-IT" sz="1800" i="1" dirty="0">
                <a:solidFill>
                  <a:schemeClr val="accent1"/>
                </a:solidFill>
              </a:rPr>
              <a:t> </a:t>
            </a:r>
            <a:r>
              <a:rPr lang="en-IT" sz="1800" i="1" dirty="0"/>
              <a:t>=&gt; conveners</a:t>
            </a:r>
          </a:p>
          <a:p>
            <a:r>
              <a:rPr lang="en-IT" sz="1800" dirty="0"/>
              <a:t>DRD1 Discourse - Forum for WG4</a:t>
            </a:r>
          </a:p>
          <a:p>
            <a:pPr lvl="1"/>
            <a:r>
              <a:rPr lang="en-GB" sz="1800" dirty="0">
                <a:solidFill>
                  <a:schemeClr val="accent1"/>
                </a:solidFill>
              </a:rPr>
              <a:t>https://drd1-forum.web.cern.ch/t/about-the-wg4-software-and-simulation-category/19</a:t>
            </a:r>
            <a:endParaRPr lang="en-IT" sz="1800" dirty="0">
              <a:solidFill>
                <a:schemeClr val="accent1"/>
              </a:solidFill>
            </a:endParaRPr>
          </a:p>
          <a:p>
            <a:r>
              <a:rPr lang="en-IT" sz="1800" dirty="0"/>
              <a:t>Garfield++ website</a:t>
            </a:r>
          </a:p>
          <a:p>
            <a:pPr lvl="1"/>
            <a:r>
              <a:rPr lang="en-IT" sz="1800" dirty="0"/>
              <a:t>ROOT Forum dedicated to garfield++</a:t>
            </a:r>
          </a:p>
          <a:p>
            <a:pPr lvl="1"/>
            <a:r>
              <a:rPr lang="en-GB" sz="1800" dirty="0">
                <a:solidFill>
                  <a:schemeClr val="accent1"/>
                </a:solidFill>
                <a:hlinkClick r:id="rId4"/>
              </a:rPr>
              <a:t>https://root-forum.cern.ch/c/garfieldxx/25</a:t>
            </a:r>
            <a:endParaRPr lang="en-GB" sz="1800" dirty="0">
              <a:solidFill>
                <a:schemeClr val="accent1"/>
              </a:solidFill>
            </a:endParaRPr>
          </a:p>
          <a:p>
            <a:r>
              <a:rPr lang="en-IT" sz="1800" dirty="0"/>
              <a:t>CERN computing resources: </a:t>
            </a:r>
          </a:p>
          <a:p>
            <a:pPr lvl="1"/>
            <a:r>
              <a:rPr lang="en-IT" sz="1400" dirty="0"/>
              <a:t>LXPLUS / LXBATCH / SWAN</a:t>
            </a:r>
            <a:r>
              <a:rPr lang="en-IT" sz="1400" dirty="0">
                <a:solidFill>
                  <a:schemeClr val="accent1"/>
                </a:solidFill>
              </a:rPr>
              <a:t> / …</a:t>
            </a:r>
          </a:p>
          <a:p>
            <a:pPr lvl="1"/>
            <a:r>
              <a:rPr lang="en-IT" sz="1400" i="1" dirty="0"/>
              <a:t>Need to verify whether we need non-experiment quota</a:t>
            </a:r>
          </a:p>
        </p:txBody>
      </p:sp>
      <p:pic>
        <p:nvPicPr>
          <p:cNvPr id="5122" name="Picture 2" descr="Toolboxes Images - Free Download on Freepik">
            <a:extLst>
              <a:ext uri="{FF2B5EF4-FFF2-40B4-BE49-F238E27FC236}">
                <a16:creationId xmlns:a16="http://schemas.microsoft.com/office/drawing/2014/main" id="{F0BDB97E-6E75-60D5-7371-1EC393392C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20337" r="10896" b="19914"/>
          <a:stretch/>
        </p:blipFill>
        <p:spPr bwMode="auto">
          <a:xfrm>
            <a:off x="323385" y="1996069"/>
            <a:ext cx="3300762" cy="256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21BDA8B-24B2-24A0-166A-D900CC411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12" y="5140712"/>
            <a:ext cx="3845662" cy="1495333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DAEC0C16-F8B7-D030-49C6-ED9C27FD2D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6187"/>
          <a:stretch/>
        </p:blipFill>
        <p:spPr>
          <a:xfrm>
            <a:off x="4069440" y="5140711"/>
            <a:ext cx="4796534" cy="1495334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A7AC9-26C1-3519-85B5-3D687F3E1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F3A7D-E1FA-C91E-79FC-45B7016A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5675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6224-7412-3153-DC6B-CF1C2506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Interface with WG8</a:t>
            </a:r>
            <a:br>
              <a:rPr lang="en-IT" dirty="0"/>
            </a:br>
            <a:r>
              <a:rPr lang="en-IT" sz="2700" b="1" dirty="0">
                <a:solidFill>
                  <a:schemeClr val="accent2"/>
                </a:solidFill>
              </a:rPr>
              <a:t>Knowledge transfer, Training, Career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A4BD5-01F6-5692-19C1-83FD239C2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2927" y="1825625"/>
            <a:ext cx="5129561" cy="4351338"/>
          </a:xfrm>
        </p:spPr>
        <p:txBody>
          <a:bodyPr>
            <a:normAutofit lnSpcReduction="10000"/>
          </a:bodyPr>
          <a:lstStyle/>
          <a:p>
            <a:r>
              <a:rPr lang="en-IT" dirty="0"/>
              <a:t>We would like to increase the base of the pyramid</a:t>
            </a:r>
          </a:p>
          <a:p>
            <a:pPr lvl="1"/>
            <a:r>
              <a:rPr lang="en-GB" dirty="0"/>
              <a:t>M</a:t>
            </a:r>
            <a:r>
              <a:rPr lang="en-IT" dirty="0"/>
              <a:t>ore people using simulation SW</a:t>
            </a:r>
          </a:p>
          <a:p>
            <a:pPr lvl="1"/>
            <a:r>
              <a:rPr lang="en-IT" dirty="0"/>
              <a:t>=&gt; to more people developing SW</a:t>
            </a:r>
          </a:p>
          <a:p>
            <a:r>
              <a:rPr lang="en-IT" dirty="0"/>
              <a:t>Will integrate into WG8 efforts</a:t>
            </a:r>
          </a:p>
          <a:p>
            <a:pPr lvl="1"/>
            <a:r>
              <a:rPr lang="en-GB" dirty="0"/>
              <a:t>Contribute to eventual detector school in 2024 by</a:t>
            </a:r>
          </a:p>
          <a:p>
            <a:pPr lvl="2"/>
            <a:r>
              <a:rPr lang="en-GB" dirty="0"/>
              <a:t>D</a:t>
            </a:r>
            <a:r>
              <a:rPr lang="en-IT" dirty="0"/>
              <a:t>eveloping simulation exercises</a:t>
            </a:r>
          </a:p>
          <a:p>
            <a:pPr lvl="2"/>
            <a:r>
              <a:rPr lang="en-GB" dirty="0"/>
              <a:t>Lecture on simulation “theory” and best practices ….</a:t>
            </a:r>
          </a:p>
          <a:p>
            <a:pPr lvl="1"/>
            <a:r>
              <a:rPr lang="en-GB" dirty="0"/>
              <a:t>Would like to form group to organize simulation school in 2025</a:t>
            </a:r>
            <a:endParaRPr lang="en-IT" dirty="0"/>
          </a:p>
        </p:txBody>
      </p:sp>
      <p:sp>
        <p:nvSpPr>
          <p:cNvPr id="4" name="Trapezium 3">
            <a:extLst>
              <a:ext uri="{FF2B5EF4-FFF2-40B4-BE49-F238E27FC236}">
                <a16:creationId xmlns:a16="http://schemas.microsoft.com/office/drawing/2014/main" id="{E9E20229-B373-5843-B036-AF38362E538F}"/>
              </a:ext>
            </a:extLst>
          </p:cNvPr>
          <p:cNvSpPr/>
          <p:nvPr/>
        </p:nvSpPr>
        <p:spPr>
          <a:xfrm>
            <a:off x="628650" y="4995750"/>
            <a:ext cx="3274277" cy="669073"/>
          </a:xfrm>
          <a:prstGeom prst="trapezoid">
            <a:avLst>
              <a:gd name="adj" fmla="val 50000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9116E43E-C8E5-BF42-4E5E-79B93AFE1E77}"/>
              </a:ext>
            </a:extLst>
          </p:cNvPr>
          <p:cNvSpPr/>
          <p:nvPr/>
        </p:nvSpPr>
        <p:spPr>
          <a:xfrm>
            <a:off x="1736104" y="2182597"/>
            <a:ext cx="1070517" cy="100546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Trapezium 7">
            <a:extLst>
              <a:ext uri="{FF2B5EF4-FFF2-40B4-BE49-F238E27FC236}">
                <a16:creationId xmlns:a16="http://schemas.microsoft.com/office/drawing/2014/main" id="{E344F519-AFA6-680F-3797-9E0B98D79BC5}"/>
              </a:ext>
            </a:extLst>
          </p:cNvPr>
          <p:cNvSpPr/>
          <p:nvPr/>
        </p:nvSpPr>
        <p:spPr>
          <a:xfrm>
            <a:off x="996641" y="4166841"/>
            <a:ext cx="2527146" cy="669073"/>
          </a:xfrm>
          <a:prstGeom prst="trapezoid">
            <a:avLst>
              <a:gd name="adj" fmla="val 5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CC6003F3-31EF-01C0-C235-4329FC9375CC}"/>
              </a:ext>
            </a:extLst>
          </p:cNvPr>
          <p:cNvSpPr/>
          <p:nvPr/>
        </p:nvSpPr>
        <p:spPr>
          <a:xfrm>
            <a:off x="1375781" y="3337932"/>
            <a:ext cx="1791165" cy="669073"/>
          </a:xfrm>
          <a:prstGeom prst="trapezoid">
            <a:avLst>
              <a:gd name="adj" fmla="val 50000"/>
            </a:avLst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B1428C-F198-DA9B-1CF2-52374547810B}"/>
              </a:ext>
            </a:extLst>
          </p:cNvPr>
          <p:cNvSpPr txBox="1"/>
          <p:nvPr/>
        </p:nvSpPr>
        <p:spPr>
          <a:xfrm>
            <a:off x="1226634" y="4316711"/>
            <a:ext cx="208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Simulation SW </a:t>
            </a:r>
            <a:r>
              <a:rPr lang="en-IT" dirty="0"/>
              <a:t>user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879066-7DE7-11B5-5C4D-C246B2290561}"/>
              </a:ext>
            </a:extLst>
          </p:cNvPr>
          <p:cNvSpPr txBox="1"/>
          <p:nvPr/>
        </p:nvSpPr>
        <p:spPr>
          <a:xfrm>
            <a:off x="1646896" y="3360674"/>
            <a:ext cx="1226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SW developer</a:t>
            </a:r>
            <a:endParaRPr lang="en-IT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A0059-0E78-DC95-A0F0-99B8CA94A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23BF-AF01-0374-0E3A-4065E0338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1599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CFCAC-1F21-37C9-1560-0C284B138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499" y="1825624"/>
            <a:ext cx="8281174" cy="4600977"/>
          </a:xfrm>
        </p:spPr>
        <p:txBody>
          <a:bodyPr>
            <a:normAutofit lnSpcReduction="10000"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Summary</a:t>
            </a:r>
          </a:p>
          <a:p>
            <a:pPr lvl="1"/>
            <a:r>
              <a:rPr lang="en-IT" dirty="0"/>
              <a:t>Presented WG4 – Objectives &amp; open Tasks </a:t>
            </a:r>
          </a:p>
          <a:p>
            <a:pPr lvl="1"/>
            <a:r>
              <a:rPr lang="en-IT" dirty="0"/>
              <a:t>Presented WG4 – Organization - Communication</a:t>
            </a:r>
          </a:p>
          <a:p>
            <a:pPr marL="457200" lvl="1" indent="0">
              <a:buNone/>
            </a:pPr>
            <a:endParaRPr lang="en-IT" dirty="0"/>
          </a:p>
          <a:p>
            <a:r>
              <a:rPr lang="en-IT" b="1" dirty="0">
                <a:solidFill>
                  <a:schemeClr val="accent2"/>
                </a:solidFill>
              </a:rPr>
              <a:t>Your homework</a:t>
            </a:r>
          </a:p>
          <a:p>
            <a:pPr lvl="1"/>
            <a:r>
              <a:rPr lang="en-GB" dirty="0"/>
              <a:t>R</a:t>
            </a:r>
            <a:r>
              <a:rPr lang="en-IT" dirty="0"/>
              <a:t>ead the </a:t>
            </a:r>
            <a:r>
              <a:rPr lang="en-IT" dirty="0">
                <a:hlinkClick r:id="rId2"/>
              </a:rPr>
              <a:t>DRD1 proposal </a:t>
            </a:r>
            <a:r>
              <a:rPr lang="en-IT" dirty="0"/>
              <a:t>– </a:t>
            </a:r>
            <a:r>
              <a:rPr lang="en-IT" i="1" dirty="0"/>
              <a:t>if you did not do so already</a:t>
            </a:r>
          </a:p>
          <a:p>
            <a:pPr lvl="1"/>
            <a:r>
              <a:rPr lang="en-IT" dirty="0">
                <a:hlinkClick r:id="rId3"/>
              </a:rPr>
              <a:t>Subscribe</a:t>
            </a:r>
            <a:r>
              <a:rPr lang="en-IT" dirty="0"/>
              <a:t> to DRD1 WG4 Mailing list</a:t>
            </a:r>
          </a:p>
          <a:p>
            <a:pPr lvl="1"/>
            <a:r>
              <a:rPr lang="en-IT" dirty="0"/>
              <a:t>Fill in WG4 </a:t>
            </a:r>
            <a:r>
              <a:rPr lang="en-IT" dirty="0">
                <a:hlinkClick r:id="rId4"/>
              </a:rPr>
              <a:t>survey</a:t>
            </a:r>
            <a:endParaRPr lang="en-IT" dirty="0"/>
          </a:p>
          <a:p>
            <a:pPr lvl="1"/>
            <a:r>
              <a:rPr lang="en-IT" dirty="0"/>
              <a:t>Present yourself / your institute in </a:t>
            </a:r>
            <a:r>
              <a:rPr lang="en-GB" dirty="0">
                <a:hlinkClick r:id="rId5"/>
              </a:rPr>
              <a:t>WG4 working meetings</a:t>
            </a:r>
            <a:endParaRPr lang="en-GB" dirty="0"/>
          </a:p>
          <a:p>
            <a:pPr lvl="2"/>
            <a:r>
              <a:rPr lang="en-GB" dirty="0"/>
              <a:t>Past, present &amp; future work</a:t>
            </a:r>
          </a:p>
          <a:p>
            <a:pPr lvl="2"/>
            <a:r>
              <a:rPr lang="en-GB" dirty="0"/>
              <a:t>Simulation / SW interests</a:t>
            </a:r>
            <a:endParaRPr lang="en-IT" dirty="0"/>
          </a:p>
          <a:p>
            <a:pPr lvl="2"/>
            <a:r>
              <a:rPr lang="en-IT" dirty="0"/>
              <a:t>Relaxed environment …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75866D-316B-F043-D919-9AE97963C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Summary &amp; Homework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What can you do for us – and for yourself?</a:t>
            </a:r>
          </a:p>
        </p:txBody>
      </p:sp>
      <p:pic>
        <p:nvPicPr>
          <p:cNvPr id="6" name="Picture 5" descr="A screenshot of a website&#10;&#10;Description automatically generated">
            <a:extLst>
              <a:ext uri="{FF2B5EF4-FFF2-40B4-BE49-F238E27FC236}">
                <a16:creationId xmlns:a16="http://schemas.microsoft.com/office/drawing/2014/main" id="{4C22A2F0-94E6-C3B8-6ED4-8D7A3FB693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2627" r="40701" b="33666"/>
          <a:stretch/>
        </p:blipFill>
        <p:spPr>
          <a:xfrm>
            <a:off x="5274527" y="5231447"/>
            <a:ext cx="3753779" cy="146380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0F9ECE5-2A6C-4575-5C39-BB0D00B3D5C2}"/>
              </a:ext>
            </a:extLst>
          </p:cNvPr>
          <p:cNvSpPr/>
          <p:nvPr/>
        </p:nvSpPr>
        <p:spPr>
          <a:xfrm>
            <a:off x="5575610" y="6492874"/>
            <a:ext cx="1940312" cy="28706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Up Arrow 7">
            <a:extLst>
              <a:ext uri="{FF2B5EF4-FFF2-40B4-BE49-F238E27FC236}">
                <a16:creationId xmlns:a16="http://schemas.microsoft.com/office/drawing/2014/main" id="{718047DE-264C-4465-4F1E-DFF91FAD9C1E}"/>
              </a:ext>
            </a:extLst>
          </p:cNvPr>
          <p:cNvSpPr/>
          <p:nvPr/>
        </p:nvSpPr>
        <p:spPr>
          <a:xfrm rot="16200000">
            <a:off x="7683190" y="6513743"/>
            <a:ext cx="267629" cy="245327"/>
          </a:xfrm>
          <a:prstGeom prst="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DA15E823-9132-59A1-C6EB-F9F807FACECE}"/>
              </a:ext>
            </a:extLst>
          </p:cNvPr>
          <p:cNvSpPr/>
          <p:nvPr/>
        </p:nvSpPr>
        <p:spPr>
          <a:xfrm rot="5245646">
            <a:off x="5162709" y="6509396"/>
            <a:ext cx="267629" cy="245327"/>
          </a:xfrm>
          <a:prstGeom prst="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EA25D9-960E-0AA1-2AF8-85D3FD6AA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D5E68-A404-B073-C6F2-03B60C2D1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51860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AE972BB4-86D3-F82C-F495-30DCADA92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468" r="9772"/>
          <a:stretch/>
        </p:blipFill>
        <p:spPr>
          <a:xfrm>
            <a:off x="3658436" y="1897037"/>
            <a:ext cx="5328616" cy="4715635"/>
          </a:xfrm>
          <a:ln w="38100">
            <a:solidFill>
              <a:schemeClr val="accent1"/>
            </a:solidFill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8B2C0D6-4157-8E90-0E9A-F3A5169A5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Today’s agenda of WG4 session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and now let’s go to work!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56E185-5AA8-7328-D3E3-DA95BAF3F67F}"/>
              </a:ext>
            </a:extLst>
          </p:cNvPr>
          <p:cNvSpPr txBox="1"/>
          <p:nvPr/>
        </p:nvSpPr>
        <p:spPr>
          <a:xfrm>
            <a:off x="7393393" y="1506023"/>
            <a:ext cx="170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Today’s agenda: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E148E3-3D85-8724-68F7-F6478E3DE4C8}"/>
              </a:ext>
            </a:extLst>
          </p:cNvPr>
          <p:cNvSpPr txBox="1"/>
          <p:nvPr/>
        </p:nvSpPr>
        <p:spPr>
          <a:xfrm>
            <a:off x="115131" y="3143158"/>
            <a:ext cx="320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G</a:t>
            </a:r>
            <a:r>
              <a:rPr lang="en-IT" i="1" dirty="0">
                <a:solidFill>
                  <a:schemeClr val="bg1">
                    <a:lumMod val="50000"/>
                  </a:schemeClr>
                </a:solidFill>
              </a:rPr>
              <a:t>eographical distribution today: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EB83EF4C-FA6C-BC2A-49C6-FE8567D00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C7EEED3-726F-63B7-54AF-C181F733D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14</a:t>
            </a:fld>
            <a:endParaRPr lang="en-IT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64B9CC-AE22-31FA-DD09-0E3F2164F81C}"/>
              </a:ext>
            </a:extLst>
          </p:cNvPr>
          <p:cNvGrpSpPr/>
          <p:nvPr/>
        </p:nvGrpSpPr>
        <p:grpSpPr>
          <a:xfrm>
            <a:off x="156948" y="3566922"/>
            <a:ext cx="3336567" cy="2688912"/>
            <a:chOff x="156948" y="3566922"/>
            <a:chExt cx="3336567" cy="268891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E1A52F5-28A7-BD93-DF0E-7893072D8F14}"/>
                </a:ext>
              </a:extLst>
            </p:cNvPr>
            <p:cNvGrpSpPr/>
            <p:nvPr/>
          </p:nvGrpSpPr>
          <p:grpSpPr>
            <a:xfrm>
              <a:off x="517138" y="5431754"/>
              <a:ext cx="2601021" cy="824080"/>
              <a:chOff x="628650" y="3537165"/>
              <a:chExt cx="2601021" cy="824080"/>
            </a:xfrm>
          </p:grpSpPr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225C734C-5EB8-E67E-1EF6-993B8022DB55}"/>
                  </a:ext>
                </a:extLst>
              </p:cNvPr>
              <p:cNvSpPr/>
              <p:nvPr/>
            </p:nvSpPr>
            <p:spPr>
              <a:xfrm>
                <a:off x="628650" y="3590693"/>
                <a:ext cx="296901" cy="200722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832FFBAB-5CF7-0CBB-02F7-FA5D4D5CBE31}"/>
                  </a:ext>
                </a:extLst>
              </p:cNvPr>
              <p:cNvSpPr/>
              <p:nvPr/>
            </p:nvSpPr>
            <p:spPr>
              <a:xfrm>
                <a:off x="628650" y="3852747"/>
                <a:ext cx="296901" cy="200722"/>
              </a:xfrm>
              <a:prstGeom prst="roundRect">
                <a:avLst/>
              </a:prstGeom>
              <a:solidFill>
                <a:srgbClr val="FFA5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F5F2502E-182D-A601-4589-F337EEC669F6}"/>
                  </a:ext>
                </a:extLst>
              </p:cNvPr>
              <p:cNvSpPr/>
              <p:nvPr/>
            </p:nvSpPr>
            <p:spPr>
              <a:xfrm>
                <a:off x="628650" y="4114801"/>
                <a:ext cx="296901" cy="200722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5A3C90-162F-FA14-F2EC-E637FCFB0CD0}"/>
                  </a:ext>
                </a:extLst>
              </p:cNvPr>
              <p:cNvSpPr txBox="1"/>
              <p:nvPr/>
            </p:nvSpPr>
            <p:spPr>
              <a:xfrm>
                <a:off x="925551" y="3537165"/>
                <a:ext cx="20072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/>
                  <a:t>WG4 conveners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176850-BA9E-35FF-269F-4EE64F10F1FE}"/>
                  </a:ext>
                </a:extLst>
              </p:cNvPr>
              <p:cNvSpPr txBox="1"/>
              <p:nvPr/>
            </p:nvSpPr>
            <p:spPr>
              <a:xfrm>
                <a:off x="925550" y="3799218"/>
                <a:ext cx="23041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/>
                  <a:t>WG4 conveners + speakers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18E865F-7754-1165-6517-47C2D64EE4BC}"/>
                  </a:ext>
                </a:extLst>
              </p:cNvPr>
              <p:cNvSpPr txBox="1"/>
              <p:nvPr/>
            </p:nvSpPr>
            <p:spPr>
              <a:xfrm>
                <a:off x="925550" y="4053468"/>
                <a:ext cx="23041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400" dirty="0"/>
                  <a:t>WG4 speakers</a:t>
                </a:r>
              </a:p>
            </p:txBody>
          </p:sp>
        </p:grpSp>
        <p:pic>
          <p:nvPicPr>
            <p:cNvPr id="18" name="Picture 17" descr="A map of the world with different countries/regions&#10;&#10;Description automatically generated">
              <a:extLst>
                <a:ext uri="{FF2B5EF4-FFF2-40B4-BE49-F238E27FC236}">
                  <a16:creationId xmlns:a16="http://schemas.microsoft.com/office/drawing/2014/main" id="{456C97DD-D196-776F-5E02-145691B10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948" y="3566922"/>
              <a:ext cx="3336567" cy="17338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464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B8A6A-4A48-E763-A4F3-AEBC80B86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Short Introduction to WG4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Detector Physics, Simulation &amp; Software Tools</a:t>
            </a:r>
          </a:p>
        </p:txBody>
      </p:sp>
      <p:pic>
        <p:nvPicPr>
          <p:cNvPr id="5" name="Content Placeholder 4" descr="A picture containing text, screenshot, font, parallel&#10;&#10;Description automatically generated">
            <a:extLst>
              <a:ext uri="{FF2B5EF4-FFF2-40B4-BE49-F238E27FC236}">
                <a16:creationId xmlns:a16="http://schemas.microsoft.com/office/drawing/2014/main" id="{A8C2D598-C65D-468F-57B3-B11E43A426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8684" y="1517687"/>
            <a:ext cx="2821924" cy="1342135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53127BB-8A28-98C0-C0FB-0E02A9A03FB7}"/>
              </a:ext>
            </a:extLst>
          </p:cNvPr>
          <p:cNvSpPr txBox="1">
            <a:spLocks/>
          </p:cNvSpPr>
          <p:nvPr/>
        </p:nvSpPr>
        <p:spPr>
          <a:xfrm>
            <a:off x="628650" y="1825624"/>
            <a:ext cx="8515350" cy="5032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b="1" dirty="0"/>
              <a:t>WG4 is transversal workgroup:</a:t>
            </a:r>
          </a:p>
          <a:p>
            <a:pPr lvl="1"/>
            <a:r>
              <a:rPr lang="en-GB" i="1" dirty="0">
                <a:solidFill>
                  <a:schemeClr val="accent1"/>
                </a:solidFill>
              </a:rPr>
              <a:t>Groups people working on simulations</a:t>
            </a:r>
            <a:br>
              <a:rPr lang="en-GB" i="1" dirty="0">
                <a:solidFill>
                  <a:schemeClr val="accent1"/>
                </a:solidFill>
              </a:rPr>
            </a:br>
            <a:r>
              <a:rPr lang="en-GB" i="1" dirty="0">
                <a:solidFill>
                  <a:schemeClr val="accent1"/>
                </a:solidFill>
              </a:rPr>
              <a:t>in various Work-Packages</a:t>
            </a:r>
          </a:p>
          <a:p>
            <a:pPr lvl="1"/>
            <a:r>
              <a:rPr lang="en-GB" dirty="0"/>
              <a:t>P</a:t>
            </a:r>
            <a:r>
              <a:rPr lang="en-IT" dirty="0"/>
              <a:t>latform to exchange progress &amp; best practices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n a sense a ”Service” to the community … </a:t>
            </a:r>
            <a:r>
              <a:rPr lang="en-IT" i="1" dirty="0"/>
              <a:t>but only if there is input</a:t>
            </a:r>
          </a:p>
          <a:p>
            <a:pPr lvl="1"/>
            <a:r>
              <a:rPr lang="en-IT" i="1" dirty="0">
                <a:solidFill>
                  <a:schemeClr val="accent2"/>
                </a:solidFill>
              </a:rPr>
              <a:t>Work together to obtain solutions to common problems</a:t>
            </a:r>
          </a:p>
          <a:p>
            <a:r>
              <a:rPr lang="en-IT" b="1" dirty="0"/>
              <a:t>WG4 Aims at: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U</a:t>
            </a:r>
            <a:r>
              <a:rPr lang="en-IT" dirty="0">
                <a:solidFill>
                  <a:schemeClr val="accent1"/>
                </a:solidFill>
              </a:rPr>
              <a:t>nderstanding &amp; modelling Physical Processes in Gaseous Det (GD)</a:t>
            </a:r>
          </a:p>
          <a:p>
            <a:pPr lvl="1"/>
            <a:r>
              <a:rPr lang="en-IT" i="1" dirty="0">
                <a:solidFill>
                  <a:schemeClr val="accent2"/>
                </a:solidFill>
              </a:rPr>
              <a:t>Development of Suitable Simulation &amp; Software Tools</a:t>
            </a:r>
          </a:p>
          <a:p>
            <a:r>
              <a:rPr lang="en-IT" b="1" dirty="0"/>
              <a:t>Importance within DRD1:</a:t>
            </a:r>
          </a:p>
          <a:p>
            <a:pPr lvl="1"/>
            <a:r>
              <a:rPr lang="en-IT" dirty="0"/>
              <a:t>Advanced simulations indispensable for GD Detector R&amp;D</a:t>
            </a:r>
          </a:p>
          <a:p>
            <a:pPr lvl="1"/>
            <a:r>
              <a:rPr lang="en-IT" i="1" dirty="0">
                <a:solidFill>
                  <a:schemeClr val="accent1"/>
                </a:solidFill>
              </a:rPr>
              <a:t>Confirm</a:t>
            </a:r>
            <a:r>
              <a:rPr lang="en-IT" dirty="0"/>
              <a:t> / </a:t>
            </a:r>
            <a:r>
              <a:rPr lang="en-IT" i="1" dirty="0">
                <a:solidFill>
                  <a:schemeClr val="accent2"/>
                </a:solidFill>
              </a:rPr>
              <a:t>Challenge</a:t>
            </a:r>
            <a:r>
              <a:rPr lang="en-IT" dirty="0"/>
              <a:t> current understanding of Detector Physics</a:t>
            </a:r>
          </a:p>
          <a:p>
            <a:pPr lvl="1"/>
            <a:r>
              <a:rPr lang="en-IT" i="1" dirty="0"/>
              <a:t>Note:</a:t>
            </a:r>
            <a:r>
              <a:rPr lang="en-IT" dirty="0"/>
              <a:t>  </a:t>
            </a:r>
            <a:r>
              <a:rPr lang="en-IT" dirty="0">
                <a:solidFill>
                  <a:schemeClr val="accent6"/>
                </a:solidFill>
              </a:rPr>
              <a:t>SW Tools developed within GD community now used for other detection technologies </a:t>
            </a:r>
            <a:r>
              <a:rPr lang="en-IT" dirty="0"/>
              <a:t>(Liquid / Solid State)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CA4EA7-35A3-1498-EEA5-E97626BBDED1}"/>
              </a:ext>
            </a:extLst>
          </p:cNvPr>
          <p:cNvSpPr/>
          <p:nvPr/>
        </p:nvSpPr>
        <p:spPr>
          <a:xfrm>
            <a:off x="7817005" y="1451899"/>
            <a:ext cx="479502" cy="15366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79006-56A3-271B-F62E-5277C9069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3A1F71-3526-9CF8-16E6-F02588AF8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5552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5A777EB-D502-2C66-7239-4A4C1D0A19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8711" y="1690689"/>
            <a:ext cx="3407494" cy="2048553"/>
          </a:xfrm>
          <a:ln w="38100">
            <a:solidFill>
              <a:schemeClr val="accent5"/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A8D713B-9B7C-077E-B543-BB9DF965A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105409" cy="1325563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Description WG4 in DRD1 Ext Proposal</a:t>
            </a:r>
            <a:br>
              <a:rPr lang="en-IT" dirty="0"/>
            </a:br>
            <a:r>
              <a:rPr lang="en-IT" sz="2700" b="1" dirty="0">
                <a:solidFill>
                  <a:schemeClr val="accent2"/>
                </a:solidFill>
              </a:rPr>
              <a:t>Detector Physics, Simulation &amp; Software Tools</a:t>
            </a:r>
          </a:p>
        </p:txBody>
      </p:sp>
      <p:pic>
        <p:nvPicPr>
          <p:cNvPr id="8" name="Picture 7" descr="A screenshot of a website&#10;&#10;Description automatically generated">
            <a:extLst>
              <a:ext uri="{FF2B5EF4-FFF2-40B4-BE49-F238E27FC236}">
                <a16:creationId xmlns:a16="http://schemas.microsoft.com/office/drawing/2014/main" id="{6100FC11-71B6-EF97-B668-A2DEF0D78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3473" y="4371278"/>
            <a:ext cx="3425034" cy="1955271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9D0F16-F7C0-1B16-1E9E-28B054D35B9B}"/>
              </a:ext>
            </a:extLst>
          </p:cNvPr>
          <p:cNvSpPr txBox="1"/>
          <p:nvPr/>
        </p:nvSpPr>
        <p:spPr>
          <a:xfrm>
            <a:off x="5564921" y="4010387"/>
            <a:ext cx="3385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d</a:t>
            </a:r>
            <a:r>
              <a:rPr lang="en-IT" dirty="0">
                <a:solidFill>
                  <a:schemeClr val="accent2"/>
                </a:solidFill>
              </a:rPr>
              <a:t>rd1.web.cern.ch/activities-wg4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5B8C20-7012-F307-759C-9DF2272B1807}"/>
              </a:ext>
            </a:extLst>
          </p:cNvPr>
          <p:cNvSpPr txBox="1">
            <a:spLocks/>
          </p:cNvSpPr>
          <p:nvPr/>
        </p:nvSpPr>
        <p:spPr>
          <a:xfrm>
            <a:off x="346151" y="1690688"/>
            <a:ext cx="5218770" cy="4802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2400" dirty="0"/>
              <a:t>8 p in the Extended proposal (p72-80)</a:t>
            </a:r>
          </a:p>
          <a:p>
            <a:r>
              <a:rPr lang="en-IT" sz="2400" dirty="0"/>
              <a:t>Introduction – Motivation</a:t>
            </a:r>
          </a:p>
          <a:p>
            <a:r>
              <a:rPr lang="en-IT" sz="2400" dirty="0"/>
              <a:t>State of the Art:</a:t>
            </a:r>
          </a:p>
          <a:p>
            <a:pPr lvl="1"/>
            <a:r>
              <a:rPr lang="en-GB" sz="2000" dirty="0"/>
              <a:t>W</a:t>
            </a:r>
            <a:r>
              <a:rPr lang="en-IT" sz="2000" dirty="0"/>
              <a:t>hat has been simulated in the past</a:t>
            </a:r>
          </a:p>
          <a:p>
            <a:pPr lvl="1"/>
            <a:r>
              <a:rPr lang="en-GB" sz="2000" dirty="0"/>
              <a:t>W</a:t>
            </a:r>
            <a:r>
              <a:rPr lang="en-IT" sz="2000" dirty="0"/>
              <a:t>hat are the current limitations in the physics modelling and simulation</a:t>
            </a:r>
          </a:p>
          <a:p>
            <a:r>
              <a:rPr lang="en-IT" sz="2400" dirty="0"/>
              <a:t>Needs of the communities:</a:t>
            </a:r>
          </a:p>
          <a:p>
            <a:pPr lvl="1"/>
            <a:r>
              <a:rPr lang="en-IT" sz="2000" dirty="0"/>
              <a:t>Maintenance &amp; Improvement Garfield++</a:t>
            </a:r>
          </a:p>
          <a:p>
            <a:pPr lvl="1"/>
            <a:r>
              <a:rPr lang="en-IT" sz="2000" dirty="0"/>
              <a:t>Simulation Large Charges &amp; Space-Charge</a:t>
            </a:r>
          </a:p>
          <a:p>
            <a:pPr lvl="1"/>
            <a:r>
              <a:rPr lang="en-IT" sz="2000" dirty="0"/>
              <a:t>Detectors with Resistive materials</a:t>
            </a:r>
          </a:p>
          <a:p>
            <a:pPr lvl="1"/>
            <a:r>
              <a:rPr lang="en-IT" sz="2000" dirty="0"/>
              <a:t>ECO-gases, Penning, Ion mobility</a:t>
            </a:r>
          </a:p>
          <a:p>
            <a:pPr lvl="1"/>
            <a:r>
              <a:rPr lang="en-IT" sz="2000" dirty="0"/>
              <a:t>Electroluminescence, Negative Ions</a:t>
            </a:r>
          </a:p>
          <a:p>
            <a:pPr lvl="1"/>
            <a:r>
              <a:rPr lang="en-IT" sz="2000" dirty="0"/>
              <a:t>Fast / Parametrized Simulations</a:t>
            </a:r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endParaRPr lang="en-IT" sz="2400" dirty="0"/>
          </a:p>
          <a:p>
            <a:endParaRPr lang="en-IT" sz="2400" dirty="0"/>
          </a:p>
          <a:p>
            <a:endParaRPr lang="en-IT" sz="2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DAE918-1DCD-674C-F05A-2AE663EF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233863-FC56-0CA5-C3A7-A1987FCEC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6506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A8D713B-9B7C-077E-B543-BB9DF965A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105409" cy="1325563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Description WG4 in DRD1 Ext Proposal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Main Limitations of the current simulation Tools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5B8C20-7012-F307-759C-9DF2272B1807}"/>
              </a:ext>
            </a:extLst>
          </p:cNvPr>
          <p:cNvSpPr txBox="1">
            <a:spLocks/>
          </p:cNvSpPr>
          <p:nvPr/>
        </p:nvSpPr>
        <p:spPr>
          <a:xfrm>
            <a:off x="346151" y="1690688"/>
            <a:ext cx="5218770" cy="480218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2400" dirty="0"/>
              <a:t>Long computing times / Prohibitive resource use of precise and realistic simulations</a:t>
            </a:r>
          </a:p>
          <a:p>
            <a:pPr lvl="1"/>
            <a:r>
              <a:rPr lang="en-IT" sz="2000" dirty="0"/>
              <a:t>Large Gains, Large Rates</a:t>
            </a:r>
          </a:p>
          <a:p>
            <a:pPr lvl="1"/>
            <a:r>
              <a:rPr lang="en-IT" sz="2000" dirty="0"/>
              <a:t>Space-Charge effects (see also GEMs)</a:t>
            </a:r>
          </a:p>
          <a:p>
            <a:r>
              <a:rPr lang="en-IT" sz="2400" dirty="0"/>
              <a:t>Non-correct signal shape simulation</a:t>
            </a:r>
          </a:p>
          <a:p>
            <a:pPr lvl="1"/>
            <a:r>
              <a:rPr lang="en-GB" sz="2000" dirty="0"/>
              <a:t>N</a:t>
            </a:r>
            <a:r>
              <a:rPr lang="en-IT" sz="2000" dirty="0"/>
              <a:t>eed correct ion species &amp; ion mobilities</a:t>
            </a:r>
          </a:p>
          <a:p>
            <a:r>
              <a:rPr lang="en-IT" sz="2400" dirty="0"/>
              <a:t>Dynamic behaviour (Rate =&gt; V-drop)</a:t>
            </a:r>
          </a:p>
          <a:p>
            <a:r>
              <a:rPr lang="en-IT" sz="2400" dirty="0"/>
              <a:t>Unknown effects</a:t>
            </a:r>
          </a:p>
          <a:p>
            <a:pPr lvl="1"/>
            <a:r>
              <a:rPr lang="en-IT" sz="2000" dirty="0"/>
              <a:t>Discharge transition</a:t>
            </a:r>
          </a:p>
          <a:p>
            <a:pPr lvl="1"/>
            <a:r>
              <a:rPr lang="en-IT" sz="2000" dirty="0"/>
              <a:t>Ageing effects</a:t>
            </a:r>
          </a:p>
          <a:p>
            <a:r>
              <a:rPr lang="en-IT" sz="2400" dirty="0"/>
              <a:t>New / Innovative Gases</a:t>
            </a:r>
          </a:p>
          <a:p>
            <a:pPr lvl="1"/>
            <a:r>
              <a:rPr lang="en-GB" sz="2000" dirty="0"/>
              <a:t>S</a:t>
            </a:r>
            <a:r>
              <a:rPr lang="en-IT" sz="2000" dirty="0"/>
              <a:t>imulation is ideal tool to survey multi-dimensional Parameter space – but need cross-sections of candidate gas components</a:t>
            </a:r>
          </a:p>
          <a:p>
            <a:r>
              <a:rPr lang="en-IT" sz="2400" dirty="0"/>
              <a:t>New concepts: </a:t>
            </a:r>
          </a:p>
          <a:p>
            <a:pPr lvl="1"/>
            <a:r>
              <a:rPr lang="en-IT" sz="2000" dirty="0"/>
              <a:t>Neg Ion drift &amp; amplification</a:t>
            </a:r>
          </a:p>
          <a:p>
            <a:pPr lvl="1"/>
            <a:r>
              <a:rPr lang="en-IT" sz="2000" dirty="0"/>
              <a:t>Electroluminescence &amp; optical readout</a:t>
            </a:r>
          </a:p>
          <a:p>
            <a:endParaRPr lang="en-IT" sz="2000" dirty="0"/>
          </a:p>
          <a:p>
            <a:pPr lvl="1"/>
            <a:endParaRPr lang="en-IT" sz="2000" dirty="0"/>
          </a:p>
          <a:p>
            <a:pPr lvl="1"/>
            <a:endParaRPr lang="en-IT" sz="2000" dirty="0"/>
          </a:p>
          <a:p>
            <a:endParaRPr lang="en-IT" sz="2400" dirty="0"/>
          </a:p>
          <a:p>
            <a:endParaRPr lang="en-IT" sz="2400" dirty="0"/>
          </a:p>
          <a:p>
            <a:endParaRPr lang="en-IT" sz="2400" dirty="0"/>
          </a:p>
        </p:txBody>
      </p:sp>
      <p:pic>
        <p:nvPicPr>
          <p:cNvPr id="7" name="Picture 6" descr="A yellow background with hexagons&#10;&#10;Description automatically generated">
            <a:extLst>
              <a:ext uri="{FF2B5EF4-FFF2-40B4-BE49-F238E27FC236}">
                <a16:creationId xmlns:a16="http://schemas.microsoft.com/office/drawing/2014/main" id="{42B700FA-C257-F3EB-9491-FC5A25F5A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921" y="1690687"/>
            <a:ext cx="3496328" cy="48021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E42D45-A202-9F17-69F4-BF3524C3E5C5}"/>
              </a:ext>
            </a:extLst>
          </p:cNvPr>
          <p:cNvSpPr txBox="1"/>
          <p:nvPr/>
        </p:nvSpPr>
        <p:spPr>
          <a:xfrm>
            <a:off x="6568069" y="1773044"/>
            <a:ext cx="2408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IT" sz="1400" dirty="0">
                <a:solidFill>
                  <a:schemeClr val="bg1">
                    <a:lumMod val="50000"/>
                  </a:schemeClr>
                </a:solidFill>
              </a:rPr>
              <a:t>uroboros BEM on GPU</a:t>
            </a:r>
          </a:p>
          <a:p>
            <a:pPr algn="r"/>
            <a:r>
              <a:rPr lang="en-IT" sz="1400" dirty="0">
                <a:solidFill>
                  <a:schemeClr val="bg1">
                    <a:lumMod val="50000"/>
                  </a:schemeClr>
                </a:solidFill>
              </a:rPr>
              <a:t>Microscopic Tracking + E-field update due to Space-Charge</a:t>
            </a:r>
          </a:p>
          <a:p>
            <a:pPr algn="r"/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JINST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17 (2022) 01, P01020</a:t>
            </a:r>
            <a:r>
              <a:rPr lang="en-IT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351DA84-0E0B-B5D7-BA74-B642FB976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85D73A3-3EA7-00CB-4CB2-6EE6B419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1614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D2A72-4803-0E12-3700-58DA16705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9959"/>
            <a:ext cx="7886700" cy="4351338"/>
          </a:xfrm>
        </p:spPr>
        <p:txBody>
          <a:bodyPr/>
          <a:lstStyle/>
          <a:p>
            <a:pPr marL="0" indent="0">
              <a:buNone/>
            </a:pPr>
            <a:endParaRPr lang="en-IT" dirty="0"/>
          </a:p>
          <a:p>
            <a:pPr marL="0" indent="0">
              <a:buNone/>
            </a:pPr>
            <a:endParaRPr lang="en-IT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8DCDE8-A834-4A09-44DF-D06B02741D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99293"/>
              </p:ext>
            </p:extLst>
          </p:nvPr>
        </p:nvGraphicFramePr>
        <p:xfrm>
          <a:off x="332508" y="2037094"/>
          <a:ext cx="8478984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171">
                  <a:extLst>
                    <a:ext uri="{9D8B030D-6E8A-4147-A177-3AD203B41FA5}">
                      <a16:colId xmlns:a16="http://schemas.microsoft.com/office/drawing/2014/main" val="126751308"/>
                    </a:ext>
                  </a:extLst>
                </a:gridCol>
                <a:gridCol w="700645">
                  <a:extLst>
                    <a:ext uri="{9D8B030D-6E8A-4147-A177-3AD203B41FA5}">
                      <a16:colId xmlns:a16="http://schemas.microsoft.com/office/drawing/2014/main" val="2912899112"/>
                    </a:ext>
                  </a:extLst>
                </a:gridCol>
                <a:gridCol w="4263241">
                  <a:extLst>
                    <a:ext uri="{9D8B030D-6E8A-4147-A177-3AD203B41FA5}">
                      <a16:colId xmlns:a16="http://schemas.microsoft.com/office/drawing/2014/main" val="3026850463"/>
                    </a:ext>
                  </a:extLst>
                </a:gridCol>
                <a:gridCol w="1816927">
                  <a:extLst>
                    <a:ext uri="{9D8B030D-6E8A-4147-A177-3AD203B41FA5}">
                      <a16:colId xmlns:a16="http://schemas.microsoft.com/office/drawing/2014/main" val="22568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Ref.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Link to WP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3106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IT" b="1" dirty="0">
                          <a:solidFill>
                            <a:srgbClr val="FF0000"/>
                          </a:solidFill>
                        </a:rPr>
                        <a:t>4.1.X GARFIELD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T" dirty="0">
                          <a:solidFill>
                            <a:schemeClr val="tx1"/>
                          </a:solidFill>
                        </a:rPr>
                        <a:t>4.1.1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>
                          <a:solidFill>
                            <a:schemeClr val="tx1"/>
                          </a:solidFill>
                        </a:rPr>
                        <a:t>Review Core code for Multi-Threading and Heterogeneous Computing (CPU – GPU), optimized C++ code for modern CPUs,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i="1" dirty="0"/>
                        <a:t>All WPs</a:t>
                      </a:r>
                    </a:p>
                    <a:p>
                      <a:endParaRPr lang="en-IT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2694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>
                          <a:solidFill>
                            <a:schemeClr val="tx1"/>
                          </a:solidFill>
                        </a:rPr>
                        <a:t>4.1.2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>
                          <a:solidFill>
                            <a:schemeClr val="tx1"/>
                          </a:solidFill>
                        </a:rPr>
                        <a:t>Add Community Tools (Validation, Automatic Pull-Request Tests, Builds, 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i="1" dirty="0"/>
                        <a:t>All WPs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747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>
                          <a:solidFill>
                            <a:schemeClr val="tx1"/>
                          </a:solidFill>
                        </a:rPr>
                        <a:t>4.1.3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>
                          <a:solidFill>
                            <a:schemeClr val="tx1"/>
                          </a:solidFill>
                        </a:rPr>
                        <a:t>Review &amp; Accelerate G++ integrated neBEM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i="1" dirty="0"/>
                        <a:t>All WPs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68283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IT" b="1" dirty="0">
                          <a:solidFill>
                            <a:schemeClr val="accent1"/>
                          </a:solidFill>
                        </a:rPr>
                        <a:t>4.2.X GARFIELD</a:t>
                      </a:r>
                      <a:br>
                        <a:rPr lang="en-IT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en-IT" b="1" dirty="0">
                          <a:solidFill>
                            <a:schemeClr val="accent1"/>
                          </a:solidFill>
                        </a:rPr>
                        <a:t>Framework Improvement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T" dirty="0">
                          <a:solidFill>
                            <a:schemeClr val="tx1"/>
                          </a:solidFill>
                        </a:rPr>
                        <a:t>4.2.1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>
                          <a:solidFill>
                            <a:schemeClr val="tx1"/>
                          </a:solidFill>
                        </a:rPr>
                        <a:t>Recommended Set of Ion Mobilities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i="1" dirty="0"/>
                        <a:t>All WPs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56829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>
                          <a:solidFill>
                            <a:schemeClr val="tx1"/>
                          </a:solidFill>
                        </a:rPr>
                        <a:t>4.2.2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>
                          <a:solidFill>
                            <a:schemeClr val="tx1"/>
                          </a:solidFill>
                        </a:rPr>
                        <a:t>Secure long-term solution for Magboltz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i="1" dirty="0"/>
                        <a:t>All WPs, </a:t>
                      </a:r>
                      <a:r>
                        <a:rPr lang="en-IT" i="1" dirty="0">
                          <a:solidFill>
                            <a:schemeClr val="accent6"/>
                          </a:solidFill>
                        </a:rPr>
                        <a:t>WG3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8526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>
                          <a:solidFill>
                            <a:schemeClr val="tx1"/>
                          </a:solidFill>
                        </a:rPr>
                        <a:t>4.2.3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>
                          <a:solidFill>
                            <a:schemeClr val="tx1"/>
                          </a:solidFill>
                        </a:rPr>
                        <a:t>Miscellaneous: better Event Displays, Improve Documentation, Provide 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All WPs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7525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FE8096F-CDCB-FEEC-505C-E71233D07EE6}"/>
              </a:ext>
            </a:extLst>
          </p:cNvPr>
          <p:cNvSpPr txBox="1"/>
          <p:nvPr/>
        </p:nvSpPr>
        <p:spPr>
          <a:xfrm>
            <a:off x="272005" y="5864536"/>
            <a:ext cx="8599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We would like / need to collaborate with CERN IT department for Core Code and for the deployment of modern software tools. </a:t>
            </a:r>
            <a:r>
              <a:rPr lang="en-IT" b="1" i="1" dirty="0">
                <a:solidFill>
                  <a:srgbClr val="C00000"/>
                </a:solidFill>
              </a:rPr>
              <a:t>We would need people willing to push these developments forward</a:t>
            </a:r>
            <a:r>
              <a:rPr lang="en-IT" i="1" dirty="0">
                <a:solidFill>
                  <a:schemeClr val="accent2"/>
                </a:solidFill>
              </a:rPr>
              <a:t> and can follow PhD students (partly) working on these topics …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55BF46-F685-4DD1-7124-84E9E43D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Common Objectives WG4	I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Common “Core” Software Development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46D1D9-0B29-A198-2F68-A3E94C895513}"/>
              </a:ext>
            </a:extLst>
          </p:cNvPr>
          <p:cNvSpPr txBox="1"/>
          <p:nvPr/>
        </p:nvSpPr>
        <p:spPr>
          <a:xfrm>
            <a:off x="332508" y="1646407"/>
            <a:ext cx="449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Many </a:t>
            </a:r>
            <a:r>
              <a:rPr lang="en-IT" b="1" i="1" dirty="0">
                <a:solidFill>
                  <a:srgbClr val="C00000"/>
                </a:solidFill>
              </a:rPr>
              <a:t>possible</a:t>
            </a:r>
            <a:r>
              <a:rPr lang="en-IT" b="1" dirty="0"/>
              <a:t> Tasks: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EA045E4-7AEB-9E1C-40A4-BA437C730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966030"/>
              </p:ext>
            </p:extLst>
          </p:nvPr>
        </p:nvGraphicFramePr>
        <p:xfrm>
          <a:off x="6289288" y="1099455"/>
          <a:ext cx="2813345" cy="914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23746">
                  <a:extLst>
                    <a:ext uri="{9D8B030D-6E8A-4147-A177-3AD203B41FA5}">
                      <a16:colId xmlns:a16="http://schemas.microsoft.com/office/drawing/2014/main" val="2879164327"/>
                    </a:ext>
                  </a:extLst>
                </a:gridCol>
                <a:gridCol w="1164513">
                  <a:extLst>
                    <a:ext uri="{9D8B030D-6E8A-4147-A177-3AD203B41FA5}">
                      <a16:colId xmlns:a16="http://schemas.microsoft.com/office/drawing/2014/main" val="3463584409"/>
                    </a:ext>
                  </a:extLst>
                </a:gridCol>
                <a:gridCol w="425768">
                  <a:extLst>
                    <a:ext uri="{9D8B030D-6E8A-4147-A177-3AD203B41FA5}">
                      <a16:colId xmlns:a16="http://schemas.microsoft.com/office/drawing/2014/main" val="1395900544"/>
                    </a:ext>
                  </a:extLst>
                </a:gridCol>
                <a:gridCol w="799318">
                  <a:extLst>
                    <a:ext uri="{9D8B030D-6E8A-4147-A177-3AD203B41FA5}">
                      <a16:colId xmlns:a16="http://schemas.microsoft.com/office/drawing/2014/main" val="2991169792"/>
                    </a:ext>
                  </a:extLst>
                </a:gridCol>
              </a:tblGrid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WP1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</a:t>
                      </a:r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arge </a:t>
                      </a:r>
                      <a:r>
                        <a:rPr lang="en-GB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rea Tracking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WP5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Calorimetry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693019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WP2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Drift Ch,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WP6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Photon Det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01256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WP3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Straws,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WP7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Timing Det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90177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WP4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TPCs,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WP8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Act Targ TPC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66518"/>
                  </a:ext>
                </a:extLst>
              </a:tr>
            </a:tbl>
          </a:graphicData>
        </a:graphic>
      </p:graphicFrame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51252C8F-1123-73A7-E7F6-287028DC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9F2AFA9-D532-0B38-7608-C8972E316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5783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ED8E78F-1264-98E8-6183-AAC455A899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332718"/>
              </p:ext>
            </p:extLst>
          </p:nvPr>
        </p:nvGraphicFramePr>
        <p:xfrm>
          <a:off x="332508" y="2407873"/>
          <a:ext cx="8478984" cy="343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9441">
                  <a:extLst>
                    <a:ext uri="{9D8B030D-6E8A-4147-A177-3AD203B41FA5}">
                      <a16:colId xmlns:a16="http://schemas.microsoft.com/office/drawing/2014/main" val="126751308"/>
                    </a:ext>
                  </a:extLst>
                </a:gridCol>
                <a:gridCol w="694481">
                  <a:extLst>
                    <a:ext uri="{9D8B030D-6E8A-4147-A177-3AD203B41FA5}">
                      <a16:colId xmlns:a16="http://schemas.microsoft.com/office/drawing/2014/main" val="2912899112"/>
                    </a:ext>
                  </a:extLst>
                </a:gridCol>
                <a:gridCol w="4791919">
                  <a:extLst>
                    <a:ext uri="{9D8B030D-6E8A-4147-A177-3AD203B41FA5}">
                      <a16:colId xmlns:a16="http://schemas.microsoft.com/office/drawing/2014/main" val="3026850463"/>
                    </a:ext>
                  </a:extLst>
                </a:gridCol>
                <a:gridCol w="1473143">
                  <a:extLst>
                    <a:ext uri="{9D8B030D-6E8A-4147-A177-3AD203B41FA5}">
                      <a16:colId xmlns:a16="http://schemas.microsoft.com/office/drawing/2014/main" val="22568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Ref.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Link to WP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31067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IT" b="1" dirty="0">
                          <a:solidFill>
                            <a:srgbClr val="FF0000"/>
                          </a:solidFill>
                        </a:rPr>
                        <a:t>4.3.X </a:t>
                      </a:r>
                      <a:r>
                        <a:rPr lang="en-IT" sz="1600" b="1" dirty="0">
                          <a:solidFill>
                            <a:srgbClr val="FF0000"/>
                          </a:solidFill>
                        </a:rPr>
                        <a:t>Simulation of Large Avalanches / Space Charge Effects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4.3.a.1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Implementation of Space-Charge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2694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4.3.a.2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Implementation of E-Field update </a:t>
                      </a:r>
                      <a:r>
                        <a:rPr lang="en-IT" sz="1600" i="1" dirty="0"/>
                        <a:t>(on the fly)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747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4.3.a.3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Clustering of particles for Large Avalanches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37302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4.3.b.1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Simulate Discharges using code 4.3.a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1,6,7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6828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IT" b="1" dirty="0">
                          <a:solidFill>
                            <a:schemeClr val="accent1"/>
                          </a:solidFill>
                        </a:rPr>
                        <a:t>4.4.X Simulation of Resistive GDs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4.4.a.1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Signals: Time-dependent weighting fields</a:t>
                      </a:r>
                      <a:endParaRPr lang="en-IT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1,2,4,5,7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56829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4.4.b.1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Rate-Capability simulation (Equiv. Network)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1,4,5,7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8526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4.4.b.2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Framework for large-size detectors (cells)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9146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1400" dirty="0"/>
                        <a:t>4.4.c.1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Model / Sim Dark Count Rate and Ageing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i="1" dirty="0"/>
                        <a:t>WP 1,2,7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7525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8FBB2E3-C7EB-FA09-D2A7-F4D4866B4D53}"/>
              </a:ext>
            </a:extLst>
          </p:cNvPr>
          <p:cNvSpPr txBox="1"/>
          <p:nvPr/>
        </p:nvSpPr>
        <p:spPr>
          <a:xfrm>
            <a:off x="332508" y="5914501"/>
            <a:ext cx="8811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>
                <a:solidFill>
                  <a:schemeClr val="accent2"/>
                </a:solidFill>
              </a:rPr>
              <a:t>Very important Software development required and once in place several (most) applications will benefit. </a:t>
            </a:r>
            <a:r>
              <a:rPr lang="en-IT" i="1" dirty="0">
                <a:solidFill>
                  <a:schemeClr val="accent1"/>
                </a:solidFill>
              </a:rPr>
              <a:t>Community will be allowed to simulate / compare / study effects that could not be studied before …</a:t>
            </a:r>
            <a:r>
              <a:rPr lang="en-IT" i="1" dirty="0"/>
              <a:t> </a:t>
            </a:r>
            <a:r>
              <a:rPr lang="en-IT" b="1" i="1" dirty="0">
                <a:solidFill>
                  <a:srgbClr val="C00000"/>
                </a:solidFill>
              </a:rPr>
              <a:t>Still funding &amp; manpower should be driven inside Application WPs</a:t>
            </a:r>
            <a:endParaRPr lang="en-IT" b="1" dirty="0">
              <a:solidFill>
                <a:srgbClr val="C0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E867F72-09DC-BA2C-C7D1-08AD57B4B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Common Objectives WG4	II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Application Specific Software Development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B6440A-FF38-C2C8-F75A-23665CB6D2D5}"/>
              </a:ext>
            </a:extLst>
          </p:cNvPr>
          <p:cNvSpPr txBox="1"/>
          <p:nvPr/>
        </p:nvSpPr>
        <p:spPr>
          <a:xfrm>
            <a:off x="332508" y="2038541"/>
            <a:ext cx="449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Many </a:t>
            </a:r>
            <a:r>
              <a:rPr lang="en-IT" b="1" i="1" dirty="0">
                <a:solidFill>
                  <a:srgbClr val="C00000"/>
                </a:solidFill>
              </a:rPr>
              <a:t>possible</a:t>
            </a:r>
            <a:r>
              <a:rPr lang="en-IT" b="1" dirty="0"/>
              <a:t> Tasks: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5405CD8-AF1E-DFBC-CE24-4FB8CA85F2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307669"/>
              </p:ext>
            </p:extLst>
          </p:nvPr>
        </p:nvGraphicFramePr>
        <p:xfrm>
          <a:off x="6330655" y="1459739"/>
          <a:ext cx="2813345" cy="914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23746">
                  <a:extLst>
                    <a:ext uri="{9D8B030D-6E8A-4147-A177-3AD203B41FA5}">
                      <a16:colId xmlns:a16="http://schemas.microsoft.com/office/drawing/2014/main" val="2879164327"/>
                    </a:ext>
                  </a:extLst>
                </a:gridCol>
                <a:gridCol w="1164513">
                  <a:extLst>
                    <a:ext uri="{9D8B030D-6E8A-4147-A177-3AD203B41FA5}">
                      <a16:colId xmlns:a16="http://schemas.microsoft.com/office/drawing/2014/main" val="3463584409"/>
                    </a:ext>
                  </a:extLst>
                </a:gridCol>
                <a:gridCol w="425768">
                  <a:extLst>
                    <a:ext uri="{9D8B030D-6E8A-4147-A177-3AD203B41FA5}">
                      <a16:colId xmlns:a16="http://schemas.microsoft.com/office/drawing/2014/main" val="1395900544"/>
                    </a:ext>
                  </a:extLst>
                </a:gridCol>
                <a:gridCol w="799318">
                  <a:extLst>
                    <a:ext uri="{9D8B030D-6E8A-4147-A177-3AD203B41FA5}">
                      <a16:colId xmlns:a16="http://schemas.microsoft.com/office/drawing/2014/main" val="2991169792"/>
                    </a:ext>
                  </a:extLst>
                </a:gridCol>
              </a:tblGrid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WP1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</a:t>
                      </a:r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arge </a:t>
                      </a:r>
                      <a:r>
                        <a:rPr lang="en-GB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rea Tracking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WP5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Calorimetry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693019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WP2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Drift Ch,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WP6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Photon Det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01256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WP3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Straws,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WP7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Timing Det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90177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WP4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TPCs,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WP8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Act Targ TPC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66518"/>
                  </a:ext>
                </a:extLst>
              </a:tr>
            </a:tbl>
          </a:graphicData>
        </a:graphic>
      </p:graphicFrame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57805C31-C6E6-BE7F-F111-4C30600A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5F93E9D-7997-CCA9-F547-F0229A32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95862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ED8E78F-1264-98E8-6183-AAC455A899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4514816"/>
                  </p:ext>
                </p:extLst>
              </p:nvPr>
            </p:nvGraphicFramePr>
            <p:xfrm>
              <a:off x="332508" y="2499043"/>
              <a:ext cx="8478984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2039">
                      <a:extLst>
                        <a:ext uri="{9D8B030D-6E8A-4147-A177-3AD203B41FA5}">
                          <a16:colId xmlns:a16="http://schemas.microsoft.com/office/drawing/2014/main" val="126751308"/>
                        </a:ext>
                      </a:extLst>
                    </a:gridCol>
                    <a:gridCol w="682906">
                      <a:extLst>
                        <a:ext uri="{9D8B030D-6E8A-4147-A177-3AD203B41FA5}">
                          <a16:colId xmlns:a16="http://schemas.microsoft.com/office/drawing/2014/main" val="2912899112"/>
                        </a:ext>
                      </a:extLst>
                    </a:gridCol>
                    <a:gridCol w="4710896">
                      <a:extLst>
                        <a:ext uri="{9D8B030D-6E8A-4147-A177-3AD203B41FA5}">
                          <a16:colId xmlns:a16="http://schemas.microsoft.com/office/drawing/2014/main" val="3026850463"/>
                        </a:ext>
                      </a:extLst>
                    </a:gridCol>
                    <a:gridCol w="1473143">
                      <a:extLst>
                        <a:ext uri="{9D8B030D-6E8A-4147-A177-3AD203B41FA5}">
                          <a16:colId xmlns:a16="http://schemas.microsoft.com/office/drawing/2014/main" val="2256828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Ref.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Description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Deliverable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7310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4.5.1 </a:t>
                          </a:r>
                          <a:r>
                            <a:rPr lang="en-IT" sz="1800" b="1" dirty="0">
                              <a:solidFill>
                                <a:schemeClr val="accent1"/>
                              </a:solidFill>
                            </a:rPr>
                            <a:t>Large Vol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4.5.1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Simulation of Large Gas Volumes </a:t>
                          </a:r>
                          <a:r>
                            <a:rPr lang="en-IT" sz="1400" i="1" dirty="0"/>
                            <a:t>(Distortions – TPC)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2,3,4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62694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4.6.1 Eco-Gas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4.6.1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Modelling and Simulation of Eco-Gases </a:t>
                          </a:r>
                          <a:r>
                            <a:rPr lang="en-IT" sz="1400" i="1" dirty="0"/>
                            <a:t>(X-sections)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1,2,5,8 …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15682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4.7.1 Penning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4.7.1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Meas &amp; Extraction Penning coeff </a:t>
                          </a:r>
                          <a:r>
                            <a:rPr lang="en-IT" sz="1400" i="1" dirty="0"/>
                            <a:t>(Ternary Mixtures)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1,2,3, 8 …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8924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4.8.1 Fast-Sim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4.8.1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Parametrized Fast Simulation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1,2,5,7,…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0757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rgbClr val="7030A0"/>
                              </a:solidFill>
                            </a:rPr>
                            <a:t>4.9.1 Luminesc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4.9.1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IT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IT" sz="1800" i="1" dirty="0"/>
                            <a:t>-x-section &amp;</a:t>
                          </a:r>
                          <a:r>
                            <a:rPr lang="en-IT" sz="1800" i="1" baseline="0" dirty="0"/>
                            <a:t> Simulation of Electroluminescence</a:t>
                          </a:r>
                          <a:endParaRPr lang="en-IT" sz="18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5352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rgbClr val="7030A0"/>
                              </a:solidFill>
                            </a:rPr>
                            <a:t>4.10.1 Neg 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4.10.1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Simulation of Negative Ions (Drift – Detachment)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3318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rgbClr val="7030A0"/>
                              </a:solidFill>
                            </a:rPr>
                            <a:t>4.11.1 Quench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4.11.1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Simulation Ionization Quenching Factors Nuclei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91277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ED8E78F-1264-98E8-6183-AAC455A899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4514816"/>
                  </p:ext>
                </p:extLst>
              </p:nvPr>
            </p:nvGraphicFramePr>
            <p:xfrm>
              <a:off x="332508" y="2499043"/>
              <a:ext cx="8478984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2039">
                      <a:extLst>
                        <a:ext uri="{9D8B030D-6E8A-4147-A177-3AD203B41FA5}">
                          <a16:colId xmlns:a16="http://schemas.microsoft.com/office/drawing/2014/main" val="126751308"/>
                        </a:ext>
                      </a:extLst>
                    </a:gridCol>
                    <a:gridCol w="682906">
                      <a:extLst>
                        <a:ext uri="{9D8B030D-6E8A-4147-A177-3AD203B41FA5}">
                          <a16:colId xmlns:a16="http://schemas.microsoft.com/office/drawing/2014/main" val="2912899112"/>
                        </a:ext>
                      </a:extLst>
                    </a:gridCol>
                    <a:gridCol w="4710896">
                      <a:extLst>
                        <a:ext uri="{9D8B030D-6E8A-4147-A177-3AD203B41FA5}">
                          <a16:colId xmlns:a16="http://schemas.microsoft.com/office/drawing/2014/main" val="3026850463"/>
                        </a:ext>
                      </a:extLst>
                    </a:gridCol>
                    <a:gridCol w="1473143">
                      <a:extLst>
                        <a:ext uri="{9D8B030D-6E8A-4147-A177-3AD203B41FA5}">
                          <a16:colId xmlns:a16="http://schemas.microsoft.com/office/drawing/2014/main" val="2256828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Ref.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Description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Deliverable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7310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4.5.1 </a:t>
                          </a:r>
                          <a:r>
                            <a:rPr lang="en-IT" sz="1800" b="1" dirty="0">
                              <a:solidFill>
                                <a:schemeClr val="accent1"/>
                              </a:solidFill>
                            </a:rPr>
                            <a:t>Large Vol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4.5.1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Simulation of Large Gas Volumes </a:t>
                          </a:r>
                          <a:r>
                            <a:rPr lang="en-IT" sz="1400" i="1" dirty="0"/>
                            <a:t>(Distortions – TPC)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2,3,4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62694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4.6.1 Eco-Gas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4.6.1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Modelling and Simulation of Eco-Gases </a:t>
                          </a:r>
                          <a:r>
                            <a:rPr lang="en-IT" sz="1400" i="1" dirty="0"/>
                            <a:t>(X-sections)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1,2,5,8 …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15682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4.7.1 Penning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4.7.1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Meas &amp; Extraction Penning coeff </a:t>
                          </a:r>
                          <a:r>
                            <a:rPr lang="en-IT" sz="1400" i="1" dirty="0"/>
                            <a:t>(Ternary Mixtures)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1,2,3, 8 …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8924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chemeClr val="accent1"/>
                              </a:solidFill>
                            </a:rPr>
                            <a:t>4.8.1 Fast-Sim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4.8.1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Parametrized Fast Simulation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1,2,5,7,…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07575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rgbClr val="7030A0"/>
                              </a:solidFill>
                            </a:rPr>
                            <a:t>4.9.1 Luminesc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4.9.1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2"/>
                          <a:stretch>
                            <a:fillRect l="-49057" t="-513793" r="-31806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5352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rgbClr val="7030A0"/>
                              </a:solidFill>
                            </a:rPr>
                            <a:t>4.10.1 Neg 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4.10.1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Simulation of Negative Ions (Drift – Detachment)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3318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>
                              <a:solidFill>
                                <a:srgbClr val="7030A0"/>
                              </a:solidFill>
                            </a:rPr>
                            <a:t>4.11.1 Quench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400" dirty="0"/>
                            <a:t>4.11.1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sz="1800" i="1" dirty="0"/>
                            <a:t>Simulation Ionization Quenching Factors Nuclei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i="1" dirty="0"/>
                            <a:t>WP 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912775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91500D1-4F16-9CB2-2D5B-F7D063026BCB}"/>
              </a:ext>
            </a:extLst>
          </p:cNvPr>
          <p:cNvSpPr txBox="1"/>
          <p:nvPr/>
        </p:nvSpPr>
        <p:spPr>
          <a:xfrm>
            <a:off x="332508" y="5534336"/>
            <a:ext cx="8478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Here these </a:t>
            </a:r>
            <a:r>
              <a:rPr lang="en-IT" i="1" dirty="0">
                <a:solidFill>
                  <a:schemeClr val="accent6"/>
                </a:solidFill>
              </a:rPr>
              <a:t>tasks fit naturally into the various Work Packages </a:t>
            </a:r>
            <a:r>
              <a:rPr lang="en-IT" i="1" dirty="0"/>
              <a:t>for the Applications. </a:t>
            </a:r>
            <a:r>
              <a:rPr lang="en-IT" i="1" dirty="0">
                <a:solidFill>
                  <a:srgbClr val="C00000"/>
                </a:solidFill>
              </a:rPr>
              <a:t>Funding and (Wo)manpower to work on these tasks should be included in the WP proposals. </a:t>
            </a:r>
            <a:r>
              <a:rPr lang="en-IT" i="1" dirty="0">
                <a:solidFill>
                  <a:schemeClr val="accent1"/>
                </a:solidFill>
              </a:rPr>
              <a:t>WG4 acting as a platform for exchange of expertise, coordination and help.</a:t>
            </a:r>
          </a:p>
          <a:p>
            <a:r>
              <a:rPr lang="en-IT" b="1" i="1" dirty="0">
                <a:solidFill>
                  <a:srgbClr val="C00000"/>
                </a:solidFill>
              </a:rPr>
              <a:t>National P.</a:t>
            </a:r>
            <a:r>
              <a:rPr lang="en-GB" b="1" i="1" dirty="0">
                <a:solidFill>
                  <a:srgbClr val="C00000"/>
                </a:solidFill>
              </a:rPr>
              <a:t>I.</a:t>
            </a:r>
            <a:r>
              <a:rPr lang="en-IT" b="1" i="1" dirty="0">
                <a:solidFill>
                  <a:srgbClr val="C00000"/>
                </a:solidFill>
              </a:rPr>
              <a:t>s &amp; WP leaders … everybody … please feel responsabilized </a:t>
            </a:r>
            <a:r>
              <a:rPr lang="en-IT" b="1" dirty="0">
                <a:solidFill>
                  <a:srgbClr val="C00000"/>
                </a:solidFill>
                <a:sym typeface="Wingdings" pitchFamily="2" charset="2"/>
              </a:rPr>
              <a:t></a:t>
            </a:r>
            <a:endParaRPr lang="en-IT" b="1" dirty="0">
              <a:solidFill>
                <a:srgbClr val="C00000"/>
              </a:solidFill>
            </a:endParaRPr>
          </a:p>
          <a:p>
            <a:endParaRPr lang="en-IT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3773903-A31F-EF6A-8476-516D4D83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Common Objectives WG4	III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Application Specific Software Development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AB4937-29D4-E5FB-AC44-3EF16318E30B}"/>
              </a:ext>
            </a:extLst>
          </p:cNvPr>
          <p:cNvSpPr txBox="1"/>
          <p:nvPr/>
        </p:nvSpPr>
        <p:spPr>
          <a:xfrm>
            <a:off x="332508" y="2101447"/>
            <a:ext cx="449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Many </a:t>
            </a:r>
            <a:r>
              <a:rPr lang="en-IT" b="1" i="1" dirty="0">
                <a:solidFill>
                  <a:srgbClr val="C00000"/>
                </a:solidFill>
              </a:rPr>
              <a:t>possible</a:t>
            </a:r>
            <a:r>
              <a:rPr lang="en-IT" b="1" dirty="0"/>
              <a:t> Tasks: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E17C57D-991B-D809-5F34-5FB7CB2C5B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117331"/>
              </p:ext>
            </p:extLst>
          </p:nvPr>
        </p:nvGraphicFramePr>
        <p:xfrm>
          <a:off x="6244683" y="1550357"/>
          <a:ext cx="2813345" cy="914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23746">
                  <a:extLst>
                    <a:ext uri="{9D8B030D-6E8A-4147-A177-3AD203B41FA5}">
                      <a16:colId xmlns:a16="http://schemas.microsoft.com/office/drawing/2014/main" val="2879164327"/>
                    </a:ext>
                  </a:extLst>
                </a:gridCol>
                <a:gridCol w="1164513">
                  <a:extLst>
                    <a:ext uri="{9D8B030D-6E8A-4147-A177-3AD203B41FA5}">
                      <a16:colId xmlns:a16="http://schemas.microsoft.com/office/drawing/2014/main" val="3463584409"/>
                    </a:ext>
                  </a:extLst>
                </a:gridCol>
                <a:gridCol w="425768">
                  <a:extLst>
                    <a:ext uri="{9D8B030D-6E8A-4147-A177-3AD203B41FA5}">
                      <a16:colId xmlns:a16="http://schemas.microsoft.com/office/drawing/2014/main" val="1395900544"/>
                    </a:ext>
                  </a:extLst>
                </a:gridCol>
                <a:gridCol w="799318">
                  <a:extLst>
                    <a:ext uri="{9D8B030D-6E8A-4147-A177-3AD203B41FA5}">
                      <a16:colId xmlns:a16="http://schemas.microsoft.com/office/drawing/2014/main" val="2991169792"/>
                    </a:ext>
                  </a:extLst>
                </a:gridCol>
              </a:tblGrid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WP1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</a:t>
                      </a:r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arge </a:t>
                      </a:r>
                      <a:r>
                        <a:rPr lang="en-GB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rea Tracking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WP5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Calorimetry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693019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WP2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Drift Ch,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WP6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Photon Det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01256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WP3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Straws,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WP7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Timing Det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90177"/>
                  </a:ext>
                </a:extLst>
              </a:tr>
              <a:tr h="192665"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WP4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TPCs, Trk &amp; PID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WP8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Act Targ TPC</a:t>
                      </a:r>
                      <a:endParaRPr lang="en-IT" sz="900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66518"/>
                  </a:ext>
                </a:extLst>
              </a:tr>
            </a:tbl>
          </a:graphicData>
        </a:graphic>
      </p:graphicFrame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AF50A669-E675-6157-CB23-41388F448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A7BDC6B7-1B24-ED61-1B25-E80216600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65617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A8D713B-9B7C-077E-B543-BB9DF965A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Common Objectives WG4	IV</a:t>
            </a:r>
            <a:br>
              <a:rPr lang="en-IT" dirty="0"/>
            </a:br>
            <a:r>
              <a:rPr lang="en-IT" sz="2700" b="1" i="1" dirty="0">
                <a:solidFill>
                  <a:schemeClr val="accent2"/>
                </a:solidFill>
              </a:rPr>
              <a:t>Summary – Call to arms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5B8C20-7012-F307-759C-9DF2272B1807}"/>
              </a:ext>
            </a:extLst>
          </p:cNvPr>
          <p:cNvSpPr txBox="1">
            <a:spLocks/>
          </p:cNvSpPr>
          <p:nvPr/>
        </p:nvSpPr>
        <p:spPr>
          <a:xfrm>
            <a:off x="409941" y="1690689"/>
            <a:ext cx="4819982" cy="4635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Lots of (possible) work</a:t>
            </a:r>
          </a:p>
          <a:p>
            <a:pPr lvl="1"/>
            <a:r>
              <a:rPr lang="en-GB" sz="2000" dirty="0"/>
              <a:t>We have envisioned a dream</a:t>
            </a:r>
          </a:p>
          <a:p>
            <a:pPr lvl="1"/>
            <a:r>
              <a:rPr lang="en-GB" sz="2000" dirty="0"/>
              <a:t>work for next 10 years</a:t>
            </a:r>
          </a:p>
          <a:p>
            <a:pPr lvl="1"/>
            <a:r>
              <a:rPr lang="en-GB" sz="2000" dirty="0"/>
              <a:t>Now need to decide what is priority</a:t>
            </a:r>
          </a:p>
          <a:p>
            <a:pPr lvl="1"/>
            <a:r>
              <a:rPr lang="en-GB" sz="2000" i="1" dirty="0">
                <a:solidFill>
                  <a:srgbClr val="C00000"/>
                </a:solidFill>
              </a:rPr>
              <a:t>=&gt; will see what is priority by which projects will dedicate manpower</a:t>
            </a:r>
          </a:p>
          <a:p>
            <a:pPr lvl="1"/>
            <a:r>
              <a:rPr lang="en-GB" sz="2000" i="1" dirty="0">
                <a:solidFill>
                  <a:schemeClr val="accent1"/>
                </a:solidFill>
              </a:rPr>
              <a:t>=&gt; need all of you</a:t>
            </a:r>
          </a:p>
          <a:p>
            <a:r>
              <a:rPr lang="en-GB" sz="2400" dirty="0"/>
              <a:t>If WPs are not going to identify persons to work on certain topics, then these simulation / physics modelling targets will not be reached – even not get started</a:t>
            </a:r>
          </a:p>
          <a:p>
            <a:r>
              <a:rPr lang="en-GB" sz="2400" dirty="0"/>
              <a:t>Remember: we are the community</a:t>
            </a:r>
            <a:r>
              <a:rPr lang="en-IT" sz="2400" dirty="0"/>
              <a:t>	</a:t>
            </a:r>
          </a:p>
          <a:p>
            <a:endParaRPr lang="en-IT" sz="2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CFC285-43A6-F32E-5EB3-2A8623086D35}"/>
              </a:ext>
            </a:extLst>
          </p:cNvPr>
          <p:cNvGrpSpPr/>
          <p:nvPr/>
        </p:nvGrpSpPr>
        <p:grpSpPr>
          <a:xfrm>
            <a:off x="5073805" y="1523578"/>
            <a:ext cx="4070195" cy="2417143"/>
            <a:chOff x="5073805" y="2103437"/>
            <a:chExt cx="4070195" cy="2417143"/>
          </a:xfrm>
        </p:grpSpPr>
        <p:pic>
          <p:nvPicPr>
            <p:cNvPr id="1026" name="Picture 2" descr="We need you Free Stock Photos, Images, and Pictures of We need you">
              <a:extLst>
                <a:ext uri="{FF2B5EF4-FFF2-40B4-BE49-F238E27FC236}">
                  <a16:creationId xmlns:a16="http://schemas.microsoft.com/office/drawing/2014/main" id="{DAF829A5-0105-B8C5-8614-9E470AC730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89" t="14045" r="16442"/>
            <a:stretch/>
          </p:blipFill>
          <p:spPr bwMode="auto">
            <a:xfrm>
              <a:off x="6253446" y="2103437"/>
              <a:ext cx="2520175" cy="1971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Water Wave PNGs for Free Download">
              <a:extLst>
                <a:ext uri="{FF2B5EF4-FFF2-40B4-BE49-F238E27FC236}">
                  <a16:creationId xmlns:a16="http://schemas.microsoft.com/office/drawing/2014/main" id="{C337198B-40D9-4D53-4670-01761F5C7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805" y="3016252"/>
              <a:ext cx="2918397" cy="1504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4" descr="Water Wave PNGs for Free Download">
              <a:extLst>
                <a:ext uri="{FF2B5EF4-FFF2-40B4-BE49-F238E27FC236}">
                  <a16:creationId xmlns:a16="http://schemas.microsoft.com/office/drawing/2014/main" id="{3616D849-B055-AE98-A956-05810C74C8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513534" y="3429000"/>
              <a:ext cx="1630466" cy="101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2" name="Picture 8" descr="Collection 90+ Background Images People Holding Hands Around The World  Excellent">
            <a:extLst>
              <a:ext uri="{FF2B5EF4-FFF2-40B4-BE49-F238E27FC236}">
                <a16:creationId xmlns:a16="http://schemas.microsoft.com/office/drawing/2014/main" id="{846D0680-9D6A-C48F-AEFA-49E3948986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" t="1789" r="2427" b="7749"/>
          <a:stretch/>
        </p:blipFill>
        <p:spPr bwMode="auto">
          <a:xfrm>
            <a:off x="6030004" y="3933460"/>
            <a:ext cx="2352907" cy="239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C2FF0-2691-CE21-7062-593041312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07B74-D3A7-2300-9090-C076E719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06219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6224-7412-3153-DC6B-CF1C2506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WG4 Survey</a:t>
            </a:r>
            <a:br>
              <a:rPr lang="en-IT" dirty="0"/>
            </a:br>
            <a:r>
              <a:rPr lang="en-IT" sz="2700" b="1" dirty="0">
                <a:solidFill>
                  <a:schemeClr val="accent2"/>
                </a:solidFill>
              </a:rPr>
              <a:t>Who are we? What does the DRD1 wants?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A4BD5-01F6-5692-19C1-83FD239C2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2058" y="1825625"/>
            <a:ext cx="4890430" cy="3337390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W</a:t>
            </a:r>
            <a:r>
              <a:rPr lang="en-IT" b="1" dirty="0">
                <a:solidFill>
                  <a:schemeClr val="accent1"/>
                </a:solidFill>
              </a:rPr>
              <a:t>e will launch a quick survey</a:t>
            </a:r>
          </a:p>
          <a:p>
            <a:pPr lvl="1"/>
            <a:r>
              <a:rPr lang="en-IT" dirty="0">
                <a:solidFill>
                  <a:schemeClr val="accent6"/>
                </a:solidFill>
              </a:rPr>
              <a:t>10 questions – 5’ of your time</a:t>
            </a:r>
          </a:p>
          <a:p>
            <a:pPr lvl="1"/>
            <a:r>
              <a:rPr lang="en-IT" dirty="0"/>
              <a:t>LINK: </a:t>
            </a:r>
            <a:r>
              <a:rPr lang="en-IT" dirty="0">
                <a:hlinkClick r:id="rId2"/>
              </a:rPr>
              <a:t>survey</a:t>
            </a:r>
            <a:endParaRPr lang="en-IT" dirty="0"/>
          </a:p>
          <a:p>
            <a:pPr lvl="1"/>
            <a:r>
              <a:rPr lang="en-GB" dirty="0"/>
              <a:t>P</a:t>
            </a:r>
            <a:r>
              <a:rPr lang="en-IT" dirty="0"/>
              <a:t>lease fill out by 16/02</a:t>
            </a:r>
          </a:p>
          <a:p>
            <a:r>
              <a:rPr lang="en-IT" b="1" dirty="0">
                <a:solidFill>
                  <a:schemeClr val="accent2"/>
                </a:solidFill>
              </a:rPr>
              <a:t>Aim:</a:t>
            </a:r>
          </a:p>
          <a:p>
            <a:pPr lvl="1"/>
            <a:r>
              <a:rPr lang="en-GB" dirty="0"/>
              <a:t>G</a:t>
            </a:r>
            <a:r>
              <a:rPr lang="en-IT" dirty="0"/>
              <a:t>et to know who already works on software &amp; simulations</a:t>
            </a:r>
          </a:p>
          <a:p>
            <a:pPr lvl="1"/>
            <a:r>
              <a:rPr lang="en-IT" dirty="0"/>
              <a:t>Get suggestions for future software developments</a:t>
            </a:r>
          </a:p>
          <a:p>
            <a:pPr lvl="1"/>
            <a:r>
              <a:rPr lang="en-IT" dirty="0"/>
              <a:t>Understand priorities from community</a:t>
            </a:r>
          </a:p>
          <a:p>
            <a:pPr lvl="1"/>
            <a:endParaRPr lang="en-IT" dirty="0"/>
          </a:p>
        </p:txBody>
      </p:sp>
      <p:pic>
        <p:nvPicPr>
          <p:cNvPr id="1026" name="Picture 2" descr="500+ Free Detective &amp; Spy Images - Pixabay">
            <a:extLst>
              <a:ext uri="{FF2B5EF4-FFF2-40B4-BE49-F238E27FC236}">
                <a16:creationId xmlns:a16="http://schemas.microsoft.com/office/drawing/2014/main" id="{ADBB2117-29D9-859B-CFB6-F994B226CA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08"/>
          <a:stretch/>
        </p:blipFill>
        <p:spPr bwMode="auto">
          <a:xfrm>
            <a:off x="111512" y="1825625"/>
            <a:ext cx="4030546" cy="302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3ACA2-8622-6FB4-8E5A-773FBA5D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31/01/24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38767-38B2-77B1-C292-1F8E380DF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96650-E382-224C-A6F7-5BEDCD3FF096}" type="slidenum">
              <a:rPr lang="en-IT" smtClean="0"/>
              <a:t>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43486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2038</TotalTime>
  <Words>1563</Words>
  <Application>Microsoft Macintosh PowerPoint</Application>
  <PresentationFormat>On-screen Show (4:3)</PresentationFormat>
  <Paragraphs>299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DRD1 WG4</vt:lpstr>
      <vt:lpstr>Short Introduction to WG4 Detector Physics, Simulation &amp; Software Tools</vt:lpstr>
      <vt:lpstr>Description WG4 in DRD1 Ext Proposal Detector Physics, Simulation &amp; Software Tools</vt:lpstr>
      <vt:lpstr>Description WG4 in DRD1 Ext Proposal Main Limitations of the current simulation Tools</vt:lpstr>
      <vt:lpstr>Common Objectives WG4 I Common “Core” Software Development</vt:lpstr>
      <vt:lpstr>Common Objectives WG4 II Application Specific Software Development</vt:lpstr>
      <vt:lpstr>Common Objectives WG4 III Application Specific Software Development</vt:lpstr>
      <vt:lpstr>Common Objectives WG4 IV Summary – Call to arms</vt:lpstr>
      <vt:lpstr>WG4 Survey Who are we? What does the DRD1 wants?</vt:lpstr>
      <vt:lpstr>WG4 Organization Who are we? What do we want? How will we work?</vt:lpstr>
      <vt:lpstr>WG4 Tools What will we use?</vt:lpstr>
      <vt:lpstr>Interface with WG8 Knowledge transfer, Training, Career</vt:lpstr>
      <vt:lpstr>Summary &amp; Homework What can you do for us – and for yourself?</vt:lpstr>
      <vt:lpstr>Today’s agenda of WG4 session and now let’s go to work!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DRD1 WG4</dc:title>
  <dc:creator>Piet Omer J Verwilligen</dc:creator>
  <cp:lastModifiedBy>Piet Omer J Verwilligen</cp:lastModifiedBy>
  <cp:revision>40</cp:revision>
  <dcterms:created xsi:type="dcterms:W3CDTF">2023-06-20T07:09:48Z</dcterms:created>
  <dcterms:modified xsi:type="dcterms:W3CDTF">2024-01-30T15:44:35Z</dcterms:modified>
</cp:coreProperties>
</file>