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313" r:id="rId3"/>
    <p:sldId id="532" r:id="rId4"/>
    <p:sldId id="338" r:id="rId5"/>
    <p:sldId id="535" r:id="rId6"/>
    <p:sldId id="536" r:id="rId7"/>
    <p:sldId id="537" r:id="rId8"/>
    <p:sldId id="266" r:id="rId9"/>
    <p:sldId id="341" r:id="rId10"/>
    <p:sldId id="350" r:id="rId11"/>
    <p:sldId id="751" r:id="rId12"/>
    <p:sldId id="985" r:id="rId13"/>
    <p:sldId id="588" r:id="rId14"/>
    <p:sldId id="582" r:id="rId15"/>
    <p:sldId id="594" r:id="rId16"/>
    <p:sldId id="590" r:id="rId17"/>
    <p:sldId id="591" r:id="rId18"/>
    <p:sldId id="592" r:id="rId19"/>
    <p:sldId id="977" r:id="rId20"/>
    <p:sldId id="895" r:id="rId21"/>
    <p:sldId id="984" r:id="rId22"/>
    <p:sldId id="981" r:id="rId23"/>
    <p:sldId id="982" r:id="rId24"/>
    <p:sldId id="983" r:id="rId25"/>
    <p:sldId id="289" r:id="rId26"/>
    <p:sldId id="292" r:id="rId27"/>
    <p:sldId id="280" r:id="rId28"/>
    <p:sldId id="986" r:id="rId29"/>
    <p:sldId id="283" r:id="rId30"/>
    <p:sldId id="282" r:id="rId31"/>
    <p:sldId id="304" r:id="rId32"/>
    <p:sldId id="297" r:id="rId33"/>
    <p:sldId id="273" r:id="rId34"/>
    <p:sldId id="310" r:id="rId35"/>
    <p:sldId id="347" r:id="rId36"/>
    <p:sldId id="874" r:id="rId37"/>
    <p:sldId id="318" r:id="rId38"/>
  </p:sldIdLst>
  <p:sldSz cx="9907588" cy="6858000"/>
  <p:notesSz cx="7099300" cy="10234613"/>
  <p:defaultTextStyle>
    <a:defPPr>
      <a:defRPr lang="en-GB"/>
    </a:defPPr>
    <a:lvl1pPr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Palatino Linotype" panose="02040502050505030304" pitchFamily="18" charset="0"/>
        <a:ea typeface="+mn-ea"/>
        <a:cs typeface="Arial" panose="020B060402020202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Palatino Linotype" panose="02040502050505030304" pitchFamily="18" charset="0"/>
        <a:ea typeface="+mn-ea"/>
        <a:cs typeface="Arial" panose="020B060402020202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Palatino Linotype" panose="02040502050505030304" pitchFamily="18" charset="0"/>
        <a:ea typeface="+mn-ea"/>
        <a:cs typeface="Arial" panose="020B060402020202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Palatino Linotype" panose="02040502050505030304" pitchFamily="18" charset="0"/>
        <a:ea typeface="+mn-ea"/>
        <a:cs typeface="Arial" panose="020B060402020202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sz="2400" kern="1200">
        <a:solidFill>
          <a:schemeClr val="bg1"/>
        </a:solidFill>
        <a:latin typeface="Palatino Linotype" panose="0204050205050503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Palatino Linotype" panose="0204050205050503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Palatino Linotype" panose="0204050205050503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Palatino Linotype" panose="0204050205050503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Palatino Linotype" panose="0204050205050503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1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74">
          <p15:clr>
            <a:srgbClr val="A4A3A4"/>
          </p15:clr>
        </p15:guide>
        <p15:guide id="2" pos="219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66FF"/>
    <a:srgbClr val="FFFF66"/>
    <a:srgbClr val="66FFFF"/>
    <a:srgbClr val="FFCCCC"/>
    <a:srgbClr val="FF6600"/>
    <a:srgbClr val="CC6600"/>
    <a:srgbClr val="6666FF"/>
    <a:srgbClr val="FFFF99"/>
    <a:srgbClr val="00008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318" autoAdjust="0"/>
  </p:normalViewPr>
  <p:slideViewPr>
    <p:cSldViewPr>
      <p:cViewPr varScale="1">
        <p:scale>
          <a:sx n="104" d="100"/>
          <a:sy n="104" d="100"/>
        </p:scale>
        <p:origin x="114" y="132"/>
      </p:cViewPr>
      <p:guideLst>
        <p:guide orient="horz" pos="2112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3174"/>
        <p:guide pos="219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>
            <a:extLst>
              <a:ext uri="{FF2B5EF4-FFF2-40B4-BE49-F238E27FC236}">
                <a16:creationId xmlns:a16="http://schemas.microsoft.com/office/drawing/2014/main" id="{E034BEEB-8224-9B5F-C6A6-256923F04F1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088" tIns="47544" rIns="95088" bIns="47544" numCol="1" anchor="t" anchorCtr="0" compatLnSpc="1">
            <a:prstTxWarp prst="textNoShape">
              <a:avLst/>
            </a:prstTxWarp>
          </a:bodyPr>
          <a:lstStyle>
            <a:lvl1pPr defTabSz="474663" eaLnBrk="1" hangingPunct="1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2755" name="Rectangle 3">
            <a:extLst>
              <a:ext uri="{FF2B5EF4-FFF2-40B4-BE49-F238E27FC236}">
                <a16:creationId xmlns:a16="http://schemas.microsoft.com/office/drawing/2014/main" id="{4B607598-833C-B385-C317-FD9DB477CE9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088" tIns="47544" rIns="95088" bIns="47544" numCol="1" anchor="t" anchorCtr="0" compatLnSpc="1">
            <a:prstTxWarp prst="textNoShape">
              <a:avLst/>
            </a:prstTxWarp>
          </a:bodyPr>
          <a:lstStyle>
            <a:lvl1pPr algn="r" defTabSz="474663" eaLnBrk="1" hangingPunct="1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2756" name="Rectangle 4">
            <a:extLst>
              <a:ext uri="{FF2B5EF4-FFF2-40B4-BE49-F238E27FC236}">
                <a16:creationId xmlns:a16="http://schemas.microsoft.com/office/drawing/2014/main" id="{3C123BF7-997F-BD20-21A7-784D2F378E0D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088" tIns="47544" rIns="95088" bIns="47544" numCol="1" anchor="b" anchorCtr="0" compatLnSpc="1">
            <a:prstTxWarp prst="textNoShape">
              <a:avLst/>
            </a:prstTxWarp>
          </a:bodyPr>
          <a:lstStyle>
            <a:lvl1pPr defTabSz="474663" eaLnBrk="1" hangingPunct="1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>
                <a:solidFill>
                  <a:srgbClr val="000000"/>
                </a:solidFill>
                <a:latin typeface="Times New Roman" panose="02020603050405020304" pitchFamily="18" charset="0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02757" name="Rectangle 5">
            <a:extLst>
              <a:ext uri="{FF2B5EF4-FFF2-40B4-BE49-F238E27FC236}">
                <a16:creationId xmlns:a16="http://schemas.microsoft.com/office/drawing/2014/main" id="{E2BF0C2E-C6E1-CA38-13B5-7B6F5AD18FE1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088" tIns="47544" rIns="95088" bIns="47544" numCol="1" anchor="b" anchorCtr="0" compatLnSpc="1">
            <a:prstTxWarp prst="textNoShape">
              <a:avLst/>
            </a:prstTxWarp>
          </a:bodyPr>
          <a:lstStyle>
            <a:lvl1pPr algn="r" defTabSz="474663" eaLnBrk="1" hangingPunct="1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 sz="1200" smtClean="0">
                <a:solidFill>
                  <a:srgbClr val="000000"/>
                </a:solidFill>
                <a:latin typeface="Times New Roman" panose="02020603050405020304" pitchFamily="18" charset="0"/>
                <a:cs typeface="+mn-cs"/>
              </a:defRPr>
            </a:lvl1pPr>
          </a:lstStyle>
          <a:p>
            <a:pPr>
              <a:defRPr/>
            </a:pPr>
            <a:fld id="{C74BBB5C-13F6-47F9-9D88-DA9C243940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1">
            <a:extLst>
              <a:ext uri="{FF2B5EF4-FFF2-40B4-BE49-F238E27FC236}">
                <a16:creationId xmlns:a16="http://schemas.microsoft.com/office/drawing/2014/main" id="{C03BA888-EA6F-27C9-CA98-66A953C04A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100888" cy="10236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19459" name="AutoShape 2">
            <a:extLst>
              <a:ext uri="{FF2B5EF4-FFF2-40B4-BE49-F238E27FC236}">
                <a16:creationId xmlns:a16="http://schemas.microsoft.com/office/drawing/2014/main" id="{9CF87C52-0939-DE15-E10E-6048D4AEC3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100888" cy="10236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19460" name="AutoShape 3">
            <a:extLst>
              <a:ext uri="{FF2B5EF4-FFF2-40B4-BE49-F238E27FC236}">
                <a16:creationId xmlns:a16="http://schemas.microsoft.com/office/drawing/2014/main" id="{A3A97844-2419-792E-41A0-7EE6BD8A10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100888" cy="10236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19461" name="AutoShape 4">
            <a:extLst>
              <a:ext uri="{FF2B5EF4-FFF2-40B4-BE49-F238E27FC236}">
                <a16:creationId xmlns:a16="http://schemas.microsoft.com/office/drawing/2014/main" id="{244CE412-44A4-5776-982C-31637146D8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100888" cy="10236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19462" name="AutoShape 5">
            <a:extLst>
              <a:ext uri="{FF2B5EF4-FFF2-40B4-BE49-F238E27FC236}">
                <a16:creationId xmlns:a16="http://schemas.microsoft.com/office/drawing/2014/main" id="{984D9C21-AE90-5D6C-B31F-D93F3897E8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100888" cy="10236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19463" name="AutoShape 6">
            <a:extLst>
              <a:ext uri="{FF2B5EF4-FFF2-40B4-BE49-F238E27FC236}">
                <a16:creationId xmlns:a16="http://schemas.microsoft.com/office/drawing/2014/main" id="{4E32B1E3-8BE8-1583-E64F-0CE655A4BD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100888" cy="10234613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19464" name="Text Box 7">
            <a:extLst>
              <a:ext uri="{FF2B5EF4-FFF2-40B4-BE49-F238E27FC236}">
                <a16:creationId xmlns:a16="http://schemas.microsoft.com/office/drawing/2014/main" id="{1FE30C9B-49EA-E6DE-6145-69BE88DE5E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3078163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19465" name="Text Box 8">
            <a:extLst>
              <a:ext uri="{FF2B5EF4-FFF2-40B4-BE49-F238E27FC236}">
                <a16:creationId xmlns:a16="http://schemas.microsoft.com/office/drawing/2014/main" id="{A60E3879-0755-5087-4C3C-F416D60CB1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1138" y="0"/>
            <a:ext cx="3078162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19466" name="Text Box 9">
            <a:extLst>
              <a:ext uri="{FF2B5EF4-FFF2-40B4-BE49-F238E27FC236}">
                <a16:creationId xmlns:a16="http://schemas.microsoft.com/office/drawing/2014/main" id="{16E75BF3-B069-C3BE-5E9B-89A5BC7556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950" y="768350"/>
            <a:ext cx="5108575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2058" name="Rectangle 10">
            <a:extLst>
              <a:ext uri="{FF2B5EF4-FFF2-40B4-BE49-F238E27FC236}">
                <a16:creationId xmlns:a16="http://schemas.microsoft.com/office/drawing/2014/main" id="{036820B8-700E-1620-4BF3-0091C69FEDC9}"/>
              </a:ext>
            </a:extLst>
          </p:cNvPr>
          <p:cNvSpPr>
            <a:spLocks noGrp="1" noChangeArrowheads="1"/>
          </p:cNvSpPr>
          <p:nvPr>
            <p:ph type="body"/>
          </p:nvPr>
        </p:nvSpPr>
        <p:spPr bwMode="auto">
          <a:xfrm>
            <a:off x="709613" y="4862513"/>
            <a:ext cx="5673725" cy="460216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5463" tIns="49416" rIns="95463" bIns="49416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noProof="0"/>
          </a:p>
        </p:txBody>
      </p:sp>
      <p:sp>
        <p:nvSpPr>
          <p:cNvPr id="19468" name="Text Box 11">
            <a:extLst>
              <a:ext uri="{FF2B5EF4-FFF2-40B4-BE49-F238E27FC236}">
                <a16:creationId xmlns:a16="http://schemas.microsoft.com/office/drawing/2014/main" id="{139F7305-EA93-1747-CE13-4F3454CB7D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9720263"/>
            <a:ext cx="3078163" cy="51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2060" name="Text Box 12">
            <a:extLst>
              <a:ext uri="{FF2B5EF4-FFF2-40B4-BE49-F238E27FC236}">
                <a16:creationId xmlns:a16="http://schemas.microsoft.com/office/drawing/2014/main" id="{52A0A75C-55DD-7F8A-B796-EF3EC1081F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1138" y="9896475"/>
            <a:ext cx="3078162" cy="339725"/>
          </a:xfrm>
          <a:prstGeom prst="rect">
            <a:avLst/>
          </a:prstGeom>
          <a:noFill/>
          <a:ln>
            <a:noFill/>
          </a:ln>
          <a:effectLst/>
        </p:spPr>
        <p:txBody>
          <a:bodyPr lIns="95463" tIns="49416" rIns="95463" bIns="49416" anchor="b">
            <a:spAutoFit/>
          </a:bodyPr>
          <a:lstStyle>
            <a:lvl1pPr defTabSz="474663">
              <a:tabLst>
                <a:tab pos="0" algn="l"/>
                <a:tab pos="474663" algn="l"/>
                <a:tab pos="950913" algn="l"/>
                <a:tab pos="1425575" algn="l"/>
                <a:tab pos="1901825" algn="l"/>
                <a:tab pos="2376488" algn="l"/>
                <a:tab pos="2852738" algn="l"/>
                <a:tab pos="3327400" algn="l"/>
                <a:tab pos="3803650" algn="l"/>
                <a:tab pos="4278313" algn="l"/>
                <a:tab pos="4754563" algn="l"/>
                <a:tab pos="5229225" algn="l"/>
                <a:tab pos="5705475" algn="l"/>
                <a:tab pos="6180138" algn="l"/>
                <a:tab pos="6656388" algn="l"/>
                <a:tab pos="7131050" algn="l"/>
                <a:tab pos="7607300" algn="l"/>
                <a:tab pos="8081963" algn="l"/>
                <a:tab pos="8558213" algn="l"/>
                <a:tab pos="9032875" algn="l"/>
                <a:tab pos="9509125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 marL="474663" defTabSz="474663">
              <a:tabLst>
                <a:tab pos="0" algn="l"/>
                <a:tab pos="474663" algn="l"/>
                <a:tab pos="950913" algn="l"/>
                <a:tab pos="1425575" algn="l"/>
                <a:tab pos="1901825" algn="l"/>
                <a:tab pos="2376488" algn="l"/>
                <a:tab pos="2852738" algn="l"/>
                <a:tab pos="3327400" algn="l"/>
                <a:tab pos="3803650" algn="l"/>
                <a:tab pos="4278313" algn="l"/>
                <a:tab pos="4754563" algn="l"/>
                <a:tab pos="5229225" algn="l"/>
                <a:tab pos="5705475" algn="l"/>
                <a:tab pos="6180138" algn="l"/>
                <a:tab pos="6656388" algn="l"/>
                <a:tab pos="7131050" algn="l"/>
                <a:tab pos="7607300" algn="l"/>
                <a:tab pos="8081963" algn="l"/>
                <a:tab pos="8558213" algn="l"/>
                <a:tab pos="9032875" algn="l"/>
                <a:tab pos="9509125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 marL="950913" defTabSz="474663">
              <a:tabLst>
                <a:tab pos="0" algn="l"/>
                <a:tab pos="474663" algn="l"/>
                <a:tab pos="950913" algn="l"/>
                <a:tab pos="1425575" algn="l"/>
                <a:tab pos="1901825" algn="l"/>
                <a:tab pos="2376488" algn="l"/>
                <a:tab pos="2852738" algn="l"/>
                <a:tab pos="3327400" algn="l"/>
                <a:tab pos="3803650" algn="l"/>
                <a:tab pos="4278313" algn="l"/>
                <a:tab pos="4754563" algn="l"/>
                <a:tab pos="5229225" algn="l"/>
                <a:tab pos="5705475" algn="l"/>
                <a:tab pos="6180138" algn="l"/>
                <a:tab pos="6656388" algn="l"/>
                <a:tab pos="7131050" algn="l"/>
                <a:tab pos="7607300" algn="l"/>
                <a:tab pos="8081963" algn="l"/>
                <a:tab pos="8558213" algn="l"/>
                <a:tab pos="9032875" algn="l"/>
                <a:tab pos="9509125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 marL="1425575" defTabSz="474663">
              <a:tabLst>
                <a:tab pos="0" algn="l"/>
                <a:tab pos="474663" algn="l"/>
                <a:tab pos="950913" algn="l"/>
                <a:tab pos="1425575" algn="l"/>
                <a:tab pos="1901825" algn="l"/>
                <a:tab pos="2376488" algn="l"/>
                <a:tab pos="2852738" algn="l"/>
                <a:tab pos="3327400" algn="l"/>
                <a:tab pos="3803650" algn="l"/>
                <a:tab pos="4278313" algn="l"/>
                <a:tab pos="4754563" algn="l"/>
                <a:tab pos="5229225" algn="l"/>
                <a:tab pos="5705475" algn="l"/>
                <a:tab pos="6180138" algn="l"/>
                <a:tab pos="6656388" algn="l"/>
                <a:tab pos="7131050" algn="l"/>
                <a:tab pos="7607300" algn="l"/>
                <a:tab pos="8081963" algn="l"/>
                <a:tab pos="8558213" algn="l"/>
                <a:tab pos="9032875" algn="l"/>
                <a:tab pos="9509125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 marL="1901825" defTabSz="474663">
              <a:tabLst>
                <a:tab pos="0" algn="l"/>
                <a:tab pos="474663" algn="l"/>
                <a:tab pos="950913" algn="l"/>
                <a:tab pos="1425575" algn="l"/>
                <a:tab pos="1901825" algn="l"/>
                <a:tab pos="2376488" algn="l"/>
                <a:tab pos="2852738" algn="l"/>
                <a:tab pos="3327400" algn="l"/>
                <a:tab pos="3803650" algn="l"/>
                <a:tab pos="4278313" algn="l"/>
                <a:tab pos="4754563" algn="l"/>
                <a:tab pos="5229225" algn="l"/>
                <a:tab pos="5705475" algn="l"/>
                <a:tab pos="6180138" algn="l"/>
                <a:tab pos="6656388" algn="l"/>
                <a:tab pos="7131050" algn="l"/>
                <a:tab pos="7607300" algn="l"/>
                <a:tab pos="8081963" algn="l"/>
                <a:tab pos="8558213" algn="l"/>
                <a:tab pos="9032875" algn="l"/>
                <a:tab pos="9509125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359025" defTabSz="474663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4663" algn="l"/>
                <a:tab pos="950913" algn="l"/>
                <a:tab pos="1425575" algn="l"/>
                <a:tab pos="1901825" algn="l"/>
                <a:tab pos="2376488" algn="l"/>
                <a:tab pos="2852738" algn="l"/>
                <a:tab pos="3327400" algn="l"/>
                <a:tab pos="3803650" algn="l"/>
                <a:tab pos="4278313" algn="l"/>
                <a:tab pos="4754563" algn="l"/>
                <a:tab pos="5229225" algn="l"/>
                <a:tab pos="5705475" algn="l"/>
                <a:tab pos="6180138" algn="l"/>
                <a:tab pos="6656388" algn="l"/>
                <a:tab pos="7131050" algn="l"/>
                <a:tab pos="7607300" algn="l"/>
                <a:tab pos="8081963" algn="l"/>
                <a:tab pos="8558213" algn="l"/>
                <a:tab pos="9032875" algn="l"/>
                <a:tab pos="9509125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816225" defTabSz="474663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4663" algn="l"/>
                <a:tab pos="950913" algn="l"/>
                <a:tab pos="1425575" algn="l"/>
                <a:tab pos="1901825" algn="l"/>
                <a:tab pos="2376488" algn="l"/>
                <a:tab pos="2852738" algn="l"/>
                <a:tab pos="3327400" algn="l"/>
                <a:tab pos="3803650" algn="l"/>
                <a:tab pos="4278313" algn="l"/>
                <a:tab pos="4754563" algn="l"/>
                <a:tab pos="5229225" algn="l"/>
                <a:tab pos="5705475" algn="l"/>
                <a:tab pos="6180138" algn="l"/>
                <a:tab pos="6656388" algn="l"/>
                <a:tab pos="7131050" algn="l"/>
                <a:tab pos="7607300" algn="l"/>
                <a:tab pos="8081963" algn="l"/>
                <a:tab pos="8558213" algn="l"/>
                <a:tab pos="9032875" algn="l"/>
                <a:tab pos="9509125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273425" defTabSz="474663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4663" algn="l"/>
                <a:tab pos="950913" algn="l"/>
                <a:tab pos="1425575" algn="l"/>
                <a:tab pos="1901825" algn="l"/>
                <a:tab pos="2376488" algn="l"/>
                <a:tab pos="2852738" algn="l"/>
                <a:tab pos="3327400" algn="l"/>
                <a:tab pos="3803650" algn="l"/>
                <a:tab pos="4278313" algn="l"/>
                <a:tab pos="4754563" algn="l"/>
                <a:tab pos="5229225" algn="l"/>
                <a:tab pos="5705475" algn="l"/>
                <a:tab pos="6180138" algn="l"/>
                <a:tab pos="6656388" algn="l"/>
                <a:tab pos="7131050" algn="l"/>
                <a:tab pos="7607300" algn="l"/>
                <a:tab pos="8081963" algn="l"/>
                <a:tab pos="8558213" algn="l"/>
                <a:tab pos="9032875" algn="l"/>
                <a:tab pos="9509125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730625" defTabSz="474663" fontAlgn="base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74663" algn="l"/>
                <a:tab pos="950913" algn="l"/>
                <a:tab pos="1425575" algn="l"/>
                <a:tab pos="1901825" algn="l"/>
                <a:tab pos="2376488" algn="l"/>
                <a:tab pos="2852738" algn="l"/>
                <a:tab pos="3327400" algn="l"/>
                <a:tab pos="3803650" algn="l"/>
                <a:tab pos="4278313" algn="l"/>
                <a:tab pos="4754563" algn="l"/>
                <a:tab pos="5229225" algn="l"/>
                <a:tab pos="5705475" algn="l"/>
                <a:tab pos="6180138" algn="l"/>
                <a:tab pos="6656388" algn="l"/>
                <a:tab pos="7131050" algn="l"/>
                <a:tab pos="7607300" algn="l"/>
                <a:tab pos="8081963" algn="l"/>
                <a:tab pos="8558213" algn="l"/>
                <a:tab pos="9032875" algn="l"/>
                <a:tab pos="9509125" algn="l"/>
              </a:tabLst>
              <a:defRPr sz="24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buClr>
                <a:srgbClr val="FFFFFF"/>
              </a:buClr>
              <a:buSzPct val="100000"/>
              <a:buFont typeface="Arial" panose="020B0604020202020204" pitchFamily="34" charset="0"/>
              <a:buNone/>
              <a:defRPr/>
            </a:pPr>
            <a:fld id="{AC89456B-E3E2-4059-89C9-4D372711D557}" type="slidenum">
              <a:rPr lang="en-GB" altLang="en-US" sz="1200" smtClean="0">
                <a:cs typeface="+mn-cs"/>
              </a:rPr>
              <a:pPr algn="r" eaLnBrk="1" hangingPunct="1">
                <a:buClr>
                  <a:srgbClr val="FFFFFF"/>
                </a:buClr>
                <a:buSzPct val="100000"/>
                <a:buFont typeface="Arial" panose="020B0604020202020204" pitchFamily="34" charset="0"/>
                <a:buNone/>
                <a:defRPr/>
              </a:pPr>
              <a:t>‹#›</a:t>
            </a:fld>
            <a:endParaRPr lang="en-GB" altLang="en-US" sz="1200">
              <a:cs typeface="+mn-cs"/>
            </a:endParaRPr>
          </a:p>
        </p:txBody>
      </p:sp>
      <p:sp>
        <p:nvSpPr>
          <p:cNvPr id="19470" name="Rectangle 13">
            <a:extLst>
              <a:ext uri="{FF2B5EF4-FFF2-40B4-BE49-F238E27FC236}">
                <a16:creationId xmlns:a16="http://schemas.microsoft.com/office/drawing/2014/main" id="{47CA1211-2F47-E34D-A9C5-D6DC6842A4DE}"/>
              </a:ext>
            </a:extLst>
          </p:cNvPr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776288" y="776288"/>
            <a:ext cx="5540375" cy="383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">
            <a:extLst>
              <a:ext uri="{FF2B5EF4-FFF2-40B4-BE49-F238E27FC236}">
                <a16:creationId xmlns:a16="http://schemas.microsoft.com/office/drawing/2014/main" id="{820B54C4-FCEA-4776-11DD-3F3DB0E7CC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950" y="768350"/>
            <a:ext cx="5108575" cy="38369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7A32AC20-BBBA-AC63-5F6F-7E31FF4C43B6}"/>
              </a:ext>
            </a:extLst>
          </p:cNvPr>
          <p:cNvSpPr txBox="1">
            <a:spLocks noGrp="1" noChangeArrowheads="1"/>
          </p:cNvSpPr>
          <p:nvPr>
            <p:ph type="body"/>
          </p:nvPr>
        </p:nvSpPr>
        <p:spPr>
          <a:xfrm>
            <a:off x="709613" y="4862513"/>
            <a:ext cx="5675312" cy="4603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5088" tIns="47544" rIns="95088" bIns="47544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>
            <a:extLst>
              <a:ext uri="{FF2B5EF4-FFF2-40B4-BE49-F238E27FC236}">
                <a16:creationId xmlns:a16="http://schemas.microsoft.com/office/drawing/2014/main" id="{2AF90D0F-CDE1-C79B-EEDC-501C916981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96259" name="Rectangle 3">
            <a:extLst>
              <a:ext uri="{FF2B5EF4-FFF2-40B4-BE49-F238E27FC236}">
                <a16:creationId xmlns:a16="http://schemas.microsoft.com/office/drawing/2014/main" id="{E55166A8-5EB2-09D3-5555-8D0F143828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>
            <a:extLst>
              <a:ext uri="{FF2B5EF4-FFF2-40B4-BE49-F238E27FC236}">
                <a16:creationId xmlns:a16="http://schemas.microsoft.com/office/drawing/2014/main" id="{CABF5BE7-354A-78BA-811C-AB2FBFCD17B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102403" name="Rectangle 3">
            <a:extLst>
              <a:ext uri="{FF2B5EF4-FFF2-40B4-BE49-F238E27FC236}">
                <a16:creationId xmlns:a16="http://schemas.microsoft.com/office/drawing/2014/main" id="{83688D92-AF72-1C86-EE15-3A031949AD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DDEFDF78-6123-8B32-1903-3F081C9A94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DE389C9C-DC6C-51DC-8D4C-A1E4F9C0536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0224CEA7-ADEB-D91F-C11D-96502A0228D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3113" y="776288"/>
            <a:ext cx="5538787" cy="3833812"/>
          </a:xfrm>
        </p:spPr>
      </p:sp>
      <p:sp>
        <p:nvSpPr>
          <p:cNvPr id="53251" name="Rectangle 3">
            <a:extLst>
              <a:ext uri="{FF2B5EF4-FFF2-40B4-BE49-F238E27FC236}">
                <a16:creationId xmlns:a16="http://schemas.microsoft.com/office/drawing/2014/main" id="{38563AEB-C6A8-F78A-B2FE-6F962B831C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11200" y="4864100"/>
            <a:ext cx="5662613" cy="46005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963613" y="685800"/>
            <a:ext cx="4933950" cy="34274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9940" tIns="44970" rIns="89940" bIns="4497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7776" tIns="43888" rIns="87776" bIns="43888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85799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960438" y="693738"/>
            <a:ext cx="4938712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9940" tIns="44970" rIns="89940" bIns="4497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1638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7776" tIns="43888" rIns="87776" bIns="43888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1263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52500" y="693738"/>
            <a:ext cx="4948238" cy="34258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0050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9676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1">
            <a:extLst>
              <a:ext uri="{FF2B5EF4-FFF2-40B4-BE49-F238E27FC236}">
                <a16:creationId xmlns:a16="http://schemas.microsoft.com/office/drawing/2014/main" id="{153EFAF8-257D-D65F-8865-CF1B8CBAC5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3775" y="776288"/>
            <a:ext cx="5113338" cy="383857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71683" name="Rectangle 2">
            <a:extLst>
              <a:ext uri="{FF2B5EF4-FFF2-40B4-BE49-F238E27FC236}">
                <a16:creationId xmlns:a16="http://schemas.microsoft.com/office/drawing/2014/main" id="{AC16D5B0-E5A4-0992-F6FE-DE73ABC0106A}"/>
              </a:ext>
            </a:extLst>
          </p:cNvPr>
          <p:cNvSpPr txBox="1">
            <a:spLocks noGrp="1" noChangeArrowheads="1"/>
          </p:cNvSpPr>
          <p:nvPr>
            <p:ph type="body"/>
          </p:nvPr>
        </p:nvSpPr>
        <p:spPr>
          <a:xfrm>
            <a:off x="709613" y="4862513"/>
            <a:ext cx="5675312" cy="46037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5088" tIns="47544" rIns="95088" bIns="47544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>
            <a:extLst>
              <a:ext uri="{FF2B5EF4-FFF2-40B4-BE49-F238E27FC236}">
                <a16:creationId xmlns:a16="http://schemas.microsoft.com/office/drawing/2014/main" id="{B95CE007-52FB-27AB-0526-A15E5236984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77827" name="Rectangle 3">
            <a:extLst>
              <a:ext uri="{FF2B5EF4-FFF2-40B4-BE49-F238E27FC236}">
                <a16:creationId xmlns:a16="http://schemas.microsoft.com/office/drawing/2014/main" id="{5C4A6747-0653-E562-5217-96A290B6F86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>
            <a:extLst>
              <a:ext uri="{FF2B5EF4-FFF2-40B4-BE49-F238E27FC236}">
                <a16:creationId xmlns:a16="http://schemas.microsoft.com/office/drawing/2014/main" id="{0DAAA5D6-5F58-DEF5-6C84-E669891DCE8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F8204FB3-7CEC-1E7F-519D-A7E9275D9B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31088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3108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1675A-2955-3A4E-1DEE-43C259210BD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ED9060-33D6-073E-7724-AC60EBF6C34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28C494-C2A0-C2F3-8BD1-48911FF3726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6532553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8AEEF5-9A3C-DD5F-7F49-C0A345D3285D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00AB7-2D0A-5115-B9E8-69B8EEA2679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3C40C9-7846-2F3E-D5EE-9131E7DCA66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495582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05663" y="134938"/>
            <a:ext cx="2236787" cy="59610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134938"/>
            <a:ext cx="6557963" cy="59610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B942F0-5A52-5202-1768-B304837CE800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840D37-0FB3-383B-71F7-F7B9428DF7A7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8CBAA-20DC-1896-567A-871CEC542E6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9153611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34938"/>
            <a:ext cx="8907463" cy="1416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13E9CC-8591-4EC9-BF37-B864A4C4A68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A06F5F-49CC-9C62-8C02-A4656F02A0D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44E590-CF06-B352-7F09-BAAF605E11E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464530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34938"/>
            <a:ext cx="8907463" cy="1416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4988" y="1676400"/>
            <a:ext cx="4376737" cy="213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64125" y="1676400"/>
            <a:ext cx="4378325" cy="213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34988" y="3962400"/>
            <a:ext cx="8907462" cy="213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3D44479-99BF-1680-207D-E2DB276B3F2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F1E322C-C519-2D33-2113-2BECB6826F3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6E9A8DB-80EF-30BD-7BBC-C899E0302C4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6059162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34938"/>
            <a:ext cx="8907463" cy="1416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4988" y="1676400"/>
            <a:ext cx="4376737" cy="213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34988" y="3962400"/>
            <a:ext cx="4376737" cy="213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5064125" y="1676400"/>
            <a:ext cx="4378325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CE0D774-A148-710A-9261-56DF7ED26B9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8D2AAED-2ED5-563C-8271-E2D69EA0AFF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20A0ED0-554D-A467-DCAB-80DFF004C7D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6386590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34938"/>
            <a:ext cx="8907463" cy="1416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4988" y="1676400"/>
            <a:ext cx="4376737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064125" y="1676400"/>
            <a:ext cx="4378325" cy="213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064125" y="3962400"/>
            <a:ext cx="4378325" cy="213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2288470-784D-B1BB-F279-1830519B647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3527FBD-866F-AAA5-F827-63CBEA7E009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45B0757-7E1D-8FF5-BDFB-E6FA86B61DA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862923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95300" y="134938"/>
            <a:ext cx="8947150" cy="596106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19F337-25C6-069A-7D8E-C32F0B986CA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6DBA94-2935-DC08-13DC-F4E8D37EAD0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1A78B1-BBBB-FB5A-2663-5AA14C84094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6195572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52400"/>
            <a:ext cx="8907463" cy="14160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4988" y="1676400"/>
            <a:ext cx="4376737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4125" y="1676400"/>
            <a:ext cx="4378325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CBA0CC-8FD2-6EFB-51CF-BE4CAB29F895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905D8A-A92D-6D3A-FB96-3122E027B54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E97516-5D5C-A38D-5817-156530C1D19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424423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643E14-D3E9-3D57-3270-88A4EC0BAD6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71698-0B7E-6162-BFD7-08AB77E2954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50A791-16DA-C4AE-CED2-B627B6021AB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154856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5513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5513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3C632F-E03C-AC72-1E55-C1FEBCEFBC44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539DE-C4A9-8EBB-95BC-11960BAE090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371273-DA1D-B39D-2DD6-A856EF614B0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910807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988" y="1676400"/>
            <a:ext cx="4376737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4125" y="1676400"/>
            <a:ext cx="4378325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FACC86-37A2-C1CB-B25E-6E180B2E202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811195-F366-9FD1-045A-83BEF1BF91E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5B3DFA-2292-5DA9-917A-D368635406C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6594327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365125"/>
            <a:ext cx="8545513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6500" y="1681163"/>
            <a:ext cx="421163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6500" y="2505075"/>
            <a:ext cx="421163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43E3576-8831-88C8-84EF-B9B7E562D3C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38FED23-D150-EC02-956A-7415A9DD605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A81D5E-5600-DB13-EF67-DAB4A299FA9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058131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5B6872-6BDA-87E9-1F05-AAF758D8795F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A6179A-0AE6-E209-D929-170B5ECDB505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5399D2-40C4-6EBE-E82C-61F35CEE863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6440965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F2E3F6-222C-EB07-A201-4F82049F675D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86496D-1610-30B8-89FA-3FE96C7626E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5F31BC-6E7A-4BC9-C50A-A723DC6A3A7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040535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56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638" y="987425"/>
            <a:ext cx="50165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56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28DC86-B051-9EEA-2CC3-312C44F7AC3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DFC451-3578-5458-298D-B3C81DDD05A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42277D-C98A-2DF0-25AD-FAAD762CFA2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0032174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625" y="457200"/>
            <a:ext cx="31956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65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IN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56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7D08B0-08E5-E002-E54D-22E94C48013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EE73F6-E1F0-37F1-DDE0-9DA34F0623D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3ADD4E-A05A-B08F-76C2-96B665690A3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838475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0AA45FB8-7FEE-459C-CD25-A0D485D91D3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134938"/>
            <a:ext cx="8907463" cy="141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555CA1BB-C5F7-5C19-FE1F-C0D18BD08C0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34988" y="1676400"/>
            <a:ext cx="8907462" cy="4419600"/>
          </a:xfrm>
          <a:prstGeom prst="rect">
            <a:avLst/>
          </a:prstGeom>
          <a:solidFill>
            <a:srgbClr val="000080">
              <a:alpha val="50000"/>
            </a:srgbClr>
          </a:solidFill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the outline text format</a:t>
            </a:r>
          </a:p>
          <a:p>
            <a:pPr lvl="1"/>
            <a:r>
              <a:rPr lang="en-GB" altLang="en-US" dirty="0"/>
              <a:t>Second Outline Level</a:t>
            </a:r>
          </a:p>
          <a:p>
            <a:pPr lvl="2"/>
            <a:r>
              <a:rPr lang="en-GB" altLang="en-US" dirty="0"/>
              <a:t>Third Outline Level</a:t>
            </a:r>
          </a:p>
          <a:p>
            <a:pPr lvl="3"/>
            <a:r>
              <a:rPr lang="en-GB" altLang="en-US" dirty="0"/>
              <a:t>Fourth Outline Level</a:t>
            </a:r>
          </a:p>
          <a:p>
            <a:pPr lvl="4"/>
            <a:r>
              <a:rPr lang="en-GB" altLang="en-US" dirty="0"/>
              <a:t>Fifth Outline Level</a:t>
            </a:r>
          </a:p>
        </p:txBody>
      </p:sp>
      <p:sp>
        <p:nvSpPr>
          <p:cNvPr id="2" name="Rectangle 3">
            <a:extLst>
              <a:ext uri="{FF2B5EF4-FFF2-40B4-BE49-F238E27FC236}">
                <a16:creationId xmlns:a16="http://schemas.microsoft.com/office/drawing/2014/main" id="{48018620-AABB-5566-288A-5317F970C02D}"/>
              </a:ext>
            </a:extLst>
          </p:cNvPr>
          <p:cNvSpPr>
            <a:spLocks noGrp="1" noChangeArrowheads="1"/>
          </p:cNvSpPr>
          <p:nvPr>
            <p:ph type="dt"/>
          </p:nvPr>
        </p:nvSpPr>
        <p:spPr bwMode="auto">
          <a:xfrm>
            <a:off x="495300" y="6305550"/>
            <a:ext cx="2303463" cy="5715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FFFF66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2130B36B-476C-9D36-789C-BC5393CD66C3}"/>
              </a:ext>
            </a:extLst>
          </p:cNvPr>
          <p:cNvSpPr>
            <a:spLocks noGrp="1" noChangeArrowheads="1"/>
          </p:cNvSpPr>
          <p:nvPr>
            <p:ph type="ftr"/>
          </p:nvPr>
        </p:nvSpPr>
        <p:spPr bwMode="auto">
          <a:xfrm>
            <a:off x="3048000" y="6305550"/>
            <a:ext cx="3735388" cy="474663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FFFF66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AFD1EFF6-DEC1-A1C4-E80C-364F65D3BD5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 bwMode="auto">
          <a:xfrm>
            <a:off x="7099300" y="6307138"/>
            <a:ext cx="2303463" cy="47466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buClr>
                <a:srgbClr val="000000"/>
              </a:buClr>
              <a:buSzPct val="100000"/>
              <a:buFont typeface="Arial" panose="020B0604020202020204" pitchFamily="34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>
                <a:solidFill>
                  <a:srgbClr val="FFFF66"/>
                </a:solidFill>
                <a:latin typeface="Arial" panose="020B0604020202020204" pitchFamily="34" charset="0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pic>
        <p:nvPicPr>
          <p:cNvPr id="1031" name="Picture 6">
            <a:extLst>
              <a:ext uri="{FF2B5EF4-FFF2-40B4-BE49-F238E27FC236}">
                <a16:creationId xmlns:a16="http://schemas.microsoft.com/office/drawing/2014/main" id="{203419C6-7E2C-7C31-B795-25AC789F33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5588" y="71438"/>
            <a:ext cx="687387" cy="6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33" name="Line 8">
            <a:extLst>
              <a:ext uri="{FF2B5EF4-FFF2-40B4-BE49-F238E27FC236}">
                <a16:creationId xmlns:a16="http://schemas.microsoft.com/office/drawing/2014/main" id="{EDC2BE2A-376A-B6D1-7FBC-56357A27594F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324600"/>
            <a:ext cx="8991600" cy="1588"/>
          </a:xfrm>
          <a:prstGeom prst="line">
            <a:avLst/>
          </a:prstGeom>
          <a:noFill/>
          <a:ln w="9398">
            <a:solidFill>
              <a:srgbClr val="FF66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N"/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id="{52A1F575-79E4-972F-DB7A-6AE6DE6B3C8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3" y="76200"/>
            <a:ext cx="492125" cy="1066800"/>
          </a:xfrm>
          <a:prstGeom prst="rect">
            <a:avLst/>
          </a:prstGeom>
          <a:solidFill>
            <a:schemeClr val="bg1">
              <a:alpha val="5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  <p:sldLayoutId id="2147483695" r:id="rId13"/>
    <p:sldLayoutId id="2147483696" r:id="rId14"/>
    <p:sldLayoutId id="2147483697" r:id="rId15"/>
    <p:sldLayoutId id="2147483698" r:id="rId16"/>
    <p:sldLayoutId id="2147483699" r:id="rId17"/>
  </p:sldLayoutIdLst>
  <p:transition spd="med"/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 kern="1200">
          <a:solidFill>
            <a:srgbClr val="00FFFF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>
          <a:solidFill>
            <a:srgbClr val="00FFFF"/>
          </a:solidFill>
          <a:latin typeface="Lucida Calligraphy" panose="03010101010101010101" pitchFamily="66" charset="0"/>
          <a:cs typeface="Arial" panose="020B060402020202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>
          <a:solidFill>
            <a:srgbClr val="00FFFF"/>
          </a:solidFill>
          <a:latin typeface="Lucida Calligraphy" panose="03010101010101010101" pitchFamily="66" charset="0"/>
          <a:cs typeface="Arial" panose="020B060402020202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>
          <a:solidFill>
            <a:srgbClr val="00FFFF"/>
          </a:solidFill>
          <a:latin typeface="Lucida Calligraphy" panose="03010101010101010101" pitchFamily="66" charset="0"/>
          <a:cs typeface="Arial" panose="020B060402020202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3200">
          <a:solidFill>
            <a:srgbClr val="00FFFF"/>
          </a:solidFill>
          <a:latin typeface="Lucida Calligraphy" panose="03010101010101010101" pitchFamily="66" charset="0"/>
          <a:cs typeface="Arial" panose="020B0604020202020204" pitchFamily="34" charset="0"/>
        </a:defRPr>
      </a:lvl5pPr>
      <a:lvl6pPr marL="457200" algn="ctr" defTabSz="457200" rtl="0" fontAlgn="base">
        <a:lnSpc>
          <a:spcPts val="1041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defTabSz="457200" rtl="0" fontAlgn="base">
        <a:lnSpc>
          <a:spcPts val="1041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defTabSz="457200" rtl="0" fontAlgn="base">
        <a:lnSpc>
          <a:spcPts val="1041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defTabSz="457200" rtl="0" fontAlgn="base">
        <a:lnSpc>
          <a:spcPts val="10413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defRPr sz="4400">
          <a:solidFill>
            <a:srgbClr val="000000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34963" indent="-334963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 sz="2400" kern="1200">
          <a:solidFill>
            <a:srgbClr val="66FF66"/>
          </a:solidFill>
          <a:latin typeface="+mn-lt"/>
          <a:ea typeface="+mn-ea"/>
          <a:cs typeface="+mn-cs"/>
        </a:defRPr>
      </a:lvl1pPr>
      <a:lvl2pPr marL="735013" indent="-277813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–"/>
        <a:defRPr sz="2000" kern="1200">
          <a:solidFill>
            <a:srgbClr val="0099FF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•"/>
        <a:defRPr kern="1200">
          <a:solidFill>
            <a:srgbClr val="6666FF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–"/>
        <a:defRPr sz="1600" kern="1200">
          <a:solidFill>
            <a:srgbClr val="9966FF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Arial" panose="020B0604020202020204" pitchFamily="34" charset="0"/>
        <a:buChar char="»"/>
        <a:defRPr sz="1400" kern="1200">
          <a:solidFill>
            <a:srgbClr val="0070C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eed.web.cern.ch" TargetMode="External"/><Relationship Id="rId2" Type="http://schemas.openxmlformats.org/officeDocument/2006/relationships/hyperlink" Target="garfieldpp.web.cern.c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nebem.web.cern.ch" TargetMode="External"/><Relationship Id="rId4" Type="http://schemas.openxmlformats.org/officeDocument/2006/relationships/hyperlink" Target="magboltz.web.cern.ch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jpeg"/><Relationship Id="rId4" Type="http://schemas.openxmlformats.org/officeDocument/2006/relationships/image" Target="../media/image57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eed.web.cern.ch" TargetMode="External"/><Relationship Id="rId2" Type="http://schemas.openxmlformats.org/officeDocument/2006/relationships/hyperlink" Target="garfieldpp.web.cern.c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nebem.web.cern.ch" TargetMode="External"/><Relationship Id="rId4" Type="http://schemas.openxmlformats.org/officeDocument/2006/relationships/hyperlink" Target="magboltz.web.cern.ch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emf"/><Relationship Id="rId5" Type="http://schemas.openxmlformats.org/officeDocument/2006/relationships/image" Target="../media/image69.emf"/><Relationship Id="rId4" Type="http://schemas.openxmlformats.org/officeDocument/2006/relationships/image" Target="../media/image68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87.png"/><Relationship Id="rId7" Type="http://schemas.openxmlformats.org/officeDocument/2006/relationships/image" Target="../media/image91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9.png"/><Relationship Id="rId4" Type="http://schemas.openxmlformats.org/officeDocument/2006/relationships/image" Target="../media/image88.png"/><Relationship Id="rId9" Type="http://schemas.openxmlformats.org/officeDocument/2006/relationships/image" Target="../media/image93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emf"/><Relationship Id="rId2" Type="http://schemas.openxmlformats.org/officeDocument/2006/relationships/image" Target="../media/image9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8.emf"/><Relationship Id="rId4" Type="http://schemas.openxmlformats.org/officeDocument/2006/relationships/image" Target="../media/image97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emf"/><Relationship Id="rId7" Type="http://schemas.openxmlformats.org/officeDocument/2006/relationships/image" Target="../media/image102.png"/><Relationship Id="rId2" Type="http://schemas.openxmlformats.org/officeDocument/2006/relationships/image" Target="../media/image99.e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opscience.iop.org/issue/1748-0221/16/07" TargetMode="External"/><Relationship Id="rId5" Type="http://schemas.openxmlformats.org/officeDocument/2006/relationships/hyperlink" Target="https://iopscience.iop.org/volume/1748-0221/16" TargetMode="External"/><Relationship Id="rId4" Type="http://schemas.openxmlformats.org/officeDocument/2006/relationships/image" Target="../media/image101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AutoShape 1">
            <a:extLst>
              <a:ext uri="{FF2B5EF4-FFF2-40B4-BE49-F238E27FC236}">
                <a16:creationId xmlns:a16="http://schemas.microsoft.com/office/drawing/2014/main" id="{EF9DE78A-6B2D-6779-FF53-E3EA0D62C4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5494" y="3579018"/>
            <a:ext cx="3276600" cy="925513"/>
          </a:xfrm>
          <a:prstGeom prst="roundRect">
            <a:avLst>
              <a:gd name="adj" fmla="val 16667"/>
            </a:avLst>
          </a:prstGeom>
          <a:solidFill>
            <a:srgbClr val="000080">
              <a:alpha val="25098"/>
            </a:srgbClr>
          </a:solidFill>
          <a:ln w="9398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21507" name="AutoShape 2">
            <a:extLst>
              <a:ext uri="{FF2B5EF4-FFF2-40B4-BE49-F238E27FC236}">
                <a16:creationId xmlns:a16="http://schemas.microsoft.com/office/drawing/2014/main" id="{7FEA938D-D18F-21AC-CEBC-C589CE6041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838200"/>
            <a:ext cx="7467600" cy="2286000"/>
          </a:xfrm>
          <a:prstGeom prst="horizontalScroll">
            <a:avLst>
              <a:gd name="adj" fmla="val 12500"/>
            </a:avLst>
          </a:prstGeom>
          <a:solidFill>
            <a:srgbClr val="800080">
              <a:alpha val="25098"/>
            </a:srgbClr>
          </a:solidFill>
          <a:ln w="9398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en-IN" altLang="en-US"/>
          </a:p>
        </p:txBody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B4B24003-40F2-2D9F-64F0-C14F84E0D56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449388" y="1496706"/>
            <a:ext cx="7010400" cy="956288"/>
          </a:xfrm>
        </p:spPr>
        <p:txBody>
          <a:bodyPr>
            <a:spAutoFit/>
          </a:bodyPr>
          <a:lstStyle/>
          <a:p>
            <a:pPr eaLnBrk="1" hangingPunct="1">
              <a:buClr>
                <a:srgbClr val="3399FF"/>
              </a:buClr>
              <a:buFont typeface="Garamond" panose="02020404030301010803" pitchFamily="18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n-US" sz="2800" b="1" dirty="0">
                <a:solidFill>
                  <a:srgbClr val="FFFF66"/>
                </a:solidFill>
                <a:latin typeface="Bradley Hand ITC" panose="03070402050302030203" pitchFamily="66" charset="0"/>
                <a:ea typeface="Arial Unicode MS" pitchFamily="34" charset="-128"/>
              </a:rPr>
              <a:t>Overview of simulation activities at SINP and future prospects</a:t>
            </a:r>
          </a:p>
        </p:txBody>
      </p:sp>
      <p:sp>
        <p:nvSpPr>
          <p:cNvPr id="21509" name="Rectangle 4">
            <a:extLst>
              <a:ext uri="{FF2B5EF4-FFF2-40B4-BE49-F238E27FC236}">
                <a16:creationId xmlns:a16="http://schemas.microsoft.com/office/drawing/2014/main" id="{7FD50F5B-5993-40FF-1135-F1E167D67D16}"/>
              </a:ext>
            </a:extLst>
          </p:cNvPr>
          <p:cNvSpPr>
            <a:spLocks noGrp="1" noChangeArrowheads="1"/>
          </p:cNvSpPr>
          <p:nvPr>
            <p:ph type="subTitle" idx="4294967295"/>
          </p:nvPr>
        </p:nvSpPr>
        <p:spPr>
          <a:xfrm>
            <a:off x="3315494" y="3771358"/>
            <a:ext cx="3276600" cy="615950"/>
          </a:xfrm>
          <a:noFill/>
        </p:spPr>
        <p:txBody>
          <a:bodyPr wrap="square">
            <a:spAutoFit/>
          </a:bodyPr>
          <a:lstStyle/>
          <a:p>
            <a:pPr marL="0" indent="0" algn="ctr" eaLnBrk="1" hangingPunct="1">
              <a:lnSpc>
                <a:spcPct val="79000"/>
              </a:lnSpc>
              <a:spcBef>
                <a:spcPts val="600"/>
              </a:spcBef>
              <a:buFont typeface="Script MT Bold" panose="03040602040607080904" pitchFamily="6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n-US" sz="1800" dirty="0">
                <a:solidFill>
                  <a:srgbClr val="0099FF"/>
                </a:solidFill>
                <a:latin typeface="Script MT Bold" panose="03040602040607080904" pitchFamily="66" charset="0"/>
                <a:ea typeface="Arial Unicode MS" pitchFamily="34" charset="-128"/>
              </a:rPr>
              <a:t>Supratik Mukhopadhyay</a:t>
            </a:r>
          </a:p>
          <a:p>
            <a:pPr marL="0" indent="0" algn="ctr" eaLnBrk="1" hangingPunct="1">
              <a:lnSpc>
                <a:spcPct val="79000"/>
              </a:lnSpc>
              <a:spcBef>
                <a:spcPts val="600"/>
              </a:spcBef>
              <a:buFont typeface="Script MT Bold" panose="03040602040607080904" pitchFamily="6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n-US" sz="1800" dirty="0">
                <a:solidFill>
                  <a:srgbClr val="0099FF"/>
                </a:solidFill>
                <a:latin typeface="Script MT Bold" panose="03040602040607080904" pitchFamily="66" charset="0"/>
                <a:ea typeface="Arial Unicode MS" pitchFamily="34" charset="-128"/>
              </a:rPr>
              <a:t>on behalf of the SINP team</a:t>
            </a:r>
            <a:endParaRPr lang="en-GB" altLang="en-US" sz="1800" dirty="0">
              <a:solidFill>
                <a:srgbClr val="0099FF"/>
              </a:solidFill>
              <a:ea typeface="Arial Unicode MS" pitchFamily="34" charset="-128"/>
            </a:endParaRPr>
          </a:p>
        </p:txBody>
      </p:sp>
      <p:sp>
        <p:nvSpPr>
          <p:cNvPr id="21510" name="Text Box 5">
            <a:extLst>
              <a:ext uri="{FF2B5EF4-FFF2-40B4-BE49-F238E27FC236}">
                <a16:creationId xmlns:a16="http://schemas.microsoft.com/office/drawing/2014/main" id="{E9A95374-07D4-1068-242F-B40ABB7B94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3497" y="5421280"/>
            <a:ext cx="6020594" cy="648512"/>
          </a:xfrm>
          <a:prstGeom prst="rect">
            <a:avLst/>
          </a:prstGeom>
          <a:solidFill>
            <a:srgbClr val="6666FF">
              <a:alpha val="74902"/>
            </a:srgbClr>
          </a:solidFill>
          <a:ln>
            <a:noFill/>
          </a:ln>
          <a:effectLst/>
        </p:spPr>
        <p:txBody>
          <a:bodyPr wrap="square" lIns="90000" tIns="46800" rIns="90000" bIns="46800">
            <a:spAutoFit/>
          </a:bodyPr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buClr>
                <a:srgbClr val="FFFFFF"/>
              </a:buClr>
              <a:buFont typeface="Arial" panose="020B0604020202020204" pitchFamily="34" charset="0"/>
              <a:buNone/>
            </a:pPr>
            <a:r>
              <a:rPr lang="en-GB" altLang="en-US" sz="1800" dirty="0">
                <a:solidFill>
                  <a:srgbClr val="66FF66"/>
                </a:solidFill>
              </a:rPr>
              <a:t>First Collaboration meeting of the DRD1 Collaboration</a:t>
            </a:r>
          </a:p>
          <a:p>
            <a:pPr eaLnBrk="1" hangingPunct="1">
              <a:lnSpc>
                <a:spcPct val="100000"/>
              </a:lnSpc>
              <a:buClr>
                <a:srgbClr val="FFFFFF"/>
              </a:buClr>
              <a:buFont typeface="Arial" panose="020B0604020202020204" pitchFamily="34" charset="0"/>
              <a:buNone/>
            </a:pPr>
            <a:r>
              <a:rPr lang="en-GB" altLang="en-US" sz="1800" dirty="0">
                <a:solidFill>
                  <a:srgbClr val="66FF66"/>
                </a:solidFill>
              </a:rPr>
              <a:t>29 January 2024 to 2 February 2024 at CERN</a:t>
            </a:r>
            <a:endParaRPr lang="en-GB" altLang="en-US" sz="1800" dirty="0">
              <a:solidFill>
                <a:srgbClr val="66FF66"/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8AB85E-7C4E-7721-C9CA-574D184E0EB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051280-D1AC-8EE3-D0A1-0E00E5C654A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56DDCD-3194-B039-B5E6-587EE6DF513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Date Placeholder 5">
            <a:extLst>
              <a:ext uri="{FF2B5EF4-FFF2-40B4-BE49-F238E27FC236}">
                <a16:creationId xmlns:a16="http://schemas.microsoft.com/office/drawing/2014/main" id="{5FF5120E-AEA9-4654-1B07-5C27DDDBADC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en-US" sz="1400">
                <a:solidFill>
                  <a:srgbClr val="FFFF66"/>
                </a:solidFill>
                <a:latin typeface="Arial" panose="020B0604020202020204" pitchFamily="34" charset="0"/>
              </a:rPr>
              <a:t>31 Jan 2024</a:t>
            </a:r>
            <a:endParaRPr lang="en-GB" altLang="en-US" sz="1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43" name="Footer Placeholder 6">
            <a:extLst>
              <a:ext uri="{FF2B5EF4-FFF2-40B4-BE49-F238E27FC236}">
                <a16:creationId xmlns:a16="http://schemas.microsoft.com/office/drawing/2014/main" id="{D799BE6D-A2F4-E39D-2E92-A376D4DC8F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altLang="en-US" sz="1400">
                <a:solidFill>
                  <a:srgbClr val="FFFF66"/>
                </a:solidFill>
                <a:latin typeface="Arial" panose="020B0604020202020204" pitchFamily="34" charset="0"/>
              </a:rPr>
              <a:t>First DRD1 collaboration meeting</a:t>
            </a:r>
          </a:p>
        </p:txBody>
      </p:sp>
      <p:sp>
        <p:nvSpPr>
          <p:cNvPr id="87044" name="Rectangle 2">
            <a:extLst>
              <a:ext uri="{FF2B5EF4-FFF2-40B4-BE49-F238E27FC236}">
                <a16:creationId xmlns:a16="http://schemas.microsoft.com/office/drawing/2014/main" id="{33DBFADD-4691-99FD-61DC-32EFB6F3568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z="2800" dirty="0"/>
              <a:t>Resistive plate chambers</a:t>
            </a:r>
            <a:br>
              <a:rPr lang="en-US" altLang="en-US" sz="2800" dirty="0"/>
            </a:br>
            <a:r>
              <a:rPr lang="en-US" altLang="en-US" sz="1600" dirty="0">
                <a:solidFill>
                  <a:srgbClr val="CC6600"/>
                </a:solidFill>
              </a:rPr>
              <a:t>Number of thin dielectric layers</a:t>
            </a:r>
          </a:p>
        </p:txBody>
      </p:sp>
      <p:sp>
        <p:nvSpPr>
          <p:cNvPr id="87047" name="Text Box 11">
            <a:extLst>
              <a:ext uri="{FF2B5EF4-FFF2-40B4-BE49-F238E27FC236}">
                <a16:creationId xmlns:a16="http://schemas.microsoft.com/office/drawing/2014/main" id="{7C7F9962-D591-F3E6-4402-7333E0E105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3988" y="4267200"/>
            <a:ext cx="4418012" cy="1558925"/>
          </a:xfrm>
          <a:prstGeom prst="rect">
            <a:avLst/>
          </a:prstGeom>
          <a:solidFill>
            <a:srgbClr val="00008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FFCC99"/>
                </a:solidFill>
                <a:latin typeface="Comic Sans MS" panose="030F0702030302020204" pitchFamily="66" charset="0"/>
              </a:rPr>
              <a:t>Strip width: </a:t>
            </a:r>
            <a:r>
              <a:rPr lang="en-US" altLang="en-US" sz="1600" dirty="0">
                <a:solidFill>
                  <a:srgbClr val="FF9900"/>
                </a:solidFill>
                <a:latin typeface="Comic Sans MS" panose="030F0702030302020204" pitchFamily="66" charset="0"/>
              </a:rPr>
              <a:t>3.0cm, </a:t>
            </a:r>
            <a:r>
              <a:rPr lang="en-US" altLang="en-US" sz="1600" dirty="0">
                <a:solidFill>
                  <a:srgbClr val="FFCC99"/>
                </a:solidFill>
                <a:latin typeface="Comic Sans MS" panose="030F0702030302020204" pitchFamily="66" charset="0"/>
              </a:rPr>
              <a:t>Strip length: </a:t>
            </a:r>
            <a:r>
              <a:rPr lang="en-US" altLang="en-US" sz="1600" dirty="0">
                <a:solidFill>
                  <a:srgbClr val="FF9900"/>
                </a:solidFill>
                <a:latin typeface="Comic Sans MS" panose="030F0702030302020204" pitchFamily="66" charset="0"/>
              </a:rPr>
              <a:t>50.0cm</a:t>
            </a:r>
          </a:p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FFCC99"/>
                </a:solidFill>
                <a:latin typeface="Comic Sans MS" panose="030F0702030302020204" pitchFamily="66" charset="0"/>
              </a:rPr>
              <a:t>Layer height: </a:t>
            </a:r>
            <a:r>
              <a:rPr lang="en-US" altLang="en-US" sz="1600" dirty="0">
                <a:solidFill>
                  <a:srgbClr val="FF9900"/>
                </a:solidFill>
                <a:latin typeface="Comic Sans MS" panose="030F0702030302020204" pitchFamily="66" charset="0"/>
              </a:rPr>
              <a:t>2.0mm</a:t>
            </a:r>
          </a:p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FFCC99"/>
                </a:solidFill>
                <a:latin typeface="Comic Sans MS" panose="030F0702030302020204" pitchFamily="66" charset="0"/>
              </a:rPr>
              <a:t>Layer-3 permittivity (</a:t>
            </a:r>
            <a:r>
              <a:rPr lang="en-US" altLang="en-US" sz="1600" dirty="0">
                <a:solidFill>
                  <a:srgbClr val="FFCC99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</a:t>
            </a:r>
            <a:r>
              <a:rPr lang="en-US" altLang="en-US" sz="1600" baseline="-25000" dirty="0">
                <a:solidFill>
                  <a:srgbClr val="FFCC99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r</a:t>
            </a:r>
            <a:r>
              <a:rPr lang="en-US" altLang="en-US" sz="1600" dirty="0">
                <a:solidFill>
                  <a:srgbClr val="FFCC99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)</a:t>
            </a:r>
            <a:r>
              <a:rPr lang="en-US" altLang="en-US" sz="1600" dirty="0">
                <a:solidFill>
                  <a:srgbClr val="FFCC99"/>
                </a:solidFill>
                <a:latin typeface="Comic Sans MS" panose="030F0702030302020204" pitchFamily="66" charset="0"/>
              </a:rPr>
              <a:t>: </a:t>
            </a:r>
            <a:r>
              <a:rPr lang="en-US" altLang="en-US" sz="1600" dirty="0">
                <a:solidFill>
                  <a:srgbClr val="FF9900"/>
                </a:solidFill>
                <a:latin typeface="Comic Sans MS" panose="030F0702030302020204" pitchFamily="66" charset="0"/>
              </a:rPr>
              <a:t>7.75 (~glass)</a:t>
            </a:r>
          </a:p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FFCC99"/>
                </a:solidFill>
                <a:latin typeface="Comic Sans MS" panose="030F0702030302020204" pitchFamily="66" charset="0"/>
              </a:rPr>
              <a:t>Layer-2 (middle) permittivity </a:t>
            </a:r>
            <a:r>
              <a:rPr lang="en-US" altLang="en-US" sz="1600" dirty="0">
                <a:solidFill>
                  <a:srgbClr val="FFCC99"/>
                </a:solidFill>
                <a:latin typeface="Arial" panose="020B0604020202020204" pitchFamily="34" charset="0"/>
              </a:rPr>
              <a:t>(</a:t>
            </a:r>
            <a:r>
              <a:rPr lang="en-US" altLang="en-US" sz="1600" dirty="0">
                <a:solidFill>
                  <a:srgbClr val="FFCC99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</a:t>
            </a:r>
            <a:r>
              <a:rPr lang="en-US" altLang="en-US" sz="1600" baseline="-25000" dirty="0">
                <a:solidFill>
                  <a:srgbClr val="FFCC99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r</a:t>
            </a:r>
            <a:r>
              <a:rPr lang="en-US" altLang="en-US" sz="1600" dirty="0">
                <a:solidFill>
                  <a:srgbClr val="FFCC99"/>
                </a:solidFill>
                <a:latin typeface="Arial" panose="020B0604020202020204" pitchFamily="34" charset="0"/>
                <a:sym typeface="Symbol" panose="05050102010706020507" pitchFamily="18" charset="2"/>
              </a:rPr>
              <a:t>)</a:t>
            </a:r>
            <a:r>
              <a:rPr lang="en-US" altLang="en-US" sz="1600" dirty="0">
                <a:solidFill>
                  <a:srgbClr val="FFCC99"/>
                </a:solidFill>
                <a:latin typeface="Comic Sans MS" panose="030F0702030302020204" pitchFamily="66" charset="0"/>
              </a:rPr>
              <a:t>: </a:t>
            </a:r>
            <a:r>
              <a:rPr lang="en-US" altLang="en-US" sz="1600" dirty="0">
                <a:solidFill>
                  <a:srgbClr val="FF9900"/>
                </a:solidFill>
                <a:latin typeface="Comic Sans MS" panose="030F0702030302020204" pitchFamily="66" charset="0"/>
              </a:rPr>
              <a:t>1.000513 (~Argon)</a:t>
            </a:r>
          </a:p>
          <a:p>
            <a:pPr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66FF66"/>
                </a:solidFill>
                <a:latin typeface="Comic Sans MS" panose="030F0702030302020204" pitchFamily="66" charset="0"/>
              </a:rPr>
              <a:t>Successful validation with </a:t>
            </a:r>
            <a:r>
              <a:rPr lang="en-US" altLang="en-US" sz="1600" dirty="0" err="1">
                <a:solidFill>
                  <a:srgbClr val="66FF66"/>
                </a:solidFill>
                <a:latin typeface="Comic Sans MS" panose="030F0702030302020204" pitchFamily="66" charset="0"/>
              </a:rPr>
              <a:t>Riegler</a:t>
            </a:r>
            <a:r>
              <a:rPr lang="en-US" altLang="en-US" sz="1600" dirty="0">
                <a:solidFill>
                  <a:srgbClr val="66FF66"/>
                </a:solidFill>
                <a:latin typeface="Comic Sans MS" panose="030F0702030302020204" pitchFamily="66" charset="0"/>
              </a:rPr>
              <a:t> et al.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82246F-CCE4-C513-7FB4-77F7D161EE4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74E622-3D47-21DD-2E7E-ABA4B33701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989" y="1395736"/>
            <a:ext cx="4418012" cy="28710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204C1A5-4D67-445D-0C80-9512A72881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2981" y="1395738"/>
            <a:ext cx="3735388" cy="25454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3A8BBC9-4F13-842A-FB74-8E1A427BB5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2980" y="3870421"/>
            <a:ext cx="3742279" cy="243512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CE910DB-D6DE-0DD3-A7A2-B0DAB81607AA}"/>
              </a:ext>
            </a:extLst>
          </p:cNvPr>
          <p:cNvSpPr txBox="1"/>
          <p:nvPr/>
        </p:nvSpPr>
        <p:spPr>
          <a:xfrm rot="16200000">
            <a:off x="7391566" y="4120321"/>
            <a:ext cx="29306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doi</a:t>
            </a:r>
            <a:r>
              <a:rPr lang="en-US" sz="16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:</a:t>
            </a:r>
            <a:r>
              <a:rPr lang="en-US" sz="16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6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10.1016/j.nima.2008.07.033</a:t>
            </a:r>
            <a:endParaRPr lang="en-IN" sz="1600" dirty="0">
              <a:solidFill>
                <a:srgbClr val="CC6600"/>
              </a:solidFill>
              <a:effectLst/>
              <a:latin typeface="Times New Roman" panose="02020603050405020304" pitchFamily="18" charset="0"/>
              <a:ea typeface="HG Mincho Light J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3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914400" eaLnBrk="1" hangingPunct="1"/>
            <a:fld id="{76E9F3D0-C923-4D5F-88FC-CAD1251CE5DF}" type="slidenum">
              <a:rPr lang="en-US" altLang="en-US">
                <a:latin typeface="Corbel" panose="020B0503020204020204"/>
                <a:cs typeface="+mn-cs"/>
              </a:rPr>
              <a:pPr defTabSz="914400" eaLnBrk="1" hangingPunct="1"/>
              <a:t>11</a:t>
            </a:fld>
            <a:endParaRPr lang="en-US" altLang="en-US" dirty="0">
              <a:latin typeface="Corbel" panose="020B0503020204020204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918835" y="299072"/>
            <a:ext cx="7696994" cy="762000"/>
          </a:xfrm>
        </p:spPr>
        <p:txBody>
          <a:bodyPr/>
          <a:lstStyle/>
          <a:p>
            <a:r>
              <a:rPr lang="en-US" dirty="0"/>
              <a:t>Simulation framework in 2009</a:t>
            </a:r>
            <a:endParaRPr lang="en-IN" dirty="0"/>
          </a:p>
        </p:txBody>
      </p:sp>
      <p:grpSp>
        <p:nvGrpSpPr>
          <p:cNvPr id="35" name="Group 34"/>
          <p:cNvGrpSpPr/>
          <p:nvPr/>
        </p:nvGrpSpPr>
        <p:grpSpPr>
          <a:xfrm>
            <a:off x="440665" y="1405825"/>
            <a:ext cx="9237529" cy="4074840"/>
            <a:chOff x="-1403445" y="698418"/>
            <a:chExt cx="11194088" cy="4682953"/>
          </a:xfrm>
        </p:grpSpPr>
        <p:sp>
          <p:nvSpPr>
            <p:cNvPr id="7" name="Oval 6"/>
            <p:cNvSpPr/>
            <p:nvPr/>
          </p:nvSpPr>
          <p:spPr>
            <a:xfrm>
              <a:off x="3743421" y="911386"/>
              <a:ext cx="1474956" cy="942842"/>
            </a:xfrm>
            <a:prstGeom prst="ellipse">
              <a:avLst/>
            </a:prstGeom>
            <a:noFill/>
            <a:ln w="4762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endParaRPr lang="en-GB" sz="180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8" name="TextBox 4"/>
            <p:cNvSpPr txBox="1">
              <a:spLocks noChangeArrowheads="1"/>
            </p:cNvSpPr>
            <p:nvPr/>
          </p:nvSpPr>
          <p:spPr bwMode="auto">
            <a:xfrm>
              <a:off x="3839634" y="1096944"/>
              <a:ext cx="1378744" cy="530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r>
                <a:rPr lang="en-GB" altLang="en-US" b="1" dirty="0">
                  <a:solidFill>
                    <a:srgbClr val="FFFF66"/>
                  </a:solidFill>
                  <a:latin typeface="Arial Narrow" panose="020B0606020202030204" pitchFamily="34" charset="0"/>
                </a:rPr>
                <a:t>Garfield</a:t>
              </a:r>
            </a:p>
          </p:txBody>
        </p:sp>
        <p:sp>
          <p:nvSpPr>
            <p:cNvPr id="9" name="Right Arrow 8"/>
            <p:cNvSpPr/>
            <p:nvPr/>
          </p:nvSpPr>
          <p:spPr>
            <a:xfrm rot="10800000">
              <a:off x="3089249" y="4192820"/>
              <a:ext cx="2571277" cy="757282"/>
            </a:xfrm>
            <a:prstGeom prst="rightArrow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endParaRPr lang="en-GB" sz="1800" dirty="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0" name="Left Arrow 9"/>
            <p:cNvSpPr/>
            <p:nvPr/>
          </p:nvSpPr>
          <p:spPr>
            <a:xfrm rot="7539254">
              <a:off x="2042494" y="2541991"/>
              <a:ext cx="2799416" cy="1151664"/>
            </a:xfrm>
            <a:prstGeom prst="leftArrow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endParaRPr lang="en-GB" sz="180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777443" y="4254916"/>
              <a:ext cx="1195387" cy="738186"/>
            </a:xfrm>
            <a:prstGeom prst="ellipse">
              <a:avLst/>
            </a:prstGeom>
            <a:noFill/>
            <a:ln w="2540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endParaRPr lang="en-GB" sz="180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1091935" y="4162703"/>
              <a:ext cx="1725613" cy="787400"/>
            </a:xfrm>
            <a:prstGeom prst="ellipse">
              <a:avLst/>
            </a:prstGeom>
            <a:noFill/>
            <a:ln w="2540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endParaRPr lang="en-GB" sz="180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1282967" y="1079110"/>
              <a:ext cx="1212850" cy="706438"/>
            </a:xfrm>
            <a:prstGeom prst="ellipse">
              <a:avLst/>
            </a:prstGeom>
            <a:noFill/>
            <a:ln w="2540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endParaRPr lang="en-GB" sz="180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4" name="Up Arrow 13"/>
            <p:cNvSpPr/>
            <p:nvPr/>
          </p:nvSpPr>
          <p:spPr>
            <a:xfrm rot="5400000">
              <a:off x="2562329" y="799032"/>
              <a:ext cx="1138183" cy="1208577"/>
            </a:xfrm>
            <a:prstGeom prst="upArrow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endParaRPr lang="en-GB" sz="180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-876035" y="698418"/>
              <a:ext cx="2185987" cy="1425575"/>
            </a:xfrm>
            <a:prstGeom prst="rightArrow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endParaRPr lang="en-GB" sz="180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6" name="Right Arrow 15"/>
            <p:cNvSpPr/>
            <p:nvPr/>
          </p:nvSpPr>
          <p:spPr>
            <a:xfrm rot="10800000">
              <a:off x="7112795" y="3870070"/>
              <a:ext cx="2313806" cy="1511301"/>
            </a:xfrm>
            <a:prstGeom prst="rightArrow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endParaRPr lang="en-GB" sz="180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-867038" y="3984093"/>
              <a:ext cx="2022474" cy="1228725"/>
            </a:xfrm>
            <a:prstGeom prst="rightArrow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endParaRPr lang="en-GB" sz="180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8" name="Right Arrow 17"/>
            <p:cNvSpPr/>
            <p:nvPr/>
          </p:nvSpPr>
          <p:spPr>
            <a:xfrm rot="14320418">
              <a:off x="4362806" y="2685161"/>
              <a:ext cx="2550047" cy="714768"/>
            </a:xfrm>
            <a:prstGeom prst="rightArrow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endParaRPr lang="en-GB" sz="180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21" name="TextBox 21"/>
            <p:cNvSpPr txBox="1">
              <a:spLocks noChangeArrowheads="1"/>
            </p:cNvSpPr>
            <p:nvPr/>
          </p:nvSpPr>
          <p:spPr bwMode="auto">
            <a:xfrm>
              <a:off x="5852055" y="4362865"/>
              <a:ext cx="1088205" cy="459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r>
                <a:rPr lang="en-GB" altLang="en-US" sz="2000" b="1" dirty="0" err="1">
                  <a:solidFill>
                    <a:srgbClr val="CC6600"/>
                  </a:solidFill>
                  <a:latin typeface="Arial Narrow" panose="020B0606020202030204" pitchFamily="34" charset="0"/>
                </a:rPr>
                <a:t>neBEM</a:t>
              </a:r>
              <a:endParaRPr lang="en-GB" altLang="en-US" sz="2000" b="1" dirty="0">
                <a:solidFill>
                  <a:srgbClr val="CC6600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22" name="TextBox 22"/>
            <p:cNvSpPr txBox="1">
              <a:spLocks noChangeArrowheads="1"/>
            </p:cNvSpPr>
            <p:nvPr/>
          </p:nvSpPr>
          <p:spPr bwMode="auto">
            <a:xfrm>
              <a:off x="1299898" y="4308752"/>
              <a:ext cx="1327135" cy="459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r>
                <a:rPr lang="en-GB" altLang="en-US" sz="2000" b="1" dirty="0" err="1">
                  <a:solidFill>
                    <a:srgbClr val="CC6600"/>
                  </a:solidFill>
                  <a:latin typeface="Arial Narrow" panose="020B0606020202030204" pitchFamily="34" charset="0"/>
                </a:rPr>
                <a:t>Magboltz</a:t>
              </a:r>
              <a:endParaRPr lang="en-GB" altLang="en-US" sz="2000" b="1" dirty="0">
                <a:solidFill>
                  <a:srgbClr val="CC6600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23" name="TextBox 25"/>
            <p:cNvSpPr txBox="1">
              <a:spLocks noChangeArrowheads="1"/>
            </p:cNvSpPr>
            <p:nvPr/>
          </p:nvSpPr>
          <p:spPr bwMode="auto">
            <a:xfrm>
              <a:off x="1452257" y="1157562"/>
              <a:ext cx="847331" cy="459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r>
                <a:rPr lang="en-GB" altLang="en-US" sz="2000" b="1" dirty="0">
                  <a:solidFill>
                    <a:srgbClr val="FFFF66"/>
                  </a:solidFill>
                  <a:latin typeface="Arial Narrow" panose="020B0606020202030204" pitchFamily="34" charset="0"/>
                </a:rPr>
                <a:t>Heed</a:t>
              </a:r>
            </a:p>
          </p:txBody>
        </p:sp>
        <p:sp>
          <p:nvSpPr>
            <p:cNvPr id="24" name="TextBox 23"/>
            <p:cNvSpPr txBox="1">
              <a:spLocks noChangeArrowheads="1"/>
            </p:cNvSpPr>
            <p:nvPr/>
          </p:nvSpPr>
          <p:spPr bwMode="auto">
            <a:xfrm>
              <a:off x="6972831" y="4278058"/>
              <a:ext cx="2817812" cy="672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 defTabSz="914400"/>
              <a:r>
                <a:rPr lang="en-GB" altLang="en-US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Geometry, Material,</a:t>
              </a:r>
            </a:p>
            <a:p>
              <a:pPr algn="ctr" defTabSz="914400"/>
              <a:r>
                <a:rPr lang="en-GB" altLang="en-US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Boundary Conditions</a:t>
              </a:r>
            </a:p>
          </p:txBody>
        </p:sp>
        <p:sp>
          <p:nvSpPr>
            <p:cNvPr id="25" name="TextBox 27"/>
            <p:cNvSpPr txBox="1">
              <a:spLocks noChangeArrowheads="1"/>
            </p:cNvSpPr>
            <p:nvPr/>
          </p:nvSpPr>
          <p:spPr bwMode="auto">
            <a:xfrm rot="21566946">
              <a:off x="2727161" y="4394057"/>
              <a:ext cx="3326336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 defTabSz="914400"/>
              <a:r>
                <a:rPr lang="en-GB" altLang="en-US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Field Map</a:t>
              </a:r>
            </a:p>
          </p:txBody>
        </p:sp>
        <p:sp>
          <p:nvSpPr>
            <p:cNvPr id="26" name="TextBox 28"/>
            <p:cNvSpPr txBox="1">
              <a:spLocks noChangeArrowheads="1"/>
            </p:cNvSpPr>
            <p:nvPr/>
          </p:nvSpPr>
          <p:spPr bwMode="auto">
            <a:xfrm rot="3464451">
              <a:off x="4888376" y="2803264"/>
              <a:ext cx="1498906" cy="410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 defTabSz="914400"/>
              <a:r>
                <a:rPr lang="en-GB" altLang="en-US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Field Map</a:t>
              </a:r>
            </a:p>
          </p:txBody>
        </p:sp>
        <p:sp>
          <p:nvSpPr>
            <p:cNvPr id="27" name="TextBox 29"/>
            <p:cNvSpPr txBox="1">
              <a:spLocks noChangeArrowheads="1"/>
            </p:cNvSpPr>
            <p:nvPr/>
          </p:nvSpPr>
          <p:spPr bwMode="auto">
            <a:xfrm rot="18250898">
              <a:off x="2107945" y="2874096"/>
              <a:ext cx="2725496" cy="410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 defTabSz="914400"/>
              <a:r>
                <a:rPr lang="en-GB" altLang="en-US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Transport Parameters</a:t>
              </a:r>
            </a:p>
          </p:txBody>
        </p:sp>
        <p:sp>
          <p:nvSpPr>
            <p:cNvPr id="28" name="TextBox 30"/>
            <p:cNvSpPr txBox="1">
              <a:spLocks noChangeArrowheads="1"/>
            </p:cNvSpPr>
            <p:nvPr/>
          </p:nvSpPr>
          <p:spPr bwMode="auto">
            <a:xfrm>
              <a:off x="-1403445" y="4236506"/>
              <a:ext cx="2859088" cy="672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 defTabSz="914400"/>
              <a:r>
                <a:rPr lang="en-GB" altLang="en-US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Gas, Temperature, </a:t>
              </a:r>
            </a:p>
            <a:p>
              <a:pPr algn="ctr" defTabSz="914400"/>
              <a:r>
                <a:rPr lang="en-GB" altLang="en-US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Pressure</a:t>
              </a:r>
            </a:p>
          </p:txBody>
        </p:sp>
        <p:sp>
          <p:nvSpPr>
            <p:cNvPr id="29" name="TextBox 31"/>
            <p:cNvSpPr txBox="1">
              <a:spLocks noChangeArrowheads="1"/>
            </p:cNvSpPr>
            <p:nvPr/>
          </p:nvSpPr>
          <p:spPr bwMode="auto">
            <a:xfrm>
              <a:off x="-917307" y="1077785"/>
              <a:ext cx="2120370" cy="672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 defTabSz="914400"/>
              <a:r>
                <a:rPr lang="en-GB" altLang="en-US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Gas, Particle Type, </a:t>
              </a:r>
            </a:p>
            <a:p>
              <a:pPr algn="ctr" defTabSz="914400"/>
              <a:r>
                <a:rPr lang="en-GB" altLang="en-US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Energy</a:t>
              </a:r>
            </a:p>
          </p:txBody>
        </p:sp>
        <p:sp>
          <p:nvSpPr>
            <p:cNvPr id="30" name="TextBox 32"/>
            <p:cNvSpPr txBox="1">
              <a:spLocks noChangeArrowheads="1"/>
            </p:cNvSpPr>
            <p:nvPr/>
          </p:nvSpPr>
          <p:spPr bwMode="auto">
            <a:xfrm>
              <a:off x="1894153" y="1096944"/>
              <a:ext cx="2203425" cy="671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 defTabSz="914400"/>
              <a:r>
                <a:rPr lang="en-GB" altLang="en-US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Primary</a:t>
              </a:r>
            </a:p>
            <a:p>
              <a:pPr algn="ctr" defTabSz="914400"/>
              <a:r>
                <a:rPr lang="en-GB" altLang="en-US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Ionization</a:t>
              </a:r>
            </a:p>
          </p:txBody>
        </p:sp>
        <p:sp>
          <p:nvSpPr>
            <p:cNvPr id="31" name="TextBox 33"/>
            <p:cNvSpPr txBox="1">
              <a:spLocks noChangeArrowheads="1"/>
            </p:cNvSpPr>
            <p:nvPr/>
          </p:nvSpPr>
          <p:spPr bwMode="auto">
            <a:xfrm>
              <a:off x="7536700" y="743445"/>
              <a:ext cx="2197100" cy="95501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 defTabSz="914400"/>
              <a:r>
                <a:rPr lang="en-GB" altLang="en-US" sz="1600" b="1" dirty="0">
                  <a:solidFill>
                    <a:srgbClr val="660066"/>
                  </a:solidFill>
                  <a:latin typeface="Arial Narrow" panose="020B0606020202030204" pitchFamily="34" charset="0"/>
                </a:rPr>
                <a:t>Induced signal using Weighting field</a:t>
              </a:r>
            </a:p>
          </p:txBody>
        </p:sp>
      </p:grpSp>
      <p:sp>
        <p:nvSpPr>
          <p:cNvPr id="37" name="Right Arrow 36"/>
          <p:cNvSpPr/>
          <p:nvPr/>
        </p:nvSpPr>
        <p:spPr>
          <a:xfrm>
            <a:off x="5947670" y="1310417"/>
            <a:ext cx="1977924" cy="117809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hangingPunct="1">
              <a:defRPr/>
            </a:pPr>
            <a:r>
              <a:rPr lang="en-GB" sz="1800" b="1" dirty="0">
                <a:solidFill>
                  <a:srgbClr val="80C34F">
                    <a:lumMod val="75000"/>
                  </a:srgbClr>
                </a:solidFill>
                <a:latin typeface="Arial Narrow" panose="020B0606020202030204" pitchFamily="34" charset="0"/>
              </a:rPr>
              <a:t>Drift, Diffusion, </a:t>
            </a:r>
          </a:p>
          <a:p>
            <a:pPr algn="ctr" defTabSz="914400" eaLnBrk="1" hangingPunct="1">
              <a:defRPr/>
            </a:pPr>
            <a:r>
              <a:rPr lang="en-GB" sz="1800" b="1" dirty="0">
                <a:solidFill>
                  <a:srgbClr val="80C34F">
                    <a:lumMod val="75000"/>
                  </a:srgbClr>
                </a:solidFill>
                <a:latin typeface="Arial Narrow" panose="020B0606020202030204" pitchFamily="34" charset="0"/>
              </a:rPr>
              <a:t>Avalanche</a:t>
            </a:r>
          </a:p>
        </p:txBody>
      </p:sp>
      <p:sp>
        <p:nvSpPr>
          <p:cNvPr id="32" name="Right Arrow 31"/>
          <p:cNvSpPr/>
          <p:nvPr/>
        </p:nvSpPr>
        <p:spPr>
          <a:xfrm rot="17764630">
            <a:off x="6520749" y="3150927"/>
            <a:ext cx="2218906" cy="589837"/>
          </a:xfrm>
          <a:prstGeom prst="rightArrow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defRPr/>
            </a:pPr>
            <a:endParaRPr lang="en-GB" sz="180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33" name="TextBox 28"/>
          <p:cNvSpPr txBox="1">
            <a:spLocks noChangeArrowheads="1"/>
          </p:cNvSpPr>
          <p:nvPr/>
        </p:nvSpPr>
        <p:spPr bwMode="auto">
          <a:xfrm rot="17848680">
            <a:off x="6579439" y="3347387"/>
            <a:ext cx="19495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 defTabSz="914400"/>
            <a:r>
              <a:rPr lang="en-GB" altLang="en-US" sz="1600" dirty="0">
                <a:solidFill>
                  <a:prstClr val="black"/>
                </a:solidFill>
                <a:latin typeface="Arial Narrow" panose="020B0606020202030204" pitchFamily="34" charset="0"/>
              </a:rPr>
              <a:t>Weighting Field Map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331D52-A00F-2DFA-B8B7-8BF90D85343C}"/>
              </a:ext>
            </a:extLst>
          </p:cNvPr>
          <p:cNvSpPr txBox="1"/>
          <p:nvPr/>
        </p:nvSpPr>
        <p:spPr>
          <a:xfrm>
            <a:off x="1905794" y="5301209"/>
            <a:ext cx="5967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Each and every component is open-source and free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6A80C1-57FD-28E8-5070-BC35BF5D9A33}"/>
              </a:ext>
            </a:extLst>
          </p:cNvPr>
          <p:cNvSpPr txBox="1"/>
          <p:nvPr/>
        </p:nvSpPr>
        <p:spPr>
          <a:xfrm>
            <a:off x="1857451" y="5733256"/>
            <a:ext cx="604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Garfield: </a:t>
            </a:r>
            <a:r>
              <a:rPr lang="en-IN" sz="1600" dirty="0">
                <a:hlinkClick r:id="rId2" action="ppaction://hlinkfile"/>
              </a:rPr>
              <a:t>garfield.web.cern.ch</a:t>
            </a:r>
            <a:r>
              <a:rPr lang="en-IN" sz="1600" dirty="0"/>
              <a:t>, Heed: </a:t>
            </a:r>
            <a:r>
              <a:rPr lang="en-IN" sz="1600" dirty="0">
                <a:hlinkClick r:id="rId3" action="ppaction://hlinkfile"/>
              </a:rPr>
              <a:t>heed.web.cern.ch</a:t>
            </a:r>
            <a:r>
              <a:rPr lang="en-IN" sz="1600" dirty="0"/>
              <a:t>, </a:t>
            </a:r>
            <a:r>
              <a:rPr lang="en-IN" sz="1600" dirty="0" err="1"/>
              <a:t>Magboltz</a:t>
            </a:r>
            <a:r>
              <a:rPr lang="en-IN" sz="1600" dirty="0"/>
              <a:t>: </a:t>
            </a:r>
            <a:r>
              <a:rPr lang="en-IN" sz="1600" dirty="0">
                <a:hlinkClick r:id="rId4" action="ppaction://hlinkfile"/>
              </a:rPr>
              <a:t>magboltz.web.cern.ch</a:t>
            </a:r>
            <a:r>
              <a:rPr lang="en-IN" sz="1600" dirty="0"/>
              <a:t>, </a:t>
            </a:r>
            <a:r>
              <a:rPr lang="en-IN" sz="1600" dirty="0" err="1"/>
              <a:t>neBEM</a:t>
            </a:r>
            <a:r>
              <a:rPr lang="en-IN" sz="1600" dirty="0"/>
              <a:t>: </a:t>
            </a:r>
            <a:r>
              <a:rPr lang="en-IN" sz="1600" dirty="0">
                <a:hlinkClick r:id="rId5" action="ppaction://hlinkfile"/>
              </a:rPr>
              <a:t>nebem.web.cern.ch</a:t>
            </a:r>
            <a:endParaRPr lang="en-IN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BB695-7768-9006-B2E8-DF8DC1DF1C3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F34826-9F86-C92E-B4D2-BDF4FED9972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</p:spTree>
    <p:extLst>
      <p:ext uri="{BB962C8B-B14F-4D97-AF65-F5344CB8AC3E}">
        <p14:creationId xmlns:p14="http://schemas.microsoft.com/office/powerpoint/2010/main" val="3841116599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E1ECE61-4C8A-2013-518D-CA914C7A3F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Simulation of Micromegas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E9A719-BCF6-DCFA-2578-887752169E0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F6545C-4F13-184D-386C-929AFA3026A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 dirty="0"/>
              <a:t>First DRD1 collaboration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ED9459-DFB5-67CE-DC7B-1B939AAC678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en-US" altLang="en-US"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DEF136FD-0395-CF6A-D51F-89E0085231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94" y="1226713"/>
            <a:ext cx="2202287" cy="220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1">
            <a:extLst>
              <a:ext uri="{FF2B5EF4-FFF2-40B4-BE49-F238E27FC236}">
                <a16:creationId xmlns:a16="http://schemas.microsoft.com/office/drawing/2014/main" id="{74CB5FC1-EE15-DF9B-CA51-29AF1D59AD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94" y="3553967"/>
            <a:ext cx="2202287" cy="220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1">
            <a:extLst>
              <a:ext uri="{FF2B5EF4-FFF2-40B4-BE49-F238E27FC236}">
                <a16:creationId xmlns:a16="http://schemas.microsoft.com/office/drawing/2014/main" id="{946A6B48-9040-2851-A700-287C710CA7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594" y="1238490"/>
            <a:ext cx="2794424" cy="2178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5A0FAA-50A6-4773-A2E3-2322F47F83E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594" y="3553967"/>
            <a:ext cx="2794424" cy="2202287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2F0A76B5-907F-023D-ECFC-AE2B95A91F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7922" y="1750347"/>
            <a:ext cx="1738596" cy="3333750"/>
          </a:xfrm>
        </p:spPr>
        <p:txBody>
          <a:bodyPr/>
          <a:lstStyle/>
          <a:p>
            <a:pPr marL="0" indent="0">
              <a:buNone/>
            </a:pPr>
            <a:r>
              <a:rPr lang="en-IN" sz="1600" dirty="0"/>
              <a:t>1) Gain, energy resolution</a:t>
            </a:r>
          </a:p>
          <a:p>
            <a:pPr marL="0" indent="0">
              <a:buNone/>
            </a:pPr>
            <a:r>
              <a:rPr lang="en-IN" sz="1600" dirty="0"/>
              <a:t>2 ) Transparency</a:t>
            </a:r>
          </a:p>
          <a:p>
            <a:pPr marL="0" indent="0">
              <a:buNone/>
            </a:pPr>
            <a:r>
              <a:rPr lang="en-IN" sz="1600" dirty="0"/>
              <a:t>3) Ion back-flow</a:t>
            </a:r>
          </a:p>
          <a:p>
            <a:pPr marL="0" indent="0">
              <a:buNone/>
            </a:pPr>
            <a:endParaRPr lang="en-IN" sz="1600" dirty="0"/>
          </a:p>
          <a:p>
            <a:pPr marL="0" indent="0">
              <a:buNone/>
            </a:pPr>
            <a:r>
              <a:rPr lang="en-IN" sz="1600" dirty="0"/>
              <a:t>Several other …</a:t>
            </a: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EAB77696-2CA9-149E-EA1B-AD14E5329EF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931" y="1231950"/>
            <a:ext cx="2122078" cy="2122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2A324B8-7F33-DBAE-5158-4F3A5F5EC80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5931" y="3503973"/>
            <a:ext cx="2122078" cy="22522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78A4E3F-776C-AA84-21CF-669F3C1666DB}"/>
              </a:ext>
            </a:extLst>
          </p:cNvPr>
          <p:cNvSpPr txBox="1"/>
          <p:nvPr/>
        </p:nvSpPr>
        <p:spPr>
          <a:xfrm>
            <a:off x="2608136" y="5791200"/>
            <a:ext cx="2879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doi</a:t>
            </a:r>
            <a:r>
              <a:rPr lang="en-US" sz="14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:</a:t>
            </a:r>
            <a:r>
              <a:rPr lang="en-US" sz="14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10.1088/1748-0221/6/06/P06011</a:t>
            </a:r>
          </a:p>
          <a:p>
            <a:r>
              <a:rPr lang="en-US" sz="1400" dirty="0">
                <a:solidFill>
                  <a:srgbClr val="CC66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(2011)</a:t>
            </a:r>
            <a:r>
              <a:rPr lang="en-US" sz="14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en-IN" sz="1400" dirty="0">
              <a:solidFill>
                <a:srgbClr val="CC6600"/>
              </a:solidFill>
              <a:effectLst/>
              <a:latin typeface="Times New Roman" panose="02020603050405020304" pitchFamily="18" charset="0"/>
              <a:ea typeface="HG Mincho Light J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020076-E810-F3A2-5CBB-327714F88284}"/>
              </a:ext>
            </a:extLst>
          </p:cNvPr>
          <p:cNvSpPr txBox="1"/>
          <p:nvPr/>
        </p:nvSpPr>
        <p:spPr>
          <a:xfrm>
            <a:off x="124058" y="5788223"/>
            <a:ext cx="2537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doi</a:t>
            </a:r>
            <a:r>
              <a:rPr lang="en-US" sz="14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:</a:t>
            </a:r>
            <a:r>
              <a:rPr lang="en-US" sz="14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10.1016/j.nima.2010.07.026</a:t>
            </a:r>
            <a:endParaRPr lang="en-IN" sz="1400" dirty="0">
              <a:solidFill>
                <a:srgbClr val="CC6600"/>
              </a:solidFill>
              <a:effectLst/>
              <a:latin typeface="Times New Roman" panose="02020603050405020304" pitchFamily="18" charset="0"/>
              <a:ea typeface="HG Mincho Light J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1792C1B-BEB9-61EE-16B1-4675D663F6C2}"/>
              </a:ext>
            </a:extLst>
          </p:cNvPr>
          <p:cNvSpPr txBox="1"/>
          <p:nvPr/>
        </p:nvSpPr>
        <p:spPr>
          <a:xfrm>
            <a:off x="5698330" y="5795591"/>
            <a:ext cx="3522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doi:10.1088/1748-0221/10/09/P09017 </a:t>
            </a:r>
            <a:r>
              <a:rPr lang="en-US" sz="1400" dirty="0">
                <a:solidFill>
                  <a:srgbClr val="CC6600"/>
                </a:solidFill>
                <a:latin typeface="Times New Roman" panose="02020603050405020304" pitchFamily="18" charset="0"/>
              </a:rPr>
              <a:t>(2015)</a:t>
            </a:r>
          </a:p>
          <a:p>
            <a:r>
              <a:rPr lang="en-IN" sz="1400" dirty="0">
                <a:solidFill>
                  <a:srgbClr val="CC6600"/>
                </a:solidFill>
                <a:latin typeface="Times New Roman" panose="02020603050405020304" pitchFamily="18" charset="0"/>
              </a:rPr>
              <a:t>doi: 10.1016/j.nima.2017.04.031</a:t>
            </a:r>
          </a:p>
        </p:txBody>
      </p:sp>
    </p:spTree>
    <p:extLst>
      <p:ext uri="{BB962C8B-B14F-4D97-AF65-F5344CB8AC3E}">
        <p14:creationId xmlns:p14="http://schemas.microsoft.com/office/powerpoint/2010/main" val="2036330245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994" y="152400"/>
            <a:ext cx="8229600" cy="991396"/>
          </a:xfrm>
        </p:spPr>
        <p:txBody>
          <a:bodyPr>
            <a:normAutofit/>
          </a:bodyPr>
          <a:lstStyle/>
          <a:p>
            <a:r>
              <a:rPr lang="en-US" sz="2800" b="1" dirty="0"/>
              <a:t>Roughness in RPCs</a:t>
            </a:r>
            <a:endParaRPr lang="en-IN" sz="2800" b="1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8594" y="990600"/>
            <a:ext cx="3839490" cy="2781468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97" y="977854"/>
            <a:ext cx="4419601" cy="226064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872" y="3360607"/>
            <a:ext cx="2580533" cy="251649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9625" y="3886200"/>
            <a:ext cx="3957509" cy="2079369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31 Jan 2024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First DRD1 collaboration meeting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F3D0-C923-4D5F-88FC-CAD1251CE5DF}" type="slidenum">
              <a:rPr lang="en-US" altLang="en-US" smtClean="0"/>
              <a:pPr/>
              <a:t>13</a:t>
            </a:fld>
            <a:endParaRPr lang="en-US" alt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6E3421-3063-06C0-E4B6-69A6B4F946A4}"/>
              </a:ext>
            </a:extLst>
          </p:cNvPr>
          <p:cNvSpPr txBox="1"/>
          <p:nvPr/>
        </p:nvSpPr>
        <p:spPr>
          <a:xfrm>
            <a:off x="630454" y="5965569"/>
            <a:ext cx="34240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doi</a:t>
            </a:r>
            <a:r>
              <a:rPr lang="en-US" sz="14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: 10.1088/1748-0221/7/11/T11027</a:t>
            </a:r>
            <a:r>
              <a:rPr lang="en-IN" sz="1400" dirty="0">
                <a:solidFill>
                  <a:srgbClr val="CC6600"/>
                </a:solidFill>
                <a:latin typeface="Times New Roman" panose="02020603050405020304" pitchFamily="18" charset="0"/>
                <a:ea typeface="HG Mincho Light J"/>
              </a:rPr>
              <a:t> </a:t>
            </a:r>
            <a:r>
              <a:rPr lang="en-IN" sz="1400" dirty="0">
                <a:solidFill>
                  <a:srgbClr val="CC6600"/>
                </a:solidFill>
              </a:rPr>
              <a:t>(2012)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F2D5687-F029-1213-DAFC-44F4BBE9F711}"/>
              </a:ext>
            </a:extLst>
          </p:cNvPr>
          <p:cNvSpPr txBox="1"/>
          <p:nvPr/>
        </p:nvSpPr>
        <p:spPr>
          <a:xfrm>
            <a:off x="5297704" y="5980809"/>
            <a:ext cx="3467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doi:10.1088/1748-0221/11/06/C06010 (2016)</a:t>
            </a:r>
            <a:endParaRPr lang="en-IN" sz="1400" dirty="0">
              <a:solidFill>
                <a:srgbClr val="CC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31599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1"/>
          <p:cNvSpPr txBox="1">
            <a:spLocks noChangeArrowheads="1"/>
          </p:cNvSpPr>
          <p:nvPr/>
        </p:nvSpPr>
        <p:spPr bwMode="auto">
          <a:xfrm>
            <a:off x="2560194" y="101026"/>
            <a:ext cx="452720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n-US" sz="3200" b="1" dirty="0">
                <a:solidFill>
                  <a:srgbClr val="00B050"/>
                </a:solidFill>
                <a:latin typeface="Papyrus" panose="03070502060502030205" pitchFamily="66" charset="0"/>
                <a:ea typeface="+mj-ea"/>
                <a:cs typeface="+mj-cs"/>
              </a:rPr>
              <a:t>Triple GEM @ CMS</a:t>
            </a:r>
            <a:endParaRPr lang="en-IN" sz="3200" b="1" dirty="0">
              <a:solidFill>
                <a:srgbClr val="00B050"/>
              </a:solidFill>
              <a:latin typeface="Papyrus" panose="03070502060502030205" pitchFamily="66" charset="0"/>
              <a:ea typeface="+mj-ea"/>
              <a:cs typeface="+mj-c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955297" y="762000"/>
            <a:ext cx="8307217" cy="5715000"/>
            <a:chOff x="45485" y="203882"/>
            <a:chExt cx="9022316" cy="6578655"/>
          </a:xfrm>
        </p:grpSpPr>
        <p:sp>
          <p:nvSpPr>
            <p:cNvPr id="3" name="Rounded Rectangle 2"/>
            <p:cNvSpPr/>
            <p:nvPr/>
          </p:nvSpPr>
          <p:spPr>
            <a:xfrm>
              <a:off x="60207" y="382586"/>
              <a:ext cx="2749550" cy="199072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2913396" y="306248"/>
              <a:ext cx="2854886" cy="1939576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5921375" y="203882"/>
              <a:ext cx="3146426" cy="2082118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5921376" y="2373314"/>
              <a:ext cx="3088264" cy="1924049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4230" y="2478016"/>
              <a:ext cx="3017955" cy="1968982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/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6184465" y="4471925"/>
              <a:ext cx="2825175" cy="224075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45485" y="4560662"/>
              <a:ext cx="2955583" cy="2221875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3107454" y="4546243"/>
              <a:ext cx="3010011" cy="2216508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IN" dirty="0"/>
            </a:p>
          </p:txBody>
        </p:sp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24001" y="2275453"/>
              <a:ext cx="2491188" cy="2171545"/>
            </a:xfrm>
            <a:prstGeom prst="rect">
              <a:avLst/>
            </a:prstGeom>
          </p:spPr>
        </p:pic>
        <p:sp>
          <p:nvSpPr>
            <p:cNvPr id="35" name="TextBox 1"/>
            <p:cNvSpPr txBox="1">
              <a:spLocks noChangeArrowheads="1"/>
            </p:cNvSpPr>
            <p:nvPr/>
          </p:nvSpPr>
          <p:spPr bwMode="auto">
            <a:xfrm>
              <a:off x="3395066" y="3972624"/>
              <a:ext cx="2334810" cy="460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2000" dirty="0">
                  <a:solidFill>
                    <a:srgbClr val="990000"/>
                  </a:solidFill>
                  <a:latin typeface="Arial Black" pitchFamily="34" charset="0"/>
                </a:rPr>
                <a:t>Cell Structure</a:t>
              </a:r>
              <a:endParaRPr lang="en-IN" sz="2000" dirty="0">
                <a:solidFill>
                  <a:srgbClr val="990000"/>
                </a:solidFill>
                <a:latin typeface="Arial Black" pitchFamily="34" charset="0"/>
              </a:endParaRPr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5619" y="352011"/>
              <a:ext cx="2590439" cy="1870183"/>
            </a:xfrm>
            <a:prstGeom prst="rect">
              <a:avLst/>
            </a:prstGeom>
          </p:spPr>
        </p:pic>
        <p:sp>
          <p:nvSpPr>
            <p:cNvPr id="46" name="TextBox 1"/>
            <p:cNvSpPr txBox="1">
              <a:spLocks noChangeArrowheads="1"/>
            </p:cNvSpPr>
            <p:nvPr/>
          </p:nvSpPr>
          <p:spPr bwMode="auto">
            <a:xfrm>
              <a:off x="3060201" y="1255323"/>
              <a:ext cx="2321091" cy="460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2000" dirty="0">
                  <a:solidFill>
                    <a:srgbClr val="006600"/>
                  </a:solidFill>
                  <a:latin typeface="Arial Black" pitchFamily="34" charset="0"/>
                </a:rPr>
                <a:t>Electric Field </a:t>
              </a:r>
              <a:endParaRPr lang="en-IN" sz="2000" dirty="0">
                <a:solidFill>
                  <a:srgbClr val="006600"/>
                </a:solidFill>
                <a:latin typeface="Arial Black" pitchFamily="34" charset="0"/>
              </a:endParaRPr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66" b="12330"/>
            <a:stretch/>
          </p:blipFill>
          <p:spPr>
            <a:xfrm>
              <a:off x="191025" y="497240"/>
              <a:ext cx="2496209" cy="1780426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04755" y="4546244"/>
              <a:ext cx="2395469" cy="2072002"/>
            </a:xfrm>
            <a:prstGeom prst="rect">
              <a:avLst/>
            </a:prstGeom>
          </p:spPr>
        </p:pic>
        <p:sp>
          <p:nvSpPr>
            <p:cNvPr id="50" name="TextBox 7"/>
            <p:cNvSpPr txBox="1">
              <a:spLocks noChangeArrowheads="1"/>
            </p:cNvSpPr>
            <p:nvPr/>
          </p:nvSpPr>
          <p:spPr bwMode="auto">
            <a:xfrm>
              <a:off x="6243374" y="6110009"/>
              <a:ext cx="2569495" cy="389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1600" dirty="0">
                  <a:solidFill>
                    <a:srgbClr val="CC0099"/>
                  </a:solidFill>
                  <a:latin typeface="Arial Black" pitchFamily="34" charset="0"/>
                </a:rPr>
                <a:t>Electron Avalanche</a:t>
              </a:r>
              <a:endParaRPr lang="en-IN" sz="1600" dirty="0">
                <a:solidFill>
                  <a:srgbClr val="CC0099"/>
                </a:solidFill>
                <a:latin typeface="Arial Black" pitchFamily="34" charset="0"/>
              </a:endParaRPr>
            </a:p>
          </p:txBody>
        </p:sp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7465" y="2425967"/>
              <a:ext cx="2810468" cy="1831674"/>
            </a:xfrm>
            <a:prstGeom prst="rect">
              <a:avLst/>
            </a:prstGeom>
          </p:spPr>
        </p:pic>
        <p:sp>
          <p:nvSpPr>
            <p:cNvPr id="52" name="TextBox 7"/>
            <p:cNvSpPr txBox="1">
              <a:spLocks noChangeArrowheads="1"/>
            </p:cNvSpPr>
            <p:nvPr/>
          </p:nvSpPr>
          <p:spPr bwMode="auto">
            <a:xfrm>
              <a:off x="6463825" y="3377761"/>
              <a:ext cx="2238985" cy="460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2000" dirty="0">
                  <a:solidFill>
                    <a:srgbClr val="002060"/>
                  </a:solidFill>
                  <a:latin typeface="Arial Black" pitchFamily="34" charset="0"/>
                </a:rPr>
                <a:t>Transmission</a:t>
              </a:r>
              <a:endParaRPr lang="en-IN" sz="2000" dirty="0">
                <a:solidFill>
                  <a:srgbClr val="002060"/>
                </a:solidFill>
                <a:latin typeface="Arial Black" pitchFamily="34" charset="0"/>
              </a:endParaRPr>
            </a:p>
          </p:txBody>
        </p:sp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4914" y="4620568"/>
              <a:ext cx="2815090" cy="1997678"/>
            </a:xfrm>
            <a:prstGeom prst="rect">
              <a:avLst/>
            </a:prstGeom>
          </p:spPr>
        </p:pic>
        <p:sp>
          <p:nvSpPr>
            <p:cNvPr id="54" name="TextBox 7"/>
            <p:cNvSpPr txBox="1">
              <a:spLocks noChangeArrowheads="1"/>
            </p:cNvSpPr>
            <p:nvPr/>
          </p:nvSpPr>
          <p:spPr bwMode="auto">
            <a:xfrm>
              <a:off x="3520505" y="5392244"/>
              <a:ext cx="896959" cy="460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2000" dirty="0">
                  <a:solidFill>
                    <a:srgbClr val="FF0000"/>
                  </a:solidFill>
                  <a:latin typeface="Arial Black" pitchFamily="34" charset="0"/>
                </a:rPr>
                <a:t>Gain</a:t>
              </a:r>
              <a:endParaRPr lang="en-IN" sz="2000" dirty="0">
                <a:solidFill>
                  <a:srgbClr val="FF0000"/>
                </a:solidFill>
                <a:latin typeface="Arial Black" pitchFamily="34" charset="0"/>
              </a:endParaRPr>
            </a:p>
          </p:txBody>
        </p:sp>
        <p:pic>
          <p:nvPicPr>
            <p:cNvPr id="55" name="Picture 5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1462" y="4665416"/>
              <a:ext cx="2750279" cy="1796339"/>
            </a:xfrm>
            <a:prstGeom prst="rect">
              <a:avLst/>
            </a:prstGeom>
          </p:spPr>
        </p:pic>
        <p:sp>
          <p:nvSpPr>
            <p:cNvPr id="56" name="TextBox 7"/>
            <p:cNvSpPr txBox="1">
              <a:spLocks noChangeArrowheads="1"/>
            </p:cNvSpPr>
            <p:nvPr/>
          </p:nvSpPr>
          <p:spPr bwMode="auto">
            <a:xfrm>
              <a:off x="84924" y="5476741"/>
              <a:ext cx="2708148" cy="3897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1600" dirty="0">
                  <a:solidFill>
                    <a:srgbClr val="663300"/>
                  </a:solidFill>
                  <a:latin typeface="Arial Black" pitchFamily="34" charset="0"/>
                </a:rPr>
                <a:t>Temporal Resolution</a:t>
              </a:r>
              <a:endParaRPr lang="en-IN" sz="1600" dirty="0">
                <a:solidFill>
                  <a:srgbClr val="663300"/>
                </a:solidFill>
                <a:latin typeface="Arial Black" pitchFamily="34" charset="0"/>
              </a:endParaRPr>
            </a:p>
          </p:txBody>
        </p:sp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84465" y="299463"/>
              <a:ext cx="2743468" cy="1975277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335" y="2536096"/>
              <a:ext cx="2555122" cy="1867575"/>
            </a:xfrm>
            <a:prstGeom prst="rect">
              <a:avLst/>
            </a:prstGeom>
          </p:spPr>
        </p:pic>
        <p:sp>
          <p:nvSpPr>
            <p:cNvPr id="61" name="TextBox 8"/>
            <p:cNvSpPr txBox="1">
              <a:spLocks noChangeArrowheads="1"/>
            </p:cNvSpPr>
            <p:nvPr/>
          </p:nvSpPr>
          <p:spPr bwMode="auto">
            <a:xfrm>
              <a:off x="93133" y="4068612"/>
              <a:ext cx="2350688" cy="460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2000" dirty="0">
                  <a:solidFill>
                    <a:srgbClr val="993300"/>
                  </a:solidFill>
                  <a:latin typeface="Arial Black" pitchFamily="34" charset="0"/>
                </a:rPr>
                <a:t>Ion Drift Lines</a:t>
              </a:r>
              <a:endParaRPr lang="en-IN" sz="2000" dirty="0">
                <a:solidFill>
                  <a:srgbClr val="993300"/>
                </a:solidFill>
                <a:latin typeface="Arial Black" pitchFamily="34" charset="0"/>
              </a:endParaRPr>
            </a:p>
          </p:txBody>
        </p:sp>
        <p:sp>
          <p:nvSpPr>
            <p:cNvPr id="62" name="TextBox 8"/>
            <p:cNvSpPr txBox="1">
              <a:spLocks noChangeArrowheads="1"/>
            </p:cNvSpPr>
            <p:nvPr/>
          </p:nvSpPr>
          <p:spPr bwMode="auto">
            <a:xfrm>
              <a:off x="6667336" y="977839"/>
              <a:ext cx="1857987" cy="460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sz="2000" dirty="0">
                  <a:solidFill>
                    <a:srgbClr val="CC6600"/>
                  </a:solidFill>
                  <a:latin typeface="Arial Black" pitchFamily="34" charset="0"/>
                </a:rPr>
                <a:t>Field Lines</a:t>
              </a:r>
              <a:endParaRPr lang="en-IN" sz="2000" dirty="0">
                <a:solidFill>
                  <a:srgbClr val="CC6600"/>
                </a:solidFill>
                <a:latin typeface="Arial Black" pitchFamily="34" charset="0"/>
              </a:endParaRPr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31 Jan 2024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First DRD1 collaboration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F0EE-174D-4B0E-B7A3-B8E766485BBD}" type="slidenum">
              <a:rPr lang="en-US" altLang="en-US" smtClean="0"/>
              <a:pPr/>
              <a:t>14</a:t>
            </a:fld>
            <a:endParaRPr lang="en-US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D04FD4-645F-2E13-875B-452BBA8A1D91}"/>
              </a:ext>
            </a:extLst>
          </p:cNvPr>
          <p:cNvSpPr txBox="1"/>
          <p:nvPr/>
        </p:nvSpPr>
        <p:spPr>
          <a:xfrm rot="16200000">
            <a:off x="8258346" y="5282774"/>
            <a:ext cx="2537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doi</a:t>
            </a:r>
            <a:r>
              <a:rPr lang="en-US" sz="14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: 10.1016/j.nima.2017.06.054</a:t>
            </a:r>
            <a:endParaRPr lang="en-IN" sz="1400" dirty="0">
              <a:solidFill>
                <a:srgbClr val="CC66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719837-1F90-4C58-D48E-5380533422BE}"/>
              </a:ext>
            </a:extLst>
          </p:cNvPr>
          <p:cNvSpPr txBox="1"/>
          <p:nvPr/>
        </p:nvSpPr>
        <p:spPr>
          <a:xfrm rot="16200000">
            <a:off x="7752154" y="2284511"/>
            <a:ext cx="35051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doi</a:t>
            </a:r>
            <a:r>
              <a:rPr lang="en-US" sz="14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: 10.1088/1742-6596/759/1/012071 </a:t>
            </a:r>
            <a:r>
              <a:rPr lang="en-US" sz="1400" dirty="0">
                <a:solidFill>
                  <a:srgbClr val="CC6600"/>
                </a:solidFill>
                <a:latin typeface="Times New Roman" panose="02020603050405020304" pitchFamily="18" charset="0"/>
              </a:rPr>
              <a:t>(2016)</a:t>
            </a:r>
            <a:endParaRPr lang="en-IN" sz="1400" dirty="0">
              <a:solidFill>
                <a:srgbClr val="CC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646101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Fast Volume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9157" y="1265752"/>
            <a:ext cx="3922637" cy="4754048"/>
          </a:xfrm>
        </p:spPr>
        <p:txBody>
          <a:bodyPr/>
          <a:lstStyle/>
          <a:p>
            <a:pPr marL="0" indent="0">
              <a:buNone/>
            </a:pPr>
            <a:r>
              <a:rPr lang="en-IN" sz="1600" dirty="0"/>
              <a:t>• Typical problem related to MPGD </a:t>
            </a:r>
          </a:p>
          <a:p>
            <a:pPr lvl="1"/>
            <a:r>
              <a:rPr lang="en-IN" sz="1600" dirty="0"/>
              <a:t>Hundreds of primitives, thousands of elements and hundreds of repetitions. </a:t>
            </a:r>
          </a:p>
          <a:p>
            <a:pPr marL="0" indent="0">
              <a:buNone/>
            </a:pPr>
            <a:r>
              <a:rPr lang="en-IN" sz="1600" dirty="0"/>
              <a:t>• Time to estimate potential and electric field at each point is significant. </a:t>
            </a:r>
          </a:p>
          <a:p>
            <a:pPr marL="0" indent="0">
              <a:buNone/>
            </a:pPr>
            <a:r>
              <a:rPr lang="en-IN" sz="1600" dirty="0"/>
              <a:t>• Complex processes such as avalanche, Monte-Carlo tracking and Micro-Tracking take enormous amount of time. </a:t>
            </a:r>
          </a:p>
          <a:p>
            <a:pPr marL="0" indent="0">
              <a:buNone/>
            </a:pPr>
            <a:r>
              <a:rPr lang="en-IN" sz="1600" dirty="0"/>
              <a:t>• Way out is to use pre-computed values of potential and field at large number of nodal points in a set of suitable volumes. </a:t>
            </a:r>
          </a:p>
          <a:p>
            <a:pPr marL="0" indent="0">
              <a:buNone/>
            </a:pPr>
            <a:r>
              <a:rPr lang="en-IN" sz="1600" dirty="0"/>
              <a:t>• These, so called </a:t>
            </a:r>
            <a:r>
              <a:rPr lang="en-IN" sz="1600" dirty="0">
                <a:solidFill>
                  <a:srgbClr val="C00000"/>
                </a:solidFill>
              </a:rPr>
              <a:t>Fast Volumes</a:t>
            </a:r>
            <a:r>
              <a:rPr lang="en-IN" sz="1600" dirty="0"/>
              <a:t>, are chosen such that they can be repeated to represent any region of a given device and simple </a:t>
            </a:r>
            <a:r>
              <a:rPr lang="en-IN" sz="1600" dirty="0">
                <a:solidFill>
                  <a:srgbClr val="FFFF66"/>
                </a:solidFill>
              </a:rPr>
              <a:t>trilinear interpolation </a:t>
            </a:r>
            <a:r>
              <a:rPr lang="en-IN" sz="1600" dirty="0"/>
              <a:t>is used to find the properties at non-nodal points.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31 Jan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First DRD1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F3D0-C923-4D5F-88FC-CAD1251CE5DF}" type="slidenum">
              <a:rPr lang="en-US" altLang="en-US" smtClean="0"/>
              <a:pPr/>
              <a:t>15</a:t>
            </a:fld>
            <a:endParaRPr lang="en-US" alt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4194" y="1143000"/>
            <a:ext cx="2351527" cy="19812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2594" y="1143000"/>
            <a:ext cx="2388852" cy="1981200"/>
          </a:xfrm>
          <a:prstGeom prst="rect">
            <a:avLst/>
          </a:prstGeom>
        </p:spPr>
      </p:pic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E16EAF37-D1E0-FAF0-CE5A-7D65EBB5DE9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1650473"/>
              </p:ext>
            </p:extLst>
          </p:nvPr>
        </p:nvGraphicFramePr>
        <p:xfrm>
          <a:off x="4191794" y="3275270"/>
          <a:ext cx="5333999" cy="29677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41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96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617">
                <a:tc gridSpan="3">
                  <a:txBody>
                    <a:bodyPr/>
                    <a:lstStyle/>
                    <a:p>
                      <a:r>
                        <a:rPr lang="en-US" sz="1400" dirty="0"/>
                        <a:t>Effect of using Fast Volume</a:t>
                      </a:r>
                      <a:endParaRPr lang="en-IN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617">
                <a:tc>
                  <a:txBody>
                    <a:bodyPr/>
                    <a:lstStyle/>
                    <a:p>
                      <a:r>
                        <a:rPr lang="en-US" sz="1400" dirty="0"/>
                        <a:t>Computation time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Without </a:t>
                      </a:r>
                      <a:r>
                        <a:rPr lang="en-US" sz="1400" dirty="0" err="1"/>
                        <a:t>FastVol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With </a:t>
                      </a:r>
                      <a:r>
                        <a:rPr lang="en-US" sz="1400" dirty="0" err="1"/>
                        <a:t>FastVol</a:t>
                      </a:r>
                      <a:endParaRPr lang="en-IN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122">
                <a:tc>
                  <a:txBody>
                    <a:bodyPr/>
                    <a:lstStyle/>
                    <a:p>
                      <a:r>
                        <a:rPr lang="en-US" sz="1400" dirty="0"/>
                        <a:t>Charge density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15s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5m16s</a:t>
                      </a:r>
                      <a:endParaRPr lang="en-US" sz="1400" baseline="0" dirty="0"/>
                    </a:p>
                    <a:p>
                      <a:r>
                        <a:rPr lang="en-US" sz="1400" baseline="0" dirty="0"/>
                        <a:t>(includes calculation of </a:t>
                      </a:r>
                      <a:r>
                        <a:rPr lang="en-US" sz="1400" baseline="0" dirty="0" err="1"/>
                        <a:t>FastVol</a:t>
                      </a:r>
                      <a:r>
                        <a:rPr lang="en-US" sz="1400" baseline="0" dirty="0"/>
                        <a:t>)</a:t>
                      </a:r>
                      <a:endParaRPr lang="en-IN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3617">
                <a:tc>
                  <a:txBody>
                    <a:bodyPr/>
                    <a:lstStyle/>
                    <a:p>
                      <a:r>
                        <a:rPr lang="en-US" sz="1400" dirty="0"/>
                        <a:t>Field map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6m33s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1s (error 0.3%)</a:t>
                      </a:r>
                      <a:endParaRPr lang="en-IN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3617">
                <a:tc>
                  <a:txBody>
                    <a:bodyPr/>
                    <a:lstStyle/>
                    <a:p>
                      <a:r>
                        <a:rPr lang="en-US" sz="1400" dirty="0"/>
                        <a:t>Ten drift lines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7m54s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2s</a:t>
                      </a:r>
                      <a:endParaRPr lang="en-IN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3617">
                <a:tc>
                  <a:txBody>
                    <a:bodyPr/>
                    <a:lstStyle/>
                    <a:p>
                      <a:r>
                        <a:rPr lang="en-US" sz="1400" dirty="0"/>
                        <a:t>Number of avalanch</a:t>
                      </a:r>
                      <a:r>
                        <a:rPr lang="en-US" sz="1400" baseline="0" dirty="0"/>
                        <a:t>e electrons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712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726</a:t>
                      </a:r>
                      <a:endParaRPr lang="en-IN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3617">
                <a:tc>
                  <a:txBody>
                    <a:bodyPr/>
                    <a:lstStyle/>
                    <a:p>
                      <a:r>
                        <a:rPr lang="en-US" sz="1400" dirty="0"/>
                        <a:t>Hundred</a:t>
                      </a:r>
                      <a:r>
                        <a:rPr lang="en-US" sz="1400" baseline="0" dirty="0"/>
                        <a:t> avalanches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 days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21s</a:t>
                      </a:r>
                      <a:endParaRPr lang="en-IN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376463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2780" y="713150"/>
            <a:ext cx="2334415" cy="2030051"/>
          </a:xfrm>
          <a:prstGeom prst="rect">
            <a:avLst/>
          </a:prstGeom>
        </p:spPr>
      </p:pic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7029205" y="2656369"/>
            <a:ext cx="2377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1400" dirty="0">
                <a:solidFill>
                  <a:srgbClr val="FFCCCC"/>
                </a:solidFill>
                <a:latin typeface="Arial Narrow" pitchFamily="34" charset="0"/>
              </a:rPr>
              <a:t>Diameter 400 </a:t>
            </a:r>
            <a:r>
              <a:rPr lang="en-US" sz="1400" dirty="0">
                <a:solidFill>
                  <a:srgbClr val="FFCCCC"/>
                </a:solidFill>
                <a:latin typeface="Arial Narrow" pitchFamily="34" charset="0"/>
                <a:sym typeface="Symbol" pitchFamily="18" charset="2"/>
              </a:rPr>
              <a:t>m, Pitch 2 mm</a:t>
            </a:r>
            <a:endParaRPr lang="en-IN" sz="1400" dirty="0">
              <a:solidFill>
                <a:srgbClr val="FFCCCC"/>
              </a:solidFill>
              <a:latin typeface="Arial Narrow" pitchFamily="34" charset="0"/>
            </a:endParaRP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984956" y="569656"/>
            <a:ext cx="5950039" cy="2554545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1750" cmpd="dbl">
            <a:solidFill>
              <a:srgbClr val="660066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just" eaLnBrk="1" hangingPunct="1">
              <a:buFont typeface="Wingdings" pitchFamily="2" charset="2"/>
              <a:buChar char="ü"/>
            </a:pPr>
            <a:r>
              <a:rPr lang="en-US" sz="1600" b="1" dirty="0">
                <a:solidFill>
                  <a:srgbClr val="7030A0"/>
                </a:solidFill>
                <a:latin typeface="Arial Narrow" pitchFamily="34" charset="0"/>
              </a:rPr>
              <a:t>Spacers cause significant perturbation resulting in increased field values, particularly in the regions where cylinders touch the mesh </a:t>
            </a:r>
          </a:p>
          <a:p>
            <a:pPr algn="just" eaLnBrk="1" hangingPunct="1">
              <a:buFont typeface="Wingdings" pitchFamily="2" charset="2"/>
              <a:buChar char="ü"/>
            </a:pPr>
            <a:r>
              <a:rPr lang="en-US" sz="1600" b="1" dirty="0">
                <a:solidFill>
                  <a:srgbClr val="7030A0"/>
                </a:solidFill>
                <a:latin typeface="Arial Narrow" pitchFamily="34" charset="0"/>
              </a:rPr>
              <a:t>Electron drift lines get distorted near the spacer, some electrons are lost on it, resulting in a reduced gain</a:t>
            </a:r>
          </a:p>
          <a:p>
            <a:pPr algn="just" eaLnBrk="1" hangingPunct="1">
              <a:buFont typeface="Wingdings" pitchFamily="2" charset="2"/>
              <a:buChar char="ü"/>
            </a:pPr>
            <a:r>
              <a:rPr lang="en-US" sz="1600" b="1" dirty="0">
                <a:solidFill>
                  <a:srgbClr val="7030A0"/>
                </a:solidFill>
                <a:latin typeface="Arial Narrow" pitchFamily="34" charset="0"/>
              </a:rPr>
              <a:t>Due to the reduced gain, electron signal strength gets affected significantly, the signal profile consists of a long tail resulting from the distorted drift</a:t>
            </a:r>
            <a:endParaRPr lang="en-IN" sz="1600" b="1" dirty="0">
              <a:solidFill>
                <a:srgbClr val="7030A0"/>
              </a:solidFill>
              <a:latin typeface="Arial Narrow" pitchFamily="34" charset="0"/>
            </a:endParaRPr>
          </a:p>
          <a:p>
            <a:pPr algn="just" eaLnBrk="1" hangingPunct="1">
              <a:buFont typeface="Wingdings" pitchFamily="2" charset="2"/>
              <a:buChar char="ü"/>
            </a:pPr>
            <a:r>
              <a:rPr lang="en-US" sz="1600" b="1" dirty="0">
                <a:solidFill>
                  <a:srgbClr val="7030A0"/>
                </a:solidFill>
                <a:latin typeface="Arial Narrow" pitchFamily="34" charset="0"/>
              </a:rPr>
              <a:t>Due to the dead regions introduced by the spacer, the readout pads below or close to the spacers are found to be affected which leads to inefficiencies in track reconstruction</a:t>
            </a:r>
            <a:endParaRPr lang="en-IN" sz="1600" b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98546" y="67449"/>
            <a:ext cx="3429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  <a:latin typeface="Papyrus" panose="03070502060502030205" pitchFamily="66" charset="0"/>
                <a:ea typeface="+mj-ea"/>
                <a:cs typeface="+mj-cs"/>
              </a:rPr>
              <a:t>Effect of Spacer</a:t>
            </a:r>
          </a:p>
        </p:txBody>
      </p:sp>
      <p:pic>
        <p:nvPicPr>
          <p:cNvPr id="10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666" y="3163441"/>
            <a:ext cx="4231252" cy="2604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9427" y="4164630"/>
            <a:ext cx="1990859" cy="19607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015" y="2895601"/>
            <a:ext cx="2892380" cy="188915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0015" y="4811427"/>
            <a:ext cx="2511379" cy="1476857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31 Jan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First DRD1 collaboration meeting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F0EE-174D-4B0E-B7A3-B8E766485BBD}" type="slidenum">
              <a:rPr lang="en-US" altLang="en-US" smtClean="0"/>
              <a:pPr/>
              <a:t>16</a:t>
            </a:fld>
            <a:endParaRPr lang="en-US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24C045D-F0A9-FAE0-FCD7-026927043EB7}"/>
              </a:ext>
            </a:extLst>
          </p:cNvPr>
          <p:cNvSpPr txBox="1"/>
          <p:nvPr/>
        </p:nvSpPr>
        <p:spPr>
          <a:xfrm rot="16200000">
            <a:off x="8102968" y="4038451"/>
            <a:ext cx="25378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doi</a:t>
            </a:r>
            <a:r>
              <a:rPr lang="en-US" sz="14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: 10.1016/j.nima.2015.04.051</a:t>
            </a:r>
            <a:endParaRPr lang="en-IN" sz="1400" dirty="0">
              <a:solidFill>
                <a:srgbClr val="CC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2441849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OpenMP code parallelization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995" y="1550988"/>
            <a:ext cx="4038600" cy="4662551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Open Multi-Processing (</a:t>
            </a:r>
            <a:r>
              <a:rPr lang="en-US" dirty="0" err="1"/>
              <a:t>OpenMP</a:t>
            </a:r>
            <a:r>
              <a:rPr lang="en-US" dirty="0"/>
              <a:t>): an Application Programming Interface (API).</a:t>
            </a:r>
          </a:p>
          <a:p>
            <a:pPr>
              <a:lnSpc>
                <a:spcPct val="120000"/>
              </a:lnSpc>
            </a:pPr>
            <a:r>
              <a:rPr lang="en-US" dirty="0"/>
              <a:t>Supports multi-platform shared memory multiprocessor programming in C, C++ and Fortran on most processor architectures and operating systems.</a:t>
            </a:r>
          </a:p>
          <a:p>
            <a:pPr>
              <a:lnSpc>
                <a:spcPct val="120000"/>
              </a:lnSpc>
            </a:pPr>
            <a:r>
              <a:rPr lang="en-US" dirty="0"/>
              <a:t>Consists of a set of compiler directives, library routines and environment variables that influence run-time behavior.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 Jan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First DRD1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F9BC06F-20A3-14BC-44F2-BE07A335D1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4024" y="1836738"/>
            <a:ext cx="5820569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156976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34938"/>
            <a:ext cx="8907463" cy="1084262"/>
          </a:xfrm>
        </p:spPr>
        <p:txBody>
          <a:bodyPr/>
          <a:lstStyle/>
          <a:p>
            <a:r>
              <a:rPr lang="en-US" dirty="0"/>
              <a:t>Adaptive meshing</a:t>
            </a:r>
            <a:endParaRPr lang="en-IN" sz="2400" dirty="0">
              <a:solidFill>
                <a:srgbClr val="CC6600"/>
              </a:solidFill>
              <a:latin typeface="Monotype Corsiva" panose="03010101010201010101" pitchFamily="66" charset="0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 Jan 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IN"/>
              <a:t>First DRD1 collaboration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15" b="5021"/>
          <a:stretch/>
        </p:blipFill>
        <p:spPr>
          <a:xfrm>
            <a:off x="200099" y="1249710"/>
            <a:ext cx="3352801" cy="328672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8" name="Rounded Rectangle 7"/>
          <p:cNvSpPr/>
          <p:nvPr/>
        </p:nvSpPr>
        <p:spPr>
          <a:xfrm>
            <a:off x="191657" y="4536438"/>
            <a:ext cx="3810431" cy="176911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Foil thickness : 	50 </a:t>
            </a:r>
            <a:r>
              <a:rPr lang="en-US" sz="1600" b="1" dirty="0">
                <a:solidFill>
                  <a:schemeClr val="tx1"/>
                </a:solidFill>
                <a:latin typeface="Palatino Linotype" panose="02040502050505030304" pitchFamily="18" charset="0"/>
                <a:sym typeface="Symbol"/>
              </a:rPr>
              <a:t>m</a:t>
            </a:r>
            <a:endParaRPr lang="en-US" sz="1600" b="1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r>
              <a:rPr lang="en-US" sz="1600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Copper thickness : 	5  </a:t>
            </a:r>
            <a:r>
              <a:rPr lang="en-US" sz="1600" b="1" dirty="0">
                <a:solidFill>
                  <a:schemeClr val="tx1"/>
                </a:solidFill>
                <a:latin typeface="Palatino Linotype" panose="02040502050505030304" pitchFamily="18" charset="0"/>
                <a:sym typeface="Symbol"/>
              </a:rPr>
              <a:t>m</a:t>
            </a:r>
            <a:endParaRPr lang="en-US" sz="1600" b="1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r>
              <a:rPr lang="en-US" sz="1600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Hole </a:t>
            </a:r>
            <a:r>
              <a:rPr lang="en-US" sz="1600" b="1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dia</a:t>
            </a:r>
            <a:r>
              <a:rPr lang="en-US" sz="1600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 (outer) : 	70  </a:t>
            </a:r>
            <a:r>
              <a:rPr lang="en-US" sz="1600" b="1" dirty="0">
                <a:solidFill>
                  <a:schemeClr val="tx1"/>
                </a:solidFill>
                <a:latin typeface="Palatino Linotype" panose="02040502050505030304" pitchFamily="18" charset="0"/>
                <a:sym typeface="Symbol"/>
              </a:rPr>
              <a:t>m</a:t>
            </a:r>
            <a:endParaRPr lang="en-US" sz="1600" b="1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r>
              <a:rPr lang="en-US" sz="1600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Hole </a:t>
            </a:r>
            <a:r>
              <a:rPr lang="en-US" sz="1600" b="1" dirty="0" err="1">
                <a:solidFill>
                  <a:schemeClr val="tx1"/>
                </a:solidFill>
                <a:latin typeface="Palatino Linotype" panose="02040502050505030304" pitchFamily="18" charset="0"/>
              </a:rPr>
              <a:t>dia</a:t>
            </a:r>
            <a:r>
              <a:rPr lang="en-US" sz="1600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 (inner) : 	50  </a:t>
            </a:r>
            <a:r>
              <a:rPr lang="en-US" sz="1600" b="1" dirty="0">
                <a:solidFill>
                  <a:schemeClr val="tx1"/>
                </a:solidFill>
                <a:latin typeface="Palatino Linotype" panose="02040502050505030304" pitchFamily="18" charset="0"/>
                <a:sym typeface="Symbol"/>
              </a:rPr>
              <a:t>m</a:t>
            </a:r>
            <a:endParaRPr lang="en-US" sz="1600" b="1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r>
              <a:rPr lang="en-US" sz="1600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Hole pitch : 		140 </a:t>
            </a:r>
            <a:r>
              <a:rPr lang="en-US" sz="1600" b="1" dirty="0">
                <a:solidFill>
                  <a:schemeClr val="tx1"/>
                </a:solidFill>
                <a:latin typeface="Palatino Linotype" panose="02040502050505030304" pitchFamily="18" charset="0"/>
                <a:sym typeface="Symbol"/>
              </a:rPr>
              <a:t>m</a:t>
            </a:r>
            <a:endParaRPr lang="en-US" sz="1600" b="1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r>
              <a:rPr lang="en-US" sz="1600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Configuration :	3:1:2:1 (mm)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02088" y="1219200"/>
            <a:ext cx="5562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Triple GEM repetitions in X and Y: ~100</a:t>
            </a:r>
          </a:p>
          <a:p>
            <a:endParaRPr lang="en-US" sz="2000" dirty="0"/>
          </a:p>
          <a:p>
            <a:r>
              <a:rPr lang="en-US" sz="2000" dirty="0"/>
              <a:t>The question is:</a:t>
            </a:r>
          </a:p>
          <a:p>
            <a:r>
              <a:rPr lang="en-US" sz="2000" dirty="0">
                <a:solidFill>
                  <a:srgbClr val="FFFF99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Can we ignore the variation of charge density on a virtual GEM that is far away from the base device?</a:t>
            </a:r>
            <a:endParaRPr lang="en-IN" sz="2000" dirty="0">
              <a:solidFill>
                <a:srgbClr val="FFFF99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graphicFrame>
        <p:nvGraphicFramePr>
          <p:cNvPr id="3" name="Content Placeholder 6">
            <a:extLst>
              <a:ext uri="{FF2B5EF4-FFF2-40B4-BE49-F238E27FC236}">
                <a16:creationId xmlns:a16="http://schemas.microsoft.com/office/drawing/2014/main" id="{9FB48E88-15B2-4B46-ACF0-456B44BC7C3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5320617"/>
              </p:ext>
            </p:extLst>
          </p:nvPr>
        </p:nvGraphicFramePr>
        <p:xfrm>
          <a:off x="4078288" y="3295666"/>
          <a:ext cx="5410200" cy="273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2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2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646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404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n-IN" sz="1400" b="0" i="0" u="none" strike="noStrike" kern="1200" baseline="0" dirty="0">
                          <a:solidFill>
                            <a:schemeClr val="lt1"/>
                          </a:solidFill>
                          <a:latin typeface="Lucida Bright" panose="02040602050505020304" pitchFamily="18" charset="0"/>
                          <a:ea typeface="+mn-ea"/>
                          <a:cs typeface="+mn-cs"/>
                        </a:rPr>
                        <a:t>Computational time for calculation of charge density, potential and field map with and without AM and estimates of resulting error</a:t>
                      </a:r>
                      <a:endParaRPr lang="en-IN" sz="1400" dirty="0">
                        <a:latin typeface="Lucida Bright" panose="020406020505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err="1"/>
                        <a:t>PrimAfter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Charge density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Potential and field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Error</a:t>
                      </a:r>
                      <a:endParaRPr lang="en-IN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0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3m25s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141m2s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4m42s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27m69s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0.5%</a:t>
                      </a:r>
                      <a:endParaRPr lang="en-IN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5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4m27s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52m56s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0.3%</a:t>
                      </a:r>
                      <a:endParaRPr lang="en-IN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10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3m26s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71m28s</a:t>
                      </a:r>
                      <a:endParaRPr lang="en-IN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0.1%</a:t>
                      </a:r>
                      <a:endParaRPr lang="en-IN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5326644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31 Jan 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First DRD1 collaboration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E6F0EE-174D-4B0E-B7A3-B8E766485BBD}" type="slidenum">
              <a:rPr lang="en-US" altLang="en-US" smtClean="0"/>
              <a:pPr/>
              <a:t>19</a:t>
            </a:fld>
            <a:endParaRPr lang="en-US" altLang="en-US"/>
          </a:p>
        </p:txBody>
      </p:sp>
      <p:grpSp>
        <p:nvGrpSpPr>
          <p:cNvPr id="9" name="Group 8"/>
          <p:cNvGrpSpPr/>
          <p:nvPr/>
        </p:nvGrpSpPr>
        <p:grpSpPr>
          <a:xfrm>
            <a:off x="338493" y="2880084"/>
            <a:ext cx="8932097" cy="3389227"/>
            <a:chOff x="-2215159" y="-545701"/>
            <a:chExt cx="14579628" cy="9496964"/>
          </a:xfrm>
        </p:grpSpPr>
        <p:sp>
          <p:nvSpPr>
            <p:cNvPr id="5" name="TextBox 1198"/>
            <p:cNvSpPr txBox="1"/>
            <p:nvPr/>
          </p:nvSpPr>
          <p:spPr>
            <a:xfrm>
              <a:off x="-2215159" y="5483621"/>
              <a:ext cx="7248652" cy="33634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3453745" rtl="0" eaLnBrk="1" latinLnBrk="0" hangingPunct="1">
                <a:defRPr sz="679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26876" algn="l" defTabSz="3453745" rtl="0" eaLnBrk="1" latinLnBrk="0" hangingPunct="1">
                <a:defRPr sz="679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453745" algn="l" defTabSz="3453745" rtl="0" eaLnBrk="1" latinLnBrk="0" hangingPunct="1">
                <a:defRPr sz="679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180621" algn="l" defTabSz="3453745" rtl="0" eaLnBrk="1" latinLnBrk="0" hangingPunct="1">
                <a:defRPr sz="679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907497" algn="l" defTabSz="3453745" rtl="0" eaLnBrk="1" latinLnBrk="0" hangingPunct="1">
                <a:defRPr sz="679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8634370" algn="l" defTabSz="3453745" rtl="0" eaLnBrk="1" latinLnBrk="0" hangingPunct="1">
                <a:defRPr sz="679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0361242" algn="l" defTabSz="3453745" rtl="0" eaLnBrk="1" latinLnBrk="0" hangingPunct="1">
                <a:defRPr sz="679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2088118" algn="l" defTabSz="3453745" rtl="0" eaLnBrk="1" latinLnBrk="0" hangingPunct="1">
                <a:defRPr sz="679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3814991" algn="l" defTabSz="3453745" rtl="0" eaLnBrk="1" latinLnBrk="0" hangingPunct="1">
                <a:defRPr sz="679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IN" sz="18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Distortion as observed in </a:t>
              </a:r>
              <a:r>
                <a:rPr lang="en-IN" sz="18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Experiment</a:t>
              </a:r>
            </a:p>
            <a:p>
              <a:r>
                <a:rPr lang="en-IN" sz="18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At B=1T. Track is a 5 </a:t>
              </a:r>
              <a:r>
                <a:rPr lang="en-IN" sz="1800" b="1" dirty="0" err="1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GeV</a:t>
              </a:r>
              <a:r>
                <a:rPr lang="en-IN" sz="18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electron beam.</a:t>
              </a:r>
            </a:p>
            <a:p>
              <a:r>
                <a:rPr lang="en-IN" sz="18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Correction for the misalignment of the </a:t>
              </a:r>
            </a:p>
            <a:p>
              <a:r>
                <a:rPr lang="en-IN" sz="18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modules is not done here. </a:t>
              </a:r>
            </a:p>
          </p:txBody>
        </p:sp>
        <p:sp>
          <p:nvSpPr>
            <p:cNvPr id="6" name="TextBox 1235"/>
            <p:cNvSpPr txBox="1"/>
            <p:nvPr/>
          </p:nvSpPr>
          <p:spPr>
            <a:xfrm>
              <a:off x="5301904" y="5587817"/>
              <a:ext cx="7062565" cy="33634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3453745" rtl="0" eaLnBrk="1" latinLnBrk="0" hangingPunct="1">
                <a:defRPr sz="679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726876" algn="l" defTabSz="3453745" rtl="0" eaLnBrk="1" latinLnBrk="0" hangingPunct="1">
                <a:defRPr sz="679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453745" algn="l" defTabSz="3453745" rtl="0" eaLnBrk="1" latinLnBrk="0" hangingPunct="1">
                <a:defRPr sz="679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180621" algn="l" defTabSz="3453745" rtl="0" eaLnBrk="1" latinLnBrk="0" hangingPunct="1">
                <a:defRPr sz="679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6907497" algn="l" defTabSz="3453745" rtl="0" eaLnBrk="1" latinLnBrk="0" hangingPunct="1">
                <a:defRPr sz="679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8634370" algn="l" defTabSz="3453745" rtl="0" eaLnBrk="1" latinLnBrk="0" hangingPunct="1">
                <a:defRPr sz="679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0361242" algn="l" defTabSz="3453745" rtl="0" eaLnBrk="1" latinLnBrk="0" hangingPunct="1">
                <a:defRPr sz="679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12088118" algn="l" defTabSz="3453745" rtl="0" eaLnBrk="1" latinLnBrk="0" hangingPunct="1">
                <a:defRPr sz="679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13814991" algn="l" defTabSz="3453745" rtl="0" eaLnBrk="1" latinLnBrk="0" hangingPunct="1">
                <a:defRPr sz="6796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IN" sz="18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Distortion as obtained from </a:t>
              </a:r>
              <a:r>
                <a:rPr lang="en-IN" sz="1800" b="1" i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Simulation</a:t>
              </a:r>
            </a:p>
            <a:p>
              <a:r>
                <a:rPr lang="en-IN" sz="18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at B=1T. The track consists of of 457 </a:t>
              </a:r>
            </a:p>
            <a:p>
              <a:r>
                <a:rPr lang="en-IN" sz="18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equidistant primary electrons. </a:t>
              </a:r>
            </a:p>
            <a:p>
              <a:r>
                <a:rPr lang="en-IN" sz="18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Result is averaged over 50 tracks.</a:t>
              </a: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144478" y="-545701"/>
              <a:ext cx="7248654" cy="6133518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1236" y="-545701"/>
              <a:ext cx="6843233" cy="5821053"/>
            </a:xfrm>
            <a:prstGeom prst="rect">
              <a:avLst/>
            </a:prstGeom>
          </p:spPr>
        </p:pic>
      </p:grpSp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1219994" y="228601"/>
            <a:ext cx="7010400" cy="1079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r>
              <a:rPr lang="en-US" sz="3200" b="1" dirty="0">
                <a:solidFill>
                  <a:srgbClr val="00B050"/>
                </a:solidFill>
                <a:latin typeface="Papyrus" panose="03070502060502030205" pitchFamily="66" charset="0"/>
                <a:ea typeface="+mj-ea"/>
                <a:cs typeface="+mj-cs"/>
              </a:rPr>
              <a:t>Distortion in </a:t>
            </a:r>
            <a:r>
              <a:rPr lang="en-US" sz="3200" b="1" dirty="0" err="1">
                <a:solidFill>
                  <a:srgbClr val="00B050"/>
                </a:solidFill>
                <a:latin typeface="Papyrus" panose="03070502060502030205" pitchFamily="66" charset="0"/>
                <a:ea typeface="+mj-ea"/>
                <a:cs typeface="+mj-cs"/>
              </a:rPr>
              <a:t>Micromegas</a:t>
            </a:r>
            <a:r>
              <a:rPr lang="en-US" sz="3200" b="1" dirty="0">
                <a:solidFill>
                  <a:srgbClr val="00B050"/>
                </a:solidFill>
                <a:latin typeface="Papyrus" panose="03070502060502030205" pitchFamily="66" charset="0"/>
                <a:ea typeface="+mj-ea"/>
                <a:cs typeface="+mj-cs"/>
              </a:rPr>
              <a:t> based TPC</a:t>
            </a:r>
          </a:p>
          <a:p>
            <a:pPr algn="ctr"/>
            <a:r>
              <a:rPr lang="en-US" sz="3200" b="1" dirty="0">
                <a:solidFill>
                  <a:srgbClr val="00B050"/>
                </a:solidFill>
                <a:latin typeface="Papyrus" panose="03070502060502030205" pitchFamily="66" charset="0"/>
                <a:ea typeface="+mj-ea"/>
                <a:cs typeface="+mj-cs"/>
              </a:rPr>
              <a:t>@ ILC</a:t>
            </a:r>
            <a:endParaRPr lang="en-IN" sz="3200" b="1" dirty="0">
              <a:solidFill>
                <a:srgbClr val="00B050"/>
              </a:solidFill>
              <a:latin typeface="Papyrus" panose="03070502060502030205" pitchFamily="66" charset="0"/>
              <a:ea typeface="+mj-ea"/>
              <a:cs typeface="+mj-cs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838995" y="762000"/>
            <a:ext cx="7315199" cy="2174156"/>
            <a:chOff x="-1590188" y="13252965"/>
            <a:chExt cx="16265180" cy="664011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404185" y="13407918"/>
              <a:ext cx="5892880" cy="507627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-1590188" y="18295104"/>
              <a:ext cx="8872696" cy="15979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400" b="1" dirty="0">
                  <a:solidFill>
                    <a:srgbClr val="66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All modules are identical keystone shaped.</a:t>
              </a:r>
            </a:p>
            <a:p>
              <a:pPr algn="ctr"/>
              <a:r>
                <a:rPr lang="en-IN" sz="1400" b="1" dirty="0">
                  <a:solidFill>
                    <a:srgbClr val="66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Gap between the modules = 3 mm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282508" y="16898765"/>
              <a:ext cx="7392484" cy="9399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IN" sz="1400" dirty="0">
                  <a:solidFill>
                    <a:srgbClr val="FFFF99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 resistive MM module for  the LPTPC</a:t>
              </a: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1880" y="13252965"/>
              <a:ext cx="4309395" cy="3413077"/>
            </a:xfrm>
            <a:prstGeom prst="rect">
              <a:avLst/>
            </a:prstGeom>
          </p:spPr>
        </p:pic>
        <p:sp>
          <p:nvSpPr>
            <p:cNvPr id="15" name="TextBox 8"/>
            <p:cNvSpPr txBox="1">
              <a:spLocks noChangeArrowheads="1"/>
            </p:cNvSpPr>
            <p:nvPr/>
          </p:nvSpPr>
          <p:spPr bwMode="auto">
            <a:xfrm>
              <a:off x="8173090" y="17364211"/>
              <a:ext cx="5824188" cy="2255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buFont typeface="Arial" pitchFamily="34" charset="0"/>
                <a:buChar char="•"/>
              </a:pPr>
              <a:r>
                <a:rPr lang="en-US" sz="1400" b="1" dirty="0">
                  <a:solidFill>
                    <a:srgbClr val="66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Module size: </a:t>
              </a:r>
              <a:r>
                <a:rPr lang="en-US" sz="1400" b="1" dirty="0">
                  <a:solidFill>
                    <a:srgbClr val="66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22</a:t>
              </a:r>
              <a:r>
                <a:rPr lang="en-US" sz="1400" b="1" dirty="0">
                  <a:solidFill>
                    <a:srgbClr val="66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cm × </a:t>
              </a:r>
              <a:r>
                <a:rPr lang="en-US" sz="1400" b="1" dirty="0">
                  <a:solidFill>
                    <a:srgbClr val="66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17</a:t>
              </a:r>
              <a:r>
                <a:rPr lang="en-US" sz="1400" b="1" dirty="0">
                  <a:solidFill>
                    <a:srgbClr val="66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cm</a:t>
              </a:r>
            </a:p>
            <a:p>
              <a:pPr eaLnBrk="1" hangingPunct="1">
                <a:buFont typeface="Arial" pitchFamily="34" charset="0"/>
                <a:buChar char="•"/>
              </a:pPr>
              <a:r>
                <a:rPr lang="en-US" sz="1400" b="1" dirty="0">
                  <a:solidFill>
                    <a:srgbClr val="66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Readout:  </a:t>
              </a:r>
              <a:r>
                <a:rPr lang="en-US" sz="1400" b="1" dirty="0">
                  <a:solidFill>
                    <a:srgbClr val="66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 1726 </a:t>
              </a:r>
              <a:r>
                <a:rPr lang="en-US" sz="1400" b="1" dirty="0">
                  <a:solidFill>
                    <a:srgbClr val="66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pads, </a:t>
              </a:r>
              <a:r>
                <a:rPr lang="en-US" sz="1400" b="1" dirty="0">
                  <a:solidFill>
                    <a:srgbClr val="66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24</a:t>
              </a:r>
              <a:r>
                <a:rPr lang="en-US" sz="1400" b="1" dirty="0">
                  <a:solidFill>
                    <a:srgbClr val="66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rows </a:t>
              </a:r>
            </a:p>
            <a:p>
              <a:pPr eaLnBrk="1" hangingPunct="1">
                <a:buFont typeface="Arial" pitchFamily="34" charset="0"/>
                <a:buChar char="•"/>
              </a:pPr>
              <a:r>
                <a:rPr lang="en-US" sz="1400" b="1" dirty="0">
                  <a:solidFill>
                    <a:srgbClr val="66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Pad size:  ˜</a:t>
              </a:r>
              <a:r>
                <a:rPr lang="en-US" sz="1400" b="1" dirty="0">
                  <a:solidFill>
                    <a:srgbClr val="66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3</a:t>
              </a:r>
              <a:r>
                <a:rPr lang="en-US" sz="1400" b="1" dirty="0">
                  <a:solidFill>
                    <a:srgbClr val="66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mm × </a:t>
              </a:r>
              <a:r>
                <a:rPr lang="en-US" sz="1400" b="1" dirty="0">
                  <a:solidFill>
                    <a:srgbClr val="66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7</a:t>
              </a:r>
              <a:r>
                <a:rPr lang="en-US" sz="1400" b="1" dirty="0">
                  <a:solidFill>
                    <a:srgbClr val="66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mm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2811275" y="13407918"/>
              <a:ext cx="1777214" cy="2255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400" b="1" dirty="0">
                  <a:solidFill>
                    <a:srgbClr val="CC6600"/>
                  </a:solidFill>
                </a:rPr>
                <a:t>the ground frame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7105318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>
            <a:extLst>
              <a:ext uri="{FF2B5EF4-FFF2-40B4-BE49-F238E27FC236}">
                <a16:creationId xmlns:a16="http://schemas.microsoft.com/office/drawing/2014/main" id="{3C79832F-45C0-A469-7716-57A885A3751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en-US" sz="1400">
                <a:solidFill>
                  <a:srgbClr val="FFFF66"/>
                </a:solidFill>
                <a:latin typeface="Arial" panose="020B0604020202020204" pitchFamily="34" charset="0"/>
              </a:rPr>
              <a:t>31 Jan 2024</a:t>
            </a:r>
            <a:endParaRPr lang="en-GB" altLang="en-US" sz="1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3555" name="Footer Placeholder 4">
            <a:extLst>
              <a:ext uri="{FF2B5EF4-FFF2-40B4-BE49-F238E27FC236}">
                <a16:creationId xmlns:a16="http://schemas.microsoft.com/office/drawing/2014/main" id="{2AE7F8EC-7F14-EC9A-8389-E00B6F8F2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altLang="en-US" sz="1400">
                <a:solidFill>
                  <a:srgbClr val="FFFF66"/>
                </a:solidFill>
                <a:latin typeface="Arial" panose="020B0604020202020204" pitchFamily="34" charset="0"/>
              </a:rPr>
              <a:t>First DRD1 collaboration meeting</a:t>
            </a:r>
          </a:p>
        </p:txBody>
      </p:sp>
      <p:sp>
        <p:nvSpPr>
          <p:cNvPr id="23556" name="Rectangle 2">
            <a:extLst>
              <a:ext uri="{FF2B5EF4-FFF2-40B4-BE49-F238E27FC236}">
                <a16:creationId xmlns:a16="http://schemas.microsoft.com/office/drawing/2014/main" id="{343F3574-45A5-AC94-CE3F-B486C49E0E7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95300" y="609600"/>
            <a:ext cx="8907463" cy="941388"/>
          </a:xfrm>
        </p:spPr>
        <p:txBody>
          <a:bodyPr/>
          <a:lstStyle/>
          <a:p>
            <a:pPr eaLnBrk="1" hangingPunct="1"/>
            <a:r>
              <a:rPr lang="en-US" altLang="en-US"/>
              <a:t>Outline of the presentation</a:t>
            </a:r>
          </a:p>
        </p:txBody>
      </p:sp>
      <p:sp>
        <p:nvSpPr>
          <p:cNvPr id="23557" name="Rectangle 3">
            <a:extLst>
              <a:ext uri="{FF2B5EF4-FFF2-40B4-BE49-F238E27FC236}">
                <a16:creationId xmlns:a16="http://schemas.microsoft.com/office/drawing/2014/main" id="{1202725D-9A87-B7FE-B332-7FF4C4C809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62794" y="3445164"/>
            <a:ext cx="8382000" cy="2362200"/>
          </a:xfrm>
          <a:solidFill>
            <a:srgbClr val="000080">
              <a:alpha val="50196"/>
            </a:srgbClr>
          </a:solidFill>
        </p:spPr>
        <p:txBody>
          <a:bodyPr/>
          <a:lstStyle/>
          <a:p>
            <a:pPr eaLnBrk="1" hangingPunct="1">
              <a:buClr>
                <a:srgbClr val="FF6600"/>
              </a:buClr>
            </a:pPr>
            <a:r>
              <a:rPr lang="en-US" altLang="en-US" dirty="0"/>
              <a:t>Simulation of gaseous ionization detectors at SINP - more or less, a chronological view.</a:t>
            </a:r>
          </a:p>
          <a:p>
            <a:pPr eaLnBrk="1" hangingPunct="1">
              <a:buClr>
                <a:srgbClr val="FF6600"/>
              </a:buClr>
            </a:pPr>
            <a:endParaRPr lang="en-US" altLang="en-US" dirty="0"/>
          </a:p>
          <a:p>
            <a:pPr eaLnBrk="1" hangingPunct="1">
              <a:buClr>
                <a:srgbClr val="FF6600"/>
              </a:buClr>
            </a:pPr>
            <a:r>
              <a:rPr lang="en-US" altLang="en-US" dirty="0"/>
              <a:t>Ongoing activities</a:t>
            </a:r>
          </a:p>
          <a:p>
            <a:pPr eaLnBrk="1" hangingPunct="1">
              <a:buClr>
                <a:srgbClr val="FF6600"/>
              </a:buClr>
            </a:pPr>
            <a:endParaRPr lang="en-US" altLang="en-US" dirty="0"/>
          </a:p>
          <a:p>
            <a:pPr eaLnBrk="1" hangingPunct="1">
              <a:buClr>
                <a:srgbClr val="FF6600"/>
              </a:buClr>
            </a:pPr>
            <a:r>
              <a:rPr lang="en-US" altLang="en-US" dirty="0"/>
              <a:t>Future projections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655A61-EB9B-FA7C-F99A-B4FF2342370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4EC6872-AB3D-466E-8ADF-98E836623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994" y="838200"/>
            <a:ext cx="8229600" cy="1144850"/>
          </a:xfrm>
        </p:spPr>
        <p:txBody>
          <a:bodyPr>
            <a:normAutofit/>
          </a:bodyPr>
          <a:lstStyle/>
          <a:p>
            <a:r>
              <a:rPr lang="en-US" sz="1800" dirty="0"/>
              <a:t>Extremely difficult problem from the point of view of field solutions: </a:t>
            </a:r>
          </a:p>
          <a:p>
            <a:pPr lvl="1"/>
            <a:r>
              <a:rPr lang="en-IN" sz="1400" dirty="0"/>
              <a:t>The component lengths span over several orders of magnitude. For example, length of a module is 22 cm whereas the copper frame width is 30 </a:t>
            </a:r>
            <a:r>
              <a:rPr lang="en-IN" sz="1400" dirty="0" err="1"/>
              <a:t>μm</a:t>
            </a:r>
            <a:r>
              <a:rPr lang="en-IN" sz="1400" dirty="0"/>
              <a:t> (7000:1). The situation is even worse if the entire device is considered.</a:t>
            </a:r>
            <a:endParaRPr lang="en-US" sz="14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863B75B-B429-4E71-834B-A9694902B1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994" y="44624"/>
            <a:ext cx="8229600" cy="864096"/>
          </a:xfrm>
        </p:spPr>
        <p:txBody>
          <a:bodyPr>
            <a:normAutofit/>
          </a:bodyPr>
          <a:lstStyle/>
          <a:p>
            <a:r>
              <a:rPr lang="en-US" altLang="en-US" sz="2800" b="1" dirty="0"/>
              <a:t>Field</a:t>
            </a:r>
            <a:r>
              <a:rPr lang="en-US" sz="2800" b="1" dirty="0"/>
              <a:t> </a:t>
            </a:r>
            <a:r>
              <a:rPr lang="en-US" altLang="en-US" sz="2800" b="1" dirty="0"/>
              <a:t>non-uniformity</a:t>
            </a:r>
            <a:r>
              <a:rPr lang="en-US" sz="2800" b="1" dirty="0"/>
              <a:t> </a:t>
            </a:r>
            <a:r>
              <a:rPr lang="en-US" altLang="en-US" sz="2800" b="1" dirty="0"/>
              <a:t>and</a:t>
            </a:r>
            <a:r>
              <a:rPr lang="en-US" sz="2800" b="1" dirty="0"/>
              <a:t> </a:t>
            </a:r>
            <a:r>
              <a:rPr lang="en-US" altLang="en-US" sz="2800" b="1" dirty="0"/>
              <a:t>distortion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DBF1E55-A949-482E-A16E-3F0A1ED8C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31 Jan 2024</a:t>
            </a:r>
            <a:endParaRPr lang="en-IN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64054C-4007-437C-ABBA-58EEA2CDF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1E8EC-D388-4B83-9217-B15DCCF56EAB}" type="slidenum">
              <a:rPr lang="en-IN" smtClean="0"/>
              <a:pPr/>
              <a:t>20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265553-D6F0-4792-8231-F8D583F3B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41626" y="6492876"/>
            <a:ext cx="2895600" cy="365125"/>
          </a:xfrm>
        </p:spPr>
        <p:txBody>
          <a:bodyPr/>
          <a:lstStyle/>
          <a:p>
            <a:r>
              <a:rPr lang="fr-FR"/>
              <a:t>First DRD1 collaboration meeting</a:t>
            </a:r>
            <a:endParaRPr lang="en-IN" dirty="0"/>
          </a:p>
        </p:txBody>
      </p:sp>
      <p:pic>
        <p:nvPicPr>
          <p:cNvPr id="1208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0948" y="1867300"/>
            <a:ext cx="3483245" cy="25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B87D599C-7511-26AE-0F04-1077DEBA9F87}"/>
              </a:ext>
            </a:extLst>
          </p:cNvPr>
          <p:cNvGrpSpPr/>
          <p:nvPr/>
        </p:nvGrpSpPr>
        <p:grpSpPr>
          <a:xfrm>
            <a:off x="4496594" y="1870532"/>
            <a:ext cx="4560078" cy="3140440"/>
            <a:chOff x="4572794" y="1870532"/>
            <a:chExt cx="4560078" cy="3140440"/>
          </a:xfrm>
        </p:grpSpPr>
        <p:pic>
          <p:nvPicPr>
            <p:cNvPr id="120835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72794" y="1870532"/>
              <a:ext cx="4560078" cy="1546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083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794" y="3412975"/>
              <a:ext cx="4557464" cy="1597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083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994" y="4625933"/>
            <a:ext cx="4199186" cy="146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317210" y="3210199"/>
            <a:ext cx="543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(a)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78515" y="1885226"/>
            <a:ext cx="55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(b)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7210" y="5238038"/>
            <a:ext cx="5261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(c)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182394" y="5172797"/>
            <a:ext cx="40327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dirty="0"/>
              <a:t>For the B = 0 T case, distortion in both the cases are found to be around 0.5 mm, while for the B = 1 T case, the distortions are around 2 mm. Thus, the estimates are qualitatively and quantitatively comparable to the experimental results.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97C9C9-D17F-A521-B9A5-160DBCC12F98}"/>
              </a:ext>
            </a:extLst>
          </p:cNvPr>
          <p:cNvSpPr txBox="1"/>
          <p:nvPr/>
        </p:nvSpPr>
        <p:spPr>
          <a:xfrm rot="16200000">
            <a:off x="7253892" y="4141310"/>
            <a:ext cx="40895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>
                <a:solidFill>
                  <a:srgbClr val="CC6600"/>
                </a:solidFill>
                <a:effectLst/>
                <a:latin typeface="Courier New" panose="02070309020205020404" pitchFamily="49" charset="0"/>
                <a:ea typeface="HG Mincho Light J"/>
              </a:rPr>
              <a:t>doi</a:t>
            </a:r>
            <a:r>
              <a:rPr lang="en-US" sz="1200" dirty="0">
                <a:solidFill>
                  <a:srgbClr val="CC6600"/>
                </a:solidFill>
                <a:effectLst/>
                <a:latin typeface="Courier New" panose="02070309020205020404" pitchFamily="49" charset="0"/>
                <a:ea typeface="HG Mincho Light J"/>
              </a:rPr>
              <a:t>: 10.1088/1748-0221/15/07/P07030</a:t>
            </a:r>
            <a:r>
              <a:rPr lang="en-IN" sz="1200" dirty="0">
                <a:solidFill>
                  <a:srgbClr val="CC6600"/>
                </a:solidFill>
                <a:effectLst/>
                <a:latin typeface="Courier New" panose="02070309020205020404" pitchFamily="49" charset="0"/>
                <a:ea typeface="HG Mincho Light J"/>
              </a:rPr>
              <a:t> (2020)</a:t>
            </a:r>
          </a:p>
        </p:txBody>
      </p:sp>
    </p:spTree>
    <p:extLst>
      <p:ext uri="{BB962C8B-B14F-4D97-AF65-F5344CB8AC3E}">
        <p14:creationId xmlns:p14="http://schemas.microsoft.com/office/powerpoint/2010/main" val="2978296329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3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defTabSz="914400" eaLnBrk="1" hangingPunct="1"/>
            <a:fld id="{76E9F3D0-C923-4D5F-88FC-CAD1251CE5DF}" type="slidenum">
              <a:rPr lang="en-US" altLang="en-US">
                <a:latin typeface="Corbel" panose="020B0503020204020204"/>
                <a:cs typeface="+mn-cs"/>
              </a:rPr>
              <a:pPr defTabSz="914400" eaLnBrk="1" hangingPunct="1"/>
              <a:t>21</a:t>
            </a:fld>
            <a:endParaRPr lang="en-US" altLang="en-US" dirty="0">
              <a:latin typeface="Corbel" panose="020B0503020204020204"/>
              <a:cs typeface="+mn-cs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912976" y="382658"/>
            <a:ext cx="8005435" cy="762000"/>
          </a:xfrm>
        </p:spPr>
        <p:txBody>
          <a:bodyPr/>
          <a:lstStyle/>
          <a:p>
            <a:r>
              <a:rPr lang="en-US" dirty="0"/>
              <a:t>RD51 simulation framework in 2018</a:t>
            </a:r>
            <a:endParaRPr lang="en-IN" dirty="0"/>
          </a:p>
        </p:txBody>
      </p:sp>
      <p:grpSp>
        <p:nvGrpSpPr>
          <p:cNvPr id="35" name="Group 34"/>
          <p:cNvGrpSpPr/>
          <p:nvPr/>
        </p:nvGrpSpPr>
        <p:grpSpPr>
          <a:xfrm>
            <a:off x="440665" y="1405825"/>
            <a:ext cx="9237529" cy="4074840"/>
            <a:chOff x="-1403445" y="698418"/>
            <a:chExt cx="11194088" cy="4682953"/>
          </a:xfrm>
        </p:grpSpPr>
        <p:sp>
          <p:nvSpPr>
            <p:cNvPr id="7" name="Oval 6"/>
            <p:cNvSpPr/>
            <p:nvPr/>
          </p:nvSpPr>
          <p:spPr>
            <a:xfrm>
              <a:off x="3633021" y="911386"/>
              <a:ext cx="1681736" cy="942841"/>
            </a:xfrm>
            <a:prstGeom prst="ellipse">
              <a:avLst/>
            </a:prstGeom>
            <a:noFill/>
            <a:ln w="47625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endParaRPr lang="en-GB" sz="180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8" name="TextBox 4"/>
            <p:cNvSpPr txBox="1">
              <a:spLocks noChangeArrowheads="1"/>
            </p:cNvSpPr>
            <p:nvPr/>
          </p:nvSpPr>
          <p:spPr bwMode="auto">
            <a:xfrm>
              <a:off x="3603891" y="1096944"/>
              <a:ext cx="1787251" cy="530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r>
                <a:rPr lang="en-GB" altLang="en-US" b="1" dirty="0">
                  <a:solidFill>
                    <a:srgbClr val="FFFF66"/>
                  </a:solidFill>
                  <a:latin typeface="Arial Narrow" panose="020B0606020202030204" pitchFamily="34" charset="0"/>
                </a:rPr>
                <a:t>Garfield++</a:t>
              </a:r>
            </a:p>
          </p:txBody>
        </p:sp>
        <p:sp>
          <p:nvSpPr>
            <p:cNvPr id="9" name="Right Arrow 8"/>
            <p:cNvSpPr/>
            <p:nvPr/>
          </p:nvSpPr>
          <p:spPr>
            <a:xfrm rot="10800000">
              <a:off x="3089249" y="4192820"/>
              <a:ext cx="2571277" cy="757282"/>
            </a:xfrm>
            <a:prstGeom prst="rightArrow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endParaRPr lang="en-GB" sz="1800" dirty="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0" name="Left Arrow 9"/>
            <p:cNvSpPr/>
            <p:nvPr/>
          </p:nvSpPr>
          <p:spPr>
            <a:xfrm rot="7539254">
              <a:off x="2042494" y="2541991"/>
              <a:ext cx="2799416" cy="1151664"/>
            </a:xfrm>
            <a:prstGeom prst="leftArrow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endParaRPr lang="en-GB" sz="180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777443" y="4254916"/>
              <a:ext cx="1195387" cy="738186"/>
            </a:xfrm>
            <a:prstGeom prst="ellipse">
              <a:avLst/>
            </a:prstGeom>
            <a:noFill/>
            <a:ln w="2540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endParaRPr lang="en-GB" sz="180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1091935" y="4162703"/>
              <a:ext cx="1725613" cy="787400"/>
            </a:xfrm>
            <a:prstGeom prst="ellipse">
              <a:avLst/>
            </a:prstGeom>
            <a:noFill/>
            <a:ln w="2540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endParaRPr lang="en-GB" sz="180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1247775" y="1079111"/>
              <a:ext cx="1212850" cy="706438"/>
            </a:xfrm>
            <a:prstGeom prst="ellipse">
              <a:avLst/>
            </a:prstGeom>
            <a:noFill/>
            <a:ln w="25400">
              <a:solidFill>
                <a:srgbClr val="66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endParaRPr lang="en-GB" sz="180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4" name="Up Arrow 13"/>
            <p:cNvSpPr/>
            <p:nvPr/>
          </p:nvSpPr>
          <p:spPr>
            <a:xfrm rot="5400000">
              <a:off x="2562329" y="799032"/>
              <a:ext cx="1138183" cy="1208577"/>
            </a:xfrm>
            <a:prstGeom prst="upArrow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endParaRPr lang="en-GB" sz="180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5" name="Right Arrow 14"/>
            <p:cNvSpPr/>
            <p:nvPr/>
          </p:nvSpPr>
          <p:spPr>
            <a:xfrm>
              <a:off x="-876035" y="698418"/>
              <a:ext cx="2185987" cy="1425575"/>
            </a:xfrm>
            <a:prstGeom prst="rightArrow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endParaRPr lang="en-GB" sz="180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6" name="Right Arrow 15"/>
            <p:cNvSpPr/>
            <p:nvPr/>
          </p:nvSpPr>
          <p:spPr>
            <a:xfrm rot="10800000">
              <a:off x="7112795" y="3870070"/>
              <a:ext cx="2313806" cy="1511301"/>
            </a:xfrm>
            <a:prstGeom prst="rightArrow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endParaRPr lang="en-GB" sz="180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7" name="Right Arrow 16"/>
            <p:cNvSpPr/>
            <p:nvPr/>
          </p:nvSpPr>
          <p:spPr>
            <a:xfrm>
              <a:off x="-867038" y="3984093"/>
              <a:ext cx="2022474" cy="1228725"/>
            </a:xfrm>
            <a:prstGeom prst="rightArrow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endParaRPr lang="en-GB" sz="180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18" name="Right Arrow 17"/>
            <p:cNvSpPr/>
            <p:nvPr/>
          </p:nvSpPr>
          <p:spPr>
            <a:xfrm rot="14320418">
              <a:off x="4362806" y="2685161"/>
              <a:ext cx="2550047" cy="714768"/>
            </a:xfrm>
            <a:prstGeom prst="rightArrow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400">
                <a:defRPr/>
              </a:pPr>
              <a:endParaRPr lang="en-GB" sz="1800">
                <a:solidFill>
                  <a:prstClr val="white"/>
                </a:solidFill>
                <a:latin typeface="Corbel" panose="020B0503020204020204"/>
              </a:endParaRPr>
            </a:p>
          </p:txBody>
        </p:sp>
        <p:sp>
          <p:nvSpPr>
            <p:cNvPr id="21" name="TextBox 21"/>
            <p:cNvSpPr txBox="1">
              <a:spLocks noChangeArrowheads="1"/>
            </p:cNvSpPr>
            <p:nvPr/>
          </p:nvSpPr>
          <p:spPr bwMode="auto">
            <a:xfrm>
              <a:off x="5852055" y="4362865"/>
              <a:ext cx="1088205" cy="459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r>
                <a:rPr lang="en-GB" altLang="en-US" sz="2000" b="1" dirty="0" err="1">
                  <a:solidFill>
                    <a:srgbClr val="CC6600"/>
                  </a:solidFill>
                  <a:latin typeface="Arial Narrow" panose="020B0606020202030204" pitchFamily="34" charset="0"/>
                </a:rPr>
                <a:t>neBEM</a:t>
              </a:r>
              <a:endParaRPr lang="en-GB" altLang="en-US" sz="2000" b="1" dirty="0">
                <a:solidFill>
                  <a:srgbClr val="CC6600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22" name="TextBox 22"/>
            <p:cNvSpPr txBox="1">
              <a:spLocks noChangeArrowheads="1"/>
            </p:cNvSpPr>
            <p:nvPr/>
          </p:nvSpPr>
          <p:spPr bwMode="auto">
            <a:xfrm>
              <a:off x="1299898" y="4308752"/>
              <a:ext cx="1327135" cy="459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r>
                <a:rPr lang="en-GB" altLang="en-US" sz="2000" b="1" dirty="0" err="1">
                  <a:solidFill>
                    <a:srgbClr val="CC6600"/>
                  </a:solidFill>
                  <a:latin typeface="Arial Narrow" panose="020B0606020202030204" pitchFamily="34" charset="0"/>
                </a:rPr>
                <a:t>Magboltz</a:t>
              </a:r>
              <a:endParaRPr lang="en-GB" altLang="en-US" sz="2000" b="1" dirty="0">
                <a:solidFill>
                  <a:srgbClr val="CC6600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23" name="TextBox 25"/>
            <p:cNvSpPr txBox="1">
              <a:spLocks noChangeArrowheads="1"/>
            </p:cNvSpPr>
            <p:nvPr/>
          </p:nvSpPr>
          <p:spPr bwMode="auto">
            <a:xfrm>
              <a:off x="1417065" y="1157562"/>
              <a:ext cx="847331" cy="4598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defTabSz="914400"/>
              <a:r>
                <a:rPr lang="en-GB" altLang="en-US" sz="2000" b="1" dirty="0">
                  <a:solidFill>
                    <a:srgbClr val="FFFF66"/>
                  </a:solidFill>
                  <a:latin typeface="Arial Narrow" panose="020B0606020202030204" pitchFamily="34" charset="0"/>
                </a:rPr>
                <a:t>Heed</a:t>
              </a:r>
            </a:p>
          </p:txBody>
        </p:sp>
        <p:sp>
          <p:nvSpPr>
            <p:cNvPr id="24" name="TextBox 23"/>
            <p:cNvSpPr txBox="1">
              <a:spLocks noChangeArrowheads="1"/>
            </p:cNvSpPr>
            <p:nvPr/>
          </p:nvSpPr>
          <p:spPr bwMode="auto">
            <a:xfrm>
              <a:off x="6972831" y="4278058"/>
              <a:ext cx="2817812" cy="672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 defTabSz="914400"/>
              <a:r>
                <a:rPr lang="en-GB" altLang="en-US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Geometry, Material,</a:t>
              </a:r>
            </a:p>
            <a:p>
              <a:pPr algn="ctr" defTabSz="914400"/>
              <a:r>
                <a:rPr lang="en-GB" altLang="en-US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Boundary Conditions</a:t>
              </a:r>
            </a:p>
          </p:txBody>
        </p:sp>
        <p:sp>
          <p:nvSpPr>
            <p:cNvPr id="25" name="TextBox 27"/>
            <p:cNvSpPr txBox="1">
              <a:spLocks noChangeArrowheads="1"/>
            </p:cNvSpPr>
            <p:nvPr/>
          </p:nvSpPr>
          <p:spPr bwMode="auto">
            <a:xfrm rot="21566946">
              <a:off x="2727161" y="4394057"/>
              <a:ext cx="3326336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 defTabSz="914400"/>
              <a:r>
                <a:rPr lang="en-GB" altLang="en-US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Field Map</a:t>
              </a:r>
            </a:p>
          </p:txBody>
        </p:sp>
        <p:sp>
          <p:nvSpPr>
            <p:cNvPr id="26" name="TextBox 28"/>
            <p:cNvSpPr txBox="1">
              <a:spLocks noChangeArrowheads="1"/>
            </p:cNvSpPr>
            <p:nvPr/>
          </p:nvSpPr>
          <p:spPr bwMode="auto">
            <a:xfrm rot="3464451">
              <a:off x="4888376" y="2803264"/>
              <a:ext cx="1498906" cy="410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 defTabSz="914400"/>
              <a:r>
                <a:rPr lang="en-GB" altLang="en-US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Field Map</a:t>
              </a:r>
            </a:p>
          </p:txBody>
        </p:sp>
        <p:sp>
          <p:nvSpPr>
            <p:cNvPr id="27" name="TextBox 29"/>
            <p:cNvSpPr txBox="1">
              <a:spLocks noChangeArrowheads="1"/>
            </p:cNvSpPr>
            <p:nvPr/>
          </p:nvSpPr>
          <p:spPr bwMode="auto">
            <a:xfrm rot="18250898">
              <a:off x="2107945" y="2874096"/>
              <a:ext cx="2725496" cy="4102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 defTabSz="914400"/>
              <a:r>
                <a:rPr lang="en-GB" altLang="en-US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Transport Parameters</a:t>
              </a:r>
            </a:p>
          </p:txBody>
        </p:sp>
        <p:sp>
          <p:nvSpPr>
            <p:cNvPr id="28" name="TextBox 30"/>
            <p:cNvSpPr txBox="1">
              <a:spLocks noChangeArrowheads="1"/>
            </p:cNvSpPr>
            <p:nvPr/>
          </p:nvSpPr>
          <p:spPr bwMode="auto">
            <a:xfrm>
              <a:off x="-1403445" y="4236506"/>
              <a:ext cx="2859088" cy="672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 defTabSz="914400"/>
              <a:r>
                <a:rPr lang="en-GB" altLang="en-US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Gas, Temperature, </a:t>
              </a:r>
            </a:p>
            <a:p>
              <a:pPr algn="ctr" defTabSz="914400"/>
              <a:r>
                <a:rPr lang="en-GB" altLang="en-US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Pressure</a:t>
              </a:r>
            </a:p>
          </p:txBody>
        </p:sp>
        <p:sp>
          <p:nvSpPr>
            <p:cNvPr id="29" name="TextBox 31"/>
            <p:cNvSpPr txBox="1">
              <a:spLocks noChangeArrowheads="1"/>
            </p:cNvSpPr>
            <p:nvPr/>
          </p:nvSpPr>
          <p:spPr bwMode="auto">
            <a:xfrm>
              <a:off x="-917307" y="1077785"/>
              <a:ext cx="2120370" cy="6720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 defTabSz="914400"/>
              <a:r>
                <a:rPr lang="en-GB" altLang="en-US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Gas, Particle Type, </a:t>
              </a:r>
            </a:p>
            <a:p>
              <a:pPr algn="ctr" defTabSz="914400"/>
              <a:r>
                <a:rPr lang="en-GB" altLang="en-US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Energy</a:t>
              </a:r>
            </a:p>
          </p:txBody>
        </p:sp>
        <p:sp>
          <p:nvSpPr>
            <p:cNvPr id="30" name="TextBox 32"/>
            <p:cNvSpPr txBox="1">
              <a:spLocks noChangeArrowheads="1"/>
            </p:cNvSpPr>
            <p:nvPr/>
          </p:nvSpPr>
          <p:spPr bwMode="auto">
            <a:xfrm>
              <a:off x="1894153" y="1096944"/>
              <a:ext cx="2203425" cy="671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 defTabSz="914400"/>
              <a:r>
                <a:rPr lang="en-GB" altLang="en-US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Primary</a:t>
              </a:r>
            </a:p>
            <a:p>
              <a:pPr algn="ctr" defTabSz="914400"/>
              <a:r>
                <a:rPr lang="en-GB" altLang="en-US" sz="1600" dirty="0">
                  <a:solidFill>
                    <a:prstClr val="black"/>
                  </a:solidFill>
                  <a:latin typeface="Arial Narrow" panose="020B0606020202030204" pitchFamily="34" charset="0"/>
                </a:rPr>
                <a:t>Ionization</a:t>
              </a:r>
            </a:p>
          </p:txBody>
        </p:sp>
        <p:sp>
          <p:nvSpPr>
            <p:cNvPr id="31" name="TextBox 33"/>
            <p:cNvSpPr txBox="1">
              <a:spLocks noChangeArrowheads="1"/>
            </p:cNvSpPr>
            <p:nvPr/>
          </p:nvSpPr>
          <p:spPr bwMode="auto">
            <a:xfrm>
              <a:off x="7536700" y="743445"/>
              <a:ext cx="2197100" cy="955012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 algn="ctr" defTabSz="914400"/>
              <a:r>
                <a:rPr lang="en-GB" altLang="en-US" sz="1600" b="1" dirty="0">
                  <a:solidFill>
                    <a:srgbClr val="660066"/>
                  </a:solidFill>
                  <a:latin typeface="Arial Narrow" panose="020B0606020202030204" pitchFamily="34" charset="0"/>
                </a:rPr>
                <a:t>Induced signal using Weighting field</a:t>
              </a:r>
            </a:p>
          </p:txBody>
        </p:sp>
      </p:grpSp>
      <p:sp>
        <p:nvSpPr>
          <p:cNvPr id="37" name="Right Arrow 36"/>
          <p:cNvSpPr/>
          <p:nvPr/>
        </p:nvSpPr>
        <p:spPr>
          <a:xfrm>
            <a:off x="5947670" y="1310417"/>
            <a:ext cx="1977924" cy="1178090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hangingPunct="1">
              <a:defRPr/>
            </a:pPr>
            <a:r>
              <a:rPr lang="en-GB" sz="1800" b="1" dirty="0">
                <a:solidFill>
                  <a:srgbClr val="80C34F">
                    <a:lumMod val="75000"/>
                  </a:srgbClr>
                </a:solidFill>
                <a:latin typeface="Arial Narrow" panose="020B0606020202030204" pitchFamily="34" charset="0"/>
              </a:rPr>
              <a:t>Drift, Diffusion, </a:t>
            </a:r>
          </a:p>
          <a:p>
            <a:pPr algn="ctr" defTabSz="914400" eaLnBrk="1" hangingPunct="1">
              <a:defRPr/>
            </a:pPr>
            <a:r>
              <a:rPr lang="en-GB" sz="1800" b="1" dirty="0">
                <a:solidFill>
                  <a:srgbClr val="80C34F">
                    <a:lumMod val="75000"/>
                  </a:srgbClr>
                </a:solidFill>
                <a:latin typeface="Arial Narrow" panose="020B0606020202030204" pitchFamily="34" charset="0"/>
              </a:rPr>
              <a:t>Avalanche</a:t>
            </a:r>
          </a:p>
        </p:txBody>
      </p:sp>
      <p:sp>
        <p:nvSpPr>
          <p:cNvPr id="32" name="Right Arrow 31"/>
          <p:cNvSpPr/>
          <p:nvPr/>
        </p:nvSpPr>
        <p:spPr>
          <a:xfrm rot="17764630">
            <a:off x="6520749" y="3150927"/>
            <a:ext cx="2218906" cy="589837"/>
          </a:xfrm>
          <a:prstGeom prst="rightArrow">
            <a:avLst/>
          </a:prstGeom>
          <a:solidFill>
            <a:schemeClr val="bg1"/>
          </a:solidFill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>
              <a:defRPr/>
            </a:pPr>
            <a:endParaRPr lang="en-GB" sz="1800">
              <a:solidFill>
                <a:prstClr val="white"/>
              </a:solidFill>
              <a:latin typeface="Corbel" panose="020B0503020204020204"/>
            </a:endParaRPr>
          </a:p>
        </p:txBody>
      </p:sp>
      <p:sp>
        <p:nvSpPr>
          <p:cNvPr id="33" name="TextBox 28"/>
          <p:cNvSpPr txBox="1">
            <a:spLocks noChangeArrowheads="1"/>
          </p:cNvSpPr>
          <p:nvPr/>
        </p:nvSpPr>
        <p:spPr bwMode="auto">
          <a:xfrm rot="17848680">
            <a:off x="6579439" y="3347387"/>
            <a:ext cx="19495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ctr" defTabSz="914400"/>
            <a:r>
              <a:rPr lang="en-GB" altLang="en-US" sz="1600" dirty="0">
                <a:solidFill>
                  <a:prstClr val="black"/>
                </a:solidFill>
                <a:latin typeface="Arial Narrow" panose="020B0606020202030204" pitchFamily="34" charset="0"/>
              </a:rPr>
              <a:t>Weighting Field Map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1331D52-A00F-2DFA-B8B7-8BF90D85343C}"/>
              </a:ext>
            </a:extLst>
          </p:cNvPr>
          <p:cNvSpPr txBox="1"/>
          <p:nvPr/>
        </p:nvSpPr>
        <p:spPr>
          <a:xfrm>
            <a:off x="1905794" y="5301209"/>
            <a:ext cx="5967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2000" dirty="0"/>
              <a:t>Each and every component is open-source and free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86A80C1-57FD-28E8-5070-BC35BF5D9A33}"/>
              </a:ext>
            </a:extLst>
          </p:cNvPr>
          <p:cNvSpPr txBox="1"/>
          <p:nvPr/>
        </p:nvSpPr>
        <p:spPr>
          <a:xfrm>
            <a:off x="1857451" y="5733256"/>
            <a:ext cx="6048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600" dirty="0"/>
              <a:t>Garfield++: </a:t>
            </a:r>
            <a:r>
              <a:rPr lang="en-IN" sz="1600" dirty="0">
                <a:hlinkClick r:id="rId2" action="ppaction://hlinkfile"/>
              </a:rPr>
              <a:t>garfieldpp.web.cern.ch</a:t>
            </a:r>
            <a:r>
              <a:rPr lang="en-IN" sz="1600" dirty="0"/>
              <a:t>, Heed: </a:t>
            </a:r>
            <a:r>
              <a:rPr lang="en-IN" sz="1600" dirty="0">
                <a:hlinkClick r:id="rId3" action="ppaction://hlinkfile"/>
              </a:rPr>
              <a:t>heed.web.cern.ch</a:t>
            </a:r>
            <a:r>
              <a:rPr lang="en-IN" sz="1600" dirty="0"/>
              <a:t>, </a:t>
            </a:r>
            <a:r>
              <a:rPr lang="en-IN" sz="1600" dirty="0" err="1"/>
              <a:t>Magboltz</a:t>
            </a:r>
            <a:r>
              <a:rPr lang="en-IN" sz="1600" dirty="0"/>
              <a:t>: </a:t>
            </a:r>
            <a:r>
              <a:rPr lang="en-IN" sz="1600" dirty="0">
                <a:hlinkClick r:id="rId4" action="ppaction://hlinkfile"/>
              </a:rPr>
              <a:t>magboltz.web.cern.ch</a:t>
            </a:r>
            <a:r>
              <a:rPr lang="en-IN" sz="1600" dirty="0"/>
              <a:t>, </a:t>
            </a:r>
            <a:r>
              <a:rPr lang="en-IN" sz="1600" dirty="0" err="1"/>
              <a:t>neBEM</a:t>
            </a:r>
            <a:r>
              <a:rPr lang="en-IN" sz="1600" dirty="0"/>
              <a:t>: </a:t>
            </a:r>
            <a:r>
              <a:rPr lang="en-IN" sz="1600" dirty="0">
                <a:hlinkClick r:id="rId5" action="ppaction://hlinkfile"/>
              </a:rPr>
              <a:t>nebem.web.cern.ch</a:t>
            </a:r>
            <a:endParaRPr lang="en-IN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BB695-7768-9006-B2E8-DF8DC1DF1C3E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F34826-9F86-C92E-B4D2-BDF4FED9972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</p:spTree>
    <p:extLst>
      <p:ext uri="{BB962C8B-B14F-4D97-AF65-F5344CB8AC3E}">
        <p14:creationId xmlns:p14="http://schemas.microsoft.com/office/powerpoint/2010/main" val="4038517931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DC095-7B3F-5FDC-1E2D-E0F6823CB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6195" y="642492"/>
            <a:ext cx="6775542" cy="764843"/>
          </a:xfrm>
        </p:spPr>
        <p:txBody>
          <a:bodyPr/>
          <a:lstStyle/>
          <a:p>
            <a:r>
              <a:rPr lang="en-IN" dirty="0"/>
              <a:t>Ongoing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BD430A-01F1-0F4D-259F-7EE9445180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0594" y="3429000"/>
            <a:ext cx="5410200" cy="205740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IN" dirty="0"/>
              <a:t>Charge transport in resistive layers</a:t>
            </a:r>
          </a:p>
          <a:p>
            <a:pPr>
              <a:lnSpc>
                <a:spcPct val="120000"/>
              </a:lnSpc>
            </a:pPr>
            <a:r>
              <a:rPr lang="en-IN" dirty="0"/>
              <a:t>Space charge effects in general, and also in TPCs / ATTPCs</a:t>
            </a:r>
          </a:p>
          <a:p>
            <a:pPr>
              <a:lnSpc>
                <a:spcPct val="120000"/>
              </a:lnSpc>
            </a:pPr>
            <a:r>
              <a:rPr lang="en-IN" dirty="0"/>
              <a:t>Charging up effects in relevant detectors</a:t>
            </a:r>
          </a:p>
          <a:p>
            <a:pPr>
              <a:lnSpc>
                <a:spcPct val="120000"/>
              </a:lnSpc>
            </a:pPr>
            <a:r>
              <a:rPr lang="en-IN" dirty="0"/>
              <a:t>Avalanche to streamer transition</a:t>
            </a:r>
          </a:p>
          <a:p>
            <a:pPr>
              <a:lnSpc>
                <a:spcPct val="120000"/>
              </a:lnSpc>
            </a:pPr>
            <a:r>
              <a:rPr lang="en-IN" dirty="0"/>
              <a:t>Discharge probability estimation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F35E4F-391B-DAA2-DF67-57906DD01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DE301-580F-4960-BD9E-1D69F04EFDB6}" type="slidenum">
              <a:rPr lang="en-IN" smtClean="0"/>
              <a:t>22</a:t>
            </a:fld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A95BA6-4383-0D56-D528-24C489AC594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8615FA-D2A0-B916-30D2-BFAFDDDDB118}"/>
              </a:ext>
            </a:extLst>
          </p:cNvPr>
          <p:cNvSpPr txBox="1"/>
          <p:nvPr/>
        </p:nvSpPr>
        <p:spPr>
          <a:xfrm>
            <a:off x="1067594" y="5602794"/>
            <a:ext cx="73677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>
                <a:solidFill>
                  <a:srgbClr val="CC6600"/>
                </a:solidFill>
              </a:rPr>
              <a:t>Next several slides borrowed from presentation by Purba Bhattacharya et al. in “Aging and Stability Conference” at CERN during November 2023. </a:t>
            </a:r>
          </a:p>
        </p:txBody>
      </p:sp>
    </p:spTree>
    <p:extLst>
      <p:ext uri="{BB962C8B-B14F-4D97-AF65-F5344CB8AC3E}">
        <p14:creationId xmlns:p14="http://schemas.microsoft.com/office/powerpoint/2010/main" val="3068912508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143F5-E0B9-48FC-AF30-90E9A8D4AF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Charge transport in a resistive layer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D6F6451-DA74-B0D4-56AB-28E18473C7C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7671" y="1447800"/>
            <a:ext cx="3775587" cy="351994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18A878-03BB-A6EB-478D-379BB24348DA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DB233B-D746-C9BE-89D6-69B9FD6F726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B14EC5-64F0-F73E-8F01-8F4846C87AB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B1B04C-E4CA-24B3-424F-0A1145DD5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5065" y="1447800"/>
            <a:ext cx="2477729" cy="17009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4DC0D10-5FCE-2746-BB54-4E9F4B75AE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05065" y="3227438"/>
            <a:ext cx="2477729" cy="174031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A1A6135-2821-10F4-7B81-D556E2D43339}"/>
              </a:ext>
            </a:extLst>
          </p:cNvPr>
          <p:cNvSpPr txBox="1"/>
          <p:nvPr/>
        </p:nvSpPr>
        <p:spPr>
          <a:xfrm>
            <a:off x="1618775" y="5029200"/>
            <a:ext cx="729741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>
                <a:solidFill>
                  <a:srgbClr val="9966FF"/>
                </a:solidFill>
              </a:rPr>
              <a:t>1) Finite-Difference-Time-Domain (FDTD) approach.</a:t>
            </a:r>
          </a:p>
          <a:p>
            <a:r>
              <a:rPr lang="en-IN" sz="2000" dirty="0">
                <a:solidFill>
                  <a:srgbClr val="9966FF"/>
                </a:solidFill>
              </a:rPr>
              <a:t>2) Not very precise, but produces reasonable results without demanding very high-end computing infrastructure.</a:t>
            </a:r>
          </a:p>
          <a:p>
            <a:r>
              <a:rPr lang="en-IN" sz="2000" dirty="0">
                <a:solidFill>
                  <a:srgbClr val="9966FF"/>
                </a:solidFill>
              </a:rPr>
              <a:t>3) Can be easily coupled with </a:t>
            </a:r>
            <a:r>
              <a:rPr lang="en-IN" sz="2000" dirty="0" err="1">
                <a:solidFill>
                  <a:srgbClr val="9966FF"/>
                </a:solidFill>
              </a:rPr>
              <a:t>neBEM</a:t>
            </a:r>
            <a:r>
              <a:rPr lang="en-IN" sz="2000" dirty="0">
                <a:solidFill>
                  <a:srgbClr val="9966FF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00335005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414F5-9973-220E-10BE-BE3AD30A1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794" y="134938"/>
            <a:ext cx="8907463" cy="1416050"/>
          </a:xfrm>
        </p:spPr>
        <p:txBody>
          <a:bodyPr/>
          <a:lstStyle/>
          <a:p>
            <a:r>
              <a:rPr lang="en-IN" dirty="0"/>
              <a:t>Current through resistive layers</a:t>
            </a:r>
            <a:br>
              <a:rPr lang="en-IN" dirty="0"/>
            </a:br>
            <a:r>
              <a:rPr lang="en-IN" sz="2400" dirty="0">
                <a:solidFill>
                  <a:srgbClr val="CC6600"/>
                </a:solidFill>
              </a:rPr>
              <a:t>RPC material studies using </a:t>
            </a:r>
            <a:r>
              <a:rPr lang="en-IN" sz="2400" dirty="0" err="1">
                <a:solidFill>
                  <a:srgbClr val="CC6600"/>
                </a:solidFill>
              </a:rPr>
              <a:t>Comsol</a:t>
            </a:r>
            <a:endParaRPr lang="en-IN" sz="2400" dirty="0">
              <a:solidFill>
                <a:srgbClr val="CC6600"/>
              </a:solidFill>
            </a:endParaRP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9A180D27-B1C7-351C-E29B-E9B7830D99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4808" y="1301286"/>
            <a:ext cx="3893574" cy="235974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9C24A-7039-F205-89BA-6A655387768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DA3837-1B61-5641-01D0-261ED96A87C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A1D19A-990C-5C16-9A4A-C88C7A516CD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55184D-D39D-59C6-9DC3-CA1EA26C9E8E}"/>
              </a:ext>
            </a:extLst>
          </p:cNvPr>
          <p:cNvSpPr txBox="1"/>
          <p:nvPr/>
        </p:nvSpPr>
        <p:spPr>
          <a:xfrm>
            <a:off x="167878" y="6001164"/>
            <a:ext cx="93352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0" i="0" u="none" strike="noStrike" baseline="0" dirty="0">
                <a:solidFill>
                  <a:srgbClr val="CC6600"/>
                </a:solidFill>
                <a:latin typeface="TeXGyreTermesX-Regular"/>
              </a:rPr>
              <a:t>Studies on electrical properties of Resistive Plate Chamber (RPC), </a:t>
            </a:r>
            <a:r>
              <a:rPr lang="en-IN" sz="1200" b="0" i="0" u="none" strike="noStrike" baseline="0" dirty="0" err="1">
                <a:solidFill>
                  <a:srgbClr val="CC6600"/>
                </a:solidFill>
                <a:latin typeface="TeXGyreTermesX-Regular"/>
              </a:rPr>
              <a:t>Subhendu</a:t>
            </a:r>
            <a:r>
              <a:rPr lang="en-IN" sz="1200" b="0" i="0" u="none" strike="noStrike" baseline="0" dirty="0">
                <a:solidFill>
                  <a:srgbClr val="CC6600"/>
                </a:solidFill>
                <a:latin typeface="TeXGyreTermesX-Regular"/>
              </a:rPr>
              <a:t> Das et al., JINST 17 P09041, doi: 10.1088/1748-0221/17/09/P09041</a:t>
            </a:r>
            <a:endParaRPr lang="en-IN" sz="1200" dirty="0">
              <a:solidFill>
                <a:srgbClr val="CC66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E2C95B4-D4AD-AEB4-D096-0BD4A8F91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0781" y="1304419"/>
            <a:ext cx="4225413" cy="235812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093B2D9-5FF7-857C-B0EF-8991132F2D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9149" y="3778436"/>
            <a:ext cx="3883819" cy="22453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6FDCE6D-224A-3BC7-7D2C-BB4EEE863E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5368" y="3778436"/>
            <a:ext cx="2554324" cy="224533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86893E3-CD1C-840D-511B-1B94B9BC8B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07969" y="3778436"/>
            <a:ext cx="2382802" cy="2245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36863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881E9-62A5-DA81-0561-65295492D9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8301" y="642492"/>
            <a:ext cx="8141509" cy="564039"/>
          </a:xfrm>
        </p:spPr>
        <p:txBody>
          <a:bodyPr>
            <a:normAutofit fontScale="90000"/>
          </a:bodyPr>
          <a:lstStyle/>
          <a:p>
            <a:r>
              <a:rPr lang="en-IN" dirty="0"/>
              <a:t>RPC space charge using particle model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F39675-5500-20E0-4F6E-7D5C6857F4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2393" y="1206531"/>
            <a:ext cx="4419599" cy="4813269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8779713-3518-61B1-928B-C6151316F7F2}"/>
              </a:ext>
            </a:extLst>
          </p:cNvPr>
          <p:cNvSpPr txBox="1">
            <a:spLocks/>
          </p:cNvSpPr>
          <p:nvPr/>
        </p:nvSpPr>
        <p:spPr>
          <a:xfrm>
            <a:off x="305595" y="1738271"/>
            <a:ext cx="4648200" cy="3536029"/>
          </a:xfrm>
          <a:prstGeom prst="rect">
            <a:avLst/>
          </a:prstGeom>
          <a:solidFill>
            <a:srgbClr val="FFFFCC"/>
          </a:solidFill>
        </p:spPr>
        <p:txBody>
          <a:bodyPr vert="horz" lIns="74307" tIns="37153" rIns="74307" bIns="37153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Palatino Linotype" panose="0204050205050503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5760" indent="-185760" defTabSz="743041" fontAlgn="auto">
              <a:spcBef>
                <a:spcPts val="813"/>
              </a:spcBef>
              <a:spcAft>
                <a:spcPts val="0"/>
              </a:spcAft>
              <a:defRPr/>
            </a:pPr>
            <a:r>
              <a:rPr lang="en-IN" sz="2275" dirty="0">
                <a:solidFill>
                  <a:srgbClr val="CC6600"/>
                </a:solidFill>
              </a:rPr>
              <a:t>In Garfield++, a new class has been added to the existing framework:</a:t>
            </a:r>
          </a:p>
          <a:p>
            <a:pPr marL="185760" indent="-185760" defTabSz="743041" fontAlgn="auto">
              <a:spcBef>
                <a:spcPts val="813"/>
              </a:spcBef>
              <a:spcAft>
                <a:spcPts val="0"/>
              </a:spcAft>
              <a:defRPr/>
            </a:pPr>
            <a:r>
              <a:rPr lang="en-IN" sz="2275" dirty="0" err="1">
                <a:solidFill>
                  <a:srgbClr val="CC6600"/>
                </a:solidFill>
                <a:latin typeface="Consolas" panose="020B0609020204030204" pitchFamily="49" charset="0"/>
              </a:rPr>
              <a:t>pAvalancheMC</a:t>
            </a:r>
            <a:r>
              <a:rPr lang="en-IN" sz="2275" dirty="0">
                <a:solidFill>
                  <a:srgbClr val="CC6600"/>
                </a:solidFill>
              </a:rPr>
              <a:t> (loosely based on class </a:t>
            </a:r>
            <a:r>
              <a:rPr lang="en-IN" sz="2275" dirty="0" err="1">
                <a:solidFill>
                  <a:srgbClr val="CC6600"/>
                </a:solidFill>
                <a:latin typeface="Consolas" panose="020B0609020204030204" pitchFamily="49" charset="0"/>
              </a:rPr>
              <a:t>AvalancheMC</a:t>
            </a:r>
            <a:r>
              <a:rPr lang="en-IN" sz="2275" dirty="0">
                <a:solidFill>
                  <a:srgbClr val="CC6600"/>
                </a:solidFill>
              </a:rPr>
              <a:t>)</a:t>
            </a:r>
          </a:p>
          <a:p>
            <a:pPr marL="185760" indent="-185760" defTabSz="743041" fontAlgn="auto">
              <a:lnSpc>
                <a:spcPct val="120000"/>
              </a:lnSpc>
              <a:spcBef>
                <a:spcPts val="813"/>
              </a:spcBef>
              <a:spcAft>
                <a:spcPts val="0"/>
              </a:spcAft>
              <a:defRPr/>
            </a:pPr>
            <a:r>
              <a:rPr lang="en-IN" sz="2275" dirty="0">
                <a:solidFill>
                  <a:srgbClr val="CC6600"/>
                </a:solidFill>
              </a:rPr>
              <a:t>The new class contains several new functions such as</a:t>
            </a:r>
          </a:p>
          <a:p>
            <a:pPr marL="557281" lvl="1" indent="-185760" defTabSz="743041" fontAlgn="auto">
              <a:lnSpc>
                <a:spcPct val="120000"/>
              </a:lnSpc>
              <a:spcBef>
                <a:spcPts val="406"/>
              </a:spcBef>
              <a:spcAft>
                <a:spcPts val="0"/>
              </a:spcAft>
              <a:defRPr/>
            </a:pPr>
            <a:r>
              <a:rPr lang="en-IN" sz="1869" dirty="0" err="1">
                <a:solidFill>
                  <a:srgbClr val="CC6600"/>
                </a:solidFill>
                <a:latin typeface="Consolas" panose="020B0609020204030204" pitchFamily="49" charset="0"/>
              </a:rPr>
              <a:t>SetNumberOfThreads</a:t>
            </a:r>
            <a:r>
              <a:rPr lang="en-IN" sz="1869" dirty="0">
                <a:solidFill>
                  <a:srgbClr val="CC6600"/>
                </a:solidFill>
                <a:latin typeface="Consolas" panose="020B0609020204030204" pitchFamily="49" charset="0"/>
              </a:rPr>
              <a:t>(20)</a:t>
            </a:r>
            <a:r>
              <a:rPr lang="en-IN" sz="1869" dirty="0">
                <a:solidFill>
                  <a:srgbClr val="CC6600"/>
                </a:solidFill>
              </a:rPr>
              <a:t> – carries out OpenMP parallelization.</a:t>
            </a:r>
          </a:p>
          <a:p>
            <a:pPr marL="557281" lvl="1" indent="-185760" defTabSz="743041" fontAlgn="auto">
              <a:lnSpc>
                <a:spcPct val="120000"/>
              </a:lnSpc>
              <a:spcBef>
                <a:spcPts val="406"/>
              </a:spcBef>
              <a:spcAft>
                <a:spcPts val="0"/>
              </a:spcAft>
              <a:defRPr/>
            </a:pPr>
            <a:r>
              <a:rPr lang="en-IN" sz="1869" dirty="0" err="1">
                <a:solidFill>
                  <a:srgbClr val="CC6600"/>
                </a:solidFill>
                <a:latin typeface="Consolas" panose="020B0609020204030204" pitchFamily="49" charset="0"/>
              </a:rPr>
              <a:t>SpaceChargeEffectOn</a:t>
            </a:r>
            <a:r>
              <a:rPr lang="en-IN" sz="1869" dirty="0">
                <a:solidFill>
                  <a:srgbClr val="CC6600"/>
                </a:solidFill>
                <a:latin typeface="Consolas" panose="020B0609020204030204" pitchFamily="49" charset="0"/>
              </a:rPr>
              <a:t>()</a:t>
            </a:r>
          </a:p>
          <a:p>
            <a:pPr marL="557281" lvl="1" indent="-185760" defTabSz="743041" fontAlgn="auto">
              <a:lnSpc>
                <a:spcPct val="120000"/>
              </a:lnSpc>
              <a:spcBef>
                <a:spcPts val="406"/>
              </a:spcBef>
              <a:spcAft>
                <a:spcPts val="0"/>
              </a:spcAft>
              <a:defRPr/>
            </a:pPr>
            <a:r>
              <a:rPr lang="en-IN" sz="1869" dirty="0" err="1">
                <a:solidFill>
                  <a:srgbClr val="CC6600"/>
                </a:solidFill>
                <a:latin typeface="Consolas" panose="020B0609020204030204" pitchFamily="49" charset="0"/>
              </a:rPr>
              <a:t>SetMinSpCharge</a:t>
            </a:r>
            <a:r>
              <a:rPr lang="en-IN" sz="1869" dirty="0">
                <a:solidFill>
                  <a:srgbClr val="CC6600"/>
                </a:solidFill>
                <a:latin typeface="Consolas" panose="020B0609020204030204" pitchFamily="49" charset="0"/>
              </a:rPr>
              <a:t>(1e4,0)</a:t>
            </a:r>
          </a:p>
          <a:p>
            <a:pPr marL="557281" lvl="1" indent="-185760" defTabSz="743041" fontAlgn="auto">
              <a:lnSpc>
                <a:spcPct val="120000"/>
              </a:lnSpc>
              <a:spcBef>
                <a:spcPts val="406"/>
              </a:spcBef>
              <a:spcAft>
                <a:spcPts val="0"/>
              </a:spcAft>
              <a:defRPr/>
            </a:pPr>
            <a:r>
              <a:rPr lang="en-IN" sz="1869" dirty="0" err="1">
                <a:solidFill>
                  <a:srgbClr val="CC6600"/>
                </a:solidFill>
                <a:latin typeface="Consolas" panose="020B0609020204030204" pitchFamily="49" charset="0"/>
              </a:rPr>
              <a:t>SetGridElements</a:t>
            </a:r>
            <a:r>
              <a:rPr lang="en-IN" sz="1869" dirty="0">
                <a:solidFill>
                  <a:srgbClr val="CC6600"/>
                </a:solidFill>
                <a:latin typeface="Consolas" panose="020B0609020204030204" pitchFamily="49" charset="0"/>
              </a:rPr>
              <a:t>(</a:t>
            </a:r>
            <a:r>
              <a:rPr lang="en-IN" sz="1869" dirty="0" err="1">
                <a:solidFill>
                  <a:srgbClr val="CC6600"/>
                </a:solidFill>
                <a:latin typeface="Consolas" panose="020B0609020204030204" pitchFamily="49" charset="0"/>
              </a:rPr>
              <a:t>dthta</a:t>
            </a:r>
            <a:r>
              <a:rPr lang="en-IN" sz="1869" dirty="0">
                <a:solidFill>
                  <a:srgbClr val="CC6600"/>
                </a:solidFill>
                <a:latin typeface="Consolas" panose="020B0609020204030204" pitchFamily="49" charset="0"/>
              </a:rPr>
              <a:t>, dx, </a:t>
            </a:r>
            <a:r>
              <a:rPr lang="en-IN" sz="1869" dirty="0" err="1">
                <a:solidFill>
                  <a:srgbClr val="CC6600"/>
                </a:solidFill>
                <a:latin typeface="Consolas" panose="020B0609020204030204" pitchFamily="49" charset="0"/>
              </a:rPr>
              <a:t>dy</a:t>
            </a:r>
            <a:r>
              <a:rPr lang="en-IN" sz="1869" dirty="0">
                <a:solidFill>
                  <a:srgbClr val="CC6600"/>
                </a:solidFill>
                <a:latin typeface="Consolas" panose="020B0609020204030204" pitchFamily="49" charset="0"/>
              </a:rPr>
              <a:t>, </a:t>
            </a:r>
            <a:r>
              <a:rPr lang="en-IN" sz="1869" dirty="0" err="1">
                <a:solidFill>
                  <a:srgbClr val="CC6600"/>
                </a:solidFill>
                <a:latin typeface="Consolas" panose="020B0609020204030204" pitchFamily="49" charset="0"/>
              </a:rPr>
              <a:t>dz</a:t>
            </a:r>
            <a:r>
              <a:rPr lang="en-IN" sz="1869" dirty="0">
                <a:solidFill>
                  <a:srgbClr val="CC6600"/>
                </a:solidFill>
                <a:latin typeface="Consolas" panose="020B0609020204030204" pitchFamily="49" charset="0"/>
              </a:rPr>
              <a:t>, </a:t>
            </a:r>
            <a:r>
              <a:rPr lang="en-IN" sz="1869" dirty="0" err="1">
                <a:solidFill>
                  <a:srgbClr val="CC6600"/>
                </a:solidFill>
                <a:latin typeface="Consolas" panose="020B0609020204030204" pitchFamily="49" charset="0"/>
              </a:rPr>
              <a:t>dr</a:t>
            </a:r>
            <a:r>
              <a:rPr lang="en-IN" sz="1869" dirty="0">
                <a:solidFill>
                  <a:srgbClr val="CC6600"/>
                </a:solidFill>
                <a:latin typeface="Consolas" panose="020B0609020204030204" pitchFamily="49" charset="0"/>
              </a:rPr>
              <a:t>)</a:t>
            </a:r>
          </a:p>
          <a:p>
            <a:pPr marL="557281" lvl="1" indent="-185760" defTabSz="743041" fontAlgn="auto">
              <a:lnSpc>
                <a:spcPct val="120000"/>
              </a:lnSpc>
              <a:spcBef>
                <a:spcPts val="406"/>
              </a:spcBef>
              <a:spcAft>
                <a:spcPts val="0"/>
              </a:spcAft>
              <a:defRPr/>
            </a:pPr>
            <a:r>
              <a:rPr lang="en-US" sz="1869" dirty="0" err="1">
                <a:solidFill>
                  <a:srgbClr val="CC6600"/>
                </a:solidFill>
                <a:latin typeface="Consolas" panose="020B0609020204030204" pitchFamily="49" charset="0"/>
              </a:rPr>
              <a:t>SetElectrodePropertise</a:t>
            </a:r>
            <a:r>
              <a:rPr lang="en-US" sz="1869" dirty="0">
                <a:solidFill>
                  <a:srgbClr val="CC6600"/>
                </a:solidFill>
                <a:latin typeface="Consolas" panose="020B0609020204030204" pitchFamily="49" charset="0"/>
              </a:rPr>
              <a:t>(thickness, thickness, </a:t>
            </a:r>
            <a:r>
              <a:rPr lang="en-US" sz="1869" dirty="0" err="1">
                <a:solidFill>
                  <a:srgbClr val="CC6600"/>
                </a:solidFill>
                <a:latin typeface="Consolas" panose="020B0609020204030204" pitchFamily="49" charset="0"/>
              </a:rPr>
              <a:t>gasgap</a:t>
            </a:r>
            <a:r>
              <a:rPr lang="en-US" sz="1869" dirty="0">
                <a:solidFill>
                  <a:srgbClr val="CC6600"/>
                </a:solidFill>
                <a:latin typeface="Consolas" panose="020B0609020204030204" pitchFamily="49" charset="0"/>
              </a:rPr>
              <a:t>, epsilon, true);</a:t>
            </a:r>
          </a:p>
          <a:p>
            <a:pPr marL="557281" lvl="1" indent="-185760" defTabSz="743041" fontAlgn="auto">
              <a:lnSpc>
                <a:spcPct val="120000"/>
              </a:lnSpc>
              <a:spcBef>
                <a:spcPts val="406"/>
              </a:spcBef>
              <a:spcAft>
                <a:spcPts val="0"/>
              </a:spcAft>
              <a:defRPr/>
            </a:pPr>
            <a:r>
              <a:rPr lang="en-IN" sz="1869" dirty="0" err="1">
                <a:solidFill>
                  <a:srgbClr val="CC6600"/>
                </a:solidFill>
                <a:latin typeface="Consolas" panose="020B0609020204030204" pitchFamily="49" charset="0"/>
              </a:rPr>
              <a:t>SetElectrodeLocations</a:t>
            </a:r>
            <a:r>
              <a:rPr lang="en-IN" sz="1869" dirty="0">
                <a:solidFill>
                  <a:srgbClr val="CC6600"/>
                </a:solidFill>
                <a:latin typeface="Consolas" panose="020B0609020204030204" pitchFamily="49" charset="0"/>
              </a:rPr>
              <a:t>(electrode_Center1_alongz, electrode_Center2_alongz, </a:t>
            </a:r>
            <a:r>
              <a:rPr lang="en-IN" sz="1869" dirty="0" err="1">
                <a:solidFill>
                  <a:srgbClr val="CC6600"/>
                </a:solidFill>
                <a:latin typeface="Consolas" panose="020B0609020204030204" pitchFamily="49" charset="0"/>
              </a:rPr>
              <a:t>gas_Center_alongz</a:t>
            </a:r>
            <a:r>
              <a:rPr lang="en-IN" sz="1869" dirty="0">
                <a:solidFill>
                  <a:srgbClr val="CC6600"/>
                </a:solidFill>
                <a:latin typeface="Consolas" panose="020B0609020204030204" pitchFamily="49" charset="0"/>
              </a:rPr>
              <a:t>);</a:t>
            </a:r>
          </a:p>
          <a:p>
            <a:pPr marL="557281" lvl="1" indent="-185760" defTabSz="743041" fontAlgn="auto">
              <a:lnSpc>
                <a:spcPct val="120000"/>
              </a:lnSpc>
              <a:spcBef>
                <a:spcPts val="406"/>
              </a:spcBef>
              <a:spcAft>
                <a:spcPts val="0"/>
              </a:spcAft>
              <a:defRPr/>
            </a:pPr>
            <a:r>
              <a:rPr lang="en-IN" sz="1869" dirty="0" err="1">
                <a:solidFill>
                  <a:srgbClr val="CC6600"/>
                </a:solidFill>
                <a:latin typeface="Consolas" panose="020B0609020204030204" pitchFamily="49" charset="0"/>
              </a:rPr>
              <a:t>GlobalTimeWindow</a:t>
            </a:r>
            <a:r>
              <a:rPr lang="en-IN" sz="1869" dirty="0">
                <a:solidFill>
                  <a:srgbClr val="CC6600"/>
                </a:solidFill>
                <a:latin typeface="Consolas" panose="020B0609020204030204" pitchFamily="49" charset="0"/>
              </a:rPr>
              <a:t>(time);</a:t>
            </a:r>
          </a:p>
          <a:p>
            <a:pPr marL="185760" indent="-185760" defTabSz="743041" fontAlgn="auto">
              <a:lnSpc>
                <a:spcPct val="120000"/>
              </a:lnSpc>
              <a:spcBef>
                <a:spcPts val="813"/>
              </a:spcBef>
              <a:spcAft>
                <a:spcPts val="0"/>
              </a:spcAft>
              <a:defRPr/>
            </a:pPr>
            <a:r>
              <a:rPr lang="en-IN" sz="2275" dirty="0">
                <a:solidFill>
                  <a:srgbClr val="CC6600"/>
                </a:solidFill>
              </a:rPr>
              <a:t>etc …</a:t>
            </a:r>
          </a:p>
          <a:p>
            <a:pPr marL="185760" indent="-185760" defTabSz="743041" fontAlgn="auto">
              <a:spcBef>
                <a:spcPts val="813"/>
              </a:spcBef>
              <a:spcAft>
                <a:spcPts val="0"/>
              </a:spcAft>
              <a:defRPr/>
            </a:pPr>
            <a:r>
              <a:rPr lang="en-IN" sz="2275" dirty="0">
                <a:solidFill>
                  <a:srgbClr val="CC6600"/>
                </a:solidFill>
              </a:rPr>
              <a:t>Till now, specific to RPCs.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68298B-7772-8693-B2A1-5AA3E4B48691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B33DAB-0542-2551-ACB1-72A3B506893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1B195F-EF3B-FE30-A366-D93FF8455DD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9235528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43B58-B7EA-5492-97A4-09D1A58B6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794" y="533400"/>
            <a:ext cx="8141509" cy="614986"/>
          </a:xfrm>
        </p:spPr>
        <p:txBody>
          <a:bodyPr/>
          <a:lstStyle/>
          <a:p>
            <a:r>
              <a:rPr lang="en-IN" dirty="0"/>
              <a:t>Effect of space charge in an RPC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2DA493-64FB-51EC-5ACD-B18DC14BA5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394" y="4191000"/>
            <a:ext cx="9018159" cy="112597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CC6600"/>
                </a:solidFill>
              </a:rPr>
              <a:t>Variation of number of electrons with time steps of the avalanche for electric fields of 49.85 kV/cm, and 50 kV/cm, (a) without space-charge effect,  (b) with space-charge effect, (c) considering </a:t>
            </a:r>
            <a:r>
              <a:rPr lang="en-US" sz="2000" dirty="0">
                <a:solidFill>
                  <a:srgbClr val="66FFFF"/>
                </a:solidFill>
              </a:rPr>
              <a:t>negative</a:t>
            </a:r>
            <a:r>
              <a:rPr lang="en-US" sz="2000" dirty="0">
                <a:solidFill>
                  <a:srgbClr val="CC6600"/>
                </a:solidFill>
              </a:rPr>
              <a:t> ions.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D42C53A-6EC2-C31D-0953-9D952BAEBE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194" y="1637031"/>
            <a:ext cx="2913170" cy="24711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04826CF-8DE0-1688-172A-68A7954C42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0063" y="1637031"/>
            <a:ext cx="2892581" cy="24711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EAA5BCE-85C8-883F-F11F-A0981027A8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4512" y="1641191"/>
            <a:ext cx="2994793" cy="246696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6CC9D59-B8D1-A2E3-D988-24F9613642B5}"/>
              </a:ext>
            </a:extLst>
          </p:cNvPr>
          <p:cNvSpPr txBox="1"/>
          <p:nvPr/>
        </p:nvSpPr>
        <p:spPr>
          <a:xfrm>
            <a:off x="681940" y="5409299"/>
            <a:ext cx="8545293" cy="2674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38" i="1" dirty="0">
                <a:solidFill>
                  <a:srgbClr val="CC6600"/>
                </a:solidFill>
                <a:latin typeface="LAMHF M+ Charis SIL"/>
              </a:rPr>
              <a:t>Parallelization of Garfield++ and </a:t>
            </a:r>
            <a:r>
              <a:rPr lang="en-US" sz="1138" i="1" dirty="0" err="1">
                <a:solidFill>
                  <a:srgbClr val="CC6600"/>
                </a:solidFill>
                <a:latin typeface="LAMHF M+ Charis SIL"/>
              </a:rPr>
              <a:t>neBEM</a:t>
            </a:r>
            <a:r>
              <a:rPr lang="en-US" sz="1138" i="1" dirty="0">
                <a:solidFill>
                  <a:srgbClr val="CC6600"/>
                </a:solidFill>
                <a:latin typeface="LAMHF M+ Charis SIL"/>
              </a:rPr>
              <a:t> to simulate space-charge effects in RPCs</a:t>
            </a:r>
            <a:r>
              <a:rPr lang="en-US" sz="1138" dirty="0">
                <a:solidFill>
                  <a:srgbClr val="CC6600"/>
                </a:solidFill>
                <a:latin typeface="LAMHF M+ Charis SIL"/>
              </a:rPr>
              <a:t>, Dey et al., CPC, </a:t>
            </a:r>
            <a:r>
              <a:rPr lang="en-IN" sz="1138" dirty="0">
                <a:solidFill>
                  <a:srgbClr val="CC6600"/>
                </a:solidFill>
                <a:latin typeface="LAMHF M+ Charis SIL"/>
              </a:rPr>
              <a:t> https://doi.org/10.1016/j.cpc.2023.108944</a:t>
            </a:r>
            <a:endParaRPr lang="en-IN" sz="1138" dirty="0">
              <a:solidFill>
                <a:srgbClr val="CC66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22E7C4-C11B-FEF4-97A5-12ADCAC5F74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9BB593-1826-AAED-5512-7EF0853C46D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69C84FA-32DC-5A7C-A403-216D7F03E29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1943108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2063C-C8E7-C6A2-4C0C-CFF3AF95F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794" y="304800"/>
            <a:ext cx="8141509" cy="840895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Space charge in GEM</a:t>
            </a:r>
            <a:br>
              <a:rPr lang="en-US" sz="3600" dirty="0"/>
            </a:br>
            <a:r>
              <a:rPr lang="en-US" sz="2200" dirty="0">
                <a:solidFill>
                  <a:srgbClr val="CC6600"/>
                </a:solidFill>
              </a:rPr>
              <a:t>particle (Garfield++) and fluid (</a:t>
            </a:r>
            <a:r>
              <a:rPr lang="en-US" sz="2200" dirty="0" err="1">
                <a:solidFill>
                  <a:srgbClr val="CC6600"/>
                </a:solidFill>
              </a:rPr>
              <a:t>Comsol</a:t>
            </a:r>
            <a:r>
              <a:rPr lang="en-US" sz="2200" dirty="0">
                <a:solidFill>
                  <a:srgbClr val="CC6600"/>
                </a:solidFill>
              </a:rPr>
              <a:t>) models</a:t>
            </a:r>
            <a:endParaRPr lang="en-IN" sz="2200" dirty="0">
              <a:solidFill>
                <a:srgbClr val="CC66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636097-F1F0-3C3F-24A1-E5ECA56807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994" y="1592043"/>
            <a:ext cx="3145410" cy="18307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C2960D9-F5AC-F887-8B29-FAC4675818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1740" y="1592042"/>
            <a:ext cx="3863820" cy="288579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0E9186D-2A3B-319B-884E-4A54566BE5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797" y="1596162"/>
            <a:ext cx="2023424" cy="171684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AAA5F1D-B69A-5075-12B8-2998146AAD6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95" y="3763474"/>
            <a:ext cx="3145410" cy="175406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902770F-062F-1B91-7A13-BFD0034DCCE7}"/>
              </a:ext>
            </a:extLst>
          </p:cNvPr>
          <p:cNvSpPr txBox="1"/>
          <p:nvPr/>
        </p:nvSpPr>
        <p:spPr>
          <a:xfrm>
            <a:off x="4336257" y="4533444"/>
            <a:ext cx="50665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1800" dirty="0">
                <a:solidFill>
                  <a:srgbClr val="9966FF"/>
                </a:solidFill>
              </a:rPr>
              <a:t>All the models produce similar estimates.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1800" dirty="0">
                <a:solidFill>
                  <a:srgbClr val="9966FF"/>
                </a:solidFill>
              </a:rPr>
              <a:t>This is despite very different mathematical models used in particle and fluid models.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IN" sz="1800" dirty="0">
                <a:solidFill>
                  <a:srgbClr val="9966FF"/>
                </a:solidFill>
              </a:rPr>
              <a:t>Different particle models agree with each other.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90D6AB-D8C0-0A92-9E5F-65A238165F60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A012E6-A4C1-9BFC-2373-C2F627FE8AE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B680A-EC9C-AEFD-C8A6-F3869194F89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93976650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FB502-42BD-3429-9B99-90D112732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Space charge effects in an ATTPC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4D7C3C5A-DEE0-4031-4264-83E46A14E2C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94" y="1606406"/>
            <a:ext cx="4023351" cy="252647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1825C4-F3F3-4E58-B62E-6DCB29B0163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7CF04D-8542-4867-4E8A-3009B399C602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5F3470-D4D0-68FA-C8D5-776C2A7ECE8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B071A9-50B3-59C7-FB42-982DA2E8EF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994" y="1606406"/>
            <a:ext cx="5109020" cy="250799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392E09-2A0D-8EB0-5F30-419F5483D8EC}"/>
              </a:ext>
            </a:extLst>
          </p:cNvPr>
          <p:cNvSpPr txBox="1"/>
          <p:nvPr/>
        </p:nvSpPr>
        <p:spPr>
          <a:xfrm>
            <a:off x="953294" y="4366558"/>
            <a:ext cx="7924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2000" dirty="0">
                <a:solidFill>
                  <a:srgbClr val="9966FF"/>
                </a:solidFill>
              </a:rPr>
              <a:t>Preliminary studies:</a:t>
            </a:r>
          </a:p>
          <a:p>
            <a:r>
              <a:rPr lang="en-IN" sz="2000" dirty="0">
                <a:solidFill>
                  <a:srgbClr val="9966FF"/>
                </a:solidFill>
              </a:rPr>
              <a:t>1) </a:t>
            </a:r>
            <a:r>
              <a:rPr lang="el-GR" sz="2000" dirty="0">
                <a:solidFill>
                  <a:srgbClr val="9966FF"/>
                </a:solidFill>
              </a:rPr>
              <a:t>α</a:t>
            </a:r>
            <a:r>
              <a:rPr lang="en-IN" sz="2000" dirty="0">
                <a:solidFill>
                  <a:srgbClr val="9966FF"/>
                </a:solidFill>
              </a:rPr>
              <a:t>-track in an ATTPC</a:t>
            </a:r>
          </a:p>
          <a:p>
            <a:r>
              <a:rPr lang="en-IN" sz="2000" dirty="0">
                <a:solidFill>
                  <a:srgbClr val="9966FF"/>
                </a:solidFill>
              </a:rPr>
              <a:t>2) Primary ionization information obtained using Geant4</a:t>
            </a:r>
          </a:p>
          <a:p>
            <a:r>
              <a:rPr lang="en-IN" sz="2000" dirty="0">
                <a:solidFill>
                  <a:srgbClr val="9966FF"/>
                </a:solidFill>
              </a:rPr>
              <a:t>3) Space charge due to an earlier event distorts tracks in subsequent events. </a:t>
            </a:r>
          </a:p>
        </p:txBody>
      </p:sp>
    </p:spTree>
    <p:extLst>
      <p:ext uri="{BB962C8B-B14F-4D97-AF65-F5344CB8AC3E}">
        <p14:creationId xmlns:p14="http://schemas.microsoft.com/office/powerpoint/2010/main" val="2791605287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2C9F33F-54E6-D2D9-81B5-37DF8B9B05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1835" y="1172854"/>
            <a:ext cx="2231341" cy="127233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B5A8C4-069B-29AB-2AFD-6FDE708FA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0704" y="322214"/>
            <a:ext cx="6511808" cy="742768"/>
          </a:xfrm>
        </p:spPr>
        <p:txBody>
          <a:bodyPr/>
          <a:lstStyle/>
          <a:p>
            <a:r>
              <a:rPr lang="en-US" dirty="0"/>
              <a:t>Charging up in GEM</a:t>
            </a:r>
            <a:br>
              <a:rPr lang="en-US" dirty="0"/>
            </a:br>
            <a:r>
              <a:rPr lang="en-US" sz="2400" dirty="0">
                <a:solidFill>
                  <a:srgbClr val="CC6600"/>
                </a:solidFill>
              </a:rPr>
              <a:t>particle model</a:t>
            </a:r>
            <a:endParaRPr lang="en-IN" sz="2400" dirty="0">
              <a:solidFill>
                <a:srgbClr val="CC66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76D739-E478-2301-7BE0-52DD324EA9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794" y="1687893"/>
            <a:ext cx="4728035" cy="3950907"/>
          </a:xfrm>
        </p:spPr>
        <p:txBody>
          <a:bodyPr>
            <a:normAutofit fontScale="92500" lnSpcReduction="10000"/>
          </a:bodyPr>
          <a:lstStyle/>
          <a:p>
            <a:r>
              <a:rPr lang="en-US" sz="2113" dirty="0"/>
              <a:t>Algo 1: Use end-points provided by Garfield++</a:t>
            </a:r>
          </a:p>
          <a:p>
            <a:pPr lvl="1"/>
            <a:r>
              <a:rPr lang="en-US" sz="1788" dirty="0"/>
              <a:t>Consider the ending point of charged particles. Garfield++ tries to terminate a drift line close to the boundary. </a:t>
            </a:r>
          </a:p>
          <a:p>
            <a:r>
              <a:rPr lang="en-US" sz="2113" dirty="0"/>
              <a:t>Algo 2: Assign surface charge densities to elements</a:t>
            </a:r>
          </a:p>
          <a:p>
            <a:pPr lvl="1"/>
            <a:r>
              <a:rPr lang="en-US" sz="1788" dirty="0"/>
              <a:t>Identify the element on which the charged particles falls. Add all the charged particles on an element to estimate a surface charge density.</a:t>
            </a:r>
          </a:p>
          <a:p>
            <a:r>
              <a:rPr lang="en-US" sz="2113" dirty="0"/>
              <a:t>For small number of charged particles, algo 1 is good.</a:t>
            </a:r>
          </a:p>
          <a:p>
            <a:r>
              <a:rPr lang="en-US" sz="2113" dirty="0"/>
              <a:t>For large numbers, algo 2 may be more useful.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361CDCD-1C2B-54EC-150F-D95D53AAC956}"/>
              </a:ext>
            </a:extLst>
          </p:cNvPr>
          <p:cNvGrpSpPr/>
          <p:nvPr/>
        </p:nvGrpSpPr>
        <p:grpSpPr>
          <a:xfrm>
            <a:off x="5946344" y="4247849"/>
            <a:ext cx="2837172" cy="1868569"/>
            <a:chOff x="8913180" y="2068406"/>
            <a:chExt cx="3491344" cy="2299408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6D9CCC72-4080-F31B-36E1-F9C643D9DCC1}"/>
                </a:ext>
              </a:extLst>
            </p:cNvPr>
            <p:cNvGrpSpPr/>
            <p:nvPr/>
          </p:nvGrpSpPr>
          <p:grpSpPr>
            <a:xfrm>
              <a:off x="8913180" y="2414726"/>
              <a:ext cx="2308194" cy="1953088"/>
              <a:chOff x="9113830" y="1597981"/>
              <a:chExt cx="1696924" cy="1340802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681B450D-D436-7A3C-CF51-FC76C96FBA67}"/>
                  </a:ext>
                </a:extLst>
              </p:cNvPr>
              <p:cNvSpPr/>
              <p:nvPr/>
            </p:nvSpPr>
            <p:spPr>
              <a:xfrm>
                <a:off x="9949041" y="1597981"/>
                <a:ext cx="49104" cy="436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950"/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BF8FF4FA-8F46-F7BD-FE6C-97A7F7AE1AD9}"/>
                  </a:ext>
                </a:extLst>
              </p:cNvPr>
              <p:cNvSpPr/>
              <p:nvPr/>
            </p:nvSpPr>
            <p:spPr>
              <a:xfrm>
                <a:off x="9861251" y="1727041"/>
                <a:ext cx="49104" cy="436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950"/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D3BD16D6-E197-7946-0BE5-FFD94172F4F9}"/>
                  </a:ext>
                </a:extLst>
              </p:cNvPr>
              <p:cNvSpPr/>
              <p:nvPr/>
            </p:nvSpPr>
            <p:spPr>
              <a:xfrm>
                <a:off x="10133382" y="1771738"/>
                <a:ext cx="49104" cy="436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950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0DFBFCBF-19BC-36E9-D206-8FA1C3D3206A}"/>
                  </a:ext>
                </a:extLst>
              </p:cNvPr>
              <p:cNvSpPr/>
              <p:nvPr/>
            </p:nvSpPr>
            <p:spPr>
              <a:xfrm>
                <a:off x="9972878" y="1854890"/>
                <a:ext cx="49104" cy="436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950"/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65F68BAC-E49D-6D9A-9AFA-B3F60C828385}"/>
                  </a:ext>
                </a:extLst>
              </p:cNvPr>
              <p:cNvSpPr/>
              <p:nvPr/>
            </p:nvSpPr>
            <p:spPr>
              <a:xfrm>
                <a:off x="10141168" y="1940647"/>
                <a:ext cx="49104" cy="436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950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534D75D7-FB8A-35DE-9B49-CDBC5478AD03}"/>
                  </a:ext>
                </a:extLst>
              </p:cNvPr>
              <p:cNvSpPr/>
              <p:nvPr/>
            </p:nvSpPr>
            <p:spPr>
              <a:xfrm>
                <a:off x="9909472" y="2013426"/>
                <a:ext cx="49104" cy="4366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950"/>
              </a:p>
            </p:txBody>
          </p:sp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5DA43814-685A-E0C2-A32E-DA4F94BC1B53}"/>
                  </a:ext>
                </a:extLst>
              </p:cNvPr>
              <p:cNvSpPr/>
              <p:nvPr/>
            </p:nvSpPr>
            <p:spPr>
              <a:xfrm>
                <a:off x="10190271" y="2076883"/>
                <a:ext cx="49104" cy="5843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950"/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17316D61-6D85-B39F-4E32-E63C5EB7791E}"/>
                  </a:ext>
                </a:extLst>
              </p:cNvPr>
              <p:cNvCxnSpPr>
                <a:stCxn id="13" idx="3"/>
                <a:endCxn id="14" idx="0"/>
              </p:cNvCxnSpPr>
              <p:nvPr/>
            </p:nvCxnSpPr>
            <p:spPr>
              <a:xfrm flipH="1">
                <a:off x="9885803" y="1635253"/>
                <a:ext cx="70428" cy="917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D1C695CF-8E10-1E0A-EB36-8E193CDAD525}"/>
                  </a:ext>
                </a:extLst>
              </p:cNvPr>
              <p:cNvCxnSpPr>
                <a:cxnSpLocks/>
                <a:stCxn id="14" idx="5"/>
                <a:endCxn id="15" idx="2"/>
              </p:cNvCxnSpPr>
              <p:nvPr/>
            </p:nvCxnSpPr>
            <p:spPr>
              <a:xfrm>
                <a:off x="9903164" y="1764313"/>
                <a:ext cx="230218" cy="292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884F2741-D6C7-B76C-6C9B-F1AD41F7C058}"/>
                  </a:ext>
                </a:extLst>
              </p:cNvPr>
              <p:cNvCxnSpPr>
                <a:stCxn id="15" idx="3"/>
                <a:endCxn id="16" idx="7"/>
              </p:cNvCxnSpPr>
              <p:nvPr/>
            </p:nvCxnSpPr>
            <p:spPr>
              <a:xfrm flipH="1">
                <a:off x="10014791" y="1809010"/>
                <a:ext cx="125782" cy="52275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9FC853AB-3105-AA37-E5F6-951A425BA8EA}"/>
                  </a:ext>
                </a:extLst>
              </p:cNvPr>
              <p:cNvCxnSpPr>
                <a:stCxn id="16" idx="3"/>
                <a:endCxn id="17" idx="1"/>
              </p:cNvCxnSpPr>
              <p:nvPr/>
            </p:nvCxnSpPr>
            <p:spPr>
              <a:xfrm>
                <a:off x="9980069" y="1892162"/>
                <a:ext cx="168290" cy="5488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52CBBD17-8AFA-F276-B97F-B27B038E6C42}"/>
                  </a:ext>
                </a:extLst>
              </p:cNvPr>
              <p:cNvCxnSpPr>
                <a:stCxn id="17" idx="3"/>
                <a:endCxn id="18" idx="6"/>
              </p:cNvCxnSpPr>
              <p:nvPr/>
            </p:nvCxnSpPr>
            <p:spPr>
              <a:xfrm flipH="1">
                <a:off x="9958575" y="1977919"/>
                <a:ext cx="189783" cy="5734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07BEFEDA-017A-E607-D917-B8E676907E77}"/>
                  </a:ext>
                </a:extLst>
              </p:cNvPr>
              <p:cNvCxnSpPr>
                <a:stCxn id="18" idx="5"/>
                <a:endCxn id="19" idx="2"/>
              </p:cNvCxnSpPr>
              <p:nvPr/>
            </p:nvCxnSpPr>
            <p:spPr>
              <a:xfrm>
                <a:off x="9951385" y="2050698"/>
                <a:ext cx="238887" cy="5540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D168A0AB-6139-7FAA-A527-E0177987BD81}"/>
                  </a:ext>
                </a:extLst>
              </p:cNvPr>
              <p:cNvSpPr/>
              <p:nvPr/>
            </p:nvSpPr>
            <p:spPr>
              <a:xfrm>
                <a:off x="10372386" y="2294663"/>
                <a:ext cx="54321" cy="45719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950"/>
              </a:p>
            </p:txBody>
          </p: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A5268323-85D1-31BD-3234-1280C106EBDA}"/>
                  </a:ext>
                </a:extLst>
              </p:cNvPr>
              <p:cNvCxnSpPr>
                <a:cxnSpLocks/>
                <a:stCxn id="19" idx="2"/>
                <a:endCxn id="38" idx="1"/>
              </p:cNvCxnSpPr>
              <p:nvPr/>
            </p:nvCxnSpPr>
            <p:spPr>
              <a:xfrm>
                <a:off x="10190271" y="2106099"/>
                <a:ext cx="190070" cy="19525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890D6A77-C4B0-5789-110D-CC0C519EE691}"/>
                  </a:ext>
                </a:extLst>
              </p:cNvPr>
              <p:cNvGrpSpPr/>
              <p:nvPr/>
            </p:nvGrpSpPr>
            <p:grpSpPr>
              <a:xfrm>
                <a:off x="9114006" y="1702376"/>
                <a:ext cx="1690687" cy="625808"/>
                <a:chOff x="9110887" y="1698674"/>
                <a:chExt cx="1690687" cy="625808"/>
              </a:xfrm>
            </p:grpSpPr>
            <p:sp>
              <p:nvSpPr>
                <p:cNvPr id="35" name="Oval 34">
                  <a:extLst>
                    <a:ext uri="{FF2B5EF4-FFF2-40B4-BE49-F238E27FC236}">
                      <a16:creationId xmlns:a16="http://schemas.microsoft.com/office/drawing/2014/main" id="{2E536640-E1E2-0B25-BC38-6B1BC8586F82}"/>
                    </a:ext>
                  </a:extLst>
                </p:cNvPr>
                <p:cNvSpPr/>
                <p:nvPr/>
              </p:nvSpPr>
              <p:spPr>
                <a:xfrm>
                  <a:off x="9110887" y="1698674"/>
                  <a:ext cx="1690687" cy="137598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950"/>
                </a:p>
              </p:txBody>
            </p: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02E7E7F1-6781-1AAF-B013-B184B4CB917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185675" y="1777941"/>
                  <a:ext cx="607665" cy="540533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13C233FA-FB3D-5D02-767A-8E0797F360F0}"/>
                    </a:ext>
                  </a:extLst>
                </p:cNvPr>
                <p:cNvCxnSpPr>
                  <a:cxnSpLocks/>
                  <a:stCxn id="35" idx="2"/>
                </p:cNvCxnSpPr>
                <p:nvPr/>
              </p:nvCxnSpPr>
              <p:spPr>
                <a:xfrm>
                  <a:off x="9110887" y="1767473"/>
                  <a:ext cx="616726" cy="557009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8F77BAE2-3032-D157-EB85-69CA8F2DDC56}"/>
                  </a:ext>
                </a:extLst>
              </p:cNvPr>
              <p:cNvGrpSpPr/>
              <p:nvPr/>
            </p:nvGrpSpPr>
            <p:grpSpPr>
              <a:xfrm rot="10800000">
                <a:off x="9113830" y="2317575"/>
                <a:ext cx="1696924" cy="621208"/>
                <a:chOff x="9104650" y="1698674"/>
                <a:chExt cx="1696924" cy="621208"/>
              </a:xfrm>
            </p:grpSpPr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EBAC00EC-B72B-EE6E-6702-A00C091F066E}"/>
                    </a:ext>
                  </a:extLst>
                </p:cNvPr>
                <p:cNvSpPr/>
                <p:nvPr/>
              </p:nvSpPr>
              <p:spPr>
                <a:xfrm>
                  <a:off x="9110887" y="1698674"/>
                  <a:ext cx="1690687" cy="137598"/>
                </a:xfrm>
                <a:prstGeom prst="ellipse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950"/>
                </a:p>
              </p:txBody>
            </p: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5E1FEC2A-DA90-0C65-D981-9EAD821A83A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0180910" y="1777947"/>
                  <a:ext cx="612430" cy="537334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73198A11-9C2A-6687-57ED-AC1692A751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104650" y="1773347"/>
                  <a:ext cx="622963" cy="546535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1" name="Star: 5 Points 50">
                <a:extLst>
                  <a:ext uri="{FF2B5EF4-FFF2-40B4-BE49-F238E27FC236}">
                    <a16:creationId xmlns:a16="http://schemas.microsoft.com/office/drawing/2014/main" id="{10913033-1CC1-A10E-6705-B268431D4FB8}"/>
                  </a:ext>
                </a:extLst>
              </p:cNvPr>
              <p:cNvSpPr/>
              <p:nvPr/>
            </p:nvSpPr>
            <p:spPr>
              <a:xfrm>
                <a:off x="10274274" y="2174298"/>
                <a:ext cx="45719" cy="77498"/>
              </a:xfrm>
              <a:prstGeom prst="star5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950"/>
              </a:p>
            </p:txBody>
          </p:sp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8533E164-6F34-510C-4E4B-08689FC90BDB}"/>
                  </a:ext>
                </a:extLst>
              </p:cNvPr>
              <p:cNvSpPr/>
              <p:nvPr/>
            </p:nvSpPr>
            <p:spPr>
              <a:xfrm rot="2283051">
                <a:off x="10239375" y="2135314"/>
                <a:ext cx="118716" cy="166043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950" dirty="0"/>
              </a:p>
            </p:txBody>
          </p:sp>
        </p:grp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08388F54-C4DA-8FF2-75D0-C1ED0BA5E64C}"/>
                </a:ext>
              </a:extLst>
            </p:cNvPr>
            <p:cNvSpPr txBox="1"/>
            <p:nvPr/>
          </p:nvSpPr>
          <p:spPr>
            <a:xfrm>
              <a:off x="9469351" y="2068406"/>
              <a:ext cx="1633717" cy="4828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950" dirty="0"/>
                <a:t>start point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0CA1AF93-D205-9042-A574-5EAAB68E7AF0}"/>
                </a:ext>
              </a:extLst>
            </p:cNvPr>
            <p:cNvSpPr txBox="1"/>
            <p:nvPr/>
          </p:nvSpPr>
          <p:spPr>
            <a:xfrm>
              <a:off x="10618763" y="3363528"/>
              <a:ext cx="1541003" cy="4828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950" dirty="0"/>
                <a:t>end point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F5BE6BC6-CAEC-8158-F7B8-D5784D5E4D59}"/>
                </a:ext>
              </a:extLst>
            </p:cNvPr>
            <p:cNvSpPr txBox="1"/>
            <p:nvPr/>
          </p:nvSpPr>
          <p:spPr>
            <a:xfrm>
              <a:off x="11020426" y="3847748"/>
              <a:ext cx="1384098" cy="4828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950" dirty="0"/>
                <a:t>Kapton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370FED6-4A0C-511A-F5EC-9FABB78CAA8D}"/>
                </a:ext>
              </a:extLst>
            </p:cNvPr>
            <p:cNvSpPr txBox="1"/>
            <p:nvPr/>
          </p:nvSpPr>
          <p:spPr>
            <a:xfrm>
              <a:off x="10608074" y="3043895"/>
              <a:ext cx="1312181" cy="4828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950" dirty="0"/>
                <a:t>element</a:t>
              </a:r>
            </a:p>
          </p:txBody>
        </p: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AC48EA9B-A9E0-4648-26AB-FAE7C38DC3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1335" y="1170817"/>
            <a:ext cx="1800736" cy="106811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16940C7-C73C-155F-C179-270627DD17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430" y="2865940"/>
            <a:ext cx="2435082" cy="1383968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A1D94BA-B3C9-75C5-0B46-F4F3D6E8D61D}"/>
              </a:ext>
            </a:extLst>
          </p:cNvPr>
          <p:cNvSpPr txBox="1"/>
          <p:nvPr/>
        </p:nvSpPr>
        <p:spPr>
          <a:xfrm>
            <a:off x="8542481" y="2153485"/>
            <a:ext cx="1212127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950" dirty="0"/>
              <a:t>Top view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9D44D52-E0BC-FC84-ADB9-86172F5DC155}"/>
              </a:ext>
            </a:extLst>
          </p:cNvPr>
          <p:cNvSpPr txBox="1"/>
          <p:nvPr/>
        </p:nvSpPr>
        <p:spPr>
          <a:xfrm>
            <a:off x="6592205" y="2420393"/>
            <a:ext cx="1265090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950" dirty="0"/>
              <a:t>Side view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7E2A3DF-34BF-70EA-6EFC-540FD911C74E}"/>
              </a:ext>
            </a:extLst>
          </p:cNvPr>
          <p:cNvSpPr txBox="1"/>
          <p:nvPr/>
        </p:nvSpPr>
        <p:spPr>
          <a:xfrm>
            <a:off x="8162748" y="2860653"/>
            <a:ext cx="163414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950" dirty="0"/>
              <a:t>Some elements representing a GEM hole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C167F-46E4-AB64-663A-6016E513DCC2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B60F20-138E-092C-2F30-761FB67A4D3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8896CB-A62C-2D2E-6E4E-DD87C118BEA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3215712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/>
              <a:t>Initial attempts: a cylindrical proportional counter</a:t>
            </a:r>
          </a:p>
        </p:txBody>
      </p:sp>
      <p:pic>
        <p:nvPicPr>
          <p:cNvPr id="24579" name="Content Placeholder 6" descr="fig1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17500" y="1376363"/>
            <a:ext cx="2481263" cy="2509838"/>
          </a:xfrm>
        </p:spPr>
      </p:pic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31 Jan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First DRD1 collaboration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CC674150-A3D7-47E4-80EA-B9B921918AAD}" type="slidenum">
              <a:rPr lang="en-US" altLang="en-US">
                <a:solidFill>
                  <a:srgbClr val="FFFF66"/>
                </a:solidFill>
                <a:latin typeface="Calibri" panose="020F0502020204030204" pitchFamily="34" charset="0"/>
              </a:rPr>
              <a:pPr eaLnBrk="1" hangingPunct="1"/>
              <a:t>3</a:t>
            </a:fld>
            <a:endParaRPr lang="en-US" altLang="en-US" dirty="0">
              <a:solidFill>
                <a:srgbClr val="FFFF66"/>
              </a:solidFill>
              <a:latin typeface="Calibri" panose="020F0502020204030204" pitchFamily="34" charset="0"/>
            </a:endParaRPr>
          </a:p>
        </p:txBody>
      </p:sp>
      <p:pic>
        <p:nvPicPr>
          <p:cNvPr id="24583" name="Picture 7" descr="fig2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94" y="1447800"/>
            <a:ext cx="28194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4" name="Picture 8" descr="fig3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94" y="3921125"/>
            <a:ext cx="2822885" cy="2403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5" name="TextBox 9"/>
          <p:cNvSpPr txBox="1">
            <a:spLocks noChangeArrowheads="1"/>
          </p:cNvSpPr>
          <p:nvPr/>
        </p:nvSpPr>
        <p:spPr bwMode="auto">
          <a:xfrm>
            <a:off x="295203" y="3906838"/>
            <a:ext cx="3794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rgbClr val="FFFF99"/>
                </a:solidFill>
              </a:rPr>
              <a:t>Geometry of a cylindrical proportional counter</a:t>
            </a:r>
          </a:p>
        </p:txBody>
      </p:sp>
      <p:sp>
        <p:nvSpPr>
          <p:cNvPr id="24587" name="TextBox 11"/>
          <p:cNvSpPr txBox="1">
            <a:spLocks noChangeArrowheads="1"/>
          </p:cNvSpPr>
          <p:nvPr/>
        </p:nvSpPr>
        <p:spPr bwMode="auto">
          <a:xfrm>
            <a:off x="3327081" y="1737817"/>
            <a:ext cx="246253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FFFF99"/>
                </a:solidFill>
              </a:rPr>
              <a:t>Collocation BEM</a:t>
            </a:r>
          </a:p>
        </p:txBody>
      </p:sp>
      <p:sp>
        <p:nvSpPr>
          <p:cNvPr id="24588" name="TextBox 12"/>
          <p:cNvSpPr txBox="1">
            <a:spLocks noChangeArrowheads="1"/>
          </p:cNvSpPr>
          <p:nvPr/>
        </p:nvSpPr>
        <p:spPr bwMode="auto">
          <a:xfrm>
            <a:off x="4782344" y="2209801"/>
            <a:ext cx="13906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rgbClr val="FFFF99"/>
                </a:solidFill>
              </a:rPr>
              <a:t>Acceptable potential</a:t>
            </a:r>
          </a:p>
        </p:txBody>
      </p:sp>
      <p:sp>
        <p:nvSpPr>
          <p:cNvPr id="24589" name="TextBox 13"/>
          <p:cNvSpPr txBox="1">
            <a:spLocks noChangeArrowheads="1"/>
          </p:cNvSpPr>
          <p:nvPr/>
        </p:nvSpPr>
        <p:spPr bwMode="auto">
          <a:xfrm>
            <a:off x="4511154" y="4008438"/>
            <a:ext cx="13906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rgbClr val="FFFF99"/>
                </a:solidFill>
              </a:rPr>
              <a:t>Field values not acceptable</a:t>
            </a:r>
          </a:p>
        </p:txBody>
      </p:sp>
      <p:sp>
        <p:nvSpPr>
          <p:cNvPr id="24590" name="TextBox 14"/>
          <p:cNvSpPr txBox="1">
            <a:spLocks noChangeArrowheads="1"/>
          </p:cNvSpPr>
          <p:nvPr/>
        </p:nvSpPr>
        <p:spPr bwMode="auto">
          <a:xfrm>
            <a:off x="595948" y="5644047"/>
            <a:ext cx="4510246" cy="5847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FF0000"/>
                </a:solidFill>
              </a:rPr>
              <a:t>The collocation BEM model found not good enough even for a very simple geometry!</a:t>
            </a:r>
          </a:p>
        </p:txBody>
      </p:sp>
      <p:sp>
        <p:nvSpPr>
          <p:cNvPr id="24591" name="TextBox 15"/>
          <p:cNvSpPr txBox="1">
            <a:spLocks noChangeArrowheads="1"/>
          </p:cNvSpPr>
          <p:nvPr/>
        </p:nvSpPr>
        <p:spPr bwMode="auto">
          <a:xfrm>
            <a:off x="516877" y="5143721"/>
            <a:ext cx="4800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rgbClr val="FFFF99"/>
                </a:solidFill>
              </a:rPr>
              <a:t>Edge effects studied, thanks to numerical implementation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EAEF5E-9E9B-1C0E-3F4C-4B631E69FC93}"/>
              </a:ext>
            </a:extLst>
          </p:cNvPr>
          <p:cNvSpPr txBox="1"/>
          <p:nvPr/>
        </p:nvSpPr>
        <p:spPr>
          <a:xfrm rot="16200000">
            <a:off x="7364299" y="3813736"/>
            <a:ext cx="36407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CC6600"/>
                </a:solidFill>
                <a:effectLst/>
                <a:latin typeface="Courier"/>
                <a:ea typeface="HG Mincho Light J"/>
                <a:cs typeface="Courier"/>
              </a:rPr>
              <a:t>doi:10.1109/TNS.2006.872634</a:t>
            </a:r>
            <a:endParaRPr lang="en-IN" sz="1600" dirty="0">
              <a:solidFill>
                <a:srgbClr val="CC6600"/>
              </a:solidFill>
              <a:effectLst/>
              <a:latin typeface="Times New Roman" panose="02020603050405020304" pitchFamily="18" charset="0"/>
              <a:ea typeface="HG Mincho Light J"/>
            </a:endParaRPr>
          </a:p>
        </p:txBody>
      </p:sp>
    </p:spTree>
    <p:extLst>
      <p:ext uri="{BB962C8B-B14F-4D97-AF65-F5344CB8AC3E}">
        <p14:creationId xmlns:p14="http://schemas.microsoft.com/office/powerpoint/2010/main" val="2045256044"/>
      </p:ext>
    </p:extLst>
  </p:cSld>
  <p:clrMapOvr>
    <a:masterClrMapping/>
  </p:clrMapOvr>
  <p:transition advTm="36813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377E61-D57C-3F36-0C2B-AA4998B948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05091" y="394470"/>
            <a:ext cx="5015988" cy="750326"/>
          </a:xfrm>
        </p:spPr>
        <p:txBody>
          <a:bodyPr/>
          <a:lstStyle/>
          <a:p>
            <a:r>
              <a:rPr lang="en-US" dirty="0"/>
              <a:t>Effects of charging up</a:t>
            </a:r>
            <a:endParaRPr lang="en-IN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118B7-9A50-65FB-3282-CCF2CADB3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665" y="3691578"/>
            <a:ext cx="3693653" cy="53520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IN" sz="1625" dirty="0"/>
              <a:t>Note that the lines do not exactly overlap.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9CA155-417F-47D8-2324-AC1F2D807287}"/>
              </a:ext>
            </a:extLst>
          </p:cNvPr>
          <p:cNvSpPr txBox="1"/>
          <p:nvPr/>
        </p:nvSpPr>
        <p:spPr>
          <a:xfrm>
            <a:off x="775910" y="4270385"/>
            <a:ext cx="8970724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950" dirty="0"/>
              <a:t>Points to be noted:</a:t>
            </a:r>
          </a:p>
          <a:p>
            <a:pPr marL="232200" indent="-232200">
              <a:buFont typeface="Arial" panose="020B0604020202020204" pitchFamily="34" charset="0"/>
              <a:buChar char="•"/>
            </a:pPr>
            <a:r>
              <a:rPr lang="en-IN" sz="1950" dirty="0"/>
              <a:t>Number of charge deposited per element has wide variation – no circular symmetry for one event.</a:t>
            </a:r>
          </a:p>
          <a:p>
            <a:pPr marL="232200" indent="-232200">
              <a:buFont typeface="Arial" panose="020B0604020202020204" pitchFamily="34" charset="0"/>
              <a:buChar char="•"/>
            </a:pPr>
            <a:r>
              <a:rPr lang="en-IN" sz="1950" dirty="0"/>
              <a:t>The symmetry may be regained due to overlap of a large number of events.</a:t>
            </a:r>
          </a:p>
          <a:p>
            <a:pPr marL="232200" indent="-232200">
              <a:buFont typeface="Arial" panose="020B0604020202020204" pitchFamily="34" charset="0"/>
              <a:buChar char="•"/>
            </a:pPr>
            <a:r>
              <a:rPr lang="en-IN" sz="1950" dirty="0"/>
              <a:t>Accumulation due to large number of events need to be considered.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15EE329-9199-78B6-1E2B-F9F934A5D6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665" y="1253115"/>
            <a:ext cx="3860420" cy="289531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AF4B93C-81D6-01E0-FE51-E4BEED6F6F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40" y="1253115"/>
            <a:ext cx="3925683" cy="294426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55B47-1C15-E5CD-3E9D-E2292143F237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D9DB3F9-2A68-5B40-481B-AB0C3DFA77D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93BBB9-B278-61DF-AE77-AB00E18B743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7983930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B4785-4B4A-2986-B790-0F2000937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712" y="219689"/>
            <a:ext cx="6446107" cy="1016730"/>
          </a:xfrm>
        </p:spPr>
        <p:txBody>
          <a:bodyPr/>
          <a:lstStyle/>
          <a:p>
            <a:r>
              <a:rPr lang="en-IN" dirty="0"/>
              <a:t>Charging up in GEM</a:t>
            </a:r>
            <a:br>
              <a:rPr lang="en-IN" dirty="0"/>
            </a:br>
            <a:r>
              <a:rPr lang="en-IN" sz="2400" dirty="0">
                <a:solidFill>
                  <a:srgbClr val="CC6600"/>
                </a:solidFill>
              </a:rPr>
              <a:t>fluid model using </a:t>
            </a:r>
            <a:r>
              <a:rPr lang="en-IN" sz="2400" dirty="0" err="1">
                <a:solidFill>
                  <a:srgbClr val="CC6600"/>
                </a:solidFill>
              </a:rPr>
              <a:t>Comsol</a:t>
            </a:r>
            <a:endParaRPr lang="en-IN" sz="2400" dirty="0">
              <a:solidFill>
                <a:srgbClr val="CC66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E808E6-B8F8-854E-6B82-0E29926B8B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987" y="5515547"/>
            <a:ext cx="6344249" cy="5247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1950" dirty="0"/>
              <a:t>This will, hopefully, also lead us to a long term model</a:t>
            </a:r>
          </a:p>
        </p:txBody>
      </p:sp>
      <p:pic>
        <p:nvPicPr>
          <p:cNvPr id="6" name="equ_es_sca1_1.png">
            <a:extLst>
              <a:ext uri="{FF2B5EF4-FFF2-40B4-BE49-F238E27FC236}">
                <a16:creationId xmlns:a16="http://schemas.microsoft.com/office/drawing/2014/main" id="{A2DDC51B-5E22-C538-15C6-7A9BB9036A3C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03982" y="1284097"/>
            <a:ext cx="839565" cy="25233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equ_es_sca1_2.png">
            <a:extLst>
              <a:ext uri="{FF2B5EF4-FFF2-40B4-BE49-F238E27FC236}">
                <a16:creationId xmlns:a16="http://schemas.microsoft.com/office/drawing/2014/main" id="{81287488-EBEC-E646-ED88-D4B29CC4E53E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321527" y="3203931"/>
            <a:ext cx="822020" cy="1532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A8015F9-7CEC-385D-71E0-CEBE6C11BD2E}"/>
              </a:ext>
            </a:extLst>
          </p:cNvPr>
          <p:cNvSpPr txBox="1"/>
          <p:nvPr/>
        </p:nvSpPr>
        <p:spPr>
          <a:xfrm>
            <a:off x="6645264" y="3173807"/>
            <a:ext cx="300518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2200" indent="-232200" algn="just">
              <a:buFont typeface="Arial" panose="020B0604020202020204" pitchFamily="34" charset="0"/>
              <a:buChar char="•"/>
            </a:pPr>
            <a:r>
              <a:rPr lang="en-IN" sz="1400" dirty="0"/>
              <a:t>Charge is accumulated more towards the induction / transfer volume.</a:t>
            </a:r>
          </a:p>
          <a:p>
            <a:pPr marL="232200" indent="-232200" algn="just">
              <a:buFont typeface="Arial" panose="020B0604020202020204" pitchFamily="34" charset="0"/>
              <a:buChar char="•"/>
            </a:pPr>
            <a:r>
              <a:rPr lang="en-IN" sz="1400" dirty="0"/>
              <a:t>Hardly any charge is found on surface towards drift volume.</a:t>
            </a:r>
          </a:p>
          <a:p>
            <a:pPr marL="232200" indent="-232200" algn="just">
              <a:buFont typeface="Arial" panose="020B0604020202020204" pitchFamily="34" charset="0"/>
              <a:buChar char="•"/>
            </a:pPr>
            <a:r>
              <a:rPr lang="en-IN" sz="1400" dirty="0"/>
              <a:t>More negative charges towards induction / transfer volume.</a:t>
            </a:r>
          </a:p>
          <a:p>
            <a:pPr marL="232200" indent="-232200" algn="just">
              <a:buFont typeface="Arial" panose="020B0604020202020204" pitchFamily="34" charset="0"/>
              <a:buChar char="•"/>
            </a:pPr>
            <a:r>
              <a:rPr lang="en-IN" sz="1400" dirty="0"/>
              <a:t>Some positive charges around the middle of the hole.</a:t>
            </a:r>
          </a:p>
          <a:p>
            <a:pPr marL="232200" indent="-232200" algn="just">
              <a:buFont typeface="Arial" panose="020B0604020202020204" pitchFamily="34" charset="0"/>
              <a:buChar char="•"/>
            </a:pPr>
            <a:r>
              <a:rPr lang="en-IN" sz="1400" dirty="0"/>
              <a:t>Note that only collection is simulated at present. Modelling loss of charges will need further efforts.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A9A05E9-6E2D-0C57-4E26-6D72F5CCE9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87" y="3463550"/>
            <a:ext cx="3005180" cy="1799300"/>
          </a:xfrm>
          <a:prstGeom prst="rect">
            <a:avLst/>
          </a:prstGeom>
        </p:spPr>
      </p:pic>
      <p:pic>
        <p:nvPicPr>
          <p:cNvPr id="18" name="prb_pbnd6_view1.png" descr="[COMSOLlink[H4sIAAAAAAAAAK1abW/jNhL+vr9Clw+HOyCx9WLJ0p7XQNvthwLXIrik92mBBS2NbF4oUaUoO/KvvyGdOLJDOmKy7QKxJT4zw+HDeSG9+NvNjffpVvDmDqQHDCqoZesRAV7Dm44RCYW3o3LjNTgGhKTQvgyjtVdyURHpLW4Pr3uvJhV8ubrytoR1+oPsG/V3uvz0b1o/3OO3ZwHehqAwFA7C+60ia7j2uPDuyYqBh2+0hMmnm5vl4j+cSy/nVcNAwn9BtJTXX66SSTDxJ49XT0Ycn4f4FP9HG05Hhml4tVw8DfutPqDw4/HZMlhMnz8eP50M/LWWVPbLKXpjBdNmVRfJYvr0cHFP1sunR+rj4g9ewPIXtJrXaraB9w81heCf3t/X8l/eVyhpTZXY9vDgZ97VBRG9d8spDr9VKjyUpcUsnp231J5aTI/fF7/je6a+egUVkEsu+nvt8xr1Xi2/fv521zUCJ/Dw7ac1rdd3kqwoQ4tDP4y+oX0tZ8Y3GyLU0z+bbz/TX3h914mS5KAfw0953lWKH2i/NmBSNZvF9GgLGsxzwm6J3CxHo18gi7uvtFpGi6n+q2Q9QLEsCWtBD1PfFs+0pcWXK6q8crU85+GO1gXfPZOwlQLnc+RmDTukpRmCK8rAgjOAthSOWgSUIKDO4QggneQGEA4qQOxw0UqBDyzaeG2Athu+a3Eb5cqDFmApeKXtMsOR0iAoYe7oPeeVHmoEqreSvxj3Gk/bBmeOGDX0WcqKc/Yy57K06GWwhaPJuE1gDeII801TpXubZxsBLW5MYjFzQ4sC6iF+LXjXHOEVqTt032tgh9vaDGkeDcMZ0lltT+7gCoIuzOUJSgB5QQVGYhdyYx4d+ibXbYCuN9KIyIwA9Cdn3ZCS5ysUGXHaMvSNw7IebHPDaDXwSHLznOxq3DB6dIthGAqXFcUkQhglrRljDAJkC8jh0gIxqikg55o2dYuxFsyTmiTZTP0XzLM4mmVBaBCUMyCipAzUV1JiLNkRUbiYQhjjO4a5wuYn05w1qCGttGxKI0iqnGPZkk8GGKKUyigKYdnKGEgMexkt2wkqJdTKN+MTiAIqxFDhebgyamwLWpktjAyjeaOXPipcvKdSYeSwRmtBXVb0kbZc0GMgHg1kfM1tZhkJV3IsWgfh/DxmpCaac8YFRg1rel4zviLsMOI1fEXyB+Xi2uJwDOF122C5XUtLZhhWFmMqgwOfKRatF8g3fSqdTmsorWpslTIiPGGRwcgKmEtQUKCvuoxVPHUEuhHvMLEK2o3bnN5NWAVWtYFDiG8Yl5oxJ7jDihIhSH+EX3vXnoVCTnlIcJlD7QyjGJGx0RHYv7gsGqoCNqwyxsQjLjVEbV8sz2RvTGLY8JlKsxb3Rlnin/FrgINVtYXtinCIgToskGqleOI2uTPQWWo2RfUnhI5VZl27DZWm+JR3WKhUJrxSe8qw4NpT/0zL2BJumaN52XG8IAVF5db8KkC1h1uT0S/w4yCzr2YXwfDYMJpTm6NtYCwLcC92hVmpmXYK1/7VAexdUbpHsRCoQi53lQVYt0Qdl7S2ZJdYncO79aaGtnW09AEE7mUMH4fqEotm2Qk4aTrObbCZ0Fac21GmalTPWB3TMIJlKBwEDHrUMbFIzf1VAzNm8htSqHa6aQYKR22DIbDlpbR63Z/Eb+Il5rO1pcEbgb9ENCy534LXXbUCwUue5wz3hniDfaZSyyjvDTlB8pagN5Z0hGeqjkmq7cAvsAXR7zYgnAqhgTRGK3rIX6rcKgXGwK5yK3QG0kied0Id0kIjN+p0kQgsTup3s/Cje2goa4XNLFJKKnKaDSqgJOjctwTlKpxgf6wnuRq0yGcr6fvG5HSySxi++wFyDn5CJ+AEL0oypWuot1TwWh2Boziza3AMvvuuj3ANtjz0xXORbGlPOVZGmBl7M/o5TJvBgwF73ISXp4B9AbtYrhu3xEO/4o9ONNWIFesE1r7WOHkBCC892EhMI/j/LvlYVYXUeAJ4wJd8a04jgfHwTHkcBo512HcvbWTeW5xqLDYHsJOD1REhEhsSdS+i/WrPe8Z6+hTpqth49D2u+To/8h7h2ZzRp0A7rDNHzFIB1YWHw6ZQECjWrpBGXRe5YgStsFXbcExnUJaQW9hmw7eAQbkYI8Hq1Q3mwGMfJ9pLG81qxhB6lHehDVKXGrajmkMrNE6qsTny8Z/FTkwarH+mkqOnkbf64MVxhfV5CN1X/B24HO2F4oS9Y0K0gg+g2mPW2xOrAQYJDVjWs8BujI4QdFxFxVZ2SOEHrG2CHxP6YQq+Q40rJwcqhnkAanX/bjsfHrPupmR0FtdNLdyGFoglsjs75jrCqKq6TG6jbf1yRjoi+mBtpIvvB+gtqkyXR1w8NIzUoGbroEzViLnAvK6WT9DC0jccsOZz2RwFCfL6ZPat+gTH6mtC8ymKOtbm9kugIJ0ESZSGcZam8ySLTYWsupAlKoOXHTOn8NlkFvhZloVZ6mfx3FgOYzGQK/fgiihz3DqOZ9SFmxpLDa0u5TGJqXMKMw4bKYkQmlvAXVMQeXE5z0CPO/uFqqnj6B3H7x3HP15YfZM5bsP3bsMPDctpl34azmaTOImDMJkFmZ/MozS69m7CSToPk8iPsyRI/BSpigFvMo9mUYJsC5J5PAtMReTpjeBrXTcYo6JwFs7mUeKHYTbLwlBJjsM0Tv1ZOA+SbJ5lKZrgTwI/8f05qkr9ECmems4kuuaiMj8KgjSI4jjDeQVxlCllAW6a1J8HaRzMIz+a6bmh2iSdq02JhuDkbZ0EulIXhhfUhpMwRk8GaDEqmce/3sz0fPw0Qq3ZbO5n8/k8jfTMfXSEj66OszhOAz82eVVtxkNPbNfqT9D0eTpTClBtEgUHndHcn6XZLIpmvtJpEn/4wcXwkmdMdnrEXJQPgsoInjsC9q6AR4w5GNCtPrJCvm/177u+V4Cxu7Akr1ZC86YEzLRCjs9+52DevB8L78bWXaWH2iqENwWUXX3pF1OWTHEqQ3cHW+vvpnguiTHfnlki4C98W0A+fi69O236D9Om/whtzsEutDnHutCm/yht+h9Am/6H0Kb/MG327rTZf5g2+4/Q5hzsQptzrAtt9h+lzf4H0Gb/Q2izd6eNuflQv3Z4ln9sSFQLdPZMqrZRPfxTl8X3tII7Sapm+Qffesm1p35SfO0ln+Pgsx94t78vpucDF1P1M+/l/wFtAyWGky4AAA==]]">
            <a:extLst>
              <a:ext uri="{FF2B5EF4-FFF2-40B4-BE49-F238E27FC236}">
                <a16:creationId xmlns:a16="http://schemas.microsoft.com/office/drawing/2014/main" id="{18E0BA3F-24FD-851F-4CCF-27E4CD9E2F23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176851" y="1600200"/>
            <a:ext cx="1919943" cy="158685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9" name="prb_bnd19_view1.png" descr="[COMSOLlink[H4sIAAAAAAAAAK1abW/bOBL+3l+hy4fDLpDYerFsqeca6G33w+JuF8Ule58KFLQ0snmhRC1F2ZZ//Q3p2JEd0hGTtgFsS3xmhsOH80Jp/re7O+/DV8Hre5AeMCihko1HBHg1r1tGJOTelsq1V+MYEJJC8zyMVl7BRUmkN/96uN15FSnh082NtyGs1V9kV6vP8eLDv2n1+IC/jgK8NUFhKByE91tJVnDrceE9kCUDD+9oCaMPd3eL+X84l17Gy5qBhP+CaCivPt1MR8HIH+1unow4XQ/xKv5HG85Hhkl4s5g/DfutOqDw6+naIpiPj19P384G/lpJKrvFGL2xhPGyyoN0Pn66OH8gq8XTJfV1/gfPYfELWs0rNdvA+0lNIfjZ+/tK/sP7AgWtqBLbHC58RnPRCV5FPV55/yK1xI81R2f8pKX+PB9rifOjHxfaafPx6ff8d7zP1E8vpwIyyUX3oN1foQk3iy8fv923tcC5PH77vKLV6l6SJWVofOiH0Tc0teHMeGdNhLr6Z/3tn/QXXt23oiAZ6MvwOcvaUlEFp6INGJX1ej4+2YIG84ywr0SuF4PRz5D5/RdaLqL5WH8qWY+QLwrCGtDD1K/5kcE0/3RDlVduFpeU3NIq59sjHxspcD4nmlawRYaaIbi4DCw4A2hD4aRFQAECqgxOANJKbgDhoBzEFhetEHjBoo1XBmiz5tsGd1SmPGgBFoKX2i4zHNkNghLmjt5zXuqhRqC6K/mzcS/xtKlx5ohRQ49Slpyz5zkXhUUvgw2cTKaVhBWIE8w3TZXubZ6tBTS4R4nFzDXNc6j6+JXgbX2Cl6Rq0X0vgS3ucDOk3hmGM6Sz2p7cwRUEXZjJM5QA8owKjMTO5do8OvRNrlsDXa2lEZEaAehPzto+JS9XKDLitGXoG4dlPdjmhtFqYEcy85zsatwwenSDYRhylxXFfEIYJY0ZYwwCZAPI4cICMarJIeOaNlWDsRbMkxpN04n6F8zSOJqkQWgQlDEgoqAM1E9SYCzZEpG7mEIY41uGucLmJ9OcNagmjbRsSiNIqpxj2ZJPBhiilMooCmHZyhhIDHsZLdsKKiVUyjfDE4gCKkRf4WW4MmpsclqaLYwMo3mtlz7KXbynUmHksEYrQV1WdEcbLugpEA8GMr7iNrOMhCs41q+9cH4ZMxITzTnjAqOGNT2vGF8SdhjxEr4k2aNycWVxOIbwqqmx8q6kJTP0K4shlcGBzxTr1yvkGz+VTuc1lFY1tEoZEJ6wyGBkCcwlKCjQF13GKp46At2Id5hYCc3abU5vJqwCq9rAIcTXjEvNmDPcYUWJEKQ7wW+9W89CIac8JLjMoHKGUYzI2PMIIjqXRUNVwPpVxpB4xKWGqO2L5ZnsjEkMez9Tadbg3igK/Bi+BjhYVVvYrgiHGKjDAimXiiduk7sAXaRmU1R/QuhYZda1XVNpik9Zi4VKacIrtecMC2499WdaxoZwyxzNy47jBckpKrfmVwGqPdyYjH6GnwaZfTW5CoZdzWhGbY62gbEswL3Y5malZtopXPNXC7B3RekexUKgErnclhZg1RB1ctLYkt3U6hzertYVNI2jpY8gcC9j+DhUl1g0y1bAWdNxaYPNhKbk3I4yVaN6xurEhhEsQ+EgoNejDolFau4vGpghk1+TXLXTdd1TOGgb9IENL6TV6/4ofhUvMZ+tLA3eAPw1omHJ/Rq8asslCF7wLGO4N8Qr7DOVWkZ5r8gJpq8JemVJB3imbJmk2g78ARsQ3XYNwqkQ6kljtKSH/KXKrUJgDGxLt0KnJ41kWSvUeS3Ucq0OGonA4qR6Mwvfu4f6spbYzCKlpCKn2aAcCoLOfU1QpsIJ9sd6kstei3yxkr5vTE5nu4ThvR8g5+AndAJO8KokU7qGakMFr9RpOIozuwbH4L3v+gjXYMtjlx+LZEt7yrEywszYmdHHMG0G9wbscRNenwL2BexquW7cEo/dku+caKoRS9YKrH2tcfIKEJ57sIGYWvD/XfOxqgqp8QTwgC/4xpxGAuPhmfI49BzrsO+e28isszjVWGz2YGcHqwNCJDYk6hGJ9qs97xnr6XOkq2Lj0few5uvyyHuAZzNGnwJtv84cMEsFVA88HDaFgkC+coXUHLOiK0bQElu1Ncd0BkUBmYVtNnwDGJTzIRKsXl1jDjz1caK5ttGsZvShJ3lX2iD1UMN2VHNohYZJNTZHPv5Z7MSkwbojlRw9jbzVBy+OK6zPQ+i+5G/AZWgv5GfsHRKiFbwH1R6zPj2xGmCQUINlPXPsxugAQadVVGxlhxR+wNom+D6h76bgG9S4crKnop8HoFKP4m3nw0PW3ZSMLuK6qYVb0xyxRLYXx1wnGFVVl8lttKmez0gHRB+sjXTx/QidRZXp4REXjzUjFajZOihTNWImMK+r5RM0t/QNB6z5XDZDQYK8PJl9rT7BsfoxofkURR1rc/tDoCAZBdMoCeM0SWbTNDYVsuqBLFEZvGiZOYVPRpPAT9M0TBM/jWfGchiLgUy5B1dEmePWcRxRV57UWGpo9VAek5g6pzDjsJGSCKGZBdzWOZFXl/MCtNvaH6iaOo7OcfzecfzuyuqbzHEbvncbfmhYzrv083A2GcXTOAinkyD1p7MoiW69u3CUzMJp5MfpNJj6CVIVA95oFk2iKbItmM7iSWAqIs+fCL7UdYcxKgon4WQWTf0wTCdpGCrJcZjEiT8JZ8E0naVpgib4o8Cf+v4MVSV+iBRPTGcSbX1VmR8FQRJEcZzivII4SpWyADdN4s+CJA5mkR9N9NxQ7TSZqU2JhuDkbZ0EulIXhlfUhqMwRk8GaDEqmcW/3k30fPwkQq3pZOans9ksifTMfXSEj66O0zhOAj82eVVtxkNPbNfqj9D0WTJRClDtNAoOOqOZP0nSSRRNfKXTJP7wwkX/Ic+Q7LTDXJT1gsoAnjsC9q6AHcYcDOhWH1kh3zf6/a7vJWDszi3Jq5FQvyoBM62Qw7PfJZjXb8fCm7FVW+qhtgrhVQFFW117Y8qSKc5l6O5gY31vimeSGPPthSUC/sK7OWTD59K506Z7N22699DmEuxCm0usC22699Km+wG06X4Ibbp302bvTpv9u2mzfw9tLsEutLnEutBm/17a7H8AbfY/hDZ7d9qYmw/1tsNR/qkhUS3QxTWp2kZ18U9dFj/QEu4lKevFH3zjTW899UrxrTf9GAcffd/7+vt8fDlwPlZvfC/+D4MySGqeLgAA]]">
            <a:extLst>
              <a:ext uri="{FF2B5EF4-FFF2-40B4-BE49-F238E27FC236}">
                <a16:creationId xmlns:a16="http://schemas.microsoft.com/office/drawing/2014/main" id="{92366464-FC38-2E3A-B9D4-5E48031F328B}"/>
              </a:ext>
            </a:extLst>
          </p:cNvPr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2073254" y="1600200"/>
            <a:ext cx="2071569" cy="158685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0" name="prb_dom2_view1.png">
            <a:extLst>
              <a:ext uri="{FF2B5EF4-FFF2-40B4-BE49-F238E27FC236}">
                <a16:creationId xmlns:a16="http://schemas.microsoft.com/office/drawing/2014/main" id="{F429A4AE-B324-3EBE-2040-5A6945D68600}"/>
              </a:ext>
            </a:extLst>
          </p:cNvPr>
          <p:cNvPicPr/>
          <p:nvPr/>
        </p:nvPicPr>
        <p:blipFill rotWithShape="1">
          <a:blip r:embed="rId7" cstate="print"/>
          <a:srcRect l="-11828" t="4955" r="25760" b="-4955"/>
          <a:stretch/>
        </p:blipFill>
        <p:spPr>
          <a:xfrm>
            <a:off x="305594" y="1468460"/>
            <a:ext cx="1610985" cy="173194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pg_pg9.png" descr="[COMSOLlink[H4sIAAAAAAAAAK1bW2/bOBZ+76/Q5mGxCyS2Lr5IXdfA7HQGGGCnKCadfSpQ0NKRzQ0lakgqvvz6PaQTR1ZJW0zaBIgv/M45PPx4LqS6+NvdXfDus+DNPagAGFRQKxkQAUHDm5YRBUWwpWoTNDgGhKIgX4bROii5qIgKFp+PX++DmlTw4eYmeCSsNS/UvtF/x8t3/6H1wxd89ywg2BAUhsJBBL9VZA23ARfBF7JiEOA3RsLo3d3dcvEH5yrIedUwUPBfEJLy+sPNbBSNwtHu5smI0+cxfoo/aMP5yDiNb5aLp2G/1UcUvjx9towW4+eXp1dnA3+pFVX75ViAbJkal0BUK2DcrLPF+Om7xReyXpoP9IvFJ17A8g8zXAZ/X6t/Bb8wyJWgefArBVYEn1B68A+Q/1yMzdjFs5uWxieL8en94nf8num3QUEFCuFi/8V4t+Y13Cw/vv963zYCTX34+tOa1ut7RVaUoVFxGCdff+aV5Mz6zYYI/emfzdd/0595fd+KkuRgPoaf8rytNBPQAcaAUdVsFuOTLWgwzwn7TNRmORj9Alncf6TVMlmMzV8t6wGKZUmYBDNMv1s8E5QWH26o9srNss+4RwrbZ7IJKEFAncOJhqRVHCnYB5Ga6pWt18/IFefsBOJlacFQmTOK7C0pAzustqKQRQIaLtRwkKSHkwqJlNF2Po1vkIFohPGrBbmhRQF1F78WvG1O8IrULWEWYFtTZYc0O8twhgukCcc9HEhkozdAFyWAvKAiC2ZLC7Wxj47D0OYAoOuNsiIyKwD9yVlr3PkEorWCNYgTLrHitI8LkLljnaIwDnbBfBZUlWta6FiHRvfE/DBGDexIbneIW40fxoyWGJWg8KBDK/V+tlJOCQAL4sB5BTulU9DwvUQwOhNGiQdE5qi/fsUaHYGvWSmGAbXhUtKVT3A5asIwq2jzguvrs+0r7UoGj8C8pkceARqZ82bvsc64wXCrYGZAgviYqLVhtCsdC2fVVUDOTYCpJeYZsDN4NMsm+l80z6bJJItii6CcARE60uu3pFQgtkQUPqYQxvhWL6trU1jJqkENkcqxMawgpfOtI3g/GWDJSzqbaoQj6GMos5m3JXtJ5IOPH4pCtmVJd76+Q6b5QtZMlcOdzdDPW0EVBpRuTu8FcgdQI7ru66dpq/9yjrzfOZbqqUiwcbFFQgiBtTCvmWPr2Se4562qsPqyazxWVJadV9DKjkgso3lj9ltS+FCWKgaJx8ZgGC7qwgexFtRn4+2o5IKeKqvhhvE1d5llJWqJHOjWZ/1QmFp5w5AaG2yeHHRbM74i7Djie/iK5A96UWrHEmFNVssGe7/aRj9d6nWL7J5qu1dM2KHYQV3YVeOn6v68zDeqLEmkLjAGY/dTClJ5pEi5wShMVsB8gokGfTSdlma2J9CPeMeJVSA3fnN6NWE1WBf7HvVQw7gyjDnDHVeUCEH2J/htcBs4KORVGwqucqi9YRTjZIVRlAifAkWiKmDdtmFIBOPKQPT2xX5LnRSeNykjWx3VStwbZYl/hq8BDtbtE3bUwiMGmrBAqpXmid/keqBeBWXLA08IE6vsurYbqmzxKcf8xisbXqs9Z1h0G+hf2zJKwh1ztC87jhekoKjcWQYJ0CcYj9YkeYKfBtl9NbkIhl3DaE5djnaBMXPjXmwLu1I77TRO/tUCHHxR5tDBQaAKudzaelwNrCXRZ3fSlexmTufwdr2pQUpPSx9A4F7G8HFsAnS11Qo4O0Xo2+AyQVZYcDlRtqbBzFifGTKC3QIcBfgdMpm5f3ciMWTyG1LwbUWapqNw0DboAiUvldPr4Wh6FY+de712nNgMwF8iGtb31+B1W61A8JLnWDNjWr3CPlupZZV3RU40uyboypIO8Ixp8o0d+AYbd7HfbkB4FUIdaYxW9Ji/dLlVCoyBbeVX6HSkkTxvhb4xgEZt9Gk9EVic1K9m4Vv3UFfWihKJlNJnvdJuUAElQedeE5TrcEJqZSa56pwn9VYyDK3J6WyXMPzuB8g5+gmdgBO8KMmWrqF+pILX+j4Gxdldg2Pwu2/mlsFiy8O+eC6SHacIHCsjzIx7O/o5TNvBnQEH3ISXp4B9AbtYrlu3xMN+xXdeNDWIFWsF1r7OOHkBCC892EBMI/j/LvlYV4XUeqR/xJf80Z5GIutpuPY4dBzrse9e2sh873CqtdjswM6OJAeESGxI9CWd8as771nr6XOkr2LdRUlg5wszrPmq0MFCr9hwz+aMPgXabp05YJYaqO/kPDaFhkCx9oU0nHodyxuMoBW2ahuO6QzKEnKPKzKNl4BBuRgiwenVDebAUx8n5KWN5jSjCz3Ju9AGlYJXrqOaYys0TKq1OQrx12EnJg22f6aSp6eRt+bgxXOFzXkIPVT8Fbgc7YXijL1DQrSGd6DGY87rUKcBFgkNONazwG6MDhB0WkXNVnZM4Uesa4JvE/pmCr5CjS8nOyq6eQBq/TCI60R5yLrbklEvrttauA0tEEtU2zvmejkz11WXzW1U1i9npAOiD9ZGpvh+gL1Dle1Cl4uHhpEa9Gw9lOka0dxN6uUTtHD0DUes/Vw2R0GCfH8ye60+wbHm3t9+iqKPtbn7ri5KR9EsSeNplqbzWTa1FbL6KpPoDF62zJ7CJ6NJFGZZFmdpmE3n1nIYi4FcuwdXRJvj13E8oy5cqDlqaP18ysVbIWykFEJo7gC3TUHUxeXsgXZb9xMSto5j7zn+4Dl+d2H1beb4DT/4DT82LOdd+nk4m4yms2kUzyZRFs7mSZrcBnfxKJ3HsyScZrNoFqZIVQx4o3kySWbItmg2n04iWxF5fnH7va47jFFJPIkn82QWxnE2yeJYS57G6TQNJ/E8mmXzLEvRhHAUhbMwnKOqNIyR4qntTKJtLioLkyhKo2Q6zXBe0TTJtLIIN00azqN0Gs2TMJmYuaHaWTrXmxINwcm7Ogl0pSkML6iNR/EUPRmhxahkPv3lbmLmE6YJas0m8zCbz+dpYmYeoiNCdPU0m07TKJzavKo347EndmsNR2j6PJ1oBah2lkRHnck8nKTZJEkmodZpE398gqp7yTMkO+0wF+WdoDKA556Agy9ghzEHA7rTR07It0fzCOK3CjB2F47kJRU0VyVgpn15LO569uuDefN6LLwaW7eVGeqqEK4KKNv6LF/28I5McS7DdAePL01k/1I2V8Sab3uWCPgLvy3A9RSbjZj+tNm/mTb7t9CmD/ahTR/rQ5v9W2mz/wG02f8Q2uzfTJuDP20Ob6bN4S206YN9aNPH+tDm8FbaHH4AbQ4/hDYHf9rYmw/9tMOz/FNDolug3mdKt436wz9NWfyFVnCvSNUsP/HHYHYb6Kfeb4PZ+2n0Pp4En39fjPsDF2P9fw6W/wfeAJJ+IDEAAA==]]">
            <a:extLst>
              <a:ext uri="{FF2B5EF4-FFF2-40B4-BE49-F238E27FC236}">
                <a16:creationId xmlns:a16="http://schemas.microsoft.com/office/drawing/2014/main" id="{BB0F9C91-2992-A4DF-4D86-6233829CF016}"/>
              </a:ext>
            </a:extLst>
          </p:cNvPr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6488088" y="990600"/>
            <a:ext cx="2656706" cy="221141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9DDDFE6-E503-AD22-178E-2DC39F07590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9102" y="3489803"/>
            <a:ext cx="3352800" cy="199949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C3DE7C-0C7F-9B31-59CA-D1CB0465AF79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70F87A-F325-5868-3820-DFCA25851B0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7454CB5-FF76-7569-0DDF-15F5FF04657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88847018"/>
      </p:ext>
    </p:extLst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B847A-95A2-4E04-A57D-BB24AAA62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4504" y="106575"/>
            <a:ext cx="7294490" cy="88402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/>
              <a:t>Streamer Probability in RPC</a:t>
            </a:r>
            <a:br>
              <a:rPr lang="en-US" sz="3600" dirty="0"/>
            </a:br>
            <a:r>
              <a:rPr lang="en-US" sz="2700" dirty="0">
                <a:solidFill>
                  <a:srgbClr val="CC6600"/>
                </a:solidFill>
              </a:rPr>
              <a:t>fluid model (</a:t>
            </a:r>
            <a:r>
              <a:rPr lang="en-US" sz="2700" dirty="0" err="1">
                <a:solidFill>
                  <a:srgbClr val="CC6600"/>
                </a:solidFill>
              </a:rPr>
              <a:t>Comsol</a:t>
            </a:r>
            <a:r>
              <a:rPr lang="en-US" sz="2700" dirty="0">
                <a:solidFill>
                  <a:srgbClr val="CC6600"/>
                </a:solidFill>
              </a:rPr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4FBBD1-6F55-45F6-A07A-A77A7ECBCD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783" y="3352800"/>
            <a:ext cx="5205959" cy="2438400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463" dirty="0"/>
              <a:t>1) In simulation, use different number of primaries for each voltage. Find out whether streamer occurs, which is defined by the situation that the electrons have reached the cathode.</a:t>
            </a:r>
          </a:p>
          <a:p>
            <a:pPr marL="0" indent="0" algn="just">
              <a:buNone/>
            </a:pPr>
            <a:r>
              <a:rPr lang="en-US" sz="1463" dirty="0"/>
              <a:t>2) Find out the probability of occurrence of that number of electrons from the HEED primary electron information. Add up the probabilities.</a:t>
            </a:r>
          </a:p>
          <a:p>
            <a:pPr marL="0" indent="0" algn="just">
              <a:buNone/>
            </a:pPr>
            <a:r>
              <a:rPr lang="en-US" sz="1463" dirty="0"/>
              <a:t>3) For experiment, first find out whether more than one pulse has come or not, if yes then whether the amount of charge is more than 20 </a:t>
            </a:r>
            <a:r>
              <a:rPr lang="en-US" sz="1463" dirty="0" err="1"/>
              <a:t>pC</a:t>
            </a:r>
            <a:r>
              <a:rPr lang="en-US" sz="1463" dirty="0"/>
              <a:t> or not, which is equivalent to </a:t>
            </a:r>
            <a:r>
              <a:rPr lang="en-US" sz="1463" dirty="0" err="1"/>
              <a:t>Raether</a:t>
            </a:r>
            <a:r>
              <a:rPr lang="en-US" sz="1463" dirty="0"/>
              <a:t> Limit.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D29910-317A-4C05-A073-9292CB5651E2}"/>
              </a:ext>
            </a:extLst>
          </p:cNvPr>
          <p:cNvSpPr txBox="1"/>
          <p:nvPr/>
        </p:nvSpPr>
        <p:spPr>
          <a:xfrm>
            <a:off x="6553994" y="2797335"/>
            <a:ext cx="2323644" cy="317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625" dirty="0"/>
              <a:t>Simulated streamer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D359B30-41D0-4BBC-BC4A-84E2000D34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794" y="1017865"/>
            <a:ext cx="3790058" cy="2258735"/>
          </a:xfrm>
          <a:prstGeom prst="rect">
            <a:avLst/>
          </a:prstGeom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B88E81F-1946-5514-2518-8887A58E05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809329"/>
              </p:ext>
            </p:extLst>
          </p:nvPr>
        </p:nvGraphicFramePr>
        <p:xfrm>
          <a:off x="5634228" y="3743270"/>
          <a:ext cx="3967766" cy="174313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995966">
                  <a:extLst>
                    <a:ext uri="{9D8B030D-6E8A-4147-A177-3AD203B41FA5}">
                      <a16:colId xmlns:a16="http://schemas.microsoft.com/office/drawing/2014/main" val="440553425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6714036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731019997"/>
                    </a:ext>
                  </a:extLst>
                </a:gridCol>
              </a:tblGrid>
              <a:tr h="520148">
                <a:tc>
                  <a:txBody>
                    <a:bodyPr/>
                    <a:lstStyle/>
                    <a:p>
                      <a:r>
                        <a:rPr lang="en-US" sz="1500" dirty="0"/>
                        <a:t>Voltage</a:t>
                      </a:r>
                    </a:p>
                    <a:p>
                      <a:r>
                        <a:rPr lang="en-US" sz="1500" dirty="0"/>
                        <a:t>(in V)</a:t>
                      </a:r>
                    </a:p>
                  </a:txBody>
                  <a:tcPr marL="74307" marR="74307" marT="37153" marB="37153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From experiment</a:t>
                      </a:r>
                    </a:p>
                  </a:txBody>
                  <a:tcPr marL="74307" marR="74307" marT="37153" marB="37153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From simulation </a:t>
                      </a:r>
                    </a:p>
                  </a:txBody>
                  <a:tcPr marL="74307" marR="74307" marT="37153" marB="37153"/>
                </a:tc>
                <a:extLst>
                  <a:ext uri="{0D108BD9-81ED-4DB2-BD59-A6C34878D82A}">
                    <a16:rowId xmlns:a16="http://schemas.microsoft.com/office/drawing/2014/main" val="427805106"/>
                  </a:ext>
                </a:extLst>
              </a:tr>
              <a:tr h="297228">
                <a:tc>
                  <a:txBody>
                    <a:bodyPr/>
                    <a:lstStyle/>
                    <a:p>
                      <a:r>
                        <a:rPr lang="en-US" sz="1500" dirty="0"/>
                        <a:t>9400</a:t>
                      </a:r>
                    </a:p>
                  </a:txBody>
                  <a:tcPr marL="74307" marR="74307" marT="37153" marB="37153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0.00087 +/- 0.00011</a:t>
                      </a:r>
                    </a:p>
                  </a:txBody>
                  <a:tcPr marL="74307" marR="74307" marT="37153" marB="37153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0.008</a:t>
                      </a:r>
                    </a:p>
                  </a:txBody>
                  <a:tcPr marL="74307" marR="74307" marT="37153" marB="37153"/>
                </a:tc>
                <a:extLst>
                  <a:ext uri="{0D108BD9-81ED-4DB2-BD59-A6C34878D82A}">
                    <a16:rowId xmlns:a16="http://schemas.microsoft.com/office/drawing/2014/main" val="772523563"/>
                  </a:ext>
                </a:extLst>
              </a:tr>
              <a:tr h="297228">
                <a:tc>
                  <a:txBody>
                    <a:bodyPr/>
                    <a:lstStyle/>
                    <a:p>
                      <a:r>
                        <a:rPr lang="en-US" sz="1500" dirty="0"/>
                        <a:t>9600</a:t>
                      </a:r>
                    </a:p>
                  </a:txBody>
                  <a:tcPr marL="74307" marR="74307" marT="37153" marB="37153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0.00091 +/- 0.00015 </a:t>
                      </a:r>
                    </a:p>
                  </a:txBody>
                  <a:tcPr marL="74307" marR="74307" marT="37153" marB="37153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0.008</a:t>
                      </a:r>
                    </a:p>
                  </a:txBody>
                  <a:tcPr marL="74307" marR="74307" marT="37153" marB="37153"/>
                </a:tc>
                <a:extLst>
                  <a:ext uri="{0D108BD9-81ED-4DB2-BD59-A6C34878D82A}">
                    <a16:rowId xmlns:a16="http://schemas.microsoft.com/office/drawing/2014/main" val="3419673578"/>
                  </a:ext>
                </a:extLst>
              </a:tr>
              <a:tr h="297228">
                <a:tc>
                  <a:txBody>
                    <a:bodyPr/>
                    <a:lstStyle/>
                    <a:p>
                      <a:r>
                        <a:rPr lang="en-US" sz="1500" dirty="0"/>
                        <a:t>9800</a:t>
                      </a:r>
                    </a:p>
                  </a:txBody>
                  <a:tcPr marL="74307" marR="74307" marT="37153" marB="37153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0.00411 +/- 0.00181</a:t>
                      </a:r>
                    </a:p>
                  </a:txBody>
                  <a:tcPr marL="74307" marR="74307" marT="37153" marB="37153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0.0135</a:t>
                      </a:r>
                    </a:p>
                  </a:txBody>
                  <a:tcPr marL="74307" marR="74307" marT="37153" marB="37153"/>
                </a:tc>
                <a:extLst>
                  <a:ext uri="{0D108BD9-81ED-4DB2-BD59-A6C34878D82A}">
                    <a16:rowId xmlns:a16="http://schemas.microsoft.com/office/drawing/2014/main" val="39121999"/>
                  </a:ext>
                </a:extLst>
              </a:tr>
              <a:tr h="297228">
                <a:tc>
                  <a:txBody>
                    <a:bodyPr/>
                    <a:lstStyle/>
                    <a:p>
                      <a:r>
                        <a:rPr lang="en-US" sz="1500" dirty="0"/>
                        <a:t>10000</a:t>
                      </a:r>
                    </a:p>
                  </a:txBody>
                  <a:tcPr marL="74307" marR="74307" marT="37153" marB="37153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0.02681 +/- 0.00052</a:t>
                      </a:r>
                    </a:p>
                  </a:txBody>
                  <a:tcPr marL="74307" marR="74307" marT="37153" marB="37153"/>
                </a:tc>
                <a:tc>
                  <a:txBody>
                    <a:bodyPr/>
                    <a:lstStyle/>
                    <a:p>
                      <a:r>
                        <a:rPr lang="en-US" sz="1500" dirty="0"/>
                        <a:t>0.0224</a:t>
                      </a:r>
                    </a:p>
                  </a:txBody>
                  <a:tcPr marL="74307" marR="74307" marT="37153" marB="37153"/>
                </a:tc>
                <a:extLst>
                  <a:ext uri="{0D108BD9-81ED-4DB2-BD59-A6C34878D82A}">
                    <a16:rowId xmlns:a16="http://schemas.microsoft.com/office/drawing/2014/main" val="1037567069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019038-649D-7B5C-0CD8-89AA32A5B6F8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88DA3D-CFCF-BE37-6D28-D8C4583F3ABB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3E2777-8121-04B4-961C-9E23A66222E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616CCBC-37AF-65ED-75F6-4D77CB24DB01}"/>
              </a:ext>
            </a:extLst>
          </p:cNvPr>
          <p:cNvSpPr txBox="1"/>
          <p:nvPr/>
        </p:nvSpPr>
        <p:spPr>
          <a:xfrm>
            <a:off x="711658" y="5710535"/>
            <a:ext cx="8890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i="1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Study of streamer development in resistive plate chamber, </a:t>
            </a:r>
            <a:r>
              <a:rPr lang="en-US" sz="1200" dirty="0" err="1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J.Datta</a:t>
            </a:r>
            <a:r>
              <a:rPr lang="en-US" sz="12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 </a:t>
            </a:r>
            <a:r>
              <a:rPr lang="en-IN" sz="12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et al., </a:t>
            </a:r>
            <a:r>
              <a:rPr lang="en-US" sz="12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JINST 15 C12006 (</a:t>
            </a:r>
            <a:r>
              <a:rPr lang="en-US" sz="1200" dirty="0" err="1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Decmber</a:t>
            </a:r>
            <a:r>
              <a:rPr lang="en-US" sz="12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 18, 2020), </a:t>
            </a:r>
            <a:r>
              <a:rPr lang="en-US" sz="1200" u="sng" dirty="0" err="1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doi</a:t>
            </a:r>
            <a:r>
              <a:rPr lang="en-US" sz="1200" u="sng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: 10.1088/1748-0221/15/12/C12006</a:t>
            </a:r>
            <a:endParaRPr lang="en-IN" sz="1200" dirty="0">
              <a:solidFill>
                <a:srgbClr val="CC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34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F5BBBD-6B43-507D-8194-B318603D96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6055" y="228600"/>
            <a:ext cx="7152939" cy="890780"/>
          </a:xfrm>
        </p:spPr>
        <p:txBody>
          <a:bodyPr>
            <a:noAutofit/>
          </a:bodyPr>
          <a:lstStyle/>
          <a:p>
            <a:r>
              <a:rPr lang="en-IN" dirty="0"/>
              <a:t>Avalanche to streamer transition in GEM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7A7DAB-A253-E603-6426-C8E3307F46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6488" y="958482"/>
            <a:ext cx="2229954" cy="20683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286CBA-0575-815C-2BF1-1A11257700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8707" y="3081729"/>
            <a:ext cx="2227734" cy="20663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43E9D4-DA38-20B9-BCC8-B92B92775B9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8362" b="9241"/>
          <a:stretch/>
        </p:blipFill>
        <p:spPr>
          <a:xfrm>
            <a:off x="4156198" y="1178795"/>
            <a:ext cx="2673549" cy="222920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95C8C6F-6C81-7818-6CDF-670368511363}"/>
              </a:ext>
            </a:extLst>
          </p:cNvPr>
          <p:cNvSpPr txBox="1"/>
          <p:nvPr/>
        </p:nvSpPr>
        <p:spPr>
          <a:xfrm>
            <a:off x="4280091" y="3488985"/>
            <a:ext cx="2545258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950" dirty="0"/>
              <a:t>3D model in </a:t>
            </a:r>
            <a:r>
              <a:rPr lang="en-IN" sz="1950" dirty="0" err="1"/>
              <a:t>Comsol</a:t>
            </a:r>
            <a:endParaRPr lang="en-IN" sz="195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B6F8F12-0A97-89DA-244B-8DCD09B0ECD9}"/>
              </a:ext>
            </a:extLst>
          </p:cNvPr>
          <p:cNvSpPr txBox="1"/>
          <p:nvPr/>
        </p:nvSpPr>
        <p:spPr>
          <a:xfrm>
            <a:off x="746926" y="4167303"/>
            <a:ext cx="5954530" cy="4425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38" i="1" dirty="0">
                <a:latin typeface="ArialUnicodeMS"/>
              </a:rPr>
              <a:t>Fast simulation of avalanche and streamer in GEM detector using </a:t>
            </a:r>
            <a:r>
              <a:rPr lang="en-IN" sz="1138" i="1" dirty="0">
                <a:latin typeface="ArialUnicodeMS"/>
              </a:rPr>
              <a:t>hydrodynamic approach</a:t>
            </a:r>
            <a:r>
              <a:rPr lang="en-IN" sz="1138" dirty="0">
                <a:latin typeface="ArialUnicodeMS"/>
              </a:rPr>
              <a:t>, Rout et al., JINST, </a:t>
            </a:r>
            <a:r>
              <a:rPr lang="en-IN" sz="1138" dirty="0">
                <a:solidFill>
                  <a:srgbClr val="0080AC"/>
                </a:solidFill>
                <a:latin typeface="LAMHF M+ Charis SIL"/>
              </a:rPr>
              <a:t>https://doi.org/10.1088/1748-0221/16/02/P02018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F9BC22-5668-1435-015C-D2354A8855C2}"/>
              </a:ext>
            </a:extLst>
          </p:cNvPr>
          <p:cNvSpPr txBox="1"/>
          <p:nvPr/>
        </p:nvSpPr>
        <p:spPr>
          <a:xfrm>
            <a:off x="772011" y="4675392"/>
            <a:ext cx="4956891" cy="4425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138" i="1" dirty="0">
                <a:latin typeface="TeXGyreHeros-Bold"/>
              </a:rPr>
              <a:t>Numerical estimation of discharge probability in </a:t>
            </a:r>
            <a:r>
              <a:rPr lang="en-IN" sz="1138" i="1" dirty="0">
                <a:latin typeface="TeXGyreHeros-Bold"/>
              </a:rPr>
              <a:t>GEM-based detectors</a:t>
            </a:r>
            <a:r>
              <a:rPr lang="en-IN" sz="1138" dirty="0">
                <a:latin typeface="TeXGyreHeros-Bold"/>
              </a:rPr>
              <a:t>, Rout et al.,</a:t>
            </a:r>
            <a:r>
              <a:rPr lang="en-IN" sz="1138" b="1" dirty="0">
                <a:latin typeface="TeXGyreHeros-Bold"/>
              </a:rPr>
              <a:t> </a:t>
            </a:r>
            <a:r>
              <a:rPr lang="en-IN" sz="1138" dirty="0">
                <a:solidFill>
                  <a:srgbClr val="0080AC"/>
                </a:solidFill>
                <a:latin typeface="LAMHF M+ Charis SIL"/>
              </a:rPr>
              <a:t>https://doi.org/10.1088/1748-0221/16/09/P09001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E5405F4-9E90-EB70-362F-01539C3E0B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0955" y="1199793"/>
            <a:ext cx="2800186" cy="218721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CD8102B-E8B6-B33A-3314-4F06EC48747D}"/>
              </a:ext>
            </a:extLst>
          </p:cNvPr>
          <p:cNvSpPr txBox="1"/>
          <p:nvPr/>
        </p:nvSpPr>
        <p:spPr>
          <a:xfrm>
            <a:off x="6602861" y="5202917"/>
            <a:ext cx="26735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600" dirty="0"/>
              <a:t>Axis-symmetric model</a:t>
            </a:r>
          </a:p>
          <a:p>
            <a:r>
              <a:rPr lang="en-IN" sz="1600" dirty="0"/>
              <a:t>(incorporating appropriate corrections)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DCA75F3-8E08-685C-89BA-0C8953FAB344}"/>
              </a:ext>
            </a:extLst>
          </p:cNvPr>
          <p:cNvSpPr txBox="1"/>
          <p:nvPr/>
        </p:nvSpPr>
        <p:spPr>
          <a:xfrm>
            <a:off x="1422512" y="3483303"/>
            <a:ext cx="2347117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sz="1950" dirty="0"/>
              <a:t>Experimental setup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EBF538-8671-A56F-FACD-4ECB81C0E84B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0FF87E-9693-FD5E-7EE9-9381F9D48304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8393D-7DDE-AF1B-9C1E-06ABC8ADF34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92696894"/>
      </p:ext>
    </p:extLst>
  </p:cSld>
  <p:clrMapOvr>
    <a:masterClrMapping/>
  </p:clrMapOvr>
  <p:transition spd="med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C3A1BA-215F-1118-5042-BBFD2420E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994" y="406570"/>
            <a:ext cx="7315200" cy="438220"/>
          </a:xfrm>
        </p:spPr>
        <p:txBody>
          <a:bodyPr>
            <a:noAutofit/>
          </a:bodyPr>
          <a:lstStyle/>
          <a:p>
            <a:r>
              <a:rPr lang="en-IN" dirty="0"/>
              <a:t>Discharge probability in GEM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A27D7E-C295-FB8E-9A2A-022F04834A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49394" y="977608"/>
            <a:ext cx="1972159" cy="212208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N" sz="1463" dirty="0">
                <a:latin typeface="TeXGyreTermesX-Regular"/>
              </a:rPr>
              <a:t>1) Comparison of discharge probability estimates in single GEM </a:t>
            </a:r>
          </a:p>
          <a:p>
            <a:pPr marL="0" indent="0">
              <a:buNone/>
            </a:pPr>
            <a:r>
              <a:rPr lang="en-IN" sz="1463" dirty="0">
                <a:latin typeface="TeXGyreTermesX-Regular"/>
              </a:rPr>
              <a:t>2) Comparison of discharge probability estimates in triple GEM</a:t>
            </a:r>
          </a:p>
          <a:p>
            <a:pPr marL="0" indent="0">
              <a:buNone/>
            </a:pPr>
            <a:r>
              <a:rPr lang="en-US" sz="1463" dirty="0">
                <a:latin typeface="TeXGyreTermesX-Regular"/>
              </a:rPr>
              <a:t>3) Comparison of discharge probability estimates with asymmetric distribution of voltages</a:t>
            </a:r>
            <a:endParaRPr lang="en-IN" sz="1463" dirty="0">
              <a:latin typeface="TeXGyreTermesX-Regular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7339B45-8A1A-1E9A-07BC-78E6069A6EB5}"/>
              </a:ext>
            </a:extLst>
          </p:cNvPr>
          <p:cNvGrpSpPr/>
          <p:nvPr/>
        </p:nvGrpSpPr>
        <p:grpSpPr>
          <a:xfrm>
            <a:off x="610394" y="979196"/>
            <a:ext cx="7268621" cy="2125334"/>
            <a:chOff x="683243" y="979196"/>
            <a:chExt cx="7268621" cy="212533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9A3153D-0B5F-2972-BF7B-DFEC68DEBA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3243" y="979196"/>
              <a:ext cx="2421593" cy="212533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B69F66D-303F-F8AF-7395-4013FEA8898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04836" y="979263"/>
              <a:ext cx="2421593" cy="2122081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DAFAD0C-C8CA-FE25-0301-14BB3BE918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530271" y="979196"/>
              <a:ext cx="2421593" cy="2122148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945E9AF9-50CE-E579-E6E8-5CC9CF956F25}"/>
              </a:ext>
            </a:extLst>
          </p:cNvPr>
          <p:cNvSpPr txBox="1"/>
          <p:nvPr/>
        </p:nvSpPr>
        <p:spPr>
          <a:xfrm>
            <a:off x="495300" y="5277512"/>
            <a:ext cx="8218402" cy="10280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38" i="1" dirty="0">
                <a:latin typeface="TeXGyreTermesX-Italic"/>
              </a:rPr>
              <a:t>Discharge mechanisms and their prevention in the gas electron multiplier (GEM)</a:t>
            </a:r>
            <a:r>
              <a:rPr lang="en-US" sz="1138" dirty="0">
                <a:latin typeface="TeXGyreTermesX-Regular"/>
              </a:rPr>
              <a:t>, </a:t>
            </a:r>
            <a:r>
              <a:rPr lang="en-IN" sz="1138" dirty="0">
                <a:latin typeface="TeXGyreTermesX-Regular"/>
              </a:rPr>
              <a:t>Bachmann et al., </a:t>
            </a:r>
            <a:r>
              <a:rPr lang="en-IN" sz="1138" dirty="0" err="1">
                <a:solidFill>
                  <a:srgbClr val="0080AC"/>
                </a:solidFill>
                <a:latin typeface="LAMHF M+ Charis SIL"/>
              </a:rPr>
              <a:t>Nucl</a:t>
            </a:r>
            <a:r>
              <a:rPr lang="en-IN" sz="1138" dirty="0">
                <a:solidFill>
                  <a:srgbClr val="0080AC"/>
                </a:solidFill>
                <a:latin typeface="LAMHF M+ Charis SIL"/>
              </a:rPr>
              <a:t>. </a:t>
            </a:r>
            <a:r>
              <a:rPr lang="en-IN" sz="1138" dirty="0" err="1">
                <a:solidFill>
                  <a:srgbClr val="0080AC"/>
                </a:solidFill>
                <a:latin typeface="LAMHF M+ Charis SIL"/>
              </a:rPr>
              <a:t>Instrum</a:t>
            </a:r>
            <a:r>
              <a:rPr lang="en-IN" sz="1138" dirty="0">
                <a:solidFill>
                  <a:srgbClr val="0080AC"/>
                </a:solidFill>
                <a:latin typeface="LAMHF M+ Charis SIL"/>
              </a:rPr>
              <a:t>. Meth. A 479 (2002) 294.</a:t>
            </a:r>
          </a:p>
          <a:p>
            <a:pPr algn="just">
              <a:lnSpc>
                <a:spcPts val="1600"/>
              </a:lnSpc>
            </a:pPr>
            <a:r>
              <a:rPr lang="en-US" sz="1138" i="1" dirty="0">
                <a:latin typeface="TeXGyreTermesX-Italic"/>
              </a:rPr>
              <a:t>Charge sharing in single and double GEMs, </a:t>
            </a:r>
            <a:r>
              <a:rPr lang="en-US" sz="1138" i="1" dirty="0" err="1">
                <a:latin typeface="TeXGyreTermesX-Italic"/>
              </a:rPr>
              <a:t>Promita</a:t>
            </a:r>
            <a:r>
              <a:rPr lang="en-US" sz="1138" i="1" dirty="0">
                <a:latin typeface="TeXGyreTermesX-Italic"/>
              </a:rPr>
              <a:t> Roy et al.</a:t>
            </a:r>
            <a:r>
              <a:rPr lang="en-US" sz="12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,  </a:t>
            </a:r>
            <a:r>
              <a:rPr lang="en-US" sz="1138" dirty="0">
                <a:solidFill>
                  <a:srgbClr val="0080AC"/>
                </a:solidFill>
                <a:latin typeface="LAMHF M+ Charis SIL"/>
              </a:rPr>
              <a:t>JINST, </a:t>
            </a:r>
            <a:r>
              <a:rPr lang="en-US" sz="1138" dirty="0">
                <a:solidFill>
                  <a:srgbClr val="0080AC"/>
                </a:solidFill>
                <a:latin typeface="LAMHF M+ Charis SIL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Volume 16</a:t>
            </a:r>
            <a:r>
              <a:rPr lang="en-US" sz="1138" dirty="0">
                <a:solidFill>
                  <a:srgbClr val="0080AC"/>
                </a:solidFill>
                <a:latin typeface="LAMHF M+ Charis SIL"/>
              </a:rPr>
              <a:t>, </a:t>
            </a:r>
            <a:r>
              <a:rPr lang="en-US" sz="1138" dirty="0">
                <a:solidFill>
                  <a:srgbClr val="0080AC"/>
                </a:solidFill>
                <a:latin typeface="LAMHF M+ Charis SI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C05001</a:t>
            </a:r>
            <a:r>
              <a:rPr lang="en-US" sz="1138" dirty="0">
                <a:solidFill>
                  <a:srgbClr val="0080AC"/>
                </a:solidFill>
                <a:latin typeface="LAMHF M+ Charis SIL"/>
              </a:rPr>
              <a:t> (4 May 2021)</a:t>
            </a:r>
            <a:endParaRPr lang="en-IN" sz="1138" dirty="0">
              <a:solidFill>
                <a:srgbClr val="0080AC"/>
              </a:solidFill>
              <a:latin typeface="LAMHF M+ Charis SIL"/>
            </a:endParaRPr>
          </a:p>
          <a:p>
            <a:pPr algn="just">
              <a:lnSpc>
                <a:spcPts val="1600"/>
              </a:lnSpc>
            </a:pPr>
            <a:r>
              <a:rPr lang="en-US" sz="1138" dirty="0" err="1">
                <a:solidFill>
                  <a:srgbClr val="0080AC"/>
                </a:solidFill>
                <a:latin typeface="LAMHF M+ Charis SIL"/>
              </a:rPr>
              <a:t>doi</a:t>
            </a:r>
            <a:r>
              <a:rPr lang="en-US" sz="1138" dirty="0">
                <a:solidFill>
                  <a:srgbClr val="0080AC"/>
                </a:solidFill>
                <a:latin typeface="LAMHF M+ Charis SIL"/>
              </a:rPr>
              <a:t>: 10.1088/1748-0221/16/05/C05001</a:t>
            </a:r>
            <a:endParaRPr lang="en-IN" sz="1138" dirty="0">
              <a:solidFill>
                <a:srgbClr val="0080AC"/>
              </a:solidFill>
              <a:latin typeface="LAMHF M+ Charis SIL"/>
            </a:endParaRPr>
          </a:p>
          <a:p>
            <a:endParaRPr lang="en-IN" sz="1138" dirty="0">
              <a:solidFill>
                <a:srgbClr val="0080AC"/>
              </a:solidFill>
              <a:latin typeface="LAMHF M+ Charis SIL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3174FA-ED91-3DA7-0BE6-71A86C3039A6}"/>
              </a:ext>
            </a:extLst>
          </p:cNvPr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/>
              <a:t>31 Jan 2024</a:t>
            </a:r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806310-45E4-0F56-05F4-614F5B54A4E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altLang="en-US"/>
              <a:t>First DRD1 collaboration meeting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38E1233-F778-B597-3AF3-003A6C07467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38F6A75-4FF3-C1EF-0E55-DED88FA6BF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3243" y="3208567"/>
            <a:ext cx="5221788" cy="209300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7050A05-CBC8-91AF-F441-1D8B77073C70}"/>
              </a:ext>
            </a:extLst>
          </p:cNvPr>
          <p:cNvSpPr txBox="1"/>
          <p:nvPr/>
        </p:nvSpPr>
        <p:spPr>
          <a:xfrm>
            <a:off x="5905031" y="3215917"/>
            <a:ext cx="3505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0" i="0" u="none" strike="noStrike" baseline="0" dirty="0">
                <a:latin typeface="TeXGyreTermesX-Regular"/>
              </a:rPr>
              <a:t>Simulated transition from avalanche to streamer modes for SYM configuration in Triple GEM: (a) evolution of number of ions and (b) evolution of number of electrons. The avalanche mode is maintained for OA and OB configurations at this drift voltage.</a:t>
            </a:r>
            <a:endParaRPr lang="en-IN" sz="1400" dirty="0"/>
          </a:p>
        </p:txBody>
      </p:sp>
    </p:spTree>
    <p:extLst>
      <p:ext uri="{BB962C8B-B14F-4D97-AF65-F5344CB8AC3E}">
        <p14:creationId xmlns:p14="http://schemas.microsoft.com/office/powerpoint/2010/main" val="3066337829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Date Placeholder 3">
            <a:extLst>
              <a:ext uri="{FF2B5EF4-FFF2-40B4-BE49-F238E27FC236}">
                <a16:creationId xmlns:a16="http://schemas.microsoft.com/office/drawing/2014/main" id="{9DA1F7E1-CF37-54B3-E836-CD7E5FF7E94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en-US" sz="1400">
                <a:solidFill>
                  <a:srgbClr val="FFFF66"/>
                </a:solidFill>
                <a:latin typeface="Arial" panose="020B0604020202020204" pitchFamily="34" charset="0"/>
              </a:rPr>
              <a:t>31 Jan 2024</a:t>
            </a:r>
            <a:endParaRPr lang="en-GB" altLang="en-US" sz="1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5235" name="Footer Placeholder 4">
            <a:extLst>
              <a:ext uri="{FF2B5EF4-FFF2-40B4-BE49-F238E27FC236}">
                <a16:creationId xmlns:a16="http://schemas.microsoft.com/office/drawing/2014/main" id="{4B204E58-5156-74A3-7BEC-F26BB57050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altLang="en-US" sz="1400">
                <a:solidFill>
                  <a:srgbClr val="FFFF66"/>
                </a:solidFill>
                <a:latin typeface="Arial" panose="020B0604020202020204" pitchFamily="34" charset="0"/>
              </a:rPr>
              <a:t>First DRD1 collaboration meeting</a:t>
            </a:r>
          </a:p>
        </p:txBody>
      </p:sp>
      <p:sp>
        <p:nvSpPr>
          <p:cNvPr id="95236" name="Rectangle 2">
            <a:extLst>
              <a:ext uri="{FF2B5EF4-FFF2-40B4-BE49-F238E27FC236}">
                <a16:creationId xmlns:a16="http://schemas.microsoft.com/office/drawing/2014/main" id="{AEB26451-B408-0A0D-6719-F6A0F08801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2058988" y="457200"/>
            <a:ext cx="5638800" cy="1093788"/>
          </a:xfrm>
        </p:spPr>
        <p:txBody>
          <a:bodyPr/>
          <a:lstStyle/>
          <a:p>
            <a:pPr eaLnBrk="1" hangingPunct="1"/>
            <a:r>
              <a:rPr lang="en-US" altLang="en-US" dirty="0"/>
              <a:t>Future plans</a:t>
            </a:r>
            <a:endParaRPr lang="en-US" altLang="en-US" sz="2400" dirty="0"/>
          </a:p>
        </p:txBody>
      </p:sp>
      <p:sp>
        <p:nvSpPr>
          <p:cNvPr id="95237" name="Rectangle 3">
            <a:extLst>
              <a:ext uri="{FF2B5EF4-FFF2-40B4-BE49-F238E27FC236}">
                <a16:creationId xmlns:a16="http://schemas.microsoft.com/office/drawing/2014/main" id="{7E40A626-7CE2-2F50-6D14-CE7ECE5988F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534988" y="2590800"/>
            <a:ext cx="8907462" cy="3505200"/>
          </a:xfrm>
        </p:spPr>
        <p:txBody>
          <a:bodyPr/>
          <a:lstStyle/>
          <a:p>
            <a:pPr eaLnBrk="1" hangingPunct="1">
              <a:buClr>
                <a:srgbClr val="FFFF66"/>
              </a:buClr>
              <a:buFontTx/>
              <a:buChar char="o"/>
            </a:pPr>
            <a:r>
              <a:rPr lang="en-US" altLang="en-US" sz="1800" dirty="0"/>
              <a:t>The ongoing set of activities need to be further validated and implemented into Garfield++ in a </a:t>
            </a:r>
            <a:r>
              <a:rPr lang="en-US" altLang="en-US" sz="1800" dirty="0">
                <a:solidFill>
                  <a:srgbClr val="66FFFF"/>
                </a:solidFill>
              </a:rPr>
              <a:t>user-friendly</a:t>
            </a:r>
            <a:r>
              <a:rPr lang="en-US" altLang="en-US" sz="1800" dirty="0"/>
              <a:t> manner.</a:t>
            </a:r>
          </a:p>
          <a:p>
            <a:pPr eaLnBrk="1" hangingPunct="1">
              <a:buClr>
                <a:srgbClr val="FFFF66"/>
              </a:buClr>
              <a:buFontTx/>
              <a:buChar char="o"/>
            </a:pPr>
            <a:r>
              <a:rPr lang="en-US" altLang="en-US" sz="1800" dirty="0"/>
              <a:t>Attempt to model some amount of </a:t>
            </a:r>
            <a:r>
              <a:rPr lang="en-US" altLang="en-US" sz="1800" dirty="0">
                <a:solidFill>
                  <a:srgbClr val="66FFFF"/>
                </a:solidFill>
              </a:rPr>
              <a:t>(plasma?) chemistry</a:t>
            </a:r>
            <a:r>
              <a:rPr lang="en-US" altLang="en-US" sz="1800" dirty="0"/>
              <a:t> leading to aging.</a:t>
            </a:r>
          </a:p>
          <a:p>
            <a:pPr eaLnBrk="1" hangingPunct="1">
              <a:buClr>
                <a:srgbClr val="FFFF66"/>
              </a:buClr>
              <a:buFontTx/>
              <a:buChar char="o"/>
            </a:pPr>
            <a:endParaRPr lang="en-US" altLang="en-US" sz="1800" dirty="0"/>
          </a:p>
          <a:p>
            <a:pPr eaLnBrk="1" hangingPunct="1">
              <a:buClr>
                <a:srgbClr val="FFFF66"/>
              </a:buClr>
              <a:buFontTx/>
              <a:buChar char="o"/>
            </a:pPr>
            <a:r>
              <a:rPr lang="en-US" altLang="en-US" sz="1800" dirty="0">
                <a:solidFill>
                  <a:srgbClr val="66FFFF"/>
                </a:solidFill>
              </a:rPr>
              <a:t>Device specification</a:t>
            </a:r>
            <a:r>
              <a:rPr lang="en-US" altLang="en-US" sz="1800" dirty="0"/>
              <a:t> and </a:t>
            </a:r>
            <a:r>
              <a:rPr lang="en-US" altLang="en-US" sz="1800" dirty="0">
                <a:solidFill>
                  <a:srgbClr val="66FFFF"/>
                </a:solidFill>
              </a:rPr>
              <a:t>mesh generation</a:t>
            </a:r>
            <a:r>
              <a:rPr lang="en-US" altLang="en-US" sz="1800" dirty="0"/>
              <a:t> have been implemented in a rather simple manner; </a:t>
            </a:r>
            <a:r>
              <a:rPr lang="en-US" altLang="en-US" sz="1800" dirty="0">
                <a:solidFill>
                  <a:srgbClr val="66FFFF"/>
                </a:solidFill>
              </a:rPr>
              <a:t>rigorous but user-friendly</a:t>
            </a:r>
            <a:r>
              <a:rPr lang="en-US" altLang="en-US" sz="1800" dirty="0"/>
              <a:t> implementation is a necessity.</a:t>
            </a:r>
          </a:p>
          <a:p>
            <a:pPr eaLnBrk="1" hangingPunct="1">
              <a:buClr>
                <a:srgbClr val="FFFF66"/>
              </a:buClr>
              <a:buFontTx/>
              <a:buChar char="o"/>
            </a:pPr>
            <a:endParaRPr lang="en-US" altLang="en-US" sz="1800" dirty="0"/>
          </a:p>
          <a:p>
            <a:pPr eaLnBrk="1" hangingPunct="1">
              <a:buClr>
                <a:srgbClr val="FFFF66"/>
              </a:buClr>
              <a:buFontTx/>
              <a:buChar char="o"/>
            </a:pPr>
            <a:r>
              <a:rPr lang="en-US" altLang="en-US" sz="1800" dirty="0"/>
              <a:t>Implementation of </a:t>
            </a:r>
            <a:r>
              <a:rPr lang="en-US" altLang="en-US" sz="1800" dirty="0">
                <a:solidFill>
                  <a:srgbClr val="66FFFF"/>
                </a:solidFill>
              </a:rPr>
              <a:t>better algorithms </a:t>
            </a:r>
            <a:r>
              <a:rPr lang="en-US" altLang="en-US" sz="1800" dirty="0"/>
              <a:t>to handle these huge and dense matrices can make wonders, </a:t>
            </a:r>
            <a:r>
              <a:rPr lang="en-US" altLang="en-US" sz="1800" dirty="0">
                <a:solidFill>
                  <a:srgbClr val="66FFFF"/>
                </a:solidFill>
              </a:rPr>
              <a:t>complex</a:t>
            </a:r>
            <a:r>
              <a:rPr lang="en-US" altLang="en-US" sz="1800" dirty="0"/>
              <a:t> and </a:t>
            </a:r>
            <a:r>
              <a:rPr lang="en-US" altLang="en-US" sz="1800" dirty="0">
                <a:solidFill>
                  <a:srgbClr val="66FFFF"/>
                </a:solidFill>
              </a:rPr>
              <a:t>transcendental</a:t>
            </a:r>
            <a:r>
              <a:rPr lang="en-US" altLang="en-US" sz="1800" dirty="0"/>
              <a:t> functions also may benefit.</a:t>
            </a:r>
          </a:p>
          <a:p>
            <a:pPr eaLnBrk="1" hangingPunct="1">
              <a:buClr>
                <a:srgbClr val="FFFF66"/>
              </a:buClr>
              <a:buFontTx/>
              <a:buChar char="o"/>
            </a:pPr>
            <a:r>
              <a:rPr lang="en-US" altLang="en-US" sz="1800" dirty="0"/>
              <a:t>Computational effort should be optimized – use of </a:t>
            </a:r>
            <a:r>
              <a:rPr lang="en-US" altLang="en-US" sz="1800" dirty="0">
                <a:solidFill>
                  <a:srgbClr val="66FFFF"/>
                </a:solidFill>
              </a:rPr>
              <a:t>symmetry</a:t>
            </a:r>
            <a:r>
              <a:rPr lang="en-US" altLang="en-US" sz="1800" dirty="0"/>
              <a:t>, </a:t>
            </a:r>
            <a:r>
              <a:rPr lang="en-US" altLang="en-US" sz="1800" dirty="0">
                <a:solidFill>
                  <a:srgbClr val="66FFFF"/>
                </a:solidFill>
              </a:rPr>
              <a:t>adaptive mesh generation</a:t>
            </a:r>
            <a:r>
              <a:rPr lang="en-US" altLang="en-US" sz="1800" dirty="0"/>
              <a:t> can help reducing the computational expenses by a significant amount.</a:t>
            </a:r>
          </a:p>
          <a:p>
            <a:pPr eaLnBrk="1" hangingPunct="1">
              <a:buClr>
                <a:srgbClr val="FFFF66"/>
              </a:buClr>
              <a:buFontTx/>
              <a:buChar char="o"/>
            </a:pPr>
            <a:r>
              <a:rPr lang="en-US" altLang="en-US" sz="1800" dirty="0">
                <a:solidFill>
                  <a:srgbClr val="66FFFF"/>
                </a:solidFill>
              </a:rPr>
              <a:t>Parallel</a:t>
            </a:r>
            <a:r>
              <a:rPr lang="en-US" altLang="en-US" sz="1800" dirty="0"/>
              <a:t> computation, </a:t>
            </a:r>
            <a:r>
              <a:rPr lang="en-US" altLang="en-US" sz="1800" dirty="0">
                <a:solidFill>
                  <a:srgbClr val="66FFFF"/>
                </a:solidFill>
              </a:rPr>
              <a:t>GPU</a:t>
            </a:r>
            <a:r>
              <a:rPr lang="en-US" altLang="en-US" sz="1800" dirty="0"/>
              <a:t> computation can help the overall detailed simulation.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728ABE-012A-D6E4-5967-A36EB5FFCF7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b="1" dirty="0"/>
              <a:t>The TEAM @ SINP</a:t>
            </a:r>
            <a:endParaRPr lang="en-IN" alt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6681" y="2362200"/>
            <a:ext cx="7772400" cy="3943350"/>
          </a:xfrm>
        </p:spPr>
        <p:txBody>
          <a:bodyPr>
            <a:normAutofit fontScale="62500" lnSpcReduction="20000"/>
          </a:bodyPr>
          <a:lstStyle/>
          <a:p>
            <a:r>
              <a:rPr lang="en-US" dirty="0">
                <a:latin typeface="Arial Narrow" panose="020B0606020202030204" pitchFamily="34" charset="0"/>
              </a:rPr>
              <a:t>Deb Sankar Bhattacharya </a:t>
            </a:r>
          </a:p>
          <a:p>
            <a:r>
              <a:rPr lang="en-US" dirty="0">
                <a:latin typeface="Arial Narrow" panose="020B0606020202030204" pitchFamily="34" charset="0"/>
              </a:rPr>
              <a:t>Purba Bhattacharya</a:t>
            </a:r>
          </a:p>
          <a:p>
            <a:r>
              <a:rPr lang="en-US" dirty="0" err="1">
                <a:latin typeface="Arial Narrow" panose="020B0606020202030204" pitchFamily="34" charset="0"/>
              </a:rPr>
              <a:t>Sudeb</a:t>
            </a:r>
            <a:r>
              <a:rPr lang="en-US" dirty="0">
                <a:latin typeface="Arial Narrow" panose="020B0606020202030204" pitchFamily="34" charset="0"/>
              </a:rPr>
              <a:t> Bhattacharya</a:t>
            </a:r>
          </a:p>
          <a:p>
            <a:r>
              <a:rPr lang="en-US" dirty="0" err="1">
                <a:latin typeface="Arial Narrow" panose="020B0606020202030204" pitchFamily="34" charset="0"/>
              </a:rPr>
              <a:t>Tanay</a:t>
            </a:r>
            <a:r>
              <a:rPr lang="en-US" dirty="0">
                <a:latin typeface="Arial Narrow" panose="020B0606020202030204" pitchFamily="34" charset="0"/>
              </a:rPr>
              <a:t> Dey</a:t>
            </a:r>
          </a:p>
          <a:p>
            <a:r>
              <a:rPr lang="en-US" dirty="0" err="1">
                <a:latin typeface="Arial Narrow" panose="020B0606020202030204" pitchFamily="34" charset="0"/>
              </a:rPr>
              <a:t>Jaydeep</a:t>
            </a:r>
            <a:r>
              <a:rPr lang="en-US" dirty="0">
                <a:latin typeface="Arial Narrow" panose="020B0606020202030204" pitchFamily="34" charset="0"/>
              </a:rPr>
              <a:t> Dutta</a:t>
            </a:r>
          </a:p>
          <a:p>
            <a:r>
              <a:rPr lang="en-US" dirty="0" err="1">
                <a:latin typeface="Arial Narrow" panose="020B0606020202030204" pitchFamily="34" charset="0"/>
              </a:rPr>
              <a:t>Abhik</a:t>
            </a:r>
            <a:r>
              <a:rPr lang="en-US" dirty="0">
                <a:latin typeface="Arial Narrow" panose="020B0606020202030204" pitchFamily="34" charset="0"/>
              </a:rPr>
              <a:t> </a:t>
            </a:r>
            <a:r>
              <a:rPr lang="en-US" dirty="0" err="1">
                <a:latin typeface="Arial Narrow" panose="020B0606020202030204" pitchFamily="34" charset="0"/>
              </a:rPr>
              <a:t>Jash</a:t>
            </a:r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>
                <a:latin typeface="Arial Narrow" panose="020B0606020202030204" pitchFamily="34" charset="0"/>
              </a:rPr>
              <a:t>Anil Kumar</a:t>
            </a:r>
          </a:p>
          <a:p>
            <a:r>
              <a:rPr lang="en-US" dirty="0">
                <a:latin typeface="Arial Narrow" panose="020B0606020202030204" pitchFamily="34" charset="0"/>
              </a:rPr>
              <a:t>Vishal Kumar</a:t>
            </a:r>
          </a:p>
          <a:p>
            <a:r>
              <a:rPr lang="en-US" dirty="0">
                <a:latin typeface="Arial Narrow" panose="020B0606020202030204" pitchFamily="34" charset="0"/>
              </a:rPr>
              <a:t>Mohammed Salim</a:t>
            </a:r>
          </a:p>
          <a:p>
            <a:r>
              <a:rPr lang="en-US" dirty="0" err="1">
                <a:latin typeface="Arial Narrow" panose="020B0606020202030204" pitchFamily="34" charset="0"/>
              </a:rPr>
              <a:t>Muzamil</a:t>
            </a:r>
            <a:r>
              <a:rPr lang="en-US" dirty="0">
                <a:latin typeface="Arial Narrow" panose="020B0606020202030204" pitchFamily="34" charset="0"/>
              </a:rPr>
              <a:t> Ahmad </a:t>
            </a:r>
            <a:r>
              <a:rPr lang="en-US" dirty="0" err="1">
                <a:latin typeface="Arial Narrow" panose="020B0606020202030204" pitchFamily="34" charset="0"/>
              </a:rPr>
              <a:t>Teli</a:t>
            </a:r>
            <a:endParaRPr lang="en-US" dirty="0">
              <a:latin typeface="Arial Narrow" panose="020B0606020202030204" pitchFamily="34" charset="0"/>
            </a:endParaRPr>
          </a:p>
          <a:p>
            <a:r>
              <a:rPr lang="en-US" dirty="0">
                <a:latin typeface="Arial Narrow" panose="020B0606020202030204" pitchFamily="34" charset="0"/>
              </a:rPr>
              <a:t>Nayana Majumdar</a:t>
            </a:r>
          </a:p>
          <a:p>
            <a:r>
              <a:rPr lang="en-US" dirty="0">
                <a:latin typeface="Arial Narrow" panose="020B0606020202030204" pitchFamily="34" charset="0"/>
              </a:rPr>
              <a:t>Sandip Sarkar</a:t>
            </a:r>
          </a:p>
          <a:p>
            <a:r>
              <a:rPr lang="en-US" dirty="0">
                <a:latin typeface="Arial Narrow" panose="020B0606020202030204" pitchFamily="34" charset="0"/>
              </a:rPr>
              <a:t>Supratik Mukhopadhyay</a:t>
            </a:r>
          </a:p>
          <a:p>
            <a:r>
              <a:rPr lang="en-US" dirty="0" err="1">
                <a:latin typeface="Arial Narrow" panose="020B0606020202030204" pitchFamily="34" charset="0"/>
              </a:rPr>
              <a:t>Pralay</a:t>
            </a:r>
            <a:r>
              <a:rPr lang="en-US" dirty="0">
                <a:latin typeface="Arial Narrow" panose="020B0606020202030204" pitchFamily="34" charset="0"/>
              </a:rPr>
              <a:t> Das</a:t>
            </a:r>
          </a:p>
          <a:p>
            <a:r>
              <a:rPr lang="en-US" dirty="0">
                <a:latin typeface="Arial Narrow" panose="020B0606020202030204" pitchFamily="34" charset="0"/>
              </a:rPr>
              <a:t>Prasant Kumar Rout</a:t>
            </a:r>
          </a:p>
          <a:p>
            <a:r>
              <a:rPr lang="en-US" dirty="0">
                <a:latin typeface="Arial Narrow" panose="020B0606020202030204" pitchFamily="34" charset="0"/>
              </a:rPr>
              <a:t>Project students</a:t>
            </a:r>
          </a:p>
          <a:p>
            <a:r>
              <a:rPr lang="en-US" dirty="0" err="1">
                <a:latin typeface="Arial Narrow" panose="020B0606020202030204" pitchFamily="34" charset="0"/>
              </a:rPr>
              <a:t>Promita</a:t>
            </a:r>
            <a:r>
              <a:rPr lang="en-US" dirty="0">
                <a:latin typeface="Arial Narrow" panose="020B0606020202030204" pitchFamily="34" charset="0"/>
              </a:rPr>
              <a:t> Roy</a:t>
            </a:r>
          </a:p>
          <a:p>
            <a:r>
              <a:rPr lang="en-US" dirty="0" err="1">
                <a:latin typeface="Arial Narrow" panose="020B0606020202030204" pitchFamily="34" charset="0"/>
              </a:rPr>
              <a:t>Saikat</a:t>
            </a:r>
            <a:r>
              <a:rPr lang="en-US" dirty="0">
                <a:latin typeface="Arial Narrow" panose="020B0606020202030204" pitchFamily="34" charset="0"/>
              </a:rPr>
              <a:t> Ghosh</a:t>
            </a:r>
          </a:p>
          <a:p>
            <a:r>
              <a:rPr lang="en-US" dirty="0" err="1">
                <a:latin typeface="Arial Narrow" panose="020B0606020202030204" pitchFamily="34" charset="0"/>
              </a:rPr>
              <a:t>Shubhabrata</a:t>
            </a:r>
            <a:r>
              <a:rPr lang="en-US" dirty="0">
                <a:latin typeface="Arial Narrow" panose="020B0606020202030204" pitchFamily="34" charset="0"/>
              </a:rPr>
              <a:t> Dutta</a:t>
            </a:r>
          </a:p>
          <a:p>
            <a:r>
              <a:rPr lang="en-US" dirty="0">
                <a:latin typeface="Arial Narrow" panose="020B0606020202030204" pitchFamily="34" charset="0"/>
              </a:rPr>
              <a:t>Sridhar Tripathy</a:t>
            </a:r>
          </a:p>
          <a:p>
            <a:r>
              <a:rPr lang="en-US" dirty="0" err="1">
                <a:latin typeface="Arial Narrow" panose="020B0606020202030204" pitchFamily="34" charset="0"/>
              </a:rPr>
              <a:t>Subhendu</a:t>
            </a:r>
            <a:r>
              <a:rPr lang="en-US" dirty="0">
                <a:latin typeface="Arial Narrow" panose="020B0606020202030204" pitchFamily="34" charset="0"/>
              </a:rPr>
              <a:t> Das</a:t>
            </a:r>
          </a:p>
          <a:p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496594" y="2367539"/>
            <a:ext cx="4216400" cy="14771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7030A0"/>
                </a:solidFill>
              </a:rPr>
              <a:t>Beyond SINP: Rob </a:t>
            </a:r>
            <a:r>
              <a:rPr lang="en-US" dirty="0" err="1">
                <a:solidFill>
                  <a:srgbClr val="7030A0"/>
                </a:solidFill>
              </a:rPr>
              <a:t>Veenhof</a:t>
            </a:r>
            <a:r>
              <a:rPr lang="en-US" dirty="0">
                <a:solidFill>
                  <a:srgbClr val="7030A0"/>
                </a:solidFill>
              </a:rPr>
              <a:t>, Heinrich Schindler and members of the RD51 collaboration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31 Jan 2024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First DRD1 collaboration meeting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9F3D0-C923-4D5F-88FC-CAD1251CE5DF}" type="slidenum">
              <a:rPr lang="en-US" altLang="en-US" smtClean="0"/>
              <a:pPr/>
              <a:t>36</a:t>
            </a:fld>
            <a:endParaRPr lang="en-US" alt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F3A19F6-8C1D-78BB-2FA2-17CF539276D7}"/>
              </a:ext>
            </a:extLst>
          </p:cNvPr>
          <p:cNvSpPr txBox="1">
            <a:spLocks/>
          </p:cNvSpPr>
          <p:nvPr/>
        </p:nvSpPr>
        <p:spPr>
          <a:xfrm>
            <a:off x="4496594" y="4011864"/>
            <a:ext cx="4216400" cy="20052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7030A0"/>
                </a:solidFill>
              </a:rPr>
              <a:t>The names are not in any </a:t>
            </a:r>
            <a:r>
              <a:rPr lang="en-US">
                <a:solidFill>
                  <a:srgbClr val="7030A0"/>
                </a:solidFill>
              </a:rPr>
              <a:t>particular order.</a:t>
            </a:r>
            <a:endParaRPr lang="en-US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7030A0"/>
                </a:solidFill>
              </a:rPr>
              <a:t>This has been a huge team effort. I just hope that I have not missed anybody. If I have, I surely owe an unconditional apology!</a:t>
            </a:r>
          </a:p>
        </p:txBody>
      </p:sp>
    </p:spTree>
    <p:extLst>
      <p:ext uri="{BB962C8B-B14F-4D97-AF65-F5344CB8AC3E}">
        <p14:creationId xmlns:p14="http://schemas.microsoft.com/office/powerpoint/2010/main" val="3209304130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Date Placeholder 1">
            <a:extLst>
              <a:ext uri="{FF2B5EF4-FFF2-40B4-BE49-F238E27FC236}">
                <a16:creationId xmlns:a16="http://schemas.microsoft.com/office/drawing/2014/main" id="{4ABF8639-C90F-7FA5-DDC3-CBA45264E9E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en-US" sz="1400">
                <a:solidFill>
                  <a:srgbClr val="FFFF66"/>
                </a:solidFill>
                <a:latin typeface="Arial" panose="020B0604020202020204" pitchFamily="34" charset="0"/>
              </a:rPr>
              <a:t>31 Jan 2024</a:t>
            </a:r>
            <a:endParaRPr lang="en-GB" altLang="en-US" sz="1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1379" name="Footer Placeholder 2">
            <a:extLst>
              <a:ext uri="{FF2B5EF4-FFF2-40B4-BE49-F238E27FC236}">
                <a16:creationId xmlns:a16="http://schemas.microsoft.com/office/drawing/2014/main" id="{46B56B3E-F0D6-8251-26CB-3CC4F09AF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altLang="en-US" sz="1400">
                <a:solidFill>
                  <a:srgbClr val="FFFF66"/>
                </a:solidFill>
                <a:latin typeface="Arial" panose="020B0604020202020204" pitchFamily="34" charset="0"/>
              </a:rPr>
              <a:t>First DRD1 collaboration meeting</a:t>
            </a:r>
          </a:p>
        </p:txBody>
      </p:sp>
      <p:sp>
        <p:nvSpPr>
          <p:cNvPr id="101380" name="WordArt 4">
            <a:extLst>
              <a:ext uri="{FF2B5EF4-FFF2-40B4-BE49-F238E27FC236}">
                <a16:creationId xmlns:a16="http://schemas.microsoft.com/office/drawing/2014/main" id="{F0726A11-A921-34EC-F7D6-8B0BB4297434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525588" y="2057400"/>
            <a:ext cx="6781800" cy="2514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en-IN" sz="3600" kern="10"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Thank you all!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3DD2367-8684-C0F7-A40A-F6A45F1A50B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Date Placeholder 3">
            <a:extLst>
              <a:ext uri="{FF2B5EF4-FFF2-40B4-BE49-F238E27FC236}">
                <a16:creationId xmlns:a16="http://schemas.microsoft.com/office/drawing/2014/main" id="{93951DF1-F792-76A8-B1BB-86ECF4E4A3A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en-US" sz="1400">
                <a:solidFill>
                  <a:srgbClr val="FFFF66"/>
                </a:solidFill>
                <a:latin typeface="Arial" panose="020B0604020202020204" pitchFamily="34" charset="0"/>
              </a:rPr>
              <a:t>31 Jan 2024</a:t>
            </a:r>
            <a:endParaRPr lang="en-GB" altLang="en-US" sz="1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2227" name="Footer Placeholder 4">
            <a:extLst>
              <a:ext uri="{FF2B5EF4-FFF2-40B4-BE49-F238E27FC236}">
                <a16:creationId xmlns:a16="http://schemas.microsoft.com/office/drawing/2014/main" id="{1B07EF74-57F0-D062-3D8A-E95DC5993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altLang="en-US" sz="1400">
                <a:solidFill>
                  <a:srgbClr val="FFFF66"/>
                </a:solidFill>
                <a:latin typeface="Arial" panose="020B0604020202020204" pitchFamily="34" charset="0"/>
              </a:rPr>
              <a:t>First DRD1 collaboration meeting</a:t>
            </a:r>
          </a:p>
        </p:txBody>
      </p:sp>
      <p:sp>
        <p:nvSpPr>
          <p:cNvPr id="52228" name="Rectangle 2">
            <a:extLst>
              <a:ext uri="{FF2B5EF4-FFF2-40B4-BE49-F238E27FC236}">
                <a16:creationId xmlns:a16="http://schemas.microsoft.com/office/drawing/2014/main" id="{B7E8F6B7-0A41-62B7-AF34-FBA70EF94A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30388" y="304800"/>
            <a:ext cx="6019800" cy="838200"/>
          </a:xfrm>
        </p:spPr>
        <p:txBody>
          <a:bodyPr/>
          <a:lstStyle/>
          <a:p>
            <a:pPr eaLnBrk="1" hangingPunct="1"/>
            <a:r>
              <a:rPr lang="en-US" altLang="en-US" sz="2800" dirty="0"/>
              <a:t>Search for a better solution</a:t>
            </a:r>
            <a:br>
              <a:rPr lang="en-US" altLang="en-US" sz="2800" dirty="0"/>
            </a:br>
            <a:r>
              <a:rPr lang="en-US" altLang="en-US" sz="2000" dirty="0">
                <a:solidFill>
                  <a:srgbClr val="CC6600"/>
                </a:solidFill>
              </a:rPr>
              <a:t>nodal versus distributed</a:t>
            </a:r>
          </a:p>
        </p:txBody>
      </p:sp>
      <p:pic>
        <p:nvPicPr>
          <p:cNvPr id="266243" name="Picture 3">
            <a:extLst>
              <a:ext uri="{FF2B5EF4-FFF2-40B4-BE49-F238E27FC236}">
                <a16:creationId xmlns:a16="http://schemas.microsoft.com/office/drawing/2014/main" id="{8A0FC59D-37CF-C0F6-6B71-1F438E9EC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1219200"/>
            <a:ext cx="5410200" cy="411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44" name="Picture 4">
            <a:extLst>
              <a:ext uri="{FF2B5EF4-FFF2-40B4-BE49-F238E27FC236}">
                <a16:creationId xmlns:a16="http://schemas.microsoft.com/office/drawing/2014/main" id="{208F942A-36EB-1BC2-74E1-0DCCF4B5A9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9788" y="2133600"/>
            <a:ext cx="5008562" cy="401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F46873-1BB5-0E11-2927-F92EB939971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66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66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66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66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6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AutoShape 2"/>
          <p:cNvSpPr>
            <a:spLocks noChangeArrowheads="1"/>
          </p:cNvSpPr>
          <p:nvPr/>
        </p:nvSpPr>
        <p:spPr bwMode="auto">
          <a:xfrm>
            <a:off x="4182270" y="1181100"/>
            <a:ext cx="4570413" cy="1834052"/>
          </a:xfrm>
          <a:prstGeom prst="foldedCorner">
            <a:avLst>
              <a:gd name="adj" fmla="val 12500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098" name="Object 2"/>
              <p:cNvSpPr txBox="1"/>
              <p:nvPr/>
            </p:nvSpPr>
            <p:spPr bwMode="auto">
              <a:xfrm>
                <a:off x="5410994" y="3124200"/>
                <a:ext cx="2743200" cy="1485900"/>
              </a:xfrm>
              <a:prstGeom prst="rect">
                <a:avLst/>
              </a:prstGeom>
              <a:solidFill>
                <a:srgbClr val="CCFFFF"/>
              </a:solidFill>
            </p:spPr>
            <p:txBody>
              <a:bodyPr>
                <a:normAutofit fontScale="550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p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+(</m:t>
                          </m:r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sSup>
                            <m:sSupPr>
                              <m:ctrlP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  <m:oMath xmlns:m="http://schemas.openxmlformats.org/officeDocument/2006/math">
                      <m:sSub>
                        <m:sSubPr>
                          <m:ctrlP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p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+(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sSup>
                        <m:sSupPr>
                          <m:ctrlP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  <m:oMath xmlns:m="http://schemas.openxmlformats.org/officeDocument/2006/math">
                      <m:sSub>
                        <m:sSubPr>
                          <m:ctrlP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d>
                        <m:dPr>
                          <m:begChr m:val="|"/>
                          <m:endChr m:val="|"/>
                          <m:ctrlP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</m:d>
                    </m:oMath>
                    <m:oMath xmlns:m="http://schemas.openxmlformats.org/officeDocument/2006/math">
                      <m:sSub>
                        <m:sSubPr>
                          <m:ctrlP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𝑆</m:t>
                          </m:r>
                        </m:e>
                        <m:sub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𝑆𝑖𝑔𝑛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e>
                        <m:sub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IN" dirty="0"/>
              </a:p>
            </p:txBody>
          </p:sp>
        </mc:Choice>
        <mc:Fallback>
          <p:sp>
            <p:nvSpPr>
              <p:cNvPr id="4098" name="Object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10994" y="3124200"/>
                <a:ext cx="2743200" cy="14859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58" y="1524000"/>
            <a:ext cx="308292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099" name="Object 3"/>
              <p:cNvSpPr txBox="1"/>
              <p:nvPr/>
            </p:nvSpPr>
            <p:spPr bwMode="auto">
              <a:xfrm>
                <a:off x="807461" y="4685434"/>
                <a:ext cx="4114800" cy="800100"/>
              </a:xfrm>
              <a:prstGeom prst="rect">
                <a:avLst/>
              </a:prstGeom>
              <a:solidFill>
                <a:srgbClr val="CCFFFF"/>
              </a:solidFill>
            </p:spPr>
            <p:txBody>
              <a:bodyPr>
                <a:normAutofit fontScale="550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Φ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limLoc m:val="undOvr"/>
                          <m:ctrlP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  <m:e>
                          <m:nary>
                            <m:naryPr>
                              <m:limLoc m:val="undOvr"/>
                              <m:ctrlP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𝑑𝑥𝑑𝑧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sSup>
                                        <m:sSupPr>
                                          <m:ctrlP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e>
                                        <m:sup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+(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  <m:sSup>
                                        <m:sSupPr>
                                          <m:ctrlP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e>
                                        <m:sup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+(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  <m:sSup>
                                        <m:sSupPr>
                                          <m:ctrlP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e>
                                        <m:sup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rad>
                                </m:den>
                              </m:f>
                            </m:e>
                          </m:nary>
                        </m:e>
                      </m:nary>
                    </m:oMath>
                  </m:oMathPara>
                </a14:m>
                <a:endParaRPr lang="en-IN" dirty="0"/>
              </a:p>
            </p:txBody>
          </p:sp>
        </mc:Choice>
        <mc:Fallback>
          <p:sp>
            <p:nvSpPr>
              <p:cNvPr id="4099" name="Object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07461" y="4685434"/>
                <a:ext cx="4114800" cy="8001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03" name="Text Box 6"/>
          <p:cNvSpPr txBox="1">
            <a:spLocks noChangeArrowheads="1"/>
          </p:cNvSpPr>
          <p:nvPr/>
        </p:nvSpPr>
        <p:spPr bwMode="auto">
          <a:xfrm>
            <a:off x="1010444" y="1066800"/>
            <a:ext cx="241935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1125"/>
              </a:spcBef>
              <a:buClr>
                <a:srgbClr val="000000"/>
              </a:buClr>
              <a:buSzPct val="100000"/>
            </a:pPr>
            <a:r>
              <a:rPr lang="en-GB" altLang="en-US" dirty="0">
                <a:solidFill>
                  <a:srgbClr val="FFCCCC"/>
                </a:solidFill>
                <a:latin typeface="Monotype Corsiva" panose="03010101010201010101" pitchFamily="66" charset="0"/>
              </a:rPr>
              <a:t>Rectangular element</a:t>
            </a:r>
          </a:p>
        </p:txBody>
      </p:sp>
      <p:sp>
        <p:nvSpPr>
          <p:cNvPr id="4104" name="Text Box 7"/>
          <p:cNvSpPr txBox="1">
            <a:spLocks noChangeArrowheads="1"/>
          </p:cNvSpPr>
          <p:nvPr/>
        </p:nvSpPr>
        <p:spPr bwMode="auto">
          <a:xfrm>
            <a:off x="770733" y="5709300"/>
            <a:ext cx="5630861" cy="586957"/>
          </a:xfrm>
          <a:prstGeom prst="rect">
            <a:avLst/>
          </a:prstGeom>
          <a:solidFill>
            <a:srgbClr val="FF9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1000"/>
              </a:spcBef>
              <a:buClr>
                <a:srgbClr val="000000"/>
              </a:buClr>
              <a:buSzPct val="100000"/>
            </a:pPr>
            <a:r>
              <a:rPr lang="en-GB" altLang="en-US" sz="1600" b="1" dirty="0">
                <a:solidFill>
                  <a:srgbClr val="993300"/>
                </a:solidFill>
                <a:latin typeface="Lucida Calligraphy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Value of multiple dependent on strength of source and other physical consideration</a:t>
            </a:r>
          </a:p>
        </p:txBody>
      </p:sp>
      <p:sp>
        <p:nvSpPr>
          <p:cNvPr id="4105" name="Line 8"/>
          <p:cNvSpPr>
            <a:spLocks noChangeShapeType="1"/>
          </p:cNvSpPr>
          <p:nvPr/>
        </p:nvSpPr>
        <p:spPr bwMode="auto">
          <a:xfrm flipH="1">
            <a:off x="1296194" y="5085484"/>
            <a:ext cx="506413" cy="609600"/>
          </a:xfrm>
          <a:prstGeom prst="line">
            <a:avLst/>
          </a:prstGeom>
          <a:noFill/>
          <a:ln w="9360">
            <a:solidFill>
              <a:srgbClr val="FF66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IN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00" name="Object 4"/>
              <p:cNvSpPr txBox="1"/>
              <p:nvPr/>
            </p:nvSpPr>
            <p:spPr bwMode="auto">
              <a:xfrm>
                <a:off x="4325145" y="1366838"/>
                <a:ext cx="4289425" cy="2176462"/>
              </a:xfrm>
              <a:prstGeom prst="rect">
                <a:avLst/>
              </a:prstGeom>
              <a:noFill/>
            </p:spPr>
            <p:txBody>
              <a:bodyPr>
                <a:normAutofit fontScale="475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Φ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</m:oMath>
                    <m:oMath xmlns:m="http://schemas.openxmlformats.org/officeDocument/2006/math">
                      <m:f>
                        <m:fPr>
                          <m:ctrlP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×</m:t>
                      </m:r>
                      <m:d>
                        <m:dPr>
                          <m:begChr m:val="{"/>
                          <m:endChr m:val="}"/>
                          <m:ctrlP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&amp;2×(</m:t>
                              </m:r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sSub>
                                <m:sSubPr>
                                  <m:ctrlP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sSub>
                                <m:sSubPr>
                                  <m:ctrlP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e>
                                <m:sub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)×</m:t>
                              </m:r>
                              <m:func>
                                <m:funcPr>
                                  <m:ctrlP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IN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𝐷</m:t>
                                              </m:r>
                                            </m:e>
                                            <m:sub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𝑗</m:t>
                                              </m:r>
                                            </m:sub>
                                          </m:sSub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−(</m:t>
                                          </m:r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𝑋</m:t>
                                          </m:r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|</m:t>
                                          </m:r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|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𝑧</m:t>
                                              </m:r>
                                            </m:e>
                                            <m:sub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𝑗</m:t>
                                              </m:r>
                                            </m:sub>
                                          </m:sSub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𝐷</m:t>
                                              </m:r>
                                            </m:e>
                                            <m:sub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𝑚</m:t>
                                              </m:r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</m:sub>
                                          </m:sSub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−(</m:t>
                                          </m:r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𝑋</m:t>
                                          </m:r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|</m:t>
                                          </m:r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𝑍</m:t>
                                          </m:r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𝑥</m:t>
                                              </m:r>
                                            </m:e>
                                            <m:sub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𝑚</m:t>
                                              </m:r>
                                            </m:sub>
                                          </m:sSub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|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𝑧</m:t>
                                              </m:r>
                                            </m:e>
                                            <m:sub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𝑛</m:t>
                                              </m:r>
                                            </m:sub>
                                          </m:sSub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e>
                            <m:e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</m:e>
                            <m:e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&amp;+</m:t>
                              </m:r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b>
                                <m:sSubPr>
                                  <m:ctrlP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𝑌</m:t>
                                  </m:r>
                                </m:e>
                              </m:d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×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unc>
                                    <m:funcPr>
                                      <m:ctrlP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sSup>
                                        <m:sSupPr>
                                          <m:ctrlP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IN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tanh</m:t>
                                          </m:r>
                                        </m:e>
                                        <m:sup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−1</m:t>
                                          </m:r>
                                        </m:sup>
                                      </m:sSup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𝑅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𝑗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𝐼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sSub>
                                                <m:sSubPr>
                                                  <m:ctrlP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𝐷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𝑗</m:t>
                                                  </m:r>
                                                </m:sub>
                                              </m:sSub>
                                              <m:d>
                                                <m:dPr>
                                                  <m:begChr m:val="|"/>
                                                  <m:endChr m:val="|"/>
                                                  <m:ctrlP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𝑍</m:t>
                                                  </m:r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−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en-IN" i="1">
                                                          <a:solidFill>
                                                            <a:srgbClr val="00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IN" i="1">
                                                          <a:solidFill>
                                                            <a:srgbClr val="00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𝑧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IN" i="1">
                                                          <a:solidFill>
                                                            <a:srgbClr val="00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𝑗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</m:den>
                                          </m:f>
                                        </m:e>
                                      </m:d>
                                    </m:e>
                                  </m:func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unc>
                                    <m:funcPr>
                                      <m:ctrlP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sSup>
                                        <m:sSupPr>
                                          <m:ctrlP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IN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tanh</m:t>
                                          </m:r>
                                        </m:e>
                                        <m:sup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−1</m:t>
                                          </m:r>
                                        </m:sup>
                                      </m:sSup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f>
                                            <m:fPr>
                                              <m:ctrlP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Pr>
                                            <m:num>
                                              <m:sSub>
                                                <m:sSubPr>
                                                  <m:ctrlP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𝑅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𝑗</m:t>
                                                  </m:r>
                                                </m:sub>
                                              </m:sSub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+</m:t>
                                              </m:r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𝐼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num>
                                            <m:den>
                                              <m:sSub>
                                                <m:sSubPr>
                                                  <m:ctrlP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𝐷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𝑖</m:t>
                                                  </m:r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,</m:t>
                                                  </m:r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𝑗</m:t>
                                                  </m:r>
                                                </m:sub>
                                              </m:sSub>
                                              <m:d>
                                                <m:dPr>
                                                  <m:begChr m:val="|"/>
                                                  <m:endChr m:val="|"/>
                                                  <m:ctrlP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𝑍</m:t>
                                                  </m:r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−</m:t>
                                                  </m:r>
                                                  <m:sSub>
                                                    <m:sSubPr>
                                                      <m:ctrlPr>
                                                        <a:rPr lang="en-IN" i="1">
                                                          <a:solidFill>
                                                            <a:srgbClr val="00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</m:ctrlPr>
                                                    </m:sSubPr>
                                                    <m:e>
                                                      <m:r>
                                                        <a:rPr lang="en-IN" i="1">
                                                          <a:solidFill>
                                                            <a:srgbClr val="00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𝑧</m:t>
                                                      </m:r>
                                                    </m:e>
                                                    <m:sub>
                                                      <m:r>
                                                        <a:rPr lang="en-IN" i="1">
                                                          <a:solidFill>
                                                            <a:srgbClr val="000000"/>
                                                          </a:solidFill>
                                                          <a:latin typeface="Cambria Math" panose="02040503050406030204" pitchFamily="18" charset="0"/>
                                                        </a:rPr>
                                                        <m:t>𝑗</m:t>
                                                      </m:r>
                                                    </m:sub>
                                                  </m:sSub>
                                                </m:e>
                                              </m:d>
                                            </m:den>
                                          </m:f>
                                        </m:e>
                                      </m:d>
                                    </m:e>
                                  </m:func>
                                </m:e>
                              </m:d>
                            </m:e>
                          </m:eqArr>
                        </m:e>
                      </m:d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𝜋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br>
                  <a:rPr lang="en-IN" dirty="0">
                    <a:solidFill>
                      <a:srgbClr val="000000"/>
                    </a:solidFill>
                  </a:rPr>
                </a:br>
                <a:endParaRPr lang="en-IN" dirty="0"/>
              </a:p>
            </p:txBody>
          </p:sp>
        </mc:Choice>
        <mc:Fallback xmlns="">
          <p:sp>
            <p:nvSpPr>
              <p:cNvPr id="4100" name="Object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25145" y="1366838"/>
                <a:ext cx="4289425" cy="217646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06" name="AutoShape 10"/>
          <p:cNvSpPr>
            <a:spLocks noChangeArrowheads="1"/>
          </p:cNvSpPr>
          <p:nvPr/>
        </p:nvSpPr>
        <p:spPr bwMode="auto">
          <a:xfrm rot="16200000">
            <a:off x="4929911" y="3039469"/>
            <a:ext cx="457200" cy="492125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00 h 21600"/>
              <a:gd name="T14" fmla="*/ 18201 w 21600"/>
              <a:gd name="T15" fmla="*/ 9258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00" y="0"/>
                </a:lnTo>
                <a:lnTo>
                  <a:pt x="15100" y="2900"/>
                </a:lnTo>
                <a:lnTo>
                  <a:pt x="12427" y="2900"/>
                </a:lnTo>
                <a:cubicBezTo>
                  <a:pt x="5564" y="2900"/>
                  <a:pt x="0" y="7045"/>
                  <a:pt x="0" y="12158"/>
                </a:cubicBezTo>
                <a:lnTo>
                  <a:pt x="0" y="21600"/>
                </a:lnTo>
                <a:lnTo>
                  <a:pt x="6499" y="21600"/>
                </a:lnTo>
                <a:lnTo>
                  <a:pt x="6499" y="12158"/>
                </a:lnTo>
                <a:cubicBezTo>
                  <a:pt x="6499" y="10556"/>
                  <a:pt x="9153" y="9258"/>
                  <a:pt x="12427" y="9258"/>
                </a:cubicBezTo>
                <a:lnTo>
                  <a:pt x="15100" y="9258"/>
                </a:lnTo>
                <a:lnTo>
                  <a:pt x="15100" y="12158"/>
                </a:lnTo>
                <a:close/>
              </a:path>
            </a:pathLst>
          </a:custGeom>
          <a:solidFill>
            <a:srgbClr val="6666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07" name="Oval 11"/>
          <p:cNvSpPr>
            <a:spLocks noChangeArrowheads="1"/>
          </p:cNvSpPr>
          <p:nvPr/>
        </p:nvSpPr>
        <p:spPr bwMode="auto">
          <a:xfrm>
            <a:off x="8593932" y="1371600"/>
            <a:ext cx="703262" cy="609600"/>
          </a:xfrm>
          <a:prstGeom prst="ellipse">
            <a:avLst/>
          </a:prstGeom>
          <a:solidFill>
            <a:srgbClr val="C0C0C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8663782" y="1371601"/>
            <a:ext cx="633412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875"/>
              </a:spcBef>
              <a:buClr>
                <a:srgbClr val="000000"/>
              </a:buClr>
              <a:buSzPct val="100000"/>
            </a:pPr>
            <a:r>
              <a:rPr lang="en-GB" altLang="en-US" sz="1400">
                <a:solidFill>
                  <a:srgbClr val="000000"/>
                </a:solidFill>
                <a:latin typeface="Calibri" panose="020F0502020204030204" pitchFamily="34" charset="0"/>
              </a:rPr>
              <a:t>4 log terms</a:t>
            </a:r>
          </a:p>
        </p:txBody>
      </p:sp>
      <p:sp>
        <p:nvSpPr>
          <p:cNvPr id="4109" name="Oval 13"/>
          <p:cNvSpPr>
            <a:spLocks noChangeArrowheads="1"/>
          </p:cNvSpPr>
          <p:nvPr/>
        </p:nvSpPr>
        <p:spPr bwMode="auto">
          <a:xfrm>
            <a:off x="8117683" y="2806212"/>
            <a:ext cx="1336675" cy="762000"/>
          </a:xfrm>
          <a:prstGeom prst="ellipse">
            <a:avLst/>
          </a:prstGeom>
          <a:solidFill>
            <a:srgbClr val="C0C0C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8258969" y="2882413"/>
            <a:ext cx="1195388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875"/>
              </a:spcBef>
              <a:buClr>
                <a:srgbClr val="000000"/>
              </a:buClr>
              <a:buSzPct val="100000"/>
            </a:pPr>
            <a:r>
              <a:rPr lang="en-GB" altLang="en-US" sz="1400">
                <a:solidFill>
                  <a:srgbClr val="000000"/>
                </a:solidFill>
                <a:latin typeface="Calibri" panose="020F0502020204030204" pitchFamily="34" charset="0"/>
              </a:rPr>
              <a:t>4+4 complex tanh</a:t>
            </a:r>
            <a:r>
              <a:rPr lang="en-GB" altLang="en-US" sz="1400" baseline="30000">
                <a:solidFill>
                  <a:srgbClr val="000000"/>
                </a:solidFill>
                <a:latin typeface="Calibri" panose="020F0502020204030204" pitchFamily="34" charset="0"/>
              </a:rPr>
              <a:t>-1</a:t>
            </a:r>
            <a:r>
              <a:rPr lang="en-GB" altLang="en-US" sz="1400">
                <a:solidFill>
                  <a:srgbClr val="000000"/>
                </a:solidFill>
                <a:latin typeface="Calibri" panose="020F0502020204030204" pitchFamily="34" charset="0"/>
              </a:rPr>
              <a:t> terms</a:t>
            </a:r>
          </a:p>
        </p:txBody>
      </p:sp>
      <p:sp>
        <p:nvSpPr>
          <p:cNvPr id="4111" name="AutoShape 15"/>
          <p:cNvSpPr>
            <a:spLocks noChangeArrowheads="1"/>
          </p:cNvSpPr>
          <p:nvPr/>
        </p:nvSpPr>
        <p:spPr bwMode="auto">
          <a:xfrm>
            <a:off x="8312944" y="1600200"/>
            <a:ext cx="350838" cy="228600"/>
          </a:xfrm>
          <a:prstGeom prst="rightArrow">
            <a:avLst>
              <a:gd name="adj1" fmla="val 50000"/>
              <a:gd name="adj2" fmla="val 41565"/>
            </a:avLst>
          </a:prstGeom>
          <a:solidFill>
            <a:srgbClr val="6666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4112" name="AutoShape 16"/>
          <p:cNvSpPr>
            <a:spLocks noChangeArrowheads="1"/>
          </p:cNvSpPr>
          <p:nvPr/>
        </p:nvSpPr>
        <p:spPr bwMode="auto">
          <a:xfrm rot="1740000">
            <a:off x="7696995" y="2730012"/>
            <a:ext cx="633413" cy="228600"/>
          </a:xfrm>
          <a:prstGeom prst="rightArrow">
            <a:avLst>
              <a:gd name="adj1" fmla="val 50000"/>
              <a:gd name="adj2" fmla="val 75043"/>
            </a:avLst>
          </a:prstGeom>
          <a:solidFill>
            <a:srgbClr val="6666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5158511" y="4856956"/>
            <a:ext cx="4105275" cy="338138"/>
          </a:xfrm>
          <a:prstGeom prst="rect">
            <a:avLst/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>
                <a:solidFill>
                  <a:srgbClr val="FFFF66"/>
                </a:solidFill>
                <a:latin typeface="Comic Sans MS" panose="030F0702030302020204" pitchFamily="66" charset="0"/>
              </a:rPr>
              <a:t>May need translation and vector rotation</a:t>
            </a:r>
          </a:p>
        </p:txBody>
      </p:sp>
      <p:sp>
        <p:nvSpPr>
          <p:cNvPr id="4114" name="Text Box 6"/>
          <p:cNvSpPr txBox="1">
            <a:spLocks noChangeArrowheads="1"/>
          </p:cNvSpPr>
          <p:nvPr/>
        </p:nvSpPr>
        <p:spPr bwMode="auto">
          <a:xfrm>
            <a:off x="1372394" y="228600"/>
            <a:ext cx="6553200" cy="95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-GB" altLang="en-US" sz="3200" b="1" dirty="0">
                <a:solidFill>
                  <a:srgbClr val="00B050"/>
                </a:solidFill>
                <a:latin typeface="Papyrus" panose="03070502060502030205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Foundation expressions of ISLES</a:t>
            </a:r>
          </a:p>
          <a:p>
            <a:pPr eaLnBrk="1" hangingPunct="1">
              <a:spcBef>
                <a:spcPts val="0"/>
              </a:spcBef>
              <a:buClr>
                <a:srgbClr val="000000"/>
              </a:buClr>
              <a:buSzPct val="100000"/>
            </a:pPr>
            <a:r>
              <a:rPr lang="en-GB" altLang="en-US" dirty="0">
                <a:solidFill>
                  <a:srgbClr val="CC6600"/>
                </a:solidFill>
                <a:latin typeface="Monotype Corsiva" panose="03010101010201010101" pitchFamily="66" charset="0"/>
              </a:rPr>
              <a:t>Inverse Square Law Exact Solutions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31 Jan 2024</a:t>
            </a: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First DRD1 collaboration meeting</a:t>
            </a: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676BE03-89AB-4A00-9D67-3DCDFA530A2C}" type="slidenum">
              <a:rPr lang="en-US" altLang="en-US">
                <a:solidFill>
                  <a:srgbClr val="FFFF66"/>
                </a:solidFill>
                <a:latin typeface="Calibri" panose="020F0502020204030204" pitchFamily="34" charset="0"/>
              </a:rPr>
              <a:pPr eaLnBrk="1" hangingPunct="1"/>
              <a:t>5</a:t>
            </a:fld>
            <a:endParaRPr lang="en-US" altLang="en-US" dirty="0">
              <a:solidFill>
                <a:srgbClr val="FFFF66"/>
              </a:solidFill>
              <a:latin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82E5B68-F9D5-20C1-74EC-A36BE2792872}"/>
              </a:ext>
            </a:extLst>
          </p:cNvPr>
          <p:cNvSpPr txBox="1"/>
          <p:nvPr/>
        </p:nvSpPr>
        <p:spPr>
          <a:xfrm>
            <a:off x="6467444" y="5931144"/>
            <a:ext cx="30925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CC6600"/>
                </a:solidFill>
                <a:effectLst/>
                <a:latin typeface="Times" panose="02020603050405020304" pitchFamily="18" charset="0"/>
                <a:ea typeface="HG Mincho Light J"/>
                <a:cs typeface="Times" panose="02020603050405020304" pitchFamily="18" charset="0"/>
              </a:rPr>
              <a:t>doi:10.1016/j.enganabound.2006.03.002</a:t>
            </a:r>
            <a:endParaRPr lang="en-IN" sz="1400" dirty="0">
              <a:solidFill>
                <a:srgbClr val="CC6600"/>
              </a:solidFill>
              <a:effectLst/>
              <a:latin typeface="Times New Roman" panose="02020603050405020304" pitchFamily="18" charset="0"/>
              <a:ea typeface="HG Mincho Light J"/>
            </a:endParaRPr>
          </a:p>
        </p:txBody>
      </p:sp>
    </p:spTree>
    <p:extLst>
      <p:ext uri="{BB962C8B-B14F-4D97-AF65-F5344CB8AC3E}">
        <p14:creationId xmlns:p14="http://schemas.microsoft.com/office/powerpoint/2010/main" val="750924628"/>
      </p:ext>
    </p:extLst>
  </p:cSld>
  <p:clrMapOvr>
    <a:masterClrMapping/>
  </p:clrMapOvr>
  <p:transition advTm="26625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533" y="4267201"/>
            <a:ext cx="2249487" cy="201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12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8594" y="990600"/>
            <a:ext cx="3600253" cy="3217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126" name="AutoShape 4"/>
          <p:cNvSpPr>
            <a:spLocks noChangeArrowheads="1"/>
          </p:cNvSpPr>
          <p:nvPr/>
        </p:nvSpPr>
        <p:spPr bwMode="auto">
          <a:xfrm>
            <a:off x="886619" y="1143000"/>
            <a:ext cx="3938588" cy="3886200"/>
          </a:xfrm>
          <a:prstGeom prst="foldedCorner">
            <a:avLst>
              <a:gd name="adj" fmla="val 6657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22" name="Object 2"/>
              <p:cNvSpPr txBox="1"/>
              <p:nvPr/>
            </p:nvSpPr>
            <p:spPr bwMode="auto">
              <a:xfrm>
                <a:off x="1026319" y="1358900"/>
                <a:ext cx="3727450" cy="3365500"/>
              </a:xfrm>
              <a:prstGeom prst="rect">
                <a:avLst/>
              </a:prstGeom>
              <a:noFill/>
            </p:spPr>
            <p:txBody>
              <a:bodyPr>
                <a:normAutofit fontScale="700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𝑋</m:t>
                          </m:r>
                        </m:sub>
                      </m:sSub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unc>
                        <m:funcPr>
                          <m:ctrlP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IN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−(</m:t>
                                  </m:r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−(</m:t>
                                  </m:r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𝑍</m:t>
                                  </m:r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  <m:oMath xmlns:m="http://schemas.openxmlformats.org/officeDocument/2006/math">
                      <m:sSub>
                        <m:sSubPr>
                          <m:ctrlP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sub>
                      </m:sSub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</m:oMath>
                    <m:oMath xmlns:m="http://schemas.openxmlformats.org/officeDocument/2006/math"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num>
                        <m:den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𝑆𝑖𝑔𝑛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)×</m:t>
                      </m:r>
                      <m:d>
                        <m:dPr>
                          <m:begChr m:val="{"/>
                          <m:endChr m:val="}"/>
                          <m:ctrlP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&amp;</m:t>
                              </m:r>
                              <m:sSub>
                                <m:sSubPr>
                                  <m:ctrlP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p>
                                    <m:sSupPr>
                                      <m:ctrlP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IN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tanh</m:t>
                                      </m:r>
                                    </m:e>
                                    <m:sup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sup>
                                  </m:sSup>
                                </m:fName>
                                <m:e>
                                  <m:d>
                                    <m:dPr>
                                      <m:ctrlP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𝑅</m:t>
                                              </m:r>
                                            </m:e>
                                            <m:sub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𝑗</m:t>
                                              </m:r>
                                            </m:sub>
                                          </m:sSub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+</m:t>
                                          </m:r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𝐷</m:t>
                                              </m:r>
                                            </m:e>
                                            <m:sub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𝑗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begChr m:val="|"/>
                                              <m:endChr m:val="|"/>
                                              <m:ctrlP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𝑍</m:t>
                                              </m:r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𝑧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𝑗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e>
                            <m:e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&amp;+</m:t>
                              </m:r>
                              <m:sSub>
                                <m:sSubPr>
                                  <m:ctrlP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𝑆</m:t>
                                  </m:r>
                                </m:e>
                                <m:sub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func>
                                <m:funcPr>
                                  <m:ctrlP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sSup>
                                    <m:sSupPr>
                                      <m:ctrlP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IN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tanh</m:t>
                                      </m:r>
                                    </m:e>
                                    <m:sup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−1</m:t>
                                      </m:r>
                                    </m:sup>
                                  </m:sSup>
                                </m:fName>
                                <m:e>
                                  <m:d>
                                    <m:dPr>
                                      <m:ctrlP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𝑅</m:t>
                                              </m:r>
                                            </m:e>
                                            <m:sub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𝑗</m:t>
                                              </m:r>
                                            </m:sub>
                                          </m:sSub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𝐷</m:t>
                                              </m:r>
                                            </m:e>
                                            <m:sub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𝑖</m:t>
                                              </m:r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,</m:t>
                                              </m:r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𝑗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begChr m:val="|"/>
                                              <m:endChr m:val="|"/>
                                              <m:ctrlP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𝑍</m:t>
                                              </m:r>
                                              <m:r>
                                                <a:rPr lang="en-IN" i="1">
                                                  <a:solidFill>
                                                    <a:srgbClr val="000000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−</m:t>
                                              </m:r>
                                              <m:sSub>
                                                <m:sSubPr>
                                                  <m:ctrlP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𝑧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IN" i="1">
                                                      <a:solidFill>
                                                        <a:srgbClr val="000000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𝑗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e>
                          </m:eqArr>
                        </m:e>
                      </m:d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</m:oMath>
                    <m:oMath xmlns:m="http://schemas.openxmlformats.org/officeDocument/2006/math">
                      <m:sSub>
                        <m:sSubPr>
                          <m:ctrlP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sub>
                      </m:sSub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unc>
                        <m:funcPr>
                          <m:ctrlP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IN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−(</m:t>
                                  </m:r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−(</m:t>
                                  </m:r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𝑋</m:t>
                                  </m:r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sub>
                                  </m:sSub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IN" dirty="0"/>
              </a:p>
            </p:txBody>
          </p:sp>
        </mc:Choice>
        <mc:Fallback xmlns="">
          <p:sp>
            <p:nvSpPr>
              <p:cNvPr id="5122" name="Object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026319" y="1358900"/>
                <a:ext cx="3727450" cy="33655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23" name="Object 3"/>
              <p:cNvSpPr txBox="1"/>
              <p:nvPr/>
            </p:nvSpPr>
            <p:spPr bwMode="auto">
              <a:xfrm>
                <a:off x="762795" y="5399089"/>
                <a:ext cx="957263" cy="879475"/>
              </a:xfrm>
              <a:prstGeom prst="rect">
                <a:avLst/>
              </a:prstGeom>
              <a:solidFill>
                <a:srgbClr val="CCFFFF"/>
              </a:solidFill>
            </p:spPr>
            <p:txBody>
              <a:bodyPr>
                <a:normAutofit fontScale="55000" lnSpcReduction="2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&amp;0</m:t>
                              </m:r>
                              <m:r>
                                <m:rPr>
                                  <m:nor/>
                                </m:rPr>
                                <a:rPr lang="en-IN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    </m:t>
                              </m:r>
                            </m:e>
                            <m:e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&amp;2</m:t>
                              </m:r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r>
                                <m:rPr>
                                  <m:nor/>
                                </m:rPr>
                                <a:rPr lang="en-IN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,   </m:t>
                              </m:r>
                            </m:e>
                            <m:e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&amp;−2</m:t>
                              </m:r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IN" dirty="0"/>
              </a:p>
            </p:txBody>
          </p:sp>
        </mc:Choice>
        <mc:Fallback xmlns="">
          <p:sp>
            <p:nvSpPr>
              <p:cNvPr id="5123" name="Object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2795" y="5399089"/>
                <a:ext cx="957263" cy="87947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27" name="Oval 7"/>
          <p:cNvSpPr>
            <a:spLocks noChangeArrowheads="1"/>
          </p:cNvSpPr>
          <p:nvPr/>
        </p:nvSpPr>
        <p:spPr bwMode="auto">
          <a:xfrm>
            <a:off x="4644231" y="1676400"/>
            <a:ext cx="842963" cy="304800"/>
          </a:xfrm>
          <a:prstGeom prst="ellipse">
            <a:avLst/>
          </a:prstGeom>
          <a:solidFill>
            <a:srgbClr val="C0C0C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4714081" y="1671638"/>
            <a:ext cx="77311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875"/>
              </a:spcBef>
              <a:buClr>
                <a:srgbClr val="000000"/>
              </a:buClr>
              <a:buSzPct val="100000"/>
            </a:pPr>
            <a:r>
              <a:rPr lang="en-GB" altLang="en-US" sz="1400">
                <a:solidFill>
                  <a:srgbClr val="000000"/>
                </a:solidFill>
                <a:latin typeface="Calibri" panose="020F0502020204030204" pitchFamily="34" charset="0"/>
              </a:rPr>
              <a:t>2 terms</a:t>
            </a:r>
          </a:p>
        </p:txBody>
      </p:sp>
      <p:sp>
        <p:nvSpPr>
          <p:cNvPr id="5129" name="Oval 9"/>
          <p:cNvSpPr>
            <a:spLocks noChangeArrowheads="1"/>
          </p:cNvSpPr>
          <p:nvPr/>
        </p:nvSpPr>
        <p:spPr bwMode="auto">
          <a:xfrm>
            <a:off x="4428333" y="3276600"/>
            <a:ext cx="841375" cy="533400"/>
          </a:xfrm>
          <a:prstGeom prst="ellipse">
            <a:avLst/>
          </a:prstGeom>
          <a:solidFill>
            <a:srgbClr val="C0C0C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4572795" y="3276601"/>
            <a:ext cx="696913" cy="52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>
            <a:lvl1pPr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875"/>
              </a:spcBef>
              <a:buClr>
                <a:srgbClr val="000000"/>
              </a:buClr>
              <a:buSzPct val="100000"/>
            </a:pPr>
            <a:r>
              <a:rPr lang="en-GB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4+4 terms</a:t>
            </a:r>
          </a:p>
        </p:txBody>
      </p:sp>
      <p:sp>
        <p:nvSpPr>
          <p:cNvPr id="5131" name="Oval 11"/>
          <p:cNvSpPr>
            <a:spLocks noChangeArrowheads="1"/>
          </p:cNvSpPr>
          <p:nvPr/>
        </p:nvSpPr>
        <p:spPr bwMode="auto">
          <a:xfrm>
            <a:off x="4109244" y="4572000"/>
            <a:ext cx="844550" cy="457200"/>
          </a:xfrm>
          <a:prstGeom prst="ellipse">
            <a:avLst/>
          </a:prstGeom>
          <a:solidFill>
            <a:srgbClr val="C0C0C0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5132" name="Text Box 12"/>
          <p:cNvSpPr txBox="1">
            <a:spLocks noChangeArrowheads="1"/>
          </p:cNvSpPr>
          <p:nvPr/>
        </p:nvSpPr>
        <p:spPr bwMode="auto">
          <a:xfrm>
            <a:off x="4261645" y="4643438"/>
            <a:ext cx="912813" cy="30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875"/>
              </a:spcBef>
              <a:buClr>
                <a:srgbClr val="000000"/>
              </a:buClr>
              <a:buSzPct val="100000"/>
            </a:pPr>
            <a:r>
              <a:rPr lang="en-GB" altLang="en-US" sz="1400" dirty="0">
                <a:solidFill>
                  <a:srgbClr val="000000"/>
                </a:solidFill>
                <a:latin typeface="Calibri" panose="020F0502020204030204" pitchFamily="34" charset="0"/>
              </a:rPr>
              <a:t>2 terms</a:t>
            </a:r>
          </a:p>
        </p:txBody>
      </p:sp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019" y="4267200"/>
            <a:ext cx="2179638" cy="202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134" name="Text Box 14"/>
          <p:cNvSpPr txBox="1">
            <a:spLocks noChangeArrowheads="1"/>
          </p:cNvSpPr>
          <p:nvPr/>
        </p:nvSpPr>
        <p:spPr bwMode="auto">
          <a:xfrm rot="18900000">
            <a:off x="6099969" y="1833564"/>
            <a:ext cx="208915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2000"/>
              </a:spcBef>
              <a:buClr>
                <a:srgbClr val="000000"/>
              </a:buClr>
              <a:buSzPct val="100000"/>
            </a:pPr>
            <a:r>
              <a:rPr lang="en-GB" altLang="en-US" sz="3200">
                <a:solidFill>
                  <a:srgbClr val="000000"/>
                </a:solidFill>
                <a:latin typeface="Bradley Hand ITC" panose="03070402050302030203" pitchFamily="66" charset="0"/>
              </a:rPr>
              <a:t>Validation</a:t>
            </a:r>
          </a:p>
        </p:txBody>
      </p:sp>
      <p:sp>
        <p:nvSpPr>
          <p:cNvPr id="5135" name="Text Box 15"/>
          <p:cNvSpPr txBox="1">
            <a:spLocks noChangeArrowheads="1"/>
          </p:cNvSpPr>
          <p:nvPr/>
        </p:nvSpPr>
        <p:spPr bwMode="auto">
          <a:xfrm rot="18900000">
            <a:off x="6450808" y="4422776"/>
            <a:ext cx="209073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1500"/>
              </a:spcBef>
              <a:buClr>
                <a:srgbClr val="000000"/>
              </a:buClr>
              <a:buSzPct val="100000"/>
            </a:pPr>
            <a:r>
              <a:rPr lang="en-GB" altLang="en-US">
                <a:solidFill>
                  <a:srgbClr val="000000"/>
                </a:solidFill>
                <a:latin typeface="Bradley Hand ITC" panose="03070402050302030203" pitchFamily="66" charset="0"/>
              </a:rPr>
              <a:t>Validation</a:t>
            </a:r>
          </a:p>
        </p:txBody>
      </p:sp>
      <p:sp>
        <p:nvSpPr>
          <p:cNvPr id="5136" name="AutoShape 16"/>
          <p:cNvSpPr>
            <a:spLocks noChangeArrowheads="1"/>
          </p:cNvSpPr>
          <p:nvPr/>
        </p:nvSpPr>
        <p:spPr bwMode="auto">
          <a:xfrm>
            <a:off x="4433094" y="1752600"/>
            <a:ext cx="280987" cy="152400"/>
          </a:xfrm>
          <a:prstGeom prst="rightArrow">
            <a:avLst>
              <a:gd name="adj1" fmla="val 50000"/>
              <a:gd name="adj2" fmla="val 49935"/>
            </a:avLst>
          </a:prstGeom>
          <a:solidFill>
            <a:srgbClr val="6666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5137" name="AutoShape 17"/>
          <p:cNvSpPr>
            <a:spLocks noChangeArrowheads="1"/>
          </p:cNvSpPr>
          <p:nvPr/>
        </p:nvSpPr>
        <p:spPr bwMode="auto">
          <a:xfrm>
            <a:off x="3910808" y="4724400"/>
            <a:ext cx="280987" cy="152400"/>
          </a:xfrm>
          <a:prstGeom prst="rightArrow">
            <a:avLst>
              <a:gd name="adj1" fmla="val 50000"/>
              <a:gd name="adj2" fmla="val 49935"/>
            </a:avLst>
          </a:prstGeom>
          <a:solidFill>
            <a:srgbClr val="6666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5138" name="AutoShape 18"/>
          <p:cNvSpPr>
            <a:spLocks noChangeArrowheads="1"/>
          </p:cNvSpPr>
          <p:nvPr/>
        </p:nvSpPr>
        <p:spPr bwMode="auto">
          <a:xfrm>
            <a:off x="4186559" y="3482721"/>
            <a:ext cx="280987" cy="152400"/>
          </a:xfrm>
          <a:prstGeom prst="rightArrow">
            <a:avLst>
              <a:gd name="adj1" fmla="val 50000"/>
              <a:gd name="adj2" fmla="val 49935"/>
            </a:avLst>
          </a:prstGeom>
          <a:solidFill>
            <a:srgbClr val="6666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5139" name="Text Box 6"/>
          <p:cNvSpPr txBox="1">
            <a:spLocks noChangeArrowheads="1"/>
          </p:cNvSpPr>
          <p:nvPr/>
        </p:nvSpPr>
        <p:spPr bwMode="auto">
          <a:xfrm>
            <a:off x="1753394" y="381001"/>
            <a:ext cx="655320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1125"/>
              </a:spcBef>
              <a:buClr>
                <a:srgbClr val="000000"/>
              </a:buClr>
              <a:buSzPct val="100000"/>
            </a:pPr>
            <a:r>
              <a:rPr lang="en-GB" altLang="en-US" sz="3200" b="1">
                <a:solidFill>
                  <a:srgbClr val="00B050"/>
                </a:solidFill>
                <a:latin typeface="Papyrus" panose="03070502060502030205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Foundation expressions of ISLES</a:t>
            </a:r>
            <a:endParaRPr lang="en-GB" altLang="en-US" sz="3200">
              <a:solidFill>
                <a:srgbClr val="00B050"/>
              </a:solidFill>
              <a:latin typeface="Papyrus" panose="03070502060502030205" pitchFamily="66" charset="0"/>
            </a:endParaRPr>
          </a:p>
        </p:txBody>
      </p:sp>
      <p:sp>
        <p:nvSpPr>
          <p:cNvPr id="20" name="Date Placeholder 19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31 Jan 2024</a:t>
            </a:r>
            <a:endParaRPr lang="en-US" dirty="0">
              <a:solidFill>
                <a:srgbClr val="0033CC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First DRD1 collaboration meeting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F08865C-F732-4DF7-9EDC-DC930DEB086F}" type="slidenum">
              <a:rPr lang="en-US" altLang="en-US">
                <a:solidFill>
                  <a:srgbClr val="FFFF66"/>
                </a:solidFill>
                <a:latin typeface="Calibri" panose="020F0502020204030204" pitchFamily="34" charset="0"/>
              </a:rPr>
              <a:pPr eaLnBrk="1" hangingPunct="1"/>
              <a:t>6</a:t>
            </a:fld>
            <a:endParaRPr lang="en-US" altLang="en-US" dirty="0">
              <a:solidFill>
                <a:srgbClr val="FFFF66"/>
              </a:solidFill>
              <a:latin typeface="Calibri" panose="020F0502020204030204" pitchFamily="34" charset="0"/>
            </a:endParaRPr>
          </a:p>
        </p:txBody>
      </p:sp>
      <p:sp>
        <p:nvSpPr>
          <p:cNvPr id="5143" name="TextBox 23"/>
          <p:cNvSpPr txBox="1">
            <a:spLocks noChangeArrowheads="1"/>
          </p:cNvSpPr>
          <p:nvPr/>
        </p:nvSpPr>
        <p:spPr bwMode="auto">
          <a:xfrm>
            <a:off x="915195" y="5029201"/>
            <a:ext cx="31509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CC6600"/>
                </a:solidFill>
                <a:latin typeface="Calibri" panose="020F0502020204030204" pitchFamily="34" charset="0"/>
              </a:rPr>
              <a:t>C is a constant of integration</a:t>
            </a:r>
          </a:p>
        </p:txBody>
      </p:sp>
      <p:sp>
        <p:nvSpPr>
          <p:cNvPr id="5144" name="TextBox 24"/>
          <p:cNvSpPr txBox="1">
            <a:spLocks noChangeArrowheads="1"/>
          </p:cNvSpPr>
          <p:nvPr/>
        </p:nvSpPr>
        <p:spPr bwMode="auto">
          <a:xfrm>
            <a:off x="1677195" y="5334001"/>
            <a:ext cx="307661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CC6600"/>
                </a:solidFill>
                <a:latin typeface="Calibri" panose="020F0502020204030204" pitchFamily="34" charset="0"/>
              </a:rPr>
              <a:t>If outside XZ extent of element</a:t>
            </a:r>
          </a:p>
          <a:p>
            <a:pPr eaLnBrk="1" hangingPunct="1"/>
            <a:r>
              <a:rPr lang="en-US" altLang="en-US" sz="1800" dirty="0">
                <a:solidFill>
                  <a:srgbClr val="CC6600"/>
                </a:solidFill>
                <a:latin typeface="Calibri" panose="020F0502020204030204" pitchFamily="34" charset="0"/>
              </a:rPr>
              <a:t>If Y &gt; 0</a:t>
            </a:r>
          </a:p>
          <a:p>
            <a:pPr eaLnBrk="1" hangingPunct="1"/>
            <a:r>
              <a:rPr lang="en-US" altLang="en-US" sz="1800" dirty="0">
                <a:solidFill>
                  <a:srgbClr val="CC6600"/>
                </a:solidFill>
                <a:latin typeface="Calibri" panose="020F0502020204030204" pitchFamily="34" charset="0"/>
              </a:rPr>
              <a:t>If Y &lt; 0</a:t>
            </a:r>
          </a:p>
        </p:txBody>
      </p:sp>
    </p:spTree>
    <p:extLst>
      <p:ext uri="{BB962C8B-B14F-4D97-AF65-F5344CB8AC3E}">
        <p14:creationId xmlns:p14="http://schemas.microsoft.com/office/powerpoint/2010/main" val="3849175054"/>
      </p:ext>
    </p:extLst>
  </p:cSld>
  <p:clrMapOvr>
    <a:masterClrMapping/>
  </p:clrMapOvr>
  <p:transition spd="med" advTm="22375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2" descr="TriElem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8545" y="1600200"/>
            <a:ext cx="3381375" cy="2965450"/>
          </a:xfrm>
        </p:spPr>
      </p:pic>
      <p:sp>
        <p:nvSpPr>
          <p:cNvPr id="6148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762795" y="5334000"/>
            <a:ext cx="4041775" cy="9144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Please note the integration limits: while any length is allowed in one co-ordinate, the other can be varied from 0 to 1, only.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46" name="Object 2"/>
              <p:cNvSpPr txBox="1">
                <a:spLocks noGrp="1"/>
              </p:cNvSpPr>
              <p:nvPr>
                <p:ph sz="quarter" idx="2"/>
              </p:nvPr>
            </p:nvSpPr>
            <p:spPr bwMode="auto">
              <a:xfrm>
                <a:off x="1050133" y="4651375"/>
                <a:ext cx="3379787" cy="623888"/>
              </a:xfrm>
              <a:prstGeom prst="rect">
                <a:avLst/>
              </a:prstGeom>
              <a:solidFill>
                <a:srgbClr val="CCFFFF"/>
              </a:solidFill>
            </p:spPr>
            <p:txBody>
              <a:bodyPr>
                <a:normAutofit fontScale="47500" lnSpcReduction="20000"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Φ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𝑍</m:t>
                      </m:r>
                      <m:r>
                        <a:rPr lang="en-IN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nary>
                        <m:naryPr>
                          <m:limLoc m:val="undOvr"/>
                          <m:ctrlP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IN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p>
                        <m:e>
                          <m:nary>
                            <m:naryPr>
                              <m:limLoc m:val="undOvr"/>
                              <m:ctrlP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IN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sup>
                            <m:e>
                              <m:f>
                                <m:fPr>
                                  <m:ctrlP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IN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𝑑𝑥𝑑𝑧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(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  <m:sSup>
                                        <m:sSupPr>
                                          <m:ctrlP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e>
                                        <m:sup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+(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𝑌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  <m:sSup>
                                        <m:sSupPr>
                                          <m:ctrlP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e>
                                        <m:sup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+(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𝑍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r>
                                        <a:rPr lang="en-IN" i="1">
                                          <a:solidFill>
                                            <a:srgbClr val="00000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  <m:sSup>
                                        <m:sSupPr>
                                          <m:ctrlP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)</m:t>
                                          </m:r>
                                        </m:e>
                                        <m:sup>
                                          <m:r>
                                            <a:rPr lang="en-IN" i="1">
                                              <a:solidFill>
                                                <a:srgbClr val="00000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rad>
                                </m:den>
                              </m:f>
                            </m:e>
                          </m:nary>
                        </m:e>
                      </m:nary>
                    </m:oMath>
                  </m:oMathPara>
                </a14:m>
                <a:endParaRPr lang="en-IN" dirty="0"/>
              </a:p>
            </p:txBody>
          </p:sp>
        </mc:Choice>
        <mc:Fallback xmlns="">
          <p:sp>
            <p:nvSpPr>
              <p:cNvPr id="6146" name="Object 2"/>
              <p:cNvSpPr txBox="1">
                <a:spLocks noRot="1" noChangeAspect="1" noMove="1" noResize="1" noEditPoints="1" noAdjustHandles="1" noChangeArrowheads="1" noChangeShapeType="1" noTextEdit="1"/>
              </p:cNvSpPr>
              <p:nvPr>
                <p:ph sz="quarter" idx="2"/>
              </p:nvPr>
            </p:nvSpPr>
            <p:spPr bwMode="auto">
              <a:xfrm>
                <a:off x="1050133" y="4651375"/>
                <a:ext cx="3379787" cy="62388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4804570" y="4495800"/>
            <a:ext cx="44450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>
                <a:solidFill>
                  <a:srgbClr val="CC6600"/>
                </a:solidFill>
                <a:latin typeface="Palatino Linotype" panose="02040502050505030304" pitchFamily="18" charset="0"/>
              </a:rPr>
              <a:t>Similar expressions as for rectangular elements but much longer with larger number of definitions and constants of integration.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4833071" y="5286375"/>
            <a:ext cx="431172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en-US" altLang="en-US" sz="1600" dirty="0">
                <a:solidFill>
                  <a:srgbClr val="66FFFF"/>
                </a:solidFill>
                <a:latin typeface="Comic Sans MS" panose="030F0702030302020204" pitchFamily="66" charset="0"/>
              </a:rPr>
              <a:t>May need translation, vector rotation and simple scalar scaling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1219994" y="1136650"/>
            <a:ext cx="2438400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1125"/>
              </a:spcBef>
              <a:buClr>
                <a:srgbClr val="000000"/>
              </a:buClr>
              <a:buSzPct val="100000"/>
            </a:pPr>
            <a:r>
              <a:rPr lang="en-US" altLang="en-US" dirty="0">
                <a:solidFill>
                  <a:srgbClr val="FFCCCC"/>
                </a:solidFill>
                <a:latin typeface="Monotype Corsiva" panose="03010101010201010101" pitchFamily="66" charset="0"/>
              </a:rPr>
              <a:t>Triangular element</a:t>
            </a:r>
            <a:endParaRPr lang="en-GB" altLang="en-US" dirty="0">
              <a:solidFill>
                <a:srgbClr val="FFCCCC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152" name="Text Box 6"/>
          <p:cNvSpPr txBox="1">
            <a:spLocks noChangeArrowheads="1"/>
          </p:cNvSpPr>
          <p:nvPr/>
        </p:nvSpPr>
        <p:spPr bwMode="auto">
          <a:xfrm>
            <a:off x="1753394" y="479426"/>
            <a:ext cx="6553200" cy="58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1125"/>
              </a:spcBef>
              <a:buClr>
                <a:srgbClr val="000000"/>
              </a:buClr>
              <a:buSzPct val="100000"/>
            </a:pPr>
            <a:r>
              <a:rPr lang="en-GB" altLang="en-US" sz="3200" b="1">
                <a:solidFill>
                  <a:srgbClr val="00B050"/>
                </a:solidFill>
                <a:latin typeface="Papyrus" panose="03070502060502030205" pitchFamily="66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Foundation expressions of ISLES</a:t>
            </a:r>
            <a:endParaRPr lang="en-GB" altLang="en-US" sz="3200">
              <a:solidFill>
                <a:srgbClr val="00B050"/>
              </a:solidFill>
              <a:latin typeface="Papyrus" panose="03070502060502030205" pitchFamily="66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31 Jan 2024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IN"/>
              <a:t>First DRD1 collaboration meeting</a:t>
            </a:r>
            <a:endParaRPr lang="en-GB"/>
          </a:p>
        </p:txBody>
      </p:sp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195" y="1447800"/>
            <a:ext cx="309562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9594" y="2876550"/>
            <a:ext cx="304800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D3AE023-7DE4-F768-854E-1D80F5F125E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231D31-F191-B911-166E-6F71A02E04D6}"/>
              </a:ext>
            </a:extLst>
          </p:cNvPr>
          <p:cNvSpPr txBox="1"/>
          <p:nvPr/>
        </p:nvSpPr>
        <p:spPr>
          <a:xfrm>
            <a:off x="6007396" y="5815053"/>
            <a:ext cx="3137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doi</a:t>
            </a:r>
            <a:r>
              <a:rPr lang="en-US" sz="14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:</a:t>
            </a:r>
            <a:r>
              <a:rPr lang="en-US" sz="14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dirty="0">
                <a:solidFill>
                  <a:srgbClr val="CC6600"/>
                </a:solidFill>
                <a:effectLst/>
                <a:latin typeface="Times New Roman" panose="02020603050405020304" pitchFamily="18" charset="0"/>
                <a:ea typeface="HG Mincho Light J"/>
              </a:rPr>
              <a:t>10.1016/j.enganabound.2008.06.003</a:t>
            </a:r>
            <a:endParaRPr lang="en-IN" sz="1400" dirty="0">
              <a:solidFill>
                <a:srgbClr val="CC6600"/>
              </a:solidFill>
              <a:effectLst/>
              <a:latin typeface="Times New Roman" panose="02020603050405020304" pitchFamily="18" charset="0"/>
              <a:ea typeface="HG Mincho Light J"/>
            </a:endParaRPr>
          </a:p>
        </p:txBody>
      </p:sp>
    </p:spTree>
    <p:extLst>
      <p:ext uri="{BB962C8B-B14F-4D97-AF65-F5344CB8AC3E}">
        <p14:creationId xmlns:p14="http://schemas.microsoft.com/office/powerpoint/2010/main" val="2234101502"/>
      </p:ext>
    </p:extLst>
  </p:cSld>
  <p:clrMapOvr>
    <a:masterClrMapping/>
  </p:clrMapOvr>
  <p:transition advTm="19188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Date Placeholder 3">
            <a:extLst>
              <a:ext uri="{FF2B5EF4-FFF2-40B4-BE49-F238E27FC236}">
                <a16:creationId xmlns:a16="http://schemas.microsoft.com/office/drawing/2014/main" id="{4115327A-7FA6-DAA1-2F10-EF357DB668C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en-US" sz="1400">
                <a:solidFill>
                  <a:srgbClr val="FFFF66"/>
                </a:solidFill>
                <a:latin typeface="Arial" panose="020B0604020202020204" pitchFamily="34" charset="0"/>
              </a:rPr>
              <a:t>31 Jan 2024</a:t>
            </a:r>
            <a:endParaRPr lang="en-GB" altLang="en-US" sz="1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0659" name="Footer Placeholder 4">
            <a:extLst>
              <a:ext uri="{FF2B5EF4-FFF2-40B4-BE49-F238E27FC236}">
                <a16:creationId xmlns:a16="http://schemas.microsoft.com/office/drawing/2014/main" id="{8633DEEA-6823-253B-E21D-EC76E6763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altLang="en-US" sz="1400">
                <a:solidFill>
                  <a:srgbClr val="FFFF66"/>
                </a:solidFill>
                <a:latin typeface="Arial" panose="020B0604020202020204" pitchFamily="34" charset="0"/>
              </a:rPr>
              <a:t>First DRD1 collaboration meeting</a:t>
            </a:r>
          </a:p>
        </p:txBody>
      </p:sp>
      <p:sp>
        <p:nvSpPr>
          <p:cNvPr id="70660" name="Rectangle 1">
            <a:extLst>
              <a:ext uri="{FF2B5EF4-FFF2-40B4-BE49-F238E27FC236}">
                <a16:creationId xmlns:a16="http://schemas.microsoft.com/office/drawing/2014/main" id="{762995CB-DEA0-4381-A68C-56C52D64892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601788" y="788403"/>
            <a:ext cx="6477000" cy="586957"/>
          </a:xfrm>
        </p:spPr>
        <p:txBody>
          <a:bodyPr>
            <a:spAutoFit/>
          </a:bodyPr>
          <a:lstStyle/>
          <a:p>
            <a:pPr eaLnBrk="1" hangingPunct="1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GB" altLang="en-US" dirty="0">
                <a:latin typeface="Monotype Corsiva" panose="03010101010201010101" pitchFamily="66" charset="0"/>
              </a:rPr>
              <a:t>nearly exact BEM (</a:t>
            </a:r>
            <a:r>
              <a:rPr lang="en-GB" altLang="en-US" dirty="0" err="1">
                <a:latin typeface="Monotype Corsiva" panose="03010101010201010101" pitchFamily="66" charset="0"/>
              </a:rPr>
              <a:t>neBEM</a:t>
            </a:r>
            <a:r>
              <a:rPr lang="en-GB" altLang="en-US" dirty="0">
                <a:latin typeface="Monotype Corsiva" panose="03010101010201010101" pitchFamily="66" charset="0"/>
              </a:rPr>
              <a:t>)</a:t>
            </a:r>
            <a:endParaRPr lang="en-GB" altLang="en-US" sz="2400" dirty="0">
              <a:latin typeface="Monotype Corsiva" panose="03010101010201010101" pitchFamily="66" charset="0"/>
            </a:endParaRPr>
          </a:p>
        </p:txBody>
      </p:sp>
      <p:sp>
        <p:nvSpPr>
          <p:cNvPr id="70661" name="Rectangle 2">
            <a:extLst>
              <a:ext uri="{FF2B5EF4-FFF2-40B4-BE49-F238E27FC236}">
                <a16:creationId xmlns:a16="http://schemas.microsoft.com/office/drawing/2014/main" id="{6410FB0E-174C-9903-30BD-F49D866C11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96094" y="3048000"/>
            <a:ext cx="8915400" cy="2052935"/>
          </a:xfrm>
          <a:solidFill>
            <a:srgbClr val="003366">
              <a:alpha val="50195"/>
            </a:srgbClr>
          </a:solidFill>
        </p:spPr>
        <p:txBody>
          <a:bodyPr>
            <a:spAutoFit/>
          </a:bodyPr>
          <a:lstStyle/>
          <a:p>
            <a:pPr eaLnBrk="1" hangingPunct="1">
              <a:lnSpc>
                <a:spcPct val="80000"/>
              </a:lnSpc>
              <a:spcBef>
                <a:spcPts val="700"/>
              </a:spcBef>
              <a:buClr>
                <a:srgbClr val="FF6600"/>
              </a:buCl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en-US" sz="1800" dirty="0"/>
              <a:t>A new set of </a:t>
            </a:r>
            <a:r>
              <a:rPr lang="en-GB" altLang="en-US" sz="1800" dirty="0">
                <a:solidFill>
                  <a:srgbClr val="FFFF66"/>
                </a:solidFill>
              </a:rPr>
              <a:t>closed-form exact solutions</a:t>
            </a:r>
            <a:r>
              <a:rPr lang="en-GB" altLang="en-US" sz="1800" dirty="0"/>
              <a:t> for precise estimation of potential and flux due to singularities (sources, sinks, doublets etc) uniformly distributed over </a:t>
            </a:r>
            <a:r>
              <a:rPr lang="en-GB" altLang="en-US" sz="1800" dirty="0">
                <a:solidFill>
                  <a:srgbClr val="FFFF66"/>
                </a:solidFill>
              </a:rPr>
              <a:t>rectangular</a:t>
            </a:r>
            <a:r>
              <a:rPr lang="en-GB" altLang="en-US" sz="1800" dirty="0"/>
              <a:t> and </a:t>
            </a:r>
            <a:r>
              <a:rPr lang="en-GB" altLang="en-US" sz="1800" dirty="0">
                <a:solidFill>
                  <a:srgbClr val="FFFF66"/>
                </a:solidFill>
              </a:rPr>
              <a:t>triangular</a:t>
            </a:r>
            <a:r>
              <a:rPr lang="en-GB" altLang="en-US" sz="1800" dirty="0"/>
              <a:t> elements has been found. Functions for </a:t>
            </a:r>
            <a:r>
              <a:rPr lang="en-GB" altLang="en-US" sz="1800" dirty="0">
                <a:solidFill>
                  <a:srgbClr val="FFFF66"/>
                </a:solidFill>
              </a:rPr>
              <a:t>wire</a:t>
            </a:r>
            <a:r>
              <a:rPr lang="en-GB" altLang="en-US" sz="1800" dirty="0"/>
              <a:t>, </a:t>
            </a:r>
            <a:r>
              <a:rPr lang="en-GB" altLang="en-US" sz="1800" dirty="0">
                <a:solidFill>
                  <a:srgbClr val="FFFF66"/>
                </a:solidFill>
              </a:rPr>
              <a:t>ring</a:t>
            </a:r>
            <a:r>
              <a:rPr lang="en-GB" altLang="en-US" sz="1800" dirty="0"/>
              <a:t> and </a:t>
            </a:r>
            <a:r>
              <a:rPr lang="en-GB" altLang="en-US" sz="1800" dirty="0">
                <a:solidFill>
                  <a:srgbClr val="FFFF66"/>
                </a:solidFill>
              </a:rPr>
              <a:t>disc</a:t>
            </a:r>
            <a:r>
              <a:rPr lang="en-GB" altLang="en-US" sz="1800" dirty="0"/>
              <a:t> elements have also been tested. These have evolved into a C library, namely </a:t>
            </a:r>
            <a:r>
              <a:rPr lang="en-GB" altLang="en-US" sz="1800" dirty="0">
                <a:solidFill>
                  <a:srgbClr val="FFFF66"/>
                </a:solidFill>
              </a:rPr>
              <a:t>ISLES</a:t>
            </a:r>
            <a:r>
              <a:rPr lang="en-GB" altLang="en-US" sz="1800" dirty="0"/>
              <a:t>.</a:t>
            </a:r>
          </a:p>
          <a:p>
            <a:pPr eaLnBrk="1" hangingPunct="1">
              <a:lnSpc>
                <a:spcPct val="80000"/>
              </a:lnSpc>
              <a:spcBef>
                <a:spcPts val="700"/>
              </a:spcBef>
              <a:buClr>
                <a:srgbClr val="FF6600"/>
              </a:buCl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altLang="en-US" sz="1800" dirty="0"/>
          </a:p>
          <a:p>
            <a:pPr eaLnBrk="1" hangingPunct="1">
              <a:lnSpc>
                <a:spcPct val="80000"/>
              </a:lnSpc>
              <a:spcBef>
                <a:spcPts val="700"/>
              </a:spcBef>
              <a:buClr>
                <a:srgbClr val="FF6600"/>
              </a:buClr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altLang="en-US" sz="1800" dirty="0"/>
              <a:t>Based on this library, the </a:t>
            </a:r>
            <a:r>
              <a:rPr lang="en-GB" altLang="en-US" sz="1800" dirty="0" err="1">
                <a:solidFill>
                  <a:srgbClr val="FFFF66"/>
                </a:solidFill>
              </a:rPr>
              <a:t>neBEM</a:t>
            </a:r>
            <a:r>
              <a:rPr lang="en-GB" altLang="en-US" sz="1800" dirty="0"/>
              <a:t> (</a:t>
            </a:r>
            <a:r>
              <a:rPr lang="en-GB" altLang="en-US" sz="1800" dirty="0">
                <a:solidFill>
                  <a:srgbClr val="FFFF66"/>
                </a:solidFill>
              </a:rPr>
              <a:t>n</a:t>
            </a:r>
            <a:r>
              <a:rPr lang="en-GB" altLang="en-US" sz="1800" dirty="0"/>
              <a:t>early </a:t>
            </a:r>
            <a:r>
              <a:rPr lang="en-GB" altLang="en-US" sz="1800" dirty="0">
                <a:solidFill>
                  <a:srgbClr val="FFFF66"/>
                </a:solidFill>
              </a:rPr>
              <a:t>e</a:t>
            </a:r>
            <a:r>
              <a:rPr lang="en-GB" altLang="en-US" sz="1800" dirty="0"/>
              <a:t>xact </a:t>
            </a:r>
            <a:r>
              <a:rPr lang="en-GB" altLang="en-US" sz="1800" dirty="0">
                <a:solidFill>
                  <a:srgbClr val="FFFF66"/>
                </a:solidFill>
              </a:rPr>
              <a:t>B</a:t>
            </a:r>
            <a:r>
              <a:rPr lang="en-GB" altLang="en-US" sz="1800" dirty="0"/>
              <a:t>oundary </a:t>
            </a:r>
            <a:r>
              <a:rPr lang="en-GB" altLang="en-US" sz="1800" dirty="0">
                <a:solidFill>
                  <a:srgbClr val="FFFF66"/>
                </a:solidFill>
              </a:rPr>
              <a:t>E</a:t>
            </a:r>
            <a:r>
              <a:rPr lang="en-GB" altLang="en-US" sz="1800" dirty="0"/>
              <a:t>lement </a:t>
            </a:r>
            <a:r>
              <a:rPr lang="en-GB" altLang="en-US" sz="1800" dirty="0">
                <a:solidFill>
                  <a:srgbClr val="FFFF66"/>
                </a:solidFill>
              </a:rPr>
              <a:t>M</a:t>
            </a:r>
            <a:r>
              <a:rPr lang="en-GB" altLang="en-US" sz="1800" dirty="0"/>
              <a:t>ethod) solver has been developed to solve problems of interest in science and engineering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4919083-EADE-3B91-A46E-9A4C08762E1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F81BCC9-F89C-EDD4-838B-770159C6F8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137" y="1363980"/>
            <a:ext cx="4549902" cy="3249930"/>
          </a:xfrm>
          <a:prstGeom prst="rect">
            <a:avLst/>
          </a:prstGeom>
        </p:spPr>
      </p:pic>
      <p:sp>
        <p:nvSpPr>
          <p:cNvPr id="76802" name="Date Placeholder 3">
            <a:extLst>
              <a:ext uri="{FF2B5EF4-FFF2-40B4-BE49-F238E27FC236}">
                <a16:creationId xmlns:a16="http://schemas.microsoft.com/office/drawing/2014/main" id="{AD383B56-5006-160F-76BE-57B3AE381BF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US" altLang="en-US" sz="1400">
                <a:solidFill>
                  <a:srgbClr val="FFFF66"/>
                </a:solidFill>
                <a:latin typeface="Arial" panose="020B0604020202020204" pitchFamily="34" charset="0"/>
              </a:rPr>
              <a:t>31 Jan 2024</a:t>
            </a:r>
            <a:endParaRPr lang="en-GB" altLang="en-US" sz="14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6803" name="Footer Placeholder 4">
            <a:extLst>
              <a:ext uri="{FF2B5EF4-FFF2-40B4-BE49-F238E27FC236}">
                <a16:creationId xmlns:a16="http://schemas.microsoft.com/office/drawing/2014/main" id="{79B8BD79-251E-2AA1-C940-F581C58E2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GB" altLang="en-US" sz="1400">
                <a:solidFill>
                  <a:srgbClr val="FFFF66"/>
                </a:solidFill>
                <a:latin typeface="Arial" panose="020B0604020202020204" pitchFamily="34" charset="0"/>
              </a:rPr>
              <a:t>First DRD1 collaboration meeting</a:t>
            </a:r>
          </a:p>
        </p:txBody>
      </p:sp>
      <p:sp>
        <p:nvSpPr>
          <p:cNvPr id="76804" name="Rectangle 2">
            <a:extLst>
              <a:ext uri="{FF2B5EF4-FFF2-40B4-BE49-F238E27FC236}">
                <a16:creationId xmlns:a16="http://schemas.microsoft.com/office/drawing/2014/main" id="{01B3CD33-E007-9DE2-3486-75819F7DFE9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Wire chamber</a:t>
            </a:r>
            <a:br>
              <a:rPr lang="en-US" altLang="en-US" dirty="0"/>
            </a:br>
            <a:r>
              <a:rPr lang="en-US" altLang="en-US" sz="1600" dirty="0">
                <a:solidFill>
                  <a:srgbClr val="CC6600"/>
                </a:solidFill>
              </a:rPr>
              <a:t>Fields Very close to the wire of an </a:t>
            </a:r>
            <a:r>
              <a:rPr lang="en-US" altLang="en-US" sz="1600" dirty="0" err="1">
                <a:solidFill>
                  <a:srgbClr val="CC6600"/>
                </a:solidFill>
              </a:rPr>
              <a:t>Iarocci</a:t>
            </a:r>
            <a:r>
              <a:rPr lang="en-US" altLang="en-US" sz="1600" dirty="0">
                <a:solidFill>
                  <a:srgbClr val="CC6600"/>
                </a:solidFill>
              </a:rPr>
              <a:t> tube</a:t>
            </a:r>
          </a:p>
        </p:txBody>
      </p:sp>
      <p:sp>
        <p:nvSpPr>
          <p:cNvPr id="76805" name="Rectangle 3">
            <a:extLst>
              <a:ext uri="{FF2B5EF4-FFF2-40B4-BE49-F238E27FC236}">
                <a16:creationId xmlns:a16="http://schemas.microsoft.com/office/drawing/2014/main" id="{61582040-E6F5-8F9C-B1F1-011A3352ABB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68388" y="5257800"/>
            <a:ext cx="7764462" cy="655666"/>
          </a:xfrm>
          <a:solidFill>
            <a:srgbClr val="003366">
              <a:alpha val="50195"/>
            </a:srgbClr>
          </a:solidFill>
        </p:spPr>
        <p:txBody>
          <a:bodyPr/>
          <a:lstStyle/>
          <a:p>
            <a:pPr eaLnBrk="1" hangingPunct="1">
              <a:buClr>
                <a:srgbClr val="FF6600"/>
              </a:buClr>
              <a:buFont typeface="Wingdings" panose="05000000000000000000" pitchFamily="2" charset="2"/>
              <a:buChar char="Ø"/>
            </a:pPr>
            <a:r>
              <a:rPr lang="en-US" altLang="en-US" sz="1600" dirty="0"/>
              <a:t>Despite the proximity of the top line to the wire surface, the normal electric field is found to be completely free from jaggedness or oscillations.</a:t>
            </a:r>
          </a:p>
        </p:txBody>
      </p:sp>
      <p:sp>
        <p:nvSpPr>
          <p:cNvPr id="76806" name="Text Box 5">
            <a:extLst>
              <a:ext uri="{FF2B5EF4-FFF2-40B4-BE49-F238E27FC236}">
                <a16:creationId xmlns:a16="http://schemas.microsoft.com/office/drawing/2014/main" id="{F93B2C97-8B53-A5E3-0AF5-0C891BE642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4833" y="3971576"/>
            <a:ext cx="4847050" cy="1200329"/>
          </a:xfrm>
          <a:prstGeom prst="rect">
            <a:avLst/>
          </a:prstGeom>
          <a:solidFill>
            <a:srgbClr val="000080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1pPr>
            <a:lvl2pPr marL="742950" indent="-28575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2pPr>
            <a:lvl3pPr marL="11430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3pPr>
            <a:lvl4pPr marL="16002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4pPr>
            <a:lvl5pPr marL="2057400" indent="-228600">
              <a:lnSpc>
                <a:spcPct val="209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5pPr>
            <a:lvl6pPr marL="25146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6pPr>
            <a:lvl7pPr marL="29718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7pPr>
            <a:lvl8pPr marL="34290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8pPr>
            <a:lvl9pPr marL="3886200" indent="-228600" defTabSz="457200" eaLnBrk="0" fontAlgn="base" hangingPunct="0">
              <a:lnSpc>
                <a:spcPct val="209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defRPr sz="2400">
                <a:solidFill>
                  <a:schemeClr val="bg1"/>
                </a:solidFill>
                <a:latin typeface="Palatino Linotype" panose="02040502050505030304" pitchFamily="18" charset="0"/>
                <a:cs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US" altLang="en-US" sz="1600" dirty="0"/>
              <a:t>Axial deviation of normal electric field at the mid-plane of an </a:t>
            </a:r>
            <a:r>
              <a:rPr lang="en-US" altLang="en-US" sz="1600" dirty="0" err="1"/>
              <a:t>Iarocci</a:t>
            </a:r>
            <a:r>
              <a:rPr lang="en-US" altLang="en-US" sz="1600" dirty="0"/>
              <a:t> chamber with cross-section 10mm × 10mm.</a:t>
            </a:r>
          </a:p>
          <a:p>
            <a:pPr eaLnBrk="1" hangingPunct="1">
              <a:lnSpc>
                <a:spcPct val="100000"/>
              </a:lnSpc>
            </a:pPr>
            <a:r>
              <a:rPr lang="en-US" altLang="en-US" sz="1600" dirty="0"/>
              <a:t>Two different models of wire have been considered</a:t>
            </a:r>
            <a:r>
              <a:rPr lang="en-US" altLang="en-US" dirty="0"/>
              <a:t>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91E7B57-1A91-59FE-8CAB-D477BE78A7A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30E78F-17DA-8984-75AF-00760877A5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91813" y="1377591"/>
            <a:ext cx="3467894" cy="241353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DE58E08-9CB8-517E-D007-B0ACA2B00348}"/>
              </a:ext>
            </a:extLst>
          </p:cNvPr>
          <p:cNvSpPr txBox="1"/>
          <p:nvPr/>
        </p:nvSpPr>
        <p:spPr>
          <a:xfrm>
            <a:off x="6477794" y="5913466"/>
            <a:ext cx="2492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>
                <a:solidFill>
                  <a:srgbClr val="CC6600"/>
                </a:solidFill>
                <a:effectLst/>
                <a:latin typeface="Times" panose="02020603050405020304" pitchFamily="18" charset="0"/>
                <a:ea typeface="HG Mincho Light J"/>
                <a:cs typeface="Times" panose="02020603050405020304" pitchFamily="18" charset="0"/>
              </a:rPr>
              <a:t>doi:10.1016/j.nima.2006.06.035</a:t>
            </a:r>
            <a:endParaRPr lang="en-IN" sz="1400" dirty="0">
              <a:solidFill>
                <a:srgbClr val="CC6600"/>
              </a:solidFill>
              <a:effectLst/>
              <a:latin typeface="Times New Roman" panose="02020603050405020304" pitchFamily="18" charset="0"/>
              <a:ea typeface="HG Mincho Light J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Lucida Calligraphy"/>
        <a:ea typeface=""/>
        <a:cs typeface="Arial"/>
      </a:majorFont>
      <a:minorFont>
        <a:latin typeface="Palatino Linotype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09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Palatino Linotype" panose="0204050205050503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209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Palatino Linotype" panose="0204050205050503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4139</TotalTime>
  <Words>3131</Words>
  <Application>Microsoft Office PowerPoint</Application>
  <PresentationFormat>Custom</PresentationFormat>
  <Paragraphs>454</Paragraphs>
  <Slides>37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66" baseType="lpstr">
      <vt:lpstr>Arial</vt:lpstr>
      <vt:lpstr>Arial Black</vt:lpstr>
      <vt:lpstr>Arial Narrow</vt:lpstr>
      <vt:lpstr>ArialUnicodeMS</vt:lpstr>
      <vt:lpstr>Bradley Hand ITC</vt:lpstr>
      <vt:lpstr>Calibri</vt:lpstr>
      <vt:lpstr>Cambria Math</vt:lpstr>
      <vt:lpstr>Comic Sans MS</vt:lpstr>
      <vt:lpstr>Consolas</vt:lpstr>
      <vt:lpstr>Corbel</vt:lpstr>
      <vt:lpstr>Courier</vt:lpstr>
      <vt:lpstr>Courier New</vt:lpstr>
      <vt:lpstr>Garamond</vt:lpstr>
      <vt:lpstr>LAMHF M+ Charis SIL</vt:lpstr>
      <vt:lpstr>Lucida Bright</vt:lpstr>
      <vt:lpstr>Lucida Calligraphy</vt:lpstr>
      <vt:lpstr>Monotype Corsiva</vt:lpstr>
      <vt:lpstr>MV Boli</vt:lpstr>
      <vt:lpstr>Palatino Linotype</vt:lpstr>
      <vt:lpstr>Papyrus</vt:lpstr>
      <vt:lpstr>Script MT Bold</vt:lpstr>
      <vt:lpstr>TeXGyreHeros-Bold</vt:lpstr>
      <vt:lpstr>TeXGyreTermesX-Italic</vt:lpstr>
      <vt:lpstr>TeXGyreTermesX-Regular</vt:lpstr>
      <vt:lpstr>Times</vt:lpstr>
      <vt:lpstr>Times New Roman</vt:lpstr>
      <vt:lpstr>Wingdings</vt:lpstr>
      <vt:lpstr>Wingdings 3</vt:lpstr>
      <vt:lpstr>Default Design</vt:lpstr>
      <vt:lpstr>Overview of simulation activities at SINP and future prospects</vt:lpstr>
      <vt:lpstr>Outline of the presentation</vt:lpstr>
      <vt:lpstr>Initial attempts: a cylindrical proportional counter</vt:lpstr>
      <vt:lpstr>Search for a better solution nodal versus distributed</vt:lpstr>
      <vt:lpstr>PowerPoint Presentation</vt:lpstr>
      <vt:lpstr>PowerPoint Presentation</vt:lpstr>
      <vt:lpstr>PowerPoint Presentation</vt:lpstr>
      <vt:lpstr>nearly exact BEM (neBEM)</vt:lpstr>
      <vt:lpstr>Wire chamber Fields Very close to the wire of an Iarocci tube</vt:lpstr>
      <vt:lpstr>Resistive plate chambers Number of thin dielectric layers</vt:lpstr>
      <vt:lpstr>Simulation framework in 2009</vt:lpstr>
      <vt:lpstr>Simulation of Micromegas</vt:lpstr>
      <vt:lpstr>Roughness in RPCs</vt:lpstr>
      <vt:lpstr>PowerPoint Presentation</vt:lpstr>
      <vt:lpstr>Fast Volume</vt:lpstr>
      <vt:lpstr>PowerPoint Presentation</vt:lpstr>
      <vt:lpstr>OpenMP code parallelization</vt:lpstr>
      <vt:lpstr>Adaptive meshing</vt:lpstr>
      <vt:lpstr>PowerPoint Presentation</vt:lpstr>
      <vt:lpstr>Field non-uniformity and distortion</vt:lpstr>
      <vt:lpstr>RD51 simulation framework in 2018</vt:lpstr>
      <vt:lpstr>Ongoing work</vt:lpstr>
      <vt:lpstr>Charge transport in a resistive layer</vt:lpstr>
      <vt:lpstr>Current through resistive layers RPC material studies using Comsol</vt:lpstr>
      <vt:lpstr>RPC space charge using particle model</vt:lpstr>
      <vt:lpstr>Effect of space charge in an RPC</vt:lpstr>
      <vt:lpstr>Space charge in GEM particle (Garfield++) and fluid (Comsol) models</vt:lpstr>
      <vt:lpstr>Space charge effects in an ATTPC</vt:lpstr>
      <vt:lpstr>Charging up in GEM particle model</vt:lpstr>
      <vt:lpstr>Effects of charging up</vt:lpstr>
      <vt:lpstr>Charging up in GEM fluid model using Comsol</vt:lpstr>
      <vt:lpstr>Streamer Probability in RPC fluid model (Comsol)</vt:lpstr>
      <vt:lpstr>Avalanche to streamer transition in GEM</vt:lpstr>
      <vt:lpstr>Discharge probability in GEM</vt:lpstr>
      <vt:lpstr>Future plans</vt:lpstr>
      <vt:lpstr>The TEAM @ SINP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of Rectangular and Triangular Elements for Nearly Exact BEM Solutions</dc:title>
  <dc:creator>Supratik Mukherjee</dc:creator>
  <cp:lastModifiedBy>Supratik Mukherjee</cp:lastModifiedBy>
  <cp:revision>282</cp:revision>
  <dcterms:modified xsi:type="dcterms:W3CDTF">2024-01-31T12:59:26Z</dcterms:modified>
</cp:coreProperties>
</file>