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87" r:id="rId3"/>
    <p:sldId id="310" r:id="rId4"/>
    <p:sldId id="322" r:id="rId5"/>
    <p:sldId id="321" r:id="rId6"/>
    <p:sldId id="293" r:id="rId7"/>
    <p:sldId id="413" r:id="rId8"/>
    <p:sldId id="420" r:id="rId9"/>
    <p:sldId id="415" r:id="rId10"/>
    <p:sldId id="416" r:id="rId11"/>
    <p:sldId id="421" r:id="rId12"/>
    <p:sldId id="418" r:id="rId13"/>
    <p:sldId id="419" r:id="rId14"/>
    <p:sldId id="417" r:id="rId15"/>
    <p:sldId id="422" r:id="rId16"/>
    <p:sldId id="423" r:id="rId17"/>
    <p:sldId id="304" r:id="rId18"/>
    <p:sldId id="294" r:id="rId19"/>
    <p:sldId id="414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9D533D-5966-7410-3A17-794CDF18919F}" name="Dipanwita Banerjee" initials="DB" userId="7526d0ffcf31b0ef" providerId="Windows Live"/>
  <p188:author id="{26A624B4-73A8-ABE3-2385-AA97BE136CC8}" name="Nikolaos Charitonidis" initials="NC" userId="S::charitonick@hotmail.com::f8cdef31-a31e-4b4a-93e4-5f571e91255a_1:live.com:00011D674C35014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219"/>
    <p:restoredTop sz="94686"/>
  </p:normalViewPr>
  <p:slideViewPr>
    <p:cSldViewPr snapToObjects="1">
      <p:cViewPr varScale="1">
        <p:scale>
          <a:sx n="91" d="100"/>
          <a:sy n="91" d="100"/>
        </p:scale>
        <p:origin x="192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1F0C8-0692-492D-9D78-113D68F999E8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52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6356350"/>
            <a:ext cx="1123950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72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D. Banerjee DRD1 Collaboration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D. Banerjee DRD1 Collaboration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sba-operation@cern.ch" TargetMode="External"/><Relationship Id="rId2" Type="http://schemas.openxmlformats.org/officeDocument/2006/relationships/hyperlink" Target="mailto:Sps.Coordinator@cern.ch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310483/files/CERN-ACC-NOTE-2018-0028.pdf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cds.cern.ch/record/2310483?ln=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wmf"/><Relationship Id="rId5" Type="http://schemas.openxmlformats.org/officeDocument/2006/relationships/hyperlink" Target="https://magnet-m1.web.cern.ch/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60" y="3429000"/>
            <a:ext cx="11376025" cy="2153265"/>
          </a:xfrm>
        </p:spPr>
        <p:txBody>
          <a:bodyPr/>
          <a:lstStyle/>
          <a:p>
            <a:r>
              <a:rPr lang="en-US" dirty="0"/>
              <a:t>CERN EHN1 Test Beam Facility</a:t>
            </a:r>
            <a:br>
              <a:rPr lang="en-US" b="0" dirty="0"/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360" y="4869160"/>
            <a:ext cx="11784012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/>
              <a:t>D. Banerjee</a:t>
            </a:r>
            <a:r>
              <a:rPr lang="en-US" sz="1800" dirty="0"/>
              <a:t>, </a:t>
            </a:r>
            <a:r>
              <a:rPr lang="en-US" sz="1800" b="1" dirty="0"/>
              <a:t>N. </a:t>
            </a:r>
            <a:r>
              <a:rPr lang="en-US" sz="1800" b="1" dirty="0" err="1"/>
              <a:t>Charitonidis</a:t>
            </a:r>
            <a:r>
              <a:rPr lang="en-US" sz="1800" dirty="0"/>
              <a:t> on behalf of the CERN BE-EA group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01.02.2024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4171D-0387-B8AB-5A77-53E7AD15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H4 - Experimental Zones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F1D31-182C-6C0A-F2C1-3DD5FBDCA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522004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Experimental zones 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H4A </a:t>
            </a:r>
            <a:r>
              <a:rPr lang="en-CH" sz="1700" dirty="0">
                <a:sym typeface="Wingdings" pitchFamily="2" charset="2"/>
              </a:rPr>
              <a:t></a:t>
            </a:r>
            <a:r>
              <a:rPr lang="en-CH" sz="1700" dirty="0"/>
              <a:t> PPE134, very long and broad area, equipped with GOLIATH magnet. Has an XTDV (beam dump) to separate from PPE144.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H4B </a:t>
            </a:r>
            <a:r>
              <a:rPr lang="en-CH" sz="1700" dirty="0">
                <a:sym typeface="Wingdings" pitchFamily="2" charset="2"/>
              </a:rPr>
              <a:t> PPE144, houses the NA64 experiment and upstream of GIF++. </a:t>
            </a:r>
            <a:r>
              <a:rPr lang="en-CH" sz="1700" dirty="0"/>
              <a:t>Has an XTDV (beam dump) to separate from PPE154.</a:t>
            </a:r>
            <a:endParaRPr lang="en-CH" sz="1700" dirty="0">
              <a:sym typeface="Wingdings" pitchFamily="2" charset="2"/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700" dirty="0">
                <a:sym typeface="Wingdings" pitchFamily="2" charset="2"/>
              </a:rPr>
              <a:t>H4C  PPE154, </a:t>
            </a:r>
            <a:r>
              <a:rPr lang="en-CH" sz="1700" dirty="0"/>
              <a:t>GIF++ bunker. Separated from PPE164 with an XTDV.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H4D </a:t>
            </a:r>
            <a:r>
              <a:rPr lang="en-CH" sz="1700" dirty="0">
                <a:sym typeface="Wingdings" pitchFamily="2" charset="2"/>
              </a:rPr>
              <a:t> PPE164, </a:t>
            </a:r>
            <a:r>
              <a:rPr lang="en-CH" sz="1700" dirty="0"/>
              <a:t>Dedicated CMS zone downstream of GIF++.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3DB38-E5AE-C0F6-097F-86EE7C7A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0716D-9D49-534F-5F2A-705B46B8F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FB8DB-5256-3F62-9966-78AB16C69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10</a:t>
            </a:fld>
            <a:endParaRPr lang="el-G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91C131-C3B8-78AD-4120-6B87EE469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471" y="3597993"/>
            <a:ext cx="4017317" cy="22617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7A4CE4-E4BB-CBA8-9EBB-11F4EA0D6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0293" y="3597993"/>
            <a:ext cx="3806483" cy="22617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4BA969-CCAD-FD51-299E-59EE88A4EAC4}"/>
              </a:ext>
            </a:extLst>
          </p:cNvPr>
          <p:cNvSpPr txBox="1"/>
          <p:nvPr/>
        </p:nvSpPr>
        <p:spPr>
          <a:xfrm>
            <a:off x="5231904" y="3256750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PPE144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D9C110-DC52-4924-3430-612E922CA5B6}"/>
              </a:ext>
            </a:extLst>
          </p:cNvPr>
          <p:cNvSpPr txBox="1"/>
          <p:nvPr/>
        </p:nvSpPr>
        <p:spPr>
          <a:xfrm>
            <a:off x="9552384" y="3227573"/>
            <a:ext cx="6540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GIF++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0A5E6A-3AA7-56C0-CE19-A28481E21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3597993"/>
            <a:ext cx="3366922" cy="22764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17D7EFB-18E7-A280-FFAE-01DEE77C2F3E}"/>
              </a:ext>
            </a:extLst>
          </p:cNvPr>
          <p:cNvSpPr txBox="1"/>
          <p:nvPr/>
        </p:nvSpPr>
        <p:spPr>
          <a:xfrm>
            <a:off x="1334617" y="3306286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PPE1</a:t>
            </a:r>
            <a:r>
              <a:rPr lang="el-GR" dirty="0">
                <a:solidFill>
                  <a:srgbClr val="FF0000"/>
                </a:solidFill>
              </a:rPr>
              <a:t>3</a:t>
            </a:r>
            <a:r>
              <a:rPr lang="en-CH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2F980-AA2D-9A10-E748-E1236D78D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FC6F3-61F4-6F7D-1513-6ED2B0EBA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H4 – Available beam modes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0EC13-4F30-E16C-6684-2E85B6BA7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522004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H4 shares the target T2 with H2. Therefore, there are some coupling between the momenta available in H2 and H4.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Available beam modes - High energy hadrons (~5E6/spill), muons (1E4/spill) and electrons (7E6/spill) are available upon request 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EB1E8-7F0B-CA9A-72FB-77594B79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CDDDC-4118-2DAE-577B-C7ADE749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CC57C-1E7F-2797-0FC9-598880BF8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11</a:t>
            </a:fld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F62C79-0CF1-8765-CF6C-CA8F4C219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914" y="2996952"/>
            <a:ext cx="3356328" cy="3069952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5359922B-24B4-47C3-22DA-A665C51080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74" t="36495" r="34044" b="20518"/>
          <a:stretch/>
        </p:blipFill>
        <p:spPr>
          <a:xfrm>
            <a:off x="1069728" y="2538512"/>
            <a:ext cx="681344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27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AC19C-512B-72FD-95B9-6D1D2B1F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</a:t>
            </a:r>
            <a:r>
              <a:rPr lang="en-CH" dirty="0"/>
              <a:t>4 Electron beams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B59F0-8276-B90A-B7DE-1E1067F9E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A059A-E452-010F-4531-45D529E2D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C5073-7881-DE5D-4B65-53CCF4B6A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12</a:t>
            </a:fld>
            <a:endParaRPr lang="el-GR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AEA07CC-6DAF-35C8-6691-D4A0A6193230}"/>
              </a:ext>
            </a:extLst>
          </p:cNvPr>
          <p:cNvSpPr txBox="1">
            <a:spLocks/>
          </p:cNvSpPr>
          <p:nvPr/>
        </p:nvSpPr>
        <p:spPr>
          <a:xfrm>
            <a:off x="407989" y="1139233"/>
            <a:ext cx="11380811" cy="50760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Mechanism : Production of electrons / positrons from the neutral channel (</a:t>
            </a:r>
            <a:r>
              <a:rPr lang="el-GR" dirty="0"/>
              <a:t>π0</a:t>
            </a:r>
            <a:r>
              <a:rPr lang="en-CH" dirty="0">
                <a:sym typeface="Wingdings" panose="05000000000000000000" pitchFamily="2" charset="2"/>
              </a:rPr>
              <a:t> </a:t>
            </a:r>
            <a:r>
              <a:rPr lang="el-GR" dirty="0"/>
              <a:t>γγ </a:t>
            </a:r>
            <a:r>
              <a:rPr lang="fr-FR" dirty="0"/>
              <a:t>and </a:t>
            </a:r>
            <a:r>
              <a:rPr lang="fr-FR" dirty="0" err="1"/>
              <a:t>then</a:t>
            </a:r>
            <a:r>
              <a:rPr lang="fr-FR" dirty="0"/>
              <a:t>, in a Pb </a:t>
            </a:r>
            <a:r>
              <a:rPr lang="fr-FR" dirty="0" err="1"/>
              <a:t>converter</a:t>
            </a:r>
            <a:r>
              <a:rPr lang="fr-FR" dirty="0"/>
              <a:t> </a:t>
            </a:r>
            <a:r>
              <a:rPr lang="el-GR" dirty="0"/>
              <a:t>γ </a:t>
            </a:r>
            <a:r>
              <a:rPr lang="en-CH" dirty="0">
                <a:sym typeface="Wingdings" panose="05000000000000000000" pitchFamily="2" charset="2"/>
              </a:rPr>
              <a:t> </a:t>
            </a:r>
            <a:r>
              <a:rPr lang="fr-FR" dirty="0" err="1"/>
              <a:t>e+e</a:t>
            </a:r>
            <a:r>
              <a:rPr lang="fr-FR" dirty="0"/>
              <a:t>- 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Intensities between 10</a:t>
            </a:r>
            <a:r>
              <a:rPr lang="en-CH" sz="2000" baseline="30000" dirty="0"/>
              <a:t>3</a:t>
            </a:r>
            <a:r>
              <a:rPr lang="en-CH" sz="2000" dirty="0"/>
              <a:t> – 10</a:t>
            </a:r>
            <a:r>
              <a:rPr lang="en-CH" sz="2000" baseline="30000" dirty="0"/>
              <a:t>7</a:t>
            </a:r>
            <a:r>
              <a:rPr lang="en-CH" sz="2000" dirty="0"/>
              <a:t> particles per spill, depending on the collimation &amp; momentum selection precision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Purity between 50 – 100% depending on the momentum &amp; exact target station configuration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Converter: Pb, 4mm thickness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Only available in H2 / H4 lines – H6 &amp; H8 don’t have this option  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CB7399-4F16-0A41-0DDF-2A2FBB6C42A9}"/>
              </a:ext>
            </a:extLst>
          </p:cNvPr>
          <p:cNvSpPr txBox="1"/>
          <p:nvPr/>
        </p:nvSpPr>
        <p:spPr>
          <a:xfrm>
            <a:off x="8227734" y="3528620"/>
            <a:ext cx="3875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ID8192" sz="1400" b="1" dirty="0">
                <a:solidFill>
                  <a:srgbClr val="002060"/>
                </a:solidFill>
              </a:rPr>
              <a:t>Figure: ~5x10</a:t>
            </a:r>
            <a:r>
              <a:rPr lang="LID8192" sz="1400" b="1" baseline="30000" dirty="0">
                <a:solidFill>
                  <a:srgbClr val="002060"/>
                </a:solidFill>
              </a:rPr>
              <a:t>12</a:t>
            </a:r>
            <a:r>
              <a:rPr lang="LID8192" sz="1400" b="1" dirty="0">
                <a:solidFill>
                  <a:srgbClr val="002060"/>
                </a:solidFill>
              </a:rPr>
              <a:t> protons on target  ~1E7 electrons/spill in H4 line</a:t>
            </a:r>
            <a:endParaRPr lang="en-US" sz="1400" b="1" dirty="0">
              <a:solidFill>
                <a:srgbClr val="00206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7C86831-2054-337D-FAFB-1CD782A61409}"/>
              </a:ext>
            </a:extLst>
          </p:cNvPr>
          <p:cNvGrpSpPr/>
          <p:nvPr/>
        </p:nvGrpSpPr>
        <p:grpSpPr>
          <a:xfrm>
            <a:off x="948347" y="1994057"/>
            <a:ext cx="9883136" cy="1975404"/>
            <a:chOff x="1847528" y="2775242"/>
            <a:chExt cx="9883136" cy="197540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027672-628D-BA38-F4F7-51520AF0D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7528" y="2782420"/>
              <a:ext cx="5065561" cy="1968226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6D20E02-5DA4-A324-FA60-932725F8DB75}"/>
                </a:ext>
              </a:extLst>
            </p:cNvPr>
            <p:cNvGrpSpPr/>
            <p:nvPr/>
          </p:nvGrpSpPr>
          <p:grpSpPr>
            <a:xfrm>
              <a:off x="6772442" y="2775242"/>
              <a:ext cx="4958222" cy="1690370"/>
              <a:chOff x="6772442" y="2775242"/>
              <a:chExt cx="4958222" cy="1690370"/>
            </a:xfrm>
          </p:grpSpPr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8FD365E3-D28C-0E4F-6BDF-DDC3BC7152BD}"/>
                  </a:ext>
                </a:extLst>
              </p:cNvPr>
              <p:cNvSpPr/>
              <p:nvPr/>
            </p:nvSpPr>
            <p:spPr>
              <a:xfrm>
                <a:off x="7185420" y="3436548"/>
                <a:ext cx="414130" cy="102906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58087403-8A63-28FC-0200-77C5D2FA4C8F}"/>
                  </a:ext>
                </a:extLst>
              </p:cNvPr>
              <p:cNvSpPr/>
              <p:nvPr/>
            </p:nvSpPr>
            <p:spPr>
              <a:xfrm rot="10800000">
                <a:off x="8544829" y="2953451"/>
                <a:ext cx="414130" cy="87464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dk1"/>
                  </a:solidFill>
                </a:endParaRP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A93549D-5F75-F878-1E3D-835C05062EDD}"/>
                  </a:ext>
                </a:extLst>
              </p:cNvPr>
              <p:cNvCxnSpPr/>
              <p:nvPr/>
            </p:nvCxnSpPr>
            <p:spPr>
              <a:xfrm flipV="1">
                <a:off x="7542799" y="3251882"/>
                <a:ext cx="1209095" cy="6895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6B4F1C72-B7D8-5D9D-E7EB-570A3EC430B2}"/>
                  </a:ext>
                </a:extLst>
              </p:cNvPr>
              <p:cNvCxnSpPr/>
              <p:nvPr/>
            </p:nvCxnSpPr>
            <p:spPr>
              <a:xfrm>
                <a:off x="8692922" y="3255662"/>
                <a:ext cx="136935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616C034-E16D-FDD5-F7FA-C8B8325CFF61}"/>
                  </a:ext>
                </a:extLst>
              </p:cNvPr>
              <p:cNvSpPr/>
              <p:nvPr/>
            </p:nvSpPr>
            <p:spPr>
              <a:xfrm>
                <a:off x="7875196" y="3177308"/>
                <a:ext cx="149559" cy="4142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88F39FB0-AF96-6AFE-D8B0-1E5F7C400C9F}"/>
                  </a:ext>
                </a:extLst>
              </p:cNvPr>
              <p:cNvSpPr/>
              <p:nvPr/>
            </p:nvSpPr>
            <p:spPr>
              <a:xfrm>
                <a:off x="7882149" y="3808923"/>
                <a:ext cx="149559" cy="4142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0583A21-82A6-6604-ADB1-9A8A19047A82}"/>
                  </a:ext>
                </a:extLst>
              </p:cNvPr>
              <p:cNvSpPr txBox="1"/>
              <p:nvPr/>
            </p:nvSpPr>
            <p:spPr>
              <a:xfrm>
                <a:off x="10210368" y="3107417"/>
                <a:ext cx="152029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CH" dirty="0"/>
                  <a:t>Experiments</a:t>
                </a:r>
                <a:endParaRPr lang="en-US" dirty="0"/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180F1F5-3E8C-EF61-DB8B-7E5C0A53E0ED}"/>
                  </a:ext>
                </a:extLst>
              </p:cNvPr>
              <p:cNvCxnSpPr>
                <a:cxnSpLocks/>
                <a:endCxn id="12" idx="5"/>
              </p:cNvCxnSpPr>
              <p:nvPr/>
            </p:nvCxnSpPr>
            <p:spPr>
              <a:xfrm>
                <a:off x="6772442" y="3930142"/>
                <a:ext cx="723576" cy="209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133E8ED-003E-BBB9-35CA-2092B9DCC7BE}"/>
                  </a:ext>
                </a:extLst>
              </p:cNvPr>
              <p:cNvSpPr txBox="1"/>
              <p:nvPr/>
            </p:nvSpPr>
            <p:spPr>
              <a:xfrm>
                <a:off x="6857025" y="3567596"/>
                <a:ext cx="43269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1200" dirty="0"/>
                  <a:t>e+ or e- </a:t>
                </a:r>
                <a:endParaRPr lang="en-US" sz="12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F2D3BFD-BA90-2A51-26D5-8BE3B5994A3C}"/>
                  </a:ext>
                </a:extLst>
              </p:cNvPr>
              <p:cNvSpPr txBox="1"/>
              <p:nvPr/>
            </p:nvSpPr>
            <p:spPr>
              <a:xfrm>
                <a:off x="9139978" y="3022025"/>
                <a:ext cx="76426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1200" dirty="0"/>
                  <a:t>e+ or e- </a:t>
                </a:r>
                <a:endParaRPr lang="en-US" sz="12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81CF944-CD2D-66C8-3C0F-908D73165427}"/>
                  </a:ext>
                </a:extLst>
              </p:cNvPr>
              <p:cNvSpPr txBox="1"/>
              <p:nvPr/>
            </p:nvSpPr>
            <p:spPr>
              <a:xfrm rot="20402995">
                <a:off x="7175876" y="2775242"/>
                <a:ext cx="119810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1200" dirty="0"/>
                  <a:t>Momentum selection</a:t>
                </a:r>
                <a:endParaRPr 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9423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60B5D-2667-F669-874A-B74A5A2F0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Η4 </a:t>
            </a:r>
            <a:r>
              <a:rPr lang="en-CH" dirty="0"/>
              <a:t>electron beams - Examples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91CFC-8864-2A21-4817-48640E694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B4868-CC7E-99AD-B0DC-5EE2FA2CC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36AD3-89F1-8597-BF2D-B1FEFFA13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13</a:t>
            </a:fld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E62073-4A49-0F31-B76C-8EC84E334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300"/>
          <a:stretch/>
        </p:blipFill>
        <p:spPr>
          <a:xfrm>
            <a:off x="409655" y="1529214"/>
            <a:ext cx="5623211" cy="3417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BEB735-6530-A4DB-9DCA-370CD29B0C48}"/>
              </a:ext>
            </a:extLst>
          </p:cNvPr>
          <p:cNvSpPr txBox="1"/>
          <p:nvPr/>
        </p:nvSpPr>
        <p:spPr>
          <a:xfrm>
            <a:off x="4511824" y="5665123"/>
            <a:ext cx="117820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1100" b="1" dirty="0"/>
              <a:t>Courtesy: FASER</a:t>
            </a:r>
            <a:endParaRPr lang="en-US" sz="11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07CB62-496E-E88D-BA14-C185E667C6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44" t="7586" r="3141" b="2437"/>
          <a:stretch/>
        </p:blipFill>
        <p:spPr>
          <a:xfrm>
            <a:off x="6675652" y="1196752"/>
            <a:ext cx="4772521" cy="47536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A68ED4-A0E4-8CBD-C073-664007E44714}"/>
              </a:ext>
            </a:extLst>
          </p:cNvPr>
          <p:cNvSpPr txBox="1"/>
          <p:nvPr/>
        </p:nvSpPr>
        <p:spPr>
          <a:xfrm>
            <a:off x="9351559" y="3851128"/>
            <a:ext cx="19361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100" b="1" dirty="0"/>
              <a:t>Courtesy: </a:t>
            </a:r>
            <a:r>
              <a:rPr lang="el-GR" sz="1100" b="1" dirty="0"/>
              <a:t>ΝΑ64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146407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4A36F-4181-6A52-84F6-8BE2E7EAB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H4 muon beams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920CE-8E31-6428-1E5E-8951CC6C3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In </a:t>
            </a:r>
            <a:r>
              <a:rPr lang="el-GR" dirty="0"/>
              <a:t>2022, </a:t>
            </a:r>
            <a:r>
              <a:rPr lang="en-CH" dirty="0"/>
              <a:t>a new muon target has been installed in PPE124. This greatly improved the muon purity in PPE134 and downstream. 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9A3EE-BD84-4C38-6842-EF6A12693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5D534-FD69-728C-4B5D-C0FDEE78A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373FB-28FE-C23F-1A5B-D51527A4A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14</a:t>
            </a:fld>
            <a:endParaRPr lang="el-G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012A1A-010E-5078-3880-3F94DE4B33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t="699" r="14954" b="-699"/>
          <a:stretch/>
        </p:blipFill>
        <p:spPr>
          <a:xfrm>
            <a:off x="1420" y="1915809"/>
            <a:ext cx="4438396" cy="4398181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82F41F9B-9919-A482-A78F-5A71C31BA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641" y="1906681"/>
            <a:ext cx="3057635" cy="37735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4352A5-F37F-28BB-00D1-9953B161D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0867" y="2012961"/>
            <a:ext cx="4199165" cy="35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BC5AA3-361E-031F-0293-3C9661717714}"/>
              </a:ext>
            </a:extLst>
          </p:cNvPr>
          <p:cNvSpPr txBox="1"/>
          <p:nvPr/>
        </p:nvSpPr>
        <p:spPr>
          <a:xfrm>
            <a:off x="8243058" y="5795313"/>
            <a:ext cx="37830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Remember: Muon beams are big ;)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0094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85DD0-0E5B-E1AB-133F-06FA610B7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29B77-E103-A4B6-FAB7-AB1332713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H4 hadrons beams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47215-C393-CAF7-7F9A-0FD8785A6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4969"/>
            <a:ext cx="11376024" cy="50760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Mixed secondary hadron beams coming from the protons on target are transported to the experimental zones.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Various optics options possible.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1C63F-894F-C25E-5C02-02713A084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66E86-D2A6-64C9-8E00-DE647098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C87E5-AF30-0606-E2BA-62C7428B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15</a:t>
            </a:fld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BA016D-CE79-9CA5-6DA1-F1A53BCA5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277" y="2530160"/>
            <a:ext cx="6744163" cy="2304256"/>
          </a:xfrm>
          <a:prstGeom prst="rect">
            <a:avLst/>
          </a:prstGeom>
        </p:spPr>
      </p:pic>
      <p:pic>
        <p:nvPicPr>
          <p:cNvPr id="13" name="Picture 1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B7BB230-A88F-42EA-A536-22DE446268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27" t="29083" r="33118" b="20518"/>
          <a:stretch/>
        </p:blipFill>
        <p:spPr>
          <a:xfrm>
            <a:off x="0" y="2224543"/>
            <a:ext cx="6173627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31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F05BA-9BEE-7406-C46F-1830FBB78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072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Responsible liaison physicist – N. </a:t>
            </a:r>
            <a:r>
              <a:rPr lang="en-GB" dirty="0" err="1"/>
              <a:t>Charitonidis</a:t>
            </a:r>
            <a:r>
              <a:rPr lang="en-GB" dirty="0"/>
              <a:t> (62102/169887)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Beam composition, intensity, spot-size, PID, vacuum, Cherenkov gases, general layout, possibilities, beam tuning.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Beam line support – B. Rae (63625/167388)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CESAR training, patron rights training, beam control, file loading, beam tuning…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the event of absence of both N. </a:t>
            </a:r>
            <a:r>
              <a:rPr lang="en-GB" dirty="0" err="1"/>
              <a:t>Charitonidis</a:t>
            </a:r>
            <a:r>
              <a:rPr lang="en-GB" dirty="0"/>
              <a:t> and B. Rae (highly unlikely </a:t>
            </a:r>
            <a:r>
              <a:rPr lang="en-GB" dirty="0">
                <a:sym typeface="Wingdings" pitchFamily="2" charset="2"/>
              </a:rPr>
              <a:t> 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Deputy beam physicist: D. Banerjee (164065)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BE-EA-LE Section Leader: J. Bernhard (164896)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Technical Support – M. </a:t>
            </a:r>
            <a:r>
              <a:rPr lang="en-GB" dirty="0" err="1">
                <a:sym typeface="Wingdings" pitchFamily="2" charset="2"/>
              </a:rPr>
              <a:t>Lazzaroni</a:t>
            </a:r>
            <a:r>
              <a:rPr lang="en-GB" dirty="0">
                <a:sym typeface="Wingdings" pitchFamily="2" charset="2"/>
              </a:rPr>
              <a:t> (162407)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“I want help with transport”, “ I need a special table”, “my zone has less blocks than last year and I need them”, “something is broken in the zone”….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2687B9-2130-6E77-C770-8154A1594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H4 Contact Persons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7CE-1939-34B8-3BBF-29E5F8A6F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09172-8FDE-7C45-D59C-9C6967AE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1EE68-FBE0-2628-6953-68CFCB629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68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5206372A-931D-DC88-ED75-BCA534348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04" y="3132520"/>
            <a:ext cx="3344260" cy="3019712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4EBC8BE0-9B9F-6842-1C06-F8E25E2D2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247382"/>
            <a:ext cx="3307909" cy="289358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1836" y="343596"/>
            <a:ext cx="10515600" cy="673251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Ion Beams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0AAD-4851-624F-8400-29C0CBEDC94E}" type="slidenum">
              <a:rPr lang="en-US" smtClean="0"/>
              <a:pPr/>
              <a:t>17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1836" y="908720"/>
            <a:ext cx="8620468" cy="68808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/>
                </a:solidFill>
              </a:defRPr>
            </a:lvl1pPr>
            <a:lvl2pPr marL="66690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990900" lvl="2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Ion beams are available in the North and the East Area</a:t>
            </a:r>
          </a:p>
          <a:p>
            <a:pPr lvl="1"/>
            <a:r>
              <a:rPr lang="en-GB" dirty="0"/>
              <a:t>2021: No ions </a:t>
            </a:r>
          </a:p>
          <a:p>
            <a:pPr lvl="1"/>
            <a:r>
              <a:rPr lang="en-GB" dirty="0"/>
              <a:t>2022 - 2024: Pb </a:t>
            </a:r>
          </a:p>
          <a:p>
            <a:pPr lvl="1"/>
            <a:r>
              <a:rPr lang="en-GB" dirty="0"/>
              <a:t>Later : to be defined</a:t>
            </a:r>
          </a:p>
          <a:p>
            <a:r>
              <a:rPr lang="en-GB" dirty="0"/>
              <a:t>Primary and Fragmented ion beams </a:t>
            </a:r>
            <a:r>
              <a:rPr lang="en-GB" b="0" dirty="0"/>
              <a:t>are</a:t>
            </a:r>
            <a:r>
              <a:rPr lang="en-GB" dirty="0"/>
              <a:t> </a:t>
            </a:r>
            <a:r>
              <a:rPr lang="en-GB" b="0" dirty="0"/>
              <a:t>available</a:t>
            </a:r>
            <a:r>
              <a:rPr lang="en-GB" dirty="0"/>
              <a:t>.</a:t>
            </a:r>
          </a:p>
          <a:p>
            <a:r>
              <a:rPr lang="en-GB" b="0" dirty="0"/>
              <a:t>Availability for test beam users in </a:t>
            </a:r>
            <a:r>
              <a:rPr lang="en-GB" dirty="0"/>
              <a:t>H2/H4/H8 and T08.</a:t>
            </a:r>
          </a:p>
          <a:p>
            <a:r>
              <a:rPr lang="en-GB" b="0" dirty="0"/>
              <a:t>Experiments like</a:t>
            </a:r>
            <a:r>
              <a:rPr lang="en-GB" dirty="0"/>
              <a:t> NA61 </a:t>
            </a:r>
            <a:r>
              <a:rPr lang="en-GB" b="0" dirty="0"/>
              <a:t>and</a:t>
            </a:r>
            <a:r>
              <a:rPr lang="en-GB" dirty="0"/>
              <a:t> NA60+ </a:t>
            </a:r>
            <a:r>
              <a:rPr lang="en-GB" b="0" dirty="0"/>
              <a:t>have ion beam programs in the North Area</a:t>
            </a:r>
            <a:r>
              <a:rPr lang="en-GB" dirty="0"/>
              <a:t>.</a:t>
            </a:r>
          </a:p>
          <a:p>
            <a:r>
              <a:rPr lang="en-GB" b="0" dirty="0"/>
              <a:t>Test-beam users like </a:t>
            </a:r>
            <a:r>
              <a:rPr lang="en-GB" dirty="0" err="1"/>
              <a:t>Medipix</a:t>
            </a:r>
            <a:r>
              <a:rPr lang="en-GB" dirty="0"/>
              <a:t>, Nucleon </a:t>
            </a:r>
            <a:r>
              <a:rPr lang="en-GB" b="0" dirty="0"/>
              <a:t>(satellite experiments),</a:t>
            </a:r>
            <a:r>
              <a:rPr lang="en-GB" dirty="0"/>
              <a:t> HERD, PAN </a:t>
            </a:r>
            <a:r>
              <a:rPr lang="en-GB" b="0" dirty="0"/>
              <a:t>also request ion beams.</a:t>
            </a:r>
          </a:p>
          <a:p>
            <a:r>
              <a:rPr lang="en-GB" b="0" dirty="0"/>
              <a:t>In 2022 and 2023 CHIMERA also took low energy ions in T08.</a:t>
            </a:r>
            <a:endParaRPr lang="el-GR" b="0" i="1" dirty="0">
              <a:solidFill>
                <a:srgbClr val="000000"/>
              </a:solidFill>
            </a:endParaRPr>
          </a:p>
          <a:p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545372" y="2214701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Courtesy: NA61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56324" y="5301208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FLUKA simulation</a:t>
            </a:r>
            <a:endParaRPr lang="el-GR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CH"/>
              <a:t>20.06.22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3939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503F665-BB9B-4637-7B3A-81D964FC9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348124"/>
            <a:ext cx="10515600" cy="60006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000" dirty="0"/>
              <a:t>Schedule and planning</a:t>
            </a:r>
            <a:endParaRPr lang="el-GR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18</a:t>
            </a:fld>
            <a:endParaRPr lang="el-GR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46530" y="1198294"/>
            <a:ext cx="5053391" cy="50115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/>
                </a:solidFill>
              </a:defRPr>
            </a:lvl1pPr>
            <a:lvl2pPr marL="66690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b="1">
                <a:solidFill>
                  <a:schemeClr val="tx2"/>
                </a:solidFill>
              </a:defRPr>
            </a:lvl2pPr>
            <a:lvl3pPr marL="990900" lvl="2" indent="-34290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The beam time request must be sent to the PS-SPS coordinator ~ November for the following year via the link https://</a:t>
            </a:r>
            <a:r>
              <a:rPr lang="en-US" dirty="0" err="1"/>
              <a:t>ps-sps-users.web.cern.ch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Short (&lt;1 week @ SPS or &lt; 2 weeks @ PS) requests can be handled by the PS-SPS coordinator only.</a:t>
            </a:r>
          </a:p>
          <a:p>
            <a:pPr lvl="1"/>
            <a:r>
              <a:rPr lang="en-US" dirty="0"/>
              <a:t>Longer requests require recommendation by CERN physics committees (SPSC, LHCC, REC, RB)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539" y="4586375"/>
            <a:ext cx="6114972" cy="132343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The scheduling is based on priorities of different experiments and is discussed with the scientific committees. The draft schedule is presented at the CERN research board for approval.</a:t>
            </a:r>
            <a:endParaRPr lang="el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ED660E-4EEF-3AE9-158A-05A6CA9EE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409" y="948186"/>
            <a:ext cx="6915224" cy="259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2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46FBFE-01B3-134B-AD98-AD2F541F7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CERN offers a great variety of test-beam options with beams ranging between 0.1 GeV/c </a:t>
            </a:r>
            <a:r>
              <a:rPr lang="en-GB"/>
              <a:t>(East Area) </a:t>
            </a:r>
            <a:r>
              <a:rPr lang="en-GB" dirty="0"/>
              <a:t>– 400 GeV</a:t>
            </a:r>
            <a:r>
              <a:rPr lang="en-GB"/>
              <a:t>/c (North Area).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H4 in the North Area is notable </a:t>
            </a:r>
            <a:r>
              <a:rPr lang="en-CH" dirty="0"/>
              <a:t>for the high intensity, high purity electron beam that it can offer.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Additionally muon and hadron beams are also available.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Please contact in advance </a:t>
            </a:r>
            <a:r>
              <a:rPr lang="en-GB" dirty="0">
                <a:hlinkClick r:id="rId2"/>
              </a:rPr>
              <a:t>Sps.Coordinator@cern.ch</a:t>
            </a:r>
            <a:r>
              <a:rPr lang="en-GB" dirty="0"/>
              <a:t> and </a:t>
            </a:r>
            <a:r>
              <a:rPr lang="en-GB" dirty="0">
                <a:hlinkClick r:id="rId3"/>
              </a:rPr>
              <a:t>sba-operation@cern.ch</a:t>
            </a:r>
            <a:r>
              <a:rPr lang="en-GB" dirty="0"/>
              <a:t> in order to optimally use your beam time and the facilities.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Visit https://</a:t>
            </a:r>
            <a:r>
              <a:rPr lang="en-GB" dirty="0" err="1"/>
              <a:t>ps-sps-coordination.web.cern.ch</a:t>
            </a:r>
            <a:r>
              <a:rPr lang="en-GB" dirty="0"/>
              <a:t>/</a:t>
            </a:r>
            <a:r>
              <a:rPr lang="en-GB" dirty="0" err="1"/>
              <a:t>ps</a:t>
            </a:r>
            <a:r>
              <a:rPr lang="en-GB" dirty="0"/>
              <a:t>-</a:t>
            </a:r>
            <a:r>
              <a:rPr lang="en-GB" dirty="0" err="1"/>
              <a:t>sps</a:t>
            </a:r>
            <a:r>
              <a:rPr lang="en-GB" dirty="0"/>
              <a:t>-coordination/ for the updated version of the schedule and other useful information.</a:t>
            </a:r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3A4D1F-FA1E-7594-4E8D-8823CA423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293A7-02BF-67FC-ECA2-3B8C7525D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D1526-295B-CDFE-2203-A26D27CF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1C4AA-1A07-2F2E-7047-9C11DCA8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F06533-3DE4-173F-D50D-BE876F581A78}"/>
              </a:ext>
            </a:extLst>
          </p:cNvPr>
          <p:cNvSpPr txBox="1"/>
          <p:nvPr/>
        </p:nvSpPr>
        <p:spPr>
          <a:xfrm>
            <a:off x="2788203" y="5157192"/>
            <a:ext cx="661559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i="1" dirty="0">
                <a:solidFill>
                  <a:srgbClr val="FF0000"/>
                </a:solidFill>
              </a:rPr>
              <a:t>Looking forward to seeing you at CERN !!</a:t>
            </a:r>
          </a:p>
        </p:txBody>
      </p:sp>
    </p:spTree>
    <p:extLst>
      <p:ext uri="{BB962C8B-B14F-4D97-AF65-F5344CB8AC3E}">
        <p14:creationId xmlns:p14="http://schemas.microsoft.com/office/powerpoint/2010/main" val="488606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247399"/>
            <a:ext cx="10515600" cy="770965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CERN Accelerator Complex 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2</a:t>
            </a:fld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7411260" y="1587509"/>
            <a:ext cx="4292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SPS : protons/ions @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GeV/c/Z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PS: protons /ions @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GeV/c/Z </a:t>
            </a:r>
            <a:endParaRPr lang="el-GR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E02C03EC-579B-7238-A739-EF1F32E6D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864096"/>
            <a:ext cx="6599517" cy="537321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8F8BB51-12B2-D171-32B9-1520BB883304}"/>
              </a:ext>
            </a:extLst>
          </p:cNvPr>
          <p:cNvSpPr/>
          <p:nvPr/>
        </p:nvSpPr>
        <p:spPr>
          <a:xfrm>
            <a:off x="2783632" y="1882090"/>
            <a:ext cx="1296144" cy="61080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8F70740-34DD-8054-2560-10C427F23908}"/>
              </a:ext>
            </a:extLst>
          </p:cNvPr>
          <p:cNvSpPr/>
          <p:nvPr/>
        </p:nvSpPr>
        <p:spPr>
          <a:xfrm>
            <a:off x="5303912" y="3645024"/>
            <a:ext cx="936104" cy="61080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672064" y="2741772"/>
                <a:ext cx="5482382" cy="218521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00"/>
                    </a:solidFill>
                  </a:rPr>
                  <a:t>Maximum momenta </a:t>
                </a:r>
                <a:r>
                  <a:rPr lang="en-US" sz="2000" dirty="0">
                    <a:solidFill>
                      <a:srgbClr val="000000"/>
                    </a:solidFill>
                  </a:rPr>
                  <a:t>available to the users in the PS/SPS Test Beam Facilities :</a:t>
                </a:r>
              </a:p>
              <a:p>
                <a:endParaRPr lang="en-US" sz="2000" dirty="0">
                  <a:solidFill>
                    <a:srgbClr val="000000"/>
                  </a:solidFill>
                </a:endParaRP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North Area </a:t>
                </a:r>
                <a:r>
                  <a:rPr lang="en-US" sz="1900" dirty="0">
                    <a:solidFill>
                      <a:srgbClr val="000000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400 GeV/c/Z (primary beam) or                                           </a:t>
                </a:r>
                <a14:m>
                  <m:oMath xmlns:m="http://schemas.openxmlformats.org/officeDocument/2006/math">
                    <m:r>
                      <a:rPr lang="fr-CH" sz="1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                          </m:t>
                    </m:r>
                    <m:r>
                      <a:rPr lang="en-US" sz="190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≤ 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360 GeV/c/Z (secondary beam).</a:t>
                </a:r>
              </a:p>
              <a:p>
                <a:endParaRPr lang="en-US" sz="1900" dirty="0">
                  <a:solidFill>
                    <a:srgbClr val="000000"/>
                  </a:solidFill>
                </a:endParaRP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East Area </a:t>
                </a:r>
                <a:r>
                  <a:rPr lang="en-US" sz="1900" dirty="0">
                    <a:solidFill>
                      <a:srgbClr val="000000"/>
                    </a:solidFill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 15 GeV/c (secondary beam only).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64" y="2741772"/>
                <a:ext cx="5482382" cy="2185214"/>
              </a:xfrm>
              <a:prstGeom prst="rect">
                <a:avLst/>
              </a:prstGeom>
              <a:blipFill>
                <a:blip r:embed="rId3"/>
                <a:stretch>
                  <a:fillRect l="-922" t="-1149" r="-48618" b="-3448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0098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648072"/>
          </a:xfrm>
        </p:spPr>
        <p:txBody>
          <a:bodyPr/>
          <a:lstStyle/>
          <a:p>
            <a:r>
              <a:rPr lang="en-GB" dirty="0"/>
              <a:t>North Area Secondary Beamlines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9BF09D2-95C5-B044-9FF2-C59C6179C3DD}"/>
              </a:ext>
            </a:extLst>
          </p:cNvPr>
          <p:cNvSpPr txBox="1">
            <a:spLocks/>
          </p:cNvSpPr>
          <p:nvPr/>
        </p:nvSpPr>
        <p:spPr>
          <a:xfrm>
            <a:off x="407987" y="908720"/>
            <a:ext cx="11376025" cy="54427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b="0" dirty="0"/>
              <a:t>The 400 GeV/c primary beam is slowly extracted to 3 primary targets </a:t>
            </a:r>
            <a:r>
              <a:rPr lang="en-GB" sz="2000" b="0" dirty="0">
                <a:sym typeface="Wingdings" pitchFamily="2" charset="2"/>
              </a:rPr>
              <a:t> T2, T4 and T6</a:t>
            </a:r>
            <a:endParaRPr lang="en-GB" sz="20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5" name="Picture 1" descr="page8image266081504">
            <a:extLst>
              <a:ext uri="{FF2B5EF4-FFF2-40B4-BE49-F238E27FC236}">
                <a16:creationId xmlns:a16="http://schemas.microsoft.com/office/drawing/2014/main" id="{DCC02C6E-ECDF-1785-D100-0992C53C9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28" y="1340768"/>
            <a:ext cx="4673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7114B2-AFD8-2A0C-82E7-683809FAEF5C}"/>
              </a:ext>
            </a:extLst>
          </p:cNvPr>
          <p:cNvSpPr txBox="1"/>
          <p:nvPr/>
        </p:nvSpPr>
        <p:spPr>
          <a:xfrm>
            <a:off x="1631504" y="1484784"/>
            <a:ext cx="10801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SPS beam @ 400 GeV/c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345C3D4-EDBB-701D-60A7-BC5D983DC1BA}"/>
              </a:ext>
            </a:extLst>
          </p:cNvPr>
          <p:cNvCxnSpPr>
            <a:stCxn id="2" idx="3"/>
          </p:cNvCxnSpPr>
          <p:nvPr/>
        </p:nvCxnSpPr>
        <p:spPr>
          <a:xfrm>
            <a:off x="2711623" y="1700228"/>
            <a:ext cx="864097" cy="5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C3F8707-E023-132F-2B7F-40D4BF101AE0}"/>
              </a:ext>
            </a:extLst>
          </p:cNvPr>
          <p:cNvSpPr/>
          <p:nvPr/>
        </p:nvSpPr>
        <p:spPr>
          <a:xfrm>
            <a:off x="7201088" y="1394824"/>
            <a:ext cx="936104" cy="16677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E</a:t>
            </a:r>
            <a:endParaRPr lang="el-G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98F12B-4FDD-BF8F-C306-8724B253A3B7}"/>
              </a:ext>
            </a:extLst>
          </p:cNvPr>
          <p:cNvSpPr/>
          <p:nvPr/>
        </p:nvSpPr>
        <p:spPr>
          <a:xfrm>
            <a:off x="7176496" y="3116636"/>
            <a:ext cx="936104" cy="3779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721FB1-F045-B931-29A8-D756A7E6FA1D}"/>
              </a:ext>
            </a:extLst>
          </p:cNvPr>
          <p:cNvSpPr/>
          <p:nvPr/>
        </p:nvSpPr>
        <p:spPr>
          <a:xfrm>
            <a:off x="6888088" y="3600302"/>
            <a:ext cx="1152128" cy="3779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A59BBF-51F2-B9DF-BB2C-18BA29671C39}"/>
              </a:ext>
            </a:extLst>
          </p:cNvPr>
          <p:cNvSpPr txBox="1"/>
          <p:nvPr/>
        </p:nvSpPr>
        <p:spPr>
          <a:xfrm>
            <a:off x="8288348" y="209020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EHN1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4EC4B6-D504-3937-AC67-5E97AC3E01E1}"/>
              </a:ext>
            </a:extLst>
          </p:cNvPr>
          <p:cNvSpPr txBox="1"/>
          <p:nvPr/>
        </p:nvSpPr>
        <p:spPr>
          <a:xfrm>
            <a:off x="8216751" y="3172488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505D25-B1E9-3556-2612-54B19A169CD5}"/>
              </a:ext>
            </a:extLst>
          </p:cNvPr>
          <p:cNvSpPr txBox="1"/>
          <p:nvPr/>
        </p:nvSpPr>
        <p:spPr>
          <a:xfrm>
            <a:off x="8112600" y="3631757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EHN2</a:t>
            </a:r>
          </a:p>
        </p:txBody>
      </p:sp>
      <p:pic>
        <p:nvPicPr>
          <p:cNvPr id="1026" name="Picture 2" descr="page84image295123760">
            <a:extLst>
              <a:ext uri="{FF2B5EF4-FFF2-40B4-BE49-F238E27FC236}">
                <a16:creationId xmlns:a16="http://schemas.microsoft.com/office/drawing/2014/main" id="{92E26FDA-B02B-90E9-5830-0240F04CD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6" y="3511679"/>
            <a:ext cx="3605971" cy="272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6AC242D-BAD4-897E-378A-27FA1290B11B}"/>
              </a:ext>
            </a:extLst>
          </p:cNvPr>
          <p:cNvSpPr/>
          <p:nvPr/>
        </p:nvSpPr>
        <p:spPr>
          <a:xfrm>
            <a:off x="4821209" y="4128707"/>
            <a:ext cx="6618271" cy="215443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Spill duration</a:t>
            </a:r>
            <a:r>
              <a:rPr lang="en-US" sz="2000" dirty="0">
                <a:solidFill>
                  <a:srgbClr val="000000"/>
                </a:solidFill>
              </a:rPr>
              <a:t>: 4.8 second flat top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Typically : </a:t>
            </a:r>
            <a:r>
              <a:rPr lang="en-US" sz="2000" b="1" dirty="0">
                <a:solidFill>
                  <a:srgbClr val="000000"/>
                </a:solidFill>
              </a:rPr>
              <a:t>2 cycles / SPS </a:t>
            </a:r>
            <a:r>
              <a:rPr lang="en-US" sz="2000" b="1" dirty="0" err="1">
                <a:solidFill>
                  <a:srgbClr val="000000"/>
                </a:solidFill>
              </a:rPr>
              <a:t>supercycle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for NA and</a:t>
            </a:r>
          </a:p>
          <a:p>
            <a:r>
              <a:rPr lang="en-US" sz="2000" dirty="0">
                <a:solidFill>
                  <a:srgbClr val="000000"/>
                </a:solidFill>
              </a:rPr>
              <a:t>                 ~ </a:t>
            </a:r>
            <a:r>
              <a:rPr lang="en-US" sz="2000" b="1" dirty="0">
                <a:solidFill>
                  <a:srgbClr val="000000"/>
                </a:solidFill>
              </a:rPr>
              <a:t>3000 spills/day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Supercycle</a:t>
            </a:r>
            <a:r>
              <a:rPr lang="en-US" dirty="0">
                <a:solidFill>
                  <a:srgbClr val="000000"/>
                </a:solidFill>
              </a:rPr>
              <a:t> structure depends on the physics program of all the facilities served by the SPS including LHC, AWAKE, </a:t>
            </a:r>
            <a:r>
              <a:rPr lang="en-US" dirty="0" err="1">
                <a:solidFill>
                  <a:srgbClr val="000000"/>
                </a:solidFill>
              </a:rPr>
              <a:t>HiRadMat</a:t>
            </a:r>
            <a:r>
              <a:rPr lang="en-US" dirty="0">
                <a:solidFill>
                  <a:srgbClr val="000000"/>
                </a:solidFill>
              </a:rPr>
              <a:t> and the Machine Development program.</a:t>
            </a:r>
          </a:p>
        </p:txBody>
      </p:sp>
    </p:spTree>
    <p:extLst>
      <p:ext uri="{BB962C8B-B14F-4D97-AF65-F5344CB8AC3E}">
        <p14:creationId xmlns:p14="http://schemas.microsoft.com/office/powerpoint/2010/main" val="1843249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211C5E-5221-6E9F-14BA-F2CDB810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DBC01-EF53-C621-0787-1E96D5546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A1805-6077-E9E8-EFBC-64040389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2E03E-D34D-6714-E223-DE25CDDA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D31B443C-CC27-8380-2872-195DDCFD0B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263559"/>
                  </p:ext>
                </p:extLst>
              </p:nvPr>
            </p:nvGraphicFramePr>
            <p:xfrm>
              <a:off x="407986" y="980728"/>
              <a:ext cx="11592670" cy="2860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51910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750378">
                      <a:extLst>
                        <a:ext uri="{9D8B030D-6E8A-4147-A177-3AD203B41FA5}">
                          <a16:colId xmlns:a16="http://schemas.microsoft.com/office/drawing/2014/main" val="769732155"/>
                        </a:ext>
                      </a:extLst>
                    </a:gridCol>
                    <a:gridCol w="1049822">
                      <a:extLst>
                        <a:ext uri="{9D8B030D-6E8A-4147-A177-3AD203B41FA5}">
                          <a16:colId xmlns:a16="http://schemas.microsoft.com/office/drawing/2014/main" val="575111918"/>
                        </a:ext>
                      </a:extLst>
                    </a:gridCol>
                    <a:gridCol w="490714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165470">
                      <a:extLst>
                        <a:ext uri="{9D8B030D-6E8A-4147-A177-3AD203B41FA5}">
                          <a16:colId xmlns:a16="http://schemas.microsoft.com/office/drawing/2014/main" val="3204265432"/>
                        </a:ext>
                      </a:extLst>
                    </a:gridCol>
                    <a:gridCol w="169661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  <a:gridCol w="1630539">
                      <a:extLst>
                        <a:ext uri="{9D8B030D-6E8A-4147-A177-3AD203B41FA5}">
                          <a16:colId xmlns:a16="http://schemas.microsoft.com/office/drawing/2014/main" val="1916716532"/>
                        </a:ext>
                      </a:extLst>
                    </a:gridCol>
                  </a:tblGrid>
                  <a:tr h="3600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T2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T4 Target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T4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H2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H6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H8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Attenuated primary proton / 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Secondary 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400/330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205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-/205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</a:t>
                          </a:r>
                          <a:r>
                            <a:rPr lang="en-GB" dirty="0" err="1"/>
                            <a:t>Δp</a:t>
                          </a:r>
                          <a:r>
                            <a:rPr lang="en-GB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2.0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1.4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1.5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1.5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electrons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7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r>
                            <a:rPr lang="en-GB" dirty="0"/>
                            <a:t>Primary protons or pure electrons or pure/mixed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Ion Beam Availability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No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537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D31B443C-CC27-8380-2872-195DDCFD0B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263559"/>
                  </p:ext>
                </p:extLst>
              </p:nvPr>
            </p:nvGraphicFramePr>
            <p:xfrm>
              <a:off x="407986" y="980728"/>
              <a:ext cx="11592670" cy="2860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51910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750378">
                      <a:extLst>
                        <a:ext uri="{9D8B030D-6E8A-4147-A177-3AD203B41FA5}">
                          <a16:colId xmlns:a16="http://schemas.microsoft.com/office/drawing/2014/main" val="769732155"/>
                        </a:ext>
                      </a:extLst>
                    </a:gridCol>
                    <a:gridCol w="1049822">
                      <a:extLst>
                        <a:ext uri="{9D8B030D-6E8A-4147-A177-3AD203B41FA5}">
                          <a16:colId xmlns:a16="http://schemas.microsoft.com/office/drawing/2014/main" val="575111918"/>
                        </a:ext>
                      </a:extLst>
                    </a:gridCol>
                    <a:gridCol w="490714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165470">
                      <a:extLst>
                        <a:ext uri="{9D8B030D-6E8A-4147-A177-3AD203B41FA5}">
                          <a16:colId xmlns:a16="http://schemas.microsoft.com/office/drawing/2014/main" val="3204265432"/>
                        </a:ext>
                      </a:extLst>
                    </a:gridCol>
                    <a:gridCol w="169661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  <a:gridCol w="1630539">
                      <a:extLst>
                        <a:ext uri="{9D8B030D-6E8A-4147-A177-3AD203B41FA5}">
                          <a16:colId xmlns:a16="http://schemas.microsoft.com/office/drawing/2014/main" val="191671653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T2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T4 Target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T4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H2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H6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H8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Attenuated primary proton / 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Secondary 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400/330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205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-/205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</a:t>
                          </a:r>
                          <a:r>
                            <a:rPr lang="en-GB" dirty="0" err="1"/>
                            <a:t>Δp</a:t>
                          </a:r>
                          <a:r>
                            <a:rPr lang="en-GB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313793" r="-332800" b="-40344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352113" t="-313793" r="-192958" b="-4034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493846" t="-313793" r="-110769" b="-4034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543662" t="-313793" r="-1408" b="-4034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electrons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7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r>
                            <a:rPr lang="en-GB" dirty="0"/>
                            <a:t>Primary protons or pure electrons or pure/mixed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Ion Beam Availability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No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5375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0C4C542-8ECF-9E6E-296D-9BC8F19C5B2A}"/>
              </a:ext>
            </a:extLst>
          </p:cNvPr>
          <p:cNvSpPr txBox="1"/>
          <p:nvPr/>
        </p:nvSpPr>
        <p:spPr>
          <a:xfrm>
            <a:off x="367553" y="4039846"/>
            <a:ext cx="11673536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T6 Target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Serves the </a:t>
            </a:r>
            <a:r>
              <a:rPr lang="en-US" dirty="0">
                <a:solidFill>
                  <a:srgbClr val="000000"/>
                </a:solidFill>
              </a:rPr>
              <a:t>M2 beam that was used by the COMPASS experiment until 2022 for 20 years and is currently used by AMBER, NA64mu and </a:t>
            </a:r>
            <a:r>
              <a:rPr lang="en-US" dirty="0" err="1">
                <a:solidFill>
                  <a:srgbClr val="000000"/>
                </a:solidFill>
              </a:rPr>
              <a:t>MUonE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marL="742950"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&lt; 10</a:t>
            </a:r>
            <a:r>
              <a:rPr lang="en-US" baseline="30000" dirty="0">
                <a:solidFill>
                  <a:srgbClr val="000000"/>
                </a:solidFill>
              </a:rPr>
              <a:t>8 </a:t>
            </a:r>
            <a:r>
              <a:rPr lang="en-US" dirty="0">
                <a:solidFill>
                  <a:srgbClr val="000000"/>
                </a:solidFill>
              </a:rPr>
              <a:t>hadrons/spill &lt; 280 GeV/c.</a:t>
            </a:r>
          </a:p>
          <a:p>
            <a:pPr marL="742950"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&lt; 2 x 10</a:t>
            </a:r>
            <a:r>
              <a:rPr lang="en-US" baseline="30000" dirty="0">
                <a:solidFill>
                  <a:srgbClr val="000000"/>
                </a:solidFill>
              </a:rPr>
              <a:t>8</a:t>
            </a:r>
            <a:r>
              <a:rPr lang="en-US" dirty="0">
                <a:solidFill>
                  <a:srgbClr val="000000"/>
                </a:solidFill>
              </a:rPr>
              <a:t> muons/spill &lt; 250 GeV/c.</a:t>
            </a:r>
          </a:p>
          <a:p>
            <a:pPr marL="514350" lvl="1">
              <a:lnSpc>
                <a:spcPct val="9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P42</a:t>
            </a:r>
            <a:r>
              <a:rPr lang="en-US" dirty="0">
                <a:solidFill>
                  <a:srgbClr val="000000"/>
                </a:solidFill>
              </a:rPr>
              <a:t> beam shares the T4 target (with H6/H8) and transports the proton beam that has not interacted, onto the T10 target to produce typically 75 GeV/c kaon beam for NA62. </a:t>
            </a:r>
          </a:p>
        </p:txBody>
      </p:sp>
    </p:spTree>
    <p:extLst>
      <p:ext uri="{BB962C8B-B14F-4D97-AF65-F5344CB8AC3E}">
        <p14:creationId xmlns:p14="http://schemas.microsoft.com/office/powerpoint/2010/main" val="801314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648072"/>
          </a:xfrm>
        </p:spPr>
        <p:txBody>
          <a:bodyPr/>
          <a:lstStyle/>
          <a:p>
            <a:r>
              <a:rPr lang="en-GB" dirty="0"/>
              <a:t>EHN1 (B-887, </a:t>
            </a:r>
            <a:r>
              <a:rPr lang="en-GB" dirty="0" err="1"/>
              <a:t>Prevessin</a:t>
            </a:r>
            <a:r>
              <a:rPr lang="en-GB" dirty="0"/>
              <a:t> Site)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29E1C9-FF67-8C4C-C3FF-2F043293A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875860"/>
            <a:ext cx="10044474" cy="53620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C65D05-C1FF-5255-81EE-0F7C9C3160B6}"/>
              </a:ext>
            </a:extLst>
          </p:cNvPr>
          <p:cNvSpPr txBox="1"/>
          <p:nvPr/>
        </p:nvSpPr>
        <p:spPr>
          <a:xfrm>
            <a:off x="10574269" y="3616917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88C546-B0CB-B7CD-7B0D-503498137255}"/>
              </a:ext>
            </a:extLst>
          </p:cNvPr>
          <p:cNvSpPr txBox="1"/>
          <p:nvPr/>
        </p:nvSpPr>
        <p:spPr>
          <a:xfrm>
            <a:off x="8688288" y="3247670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H4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E5CE7A-09D5-7D85-2017-78079449579C}"/>
              </a:ext>
            </a:extLst>
          </p:cNvPr>
          <p:cNvSpPr txBox="1"/>
          <p:nvPr/>
        </p:nvSpPr>
        <p:spPr>
          <a:xfrm>
            <a:off x="5562723" y="3019435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098BA7-BA42-B2A0-A9F5-3CB4F0BAB040}"/>
              </a:ext>
            </a:extLst>
          </p:cNvPr>
          <p:cNvSpPr txBox="1"/>
          <p:nvPr/>
        </p:nvSpPr>
        <p:spPr>
          <a:xfrm>
            <a:off x="2063552" y="3216926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H8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0300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3" y="256603"/>
            <a:ext cx="11706273" cy="73182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Large aperture magnets available in the North Area for tests with beam</a:t>
            </a:r>
            <a:endParaRPr lang="el-GR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6</a:t>
            </a:fld>
            <a:endParaRPr lang="el-G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4326" y="1545704"/>
            <a:ext cx="3073701" cy="181128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1742" y="1327921"/>
            <a:ext cx="2382832" cy="31805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01742" y="4565584"/>
            <a:ext cx="344677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hlinkClick r:id="rId5"/>
              </a:rPr>
              <a:t>CMS M1 magnet</a:t>
            </a:r>
            <a:endParaRPr lang="en-GB" sz="2000" b="1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EHN1, H2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superconducting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82 cm gap, 1.4m diameter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3.0 T field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5774" y="4127926"/>
            <a:ext cx="3713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rgbClr val="000000"/>
                </a:solidFill>
              </a:rPr>
              <a:t>Morpurgo</a:t>
            </a:r>
            <a:endParaRPr lang="en-GB" sz="2000" b="1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EHN1, H8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Superconducting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1.6 m diameter, 4 m length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1.5 T field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9031" y="3633487"/>
            <a:ext cx="317017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9C0D40FF-080D-1A33-39A9-AC1EAD654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D. Banerjee DRD1 Collaboration Meeting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4206032" y="1179264"/>
            <a:ext cx="3713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hlinkClick r:id="rId7"/>
              </a:rPr>
              <a:t>GOLIATH</a:t>
            </a:r>
            <a:endParaRPr lang="en-GB" sz="2000" b="1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EHN1, H4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Large classical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160 x 240 x 360 cm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  <a:hlinkClick r:id="rId8"/>
              </a:rPr>
              <a:t>1.5 T max field</a:t>
            </a: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CH" sz="2000" dirty="0">
                <a:solidFill>
                  <a:srgbClr val="000000"/>
                </a:solidFill>
              </a:rPr>
              <a:t>Use of GOLIATH via CESAR (please contact B. Rae) </a:t>
            </a: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16" y="219018"/>
            <a:ext cx="11453699" cy="864383"/>
          </a:xfrm>
        </p:spPr>
        <p:txBody>
          <a:bodyPr>
            <a:normAutofit/>
          </a:bodyPr>
          <a:lstStyle/>
          <a:p>
            <a:r>
              <a:rPr lang="en-US" sz="4000" dirty="0"/>
              <a:t>Beam Instrumentation in the North Area</a:t>
            </a:r>
            <a:endParaRPr lang="el-G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99" y="908720"/>
            <a:ext cx="11821885" cy="4729163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Depending on the beam line and the zone : </a:t>
            </a:r>
          </a:p>
          <a:p>
            <a:pPr marL="666900" lvl="1" indent="-342900">
              <a:buFont typeface="Arial" panose="020B0604020202020204" pitchFamily="34" charset="0"/>
            </a:pPr>
            <a:r>
              <a:rPr lang="en-US" b="1" dirty="0">
                <a:solidFill>
                  <a:schemeClr val="tx2"/>
                </a:solidFill>
              </a:rPr>
              <a:t>Threshold Cherenkov gas counters (XCET) and CEDARs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tx2"/>
                </a:solidFill>
              </a:rPr>
              <a:t> used for particle tagging</a:t>
            </a:r>
          </a:p>
          <a:p>
            <a:pPr marL="666900" lvl="1" indent="-342900">
              <a:buFont typeface="Arial" panose="020B0604020202020204" pitchFamily="34" charset="0"/>
            </a:pPr>
            <a:r>
              <a:rPr lang="en-US" b="1" dirty="0">
                <a:solidFill>
                  <a:schemeClr val="tx2"/>
                </a:solidFill>
              </a:rPr>
              <a:t>Beam profile &amp; intensity monitors:</a:t>
            </a:r>
          </a:p>
          <a:p>
            <a:pPr marL="990900" lvl="2" indent="-342900">
              <a:buSzPct val="100000"/>
            </a:pPr>
            <a:r>
              <a:rPr lang="en-US" dirty="0">
                <a:solidFill>
                  <a:schemeClr val="tx2"/>
                </a:solidFill>
              </a:rPr>
              <a:t>scintillators &amp; analog/delay multi wire chambers are installed in several positions along the beam line.</a:t>
            </a:r>
          </a:p>
          <a:p>
            <a:pPr marL="990900" lvl="2" indent="-342900">
              <a:buSzPct val="100000"/>
            </a:pPr>
            <a:r>
              <a:rPr lang="en-US" dirty="0">
                <a:solidFill>
                  <a:srgbClr val="FF0000"/>
                </a:solidFill>
              </a:rPr>
              <a:t>As part of the consolidation efforts under NACONS all analog/delay wire chambers will be replaced by XBPFs.</a:t>
            </a:r>
          </a:p>
          <a:p>
            <a:pPr marL="666900" lvl="1" indent="-342900">
              <a:buFont typeface="Arial" panose="020B0604020202020204" pitchFamily="34" charset="0"/>
            </a:pPr>
            <a:r>
              <a:rPr lang="en-US" b="1" dirty="0">
                <a:solidFill>
                  <a:schemeClr val="tx2"/>
                </a:solidFill>
              </a:rPr>
              <a:t>FISC scanners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tx2"/>
                </a:solidFill>
              </a:rPr>
              <a:t> precise slower profile monitors – can also be used for angular measurements</a:t>
            </a:r>
          </a:p>
          <a:p>
            <a:pPr marL="324000" lvl="1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7</a:t>
            </a:fld>
            <a:endParaRPr lang="el-GR"/>
          </a:p>
        </p:txBody>
      </p:sp>
      <p:pic>
        <p:nvPicPr>
          <p:cNvPr id="10" name="Picture 9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8BDE2473-3449-4543-F2A4-21A20260A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3117928"/>
            <a:ext cx="4976002" cy="3110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05662" y="5270582"/>
            <a:ext cx="4034953" cy="5232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solidFill>
                  <a:schemeClr val="tx2"/>
                </a:solidFill>
              </a:rPr>
              <a:t>Beam data available in the control rooms (Online: CESAR, Offline: Timber)</a:t>
            </a:r>
            <a:endParaRPr lang="el-GR" sz="1400" dirty="0">
              <a:solidFill>
                <a:schemeClr val="tx2"/>
              </a:solidFill>
            </a:endParaRP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BE29FF05-9093-914F-29E1-236FBDB74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D. Banerjee DRD1 Collaboration Meeting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8507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5901D-718A-CCD7-442D-B420812E74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H4 Beamline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99CD8-B1BD-C885-E200-E1E37F51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4B886-2482-EE1E-610C-1D3B1337F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DRD1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A70A7-ABF8-7977-438E-3193D974F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049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B71D2-423E-052C-FDC3-2EAAC859B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D1012-AEA6-9C48-A0D9-71BBE9D52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Quite “famous” for the high intensity, high purity electron beam that it can offer.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297FB-42C1-B2B1-8131-FAEEB82F4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2491D-2EBE-EA16-4E52-5205DA50F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DRD1 Collaboration Meeting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13671-8F67-898C-0FDC-62C25984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9</a:t>
            </a:fld>
            <a:endParaRPr lang="el-G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D804C0-AAB2-97B0-61FE-3E89471B9D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32"/>
          <a:stretch/>
        </p:blipFill>
        <p:spPr>
          <a:xfrm>
            <a:off x="0" y="2276872"/>
            <a:ext cx="12192000" cy="385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88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A5ED4DE0-6C8E-0F4F-99A2-B683A9745008}" vid="{F053E86A-31FE-1346-BAEE-DD9C694C52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5126</TotalTime>
  <Words>1514</Words>
  <Application>Microsoft Macintosh PowerPoint</Application>
  <PresentationFormat>Widescreen</PresentationFormat>
  <Paragraphs>218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Wingdings</vt:lpstr>
      <vt:lpstr>Office Theme</vt:lpstr>
      <vt:lpstr>CERN EHN1 Test Beam Facility </vt:lpstr>
      <vt:lpstr>CERN Accelerator Complex </vt:lpstr>
      <vt:lpstr>North Area Secondary Beamlines</vt:lpstr>
      <vt:lpstr>Characteristics of the Beam</vt:lpstr>
      <vt:lpstr>EHN1 (B-887, Prevessin Site)</vt:lpstr>
      <vt:lpstr>Large aperture magnets available in the North Area for tests with beam</vt:lpstr>
      <vt:lpstr>Beam Instrumentation in the North Area</vt:lpstr>
      <vt:lpstr>H4 Beamline</vt:lpstr>
      <vt:lpstr>H4</vt:lpstr>
      <vt:lpstr>H4 - Experimental Zones</vt:lpstr>
      <vt:lpstr>H4 – Available beam modes</vt:lpstr>
      <vt:lpstr>H4 Electron beams </vt:lpstr>
      <vt:lpstr>Η4 electron beams - Examples</vt:lpstr>
      <vt:lpstr>H4 muon beams</vt:lpstr>
      <vt:lpstr>H4 hadrons beams</vt:lpstr>
      <vt:lpstr>H4 Contact Persons</vt:lpstr>
      <vt:lpstr>Ion Beams</vt:lpstr>
      <vt:lpstr>Schedule and planning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Secondary Beamlines and Experimental Areas </dc:title>
  <dc:creator>Dipanwita Banerjee</dc:creator>
  <cp:lastModifiedBy>Dipanwita Banerjee</cp:lastModifiedBy>
  <cp:revision>123</cp:revision>
  <cp:lastPrinted>2020-01-30T13:49:18Z</cp:lastPrinted>
  <dcterms:created xsi:type="dcterms:W3CDTF">2022-06-14T08:04:05Z</dcterms:created>
  <dcterms:modified xsi:type="dcterms:W3CDTF">2024-02-01T13:12:01Z</dcterms:modified>
</cp:coreProperties>
</file>