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27"/>
  </p:notesMasterIdLst>
  <p:sldIdLst>
    <p:sldId id="256" r:id="rId2"/>
    <p:sldId id="259" r:id="rId3"/>
    <p:sldId id="299" r:id="rId4"/>
    <p:sldId id="306" r:id="rId5"/>
    <p:sldId id="260" r:id="rId6"/>
    <p:sldId id="272" r:id="rId7"/>
    <p:sldId id="262" r:id="rId8"/>
    <p:sldId id="264" r:id="rId9"/>
    <p:sldId id="280" r:id="rId10"/>
    <p:sldId id="263" r:id="rId11"/>
    <p:sldId id="265" r:id="rId12"/>
    <p:sldId id="293" r:id="rId13"/>
    <p:sldId id="270" r:id="rId14"/>
    <p:sldId id="308" r:id="rId15"/>
    <p:sldId id="296" r:id="rId16"/>
    <p:sldId id="294" r:id="rId17"/>
    <p:sldId id="307" r:id="rId18"/>
    <p:sldId id="278" r:id="rId19"/>
    <p:sldId id="279" r:id="rId20"/>
    <p:sldId id="273" r:id="rId21"/>
    <p:sldId id="274" r:id="rId22"/>
    <p:sldId id="275" r:id="rId23"/>
    <p:sldId id="277" r:id="rId24"/>
    <p:sldId id="282" r:id="rId25"/>
    <p:sldId id="283"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47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593" autoAdjust="0"/>
  </p:normalViewPr>
  <p:slideViewPr>
    <p:cSldViewPr snapToGrid="0" showGuides="1">
      <p:cViewPr varScale="1">
        <p:scale>
          <a:sx n="91" d="100"/>
          <a:sy n="91" d="100"/>
        </p:scale>
        <p:origin x="341" y="67"/>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E51665-B3D0-4A3D-BBE7-F4E86C642641}" type="datetimeFigureOut">
              <a:rPr lang="en-GB" smtClean="0"/>
              <a:t>29/01/2024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B97154-2FC9-4B5F-8792-F89BD57D6D79}" type="slidenum">
              <a:rPr lang="en-GB" smtClean="0"/>
              <a:t>‹#›</a:t>
            </a:fld>
            <a:endParaRPr lang="en-GB"/>
          </a:p>
        </p:txBody>
      </p:sp>
    </p:spTree>
    <p:extLst>
      <p:ext uri="{BB962C8B-B14F-4D97-AF65-F5344CB8AC3E}">
        <p14:creationId xmlns:p14="http://schemas.microsoft.com/office/powerpoint/2010/main" val="94216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1/30/2024</a:t>
            </a:r>
            <a:endParaRPr lang="en-GB"/>
          </a:p>
        </p:txBody>
      </p:sp>
      <p:sp>
        <p:nvSpPr>
          <p:cNvPr id="5" name="Footer Placeholder 4"/>
          <p:cNvSpPr>
            <a:spLocks noGrp="1"/>
          </p:cNvSpPr>
          <p:nvPr>
            <p:ph type="ftr" sz="quarter" idx="11"/>
          </p:nvPr>
        </p:nvSpPr>
        <p:spPr/>
        <p:txBody>
          <a:bodyPr/>
          <a:lstStyle/>
          <a:p>
            <a:r>
              <a:rPr lang="en-US"/>
              <a:t>G. Aielli - 1st DRD1 workshop</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263696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1/30/2024</a:t>
            </a:r>
            <a:endParaRPr lang="en-GB"/>
          </a:p>
        </p:txBody>
      </p:sp>
      <p:sp>
        <p:nvSpPr>
          <p:cNvPr id="6" name="Footer Placeholder 5"/>
          <p:cNvSpPr>
            <a:spLocks noGrp="1"/>
          </p:cNvSpPr>
          <p:nvPr>
            <p:ph type="ftr" sz="quarter" idx="11"/>
          </p:nvPr>
        </p:nvSpPr>
        <p:spPr/>
        <p:txBody>
          <a:bodyPr/>
          <a:lstStyle/>
          <a:p>
            <a:r>
              <a:rPr lang="en-US"/>
              <a:t>G. Aielli - 1st DRD1 workshop</a:t>
            </a:r>
            <a:endParaRPr lang="en-GB"/>
          </a:p>
        </p:txBody>
      </p:sp>
      <p:sp>
        <p:nvSpPr>
          <p:cNvPr id="7" name="Slide Number Placeholder 6"/>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3741019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r>
              <a:rPr lang="en-US"/>
              <a:t>1/30/2024</a:t>
            </a:r>
            <a:endParaRPr lang="en-GB"/>
          </a:p>
        </p:txBody>
      </p:sp>
      <p:sp>
        <p:nvSpPr>
          <p:cNvPr id="5" name="Footer Placeholder 4"/>
          <p:cNvSpPr>
            <a:spLocks noGrp="1"/>
          </p:cNvSpPr>
          <p:nvPr>
            <p:ph type="ftr" sz="quarter" idx="11"/>
          </p:nvPr>
        </p:nvSpPr>
        <p:spPr/>
        <p:txBody>
          <a:bodyPr/>
          <a:lstStyle/>
          <a:p>
            <a:r>
              <a:rPr lang="en-US"/>
              <a:t>G. Aielli - 1st DRD1 workshop</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692868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r>
              <a:rPr lang="en-US"/>
              <a:t>1/30/2024</a:t>
            </a:r>
            <a:endParaRPr lang="en-GB"/>
          </a:p>
        </p:txBody>
      </p:sp>
      <p:sp>
        <p:nvSpPr>
          <p:cNvPr id="5" name="Footer Placeholder 4"/>
          <p:cNvSpPr>
            <a:spLocks noGrp="1"/>
          </p:cNvSpPr>
          <p:nvPr>
            <p:ph type="ftr" sz="quarter" idx="11"/>
          </p:nvPr>
        </p:nvSpPr>
        <p:spPr/>
        <p:txBody>
          <a:bodyPr/>
          <a:lstStyle/>
          <a:p>
            <a:r>
              <a:rPr lang="en-US"/>
              <a:t>G. Aielli - 1st DRD1 workshop</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12516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1/30/2024</a:t>
            </a:r>
            <a:endParaRPr lang="en-GB"/>
          </a:p>
        </p:txBody>
      </p:sp>
      <p:sp>
        <p:nvSpPr>
          <p:cNvPr id="5" name="Footer Placeholder 4"/>
          <p:cNvSpPr>
            <a:spLocks noGrp="1"/>
          </p:cNvSpPr>
          <p:nvPr>
            <p:ph type="ftr" sz="quarter" idx="11"/>
          </p:nvPr>
        </p:nvSpPr>
        <p:spPr/>
        <p:txBody>
          <a:bodyPr/>
          <a:lstStyle/>
          <a:p>
            <a:r>
              <a:rPr lang="en-US"/>
              <a:t>G. Aielli - 1st DRD1 workshop</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382017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r>
              <a:rPr lang="en-US"/>
              <a:t>1/30/2024</a:t>
            </a:r>
            <a:endParaRPr lang="en-GB"/>
          </a:p>
        </p:txBody>
      </p:sp>
      <p:sp>
        <p:nvSpPr>
          <p:cNvPr id="4" name="Footer Placeholder 4"/>
          <p:cNvSpPr>
            <a:spLocks noGrp="1"/>
          </p:cNvSpPr>
          <p:nvPr>
            <p:ph type="ftr" sz="quarter" idx="11"/>
          </p:nvPr>
        </p:nvSpPr>
        <p:spPr/>
        <p:txBody>
          <a:bodyPr/>
          <a:lstStyle/>
          <a:p>
            <a:r>
              <a:rPr lang="en-US"/>
              <a:t>G. Aielli - 1st DRD1 workshop</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4224546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r>
              <a:rPr lang="en-US"/>
              <a:t>1/30/2024</a:t>
            </a:r>
            <a:endParaRPr lang="en-GB"/>
          </a:p>
        </p:txBody>
      </p:sp>
      <p:sp>
        <p:nvSpPr>
          <p:cNvPr id="4" name="Footer Placeholder 4"/>
          <p:cNvSpPr>
            <a:spLocks noGrp="1"/>
          </p:cNvSpPr>
          <p:nvPr>
            <p:ph type="ftr" sz="quarter" idx="11"/>
          </p:nvPr>
        </p:nvSpPr>
        <p:spPr/>
        <p:txBody>
          <a:bodyPr/>
          <a:lstStyle/>
          <a:p>
            <a:r>
              <a:rPr lang="en-US"/>
              <a:t>G. Aielli - 1st DRD1 workshop</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395111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1/30/2024</a:t>
            </a:r>
            <a:endParaRPr lang="en-GB"/>
          </a:p>
        </p:txBody>
      </p:sp>
      <p:sp>
        <p:nvSpPr>
          <p:cNvPr id="5" name="Footer Placeholder 4"/>
          <p:cNvSpPr>
            <a:spLocks noGrp="1"/>
          </p:cNvSpPr>
          <p:nvPr>
            <p:ph type="ftr" sz="quarter" idx="11"/>
          </p:nvPr>
        </p:nvSpPr>
        <p:spPr/>
        <p:txBody>
          <a:bodyPr/>
          <a:lstStyle/>
          <a:p>
            <a:r>
              <a:rPr lang="en-US"/>
              <a:t>G. Aielli - 1st DRD1 workshop</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7754842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1/30/2024</a:t>
            </a:r>
            <a:endParaRPr lang="en-GB"/>
          </a:p>
        </p:txBody>
      </p:sp>
      <p:sp>
        <p:nvSpPr>
          <p:cNvPr id="5" name="Footer Placeholder 4"/>
          <p:cNvSpPr>
            <a:spLocks noGrp="1"/>
          </p:cNvSpPr>
          <p:nvPr>
            <p:ph type="ftr" sz="quarter" idx="11"/>
          </p:nvPr>
        </p:nvSpPr>
        <p:spPr/>
        <p:txBody>
          <a:bodyPr/>
          <a:lstStyle/>
          <a:p>
            <a:r>
              <a:rPr lang="en-US"/>
              <a:t>G. Aielli - 1st DRD1 workshop</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4098904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1/30/2024</a:t>
            </a:r>
            <a:endParaRPr lang="en-GB"/>
          </a:p>
        </p:txBody>
      </p:sp>
      <p:sp>
        <p:nvSpPr>
          <p:cNvPr id="5" name="Footer Placeholder 4"/>
          <p:cNvSpPr>
            <a:spLocks noGrp="1"/>
          </p:cNvSpPr>
          <p:nvPr>
            <p:ph type="ftr" sz="quarter" idx="11"/>
          </p:nvPr>
        </p:nvSpPr>
        <p:spPr/>
        <p:txBody>
          <a:bodyPr/>
          <a:lstStyle/>
          <a:p>
            <a:r>
              <a:rPr lang="en-US"/>
              <a:t>G. Aielli - 1st DRD1 workshop</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079499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1/30/2024</a:t>
            </a:r>
            <a:endParaRPr lang="en-GB"/>
          </a:p>
        </p:txBody>
      </p:sp>
      <p:sp>
        <p:nvSpPr>
          <p:cNvPr id="5" name="Footer Placeholder 4"/>
          <p:cNvSpPr>
            <a:spLocks noGrp="1"/>
          </p:cNvSpPr>
          <p:nvPr>
            <p:ph type="ftr" sz="quarter" idx="11"/>
          </p:nvPr>
        </p:nvSpPr>
        <p:spPr/>
        <p:txBody>
          <a:bodyPr/>
          <a:lstStyle/>
          <a:p>
            <a:r>
              <a:rPr lang="en-US"/>
              <a:t>G. Aielli - 1st DRD1 workshop</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487015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1/30/2024</a:t>
            </a:r>
            <a:endParaRPr lang="en-GB"/>
          </a:p>
        </p:txBody>
      </p:sp>
      <p:sp>
        <p:nvSpPr>
          <p:cNvPr id="6" name="Footer Placeholder 5"/>
          <p:cNvSpPr>
            <a:spLocks noGrp="1"/>
          </p:cNvSpPr>
          <p:nvPr>
            <p:ph type="ftr" sz="quarter" idx="11"/>
          </p:nvPr>
        </p:nvSpPr>
        <p:spPr/>
        <p:txBody>
          <a:bodyPr/>
          <a:lstStyle/>
          <a:p>
            <a:r>
              <a:rPr lang="en-US"/>
              <a:t>G. Aielli - 1st DRD1 workshop</a:t>
            </a:r>
            <a:endParaRPr lang="en-GB"/>
          </a:p>
        </p:txBody>
      </p:sp>
      <p:sp>
        <p:nvSpPr>
          <p:cNvPr id="7" name="Slide Number Placeholder 6"/>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3016245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1/30/2024</a:t>
            </a:r>
            <a:endParaRPr lang="en-GB"/>
          </a:p>
        </p:txBody>
      </p:sp>
      <p:sp>
        <p:nvSpPr>
          <p:cNvPr id="8" name="Footer Placeholder 7"/>
          <p:cNvSpPr>
            <a:spLocks noGrp="1"/>
          </p:cNvSpPr>
          <p:nvPr>
            <p:ph type="ftr" sz="quarter" idx="11"/>
          </p:nvPr>
        </p:nvSpPr>
        <p:spPr/>
        <p:txBody>
          <a:bodyPr/>
          <a:lstStyle/>
          <a:p>
            <a:r>
              <a:rPr lang="en-US"/>
              <a:t>G. Aielli - 1st DRD1 workshop</a:t>
            </a:r>
            <a:endParaRPr lang="en-GB"/>
          </a:p>
        </p:txBody>
      </p:sp>
      <p:sp>
        <p:nvSpPr>
          <p:cNvPr id="9" name="Slide Number Placeholder 8"/>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741921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r>
              <a:rPr lang="en-US"/>
              <a:t>1/30/2024</a:t>
            </a:r>
            <a:endParaRPr lang="en-GB"/>
          </a:p>
        </p:txBody>
      </p:sp>
      <p:sp>
        <p:nvSpPr>
          <p:cNvPr id="5" name="Footer Placeholder 3"/>
          <p:cNvSpPr>
            <a:spLocks noGrp="1"/>
          </p:cNvSpPr>
          <p:nvPr>
            <p:ph type="ftr" sz="quarter" idx="11"/>
          </p:nvPr>
        </p:nvSpPr>
        <p:spPr/>
        <p:txBody>
          <a:bodyPr/>
          <a:lstStyle/>
          <a:p>
            <a:r>
              <a:rPr lang="en-US"/>
              <a:t>G. Aielli - 1st DRD1 workshop</a:t>
            </a:r>
            <a:endParaRPr lang="en-GB"/>
          </a:p>
        </p:txBody>
      </p:sp>
      <p:sp>
        <p:nvSpPr>
          <p:cNvPr id="6" name="Slide Number Placeholder 4"/>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028613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r>
              <a:rPr lang="en-US"/>
              <a:t>1/30/2024</a:t>
            </a:r>
            <a:endParaRPr lang="en-GB"/>
          </a:p>
        </p:txBody>
      </p:sp>
      <p:sp>
        <p:nvSpPr>
          <p:cNvPr id="5" name="Footer Placeholder 2"/>
          <p:cNvSpPr>
            <a:spLocks noGrp="1"/>
          </p:cNvSpPr>
          <p:nvPr>
            <p:ph type="ftr" sz="quarter" idx="11"/>
          </p:nvPr>
        </p:nvSpPr>
        <p:spPr/>
        <p:txBody>
          <a:bodyPr/>
          <a:lstStyle/>
          <a:p>
            <a:r>
              <a:rPr lang="en-US"/>
              <a:t>G. Aielli - 1st DRD1 workshop</a:t>
            </a:r>
            <a:endParaRPr lang="en-GB"/>
          </a:p>
        </p:txBody>
      </p:sp>
      <p:sp>
        <p:nvSpPr>
          <p:cNvPr id="6" name="Slide Number Placeholder 3"/>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637854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r>
              <a:rPr lang="en-US"/>
              <a:t>1/30/2024</a:t>
            </a:r>
            <a:endParaRPr lang="en-GB"/>
          </a:p>
        </p:txBody>
      </p:sp>
      <p:sp>
        <p:nvSpPr>
          <p:cNvPr id="5" name="Footer Placeholder 5"/>
          <p:cNvSpPr>
            <a:spLocks noGrp="1"/>
          </p:cNvSpPr>
          <p:nvPr>
            <p:ph type="ftr" sz="quarter" idx="11"/>
          </p:nvPr>
        </p:nvSpPr>
        <p:spPr/>
        <p:txBody>
          <a:bodyPr/>
          <a:lstStyle/>
          <a:p>
            <a:r>
              <a:rPr lang="en-US"/>
              <a:t>G. Aielli - 1st DRD1 workshop</a:t>
            </a:r>
            <a:endParaRPr lang="en-GB"/>
          </a:p>
        </p:txBody>
      </p:sp>
      <p:sp>
        <p:nvSpPr>
          <p:cNvPr id="6" name="Slide Number Placeholder 6"/>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3951322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1/30/2024</a:t>
            </a:r>
            <a:endParaRPr lang="en-GB"/>
          </a:p>
        </p:txBody>
      </p:sp>
      <p:sp>
        <p:nvSpPr>
          <p:cNvPr id="6" name="Footer Placeholder 5"/>
          <p:cNvSpPr>
            <a:spLocks noGrp="1"/>
          </p:cNvSpPr>
          <p:nvPr>
            <p:ph type="ftr" sz="quarter" idx="11"/>
          </p:nvPr>
        </p:nvSpPr>
        <p:spPr/>
        <p:txBody>
          <a:bodyPr/>
          <a:lstStyle/>
          <a:p>
            <a:r>
              <a:rPr lang="en-US"/>
              <a:t>G. Aielli - 1st DRD1 workshop</a:t>
            </a:r>
            <a:endParaRPr lang="en-GB"/>
          </a:p>
        </p:txBody>
      </p:sp>
      <p:sp>
        <p:nvSpPr>
          <p:cNvPr id="7" name="Slide Number Placeholder 6"/>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1780788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r>
              <a:rPr lang="en-US"/>
              <a:t>1/30/2024</a:t>
            </a:r>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a:t>G. Aielli - 1st DRD1 workshop</a:t>
            </a:r>
            <a:endParaRPr lang="en-GB"/>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F8550EB5-7DBB-40B0-8DCD-2DF6D0BF0886}" type="slidenum">
              <a:rPr lang="en-GB" smtClean="0"/>
              <a:t>‹#›</a:t>
            </a:fld>
            <a:endParaRPr lang="en-GB"/>
          </a:p>
        </p:txBody>
      </p:sp>
    </p:spTree>
    <p:extLst>
      <p:ext uri="{BB962C8B-B14F-4D97-AF65-F5344CB8AC3E}">
        <p14:creationId xmlns:p14="http://schemas.microsoft.com/office/powerpoint/2010/main" val="1016371122"/>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hf hdr="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8.jpg"/><Relationship Id="rId13" Type="http://schemas.openxmlformats.org/officeDocument/2006/relationships/image" Target="../media/image43.jpg"/><Relationship Id="rId3" Type="http://schemas.openxmlformats.org/officeDocument/2006/relationships/image" Target="../media/image33.jpeg"/><Relationship Id="rId7" Type="http://schemas.openxmlformats.org/officeDocument/2006/relationships/image" Target="../media/image37.jpeg"/><Relationship Id="rId12" Type="http://schemas.openxmlformats.org/officeDocument/2006/relationships/image" Target="../media/image42.png"/><Relationship Id="rId2" Type="http://schemas.openxmlformats.org/officeDocument/2006/relationships/image" Target="../media/image32.jpg"/><Relationship Id="rId1" Type="http://schemas.openxmlformats.org/officeDocument/2006/relationships/slideLayout" Target="../slideLayouts/slideLayout3.xml"/><Relationship Id="rId6" Type="http://schemas.openxmlformats.org/officeDocument/2006/relationships/image" Target="../media/image36.jpeg"/><Relationship Id="rId11" Type="http://schemas.openxmlformats.org/officeDocument/2006/relationships/image" Target="../media/image41.jpg"/><Relationship Id="rId5" Type="http://schemas.openxmlformats.org/officeDocument/2006/relationships/image" Target="../media/image35.jpeg"/><Relationship Id="rId15" Type="http://schemas.openxmlformats.org/officeDocument/2006/relationships/image" Target="../media/image45.jpg"/><Relationship Id="rId10" Type="http://schemas.openxmlformats.org/officeDocument/2006/relationships/image" Target="../media/image40.jpg"/><Relationship Id="rId4" Type="http://schemas.openxmlformats.org/officeDocument/2006/relationships/image" Target="../media/image34.png"/><Relationship Id="rId9" Type="http://schemas.openxmlformats.org/officeDocument/2006/relationships/image" Target="../media/image39.jpg"/><Relationship Id="rId14" Type="http://schemas.openxmlformats.org/officeDocument/2006/relationships/image" Target="../media/image44.jpg"/></Relationships>
</file>

<file path=ppt/slides/_rels/slide1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13.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61.emf"/><Relationship Id="rId4" Type="http://schemas.openxmlformats.org/officeDocument/2006/relationships/image" Target="../media/image60.png"/></Relationships>
</file>

<file path=ppt/slides/_rels/slide25.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580.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pn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jpeg"/><Relationship Id="rId11" Type="http://schemas.openxmlformats.org/officeDocument/2006/relationships/image" Target="../media/image19.png"/><Relationship Id="rId5" Type="http://schemas.openxmlformats.org/officeDocument/2006/relationships/image" Target="../media/image13.jpeg"/><Relationship Id="rId10" Type="http://schemas.openxmlformats.org/officeDocument/2006/relationships/image" Target="../media/image18.png"/><Relationship Id="rId4" Type="http://schemas.openxmlformats.org/officeDocument/2006/relationships/image" Target="../media/image12.jpe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27145" y="1235243"/>
            <a:ext cx="8825658" cy="3329581"/>
          </a:xfrm>
        </p:spPr>
        <p:txBody>
          <a:bodyPr/>
          <a:lstStyle/>
          <a:p>
            <a:pPr algn="ctr"/>
            <a:r>
              <a:rPr lang="en-GB" sz="6600" b="1" dirty="0"/>
              <a:t>Conceptual design of RPCs in future muon systems</a:t>
            </a:r>
            <a:endParaRPr lang="en-GB" sz="66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7956" y="0"/>
            <a:ext cx="1122559" cy="1272746"/>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753599" y="5912307"/>
            <a:ext cx="2438399" cy="942848"/>
          </a:xfrm>
          <a:prstGeom prst="rect">
            <a:avLst/>
          </a:prstGeom>
          <a:solidFill>
            <a:schemeClr val="tx1"/>
          </a:solidFill>
        </p:spPr>
      </p:pic>
      <p:sp>
        <p:nvSpPr>
          <p:cNvPr id="7" name="Slide Number Placeholder 6"/>
          <p:cNvSpPr>
            <a:spLocks noGrp="1"/>
          </p:cNvSpPr>
          <p:nvPr>
            <p:ph type="sldNum" sz="quarter" idx="12"/>
          </p:nvPr>
        </p:nvSpPr>
        <p:spPr/>
        <p:txBody>
          <a:bodyPr/>
          <a:lstStyle/>
          <a:p>
            <a:fld id="{F8550EB5-7DBB-40B0-8DCD-2DF6D0BF0886}" type="slidenum">
              <a:rPr lang="en-GB" smtClean="0"/>
              <a:t>1</a:t>
            </a:fld>
            <a:endParaRPr lang="en-GB"/>
          </a:p>
        </p:txBody>
      </p:sp>
      <p:sp>
        <p:nvSpPr>
          <p:cNvPr id="8" name="Date Placeholder 7"/>
          <p:cNvSpPr>
            <a:spLocks noGrp="1"/>
          </p:cNvSpPr>
          <p:nvPr>
            <p:ph type="dt" sz="half" idx="10"/>
          </p:nvPr>
        </p:nvSpPr>
        <p:spPr/>
        <p:txBody>
          <a:bodyPr/>
          <a:lstStyle/>
          <a:p>
            <a:r>
              <a:rPr lang="en-US"/>
              <a:t>1/30/2024</a:t>
            </a:r>
            <a:endParaRPr lang="en-GB"/>
          </a:p>
        </p:txBody>
      </p:sp>
      <p:sp>
        <p:nvSpPr>
          <p:cNvPr id="12" name="Subtitle 2">
            <a:extLst>
              <a:ext uri="{FF2B5EF4-FFF2-40B4-BE49-F238E27FC236}">
                <a16:creationId xmlns:a16="http://schemas.microsoft.com/office/drawing/2014/main" id="{EDFFE76E-3290-FACB-0218-AB1C6F1A60AD}"/>
              </a:ext>
            </a:extLst>
          </p:cNvPr>
          <p:cNvSpPr>
            <a:spLocks noGrp="1"/>
          </p:cNvSpPr>
          <p:nvPr>
            <p:ph type="subTitle" idx="1"/>
          </p:nvPr>
        </p:nvSpPr>
        <p:spPr>
          <a:xfrm>
            <a:off x="1155700" y="4776788"/>
            <a:ext cx="8824913" cy="862012"/>
          </a:xfrm>
        </p:spPr>
        <p:txBody>
          <a:bodyPr>
            <a:normAutofit/>
          </a:bodyPr>
          <a:lstStyle/>
          <a:p>
            <a:r>
              <a:rPr lang="it-IT" dirty="0">
                <a:effectLst/>
              </a:rPr>
              <a:t>G. Aielli Roma Tor Vergata</a:t>
            </a:r>
          </a:p>
          <a:p>
            <a:r>
              <a:rPr lang="en-US" dirty="0"/>
              <a:t>First DRD1 Collaboration Meeting, January 30 2024, CERN</a:t>
            </a:r>
          </a:p>
        </p:txBody>
      </p:sp>
      <p:sp>
        <p:nvSpPr>
          <p:cNvPr id="13" name="Footer Placeholder 12">
            <a:extLst>
              <a:ext uri="{FF2B5EF4-FFF2-40B4-BE49-F238E27FC236}">
                <a16:creationId xmlns:a16="http://schemas.microsoft.com/office/drawing/2014/main" id="{6D726083-91F5-7390-F3FA-7B76FB86B9A6}"/>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3499177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1653754" y="2276194"/>
            <a:ext cx="8825657" cy="1469381"/>
          </a:xfrm>
        </p:spPr>
        <p:txBody>
          <a:bodyPr/>
          <a:lstStyle/>
          <a:p>
            <a:r>
              <a:rPr lang="en-GB" dirty="0">
                <a:solidFill>
                  <a:srgbClr val="0070C0"/>
                </a:solidFill>
              </a:rPr>
              <a:t>Muon detector technologies</a:t>
            </a:r>
          </a:p>
        </p:txBody>
      </p:sp>
      <p:sp>
        <p:nvSpPr>
          <p:cNvPr id="5" name="Text Placeholder 4"/>
          <p:cNvSpPr>
            <a:spLocks noGrp="1"/>
          </p:cNvSpPr>
          <p:nvPr>
            <p:ph type="body" idx="1"/>
          </p:nvPr>
        </p:nvSpPr>
        <p:spPr>
          <a:xfrm>
            <a:off x="1236870" y="3676346"/>
            <a:ext cx="8825658" cy="860400"/>
          </a:xfrm>
        </p:spPr>
        <p:txBody>
          <a:bodyPr/>
          <a:lstStyle/>
          <a:p>
            <a:r>
              <a:rPr lang="it-IT" dirty="0"/>
              <a:t>And new ideas</a:t>
            </a:r>
            <a:endParaRPr lang="en-GB" dirty="0"/>
          </a:p>
        </p:txBody>
      </p:sp>
      <p:sp>
        <p:nvSpPr>
          <p:cNvPr id="6" name="object 3"/>
          <p:cNvSpPr txBox="1"/>
          <p:nvPr/>
        </p:nvSpPr>
        <p:spPr>
          <a:xfrm>
            <a:off x="1154955" y="2597119"/>
            <a:ext cx="81915" cy="258404"/>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0070C0"/>
                </a:solidFill>
                <a:latin typeface="Arial"/>
                <a:cs typeface="Arial"/>
              </a:rPr>
              <a:t>,</a:t>
            </a:r>
            <a:endParaRPr sz="1600">
              <a:solidFill>
                <a:srgbClr val="0070C0"/>
              </a:solidFill>
              <a:latin typeface="Arial"/>
              <a:cs typeface="Arial"/>
            </a:endParaRPr>
          </a:p>
        </p:txBody>
      </p:sp>
      <p:pic>
        <p:nvPicPr>
          <p:cNvPr id="7" name="object 4"/>
          <p:cNvPicPr/>
          <p:nvPr/>
        </p:nvPicPr>
        <p:blipFill rotWithShape="1">
          <a:blip r:embed="rId2" cstate="print"/>
          <a:srcRect r="29296"/>
          <a:stretch/>
        </p:blipFill>
        <p:spPr>
          <a:xfrm>
            <a:off x="0" y="80682"/>
            <a:ext cx="4733365" cy="2873816"/>
          </a:xfrm>
          <a:prstGeom prst="rect">
            <a:avLst/>
          </a:prstGeom>
        </p:spPr>
      </p:pic>
      <p:sp>
        <p:nvSpPr>
          <p:cNvPr id="9" name="object 23"/>
          <p:cNvSpPr txBox="1"/>
          <p:nvPr/>
        </p:nvSpPr>
        <p:spPr>
          <a:xfrm>
            <a:off x="7185890" y="1290342"/>
            <a:ext cx="1381400" cy="764312"/>
          </a:xfrm>
          <a:prstGeom prst="rect">
            <a:avLst/>
          </a:prstGeom>
        </p:spPr>
        <p:txBody>
          <a:bodyPr vert="horz" wrap="square" lIns="0" tIns="12700" rIns="0" bIns="0" rtlCol="0">
            <a:spAutoFit/>
          </a:bodyPr>
          <a:lstStyle/>
          <a:p>
            <a:pPr marL="12700">
              <a:spcBef>
                <a:spcPts val="100"/>
              </a:spcBef>
            </a:pPr>
            <a:r>
              <a:rPr sz="1200" dirty="0">
                <a:solidFill>
                  <a:srgbClr val="0070C0"/>
                </a:solidFill>
                <a:latin typeface="Arial"/>
                <a:cs typeface="Arial"/>
              </a:rPr>
              <a:t>ATLAS</a:t>
            </a:r>
            <a:r>
              <a:rPr sz="1200" spc="-30" dirty="0">
                <a:solidFill>
                  <a:srgbClr val="0070C0"/>
                </a:solidFill>
                <a:latin typeface="Arial"/>
                <a:cs typeface="Arial"/>
              </a:rPr>
              <a:t> </a:t>
            </a:r>
            <a:r>
              <a:rPr lang="it-IT" sz="1200" dirty="0">
                <a:solidFill>
                  <a:srgbClr val="0070C0"/>
                </a:solidFill>
                <a:latin typeface="Arial"/>
                <a:cs typeface="Arial"/>
              </a:rPr>
              <a:t>Ph1 + Ph2 upgrade and </a:t>
            </a:r>
            <a:r>
              <a:rPr lang="en-GB" sz="1200" dirty="0">
                <a:solidFill>
                  <a:srgbClr val="0070C0"/>
                </a:solidFill>
                <a:latin typeface="Arial"/>
                <a:cs typeface="Arial"/>
              </a:rPr>
              <a:t>CMS</a:t>
            </a:r>
            <a:r>
              <a:rPr lang="en-GB" sz="1200" spc="-10" dirty="0">
                <a:solidFill>
                  <a:srgbClr val="0070C0"/>
                </a:solidFill>
                <a:latin typeface="Arial"/>
                <a:cs typeface="Arial"/>
              </a:rPr>
              <a:t> </a:t>
            </a:r>
            <a:r>
              <a:rPr lang="en-GB" sz="1200" dirty="0">
                <a:solidFill>
                  <a:srgbClr val="0070C0"/>
                </a:solidFill>
                <a:latin typeface="Arial"/>
                <a:cs typeface="Arial"/>
              </a:rPr>
              <a:t>RE3/1</a:t>
            </a:r>
            <a:r>
              <a:rPr lang="en-GB" sz="1200" spc="-30" dirty="0">
                <a:solidFill>
                  <a:srgbClr val="0070C0"/>
                </a:solidFill>
                <a:latin typeface="Arial"/>
                <a:cs typeface="Arial"/>
              </a:rPr>
              <a:t> </a:t>
            </a:r>
            <a:r>
              <a:rPr lang="en-GB" sz="1200" dirty="0">
                <a:solidFill>
                  <a:srgbClr val="0070C0"/>
                </a:solidFill>
                <a:latin typeface="Arial"/>
                <a:cs typeface="Arial"/>
              </a:rPr>
              <a:t>&amp;</a:t>
            </a:r>
            <a:r>
              <a:rPr lang="en-GB" sz="1200" spc="-10" dirty="0">
                <a:solidFill>
                  <a:srgbClr val="0070C0"/>
                </a:solidFill>
                <a:latin typeface="Arial"/>
                <a:cs typeface="Arial"/>
              </a:rPr>
              <a:t> </a:t>
            </a:r>
            <a:r>
              <a:rPr lang="en-GB" sz="1200" spc="-20" dirty="0">
                <a:solidFill>
                  <a:srgbClr val="0070C0"/>
                </a:solidFill>
                <a:latin typeface="Arial"/>
                <a:cs typeface="Arial"/>
              </a:rPr>
              <a:t>RE4/1</a:t>
            </a:r>
            <a:endParaRPr lang="en-GB" sz="1200" dirty="0">
              <a:solidFill>
                <a:srgbClr val="0070C0"/>
              </a:solidFill>
              <a:latin typeface="Arial"/>
              <a:cs typeface="Arial"/>
            </a:endParaRPr>
          </a:p>
          <a:p>
            <a:pPr marL="12700">
              <a:lnSpc>
                <a:spcPct val="100000"/>
              </a:lnSpc>
              <a:spcBef>
                <a:spcPts val="100"/>
              </a:spcBef>
            </a:pPr>
            <a:endParaRPr sz="1200" dirty="0">
              <a:solidFill>
                <a:srgbClr val="0070C0"/>
              </a:solidFill>
              <a:latin typeface="Arial"/>
              <a:cs typeface="Arial"/>
            </a:endParaRPr>
          </a:p>
        </p:txBody>
      </p:sp>
      <p:sp>
        <p:nvSpPr>
          <p:cNvPr id="10" name="object 24"/>
          <p:cNvSpPr/>
          <p:nvPr/>
        </p:nvSpPr>
        <p:spPr>
          <a:xfrm>
            <a:off x="7655196" y="1389223"/>
            <a:ext cx="76200" cy="254635"/>
          </a:xfrm>
          <a:custGeom>
            <a:avLst/>
            <a:gdLst/>
            <a:ahLst/>
            <a:cxnLst/>
            <a:rect l="l" t="t" r="r" b="b"/>
            <a:pathLst>
              <a:path w="76200" h="254635">
                <a:moveTo>
                  <a:pt x="0" y="177292"/>
                </a:moveTo>
                <a:lnTo>
                  <a:pt x="36068" y="254508"/>
                </a:lnTo>
                <a:lnTo>
                  <a:pt x="69895" y="191135"/>
                </a:lnTo>
                <a:lnTo>
                  <a:pt x="44069" y="191135"/>
                </a:lnTo>
                <a:lnTo>
                  <a:pt x="31369" y="190881"/>
                </a:lnTo>
                <a:lnTo>
                  <a:pt x="31708" y="178137"/>
                </a:lnTo>
                <a:lnTo>
                  <a:pt x="0" y="177292"/>
                </a:lnTo>
                <a:close/>
              </a:path>
              <a:path w="76200" h="254635">
                <a:moveTo>
                  <a:pt x="31708" y="178137"/>
                </a:moveTo>
                <a:lnTo>
                  <a:pt x="31369" y="190881"/>
                </a:lnTo>
                <a:lnTo>
                  <a:pt x="44069" y="191135"/>
                </a:lnTo>
                <a:lnTo>
                  <a:pt x="44405" y="178476"/>
                </a:lnTo>
                <a:lnTo>
                  <a:pt x="31708" y="178137"/>
                </a:lnTo>
                <a:close/>
              </a:path>
              <a:path w="76200" h="254635">
                <a:moveTo>
                  <a:pt x="44405" y="178476"/>
                </a:moveTo>
                <a:lnTo>
                  <a:pt x="44069" y="191135"/>
                </a:lnTo>
                <a:lnTo>
                  <a:pt x="69895" y="191135"/>
                </a:lnTo>
                <a:lnTo>
                  <a:pt x="76200" y="179324"/>
                </a:lnTo>
                <a:lnTo>
                  <a:pt x="44405" y="178476"/>
                </a:lnTo>
                <a:close/>
              </a:path>
              <a:path w="76200" h="254635">
                <a:moveTo>
                  <a:pt x="36449" y="0"/>
                </a:moveTo>
                <a:lnTo>
                  <a:pt x="31708" y="178137"/>
                </a:lnTo>
                <a:lnTo>
                  <a:pt x="44405" y="178476"/>
                </a:lnTo>
                <a:lnTo>
                  <a:pt x="49149" y="254"/>
                </a:lnTo>
                <a:lnTo>
                  <a:pt x="36449" y="0"/>
                </a:lnTo>
                <a:close/>
              </a:path>
            </a:pathLst>
          </a:custGeom>
          <a:solidFill>
            <a:srgbClr val="000000"/>
          </a:solidFill>
        </p:spPr>
        <p:txBody>
          <a:bodyPr wrap="square" lIns="0" tIns="0" rIns="0" bIns="0" rtlCol="0"/>
          <a:lstStyle/>
          <a:p>
            <a:endParaRPr>
              <a:solidFill>
                <a:srgbClr val="0070C0"/>
              </a:solidFill>
            </a:endParaRPr>
          </a:p>
        </p:txBody>
      </p:sp>
      <p:pic>
        <p:nvPicPr>
          <p:cNvPr id="18" name="Grafik 6"/>
          <p:cNvPicPr>
            <a:picLocks noChangeAspect="1"/>
          </p:cNvPicPr>
          <p:nvPr/>
        </p:nvPicPr>
        <p:blipFill rotWithShape="1">
          <a:blip r:embed="rId3" cstate="print">
            <a:extLst>
              <a:ext uri="{28A0092B-C50C-407E-A947-70E740481C1C}">
                <a14:useLocalDpi xmlns:a14="http://schemas.microsoft.com/office/drawing/2010/main" val="0"/>
              </a:ext>
            </a:extLst>
          </a:blip>
          <a:srcRect t="20719" r="16305" b="32357"/>
          <a:stretch/>
        </p:blipFill>
        <p:spPr>
          <a:xfrm>
            <a:off x="6692054" y="1902506"/>
            <a:ext cx="2324857" cy="977596"/>
          </a:xfrm>
          <a:prstGeom prst="rect">
            <a:avLst/>
          </a:prstGeom>
        </p:spPr>
      </p:pic>
      <p:sp>
        <p:nvSpPr>
          <p:cNvPr id="2" name="TextBox 1"/>
          <p:cNvSpPr txBox="1"/>
          <p:nvPr/>
        </p:nvSpPr>
        <p:spPr>
          <a:xfrm>
            <a:off x="7632306" y="68568"/>
            <a:ext cx="444352" cy="253916"/>
          </a:xfrm>
          <a:prstGeom prst="rect">
            <a:avLst/>
          </a:prstGeom>
          <a:noFill/>
        </p:spPr>
        <p:txBody>
          <a:bodyPr wrap="none" rtlCol="0">
            <a:spAutoFit/>
          </a:bodyPr>
          <a:lstStyle/>
          <a:p>
            <a:r>
              <a:rPr lang="it-IT" sz="1050" b="1" dirty="0">
                <a:solidFill>
                  <a:schemeClr val="bg1"/>
                </a:solidFill>
              </a:rPr>
              <a:t>RPC</a:t>
            </a:r>
            <a:endParaRPr lang="en-GB" sz="1050" b="1" dirty="0">
              <a:solidFill>
                <a:schemeClr val="bg1"/>
              </a:solidFill>
            </a:endParaRPr>
          </a:p>
        </p:txBody>
      </p:sp>
      <p:pic>
        <p:nvPicPr>
          <p:cNvPr id="3" name="Picture 2"/>
          <p:cNvPicPr>
            <a:picLocks noChangeAspect="1"/>
          </p:cNvPicPr>
          <p:nvPr/>
        </p:nvPicPr>
        <p:blipFill>
          <a:blip r:embed="rId4"/>
          <a:stretch>
            <a:fillRect/>
          </a:stretch>
        </p:blipFill>
        <p:spPr>
          <a:xfrm>
            <a:off x="6776661" y="-74606"/>
            <a:ext cx="2414837" cy="1559670"/>
          </a:xfrm>
          <a:prstGeom prst="rect">
            <a:avLst/>
          </a:prstGeom>
        </p:spPr>
      </p:pic>
      <p:pic>
        <p:nvPicPr>
          <p:cNvPr id="72" name="Picture 24"/>
          <p:cNvPicPr/>
          <p:nvPr/>
        </p:nvPicPr>
        <p:blipFill>
          <a:blip r:embed="rId5">
            <a:lum bright="12000"/>
          </a:blip>
          <a:stretch/>
        </p:blipFill>
        <p:spPr>
          <a:xfrm>
            <a:off x="9250777" y="1944960"/>
            <a:ext cx="1223672" cy="935142"/>
          </a:xfrm>
          <a:prstGeom prst="rect">
            <a:avLst/>
          </a:prstGeom>
          <a:ln w="9360">
            <a:solidFill>
              <a:srgbClr val="000000"/>
            </a:solidFill>
            <a:miter/>
          </a:ln>
        </p:spPr>
      </p:pic>
      <p:sp>
        <p:nvSpPr>
          <p:cNvPr id="73" name="Rectangle 72"/>
          <p:cNvSpPr/>
          <p:nvPr/>
        </p:nvSpPr>
        <p:spPr>
          <a:xfrm>
            <a:off x="9191498" y="1389223"/>
            <a:ext cx="1742059" cy="461665"/>
          </a:xfrm>
          <a:prstGeom prst="rect">
            <a:avLst/>
          </a:prstGeom>
        </p:spPr>
        <p:txBody>
          <a:bodyPr wrap="square">
            <a:spAutoFit/>
          </a:bodyPr>
          <a:lstStyle/>
          <a:p>
            <a:r>
              <a:rPr lang="it-IT" sz="1200" dirty="0">
                <a:solidFill>
                  <a:srgbClr val="0070C0"/>
                </a:solidFill>
                <a:latin typeface="Arial"/>
                <a:cs typeface="Arial"/>
              </a:rPr>
              <a:t>Several experiments at GSI and RICH</a:t>
            </a:r>
            <a:endParaRPr lang="en-GB" sz="1200" dirty="0"/>
          </a:p>
        </p:txBody>
      </p:sp>
      <p:pic>
        <p:nvPicPr>
          <p:cNvPr id="3076" name="Picture 4" descr="News | Max Planck Institut für Physi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67231" y="1902506"/>
            <a:ext cx="1402927" cy="100309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ypical drift time distribution at nominal operating conditions and the...  | Download Scientific Diagram"/>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0792"/>
          <a:stretch/>
        </p:blipFill>
        <p:spPr bwMode="auto">
          <a:xfrm>
            <a:off x="5116383" y="322484"/>
            <a:ext cx="1321374" cy="1178770"/>
          </a:xfrm>
          <a:prstGeom prst="rect">
            <a:avLst/>
          </a:prstGeom>
          <a:noFill/>
          <a:extLst>
            <a:ext uri="{909E8E84-426E-40DD-AFC4-6F175D3DCCD1}">
              <a14:hiddenFill xmlns:a14="http://schemas.microsoft.com/office/drawing/2010/main">
                <a:solidFill>
                  <a:srgbClr val="FFFFFF"/>
                </a:solidFill>
              </a14:hiddenFill>
            </a:ext>
          </a:extLst>
        </p:spPr>
      </p:pic>
      <p:sp>
        <p:nvSpPr>
          <p:cNvPr id="77" name="object 23"/>
          <p:cNvSpPr txBox="1"/>
          <p:nvPr/>
        </p:nvSpPr>
        <p:spPr>
          <a:xfrm>
            <a:off x="5131548" y="1439990"/>
            <a:ext cx="1381400" cy="382156"/>
          </a:xfrm>
          <a:prstGeom prst="rect">
            <a:avLst/>
          </a:prstGeom>
        </p:spPr>
        <p:txBody>
          <a:bodyPr vert="horz" wrap="square" lIns="0" tIns="12700" rIns="0" bIns="0" rtlCol="0">
            <a:spAutoFit/>
          </a:bodyPr>
          <a:lstStyle/>
          <a:p>
            <a:pPr marL="12700">
              <a:spcBef>
                <a:spcPts val="100"/>
              </a:spcBef>
            </a:pPr>
            <a:r>
              <a:rPr sz="1200" dirty="0">
                <a:solidFill>
                  <a:srgbClr val="0070C0"/>
                </a:solidFill>
                <a:latin typeface="Arial"/>
                <a:cs typeface="Arial"/>
              </a:rPr>
              <a:t>ATLAS</a:t>
            </a:r>
            <a:r>
              <a:rPr sz="1200" spc="-30" dirty="0">
                <a:solidFill>
                  <a:srgbClr val="0070C0"/>
                </a:solidFill>
                <a:latin typeface="Arial"/>
                <a:cs typeface="Arial"/>
              </a:rPr>
              <a:t> </a:t>
            </a:r>
            <a:r>
              <a:rPr lang="it-IT" sz="1200" dirty="0">
                <a:solidFill>
                  <a:srgbClr val="0070C0"/>
                </a:solidFill>
                <a:latin typeface="Arial"/>
                <a:cs typeface="Arial"/>
              </a:rPr>
              <a:t>Ph1 + Ph2 upgrade</a:t>
            </a:r>
            <a:endParaRPr sz="1200" dirty="0">
              <a:solidFill>
                <a:srgbClr val="0070C0"/>
              </a:solidFill>
              <a:latin typeface="Arial"/>
              <a:cs typeface="Arial"/>
            </a:endParaRPr>
          </a:p>
        </p:txBody>
      </p:sp>
      <p:sp>
        <p:nvSpPr>
          <p:cNvPr id="78" name="TextBox 77"/>
          <p:cNvSpPr txBox="1"/>
          <p:nvPr/>
        </p:nvSpPr>
        <p:spPr>
          <a:xfrm>
            <a:off x="5550095" y="80682"/>
            <a:ext cx="516488" cy="253916"/>
          </a:xfrm>
          <a:prstGeom prst="rect">
            <a:avLst/>
          </a:prstGeom>
          <a:noFill/>
        </p:spPr>
        <p:txBody>
          <a:bodyPr wrap="none" rtlCol="0">
            <a:spAutoFit/>
          </a:bodyPr>
          <a:lstStyle/>
          <a:p>
            <a:r>
              <a:rPr lang="it-IT" sz="1050" b="1" dirty="0">
                <a:solidFill>
                  <a:schemeClr val="bg1"/>
                </a:solidFill>
              </a:rPr>
              <a:t>sMDT</a:t>
            </a:r>
            <a:endParaRPr lang="en-GB" sz="1050" b="1" dirty="0">
              <a:solidFill>
                <a:schemeClr val="bg1"/>
              </a:solidFill>
            </a:endParaRPr>
          </a:p>
        </p:txBody>
      </p:sp>
      <p:grpSp>
        <p:nvGrpSpPr>
          <p:cNvPr id="79" name="object 7"/>
          <p:cNvGrpSpPr/>
          <p:nvPr/>
        </p:nvGrpSpPr>
        <p:grpSpPr>
          <a:xfrm>
            <a:off x="152631" y="4119263"/>
            <a:ext cx="7321520" cy="2296762"/>
            <a:chOff x="935736" y="4750308"/>
            <a:chExt cx="7033259" cy="1973580"/>
          </a:xfrm>
        </p:grpSpPr>
        <p:pic>
          <p:nvPicPr>
            <p:cNvPr id="80" name="object 8"/>
            <p:cNvPicPr/>
            <p:nvPr/>
          </p:nvPicPr>
          <p:blipFill>
            <a:blip r:embed="rId8" cstate="print"/>
            <a:stretch>
              <a:fillRect/>
            </a:stretch>
          </p:blipFill>
          <p:spPr>
            <a:xfrm>
              <a:off x="935736" y="4750308"/>
              <a:ext cx="5873496" cy="1973580"/>
            </a:xfrm>
            <a:prstGeom prst="rect">
              <a:avLst/>
            </a:prstGeom>
          </p:spPr>
        </p:pic>
        <p:pic>
          <p:nvPicPr>
            <p:cNvPr id="81" name="object 9"/>
            <p:cNvPicPr/>
            <p:nvPr/>
          </p:nvPicPr>
          <p:blipFill>
            <a:blip r:embed="rId9" cstate="print"/>
            <a:stretch>
              <a:fillRect/>
            </a:stretch>
          </p:blipFill>
          <p:spPr>
            <a:xfrm>
              <a:off x="6943344" y="4846320"/>
              <a:ext cx="1025612" cy="422148"/>
            </a:xfrm>
            <a:prstGeom prst="rect">
              <a:avLst/>
            </a:prstGeom>
          </p:spPr>
        </p:pic>
        <p:pic>
          <p:nvPicPr>
            <p:cNvPr id="82" name="object 10"/>
            <p:cNvPicPr/>
            <p:nvPr/>
          </p:nvPicPr>
          <p:blipFill>
            <a:blip r:embed="rId10" cstate="print"/>
            <a:stretch>
              <a:fillRect/>
            </a:stretch>
          </p:blipFill>
          <p:spPr>
            <a:xfrm>
              <a:off x="6809232" y="5288280"/>
              <a:ext cx="1155192" cy="318516"/>
            </a:xfrm>
            <a:prstGeom prst="rect">
              <a:avLst/>
            </a:prstGeom>
          </p:spPr>
        </p:pic>
      </p:grpSp>
      <p:pic>
        <p:nvPicPr>
          <p:cNvPr id="83" name="object 12"/>
          <p:cNvPicPr/>
          <p:nvPr/>
        </p:nvPicPr>
        <p:blipFill>
          <a:blip r:embed="rId11" cstate="print"/>
          <a:stretch>
            <a:fillRect/>
          </a:stretch>
        </p:blipFill>
        <p:spPr>
          <a:xfrm>
            <a:off x="7891034" y="5373584"/>
            <a:ext cx="1460701" cy="1023293"/>
          </a:xfrm>
          <a:prstGeom prst="rect">
            <a:avLst/>
          </a:prstGeom>
        </p:spPr>
      </p:pic>
      <p:sp>
        <p:nvSpPr>
          <p:cNvPr id="84" name="object 13"/>
          <p:cNvSpPr txBox="1"/>
          <p:nvPr/>
        </p:nvSpPr>
        <p:spPr>
          <a:xfrm>
            <a:off x="7942090" y="5214541"/>
            <a:ext cx="865505" cy="151323"/>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006FC0"/>
                </a:solidFill>
                <a:latin typeface="Arial"/>
                <a:cs typeface="Arial"/>
              </a:rPr>
              <a:t>RCC</a:t>
            </a:r>
            <a:r>
              <a:rPr sz="900" spc="-25" dirty="0">
                <a:solidFill>
                  <a:srgbClr val="006FC0"/>
                </a:solidFill>
                <a:latin typeface="Arial"/>
                <a:cs typeface="Arial"/>
              </a:rPr>
              <a:t> </a:t>
            </a:r>
            <a:r>
              <a:rPr lang="it-IT" sz="900" spc="-10" dirty="0">
                <a:solidFill>
                  <a:srgbClr val="006FC0"/>
                </a:solidFill>
                <a:latin typeface="Arial"/>
                <a:cs typeface="Arial"/>
              </a:rPr>
              <a:t>Cardarelli</a:t>
            </a:r>
            <a:endParaRPr sz="900" dirty="0">
              <a:latin typeface="Arial"/>
              <a:cs typeface="Arial"/>
            </a:endParaRPr>
          </a:p>
        </p:txBody>
      </p:sp>
      <p:pic>
        <p:nvPicPr>
          <p:cNvPr id="85" name="object 14"/>
          <p:cNvPicPr/>
          <p:nvPr/>
        </p:nvPicPr>
        <p:blipFill>
          <a:blip r:embed="rId12" cstate="print"/>
          <a:stretch>
            <a:fillRect/>
          </a:stretch>
        </p:blipFill>
        <p:spPr>
          <a:xfrm>
            <a:off x="7891034" y="4443295"/>
            <a:ext cx="1153667" cy="934212"/>
          </a:xfrm>
          <a:prstGeom prst="rect">
            <a:avLst/>
          </a:prstGeom>
        </p:spPr>
      </p:pic>
      <p:grpSp>
        <p:nvGrpSpPr>
          <p:cNvPr id="87" name="object 16"/>
          <p:cNvGrpSpPr/>
          <p:nvPr/>
        </p:nvGrpSpPr>
        <p:grpSpPr>
          <a:xfrm>
            <a:off x="9250776" y="4382464"/>
            <a:ext cx="1418103" cy="832077"/>
            <a:chOff x="9422892" y="4963667"/>
            <a:chExt cx="1219200" cy="649605"/>
          </a:xfrm>
        </p:grpSpPr>
        <p:pic>
          <p:nvPicPr>
            <p:cNvPr id="88" name="object 17"/>
            <p:cNvPicPr/>
            <p:nvPr/>
          </p:nvPicPr>
          <p:blipFill>
            <a:blip r:embed="rId13" cstate="print"/>
            <a:stretch>
              <a:fillRect/>
            </a:stretch>
          </p:blipFill>
          <p:spPr>
            <a:xfrm>
              <a:off x="9428988" y="4963667"/>
              <a:ext cx="1213103" cy="373379"/>
            </a:xfrm>
            <a:prstGeom prst="rect">
              <a:avLst/>
            </a:prstGeom>
          </p:spPr>
        </p:pic>
        <p:pic>
          <p:nvPicPr>
            <p:cNvPr id="89" name="object 18"/>
            <p:cNvPicPr/>
            <p:nvPr/>
          </p:nvPicPr>
          <p:blipFill>
            <a:blip r:embed="rId14" cstate="print"/>
            <a:stretch>
              <a:fillRect/>
            </a:stretch>
          </p:blipFill>
          <p:spPr>
            <a:xfrm>
              <a:off x="9422892" y="5262371"/>
              <a:ext cx="1214627" cy="350520"/>
            </a:xfrm>
            <a:prstGeom prst="rect">
              <a:avLst/>
            </a:prstGeom>
          </p:spPr>
        </p:pic>
      </p:grpSp>
      <p:sp>
        <p:nvSpPr>
          <p:cNvPr id="90" name="object 19"/>
          <p:cNvSpPr txBox="1"/>
          <p:nvPr/>
        </p:nvSpPr>
        <p:spPr>
          <a:xfrm>
            <a:off x="7935304" y="3955079"/>
            <a:ext cx="2388235" cy="498213"/>
          </a:xfrm>
          <a:prstGeom prst="rect">
            <a:avLst/>
          </a:prstGeom>
        </p:spPr>
        <p:txBody>
          <a:bodyPr vert="horz" wrap="square" lIns="0" tIns="31115" rIns="0" bIns="0" rtlCol="0">
            <a:spAutoFit/>
          </a:bodyPr>
          <a:lstStyle/>
          <a:p>
            <a:pPr marL="1390015">
              <a:lnSpc>
                <a:spcPct val="100000"/>
              </a:lnSpc>
              <a:spcBef>
                <a:spcPts val="245"/>
              </a:spcBef>
            </a:pPr>
            <a:r>
              <a:rPr sz="900" b="1" dirty="0">
                <a:solidFill>
                  <a:srgbClr val="006FC0"/>
                </a:solidFill>
                <a:latin typeface="Arial"/>
                <a:cs typeface="Arial"/>
              </a:rPr>
              <a:t>sRPC</a:t>
            </a:r>
            <a:r>
              <a:rPr sz="900" b="1" spc="-25" dirty="0">
                <a:solidFill>
                  <a:srgbClr val="006FC0"/>
                </a:solidFill>
                <a:latin typeface="Arial"/>
                <a:cs typeface="Arial"/>
              </a:rPr>
              <a:t> </a:t>
            </a:r>
            <a:r>
              <a:rPr sz="900" b="1" spc="-10" dirty="0">
                <a:solidFill>
                  <a:srgbClr val="006FC0"/>
                </a:solidFill>
                <a:latin typeface="Arial"/>
                <a:cs typeface="Arial"/>
              </a:rPr>
              <a:t>(Bencivenni</a:t>
            </a:r>
            <a:endParaRPr sz="900" dirty="0">
              <a:latin typeface="Arial"/>
              <a:cs typeface="Arial"/>
            </a:endParaRPr>
          </a:p>
          <a:p>
            <a:pPr marL="12700">
              <a:lnSpc>
                <a:spcPct val="100000"/>
              </a:lnSpc>
              <a:spcBef>
                <a:spcPts val="150"/>
              </a:spcBef>
            </a:pPr>
            <a:r>
              <a:rPr sz="900" dirty="0">
                <a:solidFill>
                  <a:srgbClr val="006FC0"/>
                </a:solidFill>
                <a:latin typeface="Arial"/>
                <a:cs typeface="Arial"/>
              </a:rPr>
              <a:t>single</a:t>
            </a:r>
            <a:r>
              <a:rPr sz="900" spc="-10" dirty="0">
                <a:solidFill>
                  <a:srgbClr val="006FC0"/>
                </a:solidFill>
                <a:latin typeface="Arial"/>
                <a:cs typeface="Arial"/>
              </a:rPr>
              <a:t> </a:t>
            </a:r>
            <a:r>
              <a:rPr sz="900" dirty="0">
                <a:solidFill>
                  <a:srgbClr val="006FC0"/>
                </a:solidFill>
                <a:latin typeface="Arial"/>
                <a:cs typeface="Arial"/>
              </a:rPr>
              <a:t>gap</a:t>
            </a:r>
            <a:r>
              <a:rPr sz="900" spc="-5" dirty="0">
                <a:solidFill>
                  <a:srgbClr val="006FC0"/>
                </a:solidFill>
                <a:latin typeface="Arial"/>
                <a:cs typeface="Arial"/>
              </a:rPr>
              <a:t> </a:t>
            </a:r>
            <a:r>
              <a:rPr sz="900" dirty="0">
                <a:solidFill>
                  <a:srgbClr val="006FC0"/>
                </a:solidFill>
                <a:latin typeface="Arial"/>
                <a:cs typeface="Arial"/>
              </a:rPr>
              <a:t>semi-</a:t>
            </a:r>
            <a:r>
              <a:rPr sz="900" spc="-10" dirty="0">
                <a:solidFill>
                  <a:srgbClr val="006FC0"/>
                </a:solidFill>
                <a:latin typeface="Arial"/>
                <a:cs typeface="Arial"/>
              </a:rPr>
              <a:t>conductor</a:t>
            </a:r>
            <a:endParaRPr lang="it-IT" sz="900" spc="-10" dirty="0">
              <a:solidFill>
                <a:srgbClr val="006FC0"/>
              </a:solidFill>
              <a:latin typeface="Arial"/>
              <a:cs typeface="Arial"/>
            </a:endParaRPr>
          </a:p>
          <a:p>
            <a:pPr marL="12700">
              <a:lnSpc>
                <a:spcPct val="100000"/>
              </a:lnSpc>
              <a:spcBef>
                <a:spcPts val="150"/>
              </a:spcBef>
            </a:pPr>
            <a:r>
              <a:rPr lang="it-IT" sz="900" spc="-10" dirty="0">
                <a:solidFill>
                  <a:srgbClr val="006FC0"/>
                </a:solidFill>
                <a:latin typeface="Arial"/>
                <a:cs typeface="Arial"/>
              </a:rPr>
              <a:t>R. Cardarelli</a:t>
            </a:r>
            <a:endParaRPr sz="900" dirty="0">
              <a:latin typeface="Arial"/>
              <a:cs typeface="Arial"/>
            </a:endParaRPr>
          </a:p>
        </p:txBody>
      </p:sp>
      <p:pic>
        <p:nvPicPr>
          <p:cNvPr id="94" name="object 11"/>
          <p:cNvPicPr/>
          <p:nvPr/>
        </p:nvPicPr>
        <p:blipFill>
          <a:blip r:embed="rId15" cstate="print"/>
          <a:stretch>
            <a:fillRect/>
          </a:stretch>
        </p:blipFill>
        <p:spPr>
          <a:xfrm>
            <a:off x="6376807" y="5373584"/>
            <a:ext cx="1022603" cy="784860"/>
          </a:xfrm>
          <a:prstGeom prst="rect">
            <a:avLst/>
          </a:prstGeom>
        </p:spPr>
      </p:pic>
      <p:sp>
        <p:nvSpPr>
          <p:cNvPr id="74" name="Slide Number Placeholder 73"/>
          <p:cNvSpPr>
            <a:spLocks noGrp="1"/>
          </p:cNvSpPr>
          <p:nvPr>
            <p:ph type="sldNum" sz="quarter" idx="12"/>
          </p:nvPr>
        </p:nvSpPr>
        <p:spPr/>
        <p:txBody>
          <a:bodyPr/>
          <a:lstStyle/>
          <a:p>
            <a:fld id="{F8550EB5-7DBB-40B0-8DCD-2DF6D0BF0886}" type="slidenum">
              <a:rPr lang="en-GB" smtClean="0"/>
              <a:t>10</a:t>
            </a:fld>
            <a:endParaRPr lang="en-GB"/>
          </a:p>
        </p:txBody>
      </p:sp>
      <p:sp>
        <p:nvSpPr>
          <p:cNvPr id="75" name="Date Placeholder 74"/>
          <p:cNvSpPr>
            <a:spLocks noGrp="1"/>
          </p:cNvSpPr>
          <p:nvPr>
            <p:ph type="dt" sz="half" idx="10"/>
          </p:nvPr>
        </p:nvSpPr>
        <p:spPr/>
        <p:txBody>
          <a:bodyPr/>
          <a:lstStyle/>
          <a:p>
            <a:r>
              <a:rPr lang="en-US"/>
              <a:t>1/30/2024</a:t>
            </a:r>
            <a:endParaRPr lang="en-GB"/>
          </a:p>
        </p:txBody>
      </p:sp>
      <p:sp>
        <p:nvSpPr>
          <p:cNvPr id="8" name="Footer Placeholder 7">
            <a:extLst>
              <a:ext uri="{FF2B5EF4-FFF2-40B4-BE49-F238E27FC236}">
                <a16:creationId xmlns:a16="http://schemas.microsoft.com/office/drawing/2014/main" id="{B7523192-C19E-D9EA-19F9-708E0C701007}"/>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32245024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a:t>Basic principles of muon detectors</a:t>
            </a:r>
          </a:p>
        </p:txBody>
      </p:sp>
      <p:sp>
        <p:nvSpPr>
          <p:cNvPr id="3" name="Content Placeholder 2"/>
          <p:cNvSpPr>
            <a:spLocks noGrp="1"/>
          </p:cNvSpPr>
          <p:nvPr>
            <p:ph idx="1"/>
          </p:nvPr>
        </p:nvSpPr>
        <p:spPr>
          <a:xfrm>
            <a:off x="646112" y="1222835"/>
            <a:ext cx="10462612" cy="1869989"/>
          </a:xfrm>
        </p:spPr>
        <p:txBody>
          <a:bodyPr>
            <a:normAutofit lnSpcReduction="10000"/>
          </a:bodyPr>
          <a:lstStyle/>
          <a:p>
            <a:r>
              <a:rPr lang="it-IT" dirty="0"/>
              <a:t>All gaseous detectors designed for muons share the same base principle:</a:t>
            </a:r>
          </a:p>
          <a:p>
            <a:pPr lvl="1"/>
            <a:r>
              <a:rPr lang="it-IT" dirty="0"/>
              <a:t>A gaseous target thick enough for a MIP to release a sufficient primary ionization</a:t>
            </a:r>
          </a:p>
          <a:p>
            <a:pPr lvl="1"/>
            <a:r>
              <a:rPr lang="it-IT" dirty="0"/>
              <a:t>An electric field sufficiently strong to start an avalanche multiplication</a:t>
            </a:r>
          </a:p>
          <a:p>
            <a:pPr lvl="1"/>
            <a:r>
              <a:rPr lang="it-IT" dirty="0"/>
              <a:t>A segmented pick-up electrode to readout the signal and extact a space-time information</a:t>
            </a:r>
          </a:p>
        </p:txBody>
      </p:sp>
      <p:sp>
        <p:nvSpPr>
          <p:cNvPr id="4" name="Rectangle 39"/>
          <p:cNvSpPr>
            <a:spLocks noChangeArrowheads="1"/>
          </p:cNvSpPr>
          <p:nvPr/>
        </p:nvSpPr>
        <p:spPr bwMode="auto">
          <a:xfrm>
            <a:off x="7824238" y="3542483"/>
            <a:ext cx="2067131" cy="863059"/>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6" name="Oval 4"/>
          <p:cNvSpPr>
            <a:spLocks noChangeArrowheads="1"/>
          </p:cNvSpPr>
          <p:nvPr/>
        </p:nvSpPr>
        <p:spPr bwMode="auto">
          <a:xfrm>
            <a:off x="1299042" y="3519488"/>
            <a:ext cx="1592262" cy="1663700"/>
          </a:xfrm>
          <a:prstGeom prst="ellipse">
            <a:avLst/>
          </a:prstGeom>
          <a:solidFill>
            <a:schemeClr val="hlink"/>
          </a:solidFill>
          <a:ln w="38100">
            <a:solidFill>
              <a:srgbClr val="00B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7" name="Oval 33"/>
          <p:cNvSpPr>
            <a:spLocks noChangeArrowheads="1"/>
          </p:cNvSpPr>
          <p:nvPr/>
        </p:nvSpPr>
        <p:spPr bwMode="auto">
          <a:xfrm>
            <a:off x="1884829" y="4133850"/>
            <a:ext cx="400050" cy="476250"/>
          </a:xfrm>
          <a:prstGeom prst="ellipse">
            <a:avLst/>
          </a:prstGeom>
          <a:solidFill>
            <a:srgbClr val="FFFF00"/>
          </a:solidFill>
          <a:ln w="9525">
            <a:solidFill>
              <a:srgbClr val="FFFF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8" name="Oval 5"/>
          <p:cNvSpPr>
            <a:spLocks noChangeArrowheads="1"/>
          </p:cNvSpPr>
          <p:nvPr/>
        </p:nvSpPr>
        <p:spPr bwMode="auto">
          <a:xfrm>
            <a:off x="2026117" y="4314825"/>
            <a:ext cx="111125" cy="103188"/>
          </a:xfrm>
          <a:prstGeom prst="ellipse">
            <a:avLst/>
          </a:prstGeom>
          <a:solidFill>
            <a:srgbClr val="00B0F0"/>
          </a:solidFill>
          <a:ln w="9525">
            <a:solidFill>
              <a:srgbClr val="FF0000"/>
            </a:solidFill>
            <a:round/>
            <a:headEnd/>
            <a:tailEnd/>
          </a:ln>
          <a:effectLst/>
        </p:spPr>
        <p:txBody>
          <a:bodyPr wrap="none" anchor="ctr"/>
          <a:lstStyle/>
          <a:p>
            <a:endParaRPr lang="it-IT" dirty="0"/>
          </a:p>
        </p:txBody>
      </p:sp>
      <p:sp>
        <p:nvSpPr>
          <p:cNvPr id="9" name="Line 6"/>
          <p:cNvSpPr>
            <a:spLocks noChangeShapeType="1"/>
          </p:cNvSpPr>
          <p:nvPr/>
        </p:nvSpPr>
        <p:spPr bwMode="auto">
          <a:xfrm flipV="1">
            <a:off x="2081679" y="3844925"/>
            <a:ext cx="658813" cy="5207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0" name="Line 7"/>
          <p:cNvSpPr>
            <a:spLocks noChangeShapeType="1"/>
          </p:cNvSpPr>
          <p:nvPr/>
        </p:nvSpPr>
        <p:spPr bwMode="auto">
          <a:xfrm flipH="1">
            <a:off x="1422867" y="4418013"/>
            <a:ext cx="603250" cy="466725"/>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1" name="Line 9"/>
          <p:cNvSpPr>
            <a:spLocks noChangeShapeType="1"/>
          </p:cNvSpPr>
          <p:nvPr/>
        </p:nvSpPr>
        <p:spPr bwMode="auto">
          <a:xfrm flipH="1" flipV="1">
            <a:off x="1587967" y="3689350"/>
            <a:ext cx="438150" cy="625475"/>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2" name="Line 10"/>
          <p:cNvSpPr>
            <a:spLocks noChangeShapeType="1"/>
          </p:cNvSpPr>
          <p:nvPr/>
        </p:nvSpPr>
        <p:spPr bwMode="auto">
          <a:xfrm>
            <a:off x="2081679" y="4418013"/>
            <a:ext cx="439738" cy="623887"/>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3" name="Line 14"/>
          <p:cNvSpPr>
            <a:spLocks noChangeShapeType="1"/>
          </p:cNvSpPr>
          <p:nvPr/>
        </p:nvSpPr>
        <p:spPr bwMode="auto">
          <a:xfrm flipV="1">
            <a:off x="2081679" y="3533775"/>
            <a:ext cx="109538" cy="78105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4" name="Line 15"/>
          <p:cNvSpPr>
            <a:spLocks noChangeShapeType="1"/>
          </p:cNvSpPr>
          <p:nvPr/>
        </p:nvSpPr>
        <p:spPr bwMode="auto">
          <a:xfrm flipH="1">
            <a:off x="1972142" y="4418013"/>
            <a:ext cx="109537" cy="78105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5" name="Line 16"/>
          <p:cNvSpPr>
            <a:spLocks noChangeShapeType="1"/>
          </p:cNvSpPr>
          <p:nvPr/>
        </p:nvSpPr>
        <p:spPr bwMode="auto">
          <a:xfrm>
            <a:off x="2100729" y="4384675"/>
            <a:ext cx="769938" cy="207963"/>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6" name="Line 17"/>
          <p:cNvSpPr>
            <a:spLocks noChangeShapeType="1"/>
          </p:cNvSpPr>
          <p:nvPr/>
        </p:nvSpPr>
        <p:spPr bwMode="auto">
          <a:xfrm flipH="1" flipV="1">
            <a:off x="1313329" y="4175125"/>
            <a:ext cx="712788" cy="1905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grpSp>
        <p:nvGrpSpPr>
          <p:cNvPr id="17" name="Group 31"/>
          <p:cNvGrpSpPr>
            <a:grpSpLocks/>
          </p:cNvGrpSpPr>
          <p:nvPr/>
        </p:nvGrpSpPr>
        <p:grpSpPr bwMode="auto">
          <a:xfrm>
            <a:off x="7805189" y="3514883"/>
            <a:ext cx="2082800" cy="897009"/>
            <a:chOff x="3672" y="2004"/>
            <a:chExt cx="1492" cy="520"/>
          </a:xfrm>
        </p:grpSpPr>
        <p:sp>
          <p:nvSpPr>
            <p:cNvPr id="18" name="Line 18"/>
            <p:cNvSpPr>
              <a:spLocks noChangeShapeType="1"/>
            </p:cNvSpPr>
            <p:nvPr/>
          </p:nvSpPr>
          <p:spPr bwMode="auto">
            <a:xfrm>
              <a:off x="3672" y="2004"/>
              <a:ext cx="1488" cy="0"/>
            </a:xfrm>
            <a:prstGeom prst="line">
              <a:avLst/>
            </a:prstGeom>
            <a:noFill/>
            <a:ln w="76200">
              <a:solidFill>
                <a:srgbClr val="00B0F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9" name="Line 19"/>
            <p:cNvSpPr>
              <a:spLocks noChangeShapeType="1"/>
            </p:cNvSpPr>
            <p:nvPr/>
          </p:nvSpPr>
          <p:spPr bwMode="auto">
            <a:xfrm>
              <a:off x="3676" y="2524"/>
              <a:ext cx="1488" cy="0"/>
            </a:xfrm>
            <a:prstGeom prst="line">
              <a:avLst/>
            </a:prstGeom>
            <a:noFill/>
            <a:ln w="76200">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0" name="Line 20"/>
            <p:cNvSpPr>
              <a:spLocks noChangeShapeType="1"/>
            </p:cNvSpPr>
            <p:nvPr/>
          </p:nvSpPr>
          <p:spPr bwMode="auto">
            <a:xfrm>
              <a:off x="3792"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1" name="Line 21"/>
            <p:cNvSpPr>
              <a:spLocks noChangeShapeType="1"/>
            </p:cNvSpPr>
            <p:nvPr/>
          </p:nvSpPr>
          <p:spPr bwMode="auto">
            <a:xfrm>
              <a:off x="3928"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2" name="Line 22"/>
            <p:cNvSpPr>
              <a:spLocks noChangeShapeType="1"/>
            </p:cNvSpPr>
            <p:nvPr/>
          </p:nvSpPr>
          <p:spPr bwMode="auto">
            <a:xfrm>
              <a:off x="4064"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3" name="Line 23"/>
            <p:cNvSpPr>
              <a:spLocks noChangeShapeType="1"/>
            </p:cNvSpPr>
            <p:nvPr/>
          </p:nvSpPr>
          <p:spPr bwMode="auto">
            <a:xfrm>
              <a:off x="4200"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4" name="Line 24"/>
            <p:cNvSpPr>
              <a:spLocks noChangeShapeType="1"/>
            </p:cNvSpPr>
            <p:nvPr/>
          </p:nvSpPr>
          <p:spPr bwMode="auto">
            <a:xfrm>
              <a:off x="4336"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5" name="Line 25"/>
            <p:cNvSpPr>
              <a:spLocks noChangeShapeType="1"/>
            </p:cNvSpPr>
            <p:nvPr/>
          </p:nvSpPr>
          <p:spPr bwMode="auto">
            <a:xfrm>
              <a:off x="4472"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6" name="Line 26"/>
            <p:cNvSpPr>
              <a:spLocks noChangeShapeType="1"/>
            </p:cNvSpPr>
            <p:nvPr/>
          </p:nvSpPr>
          <p:spPr bwMode="auto">
            <a:xfrm>
              <a:off x="4608"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7" name="Line 27"/>
            <p:cNvSpPr>
              <a:spLocks noChangeShapeType="1"/>
            </p:cNvSpPr>
            <p:nvPr/>
          </p:nvSpPr>
          <p:spPr bwMode="auto">
            <a:xfrm>
              <a:off x="4732"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8" name="Line 28"/>
            <p:cNvSpPr>
              <a:spLocks noChangeShapeType="1"/>
            </p:cNvSpPr>
            <p:nvPr/>
          </p:nvSpPr>
          <p:spPr bwMode="auto">
            <a:xfrm>
              <a:off x="4868"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9" name="Line 29"/>
            <p:cNvSpPr>
              <a:spLocks noChangeShapeType="1"/>
            </p:cNvSpPr>
            <p:nvPr/>
          </p:nvSpPr>
          <p:spPr bwMode="auto">
            <a:xfrm>
              <a:off x="4992"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grpSp>
      <p:sp>
        <p:nvSpPr>
          <p:cNvPr id="30" name="Text Box 35"/>
          <p:cNvSpPr txBox="1">
            <a:spLocks noChangeArrowheads="1"/>
          </p:cNvSpPr>
          <p:nvPr/>
        </p:nvSpPr>
        <p:spPr bwMode="auto">
          <a:xfrm>
            <a:off x="2497604" y="5418980"/>
            <a:ext cx="1819729" cy="46166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en-US" sz="2400" dirty="0">
                <a:solidFill>
                  <a:srgbClr val="FF0000"/>
                </a:solidFill>
              </a:rPr>
              <a:t>avalanche</a:t>
            </a:r>
          </a:p>
        </p:txBody>
      </p:sp>
      <p:sp>
        <p:nvSpPr>
          <p:cNvPr id="31" name="Line 36"/>
          <p:cNvSpPr>
            <a:spLocks noChangeShapeType="1"/>
          </p:cNvSpPr>
          <p:nvPr/>
        </p:nvSpPr>
        <p:spPr bwMode="auto">
          <a:xfrm flipH="1" flipV="1">
            <a:off x="2322979" y="4533900"/>
            <a:ext cx="800100" cy="8191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32" name="Text Box 37"/>
          <p:cNvSpPr txBox="1">
            <a:spLocks noChangeArrowheads="1"/>
          </p:cNvSpPr>
          <p:nvPr/>
        </p:nvSpPr>
        <p:spPr bwMode="auto">
          <a:xfrm>
            <a:off x="3317722" y="3183203"/>
            <a:ext cx="750526" cy="46166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en-US" sz="2400" dirty="0" err="1">
                <a:solidFill>
                  <a:srgbClr val="FF0000"/>
                </a:solidFill>
              </a:rPr>
              <a:t>drift</a:t>
            </a:r>
            <a:endParaRPr lang="it-IT" altLang="en-US" sz="2400" dirty="0">
              <a:solidFill>
                <a:srgbClr val="FF0000"/>
              </a:solidFill>
            </a:endParaRPr>
          </a:p>
        </p:txBody>
      </p:sp>
      <p:sp>
        <p:nvSpPr>
          <p:cNvPr id="33" name="Line 38"/>
          <p:cNvSpPr>
            <a:spLocks noChangeShapeType="1"/>
          </p:cNvSpPr>
          <p:nvPr/>
        </p:nvSpPr>
        <p:spPr bwMode="auto">
          <a:xfrm flipH="1">
            <a:off x="2611903" y="3644868"/>
            <a:ext cx="1064271" cy="53025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34" name="Line 40"/>
          <p:cNvSpPr>
            <a:spLocks noChangeShapeType="1"/>
          </p:cNvSpPr>
          <p:nvPr/>
        </p:nvSpPr>
        <p:spPr bwMode="auto">
          <a:xfrm flipV="1">
            <a:off x="3866029" y="4314825"/>
            <a:ext cx="738341" cy="10572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mc:AlternateContent xmlns:mc="http://schemas.openxmlformats.org/markup-compatibility/2006" xmlns:a14="http://schemas.microsoft.com/office/drawing/2010/main">
        <mc:Choice Requires="a14">
          <p:sp>
            <p:nvSpPr>
              <p:cNvPr id="35" name="TextBox 34"/>
              <p:cNvSpPr txBox="1"/>
              <p:nvPr/>
            </p:nvSpPr>
            <p:spPr>
              <a:xfrm>
                <a:off x="337334" y="3922964"/>
                <a:ext cx="820481"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i="1" dirty="0" smtClean="0">
                          <a:latin typeface="Cambria Math" panose="02040503050406030204" pitchFamily="18" charset="0"/>
                        </a:rPr>
                        <m:t>𝐸</m:t>
                      </m:r>
                      <m:r>
                        <a:rPr lang="it-IT" b="0" i="1" dirty="0" smtClean="0">
                          <a:latin typeface="Cambria Math" panose="02040503050406030204" pitchFamily="18" charset="0"/>
                          <a:ea typeface="Cambria Math" panose="02040503050406030204" pitchFamily="18" charset="0"/>
                        </a:rPr>
                        <m:t>≈</m:t>
                      </m:r>
                      <m:f>
                        <m:fPr>
                          <m:ctrlPr>
                            <a:rPr lang="it-IT" b="0" i="1" dirty="0" smtClean="0">
                              <a:latin typeface="Cambria Math" panose="02040503050406030204" pitchFamily="18" charset="0"/>
                            </a:rPr>
                          </m:ctrlPr>
                        </m:fPr>
                        <m:num>
                          <m:r>
                            <a:rPr lang="it-IT" b="0" i="1" dirty="0" smtClean="0">
                              <a:latin typeface="Cambria Math" panose="02040503050406030204" pitchFamily="18" charset="0"/>
                            </a:rPr>
                            <m:t>1</m:t>
                          </m:r>
                        </m:num>
                        <m:den>
                          <m:r>
                            <a:rPr lang="it-IT" b="0" i="1" dirty="0" smtClean="0">
                              <a:latin typeface="Cambria Math" panose="02040503050406030204" pitchFamily="18" charset="0"/>
                            </a:rPr>
                            <m:t>𝑟</m:t>
                          </m:r>
                        </m:den>
                      </m:f>
                    </m:oMath>
                  </m:oMathPara>
                </a14:m>
                <a:endParaRPr lang="it-IT" dirty="0"/>
              </a:p>
            </p:txBody>
          </p:sp>
        </mc:Choice>
        <mc:Fallback xmlns="">
          <p:sp>
            <p:nvSpPr>
              <p:cNvPr id="35" name="TextBox 34"/>
              <p:cNvSpPr txBox="1">
                <a:spLocks noRot="1" noChangeAspect="1" noMove="1" noResize="1" noEditPoints="1" noAdjustHandles="1" noChangeArrowheads="1" noChangeShapeType="1" noTextEdit="1"/>
              </p:cNvSpPr>
              <p:nvPr/>
            </p:nvSpPr>
            <p:spPr>
              <a:xfrm>
                <a:off x="337334" y="3922964"/>
                <a:ext cx="820481" cy="610936"/>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9882405" y="3754684"/>
                <a:ext cx="162281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i="1" dirty="0" smtClean="0">
                          <a:latin typeface="Cambria Math" panose="02040503050406030204" pitchFamily="18" charset="0"/>
                        </a:rPr>
                        <m:t>𝐸</m:t>
                      </m:r>
                      <m:r>
                        <a:rPr lang="it-IT" b="0" i="1" dirty="0" smtClean="0">
                          <a:latin typeface="Cambria Math" panose="02040503050406030204" pitchFamily="18" charset="0"/>
                          <a:ea typeface="Cambria Math" panose="02040503050406030204" pitchFamily="18" charset="0"/>
                        </a:rPr>
                        <m:t>=</m:t>
                      </m:r>
                      <m:r>
                        <a:rPr lang="it-IT" b="0" i="1" dirty="0" smtClean="0">
                          <a:latin typeface="Cambria Math" panose="02040503050406030204" pitchFamily="18" charset="0"/>
                        </a:rPr>
                        <m:t>𝑐𝑜𝑛𝑠𝑡𝑎𝑛𝑡</m:t>
                      </m:r>
                    </m:oMath>
                  </m:oMathPara>
                </a14:m>
                <a:endParaRPr lang="it-IT" b="0" dirty="0"/>
              </a:p>
            </p:txBody>
          </p:sp>
        </mc:Choice>
        <mc:Fallback xmlns="">
          <p:sp>
            <p:nvSpPr>
              <p:cNvPr id="36" name="TextBox 35"/>
              <p:cNvSpPr txBox="1">
                <a:spLocks noRot="1" noChangeAspect="1" noMove="1" noResize="1" noEditPoints="1" noAdjustHandles="1" noChangeArrowheads="1" noChangeShapeType="1" noTextEdit="1"/>
              </p:cNvSpPr>
              <p:nvPr/>
            </p:nvSpPr>
            <p:spPr>
              <a:xfrm>
                <a:off x="9882405" y="3754684"/>
                <a:ext cx="1622816" cy="369332"/>
              </a:xfrm>
              <a:prstGeom prst="rect">
                <a:avLst/>
              </a:prstGeom>
              <a:blipFill>
                <a:blip r:embed="rId3"/>
                <a:stretch>
                  <a:fillRect/>
                </a:stretch>
              </a:blipFill>
            </p:spPr>
            <p:txBody>
              <a:bodyPr/>
              <a:lstStyle/>
              <a:p>
                <a:r>
                  <a:rPr lang="en-GB">
                    <a:noFill/>
                  </a:rPr>
                  <a:t> </a:t>
                </a:r>
              </a:p>
            </p:txBody>
          </p:sp>
        </mc:Fallback>
      </mc:AlternateContent>
      <p:grpSp>
        <p:nvGrpSpPr>
          <p:cNvPr id="39" name="Group 38"/>
          <p:cNvGrpSpPr/>
          <p:nvPr/>
        </p:nvGrpSpPr>
        <p:grpSpPr>
          <a:xfrm>
            <a:off x="7814154" y="4482466"/>
            <a:ext cx="2077216" cy="63777"/>
            <a:chOff x="5111740" y="4953261"/>
            <a:chExt cx="2077216" cy="63777"/>
          </a:xfrm>
        </p:grpSpPr>
        <p:sp>
          <p:nvSpPr>
            <p:cNvPr id="37" name="Line 18"/>
            <p:cNvSpPr>
              <a:spLocks noChangeShapeType="1"/>
            </p:cNvSpPr>
            <p:nvPr/>
          </p:nvSpPr>
          <p:spPr bwMode="auto">
            <a:xfrm>
              <a:off x="5111740" y="5017038"/>
              <a:ext cx="2077216" cy="0"/>
            </a:xfrm>
            <a:prstGeom prst="line">
              <a:avLst/>
            </a:prstGeom>
            <a:noFill/>
            <a:ln w="76200">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38" name="Line 18"/>
            <p:cNvSpPr>
              <a:spLocks noChangeShapeType="1"/>
            </p:cNvSpPr>
            <p:nvPr/>
          </p:nvSpPr>
          <p:spPr bwMode="auto">
            <a:xfrm>
              <a:off x="5111740" y="4953261"/>
              <a:ext cx="2077216" cy="0"/>
            </a:xfrm>
            <a:prstGeom prst="line">
              <a:avLst/>
            </a:prstGeom>
            <a:noFill/>
            <a:ln w="28575">
              <a:solidFill>
                <a:srgbClr val="FFC00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grpSp>
      <p:sp>
        <p:nvSpPr>
          <p:cNvPr id="40" name="Rectangle 39"/>
          <p:cNvSpPr>
            <a:spLocks noChangeArrowheads="1"/>
          </p:cNvSpPr>
          <p:nvPr/>
        </p:nvSpPr>
        <p:spPr bwMode="auto">
          <a:xfrm>
            <a:off x="4638655" y="3542482"/>
            <a:ext cx="2067131" cy="720000"/>
          </a:xfrm>
          <a:prstGeom prst="rect">
            <a:avLst/>
          </a:prstGeom>
          <a:solidFill>
            <a:schemeClr val="accent1">
              <a:lumMod val="60000"/>
              <a:lumOff val="40000"/>
            </a:schemeClr>
          </a:solidFill>
          <a:ln w="9525">
            <a:solidFill>
              <a:schemeClr val="tx1"/>
            </a:solidFill>
            <a:miter lim="800000"/>
            <a:headEnd/>
            <a:tailEnd/>
          </a:ln>
          <a:effectLst/>
        </p:spPr>
        <p:txBody>
          <a:bodyPr wrap="none" anchor="ctr"/>
          <a:lstStyle/>
          <a:p>
            <a:endParaRPr lang="it-IT" dirty="0"/>
          </a:p>
        </p:txBody>
      </p:sp>
      <p:grpSp>
        <p:nvGrpSpPr>
          <p:cNvPr id="41" name="Group 31"/>
          <p:cNvGrpSpPr>
            <a:grpSpLocks/>
          </p:cNvGrpSpPr>
          <p:nvPr/>
        </p:nvGrpSpPr>
        <p:grpSpPr bwMode="auto">
          <a:xfrm>
            <a:off x="4619606" y="3514883"/>
            <a:ext cx="2082800" cy="897009"/>
            <a:chOff x="3672" y="2004"/>
            <a:chExt cx="1492" cy="520"/>
          </a:xfrm>
        </p:grpSpPr>
        <p:sp>
          <p:nvSpPr>
            <p:cNvPr id="42" name="Line 18"/>
            <p:cNvSpPr>
              <a:spLocks noChangeShapeType="1"/>
            </p:cNvSpPr>
            <p:nvPr/>
          </p:nvSpPr>
          <p:spPr bwMode="auto">
            <a:xfrm>
              <a:off x="3672" y="2004"/>
              <a:ext cx="1488" cy="0"/>
            </a:xfrm>
            <a:prstGeom prst="line">
              <a:avLst/>
            </a:prstGeom>
            <a:noFill/>
            <a:ln w="76200">
              <a:solidFill>
                <a:srgbClr val="00B0F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3" name="Line 19"/>
            <p:cNvSpPr>
              <a:spLocks noChangeShapeType="1"/>
            </p:cNvSpPr>
            <p:nvPr/>
          </p:nvSpPr>
          <p:spPr bwMode="auto">
            <a:xfrm>
              <a:off x="3676" y="2524"/>
              <a:ext cx="1488" cy="0"/>
            </a:xfrm>
            <a:prstGeom prst="line">
              <a:avLst/>
            </a:prstGeom>
            <a:noFill/>
            <a:ln w="76200">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4" name="Line 20"/>
            <p:cNvSpPr>
              <a:spLocks noChangeShapeType="1"/>
            </p:cNvSpPr>
            <p:nvPr/>
          </p:nvSpPr>
          <p:spPr bwMode="auto">
            <a:xfrm>
              <a:off x="3792"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5" name="Line 21"/>
            <p:cNvSpPr>
              <a:spLocks noChangeShapeType="1"/>
            </p:cNvSpPr>
            <p:nvPr/>
          </p:nvSpPr>
          <p:spPr bwMode="auto">
            <a:xfrm>
              <a:off x="3928"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6" name="Line 22"/>
            <p:cNvSpPr>
              <a:spLocks noChangeShapeType="1"/>
            </p:cNvSpPr>
            <p:nvPr/>
          </p:nvSpPr>
          <p:spPr bwMode="auto">
            <a:xfrm>
              <a:off x="4064"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7" name="Line 23"/>
            <p:cNvSpPr>
              <a:spLocks noChangeShapeType="1"/>
            </p:cNvSpPr>
            <p:nvPr/>
          </p:nvSpPr>
          <p:spPr bwMode="auto">
            <a:xfrm>
              <a:off x="4200"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8" name="Line 24"/>
            <p:cNvSpPr>
              <a:spLocks noChangeShapeType="1"/>
            </p:cNvSpPr>
            <p:nvPr/>
          </p:nvSpPr>
          <p:spPr bwMode="auto">
            <a:xfrm>
              <a:off x="4336"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9" name="Line 25"/>
            <p:cNvSpPr>
              <a:spLocks noChangeShapeType="1"/>
            </p:cNvSpPr>
            <p:nvPr/>
          </p:nvSpPr>
          <p:spPr bwMode="auto">
            <a:xfrm>
              <a:off x="4472"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0" name="Line 26"/>
            <p:cNvSpPr>
              <a:spLocks noChangeShapeType="1"/>
            </p:cNvSpPr>
            <p:nvPr/>
          </p:nvSpPr>
          <p:spPr bwMode="auto">
            <a:xfrm>
              <a:off x="4608"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1" name="Line 27"/>
            <p:cNvSpPr>
              <a:spLocks noChangeShapeType="1"/>
            </p:cNvSpPr>
            <p:nvPr/>
          </p:nvSpPr>
          <p:spPr bwMode="auto">
            <a:xfrm>
              <a:off x="4732"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2" name="Line 28"/>
            <p:cNvSpPr>
              <a:spLocks noChangeShapeType="1"/>
            </p:cNvSpPr>
            <p:nvPr/>
          </p:nvSpPr>
          <p:spPr bwMode="auto">
            <a:xfrm>
              <a:off x="4868"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3" name="Line 29"/>
            <p:cNvSpPr>
              <a:spLocks noChangeShapeType="1"/>
            </p:cNvSpPr>
            <p:nvPr/>
          </p:nvSpPr>
          <p:spPr bwMode="auto">
            <a:xfrm>
              <a:off x="4992"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grpSp>
      <p:grpSp>
        <p:nvGrpSpPr>
          <p:cNvPr id="54" name="Group 53"/>
          <p:cNvGrpSpPr/>
          <p:nvPr/>
        </p:nvGrpSpPr>
        <p:grpSpPr>
          <a:xfrm>
            <a:off x="4628571" y="4482466"/>
            <a:ext cx="2077216" cy="63777"/>
            <a:chOff x="5111740" y="4953261"/>
            <a:chExt cx="2077216" cy="63777"/>
          </a:xfrm>
        </p:grpSpPr>
        <p:sp>
          <p:nvSpPr>
            <p:cNvPr id="55" name="Line 18"/>
            <p:cNvSpPr>
              <a:spLocks noChangeShapeType="1"/>
            </p:cNvSpPr>
            <p:nvPr/>
          </p:nvSpPr>
          <p:spPr bwMode="auto">
            <a:xfrm>
              <a:off x="5111740" y="5017038"/>
              <a:ext cx="2077216" cy="0"/>
            </a:xfrm>
            <a:prstGeom prst="line">
              <a:avLst/>
            </a:prstGeom>
            <a:noFill/>
            <a:ln w="76200">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6" name="Line 18"/>
            <p:cNvSpPr>
              <a:spLocks noChangeShapeType="1"/>
            </p:cNvSpPr>
            <p:nvPr/>
          </p:nvSpPr>
          <p:spPr bwMode="auto">
            <a:xfrm>
              <a:off x="5111740" y="4953261"/>
              <a:ext cx="2077216" cy="0"/>
            </a:xfrm>
            <a:prstGeom prst="line">
              <a:avLst/>
            </a:prstGeom>
            <a:noFill/>
            <a:ln w="28575">
              <a:solidFill>
                <a:srgbClr val="FFC00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grpSp>
      <p:sp>
        <p:nvSpPr>
          <p:cNvPr id="57" name="Line 18"/>
          <p:cNvSpPr>
            <a:spLocks noChangeShapeType="1"/>
          </p:cNvSpPr>
          <p:nvPr/>
        </p:nvSpPr>
        <p:spPr bwMode="auto">
          <a:xfrm>
            <a:off x="4619606" y="4243220"/>
            <a:ext cx="2077216" cy="0"/>
          </a:xfrm>
          <a:prstGeom prst="line">
            <a:avLst/>
          </a:prstGeom>
          <a:noFill/>
          <a:ln w="28575">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8" name="Rectangle 57"/>
          <p:cNvSpPr>
            <a:spLocks noChangeArrowheads="1"/>
          </p:cNvSpPr>
          <p:nvPr/>
        </p:nvSpPr>
        <p:spPr bwMode="auto">
          <a:xfrm>
            <a:off x="4622138" y="4269894"/>
            <a:ext cx="2067131" cy="90000"/>
          </a:xfrm>
          <a:prstGeom prst="rect">
            <a:avLst/>
          </a:prstGeom>
          <a:solidFill>
            <a:srgbClr val="FFFF00"/>
          </a:solidFill>
          <a:ln w="9525">
            <a:solidFill>
              <a:schemeClr val="tx1"/>
            </a:solidFill>
            <a:miter lim="800000"/>
            <a:headEnd/>
            <a:tailEnd/>
          </a:ln>
          <a:effectLst/>
        </p:spPr>
        <p:txBody>
          <a:bodyPr wrap="none" anchor="ctr"/>
          <a:lstStyle/>
          <a:p>
            <a:endParaRPr lang="it-IT" dirty="0"/>
          </a:p>
        </p:txBody>
      </p:sp>
      <p:sp>
        <p:nvSpPr>
          <p:cNvPr id="59" name="Line 38"/>
          <p:cNvSpPr>
            <a:spLocks noChangeShapeType="1"/>
          </p:cNvSpPr>
          <p:nvPr/>
        </p:nvSpPr>
        <p:spPr bwMode="auto">
          <a:xfrm>
            <a:off x="3634252" y="3644869"/>
            <a:ext cx="1169623" cy="2780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60" name="Line 40"/>
          <p:cNvSpPr>
            <a:spLocks noChangeShapeType="1"/>
          </p:cNvSpPr>
          <p:nvPr/>
        </p:nvSpPr>
        <p:spPr bwMode="auto">
          <a:xfrm flipV="1">
            <a:off x="4341534" y="3977950"/>
            <a:ext cx="3396649" cy="158862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61" name="Text Box 35"/>
          <p:cNvSpPr txBox="1">
            <a:spLocks noChangeArrowheads="1"/>
          </p:cNvSpPr>
          <p:nvPr/>
        </p:nvSpPr>
        <p:spPr bwMode="auto">
          <a:xfrm>
            <a:off x="5166830" y="5431371"/>
            <a:ext cx="2074607" cy="461665"/>
          </a:xfrm>
          <a:prstGeom prst="rect">
            <a:avLst/>
          </a:prstGeom>
          <a:solidFill>
            <a:srgbClr val="92D050"/>
          </a:solidFill>
          <a:ln>
            <a:noFill/>
          </a:ln>
          <a:effectLst/>
        </p:spPr>
        <p:txBody>
          <a:bodyPr wrap="none">
            <a:spAutoFit/>
          </a:bodyPr>
          <a:lstStyle/>
          <a:p>
            <a:r>
              <a:rPr lang="it-IT" altLang="en-US" sz="2400" dirty="0">
                <a:solidFill>
                  <a:srgbClr val="FF0000"/>
                </a:solidFill>
              </a:rPr>
              <a:t>Pick-up strips</a:t>
            </a:r>
          </a:p>
        </p:txBody>
      </p:sp>
      <p:sp>
        <p:nvSpPr>
          <p:cNvPr id="62" name="Line 40"/>
          <p:cNvSpPr>
            <a:spLocks noChangeShapeType="1"/>
          </p:cNvSpPr>
          <p:nvPr/>
        </p:nvSpPr>
        <p:spPr bwMode="auto">
          <a:xfrm flipH="1" flipV="1">
            <a:off x="5546536" y="4553037"/>
            <a:ext cx="552807" cy="86594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63" name="Line 40"/>
          <p:cNvSpPr>
            <a:spLocks noChangeShapeType="1"/>
          </p:cNvSpPr>
          <p:nvPr/>
        </p:nvSpPr>
        <p:spPr bwMode="auto">
          <a:xfrm flipV="1">
            <a:off x="6099343" y="4488814"/>
            <a:ext cx="2700051" cy="93651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mc:AlternateContent xmlns:mc="http://schemas.openxmlformats.org/markup-compatibility/2006" xmlns:a14="http://schemas.microsoft.com/office/drawing/2010/main">
        <mc:Choice Requires="a14">
          <p:sp>
            <p:nvSpPr>
              <p:cNvPr id="64" name="TextBox 63"/>
              <p:cNvSpPr txBox="1"/>
              <p:nvPr/>
            </p:nvSpPr>
            <p:spPr>
              <a:xfrm>
                <a:off x="6646173" y="3494523"/>
                <a:ext cx="52129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𝐸</m:t>
                      </m:r>
                      <m:r>
                        <a:rPr lang="it-IT" b="0" i="1" smtClean="0">
                          <a:latin typeface="Cambria Math" panose="02040503050406030204" pitchFamily="18" charset="0"/>
                        </a:rPr>
                        <m:t>1</m:t>
                      </m:r>
                    </m:oMath>
                  </m:oMathPara>
                </a14:m>
                <a:endParaRPr lang="it-IT" b="0" dirty="0"/>
              </a:p>
            </p:txBody>
          </p:sp>
        </mc:Choice>
        <mc:Fallback xmlns="">
          <p:sp>
            <p:nvSpPr>
              <p:cNvPr id="64" name="TextBox 63"/>
              <p:cNvSpPr txBox="1">
                <a:spLocks noRot="1" noChangeAspect="1" noMove="1" noResize="1" noEditPoints="1" noAdjustHandles="1" noChangeArrowheads="1" noChangeShapeType="1" noTextEdit="1"/>
              </p:cNvSpPr>
              <p:nvPr/>
            </p:nvSpPr>
            <p:spPr>
              <a:xfrm>
                <a:off x="6646173" y="3494523"/>
                <a:ext cx="521297" cy="369332"/>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5" name="TextBox 64"/>
              <p:cNvSpPr txBox="1"/>
              <p:nvPr/>
            </p:nvSpPr>
            <p:spPr>
              <a:xfrm>
                <a:off x="3337669" y="4105275"/>
                <a:ext cx="112723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𝐸</m:t>
                      </m:r>
                      <m:r>
                        <a:rPr lang="it-IT" b="0" i="1" smtClean="0">
                          <a:latin typeface="Cambria Math" panose="02040503050406030204" pitchFamily="18" charset="0"/>
                        </a:rPr>
                        <m:t>2≫</m:t>
                      </m:r>
                      <m:r>
                        <a:rPr lang="it-IT" b="0" i="1" smtClean="0">
                          <a:latin typeface="Cambria Math" panose="02040503050406030204" pitchFamily="18" charset="0"/>
                        </a:rPr>
                        <m:t>𝐸</m:t>
                      </m:r>
                      <m:r>
                        <a:rPr lang="it-IT" b="0" i="1" smtClean="0">
                          <a:latin typeface="Cambria Math" panose="02040503050406030204" pitchFamily="18" charset="0"/>
                        </a:rPr>
                        <m:t>1</m:t>
                      </m:r>
                    </m:oMath>
                  </m:oMathPara>
                </a14:m>
                <a:endParaRPr lang="it-IT" b="0" dirty="0"/>
              </a:p>
            </p:txBody>
          </p:sp>
        </mc:Choice>
        <mc:Fallback xmlns="">
          <p:sp>
            <p:nvSpPr>
              <p:cNvPr id="65" name="TextBox 64"/>
              <p:cNvSpPr txBox="1">
                <a:spLocks noRot="1" noChangeAspect="1" noMove="1" noResize="1" noEditPoints="1" noAdjustHandles="1" noChangeArrowheads="1" noChangeShapeType="1" noTextEdit="1"/>
              </p:cNvSpPr>
              <p:nvPr/>
            </p:nvSpPr>
            <p:spPr>
              <a:xfrm>
                <a:off x="3337669" y="4105275"/>
                <a:ext cx="1127232" cy="369332"/>
              </a:xfrm>
              <a:prstGeom prst="rect">
                <a:avLst/>
              </a:prstGeom>
              <a:blipFill>
                <a:blip r:embed="rId5"/>
                <a:stretch>
                  <a:fillRect/>
                </a:stretch>
              </a:blipFill>
            </p:spPr>
            <p:txBody>
              <a:bodyPr/>
              <a:lstStyle/>
              <a:p>
                <a:r>
                  <a:rPr lang="en-GB">
                    <a:noFill/>
                  </a:rPr>
                  <a:t> </a:t>
                </a:r>
              </a:p>
            </p:txBody>
          </p:sp>
        </mc:Fallback>
      </mc:AlternateContent>
      <p:sp>
        <p:nvSpPr>
          <p:cNvPr id="66" name="TextBox 65"/>
          <p:cNvSpPr txBox="1"/>
          <p:nvPr/>
        </p:nvSpPr>
        <p:spPr>
          <a:xfrm>
            <a:off x="1137893" y="3064676"/>
            <a:ext cx="1776448" cy="369332"/>
          </a:xfrm>
          <a:prstGeom prst="rect">
            <a:avLst/>
          </a:prstGeom>
          <a:noFill/>
        </p:spPr>
        <p:txBody>
          <a:bodyPr wrap="none" rtlCol="0">
            <a:spAutoFit/>
          </a:bodyPr>
          <a:lstStyle/>
          <a:p>
            <a:r>
              <a:rPr lang="it-IT" dirty="0"/>
              <a:t>Wire chamber</a:t>
            </a:r>
            <a:endParaRPr lang="en-GB" dirty="0"/>
          </a:p>
        </p:txBody>
      </p:sp>
      <p:sp>
        <p:nvSpPr>
          <p:cNvPr id="67" name="TextBox 66"/>
          <p:cNvSpPr txBox="1"/>
          <p:nvPr/>
        </p:nvSpPr>
        <p:spPr>
          <a:xfrm>
            <a:off x="4848165" y="3022172"/>
            <a:ext cx="906017" cy="369332"/>
          </a:xfrm>
          <a:prstGeom prst="rect">
            <a:avLst/>
          </a:prstGeom>
          <a:noFill/>
        </p:spPr>
        <p:txBody>
          <a:bodyPr wrap="none" rtlCol="0">
            <a:spAutoFit/>
          </a:bodyPr>
          <a:lstStyle/>
          <a:p>
            <a:r>
              <a:rPr lang="it-IT" dirty="0"/>
              <a:t>MPGD</a:t>
            </a:r>
            <a:endParaRPr lang="en-GB" dirty="0"/>
          </a:p>
        </p:txBody>
      </p:sp>
      <p:sp>
        <p:nvSpPr>
          <p:cNvPr id="68" name="TextBox 67"/>
          <p:cNvSpPr txBox="1"/>
          <p:nvPr/>
        </p:nvSpPr>
        <p:spPr>
          <a:xfrm>
            <a:off x="8279110" y="3049224"/>
            <a:ext cx="647934" cy="369332"/>
          </a:xfrm>
          <a:prstGeom prst="rect">
            <a:avLst/>
          </a:prstGeom>
          <a:noFill/>
        </p:spPr>
        <p:txBody>
          <a:bodyPr wrap="none" rtlCol="0">
            <a:spAutoFit/>
          </a:bodyPr>
          <a:lstStyle/>
          <a:p>
            <a:r>
              <a:rPr lang="it-IT" dirty="0"/>
              <a:t>RPC</a:t>
            </a:r>
            <a:endParaRPr lang="en-GB" dirty="0"/>
          </a:p>
        </p:txBody>
      </p:sp>
      <p:sp>
        <p:nvSpPr>
          <p:cNvPr id="69" name="Text Box 35"/>
          <p:cNvSpPr txBox="1">
            <a:spLocks noChangeArrowheads="1"/>
          </p:cNvSpPr>
          <p:nvPr/>
        </p:nvSpPr>
        <p:spPr bwMode="auto">
          <a:xfrm>
            <a:off x="7784364" y="5425879"/>
            <a:ext cx="2965877" cy="461665"/>
          </a:xfrm>
          <a:prstGeom prst="rect">
            <a:avLst/>
          </a:prstGeom>
          <a:solidFill>
            <a:srgbClr val="C00000"/>
          </a:solidFill>
          <a:ln>
            <a:noFill/>
          </a:ln>
          <a:effectLst/>
        </p:spPr>
        <p:txBody>
          <a:bodyPr wrap="none">
            <a:spAutoFit/>
          </a:bodyPr>
          <a:lstStyle/>
          <a:p>
            <a:r>
              <a:rPr lang="it-IT" altLang="en-US" sz="2400" dirty="0">
                <a:solidFill>
                  <a:srgbClr val="FFFF00"/>
                </a:solidFill>
              </a:rPr>
              <a:t>Resistive electrode</a:t>
            </a:r>
          </a:p>
        </p:txBody>
      </p:sp>
      <p:sp>
        <p:nvSpPr>
          <p:cNvPr id="70" name="Line 40"/>
          <p:cNvSpPr>
            <a:spLocks noChangeShapeType="1"/>
          </p:cNvSpPr>
          <p:nvPr/>
        </p:nvSpPr>
        <p:spPr bwMode="auto">
          <a:xfrm flipH="1" flipV="1">
            <a:off x="6090533" y="4411582"/>
            <a:ext cx="3021290" cy="101374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71" name="Line 40"/>
          <p:cNvSpPr>
            <a:spLocks noChangeShapeType="1"/>
          </p:cNvSpPr>
          <p:nvPr/>
        </p:nvSpPr>
        <p:spPr bwMode="auto">
          <a:xfrm flipV="1">
            <a:off x="9111824" y="4384675"/>
            <a:ext cx="173101" cy="104065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72" name="Right Arrow 71"/>
          <p:cNvSpPr/>
          <p:nvPr/>
        </p:nvSpPr>
        <p:spPr>
          <a:xfrm>
            <a:off x="4341534" y="4191090"/>
            <a:ext cx="123367" cy="22080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Slide Number Placeholder 72"/>
          <p:cNvSpPr>
            <a:spLocks noGrp="1"/>
          </p:cNvSpPr>
          <p:nvPr>
            <p:ph type="sldNum" sz="quarter" idx="12"/>
          </p:nvPr>
        </p:nvSpPr>
        <p:spPr/>
        <p:txBody>
          <a:bodyPr/>
          <a:lstStyle/>
          <a:p>
            <a:fld id="{F8550EB5-7DBB-40B0-8DCD-2DF6D0BF0886}" type="slidenum">
              <a:rPr lang="en-GB" smtClean="0"/>
              <a:t>11</a:t>
            </a:fld>
            <a:endParaRPr lang="en-GB"/>
          </a:p>
        </p:txBody>
      </p:sp>
      <p:sp>
        <p:nvSpPr>
          <p:cNvPr id="74" name="Date Placeholder 73"/>
          <p:cNvSpPr>
            <a:spLocks noGrp="1"/>
          </p:cNvSpPr>
          <p:nvPr>
            <p:ph type="dt" sz="half" idx="10"/>
          </p:nvPr>
        </p:nvSpPr>
        <p:spPr/>
        <p:txBody>
          <a:bodyPr/>
          <a:lstStyle/>
          <a:p>
            <a:r>
              <a:rPr lang="en-US"/>
              <a:t>1/30/2024</a:t>
            </a:r>
            <a:endParaRPr lang="en-GB"/>
          </a:p>
        </p:txBody>
      </p:sp>
      <p:sp>
        <p:nvSpPr>
          <p:cNvPr id="5" name="Footer Placeholder 4">
            <a:extLst>
              <a:ext uri="{FF2B5EF4-FFF2-40B4-BE49-F238E27FC236}">
                <a16:creationId xmlns:a16="http://schemas.microsoft.com/office/drawing/2014/main" id="{3C68A548-F62F-5237-E993-7713104A0AD2}"/>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2268476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a:t>A working proposal (doable now)</a:t>
            </a:r>
          </a:p>
        </p:txBody>
      </p:sp>
      <p:sp>
        <p:nvSpPr>
          <p:cNvPr id="3" name="Content Placeholder 2"/>
          <p:cNvSpPr>
            <a:spLocks noGrp="1"/>
          </p:cNvSpPr>
          <p:nvPr>
            <p:ph idx="1"/>
          </p:nvPr>
        </p:nvSpPr>
        <p:spPr>
          <a:xfrm>
            <a:off x="646112" y="1063417"/>
            <a:ext cx="10462612" cy="2479884"/>
          </a:xfrm>
        </p:spPr>
        <p:txBody>
          <a:bodyPr>
            <a:normAutofit lnSpcReduction="10000"/>
          </a:bodyPr>
          <a:lstStyle/>
          <a:p>
            <a:pPr marL="533400" indent="-533400" defTabSz="893763">
              <a:spcBef>
                <a:spcPct val="50000"/>
              </a:spcBef>
              <a:defRPr/>
            </a:pPr>
            <a:r>
              <a:rPr lang="en-US" b="1" dirty="0">
                <a:solidFill>
                  <a:srgbClr val="FFC000"/>
                </a:solidFill>
                <a:cs typeface="Tahoma" pitchFamily="34" charset="0"/>
              </a:rPr>
              <a:t>Barrel and outer endcaps of FFC-</a:t>
            </a:r>
            <a:r>
              <a:rPr lang="en-US" b="1" dirty="0" err="1">
                <a:solidFill>
                  <a:srgbClr val="FFC000"/>
                </a:solidFill>
                <a:cs typeface="Tahoma" pitchFamily="34" charset="0"/>
              </a:rPr>
              <a:t>hh</a:t>
            </a:r>
            <a:r>
              <a:rPr lang="en-US" b="1" dirty="0">
                <a:solidFill>
                  <a:srgbClr val="FFC000"/>
                </a:solidFill>
                <a:cs typeface="Tahoma" pitchFamily="34" charset="0"/>
              </a:rPr>
              <a:t>:</a:t>
            </a:r>
          </a:p>
          <a:p>
            <a:pPr marL="533400" indent="-533400" defTabSz="893763">
              <a:spcBef>
                <a:spcPct val="50000"/>
              </a:spcBef>
              <a:defRPr/>
            </a:pPr>
            <a:r>
              <a:rPr lang="en-US" dirty="0">
                <a:cs typeface="Tahoma" pitchFamily="34" charset="0"/>
              </a:rPr>
              <a:t>2 x 4 layers of 2.8 m long drift tubes (axial in barrel, radial in outer endcaps) with 1.4 m multilayer distance</a:t>
            </a:r>
            <a:r>
              <a:rPr lang="en-US" dirty="0">
                <a:solidFill>
                  <a:srgbClr val="FF0000"/>
                </a:solidFill>
                <a:cs typeface="Tahoma" pitchFamily="34" charset="0"/>
              </a:rPr>
              <a:t> </a:t>
            </a:r>
            <a:r>
              <a:rPr lang="en-US" dirty="0">
                <a:solidFill>
                  <a:srgbClr val="FFC000"/>
                </a:solidFill>
                <a:cs typeface="Tahoma" pitchFamily="34" charset="0"/>
              </a:rPr>
              <a:t>provide 40 </a:t>
            </a:r>
            <a:r>
              <a:rPr lang="en-US" dirty="0">
                <a:solidFill>
                  <a:srgbClr val="FFC000"/>
                </a:solidFill>
                <a:cs typeface="Arial" charset="0"/>
              </a:rPr>
              <a:t>µm spatial resolution, 60 µrad angular resolution, 100% tracking efficiency up to the maximum background rates.</a:t>
            </a:r>
          </a:p>
          <a:p>
            <a:pPr marL="533400" indent="-533400" defTabSz="893763">
              <a:spcBef>
                <a:spcPct val="50000"/>
              </a:spcBef>
              <a:defRPr/>
            </a:pPr>
            <a:r>
              <a:rPr lang="en-US" dirty="0">
                <a:cs typeface="Arial" charset="0"/>
              </a:rPr>
              <a:t>Monolithic sMDT construction, no optical alignment of multilayers needed. Chambers well accessible.</a:t>
            </a:r>
          </a:p>
          <a:p>
            <a:pPr marL="533400" indent="-533400" defTabSz="893763">
              <a:spcBef>
                <a:spcPct val="50000"/>
              </a:spcBef>
              <a:defRPr/>
            </a:pPr>
            <a:r>
              <a:rPr lang="en-US" dirty="0">
                <a:cs typeface="Arial" charset="0"/>
              </a:rPr>
              <a:t>Embedded new RPCs for trigger, timing, and second coordinate </a:t>
            </a:r>
            <a:endParaRPr lang="de-DE" dirty="0">
              <a:cs typeface="Tahoma" pitchFamily="34" charset="0"/>
            </a:endParaRPr>
          </a:p>
        </p:txBody>
      </p:sp>
      <p:sp>
        <p:nvSpPr>
          <p:cNvPr id="4" name="Slide Number Placeholder 3"/>
          <p:cNvSpPr>
            <a:spLocks noGrp="1"/>
          </p:cNvSpPr>
          <p:nvPr>
            <p:ph type="sldNum" sz="quarter" idx="12"/>
          </p:nvPr>
        </p:nvSpPr>
        <p:spPr/>
        <p:txBody>
          <a:bodyPr/>
          <a:lstStyle/>
          <a:p>
            <a:fld id="{F8550EB5-7DBB-40B0-8DCD-2DF6D0BF0886}" type="slidenum">
              <a:rPr lang="en-GB" smtClean="0"/>
              <a:t>12</a:t>
            </a:fld>
            <a:endParaRPr lang="en-GB"/>
          </a:p>
        </p:txBody>
      </p:sp>
      <p:pic>
        <p:nvPicPr>
          <p:cNvPr id="5" name="Picture 3" descr="FCC_2"/>
          <p:cNvPicPr>
            <a:picLocks noChangeAspect="1" noChangeArrowheads="1"/>
          </p:cNvPicPr>
          <p:nvPr/>
        </p:nvPicPr>
        <p:blipFill>
          <a:blip r:embed="rId2">
            <a:clrChange>
              <a:clrFrom>
                <a:srgbClr val="C3C3C3"/>
              </a:clrFrom>
              <a:clrTo>
                <a:srgbClr val="C3C3C3">
                  <a:alpha val="0"/>
                </a:srgbClr>
              </a:clrTo>
            </a:clrChange>
            <a:extLst>
              <a:ext uri="{28A0092B-C50C-407E-A947-70E740481C1C}">
                <a14:useLocalDpi xmlns:a14="http://schemas.microsoft.com/office/drawing/2010/main" val="0"/>
              </a:ext>
            </a:extLst>
          </a:blip>
          <a:srcRect/>
          <a:stretch>
            <a:fillRect/>
          </a:stretch>
        </p:blipFill>
        <p:spPr bwMode="auto">
          <a:xfrm>
            <a:off x="7543800" y="2706688"/>
            <a:ext cx="4648200" cy="415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FCC_3"/>
          <p:cNvPicPr>
            <a:picLocks noChangeAspect="1" noChangeArrowheads="1"/>
          </p:cNvPicPr>
          <p:nvPr/>
        </p:nvPicPr>
        <p:blipFill>
          <a:blip r:embed="rId3">
            <a:clrChange>
              <a:clrFrom>
                <a:srgbClr val="C3C3C3"/>
              </a:clrFrom>
              <a:clrTo>
                <a:srgbClr val="C3C3C3">
                  <a:alpha val="0"/>
                </a:srgbClr>
              </a:clrTo>
            </a:clrChange>
            <a:extLst>
              <a:ext uri="{28A0092B-C50C-407E-A947-70E740481C1C}">
                <a14:useLocalDpi xmlns:a14="http://schemas.microsoft.com/office/drawing/2010/main" val="0"/>
              </a:ext>
            </a:extLst>
          </a:blip>
          <a:srcRect/>
          <a:stretch>
            <a:fillRect/>
          </a:stretch>
        </p:blipFill>
        <p:spPr bwMode="auto">
          <a:xfrm>
            <a:off x="3502269" y="3657723"/>
            <a:ext cx="3971925" cy="207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1" descr="IMG_06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flipH="1" flipV="1">
            <a:off x="386250" y="3862754"/>
            <a:ext cx="3046413"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Date Placeholder 7"/>
          <p:cNvSpPr>
            <a:spLocks noGrp="1"/>
          </p:cNvSpPr>
          <p:nvPr>
            <p:ph type="dt" sz="half" idx="10"/>
          </p:nvPr>
        </p:nvSpPr>
        <p:spPr/>
        <p:txBody>
          <a:bodyPr/>
          <a:lstStyle/>
          <a:p>
            <a:r>
              <a:rPr lang="en-US"/>
              <a:t>1/30/2024</a:t>
            </a:r>
            <a:endParaRPr lang="en-GB"/>
          </a:p>
        </p:txBody>
      </p:sp>
      <p:sp>
        <p:nvSpPr>
          <p:cNvPr id="9" name="Footer Placeholder 8">
            <a:extLst>
              <a:ext uri="{FF2B5EF4-FFF2-40B4-BE49-F238E27FC236}">
                <a16:creationId xmlns:a16="http://schemas.microsoft.com/office/drawing/2014/main" id="{17D3A489-E3D0-2AC2-1D1D-70E13DA01F3E}"/>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29256290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a:t>R&amp;D summary</a:t>
            </a:r>
          </a:p>
        </p:txBody>
      </p:sp>
      <p:sp>
        <p:nvSpPr>
          <p:cNvPr id="4" name="Slide Number Placeholder 3"/>
          <p:cNvSpPr>
            <a:spLocks noGrp="1"/>
          </p:cNvSpPr>
          <p:nvPr>
            <p:ph type="sldNum" sz="quarter" idx="12"/>
          </p:nvPr>
        </p:nvSpPr>
        <p:spPr/>
        <p:txBody>
          <a:bodyPr/>
          <a:lstStyle/>
          <a:p>
            <a:fld id="{F8550EB5-7DBB-40B0-8DCD-2DF6D0BF0886}" type="slidenum">
              <a:rPr lang="en-GB" smtClean="0"/>
              <a:t>13</a:t>
            </a:fld>
            <a:endParaRPr lang="en-GB"/>
          </a:p>
        </p:txBody>
      </p:sp>
      <p:pic>
        <p:nvPicPr>
          <p:cNvPr id="9" name="Content Placeholder 8"/>
          <p:cNvPicPr>
            <a:picLocks noGrp="1" noChangeAspect="1"/>
          </p:cNvPicPr>
          <p:nvPr>
            <p:ph idx="1"/>
          </p:nvPr>
        </p:nvPicPr>
        <p:blipFill>
          <a:blip r:embed="rId2"/>
          <a:stretch>
            <a:fillRect/>
          </a:stretch>
        </p:blipFill>
        <p:spPr>
          <a:xfrm>
            <a:off x="412729" y="1136822"/>
            <a:ext cx="10314538" cy="5486727"/>
          </a:xfrm>
          <a:prstGeom prst="rect">
            <a:avLst/>
          </a:prstGeom>
        </p:spPr>
      </p:pic>
      <p:sp>
        <p:nvSpPr>
          <p:cNvPr id="10" name="TextBox 9"/>
          <p:cNvSpPr txBox="1"/>
          <p:nvPr/>
        </p:nvSpPr>
        <p:spPr>
          <a:xfrm>
            <a:off x="8551334" y="5935133"/>
            <a:ext cx="1644425" cy="276999"/>
          </a:xfrm>
          <a:prstGeom prst="rect">
            <a:avLst/>
          </a:prstGeom>
          <a:noFill/>
        </p:spPr>
        <p:txBody>
          <a:bodyPr wrap="none" rtlCol="0">
            <a:spAutoFit/>
          </a:bodyPr>
          <a:lstStyle/>
          <a:p>
            <a:r>
              <a:rPr lang="it-IT" sz="1200" dirty="0">
                <a:solidFill>
                  <a:schemeClr val="bg1"/>
                </a:solidFill>
                <a:latin typeface="Times New Roman" panose="02020603050405020304" pitchFamily="18" charset="0"/>
                <a:cs typeface="Times New Roman" panose="02020603050405020304" pitchFamily="18" charset="0"/>
              </a:rPr>
              <a:t>Time resolution: sub-ns</a:t>
            </a:r>
            <a:endParaRPr lang="en-GB" sz="1200" dirty="0">
              <a:solidFill>
                <a:schemeClr val="bg1"/>
              </a:solidFill>
              <a:latin typeface="Times New Roman" panose="02020603050405020304" pitchFamily="18" charset="0"/>
              <a:cs typeface="Times New Roman" panose="02020603050405020304" pitchFamily="18" charset="0"/>
            </a:endParaRPr>
          </a:p>
        </p:txBody>
      </p:sp>
      <p:sp>
        <p:nvSpPr>
          <p:cNvPr id="11" name="Date Placeholder 10"/>
          <p:cNvSpPr>
            <a:spLocks noGrp="1"/>
          </p:cNvSpPr>
          <p:nvPr>
            <p:ph type="dt" sz="half" idx="10"/>
          </p:nvPr>
        </p:nvSpPr>
        <p:spPr/>
        <p:txBody>
          <a:bodyPr/>
          <a:lstStyle/>
          <a:p>
            <a:r>
              <a:rPr lang="en-US"/>
              <a:t>1/30/2024</a:t>
            </a:r>
            <a:endParaRPr lang="en-GB"/>
          </a:p>
        </p:txBody>
      </p:sp>
      <p:sp>
        <p:nvSpPr>
          <p:cNvPr id="3" name="Footer Placeholder 2">
            <a:extLst>
              <a:ext uri="{FF2B5EF4-FFF2-40B4-BE49-F238E27FC236}">
                <a16:creationId xmlns:a16="http://schemas.microsoft.com/office/drawing/2014/main" id="{1C301BA7-DBAC-8647-E83E-41DA25DDDB9D}"/>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502113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DD6C9-C5A5-061D-2099-92BAA9D4B8DB}"/>
              </a:ext>
            </a:extLst>
          </p:cNvPr>
          <p:cNvSpPr>
            <a:spLocks noGrp="1"/>
          </p:cNvSpPr>
          <p:nvPr>
            <p:ph type="title"/>
          </p:nvPr>
        </p:nvSpPr>
        <p:spPr/>
        <p:txBody>
          <a:bodyPr/>
          <a:lstStyle/>
          <a:p>
            <a:r>
              <a:rPr lang="en-US" dirty="0"/>
              <a:t>Outlook of new RPCs for muon systems</a:t>
            </a:r>
          </a:p>
        </p:txBody>
      </p:sp>
      <p:sp>
        <p:nvSpPr>
          <p:cNvPr id="3" name="Content Placeholder 2">
            <a:extLst>
              <a:ext uri="{FF2B5EF4-FFF2-40B4-BE49-F238E27FC236}">
                <a16:creationId xmlns:a16="http://schemas.microsoft.com/office/drawing/2014/main" id="{2CB96587-584D-5F07-C8EC-937166869B3E}"/>
              </a:ext>
            </a:extLst>
          </p:cNvPr>
          <p:cNvSpPr>
            <a:spLocks noGrp="1"/>
          </p:cNvSpPr>
          <p:nvPr>
            <p:ph idx="1"/>
          </p:nvPr>
        </p:nvSpPr>
        <p:spPr/>
        <p:txBody>
          <a:bodyPr>
            <a:normAutofit fontScale="92500"/>
          </a:bodyPr>
          <a:lstStyle/>
          <a:p>
            <a:r>
              <a:rPr lang="en-US" dirty="0"/>
              <a:t>Muon systems tend to have large area (even larger in future)</a:t>
            </a:r>
          </a:p>
          <a:p>
            <a:r>
              <a:rPr lang="en-US" dirty="0"/>
              <a:t>LLP systems are even larger…</a:t>
            </a:r>
          </a:p>
          <a:p>
            <a:r>
              <a:rPr lang="en-US" dirty="0"/>
              <a:t>The BC timing could need to request resolving 5 ns BCs</a:t>
            </a:r>
          </a:p>
          <a:p>
            <a:r>
              <a:rPr lang="en-US" dirty="0"/>
              <a:t>The rate expected is from a factor 2 up to a factor 6 with respect </a:t>
            </a:r>
            <a:r>
              <a:rPr lang="en-US" dirty="0" err="1"/>
              <a:t>tp</a:t>
            </a:r>
            <a:r>
              <a:rPr lang="en-US" dirty="0"/>
              <a:t> the HL-LHC values, depending on the region</a:t>
            </a:r>
          </a:p>
          <a:p>
            <a:r>
              <a:rPr lang="en-US" dirty="0"/>
              <a:t>Higher eta higher rate but also smaller surface</a:t>
            </a:r>
          </a:p>
          <a:p>
            <a:r>
              <a:rPr lang="en-US" dirty="0"/>
              <a:t>Classic RPCs can fit most to the regions with incremental improvement</a:t>
            </a:r>
          </a:p>
          <a:p>
            <a:r>
              <a:rPr lang="en-US" dirty="0"/>
              <a:t>Newly proposed ideas can cope with all the areas of future colliders</a:t>
            </a:r>
          </a:p>
          <a:p>
            <a:r>
              <a:rPr lang="en-US" dirty="0"/>
              <a:t>The R&amp;D must focus mostly in getting rid of environmental unfriendly and expensive gases and in further improving the industrialization to cover such large areas </a:t>
            </a:r>
          </a:p>
        </p:txBody>
      </p:sp>
      <p:sp>
        <p:nvSpPr>
          <p:cNvPr id="4" name="Date Placeholder 3">
            <a:extLst>
              <a:ext uri="{FF2B5EF4-FFF2-40B4-BE49-F238E27FC236}">
                <a16:creationId xmlns:a16="http://schemas.microsoft.com/office/drawing/2014/main" id="{A96B6AB1-7B42-69E6-AA52-5CC4F32D6482}"/>
              </a:ext>
            </a:extLst>
          </p:cNvPr>
          <p:cNvSpPr>
            <a:spLocks noGrp="1"/>
          </p:cNvSpPr>
          <p:nvPr>
            <p:ph type="dt" sz="half" idx="10"/>
          </p:nvPr>
        </p:nvSpPr>
        <p:spPr/>
        <p:txBody>
          <a:bodyPr/>
          <a:lstStyle/>
          <a:p>
            <a:r>
              <a:rPr lang="en-US"/>
              <a:t>1/30/2024</a:t>
            </a:r>
            <a:endParaRPr lang="en-GB"/>
          </a:p>
        </p:txBody>
      </p:sp>
      <p:sp>
        <p:nvSpPr>
          <p:cNvPr id="5" name="Footer Placeholder 4">
            <a:extLst>
              <a:ext uri="{FF2B5EF4-FFF2-40B4-BE49-F238E27FC236}">
                <a16:creationId xmlns:a16="http://schemas.microsoft.com/office/drawing/2014/main" id="{40EBB05A-FEF2-510F-490E-12B50EE34044}"/>
              </a:ext>
            </a:extLst>
          </p:cNvPr>
          <p:cNvSpPr>
            <a:spLocks noGrp="1"/>
          </p:cNvSpPr>
          <p:nvPr>
            <p:ph type="ftr" sz="quarter" idx="11"/>
          </p:nvPr>
        </p:nvSpPr>
        <p:spPr/>
        <p:txBody>
          <a:bodyPr/>
          <a:lstStyle/>
          <a:p>
            <a:r>
              <a:rPr lang="en-US"/>
              <a:t>G. Aielli - 1st DRD1 workshop</a:t>
            </a:r>
            <a:endParaRPr lang="en-GB"/>
          </a:p>
        </p:txBody>
      </p:sp>
      <p:sp>
        <p:nvSpPr>
          <p:cNvPr id="6" name="Slide Number Placeholder 5">
            <a:extLst>
              <a:ext uri="{FF2B5EF4-FFF2-40B4-BE49-F238E27FC236}">
                <a16:creationId xmlns:a16="http://schemas.microsoft.com/office/drawing/2014/main" id="{8B20DA2B-EE3E-3D1A-D4A8-0E8B53846683}"/>
              </a:ext>
            </a:extLst>
          </p:cNvPr>
          <p:cNvSpPr>
            <a:spLocks noGrp="1"/>
          </p:cNvSpPr>
          <p:nvPr>
            <p:ph type="sldNum" sz="quarter" idx="12"/>
          </p:nvPr>
        </p:nvSpPr>
        <p:spPr/>
        <p:txBody>
          <a:bodyPr/>
          <a:lstStyle/>
          <a:p>
            <a:fld id="{F8550EB5-7DBB-40B0-8DCD-2DF6D0BF0886}" type="slidenum">
              <a:rPr lang="en-GB" smtClean="0"/>
              <a:t>14</a:t>
            </a:fld>
            <a:endParaRPr lang="en-GB"/>
          </a:p>
        </p:txBody>
      </p:sp>
    </p:spTree>
    <p:extLst>
      <p:ext uri="{BB962C8B-B14F-4D97-AF65-F5344CB8AC3E}">
        <p14:creationId xmlns:p14="http://schemas.microsoft.com/office/powerpoint/2010/main" val="1420900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Conclusions… and a small exercise</a:t>
            </a:r>
          </a:p>
        </p:txBody>
      </p:sp>
      <p:sp>
        <p:nvSpPr>
          <p:cNvPr id="3" name="Text Placeholder 2"/>
          <p:cNvSpPr>
            <a:spLocks noGrp="1"/>
          </p:cNvSpPr>
          <p:nvPr>
            <p:ph type="body" idx="1"/>
          </p:nvPr>
        </p:nvSpPr>
        <p:spPr/>
        <p:txBody>
          <a:bodyPr/>
          <a:lstStyle/>
          <a:p>
            <a:endParaRPr lang="en-GB" dirty="0"/>
          </a:p>
        </p:txBody>
      </p:sp>
      <p:sp>
        <p:nvSpPr>
          <p:cNvPr id="4" name="Date Placeholder 3"/>
          <p:cNvSpPr>
            <a:spLocks noGrp="1"/>
          </p:cNvSpPr>
          <p:nvPr>
            <p:ph type="dt" sz="half" idx="10"/>
          </p:nvPr>
        </p:nvSpPr>
        <p:spPr/>
        <p:txBody>
          <a:bodyPr/>
          <a:lstStyle/>
          <a:p>
            <a:r>
              <a:rPr lang="en-US"/>
              <a:t>1/30/2024</a:t>
            </a:r>
            <a:endParaRPr lang="en-GB"/>
          </a:p>
        </p:txBody>
      </p:sp>
      <p:sp>
        <p:nvSpPr>
          <p:cNvPr id="5" name="Slide Number Placeholder 4"/>
          <p:cNvSpPr>
            <a:spLocks noGrp="1"/>
          </p:cNvSpPr>
          <p:nvPr>
            <p:ph type="sldNum" sz="quarter" idx="12"/>
          </p:nvPr>
        </p:nvSpPr>
        <p:spPr/>
        <p:txBody>
          <a:bodyPr/>
          <a:lstStyle/>
          <a:p>
            <a:fld id="{F8550EB5-7DBB-40B0-8DCD-2DF6D0BF0886}" type="slidenum">
              <a:rPr lang="en-GB" smtClean="0"/>
              <a:t>15</a:t>
            </a:fld>
            <a:endParaRPr lang="en-GB"/>
          </a:p>
        </p:txBody>
      </p:sp>
      <p:sp>
        <p:nvSpPr>
          <p:cNvPr id="8" name="Content Placeholder 2"/>
          <p:cNvSpPr txBox="1">
            <a:spLocks/>
          </p:cNvSpPr>
          <p:nvPr/>
        </p:nvSpPr>
        <p:spPr>
          <a:xfrm>
            <a:off x="599567" y="924708"/>
            <a:ext cx="9520379" cy="239878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en-US" dirty="0"/>
              <a:t>Most of the FFC-</a:t>
            </a:r>
            <a:r>
              <a:rPr lang="en-US" dirty="0" err="1"/>
              <a:t>hh</a:t>
            </a:r>
            <a:r>
              <a:rPr lang="en-US" dirty="0"/>
              <a:t> requirements on muon detectors are fulfil</a:t>
            </a:r>
          </a:p>
          <a:p>
            <a:r>
              <a:rPr lang="en-US" dirty="0"/>
              <a:t>In the regions with higher radiation a substantial improvement is needed</a:t>
            </a:r>
          </a:p>
          <a:p>
            <a:r>
              <a:rPr lang="en-US" dirty="0"/>
              <a:t>Potential competitor: new generation of Si detectors </a:t>
            </a:r>
          </a:p>
          <a:p>
            <a:r>
              <a:rPr lang="en-US" dirty="0"/>
              <a:t>Fine timing is needed in the 5 ns BC scenario and for the LLP searches</a:t>
            </a:r>
          </a:p>
          <a:p>
            <a:r>
              <a:rPr lang="en-US" dirty="0">
                <a:sym typeface="Wingdings" panose="05000000000000000000" pitchFamily="2" charset="2"/>
              </a:rPr>
              <a:t>Muon detector community is sparling new ideas</a:t>
            </a:r>
          </a:p>
        </p:txBody>
      </p:sp>
      <p:sp>
        <p:nvSpPr>
          <p:cNvPr id="6" name="Footer Placeholder 5">
            <a:extLst>
              <a:ext uri="{FF2B5EF4-FFF2-40B4-BE49-F238E27FC236}">
                <a16:creationId xmlns:a16="http://schemas.microsoft.com/office/drawing/2014/main" id="{6196EA69-3207-BCE3-AFE3-3C707848675F}"/>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698780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184" y="194731"/>
            <a:ext cx="10157356" cy="969682"/>
          </a:xfrm>
        </p:spPr>
        <p:txBody>
          <a:bodyPr/>
          <a:lstStyle/>
          <a:p>
            <a:r>
              <a:rPr lang="it-IT" dirty="0"/>
              <a:t>Technology state of the art evaluation</a:t>
            </a:r>
            <a:br>
              <a:rPr lang="it-IT" dirty="0"/>
            </a:br>
            <a:r>
              <a:rPr lang="it-IT" sz="2800" dirty="0"/>
              <a:t>(my personal view)</a:t>
            </a:r>
            <a:endParaRPr lang="en-GB"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88548531"/>
              </p:ext>
            </p:extLst>
          </p:nvPr>
        </p:nvGraphicFramePr>
        <p:xfrm>
          <a:off x="567266" y="2450571"/>
          <a:ext cx="10922000" cy="2123440"/>
        </p:xfrm>
        <a:graphic>
          <a:graphicData uri="http://schemas.openxmlformats.org/drawingml/2006/table">
            <a:tbl>
              <a:tblPr firstRow="1" bandRow="1">
                <a:tableStyleId>{5C22544A-7EE6-4342-B048-85BDC9FD1C3A}</a:tableStyleId>
              </a:tblPr>
              <a:tblGrid>
                <a:gridCol w="1365250">
                  <a:extLst>
                    <a:ext uri="{9D8B030D-6E8A-4147-A177-3AD203B41FA5}">
                      <a16:colId xmlns:a16="http://schemas.microsoft.com/office/drawing/2014/main" val="485575119"/>
                    </a:ext>
                  </a:extLst>
                </a:gridCol>
                <a:gridCol w="1365250">
                  <a:extLst>
                    <a:ext uri="{9D8B030D-6E8A-4147-A177-3AD203B41FA5}">
                      <a16:colId xmlns:a16="http://schemas.microsoft.com/office/drawing/2014/main" val="2781861476"/>
                    </a:ext>
                  </a:extLst>
                </a:gridCol>
                <a:gridCol w="1365250">
                  <a:extLst>
                    <a:ext uri="{9D8B030D-6E8A-4147-A177-3AD203B41FA5}">
                      <a16:colId xmlns:a16="http://schemas.microsoft.com/office/drawing/2014/main" val="221834174"/>
                    </a:ext>
                  </a:extLst>
                </a:gridCol>
                <a:gridCol w="1365250">
                  <a:extLst>
                    <a:ext uri="{9D8B030D-6E8A-4147-A177-3AD203B41FA5}">
                      <a16:colId xmlns:a16="http://schemas.microsoft.com/office/drawing/2014/main" val="3779052530"/>
                    </a:ext>
                  </a:extLst>
                </a:gridCol>
                <a:gridCol w="1365250">
                  <a:extLst>
                    <a:ext uri="{9D8B030D-6E8A-4147-A177-3AD203B41FA5}">
                      <a16:colId xmlns:a16="http://schemas.microsoft.com/office/drawing/2014/main" val="596241991"/>
                    </a:ext>
                  </a:extLst>
                </a:gridCol>
                <a:gridCol w="1365250">
                  <a:extLst>
                    <a:ext uri="{9D8B030D-6E8A-4147-A177-3AD203B41FA5}">
                      <a16:colId xmlns:a16="http://schemas.microsoft.com/office/drawing/2014/main" val="2178521328"/>
                    </a:ext>
                  </a:extLst>
                </a:gridCol>
                <a:gridCol w="1365250">
                  <a:extLst>
                    <a:ext uri="{9D8B030D-6E8A-4147-A177-3AD203B41FA5}">
                      <a16:colId xmlns:a16="http://schemas.microsoft.com/office/drawing/2014/main" val="3808185591"/>
                    </a:ext>
                  </a:extLst>
                </a:gridCol>
                <a:gridCol w="1365250">
                  <a:extLst>
                    <a:ext uri="{9D8B030D-6E8A-4147-A177-3AD203B41FA5}">
                      <a16:colId xmlns:a16="http://schemas.microsoft.com/office/drawing/2014/main" val="167721278"/>
                    </a:ext>
                  </a:extLst>
                </a:gridCol>
              </a:tblGrid>
              <a:tr h="370840">
                <a:tc>
                  <a:txBody>
                    <a:bodyPr/>
                    <a:lstStyle/>
                    <a:p>
                      <a:r>
                        <a:rPr lang="it-IT" dirty="0">
                          <a:solidFill>
                            <a:srgbClr val="FF0000"/>
                          </a:solidFill>
                        </a:rPr>
                        <a:t>State of the art</a:t>
                      </a:r>
                      <a:endParaRPr lang="en-GB" dirty="0">
                        <a:solidFill>
                          <a:srgbClr val="FF0000"/>
                        </a:solidFill>
                      </a:endParaRPr>
                    </a:p>
                  </a:txBody>
                  <a:tcPr/>
                </a:tc>
                <a:tc>
                  <a:txBody>
                    <a:bodyPr/>
                    <a:lstStyle/>
                    <a:p>
                      <a:r>
                        <a:rPr lang="it-IT" dirty="0"/>
                        <a:t>Rate</a:t>
                      </a:r>
                      <a:r>
                        <a:rPr lang="it-IT" baseline="0" dirty="0"/>
                        <a:t> capability</a:t>
                      </a:r>
                      <a:endParaRPr lang="en-GB" dirty="0"/>
                    </a:p>
                  </a:txBody>
                  <a:tcPr/>
                </a:tc>
                <a:tc>
                  <a:txBody>
                    <a:bodyPr/>
                    <a:lstStyle/>
                    <a:p>
                      <a:r>
                        <a:rPr lang="it-IT" dirty="0"/>
                        <a:t>Longevity (hadrons)</a:t>
                      </a:r>
                      <a:endParaRPr lang="en-GB" dirty="0"/>
                    </a:p>
                  </a:txBody>
                  <a:tcPr/>
                </a:tc>
                <a:tc>
                  <a:txBody>
                    <a:bodyPr/>
                    <a:lstStyle/>
                    <a:p>
                      <a:r>
                        <a:rPr lang="it-IT" dirty="0"/>
                        <a:t>Space resolution</a:t>
                      </a:r>
                      <a:endParaRPr lang="en-GB" dirty="0"/>
                    </a:p>
                  </a:txBody>
                  <a:tcPr/>
                </a:tc>
                <a:tc>
                  <a:txBody>
                    <a:bodyPr/>
                    <a:lstStyle/>
                    <a:p>
                      <a:r>
                        <a:rPr lang="it-IT" dirty="0"/>
                        <a:t>Time Resolution</a:t>
                      </a:r>
                      <a:endParaRPr lang="en-GB" dirty="0"/>
                    </a:p>
                  </a:txBody>
                  <a:tcPr/>
                </a:tc>
                <a:tc>
                  <a:txBody>
                    <a:bodyPr/>
                    <a:lstStyle/>
                    <a:p>
                      <a:r>
                        <a:rPr lang="it-IT" dirty="0"/>
                        <a:t>Cost</a:t>
                      </a:r>
                      <a:endParaRPr lang="en-GB" dirty="0"/>
                    </a:p>
                  </a:txBody>
                  <a:tcPr/>
                </a:tc>
                <a:tc>
                  <a:txBody>
                    <a:bodyPr/>
                    <a:lstStyle/>
                    <a:p>
                      <a:r>
                        <a:rPr lang="it-IT" dirty="0"/>
                        <a:t>Industrialization</a:t>
                      </a:r>
                      <a:endParaRPr lang="en-GB" dirty="0"/>
                    </a:p>
                  </a:txBody>
                  <a:tcPr/>
                </a:tc>
                <a:tc>
                  <a:txBody>
                    <a:bodyPr/>
                    <a:lstStyle/>
                    <a:p>
                      <a:r>
                        <a:rPr lang="it-IT" dirty="0"/>
                        <a:t>Scalability</a:t>
                      </a:r>
                      <a:endParaRPr lang="en-GB" dirty="0"/>
                    </a:p>
                  </a:txBody>
                  <a:tcPr/>
                </a:tc>
                <a:extLst>
                  <a:ext uri="{0D108BD9-81ED-4DB2-BD59-A6C34878D82A}">
                    <a16:rowId xmlns:a16="http://schemas.microsoft.com/office/drawing/2014/main" val="584406728"/>
                  </a:ext>
                </a:extLst>
              </a:tr>
              <a:tr h="370840">
                <a:tc>
                  <a:txBody>
                    <a:bodyPr/>
                    <a:lstStyle/>
                    <a:p>
                      <a:r>
                        <a:rPr lang="it-IT" dirty="0"/>
                        <a:t>DT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extLst>
                  <a:ext uri="{0D108BD9-81ED-4DB2-BD59-A6C34878D82A}">
                    <a16:rowId xmlns:a16="http://schemas.microsoft.com/office/drawing/2014/main" val="3095404833"/>
                  </a:ext>
                </a:extLst>
              </a:tr>
              <a:tr h="370840">
                <a:tc>
                  <a:txBody>
                    <a:bodyPr/>
                    <a:lstStyle/>
                    <a:p>
                      <a:r>
                        <a:rPr lang="it-IT" dirty="0"/>
                        <a:t>sTGC</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extLst>
                  <a:ext uri="{0D108BD9-81ED-4DB2-BD59-A6C34878D82A}">
                    <a16:rowId xmlns:a16="http://schemas.microsoft.com/office/drawing/2014/main" val="912648490"/>
                  </a:ext>
                </a:extLst>
              </a:tr>
              <a:tr h="370840">
                <a:tc>
                  <a:txBody>
                    <a:bodyPr/>
                    <a:lstStyle/>
                    <a:p>
                      <a:r>
                        <a:rPr lang="it-IT" dirty="0"/>
                        <a:t>RPC</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extLst>
                  <a:ext uri="{0D108BD9-81ED-4DB2-BD59-A6C34878D82A}">
                    <a16:rowId xmlns:a16="http://schemas.microsoft.com/office/drawing/2014/main" val="1379016166"/>
                  </a:ext>
                </a:extLst>
              </a:tr>
              <a:tr h="370840">
                <a:tc>
                  <a:txBody>
                    <a:bodyPr/>
                    <a:lstStyle/>
                    <a:p>
                      <a:r>
                        <a:rPr lang="it-IT" dirty="0"/>
                        <a:t>MPGD</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extLst>
                  <a:ext uri="{0D108BD9-81ED-4DB2-BD59-A6C34878D82A}">
                    <a16:rowId xmlns:a16="http://schemas.microsoft.com/office/drawing/2014/main" val="1023806317"/>
                  </a:ext>
                </a:extLst>
              </a:tr>
            </a:tbl>
          </a:graphicData>
        </a:graphic>
      </p:graphicFrame>
      <p:sp>
        <p:nvSpPr>
          <p:cNvPr id="4" name="Slide Number Placeholder 3"/>
          <p:cNvSpPr>
            <a:spLocks noGrp="1"/>
          </p:cNvSpPr>
          <p:nvPr>
            <p:ph type="sldNum" sz="quarter" idx="12"/>
          </p:nvPr>
        </p:nvSpPr>
        <p:spPr/>
        <p:txBody>
          <a:bodyPr/>
          <a:lstStyle/>
          <a:p>
            <a:fld id="{F8550EB5-7DBB-40B0-8DCD-2DF6D0BF0886}" type="slidenum">
              <a:rPr lang="en-GB" smtClean="0"/>
              <a:t>16</a:t>
            </a:fld>
            <a:endParaRPr lang="en-GB"/>
          </a:p>
        </p:txBody>
      </p:sp>
      <p:sp>
        <p:nvSpPr>
          <p:cNvPr id="6" name="TextBox 5"/>
          <p:cNvSpPr txBox="1"/>
          <p:nvPr/>
        </p:nvSpPr>
        <p:spPr>
          <a:xfrm>
            <a:off x="4685125" y="869952"/>
            <a:ext cx="2002471" cy="1477328"/>
          </a:xfrm>
          <a:prstGeom prst="rect">
            <a:avLst/>
          </a:prstGeom>
          <a:solidFill>
            <a:schemeClr val="bg2"/>
          </a:solidFill>
          <a:ln>
            <a:solidFill>
              <a:srgbClr val="FFC000"/>
            </a:solidFill>
          </a:ln>
        </p:spPr>
        <p:txBody>
          <a:bodyPr wrap="none" rtlCol="0">
            <a:spAutoFit/>
          </a:bodyPr>
          <a:lstStyle/>
          <a:p>
            <a:r>
              <a:rPr lang="it-IT" dirty="0"/>
              <a:t>Useless     = *</a:t>
            </a:r>
          </a:p>
          <a:p>
            <a:r>
              <a:rPr lang="it-IT" dirty="0"/>
              <a:t>Poor         = **</a:t>
            </a:r>
          </a:p>
          <a:p>
            <a:r>
              <a:rPr lang="it-IT" dirty="0"/>
              <a:t>Sufficient = ***</a:t>
            </a:r>
          </a:p>
          <a:p>
            <a:r>
              <a:rPr lang="it-IT" dirty="0"/>
              <a:t>Good       = ****</a:t>
            </a:r>
          </a:p>
          <a:p>
            <a:r>
              <a:rPr lang="it-IT" dirty="0"/>
              <a:t>Excellent  = *****</a:t>
            </a:r>
            <a:endParaRPr lang="en-GB" dirty="0"/>
          </a:p>
        </p:txBody>
      </p:sp>
      <p:graphicFrame>
        <p:nvGraphicFramePr>
          <p:cNvPr id="7" name="Content Placeholder 4"/>
          <p:cNvGraphicFramePr>
            <a:graphicFrameLocks/>
          </p:cNvGraphicFramePr>
          <p:nvPr>
            <p:extLst>
              <p:ext uri="{D42A27DB-BD31-4B8C-83A1-F6EECF244321}">
                <p14:modId xmlns:p14="http://schemas.microsoft.com/office/powerpoint/2010/main" val="1788706231"/>
              </p:ext>
            </p:extLst>
          </p:nvPr>
        </p:nvGraphicFramePr>
        <p:xfrm>
          <a:off x="567266" y="4634971"/>
          <a:ext cx="10922000" cy="2123440"/>
        </p:xfrm>
        <a:graphic>
          <a:graphicData uri="http://schemas.openxmlformats.org/drawingml/2006/table">
            <a:tbl>
              <a:tblPr firstRow="1" bandRow="1">
                <a:tableStyleId>{5C22544A-7EE6-4342-B048-85BDC9FD1C3A}</a:tableStyleId>
              </a:tblPr>
              <a:tblGrid>
                <a:gridCol w="1365250">
                  <a:extLst>
                    <a:ext uri="{9D8B030D-6E8A-4147-A177-3AD203B41FA5}">
                      <a16:colId xmlns:a16="http://schemas.microsoft.com/office/drawing/2014/main" val="485575119"/>
                    </a:ext>
                  </a:extLst>
                </a:gridCol>
                <a:gridCol w="1365250">
                  <a:extLst>
                    <a:ext uri="{9D8B030D-6E8A-4147-A177-3AD203B41FA5}">
                      <a16:colId xmlns:a16="http://schemas.microsoft.com/office/drawing/2014/main" val="2781861476"/>
                    </a:ext>
                  </a:extLst>
                </a:gridCol>
                <a:gridCol w="1365250">
                  <a:extLst>
                    <a:ext uri="{9D8B030D-6E8A-4147-A177-3AD203B41FA5}">
                      <a16:colId xmlns:a16="http://schemas.microsoft.com/office/drawing/2014/main" val="221834174"/>
                    </a:ext>
                  </a:extLst>
                </a:gridCol>
                <a:gridCol w="1365250">
                  <a:extLst>
                    <a:ext uri="{9D8B030D-6E8A-4147-A177-3AD203B41FA5}">
                      <a16:colId xmlns:a16="http://schemas.microsoft.com/office/drawing/2014/main" val="3779052530"/>
                    </a:ext>
                  </a:extLst>
                </a:gridCol>
                <a:gridCol w="1365250">
                  <a:extLst>
                    <a:ext uri="{9D8B030D-6E8A-4147-A177-3AD203B41FA5}">
                      <a16:colId xmlns:a16="http://schemas.microsoft.com/office/drawing/2014/main" val="596241991"/>
                    </a:ext>
                  </a:extLst>
                </a:gridCol>
                <a:gridCol w="1365250">
                  <a:extLst>
                    <a:ext uri="{9D8B030D-6E8A-4147-A177-3AD203B41FA5}">
                      <a16:colId xmlns:a16="http://schemas.microsoft.com/office/drawing/2014/main" val="2178521328"/>
                    </a:ext>
                  </a:extLst>
                </a:gridCol>
                <a:gridCol w="1365250">
                  <a:extLst>
                    <a:ext uri="{9D8B030D-6E8A-4147-A177-3AD203B41FA5}">
                      <a16:colId xmlns:a16="http://schemas.microsoft.com/office/drawing/2014/main" val="3808185591"/>
                    </a:ext>
                  </a:extLst>
                </a:gridCol>
                <a:gridCol w="1365250">
                  <a:extLst>
                    <a:ext uri="{9D8B030D-6E8A-4147-A177-3AD203B41FA5}">
                      <a16:colId xmlns:a16="http://schemas.microsoft.com/office/drawing/2014/main" val="167721278"/>
                    </a:ext>
                  </a:extLst>
                </a:gridCol>
              </a:tblGrid>
              <a:tr h="370840">
                <a:tc>
                  <a:txBody>
                    <a:bodyPr/>
                    <a:lstStyle/>
                    <a:p>
                      <a:r>
                        <a:rPr lang="it-IT" dirty="0">
                          <a:solidFill>
                            <a:srgbClr val="FF0000"/>
                          </a:solidFill>
                        </a:rPr>
                        <a:t>R&amp;D potential</a:t>
                      </a:r>
                      <a:endParaRPr lang="en-GB" dirty="0">
                        <a:solidFill>
                          <a:srgbClr val="FF0000"/>
                        </a:solidFill>
                      </a:endParaRPr>
                    </a:p>
                  </a:txBody>
                  <a:tcPr/>
                </a:tc>
                <a:tc>
                  <a:txBody>
                    <a:bodyPr/>
                    <a:lstStyle/>
                    <a:p>
                      <a:r>
                        <a:rPr lang="it-IT" dirty="0"/>
                        <a:t>Rate</a:t>
                      </a:r>
                      <a:r>
                        <a:rPr lang="it-IT" baseline="0" dirty="0"/>
                        <a:t> capability</a:t>
                      </a:r>
                      <a:endParaRPr lang="en-GB" dirty="0"/>
                    </a:p>
                  </a:txBody>
                  <a:tcPr/>
                </a:tc>
                <a:tc>
                  <a:txBody>
                    <a:bodyPr/>
                    <a:lstStyle/>
                    <a:p>
                      <a:r>
                        <a:rPr lang="it-IT" dirty="0"/>
                        <a:t>Longevity (hadrons)</a:t>
                      </a:r>
                      <a:endParaRPr lang="en-GB" dirty="0"/>
                    </a:p>
                  </a:txBody>
                  <a:tcPr/>
                </a:tc>
                <a:tc>
                  <a:txBody>
                    <a:bodyPr/>
                    <a:lstStyle/>
                    <a:p>
                      <a:r>
                        <a:rPr lang="it-IT" dirty="0"/>
                        <a:t>Space resolution</a:t>
                      </a:r>
                      <a:endParaRPr lang="en-GB" dirty="0"/>
                    </a:p>
                  </a:txBody>
                  <a:tcPr/>
                </a:tc>
                <a:tc>
                  <a:txBody>
                    <a:bodyPr/>
                    <a:lstStyle/>
                    <a:p>
                      <a:r>
                        <a:rPr lang="it-IT" dirty="0"/>
                        <a:t>Time Resolution</a:t>
                      </a:r>
                      <a:endParaRPr lang="en-GB" dirty="0"/>
                    </a:p>
                  </a:txBody>
                  <a:tcPr/>
                </a:tc>
                <a:tc>
                  <a:txBody>
                    <a:bodyPr/>
                    <a:lstStyle/>
                    <a:p>
                      <a:r>
                        <a:rPr lang="it-IT" dirty="0"/>
                        <a:t>Cost</a:t>
                      </a:r>
                      <a:endParaRPr lang="en-GB" dirty="0"/>
                    </a:p>
                  </a:txBody>
                  <a:tcPr/>
                </a:tc>
                <a:tc>
                  <a:txBody>
                    <a:bodyPr/>
                    <a:lstStyle/>
                    <a:p>
                      <a:r>
                        <a:rPr lang="it-IT" dirty="0"/>
                        <a:t>Industrialization</a:t>
                      </a:r>
                      <a:endParaRPr lang="en-GB" dirty="0"/>
                    </a:p>
                  </a:txBody>
                  <a:tcPr/>
                </a:tc>
                <a:tc>
                  <a:txBody>
                    <a:bodyPr/>
                    <a:lstStyle/>
                    <a:p>
                      <a:r>
                        <a:rPr lang="it-IT" dirty="0"/>
                        <a:t>Scalability</a:t>
                      </a:r>
                      <a:endParaRPr lang="en-GB" dirty="0"/>
                    </a:p>
                  </a:txBody>
                  <a:tcPr/>
                </a:tc>
                <a:extLst>
                  <a:ext uri="{0D108BD9-81ED-4DB2-BD59-A6C34878D82A}">
                    <a16:rowId xmlns:a16="http://schemas.microsoft.com/office/drawing/2014/main" val="584406728"/>
                  </a:ext>
                </a:extLst>
              </a:tr>
              <a:tr h="370840">
                <a:tc>
                  <a:txBody>
                    <a:bodyPr/>
                    <a:lstStyle/>
                    <a:p>
                      <a:r>
                        <a:rPr lang="it-IT" dirty="0"/>
                        <a:t>DT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r>
                        <a:rPr lang="it-IT" dirty="0">
                          <a:solidFill>
                            <a:srgbClr val="FF0000"/>
                          </a:solidFill>
                        </a:rPr>
                        <a:t>*</a:t>
                      </a:r>
                      <a:endParaRPr lang="en-GB" dirty="0">
                        <a:solidFill>
                          <a:srgbClr val="FF0000"/>
                        </a:solidFill>
                      </a:endParaRPr>
                    </a:p>
                  </a:txBody>
                  <a:tcPr/>
                </a:tc>
                <a:tc>
                  <a:txBody>
                    <a:bodyPr/>
                    <a:lstStyle/>
                    <a:p>
                      <a:r>
                        <a:rPr lang="it-IT" dirty="0"/>
                        <a:t>*</a:t>
                      </a:r>
                      <a:r>
                        <a:rPr lang="it-IT" dirty="0">
                          <a:solidFill>
                            <a:srgbClr val="FF0000"/>
                          </a:solidFill>
                        </a:rPr>
                        <a:t>*</a:t>
                      </a:r>
                      <a:endParaRPr lang="en-GB" dirty="0">
                        <a:solidFill>
                          <a:srgbClr val="00B0F0"/>
                        </a:solidFill>
                      </a:endParaRPr>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extLst>
                  <a:ext uri="{0D108BD9-81ED-4DB2-BD59-A6C34878D82A}">
                    <a16:rowId xmlns:a16="http://schemas.microsoft.com/office/drawing/2014/main" val="3095404833"/>
                  </a:ext>
                </a:extLst>
              </a:tr>
              <a:tr h="370840">
                <a:tc>
                  <a:txBody>
                    <a:bodyPr/>
                    <a:lstStyle/>
                    <a:p>
                      <a:r>
                        <a:rPr lang="it-IT" dirty="0"/>
                        <a:t>sTGC</a:t>
                      </a:r>
                      <a:endParaRPr lang="en-GB" dirty="0"/>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r>
                        <a:rPr lang="it-IT" dirty="0">
                          <a:solidFill>
                            <a:srgbClr val="FF0000"/>
                          </a:solidFill>
                        </a:rPr>
                        <a:t>*</a:t>
                      </a:r>
                      <a:endParaRPr lang="en-GB" dirty="0">
                        <a:solidFill>
                          <a:srgbClr val="FF0000"/>
                        </a:solidFill>
                      </a:endParaRPr>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r>
                        <a:rPr lang="it-IT" dirty="0">
                          <a:solidFill>
                            <a:srgbClr val="FF0000"/>
                          </a:solidFill>
                        </a:rPr>
                        <a:t>*</a:t>
                      </a:r>
                      <a:endParaRPr lang="en-GB" dirty="0">
                        <a:solidFill>
                          <a:srgbClr val="FF0000"/>
                        </a:solidFill>
                      </a:endParaRPr>
                    </a:p>
                  </a:txBody>
                  <a:tcPr/>
                </a:tc>
                <a:tc>
                  <a:txBody>
                    <a:bodyPr/>
                    <a:lstStyle/>
                    <a:p>
                      <a:r>
                        <a:rPr lang="it-IT" dirty="0"/>
                        <a:t>****</a:t>
                      </a:r>
                      <a:r>
                        <a:rPr lang="it-IT" dirty="0">
                          <a:solidFill>
                            <a:srgbClr val="FF0000"/>
                          </a:solidFill>
                        </a:rPr>
                        <a:t>*</a:t>
                      </a:r>
                      <a:endParaRPr lang="en-GB" dirty="0">
                        <a:solidFill>
                          <a:srgbClr val="FF0000"/>
                        </a:solidFill>
                      </a:endParaRPr>
                    </a:p>
                  </a:txBody>
                  <a:tcPr/>
                </a:tc>
                <a:extLst>
                  <a:ext uri="{0D108BD9-81ED-4DB2-BD59-A6C34878D82A}">
                    <a16:rowId xmlns:a16="http://schemas.microsoft.com/office/drawing/2014/main" val="3505132479"/>
                  </a:ext>
                </a:extLst>
              </a:tr>
              <a:tr h="370840">
                <a:tc>
                  <a:txBody>
                    <a:bodyPr/>
                    <a:lstStyle/>
                    <a:p>
                      <a:r>
                        <a:rPr lang="it-IT" dirty="0"/>
                        <a:t>RPC</a:t>
                      </a:r>
                      <a:endParaRPr lang="en-GB" dirty="0"/>
                    </a:p>
                  </a:txBody>
                  <a:tcPr/>
                </a:tc>
                <a:tc>
                  <a:txBody>
                    <a:bodyPr/>
                    <a:lstStyle/>
                    <a:p>
                      <a:r>
                        <a:rPr lang="it-IT" dirty="0"/>
                        <a:t>***</a:t>
                      </a:r>
                      <a:r>
                        <a:rPr lang="it-IT" dirty="0">
                          <a:solidFill>
                            <a:srgbClr val="FF0000"/>
                          </a:solidFill>
                        </a:rPr>
                        <a:t>*</a:t>
                      </a:r>
                      <a:r>
                        <a:rPr lang="it-IT" dirty="0">
                          <a:solidFill>
                            <a:srgbClr val="00B0F0"/>
                          </a:solidFill>
                        </a:rPr>
                        <a:t>*</a:t>
                      </a:r>
                      <a:endParaRPr lang="en-GB" dirty="0">
                        <a:solidFill>
                          <a:srgbClr val="00B0F0"/>
                        </a:solidFill>
                      </a:endParaRPr>
                    </a:p>
                  </a:txBody>
                  <a:tcPr/>
                </a:tc>
                <a:tc>
                  <a:txBody>
                    <a:bodyPr/>
                    <a:lstStyle/>
                    <a:p>
                      <a:r>
                        <a:rPr lang="it-IT" dirty="0"/>
                        <a:t>***</a:t>
                      </a:r>
                      <a:r>
                        <a:rPr lang="it-IT" dirty="0">
                          <a:solidFill>
                            <a:srgbClr val="FF0000"/>
                          </a:solidFill>
                        </a:rPr>
                        <a:t>*</a:t>
                      </a:r>
                      <a:endParaRPr lang="en-GB" dirty="0">
                        <a:solidFill>
                          <a:srgbClr val="FF0000"/>
                        </a:solidFill>
                      </a:endParaRPr>
                    </a:p>
                  </a:txBody>
                  <a:tcPr/>
                </a:tc>
                <a:tc>
                  <a:txBody>
                    <a:bodyPr/>
                    <a:lstStyle/>
                    <a:p>
                      <a:r>
                        <a:rPr lang="it-IT" dirty="0"/>
                        <a:t>***</a:t>
                      </a:r>
                      <a:r>
                        <a:rPr lang="it-IT" dirty="0">
                          <a:solidFill>
                            <a:srgbClr val="FF0000"/>
                          </a:solidFill>
                        </a:rPr>
                        <a:t>*</a:t>
                      </a:r>
                      <a:endParaRPr lang="en-GB" dirty="0">
                        <a:solidFill>
                          <a:srgbClr val="FF0000"/>
                        </a:solidFill>
                      </a:endParaRPr>
                    </a:p>
                  </a:txBody>
                  <a:tcPr/>
                </a:tc>
                <a:tc>
                  <a:txBody>
                    <a:bodyPr/>
                    <a:lstStyle/>
                    <a:p>
                      <a:r>
                        <a:rPr lang="it-IT" dirty="0"/>
                        <a:t>*****</a:t>
                      </a:r>
                      <a:endParaRPr lang="en-GB" dirty="0"/>
                    </a:p>
                  </a:txBody>
                  <a:tcPr/>
                </a:tc>
                <a:tc>
                  <a:txBody>
                    <a:bodyPr/>
                    <a:lstStyle/>
                    <a:p>
                      <a:r>
                        <a:rPr lang="it-IT" dirty="0"/>
                        <a:t>*****</a:t>
                      </a:r>
                      <a:endParaRPr lang="en-GB" dirty="0"/>
                    </a:p>
                  </a:txBody>
                  <a:tcPr/>
                </a:tc>
                <a:tc>
                  <a:txBody>
                    <a:bodyPr/>
                    <a:lstStyle/>
                    <a:p>
                      <a:r>
                        <a:rPr lang="it-IT" dirty="0"/>
                        <a:t>****</a:t>
                      </a:r>
                      <a:r>
                        <a:rPr lang="it-IT" dirty="0">
                          <a:solidFill>
                            <a:srgbClr val="FF0000"/>
                          </a:solidFill>
                        </a:rPr>
                        <a:t>*</a:t>
                      </a:r>
                      <a:endParaRPr lang="en-GB" dirty="0">
                        <a:solidFill>
                          <a:srgbClr val="FF0000"/>
                        </a:solidFill>
                      </a:endParaRPr>
                    </a:p>
                  </a:txBody>
                  <a:tcPr/>
                </a:tc>
                <a:tc>
                  <a:txBody>
                    <a:bodyPr/>
                    <a:lstStyle/>
                    <a:p>
                      <a:r>
                        <a:rPr lang="it-IT" dirty="0"/>
                        <a:t>****</a:t>
                      </a:r>
                      <a:r>
                        <a:rPr lang="it-IT" dirty="0">
                          <a:solidFill>
                            <a:srgbClr val="FF0000"/>
                          </a:solidFill>
                        </a:rPr>
                        <a:t>*</a:t>
                      </a:r>
                      <a:endParaRPr lang="en-GB" dirty="0">
                        <a:solidFill>
                          <a:srgbClr val="FF0000"/>
                        </a:solidFill>
                      </a:endParaRPr>
                    </a:p>
                  </a:txBody>
                  <a:tcPr/>
                </a:tc>
                <a:extLst>
                  <a:ext uri="{0D108BD9-81ED-4DB2-BD59-A6C34878D82A}">
                    <a16:rowId xmlns:a16="http://schemas.microsoft.com/office/drawing/2014/main" val="1379016166"/>
                  </a:ext>
                </a:extLst>
              </a:tr>
              <a:tr h="370840">
                <a:tc>
                  <a:txBody>
                    <a:bodyPr/>
                    <a:lstStyle/>
                    <a:p>
                      <a:r>
                        <a:rPr lang="it-IT" dirty="0"/>
                        <a:t>MPGD</a:t>
                      </a:r>
                      <a:endParaRPr lang="en-GB" dirty="0"/>
                    </a:p>
                  </a:txBody>
                  <a:tcPr/>
                </a:tc>
                <a:tc>
                  <a:txBody>
                    <a:bodyPr/>
                    <a:lstStyle/>
                    <a:p>
                      <a:r>
                        <a:rPr lang="it-IT" dirty="0"/>
                        <a:t>****</a:t>
                      </a:r>
                      <a:r>
                        <a:rPr lang="it-IT" dirty="0">
                          <a:solidFill>
                            <a:srgbClr val="FF0000"/>
                          </a:solidFill>
                        </a:rPr>
                        <a:t>*</a:t>
                      </a:r>
                      <a:endParaRPr lang="en-GB" dirty="0">
                        <a:solidFill>
                          <a:srgbClr val="FF0000"/>
                        </a:solidFill>
                      </a:endParaRPr>
                    </a:p>
                  </a:txBody>
                  <a:tcPr/>
                </a:tc>
                <a:tc>
                  <a:txBody>
                    <a:bodyPr/>
                    <a:lstStyle/>
                    <a:p>
                      <a:r>
                        <a:rPr lang="it-IT" dirty="0"/>
                        <a:t>***</a:t>
                      </a:r>
                      <a:r>
                        <a:rPr lang="it-IT" dirty="0">
                          <a:solidFill>
                            <a:srgbClr val="FF0000"/>
                          </a:solidFill>
                        </a:rPr>
                        <a:t>*</a:t>
                      </a:r>
                      <a:endParaRPr lang="en-GB" dirty="0">
                        <a:solidFill>
                          <a:srgbClr val="FF0000"/>
                        </a:solidFill>
                      </a:endParaRPr>
                    </a:p>
                  </a:txBody>
                  <a:tcPr/>
                </a:tc>
                <a:tc>
                  <a:txBody>
                    <a:bodyPr/>
                    <a:lstStyle/>
                    <a:p>
                      <a:r>
                        <a:rPr lang="it-IT" dirty="0"/>
                        <a:t>***</a:t>
                      </a:r>
                      <a:r>
                        <a:rPr lang="it-IT" dirty="0">
                          <a:solidFill>
                            <a:srgbClr val="FF0000"/>
                          </a:solidFill>
                        </a:rPr>
                        <a:t>*</a:t>
                      </a:r>
                      <a:endParaRPr lang="en-GB" dirty="0">
                        <a:solidFill>
                          <a:srgbClr val="FF0000"/>
                        </a:solidFill>
                      </a:endParaRPr>
                    </a:p>
                  </a:txBody>
                  <a:tcPr/>
                </a:tc>
                <a:tc>
                  <a:txBody>
                    <a:bodyPr/>
                    <a:lstStyle/>
                    <a:p>
                      <a:r>
                        <a:rPr lang="it-IT" dirty="0"/>
                        <a:t>***</a:t>
                      </a:r>
                      <a:r>
                        <a:rPr lang="it-IT" dirty="0">
                          <a:solidFill>
                            <a:srgbClr val="00B0F0"/>
                          </a:solidFill>
                        </a:rPr>
                        <a:t>*</a:t>
                      </a:r>
                      <a:endParaRPr lang="en-GB" dirty="0">
                        <a:solidFill>
                          <a:srgbClr val="00B0F0"/>
                        </a:solidFill>
                      </a:endParaRPr>
                    </a:p>
                  </a:txBody>
                  <a:tcPr/>
                </a:tc>
                <a:tc>
                  <a:txBody>
                    <a:bodyPr/>
                    <a:lstStyle/>
                    <a:p>
                      <a:r>
                        <a:rPr lang="it-IT" dirty="0"/>
                        <a:t>**</a:t>
                      </a:r>
                      <a:endParaRPr lang="en-GB" dirty="0"/>
                    </a:p>
                  </a:txBody>
                  <a:tcPr/>
                </a:tc>
                <a:tc>
                  <a:txBody>
                    <a:bodyPr/>
                    <a:lstStyle/>
                    <a:p>
                      <a:r>
                        <a:rPr lang="it-IT" dirty="0"/>
                        <a:t>***</a:t>
                      </a:r>
                      <a:r>
                        <a:rPr lang="it-IT" dirty="0">
                          <a:solidFill>
                            <a:srgbClr val="FF0000"/>
                          </a:solidFill>
                        </a:rPr>
                        <a:t>*</a:t>
                      </a:r>
                      <a:endParaRPr lang="en-GB" dirty="0">
                        <a:solidFill>
                          <a:srgbClr val="FF0000"/>
                        </a:solidFill>
                      </a:endParaRPr>
                    </a:p>
                  </a:txBody>
                  <a:tcPr/>
                </a:tc>
                <a:tc>
                  <a:txBody>
                    <a:bodyPr/>
                    <a:lstStyle/>
                    <a:p>
                      <a:r>
                        <a:rPr lang="it-IT" dirty="0"/>
                        <a:t>***</a:t>
                      </a:r>
                      <a:r>
                        <a:rPr lang="it-IT" dirty="0">
                          <a:solidFill>
                            <a:srgbClr val="00B0F0"/>
                          </a:solidFill>
                        </a:rPr>
                        <a:t>*</a:t>
                      </a:r>
                      <a:endParaRPr lang="en-GB" dirty="0">
                        <a:solidFill>
                          <a:srgbClr val="00B0F0"/>
                        </a:solidFill>
                      </a:endParaRPr>
                    </a:p>
                  </a:txBody>
                  <a:tcPr/>
                </a:tc>
                <a:extLst>
                  <a:ext uri="{0D108BD9-81ED-4DB2-BD59-A6C34878D82A}">
                    <a16:rowId xmlns:a16="http://schemas.microsoft.com/office/drawing/2014/main" val="1023806317"/>
                  </a:ext>
                </a:extLst>
              </a:tr>
            </a:tbl>
          </a:graphicData>
        </a:graphic>
      </p:graphicFrame>
      <p:sp>
        <p:nvSpPr>
          <p:cNvPr id="8" name="TextBox 7"/>
          <p:cNvSpPr txBox="1"/>
          <p:nvPr/>
        </p:nvSpPr>
        <p:spPr>
          <a:xfrm>
            <a:off x="7052733" y="1326973"/>
            <a:ext cx="2499402" cy="646331"/>
          </a:xfrm>
          <a:prstGeom prst="rect">
            <a:avLst/>
          </a:prstGeom>
          <a:solidFill>
            <a:schemeClr val="bg2"/>
          </a:solidFill>
          <a:ln>
            <a:solidFill>
              <a:srgbClr val="FFC000"/>
            </a:solidFill>
          </a:ln>
        </p:spPr>
        <p:txBody>
          <a:bodyPr wrap="none" rtlCol="0">
            <a:spAutoFit/>
          </a:bodyPr>
          <a:lstStyle/>
          <a:p>
            <a:r>
              <a:rPr lang="it-IT" dirty="0"/>
              <a:t>Incremental R&amp;D = </a:t>
            </a:r>
            <a:r>
              <a:rPr lang="it-IT" dirty="0">
                <a:solidFill>
                  <a:srgbClr val="FF0000"/>
                </a:solidFill>
              </a:rPr>
              <a:t>*</a:t>
            </a:r>
          </a:p>
          <a:p>
            <a:r>
              <a:rPr lang="it-IT" dirty="0"/>
              <a:t>Disruptive R&amp;D     = </a:t>
            </a:r>
            <a:r>
              <a:rPr lang="it-IT" dirty="0">
                <a:solidFill>
                  <a:srgbClr val="00B0F0"/>
                </a:solidFill>
              </a:rPr>
              <a:t>*</a:t>
            </a:r>
          </a:p>
        </p:txBody>
      </p:sp>
      <p:sp>
        <p:nvSpPr>
          <p:cNvPr id="9" name="Date Placeholder 8"/>
          <p:cNvSpPr>
            <a:spLocks noGrp="1"/>
          </p:cNvSpPr>
          <p:nvPr>
            <p:ph type="dt" sz="half" idx="10"/>
          </p:nvPr>
        </p:nvSpPr>
        <p:spPr/>
        <p:txBody>
          <a:bodyPr/>
          <a:lstStyle/>
          <a:p>
            <a:r>
              <a:rPr lang="en-US"/>
              <a:t>1/30/2024</a:t>
            </a:r>
            <a:endParaRPr lang="en-GB"/>
          </a:p>
        </p:txBody>
      </p:sp>
      <p:sp>
        <p:nvSpPr>
          <p:cNvPr id="3" name="Footer Placeholder 2">
            <a:extLst>
              <a:ext uri="{FF2B5EF4-FFF2-40B4-BE49-F238E27FC236}">
                <a16:creationId xmlns:a16="http://schemas.microsoft.com/office/drawing/2014/main" id="{C6A58756-1ADE-5133-026D-FA3301DE5150}"/>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887621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31789-32B1-4D7F-D237-0165DF770D02}"/>
              </a:ext>
            </a:extLst>
          </p:cNvPr>
          <p:cNvSpPr>
            <a:spLocks noGrp="1"/>
          </p:cNvSpPr>
          <p:nvPr>
            <p:ph type="title"/>
          </p:nvPr>
        </p:nvSpPr>
        <p:spPr/>
        <p:txBody>
          <a:bodyPr/>
          <a:lstStyle/>
          <a:p>
            <a:r>
              <a:rPr lang="en-US" dirty="0"/>
              <a:t>Backup</a:t>
            </a:r>
          </a:p>
        </p:txBody>
      </p:sp>
      <p:sp>
        <p:nvSpPr>
          <p:cNvPr id="3" name="Text Placeholder 2">
            <a:extLst>
              <a:ext uri="{FF2B5EF4-FFF2-40B4-BE49-F238E27FC236}">
                <a16:creationId xmlns:a16="http://schemas.microsoft.com/office/drawing/2014/main" id="{D048D9F1-6C7C-E531-1772-DBECFA02265A}"/>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F45CC491-A93E-0660-C876-B9B60AB4A8B3}"/>
              </a:ext>
            </a:extLst>
          </p:cNvPr>
          <p:cNvSpPr>
            <a:spLocks noGrp="1"/>
          </p:cNvSpPr>
          <p:nvPr>
            <p:ph type="dt" sz="half" idx="10"/>
          </p:nvPr>
        </p:nvSpPr>
        <p:spPr/>
        <p:txBody>
          <a:bodyPr/>
          <a:lstStyle/>
          <a:p>
            <a:r>
              <a:rPr lang="en-US"/>
              <a:t>1/30/2024</a:t>
            </a:r>
            <a:endParaRPr lang="en-GB"/>
          </a:p>
        </p:txBody>
      </p:sp>
      <p:sp>
        <p:nvSpPr>
          <p:cNvPr id="5" name="Slide Number Placeholder 4">
            <a:extLst>
              <a:ext uri="{FF2B5EF4-FFF2-40B4-BE49-F238E27FC236}">
                <a16:creationId xmlns:a16="http://schemas.microsoft.com/office/drawing/2014/main" id="{1E9A5400-41AE-5EF5-4E29-04BD24E7E9DF}"/>
              </a:ext>
            </a:extLst>
          </p:cNvPr>
          <p:cNvSpPr>
            <a:spLocks noGrp="1"/>
          </p:cNvSpPr>
          <p:nvPr>
            <p:ph type="sldNum" sz="quarter" idx="12"/>
          </p:nvPr>
        </p:nvSpPr>
        <p:spPr/>
        <p:txBody>
          <a:bodyPr/>
          <a:lstStyle/>
          <a:p>
            <a:fld id="{F8550EB5-7DBB-40B0-8DCD-2DF6D0BF0886}" type="slidenum">
              <a:rPr lang="en-GB" smtClean="0"/>
              <a:t>17</a:t>
            </a:fld>
            <a:endParaRPr lang="en-GB"/>
          </a:p>
        </p:txBody>
      </p:sp>
      <p:sp>
        <p:nvSpPr>
          <p:cNvPr id="6" name="Footer Placeholder 5">
            <a:extLst>
              <a:ext uri="{FF2B5EF4-FFF2-40B4-BE49-F238E27FC236}">
                <a16:creationId xmlns:a16="http://schemas.microsoft.com/office/drawing/2014/main" id="{42DD9693-145A-6607-2E3B-0A774F498EC7}"/>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29292690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a:t>Muon tracking performance</a:t>
            </a:r>
          </a:p>
        </p:txBody>
      </p:sp>
      <p:sp>
        <p:nvSpPr>
          <p:cNvPr id="3" name="Content Placeholder 2"/>
          <p:cNvSpPr>
            <a:spLocks noGrp="1"/>
          </p:cNvSpPr>
          <p:nvPr>
            <p:ph idx="1"/>
          </p:nvPr>
        </p:nvSpPr>
        <p:spPr>
          <a:xfrm>
            <a:off x="8848165" y="1247592"/>
            <a:ext cx="3343835" cy="5299837"/>
          </a:xfrm>
        </p:spPr>
        <p:txBody>
          <a:bodyPr>
            <a:normAutofit/>
          </a:bodyPr>
          <a:lstStyle/>
          <a:p>
            <a:r>
              <a:rPr lang="en-GB" dirty="0">
                <a:sym typeface="Wingdings" panose="05000000000000000000" pitchFamily="2" charset="2"/>
              </a:rPr>
              <a:t>70 µrad muon detector angular resolution:</a:t>
            </a:r>
          </a:p>
          <a:p>
            <a:pPr marL="685800" lvl="1"/>
            <a:r>
              <a:rPr lang="en-GB" dirty="0">
                <a:sym typeface="Wingdings" panose="05000000000000000000" pitchFamily="2" charset="2"/>
              </a:rPr>
              <a:t>&lt; 10% standalone momentum resolution up to </a:t>
            </a:r>
            <a:r>
              <a:rPr lang="en-GB" dirty="0">
                <a:solidFill>
                  <a:srgbClr val="FF0000"/>
                </a:solidFill>
                <a:sym typeface="Wingdings" panose="05000000000000000000" pitchFamily="2" charset="2"/>
              </a:rPr>
              <a:t>3 </a:t>
            </a:r>
            <a:r>
              <a:rPr lang="en-GB" dirty="0" err="1">
                <a:solidFill>
                  <a:srgbClr val="FF0000"/>
                </a:solidFill>
                <a:sym typeface="Wingdings" panose="05000000000000000000" pitchFamily="2" charset="2"/>
              </a:rPr>
              <a:t>TeV</a:t>
            </a:r>
            <a:r>
              <a:rPr lang="en-GB" dirty="0">
                <a:sym typeface="Wingdings" panose="05000000000000000000" pitchFamily="2" charset="2"/>
              </a:rPr>
              <a:t>, equal to tracker resolution</a:t>
            </a:r>
          </a:p>
          <a:p>
            <a:pPr>
              <a:spcBef>
                <a:spcPct val="50000"/>
              </a:spcBef>
            </a:pPr>
            <a:r>
              <a:rPr lang="en-US" altLang="en-US" dirty="0"/>
              <a:t>50 µm muon detector spatial resolution</a:t>
            </a:r>
            <a:r>
              <a:rPr lang="en-US" altLang="en-US" dirty="0">
                <a:solidFill>
                  <a:srgbClr val="0033CC"/>
                </a:solidFill>
              </a:rPr>
              <a:t>:</a:t>
            </a:r>
            <a:endParaRPr lang="en-US" altLang="en-US" dirty="0">
              <a:cs typeface="Arial" panose="020B0604020202020204" pitchFamily="34" charset="0"/>
              <a:sym typeface="Symbol" panose="05050102010706020507" pitchFamily="18" charset="2"/>
            </a:endParaRPr>
          </a:p>
          <a:p>
            <a:pPr lvl="1">
              <a:spcBef>
                <a:spcPct val="50000"/>
              </a:spcBef>
            </a:pPr>
            <a:r>
              <a:rPr lang="en-US" altLang="en-US" dirty="0">
                <a:cs typeface="Arial" panose="020B0604020202020204" pitchFamily="34" charset="0"/>
              </a:rPr>
              <a:t>&lt; 10% combined momentum resolution up to </a:t>
            </a:r>
            <a:r>
              <a:rPr lang="en-US" altLang="en-US" dirty="0">
                <a:solidFill>
                  <a:srgbClr val="FFC000"/>
                </a:solidFill>
                <a:cs typeface="Arial" panose="020B0604020202020204" pitchFamily="34" charset="0"/>
              </a:rPr>
              <a:t>20 </a:t>
            </a:r>
            <a:r>
              <a:rPr lang="en-US" altLang="en-US" dirty="0" err="1">
                <a:solidFill>
                  <a:srgbClr val="FFC000"/>
                </a:solidFill>
                <a:cs typeface="Arial" panose="020B0604020202020204" pitchFamily="34" charset="0"/>
              </a:rPr>
              <a:t>TeV</a:t>
            </a:r>
            <a:r>
              <a:rPr lang="en-US" altLang="en-US" dirty="0">
                <a:cs typeface="Arial" panose="020B0604020202020204" pitchFamily="34" charset="0"/>
              </a:rPr>
              <a:t>.</a:t>
            </a:r>
          </a:p>
          <a:p>
            <a:pPr marL="285750"/>
            <a:r>
              <a:rPr lang="en-US" altLang="en-US" dirty="0"/>
              <a:t>Multiple scattering limit for track combination (infinite muon detector resolution)</a:t>
            </a:r>
            <a:endParaRPr lang="de-DE" altLang="en-US" dirty="0"/>
          </a:p>
          <a:p>
            <a:pPr marL="685800" lvl="1"/>
            <a:endParaRPr lang="it-IT" dirty="0">
              <a:sym typeface="Wingdings" panose="05000000000000000000" pitchFamily="2" charset="2"/>
            </a:endParaRPr>
          </a:p>
        </p:txBody>
      </p:sp>
      <p:sp>
        <p:nvSpPr>
          <p:cNvPr id="5" name="Content Placeholder 2"/>
          <p:cNvSpPr txBox="1">
            <a:spLocks/>
          </p:cNvSpPr>
          <p:nvPr/>
        </p:nvSpPr>
        <p:spPr>
          <a:xfrm>
            <a:off x="394448" y="1247591"/>
            <a:ext cx="4062105" cy="2697801"/>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buNone/>
            </a:pPr>
            <a:r>
              <a:rPr lang="it-IT" dirty="0"/>
              <a:t>Three methods for the muon momentum measurement </a:t>
            </a:r>
          </a:p>
          <a:p>
            <a:r>
              <a:rPr lang="en-GB" b="1" dirty="0">
                <a:solidFill>
                  <a:srgbClr val="FFC000"/>
                </a:solidFill>
              </a:rPr>
              <a:t>Tracker only</a:t>
            </a:r>
            <a:r>
              <a:rPr lang="en-GB" dirty="0"/>
              <a:t> with identification in the muon system</a:t>
            </a:r>
          </a:p>
          <a:p>
            <a:r>
              <a:rPr lang="en-GB" b="1" dirty="0">
                <a:solidFill>
                  <a:srgbClr val="FFC000"/>
                </a:solidFill>
              </a:rPr>
              <a:t>Muon system only</a:t>
            </a:r>
            <a:r>
              <a:rPr lang="en-GB" dirty="0"/>
              <a:t> by measuring the muon angle where it exits the coil</a:t>
            </a:r>
          </a:p>
          <a:p>
            <a:r>
              <a:rPr lang="en-GB" dirty="0"/>
              <a:t>Tracker </a:t>
            </a:r>
            <a:r>
              <a:rPr lang="en-GB" b="1" dirty="0">
                <a:solidFill>
                  <a:srgbClr val="FFC000"/>
                </a:solidFill>
              </a:rPr>
              <a:t>combined</a:t>
            </a:r>
            <a:r>
              <a:rPr lang="en-GB" dirty="0"/>
              <a:t> with the position of the muon where it exists the coil </a:t>
            </a:r>
          </a:p>
        </p:txBody>
      </p:sp>
      <p:grpSp>
        <p:nvGrpSpPr>
          <p:cNvPr id="6" name="Group 5"/>
          <p:cNvGrpSpPr/>
          <p:nvPr/>
        </p:nvGrpSpPr>
        <p:grpSpPr>
          <a:xfrm>
            <a:off x="0" y="3816594"/>
            <a:ext cx="4456553" cy="3041406"/>
            <a:chOff x="139008" y="2029620"/>
            <a:chExt cx="4456553" cy="3041406"/>
          </a:xfrm>
        </p:grpSpPr>
        <p:pic>
          <p:nvPicPr>
            <p:cNvPr id="7" name="Picture 6"/>
            <p:cNvPicPr>
              <a:picLocks noChangeAspect="1"/>
            </p:cNvPicPr>
            <p:nvPr/>
          </p:nvPicPr>
          <p:blipFill rotWithShape="1">
            <a:blip r:embed="rId2">
              <a:clrChange>
                <a:clrFrom>
                  <a:srgbClr val="FFFFFF"/>
                </a:clrFrom>
                <a:clrTo>
                  <a:srgbClr val="FFFFFF">
                    <a:alpha val="0"/>
                  </a:srgbClr>
                </a:clrTo>
              </a:clrChange>
            </a:blip>
            <a:srcRect l="39384" t="13635" b="42016"/>
            <a:stretch/>
          </p:blipFill>
          <p:spPr>
            <a:xfrm>
              <a:off x="139008" y="2029620"/>
              <a:ext cx="4456553" cy="3041406"/>
            </a:xfrm>
            <a:prstGeom prst="rect">
              <a:avLst/>
            </a:prstGeom>
          </p:spPr>
        </p:pic>
        <p:cxnSp>
          <p:nvCxnSpPr>
            <p:cNvPr id="8" name="Straight Arrow Connector 7"/>
            <p:cNvCxnSpPr/>
            <p:nvPr/>
          </p:nvCxnSpPr>
          <p:spPr>
            <a:xfrm flipV="1">
              <a:off x="644228" y="2894643"/>
              <a:ext cx="1296144" cy="165618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201620" y="2902174"/>
              <a:ext cx="418053" cy="461665"/>
            </a:xfrm>
            <a:prstGeom prst="rect">
              <a:avLst/>
            </a:prstGeom>
            <a:noFill/>
          </p:spPr>
          <p:txBody>
            <a:bodyPr wrap="none" rtlCol="0">
              <a:spAutoFit/>
            </a:bodyPr>
            <a:lstStyle/>
            <a:p>
              <a:pPr defTabSz="456986"/>
              <a:r>
                <a:rPr lang="en-GB" sz="2400" dirty="0">
                  <a:solidFill>
                    <a:prstClr val="black"/>
                  </a:solidFill>
                  <a:latin typeface="Calibri"/>
                </a:rPr>
                <a:t>L</a:t>
              </a:r>
              <a:r>
                <a:rPr lang="en-GB" sz="2400" baseline="-25000" dirty="0">
                  <a:solidFill>
                    <a:prstClr val="black"/>
                  </a:solidFill>
                  <a:latin typeface="Calibri"/>
                </a:rPr>
                <a:t>1</a:t>
              </a:r>
            </a:p>
          </p:txBody>
        </p:sp>
        <p:cxnSp>
          <p:nvCxnSpPr>
            <p:cNvPr id="10" name="Straight Arrow Connector 9"/>
            <p:cNvCxnSpPr/>
            <p:nvPr/>
          </p:nvCxnSpPr>
          <p:spPr>
            <a:xfrm flipV="1">
              <a:off x="644228" y="4262796"/>
              <a:ext cx="574898" cy="28803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819067" y="4334824"/>
              <a:ext cx="418053" cy="461665"/>
            </a:xfrm>
            <a:prstGeom prst="rect">
              <a:avLst/>
            </a:prstGeom>
            <a:noFill/>
          </p:spPr>
          <p:txBody>
            <a:bodyPr wrap="none" rtlCol="0">
              <a:spAutoFit/>
            </a:bodyPr>
            <a:lstStyle/>
            <a:p>
              <a:pPr defTabSz="456986"/>
              <a:r>
                <a:rPr lang="en-GB" sz="2400" dirty="0">
                  <a:solidFill>
                    <a:prstClr val="black"/>
                  </a:solidFill>
                  <a:latin typeface="Calibri"/>
                </a:rPr>
                <a:t>L</a:t>
              </a:r>
              <a:r>
                <a:rPr lang="en-GB" sz="2400" baseline="-25000" dirty="0">
                  <a:solidFill>
                    <a:prstClr val="black"/>
                  </a:solidFill>
                  <a:latin typeface="Calibri"/>
                </a:rPr>
                <a:t>0</a:t>
              </a:r>
            </a:p>
          </p:txBody>
        </p:sp>
        <p:sp>
          <p:nvSpPr>
            <p:cNvPr id="12" name="Oval 11"/>
            <p:cNvSpPr/>
            <p:nvPr/>
          </p:nvSpPr>
          <p:spPr>
            <a:xfrm>
              <a:off x="1193472" y="2496120"/>
              <a:ext cx="144016" cy="144016"/>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6986"/>
              <a:endParaRPr lang="en-GB">
                <a:solidFill>
                  <a:prstClr val="white"/>
                </a:solidFill>
                <a:latin typeface="Calibri"/>
              </a:endParaRPr>
            </a:p>
          </p:txBody>
        </p:sp>
        <p:cxnSp>
          <p:nvCxnSpPr>
            <p:cNvPr id="13" name="Straight Arrow Connector 12"/>
            <p:cNvCxnSpPr/>
            <p:nvPr/>
          </p:nvCxnSpPr>
          <p:spPr>
            <a:xfrm flipV="1">
              <a:off x="1237118" y="3701540"/>
              <a:ext cx="1318658" cy="56125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910110" y="3925968"/>
              <a:ext cx="677038" cy="461665"/>
            </a:xfrm>
            <a:prstGeom prst="rect">
              <a:avLst/>
            </a:prstGeom>
            <a:noFill/>
          </p:spPr>
          <p:txBody>
            <a:bodyPr wrap="none" rtlCol="0">
              <a:spAutoFit/>
            </a:bodyPr>
            <a:lstStyle/>
            <a:p>
              <a:pPr defTabSz="456986"/>
              <a:r>
                <a:rPr lang="en-GB" sz="2400" dirty="0" err="1">
                  <a:solidFill>
                    <a:prstClr val="black"/>
                  </a:solidFill>
                  <a:latin typeface="Calibri"/>
                </a:rPr>
                <a:t>L</a:t>
              </a:r>
              <a:r>
                <a:rPr lang="en-GB" sz="2400" baseline="-25000" dirty="0" err="1">
                  <a:solidFill>
                    <a:prstClr val="black"/>
                  </a:solidFill>
                  <a:latin typeface="Calibri"/>
                </a:rPr>
                <a:t>Calo</a:t>
              </a:r>
              <a:endParaRPr lang="en-GB" sz="2400" baseline="-25000" dirty="0">
                <a:solidFill>
                  <a:prstClr val="black"/>
                </a:solidFill>
                <a:latin typeface="Calibri"/>
              </a:endParaRPr>
            </a:p>
          </p:txBody>
        </p:sp>
      </p:grpSp>
      <p:pic>
        <p:nvPicPr>
          <p:cNvPr id="15" name="Picture 14"/>
          <p:cNvPicPr>
            <a:picLocks noChangeAspect="1"/>
          </p:cNvPicPr>
          <p:nvPr/>
        </p:nvPicPr>
        <p:blipFill rotWithShape="1">
          <a:blip r:embed="rId3"/>
          <a:srcRect r="30937"/>
          <a:stretch/>
        </p:blipFill>
        <p:spPr>
          <a:xfrm>
            <a:off x="4456553" y="1337764"/>
            <a:ext cx="4298212" cy="4032095"/>
          </a:xfrm>
          <a:prstGeom prst="rect">
            <a:avLst/>
          </a:prstGeom>
        </p:spPr>
      </p:pic>
      <p:cxnSp>
        <p:nvCxnSpPr>
          <p:cNvPr id="17" name="Straight Connector 16"/>
          <p:cNvCxnSpPr/>
          <p:nvPr/>
        </p:nvCxnSpPr>
        <p:spPr>
          <a:xfrm flipV="1">
            <a:off x="7093812" y="1470213"/>
            <a:ext cx="0" cy="370749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8319247" y="1470213"/>
            <a:ext cx="699247" cy="2151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8062001" y="1470213"/>
            <a:ext cx="0" cy="370749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8026290" y="2734235"/>
            <a:ext cx="886817" cy="995084"/>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8062001" y="3081836"/>
            <a:ext cx="944508" cy="2314919"/>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 Box 7"/>
          <p:cNvSpPr txBox="1">
            <a:spLocks noChangeArrowheads="1"/>
          </p:cNvSpPr>
          <p:nvPr/>
        </p:nvSpPr>
        <p:spPr bwMode="auto">
          <a:xfrm>
            <a:off x="3831083" y="5426287"/>
            <a:ext cx="4380588" cy="52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89407" tIns="44703" rIns="89407" bIns="44703">
            <a:spAutoFit/>
          </a:bodyPr>
          <a:lstStyle>
            <a:lvl1pPr marL="533400" indent="-533400"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eaLnBrk="1" hangingPunct="1">
              <a:spcBef>
                <a:spcPct val="50000"/>
              </a:spcBef>
            </a:pPr>
            <a:r>
              <a:rPr lang="en-US" altLang="en-US" sz="1400"/>
              <a:t>           A</a:t>
            </a:r>
            <a:r>
              <a:rPr lang="en-US" altLang="en-US" sz="1400">
                <a:sym typeface="Symbol" panose="05050102010706020507" pitchFamily="18" charset="2"/>
              </a:rPr>
              <a:t>nalytical calculation,                                                            Werner Riegler, FCC Week 2017</a:t>
            </a:r>
          </a:p>
        </p:txBody>
      </p:sp>
      <p:sp>
        <p:nvSpPr>
          <p:cNvPr id="31" name="Slide Number Placeholder 30"/>
          <p:cNvSpPr>
            <a:spLocks noGrp="1"/>
          </p:cNvSpPr>
          <p:nvPr>
            <p:ph type="sldNum" sz="quarter" idx="12"/>
          </p:nvPr>
        </p:nvSpPr>
        <p:spPr/>
        <p:txBody>
          <a:bodyPr/>
          <a:lstStyle/>
          <a:p>
            <a:fld id="{F8550EB5-7DBB-40B0-8DCD-2DF6D0BF0886}" type="slidenum">
              <a:rPr lang="en-GB" smtClean="0"/>
              <a:t>18</a:t>
            </a:fld>
            <a:endParaRPr lang="en-GB"/>
          </a:p>
        </p:txBody>
      </p:sp>
      <p:sp>
        <p:nvSpPr>
          <p:cNvPr id="32" name="Date Placeholder 31"/>
          <p:cNvSpPr>
            <a:spLocks noGrp="1"/>
          </p:cNvSpPr>
          <p:nvPr>
            <p:ph type="dt" sz="half" idx="10"/>
          </p:nvPr>
        </p:nvSpPr>
        <p:spPr/>
        <p:txBody>
          <a:bodyPr/>
          <a:lstStyle/>
          <a:p>
            <a:r>
              <a:rPr lang="en-US"/>
              <a:t>1/30/2024</a:t>
            </a:r>
            <a:endParaRPr lang="en-GB"/>
          </a:p>
        </p:txBody>
      </p:sp>
      <p:sp>
        <p:nvSpPr>
          <p:cNvPr id="4" name="Footer Placeholder 3">
            <a:extLst>
              <a:ext uri="{FF2B5EF4-FFF2-40B4-BE49-F238E27FC236}">
                <a16:creationId xmlns:a16="http://schemas.microsoft.com/office/drawing/2014/main" id="{76AD77EE-0C2B-DDCF-A481-9FFFD20A96F8}"/>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244530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a:t>Muon system contribution</a:t>
            </a:r>
          </a:p>
        </p:txBody>
      </p:sp>
      <p:sp>
        <p:nvSpPr>
          <p:cNvPr id="5" name="Content Placeholder 2"/>
          <p:cNvSpPr txBox="1">
            <a:spLocks/>
          </p:cNvSpPr>
          <p:nvPr/>
        </p:nvSpPr>
        <p:spPr>
          <a:xfrm>
            <a:off x="6459070" y="1422507"/>
            <a:ext cx="4926106" cy="4982541"/>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buNone/>
            </a:pPr>
            <a:r>
              <a:rPr lang="en-US" altLang="en-US" dirty="0">
                <a:solidFill>
                  <a:srgbClr val="FFC000"/>
                </a:solidFill>
              </a:rPr>
              <a:t>Tracking</a:t>
            </a:r>
          </a:p>
          <a:p>
            <a:r>
              <a:rPr lang="en-US" altLang="en-US" dirty="0"/>
              <a:t>Improvement by muon system                                            for </a:t>
            </a:r>
            <a:r>
              <a:rPr lang="en-US" altLang="en-US" dirty="0" err="1"/>
              <a:t>p</a:t>
            </a:r>
            <a:r>
              <a:rPr lang="en-US" altLang="en-US" baseline="-25000" dirty="0" err="1"/>
              <a:t>T</a:t>
            </a:r>
            <a:r>
              <a:rPr lang="en-US" altLang="en-US" baseline="-25000" dirty="0"/>
              <a:t> </a:t>
            </a:r>
            <a:r>
              <a:rPr lang="en-US" altLang="en-US" dirty="0"/>
              <a:t>&gt; 1 </a:t>
            </a:r>
            <a:r>
              <a:rPr lang="en-US" altLang="en-US" dirty="0" err="1"/>
              <a:t>TeV</a:t>
            </a:r>
            <a:r>
              <a:rPr lang="en-US" altLang="en-US" dirty="0"/>
              <a:t> and |</a:t>
            </a:r>
            <a:r>
              <a:rPr lang="en-US" altLang="en-US" dirty="0">
                <a:sym typeface="Symbol" panose="05050102010706020507" pitchFamily="18" charset="2"/>
              </a:rPr>
              <a:t>| &lt; 2.5</a:t>
            </a:r>
            <a:r>
              <a:rPr lang="en-US" altLang="en-US" dirty="0"/>
              <a:t>.</a:t>
            </a:r>
          </a:p>
          <a:p>
            <a:r>
              <a:rPr lang="en-US" altLang="en-US" dirty="0"/>
              <a:t>Muon and Barrel endcap fully included</a:t>
            </a:r>
          </a:p>
          <a:p>
            <a:r>
              <a:rPr lang="en-US" altLang="en-US" dirty="0"/>
              <a:t>Forward is meant principally for muon identification</a:t>
            </a:r>
          </a:p>
          <a:p>
            <a:pPr marL="0" indent="0">
              <a:buNone/>
            </a:pPr>
            <a:r>
              <a:rPr lang="en-US" altLang="en-US" dirty="0">
                <a:solidFill>
                  <a:srgbClr val="FFC000"/>
                </a:solidFill>
              </a:rPr>
              <a:t>Trigger</a:t>
            </a:r>
          </a:p>
          <a:p>
            <a:r>
              <a:rPr lang="en-GB" altLang="en-US" dirty="0"/>
              <a:t>Momentum resolution at </a:t>
            </a:r>
            <a:r>
              <a:rPr lang="en-GB" altLang="en-US" dirty="0" err="1"/>
              <a:t>pT</a:t>
            </a:r>
            <a:r>
              <a:rPr lang="en-GB" altLang="en-US" dirty="0"/>
              <a:t> &lt; 100 GeV dominated by multiple scattering,                         independent of detector resolution.</a:t>
            </a:r>
          </a:p>
          <a:p>
            <a:r>
              <a:rPr lang="en-GB" altLang="en-US" dirty="0"/>
              <a:t>For 200 X0 of scattering material  in front of the muon system and perfect chamber resolution 5 - 25% standalone </a:t>
            </a:r>
            <a:r>
              <a:rPr lang="en-GB" altLang="en-US" dirty="0" err="1"/>
              <a:t>pT</a:t>
            </a:r>
            <a:r>
              <a:rPr lang="en-GB" altLang="en-US" dirty="0"/>
              <a:t> resolution from </a:t>
            </a:r>
            <a:r>
              <a:rPr lang="en-US" altLang="en-US" dirty="0">
                <a:sym typeface="Symbol" panose="05050102010706020507" pitchFamily="18" charset="2"/>
              </a:rPr>
              <a:t> </a:t>
            </a:r>
            <a:r>
              <a:rPr lang="en-GB" altLang="en-US" dirty="0"/>
              <a:t>=0 up to |</a:t>
            </a:r>
            <a:r>
              <a:rPr lang="en-US" altLang="en-US" dirty="0">
                <a:sym typeface="Symbol" panose="05050102010706020507" pitchFamily="18" charset="2"/>
              </a:rPr>
              <a:t>  </a:t>
            </a:r>
            <a:r>
              <a:rPr lang="en-GB" altLang="en-US" dirty="0"/>
              <a:t>| = 2.5 for 1st level muon trigger.</a:t>
            </a:r>
          </a:p>
          <a:p>
            <a:r>
              <a:rPr lang="en-US" altLang="en-US" dirty="0"/>
              <a:t>Solenoidal B field in forward direction (|</a:t>
            </a:r>
            <a:r>
              <a:rPr lang="en-US" altLang="en-US" dirty="0">
                <a:sym typeface="Symbol" panose="05050102010706020507" pitchFamily="18" charset="2"/>
              </a:rPr>
              <a:t>| &gt; 2.5) </a:t>
            </a:r>
            <a:r>
              <a:rPr lang="en-US" altLang="en-US" dirty="0"/>
              <a:t>not suitable for precise standalone momentum measurement for trigger (</a:t>
            </a:r>
            <a:r>
              <a:rPr lang="en-US" altLang="en-US" dirty="0" err="1"/>
              <a:t>p</a:t>
            </a:r>
            <a:r>
              <a:rPr lang="en-US" altLang="en-US" baseline="-25000" dirty="0" err="1"/>
              <a:t>T</a:t>
            </a:r>
            <a:r>
              <a:rPr lang="en-US" altLang="en-US" dirty="0"/>
              <a:t> resolution &gt; 80%).</a:t>
            </a:r>
          </a:p>
          <a:p>
            <a:endParaRPr lang="en-GB" altLang="en-US" dirty="0">
              <a:solidFill>
                <a:srgbClr val="FFC000"/>
              </a:solidFill>
            </a:endParaRPr>
          </a:p>
        </p:txBody>
      </p:sp>
      <p:pic>
        <p:nvPicPr>
          <p:cNvPr id="2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85260"/>
            <a:ext cx="5943600" cy="521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9" name="Slide Number Placeholder 18"/>
          <p:cNvSpPr>
            <a:spLocks noGrp="1"/>
          </p:cNvSpPr>
          <p:nvPr>
            <p:ph type="sldNum" sz="quarter" idx="12"/>
          </p:nvPr>
        </p:nvSpPr>
        <p:spPr/>
        <p:txBody>
          <a:bodyPr/>
          <a:lstStyle/>
          <a:p>
            <a:fld id="{F8550EB5-7DBB-40B0-8DCD-2DF6D0BF0886}" type="slidenum">
              <a:rPr lang="en-GB" smtClean="0"/>
              <a:t>19</a:t>
            </a:fld>
            <a:endParaRPr lang="en-GB"/>
          </a:p>
        </p:txBody>
      </p:sp>
      <p:sp>
        <p:nvSpPr>
          <p:cNvPr id="31" name="Date Placeholder 30"/>
          <p:cNvSpPr>
            <a:spLocks noGrp="1"/>
          </p:cNvSpPr>
          <p:nvPr>
            <p:ph type="dt" sz="half" idx="10"/>
          </p:nvPr>
        </p:nvSpPr>
        <p:spPr/>
        <p:txBody>
          <a:bodyPr/>
          <a:lstStyle/>
          <a:p>
            <a:r>
              <a:rPr lang="en-US"/>
              <a:t>1/30/2024</a:t>
            </a:r>
            <a:endParaRPr lang="en-GB"/>
          </a:p>
        </p:txBody>
      </p:sp>
      <p:sp>
        <p:nvSpPr>
          <p:cNvPr id="3" name="Footer Placeholder 2">
            <a:extLst>
              <a:ext uri="{FF2B5EF4-FFF2-40B4-BE49-F238E27FC236}">
                <a16:creationId xmlns:a16="http://schemas.microsoft.com/office/drawing/2014/main" id="{D2DA7895-B2E8-F7B7-155D-174BA38A592D}"/>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2509009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a:t>Introduction on muon systems</a:t>
            </a:r>
          </a:p>
        </p:txBody>
      </p:sp>
      <p:sp>
        <p:nvSpPr>
          <p:cNvPr id="3" name="Content Placeholder 2"/>
          <p:cNvSpPr>
            <a:spLocks noGrp="1"/>
          </p:cNvSpPr>
          <p:nvPr>
            <p:ph idx="1"/>
          </p:nvPr>
        </p:nvSpPr>
        <p:spPr>
          <a:xfrm>
            <a:off x="7055224" y="1260149"/>
            <a:ext cx="4374776" cy="4979286"/>
          </a:xfrm>
        </p:spPr>
        <p:txBody>
          <a:bodyPr>
            <a:normAutofit fontScale="92500" lnSpcReduction="20000"/>
          </a:bodyPr>
          <a:lstStyle/>
          <a:p>
            <a:pPr marL="0" indent="0">
              <a:buNone/>
            </a:pPr>
            <a:r>
              <a:rPr lang="en-GB" dirty="0"/>
              <a:t>Typical features for HL-LHC</a:t>
            </a:r>
          </a:p>
          <a:p>
            <a:r>
              <a:rPr lang="en-GB" dirty="0"/>
              <a:t>measure of track curvature </a:t>
            </a:r>
            <a:r>
              <a:rPr lang="en-GB" dirty="0">
                <a:sym typeface="Wingdings" panose="05000000000000000000" pitchFamily="2" charset="2"/>
              </a:rPr>
              <a:t> </a:t>
            </a:r>
            <a:r>
              <a:rPr lang="en-GB" dirty="0"/>
              <a:t>thousands of m^2</a:t>
            </a:r>
            <a:r>
              <a:rPr lang="en-GB" dirty="0">
                <a:sym typeface="Wingdings" panose="05000000000000000000" pitchFamily="2" charset="2"/>
              </a:rPr>
              <a:t> </a:t>
            </a:r>
            <a:r>
              <a:rPr lang="en-GB" dirty="0"/>
              <a:t>instrumented surface</a:t>
            </a:r>
          </a:p>
          <a:p>
            <a:r>
              <a:rPr lang="en-GB" dirty="0"/>
              <a:t>Particle rate &lt;&lt; than innermost detectors </a:t>
            </a:r>
          </a:p>
          <a:p>
            <a:r>
              <a:rPr lang="en-GB" dirty="0"/>
              <a:t>Typical tracking precision </a:t>
            </a:r>
            <a:r>
              <a:rPr lang="it-IT" dirty="0"/>
              <a:t>⁓ 100 </a:t>
            </a:r>
            <a:r>
              <a:rPr lang="it-IT" dirty="0">
                <a:latin typeface="Symbol" panose="05050102010706020507" pitchFamily="18" charset="2"/>
              </a:rPr>
              <a:t>m</a:t>
            </a:r>
            <a:r>
              <a:rPr lang="it-IT" dirty="0"/>
              <a:t>m (with B ⁓1T and R=5m)</a:t>
            </a:r>
          </a:p>
          <a:p>
            <a:r>
              <a:rPr lang="en-GB" dirty="0"/>
              <a:t>Typical tracking trigger resolution 1 cm</a:t>
            </a:r>
          </a:p>
          <a:p>
            <a:r>
              <a:rPr lang="it-IT" dirty="0"/>
              <a:t>Typical trigger detector </a:t>
            </a:r>
            <a:r>
              <a:rPr lang="it-IT" dirty="0" err="1"/>
              <a:t>resolution</a:t>
            </a:r>
            <a:r>
              <a:rPr lang="it-IT" dirty="0"/>
              <a:t> &lt; 5 ns</a:t>
            </a:r>
          </a:p>
          <a:p>
            <a:pPr marL="0" indent="0">
              <a:buNone/>
            </a:pPr>
            <a:r>
              <a:rPr lang="it-IT" sz="2400" b="1" dirty="0">
                <a:solidFill>
                  <a:srgbClr val="FFC000"/>
                </a:solidFill>
              </a:rPr>
              <a:t>How this will evolve in FFC scenarios and what are the consequences on the muon detector design?</a:t>
            </a:r>
            <a:endParaRPr lang="en-GB" sz="2400" b="1" dirty="0">
              <a:solidFill>
                <a:srgbClr val="FFC000"/>
              </a:solidFill>
            </a:endParaRPr>
          </a:p>
        </p:txBody>
      </p:sp>
      <p:pic>
        <p:nvPicPr>
          <p:cNvPr id="1030" name="Picture 6" descr="Collision event recorded by ATLAS. Image credit: CER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7337" y="1260148"/>
            <a:ext cx="2994851" cy="303099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ollision event recorded by CMS. Image credit: CER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328" y="1260148"/>
            <a:ext cx="2994851" cy="3025833"/>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318328" y="4409307"/>
            <a:ext cx="6423860" cy="2187389"/>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en-GB" dirty="0"/>
              <a:t>Muon systems is whatever comes after the hadronic calorimeter, wrapping all the other detectors</a:t>
            </a:r>
          </a:p>
          <a:p>
            <a:r>
              <a:rPr lang="en-GB" dirty="0"/>
              <a:t>It is designed to provide a primary trigger on muons and measure their momentum spectrum</a:t>
            </a:r>
          </a:p>
          <a:p>
            <a:r>
              <a:rPr lang="en-GB" dirty="0"/>
              <a:t>It is done by measuring the muon trajectory deflection in a magnetic field</a:t>
            </a:r>
          </a:p>
        </p:txBody>
      </p:sp>
      <p:sp>
        <p:nvSpPr>
          <p:cNvPr id="4" name="Slide Number Placeholder 3"/>
          <p:cNvSpPr>
            <a:spLocks noGrp="1"/>
          </p:cNvSpPr>
          <p:nvPr>
            <p:ph type="sldNum" sz="quarter" idx="12"/>
          </p:nvPr>
        </p:nvSpPr>
        <p:spPr/>
        <p:txBody>
          <a:bodyPr/>
          <a:lstStyle/>
          <a:p>
            <a:fld id="{F8550EB5-7DBB-40B0-8DCD-2DF6D0BF0886}" type="slidenum">
              <a:rPr lang="en-GB" smtClean="0"/>
              <a:t>2</a:t>
            </a:fld>
            <a:endParaRPr lang="en-GB"/>
          </a:p>
        </p:txBody>
      </p:sp>
      <p:sp>
        <p:nvSpPr>
          <p:cNvPr id="5" name="Date Placeholder 4"/>
          <p:cNvSpPr>
            <a:spLocks noGrp="1"/>
          </p:cNvSpPr>
          <p:nvPr>
            <p:ph type="dt" sz="half" idx="10"/>
          </p:nvPr>
        </p:nvSpPr>
        <p:spPr/>
        <p:txBody>
          <a:bodyPr/>
          <a:lstStyle/>
          <a:p>
            <a:r>
              <a:rPr lang="en-US"/>
              <a:t>1/30/2024</a:t>
            </a:r>
            <a:endParaRPr lang="en-GB"/>
          </a:p>
        </p:txBody>
      </p:sp>
      <p:sp>
        <p:nvSpPr>
          <p:cNvPr id="6" name="Footer Placeholder 5">
            <a:extLst>
              <a:ext uri="{FF2B5EF4-FFF2-40B4-BE49-F238E27FC236}">
                <a16:creationId xmlns:a16="http://schemas.microsoft.com/office/drawing/2014/main" id="{19E96A18-230E-13E9-6C7B-4022AF7C9AA5}"/>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17499746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stretch>
            <a:fillRect/>
          </a:stretch>
        </p:blipFill>
        <p:spPr>
          <a:xfrm>
            <a:off x="0" y="1422687"/>
            <a:ext cx="8717802" cy="4088763"/>
          </a:xfrm>
          <a:prstGeom prst="rect">
            <a:avLst/>
          </a:prstGeom>
        </p:spPr>
      </p:pic>
      <p:cxnSp>
        <p:nvCxnSpPr>
          <p:cNvPr id="25" name="Straight Connector 24"/>
          <p:cNvCxnSpPr/>
          <p:nvPr/>
        </p:nvCxnSpPr>
        <p:spPr>
          <a:xfrm flipH="1">
            <a:off x="1638300" y="1231725"/>
            <a:ext cx="712640" cy="2387775"/>
          </a:xfrm>
          <a:prstGeom prst="line">
            <a:avLst/>
          </a:prstGeom>
          <a:noFill/>
          <a:ln w="25400" cap="flat" cmpd="sng" algn="ctr">
            <a:solidFill>
              <a:srgbClr val="99CC00"/>
            </a:solidFill>
            <a:prstDash val="solid"/>
          </a:ln>
          <a:effectLst/>
        </p:spPr>
      </p:cxnSp>
      <p:sp>
        <p:nvSpPr>
          <p:cNvPr id="34" name="Content Placeholder 2"/>
          <p:cNvSpPr txBox="1">
            <a:spLocks/>
          </p:cNvSpPr>
          <p:nvPr/>
        </p:nvSpPr>
        <p:spPr>
          <a:xfrm>
            <a:off x="170147" y="726657"/>
            <a:ext cx="6896667" cy="504987"/>
          </a:xfrm>
          <a:prstGeom prst="rect">
            <a:avLst/>
          </a:prstGeom>
          <a:solidFill>
            <a:sysClr val="window" lastClr="FFFFFF"/>
          </a:solidFill>
          <a:ln w="25400">
            <a:solidFill>
              <a:srgbClr val="99CC00"/>
            </a:solidFill>
          </a:ln>
        </p:spPr>
        <p:txBody>
          <a:bodyPr vert="horz" lIns="121773" tIns="60887" rIns="121773" bIns="60887" rtlCol="0">
            <a:noAutofit/>
          </a:bodyPr>
          <a:lstStyle>
            <a:lvl1pPr marL="454025" indent="-454025" algn="l" defTabSz="914400" rtl="0" eaLnBrk="1" latinLnBrk="0" hangingPunct="1">
              <a:spcBef>
                <a:spcPts val="2000"/>
              </a:spcBef>
              <a:buClr>
                <a:schemeClr val="accent4"/>
              </a:buClr>
              <a:buSzPct val="90000"/>
              <a:buFont typeface="Wingdings" charset="2"/>
              <a:buChar char="q"/>
              <a:defRPr sz="2000" kern="1200">
                <a:solidFill>
                  <a:srgbClr val="23119D"/>
                </a:solidFill>
                <a:latin typeface="Corbel"/>
                <a:ea typeface="+mn-ea"/>
                <a:cs typeface="Corbel"/>
              </a:defRPr>
            </a:lvl1pPr>
            <a:lvl2pPr marL="914400" indent="-457200" algn="l" defTabSz="914400" rtl="0" eaLnBrk="1" latinLnBrk="0" hangingPunct="1">
              <a:spcBef>
                <a:spcPts val="600"/>
              </a:spcBef>
              <a:buClr>
                <a:schemeClr val="accent2"/>
              </a:buClr>
              <a:buSzPct val="90000"/>
              <a:buFont typeface="Courier New"/>
              <a:buChar char="o"/>
              <a:defRPr sz="1800" kern="1200">
                <a:solidFill>
                  <a:srgbClr val="0000FF"/>
                </a:solidFill>
                <a:latin typeface="Corbel"/>
                <a:ea typeface="+mn-ea"/>
                <a:cs typeface="Corbel"/>
              </a:defRPr>
            </a:lvl2pPr>
            <a:lvl3pPr marL="1260475" indent="-346075" algn="l" defTabSz="914400" rtl="0" eaLnBrk="1" latinLnBrk="0" hangingPunct="1">
              <a:spcBef>
                <a:spcPts val="600"/>
              </a:spcBef>
              <a:buClr>
                <a:schemeClr val="accent3">
                  <a:lumMod val="60000"/>
                  <a:lumOff val="40000"/>
                </a:schemeClr>
              </a:buClr>
              <a:buSzPct val="90000"/>
              <a:buFont typeface="Wingdings" charset="2"/>
              <a:buChar char="§"/>
              <a:defRPr sz="1600" kern="1200">
                <a:solidFill>
                  <a:srgbClr val="23119D"/>
                </a:solidFill>
                <a:latin typeface="Corbel"/>
                <a:ea typeface="+mn-ea"/>
                <a:cs typeface="Corbel"/>
              </a:defRPr>
            </a:lvl3pPr>
            <a:lvl4pPr marL="1600200" indent="-339725" algn="l" defTabSz="914400" rtl="0" eaLnBrk="1" latinLnBrk="0" hangingPunct="1">
              <a:spcBef>
                <a:spcPts val="600"/>
              </a:spcBef>
              <a:buClr>
                <a:srgbClr val="FF0000"/>
              </a:buClr>
              <a:buSzPct val="90000"/>
              <a:buFont typeface="Arial"/>
              <a:buChar char="•"/>
              <a:defRPr sz="1400" kern="1200">
                <a:solidFill>
                  <a:srgbClr val="34B6FF"/>
                </a:solidFill>
                <a:latin typeface="Corbel"/>
                <a:ea typeface="+mn-ea"/>
                <a:cs typeface="Corbel"/>
              </a:defRPr>
            </a:lvl4pPr>
            <a:lvl5pPr marL="1939925" indent="-331788" algn="l" defTabSz="914400" rtl="0" eaLnBrk="1" latinLnBrk="0" hangingPunct="1">
              <a:spcBef>
                <a:spcPts val="600"/>
              </a:spcBef>
              <a:buClr>
                <a:srgbClr val="3366FF"/>
              </a:buClr>
              <a:buSzPct val="90000"/>
              <a:buFont typeface="Lucida Grande"/>
              <a:buChar char="-"/>
              <a:defRPr sz="1400" kern="1200">
                <a:solidFill>
                  <a:schemeClr val="tx1">
                    <a:lumMod val="85000"/>
                    <a:lumOff val="15000"/>
                  </a:schemeClr>
                </a:solidFill>
                <a:latin typeface="Corbel"/>
                <a:ea typeface="+mn-ea"/>
                <a:cs typeface="Corbel"/>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a:lstStyle>
          <a:p>
            <a:pPr marL="380477" lvl="1" indent="-380477">
              <a:spcBef>
                <a:spcPts val="0"/>
              </a:spcBef>
              <a:buClr>
                <a:srgbClr val="FF6600"/>
              </a:buClr>
            </a:pPr>
            <a:r>
              <a:rPr lang="en-US" sz="1867" dirty="0"/>
              <a:t>Barrel </a:t>
            </a:r>
            <a:r>
              <a:rPr lang="en-US" sz="1867" dirty="0" err="1"/>
              <a:t>muon</a:t>
            </a:r>
            <a:r>
              <a:rPr lang="en-US" sz="1867" dirty="0"/>
              <a:t> chambers: ~300 cm</a:t>
            </a:r>
            <a:r>
              <a:rPr lang="en-US" sz="1867" baseline="30000" dirty="0"/>
              <a:t>-2</a:t>
            </a:r>
            <a:r>
              <a:rPr lang="en-US" sz="1867" dirty="0"/>
              <a:t>s</a:t>
            </a:r>
            <a:r>
              <a:rPr lang="en-US" sz="1867" baseline="30000" dirty="0"/>
              <a:t>-1 </a:t>
            </a:r>
            <a:r>
              <a:rPr lang="en-US" sz="1867" dirty="0"/>
              <a:t>  to ~500 cm</a:t>
            </a:r>
            <a:r>
              <a:rPr lang="en-US" sz="1867" baseline="30000" dirty="0"/>
              <a:t>-2</a:t>
            </a:r>
            <a:r>
              <a:rPr lang="en-US" sz="1867" dirty="0"/>
              <a:t>s</a:t>
            </a:r>
            <a:r>
              <a:rPr lang="en-US" sz="1867" baseline="30000" dirty="0"/>
              <a:t>-1</a:t>
            </a:r>
            <a:r>
              <a:rPr lang="en-US" sz="1867" dirty="0"/>
              <a:t> </a:t>
            </a:r>
          </a:p>
          <a:p>
            <a:pPr marL="608707" lvl="1" indent="0" defTabSz="1217520">
              <a:spcBef>
                <a:spcPts val="0"/>
              </a:spcBef>
              <a:buClr>
                <a:srgbClr val="FF6600"/>
              </a:buClr>
              <a:buNone/>
              <a:defRPr/>
            </a:pPr>
            <a:endParaRPr lang="en-US" sz="1867" dirty="0"/>
          </a:p>
        </p:txBody>
      </p:sp>
      <p:cxnSp>
        <p:nvCxnSpPr>
          <p:cNvPr id="35" name="Straight Connector 34"/>
          <p:cNvCxnSpPr>
            <a:endCxn id="56" idx="0"/>
          </p:cNvCxnSpPr>
          <p:nvPr/>
        </p:nvCxnSpPr>
        <p:spPr>
          <a:xfrm flipH="1">
            <a:off x="2262204" y="4413601"/>
            <a:ext cx="88736" cy="1288811"/>
          </a:xfrm>
          <a:prstGeom prst="line">
            <a:avLst/>
          </a:prstGeom>
          <a:noFill/>
          <a:ln w="25400" cap="flat" cmpd="sng" algn="ctr">
            <a:solidFill>
              <a:srgbClr val="99CC00"/>
            </a:solidFill>
            <a:prstDash val="solid"/>
          </a:ln>
          <a:effectLst/>
        </p:spPr>
      </p:cxnSp>
      <p:sp>
        <p:nvSpPr>
          <p:cNvPr id="44" name="TextBox 43"/>
          <p:cNvSpPr txBox="1"/>
          <p:nvPr/>
        </p:nvSpPr>
        <p:spPr>
          <a:xfrm>
            <a:off x="0" y="13184"/>
            <a:ext cx="10273553" cy="615402"/>
          </a:xfrm>
          <a:prstGeom prst="rect">
            <a:avLst/>
          </a:prstGeom>
          <a:noFill/>
        </p:spPr>
        <p:txBody>
          <a:bodyPr wrap="square" lIns="121771" tIns="60885" rIns="121771" bIns="60885" rtlCol="0">
            <a:spAutoFit/>
          </a:bodyPr>
          <a:lstStyle/>
          <a:p>
            <a:pPr algn="ctr"/>
            <a:r>
              <a:rPr lang="en-GB" sz="3200" b="1" dirty="0">
                <a:solidFill>
                  <a:srgbClr val="FFC000"/>
                </a:solidFill>
              </a:rPr>
              <a:t>Particle </a:t>
            </a:r>
            <a:r>
              <a:rPr lang="en-GB" sz="3200" b="1" dirty="0" err="1">
                <a:solidFill>
                  <a:srgbClr val="FFC000"/>
                </a:solidFill>
              </a:rPr>
              <a:t>Fluence</a:t>
            </a:r>
            <a:r>
              <a:rPr lang="en-GB" sz="3200" b="1" dirty="0">
                <a:solidFill>
                  <a:srgbClr val="FFC000"/>
                </a:solidFill>
              </a:rPr>
              <a:t> @ L=30x10</a:t>
            </a:r>
            <a:r>
              <a:rPr lang="en-GB" sz="3200" b="1" baseline="30000" dirty="0">
                <a:solidFill>
                  <a:srgbClr val="FFC000"/>
                </a:solidFill>
              </a:rPr>
              <a:t>34</a:t>
            </a:r>
            <a:r>
              <a:rPr lang="en-GB" sz="3200" b="1" dirty="0">
                <a:solidFill>
                  <a:srgbClr val="FFC000"/>
                </a:solidFill>
              </a:rPr>
              <a:t>cm</a:t>
            </a:r>
            <a:r>
              <a:rPr lang="en-GB" sz="3200" b="1" baseline="30000" dirty="0">
                <a:solidFill>
                  <a:srgbClr val="FFC000"/>
                </a:solidFill>
              </a:rPr>
              <a:t>-2</a:t>
            </a:r>
            <a:r>
              <a:rPr lang="en-GB" sz="3200" b="1" dirty="0">
                <a:solidFill>
                  <a:srgbClr val="FFC000"/>
                </a:solidFill>
              </a:rPr>
              <a:t>s</a:t>
            </a:r>
            <a:r>
              <a:rPr lang="en-GB" sz="3200" b="1" baseline="30000" dirty="0">
                <a:solidFill>
                  <a:srgbClr val="FFC000"/>
                </a:solidFill>
              </a:rPr>
              <a:t>-1</a:t>
            </a:r>
            <a:endParaRPr lang="en-GB" sz="3200" baseline="30000" dirty="0">
              <a:solidFill>
                <a:srgbClr val="FFC000"/>
              </a:solidFill>
            </a:endParaRPr>
          </a:p>
        </p:txBody>
      </p:sp>
      <p:sp>
        <p:nvSpPr>
          <p:cNvPr id="56" name="Content Placeholder 2"/>
          <p:cNvSpPr txBox="1">
            <a:spLocks/>
          </p:cNvSpPr>
          <p:nvPr/>
        </p:nvSpPr>
        <p:spPr>
          <a:xfrm>
            <a:off x="170147" y="5702412"/>
            <a:ext cx="4184113" cy="491289"/>
          </a:xfrm>
          <a:prstGeom prst="rect">
            <a:avLst/>
          </a:prstGeom>
          <a:solidFill>
            <a:sysClr val="window" lastClr="FFFFFF"/>
          </a:solidFill>
          <a:ln w="25400">
            <a:solidFill>
              <a:srgbClr val="99CC00"/>
            </a:solidFill>
          </a:ln>
        </p:spPr>
        <p:txBody>
          <a:bodyPr vert="horz" lIns="121773" tIns="60887" rIns="121773" bIns="60887" rtlCol="0">
            <a:noAutofit/>
          </a:bodyPr>
          <a:lstStyle>
            <a:lvl1pPr marL="454025" indent="-454025" algn="l" defTabSz="914400" rtl="0" eaLnBrk="1" latinLnBrk="0" hangingPunct="1">
              <a:spcBef>
                <a:spcPts val="2000"/>
              </a:spcBef>
              <a:buClr>
                <a:schemeClr val="accent4"/>
              </a:buClr>
              <a:buSzPct val="90000"/>
              <a:buFont typeface="Wingdings" charset="2"/>
              <a:buChar char="q"/>
              <a:defRPr sz="2000" kern="1200">
                <a:solidFill>
                  <a:srgbClr val="23119D"/>
                </a:solidFill>
                <a:latin typeface="Corbel"/>
                <a:ea typeface="+mn-ea"/>
                <a:cs typeface="Corbel"/>
              </a:defRPr>
            </a:lvl1pPr>
            <a:lvl2pPr marL="914400" indent="-457200" algn="l" defTabSz="914400" rtl="0" eaLnBrk="1" latinLnBrk="0" hangingPunct="1">
              <a:spcBef>
                <a:spcPts val="600"/>
              </a:spcBef>
              <a:buClr>
                <a:schemeClr val="accent2"/>
              </a:buClr>
              <a:buSzPct val="90000"/>
              <a:buFont typeface="Courier New"/>
              <a:buChar char="o"/>
              <a:defRPr sz="1800" kern="1200">
                <a:solidFill>
                  <a:srgbClr val="0000FF"/>
                </a:solidFill>
                <a:latin typeface="Corbel"/>
                <a:ea typeface="+mn-ea"/>
                <a:cs typeface="Corbel"/>
              </a:defRPr>
            </a:lvl2pPr>
            <a:lvl3pPr marL="1260475" indent="-346075" algn="l" defTabSz="914400" rtl="0" eaLnBrk="1" latinLnBrk="0" hangingPunct="1">
              <a:spcBef>
                <a:spcPts val="600"/>
              </a:spcBef>
              <a:buClr>
                <a:schemeClr val="accent3">
                  <a:lumMod val="60000"/>
                  <a:lumOff val="40000"/>
                </a:schemeClr>
              </a:buClr>
              <a:buSzPct val="90000"/>
              <a:buFont typeface="Wingdings" charset="2"/>
              <a:buChar char="§"/>
              <a:defRPr sz="1600" kern="1200">
                <a:solidFill>
                  <a:srgbClr val="23119D"/>
                </a:solidFill>
                <a:latin typeface="Corbel"/>
                <a:ea typeface="+mn-ea"/>
                <a:cs typeface="Corbel"/>
              </a:defRPr>
            </a:lvl3pPr>
            <a:lvl4pPr marL="1600200" indent="-339725" algn="l" defTabSz="914400" rtl="0" eaLnBrk="1" latinLnBrk="0" hangingPunct="1">
              <a:spcBef>
                <a:spcPts val="600"/>
              </a:spcBef>
              <a:buClr>
                <a:srgbClr val="FF0000"/>
              </a:buClr>
              <a:buSzPct val="90000"/>
              <a:buFont typeface="Arial"/>
              <a:buChar char="•"/>
              <a:defRPr sz="1400" kern="1200">
                <a:solidFill>
                  <a:srgbClr val="34B6FF"/>
                </a:solidFill>
                <a:latin typeface="Corbel"/>
                <a:ea typeface="+mn-ea"/>
                <a:cs typeface="Corbel"/>
              </a:defRPr>
            </a:lvl4pPr>
            <a:lvl5pPr marL="1939925" indent="-331788" algn="l" defTabSz="914400" rtl="0" eaLnBrk="1" latinLnBrk="0" hangingPunct="1">
              <a:spcBef>
                <a:spcPts val="600"/>
              </a:spcBef>
              <a:buClr>
                <a:srgbClr val="3366FF"/>
              </a:buClr>
              <a:buSzPct val="90000"/>
              <a:buFont typeface="Lucida Grande"/>
              <a:buChar char="-"/>
              <a:defRPr sz="1400" kern="1200">
                <a:solidFill>
                  <a:schemeClr val="tx1">
                    <a:lumMod val="85000"/>
                    <a:lumOff val="15000"/>
                  </a:schemeClr>
                </a:solidFill>
                <a:latin typeface="Corbel"/>
                <a:ea typeface="+mn-ea"/>
                <a:cs typeface="Corbel"/>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a:lstStyle>
          <a:p>
            <a:pPr marL="0" lvl="1" indent="0" defTabSz="1217520">
              <a:spcBef>
                <a:spcPts val="0"/>
              </a:spcBef>
              <a:buClr>
                <a:srgbClr val="FF6600"/>
              </a:buClr>
              <a:buNone/>
              <a:defRPr/>
            </a:pPr>
            <a:r>
              <a:rPr lang="en-US" sz="1867" dirty="0" err="1"/>
              <a:t>Endcap</a:t>
            </a:r>
            <a:r>
              <a:rPr lang="en-US" sz="1867" dirty="0"/>
              <a:t> </a:t>
            </a:r>
            <a:r>
              <a:rPr lang="en-US" sz="1867" dirty="0" err="1"/>
              <a:t>Muon</a:t>
            </a:r>
            <a:r>
              <a:rPr lang="en-US" sz="1867" dirty="0"/>
              <a:t> Chambers: </a:t>
            </a:r>
            <a:r>
              <a:rPr lang="en-US" sz="1867" dirty="0">
                <a:solidFill>
                  <a:srgbClr val="FF0000"/>
                </a:solidFill>
              </a:rPr>
              <a:t>10</a:t>
            </a:r>
            <a:r>
              <a:rPr lang="en-US" sz="1867" baseline="30000" dirty="0">
                <a:solidFill>
                  <a:srgbClr val="FF0000"/>
                </a:solidFill>
              </a:rPr>
              <a:t>4</a:t>
            </a:r>
            <a:r>
              <a:rPr lang="en-US" sz="1867" dirty="0">
                <a:solidFill>
                  <a:srgbClr val="FF0000"/>
                </a:solidFill>
              </a:rPr>
              <a:t> cm</a:t>
            </a:r>
            <a:r>
              <a:rPr lang="en-US" sz="1867" baseline="30000" dirty="0">
                <a:solidFill>
                  <a:srgbClr val="FF0000"/>
                </a:solidFill>
              </a:rPr>
              <a:t>-2</a:t>
            </a:r>
            <a:r>
              <a:rPr lang="en-US" sz="1867" dirty="0">
                <a:solidFill>
                  <a:srgbClr val="FF0000"/>
                </a:solidFill>
              </a:rPr>
              <a:t>s</a:t>
            </a:r>
            <a:r>
              <a:rPr lang="en-US" sz="1867" baseline="30000" dirty="0">
                <a:solidFill>
                  <a:srgbClr val="FF0000"/>
                </a:solidFill>
              </a:rPr>
              <a:t>-1</a:t>
            </a:r>
          </a:p>
          <a:p>
            <a:pPr marL="1217520" lvl="1" indent="-608707" defTabSz="1217520">
              <a:spcBef>
                <a:spcPts val="0"/>
              </a:spcBef>
              <a:buClr>
                <a:srgbClr val="FF6600"/>
              </a:buClr>
              <a:defRPr/>
            </a:pPr>
            <a:endParaRPr lang="en-US" sz="1867" dirty="0"/>
          </a:p>
        </p:txBody>
      </p:sp>
      <p:cxnSp>
        <p:nvCxnSpPr>
          <p:cNvPr id="65" name="Straight Connector 64"/>
          <p:cNvCxnSpPr/>
          <p:nvPr/>
        </p:nvCxnSpPr>
        <p:spPr>
          <a:xfrm>
            <a:off x="2351025" y="1231641"/>
            <a:ext cx="477900" cy="2387859"/>
          </a:xfrm>
          <a:prstGeom prst="line">
            <a:avLst/>
          </a:prstGeom>
          <a:noFill/>
          <a:ln w="25400" cap="flat" cmpd="sng" algn="ctr">
            <a:solidFill>
              <a:srgbClr val="99CC00"/>
            </a:solidFill>
            <a:prstDash val="solid"/>
          </a:ln>
          <a:effectLst/>
        </p:spPr>
      </p:cxnSp>
      <p:sp>
        <p:nvSpPr>
          <p:cNvPr id="17" name="Content Placeholder 2"/>
          <p:cNvSpPr txBox="1">
            <a:spLocks/>
          </p:cNvSpPr>
          <p:nvPr/>
        </p:nvSpPr>
        <p:spPr>
          <a:xfrm>
            <a:off x="4533689" y="5702412"/>
            <a:ext cx="4184113" cy="491289"/>
          </a:xfrm>
          <a:prstGeom prst="rect">
            <a:avLst/>
          </a:prstGeom>
          <a:solidFill>
            <a:sysClr val="window" lastClr="FFFFFF"/>
          </a:solidFill>
          <a:ln w="25400">
            <a:solidFill>
              <a:srgbClr val="99CC00"/>
            </a:solidFill>
          </a:ln>
        </p:spPr>
        <p:txBody>
          <a:bodyPr vert="horz" lIns="121773" tIns="60887" rIns="121773" bIns="60887" rtlCol="0">
            <a:noAutofit/>
          </a:bodyPr>
          <a:lstStyle>
            <a:lvl1pPr marL="454025" indent="-454025" algn="l" defTabSz="914400" rtl="0" eaLnBrk="1" latinLnBrk="0" hangingPunct="1">
              <a:spcBef>
                <a:spcPts val="2000"/>
              </a:spcBef>
              <a:buClr>
                <a:schemeClr val="accent4"/>
              </a:buClr>
              <a:buSzPct val="90000"/>
              <a:buFont typeface="Wingdings" charset="2"/>
              <a:buChar char="q"/>
              <a:defRPr sz="2000" kern="1200">
                <a:solidFill>
                  <a:srgbClr val="23119D"/>
                </a:solidFill>
                <a:latin typeface="Corbel"/>
                <a:ea typeface="+mn-ea"/>
                <a:cs typeface="Corbel"/>
              </a:defRPr>
            </a:lvl1pPr>
            <a:lvl2pPr marL="914400" indent="-457200" algn="l" defTabSz="914400" rtl="0" eaLnBrk="1" latinLnBrk="0" hangingPunct="1">
              <a:spcBef>
                <a:spcPts val="600"/>
              </a:spcBef>
              <a:buClr>
                <a:schemeClr val="accent2"/>
              </a:buClr>
              <a:buSzPct val="90000"/>
              <a:buFont typeface="Courier New"/>
              <a:buChar char="o"/>
              <a:defRPr sz="1800" kern="1200">
                <a:solidFill>
                  <a:srgbClr val="0000FF"/>
                </a:solidFill>
                <a:latin typeface="Corbel"/>
                <a:ea typeface="+mn-ea"/>
                <a:cs typeface="Corbel"/>
              </a:defRPr>
            </a:lvl2pPr>
            <a:lvl3pPr marL="1260475" indent="-346075" algn="l" defTabSz="914400" rtl="0" eaLnBrk="1" latinLnBrk="0" hangingPunct="1">
              <a:spcBef>
                <a:spcPts val="600"/>
              </a:spcBef>
              <a:buClr>
                <a:schemeClr val="accent3">
                  <a:lumMod val="60000"/>
                  <a:lumOff val="40000"/>
                </a:schemeClr>
              </a:buClr>
              <a:buSzPct val="90000"/>
              <a:buFont typeface="Wingdings" charset="2"/>
              <a:buChar char="§"/>
              <a:defRPr sz="1600" kern="1200">
                <a:solidFill>
                  <a:srgbClr val="23119D"/>
                </a:solidFill>
                <a:latin typeface="Corbel"/>
                <a:ea typeface="+mn-ea"/>
                <a:cs typeface="Corbel"/>
              </a:defRPr>
            </a:lvl3pPr>
            <a:lvl4pPr marL="1600200" indent="-339725" algn="l" defTabSz="914400" rtl="0" eaLnBrk="1" latinLnBrk="0" hangingPunct="1">
              <a:spcBef>
                <a:spcPts val="600"/>
              </a:spcBef>
              <a:buClr>
                <a:srgbClr val="FF0000"/>
              </a:buClr>
              <a:buSzPct val="90000"/>
              <a:buFont typeface="Arial"/>
              <a:buChar char="•"/>
              <a:defRPr sz="1400" kern="1200">
                <a:solidFill>
                  <a:srgbClr val="34B6FF"/>
                </a:solidFill>
                <a:latin typeface="Corbel"/>
                <a:ea typeface="+mn-ea"/>
                <a:cs typeface="Corbel"/>
              </a:defRPr>
            </a:lvl4pPr>
            <a:lvl5pPr marL="1939925" indent="-331788" algn="l" defTabSz="914400" rtl="0" eaLnBrk="1" latinLnBrk="0" hangingPunct="1">
              <a:spcBef>
                <a:spcPts val="600"/>
              </a:spcBef>
              <a:buClr>
                <a:srgbClr val="3366FF"/>
              </a:buClr>
              <a:buSzPct val="90000"/>
              <a:buFont typeface="Lucida Grande"/>
              <a:buChar char="-"/>
              <a:defRPr sz="1400" kern="1200">
                <a:solidFill>
                  <a:schemeClr val="tx1">
                    <a:lumMod val="85000"/>
                    <a:lumOff val="15000"/>
                  </a:schemeClr>
                </a:solidFill>
                <a:latin typeface="Corbel"/>
                <a:ea typeface="+mn-ea"/>
                <a:cs typeface="Corbel"/>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a:lstStyle>
          <a:p>
            <a:pPr marL="0" lvl="1" indent="0" defTabSz="1217520">
              <a:spcBef>
                <a:spcPts val="0"/>
              </a:spcBef>
              <a:buClr>
                <a:srgbClr val="FF6600"/>
              </a:buClr>
              <a:buNone/>
              <a:defRPr/>
            </a:pPr>
            <a:r>
              <a:rPr lang="en-US" sz="1867" dirty="0"/>
              <a:t>Forward Muon Chambers: </a:t>
            </a:r>
            <a:r>
              <a:rPr lang="en-US" sz="1867" dirty="0">
                <a:solidFill>
                  <a:srgbClr val="FF0000"/>
                </a:solidFill>
              </a:rPr>
              <a:t>5x10</a:t>
            </a:r>
            <a:r>
              <a:rPr lang="en-US" sz="1867" baseline="30000" dirty="0">
                <a:solidFill>
                  <a:srgbClr val="FF0000"/>
                </a:solidFill>
              </a:rPr>
              <a:t>5</a:t>
            </a:r>
            <a:r>
              <a:rPr lang="en-US" sz="1867" dirty="0">
                <a:solidFill>
                  <a:srgbClr val="FF0000"/>
                </a:solidFill>
              </a:rPr>
              <a:t> cm</a:t>
            </a:r>
            <a:r>
              <a:rPr lang="en-US" sz="1867" baseline="30000" dirty="0">
                <a:solidFill>
                  <a:srgbClr val="FF0000"/>
                </a:solidFill>
              </a:rPr>
              <a:t>-2</a:t>
            </a:r>
            <a:r>
              <a:rPr lang="en-US" sz="1867" dirty="0">
                <a:solidFill>
                  <a:srgbClr val="FF0000"/>
                </a:solidFill>
              </a:rPr>
              <a:t>s</a:t>
            </a:r>
            <a:r>
              <a:rPr lang="en-US" sz="1867" baseline="30000" dirty="0">
                <a:solidFill>
                  <a:srgbClr val="FF0000"/>
                </a:solidFill>
              </a:rPr>
              <a:t>-1</a:t>
            </a:r>
          </a:p>
          <a:p>
            <a:pPr marL="1217520" lvl="1" indent="-608707" defTabSz="1217520">
              <a:spcBef>
                <a:spcPts val="0"/>
              </a:spcBef>
              <a:buClr>
                <a:srgbClr val="FF6600"/>
              </a:buClr>
              <a:defRPr/>
            </a:pPr>
            <a:endParaRPr lang="en-US" sz="1867" dirty="0"/>
          </a:p>
        </p:txBody>
      </p:sp>
      <p:sp>
        <p:nvSpPr>
          <p:cNvPr id="8" name="Rectangle 7"/>
          <p:cNvSpPr/>
          <p:nvPr/>
        </p:nvSpPr>
        <p:spPr>
          <a:xfrm>
            <a:off x="2624744" y="1487252"/>
            <a:ext cx="3148619" cy="369332"/>
          </a:xfrm>
          <a:prstGeom prst="rect">
            <a:avLst/>
          </a:prstGeom>
        </p:spPr>
        <p:txBody>
          <a:bodyPr wrap="none">
            <a:spAutoFit/>
          </a:bodyPr>
          <a:lstStyle/>
          <a:p>
            <a:r>
              <a:rPr lang="en-GB" b="1" dirty="0">
                <a:solidFill>
                  <a:srgbClr val="FFC000"/>
                </a:solidFill>
              </a:rPr>
              <a:t>Charged particles </a:t>
            </a:r>
            <a:r>
              <a:rPr lang="en-GB" b="1" dirty="0" err="1">
                <a:solidFill>
                  <a:srgbClr val="FFC000"/>
                </a:solidFill>
              </a:rPr>
              <a:t>Fluence</a:t>
            </a:r>
            <a:endParaRPr lang="en-GB" dirty="0"/>
          </a:p>
        </p:txBody>
      </p:sp>
      <p:sp>
        <p:nvSpPr>
          <p:cNvPr id="19" name="Content Placeholder 2"/>
          <p:cNvSpPr txBox="1">
            <a:spLocks/>
          </p:cNvSpPr>
          <p:nvPr/>
        </p:nvSpPr>
        <p:spPr>
          <a:xfrm>
            <a:off x="8817631" y="1250558"/>
            <a:ext cx="3441067" cy="3163043"/>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en-GB" sz="2400" dirty="0"/>
              <a:t>Charged rates</a:t>
            </a:r>
          </a:p>
          <a:p>
            <a:pPr lvl="1"/>
            <a:r>
              <a:rPr lang="it-IT" sz="2000" dirty="0"/>
              <a:t>Up to 500 </a:t>
            </a:r>
            <a:r>
              <a:rPr lang="en-GB" sz="2000" dirty="0"/>
              <a:t>cm</a:t>
            </a:r>
            <a:r>
              <a:rPr lang="en-GB" sz="2000" baseline="30000" dirty="0"/>
              <a:t>-2</a:t>
            </a:r>
            <a:r>
              <a:rPr lang="en-GB" sz="2000" dirty="0"/>
              <a:t>s</a:t>
            </a:r>
            <a:r>
              <a:rPr lang="en-GB" sz="2000" baseline="30000" dirty="0"/>
              <a:t>-1  </a:t>
            </a:r>
            <a:r>
              <a:rPr lang="en-GB" sz="2000" dirty="0"/>
              <a:t>(R&gt;3m </a:t>
            </a:r>
            <a:r>
              <a:rPr lang="en-US" altLang="en-US" sz="2000" dirty="0"/>
              <a:t>|</a:t>
            </a:r>
            <a:r>
              <a:rPr lang="en-US" altLang="en-US" sz="2000" dirty="0">
                <a:sym typeface="Symbol" panose="05050102010706020507" pitchFamily="18" charset="2"/>
              </a:rPr>
              <a:t>|</a:t>
            </a:r>
            <a:r>
              <a:rPr lang="en-GB" sz="2000" dirty="0"/>
              <a:t>&lt;1.5)</a:t>
            </a:r>
          </a:p>
          <a:p>
            <a:pPr lvl="1"/>
            <a:r>
              <a:rPr lang="en-GB" sz="2000" dirty="0"/>
              <a:t> up to 10</a:t>
            </a:r>
            <a:r>
              <a:rPr lang="en-GB" sz="2000" baseline="30000" dirty="0"/>
              <a:t>4</a:t>
            </a:r>
            <a:r>
              <a:rPr lang="en-GB" sz="2000" dirty="0"/>
              <a:t> cm</a:t>
            </a:r>
            <a:r>
              <a:rPr lang="en-GB" sz="2000" baseline="30000" dirty="0"/>
              <a:t>-2</a:t>
            </a:r>
            <a:r>
              <a:rPr lang="en-GB" sz="2000" dirty="0"/>
              <a:t>s</a:t>
            </a:r>
            <a:r>
              <a:rPr lang="en-GB" sz="2000" baseline="30000" dirty="0"/>
              <a:t>-1 </a:t>
            </a:r>
            <a:r>
              <a:rPr lang="en-GB" sz="2000" dirty="0"/>
              <a:t>(R&gt;1m </a:t>
            </a:r>
            <a:r>
              <a:rPr lang="en-US" altLang="en-US" sz="2000" dirty="0"/>
              <a:t>1.5&lt;|</a:t>
            </a:r>
            <a:r>
              <a:rPr lang="en-US" altLang="en-US" sz="2000" dirty="0">
                <a:sym typeface="Symbol" panose="05050102010706020507" pitchFamily="18" charset="2"/>
              </a:rPr>
              <a:t>|&lt;3.5</a:t>
            </a:r>
            <a:r>
              <a:rPr lang="en-GB" sz="2000" dirty="0"/>
              <a:t>)</a:t>
            </a:r>
          </a:p>
          <a:p>
            <a:pPr lvl="1"/>
            <a:r>
              <a:rPr lang="en-GB" sz="2000" dirty="0"/>
              <a:t>~ 5x10</a:t>
            </a:r>
            <a:r>
              <a:rPr lang="en-GB" sz="2000" baseline="30000" dirty="0"/>
              <a:t>5</a:t>
            </a:r>
            <a:r>
              <a:rPr lang="en-GB" sz="2000" dirty="0"/>
              <a:t> cm</a:t>
            </a:r>
            <a:r>
              <a:rPr lang="en-GB" sz="2000" baseline="30000" dirty="0"/>
              <a:t>-2</a:t>
            </a:r>
            <a:r>
              <a:rPr lang="en-GB" sz="2000" dirty="0"/>
              <a:t>s</a:t>
            </a:r>
            <a:r>
              <a:rPr lang="en-GB" sz="2000" baseline="30000" dirty="0"/>
              <a:t>-1 </a:t>
            </a:r>
            <a:r>
              <a:rPr lang="en-GB" sz="2000" dirty="0"/>
              <a:t>(R&lt;1m </a:t>
            </a:r>
            <a:r>
              <a:rPr lang="en-US" altLang="en-US" sz="2000" dirty="0"/>
              <a:t>|</a:t>
            </a:r>
            <a:r>
              <a:rPr lang="en-US" altLang="en-US" sz="2000" dirty="0">
                <a:sym typeface="Symbol" panose="05050102010706020507" pitchFamily="18" charset="2"/>
              </a:rPr>
              <a:t>|&gt;4</a:t>
            </a:r>
            <a:r>
              <a:rPr lang="en-GB" sz="2000" dirty="0"/>
              <a:t>)</a:t>
            </a:r>
            <a:endParaRPr lang="en-GB" sz="2000" baseline="30000" dirty="0"/>
          </a:p>
          <a:p>
            <a:r>
              <a:rPr lang="en-GB" sz="2400" dirty="0"/>
              <a:t>photon rates </a:t>
            </a:r>
          </a:p>
          <a:p>
            <a:pPr lvl="1"/>
            <a:r>
              <a:rPr lang="en-GB" sz="2000" dirty="0"/>
              <a:t>~ 5x10</a:t>
            </a:r>
            <a:r>
              <a:rPr lang="en-GB" sz="2000" baseline="30000" dirty="0"/>
              <a:t>6-8</a:t>
            </a:r>
            <a:r>
              <a:rPr lang="en-GB" sz="2000" dirty="0"/>
              <a:t> cm</a:t>
            </a:r>
            <a:r>
              <a:rPr lang="en-GB" sz="2000" baseline="30000" dirty="0"/>
              <a:t>-2</a:t>
            </a:r>
            <a:r>
              <a:rPr lang="en-GB" sz="2000" dirty="0"/>
              <a:t>s</a:t>
            </a:r>
            <a:r>
              <a:rPr lang="en-GB" sz="2000" baseline="30000" dirty="0"/>
              <a:t>-1</a:t>
            </a:r>
          </a:p>
          <a:p>
            <a:r>
              <a:rPr lang="en-GB" sz="2400" dirty="0"/>
              <a:t>N </a:t>
            </a:r>
            <a:r>
              <a:rPr lang="en-GB" sz="2400" dirty="0" err="1"/>
              <a:t>fluence</a:t>
            </a:r>
            <a:r>
              <a:rPr lang="en-GB" sz="2400" dirty="0"/>
              <a:t> </a:t>
            </a:r>
          </a:p>
          <a:p>
            <a:pPr lvl="1"/>
            <a:r>
              <a:rPr lang="en-GB" sz="2000" dirty="0"/>
              <a:t>Up to10</a:t>
            </a:r>
            <a:r>
              <a:rPr lang="en-GB" sz="2000" baseline="30000" dirty="0"/>
              <a:t>14</a:t>
            </a:r>
            <a:r>
              <a:rPr lang="en-GB" sz="2000" dirty="0"/>
              <a:t> cm</a:t>
            </a:r>
            <a:r>
              <a:rPr lang="en-GB" sz="2000" baseline="30000" dirty="0"/>
              <a:t>-2</a:t>
            </a:r>
            <a:r>
              <a:rPr lang="en-GB" sz="2000" dirty="0"/>
              <a:t> (shielding to mitigate the effect)</a:t>
            </a:r>
            <a:r>
              <a:rPr lang="it-IT" sz="2200" dirty="0"/>
              <a:t> </a:t>
            </a:r>
          </a:p>
        </p:txBody>
      </p:sp>
      <p:sp>
        <p:nvSpPr>
          <p:cNvPr id="9" name="TextBox 8"/>
          <p:cNvSpPr txBox="1"/>
          <p:nvPr/>
        </p:nvSpPr>
        <p:spPr>
          <a:xfrm>
            <a:off x="0" y="6496513"/>
            <a:ext cx="11243784" cy="369332"/>
          </a:xfrm>
          <a:prstGeom prst="rect">
            <a:avLst/>
          </a:prstGeom>
          <a:solidFill>
            <a:srgbClr val="FFC000"/>
          </a:solidFill>
        </p:spPr>
        <p:txBody>
          <a:bodyPr wrap="none" rtlCol="0">
            <a:spAutoFit/>
          </a:bodyPr>
          <a:lstStyle/>
          <a:p>
            <a:r>
              <a:rPr lang="it-IT" dirty="0">
                <a:solidFill>
                  <a:srgbClr val="FF0000"/>
                </a:solidFill>
              </a:rPr>
              <a:t>Present muon detectors close to fully satisfy this requirement </a:t>
            </a:r>
            <a:r>
              <a:rPr lang="it-IT" dirty="0">
                <a:solidFill>
                  <a:srgbClr val="FF0000"/>
                </a:solidFill>
                <a:sym typeface="Wingdings" panose="05000000000000000000" pitchFamily="2" charset="2"/>
              </a:rPr>
              <a:t> further R&amp;D needed for completing </a:t>
            </a:r>
            <a:endParaRPr lang="en-GB" dirty="0">
              <a:solidFill>
                <a:srgbClr val="FF0000"/>
              </a:solidFill>
            </a:endParaRPr>
          </a:p>
        </p:txBody>
      </p:sp>
      <p:cxnSp>
        <p:nvCxnSpPr>
          <p:cNvPr id="11" name="Straight Connector 10"/>
          <p:cNvCxnSpPr/>
          <p:nvPr/>
        </p:nvCxnSpPr>
        <p:spPr>
          <a:xfrm flipV="1">
            <a:off x="962321" y="2187117"/>
            <a:ext cx="5663424" cy="256309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977153" y="4545367"/>
            <a:ext cx="6284259" cy="214894"/>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6369821" y="1783818"/>
            <a:ext cx="891591" cy="307777"/>
          </a:xfrm>
          <a:prstGeom prst="rect">
            <a:avLst/>
          </a:prstGeom>
        </p:spPr>
        <p:txBody>
          <a:bodyPr wrap="none">
            <a:spAutoFit/>
          </a:bodyPr>
          <a:lstStyle/>
          <a:p>
            <a:r>
              <a:rPr lang="en-US" altLang="en-US" sz="1400" dirty="0">
                <a:solidFill>
                  <a:schemeClr val="bg1"/>
                </a:solidFill>
              </a:rPr>
              <a:t>|</a:t>
            </a:r>
            <a:r>
              <a:rPr lang="en-US" altLang="en-US" sz="1400" dirty="0">
                <a:solidFill>
                  <a:schemeClr val="bg1"/>
                </a:solidFill>
                <a:sym typeface="Symbol" panose="05050102010706020507" pitchFamily="18" charset="2"/>
              </a:rPr>
              <a:t>|</a:t>
            </a:r>
            <a:r>
              <a:rPr lang="en-GB" altLang="en-US" sz="1400" dirty="0">
                <a:solidFill>
                  <a:schemeClr val="bg1"/>
                </a:solidFill>
                <a:sym typeface="Symbol" panose="05050102010706020507" pitchFamily="18" charset="2"/>
              </a:rPr>
              <a:t>=</a:t>
            </a:r>
            <a:r>
              <a:rPr lang="en-GB" sz="1400" dirty="0">
                <a:solidFill>
                  <a:schemeClr val="bg1"/>
                </a:solidFill>
              </a:rPr>
              <a:t>1.5</a:t>
            </a:r>
          </a:p>
        </p:txBody>
      </p:sp>
      <p:sp>
        <p:nvSpPr>
          <p:cNvPr id="30" name="Rectangle 29"/>
          <p:cNvSpPr/>
          <p:nvPr/>
        </p:nvSpPr>
        <p:spPr>
          <a:xfrm>
            <a:off x="6611597" y="4220607"/>
            <a:ext cx="663964" cy="276999"/>
          </a:xfrm>
          <a:prstGeom prst="rect">
            <a:avLst/>
          </a:prstGeom>
        </p:spPr>
        <p:txBody>
          <a:bodyPr wrap="none">
            <a:spAutoFit/>
          </a:bodyPr>
          <a:lstStyle/>
          <a:p>
            <a:r>
              <a:rPr lang="en-US" altLang="en-US" sz="1200" dirty="0">
                <a:solidFill>
                  <a:schemeClr val="bg1"/>
                </a:solidFill>
              </a:rPr>
              <a:t>|</a:t>
            </a:r>
            <a:r>
              <a:rPr lang="en-US" altLang="en-US" sz="1200" dirty="0">
                <a:solidFill>
                  <a:schemeClr val="bg1"/>
                </a:solidFill>
                <a:sym typeface="Symbol" panose="05050102010706020507" pitchFamily="18" charset="2"/>
              </a:rPr>
              <a:t>|</a:t>
            </a:r>
            <a:r>
              <a:rPr lang="en-GB" altLang="en-US" sz="1200" dirty="0">
                <a:solidFill>
                  <a:schemeClr val="bg1"/>
                </a:solidFill>
                <a:sym typeface="Symbol" panose="05050102010706020507" pitchFamily="18" charset="2"/>
              </a:rPr>
              <a:t>=4</a:t>
            </a:r>
            <a:endParaRPr lang="en-GB" sz="1200" dirty="0">
              <a:solidFill>
                <a:schemeClr val="bg1"/>
              </a:solidFill>
            </a:endParaRPr>
          </a:p>
        </p:txBody>
      </p:sp>
      <p:sp>
        <p:nvSpPr>
          <p:cNvPr id="33" name="Slide Number Placeholder 32"/>
          <p:cNvSpPr>
            <a:spLocks noGrp="1"/>
          </p:cNvSpPr>
          <p:nvPr>
            <p:ph type="sldNum" sz="quarter" idx="12"/>
          </p:nvPr>
        </p:nvSpPr>
        <p:spPr/>
        <p:txBody>
          <a:bodyPr/>
          <a:lstStyle/>
          <a:p>
            <a:fld id="{F8550EB5-7DBB-40B0-8DCD-2DF6D0BF0886}" type="slidenum">
              <a:rPr lang="en-GB" smtClean="0"/>
              <a:t>20</a:t>
            </a:fld>
            <a:endParaRPr lang="en-GB"/>
          </a:p>
        </p:txBody>
      </p:sp>
      <p:sp>
        <p:nvSpPr>
          <p:cNvPr id="36" name="Date Placeholder 35"/>
          <p:cNvSpPr>
            <a:spLocks noGrp="1"/>
          </p:cNvSpPr>
          <p:nvPr>
            <p:ph type="dt" sz="half" idx="10"/>
          </p:nvPr>
        </p:nvSpPr>
        <p:spPr/>
        <p:txBody>
          <a:bodyPr/>
          <a:lstStyle/>
          <a:p>
            <a:r>
              <a:rPr lang="en-US"/>
              <a:t>1/30/2024</a:t>
            </a:r>
            <a:endParaRPr lang="en-GB"/>
          </a:p>
        </p:txBody>
      </p:sp>
      <p:sp>
        <p:nvSpPr>
          <p:cNvPr id="2" name="Footer Placeholder 1">
            <a:extLst>
              <a:ext uri="{FF2B5EF4-FFF2-40B4-BE49-F238E27FC236}">
                <a16:creationId xmlns:a16="http://schemas.microsoft.com/office/drawing/2014/main" id="{38A64006-9B1C-CC3A-33A1-65C3B52E19B2}"/>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25355190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t="46326" b="36934"/>
          <a:stretch/>
        </p:blipFill>
        <p:spPr>
          <a:xfrm>
            <a:off x="339585" y="641865"/>
            <a:ext cx="7837977" cy="937681"/>
          </a:xfrm>
          <a:prstGeom prst="rect">
            <a:avLst/>
          </a:prstGeom>
        </p:spPr>
      </p:pic>
      <p:sp>
        <p:nvSpPr>
          <p:cNvPr id="4" name="TextBox 3"/>
          <p:cNvSpPr txBox="1"/>
          <p:nvPr/>
        </p:nvSpPr>
        <p:spPr>
          <a:xfrm>
            <a:off x="371637" y="1652163"/>
            <a:ext cx="7805848" cy="3323839"/>
          </a:xfrm>
          <a:prstGeom prst="rect">
            <a:avLst/>
          </a:prstGeom>
          <a:noFill/>
        </p:spPr>
        <p:txBody>
          <a:bodyPr wrap="square" lIns="121773" tIns="60887" rIns="121773" bIns="60887" rtlCol="0">
            <a:spAutoFit/>
          </a:bodyPr>
          <a:lstStyle/>
          <a:p>
            <a:pPr defTabSz="608691"/>
            <a:r>
              <a:rPr lang="en-GB" sz="1600" dirty="0">
                <a:solidFill>
                  <a:prstClr val="black"/>
                </a:solidFill>
                <a:latin typeface="Calibri"/>
              </a:rPr>
              <a:t>HL-LHC  average distance between vertices at z=0 is </a:t>
            </a:r>
          </a:p>
          <a:p>
            <a:pPr defTabSz="608691"/>
            <a:r>
              <a:rPr lang="en-GB" sz="1600" b="1" dirty="0">
                <a:solidFill>
                  <a:srgbClr val="000090"/>
                </a:solidFill>
                <a:latin typeface="Calibri"/>
              </a:rPr>
              <a:t>≈ 1mm in space and 3ps in time.</a:t>
            </a:r>
          </a:p>
          <a:p>
            <a:pPr defTabSz="608691"/>
            <a:endParaRPr lang="en-GB" sz="1600" dirty="0">
              <a:solidFill>
                <a:prstClr val="black"/>
              </a:solidFill>
              <a:latin typeface="Calibri"/>
            </a:endParaRPr>
          </a:p>
          <a:p>
            <a:pPr defTabSz="608691"/>
            <a:r>
              <a:rPr lang="en-GB" sz="1600" dirty="0">
                <a:solidFill>
                  <a:prstClr val="black"/>
                </a:solidFill>
                <a:latin typeface="Calibri"/>
              </a:rPr>
              <a:t>For 6 times higher luminosity at FCC-</a:t>
            </a:r>
            <a:r>
              <a:rPr lang="en-GB" sz="1600" dirty="0" err="1">
                <a:solidFill>
                  <a:prstClr val="black"/>
                </a:solidFill>
                <a:latin typeface="Calibri"/>
              </a:rPr>
              <a:t>hh</a:t>
            </a:r>
            <a:r>
              <a:rPr lang="en-GB" sz="1600" dirty="0">
                <a:solidFill>
                  <a:prstClr val="black"/>
                </a:solidFill>
                <a:latin typeface="Calibri"/>
              </a:rPr>
              <a:t> (an HE-LHC)  this would become </a:t>
            </a:r>
          </a:p>
          <a:p>
            <a:pPr defTabSz="608691"/>
            <a:r>
              <a:rPr lang="en-GB" sz="1600" b="1" dirty="0">
                <a:solidFill>
                  <a:srgbClr val="000090"/>
                </a:solidFill>
                <a:latin typeface="Calibri"/>
              </a:rPr>
              <a:t>≈ 170μm in space and 0.5ps in time. </a:t>
            </a:r>
          </a:p>
          <a:p>
            <a:pPr defTabSz="608691"/>
            <a:endParaRPr lang="en-GB" sz="1600" dirty="0">
              <a:solidFill>
                <a:prstClr val="black"/>
              </a:solidFill>
              <a:latin typeface="Calibri"/>
            </a:endParaRPr>
          </a:p>
          <a:p>
            <a:pPr defTabSz="608691"/>
            <a:endParaRPr lang="en-GB" sz="1600" dirty="0">
              <a:solidFill>
                <a:prstClr val="black"/>
              </a:solidFill>
              <a:latin typeface="Calibri"/>
            </a:endParaRPr>
          </a:p>
          <a:p>
            <a:pPr defTabSz="608691"/>
            <a:endParaRPr lang="en-GB" sz="1600" dirty="0">
              <a:solidFill>
                <a:prstClr val="black"/>
              </a:solidFill>
              <a:latin typeface="Calibri"/>
            </a:endParaRPr>
          </a:p>
          <a:p>
            <a:pPr defTabSz="608691"/>
            <a:r>
              <a:rPr lang="en-GB" sz="1600" dirty="0">
                <a:solidFill>
                  <a:prstClr val="black"/>
                </a:solidFill>
                <a:latin typeface="Calibri"/>
              </a:rPr>
              <a:t>x=0.8mm, X</a:t>
            </a:r>
            <a:r>
              <a:rPr lang="en-GB" sz="1600" baseline="-25000" dirty="0">
                <a:solidFill>
                  <a:prstClr val="black"/>
                </a:solidFill>
                <a:latin typeface="Calibri"/>
              </a:rPr>
              <a:t>0</a:t>
            </a:r>
            <a:r>
              <a:rPr lang="en-GB" sz="1600" dirty="0">
                <a:solidFill>
                  <a:prstClr val="black"/>
                </a:solidFill>
                <a:latin typeface="Calibri"/>
              </a:rPr>
              <a:t>=35.28cm (Be), p=1GeV</a:t>
            </a:r>
          </a:p>
          <a:p>
            <a:pPr defTabSz="608691"/>
            <a:endParaRPr lang="en-GB" sz="1600" dirty="0">
              <a:solidFill>
                <a:prstClr val="black"/>
              </a:solidFill>
              <a:latin typeface="Calibri"/>
            </a:endParaRPr>
          </a:p>
          <a:p>
            <a:pPr defTabSz="608691"/>
            <a:endParaRPr lang="en-GB" sz="1600" dirty="0">
              <a:solidFill>
                <a:prstClr val="black"/>
              </a:solidFill>
              <a:latin typeface="Calibri"/>
            </a:endParaRPr>
          </a:p>
          <a:p>
            <a:pPr defTabSz="608691"/>
            <a:endParaRPr lang="en-GB" sz="1600" dirty="0">
              <a:solidFill>
                <a:prstClr val="black"/>
              </a:solidFill>
              <a:latin typeface="Calibri"/>
            </a:endParaRPr>
          </a:p>
          <a:p>
            <a:pPr defTabSz="608691"/>
            <a:endParaRPr lang="en-GB" sz="1600" dirty="0">
              <a:solidFill>
                <a:prstClr val="black"/>
              </a:solidFill>
              <a:latin typeface="Calibri"/>
            </a:endParaRPr>
          </a:p>
        </p:txBody>
      </p:sp>
      <p:cxnSp>
        <p:nvCxnSpPr>
          <p:cNvPr id="7" name="Straight Connector 6"/>
          <p:cNvCxnSpPr/>
          <p:nvPr/>
        </p:nvCxnSpPr>
        <p:spPr>
          <a:xfrm>
            <a:off x="979561" y="4968551"/>
            <a:ext cx="8830016" cy="0"/>
          </a:xfrm>
          <a:prstGeom prst="line">
            <a:avLst/>
          </a:prstGeom>
          <a:ln w="12700" cmpd="sng">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6045289" y="3241343"/>
            <a:ext cx="545755" cy="1718912"/>
          </a:xfrm>
          <a:prstGeom prst="line">
            <a:avLst/>
          </a:prstGeom>
          <a:ln w="9525" cmpd="sng">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979561" y="4269273"/>
            <a:ext cx="8830016"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64468" y="4350174"/>
            <a:ext cx="1342378" cy="451195"/>
          </a:xfrm>
          <a:prstGeom prst="rect">
            <a:avLst/>
          </a:prstGeom>
          <a:noFill/>
        </p:spPr>
        <p:txBody>
          <a:bodyPr wrap="none" lIns="121773" tIns="60887" rIns="121773" bIns="60887" rtlCol="0">
            <a:spAutoFit/>
          </a:bodyPr>
          <a:lstStyle/>
          <a:p>
            <a:pPr defTabSz="608691"/>
            <a:r>
              <a:rPr lang="en-GB" sz="2133" dirty="0">
                <a:solidFill>
                  <a:prstClr val="black"/>
                </a:solidFill>
                <a:latin typeface="Calibri"/>
              </a:rPr>
              <a:t>r = 2.5cm </a:t>
            </a:r>
          </a:p>
        </p:txBody>
      </p:sp>
      <p:cxnSp>
        <p:nvCxnSpPr>
          <p:cNvPr id="16" name="Straight Arrow Connector 15"/>
          <p:cNvCxnSpPr/>
          <p:nvPr/>
        </p:nvCxnSpPr>
        <p:spPr>
          <a:xfrm flipV="1">
            <a:off x="5401568" y="4269276"/>
            <a:ext cx="839632" cy="6992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6269203" y="2953168"/>
            <a:ext cx="422140" cy="12737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290728" y="2953143"/>
            <a:ext cx="245989" cy="492295"/>
          </a:xfrm>
          <a:prstGeom prst="rect">
            <a:avLst/>
          </a:prstGeom>
          <a:noFill/>
        </p:spPr>
        <p:txBody>
          <a:bodyPr wrap="none" lIns="121773" tIns="60887" rIns="121773" bIns="60887" rtlCol="0">
            <a:spAutoFit/>
          </a:bodyPr>
          <a:lstStyle/>
          <a:p>
            <a:pPr defTabSz="608691"/>
            <a:endParaRPr lang="en-GB" sz="2400" dirty="0">
              <a:solidFill>
                <a:prstClr val="black"/>
              </a:solidFill>
              <a:latin typeface="Calibri"/>
            </a:endParaRPr>
          </a:p>
        </p:txBody>
      </p:sp>
      <p:pic>
        <p:nvPicPr>
          <p:cNvPr id="21" name="Picture 20"/>
          <p:cNvPicPr>
            <a:picLocks noChangeAspect="1"/>
          </p:cNvPicPr>
          <p:nvPr/>
        </p:nvPicPr>
        <p:blipFill>
          <a:blip r:embed="rId3"/>
          <a:stretch>
            <a:fillRect/>
          </a:stretch>
        </p:blipFill>
        <p:spPr>
          <a:xfrm>
            <a:off x="408447" y="3038419"/>
            <a:ext cx="4422004" cy="586524"/>
          </a:xfrm>
          <a:prstGeom prst="rect">
            <a:avLst/>
          </a:prstGeom>
        </p:spPr>
      </p:pic>
      <p:cxnSp>
        <p:nvCxnSpPr>
          <p:cNvPr id="22" name="Straight Connector 21"/>
          <p:cNvCxnSpPr/>
          <p:nvPr/>
        </p:nvCxnSpPr>
        <p:spPr>
          <a:xfrm flipH="1">
            <a:off x="5419074" y="2953145"/>
            <a:ext cx="2375420" cy="2020439"/>
          </a:xfrm>
          <a:prstGeom prst="line">
            <a:avLst/>
          </a:prstGeom>
          <a:ln w="9525" cmpd="sng">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411344" y="4904975"/>
            <a:ext cx="540877" cy="492295"/>
          </a:xfrm>
          <a:prstGeom prst="rect">
            <a:avLst/>
          </a:prstGeom>
          <a:noFill/>
        </p:spPr>
        <p:txBody>
          <a:bodyPr wrap="none" lIns="121773" tIns="60887" rIns="121773" bIns="60887" rtlCol="0">
            <a:spAutoFit/>
          </a:bodyPr>
          <a:lstStyle/>
          <a:p>
            <a:pPr defTabSz="608691"/>
            <a:r>
              <a:rPr lang="en-GB" sz="2400" dirty="0" err="1">
                <a:solidFill>
                  <a:prstClr val="black"/>
                </a:solidFill>
                <a:latin typeface="Calibri"/>
              </a:rPr>
              <a:t>Δz</a:t>
            </a:r>
            <a:endParaRPr lang="en-GB" sz="2400" dirty="0">
              <a:solidFill>
                <a:prstClr val="black"/>
              </a:solidFill>
              <a:latin typeface="Calibri"/>
            </a:endParaRPr>
          </a:p>
        </p:txBody>
      </p:sp>
      <p:sp>
        <p:nvSpPr>
          <p:cNvPr id="27" name="TextBox 26"/>
          <p:cNvSpPr txBox="1"/>
          <p:nvPr/>
        </p:nvSpPr>
        <p:spPr>
          <a:xfrm>
            <a:off x="6563075" y="3193658"/>
            <a:ext cx="513626" cy="492295"/>
          </a:xfrm>
          <a:prstGeom prst="rect">
            <a:avLst/>
          </a:prstGeom>
          <a:noFill/>
        </p:spPr>
        <p:txBody>
          <a:bodyPr wrap="none" lIns="121773" tIns="60887" rIns="121773" bIns="60887" rtlCol="0">
            <a:spAutoFit/>
          </a:bodyPr>
          <a:lstStyle/>
          <a:p>
            <a:pPr defTabSz="608691"/>
            <a:r>
              <a:rPr lang="en-GB" sz="2400" dirty="0">
                <a:solidFill>
                  <a:prstClr val="black"/>
                </a:solidFill>
                <a:latin typeface="Calibri"/>
              </a:rPr>
              <a:t>θ</a:t>
            </a:r>
            <a:r>
              <a:rPr lang="en-GB" sz="2400" baseline="-25000" dirty="0">
                <a:solidFill>
                  <a:prstClr val="black"/>
                </a:solidFill>
                <a:latin typeface="Calibri"/>
              </a:rPr>
              <a:t>0</a:t>
            </a:r>
          </a:p>
        </p:txBody>
      </p:sp>
      <p:sp>
        <p:nvSpPr>
          <p:cNvPr id="28" name="TextBox 27"/>
          <p:cNvSpPr txBox="1"/>
          <p:nvPr/>
        </p:nvSpPr>
        <p:spPr>
          <a:xfrm>
            <a:off x="5419105" y="4184787"/>
            <a:ext cx="411034" cy="492295"/>
          </a:xfrm>
          <a:prstGeom prst="rect">
            <a:avLst/>
          </a:prstGeom>
          <a:noFill/>
        </p:spPr>
        <p:txBody>
          <a:bodyPr wrap="none" lIns="121773" tIns="60887" rIns="121773" bIns="60887" rtlCol="0">
            <a:spAutoFit/>
          </a:bodyPr>
          <a:lstStyle/>
          <a:p>
            <a:pPr defTabSz="608691"/>
            <a:r>
              <a:rPr lang="en-GB" sz="2400">
                <a:solidFill>
                  <a:prstClr val="black"/>
                </a:solidFill>
                <a:latin typeface="Calibri"/>
              </a:rPr>
              <a:t>η</a:t>
            </a:r>
            <a:endParaRPr lang="en-GB" sz="2400" dirty="0">
              <a:solidFill>
                <a:prstClr val="black"/>
              </a:solidFill>
              <a:latin typeface="Calibri"/>
            </a:endParaRPr>
          </a:p>
        </p:txBody>
      </p:sp>
      <p:cxnSp>
        <p:nvCxnSpPr>
          <p:cNvPr id="33" name="Straight Connector 32"/>
          <p:cNvCxnSpPr/>
          <p:nvPr/>
        </p:nvCxnSpPr>
        <p:spPr>
          <a:xfrm>
            <a:off x="5383355" y="3624943"/>
            <a:ext cx="0" cy="1575829"/>
          </a:xfrm>
          <a:prstGeom prst="line">
            <a:avLst/>
          </a:prstGeom>
          <a:ln w="12700" cmpd="sng">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9949513" y="4708339"/>
            <a:ext cx="959261" cy="492295"/>
          </a:xfrm>
          <a:prstGeom prst="rect">
            <a:avLst/>
          </a:prstGeom>
          <a:noFill/>
        </p:spPr>
        <p:txBody>
          <a:bodyPr wrap="none" lIns="121773" tIns="60887" rIns="121773" bIns="60887" rtlCol="0">
            <a:spAutoFit/>
          </a:bodyPr>
          <a:lstStyle/>
          <a:p>
            <a:pPr defTabSz="608691"/>
            <a:r>
              <a:rPr lang="en-GB" sz="2400" dirty="0">
                <a:solidFill>
                  <a:prstClr val="black"/>
                </a:solidFill>
                <a:latin typeface="Calibri"/>
              </a:rPr>
              <a:t>Beam</a:t>
            </a:r>
          </a:p>
        </p:txBody>
      </p:sp>
      <p:sp>
        <p:nvSpPr>
          <p:cNvPr id="40" name="TextBox 39"/>
          <p:cNvSpPr txBox="1"/>
          <p:nvPr/>
        </p:nvSpPr>
        <p:spPr>
          <a:xfrm>
            <a:off x="9949560" y="3980699"/>
            <a:ext cx="1507488" cy="492295"/>
          </a:xfrm>
          <a:prstGeom prst="rect">
            <a:avLst/>
          </a:prstGeom>
          <a:noFill/>
        </p:spPr>
        <p:txBody>
          <a:bodyPr wrap="none" lIns="121773" tIns="60887" rIns="121773" bIns="60887" rtlCol="0">
            <a:spAutoFit/>
          </a:bodyPr>
          <a:lstStyle/>
          <a:p>
            <a:pPr defTabSz="608691"/>
            <a:r>
              <a:rPr lang="en-GB" sz="2400" dirty="0" err="1">
                <a:solidFill>
                  <a:prstClr val="black"/>
                </a:solidFill>
                <a:latin typeface="Calibri"/>
              </a:rPr>
              <a:t>Beampipe</a:t>
            </a:r>
            <a:endParaRPr lang="en-GB" sz="2400" dirty="0">
              <a:solidFill>
                <a:prstClr val="black"/>
              </a:solidFill>
              <a:latin typeface="Calibri"/>
            </a:endParaRPr>
          </a:p>
        </p:txBody>
      </p:sp>
      <p:pic>
        <p:nvPicPr>
          <p:cNvPr id="41" name="Picture 40"/>
          <p:cNvPicPr>
            <a:picLocks noChangeAspect="1"/>
          </p:cNvPicPr>
          <p:nvPr/>
        </p:nvPicPr>
        <p:blipFill>
          <a:blip r:embed="rId4"/>
          <a:stretch>
            <a:fillRect/>
          </a:stretch>
        </p:blipFill>
        <p:spPr>
          <a:xfrm>
            <a:off x="8370666" y="1449536"/>
            <a:ext cx="3819311" cy="2432493"/>
          </a:xfrm>
          <a:prstGeom prst="rect">
            <a:avLst/>
          </a:prstGeom>
        </p:spPr>
      </p:pic>
      <p:sp>
        <p:nvSpPr>
          <p:cNvPr id="42" name="TextBox 41"/>
          <p:cNvSpPr txBox="1"/>
          <p:nvPr/>
        </p:nvSpPr>
        <p:spPr>
          <a:xfrm>
            <a:off x="0" y="13184"/>
            <a:ext cx="12192000" cy="615402"/>
          </a:xfrm>
          <a:prstGeom prst="rect">
            <a:avLst/>
          </a:prstGeom>
          <a:noFill/>
        </p:spPr>
        <p:txBody>
          <a:bodyPr wrap="square" lIns="121771" tIns="60885" rIns="121771" bIns="60885" rtlCol="0">
            <a:spAutoFit/>
          </a:bodyPr>
          <a:lstStyle/>
          <a:p>
            <a:pPr algn="ctr" defTabSz="608691"/>
            <a:r>
              <a:rPr lang="en-GB" sz="3200" b="1" dirty="0">
                <a:solidFill>
                  <a:srgbClr val="FF0000"/>
                </a:solidFill>
                <a:latin typeface="Calibri"/>
              </a:rPr>
              <a:t>Pileup of 1000 (25ns </a:t>
            </a:r>
            <a:r>
              <a:rPr lang="en-GB" sz="3200" b="1" dirty="0" err="1">
                <a:solidFill>
                  <a:srgbClr val="FF0000"/>
                </a:solidFill>
                <a:latin typeface="Calibri"/>
              </a:rPr>
              <a:t>Bunchcrossing</a:t>
            </a:r>
            <a:r>
              <a:rPr lang="en-GB" sz="3200" b="1" dirty="0">
                <a:solidFill>
                  <a:srgbClr val="FF0000"/>
                </a:solidFill>
                <a:latin typeface="Calibri"/>
              </a:rPr>
              <a:t>)</a:t>
            </a:r>
            <a:endParaRPr lang="en-GB" sz="3200" baseline="30000" dirty="0">
              <a:solidFill>
                <a:srgbClr val="FF0000"/>
              </a:solidFill>
              <a:latin typeface="Calibri"/>
            </a:endParaRPr>
          </a:p>
        </p:txBody>
      </p:sp>
      <p:sp>
        <p:nvSpPr>
          <p:cNvPr id="44" name="TextBox 43"/>
          <p:cNvSpPr txBox="1"/>
          <p:nvPr/>
        </p:nvSpPr>
        <p:spPr>
          <a:xfrm>
            <a:off x="290807" y="5397421"/>
            <a:ext cx="11453028" cy="1272252"/>
          </a:xfrm>
          <a:prstGeom prst="rect">
            <a:avLst/>
          </a:prstGeom>
          <a:noFill/>
        </p:spPr>
        <p:txBody>
          <a:bodyPr wrap="square" lIns="121773" tIns="60887" rIns="121773" bIns="60887" rtlCol="0">
            <a:spAutoFit/>
          </a:bodyPr>
          <a:lstStyle/>
          <a:p>
            <a:pPr defTabSz="608691"/>
            <a:r>
              <a:rPr lang="en-GB" sz="1867" dirty="0">
                <a:solidFill>
                  <a:prstClr val="black"/>
                </a:solidFill>
                <a:latin typeface="Calibri"/>
              </a:rPr>
              <a:t>Even having a perfect tracking detector, the error due to multiple scattering in the </a:t>
            </a:r>
            <a:r>
              <a:rPr lang="en-GB" sz="1867" dirty="0" err="1">
                <a:solidFill>
                  <a:prstClr val="black"/>
                </a:solidFill>
                <a:latin typeface="Calibri"/>
              </a:rPr>
              <a:t>beampipe</a:t>
            </a:r>
            <a:r>
              <a:rPr lang="en-GB" sz="1867" dirty="0">
                <a:solidFill>
                  <a:prstClr val="black"/>
                </a:solidFill>
                <a:latin typeface="Calibri"/>
              </a:rPr>
              <a:t> for </a:t>
            </a:r>
            <a:r>
              <a:rPr lang="en-GB" sz="1867" dirty="0" err="1">
                <a:solidFill>
                  <a:prstClr val="black"/>
                </a:solidFill>
                <a:latin typeface="Calibri"/>
              </a:rPr>
              <a:t>η</a:t>
            </a:r>
            <a:r>
              <a:rPr lang="en-GB" sz="1867" dirty="0">
                <a:solidFill>
                  <a:prstClr val="black"/>
                </a:solidFill>
                <a:latin typeface="Calibri"/>
              </a:rPr>
              <a:t> &gt; 1.7 is already larger than the average vertex distance ! </a:t>
            </a:r>
          </a:p>
          <a:p>
            <a:pPr defTabSz="608691"/>
            <a:endParaRPr lang="en-GB" sz="1867" dirty="0">
              <a:solidFill>
                <a:prstClr val="black"/>
              </a:solidFill>
              <a:latin typeface="Calibri"/>
            </a:endParaRPr>
          </a:p>
          <a:p>
            <a:pPr defTabSz="608691"/>
            <a:r>
              <a:rPr lang="en-GB" sz="1867" dirty="0">
                <a:solidFill>
                  <a:prstClr val="black"/>
                </a:solidFill>
                <a:latin typeface="Calibri"/>
              </a:rPr>
              <a:t>Timing, very clever new ideas needed …</a:t>
            </a:r>
          </a:p>
        </p:txBody>
      </p:sp>
      <p:sp>
        <p:nvSpPr>
          <p:cNvPr id="2" name="Rectangle 1"/>
          <p:cNvSpPr/>
          <p:nvPr/>
        </p:nvSpPr>
        <p:spPr>
          <a:xfrm>
            <a:off x="6318166" y="6387090"/>
            <a:ext cx="6096000" cy="369332"/>
          </a:xfrm>
          <a:prstGeom prst="rect">
            <a:avLst/>
          </a:prstGeom>
        </p:spPr>
        <p:txBody>
          <a:bodyPr>
            <a:spAutoFit/>
          </a:bodyPr>
          <a:lstStyle/>
          <a:p>
            <a:r>
              <a:rPr lang="en-GB" dirty="0"/>
              <a:t>W. </a:t>
            </a:r>
            <a:r>
              <a:rPr lang="en-GB" dirty="0" err="1"/>
              <a:t>Riegler</a:t>
            </a:r>
            <a:r>
              <a:rPr lang="en-GB" dirty="0"/>
              <a:t>; FCC-</a:t>
            </a:r>
            <a:r>
              <a:rPr lang="en-GB" dirty="0" err="1"/>
              <a:t>hh</a:t>
            </a:r>
            <a:r>
              <a:rPr lang="en-GB" dirty="0"/>
              <a:t> Accelerator and Detectors, Nov. 21 2017 </a:t>
            </a:r>
          </a:p>
        </p:txBody>
      </p:sp>
      <p:sp>
        <p:nvSpPr>
          <p:cNvPr id="5" name="Slide Number Placeholder 4"/>
          <p:cNvSpPr>
            <a:spLocks noGrp="1"/>
          </p:cNvSpPr>
          <p:nvPr>
            <p:ph type="sldNum" sz="quarter" idx="12"/>
          </p:nvPr>
        </p:nvSpPr>
        <p:spPr/>
        <p:txBody>
          <a:bodyPr/>
          <a:lstStyle/>
          <a:p>
            <a:fld id="{92BD3C18-E509-6E45-AAA5-EF10E7E23A79}" type="slidenum">
              <a:rPr lang="en-GB" smtClean="0"/>
              <a:t>21</a:t>
            </a:fld>
            <a:endParaRPr lang="en-GB"/>
          </a:p>
        </p:txBody>
      </p:sp>
      <p:sp>
        <p:nvSpPr>
          <p:cNvPr id="6" name="Date Placeholder 5"/>
          <p:cNvSpPr>
            <a:spLocks noGrp="1"/>
          </p:cNvSpPr>
          <p:nvPr>
            <p:ph type="dt" sz="half" idx="10"/>
          </p:nvPr>
        </p:nvSpPr>
        <p:spPr/>
        <p:txBody>
          <a:bodyPr/>
          <a:lstStyle/>
          <a:p>
            <a:r>
              <a:rPr lang="en-US"/>
              <a:t>1/30/2024</a:t>
            </a:r>
            <a:endParaRPr lang="en-GB"/>
          </a:p>
        </p:txBody>
      </p:sp>
      <p:sp>
        <p:nvSpPr>
          <p:cNvPr id="9" name="Footer Placeholder 8">
            <a:extLst>
              <a:ext uri="{FF2B5EF4-FFF2-40B4-BE49-F238E27FC236}">
                <a16:creationId xmlns:a16="http://schemas.microsoft.com/office/drawing/2014/main" id="{4E194819-BBE4-CBD3-E470-66108952C9C5}"/>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18994199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3195"/>
            <a:ext cx="12192000" cy="779614"/>
          </a:xfrm>
          <a:prstGeom prst="rect">
            <a:avLst/>
          </a:prstGeom>
          <a:noFill/>
        </p:spPr>
        <p:txBody>
          <a:bodyPr wrap="square" lIns="121771" tIns="60885" rIns="121771" bIns="60885" rtlCol="0">
            <a:spAutoFit/>
          </a:bodyPr>
          <a:lstStyle/>
          <a:p>
            <a:pPr algn="ctr" defTabSz="608691"/>
            <a:r>
              <a:rPr lang="en-GB" sz="4267" b="1" dirty="0" err="1">
                <a:solidFill>
                  <a:srgbClr val="FF0000"/>
                </a:solidFill>
                <a:latin typeface="Calibri"/>
              </a:rPr>
              <a:t>Vertexing</a:t>
            </a:r>
            <a:r>
              <a:rPr lang="en-GB" sz="4267" b="1" dirty="0">
                <a:solidFill>
                  <a:srgbClr val="FF0000"/>
                </a:solidFill>
                <a:latin typeface="Calibri"/>
              </a:rPr>
              <a:t> at Pileup of 1000, Timing</a:t>
            </a:r>
            <a:endParaRPr lang="en-GB" sz="4267" baseline="30000" dirty="0">
              <a:solidFill>
                <a:srgbClr val="FF0000"/>
              </a:solidFill>
              <a:latin typeface="Calibri"/>
            </a:endParaRPr>
          </a:p>
        </p:txBody>
      </p:sp>
      <p:pic>
        <p:nvPicPr>
          <p:cNvPr id="4" name="Picture 3"/>
          <p:cNvPicPr>
            <a:picLocks noChangeAspect="1"/>
          </p:cNvPicPr>
          <p:nvPr/>
        </p:nvPicPr>
        <p:blipFill>
          <a:blip r:embed="rId2"/>
          <a:stretch>
            <a:fillRect/>
          </a:stretch>
        </p:blipFill>
        <p:spPr>
          <a:xfrm>
            <a:off x="163189" y="1124744"/>
            <a:ext cx="11860931" cy="4948733"/>
          </a:xfrm>
          <a:prstGeom prst="rect">
            <a:avLst/>
          </a:prstGeom>
        </p:spPr>
      </p:pic>
      <p:sp>
        <p:nvSpPr>
          <p:cNvPr id="5" name="Rectangle 4"/>
          <p:cNvSpPr/>
          <p:nvPr/>
        </p:nvSpPr>
        <p:spPr>
          <a:xfrm>
            <a:off x="6318166" y="6387090"/>
            <a:ext cx="6096000" cy="369332"/>
          </a:xfrm>
          <a:prstGeom prst="rect">
            <a:avLst/>
          </a:prstGeom>
        </p:spPr>
        <p:txBody>
          <a:bodyPr>
            <a:spAutoFit/>
          </a:bodyPr>
          <a:lstStyle/>
          <a:p>
            <a:r>
              <a:rPr lang="en-GB" dirty="0"/>
              <a:t>W. </a:t>
            </a:r>
            <a:r>
              <a:rPr lang="en-GB" dirty="0" err="1"/>
              <a:t>Riegler</a:t>
            </a:r>
            <a:r>
              <a:rPr lang="en-GB" dirty="0"/>
              <a:t>; FCC-</a:t>
            </a:r>
            <a:r>
              <a:rPr lang="en-GB" dirty="0" err="1"/>
              <a:t>hh</a:t>
            </a:r>
            <a:r>
              <a:rPr lang="en-GB" dirty="0"/>
              <a:t> Accelerator and Detectors, Nov. 21 2017 </a:t>
            </a:r>
          </a:p>
        </p:txBody>
      </p:sp>
      <p:sp>
        <p:nvSpPr>
          <p:cNvPr id="2" name="Slide Number Placeholder 1"/>
          <p:cNvSpPr>
            <a:spLocks noGrp="1"/>
          </p:cNvSpPr>
          <p:nvPr>
            <p:ph type="sldNum" sz="quarter" idx="12"/>
          </p:nvPr>
        </p:nvSpPr>
        <p:spPr/>
        <p:txBody>
          <a:bodyPr/>
          <a:lstStyle/>
          <a:p>
            <a:fld id="{92BD3C18-E509-6E45-AAA5-EF10E7E23A79}" type="slidenum">
              <a:rPr lang="en-GB" smtClean="0"/>
              <a:t>22</a:t>
            </a:fld>
            <a:endParaRPr lang="en-GB"/>
          </a:p>
        </p:txBody>
      </p:sp>
      <p:sp>
        <p:nvSpPr>
          <p:cNvPr id="6" name="Date Placeholder 5"/>
          <p:cNvSpPr>
            <a:spLocks noGrp="1"/>
          </p:cNvSpPr>
          <p:nvPr>
            <p:ph type="dt" sz="half" idx="10"/>
          </p:nvPr>
        </p:nvSpPr>
        <p:spPr/>
        <p:txBody>
          <a:bodyPr/>
          <a:lstStyle/>
          <a:p>
            <a:r>
              <a:rPr lang="en-US"/>
              <a:t>1/30/2024</a:t>
            </a:r>
            <a:endParaRPr lang="en-GB"/>
          </a:p>
        </p:txBody>
      </p:sp>
      <p:sp>
        <p:nvSpPr>
          <p:cNvPr id="7" name="Footer Placeholder 6">
            <a:extLst>
              <a:ext uri="{FF2B5EF4-FFF2-40B4-BE49-F238E27FC236}">
                <a16:creationId xmlns:a16="http://schemas.microsoft.com/office/drawing/2014/main" id="{E3032335-B89E-CC73-2504-70596FE930E9}"/>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5886044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a:t>Pileup mitigation - consequences</a:t>
            </a:r>
          </a:p>
        </p:txBody>
      </p:sp>
      <p:sp>
        <p:nvSpPr>
          <p:cNvPr id="3" name="Content Placeholder 2"/>
          <p:cNvSpPr>
            <a:spLocks noGrp="1"/>
          </p:cNvSpPr>
          <p:nvPr>
            <p:ph idx="1"/>
          </p:nvPr>
        </p:nvSpPr>
        <p:spPr>
          <a:xfrm>
            <a:off x="9206754" y="1247592"/>
            <a:ext cx="2861194" cy="5299837"/>
          </a:xfrm>
        </p:spPr>
        <p:txBody>
          <a:bodyPr>
            <a:normAutofit/>
          </a:bodyPr>
          <a:lstStyle/>
          <a:p>
            <a:r>
              <a:rPr lang="it-IT" dirty="0"/>
              <a:t>Shorter BC spacing proposal:12.5 and 5 ns</a:t>
            </a:r>
            <a:endParaRPr lang="en-GB" dirty="0">
              <a:sym typeface="Wingdings" panose="05000000000000000000" pitchFamily="2" charset="2"/>
            </a:endParaRPr>
          </a:p>
          <a:p>
            <a:r>
              <a:rPr lang="it-IT" dirty="0">
                <a:sym typeface="Wingdings" panose="05000000000000000000" pitchFamily="2" charset="2"/>
              </a:rPr>
              <a:t>Correspondingly lower bunch intensity</a:t>
            </a:r>
          </a:p>
          <a:p>
            <a:r>
              <a:rPr lang="it-IT" dirty="0">
                <a:sym typeface="Wingdings" panose="05000000000000000000" pitchFamily="2" charset="2"/>
              </a:rPr>
              <a:t>Pileup reduction</a:t>
            </a:r>
          </a:p>
          <a:p>
            <a:r>
              <a:rPr lang="it-IT" dirty="0">
                <a:sym typeface="Wingdings" panose="05000000000000000000" pitchFamily="2" charset="2"/>
              </a:rPr>
              <a:t>Most of internal detector are developing at least sub ns timing</a:t>
            </a:r>
          </a:p>
          <a:p>
            <a:r>
              <a:rPr lang="it-IT" dirty="0">
                <a:sym typeface="Wingdings" panose="05000000000000000000" pitchFamily="2" charset="2"/>
              </a:rPr>
              <a:t>The BC id. Will require sub-ns timing in the muon system too</a:t>
            </a:r>
          </a:p>
        </p:txBody>
      </p:sp>
      <p:sp>
        <p:nvSpPr>
          <p:cNvPr id="5" name="Content Placeholder 2"/>
          <p:cNvSpPr txBox="1">
            <a:spLocks/>
          </p:cNvSpPr>
          <p:nvPr/>
        </p:nvSpPr>
        <p:spPr>
          <a:xfrm>
            <a:off x="367554" y="5805076"/>
            <a:ext cx="8633011" cy="77501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a:t>At the moment just RPCs can provide this performance among the classical muon detectors </a:t>
            </a:r>
            <a:r>
              <a:rPr lang="it-IT" dirty="0">
                <a:sym typeface="Wingdings" panose="05000000000000000000" pitchFamily="2" charset="2"/>
              </a:rPr>
              <a:t> drive of new R&amp;D effort</a:t>
            </a:r>
            <a:endParaRPr lang="en-GB" dirty="0">
              <a:sym typeface="Wingdings" panose="05000000000000000000" pitchFamily="2" charset="2"/>
            </a:endParaRPr>
          </a:p>
        </p:txBody>
      </p:sp>
      <p:pic>
        <p:nvPicPr>
          <p:cNvPr id="6" name="Picture 5"/>
          <p:cNvPicPr>
            <a:picLocks noChangeAspect="1"/>
          </p:cNvPicPr>
          <p:nvPr/>
        </p:nvPicPr>
        <p:blipFill>
          <a:blip r:embed="rId2"/>
          <a:stretch>
            <a:fillRect/>
          </a:stretch>
        </p:blipFill>
        <p:spPr>
          <a:xfrm>
            <a:off x="646112" y="1136822"/>
            <a:ext cx="8051327" cy="4528872"/>
          </a:xfrm>
          <a:prstGeom prst="rect">
            <a:avLst/>
          </a:prstGeom>
        </p:spPr>
      </p:pic>
      <p:sp>
        <p:nvSpPr>
          <p:cNvPr id="7" name="Slide Number Placeholder 6"/>
          <p:cNvSpPr>
            <a:spLocks noGrp="1"/>
          </p:cNvSpPr>
          <p:nvPr>
            <p:ph type="sldNum" sz="quarter" idx="12"/>
          </p:nvPr>
        </p:nvSpPr>
        <p:spPr/>
        <p:txBody>
          <a:bodyPr/>
          <a:lstStyle/>
          <a:p>
            <a:fld id="{F8550EB5-7DBB-40B0-8DCD-2DF6D0BF0886}" type="slidenum">
              <a:rPr lang="en-GB" smtClean="0"/>
              <a:t>23</a:t>
            </a:fld>
            <a:endParaRPr lang="en-GB"/>
          </a:p>
        </p:txBody>
      </p:sp>
      <p:sp>
        <p:nvSpPr>
          <p:cNvPr id="8" name="Date Placeholder 7"/>
          <p:cNvSpPr>
            <a:spLocks noGrp="1"/>
          </p:cNvSpPr>
          <p:nvPr>
            <p:ph type="dt" sz="half" idx="10"/>
          </p:nvPr>
        </p:nvSpPr>
        <p:spPr/>
        <p:txBody>
          <a:bodyPr/>
          <a:lstStyle/>
          <a:p>
            <a:r>
              <a:rPr lang="en-US"/>
              <a:t>1/30/2024</a:t>
            </a:r>
            <a:endParaRPr lang="en-GB"/>
          </a:p>
        </p:txBody>
      </p:sp>
      <p:sp>
        <p:nvSpPr>
          <p:cNvPr id="4" name="Footer Placeholder 3">
            <a:extLst>
              <a:ext uri="{FF2B5EF4-FFF2-40B4-BE49-F238E27FC236}">
                <a16:creationId xmlns:a16="http://schemas.microsoft.com/office/drawing/2014/main" id="{15FB5387-D3FF-756A-0FCF-F56BFD70E930}"/>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3867290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165113"/>
            <a:ext cx="9404723" cy="881812"/>
          </a:xfrm>
        </p:spPr>
        <p:txBody>
          <a:bodyPr/>
          <a:lstStyle/>
          <a:p>
            <a:r>
              <a:rPr lang="en-GB" dirty="0"/>
              <a:t>Space resolution principles</a:t>
            </a:r>
          </a:p>
        </p:txBody>
      </p:sp>
      <p:sp>
        <p:nvSpPr>
          <p:cNvPr id="3" name="Content Placeholder 2"/>
          <p:cNvSpPr>
            <a:spLocks noGrp="1"/>
          </p:cNvSpPr>
          <p:nvPr>
            <p:ph idx="1"/>
          </p:nvPr>
        </p:nvSpPr>
        <p:spPr>
          <a:xfrm>
            <a:off x="646112" y="1000325"/>
            <a:ext cx="10462612" cy="1869989"/>
          </a:xfrm>
        </p:spPr>
        <p:txBody>
          <a:bodyPr>
            <a:normAutofit/>
          </a:bodyPr>
          <a:lstStyle/>
          <a:p>
            <a:r>
              <a:rPr lang="it-IT" dirty="0"/>
              <a:t>Space resolution is driven by 2 factors</a:t>
            </a:r>
          </a:p>
          <a:p>
            <a:pPr lvl="1"/>
            <a:r>
              <a:rPr lang="it-IT" dirty="0"/>
              <a:t>Intrinsic  localization of the event</a:t>
            </a:r>
          </a:p>
          <a:p>
            <a:pPr lvl="1"/>
            <a:r>
              <a:rPr lang="it-IT" dirty="0"/>
              <a:t>Precision of the chamber geometry</a:t>
            </a:r>
          </a:p>
        </p:txBody>
      </p:sp>
      <p:sp>
        <p:nvSpPr>
          <p:cNvPr id="6" name="Oval 4"/>
          <p:cNvSpPr>
            <a:spLocks noChangeArrowheads="1"/>
          </p:cNvSpPr>
          <p:nvPr/>
        </p:nvSpPr>
        <p:spPr bwMode="auto">
          <a:xfrm>
            <a:off x="1299042" y="2867553"/>
            <a:ext cx="1592262" cy="1663700"/>
          </a:xfrm>
          <a:prstGeom prst="ellipse">
            <a:avLst/>
          </a:prstGeom>
          <a:solidFill>
            <a:schemeClr val="hlink"/>
          </a:solidFill>
          <a:ln w="38100">
            <a:solidFill>
              <a:srgbClr val="00B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7" name="Oval 33"/>
          <p:cNvSpPr>
            <a:spLocks noChangeArrowheads="1"/>
          </p:cNvSpPr>
          <p:nvPr/>
        </p:nvSpPr>
        <p:spPr bwMode="auto">
          <a:xfrm>
            <a:off x="1884829" y="3481915"/>
            <a:ext cx="400050" cy="476250"/>
          </a:xfrm>
          <a:prstGeom prst="ellipse">
            <a:avLst/>
          </a:prstGeom>
          <a:solidFill>
            <a:srgbClr val="FFFF00"/>
          </a:solidFill>
          <a:ln w="9525">
            <a:solidFill>
              <a:srgbClr val="FFFF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8" name="Oval 5"/>
          <p:cNvSpPr>
            <a:spLocks noChangeArrowheads="1"/>
          </p:cNvSpPr>
          <p:nvPr/>
        </p:nvSpPr>
        <p:spPr bwMode="auto">
          <a:xfrm>
            <a:off x="2026117" y="3662890"/>
            <a:ext cx="111125" cy="103188"/>
          </a:xfrm>
          <a:prstGeom prst="ellipse">
            <a:avLst/>
          </a:prstGeom>
          <a:solidFill>
            <a:srgbClr val="00B0F0"/>
          </a:solidFill>
          <a:ln w="9525">
            <a:solidFill>
              <a:srgbClr val="FF0000"/>
            </a:solidFill>
            <a:round/>
            <a:headEnd/>
            <a:tailEnd/>
          </a:ln>
          <a:effectLst/>
        </p:spPr>
        <p:txBody>
          <a:bodyPr wrap="none" anchor="ctr"/>
          <a:lstStyle/>
          <a:p>
            <a:endParaRPr lang="it-IT" dirty="0"/>
          </a:p>
        </p:txBody>
      </p:sp>
      <mc:AlternateContent xmlns:mc="http://schemas.openxmlformats.org/markup-compatibility/2006" xmlns:a14="http://schemas.microsoft.com/office/drawing/2010/main">
        <mc:Choice Requires="a14">
          <p:sp>
            <p:nvSpPr>
              <p:cNvPr id="35" name="TextBox 34"/>
              <p:cNvSpPr txBox="1"/>
              <p:nvPr/>
            </p:nvSpPr>
            <p:spPr>
              <a:xfrm>
                <a:off x="337334" y="3271029"/>
                <a:ext cx="820481"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i="1" dirty="0" smtClean="0">
                          <a:latin typeface="Cambria Math" panose="02040503050406030204" pitchFamily="18" charset="0"/>
                        </a:rPr>
                        <m:t>𝐸</m:t>
                      </m:r>
                      <m:r>
                        <a:rPr lang="it-IT" b="0" i="1" dirty="0" smtClean="0">
                          <a:latin typeface="Cambria Math" panose="02040503050406030204" pitchFamily="18" charset="0"/>
                          <a:ea typeface="Cambria Math" panose="02040503050406030204" pitchFamily="18" charset="0"/>
                        </a:rPr>
                        <m:t>≈</m:t>
                      </m:r>
                      <m:f>
                        <m:fPr>
                          <m:ctrlPr>
                            <a:rPr lang="it-IT" b="0" i="1" dirty="0" smtClean="0">
                              <a:latin typeface="Cambria Math" panose="02040503050406030204" pitchFamily="18" charset="0"/>
                            </a:rPr>
                          </m:ctrlPr>
                        </m:fPr>
                        <m:num>
                          <m:r>
                            <a:rPr lang="it-IT" b="0" i="1" dirty="0" smtClean="0">
                              <a:latin typeface="Cambria Math" panose="02040503050406030204" pitchFamily="18" charset="0"/>
                            </a:rPr>
                            <m:t>1</m:t>
                          </m:r>
                        </m:num>
                        <m:den>
                          <m:r>
                            <a:rPr lang="it-IT" b="0" i="1" dirty="0" smtClean="0">
                              <a:latin typeface="Cambria Math" panose="02040503050406030204" pitchFamily="18" charset="0"/>
                            </a:rPr>
                            <m:t>𝑟</m:t>
                          </m:r>
                        </m:den>
                      </m:f>
                    </m:oMath>
                  </m:oMathPara>
                </a14:m>
                <a:endParaRPr lang="it-IT" dirty="0"/>
              </a:p>
            </p:txBody>
          </p:sp>
        </mc:Choice>
        <mc:Fallback xmlns="">
          <p:sp>
            <p:nvSpPr>
              <p:cNvPr id="35" name="TextBox 34"/>
              <p:cNvSpPr txBox="1">
                <a:spLocks noRot="1" noChangeAspect="1" noMove="1" noResize="1" noEditPoints="1" noAdjustHandles="1" noChangeArrowheads="1" noChangeShapeType="1" noTextEdit="1"/>
              </p:cNvSpPr>
              <p:nvPr/>
            </p:nvSpPr>
            <p:spPr>
              <a:xfrm>
                <a:off x="337334" y="3271029"/>
                <a:ext cx="820481" cy="610936"/>
              </a:xfrm>
              <a:prstGeom prst="rect">
                <a:avLst/>
              </a:prstGeom>
              <a:blipFill>
                <a:blip r:embed="rId2"/>
                <a:stretch>
                  <a:fillRect/>
                </a:stretch>
              </a:blipFill>
            </p:spPr>
            <p:txBody>
              <a:bodyPr/>
              <a:lstStyle/>
              <a:p>
                <a:r>
                  <a:rPr lang="en-GB">
                    <a:noFill/>
                  </a:rPr>
                  <a:t> </a:t>
                </a:r>
              </a:p>
            </p:txBody>
          </p:sp>
        </mc:Fallback>
      </mc:AlternateContent>
      <p:sp>
        <p:nvSpPr>
          <p:cNvPr id="66" name="TextBox 65"/>
          <p:cNvSpPr txBox="1"/>
          <p:nvPr/>
        </p:nvSpPr>
        <p:spPr>
          <a:xfrm>
            <a:off x="1137893" y="2412741"/>
            <a:ext cx="1776448" cy="369332"/>
          </a:xfrm>
          <a:prstGeom prst="rect">
            <a:avLst/>
          </a:prstGeom>
          <a:noFill/>
        </p:spPr>
        <p:txBody>
          <a:bodyPr wrap="none" rtlCol="0">
            <a:spAutoFit/>
          </a:bodyPr>
          <a:lstStyle/>
          <a:p>
            <a:r>
              <a:rPr lang="it-IT" dirty="0"/>
              <a:t>Wire chamber</a:t>
            </a:r>
            <a:endParaRPr lang="en-GB" dirty="0"/>
          </a:p>
        </p:txBody>
      </p:sp>
      <p:cxnSp>
        <p:nvCxnSpPr>
          <p:cNvPr id="73" name="Straight Connector 72"/>
          <p:cNvCxnSpPr/>
          <p:nvPr/>
        </p:nvCxnSpPr>
        <p:spPr>
          <a:xfrm>
            <a:off x="747574" y="2616462"/>
            <a:ext cx="2166767" cy="273842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1392338" y="3413759"/>
            <a:ext cx="633779" cy="2856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endCxn id="8" idx="2"/>
          </p:cNvCxnSpPr>
          <p:nvPr/>
        </p:nvCxnSpPr>
        <p:spPr>
          <a:xfrm>
            <a:off x="1501557" y="3600108"/>
            <a:ext cx="524560" cy="1143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a:endCxn id="8" idx="2"/>
          </p:cNvCxnSpPr>
          <p:nvPr/>
        </p:nvCxnSpPr>
        <p:spPr>
          <a:xfrm flipV="1">
            <a:off x="1653957" y="3714484"/>
            <a:ext cx="372160" cy="380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779541" y="3714484"/>
            <a:ext cx="297378" cy="1984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rot="6082410" flipH="1">
            <a:off x="1790191" y="3912222"/>
            <a:ext cx="633779" cy="338749"/>
            <a:chOff x="1544738" y="4218094"/>
            <a:chExt cx="633779" cy="338749"/>
          </a:xfrm>
        </p:grpSpPr>
        <p:cxnSp>
          <p:nvCxnSpPr>
            <p:cNvPr id="87" name="Straight Connector 86"/>
            <p:cNvCxnSpPr/>
            <p:nvPr/>
          </p:nvCxnSpPr>
          <p:spPr>
            <a:xfrm>
              <a:off x="1544738" y="4218094"/>
              <a:ext cx="633779" cy="2856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653957" y="4404443"/>
              <a:ext cx="524560" cy="1143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1806357" y="4518819"/>
              <a:ext cx="372160" cy="380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94" name="Content Placeholder 2"/>
          <p:cNvSpPr txBox="1">
            <a:spLocks/>
          </p:cNvSpPr>
          <p:nvPr/>
        </p:nvSpPr>
        <p:spPr>
          <a:xfrm>
            <a:off x="155332" y="5002175"/>
            <a:ext cx="5021288" cy="1537283"/>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a:t>Tubes and MWPC exploit the R-t relation of the ions drifting in the gas and rely on their metallic bulks which can be easily machined to offer a precise reference frame. Can obtain high precision with low channel density  </a:t>
            </a:r>
          </a:p>
        </p:txBody>
      </p:sp>
      <p:pic>
        <p:nvPicPr>
          <p:cNvPr id="104" name="object 12"/>
          <p:cNvPicPr/>
          <p:nvPr/>
        </p:nvPicPr>
        <p:blipFill>
          <a:blip r:embed="rId3" cstate="print"/>
          <a:stretch>
            <a:fillRect/>
          </a:stretch>
        </p:blipFill>
        <p:spPr>
          <a:xfrm>
            <a:off x="6243891" y="1483706"/>
            <a:ext cx="3062490" cy="1757640"/>
          </a:xfrm>
          <a:prstGeom prst="rect">
            <a:avLst/>
          </a:prstGeom>
        </p:spPr>
      </p:pic>
      <p:grpSp>
        <p:nvGrpSpPr>
          <p:cNvPr id="106" name="Group 105"/>
          <p:cNvGrpSpPr/>
          <p:nvPr/>
        </p:nvGrpSpPr>
        <p:grpSpPr>
          <a:xfrm>
            <a:off x="9673238" y="638329"/>
            <a:ext cx="1927267" cy="3297811"/>
            <a:chOff x="4029311" y="313064"/>
            <a:chExt cx="3276331" cy="4932484"/>
          </a:xfrm>
        </p:grpSpPr>
        <p:grpSp>
          <p:nvGrpSpPr>
            <p:cNvPr id="107" name="Group 106"/>
            <p:cNvGrpSpPr/>
            <p:nvPr/>
          </p:nvGrpSpPr>
          <p:grpSpPr>
            <a:xfrm>
              <a:off x="4193165" y="1575065"/>
              <a:ext cx="3112477" cy="268229"/>
              <a:chOff x="914400" y="1573825"/>
              <a:chExt cx="3112477" cy="268229"/>
            </a:xfrm>
          </p:grpSpPr>
          <p:sp>
            <p:nvSpPr>
              <p:cNvPr id="127" name="Rectangle 126"/>
              <p:cNvSpPr/>
              <p:nvPr/>
            </p:nvSpPr>
            <p:spPr>
              <a:xfrm>
                <a:off x="914400" y="1644162"/>
                <a:ext cx="3112477" cy="52753"/>
              </a:xfrm>
              <a:prstGeom prst="rect">
                <a:avLst/>
              </a:prstGeom>
              <a:solidFill>
                <a:schemeClr val="tx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914400" y="1573825"/>
                <a:ext cx="3112477" cy="5275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Rectangle 128"/>
              <p:cNvSpPr/>
              <p:nvPr/>
            </p:nvSpPr>
            <p:spPr>
              <a:xfrm>
                <a:off x="914400" y="1719112"/>
                <a:ext cx="3112477" cy="12294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8" name="Group 107"/>
            <p:cNvGrpSpPr/>
            <p:nvPr/>
          </p:nvGrpSpPr>
          <p:grpSpPr>
            <a:xfrm rot="10800000">
              <a:off x="4193164" y="4211011"/>
              <a:ext cx="3112477" cy="197892"/>
              <a:chOff x="914400" y="1644162"/>
              <a:chExt cx="3112477" cy="197892"/>
            </a:xfrm>
          </p:grpSpPr>
          <p:sp>
            <p:nvSpPr>
              <p:cNvPr id="124" name="Rectangle 123"/>
              <p:cNvSpPr/>
              <p:nvPr/>
            </p:nvSpPr>
            <p:spPr>
              <a:xfrm>
                <a:off x="914400" y="1644162"/>
                <a:ext cx="3112477" cy="52753"/>
              </a:xfrm>
              <a:prstGeom prst="rect">
                <a:avLst/>
              </a:prstGeom>
              <a:solidFill>
                <a:schemeClr val="tx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p:cNvSpPr/>
              <p:nvPr/>
            </p:nvSpPr>
            <p:spPr>
              <a:xfrm>
                <a:off x="914400" y="1719112"/>
                <a:ext cx="3112477" cy="12294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 name="Group 108"/>
            <p:cNvGrpSpPr/>
            <p:nvPr/>
          </p:nvGrpSpPr>
          <p:grpSpPr>
            <a:xfrm>
              <a:off x="4732685" y="2145577"/>
              <a:ext cx="1456761" cy="2066251"/>
              <a:chOff x="1453920" y="2144337"/>
              <a:chExt cx="1456761" cy="2066251"/>
            </a:xfrm>
          </p:grpSpPr>
          <p:grpSp>
            <p:nvGrpSpPr>
              <p:cNvPr id="118" name="Group 117"/>
              <p:cNvGrpSpPr/>
              <p:nvPr/>
            </p:nvGrpSpPr>
            <p:grpSpPr>
              <a:xfrm>
                <a:off x="1453920" y="2144337"/>
                <a:ext cx="1274131" cy="2060672"/>
                <a:chOff x="1453920" y="2144274"/>
                <a:chExt cx="1274131" cy="2070788"/>
              </a:xfrm>
            </p:grpSpPr>
            <p:sp>
              <p:nvSpPr>
                <p:cNvPr id="121" name="Freeform 120"/>
                <p:cNvSpPr/>
                <p:nvPr/>
              </p:nvSpPr>
              <p:spPr>
                <a:xfrm>
                  <a:off x="1453920" y="2144274"/>
                  <a:ext cx="237941" cy="2070788"/>
                </a:xfrm>
                <a:custGeom>
                  <a:avLst/>
                  <a:gdLst>
                    <a:gd name="connsiteX0" fmla="*/ 208722 w 417443"/>
                    <a:gd name="connsiteY0" fmla="*/ 0 h 2037522"/>
                    <a:gd name="connsiteX1" fmla="*/ 0 w 417443"/>
                    <a:gd name="connsiteY1" fmla="*/ 2037522 h 2037522"/>
                    <a:gd name="connsiteX2" fmla="*/ 417443 w 417443"/>
                    <a:gd name="connsiteY2" fmla="*/ 2027583 h 2037522"/>
                    <a:gd name="connsiteX3" fmla="*/ 208722 w 417443"/>
                    <a:gd name="connsiteY3" fmla="*/ 0 h 2037522"/>
                  </a:gdLst>
                  <a:ahLst/>
                  <a:cxnLst>
                    <a:cxn ang="0">
                      <a:pos x="connsiteX0" y="connsiteY0"/>
                    </a:cxn>
                    <a:cxn ang="0">
                      <a:pos x="connsiteX1" y="connsiteY1"/>
                    </a:cxn>
                    <a:cxn ang="0">
                      <a:pos x="connsiteX2" y="connsiteY2"/>
                    </a:cxn>
                    <a:cxn ang="0">
                      <a:pos x="connsiteX3" y="connsiteY3"/>
                    </a:cxn>
                  </a:cxnLst>
                  <a:rect l="l" t="t" r="r" b="b"/>
                  <a:pathLst>
                    <a:path w="417443" h="2037522">
                      <a:moveTo>
                        <a:pt x="208722" y="0"/>
                      </a:moveTo>
                      <a:lnTo>
                        <a:pt x="0" y="2037522"/>
                      </a:lnTo>
                      <a:lnTo>
                        <a:pt x="417443" y="2027583"/>
                      </a:lnTo>
                      <a:lnTo>
                        <a:pt x="208722" y="0"/>
                      </a:lnTo>
                      <a:close/>
                    </a:path>
                  </a:pathLst>
                </a:custGeom>
                <a:gradFill flip="none" rotWithShape="1">
                  <a:gsLst>
                    <a:gs pos="0">
                      <a:srgbClr val="00B0F0"/>
                    </a:gs>
                    <a:gs pos="100000">
                      <a:srgbClr val="FF0000"/>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Freeform 121"/>
                <p:cNvSpPr/>
                <p:nvPr/>
              </p:nvSpPr>
              <p:spPr>
                <a:xfrm>
                  <a:off x="1809750" y="2547766"/>
                  <a:ext cx="222706" cy="1643161"/>
                </a:xfrm>
                <a:custGeom>
                  <a:avLst/>
                  <a:gdLst>
                    <a:gd name="connsiteX0" fmla="*/ 208722 w 417443"/>
                    <a:gd name="connsiteY0" fmla="*/ 0 h 2037522"/>
                    <a:gd name="connsiteX1" fmla="*/ 0 w 417443"/>
                    <a:gd name="connsiteY1" fmla="*/ 2037522 h 2037522"/>
                    <a:gd name="connsiteX2" fmla="*/ 417443 w 417443"/>
                    <a:gd name="connsiteY2" fmla="*/ 2027583 h 2037522"/>
                    <a:gd name="connsiteX3" fmla="*/ 208722 w 417443"/>
                    <a:gd name="connsiteY3" fmla="*/ 0 h 2037522"/>
                  </a:gdLst>
                  <a:ahLst/>
                  <a:cxnLst>
                    <a:cxn ang="0">
                      <a:pos x="connsiteX0" y="connsiteY0"/>
                    </a:cxn>
                    <a:cxn ang="0">
                      <a:pos x="connsiteX1" y="connsiteY1"/>
                    </a:cxn>
                    <a:cxn ang="0">
                      <a:pos x="connsiteX2" y="connsiteY2"/>
                    </a:cxn>
                    <a:cxn ang="0">
                      <a:pos x="connsiteX3" y="connsiteY3"/>
                    </a:cxn>
                  </a:cxnLst>
                  <a:rect l="l" t="t" r="r" b="b"/>
                  <a:pathLst>
                    <a:path w="417443" h="2037522">
                      <a:moveTo>
                        <a:pt x="208722" y="0"/>
                      </a:moveTo>
                      <a:lnTo>
                        <a:pt x="0" y="2037522"/>
                      </a:lnTo>
                      <a:lnTo>
                        <a:pt x="417443" y="2027583"/>
                      </a:lnTo>
                      <a:lnTo>
                        <a:pt x="208722" y="0"/>
                      </a:lnTo>
                      <a:close/>
                    </a:path>
                  </a:pathLst>
                </a:custGeom>
                <a:gradFill flip="none" rotWithShape="1">
                  <a:gsLst>
                    <a:gs pos="0">
                      <a:srgbClr val="00B0F0"/>
                    </a:gs>
                    <a:gs pos="100000">
                      <a:srgbClr val="ED4761"/>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Freeform 122"/>
                <p:cNvSpPr/>
                <p:nvPr/>
              </p:nvSpPr>
              <p:spPr>
                <a:xfrm>
                  <a:off x="2545701" y="3509121"/>
                  <a:ext cx="182350" cy="705940"/>
                </a:xfrm>
                <a:custGeom>
                  <a:avLst/>
                  <a:gdLst>
                    <a:gd name="connsiteX0" fmla="*/ 208722 w 417443"/>
                    <a:gd name="connsiteY0" fmla="*/ 0 h 2037522"/>
                    <a:gd name="connsiteX1" fmla="*/ 0 w 417443"/>
                    <a:gd name="connsiteY1" fmla="*/ 2037522 h 2037522"/>
                    <a:gd name="connsiteX2" fmla="*/ 417443 w 417443"/>
                    <a:gd name="connsiteY2" fmla="*/ 2027583 h 2037522"/>
                    <a:gd name="connsiteX3" fmla="*/ 208722 w 417443"/>
                    <a:gd name="connsiteY3" fmla="*/ 0 h 2037522"/>
                  </a:gdLst>
                  <a:ahLst/>
                  <a:cxnLst>
                    <a:cxn ang="0">
                      <a:pos x="connsiteX0" y="connsiteY0"/>
                    </a:cxn>
                    <a:cxn ang="0">
                      <a:pos x="connsiteX1" y="connsiteY1"/>
                    </a:cxn>
                    <a:cxn ang="0">
                      <a:pos x="connsiteX2" y="connsiteY2"/>
                    </a:cxn>
                    <a:cxn ang="0">
                      <a:pos x="connsiteX3" y="connsiteY3"/>
                    </a:cxn>
                  </a:cxnLst>
                  <a:rect l="l" t="t" r="r" b="b"/>
                  <a:pathLst>
                    <a:path w="417443" h="2037522">
                      <a:moveTo>
                        <a:pt x="208722" y="0"/>
                      </a:moveTo>
                      <a:lnTo>
                        <a:pt x="0" y="2037522"/>
                      </a:lnTo>
                      <a:lnTo>
                        <a:pt x="417443" y="2027583"/>
                      </a:lnTo>
                      <a:lnTo>
                        <a:pt x="208722" y="0"/>
                      </a:lnTo>
                      <a:close/>
                    </a:path>
                  </a:pathLst>
                </a:custGeom>
                <a:gradFill flip="none" rotWithShape="1">
                  <a:gsLst>
                    <a:gs pos="0">
                      <a:srgbClr val="31AEED"/>
                    </a:gs>
                    <a:gs pos="100000">
                      <a:srgbClr val="B899D0"/>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9" name="Freeform 118"/>
              <p:cNvSpPr/>
              <p:nvPr/>
            </p:nvSpPr>
            <p:spPr>
              <a:xfrm>
                <a:off x="2174988" y="3042588"/>
                <a:ext cx="228181" cy="1151421"/>
              </a:xfrm>
              <a:custGeom>
                <a:avLst/>
                <a:gdLst>
                  <a:gd name="connsiteX0" fmla="*/ 208722 w 417443"/>
                  <a:gd name="connsiteY0" fmla="*/ 0 h 2037522"/>
                  <a:gd name="connsiteX1" fmla="*/ 0 w 417443"/>
                  <a:gd name="connsiteY1" fmla="*/ 2037522 h 2037522"/>
                  <a:gd name="connsiteX2" fmla="*/ 417443 w 417443"/>
                  <a:gd name="connsiteY2" fmla="*/ 2027583 h 2037522"/>
                  <a:gd name="connsiteX3" fmla="*/ 208722 w 417443"/>
                  <a:gd name="connsiteY3" fmla="*/ 0 h 2037522"/>
                </a:gdLst>
                <a:ahLst/>
                <a:cxnLst>
                  <a:cxn ang="0">
                    <a:pos x="connsiteX0" y="connsiteY0"/>
                  </a:cxn>
                  <a:cxn ang="0">
                    <a:pos x="connsiteX1" y="connsiteY1"/>
                  </a:cxn>
                  <a:cxn ang="0">
                    <a:pos x="connsiteX2" y="connsiteY2"/>
                  </a:cxn>
                  <a:cxn ang="0">
                    <a:pos x="connsiteX3" y="connsiteY3"/>
                  </a:cxn>
                </a:cxnLst>
                <a:rect l="l" t="t" r="r" b="b"/>
                <a:pathLst>
                  <a:path w="417443" h="2037522">
                    <a:moveTo>
                      <a:pt x="208722" y="0"/>
                    </a:moveTo>
                    <a:lnTo>
                      <a:pt x="0" y="2037522"/>
                    </a:lnTo>
                    <a:lnTo>
                      <a:pt x="417443" y="2027583"/>
                    </a:lnTo>
                    <a:lnTo>
                      <a:pt x="208722" y="0"/>
                    </a:lnTo>
                    <a:close/>
                  </a:path>
                </a:pathLst>
              </a:custGeom>
              <a:gradFill flip="none" rotWithShape="1">
                <a:gsLst>
                  <a:gs pos="0">
                    <a:srgbClr val="31AEED"/>
                  </a:gs>
                  <a:gs pos="100000">
                    <a:srgbClr val="DA749E"/>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Freeform 119"/>
              <p:cNvSpPr/>
              <p:nvPr/>
            </p:nvSpPr>
            <p:spPr>
              <a:xfrm>
                <a:off x="2736979" y="3722190"/>
                <a:ext cx="173702" cy="488398"/>
              </a:xfrm>
              <a:custGeom>
                <a:avLst/>
                <a:gdLst>
                  <a:gd name="connsiteX0" fmla="*/ 208722 w 417443"/>
                  <a:gd name="connsiteY0" fmla="*/ 0 h 2037522"/>
                  <a:gd name="connsiteX1" fmla="*/ 0 w 417443"/>
                  <a:gd name="connsiteY1" fmla="*/ 2037522 h 2037522"/>
                  <a:gd name="connsiteX2" fmla="*/ 417443 w 417443"/>
                  <a:gd name="connsiteY2" fmla="*/ 2027583 h 2037522"/>
                  <a:gd name="connsiteX3" fmla="*/ 208722 w 417443"/>
                  <a:gd name="connsiteY3" fmla="*/ 0 h 2037522"/>
                </a:gdLst>
                <a:ahLst/>
                <a:cxnLst>
                  <a:cxn ang="0">
                    <a:pos x="connsiteX0" y="connsiteY0"/>
                  </a:cxn>
                  <a:cxn ang="0">
                    <a:pos x="connsiteX1" y="connsiteY1"/>
                  </a:cxn>
                  <a:cxn ang="0">
                    <a:pos x="connsiteX2" y="connsiteY2"/>
                  </a:cxn>
                  <a:cxn ang="0">
                    <a:pos x="connsiteX3" y="connsiteY3"/>
                  </a:cxn>
                </a:cxnLst>
                <a:rect l="l" t="t" r="r" b="b"/>
                <a:pathLst>
                  <a:path w="417443" h="2037522">
                    <a:moveTo>
                      <a:pt x="208722" y="0"/>
                    </a:moveTo>
                    <a:lnTo>
                      <a:pt x="0" y="2037522"/>
                    </a:lnTo>
                    <a:lnTo>
                      <a:pt x="417443" y="2027583"/>
                    </a:lnTo>
                    <a:lnTo>
                      <a:pt x="208722" y="0"/>
                    </a:lnTo>
                    <a:close/>
                  </a:path>
                </a:pathLst>
              </a:custGeom>
              <a:gradFill flip="none" rotWithShape="1">
                <a:gsLst>
                  <a:gs pos="0">
                    <a:srgbClr val="31AEED"/>
                  </a:gs>
                  <a:gs pos="100000">
                    <a:srgbClr val="989DB6"/>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0" name="Group 109"/>
            <p:cNvGrpSpPr/>
            <p:nvPr/>
          </p:nvGrpSpPr>
          <p:grpSpPr>
            <a:xfrm>
              <a:off x="4029311" y="313064"/>
              <a:ext cx="2690446" cy="4932484"/>
              <a:chOff x="750546" y="311824"/>
              <a:chExt cx="2690446" cy="4932484"/>
            </a:xfrm>
          </p:grpSpPr>
          <p:grpSp>
            <p:nvGrpSpPr>
              <p:cNvPr id="111" name="Group 110"/>
              <p:cNvGrpSpPr/>
              <p:nvPr/>
            </p:nvGrpSpPr>
            <p:grpSpPr>
              <a:xfrm rot="21062820">
                <a:off x="750546" y="311824"/>
                <a:ext cx="2690446" cy="4932484"/>
                <a:chOff x="764931" y="386862"/>
                <a:chExt cx="2690446" cy="4932484"/>
              </a:xfrm>
            </p:grpSpPr>
            <p:cxnSp>
              <p:nvCxnSpPr>
                <p:cNvPr id="113" name="Straight Connector 112"/>
                <p:cNvCxnSpPr/>
                <p:nvPr/>
              </p:nvCxnSpPr>
              <p:spPr>
                <a:xfrm>
                  <a:off x="764931" y="386862"/>
                  <a:ext cx="2690446" cy="493248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4" name="Oval 113"/>
                <p:cNvSpPr/>
                <p:nvPr/>
              </p:nvSpPr>
              <p:spPr>
                <a:xfrm>
                  <a:off x="1670539" y="2078780"/>
                  <a:ext cx="70338" cy="45719"/>
                </a:xfrm>
                <a:prstGeom prst="ellipse">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p:cNvSpPr/>
                <p:nvPr/>
              </p:nvSpPr>
              <p:spPr>
                <a:xfrm>
                  <a:off x="1941897" y="2554901"/>
                  <a:ext cx="70338" cy="45719"/>
                </a:xfrm>
                <a:prstGeom prst="ellipse">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p:cNvSpPr/>
                <p:nvPr/>
              </p:nvSpPr>
              <p:spPr>
                <a:xfrm>
                  <a:off x="2225512" y="3096884"/>
                  <a:ext cx="70338" cy="45719"/>
                </a:xfrm>
                <a:prstGeom prst="ellipse">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p:cNvSpPr/>
                <p:nvPr/>
              </p:nvSpPr>
              <p:spPr>
                <a:xfrm>
                  <a:off x="2498936" y="3579552"/>
                  <a:ext cx="70338" cy="45719"/>
                </a:xfrm>
                <a:prstGeom prst="ellipse">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2" name="Oval 111"/>
              <p:cNvSpPr/>
              <p:nvPr/>
            </p:nvSpPr>
            <p:spPr>
              <a:xfrm rot="21062820">
                <a:off x="2784972" y="3703728"/>
                <a:ext cx="70338" cy="45719"/>
              </a:xfrm>
              <a:prstGeom prst="ellipse">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30" name="object 2"/>
          <p:cNvSpPr/>
          <p:nvPr/>
        </p:nvSpPr>
        <p:spPr>
          <a:xfrm>
            <a:off x="6264470" y="3339315"/>
            <a:ext cx="3062490" cy="1689783"/>
          </a:xfrm>
          <a:prstGeom prst="rect">
            <a:avLst/>
          </a:prstGeom>
          <a:blipFill>
            <a:blip r:embed="rId4" cstate="print"/>
            <a:srcRect/>
            <a:stretch>
              <a:fillRect l="-10793" r="1"/>
            </a:stretch>
          </a:blipFill>
        </p:spPr>
        <p:txBody>
          <a:bodyPr wrap="square" lIns="0" tIns="0" rIns="0" bIns="0" rtlCol="0"/>
          <a:lstStyle/>
          <a:p>
            <a:endParaRPr/>
          </a:p>
        </p:txBody>
      </p:sp>
      <p:sp>
        <p:nvSpPr>
          <p:cNvPr id="131" name="TextBox 130"/>
          <p:cNvSpPr txBox="1"/>
          <p:nvPr/>
        </p:nvSpPr>
        <p:spPr>
          <a:xfrm>
            <a:off x="6889698" y="926383"/>
            <a:ext cx="906017" cy="369332"/>
          </a:xfrm>
          <a:prstGeom prst="rect">
            <a:avLst/>
          </a:prstGeom>
          <a:noFill/>
        </p:spPr>
        <p:txBody>
          <a:bodyPr wrap="none" rtlCol="0">
            <a:spAutoFit/>
          </a:bodyPr>
          <a:lstStyle/>
          <a:p>
            <a:r>
              <a:rPr lang="it-IT" dirty="0"/>
              <a:t>MPGD</a:t>
            </a:r>
            <a:endParaRPr lang="en-GB" dirty="0"/>
          </a:p>
        </p:txBody>
      </p:sp>
      <p:sp>
        <p:nvSpPr>
          <p:cNvPr id="132" name="TextBox 131"/>
          <p:cNvSpPr txBox="1"/>
          <p:nvPr/>
        </p:nvSpPr>
        <p:spPr>
          <a:xfrm>
            <a:off x="10136909" y="1101002"/>
            <a:ext cx="737702" cy="369332"/>
          </a:xfrm>
          <a:prstGeom prst="rect">
            <a:avLst/>
          </a:prstGeom>
          <a:noFill/>
        </p:spPr>
        <p:txBody>
          <a:bodyPr wrap="none" rtlCol="0">
            <a:spAutoFit/>
          </a:bodyPr>
          <a:lstStyle/>
          <a:p>
            <a:r>
              <a:rPr lang="it-IT" dirty="0"/>
              <a:t>RPCs</a:t>
            </a:r>
            <a:endParaRPr lang="en-GB" dirty="0"/>
          </a:p>
        </p:txBody>
      </p:sp>
      <p:cxnSp>
        <p:nvCxnSpPr>
          <p:cNvPr id="134" name="Straight Connector 133"/>
          <p:cNvCxnSpPr/>
          <p:nvPr/>
        </p:nvCxnSpPr>
        <p:spPr>
          <a:xfrm flipV="1">
            <a:off x="9793478" y="3406165"/>
            <a:ext cx="1853552" cy="0"/>
          </a:xfrm>
          <a:prstGeom prst="line">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135" name="Content Placeholder 2"/>
          <p:cNvSpPr txBox="1">
            <a:spLocks/>
          </p:cNvSpPr>
          <p:nvPr/>
        </p:nvSpPr>
        <p:spPr>
          <a:xfrm>
            <a:off x="6087436" y="5043938"/>
            <a:ext cx="6032846" cy="1873963"/>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a:t>RPCs and MPGD exploit electrostatic induction of the moving charges to calculate the charge centroid. The resolution is driven by the readout system segmentation and mechanical  precision preserving it on large multi-layer chambers made of composite materials. Can obtain high precision with high channel density</a:t>
            </a:r>
          </a:p>
        </p:txBody>
      </p:sp>
      <p:sp>
        <p:nvSpPr>
          <p:cNvPr id="4" name="Slide Number Placeholder 3"/>
          <p:cNvSpPr>
            <a:spLocks noGrp="1"/>
          </p:cNvSpPr>
          <p:nvPr>
            <p:ph type="sldNum" sz="quarter" idx="12"/>
          </p:nvPr>
        </p:nvSpPr>
        <p:spPr/>
        <p:txBody>
          <a:bodyPr/>
          <a:lstStyle/>
          <a:p>
            <a:fld id="{F8550EB5-7DBB-40B0-8DCD-2DF6D0BF0886}" type="slidenum">
              <a:rPr lang="en-GB" smtClean="0"/>
              <a:t>24</a:t>
            </a:fld>
            <a:endParaRPr lang="en-GB"/>
          </a:p>
        </p:txBody>
      </p:sp>
      <p:pic>
        <p:nvPicPr>
          <p:cNvPr id="9" name="Picture 8"/>
          <p:cNvPicPr>
            <a:picLocks noChangeAspect="1"/>
          </p:cNvPicPr>
          <p:nvPr/>
        </p:nvPicPr>
        <p:blipFill>
          <a:blip r:embed="rId5"/>
          <a:stretch>
            <a:fillRect/>
          </a:stretch>
        </p:blipFill>
        <p:spPr>
          <a:xfrm>
            <a:off x="3028076" y="2782073"/>
            <a:ext cx="2766588" cy="1876191"/>
          </a:xfrm>
          <a:prstGeom prst="rect">
            <a:avLst/>
          </a:prstGeom>
        </p:spPr>
      </p:pic>
      <p:sp>
        <p:nvSpPr>
          <p:cNvPr id="10" name="Date Placeholder 9"/>
          <p:cNvSpPr>
            <a:spLocks noGrp="1"/>
          </p:cNvSpPr>
          <p:nvPr>
            <p:ph type="dt" sz="half" idx="10"/>
          </p:nvPr>
        </p:nvSpPr>
        <p:spPr/>
        <p:txBody>
          <a:bodyPr/>
          <a:lstStyle/>
          <a:p>
            <a:r>
              <a:rPr lang="en-US"/>
              <a:t>1/30/2024</a:t>
            </a:r>
            <a:endParaRPr lang="en-GB"/>
          </a:p>
        </p:txBody>
      </p:sp>
      <p:sp>
        <p:nvSpPr>
          <p:cNvPr id="5" name="Footer Placeholder 4">
            <a:extLst>
              <a:ext uri="{FF2B5EF4-FFF2-40B4-BE49-F238E27FC236}">
                <a16:creationId xmlns:a16="http://schemas.microsoft.com/office/drawing/2014/main" id="{23E3B8FE-C117-E6C6-54F1-4985860BFAA1}"/>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3113167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165113"/>
            <a:ext cx="9404723" cy="881812"/>
          </a:xfrm>
        </p:spPr>
        <p:txBody>
          <a:bodyPr/>
          <a:lstStyle/>
          <a:p>
            <a:r>
              <a:rPr lang="en-GB" dirty="0"/>
              <a:t>Time resolution principles</a:t>
            </a:r>
          </a:p>
        </p:txBody>
      </p:sp>
      <p:sp>
        <p:nvSpPr>
          <p:cNvPr id="3" name="Content Placeholder 2"/>
          <p:cNvSpPr>
            <a:spLocks noGrp="1"/>
          </p:cNvSpPr>
          <p:nvPr>
            <p:ph idx="1"/>
          </p:nvPr>
        </p:nvSpPr>
        <p:spPr>
          <a:xfrm>
            <a:off x="646112" y="1000325"/>
            <a:ext cx="10462612" cy="1869989"/>
          </a:xfrm>
        </p:spPr>
        <p:txBody>
          <a:bodyPr>
            <a:normAutofit/>
          </a:bodyPr>
          <a:lstStyle/>
          <a:p>
            <a:r>
              <a:rPr lang="it-IT" dirty="0"/>
              <a:t>Time resolution is driven by</a:t>
            </a:r>
          </a:p>
          <a:p>
            <a:pPr lvl="1"/>
            <a:r>
              <a:rPr lang="it-IT" dirty="0"/>
              <a:t>Avalanche statistical fluctuations</a:t>
            </a:r>
          </a:p>
          <a:p>
            <a:pPr lvl="1"/>
            <a:r>
              <a:rPr lang="it-IT" dirty="0"/>
              <a:t>Drift time (velocity x gap size)</a:t>
            </a:r>
          </a:p>
          <a:p>
            <a:pPr lvl="1"/>
            <a:r>
              <a:rPr lang="it-IT" dirty="0"/>
              <a:t>Electronics noise</a:t>
            </a:r>
          </a:p>
        </p:txBody>
      </p:sp>
      <p:sp>
        <p:nvSpPr>
          <p:cNvPr id="6" name="Oval 4"/>
          <p:cNvSpPr>
            <a:spLocks noChangeArrowheads="1"/>
          </p:cNvSpPr>
          <p:nvPr/>
        </p:nvSpPr>
        <p:spPr bwMode="auto">
          <a:xfrm>
            <a:off x="1299042" y="3037884"/>
            <a:ext cx="1592262" cy="1663700"/>
          </a:xfrm>
          <a:prstGeom prst="ellipse">
            <a:avLst/>
          </a:prstGeom>
          <a:solidFill>
            <a:schemeClr val="hlink"/>
          </a:solidFill>
          <a:ln w="38100">
            <a:solidFill>
              <a:srgbClr val="00B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7" name="Oval 33"/>
          <p:cNvSpPr>
            <a:spLocks noChangeArrowheads="1"/>
          </p:cNvSpPr>
          <p:nvPr/>
        </p:nvSpPr>
        <p:spPr bwMode="auto">
          <a:xfrm>
            <a:off x="1884829" y="3652246"/>
            <a:ext cx="400050" cy="476250"/>
          </a:xfrm>
          <a:prstGeom prst="ellipse">
            <a:avLst/>
          </a:prstGeom>
          <a:solidFill>
            <a:srgbClr val="FFFF00"/>
          </a:solidFill>
          <a:ln w="9525">
            <a:solidFill>
              <a:srgbClr val="FFFF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8" name="Oval 5"/>
          <p:cNvSpPr>
            <a:spLocks noChangeArrowheads="1"/>
          </p:cNvSpPr>
          <p:nvPr/>
        </p:nvSpPr>
        <p:spPr bwMode="auto">
          <a:xfrm>
            <a:off x="2026117" y="3833221"/>
            <a:ext cx="111125" cy="103188"/>
          </a:xfrm>
          <a:prstGeom prst="ellipse">
            <a:avLst/>
          </a:prstGeom>
          <a:solidFill>
            <a:srgbClr val="00B0F0"/>
          </a:solidFill>
          <a:ln w="9525">
            <a:solidFill>
              <a:srgbClr val="FF0000"/>
            </a:solidFill>
            <a:round/>
            <a:headEnd/>
            <a:tailEnd/>
          </a:ln>
          <a:effectLst/>
        </p:spPr>
        <p:txBody>
          <a:bodyPr wrap="none" anchor="ctr"/>
          <a:lstStyle/>
          <a:p>
            <a:endParaRPr lang="it-IT" dirty="0"/>
          </a:p>
        </p:txBody>
      </p:sp>
      <mc:AlternateContent xmlns:mc="http://schemas.openxmlformats.org/markup-compatibility/2006" xmlns:a14="http://schemas.microsoft.com/office/drawing/2010/main">
        <mc:Choice Requires="a14">
          <p:sp>
            <p:nvSpPr>
              <p:cNvPr id="35" name="TextBox 34"/>
              <p:cNvSpPr txBox="1"/>
              <p:nvPr/>
            </p:nvSpPr>
            <p:spPr>
              <a:xfrm>
                <a:off x="337334" y="3441360"/>
                <a:ext cx="820481"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i="1" dirty="0" smtClean="0">
                          <a:latin typeface="Cambria Math" panose="02040503050406030204" pitchFamily="18" charset="0"/>
                        </a:rPr>
                        <m:t>𝐸</m:t>
                      </m:r>
                      <m:r>
                        <a:rPr lang="it-IT" b="0" i="1" dirty="0" smtClean="0">
                          <a:latin typeface="Cambria Math" panose="02040503050406030204" pitchFamily="18" charset="0"/>
                          <a:ea typeface="Cambria Math" panose="02040503050406030204" pitchFamily="18" charset="0"/>
                        </a:rPr>
                        <m:t>≈</m:t>
                      </m:r>
                      <m:f>
                        <m:fPr>
                          <m:ctrlPr>
                            <a:rPr lang="it-IT" b="0" i="1" dirty="0" smtClean="0">
                              <a:latin typeface="Cambria Math" panose="02040503050406030204" pitchFamily="18" charset="0"/>
                            </a:rPr>
                          </m:ctrlPr>
                        </m:fPr>
                        <m:num>
                          <m:r>
                            <a:rPr lang="it-IT" b="0" i="1" dirty="0" smtClean="0">
                              <a:latin typeface="Cambria Math" panose="02040503050406030204" pitchFamily="18" charset="0"/>
                            </a:rPr>
                            <m:t>1</m:t>
                          </m:r>
                        </m:num>
                        <m:den>
                          <m:r>
                            <a:rPr lang="it-IT" b="0" i="1" dirty="0" smtClean="0">
                              <a:latin typeface="Cambria Math" panose="02040503050406030204" pitchFamily="18" charset="0"/>
                            </a:rPr>
                            <m:t>𝑟</m:t>
                          </m:r>
                        </m:den>
                      </m:f>
                    </m:oMath>
                  </m:oMathPara>
                </a14:m>
                <a:endParaRPr lang="it-IT" dirty="0"/>
              </a:p>
            </p:txBody>
          </p:sp>
        </mc:Choice>
        <mc:Fallback xmlns="">
          <p:sp>
            <p:nvSpPr>
              <p:cNvPr id="35" name="TextBox 34"/>
              <p:cNvSpPr txBox="1">
                <a:spLocks noRot="1" noChangeAspect="1" noMove="1" noResize="1" noEditPoints="1" noAdjustHandles="1" noChangeArrowheads="1" noChangeShapeType="1" noTextEdit="1"/>
              </p:cNvSpPr>
              <p:nvPr/>
            </p:nvSpPr>
            <p:spPr>
              <a:xfrm>
                <a:off x="337334" y="3441360"/>
                <a:ext cx="820481" cy="610936"/>
              </a:xfrm>
              <a:prstGeom prst="rect">
                <a:avLst/>
              </a:prstGeom>
              <a:blipFill>
                <a:blip r:embed="rId2"/>
                <a:stretch>
                  <a:fillRect/>
                </a:stretch>
              </a:blipFill>
            </p:spPr>
            <p:txBody>
              <a:bodyPr/>
              <a:lstStyle/>
              <a:p>
                <a:r>
                  <a:rPr lang="en-GB">
                    <a:noFill/>
                  </a:rPr>
                  <a:t> </a:t>
                </a:r>
              </a:p>
            </p:txBody>
          </p:sp>
        </mc:Fallback>
      </mc:AlternateContent>
      <p:sp>
        <p:nvSpPr>
          <p:cNvPr id="66" name="TextBox 65"/>
          <p:cNvSpPr txBox="1"/>
          <p:nvPr/>
        </p:nvSpPr>
        <p:spPr>
          <a:xfrm>
            <a:off x="54509" y="2761799"/>
            <a:ext cx="1776448" cy="369332"/>
          </a:xfrm>
          <a:prstGeom prst="rect">
            <a:avLst/>
          </a:prstGeom>
          <a:noFill/>
        </p:spPr>
        <p:txBody>
          <a:bodyPr wrap="none" rtlCol="0">
            <a:spAutoFit/>
          </a:bodyPr>
          <a:lstStyle/>
          <a:p>
            <a:r>
              <a:rPr lang="it-IT" dirty="0"/>
              <a:t>Wire chamber</a:t>
            </a:r>
            <a:endParaRPr lang="en-GB" dirty="0"/>
          </a:p>
        </p:txBody>
      </p:sp>
      <p:cxnSp>
        <p:nvCxnSpPr>
          <p:cNvPr id="73" name="Straight Connector 72"/>
          <p:cNvCxnSpPr/>
          <p:nvPr/>
        </p:nvCxnSpPr>
        <p:spPr>
          <a:xfrm>
            <a:off x="747574" y="2786793"/>
            <a:ext cx="2166767" cy="273842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1392338" y="3584090"/>
            <a:ext cx="633779" cy="2856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endCxn id="8" idx="2"/>
          </p:cNvCxnSpPr>
          <p:nvPr/>
        </p:nvCxnSpPr>
        <p:spPr>
          <a:xfrm>
            <a:off x="1501557" y="3770439"/>
            <a:ext cx="524560" cy="1143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a:endCxn id="8" idx="2"/>
          </p:cNvCxnSpPr>
          <p:nvPr/>
        </p:nvCxnSpPr>
        <p:spPr>
          <a:xfrm flipV="1">
            <a:off x="1653957" y="3884815"/>
            <a:ext cx="372160" cy="380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779541" y="3884815"/>
            <a:ext cx="297378" cy="1984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rot="6082410" flipH="1">
            <a:off x="1790191" y="4082553"/>
            <a:ext cx="633779" cy="338749"/>
            <a:chOff x="1544738" y="4218094"/>
            <a:chExt cx="633779" cy="338749"/>
          </a:xfrm>
        </p:grpSpPr>
        <p:cxnSp>
          <p:nvCxnSpPr>
            <p:cNvPr id="87" name="Straight Connector 86"/>
            <p:cNvCxnSpPr/>
            <p:nvPr/>
          </p:nvCxnSpPr>
          <p:spPr>
            <a:xfrm>
              <a:off x="1544738" y="4218094"/>
              <a:ext cx="633779" cy="2856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653957" y="4404443"/>
              <a:ext cx="524560" cy="1143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1806357" y="4518819"/>
              <a:ext cx="372160" cy="380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94" name="Content Placeholder 2"/>
          <p:cNvSpPr txBox="1">
            <a:spLocks/>
          </p:cNvSpPr>
          <p:nvPr/>
        </p:nvSpPr>
        <p:spPr>
          <a:xfrm>
            <a:off x="155331" y="5002175"/>
            <a:ext cx="5519327" cy="1537283"/>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a:t>MWPC and MPGD work on similar principles: the separation of the drift  and multiplication introduces irreducible uncertainty on the time resolution, dependent on the drift width</a:t>
            </a:r>
          </a:p>
        </p:txBody>
      </p:sp>
      <p:pic>
        <p:nvPicPr>
          <p:cNvPr id="104" name="object 12"/>
          <p:cNvPicPr/>
          <p:nvPr/>
        </p:nvPicPr>
        <p:blipFill>
          <a:blip r:embed="rId3" cstate="print"/>
          <a:stretch>
            <a:fillRect/>
          </a:stretch>
        </p:blipFill>
        <p:spPr>
          <a:xfrm>
            <a:off x="3145213" y="3066918"/>
            <a:ext cx="3062490" cy="1757640"/>
          </a:xfrm>
          <a:prstGeom prst="rect">
            <a:avLst/>
          </a:prstGeom>
        </p:spPr>
      </p:pic>
      <p:sp>
        <p:nvSpPr>
          <p:cNvPr id="131" name="TextBox 130"/>
          <p:cNvSpPr txBox="1"/>
          <p:nvPr/>
        </p:nvSpPr>
        <p:spPr>
          <a:xfrm>
            <a:off x="3931727" y="2678599"/>
            <a:ext cx="906017" cy="369332"/>
          </a:xfrm>
          <a:prstGeom prst="rect">
            <a:avLst/>
          </a:prstGeom>
          <a:noFill/>
        </p:spPr>
        <p:txBody>
          <a:bodyPr wrap="none" rtlCol="0">
            <a:spAutoFit/>
          </a:bodyPr>
          <a:lstStyle/>
          <a:p>
            <a:r>
              <a:rPr lang="it-IT" dirty="0"/>
              <a:t>MPGD</a:t>
            </a:r>
            <a:endParaRPr lang="en-GB" dirty="0"/>
          </a:p>
        </p:txBody>
      </p:sp>
      <p:sp>
        <p:nvSpPr>
          <p:cNvPr id="135" name="Content Placeholder 2"/>
          <p:cNvSpPr txBox="1">
            <a:spLocks/>
          </p:cNvSpPr>
          <p:nvPr/>
        </p:nvSpPr>
        <p:spPr>
          <a:xfrm>
            <a:off x="6084898" y="4976208"/>
            <a:ext cx="6032846" cy="187396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a:t>RPCs and MRPCs drift and multiplication space coincide. The multi-micro gap RPC segments the gas gap to further reduce the drift time</a:t>
            </a:r>
          </a:p>
        </p:txBody>
      </p:sp>
      <p:pic>
        <p:nvPicPr>
          <p:cNvPr id="4" name="Picture 3"/>
          <p:cNvPicPr>
            <a:picLocks noChangeAspect="1"/>
          </p:cNvPicPr>
          <p:nvPr/>
        </p:nvPicPr>
        <p:blipFill>
          <a:blip r:embed="rId4">
            <a:duotone>
              <a:schemeClr val="accent2">
                <a:shade val="45000"/>
                <a:satMod val="135000"/>
              </a:schemeClr>
              <a:prstClr val="white"/>
            </a:duotone>
          </a:blip>
          <a:stretch>
            <a:fillRect/>
          </a:stretch>
        </p:blipFill>
        <p:spPr>
          <a:xfrm>
            <a:off x="6087436" y="1215928"/>
            <a:ext cx="4980864" cy="1438781"/>
          </a:xfrm>
          <a:prstGeom prst="rect">
            <a:avLst/>
          </a:prstGeom>
        </p:spPr>
      </p:pic>
      <p:pic>
        <p:nvPicPr>
          <p:cNvPr id="57" name="Picture 56"/>
          <p:cNvPicPr>
            <a:picLocks noChangeAspect="1"/>
          </p:cNvPicPr>
          <p:nvPr/>
        </p:nvPicPr>
        <p:blipFill>
          <a:blip r:embed="rId5"/>
          <a:stretch>
            <a:fillRect/>
          </a:stretch>
        </p:blipFill>
        <p:spPr>
          <a:xfrm>
            <a:off x="6530749" y="2117636"/>
            <a:ext cx="4360961" cy="2816612"/>
          </a:xfrm>
          <a:prstGeom prst="rect">
            <a:avLst/>
          </a:prstGeom>
        </p:spPr>
      </p:pic>
      <p:sp>
        <p:nvSpPr>
          <p:cNvPr id="5" name="Slide Number Placeholder 4"/>
          <p:cNvSpPr>
            <a:spLocks noGrp="1"/>
          </p:cNvSpPr>
          <p:nvPr>
            <p:ph type="sldNum" sz="quarter" idx="12"/>
          </p:nvPr>
        </p:nvSpPr>
        <p:spPr/>
        <p:txBody>
          <a:bodyPr/>
          <a:lstStyle/>
          <a:p>
            <a:fld id="{F8550EB5-7DBB-40B0-8DCD-2DF6D0BF0886}" type="slidenum">
              <a:rPr lang="en-GB" smtClean="0"/>
              <a:t>25</a:t>
            </a:fld>
            <a:endParaRPr lang="en-GB"/>
          </a:p>
        </p:txBody>
      </p:sp>
      <p:sp>
        <p:nvSpPr>
          <p:cNvPr id="9" name="Date Placeholder 8"/>
          <p:cNvSpPr>
            <a:spLocks noGrp="1"/>
          </p:cNvSpPr>
          <p:nvPr>
            <p:ph type="dt" sz="half" idx="10"/>
          </p:nvPr>
        </p:nvSpPr>
        <p:spPr/>
        <p:txBody>
          <a:bodyPr/>
          <a:lstStyle/>
          <a:p>
            <a:r>
              <a:rPr lang="en-US"/>
              <a:t>1/30/2024</a:t>
            </a:r>
            <a:endParaRPr lang="en-GB"/>
          </a:p>
        </p:txBody>
      </p:sp>
      <p:sp>
        <p:nvSpPr>
          <p:cNvPr id="10" name="Footer Placeholder 9">
            <a:extLst>
              <a:ext uri="{FF2B5EF4-FFF2-40B4-BE49-F238E27FC236}">
                <a16:creationId xmlns:a16="http://schemas.microsoft.com/office/drawing/2014/main" id="{E8A7C861-BCA7-04BC-6E70-D1DC58ABE051}"/>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775319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6" name="Picture 22" descr="https://cds.cern.ch/record/2699473/files/codexb_nominal_geo.pn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b="6541"/>
          <a:stretch/>
        </p:blipFill>
        <p:spPr bwMode="auto">
          <a:xfrm>
            <a:off x="4487398" y="4750826"/>
            <a:ext cx="2010060" cy="16670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159181" y="132522"/>
            <a:ext cx="9905998" cy="821635"/>
          </a:xfrm>
        </p:spPr>
        <p:txBody>
          <a:bodyPr/>
          <a:lstStyle/>
          <a:p>
            <a:pPr algn="ctr"/>
            <a:r>
              <a:rPr lang="en-US" dirty="0"/>
              <a:t>State of the art of classic RPCs</a:t>
            </a:r>
          </a:p>
        </p:txBody>
      </p:sp>
      <p:sp>
        <p:nvSpPr>
          <p:cNvPr id="3" name="Content Placeholder 2"/>
          <p:cNvSpPr>
            <a:spLocks noGrp="1"/>
          </p:cNvSpPr>
          <p:nvPr>
            <p:ph idx="1"/>
          </p:nvPr>
        </p:nvSpPr>
        <p:spPr>
          <a:xfrm>
            <a:off x="965201" y="919840"/>
            <a:ext cx="3825344" cy="664083"/>
          </a:xfrm>
        </p:spPr>
        <p:txBody>
          <a:bodyPr>
            <a:normAutofit fontScale="85000" lnSpcReduction="10000"/>
          </a:bodyPr>
          <a:lstStyle/>
          <a:p>
            <a:r>
              <a:rPr lang="en-US" dirty="0"/>
              <a:t>(some of)Present and recent past Application at colliders </a:t>
            </a:r>
          </a:p>
        </p:txBody>
      </p:sp>
      <p:sp>
        <p:nvSpPr>
          <p:cNvPr id="4" name="Date Placeholder 3"/>
          <p:cNvSpPr>
            <a:spLocks noGrp="1"/>
          </p:cNvSpPr>
          <p:nvPr>
            <p:ph type="dt" sz="half" idx="10"/>
          </p:nvPr>
        </p:nvSpPr>
        <p:spPr>
          <a:xfrm>
            <a:off x="8837612" y="6485058"/>
            <a:ext cx="1600200" cy="365125"/>
          </a:xfrm>
        </p:spPr>
        <p:txBody>
          <a:bodyPr/>
          <a:lstStyle/>
          <a:p>
            <a:r>
              <a:rPr lang="en-US"/>
              <a:t>1/30/2024</a:t>
            </a:r>
          </a:p>
        </p:txBody>
      </p:sp>
      <p:sp>
        <p:nvSpPr>
          <p:cNvPr id="6" name="Slide Number Placeholder 5"/>
          <p:cNvSpPr>
            <a:spLocks noGrp="1"/>
          </p:cNvSpPr>
          <p:nvPr>
            <p:ph type="sldNum" sz="quarter" idx="12"/>
          </p:nvPr>
        </p:nvSpPr>
        <p:spPr>
          <a:xfrm>
            <a:off x="10514012" y="6485058"/>
            <a:ext cx="551167" cy="365125"/>
          </a:xfrm>
        </p:spPr>
        <p:txBody>
          <a:bodyPr/>
          <a:lstStyle/>
          <a:p>
            <a:fld id="{3D386162-1254-4836-8907-E79B8C46EF85}" type="slidenum">
              <a:rPr lang="en-US" smtClean="0"/>
              <a:t>3</a:t>
            </a:fld>
            <a:endParaRPr lang="en-US"/>
          </a:p>
        </p:txBody>
      </p:sp>
      <p:sp>
        <p:nvSpPr>
          <p:cNvPr id="11" name="Content Placeholder 2"/>
          <p:cNvSpPr txBox="1">
            <a:spLocks/>
          </p:cNvSpPr>
          <p:nvPr/>
        </p:nvSpPr>
        <p:spPr>
          <a:xfrm>
            <a:off x="7526867" y="919840"/>
            <a:ext cx="4368799" cy="664083"/>
          </a:xfrm>
          <a:prstGeom prst="rect">
            <a:avLst/>
          </a:prstGeom>
        </p:spPr>
        <p:txBody>
          <a:bodyPr vert="horz" lIns="91440" tIns="45720" rIns="91440" bIns="45720" rtlCol="0" anchor="ctr">
            <a:normAutofit lnSpcReduction="10000"/>
          </a:bodyPr>
          <a:lst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r>
              <a:rPr lang="en-US" dirty="0"/>
              <a:t>Present and recent past Cosmic rays and underground</a:t>
            </a:r>
          </a:p>
        </p:txBody>
      </p:sp>
      <p:sp>
        <p:nvSpPr>
          <p:cNvPr id="12" name="Content Placeholder 2"/>
          <p:cNvSpPr txBox="1">
            <a:spLocks/>
          </p:cNvSpPr>
          <p:nvPr/>
        </p:nvSpPr>
        <p:spPr>
          <a:xfrm>
            <a:off x="1839819" y="4091167"/>
            <a:ext cx="8165770" cy="664083"/>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r>
              <a:rPr lang="en-US" dirty="0"/>
              <a:t>active proposals for future experiments using present technology  </a:t>
            </a:r>
          </a:p>
        </p:txBody>
      </p:sp>
      <p:pic>
        <p:nvPicPr>
          <p:cNvPr id="1026" name="Picture 2" descr="ATLAS: 4.1 sigma for Higgs to two tau"/>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5575" y="1692809"/>
            <a:ext cx="1519285" cy="114025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étecteur CMS du Grand collisionneur de hadrons au CERN Photo Stock - Alamy"/>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1925418" y="1692809"/>
            <a:ext cx="1201207" cy="1415942"/>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6" descr="Upgrading ALICE: What's in store for the next two years? | CER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2" name="Picture 8" descr="Upgrading ALICE: What's in store for the next two years? | CERN"/>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377183" y="1692809"/>
            <a:ext cx="1830492" cy="122032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ABAR Detector | The BABAR Detector at SLAC. (Photo Courtesy… | Flick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5510329" y="1673184"/>
            <a:ext cx="1557867" cy="121645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OPERA presents its final results on neutrino oscillations | Joint Institute  for Nuclear Research"/>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7408330" y="1692809"/>
            <a:ext cx="1526577" cy="1220327"/>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argo.na.infn.it/argofig/ARGO_NOV02/131-3116_STB.JP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9105720" y="1692809"/>
            <a:ext cx="1598641" cy="119898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a:blip r:embed="rId9"/>
          <a:stretch>
            <a:fillRect/>
          </a:stretch>
        </p:blipFill>
        <p:spPr>
          <a:xfrm>
            <a:off x="10875173" y="1676080"/>
            <a:ext cx="1045889" cy="1216852"/>
          </a:xfrm>
          <a:prstGeom prst="rect">
            <a:avLst/>
          </a:prstGeom>
        </p:spPr>
      </p:pic>
      <p:sp>
        <p:nvSpPr>
          <p:cNvPr id="15" name="TextBox 14"/>
          <p:cNvSpPr txBox="1"/>
          <p:nvPr/>
        </p:nvSpPr>
        <p:spPr>
          <a:xfrm>
            <a:off x="143906" y="2981849"/>
            <a:ext cx="1729462" cy="1107996"/>
          </a:xfrm>
          <a:prstGeom prst="rect">
            <a:avLst/>
          </a:prstGeom>
          <a:noFill/>
        </p:spPr>
        <p:txBody>
          <a:bodyPr wrap="square" rtlCol="0">
            <a:spAutoFit/>
          </a:bodyPr>
          <a:lstStyle/>
          <a:p>
            <a:r>
              <a:rPr lang="en-US" sz="1600" dirty="0"/>
              <a:t>ATLAS</a:t>
            </a:r>
          </a:p>
          <a:p>
            <a:r>
              <a:rPr lang="en-US" sz="1600" dirty="0"/>
              <a:t>LHC 7000 m</a:t>
            </a:r>
            <a:r>
              <a:rPr lang="en-US" sz="1600" baseline="30000" dirty="0"/>
              <a:t>2</a:t>
            </a:r>
          </a:p>
          <a:p>
            <a:r>
              <a:rPr lang="en-US" sz="1600" dirty="0"/>
              <a:t>HL-LHC1400 m</a:t>
            </a:r>
            <a:r>
              <a:rPr lang="en-US" sz="1600" baseline="30000" dirty="0"/>
              <a:t>2</a:t>
            </a:r>
          </a:p>
          <a:p>
            <a:r>
              <a:rPr lang="en-US" sz="1600" dirty="0"/>
              <a:t>Tracking trigger</a:t>
            </a:r>
          </a:p>
        </p:txBody>
      </p:sp>
      <p:sp>
        <p:nvSpPr>
          <p:cNvPr id="22" name="TextBox 21"/>
          <p:cNvSpPr txBox="1"/>
          <p:nvPr/>
        </p:nvSpPr>
        <p:spPr>
          <a:xfrm>
            <a:off x="1839819" y="2981849"/>
            <a:ext cx="1729462" cy="1107996"/>
          </a:xfrm>
          <a:prstGeom prst="rect">
            <a:avLst/>
          </a:prstGeom>
          <a:noFill/>
        </p:spPr>
        <p:txBody>
          <a:bodyPr wrap="square" rtlCol="0">
            <a:spAutoFit/>
          </a:bodyPr>
          <a:lstStyle/>
          <a:p>
            <a:r>
              <a:rPr lang="en-US" sz="1600" dirty="0"/>
              <a:t>CMS</a:t>
            </a:r>
          </a:p>
          <a:p>
            <a:r>
              <a:rPr lang="en-US" sz="1600" dirty="0"/>
              <a:t>LHC 4000 m</a:t>
            </a:r>
            <a:r>
              <a:rPr lang="en-US" sz="1600" baseline="30000" dirty="0"/>
              <a:t>2</a:t>
            </a:r>
          </a:p>
          <a:p>
            <a:r>
              <a:rPr lang="en-US" sz="1600" dirty="0"/>
              <a:t>HL-LHC1000 m</a:t>
            </a:r>
            <a:r>
              <a:rPr lang="en-US" sz="1600" baseline="30000" dirty="0"/>
              <a:t>2</a:t>
            </a:r>
          </a:p>
          <a:p>
            <a:r>
              <a:rPr lang="en-US" sz="1600" dirty="0"/>
              <a:t>Tracking trigger</a:t>
            </a:r>
          </a:p>
        </p:txBody>
      </p:sp>
      <p:sp>
        <p:nvSpPr>
          <p:cNvPr id="23" name="TextBox 22"/>
          <p:cNvSpPr txBox="1"/>
          <p:nvPr/>
        </p:nvSpPr>
        <p:spPr>
          <a:xfrm>
            <a:off x="3540355" y="2998581"/>
            <a:ext cx="1994799" cy="1077218"/>
          </a:xfrm>
          <a:prstGeom prst="rect">
            <a:avLst/>
          </a:prstGeom>
          <a:noFill/>
        </p:spPr>
        <p:txBody>
          <a:bodyPr wrap="square" rtlCol="0">
            <a:spAutoFit/>
          </a:bodyPr>
          <a:lstStyle/>
          <a:p>
            <a:r>
              <a:rPr lang="en-US" sz="1600" dirty="0"/>
              <a:t>ALICE</a:t>
            </a:r>
          </a:p>
          <a:p>
            <a:r>
              <a:rPr lang="en-US" sz="1600" dirty="0"/>
              <a:t>LHC 144 m</a:t>
            </a:r>
            <a:r>
              <a:rPr lang="en-US" sz="1600" baseline="30000" dirty="0"/>
              <a:t>2</a:t>
            </a:r>
          </a:p>
          <a:p>
            <a:r>
              <a:rPr lang="en-US" sz="1600" dirty="0"/>
              <a:t>HL-LHC new RPCs</a:t>
            </a:r>
            <a:endParaRPr lang="en-US" sz="1600" baseline="30000" dirty="0"/>
          </a:p>
          <a:p>
            <a:r>
              <a:rPr lang="en-US" sz="1600" dirty="0"/>
              <a:t>Tracking trigger</a:t>
            </a:r>
          </a:p>
        </p:txBody>
      </p:sp>
      <p:sp>
        <p:nvSpPr>
          <p:cNvPr id="24" name="TextBox 23"/>
          <p:cNvSpPr txBox="1"/>
          <p:nvPr/>
        </p:nvSpPr>
        <p:spPr>
          <a:xfrm>
            <a:off x="5587204" y="2998581"/>
            <a:ext cx="1821126" cy="1077218"/>
          </a:xfrm>
          <a:prstGeom prst="rect">
            <a:avLst/>
          </a:prstGeom>
          <a:noFill/>
        </p:spPr>
        <p:txBody>
          <a:bodyPr wrap="square" rtlCol="0">
            <a:spAutoFit/>
          </a:bodyPr>
          <a:lstStyle/>
          <a:p>
            <a:r>
              <a:rPr lang="en-US" sz="1600" dirty="0" err="1"/>
              <a:t>BaBar</a:t>
            </a:r>
            <a:endParaRPr lang="en-US" sz="1600" dirty="0"/>
          </a:p>
          <a:p>
            <a:r>
              <a:rPr lang="en-US" sz="1600" dirty="0"/>
              <a:t>SLAC 2000 m</a:t>
            </a:r>
            <a:r>
              <a:rPr lang="en-US" sz="1600" baseline="30000" dirty="0"/>
              <a:t>2</a:t>
            </a:r>
          </a:p>
          <a:p>
            <a:r>
              <a:rPr lang="en-US" sz="1600" dirty="0" err="1"/>
              <a:t>Instrum</a:t>
            </a:r>
            <a:r>
              <a:rPr lang="en-US" sz="1600" dirty="0"/>
              <a:t>. iron</a:t>
            </a:r>
            <a:endParaRPr lang="en-US" sz="1600" baseline="30000" dirty="0"/>
          </a:p>
          <a:p>
            <a:r>
              <a:rPr lang="en-US" sz="1600" dirty="0">
                <a:sym typeface="Symbol" panose="05050102010706020507" pitchFamily="18" charset="2"/>
              </a:rPr>
              <a:t></a:t>
            </a:r>
            <a:r>
              <a:rPr lang="en-US" sz="1600" dirty="0"/>
              <a:t> identifier</a:t>
            </a:r>
          </a:p>
        </p:txBody>
      </p:sp>
      <p:sp>
        <p:nvSpPr>
          <p:cNvPr id="25" name="TextBox 24"/>
          <p:cNvSpPr txBox="1"/>
          <p:nvPr/>
        </p:nvSpPr>
        <p:spPr>
          <a:xfrm>
            <a:off x="7370467" y="3016436"/>
            <a:ext cx="1821126" cy="1077218"/>
          </a:xfrm>
          <a:prstGeom prst="rect">
            <a:avLst/>
          </a:prstGeom>
          <a:noFill/>
        </p:spPr>
        <p:txBody>
          <a:bodyPr wrap="square" rtlCol="0">
            <a:spAutoFit/>
          </a:bodyPr>
          <a:lstStyle/>
          <a:p>
            <a:r>
              <a:rPr lang="en-US" sz="1600" dirty="0"/>
              <a:t>OPERA</a:t>
            </a:r>
          </a:p>
          <a:p>
            <a:r>
              <a:rPr lang="en-US" sz="1600" dirty="0"/>
              <a:t>CERN </a:t>
            </a:r>
            <a:r>
              <a:rPr lang="en-US" sz="1600" dirty="0">
                <a:sym typeface="Symbol" panose="05050102010706020507" pitchFamily="18" charset="2"/>
              </a:rPr>
              <a:t></a:t>
            </a:r>
            <a:r>
              <a:rPr lang="en-US" sz="1600" dirty="0"/>
              <a:t> beam</a:t>
            </a:r>
            <a:endParaRPr lang="en-US" sz="1600" baseline="30000" dirty="0"/>
          </a:p>
          <a:p>
            <a:r>
              <a:rPr lang="en-US" sz="1600" dirty="0" err="1"/>
              <a:t>Instrum</a:t>
            </a:r>
            <a:r>
              <a:rPr lang="en-US" sz="1600" dirty="0"/>
              <a:t>. iron</a:t>
            </a:r>
            <a:endParaRPr lang="en-US" sz="1600" baseline="30000" dirty="0"/>
          </a:p>
          <a:p>
            <a:r>
              <a:rPr lang="en-US" sz="1600" dirty="0">
                <a:sym typeface="Symbol" panose="05050102010706020507" pitchFamily="18" charset="2"/>
              </a:rPr>
              <a:t></a:t>
            </a:r>
            <a:r>
              <a:rPr lang="en-US" sz="1600" dirty="0"/>
              <a:t> spectrometer</a:t>
            </a:r>
          </a:p>
        </p:txBody>
      </p:sp>
      <p:sp>
        <p:nvSpPr>
          <p:cNvPr id="26" name="TextBox 25"/>
          <p:cNvSpPr txBox="1"/>
          <p:nvPr/>
        </p:nvSpPr>
        <p:spPr>
          <a:xfrm>
            <a:off x="8994477" y="3016436"/>
            <a:ext cx="1821126" cy="1077218"/>
          </a:xfrm>
          <a:prstGeom prst="rect">
            <a:avLst/>
          </a:prstGeom>
          <a:noFill/>
        </p:spPr>
        <p:txBody>
          <a:bodyPr wrap="square" rtlCol="0">
            <a:spAutoFit/>
          </a:bodyPr>
          <a:lstStyle/>
          <a:p>
            <a:r>
              <a:rPr lang="en-US" sz="1600" dirty="0"/>
              <a:t>ARGO </a:t>
            </a:r>
            <a:r>
              <a:rPr lang="en-US" sz="1600" dirty="0" err="1"/>
              <a:t>Ybj</a:t>
            </a:r>
            <a:r>
              <a:rPr lang="en-US" sz="1600" dirty="0"/>
              <a:t> </a:t>
            </a:r>
          </a:p>
          <a:p>
            <a:r>
              <a:rPr lang="en-US" sz="1600" dirty="0"/>
              <a:t>CR exp. 7000 m</a:t>
            </a:r>
            <a:r>
              <a:rPr lang="en-US" sz="1600" baseline="30000" dirty="0"/>
              <a:t>2</a:t>
            </a:r>
          </a:p>
          <a:p>
            <a:r>
              <a:rPr lang="en-US" sz="1600" dirty="0"/>
              <a:t>4600 m altitude</a:t>
            </a:r>
          </a:p>
          <a:p>
            <a:r>
              <a:rPr lang="en-US" sz="1600" dirty="0"/>
              <a:t>3D </a:t>
            </a:r>
            <a:r>
              <a:rPr lang="en-US" sz="1600" dirty="0">
                <a:sym typeface="Symbol" panose="05050102010706020507" pitchFamily="18" charset="2"/>
              </a:rPr>
              <a:t>reconstruct.</a:t>
            </a:r>
            <a:endParaRPr lang="en-US" sz="1600" dirty="0"/>
          </a:p>
        </p:txBody>
      </p:sp>
      <p:sp>
        <p:nvSpPr>
          <p:cNvPr id="27" name="TextBox 26"/>
          <p:cNvSpPr txBox="1"/>
          <p:nvPr/>
        </p:nvSpPr>
        <p:spPr>
          <a:xfrm>
            <a:off x="10704361" y="2992991"/>
            <a:ext cx="1821126" cy="1077218"/>
          </a:xfrm>
          <a:prstGeom prst="rect">
            <a:avLst/>
          </a:prstGeom>
          <a:noFill/>
        </p:spPr>
        <p:txBody>
          <a:bodyPr wrap="square" rtlCol="0">
            <a:spAutoFit/>
          </a:bodyPr>
          <a:lstStyle/>
          <a:p>
            <a:r>
              <a:rPr lang="en-US" sz="1600" dirty="0"/>
              <a:t>INO (staged)</a:t>
            </a:r>
          </a:p>
          <a:p>
            <a:r>
              <a:rPr lang="en-US" sz="1600" dirty="0">
                <a:sym typeface="Symbol" panose="05050102010706020507" pitchFamily="18" charset="2"/>
              </a:rPr>
              <a:t> </a:t>
            </a:r>
            <a:r>
              <a:rPr lang="en-US" sz="1600" dirty="0"/>
              <a:t>observatory </a:t>
            </a:r>
          </a:p>
          <a:p>
            <a:r>
              <a:rPr lang="en-US" sz="1600" dirty="0"/>
              <a:t>150000 m</a:t>
            </a:r>
            <a:r>
              <a:rPr lang="en-US" sz="1600" baseline="30000" dirty="0"/>
              <a:t>2 </a:t>
            </a:r>
          </a:p>
          <a:p>
            <a:r>
              <a:rPr lang="en-US" sz="1600" dirty="0" err="1"/>
              <a:t>Instrum</a:t>
            </a:r>
            <a:r>
              <a:rPr lang="en-US" sz="1600" dirty="0"/>
              <a:t>. Iron</a:t>
            </a:r>
          </a:p>
        </p:txBody>
      </p:sp>
      <p:pic>
        <p:nvPicPr>
          <p:cNvPr id="1040" name="Picture 16" descr="Illustration of the complementary detection techniques of high-energy gamma rays on ground      Credits: Richard White, MPIK"/>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383518" y="4776317"/>
            <a:ext cx="2142503" cy="148338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The Southern Wide-field Gamma-ray Observatory (SWGO) [SWGO]"/>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1418084" y="5654575"/>
            <a:ext cx="1014667" cy="493241"/>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2518451" y="4849292"/>
            <a:ext cx="2043808" cy="1323439"/>
          </a:xfrm>
          <a:prstGeom prst="rect">
            <a:avLst/>
          </a:prstGeom>
          <a:noFill/>
        </p:spPr>
        <p:txBody>
          <a:bodyPr wrap="square" rtlCol="0">
            <a:spAutoFit/>
          </a:bodyPr>
          <a:lstStyle/>
          <a:p>
            <a:r>
              <a:rPr lang="en-US" sz="1600" dirty="0"/>
              <a:t>SWGO - STACEX</a:t>
            </a:r>
          </a:p>
          <a:p>
            <a:r>
              <a:rPr lang="en-US" sz="1600" dirty="0"/>
              <a:t>CR exp. 22500 m</a:t>
            </a:r>
            <a:r>
              <a:rPr lang="en-US" sz="1600" baseline="30000" dirty="0"/>
              <a:t>2</a:t>
            </a:r>
          </a:p>
          <a:p>
            <a:r>
              <a:rPr lang="en-US" sz="1600" dirty="0"/>
              <a:t>5000 m altitude</a:t>
            </a:r>
          </a:p>
          <a:p>
            <a:r>
              <a:rPr lang="en-US" sz="1600" dirty="0"/>
              <a:t>3D </a:t>
            </a:r>
            <a:r>
              <a:rPr lang="en-US" sz="1600" dirty="0">
                <a:sym typeface="Symbol" panose="05050102010706020507" pitchFamily="18" charset="2"/>
              </a:rPr>
              <a:t>reconstruct. + Cherenkov</a:t>
            </a:r>
            <a:endParaRPr lang="en-US" sz="1600" dirty="0"/>
          </a:p>
        </p:txBody>
      </p:sp>
      <p:pic>
        <p:nvPicPr>
          <p:cNvPr id="1044" name="Picture 20" descr="https://cds.cern.ch/record/2699473/files/logo.png"/>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4537754" y="5550700"/>
            <a:ext cx="1706721" cy="622031"/>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p:cNvSpPr txBox="1"/>
          <p:nvPr/>
        </p:nvSpPr>
        <p:spPr>
          <a:xfrm>
            <a:off x="6523636" y="4817993"/>
            <a:ext cx="1827072" cy="1323439"/>
          </a:xfrm>
          <a:prstGeom prst="rect">
            <a:avLst/>
          </a:prstGeom>
          <a:noFill/>
        </p:spPr>
        <p:txBody>
          <a:bodyPr wrap="square" rtlCol="0">
            <a:spAutoFit/>
          </a:bodyPr>
          <a:lstStyle/>
          <a:p>
            <a:r>
              <a:rPr lang="en-US" sz="1600" dirty="0"/>
              <a:t>CODEX-B</a:t>
            </a:r>
          </a:p>
          <a:p>
            <a:r>
              <a:rPr lang="en-US" sz="1600" dirty="0"/>
              <a:t>HL-LHC. 3000 m</a:t>
            </a:r>
            <a:r>
              <a:rPr lang="en-US" sz="1600" baseline="30000" dirty="0"/>
              <a:t>2</a:t>
            </a:r>
          </a:p>
          <a:p>
            <a:r>
              <a:rPr lang="en-US" sz="1600" dirty="0"/>
              <a:t>Search for DM</a:t>
            </a:r>
          </a:p>
          <a:p>
            <a:r>
              <a:rPr lang="en-US" sz="1600" dirty="0"/>
              <a:t>Sealed tracking volume</a:t>
            </a:r>
          </a:p>
        </p:txBody>
      </p:sp>
      <p:pic>
        <p:nvPicPr>
          <p:cNvPr id="1048" name="Picture 24" descr="WebHome &lt; ANUBIS &lt; TWiki"/>
          <p:cNvPicPr>
            <a:picLocks noChangeAspect="1" noChangeArrowheads="1"/>
          </p:cNvPicPr>
          <p:nvPr/>
        </p:nvPicPr>
        <p:blipFill rotWithShape="1">
          <a:blip r:embed="rId13" cstate="print">
            <a:extLst>
              <a:ext uri="{28A0092B-C50C-407E-A947-70E740481C1C}">
                <a14:useLocalDpi xmlns:a14="http://schemas.microsoft.com/office/drawing/2010/main"/>
              </a:ext>
            </a:extLst>
          </a:blip>
          <a:srcRect/>
          <a:stretch/>
        </p:blipFill>
        <p:spPr bwMode="auto">
          <a:xfrm>
            <a:off x="8281030" y="4786150"/>
            <a:ext cx="2265162" cy="1527095"/>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p:cNvSpPr txBox="1"/>
          <p:nvPr/>
        </p:nvSpPr>
        <p:spPr>
          <a:xfrm>
            <a:off x="10514012" y="4786150"/>
            <a:ext cx="1827072" cy="1323439"/>
          </a:xfrm>
          <a:prstGeom prst="rect">
            <a:avLst/>
          </a:prstGeom>
          <a:noFill/>
        </p:spPr>
        <p:txBody>
          <a:bodyPr wrap="square" rtlCol="0">
            <a:spAutoFit/>
          </a:bodyPr>
          <a:lstStyle/>
          <a:p>
            <a:r>
              <a:rPr lang="en-US" sz="1600" dirty="0"/>
              <a:t>ANUBIS</a:t>
            </a:r>
          </a:p>
          <a:p>
            <a:r>
              <a:rPr lang="en-US" sz="1600" dirty="0"/>
              <a:t>HL-LHC. 5500 m</a:t>
            </a:r>
            <a:r>
              <a:rPr lang="en-US" sz="1600" baseline="30000" dirty="0"/>
              <a:t>2</a:t>
            </a:r>
          </a:p>
          <a:p>
            <a:r>
              <a:rPr lang="en-US" sz="1600" dirty="0"/>
              <a:t>Search for DM</a:t>
            </a:r>
          </a:p>
          <a:p>
            <a:r>
              <a:rPr lang="en-US" sz="1600" dirty="0"/>
              <a:t>Sealed tracking volume</a:t>
            </a:r>
          </a:p>
        </p:txBody>
      </p:sp>
      <p:sp>
        <p:nvSpPr>
          <p:cNvPr id="7" name="Footer Placeholder 6">
            <a:extLst>
              <a:ext uri="{FF2B5EF4-FFF2-40B4-BE49-F238E27FC236}">
                <a16:creationId xmlns:a16="http://schemas.microsoft.com/office/drawing/2014/main" id="{C6CEA3A6-5DEE-3B6B-AD9E-6B5B04AD46D0}"/>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2588288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937" y="132521"/>
            <a:ext cx="5079519" cy="821635"/>
          </a:xfrm>
        </p:spPr>
        <p:txBody>
          <a:bodyPr/>
          <a:lstStyle/>
          <a:p>
            <a:r>
              <a:rPr lang="en-US" dirty="0"/>
              <a:t>The quest for FCC</a:t>
            </a:r>
          </a:p>
        </p:txBody>
      </p:sp>
      <p:sp>
        <p:nvSpPr>
          <p:cNvPr id="3" name="Content Placeholder 2"/>
          <p:cNvSpPr>
            <a:spLocks noGrp="1"/>
          </p:cNvSpPr>
          <p:nvPr>
            <p:ph idx="1"/>
          </p:nvPr>
        </p:nvSpPr>
        <p:spPr>
          <a:xfrm>
            <a:off x="8160293" y="2379133"/>
            <a:ext cx="4031707" cy="4347337"/>
          </a:xfrm>
        </p:spPr>
        <p:txBody>
          <a:bodyPr>
            <a:normAutofit fontScale="92500" lnSpcReduction="10000"/>
          </a:bodyPr>
          <a:lstStyle/>
          <a:p>
            <a:pPr marL="0" indent="0">
              <a:buNone/>
            </a:pPr>
            <a:r>
              <a:rPr lang="en-GB" dirty="0"/>
              <a:t>Hardest challenge</a:t>
            </a:r>
          </a:p>
          <a:p>
            <a:r>
              <a:rPr lang="en-GB" dirty="0"/>
              <a:t>pp collisions at 100TeV (FCC-</a:t>
            </a:r>
            <a:r>
              <a:rPr lang="en-GB" dirty="0" err="1"/>
              <a:t>hh</a:t>
            </a:r>
            <a:r>
              <a:rPr lang="en-GB" dirty="0"/>
              <a:t>)</a:t>
            </a:r>
          </a:p>
          <a:p>
            <a:r>
              <a:rPr lang="en-GB" dirty="0"/>
              <a:t>Pileup: 1000 events/bunch crossing </a:t>
            </a:r>
            <a:r>
              <a:rPr lang="en-GB" dirty="0">
                <a:sym typeface="Wingdings" panose="05000000000000000000" pitchFamily="2" charset="2"/>
              </a:rPr>
              <a:t></a:t>
            </a:r>
            <a:r>
              <a:rPr lang="en-GB" dirty="0"/>
              <a:t> spatial resolution, timing</a:t>
            </a:r>
          </a:p>
          <a:p>
            <a:pPr marL="0" indent="0">
              <a:buNone/>
            </a:pPr>
            <a:r>
              <a:rPr lang="en-GB" dirty="0"/>
              <a:t>Muon barrel and endcap</a:t>
            </a:r>
          </a:p>
          <a:p>
            <a:r>
              <a:rPr lang="en-US" dirty="0"/>
              <a:t>Charged rates ~ 5x10</a:t>
            </a:r>
            <a:r>
              <a:rPr lang="en-US" baseline="30000" dirty="0"/>
              <a:t>4</a:t>
            </a:r>
            <a:r>
              <a:rPr lang="en-US" dirty="0"/>
              <a:t> cm</a:t>
            </a:r>
            <a:r>
              <a:rPr lang="en-US" baseline="30000" dirty="0"/>
              <a:t>-2</a:t>
            </a:r>
            <a:r>
              <a:rPr lang="en-US" dirty="0"/>
              <a:t>s</a:t>
            </a:r>
            <a:r>
              <a:rPr lang="en-US" baseline="30000" dirty="0"/>
              <a:t>-1</a:t>
            </a:r>
          </a:p>
          <a:p>
            <a:r>
              <a:rPr lang="en-US" dirty="0"/>
              <a:t>photon rates ~ 5x10</a:t>
            </a:r>
            <a:r>
              <a:rPr lang="en-US" baseline="30000" dirty="0"/>
              <a:t>6-8</a:t>
            </a:r>
            <a:r>
              <a:rPr lang="en-US" dirty="0"/>
              <a:t> cm</a:t>
            </a:r>
            <a:r>
              <a:rPr lang="en-US" baseline="30000" dirty="0"/>
              <a:t>-2</a:t>
            </a:r>
            <a:r>
              <a:rPr lang="en-US" dirty="0"/>
              <a:t>s</a:t>
            </a:r>
            <a:r>
              <a:rPr lang="en-US" baseline="30000" dirty="0"/>
              <a:t>-1</a:t>
            </a:r>
          </a:p>
          <a:p>
            <a:r>
              <a:rPr lang="en-US" dirty="0"/>
              <a:t>N </a:t>
            </a:r>
            <a:r>
              <a:rPr lang="en-US" dirty="0" err="1"/>
              <a:t>fluence</a:t>
            </a:r>
            <a:r>
              <a:rPr lang="en-US" dirty="0"/>
              <a:t> ~10</a:t>
            </a:r>
            <a:r>
              <a:rPr lang="en-US" baseline="30000" dirty="0"/>
              <a:t>14</a:t>
            </a:r>
            <a:r>
              <a:rPr lang="en-US" dirty="0"/>
              <a:t> cm</a:t>
            </a:r>
            <a:r>
              <a:rPr lang="en-US" baseline="30000" dirty="0"/>
              <a:t>-2</a:t>
            </a:r>
          </a:p>
          <a:p>
            <a:pPr marL="0" indent="0">
              <a:buNone/>
            </a:pPr>
            <a:r>
              <a:rPr lang="en-US" dirty="0"/>
              <a:t>Shielding can mitigate the effect on muon chambers</a:t>
            </a:r>
          </a:p>
        </p:txBody>
      </p:sp>
      <p:sp>
        <p:nvSpPr>
          <p:cNvPr id="4" name="Date Placeholder 3"/>
          <p:cNvSpPr>
            <a:spLocks noGrp="1"/>
          </p:cNvSpPr>
          <p:nvPr>
            <p:ph type="dt" sz="half" idx="10"/>
          </p:nvPr>
        </p:nvSpPr>
        <p:spPr>
          <a:xfrm>
            <a:off x="8837612" y="6416666"/>
            <a:ext cx="1600200" cy="365125"/>
          </a:xfrm>
        </p:spPr>
        <p:txBody>
          <a:bodyPr/>
          <a:lstStyle/>
          <a:p>
            <a:r>
              <a:rPr lang="en-US"/>
              <a:t>1/30/2024</a:t>
            </a:r>
          </a:p>
        </p:txBody>
      </p:sp>
      <p:sp>
        <p:nvSpPr>
          <p:cNvPr id="6" name="Slide Number Placeholder 5"/>
          <p:cNvSpPr>
            <a:spLocks noGrp="1"/>
          </p:cNvSpPr>
          <p:nvPr>
            <p:ph type="sldNum" sz="quarter" idx="12"/>
          </p:nvPr>
        </p:nvSpPr>
        <p:spPr>
          <a:xfrm>
            <a:off x="10514012" y="6416666"/>
            <a:ext cx="551167" cy="365125"/>
          </a:xfrm>
        </p:spPr>
        <p:txBody>
          <a:bodyPr/>
          <a:lstStyle/>
          <a:p>
            <a:fld id="{3D386162-1254-4836-8907-E79B8C46EF85}" type="slidenum">
              <a:rPr lang="en-US" smtClean="0"/>
              <a:t>4</a:t>
            </a:fld>
            <a:endParaRPr lang="en-US"/>
          </a:p>
        </p:txBody>
      </p:sp>
      <p:sp>
        <p:nvSpPr>
          <p:cNvPr id="8" name="Content Placeholder 2"/>
          <p:cNvSpPr txBox="1">
            <a:spLocks/>
          </p:cNvSpPr>
          <p:nvPr/>
        </p:nvSpPr>
        <p:spPr>
          <a:xfrm>
            <a:off x="370944" y="954156"/>
            <a:ext cx="4717521" cy="5285778"/>
          </a:xfrm>
          <a:prstGeom prst="rect">
            <a:avLst/>
          </a:prstGeom>
        </p:spPr>
        <p:txBody>
          <a:bodyPr vert="horz" lIns="91440" tIns="45720" rIns="91440" bIns="45720" rtlCol="0" anchor="ctr">
            <a:normAutofit fontScale="92500" lnSpcReduction="20000"/>
          </a:bodyPr>
          <a:lst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r>
              <a:rPr lang="en-US" dirty="0"/>
              <a:t>RPC (all versions) is candidate technology for FCC experiments </a:t>
            </a:r>
          </a:p>
          <a:p>
            <a:r>
              <a:rPr lang="en-US" dirty="0"/>
              <a:t>Key features </a:t>
            </a:r>
          </a:p>
          <a:p>
            <a:pPr lvl="1"/>
            <a:r>
              <a:rPr lang="en-US" dirty="0">
                <a:sym typeface="Wingdings" panose="05000000000000000000" pitchFamily="2" charset="2"/>
              </a:rPr>
              <a:t>50ps time resolution </a:t>
            </a:r>
          </a:p>
          <a:p>
            <a:pPr lvl="1"/>
            <a:r>
              <a:rPr lang="en-US" dirty="0">
                <a:sym typeface="Wingdings" panose="05000000000000000000" pitchFamily="2" charset="2"/>
              </a:rPr>
              <a:t>(300 </a:t>
            </a:r>
            <a:r>
              <a:rPr lang="en-US" dirty="0" err="1">
                <a:sym typeface="Wingdings" panose="05000000000000000000" pitchFamily="2" charset="2"/>
              </a:rPr>
              <a:t>ps</a:t>
            </a:r>
            <a:r>
              <a:rPr lang="en-US" dirty="0">
                <a:sym typeface="Wingdings" panose="05000000000000000000" pitchFamily="2" charset="2"/>
              </a:rPr>
              <a:t> for single gap) Single Gap RPC Efficiency &gt; 98%</a:t>
            </a:r>
          </a:p>
          <a:p>
            <a:pPr lvl="1"/>
            <a:r>
              <a:rPr lang="en-US" dirty="0">
                <a:sym typeface="Wingdings" panose="05000000000000000000" pitchFamily="2" charset="2"/>
              </a:rPr>
              <a:t>2D tracking, resolution up to 0.1 mm</a:t>
            </a:r>
          </a:p>
          <a:p>
            <a:pPr lvl="1"/>
            <a:r>
              <a:rPr lang="en-US" dirty="0">
                <a:sym typeface="Wingdings" panose="05000000000000000000" pitchFamily="2" charset="2"/>
              </a:rPr>
              <a:t>Proportional response to high track density </a:t>
            </a:r>
          </a:p>
          <a:p>
            <a:pPr lvl="1"/>
            <a:r>
              <a:rPr lang="en-US" dirty="0">
                <a:sym typeface="Wingdings" panose="05000000000000000000" pitchFamily="2" charset="2"/>
              </a:rPr>
              <a:t>Large size robust and Low cost </a:t>
            </a:r>
          </a:p>
          <a:p>
            <a:pPr lvl="1"/>
            <a:r>
              <a:rPr lang="en-US" dirty="0">
                <a:sym typeface="Wingdings" panose="05000000000000000000" pitchFamily="2" charset="2"/>
              </a:rPr>
              <a:t>Thin and light</a:t>
            </a:r>
          </a:p>
          <a:p>
            <a:r>
              <a:rPr lang="en-US" dirty="0"/>
              <a:t>RPCs underwent a substantial performance improvement from LHC to HL-LHC</a:t>
            </a:r>
          </a:p>
          <a:p>
            <a:r>
              <a:rPr lang="en-US" dirty="0"/>
              <a:t>Can be further improved for FFC…</a:t>
            </a:r>
          </a:p>
          <a:p>
            <a:r>
              <a:rPr lang="en-US" dirty="0"/>
              <a:t>R&amp;D is needed</a:t>
            </a:r>
          </a:p>
        </p:txBody>
      </p:sp>
      <p:pic>
        <p:nvPicPr>
          <p:cNvPr id="9" name="Picture 8"/>
          <p:cNvPicPr>
            <a:picLocks noChangeAspect="1"/>
          </p:cNvPicPr>
          <p:nvPr/>
        </p:nvPicPr>
        <p:blipFill>
          <a:blip r:embed="rId2">
            <a:clrChange>
              <a:clrFrom>
                <a:srgbClr val="000000"/>
              </a:clrFrom>
              <a:clrTo>
                <a:srgbClr val="000000">
                  <a:alpha val="0"/>
                </a:srgbClr>
              </a:clrTo>
            </a:clrChange>
          </a:blip>
          <a:stretch>
            <a:fillRect/>
          </a:stretch>
        </p:blipFill>
        <p:spPr>
          <a:xfrm>
            <a:off x="5892800" y="0"/>
            <a:ext cx="6093214" cy="2569325"/>
          </a:xfrm>
          <a:prstGeom prst="rect">
            <a:avLst/>
          </a:prstGeom>
        </p:spPr>
      </p:pic>
      <p:pic>
        <p:nvPicPr>
          <p:cNvPr id="10" name="Picture 9"/>
          <p:cNvPicPr>
            <a:picLocks noChangeAspect="1"/>
          </p:cNvPicPr>
          <p:nvPr/>
        </p:nvPicPr>
        <p:blipFill>
          <a:blip r:embed="rId3"/>
          <a:stretch>
            <a:fillRect/>
          </a:stretch>
        </p:blipFill>
        <p:spPr>
          <a:xfrm>
            <a:off x="5613400" y="2689444"/>
            <a:ext cx="2413390" cy="1735228"/>
          </a:xfrm>
          <a:prstGeom prst="rect">
            <a:avLst/>
          </a:prstGeom>
        </p:spPr>
      </p:pic>
      <p:pic>
        <p:nvPicPr>
          <p:cNvPr id="11" name="Picture 10"/>
          <p:cNvPicPr>
            <a:picLocks noChangeAspect="1"/>
          </p:cNvPicPr>
          <p:nvPr/>
        </p:nvPicPr>
        <p:blipFill>
          <a:blip r:embed="rId4"/>
          <a:stretch>
            <a:fillRect/>
          </a:stretch>
        </p:blipFill>
        <p:spPr>
          <a:xfrm>
            <a:off x="5598819" y="4568461"/>
            <a:ext cx="2442551" cy="1880764"/>
          </a:xfrm>
          <a:prstGeom prst="rect">
            <a:avLst/>
          </a:prstGeom>
        </p:spPr>
      </p:pic>
      <p:sp>
        <p:nvSpPr>
          <p:cNvPr id="7" name="Footer Placeholder 6">
            <a:extLst>
              <a:ext uri="{FF2B5EF4-FFF2-40B4-BE49-F238E27FC236}">
                <a16:creationId xmlns:a16="http://schemas.microsoft.com/office/drawing/2014/main" id="{22EBBFA1-002C-16B2-B2FF-2FF62DA92814}"/>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2913724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a:t>FCC-</a:t>
            </a:r>
            <a:r>
              <a:rPr lang="en-GB" dirty="0" err="1"/>
              <a:t>hh</a:t>
            </a:r>
            <a:r>
              <a:rPr lang="en-GB" dirty="0"/>
              <a:t> parameters and constraints</a:t>
            </a:r>
          </a:p>
        </p:txBody>
      </p:sp>
      <p:sp>
        <p:nvSpPr>
          <p:cNvPr id="3" name="Content Placeholder 2"/>
          <p:cNvSpPr>
            <a:spLocks noGrp="1"/>
          </p:cNvSpPr>
          <p:nvPr>
            <p:ph idx="1"/>
          </p:nvPr>
        </p:nvSpPr>
        <p:spPr>
          <a:xfrm>
            <a:off x="9511554" y="1247592"/>
            <a:ext cx="2680446" cy="5299837"/>
          </a:xfrm>
        </p:spPr>
        <p:txBody>
          <a:bodyPr>
            <a:normAutofit fontScale="92500" lnSpcReduction="20000"/>
          </a:bodyPr>
          <a:lstStyle/>
          <a:p>
            <a:r>
              <a:rPr lang="it-IT" dirty="0"/>
              <a:t>Highlighted in red </a:t>
            </a:r>
            <a:r>
              <a:rPr lang="it-IT" dirty="0">
                <a:sym typeface="Wingdings" panose="05000000000000000000" pitchFamily="2" charset="2"/>
              </a:rPr>
              <a:t> drivers for muon systems</a:t>
            </a:r>
            <a:endParaRPr lang="en-GB" dirty="0">
              <a:sym typeface="Wingdings" panose="05000000000000000000" pitchFamily="2" charset="2"/>
            </a:endParaRPr>
          </a:p>
          <a:p>
            <a:r>
              <a:rPr lang="it-IT" dirty="0">
                <a:sym typeface="Wingdings" panose="05000000000000000000" pitchFamily="2" charset="2"/>
              </a:rPr>
              <a:t>A factor 6 higher average rate w.r.t HL-LHC</a:t>
            </a:r>
          </a:p>
          <a:p>
            <a:r>
              <a:rPr lang="it-IT" dirty="0">
                <a:sym typeface="Wingdings" panose="05000000000000000000" pitchFamily="2" charset="2"/>
              </a:rPr>
              <a:t>Physics boosted in the forward regions  muon precision </a:t>
            </a:r>
            <a:r>
              <a:rPr lang="en-US" altLang="en-US" dirty="0"/>
              <a:t>|</a:t>
            </a:r>
            <a:r>
              <a:rPr lang="en-US" altLang="en-US" dirty="0">
                <a:sym typeface="Symbol" panose="05050102010706020507" pitchFamily="18" charset="2"/>
              </a:rPr>
              <a:t>|</a:t>
            </a:r>
            <a:r>
              <a:rPr lang="en-GB" altLang="en-US" dirty="0">
                <a:sym typeface="Symbol" panose="05050102010706020507" pitchFamily="18" charset="2"/>
              </a:rPr>
              <a:t>~</a:t>
            </a:r>
            <a:r>
              <a:rPr lang="en-US" altLang="en-US" dirty="0">
                <a:sym typeface="Symbol" panose="05050102010706020507" pitchFamily="18" charset="2"/>
              </a:rPr>
              <a:t>4</a:t>
            </a:r>
            <a:endParaRPr lang="it-IT" dirty="0">
              <a:sym typeface="Wingdings" panose="05000000000000000000" pitchFamily="2" charset="2"/>
            </a:endParaRPr>
          </a:p>
          <a:p>
            <a:r>
              <a:rPr lang="it-IT" dirty="0">
                <a:sym typeface="Wingdings" panose="05000000000000000000" pitchFamily="2" charset="2"/>
              </a:rPr>
              <a:t>Combined muon tracking</a:t>
            </a:r>
          </a:p>
          <a:p>
            <a:r>
              <a:rPr lang="it-IT" dirty="0">
                <a:sym typeface="Wingdings" panose="05000000000000000000" pitchFamily="2" charset="2"/>
              </a:rPr>
              <a:t>Stand-alone muon trigger </a:t>
            </a:r>
          </a:p>
          <a:p>
            <a:r>
              <a:rPr lang="it-IT" dirty="0">
                <a:sym typeface="Wingdings" panose="05000000000000000000" pitchFamily="2" charset="2"/>
              </a:rPr>
              <a:t>X10 pileup  option to lower at 5 ns the BC to reduce the bunch intensity</a:t>
            </a:r>
          </a:p>
        </p:txBody>
      </p:sp>
      <p:graphicFrame>
        <p:nvGraphicFramePr>
          <p:cNvPr id="4" name="Table 3"/>
          <p:cNvGraphicFramePr>
            <a:graphicFrameLocks noGrp="1"/>
          </p:cNvGraphicFramePr>
          <p:nvPr>
            <p:extLst>
              <p:ext uri="{D42A27DB-BD31-4B8C-83A1-F6EECF244321}">
                <p14:modId xmlns:p14="http://schemas.microsoft.com/office/powerpoint/2010/main" val="4032682234"/>
              </p:ext>
            </p:extLst>
          </p:nvPr>
        </p:nvGraphicFramePr>
        <p:xfrm>
          <a:off x="367554" y="1247592"/>
          <a:ext cx="9144000" cy="4446714"/>
        </p:xfrm>
        <a:graphic>
          <a:graphicData uri="http://schemas.openxmlformats.org/drawingml/2006/table">
            <a:tbl>
              <a:tblPr firstRow="1" bandRow="1"/>
              <a:tblGrid>
                <a:gridCol w="2790730">
                  <a:extLst>
                    <a:ext uri="{9D8B030D-6E8A-4147-A177-3AD203B41FA5}">
                      <a16:colId xmlns:a16="http://schemas.microsoft.com/office/drawing/2014/main" val="20000"/>
                    </a:ext>
                  </a:extLst>
                </a:gridCol>
                <a:gridCol w="1014584">
                  <a:extLst>
                    <a:ext uri="{9D8B030D-6E8A-4147-A177-3AD203B41FA5}">
                      <a16:colId xmlns:a16="http://schemas.microsoft.com/office/drawing/2014/main" val="20001"/>
                    </a:ext>
                  </a:extLst>
                </a:gridCol>
                <a:gridCol w="100803">
                  <a:extLst>
                    <a:ext uri="{9D8B030D-6E8A-4147-A177-3AD203B41FA5}">
                      <a16:colId xmlns:a16="http://schemas.microsoft.com/office/drawing/2014/main" val="1072247410"/>
                    </a:ext>
                  </a:extLst>
                </a:gridCol>
                <a:gridCol w="1097930">
                  <a:extLst>
                    <a:ext uri="{9D8B030D-6E8A-4147-A177-3AD203B41FA5}">
                      <a16:colId xmlns:a16="http://schemas.microsoft.com/office/drawing/2014/main" val="20003"/>
                    </a:ext>
                  </a:extLst>
                </a:gridCol>
                <a:gridCol w="1370123">
                  <a:extLst>
                    <a:ext uri="{9D8B030D-6E8A-4147-A177-3AD203B41FA5}">
                      <a16:colId xmlns:a16="http://schemas.microsoft.com/office/drawing/2014/main" val="20004"/>
                    </a:ext>
                  </a:extLst>
                </a:gridCol>
                <a:gridCol w="1384915">
                  <a:extLst>
                    <a:ext uri="{9D8B030D-6E8A-4147-A177-3AD203B41FA5}">
                      <a16:colId xmlns:a16="http://schemas.microsoft.com/office/drawing/2014/main" val="20005"/>
                    </a:ext>
                  </a:extLst>
                </a:gridCol>
                <a:gridCol w="1384915">
                  <a:extLst>
                    <a:ext uri="{9D8B030D-6E8A-4147-A177-3AD203B41FA5}">
                      <a16:colId xmlns:a16="http://schemas.microsoft.com/office/drawing/2014/main" val="2362098517"/>
                    </a:ext>
                  </a:extLst>
                </a:gridCol>
              </a:tblGrid>
              <a:tr h="394422">
                <a:tc>
                  <a:txBody>
                    <a:bodyPr/>
                    <a:lstStyle>
                      <a:lvl1pPr marL="0" algn="l" defTabSz="457200" rtl="0" eaLnBrk="1" latinLnBrk="0" hangingPunct="1">
                        <a:defRPr kumimoji="0" sz="1800" b="1" kern="1200">
                          <a:solidFill>
                            <a:schemeClr val="lt1"/>
                          </a:solidFill>
                          <a:latin typeface="Arial"/>
                        </a:defRPr>
                      </a:lvl1pPr>
                      <a:lvl2pPr marL="457200" algn="l" defTabSz="457200" rtl="0" eaLnBrk="1" latinLnBrk="0" hangingPunct="1">
                        <a:defRPr kumimoji="0" sz="1800" b="1" kern="1200">
                          <a:solidFill>
                            <a:schemeClr val="lt1"/>
                          </a:solidFill>
                          <a:latin typeface="Arial"/>
                        </a:defRPr>
                      </a:lvl2pPr>
                      <a:lvl3pPr marL="914400" algn="l" defTabSz="457200" rtl="0" eaLnBrk="1" latinLnBrk="0" hangingPunct="1">
                        <a:defRPr kumimoji="0" sz="1800" b="1" kern="1200">
                          <a:solidFill>
                            <a:schemeClr val="lt1"/>
                          </a:solidFill>
                          <a:latin typeface="Arial"/>
                        </a:defRPr>
                      </a:lvl3pPr>
                      <a:lvl4pPr marL="1371600" algn="l" defTabSz="457200" rtl="0" eaLnBrk="1" latinLnBrk="0" hangingPunct="1">
                        <a:defRPr kumimoji="0" sz="1800" b="1" kern="1200">
                          <a:solidFill>
                            <a:schemeClr val="lt1"/>
                          </a:solidFill>
                          <a:latin typeface="Arial"/>
                        </a:defRPr>
                      </a:lvl4pPr>
                      <a:lvl5pPr marL="1828800" algn="l" defTabSz="457200" rtl="0" eaLnBrk="1" latinLnBrk="0" hangingPunct="1">
                        <a:defRPr kumimoji="0" sz="1800" b="1" kern="1200">
                          <a:solidFill>
                            <a:schemeClr val="lt1"/>
                          </a:solidFill>
                          <a:latin typeface="Arial"/>
                        </a:defRPr>
                      </a:lvl5pPr>
                      <a:lvl6pPr marL="2286000" algn="l" defTabSz="457200" rtl="0" eaLnBrk="1" latinLnBrk="0" hangingPunct="1">
                        <a:defRPr kumimoji="0" sz="1800" b="1" kern="1200">
                          <a:solidFill>
                            <a:schemeClr val="lt1"/>
                          </a:solidFill>
                          <a:latin typeface="Arial"/>
                        </a:defRPr>
                      </a:lvl6pPr>
                      <a:lvl7pPr marL="2743200" algn="l" defTabSz="457200" rtl="0" eaLnBrk="1" latinLnBrk="0" hangingPunct="1">
                        <a:defRPr kumimoji="0" sz="1800" b="1" kern="1200">
                          <a:solidFill>
                            <a:schemeClr val="lt1"/>
                          </a:solidFill>
                          <a:latin typeface="Arial"/>
                        </a:defRPr>
                      </a:lvl7pPr>
                      <a:lvl8pPr marL="3200400" algn="l" defTabSz="457200" rtl="0" eaLnBrk="1" latinLnBrk="0" hangingPunct="1">
                        <a:defRPr kumimoji="0" sz="1800" b="1" kern="1200">
                          <a:solidFill>
                            <a:schemeClr val="lt1"/>
                          </a:solidFill>
                          <a:latin typeface="Arial"/>
                        </a:defRPr>
                      </a:lvl8pPr>
                      <a:lvl9pPr marL="3657600" algn="l" defTabSz="457200" rtl="0" eaLnBrk="1" latinLnBrk="0" hangingPunct="1">
                        <a:defRPr kumimoji="0" sz="1800" b="1" kern="1200">
                          <a:solidFill>
                            <a:schemeClr val="lt1"/>
                          </a:solidFill>
                          <a:latin typeface="Arial"/>
                        </a:defRPr>
                      </a:lvl9pPr>
                    </a:lstStyle>
                    <a:p>
                      <a:r>
                        <a:rPr lang="en-GB" sz="150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gridSpan="3">
                  <a:txBody>
                    <a:bodyPr/>
                    <a:lstStyle>
                      <a:lvl1pPr marL="0" algn="l" defTabSz="457200" rtl="0" eaLnBrk="1" latinLnBrk="0" hangingPunct="1">
                        <a:defRPr kumimoji="0" sz="1800" b="1" kern="1200">
                          <a:solidFill>
                            <a:schemeClr val="lt1"/>
                          </a:solidFill>
                          <a:latin typeface="Arial"/>
                        </a:defRPr>
                      </a:lvl1pPr>
                      <a:lvl2pPr marL="457200" algn="l" defTabSz="457200" rtl="0" eaLnBrk="1" latinLnBrk="0" hangingPunct="1">
                        <a:defRPr kumimoji="0" sz="1800" b="1" kern="1200">
                          <a:solidFill>
                            <a:schemeClr val="lt1"/>
                          </a:solidFill>
                          <a:latin typeface="Arial"/>
                        </a:defRPr>
                      </a:lvl2pPr>
                      <a:lvl3pPr marL="914400" algn="l" defTabSz="457200" rtl="0" eaLnBrk="1" latinLnBrk="0" hangingPunct="1">
                        <a:defRPr kumimoji="0" sz="1800" b="1" kern="1200">
                          <a:solidFill>
                            <a:schemeClr val="lt1"/>
                          </a:solidFill>
                          <a:latin typeface="Arial"/>
                        </a:defRPr>
                      </a:lvl3pPr>
                      <a:lvl4pPr marL="1371600" algn="l" defTabSz="457200" rtl="0" eaLnBrk="1" latinLnBrk="0" hangingPunct="1">
                        <a:defRPr kumimoji="0" sz="1800" b="1" kern="1200">
                          <a:solidFill>
                            <a:schemeClr val="lt1"/>
                          </a:solidFill>
                          <a:latin typeface="Arial"/>
                        </a:defRPr>
                      </a:lvl4pPr>
                      <a:lvl5pPr marL="1828800" algn="l" defTabSz="457200" rtl="0" eaLnBrk="1" latinLnBrk="0" hangingPunct="1">
                        <a:defRPr kumimoji="0" sz="1800" b="1" kern="1200">
                          <a:solidFill>
                            <a:schemeClr val="lt1"/>
                          </a:solidFill>
                          <a:latin typeface="Arial"/>
                        </a:defRPr>
                      </a:lvl5pPr>
                      <a:lvl6pPr marL="2286000" algn="l" defTabSz="457200" rtl="0" eaLnBrk="1" latinLnBrk="0" hangingPunct="1">
                        <a:defRPr kumimoji="0" sz="1800" b="1" kern="1200">
                          <a:solidFill>
                            <a:schemeClr val="lt1"/>
                          </a:solidFill>
                          <a:latin typeface="Arial"/>
                        </a:defRPr>
                      </a:lvl6pPr>
                      <a:lvl7pPr marL="2743200" algn="l" defTabSz="457200" rtl="0" eaLnBrk="1" latinLnBrk="0" hangingPunct="1">
                        <a:defRPr kumimoji="0" sz="1800" b="1" kern="1200">
                          <a:solidFill>
                            <a:schemeClr val="lt1"/>
                          </a:solidFill>
                          <a:latin typeface="Arial"/>
                        </a:defRPr>
                      </a:lvl7pPr>
                      <a:lvl8pPr marL="3200400" algn="l" defTabSz="457200" rtl="0" eaLnBrk="1" latinLnBrk="0" hangingPunct="1">
                        <a:defRPr kumimoji="0" sz="1800" b="1" kern="1200">
                          <a:solidFill>
                            <a:schemeClr val="lt1"/>
                          </a:solidFill>
                          <a:latin typeface="Arial"/>
                        </a:defRPr>
                      </a:lvl8pPr>
                      <a:lvl9pPr marL="3657600" algn="l" defTabSz="457200" rtl="0" eaLnBrk="1" latinLnBrk="0" hangingPunct="1">
                        <a:defRPr kumimoji="0" sz="1800" b="1" kern="1200">
                          <a:solidFill>
                            <a:schemeClr val="lt1"/>
                          </a:solidFill>
                          <a:latin typeface="Arial"/>
                        </a:defRPr>
                      </a:lvl9pPr>
                    </a:lstStyle>
                    <a:p>
                      <a:pPr algn="ctr"/>
                      <a:r>
                        <a:rPr lang="en-GB" sz="1500" b="1" dirty="0">
                          <a:solidFill>
                            <a:schemeClr val="bg1"/>
                          </a:solidFill>
                        </a:rPr>
                        <a:t>FCC-</a:t>
                      </a:r>
                      <a:r>
                        <a:rPr lang="en-GB" sz="1500" b="1" dirty="0" err="1">
                          <a:solidFill>
                            <a:schemeClr val="bg1"/>
                          </a:solidFill>
                        </a:rPr>
                        <a:t>hh</a:t>
                      </a:r>
                      <a:endParaRPr lang="en-GB" sz="1500" b="1" dirty="0">
                        <a:solidFill>
                          <a:schemeClr val="bg1"/>
                        </a:solidFill>
                      </a:endParaRP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lang="en-GB" sz="1500" b="1" dirty="0">
                          <a:solidFill>
                            <a:schemeClr val="bg1"/>
                          </a:solidFill>
                        </a:rPr>
                        <a:t>HE-LHC</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lang="de-AT" sz="1500" b="1" dirty="0">
                          <a:solidFill>
                            <a:schemeClr val="bg1"/>
                          </a:solidFill>
                        </a:rPr>
                        <a:t>HL-LHC</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lang="de-AT" sz="1500" b="1" dirty="0">
                          <a:solidFill>
                            <a:schemeClr val="bg1"/>
                          </a:solidFill>
                        </a:rPr>
                        <a:t>LHC</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85750">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pPr marL="0" algn="ctr" rtl="0" eaLnBrk="1" latinLnBrk="0" hangingPunct="1"/>
                      <a:r>
                        <a:rPr kumimoji="0" lang="en-GB" sz="1400" b="1" kern="1200" dirty="0">
                          <a:solidFill>
                            <a:srgbClr val="FF0000"/>
                          </a:solidFill>
                          <a:latin typeface="Arial"/>
                          <a:ea typeface="+mn-ea"/>
                          <a:cs typeface="+mn-cs"/>
                        </a:rPr>
                        <a:t>100</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27</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14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14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85750">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F0F0"/>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accent4">
                              <a:lumMod val="75000"/>
                            </a:schemeClr>
                          </a:solidFill>
                          <a:latin typeface="Arial"/>
                          <a:ea typeface="+mn-ea"/>
                          <a:cs typeface="+mn-cs"/>
                        </a:rPr>
                        <a:t>16</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accent4">
                              <a:lumMod val="75000"/>
                            </a:schemeClr>
                          </a:solidFill>
                          <a:latin typeface="Arial"/>
                          <a:ea typeface="+mn-ea"/>
                          <a:cs typeface="+mn-cs"/>
                        </a:rPr>
                        <a:t>16</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8.33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8.33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311646">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a:ea typeface="+mn-ea"/>
                          <a:cs typeface="+mn-cs"/>
                        </a:rPr>
                        <a:t>circumference</a:t>
                      </a:r>
                      <a:r>
                        <a:rPr kumimoji="0" lang="de-AT" sz="1400" b="1" kern="1200" baseline="0" dirty="0">
                          <a:solidFill>
                            <a:schemeClr val="dk1"/>
                          </a:solidFill>
                          <a:latin typeface="Arial"/>
                          <a:ea typeface="+mn-ea"/>
                          <a:cs typeface="+mn-cs"/>
                        </a:rPr>
                        <a:t> </a:t>
                      </a:r>
                      <a:r>
                        <a:rPr kumimoji="0" lang="en-GB" sz="1400" b="1" kern="1200" dirty="0">
                          <a:solidFill>
                            <a:schemeClr val="dk1"/>
                          </a:solidFill>
                          <a:latin typeface="+mn-lt"/>
                          <a:ea typeface="+mn-ea"/>
                          <a:cs typeface="+mn-cs"/>
                        </a:rPr>
                        <a:t>[km]</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97.75</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26.7</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26.7</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26.7</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311646">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a:solidFill>
                            <a:schemeClr val="accent4">
                              <a:lumMod val="75000"/>
                            </a:schemeClr>
                          </a:solidFill>
                          <a:latin typeface="Arial"/>
                          <a:ea typeface="+mn-ea"/>
                          <a:cs typeface="+mn-cs"/>
                        </a:rPr>
                        <a:t>0.5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a:solidFill>
                            <a:schemeClr val="accent4">
                              <a:lumMod val="75000"/>
                            </a:schemeClr>
                          </a:solidFill>
                          <a:latin typeface="Arial"/>
                          <a:ea typeface="+mn-ea"/>
                          <a:cs typeface="+mn-cs"/>
                        </a:rPr>
                        <a:t>1.12</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1.12</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0.58</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85750">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intensity  [10</a:t>
                      </a:r>
                      <a:r>
                        <a:rPr kumimoji="0" lang="en-GB" sz="1400" b="1" kern="1200" baseline="30000" dirty="0">
                          <a:solidFill>
                            <a:schemeClr val="dk1"/>
                          </a:solidFill>
                          <a:latin typeface="Arial"/>
                          <a:ea typeface="+mn-ea"/>
                          <a:cs typeface="+mn-cs"/>
                        </a:rPr>
                        <a:t>11</a:t>
                      </a:r>
                      <a:r>
                        <a:rPr kumimoji="0" lang="en-GB" sz="1400" b="1" kern="1200" dirty="0">
                          <a:solidFill>
                            <a:schemeClr val="dk1"/>
                          </a:solidFill>
                          <a:latin typeface="Arial"/>
                          <a:ea typeface="+mn-ea"/>
                          <a:cs typeface="+mn-cs"/>
                        </a:rPr>
                        <a:t>]</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1</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a:solidFill>
                            <a:srgbClr val="FF0000"/>
                          </a:solidFill>
                          <a:latin typeface="Arial"/>
                          <a:ea typeface="+mn-ea"/>
                          <a:cs typeface="+mn-cs"/>
                        </a:rPr>
                        <a:t>1 (0.2)</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a:solidFill>
                            <a:srgbClr val="FF0000"/>
                          </a:solidFill>
                          <a:latin typeface="Arial"/>
                          <a:ea typeface="+mn-ea"/>
                          <a:cs typeface="+mn-cs"/>
                        </a:rPr>
                        <a:t>2.2 (0.44)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a:solidFill>
                            <a:srgbClr val="FF0000"/>
                          </a:solidFill>
                          <a:latin typeface="Arial"/>
                          <a:ea typeface="+mn-ea"/>
                          <a:cs typeface="+mn-cs"/>
                        </a:rPr>
                        <a:t>2.2 </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1.15</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85750">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spacing  [ns]</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25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a:solidFill>
                            <a:srgbClr val="FF0000"/>
                          </a:solidFill>
                          <a:latin typeface="Arial"/>
                          <a:ea typeface="+mn-ea"/>
                          <a:cs typeface="+mn-cs"/>
                        </a:rPr>
                        <a:t>25 (5)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a:solidFill>
                            <a:srgbClr val="FF0000"/>
                          </a:solidFill>
                          <a:latin typeface="Arial"/>
                          <a:ea typeface="+mn-ea"/>
                          <a:cs typeface="+mn-cs"/>
                        </a:rPr>
                        <a:t>25 (5)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a:solidFill>
                            <a:srgbClr val="FF0000"/>
                          </a:solidFill>
                          <a:latin typeface="Arial"/>
                          <a:ea typeface="+mn-ea"/>
                          <a:cs typeface="+mn-cs"/>
                        </a:rPr>
                        <a:t>25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25</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85750">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r>
                        <a:rPr kumimoji="0" lang="en-GB" sz="1400" b="1" kern="1200" dirty="0" err="1">
                          <a:solidFill>
                            <a:schemeClr val="dk1"/>
                          </a:solidFill>
                          <a:latin typeface="Arial"/>
                          <a:ea typeface="+mn-ea"/>
                          <a:cs typeface="+mn-cs"/>
                        </a:rPr>
                        <a:t>synchr</a:t>
                      </a:r>
                      <a:r>
                        <a:rPr kumimoji="0" lang="en-GB" sz="1400" b="1" kern="1200" dirty="0">
                          <a:solidFill>
                            <a:schemeClr val="dk1"/>
                          </a:solidFill>
                          <a:latin typeface="Arial"/>
                          <a:ea typeface="+mn-ea"/>
                          <a:cs typeface="+mn-cs"/>
                        </a:rPr>
                        <a:t>. rad. power / ring [kW]</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pPr algn="ctr"/>
                      <a:r>
                        <a:rPr kumimoji="0" lang="en-GB" sz="1400" b="1" kern="1200" dirty="0">
                          <a:solidFill>
                            <a:schemeClr val="accent4">
                              <a:lumMod val="75000"/>
                            </a:schemeClr>
                          </a:solidFill>
                          <a:latin typeface="Arial"/>
                          <a:ea typeface="+mn-ea"/>
                          <a:cs typeface="+mn-cs"/>
                        </a:rPr>
                        <a:t>2400</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pPr algn="ctr"/>
                      <a:endParaRPr kumimoji="0" lang="en-GB" sz="1800" b="1" kern="1200" dirty="0">
                        <a:solidFill>
                          <a:schemeClr val="dk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a:solidFill>
                            <a:schemeClr val="accent4">
                              <a:lumMod val="75000"/>
                            </a:schemeClr>
                          </a:solidFill>
                          <a:latin typeface="Arial"/>
                          <a:ea typeface="+mn-ea"/>
                          <a:cs typeface="+mn-cs"/>
                        </a:rPr>
                        <a:t>101</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pPr algn="ctr"/>
                      <a:r>
                        <a:rPr kumimoji="0" lang="en-GB" sz="1400" b="1" kern="1200" dirty="0">
                          <a:solidFill>
                            <a:schemeClr val="accent4">
                              <a:lumMod val="75000"/>
                            </a:schemeClr>
                          </a:solidFill>
                          <a:latin typeface="Arial"/>
                          <a:ea typeface="+mn-ea"/>
                          <a:cs typeface="+mn-cs"/>
                        </a:rPr>
                        <a:t>7.3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3.6</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299242539"/>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SR</a:t>
                      </a:r>
                      <a:r>
                        <a:rPr kumimoji="0" lang="en-GB" sz="1400" b="1" kern="1200" baseline="0" dirty="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28.4</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pPr algn="ctr"/>
                      <a:endParaRPr kumimoji="0" lang="en-GB" sz="1800" b="1" kern="1200" dirty="0">
                        <a:solidFill>
                          <a:schemeClr val="dk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4.6</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0.33</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0.17</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GB" sz="1400" b="1" kern="1200" dirty="0">
                          <a:solidFill>
                            <a:schemeClr val="dk1"/>
                          </a:solidFill>
                          <a:latin typeface="Arial" panose="020B0604020202020204" pitchFamily="34" charset="0"/>
                          <a:ea typeface="+mn-ea"/>
                          <a:cs typeface="Arial" panose="020B0604020202020204" pitchFamily="34" charset="0"/>
                        </a:rPr>
                        <a:t>long. emit. damping time [h]</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0.54</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pPr algn="ctr"/>
                      <a:endParaRPr kumimoji="0" lang="en-GB" sz="1800" b="1" kern="1200" dirty="0">
                        <a:solidFill>
                          <a:schemeClr val="dk1"/>
                        </a:solidFill>
                        <a:latin typeface="Arial"/>
                        <a:ea typeface="+mn-ea"/>
                        <a:cs typeface="+mn-cs"/>
                      </a:endParaRPr>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1.8</a:t>
                      </a:r>
                      <a:endParaRPr kumimoji="0" lang="en-GB" sz="1400" b="1" kern="1200" dirty="0">
                        <a:solidFill>
                          <a:schemeClr val="accent4">
                            <a:lumMod val="75000"/>
                          </a:schemeClr>
                        </a:solidFill>
                        <a:latin typeface="Arial"/>
                        <a:ea typeface="+mn-ea"/>
                        <a:cs typeface="+mn-cs"/>
                      </a:endParaRPr>
                    </a:p>
                  </a:txBody>
                  <a:tcPr marL="68580" marR="68580" marT="34290" marB="34290">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baseline="0" dirty="0">
                          <a:solidFill>
                            <a:schemeClr val="accent4">
                              <a:lumMod val="75000"/>
                            </a:schemeClr>
                          </a:solidFill>
                          <a:latin typeface="Arial"/>
                          <a:ea typeface="+mn-ea"/>
                          <a:cs typeface="+mn-cs"/>
                        </a:rPr>
                        <a:t> 12.9</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12.9</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a:ea typeface="+mn-ea"/>
                          <a:cs typeface="+mn-cs"/>
                        </a:rPr>
                        <a:t>beta*</a:t>
                      </a:r>
                      <a:r>
                        <a:rPr kumimoji="0" lang="de-AT" sz="1400" b="1" kern="1200" baseline="0" dirty="0">
                          <a:solidFill>
                            <a:schemeClr val="dk1"/>
                          </a:solidFill>
                          <a:latin typeface="Arial"/>
                          <a:ea typeface="+mn-ea"/>
                          <a:cs typeface="+mn-cs"/>
                        </a:rPr>
                        <a:t> </a:t>
                      </a:r>
                      <a:r>
                        <a:rPr kumimoji="0" lang="en-GB" sz="1400" b="1" kern="1200" dirty="0">
                          <a:solidFill>
                            <a:schemeClr val="dk1"/>
                          </a:solidFill>
                          <a:latin typeface="+mn-lt"/>
                          <a:ea typeface="+mn-ea"/>
                          <a:cs typeface="+mn-cs"/>
                        </a:rPr>
                        <a:t>[m]</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1.1</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0.3</a:t>
                      </a:r>
                      <a:endParaRPr kumimoji="0" lang="en-GB" sz="1400" b="1" kern="1200" dirty="0">
                        <a:solidFill>
                          <a:schemeClr val="accent4">
                            <a:lumMod val="75000"/>
                          </a:schemeClr>
                        </a:solidFill>
                        <a:latin typeface="Arial"/>
                        <a:ea typeface="+mn-ea"/>
                        <a:cs typeface="+mn-cs"/>
                      </a:endParaRPr>
                    </a:p>
                  </a:txBody>
                  <a:tcPr marL="68580" marR="68580" marT="34290" marB="34290">
                    <a:lnL w="12700" cmpd="sng">
                      <a:solidFill>
                        <a:prstClr val="black"/>
                      </a:solidFill>
                      <a:prstDash val="soli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dirty="0"/>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0.25</a:t>
                      </a:r>
                    </a:p>
                  </a:txBody>
                  <a:tcPr marL="68580" marR="68580" marT="34290" marB="34290">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accent4">
                              <a:lumMod val="75000"/>
                            </a:schemeClr>
                          </a:solidFill>
                          <a:latin typeface="Arial"/>
                          <a:ea typeface="+mn-ea"/>
                          <a:cs typeface="+mn-cs"/>
                        </a:rPr>
                        <a:t>0.20</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0.55</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Arial"/>
                          <a:ea typeface="+mn-ea"/>
                          <a:cs typeface="+mn-cs"/>
                        </a:rPr>
                        <a:t>normalized emittance</a:t>
                      </a:r>
                      <a:r>
                        <a:rPr kumimoji="0" lang="en-US" sz="1400" b="1" kern="1200" baseline="0" dirty="0">
                          <a:solidFill>
                            <a:schemeClr val="dk1"/>
                          </a:solidFill>
                          <a:latin typeface="Arial"/>
                          <a:ea typeface="+mn-ea"/>
                          <a:cs typeface="+mn-cs"/>
                        </a:rPr>
                        <a:t> [</a:t>
                      </a:r>
                      <a:r>
                        <a:rPr kumimoji="0" lang="en-US" sz="1400" b="1" kern="1200" baseline="0" dirty="0">
                          <a:solidFill>
                            <a:schemeClr val="dk1"/>
                          </a:solidFill>
                          <a:latin typeface="Symbol" panose="05050102010706020507" pitchFamily="18" charset="2"/>
                          <a:ea typeface="+mn-ea"/>
                          <a:cs typeface="+mn-cs"/>
                        </a:rPr>
                        <a:t>m</a:t>
                      </a:r>
                      <a:r>
                        <a:rPr kumimoji="0" lang="en-US" sz="1400" b="1" kern="1200" baseline="0" dirty="0">
                          <a:solidFill>
                            <a:schemeClr val="dk1"/>
                          </a:solidFill>
                          <a:latin typeface="Arial"/>
                          <a:ea typeface="+mn-ea"/>
                          <a:cs typeface="+mn-cs"/>
                        </a:rPr>
                        <a:t>m]</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2.2 (0.4)</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dirty="0"/>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2.5</a:t>
                      </a:r>
                      <a:r>
                        <a:rPr kumimoji="0" lang="de-AT" sz="1400" b="1" kern="1200" baseline="0" dirty="0">
                          <a:solidFill>
                            <a:schemeClr val="accent4">
                              <a:lumMod val="75000"/>
                            </a:schemeClr>
                          </a:solidFill>
                          <a:latin typeface="Arial"/>
                          <a:ea typeface="+mn-ea"/>
                          <a:cs typeface="+mn-cs"/>
                        </a:rPr>
                        <a:t> (0.5)</a:t>
                      </a:r>
                      <a:endParaRPr kumimoji="0" lang="de-AT" sz="1400" b="1" kern="1200" dirty="0">
                        <a:solidFill>
                          <a:schemeClr val="accent4">
                            <a:lumMod val="75000"/>
                          </a:schemeClr>
                        </a:solidFill>
                        <a:latin typeface="Arial"/>
                        <a:ea typeface="+mn-ea"/>
                        <a:cs typeface="+mn-cs"/>
                      </a:endParaRPr>
                    </a:p>
                  </a:txBody>
                  <a:tcPr marL="68580" marR="68580" marT="34290" marB="34290">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accent4">
                              <a:lumMod val="75000"/>
                            </a:schemeClr>
                          </a:solidFill>
                          <a:latin typeface="Arial"/>
                          <a:ea typeface="+mn-ea"/>
                          <a:cs typeface="+mn-cs"/>
                        </a:rPr>
                        <a:t>2.5</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3.75</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US" sz="1400" b="1" kern="1200" dirty="0">
                          <a:solidFill>
                            <a:schemeClr val="dk1"/>
                          </a:solidFill>
                          <a:latin typeface="Arial"/>
                          <a:ea typeface="+mn-ea"/>
                          <a:cs typeface="+mn-cs"/>
                        </a:rPr>
                        <a:t>peak luminosity [10</a:t>
                      </a:r>
                      <a:r>
                        <a:rPr kumimoji="0" lang="en-US" sz="1400" b="1" kern="1200" baseline="30000" dirty="0">
                          <a:solidFill>
                            <a:schemeClr val="dk1"/>
                          </a:solidFill>
                          <a:latin typeface="Arial"/>
                          <a:ea typeface="+mn-ea"/>
                          <a:cs typeface="+mn-cs"/>
                        </a:rPr>
                        <a:t>34</a:t>
                      </a:r>
                      <a:r>
                        <a:rPr kumimoji="0" lang="en-US" sz="1400" b="1" kern="1200" dirty="0">
                          <a:solidFill>
                            <a:schemeClr val="dk1"/>
                          </a:solidFill>
                          <a:latin typeface="Arial"/>
                          <a:ea typeface="+mn-ea"/>
                          <a:cs typeface="+mn-cs"/>
                        </a:rPr>
                        <a:t> cm</a:t>
                      </a:r>
                      <a:r>
                        <a:rPr kumimoji="0" lang="en-US" sz="1400" b="1" kern="1200" baseline="30000" dirty="0">
                          <a:solidFill>
                            <a:schemeClr val="dk1"/>
                          </a:solidFill>
                          <a:latin typeface="Arial"/>
                          <a:ea typeface="+mn-ea"/>
                          <a:cs typeface="+mn-cs"/>
                        </a:rPr>
                        <a:t>-2</a:t>
                      </a:r>
                      <a:r>
                        <a:rPr kumimoji="0" lang="en-US" sz="1400" b="1" kern="1200" dirty="0">
                          <a:solidFill>
                            <a:schemeClr val="dk1"/>
                          </a:solidFill>
                          <a:latin typeface="Arial"/>
                          <a:ea typeface="+mn-ea"/>
                          <a:cs typeface="+mn-cs"/>
                        </a:rPr>
                        <a:t>s</a:t>
                      </a:r>
                      <a:r>
                        <a:rPr kumimoji="0" lang="en-US" sz="1400" b="1" kern="1200" baseline="30000" dirty="0">
                          <a:solidFill>
                            <a:schemeClr val="dk1"/>
                          </a:solidFill>
                          <a:latin typeface="Arial"/>
                          <a:ea typeface="+mn-ea"/>
                          <a:cs typeface="+mn-cs"/>
                        </a:rPr>
                        <a:t>-1</a:t>
                      </a:r>
                      <a:r>
                        <a:rPr kumimoji="0" lang="en-US" sz="1400" b="1" kern="1200" dirty="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5</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lang="en-US" sz="1400" b="1" dirty="0">
                          <a:solidFill>
                            <a:srgbClr val="FF0000"/>
                          </a:solidFill>
                        </a:rPr>
                        <a:t>30</a:t>
                      </a:r>
                      <a:endParaRPr lang="en-GB" sz="1400" b="1" dirty="0">
                        <a:solidFill>
                          <a:srgbClr val="FF0000"/>
                        </a:solidFill>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prstClr val="black"/>
                      </a:solidFill>
                      <a:prstDash val="soli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25</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5</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1</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959560122"/>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events/bunch crossing</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170</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1000 (200)</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~800</a:t>
                      </a:r>
                      <a:r>
                        <a:rPr kumimoji="0" lang="de-AT" sz="1400" b="1" kern="1200" baseline="0" dirty="0">
                          <a:solidFill>
                            <a:srgbClr val="FF0000"/>
                          </a:solidFill>
                          <a:latin typeface="Arial"/>
                          <a:ea typeface="+mn-ea"/>
                          <a:cs typeface="+mn-cs"/>
                        </a:rPr>
                        <a:t> </a:t>
                      </a:r>
                      <a:r>
                        <a:rPr kumimoji="0" lang="de-AT" sz="1400" b="1" kern="1200" dirty="0">
                          <a:solidFill>
                            <a:srgbClr val="FF0000"/>
                          </a:solidFill>
                          <a:latin typeface="Arial"/>
                          <a:ea typeface="+mn-ea"/>
                          <a:cs typeface="+mn-cs"/>
                        </a:rPr>
                        <a:t>(160)</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a:solidFill>
                            <a:srgbClr val="FF0000"/>
                          </a:solidFill>
                          <a:latin typeface="Arial"/>
                          <a:ea typeface="+mn-ea"/>
                          <a:cs typeface="+mn-cs"/>
                        </a:rPr>
                        <a:t>135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27</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stored energy/beam [GJ]</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accent4">
                              <a:lumMod val="75000"/>
                            </a:schemeClr>
                          </a:solidFill>
                          <a:latin typeface="Arial"/>
                          <a:ea typeface="+mn-ea"/>
                          <a:cs typeface="+mn-cs"/>
                        </a:rPr>
                        <a:t>8.4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1.3</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a:solidFill>
                            <a:schemeClr val="accent4">
                              <a:lumMod val="75000"/>
                            </a:schemeClr>
                          </a:solidFill>
                          <a:latin typeface="Arial"/>
                          <a:ea typeface="+mn-ea"/>
                          <a:cs typeface="+mn-cs"/>
                        </a:rPr>
                        <a:t>0.7</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a:solidFill>
                            <a:schemeClr val="accent4">
                              <a:lumMod val="75000"/>
                            </a:schemeClr>
                          </a:solidFill>
                          <a:latin typeface="Arial"/>
                          <a:ea typeface="+mn-ea"/>
                          <a:cs typeface="+mn-cs"/>
                        </a:rPr>
                        <a:t>0.36</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0"/>
                  </a:ext>
                </a:extLst>
              </a:tr>
            </a:tbl>
          </a:graphicData>
        </a:graphic>
      </p:graphicFrame>
      <p:sp>
        <p:nvSpPr>
          <p:cNvPr id="5" name="Content Placeholder 2"/>
          <p:cNvSpPr txBox="1">
            <a:spLocks/>
          </p:cNvSpPr>
          <p:nvPr/>
        </p:nvSpPr>
        <p:spPr>
          <a:xfrm>
            <a:off x="367554" y="5805076"/>
            <a:ext cx="8633011" cy="77501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a:t>Constraints given by FCC-ee are less challenging for that concern the background rate and similar for the rest</a:t>
            </a:r>
            <a:endParaRPr lang="en-GB" dirty="0">
              <a:sym typeface="Wingdings" panose="05000000000000000000" pitchFamily="2" charset="2"/>
            </a:endParaRPr>
          </a:p>
        </p:txBody>
      </p:sp>
      <p:sp>
        <p:nvSpPr>
          <p:cNvPr id="6" name="Slide Number Placeholder 5"/>
          <p:cNvSpPr>
            <a:spLocks noGrp="1"/>
          </p:cNvSpPr>
          <p:nvPr>
            <p:ph type="sldNum" sz="quarter" idx="12"/>
          </p:nvPr>
        </p:nvSpPr>
        <p:spPr/>
        <p:txBody>
          <a:bodyPr/>
          <a:lstStyle/>
          <a:p>
            <a:fld id="{F8550EB5-7DBB-40B0-8DCD-2DF6D0BF0886}" type="slidenum">
              <a:rPr lang="en-GB" smtClean="0"/>
              <a:t>5</a:t>
            </a:fld>
            <a:endParaRPr lang="en-GB"/>
          </a:p>
        </p:txBody>
      </p:sp>
      <p:sp>
        <p:nvSpPr>
          <p:cNvPr id="7" name="Date Placeholder 6"/>
          <p:cNvSpPr>
            <a:spLocks noGrp="1"/>
          </p:cNvSpPr>
          <p:nvPr>
            <p:ph type="dt" sz="half" idx="10"/>
          </p:nvPr>
        </p:nvSpPr>
        <p:spPr/>
        <p:txBody>
          <a:bodyPr/>
          <a:lstStyle/>
          <a:p>
            <a:r>
              <a:rPr lang="en-US"/>
              <a:t>1/30/2024</a:t>
            </a:r>
            <a:endParaRPr lang="en-GB"/>
          </a:p>
        </p:txBody>
      </p:sp>
      <p:sp>
        <p:nvSpPr>
          <p:cNvPr id="8" name="Footer Placeholder 7">
            <a:extLst>
              <a:ext uri="{FF2B5EF4-FFF2-40B4-BE49-F238E27FC236}">
                <a16:creationId xmlns:a16="http://schemas.microsoft.com/office/drawing/2014/main" id="{901FED42-88D2-9004-E4D3-FB5E000C8CB0}"/>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2618189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2463" y="91404"/>
            <a:ext cx="7716838" cy="881812"/>
          </a:xfrm>
        </p:spPr>
        <p:txBody>
          <a:bodyPr/>
          <a:lstStyle/>
          <a:p>
            <a:r>
              <a:rPr lang="en-GB" dirty="0"/>
              <a:t>FFC-</a:t>
            </a:r>
            <a:r>
              <a:rPr lang="en-GB" dirty="0" err="1"/>
              <a:t>hh</a:t>
            </a:r>
            <a:r>
              <a:rPr lang="en-GB" dirty="0"/>
              <a:t> reference detector</a:t>
            </a:r>
          </a:p>
        </p:txBody>
      </p:sp>
      <p:sp>
        <p:nvSpPr>
          <p:cNvPr id="3" name="Content Placeholder 2"/>
          <p:cNvSpPr>
            <a:spLocks noGrp="1"/>
          </p:cNvSpPr>
          <p:nvPr>
            <p:ph idx="1"/>
          </p:nvPr>
        </p:nvSpPr>
        <p:spPr>
          <a:xfrm>
            <a:off x="7049092" y="1192207"/>
            <a:ext cx="3441067" cy="3163043"/>
          </a:xfrm>
        </p:spPr>
        <p:txBody>
          <a:bodyPr>
            <a:normAutofit fontScale="92500"/>
          </a:bodyPr>
          <a:lstStyle/>
          <a:p>
            <a:r>
              <a:rPr lang="it-IT" dirty="0"/>
              <a:t>4T 10m solenoid</a:t>
            </a:r>
          </a:p>
          <a:p>
            <a:r>
              <a:rPr lang="it-IT" dirty="0"/>
              <a:t>Forward solenoids</a:t>
            </a:r>
          </a:p>
          <a:p>
            <a:r>
              <a:rPr lang="it-IT" dirty="0"/>
              <a:t>Silicon tracker</a:t>
            </a:r>
          </a:p>
          <a:p>
            <a:r>
              <a:rPr lang="it-IT" dirty="0"/>
              <a:t>Barrel ECAL Lar</a:t>
            </a:r>
          </a:p>
          <a:p>
            <a:r>
              <a:rPr lang="it-IT" dirty="0"/>
              <a:t>Barrel HCAL Fe/Sci</a:t>
            </a:r>
          </a:p>
          <a:p>
            <a:r>
              <a:rPr lang="it-IT" dirty="0"/>
              <a:t>Endcap HCAL/ECAL LAr</a:t>
            </a:r>
          </a:p>
          <a:p>
            <a:r>
              <a:rPr lang="it-IT" dirty="0"/>
              <a:t>Forward HCAL/ECAL Lar</a:t>
            </a:r>
          </a:p>
        </p:txBody>
      </p:sp>
      <p:sp>
        <p:nvSpPr>
          <p:cNvPr id="5" name="Content Placeholder 2"/>
          <p:cNvSpPr txBox="1">
            <a:spLocks/>
          </p:cNvSpPr>
          <p:nvPr/>
        </p:nvSpPr>
        <p:spPr>
          <a:xfrm>
            <a:off x="10052979" y="1290918"/>
            <a:ext cx="2139022" cy="2557349"/>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a:t>MUONS?</a:t>
            </a:r>
          </a:p>
          <a:p>
            <a:pPr lvl="1"/>
            <a:r>
              <a:rPr lang="it-IT" dirty="0"/>
              <a:t>Barrel</a:t>
            </a:r>
          </a:p>
          <a:p>
            <a:pPr lvl="1"/>
            <a:r>
              <a:rPr lang="it-IT" dirty="0"/>
              <a:t>Encap</a:t>
            </a:r>
          </a:p>
          <a:p>
            <a:pPr lvl="1"/>
            <a:r>
              <a:rPr lang="it-IT" dirty="0"/>
              <a:t>Forward</a:t>
            </a:r>
          </a:p>
          <a:p>
            <a:r>
              <a:rPr lang="it-IT" dirty="0"/>
              <a:t>Various gaseous detectors</a:t>
            </a:r>
          </a:p>
        </p:txBody>
      </p:sp>
      <p:pic>
        <p:nvPicPr>
          <p:cNvPr id="6" name="Picture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9159" y="284375"/>
            <a:ext cx="7667031" cy="3892379"/>
          </a:xfrm>
          <a:prstGeom prst="rect">
            <a:avLst/>
          </a:prstGeom>
        </p:spPr>
      </p:pic>
      <p:pic>
        <p:nvPicPr>
          <p:cNvPr id="8" name="Picture 7"/>
          <p:cNvPicPr>
            <a:picLocks noChangeAspect="1"/>
          </p:cNvPicPr>
          <p:nvPr/>
        </p:nvPicPr>
        <p:blipFill>
          <a:blip r:embed="rId3"/>
          <a:stretch>
            <a:fillRect/>
          </a:stretch>
        </p:blipFill>
        <p:spPr>
          <a:xfrm>
            <a:off x="0" y="3766944"/>
            <a:ext cx="5544274" cy="3091056"/>
          </a:xfrm>
          <a:prstGeom prst="rect">
            <a:avLst/>
          </a:prstGeom>
          <a:gradFill flip="none" rotWithShape="1">
            <a:gsLst>
              <a:gs pos="0">
                <a:schemeClr val="accent1">
                  <a:alpha val="0"/>
                  <a:lumMod val="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p:spPr>
      </p:pic>
      <p:pic>
        <p:nvPicPr>
          <p:cNvPr id="10" name="Picture 9" descr="fcc_crossesti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4274" y="4205860"/>
            <a:ext cx="6038126" cy="2652140"/>
          </a:xfrm>
          <a:prstGeom prst="rect">
            <a:avLst/>
          </a:prstGeom>
        </p:spPr>
      </p:pic>
      <p:sp>
        <p:nvSpPr>
          <p:cNvPr id="11" name="Slide Number Placeholder 10"/>
          <p:cNvSpPr>
            <a:spLocks noGrp="1"/>
          </p:cNvSpPr>
          <p:nvPr>
            <p:ph type="sldNum" sz="quarter" idx="12"/>
          </p:nvPr>
        </p:nvSpPr>
        <p:spPr/>
        <p:txBody>
          <a:bodyPr/>
          <a:lstStyle/>
          <a:p>
            <a:fld id="{F8550EB5-7DBB-40B0-8DCD-2DF6D0BF0886}" type="slidenum">
              <a:rPr lang="en-GB" smtClean="0"/>
              <a:t>6</a:t>
            </a:fld>
            <a:endParaRPr lang="en-GB"/>
          </a:p>
        </p:txBody>
      </p:sp>
      <p:sp>
        <p:nvSpPr>
          <p:cNvPr id="12" name="Date Placeholder 11"/>
          <p:cNvSpPr>
            <a:spLocks noGrp="1"/>
          </p:cNvSpPr>
          <p:nvPr>
            <p:ph type="dt" sz="half" idx="10"/>
          </p:nvPr>
        </p:nvSpPr>
        <p:spPr/>
        <p:txBody>
          <a:bodyPr/>
          <a:lstStyle/>
          <a:p>
            <a:r>
              <a:rPr lang="en-US"/>
              <a:t>1/30/2024</a:t>
            </a:r>
            <a:endParaRPr lang="en-GB"/>
          </a:p>
        </p:txBody>
      </p:sp>
      <p:sp>
        <p:nvSpPr>
          <p:cNvPr id="4" name="Footer Placeholder 3">
            <a:extLst>
              <a:ext uri="{FF2B5EF4-FFF2-40B4-BE49-F238E27FC236}">
                <a16:creationId xmlns:a16="http://schemas.microsoft.com/office/drawing/2014/main" id="{71F6C1D9-1252-6BEA-06EE-30FDE44A1DED}"/>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3242680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Constraints from LLP and DM searches</a:t>
            </a:r>
          </a:p>
        </p:txBody>
      </p:sp>
      <p:sp>
        <p:nvSpPr>
          <p:cNvPr id="5" name="Text Placeholder 4"/>
          <p:cNvSpPr>
            <a:spLocks noGrp="1"/>
          </p:cNvSpPr>
          <p:nvPr>
            <p:ph type="body" idx="1"/>
          </p:nvPr>
        </p:nvSpPr>
        <p:spPr/>
        <p:txBody>
          <a:bodyPr/>
          <a:lstStyle/>
          <a:p>
            <a:endParaRPr lang="en-GB" dirty="0"/>
          </a:p>
        </p:txBody>
      </p:sp>
      <p:sp>
        <p:nvSpPr>
          <p:cNvPr id="2" name="Slide Number Placeholder 1"/>
          <p:cNvSpPr>
            <a:spLocks noGrp="1"/>
          </p:cNvSpPr>
          <p:nvPr>
            <p:ph type="sldNum" sz="quarter" idx="12"/>
          </p:nvPr>
        </p:nvSpPr>
        <p:spPr/>
        <p:txBody>
          <a:bodyPr/>
          <a:lstStyle/>
          <a:p>
            <a:fld id="{F8550EB5-7DBB-40B0-8DCD-2DF6D0BF0886}" type="slidenum">
              <a:rPr lang="en-GB" smtClean="0"/>
              <a:t>7</a:t>
            </a:fld>
            <a:endParaRPr lang="en-GB"/>
          </a:p>
        </p:txBody>
      </p:sp>
      <p:sp>
        <p:nvSpPr>
          <p:cNvPr id="3" name="Date Placeholder 2"/>
          <p:cNvSpPr>
            <a:spLocks noGrp="1"/>
          </p:cNvSpPr>
          <p:nvPr>
            <p:ph type="dt" sz="half" idx="10"/>
          </p:nvPr>
        </p:nvSpPr>
        <p:spPr/>
        <p:txBody>
          <a:bodyPr/>
          <a:lstStyle/>
          <a:p>
            <a:r>
              <a:rPr lang="en-US"/>
              <a:t>1/30/2024</a:t>
            </a:r>
            <a:endParaRPr lang="en-GB"/>
          </a:p>
        </p:txBody>
      </p:sp>
      <p:sp>
        <p:nvSpPr>
          <p:cNvPr id="6" name="Footer Placeholder 5">
            <a:extLst>
              <a:ext uri="{FF2B5EF4-FFF2-40B4-BE49-F238E27FC236}">
                <a16:creationId xmlns:a16="http://schemas.microsoft.com/office/drawing/2014/main" id="{17508CC8-479F-4698-04C3-2A6385DABB22}"/>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710736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a:t>Beyond the muon detector: LLPs</a:t>
            </a:r>
          </a:p>
        </p:txBody>
      </p:sp>
      <p:sp>
        <p:nvSpPr>
          <p:cNvPr id="3" name="Content Placeholder 2"/>
          <p:cNvSpPr>
            <a:spLocks noGrp="1"/>
          </p:cNvSpPr>
          <p:nvPr>
            <p:ph idx="1"/>
          </p:nvPr>
        </p:nvSpPr>
        <p:spPr>
          <a:xfrm>
            <a:off x="7628965" y="1393164"/>
            <a:ext cx="4276164" cy="4765589"/>
          </a:xfrm>
        </p:spPr>
        <p:txBody>
          <a:bodyPr>
            <a:normAutofit fontScale="92500" lnSpcReduction="10000"/>
          </a:bodyPr>
          <a:lstStyle/>
          <a:p>
            <a:pPr marL="38100">
              <a:lnSpc>
                <a:spcPct val="100000"/>
              </a:lnSpc>
              <a:spcBef>
                <a:spcPts val="1530"/>
              </a:spcBef>
            </a:pPr>
            <a:r>
              <a:rPr lang="en-GB" spc="50" dirty="0">
                <a:latin typeface="Arial"/>
                <a:cs typeface="Arial"/>
              </a:rPr>
              <a:t>Detector</a:t>
            </a:r>
            <a:r>
              <a:rPr lang="en-GB" spc="15" dirty="0">
                <a:latin typeface="Arial"/>
                <a:cs typeface="Arial"/>
              </a:rPr>
              <a:t> </a:t>
            </a:r>
            <a:r>
              <a:rPr lang="en-GB" spc="65" dirty="0">
                <a:latin typeface="Arial"/>
                <a:cs typeface="Arial"/>
              </a:rPr>
              <a:t>for</a:t>
            </a:r>
            <a:r>
              <a:rPr lang="en-GB" spc="20" dirty="0">
                <a:latin typeface="Arial"/>
                <a:cs typeface="Arial"/>
              </a:rPr>
              <a:t> </a:t>
            </a:r>
            <a:r>
              <a:rPr lang="en-GB" spc="65" dirty="0">
                <a:latin typeface="Arial"/>
                <a:cs typeface="Arial"/>
              </a:rPr>
              <a:t>long-</a:t>
            </a:r>
            <a:r>
              <a:rPr lang="en-GB" spc="60" dirty="0">
                <a:latin typeface="Arial"/>
                <a:cs typeface="Arial"/>
              </a:rPr>
              <a:t>lived</a:t>
            </a:r>
            <a:r>
              <a:rPr lang="en-GB" spc="15" dirty="0">
                <a:latin typeface="Arial"/>
                <a:cs typeface="Arial"/>
              </a:rPr>
              <a:t> </a:t>
            </a:r>
            <a:r>
              <a:rPr lang="en-GB" dirty="0">
                <a:latin typeface="Arial"/>
                <a:cs typeface="Arial"/>
              </a:rPr>
              <a:t>particles</a:t>
            </a:r>
            <a:r>
              <a:rPr lang="en-GB" spc="15" dirty="0">
                <a:latin typeface="Arial"/>
                <a:cs typeface="Arial"/>
              </a:rPr>
              <a:t> </a:t>
            </a:r>
            <a:r>
              <a:rPr lang="en-GB" dirty="0">
                <a:latin typeface="Arial"/>
                <a:cs typeface="Arial"/>
              </a:rPr>
              <a:t>at</a:t>
            </a:r>
            <a:r>
              <a:rPr lang="en-GB" spc="20" dirty="0">
                <a:latin typeface="Arial"/>
                <a:cs typeface="Arial"/>
              </a:rPr>
              <a:t> </a:t>
            </a:r>
            <a:r>
              <a:rPr lang="en-GB" spc="80" dirty="0">
                <a:latin typeface="Arial"/>
                <a:cs typeface="Arial"/>
              </a:rPr>
              <a:t>high</a:t>
            </a:r>
            <a:r>
              <a:rPr lang="en-GB" spc="15" dirty="0">
                <a:latin typeface="Arial"/>
                <a:cs typeface="Arial"/>
              </a:rPr>
              <a:t> </a:t>
            </a:r>
            <a:r>
              <a:rPr lang="en-GB" dirty="0">
                <a:latin typeface="Arial"/>
                <a:cs typeface="Arial"/>
              </a:rPr>
              <a:t>energy</a:t>
            </a:r>
            <a:r>
              <a:rPr lang="en-GB" spc="20" dirty="0">
                <a:latin typeface="Arial"/>
                <a:cs typeface="Arial"/>
              </a:rPr>
              <a:t> </a:t>
            </a:r>
            <a:r>
              <a:rPr lang="en-GB" spc="70" dirty="0">
                <a:latin typeface="Arial"/>
                <a:cs typeface="Arial"/>
              </a:rPr>
              <a:t>of</a:t>
            </a:r>
            <a:r>
              <a:rPr lang="en-GB" spc="80" dirty="0">
                <a:latin typeface="Arial"/>
                <a:cs typeface="Arial"/>
              </a:rPr>
              <a:t> </a:t>
            </a:r>
            <a:r>
              <a:rPr lang="en-GB" dirty="0">
                <a:latin typeface="Arial"/>
                <a:cs typeface="Arial"/>
              </a:rPr>
              <a:t>100</a:t>
            </a:r>
            <a:r>
              <a:rPr lang="en-GB" spc="-40" dirty="0">
                <a:latin typeface="Arial"/>
                <a:cs typeface="Arial"/>
              </a:rPr>
              <a:t> </a:t>
            </a:r>
            <a:r>
              <a:rPr lang="en-GB" spc="-25" dirty="0" err="1">
                <a:latin typeface="Arial"/>
                <a:cs typeface="Arial"/>
              </a:rPr>
              <a:t>TeV</a:t>
            </a:r>
            <a:endParaRPr lang="en-GB" dirty="0">
              <a:latin typeface="Arial"/>
              <a:cs typeface="Arial"/>
            </a:endParaRPr>
          </a:p>
          <a:p>
            <a:pPr marL="38100" marR="30480">
              <a:lnSpc>
                <a:spcPct val="113599"/>
              </a:lnSpc>
              <a:spcBef>
                <a:spcPts val="1235"/>
              </a:spcBef>
            </a:pPr>
            <a:r>
              <a:rPr lang="en-GB" spc="-55" dirty="0">
                <a:latin typeface="Arial"/>
                <a:cs typeface="Arial"/>
              </a:rPr>
              <a:t>Has</a:t>
            </a:r>
            <a:r>
              <a:rPr lang="en-GB" spc="10" dirty="0">
                <a:latin typeface="Arial"/>
                <a:cs typeface="Arial"/>
              </a:rPr>
              <a:t> </a:t>
            </a:r>
            <a:r>
              <a:rPr lang="en-GB" dirty="0">
                <a:latin typeface="Arial"/>
                <a:cs typeface="Arial"/>
              </a:rPr>
              <a:t>ca</a:t>
            </a:r>
            <a:r>
              <a:rPr lang="en-GB" spc="15" dirty="0">
                <a:latin typeface="Arial"/>
                <a:cs typeface="Arial"/>
              </a:rPr>
              <a:t> </a:t>
            </a:r>
            <a:r>
              <a:rPr lang="en-GB" dirty="0">
                <a:latin typeface="Arial"/>
                <a:cs typeface="Arial"/>
              </a:rPr>
              <a:t>500</a:t>
            </a:r>
            <a:r>
              <a:rPr lang="en-GB" spc="15" dirty="0">
                <a:latin typeface="Arial"/>
                <a:cs typeface="Arial"/>
              </a:rPr>
              <a:t> </a:t>
            </a:r>
            <a:r>
              <a:rPr lang="en-GB" dirty="0">
                <a:latin typeface="Arial"/>
                <a:cs typeface="Arial"/>
              </a:rPr>
              <a:t>times</a:t>
            </a:r>
            <a:r>
              <a:rPr lang="en-GB" spc="15" dirty="0">
                <a:latin typeface="Arial"/>
                <a:cs typeface="Arial"/>
              </a:rPr>
              <a:t> </a:t>
            </a:r>
            <a:r>
              <a:rPr lang="en-GB" spc="60" dirty="0">
                <a:latin typeface="Arial"/>
                <a:cs typeface="Arial"/>
              </a:rPr>
              <a:t>more</a:t>
            </a:r>
            <a:r>
              <a:rPr lang="en-GB" spc="15" dirty="0">
                <a:latin typeface="Arial"/>
                <a:cs typeface="Arial"/>
              </a:rPr>
              <a:t> </a:t>
            </a:r>
            <a:r>
              <a:rPr lang="en-GB" dirty="0">
                <a:latin typeface="Arial"/>
                <a:cs typeface="Arial"/>
              </a:rPr>
              <a:t>sensitivity;</a:t>
            </a:r>
            <a:r>
              <a:rPr lang="en-GB" spc="15" dirty="0">
                <a:latin typeface="Arial"/>
                <a:cs typeface="Arial"/>
              </a:rPr>
              <a:t> </a:t>
            </a:r>
            <a:r>
              <a:rPr lang="en-GB" dirty="0">
                <a:latin typeface="Arial"/>
                <a:cs typeface="Arial"/>
              </a:rPr>
              <a:t>150</a:t>
            </a:r>
            <a:r>
              <a:rPr lang="en-GB" spc="10" dirty="0">
                <a:latin typeface="Arial"/>
                <a:cs typeface="Arial"/>
              </a:rPr>
              <a:t> </a:t>
            </a:r>
            <a:r>
              <a:rPr lang="en-GB" spc="85" dirty="0">
                <a:latin typeface="Arial"/>
                <a:cs typeface="Arial"/>
              </a:rPr>
              <a:t>due</a:t>
            </a:r>
            <a:r>
              <a:rPr lang="en-GB" spc="15" dirty="0">
                <a:latin typeface="Arial"/>
                <a:cs typeface="Arial"/>
              </a:rPr>
              <a:t> </a:t>
            </a:r>
            <a:r>
              <a:rPr lang="en-GB" spc="100" dirty="0">
                <a:latin typeface="Arial"/>
                <a:cs typeface="Arial"/>
              </a:rPr>
              <a:t>to</a:t>
            </a:r>
            <a:r>
              <a:rPr lang="en-GB" spc="15" dirty="0">
                <a:latin typeface="Arial"/>
                <a:cs typeface="Arial"/>
              </a:rPr>
              <a:t> </a:t>
            </a:r>
            <a:r>
              <a:rPr lang="en-GB" dirty="0">
                <a:latin typeface="Arial"/>
                <a:cs typeface="Arial"/>
              </a:rPr>
              <a:t>increased</a:t>
            </a:r>
            <a:r>
              <a:rPr lang="en-GB" spc="15" dirty="0">
                <a:latin typeface="Arial"/>
                <a:cs typeface="Arial"/>
              </a:rPr>
              <a:t> </a:t>
            </a:r>
            <a:r>
              <a:rPr lang="en-GB" spc="-10" dirty="0">
                <a:latin typeface="Arial"/>
                <a:cs typeface="Arial"/>
              </a:rPr>
              <a:t>cross</a:t>
            </a:r>
            <a:r>
              <a:rPr lang="en-GB" spc="15" dirty="0">
                <a:latin typeface="Arial"/>
                <a:cs typeface="Arial"/>
              </a:rPr>
              <a:t> </a:t>
            </a:r>
            <a:r>
              <a:rPr lang="en-GB" dirty="0">
                <a:latin typeface="Arial"/>
                <a:cs typeface="Arial"/>
              </a:rPr>
              <a:t>section</a:t>
            </a:r>
            <a:r>
              <a:rPr lang="en-GB" spc="15" dirty="0">
                <a:latin typeface="Arial"/>
                <a:cs typeface="Arial"/>
              </a:rPr>
              <a:t> </a:t>
            </a:r>
            <a:r>
              <a:rPr lang="en-GB" spc="60" dirty="0">
                <a:latin typeface="Arial"/>
                <a:cs typeface="Arial"/>
              </a:rPr>
              <a:t>and</a:t>
            </a:r>
            <a:r>
              <a:rPr lang="en-GB" spc="10" dirty="0">
                <a:latin typeface="Arial"/>
                <a:cs typeface="Arial"/>
              </a:rPr>
              <a:t> </a:t>
            </a:r>
            <a:r>
              <a:rPr lang="en-GB" dirty="0">
                <a:latin typeface="Arial"/>
                <a:cs typeface="Arial"/>
              </a:rPr>
              <a:t>luminosity</a:t>
            </a:r>
            <a:r>
              <a:rPr lang="en-GB" spc="15" dirty="0">
                <a:latin typeface="Arial"/>
                <a:cs typeface="Arial"/>
              </a:rPr>
              <a:t> </a:t>
            </a:r>
            <a:r>
              <a:rPr lang="en-GB" spc="35" dirty="0">
                <a:latin typeface="Arial"/>
                <a:cs typeface="Arial"/>
              </a:rPr>
              <a:t>and </a:t>
            </a:r>
            <a:r>
              <a:rPr lang="en-GB" dirty="0">
                <a:latin typeface="Arial"/>
                <a:cs typeface="Arial"/>
              </a:rPr>
              <a:t>factor</a:t>
            </a:r>
            <a:r>
              <a:rPr lang="en-GB" spc="-10" dirty="0">
                <a:latin typeface="Arial"/>
                <a:cs typeface="Arial"/>
              </a:rPr>
              <a:t> </a:t>
            </a:r>
            <a:r>
              <a:rPr lang="en-GB" dirty="0">
                <a:latin typeface="Arial"/>
                <a:cs typeface="Arial"/>
              </a:rPr>
              <a:t>3-4</a:t>
            </a:r>
            <a:r>
              <a:rPr lang="en-GB" spc="-10" dirty="0">
                <a:latin typeface="Arial"/>
                <a:cs typeface="Arial"/>
              </a:rPr>
              <a:t> </a:t>
            </a:r>
            <a:r>
              <a:rPr lang="en-GB" spc="85" dirty="0">
                <a:latin typeface="Arial"/>
                <a:cs typeface="Arial"/>
              </a:rPr>
              <a:t>due</a:t>
            </a:r>
            <a:r>
              <a:rPr lang="en-GB" spc="-10" dirty="0">
                <a:latin typeface="Arial"/>
                <a:cs typeface="Arial"/>
              </a:rPr>
              <a:t> </a:t>
            </a:r>
            <a:r>
              <a:rPr lang="en-GB" spc="100" dirty="0">
                <a:latin typeface="Arial"/>
                <a:cs typeface="Arial"/>
              </a:rPr>
              <a:t>to</a:t>
            </a:r>
            <a:r>
              <a:rPr lang="en-GB" spc="-10" dirty="0">
                <a:latin typeface="Arial"/>
                <a:cs typeface="Arial"/>
              </a:rPr>
              <a:t> </a:t>
            </a:r>
            <a:r>
              <a:rPr lang="en-GB" spc="70" dirty="0">
                <a:latin typeface="Arial"/>
                <a:cs typeface="Arial"/>
              </a:rPr>
              <a:t>moving</a:t>
            </a:r>
            <a:r>
              <a:rPr lang="en-GB" spc="-5" dirty="0">
                <a:latin typeface="Arial"/>
                <a:cs typeface="Arial"/>
              </a:rPr>
              <a:t> </a:t>
            </a:r>
            <a:r>
              <a:rPr lang="en-GB" spc="65" dirty="0">
                <a:latin typeface="Arial"/>
                <a:cs typeface="Arial"/>
              </a:rPr>
              <a:t>detector</a:t>
            </a:r>
            <a:r>
              <a:rPr lang="en-GB" spc="-10" dirty="0">
                <a:latin typeface="Arial"/>
                <a:cs typeface="Arial"/>
              </a:rPr>
              <a:t> </a:t>
            </a:r>
            <a:r>
              <a:rPr lang="en-GB" dirty="0">
                <a:latin typeface="Arial"/>
                <a:cs typeface="Arial"/>
              </a:rPr>
              <a:t>closer</a:t>
            </a:r>
            <a:r>
              <a:rPr lang="en-GB" spc="-10" dirty="0">
                <a:latin typeface="Arial"/>
                <a:cs typeface="Arial"/>
              </a:rPr>
              <a:t> </a:t>
            </a:r>
            <a:r>
              <a:rPr lang="en-GB" spc="100" dirty="0">
                <a:latin typeface="Arial"/>
                <a:cs typeface="Arial"/>
              </a:rPr>
              <a:t>to</a:t>
            </a:r>
            <a:r>
              <a:rPr lang="en-GB" spc="-10" dirty="0">
                <a:latin typeface="Arial"/>
                <a:cs typeface="Arial"/>
              </a:rPr>
              <a:t> </a:t>
            </a:r>
            <a:r>
              <a:rPr lang="en-GB" spc="-25" dirty="0">
                <a:latin typeface="Arial"/>
                <a:cs typeface="Arial"/>
              </a:rPr>
              <a:t>IP</a:t>
            </a:r>
          </a:p>
          <a:p>
            <a:pPr marL="0" marR="30480" indent="0">
              <a:lnSpc>
                <a:spcPct val="113599"/>
              </a:lnSpc>
              <a:spcBef>
                <a:spcPts val="1235"/>
              </a:spcBef>
              <a:buNone/>
            </a:pPr>
            <a:r>
              <a:rPr lang="it-IT" spc="-25" dirty="0">
                <a:latin typeface="Arial"/>
                <a:cs typeface="Arial"/>
              </a:rPr>
              <a:t>Impact on the muon system</a:t>
            </a:r>
          </a:p>
          <a:p>
            <a:pPr marR="30480">
              <a:lnSpc>
                <a:spcPct val="113599"/>
              </a:lnSpc>
              <a:spcBef>
                <a:spcPts val="1235"/>
              </a:spcBef>
            </a:pPr>
            <a:r>
              <a:rPr lang="it-IT" spc="-25" dirty="0">
                <a:latin typeface="Arial"/>
                <a:cs typeface="Arial"/>
              </a:rPr>
              <a:t>Local vertex identification</a:t>
            </a:r>
          </a:p>
          <a:p>
            <a:pPr marR="30480">
              <a:lnSpc>
                <a:spcPct val="113599"/>
              </a:lnSpc>
              <a:spcBef>
                <a:spcPts val="1235"/>
              </a:spcBef>
            </a:pPr>
            <a:r>
              <a:rPr lang="it-IT" spc="-25" dirty="0">
                <a:latin typeface="Arial"/>
                <a:cs typeface="Arial"/>
              </a:rPr>
              <a:t>3D tracking</a:t>
            </a:r>
          </a:p>
          <a:p>
            <a:pPr marR="30480">
              <a:lnSpc>
                <a:spcPct val="113599"/>
              </a:lnSpc>
              <a:spcBef>
                <a:spcPts val="1235"/>
              </a:spcBef>
            </a:pPr>
            <a:r>
              <a:rPr lang="en-GB" spc="-25" dirty="0">
                <a:latin typeface="Arial"/>
                <a:cs typeface="Arial"/>
              </a:rPr>
              <a:t>~</a:t>
            </a:r>
            <a:r>
              <a:rPr lang="it-IT" spc="-25" dirty="0">
                <a:latin typeface="Arial"/>
                <a:cs typeface="Arial"/>
              </a:rPr>
              <a:t> 100 ps ToF capabilities </a:t>
            </a:r>
          </a:p>
          <a:p>
            <a:pPr marR="30480">
              <a:lnSpc>
                <a:spcPct val="113599"/>
              </a:lnSpc>
              <a:spcBef>
                <a:spcPts val="1235"/>
              </a:spcBef>
            </a:pPr>
            <a:r>
              <a:rPr lang="en-US" spc="-25" dirty="0">
                <a:latin typeface="Arial"/>
                <a:cs typeface="Arial"/>
              </a:rPr>
              <a:t>Particle identification via </a:t>
            </a:r>
            <a:r>
              <a:rPr lang="en-US" spc="-25" dirty="0" err="1">
                <a:latin typeface="Arial"/>
                <a:cs typeface="Arial"/>
              </a:rPr>
              <a:t>ToF</a:t>
            </a:r>
            <a:r>
              <a:rPr lang="en-US" spc="-25" dirty="0">
                <a:latin typeface="Arial"/>
                <a:cs typeface="Arial"/>
              </a:rPr>
              <a:t> and pre-shower layer</a:t>
            </a:r>
            <a:r>
              <a:rPr lang="it-IT" spc="-25" dirty="0">
                <a:latin typeface="Arial"/>
                <a:cs typeface="Arial"/>
              </a:rPr>
              <a:t>s</a:t>
            </a:r>
            <a:endParaRPr lang="en-GB" spc="-25" dirty="0">
              <a:latin typeface="Arial"/>
              <a:cs typeface="Arial"/>
            </a:endParaRPr>
          </a:p>
          <a:p>
            <a:pPr marL="38100" marR="30480">
              <a:lnSpc>
                <a:spcPct val="113599"/>
              </a:lnSpc>
              <a:spcBef>
                <a:spcPts val="1235"/>
              </a:spcBef>
            </a:pPr>
            <a:endParaRPr lang="en-GB" dirty="0">
              <a:latin typeface="Arial"/>
              <a:cs typeface="Arial"/>
            </a:endParaRPr>
          </a:p>
          <a:p>
            <a:endParaRPr lang="en-GB" dirty="0"/>
          </a:p>
        </p:txBody>
      </p:sp>
      <p:pic>
        <p:nvPicPr>
          <p:cNvPr id="4" name="Picture 3"/>
          <p:cNvPicPr>
            <a:picLocks noChangeAspect="1"/>
          </p:cNvPicPr>
          <p:nvPr/>
        </p:nvPicPr>
        <p:blipFill>
          <a:blip r:embed="rId2"/>
          <a:stretch>
            <a:fillRect/>
          </a:stretch>
        </p:blipFill>
        <p:spPr>
          <a:xfrm>
            <a:off x="544512" y="1136822"/>
            <a:ext cx="6897136" cy="5170328"/>
          </a:xfrm>
          <a:prstGeom prst="rect">
            <a:avLst/>
          </a:prstGeom>
        </p:spPr>
      </p:pic>
      <p:sp>
        <p:nvSpPr>
          <p:cNvPr id="5" name="Slide Number Placeholder 4"/>
          <p:cNvSpPr>
            <a:spLocks noGrp="1"/>
          </p:cNvSpPr>
          <p:nvPr>
            <p:ph type="sldNum" sz="quarter" idx="12"/>
          </p:nvPr>
        </p:nvSpPr>
        <p:spPr/>
        <p:txBody>
          <a:bodyPr/>
          <a:lstStyle/>
          <a:p>
            <a:fld id="{F8550EB5-7DBB-40B0-8DCD-2DF6D0BF0886}" type="slidenum">
              <a:rPr lang="en-GB" smtClean="0"/>
              <a:t>8</a:t>
            </a:fld>
            <a:endParaRPr lang="en-GB"/>
          </a:p>
        </p:txBody>
      </p:sp>
      <p:sp>
        <p:nvSpPr>
          <p:cNvPr id="6" name="Date Placeholder 5"/>
          <p:cNvSpPr>
            <a:spLocks noGrp="1"/>
          </p:cNvSpPr>
          <p:nvPr>
            <p:ph type="dt" sz="half" idx="10"/>
          </p:nvPr>
        </p:nvSpPr>
        <p:spPr/>
        <p:txBody>
          <a:bodyPr/>
          <a:lstStyle/>
          <a:p>
            <a:r>
              <a:rPr lang="en-US"/>
              <a:t>1/30/2024</a:t>
            </a:r>
            <a:endParaRPr lang="en-GB"/>
          </a:p>
        </p:txBody>
      </p:sp>
      <p:sp>
        <p:nvSpPr>
          <p:cNvPr id="7" name="Footer Placeholder 6">
            <a:extLst>
              <a:ext uri="{FF2B5EF4-FFF2-40B4-BE49-F238E27FC236}">
                <a16:creationId xmlns:a16="http://schemas.microsoft.com/office/drawing/2014/main" id="{113ED377-852F-442A-2CFE-7C0EE3E0A395}"/>
              </a:ext>
            </a:extLst>
          </p:cNvPr>
          <p:cNvSpPr>
            <a:spLocks noGrp="1"/>
          </p:cNvSpPr>
          <p:nvPr>
            <p:ph type="ftr" sz="quarter" idx="11"/>
          </p:nvPr>
        </p:nvSpPr>
        <p:spPr/>
        <p:txBody>
          <a:bodyPr/>
          <a:lstStyle/>
          <a:p>
            <a:r>
              <a:rPr lang="en-US"/>
              <a:t>G. Aielli - 1st DRD1 workshop</a:t>
            </a:r>
            <a:endParaRPr lang="en-GB"/>
          </a:p>
        </p:txBody>
      </p:sp>
      <p:sp>
        <p:nvSpPr>
          <p:cNvPr id="8" name="Oval 7">
            <a:extLst>
              <a:ext uri="{FF2B5EF4-FFF2-40B4-BE49-F238E27FC236}">
                <a16:creationId xmlns:a16="http://schemas.microsoft.com/office/drawing/2014/main" id="{4F14E1EA-8309-EF9B-4F54-C02EA3256CC5}"/>
              </a:ext>
            </a:extLst>
          </p:cNvPr>
          <p:cNvSpPr/>
          <p:nvPr/>
        </p:nvSpPr>
        <p:spPr>
          <a:xfrm>
            <a:off x="970547" y="4419600"/>
            <a:ext cx="2061411" cy="409074"/>
          </a:xfrm>
          <a:prstGeom prst="ellipse">
            <a:avLst/>
          </a:prstGeom>
          <a:noFill/>
          <a:ln>
            <a:solidFill>
              <a:srgbClr val="ED47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highlight>
                <a:srgbClr val="FFFF00"/>
              </a:highlight>
            </a:endParaRPr>
          </a:p>
        </p:txBody>
      </p:sp>
      <p:sp>
        <p:nvSpPr>
          <p:cNvPr id="10" name="Oval 9">
            <a:extLst>
              <a:ext uri="{FF2B5EF4-FFF2-40B4-BE49-F238E27FC236}">
                <a16:creationId xmlns:a16="http://schemas.microsoft.com/office/drawing/2014/main" id="{48AB0735-4597-81AF-16A4-038B7CF518A5}"/>
              </a:ext>
            </a:extLst>
          </p:cNvPr>
          <p:cNvSpPr/>
          <p:nvPr/>
        </p:nvSpPr>
        <p:spPr>
          <a:xfrm>
            <a:off x="874294" y="5013158"/>
            <a:ext cx="2061411" cy="409074"/>
          </a:xfrm>
          <a:prstGeom prst="ellipse">
            <a:avLst/>
          </a:prstGeom>
          <a:noFill/>
          <a:ln>
            <a:solidFill>
              <a:srgbClr val="ED476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highlight>
                <a:srgbClr val="FFFF00"/>
              </a:highlight>
            </a:endParaRPr>
          </a:p>
        </p:txBody>
      </p:sp>
    </p:spTree>
    <p:extLst>
      <p:ext uri="{BB962C8B-B14F-4D97-AF65-F5344CB8AC3E}">
        <p14:creationId xmlns:p14="http://schemas.microsoft.com/office/powerpoint/2010/main" val="2071497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960" y="-54859"/>
            <a:ext cx="6635282" cy="881812"/>
          </a:xfrm>
        </p:spPr>
        <p:txBody>
          <a:bodyPr/>
          <a:lstStyle/>
          <a:p>
            <a:r>
              <a:rPr lang="en-GB" dirty="0"/>
              <a:t>A dream LLP detector?</a:t>
            </a:r>
          </a:p>
        </p:txBody>
      </p:sp>
      <p:grpSp>
        <p:nvGrpSpPr>
          <p:cNvPr id="5" name="object 4"/>
          <p:cNvGrpSpPr/>
          <p:nvPr/>
        </p:nvGrpSpPr>
        <p:grpSpPr>
          <a:xfrm>
            <a:off x="-197224" y="633730"/>
            <a:ext cx="7216589" cy="5623635"/>
            <a:chOff x="196237" y="3437153"/>
            <a:chExt cx="7516495" cy="5767070"/>
          </a:xfrm>
        </p:grpSpPr>
        <p:pic>
          <p:nvPicPr>
            <p:cNvPr id="6" name="object 5"/>
            <p:cNvPicPr/>
            <p:nvPr/>
          </p:nvPicPr>
          <p:blipFill>
            <a:blip r:embed="rId2" cstate="print"/>
            <a:stretch>
              <a:fillRect/>
            </a:stretch>
          </p:blipFill>
          <p:spPr>
            <a:xfrm>
              <a:off x="196237" y="3437153"/>
              <a:ext cx="7516448" cy="5766753"/>
            </a:xfrm>
            <a:prstGeom prst="rect">
              <a:avLst/>
            </a:prstGeom>
          </p:spPr>
        </p:pic>
        <p:pic>
          <p:nvPicPr>
            <p:cNvPr id="7" name="object 6"/>
            <p:cNvPicPr/>
            <p:nvPr/>
          </p:nvPicPr>
          <p:blipFill>
            <a:blip r:embed="rId3" cstate="print"/>
            <a:stretch>
              <a:fillRect/>
            </a:stretch>
          </p:blipFill>
          <p:spPr>
            <a:xfrm>
              <a:off x="450237" y="3564153"/>
              <a:ext cx="7008448" cy="5258753"/>
            </a:xfrm>
            <a:prstGeom prst="rect">
              <a:avLst/>
            </a:prstGeom>
          </p:spPr>
        </p:pic>
      </p:grpSp>
      <p:pic>
        <p:nvPicPr>
          <p:cNvPr id="9" name="Content Placeholder 8"/>
          <p:cNvPicPr>
            <a:picLocks noGrp="1" noChangeAspect="1"/>
          </p:cNvPicPr>
          <p:nvPr>
            <p:ph idx="1"/>
          </p:nvPr>
        </p:nvPicPr>
        <p:blipFill>
          <a:blip r:embed="rId4"/>
          <a:stretch>
            <a:fillRect/>
          </a:stretch>
        </p:blipFill>
        <p:spPr>
          <a:xfrm>
            <a:off x="5621261" y="2716305"/>
            <a:ext cx="5507130" cy="4052047"/>
          </a:xfrm>
          <a:prstGeom prst="rect">
            <a:avLst/>
          </a:prstGeom>
        </p:spPr>
      </p:pic>
      <p:sp>
        <p:nvSpPr>
          <p:cNvPr id="10" name="TextBox 9"/>
          <p:cNvSpPr txBox="1"/>
          <p:nvPr/>
        </p:nvSpPr>
        <p:spPr>
          <a:xfrm>
            <a:off x="7019319" y="1272989"/>
            <a:ext cx="4697551" cy="1200329"/>
          </a:xfrm>
          <a:prstGeom prst="rect">
            <a:avLst/>
          </a:prstGeom>
          <a:solidFill>
            <a:schemeClr val="accent3">
              <a:lumMod val="75000"/>
            </a:schemeClr>
          </a:solidFill>
        </p:spPr>
        <p:txBody>
          <a:bodyPr wrap="square" rtlCol="0">
            <a:spAutoFit/>
          </a:bodyPr>
          <a:lstStyle/>
          <a:p>
            <a:r>
              <a:rPr lang="it-IT" sz="2400" dirty="0"/>
              <a:t>Adding a good timing and tracking layer extending the muon system...</a:t>
            </a:r>
            <a:endParaRPr lang="en-GB" sz="2400" dirty="0"/>
          </a:p>
        </p:txBody>
      </p:sp>
      <p:sp>
        <p:nvSpPr>
          <p:cNvPr id="11" name="Rectangle 10"/>
          <p:cNvSpPr/>
          <p:nvPr/>
        </p:nvSpPr>
        <p:spPr>
          <a:xfrm>
            <a:off x="658882" y="2122797"/>
            <a:ext cx="2935965" cy="461665"/>
          </a:xfrm>
          <a:prstGeom prst="rect">
            <a:avLst/>
          </a:prstGeom>
        </p:spPr>
        <p:txBody>
          <a:bodyPr wrap="square">
            <a:spAutoFit/>
          </a:bodyPr>
          <a:lstStyle/>
          <a:p>
            <a:r>
              <a:rPr lang="en-GB" sz="1200" spc="-25" dirty="0" err="1">
                <a:solidFill>
                  <a:srgbClr val="C00000"/>
                </a:solidFill>
                <a:latin typeface="Arial"/>
                <a:cs typeface="Arial"/>
              </a:rPr>
              <a:t>Ryu</a:t>
            </a:r>
            <a:r>
              <a:rPr lang="en-GB" sz="1200" spc="-25" dirty="0">
                <a:solidFill>
                  <a:srgbClr val="C00000"/>
                </a:solidFill>
                <a:latin typeface="Arial"/>
                <a:cs typeface="Arial"/>
              </a:rPr>
              <a:t> </a:t>
            </a:r>
            <a:r>
              <a:rPr lang="en-GB" sz="1200" spc="-55" dirty="0">
                <a:solidFill>
                  <a:srgbClr val="C00000"/>
                </a:solidFill>
                <a:latin typeface="Arial"/>
                <a:cs typeface="Arial"/>
              </a:rPr>
              <a:t>Sawada’s</a:t>
            </a:r>
            <a:r>
              <a:rPr lang="en-GB" sz="1200" spc="10" dirty="0">
                <a:solidFill>
                  <a:srgbClr val="C00000"/>
                </a:solidFill>
                <a:latin typeface="Arial"/>
                <a:cs typeface="Arial"/>
              </a:rPr>
              <a:t> </a:t>
            </a:r>
            <a:r>
              <a:rPr lang="en-GB" sz="1200" dirty="0">
                <a:solidFill>
                  <a:srgbClr val="C00000"/>
                </a:solidFill>
                <a:latin typeface="Arial"/>
                <a:cs typeface="Arial"/>
              </a:rPr>
              <a:t>first</a:t>
            </a:r>
            <a:r>
              <a:rPr lang="en-GB" sz="1200" spc="5" dirty="0">
                <a:solidFill>
                  <a:srgbClr val="C00000"/>
                </a:solidFill>
                <a:latin typeface="Arial"/>
                <a:cs typeface="Arial"/>
              </a:rPr>
              <a:t> </a:t>
            </a:r>
            <a:r>
              <a:rPr lang="en-GB" sz="1200" dirty="0">
                <a:solidFill>
                  <a:srgbClr val="C00000"/>
                </a:solidFill>
                <a:latin typeface="Arial"/>
                <a:cs typeface="Arial"/>
              </a:rPr>
              <a:t>example</a:t>
            </a:r>
            <a:r>
              <a:rPr lang="en-GB" sz="1200" spc="10" dirty="0">
                <a:solidFill>
                  <a:srgbClr val="C00000"/>
                </a:solidFill>
                <a:latin typeface="Arial"/>
                <a:cs typeface="Arial"/>
              </a:rPr>
              <a:t> </a:t>
            </a:r>
            <a:r>
              <a:rPr lang="en-GB" sz="1200" dirty="0">
                <a:solidFill>
                  <a:srgbClr val="C00000"/>
                </a:solidFill>
                <a:latin typeface="Arial"/>
                <a:cs typeface="Arial"/>
              </a:rPr>
              <a:t>at</a:t>
            </a:r>
            <a:r>
              <a:rPr lang="en-GB" sz="1200" spc="10" dirty="0">
                <a:solidFill>
                  <a:srgbClr val="C00000"/>
                </a:solidFill>
                <a:latin typeface="Arial"/>
                <a:cs typeface="Arial"/>
              </a:rPr>
              <a:t> </a:t>
            </a:r>
            <a:r>
              <a:rPr lang="en-GB" sz="1200" spc="50" dirty="0">
                <a:solidFill>
                  <a:srgbClr val="C00000"/>
                </a:solidFill>
                <a:latin typeface="Arial"/>
                <a:cs typeface="Arial"/>
              </a:rPr>
              <a:t>the</a:t>
            </a:r>
            <a:r>
              <a:rPr lang="en-GB" sz="1200" spc="10" dirty="0">
                <a:solidFill>
                  <a:srgbClr val="C00000"/>
                </a:solidFill>
                <a:latin typeface="Arial"/>
                <a:cs typeface="Arial"/>
              </a:rPr>
              <a:t> </a:t>
            </a:r>
            <a:r>
              <a:rPr lang="en-GB" sz="1200" spc="-25" dirty="0">
                <a:solidFill>
                  <a:srgbClr val="C00000"/>
                </a:solidFill>
                <a:latin typeface="Arial"/>
                <a:cs typeface="Arial"/>
              </a:rPr>
              <a:t>LLP </a:t>
            </a:r>
            <a:r>
              <a:rPr lang="en-GB" sz="1200" spc="50" dirty="0">
                <a:solidFill>
                  <a:srgbClr val="C00000"/>
                </a:solidFill>
                <a:latin typeface="Arial"/>
                <a:cs typeface="Arial"/>
              </a:rPr>
              <a:t>workshop</a:t>
            </a:r>
            <a:r>
              <a:rPr lang="en-GB" sz="1200" spc="-5" dirty="0">
                <a:solidFill>
                  <a:srgbClr val="C00000"/>
                </a:solidFill>
                <a:latin typeface="Arial"/>
                <a:cs typeface="Arial"/>
              </a:rPr>
              <a:t> </a:t>
            </a:r>
            <a:r>
              <a:rPr lang="en-GB" sz="1200" spc="50" dirty="0">
                <a:solidFill>
                  <a:srgbClr val="C00000"/>
                </a:solidFill>
                <a:latin typeface="Arial"/>
                <a:cs typeface="Arial"/>
              </a:rPr>
              <a:t>in</a:t>
            </a:r>
            <a:r>
              <a:rPr lang="en-GB" sz="1200" spc="-5" dirty="0">
                <a:solidFill>
                  <a:srgbClr val="C00000"/>
                </a:solidFill>
                <a:latin typeface="Arial"/>
                <a:cs typeface="Arial"/>
              </a:rPr>
              <a:t> </a:t>
            </a:r>
            <a:r>
              <a:rPr lang="en-GB" sz="1200" spc="50" dirty="0">
                <a:solidFill>
                  <a:srgbClr val="C00000"/>
                </a:solidFill>
                <a:latin typeface="Arial"/>
                <a:cs typeface="Arial"/>
              </a:rPr>
              <a:t>November-</a:t>
            </a:r>
            <a:r>
              <a:rPr lang="en-GB" sz="1200" dirty="0">
                <a:solidFill>
                  <a:srgbClr val="C00000"/>
                </a:solidFill>
                <a:latin typeface="Arial"/>
                <a:cs typeface="Arial"/>
              </a:rPr>
              <a:t>2020</a:t>
            </a:r>
            <a:r>
              <a:rPr lang="en-GB" sz="1200" spc="-5" dirty="0">
                <a:solidFill>
                  <a:srgbClr val="C00000"/>
                </a:solidFill>
                <a:latin typeface="Arial"/>
                <a:cs typeface="Arial"/>
              </a:rPr>
              <a:t> </a:t>
            </a:r>
            <a:endParaRPr lang="en-GB" sz="1200" dirty="0">
              <a:solidFill>
                <a:srgbClr val="C00000"/>
              </a:solidFill>
            </a:endParaRPr>
          </a:p>
        </p:txBody>
      </p:sp>
      <p:sp>
        <p:nvSpPr>
          <p:cNvPr id="12" name="Slide Number Placeholder 11"/>
          <p:cNvSpPr>
            <a:spLocks noGrp="1"/>
          </p:cNvSpPr>
          <p:nvPr>
            <p:ph type="sldNum" sz="quarter" idx="12"/>
          </p:nvPr>
        </p:nvSpPr>
        <p:spPr/>
        <p:txBody>
          <a:bodyPr/>
          <a:lstStyle/>
          <a:p>
            <a:fld id="{F8550EB5-7DBB-40B0-8DCD-2DF6D0BF0886}" type="slidenum">
              <a:rPr lang="en-GB" smtClean="0"/>
              <a:t>9</a:t>
            </a:fld>
            <a:endParaRPr lang="en-GB"/>
          </a:p>
        </p:txBody>
      </p:sp>
      <p:sp>
        <p:nvSpPr>
          <p:cNvPr id="13" name="Date Placeholder 12"/>
          <p:cNvSpPr>
            <a:spLocks noGrp="1"/>
          </p:cNvSpPr>
          <p:nvPr>
            <p:ph type="dt" sz="half" idx="10"/>
          </p:nvPr>
        </p:nvSpPr>
        <p:spPr/>
        <p:txBody>
          <a:bodyPr/>
          <a:lstStyle/>
          <a:p>
            <a:r>
              <a:rPr lang="en-US"/>
              <a:t>1/30/2024</a:t>
            </a:r>
            <a:endParaRPr lang="en-GB"/>
          </a:p>
        </p:txBody>
      </p:sp>
      <p:sp>
        <p:nvSpPr>
          <p:cNvPr id="3" name="Footer Placeholder 2">
            <a:extLst>
              <a:ext uri="{FF2B5EF4-FFF2-40B4-BE49-F238E27FC236}">
                <a16:creationId xmlns:a16="http://schemas.microsoft.com/office/drawing/2014/main" id="{9AC3BA70-5AD9-5EC7-7D9A-35BBE780AAEE}"/>
              </a:ext>
            </a:extLst>
          </p:cNvPr>
          <p:cNvSpPr>
            <a:spLocks noGrp="1"/>
          </p:cNvSpPr>
          <p:nvPr>
            <p:ph type="ftr" sz="quarter" idx="11"/>
          </p:nvPr>
        </p:nvSpPr>
        <p:spPr/>
        <p:txBody>
          <a:bodyPr/>
          <a:lstStyle/>
          <a:p>
            <a:r>
              <a:rPr lang="en-US"/>
              <a:t>G. Aielli - 1st DRD1 workshop</a:t>
            </a:r>
            <a:endParaRPr lang="en-GB"/>
          </a:p>
        </p:txBody>
      </p:sp>
    </p:spTree>
    <p:extLst>
      <p:ext uri="{BB962C8B-B14F-4D97-AF65-F5344CB8AC3E}">
        <p14:creationId xmlns:p14="http://schemas.microsoft.com/office/powerpoint/2010/main" val="23430001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0</TotalTime>
  <Words>2289</Words>
  <Application>Microsoft Office PowerPoint</Application>
  <PresentationFormat>Widescreen</PresentationFormat>
  <Paragraphs>495</Paragraphs>
  <Slides>25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Cambria Math</vt:lpstr>
      <vt:lpstr>Century Gothic</vt:lpstr>
      <vt:lpstr>Symbol</vt:lpstr>
      <vt:lpstr>Tahoma</vt:lpstr>
      <vt:lpstr>Times New Roman</vt:lpstr>
      <vt:lpstr>Wingdings</vt:lpstr>
      <vt:lpstr>Wingdings 3</vt:lpstr>
      <vt:lpstr>Ion</vt:lpstr>
      <vt:lpstr>Conceptual design of RPCs in future muon systems</vt:lpstr>
      <vt:lpstr>Introduction on muon systems</vt:lpstr>
      <vt:lpstr>State of the art of classic RPCs</vt:lpstr>
      <vt:lpstr>The quest for FCC</vt:lpstr>
      <vt:lpstr>FCC-hh parameters and constraints</vt:lpstr>
      <vt:lpstr>FFC-hh reference detector</vt:lpstr>
      <vt:lpstr>Constraints from LLP and DM searches</vt:lpstr>
      <vt:lpstr>Beyond the muon detector: LLPs</vt:lpstr>
      <vt:lpstr>A dream LLP detector?</vt:lpstr>
      <vt:lpstr>Muon detector technologies</vt:lpstr>
      <vt:lpstr>Basic principles of muon detectors</vt:lpstr>
      <vt:lpstr>A working proposal (doable now)</vt:lpstr>
      <vt:lpstr>R&amp;D summary</vt:lpstr>
      <vt:lpstr>Outlook of new RPCs for muon systems</vt:lpstr>
      <vt:lpstr>Conclusions… and a small exercise</vt:lpstr>
      <vt:lpstr>Technology state of the art evaluation (my personal view)</vt:lpstr>
      <vt:lpstr>Backup</vt:lpstr>
      <vt:lpstr>Muon tracking performance</vt:lpstr>
      <vt:lpstr>Muon system contribution</vt:lpstr>
      <vt:lpstr>PowerPoint Presentation</vt:lpstr>
      <vt:lpstr>PowerPoint Presentation</vt:lpstr>
      <vt:lpstr>PowerPoint Presentation</vt:lpstr>
      <vt:lpstr>Pileup mitigation - consequences</vt:lpstr>
      <vt:lpstr>Space resolution principles</vt:lpstr>
      <vt:lpstr>Time resolution principles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giulio aielli</dc:creator>
  <cp:lastModifiedBy>Giulio Aielli</cp:lastModifiedBy>
  <cp:revision>126</cp:revision>
  <dcterms:created xsi:type="dcterms:W3CDTF">2023-05-24T22:52:35Z</dcterms:created>
  <dcterms:modified xsi:type="dcterms:W3CDTF">2024-01-30T14:35:49Z</dcterms:modified>
</cp:coreProperties>
</file>