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33" r:id="rId2"/>
  </p:sldMasterIdLst>
  <p:notesMasterIdLst>
    <p:notesMasterId r:id="rId68"/>
  </p:notesMasterIdLst>
  <p:handoutMasterIdLst>
    <p:handoutMasterId r:id="rId69"/>
  </p:handoutMasterIdLst>
  <p:sldIdLst>
    <p:sldId id="258" r:id="rId3"/>
    <p:sldId id="282" r:id="rId4"/>
    <p:sldId id="283" r:id="rId5"/>
    <p:sldId id="285" r:id="rId6"/>
    <p:sldId id="300" r:id="rId7"/>
    <p:sldId id="286" r:id="rId8"/>
    <p:sldId id="288" r:id="rId9"/>
    <p:sldId id="290" r:id="rId10"/>
    <p:sldId id="291" r:id="rId11"/>
    <p:sldId id="292" r:id="rId12"/>
    <p:sldId id="293" r:id="rId13"/>
    <p:sldId id="294" r:id="rId14"/>
    <p:sldId id="380" r:id="rId15"/>
    <p:sldId id="295" r:id="rId16"/>
    <p:sldId id="357" r:id="rId17"/>
    <p:sldId id="332" r:id="rId18"/>
    <p:sldId id="350" r:id="rId19"/>
    <p:sldId id="322" r:id="rId20"/>
    <p:sldId id="352" r:id="rId21"/>
    <p:sldId id="263" r:id="rId22"/>
    <p:sldId id="381" r:id="rId23"/>
    <p:sldId id="339" r:id="rId24"/>
    <p:sldId id="324" r:id="rId25"/>
    <p:sldId id="325" r:id="rId26"/>
    <p:sldId id="310" r:id="rId27"/>
    <p:sldId id="377" r:id="rId28"/>
    <p:sldId id="373" r:id="rId29"/>
    <p:sldId id="312" r:id="rId30"/>
    <p:sldId id="354" r:id="rId31"/>
    <p:sldId id="379" r:id="rId32"/>
    <p:sldId id="320" r:id="rId33"/>
    <p:sldId id="321" r:id="rId34"/>
    <p:sldId id="356" r:id="rId35"/>
    <p:sldId id="299" r:id="rId36"/>
    <p:sldId id="359" r:id="rId37"/>
    <p:sldId id="365" r:id="rId38"/>
    <p:sldId id="342" r:id="rId39"/>
    <p:sldId id="374" r:id="rId40"/>
    <p:sldId id="370" r:id="rId41"/>
    <p:sldId id="341" r:id="rId42"/>
    <p:sldId id="368" r:id="rId43"/>
    <p:sldId id="369" r:id="rId44"/>
    <p:sldId id="372" r:id="rId45"/>
    <p:sldId id="351" r:id="rId46"/>
    <p:sldId id="346" r:id="rId47"/>
    <p:sldId id="348" r:id="rId48"/>
    <p:sldId id="349" r:id="rId49"/>
    <p:sldId id="319" r:id="rId50"/>
    <p:sldId id="371" r:id="rId51"/>
    <p:sldId id="358" r:id="rId52"/>
    <p:sldId id="355" r:id="rId53"/>
    <p:sldId id="360" r:id="rId54"/>
    <p:sldId id="361" r:id="rId55"/>
    <p:sldId id="303" r:id="rId56"/>
    <p:sldId id="304" r:id="rId57"/>
    <p:sldId id="306" r:id="rId58"/>
    <p:sldId id="362" r:id="rId59"/>
    <p:sldId id="363" r:id="rId60"/>
    <p:sldId id="375" r:id="rId61"/>
    <p:sldId id="364" r:id="rId62"/>
    <p:sldId id="376" r:id="rId63"/>
    <p:sldId id="326" r:id="rId64"/>
    <p:sldId id="327" r:id="rId65"/>
    <p:sldId id="378" r:id="rId66"/>
    <p:sldId id="328" r:id="rId6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6FA4FFC-B02F-497C-8F33-45308F6EC3D7}">
          <p14:sldIdLst>
            <p14:sldId id="258"/>
            <p14:sldId id="282"/>
            <p14:sldId id="283"/>
            <p14:sldId id="285"/>
            <p14:sldId id="300"/>
            <p14:sldId id="286"/>
            <p14:sldId id="288"/>
            <p14:sldId id="290"/>
            <p14:sldId id="291"/>
            <p14:sldId id="292"/>
            <p14:sldId id="293"/>
            <p14:sldId id="294"/>
            <p14:sldId id="380"/>
            <p14:sldId id="295"/>
            <p14:sldId id="357"/>
            <p14:sldId id="332"/>
            <p14:sldId id="350"/>
            <p14:sldId id="322"/>
            <p14:sldId id="352"/>
            <p14:sldId id="263"/>
            <p14:sldId id="381"/>
            <p14:sldId id="339"/>
            <p14:sldId id="324"/>
            <p14:sldId id="325"/>
            <p14:sldId id="310"/>
            <p14:sldId id="377"/>
            <p14:sldId id="373"/>
            <p14:sldId id="312"/>
            <p14:sldId id="354"/>
            <p14:sldId id="379"/>
            <p14:sldId id="320"/>
            <p14:sldId id="321"/>
            <p14:sldId id="356"/>
            <p14:sldId id="299"/>
            <p14:sldId id="359"/>
            <p14:sldId id="365"/>
            <p14:sldId id="342"/>
            <p14:sldId id="374"/>
            <p14:sldId id="370"/>
            <p14:sldId id="341"/>
            <p14:sldId id="368"/>
            <p14:sldId id="369"/>
            <p14:sldId id="372"/>
            <p14:sldId id="351"/>
            <p14:sldId id="346"/>
            <p14:sldId id="348"/>
            <p14:sldId id="349"/>
            <p14:sldId id="319"/>
            <p14:sldId id="371"/>
            <p14:sldId id="358"/>
            <p14:sldId id="355"/>
            <p14:sldId id="360"/>
            <p14:sldId id="361"/>
            <p14:sldId id="303"/>
            <p14:sldId id="304"/>
            <p14:sldId id="306"/>
            <p14:sldId id="362"/>
            <p14:sldId id="363"/>
            <p14:sldId id="375"/>
            <p14:sldId id="364"/>
            <p14:sldId id="376"/>
            <p14:sldId id="326"/>
            <p14:sldId id="327"/>
            <p14:sldId id="378"/>
            <p14:sldId id="3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  <a:srgbClr val="9C102E"/>
    <a:srgbClr val="AA0031"/>
    <a:srgbClr val="6F1B33"/>
    <a:srgbClr val="7F1F3A"/>
    <a:srgbClr val="E696AD"/>
    <a:srgbClr val="DA6486"/>
    <a:srgbClr val="B32B52"/>
    <a:srgbClr val="9B2547"/>
    <a:srgbClr val="A12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7" autoAdjust="0"/>
    <p:restoredTop sz="87196" autoAdjust="0"/>
  </p:normalViewPr>
  <p:slideViewPr>
    <p:cSldViewPr>
      <p:cViewPr varScale="1">
        <p:scale>
          <a:sx n="51" d="100"/>
          <a:sy n="51" d="100"/>
        </p:scale>
        <p:origin x="156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113C43-2BC3-4F27-8649-822B7FAAF1CA}" type="datetimeFigureOut">
              <a:rPr lang="it-IT"/>
              <a:pPr>
                <a:defRPr/>
              </a:pPr>
              <a:t>30/01/2024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DBB698-AA9D-44A9-BF55-C38984A59B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016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C3EC947-F0BB-41F6-B1FB-B10D13ECCFAF}" type="datetimeFigureOut">
              <a:rPr lang="it-IT"/>
              <a:pPr>
                <a:defRPr/>
              </a:pPr>
              <a:t>30/01/2024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A3AE7AE-B380-46E7-86ED-9D38CF9B0E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9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3AE7AE-B380-46E7-86ED-9D38CF9B0EE5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799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3AE7AE-B380-46E7-86ED-9D38CF9B0EE5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732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EB31D1-A108-4F7C-ADBE-3F982424FE3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564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63FDE7-19AA-40A6-866C-7DDFF64C5A5B}" type="slidenum">
              <a:rPr lang="it-IT" altLang="it-IT"/>
              <a:pPr/>
              <a:t>42</a:t>
            </a:fld>
            <a:endParaRPr lang="it-IT" altLang="it-IT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95325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E4DC5FA-A8C3-446C-BDCE-74E183878310}" type="slidenum">
              <a:rPr lang="it-IT">
                <a:solidFill>
                  <a:prstClr val="black"/>
                </a:solidFill>
              </a:rPr>
              <a:pPr eaLnBrk="1" hangingPunct="1"/>
              <a:t>48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43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58888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9C102E"/>
              </a:solidFill>
            </a:endParaRPr>
          </a:p>
        </p:txBody>
      </p:sp>
      <p:sp>
        <p:nvSpPr>
          <p:cNvPr id="8" name="Rettangolo arrotondato 7"/>
          <p:cNvSpPr/>
          <p:nvPr userDrawn="1"/>
        </p:nvSpPr>
        <p:spPr>
          <a:xfrm>
            <a:off x="755651" y="549277"/>
            <a:ext cx="1089025" cy="1223963"/>
          </a:xfrm>
          <a:prstGeom prst="round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0" name="Immagin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701675"/>
            <a:ext cx="8826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24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050"/>
            <a:fld id="{81D60167-4931-47E6-BA6A-407CBD079E47}" type="slidenum">
              <a:rPr lang="it-IT" smtClean="0"/>
              <a:pPr marL="1905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877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1"/>
          <p:cNvSpPr txBox="1">
            <a:spLocks/>
          </p:cNvSpPr>
          <p:nvPr userDrawn="1"/>
        </p:nvSpPr>
        <p:spPr>
          <a:xfrm>
            <a:off x="8662989" y="14587"/>
            <a:ext cx="446087" cy="207749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r" eaLnBrk="0" hangingPunct="0">
              <a:buNone/>
              <a:defRPr sz="1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dk1"/>
                </a:solidFill>
                <a:latin typeface="+mn-lt"/>
              </a:defRPr>
            </a:lvl4pPr>
            <a:lvl5pPr marL="1600200" indent="0" eaLnBrk="0" hangingPunct="0">
              <a:spcBef>
                <a:spcPct val="20000"/>
              </a:spcBef>
              <a:buNone/>
              <a:defRPr sz="2000">
                <a:solidFill>
                  <a:schemeClr val="dk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9pPr>
          </a:lstStyle>
          <a:p>
            <a:pPr>
              <a:defRPr/>
            </a:pPr>
            <a:fld id="{16E32A6A-D7A0-453D-905F-FC9CEAA554FA}" type="slidenum">
              <a:rPr lang="it-IT" altLang="it-IT" sz="75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‹N›</a:t>
            </a:fld>
            <a:endParaRPr lang="it-IT" altLang="it-IT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tangolo 13"/>
          <p:cNvSpPr/>
          <p:nvPr userDrawn="1"/>
        </p:nvSpPr>
        <p:spPr bwMode="auto">
          <a:xfrm>
            <a:off x="0" y="0"/>
            <a:ext cx="446856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 sz="9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09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8E0EC8-2C33-4BEE-A9D0-27A8A7A17E6D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1D8BE6-CB56-4660-9A04-817A435781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1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8BC741-36D3-4DE8-B7C5-2A58B4652BF7}" type="datetimeFigureOut">
              <a:rPr lang="en-GB" smtClean="0"/>
              <a:t>30/01/2024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E099A4-8DA6-459C-8C2D-AD45DEF94B1B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59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8BC741-36D3-4DE8-B7C5-2A58B4652BF7}" type="datetimeFigureOut">
              <a:rPr lang="en-GB" smtClean="0"/>
              <a:t>30/01/2024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E099A4-8DA6-459C-8C2D-AD45DEF94B1B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99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nettore 1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5" name="Segnaposto data 15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507C0-18B9-4285-98DC-4714C185F77B}" type="datetimeFigureOut">
              <a:rPr lang="it-IT"/>
              <a:pPr>
                <a:defRPr/>
              </a:pPr>
              <a:t>30/01/2024</a:t>
            </a:fld>
            <a:endParaRPr lang="it-IT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7BE92-8AE6-4D46-8103-DD793741A7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398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E3F1494E-193A-47F6-8D00-BC40BDC832C7}" type="datetime1">
              <a:rPr lang="it-IT" smtClean="0"/>
              <a:t>30/01/2024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A0E10665-5A4E-4163-9062-654F4155FF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628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58888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9C102E"/>
              </a:solidFill>
            </a:endParaRPr>
          </a:p>
        </p:txBody>
      </p:sp>
      <p:sp>
        <p:nvSpPr>
          <p:cNvPr id="8" name="Rettangolo arrotondato 7"/>
          <p:cNvSpPr/>
          <p:nvPr userDrawn="1"/>
        </p:nvSpPr>
        <p:spPr>
          <a:xfrm>
            <a:off x="755651" y="549277"/>
            <a:ext cx="1089025" cy="1223963"/>
          </a:xfrm>
          <a:prstGeom prst="round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0" name="Immagin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701675"/>
            <a:ext cx="8826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90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1"/>
          <p:cNvSpPr txBox="1">
            <a:spLocks/>
          </p:cNvSpPr>
          <p:nvPr userDrawn="1"/>
        </p:nvSpPr>
        <p:spPr>
          <a:xfrm>
            <a:off x="8662989" y="14587"/>
            <a:ext cx="446087" cy="207749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r" eaLnBrk="0" hangingPunct="0">
              <a:buNone/>
              <a:defRPr sz="1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dk1"/>
                </a:solidFill>
                <a:latin typeface="+mn-lt"/>
              </a:defRPr>
            </a:lvl4pPr>
            <a:lvl5pPr marL="1600200" indent="0" eaLnBrk="0" hangingPunct="0">
              <a:spcBef>
                <a:spcPct val="20000"/>
              </a:spcBef>
              <a:buNone/>
              <a:defRPr sz="2000">
                <a:solidFill>
                  <a:schemeClr val="dk1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</a:defRPr>
            </a:lvl9pPr>
          </a:lstStyle>
          <a:p>
            <a:pPr>
              <a:defRPr/>
            </a:pPr>
            <a:fld id="{16E32A6A-D7A0-453D-905F-FC9CEAA554FA}" type="slidenum">
              <a:rPr lang="it-IT" altLang="it-IT" sz="75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‹N›</a:t>
            </a:fld>
            <a:endParaRPr lang="it-IT" altLang="it-IT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tangolo 13"/>
          <p:cNvSpPr/>
          <p:nvPr userDrawn="1"/>
        </p:nvSpPr>
        <p:spPr bwMode="auto">
          <a:xfrm>
            <a:off x="0" y="0"/>
            <a:ext cx="446856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 sz="9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965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"/>
            <a:ext cx="9055006" cy="687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Titolo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Primo Livello</a:t>
            </a:r>
          </a:p>
          <a:p>
            <a:pPr lvl="1"/>
            <a:r>
              <a:rPr lang="it-IT" altLang="it-IT" dirty="0"/>
              <a:t>Secondo livello</a:t>
            </a:r>
          </a:p>
          <a:p>
            <a:pPr lvl="2"/>
            <a:r>
              <a:rPr lang="it-IT" altLang="it-IT" dirty="0"/>
              <a:t>Terzo livello</a:t>
            </a:r>
          </a:p>
          <a:p>
            <a:pPr lvl="3"/>
            <a:r>
              <a:rPr lang="it-IT" altLang="it-IT" dirty="0"/>
              <a:t>Quarto livello</a:t>
            </a:r>
          </a:p>
          <a:p>
            <a:pPr lvl="4"/>
            <a:r>
              <a:rPr lang="it-IT" altLang="it-IT" dirty="0"/>
              <a:t>Quinto livello</a:t>
            </a:r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0" y="0"/>
            <a:ext cx="446856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 sz="9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31" r:id="rId2"/>
    <p:sldLayoutId id="2147483837" r:id="rId3"/>
    <p:sldLayoutId id="2147483838" r:id="rId4"/>
    <p:sldLayoutId id="2147483839" r:id="rId5"/>
    <p:sldLayoutId id="2147483841" r:id="rId6"/>
    <p:sldLayoutId id="2147483842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25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95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65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 bwMode="auto">
          <a:xfrm>
            <a:off x="0" y="0"/>
            <a:ext cx="446856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 sz="9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40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25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95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65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2">
              <a:lumMod val="85000"/>
              <a:lumOff val="15000"/>
            </a:schemeClr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65840/" TargetMode="External"/><Relationship Id="rId2" Type="http://schemas.openxmlformats.org/officeDocument/2006/relationships/hyperlink" Target="https://indico.cern.ch/event/265187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7" Type="http://schemas.openxmlformats.org/officeDocument/2006/relationships/image" Target="../media/image4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jp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jp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Macintosh%20HD:lavoro%202003-2011:TESI%20Ph.D:FOTOGRAFIE%20UTILI:foto%20palle%20tutte%20assieme.JPG" TargetMode="External"/><Relationship Id="rId5" Type="http://schemas.openxmlformats.org/officeDocument/2006/relationships/image" Target="../media/image70.jpeg"/><Relationship Id="rId4" Type="http://schemas.openxmlformats.org/officeDocument/2006/relationships/image" Target="/lavoro%202003-2011/NEUDOS%2012/Lavoro%20generale%20su%20NESCOFI/bolo%20intero%20SHORT%20new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00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emf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5.png"/><Relationship Id="rId7" Type="http://schemas.openxmlformats.org/officeDocument/2006/relationships/image" Target="../media/image9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jp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Macintosh%20HD:lavoro%202003-2011:TESI%20Ph.D:FOTOGRAFIE%20UTILI:foto%20palle%20tutte%20assieme.JPG" TargetMode="External"/><Relationship Id="rId5" Type="http://schemas.openxmlformats.org/officeDocument/2006/relationships/image" Target="../media/image70.jpeg"/><Relationship Id="rId4" Type="http://schemas.openxmlformats.org/officeDocument/2006/relationships/image" Target="/lavoro%202003-2011/NEUDOS%2012/Lavoro%20generale%20su%20NESCOFI/bolo%20intero%20SHORT%20new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1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3.jpeg"/><Relationship Id="rId4" Type="http://schemas.openxmlformats.org/officeDocument/2006/relationships/image" Target="../media/image12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3.jpeg"/><Relationship Id="rId5" Type="http://schemas.openxmlformats.org/officeDocument/2006/relationships/image" Target="../media/image132.jpeg"/><Relationship Id="rId4" Type="http://schemas.openxmlformats.org/officeDocument/2006/relationships/image" Target="../media/image131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2.jpeg"/><Relationship Id="rId4" Type="http://schemas.openxmlformats.org/officeDocument/2006/relationships/image" Target="../media/image14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wmf"/><Relationship Id="rId2" Type="http://schemas.openxmlformats.org/officeDocument/2006/relationships/image" Target="../media/image14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wmf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12" Type="http://schemas.openxmlformats.org/officeDocument/2006/relationships/image" Target="../media/image158.jpg"/><Relationship Id="rId2" Type="http://schemas.openxmlformats.org/officeDocument/2006/relationships/image" Target="../media/image14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2.png"/><Relationship Id="rId11" Type="http://schemas.openxmlformats.org/officeDocument/2006/relationships/image" Target="../media/image157.jpg"/><Relationship Id="rId5" Type="http://schemas.openxmlformats.org/officeDocument/2006/relationships/image" Target="../media/image151.png"/><Relationship Id="rId10" Type="http://schemas.openxmlformats.org/officeDocument/2006/relationships/image" Target="../media/image156.png"/><Relationship Id="rId4" Type="http://schemas.openxmlformats.org/officeDocument/2006/relationships/image" Target="../media/image150.jpg"/><Relationship Id="rId9" Type="http://schemas.openxmlformats.org/officeDocument/2006/relationships/image" Target="../media/image15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2.png"/><Relationship Id="rId4" Type="http://schemas.openxmlformats.org/officeDocument/2006/relationships/image" Target="../media/image161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5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87624" y="1742951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kern="0" dirty="0">
                <a:solidFill>
                  <a:srgbClr val="00602B"/>
                </a:solidFill>
              </a:rPr>
              <a:t>Neutron Science with </a:t>
            </a:r>
            <a:r>
              <a:rPr lang="en-GB" sz="3600" kern="0" dirty="0" err="1">
                <a:solidFill>
                  <a:srgbClr val="00602B"/>
                </a:solidFill>
              </a:rPr>
              <a:t>Gaseuos</a:t>
            </a:r>
            <a:r>
              <a:rPr lang="en-GB" sz="3600" kern="0" dirty="0">
                <a:solidFill>
                  <a:srgbClr val="00602B"/>
                </a:solidFill>
              </a:rPr>
              <a:t> Detectors</a:t>
            </a:r>
          </a:p>
          <a:p>
            <a:r>
              <a:rPr lang="en-GB" sz="3600" kern="0" dirty="0">
                <a:solidFill>
                  <a:srgbClr val="00602B"/>
                </a:solidFill>
              </a:rPr>
              <a:t>Review and DRD1-WP9 Hints</a:t>
            </a: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1691680" y="369262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Gabriele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Croci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Milano-Bicocca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dirty="0" err="1">
                <a:solidFill>
                  <a:schemeClr val="tx1"/>
                </a:solidFill>
                <a:latin typeface="Calibri"/>
              </a:rPr>
              <a:t>Department</a:t>
            </a:r>
            <a:r>
              <a:rPr lang="it-IT" sz="2800" dirty="0">
                <a:solidFill>
                  <a:schemeClr val="tx1"/>
                </a:solidFill>
                <a:latin typeface="Calibri"/>
              </a:rPr>
              <a:t> of </a:t>
            </a:r>
            <a:r>
              <a:rPr lang="it-IT" sz="2800" dirty="0" err="1">
                <a:solidFill>
                  <a:schemeClr val="tx1"/>
                </a:solidFill>
                <a:latin typeface="Calibri"/>
              </a:rPr>
              <a:t>Physics</a:t>
            </a:r>
            <a:r>
              <a:rPr lang="it-IT" sz="2800" dirty="0">
                <a:solidFill>
                  <a:schemeClr val="tx1"/>
                </a:solidFill>
                <a:latin typeface="Calibri"/>
              </a:rPr>
              <a:t> «G. Occhialini»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Milano,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547664" y="5949280"/>
            <a:ext cx="6619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1</a:t>
            </a:r>
            <a:r>
              <a:rPr lang="en-GB" sz="1400" b="1" baseline="30000" dirty="0"/>
              <a:t>st</a:t>
            </a:r>
            <a:r>
              <a:rPr lang="en-GB" sz="1400" b="1" dirty="0"/>
              <a:t> DRD1 Collaboration Meeting</a:t>
            </a:r>
            <a:endParaRPr lang="en-GB" sz="1400" dirty="0"/>
          </a:p>
          <a:p>
            <a:pPr algn="ctr"/>
            <a:r>
              <a:rPr lang="en-GB" sz="140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01700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Most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common alternative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materials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He: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10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B and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6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Solid </a:t>
            </a:r>
            <a:r>
              <a:rPr kumimoji="0" lang="it-IT" sz="2800" b="0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converters</a:t>
            </a:r>
            <a:r>
              <a:rPr kumimoji="0" lang="it-IT" sz="2800" b="0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(2/2)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"/>
          <a:stretch/>
        </p:blipFill>
        <p:spPr bwMode="auto">
          <a:xfrm>
            <a:off x="755576" y="1268760"/>
            <a:ext cx="7848872" cy="456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157954" y="960983"/>
            <a:ext cx="163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Converting</a:t>
            </a:r>
            <a:r>
              <a:rPr lang="it-IT" sz="1400" dirty="0"/>
              <a:t> </a:t>
            </a:r>
            <a:r>
              <a:rPr lang="it-IT" sz="1400" dirty="0" err="1"/>
              <a:t>Layer</a:t>
            </a:r>
            <a:endParaRPr lang="en-GB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994986"/>
            <a:ext cx="163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Substrate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55170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Novel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wire</a:t>
            </a:r>
            <a:r>
              <a:rPr lang="it-IT" sz="2800" dirty="0">
                <a:solidFill>
                  <a:sysClr val="windowText" lastClr="000000"/>
                </a:solidFill>
                <a:latin typeface="Calibri"/>
              </a:rPr>
              <a:t>-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based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solutions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(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mainly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for ESS..)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MultiGrid</a:t>
            </a:r>
            <a:r>
              <a:rPr kumimoji="0" lang="it-IT" sz="2800" b="0" i="0" u="none" strike="noStrike" kern="120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detector – </a:t>
            </a:r>
            <a:r>
              <a:rPr kumimoji="0" lang="it-IT" sz="2800" b="0" i="0" u="none" strike="noStrike" kern="1200" cap="none" spc="0" normalizeH="0" baseline="3000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10</a:t>
            </a:r>
            <a:r>
              <a:rPr kumimoji="0" lang="it-IT" sz="2800" b="0" i="0" u="none" strike="noStrike" kern="120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 </a:t>
            </a:r>
            <a:r>
              <a:rPr kumimoji="0" lang="it-IT" sz="2800" b="0" i="0" u="none" strike="noStrike" kern="1200" cap="none" spc="0" normalizeH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based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" name="Picture 5" descr="photo 2_c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52736"/>
            <a:ext cx="2965702" cy="2236560"/>
          </a:xfrm>
          <a:prstGeom prst="rect">
            <a:avLst/>
          </a:prstGeom>
        </p:spPr>
      </p:pic>
      <p:pic>
        <p:nvPicPr>
          <p:cNvPr id="4" name="Picture 35" descr="DSCF030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6" y="1095658"/>
            <a:ext cx="2677072" cy="1869488"/>
          </a:xfrm>
          <a:prstGeom prst="rect">
            <a:avLst/>
          </a:prstGeom>
        </p:spPr>
      </p:pic>
      <p:pic>
        <p:nvPicPr>
          <p:cNvPr id="5" name="Picture 7" descr="eff_rel_calculated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4527" r="7753"/>
          <a:stretch/>
        </p:blipFill>
        <p:spPr>
          <a:xfrm>
            <a:off x="611560" y="3284984"/>
            <a:ext cx="3888432" cy="2446817"/>
          </a:xfrm>
          <a:prstGeom prst="rect">
            <a:avLst/>
          </a:prstGeom>
        </p:spPr>
      </p:pic>
      <p:grpSp>
        <p:nvGrpSpPr>
          <p:cNvPr id="6" name="Group 33"/>
          <p:cNvGrpSpPr>
            <a:grpSpLocks noChangeAspect="1"/>
          </p:cNvGrpSpPr>
          <p:nvPr/>
        </p:nvGrpSpPr>
        <p:grpSpPr>
          <a:xfrm>
            <a:off x="6302921" y="928885"/>
            <a:ext cx="2949599" cy="2036261"/>
            <a:chOff x="0" y="980728"/>
            <a:chExt cx="4067944" cy="2808312"/>
          </a:xfrm>
        </p:grpSpPr>
        <p:pic>
          <p:nvPicPr>
            <p:cNvPr id="7" name="Picture 4" descr="P6300423_crop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52736"/>
              <a:ext cx="4067944" cy="2723845"/>
            </a:xfrm>
            <a:prstGeom prst="rect">
              <a:avLst/>
            </a:prstGeom>
          </p:spPr>
        </p:pic>
        <p:sp>
          <p:nvSpPr>
            <p:cNvPr id="8" name="Rectangle 28"/>
            <p:cNvSpPr/>
            <p:nvPr/>
          </p:nvSpPr>
          <p:spPr>
            <a:xfrm>
              <a:off x="3203848" y="980728"/>
              <a:ext cx="720080" cy="280831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9" name="Straight Arrow Connector 29"/>
            <p:cNvCxnSpPr/>
            <p:nvPr/>
          </p:nvCxnSpPr>
          <p:spPr>
            <a:xfrm flipV="1">
              <a:off x="107504" y="3140968"/>
              <a:ext cx="2880320" cy="288032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30"/>
            <p:cNvSpPr txBox="1"/>
            <p:nvPr/>
          </p:nvSpPr>
          <p:spPr>
            <a:xfrm>
              <a:off x="3275856" y="3356992"/>
              <a:ext cx="576063" cy="38202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200" dirty="0">
                  <a:solidFill>
                    <a:prstClr val="black"/>
                  </a:solidFill>
                  <a:latin typeface="Calibri"/>
                </a:rPr>
                <a:t>MG</a:t>
              </a:r>
            </a:p>
          </p:txBody>
        </p:sp>
        <p:sp>
          <p:nvSpPr>
            <p:cNvPr id="11" name="TextBox 31"/>
            <p:cNvSpPr txBox="1"/>
            <p:nvPr/>
          </p:nvSpPr>
          <p:spPr>
            <a:xfrm>
              <a:off x="1498872" y="3356992"/>
              <a:ext cx="1377353" cy="42447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He-tubes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755576" y="5696088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Multi-SWPC- Large area</a:t>
            </a:r>
          </a:p>
          <a:p>
            <a:r>
              <a:rPr lang="it-IT" dirty="0"/>
              <a:t>High </a:t>
            </a:r>
            <a:r>
              <a:rPr lang="it-IT" dirty="0" err="1"/>
              <a:t>efficiency</a:t>
            </a:r>
            <a:endParaRPr lang="it-IT" dirty="0"/>
          </a:p>
          <a:p>
            <a:r>
              <a:rPr lang="it-IT" dirty="0" err="1"/>
              <a:t>Millimetric</a:t>
            </a:r>
            <a:r>
              <a:rPr lang="it-IT" dirty="0"/>
              <a:t> </a:t>
            </a:r>
            <a:r>
              <a:rPr lang="it-IT" dirty="0" err="1"/>
              <a:t>Spatial</a:t>
            </a:r>
            <a:r>
              <a:rPr lang="it-IT" dirty="0"/>
              <a:t> </a:t>
            </a:r>
            <a:r>
              <a:rPr lang="it-IT" dirty="0" err="1"/>
              <a:t>resolution</a:t>
            </a:r>
            <a:endParaRPr lang="it-IT" dirty="0"/>
          </a:p>
          <a:p>
            <a:r>
              <a:rPr lang="it-IT" dirty="0" err="1"/>
              <a:t>Developed</a:t>
            </a:r>
            <a:r>
              <a:rPr lang="it-IT" dirty="0"/>
              <a:t> by ILL and ESS</a:t>
            </a:r>
          </a:p>
          <a:p>
            <a:endParaRPr lang="en-GB" dirty="0"/>
          </a:p>
        </p:txBody>
      </p:sp>
      <p:grpSp>
        <p:nvGrpSpPr>
          <p:cNvPr id="18" name="Gruppo 17"/>
          <p:cNvGrpSpPr/>
          <p:nvPr/>
        </p:nvGrpSpPr>
        <p:grpSpPr>
          <a:xfrm>
            <a:off x="4758707" y="3489902"/>
            <a:ext cx="3851920" cy="3168352"/>
            <a:chOff x="3652748" y="2276872"/>
            <a:chExt cx="5491252" cy="4389462"/>
          </a:xfrm>
        </p:grpSpPr>
        <p:pic>
          <p:nvPicPr>
            <p:cNvPr id="19" name="Picture 7" descr="Screen Shot 2016-10-07 at 14.03.08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1" b="1"/>
            <a:stretch/>
          </p:blipFill>
          <p:spPr>
            <a:xfrm>
              <a:off x="3652748" y="2276872"/>
              <a:ext cx="5491252" cy="4389462"/>
            </a:xfrm>
            <a:prstGeom prst="rect">
              <a:avLst/>
            </a:prstGeom>
          </p:spPr>
        </p:pic>
        <p:sp>
          <p:nvSpPr>
            <p:cNvPr id="20" name="Rectangle 8"/>
            <p:cNvSpPr/>
            <p:nvPr/>
          </p:nvSpPr>
          <p:spPr>
            <a:xfrm>
              <a:off x="7524328" y="2805286"/>
              <a:ext cx="648072" cy="28803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9"/>
            <p:cNvSpPr/>
            <p:nvPr/>
          </p:nvSpPr>
          <p:spPr>
            <a:xfrm>
              <a:off x="8463368" y="3813398"/>
              <a:ext cx="648072" cy="28803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9"/>
          <p:cNvSpPr/>
          <p:nvPr/>
        </p:nvSpPr>
        <p:spPr>
          <a:xfrm>
            <a:off x="5004048" y="5373216"/>
            <a:ext cx="454600" cy="20790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/>
          <p:cNvSpPr txBox="1"/>
          <p:nvPr/>
        </p:nvSpPr>
        <p:spPr>
          <a:xfrm>
            <a:off x="5148064" y="35730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984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Novel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wire</a:t>
            </a:r>
            <a:r>
              <a:rPr lang="it-IT" sz="2800" dirty="0">
                <a:solidFill>
                  <a:sysClr val="windowText" lastClr="000000"/>
                </a:solidFill>
                <a:latin typeface="Calibri"/>
              </a:rPr>
              <a:t>-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based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solutions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(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mainly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for ESS..)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MultiBlade</a:t>
            </a:r>
            <a:r>
              <a:rPr kumimoji="0" lang="it-IT" sz="2800" b="0" i="0" u="none" strike="noStrike" kern="120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detector – </a:t>
            </a:r>
            <a:r>
              <a:rPr kumimoji="0" lang="it-IT" sz="2800" b="0" i="0" u="none" strike="noStrike" kern="1200" cap="none" spc="0" normalizeH="0" baseline="3000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10</a:t>
            </a:r>
            <a:r>
              <a:rPr kumimoji="0" lang="it-IT" sz="2800" b="0" i="0" u="none" strike="noStrike" kern="120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 </a:t>
            </a:r>
            <a:r>
              <a:rPr kumimoji="0" lang="it-IT" sz="2800" b="0" i="0" u="none" strike="noStrike" kern="1200" cap="none" spc="0" normalizeH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based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55576" y="5733256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MWPC-</a:t>
            </a:r>
            <a:r>
              <a:rPr lang="it-IT" sz="1600" dirty="0" err="1"/>
              <a:t>based</a:t>
            </a:r>
            <a:endParaRPr lang="it-IT" sz="1600" dirty="0"/>
          </a:p>
          <a:p>
            <a:r>
              <a:rPr lang="it-IT" sz="1600" dirty="0"/>
              <a:t>High </a:t>
            </a:r>
            <a:r>
              <a:rPr lang="it-IT" sz="1600" dirty="0" err="1"/>
              <a:t>efficiency</a:t>
            </a:r>
            <a:endParaRPr lang="it-IT" sz="1600" dirty="0"/>
          </a:p>
          <a:p>
            <a:r>
              <a:rPr lang="it-IT" sz="1600" dirty="0" err="1"/>
              <a:t>Millimetric</a:t>
            </a:r>
            <a:r>
              <a:rPr lang="it-IT" sz="1600" dirty="0"/>
              <a:t> </a:t>
            </a:r>
            <a:r>
              <a:rPr lang="it-IT" sz="1600" dirty="0" err="1"/>
              <a:t>space</a:t>
            </a:r>
            <a:r>
              <a:rPr lang="it-IT" sz="1600" dirty="0"/>
              <a:t> </a:t>
            </a:r>
            <a:r>
              <a:rPr lang="it-IT" sz="1600" dirty="0" err="1"/>
              <a:t>resolution</a:t>
            </a:r>
            <a:endParaRPr lang="it-IT" sz="1600" dirty="0"/>
          </a:p>
          <a:p>
            <a:r>
              <a:rPr lang="it-IT" sz="1600" dirty="0"/>
              <a:t>High rate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43608"/>
            <a:ext cx="4451355" cy="188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64655"/>
            <a:ext cx="3834985" cy="171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17182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656" y="3212976"/>
            <a:ext cx="299858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4355976" y="616530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Application: FREIA / ESTIA</a:t>
            </a:r>
          </a:p>
          <a:p>
            <a:r>
              <a:rPr lang="it-IT" dirty="0" err="1"/>
              <a:t>Reflectometry</a:t>
            </a:r>
            <a:r>
              <a:rPr lang="it-IT" dirty="0"/>
              <a:t> </a:t>
            </a:r>
            <a:r>
              <a:rPr lang="it-IT" dirty="0" err="1"/>
              <a:t>instruments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ESS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939" y="3789040"/>
            <a:ext cx="2284468" cy="107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ttangolo 13"/>
          <p:cNvSpPr/>
          <p:nvPr/>
        </p:nvSpPr>
        <p:spPr>
          <a:xfrm>
            <a:off x="6306457" y="5548590"/>
            <a:ext cx="2946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Developed</a:t>
            </a:r>
            <a:r>
              <a:rPr lang="it-IT" dirty="0"/>
              <a:t> by ILL and 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59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721A7D-8C47-948A-1DA2-7062273BF737}"/>
              </a:ext>
            </a:extLst>
          </p:cNvPr>
          <p:cNvSpPr txBox="1">
            <a:spLocks/>
          </p:cNvSpPr>
          <p:nvPr/>
        </p:nvSpPr>
        <p:spPr>
          <a:xfrm>
            <a:off x="457200" y="-3154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RPC for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detection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D8ABCB85-C4B1-26D4-62DC-E86504D36132}"/>
              </a:ext>
            </a:extLst>
          </p:cNvPr>
          <p:cNvGrpSpPr/>
          <p:nvPr/>
        </p:nvGrpSpPr>
        <p:grpSpPr>
          <a:xfrm>
            <a:off x="827584" y="827584"/>
            <a:ext cx="5472608" cy="2845729"/>
            <a:chOff x="683568" y="620688"/>
            <a:chExt cx="5238122" cy="2644048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DE2340A-349D-9069-DFBD-38410CDE71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56"/>
            <a:stretch/>
          </p:blipFill>
          <p:spPr>
            <a:xfrm>
              <a:off x="683568" y="620688"/>
              <a:ext cx="5238122" cy="2644048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5F5D94C4-EF8E-33F4-7FB8-AB9A263852FF}"/>
                </a:ext>
              </a:extLst>
            </p:cNvPr>
            <p:cNvSpPr/>
            <p:nvPr/>
          </p:nvSpPr>
          <p:spPr>
            <a:xfrm>
              <a:off x="5580112" y="2996952"/>
              <a:ext cx="341578" cy="2677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A68639D8-BE40-729C-2560-F8D20B3FA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080" y="4234887"/>
            <a:ext cx="4948542" cy="252028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0E462B6A-F4B2-E147-7FF3-82A2622836AD}"/>
              </a:ext>
            </a:extLst>
          </p:cNvPr>
          <p:cNvSpPr/>
          <p:nvPr/>
        </p:nvSpPr>
        <p:spPr>
          <a:xfrm>
            <a:off x="8820472" y="4941168"/>
            <a:ext cx="14401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5C0B55E-5097-A007-6DFE-FA8725E46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4175022"/>
            <a:ext cx="3230991" cy="244278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35683C6-111F-ABA6-EC5E-CE6B46DB9A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20"/>
          <a:stretch/>
        </p:blipFill>
        <p:spPr>
          <a:xfrm>
            <a:off x="6650954" y="661571"/>
            <a:ext cx="1956974" cy="34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41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95536" y="476672"/>
            <a:ext cx="8640960" cy="360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MPGD detectors born for tracking and triggering applications (detection of charged 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In order to detect neutral particles you need a converter</a:t>
            </a:r>
          </a:p>
          <a:p>
            <a:pPr lvl="1"/>
            <a:r>
              <a:rPr lang="it-IT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Neutrons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8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it-IT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Boron converter  </a:t>
            </a:r>
          </a:p>
          <a:p>
            <a:pPr lvl="2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Neutrons are detected using the productus (alpha,Li) from nuclear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B(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n,alpha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)7Li </a:t>
            </a:r>
          </a:p>
          <a:p>
            <a:pPr lvl="1"/>
            <a:r>
              <a:rPr lang="it-IT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Neutrons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Polyethylene converter 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+ Aluminium </a:t>
            </a:r>
          </a:p>
          <a:p>
            <a:pPr lvl="2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Neutrons are converted in protons through elastic scattering on hydrogen</a:t>
            </a:r>
          </a:p>
          <a:p>
            <a:pPr lvl="1"/>
            <a:endParaRPr lang="it-IT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2780928"/>
            <a:ext cx="8640960" cy="3312368"/>
          </a:xfrm>
          <a:prstGeom prst="rect">
            <a:avLst/>
          </a:prstGeom>
        </p:spPr>
        <p:txBody>
          <a:bodyPr>
            <a:noAutofit/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50">
                <a:solidFill>
                  <a:schemeClr val="tx2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50">
                <a:solidFill>
                  <a:schemeClr val="tx2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2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2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320040" lvl="1" indent="0">
              <a:buFontTx/>
              <a:buNone/>
            </a:pPr>
            <a:endParaRPr lang="it-IT" sz="1800" kern="0" dirty="0"/>
          </a:p>
          <a:p>
            <a:r>
              <a:rPr lang="it-IT" sz="2000" kern="0" dirty="0">
                <a:latin typeface="Arial" panose="020B0604020202020204" pitchFamily="34" charset="0"/>
                <a:cs typeface="Arial" panose="020B0604020202020204" pitchFamily="34" charset="0"/>
              </a:rPr>
              <a:t>MPGD </a:t>
            </a:r>
            <a:r>
              <a:rPr lang="it-IT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offer</a:t>
            </a:r>
            <a:r>
              <a:rPr lang="it-IT" sz="2000" kern="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it-IT" sz="20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  <a:endParaRPr lang="it-IT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 rate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(MHz/mm</a:t>
            </a:r>
            <a:r>
              <a:rPr lang="it-IT" sz="18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suitable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for high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ESS</a:t>
            </a:r>
          </a:p>
          <a:p>
            <a:pPr lvl="1"/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Submillimetric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suited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5 ns 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(gas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mixture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Possibility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to be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realized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and in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latin typeface="Arial" panose="020B0604020202020204" pitchFamily="34" charset="0"/>
                <a:cs typeface="Arial" panose="020B0604020202020204" pitchFamily="34" charset="0"/>
              </a:rPr>
              <a:t>shapes</a:t>
            </a:r>
            <a:endParaRPr lang="it-IT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hardness</a:t>
            </a:r>
            <a:endParaRPr lang="it-IT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gamma </a:t>
            </a:r>
            <a:r>
              <a:rPr lang="it-IT" sz="18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r>
              <a:rPr lang="it-IT" sz="1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(with appropriate gain)</a:t>
            </a:r>
          </a:p>
          <a:p>
            <a:r>
              <a:rPr lang="it-IT" sz="2100" kern="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it-IT" sz="21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100" kern="0" dirty="0" err="1">
                <a:latin typeface="Arial" panose="020B0604020202020204" pitchFamily="34" charset="0"/>
                <a:cs typeface="Arial" panose="020B0604020202020204" pitchFamily="34" charset="0"/>
              </a:rPr>
              <a:t>dedicated</a:t>
            </a:r>
            <a:r>
              <a:rPr lang="it-IT" sz="2100" kern="0" dirty="0">
                <a:latin typeface="Arial" panose="020B0604020202020204" pitchFamily="34" charset="0"/>
                <a:cs typeface="Arial" panose="020B0604020202020204" pitchFamily="34" charset="0"/>
              </a:rPr>
              <a:t> workshops in the last </a:t>
            </a:r>
            <a:r>
              <a:rPr lang="it-IT" sz="2100" kern="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it-IT" sz="21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https://indico.cern.ch/event/265187/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(2013)</a:t>
            </a:r>
          </a:p>
          <a:p>
            <a:pPr lvl="1"/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https://indico.cern.ch/event/365840/</a:t>
            </a:r>
            <a:r>
              <a:rPr lang="it-IT" sz="1800" kern="0" dirty="0">
                <a:latin typeface="Arial" panose="020B0604020202020204" pitchFamily="34" charset="0"/>
                <a:cs typeface="Arial" panose="020B0604020202020204" pitchFamily="34" charset="0"/>
              </a:rPr>
              <a:t> (2015)</a:t>
            </a:r>
          </a:p>
          <a:p>
            <a:pPr lvl="1"/>
            <a:endParaRPr lang="it-IT" sz="1800" kern="0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457200" y="-3154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MPGD for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detection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3483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0872" y="2358008"/>
            <a:ext cx="8229600" cy="1143000"/>
          </a:xfrm>
        </p:spPr>
        <p:txBody>
          <a:bodyPr/>
          <a:lstStyle/>
          <a:p>
            <a:r>
              <a:rPr lang="it-IT" i="1" dirty="0"/>
              <a:t>For </a:t>
            </a:r>
            <a:r>
              <a:rPr lang="it-IT" i="1" dirty="0" err="1"/>
              <a:t>sake</a:t>
            </a:r>
            <a:r>
              <a:rPr lang="it-IT" i="1" dirty="0"/>
              <a:t> of time I skip </a:t>
            </a:r>
            <a:r>
              <a:rPr lang="it-IT" i="1" dirty="0" err="1"/>
              <a:t>all</a:t>
            </a:r>
            <a:r>
              <a:rPr lang="it-IT" i="1" dirty="0"/>
              <a:t> Micro Strip Gas Chamber </a:t>
            </a:r>
            <a:r>
              <a:rPr lang="it-IT" i="1" dirty="0" err="1"/>
              <a:t>application</a:t>
            </a:r>
            <a:r>
              <a:rPr lang="it-IT" i="1" dirty="0"/>
              <a:t> to </a:t>
            </a:r>
            <a:r>
              <a:rPr lang="it-IT" i="1" dirty="0" err="1"/>
              <a:t>neutron</a:t>
            </a:r>
            <a:r>
              <a:rPr lang="it-IT" i="1" dirty="0"/>
              <a:t> </a:t>
            </a:r>
            <a:r>
              <a:rPr lang="it-IT" i="1" dirty="0" err="1"/>
              <a:t>detection</a:t>
            </a:r>
            <a:br>
              <a:rPr lang="it-IT" i="1" dirty="0"/>
            </a:br>
            <a:br>
              <a:rPr lang="it-IT" i="1" dirty="0"/>
            </a:br>
            <a:br>
              <a:rPr lang="it-IT" i="1" dirty="0"/>
            </a:br>
            <a:r>
              <a:rPr lang="it-IT" i="1" dirty="0"/>
              <a:t>I </a:t>
            </a:r>
            <a:r>
              <a:rPr lang="it-IT" i="1" dirty="0" err="1"/>
              <a:t>will</a:t>
            </a:r>
            <a:r>
              <a:rPr lang="it-IT" i="1" dirty="0"/>
              <a:t> concentrate on GEM, </a:t>
            </a:r>
            <a:r>
              <a:rPr lang="it-IT" i="1" dirty="0" err="1"/>
              <a:t>Micromegas</a:t>
            </a:r>
            <a:r>
              <a:rPr lang="it-IT" i="1" dirty="0"/>
              <a:t> and THGEM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143602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94" name="Group 78"/>
          <p:cNvGrpSpPr>
            <a:grpSpLocks/>
          </p:cNvGrpSpPr>
          <p:nvPr/>
        </p:nvGrpSpPr>
        <p:grpSpPr bwMode="auto">
          <a:xfrm>
            <a:off x="323528" y="2710059"/>
            <a:ext cx="3240360" cy="1507051"/>
            <a:chOff x="1519" y="572"/>
            <a:chExt cx="2721" cy="1273"/>
          </a:xfrm>
        </p:grpSpPr>
        <p:sp>
          <p:nvSpPr>
            <p:cNvPr id="34882" name="Rectangle 66"/>
            <p:cNvSpPr>
              <a:spLocks noChangeArrowheads="1"/>
            </p:cNvSpPr>
            <p:nvPr/>
          </p:nvSpPr>
          <p:spPr bwMode="auto">
            <a:xfrm>
              <a:off x="1519" y="928"/>
              <a:ext cx="267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83" name="Rectangle 67"/>
            <p:cNvSpPr>
              <a:spLocks noChangeArrowheads="1"/>
            </p:cNvSpPr>
            <p:nvPr/>
          </p:nvSpPr>
          <p:spPr bwMode="auto">
            <a:xfrm>
              <a:off x="1519" y="979"/>
              <a:ext cx="2676" cy="23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85" name="Line 69"/>
            <p:cNvSpPr>
              <a:spLocks noChangeShapeType="1"/>
            </p:cNvSpPr>
            <p:nvPr/>
          </p:nvSpPr>
          <p:spPr bwMode="auto">
            <a:xfrm>
              <a:off x="1519" y="1391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86" name="Line 70"/>
            <p:cNvSpPr>
              <a:spLocks noChangeShapeType="1"/>
            </p:cNvSpPr>
            <p:nvPr/>
          </p:nvSpPr>
          <p:spPr bwMode="auto">
            <a:xfrm>
              <a:off x="1519" y="1527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87" name="Line 71"/>
            <p:cNvSpPr>
              <a:spLocks noChangeShapeType="1"/>
            </p:cNvSpPr>
            <p:nvPr/>
          </p:nvSpPr>
          <p:spPr bwMode="auto">
            <a:xfrm>
              <a:off x="1519" y="1663"/>
              <a:ext cx="2721" cy="0"/>
            </a:xfrm>
            <a:prstGeom prst="line">
              <a:avLst/>
            </a:prstGeom>
            <a:noFill/>
            <a:ln w="50800">
              <a:solidFill>
                <a:srgbClr val="9933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88" name="Line 72"/>
            <p:cNvSpPr>
              <a:spLocks noChangeShapeType="1"/>
            </p:cNvSpPr>
            <p:nvPr/>
          </p:nvSpPr>
          <p:spPr bwMode="auto">
            <a:xfrm>
              <a:off x="1519" y="1845"/>
              <a:ext cx="2721" cy="0"/>
            </a:xfrm>
            <a:prstGeom prst="line">
              <a:avLst/>
            </a:prstGeom>
            <a:noFill/>
            <a:ln w="50800">
              <a:solidFill>
                <a:srgbClr val="FFCC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89" name="Line 73"/>
            <p:cNvSpPr>
              <a:spLocks noChangeShapeType="1"/>
            </p:cNvSpPr>
            <p:nvPr/>
          </p:nvSpPr>
          <p:spPr bwMode="auto">
            <a:xfrm>
              <a:off x="1927" y="572"/>
              <a:ext cx="0" cy="408"/>
            </a:xfrm>
            <a:prstGeom prst="line">
              <a:avLst/>
            </a:prstGeom>
            <a:noFill/>
            <a:ln w="9525" cap="rnd">
              <a:solidFill>
                <a:srgbClr val="FF66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90" name="Line 74"/>
            <p:cNvSpPr>
              <a:spLocks noChangeShapeType="1"/>
            </p:cNvSpPr>
            <p:nvPr/>
          </p:nvSpPr>
          <p:spPr bwMode="auto">
            <a:xfrm>
              <a:off x="1935" y="986"/>
              <a:ext cx="181" cy="18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91" name="Text Box 75"/>
            <p:cNvSpPr txBox="1">
              <a:spLocks noChangeArrowheads="1"/>
            </p:cNvSpPr>
            <p:nvPr/>
          </p:nvSpPr>
          <p:spPr bwMode="auto">
            <a:xfrm>
              <a:off x="1902" y="647"/>
              <a:ext cx="1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n</a:t>
              </a:r>
            </a:p>
          </p:txBody>
        </p:sp>
        <p:sp>
          <p:nvSpPr>
            <p:cNvPr id="34892" name="Text Box 76"/>
            <p:cNvSpPr txBox="1">
              <a:spLocks noChangeArrowheads="1"/>
            </p:cNvSpPr>
            <p:nvPr/>
          </p:nvSpPr>
          <p:spPr bwMode="auto">
            <a:xfrm>
              <a:off x="2034" y="964"/>
              <a:ext cx="4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/>
                <a:t>α</a:t>
              </a:r>
            </a:p>
          </p:txBody>
        </p:sp>
      </p:grpSp>
      <p:sp>
        <p:nvSpPr>
          <p:cNvPr id="34893" name="Text Box 77"/>
          <p:cNvSpPr txBox="1">
            <a:spLocks noChangeArrowheads="1"/>
          </p:cNvSpPr>
          <p:nvPr/>
        </p:nvSpPr>
        <p:spPr bwMode="auto">
          <a:xfrm>
            <a:off x="539552" y="4932572"/>
            <a:ext cx="32820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efficiency detector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(few %)                                                                             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23528" y="-162272"/>
            <a:ext cx="8640960" cy="1143000"/>
          </a:xfrm>
        </p:spPr>
        <p:txBody>
          <a:bodyPr>
            <a:normAutofit/>
          </a:bodyPr>
          <a:lstStyle/>
          <a:p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GEM  thermal neutron detector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995244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Triple GEM detector equipped with an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aluminum cathode coated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with 1μm of B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C: first bGEM prototype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Exploit the 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B(n,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Li reaction in order to detect thermal neutrons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7" t="7958" r="26748" b="15896"/>
          <a:stretch/>
        </p:blipFill>
        <p:spPr>
          <a:xfrm>
            <a:off x="3851920" y="2204864"/>
            <a:ext cx="2237209" cy="21602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" r="4279"/>
          <a:stretch/>
        </p:blipFill>
        <p:spPr>
          <a:xfrm>
            <a:off x="6249600" y="2224389"/>
            <a:ext cx="2642880" cy="217517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93634" y="4415377"/>
            <a:ext cx="22675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it-I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 coated aluminium cathode mounted on its support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65624" y="4399565"/>
            <a:ext cx="2498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it-I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 coated aluminium cathode assembled inside the bGEM chamber layout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7504" y="4269050"/>
            <a:ext cx="3714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/>
              <a:t>Detector Schematics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83568" y="573325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groups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the world (UNIMIB-INFN-CNR, CERN, J-PARC, CSNS …) </a:t>
            </a:r>
            <a:r>
              <a:rPr lang="it-IT" dirty="0" err="1"/>
              <a:t>developed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</a:t>
            </a:r>
            <a:r>
              <a:rPr lang="it-IT" dirty="0" err="1"/>
              <a:t>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488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97768"/>
            <a:ext cx="8147248" cy="1143000"/>
          </a:xfrm>
        </p:spPr>
        <p:txBody>
          <a:bodyPr>
            <a:norm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Performances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84984"/>
            <a:ext cx="3588743" cy="34442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0152" y="234888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G. Croci et Al, 2013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484783"/>
            <a:ext cx="4769953" cy="294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9949" r="27100" b="1707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027589" y="4498518"/>
            <a:ext cx="1793875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GB" altLang="it-IT" sz="2000" dirty="0">
                <a:solidFill>
                  <a:srgbClr val="6666FF"/>
                </a:solidFill>
                <a:cs typeface="Times New Roman" pitchFamily="18" charset="0"/>
              </a:rPr>
              <a:t>40 MHz/cm</a:t>
            </a:r>
            <a:r>
              <a:rPr lang="en-GB" altLang="it-IT" sz="2000" baseline="33000" dirty="0">
                <a:solidFill>
                  <a:srgbClr val="6666FF"/>
                </a:solidFill>
                <a:cs typeface="Times New Roman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5426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55776" y="84466"/>
            <a:ext cx="4205768" cy="446067"/>
          </a:xfrm>
          <a:prstGeom prst="rect">
            <a:avLst/>
          </a:prstGeom>
        </p:spPr>
        <p:txBody>
          <a:bodyPr vert="horz" wrap="square" lIns="0" tIns="15033" rIns="0" bIns="0" rtlCol="0">
            <a:spAutoFit/>
          </a:bodyPr>
          <a:lstStyle/>
          <a:p>
            <a:pPr marL="11135">
              <a:spcBef>
                <a:spcPts val="118"/>
              </a:spcBef>
            </a:pPr>
            <a:r>
              <a:rPr sz="2800" spc="13" dirty="0"/>
              <a:t>The </a:t>
            </a:r>
            <a:r>
              <a:rPr sz="2800" spc="18" dirty="0"/>
              <a:t>CA</a:t>
            </a:r>
            <a:r>
              <a:rPr lang="it-IT" sz="2800" spc="18" dirty="0"/>
              <a:t>S</a:t>
            </a:r>
            <a:r>
              <a:rPr sz="2800" spc="18" dirty="0"/>
              <a:t>CADE GEM</a:t>
            </a:r>
            <a:r>
              <a:rPr sz="2800" spc="-39" dirty="0"/>
              <a:t> </a:t>
            </a:r>
            <a:r>
              <a:rPr sz="2800" spc="9" dirty="0"/>
              <a:t>detector</a:t>
            </a:r>
            <a:endParaRPr sz="2800" dirty="0"/>
          </a:p>
        </p:txBody>
      </p:sp>
      <p:sp>
        <p:nvSpPr>
          <p:cNvPr id="4" name="object 4"/>
          <p:cNvSpPr txBox="1"/>
          <p:nvPr/>
        </p:nvSpPr>
        <p:spPr>
          <a:xfrm>
            <a:off x="4811058" y="4473887"/>
            <a:ext cx="3937406" cy="896914"/>
          </a:xfrm>
          <a:prstGeom prst="rect">
            <a:avLst/>
          </a:prstGeom>
        </p:spPr>
        <p:txBody>
          <a:bodyPr vert="horz" wrap="square" lIns="0" tIns="55120" rIns="0" bIns="0" rtlCol="0">
            <a:spAutoFit/>
          </a:bodyPr>
          <a:lstStyle/>
          <a:p>
            <a:pPr marL="149214" indent="-138078">
              <a:spcBef>
                <a:spcPts val="434"/>
              </a:spcBef>
              <a:buChar char="•"/>
              <a:tabLst>
                <a:tab pos="149771" algn="l"/>
              </a:tabLst>
            </a:pPr>
            <a:r>
              <a:rPr sz="1600" spc="4" dirty="0">
                <a:solidFill>
                  <a:srgbClr val="3E48A6"/>
                </a:solidFill>
                <a:latin typeface="Arial"/>
                <a:cs typeface="Arial"/>
              </a:rPr>
              <a:t>Each GEM has two </a:t>
            </a:r>
            <a:r>
              <a:rPr sz="1600" spc="-6" baseline="24444" dirty="0">
                <a:solidFill>
                  <a:srgbClr val="4F5FB5"/>
                </a:solidFill>
                <a:latin typeface="Arial"/>
                <a:cs typeface="Arial"/>
              </a:rPr>
              <a:t>10</a:t>
            </a:r>
            <a:r>
              <a:rPr sz="1600" spc="-4" dirty="0">
                <a:solidFill>
                  <a:srgbClr val="3E48A6"/>
                </a:solidFill>
                <a:latin typeface="Arial"/>
                <a:cs typeface="Arial"/>
              </a:rPr>
              <a:t>B</a:t>
            </a:r>
            <a:r>
              <a:rPr sz="1600" spc="-44" dirty="0">
                <a:solidFill>
                  <a:srgbClr val="3E48A6"/>
                </a:solidFill>
                <a:latin typeface="Arial"/>
                <a:cs typeface="Arial"/>
              </a:rPr>
              <a:t> </a:t>
            </a:r>
            <a:r>
              <a:rPr sz="1600" spc="4" dirty="0">
                <a:solidFill>
                  <a:srgbClr val="3E48A6"/>
                </a:solidFill>
                <a:latin typeface="Arial"/>
                <a:cs typeface="Arial"/>
              </a:rPr>
              <a:t>layers</a:t>
            </a:r>
            <a:endParaRPr sz="1600" dirty="0">
              <a:latin typeface="Arial"/>
              <a:cs typeface="Arial"/>
            </a:endParaRPr>
          </a:p>
          <a:p>
            <a:pPr marL="149214" indent="-138078">
              <a:spcBef>
                <a:spcPts val="355"/>
              </a:spcBef>
              <a:buChar char="•"/>
              <a:tabLst>
                <a:tab pos="149771" algn="l"/>
              </a:tabLst>
            </a:pPr>
            <a:r>
              <a:rPr sz="1600" spc="4" dirty="0">
                <a:solidFill>
                  <a:srgbClr val="3E48A6"/>
                </a:solidFill>
                <a:latin typeface="Arial"/>
                <a:cs typeface="Arial"/>
              </a:rPr>
              <a:t>Last GEM operated as</a:t>
            </a:r>
            <a:r>
              <a:rPr sz="1600" spc="-35" dirty="0">
                <a:solidFill>
                  <a:srgbClr val="3E48A6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3E48A6"/>
                </a:solidFill>
                <a:latin typeface="Arial"/>
                <a:cs typeface="Arial"/>
              </a:rPr>
              <a:t>amplifier</a:t>
            </a:r>
            <a:endParaRPr sz="1600" dirty="0">
              <a:latin typeface="Arial"/>
              <a:cs typeface="Arial"/>
            </a:endParaRPr>
          </a:p>
          <a:p>
            <a:pPr marL="149214" indent="-138078">
              <a:spcBef>
                <a:spcPts val="412"/>
              </a:spcBef>
              <a:buChar char="•"/>
              <a:tabLst>
                <a:tab pos="149771" algn="l"/>
              </a:tabLst>
            </a:pPr>
            <a:r>
              <a:rPr sz="1600" spc="4" dirty="0">
                <a:solidFill>
                  <a:srgbClr val="FF0000"/>
                </a:solidFill>
                <a:latin typeface="Arial"/>
                <a:cs typeface="Arial"/>
              </a:rPr>
              <a:t>10 GEM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foils for </a:t>
            </a:r>
            <a:r>
              <a:rPr sz="1600" u="heavy" spc="4" dirty="0">
                <a:solidFill>
                  <a:srgbClr val="FF0000"/>
                </a:solidFill>
                <a:uFill>
                  <a:solidFill>
                    <a:srgbClr val="FF2600"/>
                  </a:solidFill>
                </a:uFill>
                <a:latin typeface="Arial"/>
                <a:cs typeface="Arial"/>
              </a:rPr>
              <a:t>~</a:t>
            </a:r>
            <a:r>
              <a:rPr lang="it-IT" sz="1600" u="heavy" spc="4" dirty="0">
                <a:solidFill>
                  <a:srgbClr val="FF0000"/>
                </a:solidFill>
                <a:uFill>
                  <a:solidFill>
                    <a:srgbClr val="FF2600"/>
                  </a:solidFill>
                </a:uFill>
                <a:latin typeface="Arial"/>
                <a:cs typeface="Arial"/>
              </a:rPr>
              <a:t> </a:t>
            </a:r>
            <a:r>
              <a:rPr sz="1600" spc="4" dirty="0">
                <a:solidFill>
                  <a:srgbClr val="FF0000"/>
                </a:solidFill>
                <a:latin typeface="Arial"/>
                <a:cs typeface="Arial"/>
              </a:rPr>
              <a:t>50%</a:t>
            </a:r>
            <a:r>
              <a:rPr sz="1600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efficiency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36128" y="1506178"/>
            <a:ext cx="3951239" cy="2817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10816" y="1922372"/>
            <a:ext cx="80363" cy="414938"/>
          </a:xfrm>
          <a:custGeom>
            <a:avLst/>
            <a:gdLst/>
            <a:ahLst/>
            <a:cxnLst/>
            <a:rect l="l" t="t" r="r" b="b"/>
            <a:pathLst>
              <a:path w="93979" h="457200">
                <a:moveTo>
                  <a:pt x="0" y="0"/>
                </a:moveTo>
                <a:lnTo>
                  <a:pt x="18291" y="2993"/>
                </a:lnTo>
                <a:lnTo>
                  <a:pt x="33227" y="11157"/>
                </a:lnTo>
                <a:lnTo>
                  <a:pt x="43298" y="23267"/>
                </a:lnTo>
                <a:lnTo>
                  <a:pt x="46990" y="38095"/>
                </a:lnTo>
                <a:lnTo>
                  <a:pt x="46990" y="190483"/>
                </a:lnTo>
                <a:lnTo>
                  <a:pt x="50683" y="205311"/>
                </a:lnTo>
                <a:lnTo>
                  <a:pt x="60754" y="217421"/>
                </a:lnTo>
                <a:lnTo>
                  <a:pt x="75691" y="225585"/>
                </a:lnTo>
                <a:lnTo>
                  <a:pt x="93981" y="228579"/>
                </a:lnTo>
                <a:lnTo>
                  <a:pt x="75691" y="231572"/>
                </a:lnTo>
                <a:lnTo>
                  <a:pt x="60754" y="239737"/>
                </a:lnTo>
                <a:lnTo>
                  <a:pt x="50683" y="251846"/>
                </a:lnTo>
                <a:lnTo>
                  <a:pt x="46990" y="266674"/>
                </a:lnTo>
                <a:lnTo>
                  <a:pt x="46990" y="419062"/>
                </a:lnTo>
                <a:lnTo>
                  <a:pt x="43298" y="433891"/>
                </a:lnTo>
                <a:lnTo>
                  <a:pt x="33227" y="446000"/>
                </a:lnTo>
                <a:lnTo>
                  <a:pt x="18291" y="454164"/>
                </a:lnTo>
                <a:lnTo>
                  <a:pt x="0" y="457158"/>
                </a:lnTo>
              </a:path>
            </a:pathLst>
          </a:custGeom>
          <a:ln w="29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03955" y="207472"/>
            <a:ext cx="696775" cy="8117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46262" y="5875793"/>
            <a:ext cx="3898146" cy="2895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42871" rIns="0" bIns="0" rtlCol="0">
            <a:spAutoFit/>
          </a:bodyPr>
          <a:lstStyle/>
          <a:p>
            <a:pPr marL="82958">
              <a:spcBef>
                <a:spcPts val="338"/>
              </a:spcBef>
            </a:pPr>
            <a:r>
              <a:rPr sz="1600" spc="4" dirty="0">
                <a:latin typeface="Arial"/>
                <a:cs typeface="Arial"/>
              </a:rPr>
              <a:t>Christian J. Schmidt et al </a:t>
            </a:r>
            <a:r>
              <a:rPr sz="1600" dirty="0">
                <a:latin typeface="Arial"/>
                <a:cs typeface="Arial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GSI,</a:t>
            </a:r>
            <a:r>
              <a:rPr sz="1600" spc="-4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Darmstadt)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39552" y="1179344"/>
            <a:ext cx="3866717" cy="258590"/>
          </a:xfrm>
          <a:prstGeom prst="rect">
            <a:avLst/>
          </a:prstGeom>
        </p:spPr>
        <p:txBody>
          <a:bodyPr vert="horz" wrap="square" lIns="0" tIns="12249" rIns="0" bIns="0" rtlCol="0">
            <a:spAutoFit/>
          </a:bodyPr>
          <a:lstStyle/>
          <a:p>
            <a:pPr marL="11135">
              <a:spcBef>
                <a:spcPts val="96"/>
              </a:spcBef>
            </a:pPr>
            <a:r>
              <a:rPr sz="1600" spc="4" dirty="0">
                <a:latin typeface="Times New Roman"/>
                <a:cs typeface="Times New Roman"/>
              </a:rPr>
              <a:t>2D-200 CASCADE </a:t>
            </a:r>
            <a:r>
              <a:rPr sz="1600" dirty="0">
                <a:latin typeface="Times New Roman"/>
                <a:cs typeface="Times New Roman"/>
              </a:rPr>
              <a:t>Detector </a:t>
            </a:r>
            <a:r>
              <a:rPr sz="1600" spc="4" dirty="0">
                <a:latin typeface="Times New Roman"/>
                <a:cs typeface="Times New Roman"/>
              </a:rPr>
              <a:t>(200x200</a:t>
            </a:r>
            <a:r>
              <a:rPr sz="1600" spc="-26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mm</a:t>
            </a:r>
            <a:r>
              <a:rPr sz="1600" baseline="24444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10" name="object 10"/>
          <p:cNvSpPr/>
          <p:nvPr/>
        </p:nvSpPr>
        <p:spPr>
          <a:xfrm>
            <a:off x="684886" y="1467070"/>
            <a:ext cx="3353850" cy="34946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8992" y="5383307"/>
            <a:ext cx="664453" cy="6379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38232" y="5373216"/>
            <a:ext cx="1984639" cy="1050187"/>
          </a:xfrm>
          <a:prstGeom prst="rect">
            <a:avLst/>
          </a:prstGeom>
        </p:spPr>
        <p:txBody>
          <a:bodyPr vert="horz" wrap="square" lIns="0" tIns="13362" rIns="0" bIns="0" rtlCol="0">
            <a:spAutoFit/>
          </a:bodyPr>
          <a:lstStyle/>
          <a:p>
            <a:pPr marL="660327" marR="4454" indent="633602" algn="r">
              <a:lnSpc>
                <a:spcPct val="138400"/>
              </a:lnSpc>
              <a:spcBef>
                <a:spcPts val="105"/>
              </a:spcBef>
            </a:pPr>
            <a:r>
              <a:rPr sz="800" spc="4" dirty="0">
                <a:latin typeface="Arial"/>
                <a:cs typeface="Arial"/>
              </a:rPr>
              <a:t>INFM</a:t>
            </a:r>
            <a:r>
              <a:rPr sz="800" spc="-31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-</a:t>
            </a:r>
            <a:r>
              <a:rPr sz="800" spc="-26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Perugia </a:t>
            </a:r>
            <a:r>
              <a:rPr sz="800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Forschungszentrum</a:t>
            </a:r>
            <a:r>
              <a:rPr sz="800" spc="-31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Jülich </a:t>
            </a:r>
            <a:r>
              <a:rPr sz="800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Hahn Meitner Institut -</a:t>
            </a:r>
            <a:r>
              <a:rPr sz="800" spc="-61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Berlin</a:t>
            </a:r>
            <a:endParaRPr sz="800" dirty="0">
              <a:latin typeface="Arial"/>
              <a:cs typeface="Arial"/>
            </a:endParaRPr>
          </a:p>
          <a:p>
            <a:pPr marL="11135" marR="4454" indent="146987" algn="r">
              <a:lnSpc>
                <a:spcPct val="145300"/>
              </a:lnSpc>
            </a:pPr>
            <a:r>
              <a:rPr sz="800" spc="4" dirty="0">
                <a:latin typeface="Arial"/>
                <a:cs typeface="Arial"/>
              </a:rPr>
              <a:t>Ruprecht Karls Universität</a:t>
            </a:r>
            <a:r>
              <a:rPr sz="800" spc="-26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-</a:t>
            </a:r>
            <a:r>
              <a:rPr sz="800" spc="-4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Heidelberg </a:t>
            </a:r>
            <a:r>
              <a:rPr sz="800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AGH University of Sci. and </a:t>
            </a:r>
            <a:r>
              <a:rPr sz="800" spc="-13" dirty="0">
                <a:latin typeface="Arial"/>
                <a:cs typeface="Arial"/>
              </a:rPr>
              <a:t>Tech. </a:t>
            </a:r>
            <a:r>
              <a:rPr sz="800" spc="4" dirty="0">
                <a:latin typeface="Arial"/>
                <a:cs typeface="Arial"/>
              </a:rPr>
              <a:t>-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spc="4" dirty="0">
                <a:latin typeface="Arial"/>
                <a:cs typeface="Arial"/>
              </a:rPr>
              <a:t>Krakow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33051" y="4511280"/>
            <a:ext cx="1988440" cy="551298"/>
          </a:xfrm>
          <a:prstGeom prst="rect">
            <a:avLst/>
          </a:prstGeom>
          <a:solidFill>
            <a:srgbClr val="D4FEFF"/>
          </a:solidFill>
        </p:spPr>
        <p:txBody>
          <a:bodyPr vert="horz" wrap="square" lIns="0" tIns="50666" rIns="0" bIns="0" rtlCol="0">
            <a:spAutoFit/>
          </a:bodyPr>
          <a:lstStyle/>
          <a:p>
            <a:pPr marL="390851" marR="101332" indent="-308449">
              <a:lnSpc>
                <a:spcPts val="1271"/>
              </a:lnSpc>
              <a:spcBef>
                <a:spcPts val="399"/>
              </a:spcBef>
            </a:pP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GEM-foils coated with </a:t>
            </a:r>
            <a:r>
              <a:rPr sz="1100" spc="6" baseline="24305" dirty="0">
                <a:solidFill>
                  <a:srgbClr val="0433FF"/>
                </a:solidFill>
                <a:latin typeface="Arial"/>
                <a:cs typeface="Arial"/>
              </a:rPr>
              <a:t>10</a:t>
            </a:r>
            <a:r>
              <a:rPr sz="1100" spc="4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100" spc="-6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and  </a:t>
            </a: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2D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readout</a:t>
            </a:r>
            <a:r>
              <a:rPr sz="1100" spc="-18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structure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169150" y="3916026"/>
            <a:ext cx="810145" cy="595321"/>
          </a:xfrm>
          <a:custGeom>
            <a:avLst/>
            <a:gdLst/>
            <a:ahLst/>
            <a:cxnLst/>
            <a:rect l="l" t="t" r="r" b="b"/>
            <a:pathLst>
              <a:path w="947420" h="655954">
                <a:moveTo>
                  <a:pt x="947251" y="655886"/>
                </a:moveTo>
                <a:lnTo>
                  <a:pt x="0" y="0"/>
                </a:lnTo>
              </a:path>
            </a:pathLst>
          </a:custGeom>
          <a:ln w="26291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150664" y="3902444"/>
            <a:ext cx="74933" cy="70309"/>
          </a:xfrm>
          <a:custGeom>
            <a:avLst/>
            <a:gdLst/>
            <a:ahLst/>
            <a:cxnLst/>
            <a:rect l="l" t="t" r="r" b="b"/>
            <a:pathLst>
              <a:path w="87630" h="77470">
                <a:moveTo>
                  <a:pt x="0" y="0"/>
                </a:moveTo>
                <a:lnTo>
                  <a:pt x="42405" y="77317"/>
                </a:lnTo>
                <a:lnTo>
                  <a:pt x="87287" y="12471"/>
                </a:lnTo>
                <a:lnTo>
                  <a:pt x="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768289" y="4331619"/>
            <a:ext cx="64616" cy="414938"/>
          </a:xfrm>
          <a:custGeom>
            <a:avLst/>
            <a:gdLst/>
            <a:ahLst/>
            <a:cxnLst/>
            <a:rect l="l" t="t" r="r" b="b"/>
            <a:pathLst>
              <a:path w="75564" h="457200">
                <a:moveTo>
                  <a:pt x="0" y="456726"/>
                </a:moveTo>
                <a:lnTo>
                  <a:pt x="75108" y="0"/>
                </a:lnTo>
              </a:path>
            </a:pathLst>
          </a:custGeom>
          <a:ln w="26289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91942" y="4308069"/>
            <a:ext cx="66788" cy="76648"/>
          </a:xfrm>
          <a:custGeom>
            <a:avLst/>
            <a:gdLst/>
            <a:ahLst/>
            <a:cxnLst/>
            <a:rect l="l" t="t" r="r" b="b"/>
            <a:pathLst>
              <a:path w="78105" h="84454">
                <a:moveTo>
                  <a:pt x="51714" y="0"/>
                </a:moveTo>
                <a:lnTo>
                  <a:pt x="0" y="71437"/>
                </a:lnTo>
                <a:lnTo>
                  <a:pt x="77825" y="84239"/>
                </a:lnTo>
                <a:lnTo>
                  <a:pt x="51714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57556" y="3922521"/>
            <a:ext cx="360547" cy="597626"/>
          </a:xfrm>
          <a:custGeom>
            <a:avLst/>
            <a:gdLst/>
            <a:ahLst/>
            <a:cxnLst/>
            <a:rect l="l" t="t" r="r" b="b"/>
            <a:pathLst>
              <a:path w="421639" h="658495">
                <a:moveTo>
                  <a:pt x="0" y="658204"/>
                </a:moveTo>
                <a:lnTo>
                  <a:pt x="421587" y="0"/>
                </a:lnTo>
              </a:path>
            </a:pathLst>
          </a:custGeom>
          <a:ln w="2629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65410" y="3902421"/>
            <a:ext cx="65159" cy="80106"/>
          </a:xfrm>
          <a:custGeom>
            <a:avLst/>
            <a:gdLst/>
            <a:ahLst/>
            <a:cxnLst/>
            <a:rect l="l" t="t" r="r" b="b"/>
            <a:pathLst>
              <a:path w="76200" h="88264">
                <a:moveTo>
                  <a:pt x="75755" y="0"/>
                </a:moveTo>
                <a:lnTo>
                  <a:pt x="0" y="45148"/>
                </a:lnTo>
                <a:lnTo>
                  <a:pt x="66408" y="87693"/>
                </a:lnTo>
                <a:lnTo>
                  <a:pt x="75755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94726" y="1737667"/>
            <a:ext cx="237288" cy="189026"/>
          </a:xfrm>
          <a:custGeom>
            <a:avLst/>
            <a:gdLst/>
            <a:ahLst/>
            <a:cxnLst/>
            <a:rect l="l" t="t" r="r" b="b"/>
            <a:pathLst>
              <a:path w="277494" h="208280">
                <a:moveTo>
                  <a:pt x="0" y="0"/>
                </a:moveTo>
                <a:lnTo>
                  <a:pt x="277419" y="208094"/>
                </a:lnTo>
              </a:path>
            </a:pathLst>
          </a:custGeom>
          <a:ln w="26291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375749" y="1869260"/>
            <a:ext cx="74390" cy="72038"/>
          </a:xfrm>
          <a:custGeom>
            <a:avLst/>
            <a:gdLst/>
            <a:ahLst/>
            <a:cxnLst/>
            <a:rect l="l" t="t" r="r" b="b"/>
            <a:pathLst>
              <a:path w="86994" h="79375">
                <a:moveTo>
                  <a:pt x="47320" y="0"/>
                </a:moveTo>
                <a:lnTo>
                  <a:pt x="0" y="63106"/>
                </a:lnTo>
                <a:lnTo>
                  <a:pt x="86753" y="78879"/>
                </a:lnTo>
                <a:lnTo>
                  <a:pt x="4732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682874" y="3093024"/>
            <a:ext cx="615211" cy="65698"/>
          </a:xfrm>
          <a:custGeom>
            <a:avLst/>
            <a:gdLst/>
            <a:ahLst/>
            <a:cxnLst/>
            <a:rect l="l" t="t" r="r" b="b"/>
            <a:pathLst>
              <a:path w="719454" h="72389">
                <a:moveTo>
                  <a:pt x="719123" y="71923"/>
                </a:moveTo>
                <a:lnTo>
                  <a:pt x="0" y="0"/>
                </a:lnTo>
              </a:path>
            </a:pathLst>
          </a:custGeom>
          <a:ln w="26292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60502" y="3062160"/>
            <a:ext cx="70589" cy="71462"/>
          </a:xfrm>
          <a:custGeom>
            <a:avLst/>
            <a:gdLst/>
            <a:ahLst/>
            <a:cxnLst/>
            <a:rect l="l" t="t" r="r" b="b"/>
            <a:pathLst>
              <a:path w="82550" h="78739">
                <a:moveTo>
                  <a:pt x="82397" y="0"/>
                </a:moveTo>
                <a:lnTo>
                  <a:pt x="0" y="31394"/>
                </a:lnTo>
                <a:lnTo>
                  <a:pt x="74548" y="78486"/>
                </a:lnTo>
                <a:lnTo>
                  <a:pt x="82397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21157" y="1467075"/>
            <a:ext cx="2862115" cy="210318"/>
          </a:xfrm>
          <a:prstGeom prst="rect">
            <a:avLst/>
          </a:prstGeom>
          <a:solidFill>
            <a:srgbClr val="D4FEFF"/>
          </a:solidFill>
        </p:spPr>
        <p:txBody>
          <a:bodyPr vert="horz" wrap="square" lIns="0" tIns="40644" rIns="0" bIns="0" rtlCol="0">
            <a:spAutoFit/>
          </a:bodyPr>
          <a:lstStyle/>
          <a:p>
            <a:pPr marL="247205">
              <a:spcBef>
                <a:spcPts val="320"/>
              </a:spcBef>
            </a:pP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Power supply and thermal</a:t>
            </a:r>
            <a:r>
              <a:rPr sz="1100" spc="-3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management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26012" y="4240683"/>
            <a:ext cx="1117479" cy="433956"/>
          </a:xfrm>
          <a:custGeom>
            <a:avLst/>
            <a:gdLst/>
            <a:ahLst/>
            <a:cxnLst/>
            <a:rect l="l" t="t" r="r" b="b"/>
            <a:pathLst>
              <a:path w="1306830" h="478154">
                <a:moveTo>
                  <a:pt x="0" y="477893"/>
                </a:moveTo>
                <a:lnTo>
                  <a:pt x="1306772" y="477893"/>
                </a:lnTo>
                <a:lnTo>
                  <a:pt x="1306772" y="0"/>
                </a:lnTo>
                <a:lnTo>
                  <a:pt x="0" y="0"/>
                </a:lnTo>
                <a:lnTo>
                  <a:pt x="0" y="477893"/>
                </a:lnTo>
                <a:close/>
              </a:path>
            </a:pathLst>
          </a:custGeom>
          <a:solidFill>
            <a:srgbClr val="D4FE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42341" y="4272107"/>
            <a:ext cx="861729" cy="52037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 indent="18930">
              <a:lnSpc>
                <a:spcPts val="1271"/>
              </a:lnSpc>
              <a:spcBef>
                <a:spcPts val="158"/>
              </a:spcBef>
            </a:pP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FPGA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based  readout</a:t>
            </a:r>
            <a:r>
              <a:rPr sz="1100" spc="-79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board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258450" y="4754053"/>
            <a:ext cx="1083814" cy="433956"/>
          </a:xfrm>
          <a:custGeom>
            <a:avLst/>
            <a:gdLst/>
            <a:ahLst/>
            <a:cxnLst/>
            <a:rect l="l" t="t" r="r" b="b"/>
            <a:pathLst>
              <a:path w="1267460" h="478154">
                <a:moveTo>
                  <a:pt x="0" y="477893"/>
                </a:moveTo>
                <a:lnTo>
                  <a:pt x="1266981" y="477893"/>
                </a:lnTo>
                <a:lnTo>
                  <a:pt x="1266981" y="0"/>
                </a:lnTo>
                <a:lnTo>
                  <a:pt x="0" y="0"/>
                </a:lnTo>
                <a:lnTo>
                  <a:pt x="0" y="477893"/>
                </a:lnTo>
                <a:close/>
              </a:path>
            </a:pathLst>
          </a:custGeom>
          <a:solidFill>
            <a:srgbClr val="D4FE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345400" y="4785477"/>
            <a:ext cx="914400" cy="52037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72041" marR="4454" indent="-161463">
              <a:lnSpc>
                <a:spcPts val="1271"/>
              </a:lnSpc>
              <a:spcBef>
                <a:spcPts val="158"/>
              </a:spcBef>
            </a:pP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ASIC</a:t>
            </a:r>
            <a:r>
              <a:rPr sz="1100" spc="-66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frontend-  electronic</a:t>
            </a:r>
            <a:endParaRPr sz="11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381924" y="6349258"/>
            <a:ext cx="130318" cy="113344"/>
          </a:xfrm>
          <a:prstGeom prst="rect">
            <a:avLst/>
          </a:prstGeom>
        </p:spPr>
        <p:txBody>
          <a:bodyPr vert="horz" wrap="square" lIns="0" tIns="5568" rIns="0" bIns="0" rtlCol="0">
            <a:spAutoFit/>
          </a:bodyPr>
          <a:lstStyle/>
          <a:p>
            <a:pPr marL="22271">
              <a:spcBef>
                <a:spcPts val="44"/>
              </a:spcBef>
            </a:pPr>
            <a:fld id="{81D60167-4931-47E6-BA6A-407CBD079E47}" type="slidenum">
              <a:rPr sz="700" spc="13" dirty="0">
                <a:solidFill>
                  <a:srgbClr val="5F5F5F"/>
                </a:solidFill>
                <a:latin typeface="Arial"/>
                <a:cs typeface="Arial"/>
              </a:rPr>
              <a:pPr marL="22271">
                <a:spcBef>
                  <a:spcPts val="44"/>
                </a:spcBef>
              </a:pPr>
              <a:t>18</a:t>
            </a:fld>
            <a:endParaRPr sz="7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97802" y="2955355"/>
            <a:ext cx="1338477" cy="551298"/>
          </a:xfrm>
          <a:prstGeom prst="rect">
            <a:avLst/>
          </a:prstGeom>
          <a:solidFill>
            <a:srgbClr val="D4FEFF"/>
          </a:solidFill>
        </p:spPr>
        <p:txBody>
          <a:bodyPr vert="horz" wrap="square" lIns="0" tIns="50666" rIns="0" bIns="0" rtlCol="0">
            <a:spAutoFit/>
          </a:bodyPr>
          <a:lstStyle/>
          <a:p>
            <a:pPr marL="83515" marR="71823" indent="35633">
              <a:lnSpc>
                <a:spcPts val="1271"/>
              </a:lnSpc>
              <a:spcBef>
                <a:spcPts val="399"/>
              </a:spcBef>
            </a:pP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Detector entrance  window (100 </a:t>
            </a: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µm</a:t>
            </a:r>
            <a:r>
              <a:rPr sz="1100" spc="-136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Al)</a:t>
            </a:r>
            <a:endParaRPr sz="11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490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71885" y="1341068"/>
            <a:ext cx="2354403" cy="23970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7427" y="1961352"/>
            <a:ext cx="1234993" cy="8903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1090" y="2852714"/>
            <a:ext cx="0" cy="170586"/>
          </a:xfrm>
          <a:custGeom>
            <a:avLst/>
            <a:gdLst/>
            <a:ahLst/>
            <a:cxnLst/>
            <a:rect l="l" t="t" r="r" b="b"/>
            <a:pathLst>
              <a:path h="187960">
                <a:moveTo>
                  <a:pt x="0" y="0"/>
                </a:moveTo>
                <a:lnTo>
                  <a:pt x="0" y="187632"/>
                </a:lnTo>
              </a:path>
            </a:pathLst>
          </a:custGeom>
          <a:ln w="27813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6926" y="2840780"/>
            <a:ext cx="67874" cy="72038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39065" y="0"/>
                </a:moveTo>
                <a:lnTo>
                  <a:pt x="0" y="79057"/>
                </a:lnTo>
                <a:lnTo>
                  <a:pt x="78866" y="78701"/>
                </a:lnTo>
                <a:lnTo>
                  <a:pt x="39065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40826" y="3163947"/>
            <a:ext cx="488151" cy="129668"/>
          </a:xfrm>
          <a:custGeom>
            <a:avLst/>
            <a:gdLst/>
            <a:ahLst/>
            <a:cxnLst/>
            <a:rect l="l" t="t" r="r" b="b"/>
            <a:pathLst>
              <a:path w="570864" h="142875">
                <a:moveTo>
                  <a:pt x="0" y="142862"/>
                </a:moveTo>
                <a:lnTo>
                  <a:pt x="570603" y="0"/>
                </a:lnTo>
              </a:path>
            </a:pathLst>
          </a:custGeom>
          <a:ln w="26292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76958" y="3140815"/>
            <a:ext cx="73847" cy="69733"/>
          </a:xfrm>
          <a:custGeom>
            <a:avLst/>
            <a:gdLst/>
            <a:ahLst/>
            <a:cxnLst/>
            <a:rect l="l" t="t" r="r" b="b"/>
            <a:pathLst>
              <a:path w="86360" h="76835">
                <a:moveTo>
                  <a:pt x="0" y="0"/>
                </a:moveTo>
                <a:lnTo>
                  <a:pt x="19151" y="76517"/>
                </a:lnTo>
                <a:lnTo>
                  <a:pt x="86080" y="19100"/>
                </a:lnTo>
                <a:lnTo>
                  <a:pt x="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04563" y="1670021"/>
            <a:ext cx="680370" cy="187298"/>
          </a:xfrm>
          <a:custGeom>
            <a:avLst/>
            <a:gdLst/>
            <a:ahLst/>
            <a:cxnLst/>
            <a:rect l="l" t="t" r="r" b="b"/>
            <a:pathLst>
              <a:path w="795655" h="206375">
                <a:moveTo>
                  <a:pt x="0" y="0"/>
                </a:moveTo>
                <a:lnTo>
                  <a:pt x="795289" y="206160"/>
                </a:lnTo>
              </a:path>
            </a:pathLst>
          </a:custGeom>
          <a:ln w="26292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32632" y="1810500"/>
            <a:ext cx="73847" cy="69733"/>
          </a:xfrm>
          <a:custGeom>
            <a:avLst/>
            <a:gdLst/>
            <a:ahLst/>
            <a:cxnLst/>
            <a:rect l="l" t="t" r="r" b="b"/>
            <a:pathLst>
              <a:path w="86360" h="76835">
                <a:moveTo>
                  <a:pt x="19786" y="0"/>
                </a:moveTo>
                <a:lnTo>
                  <a:pt x="0" y="76352"/>
                </a:lnTo>
                <a:lnTo>
                  <a:pt x="86245" y="57975"/>
                </a:lnTo>
                <a:lnTo>
                  <a:pt x="19786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20883" y="1805325"/>
            <a:ext cx="433308" cy="629899"/>
          </a:xfrm>
          <a:custGeom>
            <a:avLst/>
            <a:gdLst/>
            <a:ahLst/>
            <a:cxnLst/>
            <a:rect l="l" t="t" r="r" b="b"/>
            <a:pathLst>
              <a:path w="506729" h="694055">
                <a:moveTo>
                  <a:pt x="506203" y="0"/>
                </a:moveTo>
                <a:lnTo>
                  <a:pt x="0" y="693929"/>
                </a:lnTo>
              </a:path>
            </a:pathLst>
          </a:custGeom>
          <a:ln w="2629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07640" y="2375450"/>
            <a:ext cx="67331" cy="78953"/>
          </a:xfrm>
          <a:custGeom>
            <a:avLst/>
            <a:gdLst/>
            <a:ahLst/>
            <a:cxnLst/>
            <a:rect l="l" t="t" r="r" b="b"/>
            <a:pathLst>
              <a:path w="78739" h="86994">
                <a:moveTo>
                  <a:pt x="14630" y="0"/>
                </a:moveTo>
                <a:lnTo>
                  <a:pt x="0" y="86969"/>
                </a:lnTo>
                <a:lnTo>
                  <a:pt x="78333" y="46494"/>
                </a:lnTo>
                <a:lnTo>
                  <a:pt x="14630" y="0"/>
                </a:lnTo>
                <a:close/>
              </a:path>
            </a:pathLst>
          </a:custGeom>
          <a:solidFill>
            <a:srgbClr val="04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077529" y="207475"/>
            <a:ext cx="540632" cy="6298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154335" y="284182"/>
            <a:ext cx="5569478" cy="338345"/>
          </a:xfrm>
          <a:prstGeom prst="rect">
            <a:avLst/>
          </a:prstGeom>
        </p:spPr>
        <p:txBody>
          <a:bodyPr vert="horz" wrap="square" lIns="0" tIns="15033" rIns="0" bIns="0" rtlCol="0">
            <a:spAutoFit/>
          </a:bodyPr>
          <a:lstStyle/>
          <a:p>
            <a:pPr marL="11135">
              <a:spcBef>
                <a:spcPts val="118"/>
              </a:spcBef>
            </a:pPr>
            <a:r>
              <a:rPr sz="2100" spc="18" dirty="0"/>
              <a:t>CA</a:t>
            </a:r>
            <a:r>
              <a:rPr lang="it-IT" sz="2100" spc="18" dirty="0"/>
              <a:t>S</a:t>
            </a:r>
            <a:r>
              <a:rPr sz="2100" spc="18" dirty="0"/>
              <a:t>CADE GEM </a:t>
            </a:r>
            <a:r>
              <a:rPr sz="2100" spc="9" dirty="0"/>
              <a:t>detector</a:t>
            </a:r>
            <a:r>
              <a:rPr sz="2100" spc="-22" dirty="0"/>
              <a:t> </a:t>
            </a:r>
            <a:r>
              <a:rPr sz="2100" spc="13" dirty="0"/>
              <a:t>performances</a:t>
            </a:r>
            <a:endParaRPr sz="2100" dirty="0"/>
          </a:p>
        </p:txBody>
      </p:sp>
      <p:sp>
        <p:nvSpPr>
          <p:cNvPr id="16" name="object 16"/>
          <p:cNvSpPr txBox="1"/>
          <p:nvPr/>
        </p:nvSpPr>
        <p:spPr>
          <a:xfrm>
            <a:off x="691224" y="5422142"/>
            <a:ext cx="2007445" cy="45625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727"/>
              </a:lnSpc>
              <a:spcBef>
                <a:spcPts val="158"/>
              </a:spcBef>
            </a:pPr>
            <a:r>
              <a:rPr sz="1400" dirty="0">
                <a:latin typeface="Times New Roman"/>
                <a:cs typeface="Times New Roman"/>
              </a:rPr>
              <a:t>~ 1-3 mm </a:t>
            </a:r>
            <a:r>
              <a:rPr sz="1400" spc="-4" dirty="0">
                <a:latin typeface="Times New Roman"/>
                <a:cs typeface="Times New Roman"/>
              </a:rPr>
              <a:t>spatial </a:t>
            </a:r>
            <a:r>
              <a:rPr sz="1400" dirty="0">
                <a:latin typeface="Times New Roman"/>
                <a:cs typeface="Times New Roman"/>
              </a:rPr>
              <a:t>resolution  with 1.56 mm pixel</a:t>
            </a:r>
            <a:r>
              <a:rPr sz="1400" spc="-22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size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70946" y="5819308"/>
            <a:ext cx="3493542" cy="258590"/>
          </a:xfrm>
          <a:prstGeom prst="rect">
            <a:avLst/>
          </a:prstGeom>
        </p:spPr>
        <p:txBody>
          <a:bodyPr vert="horz" wrap="square" lIns="0" tIns="12249" rIns="0" bIns="0" rtlCol="0">
            <a:spAutoFit/>
          </a:bodyPr>
          <a:lstStyle/>
          <a:p>
            <a:pPr marL="11135">
              <a:spcBef>
                <a:spcPts val="96"/>
              </a:spcBef>
            </a:pPr>
            <a:r>
              <a:rPr sz="1600" spc="4" dirty="0">
                <a:latin typeface="Times New Roman"/>
                <a:cs typeface="Times New Roman"/>
              </a:rPr>
              <a:t>10 </a:t>
            </a:r>
            <a:r>
              <a:rPr sz="1600" dirty="0">
                <a:latin typeface="Times New Roman"/>
                <a:cs typeface="Times New Roman"/>
              </a:rPr>
              <a:t>MHz/cm</a:t>
            </a:r>
            <a:r>
              <a:rPr sz="1600" baseline="24444" dirty="0">
                <a:latin typeface="Times New Roman"/>
                <a:cs typeface="Times New Roman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counting rate</a:t>
            </a:r>
            <a:r>
              <a:rPr sz="1600" spc="-11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capability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935102" y="1331773"/>
            <a:ext cx="996938" cy="435489"/>
          </a:xfrm>
          <a:prstGeom prst="rect">
            <a:avLst/>
          </a:prstGeom>
          <a:solidFill>
            <a:srgbClr val="D4FEFF"/>
          </a:solidFill>
        </p:spPr>
        <p:txBody>
          <a:bodyPr vert="horz" wrap="square" lIns="0" tIns="38974" rIns="0" bIns="0" rtlCol="0">
            <a:spAutoFit/>
          </a:bodyPr>
          <a:lstStyle/>
          <a:p>
            <a:pPr marL="219367" marR="192642" indent="-15590">
              <a:lnSpc>
                <a:spcPct val="117300"/>
              </a:lnSpc>
              <a:spcBef>
                <a:spcPts val="307"/>
              </a:spcBef>
            </a:pP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Old</a:t>
            </a:r>
            <a:r>
              <a:rPr sz="1100" spc="-79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PC 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Mouse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5088" y="895193"/>
            <a:ext cx="7795580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  <a:tabLst>
                <a:tab pos="4470847" algn="l"/>
              </a:tabLst>
            </a:pPr>
            <a:r>
              <a:rPr sz="1400" dirty="0">
                <a:latin typeface="Arial"/>
                <a:cs typeface="Arial"/>
              </a:rPr>
              <a:t>A radiography with the CA</a:t>
            </a:r>
            <a:r>
              <a:rPr lang="it-IT" sz="1400" dirty="0">
                <a:latin typeface="Arial"/>
                <a:cs typeface="Arial"/>
              </a:rPr>
              <a:t>S</a:t>
            </a:r>
            <a:r>
              <a:rPr sz="1400" dirty="0">
                <a:latin typeface="Arial"/>
                <a:cs typeface="Arial"/>
              </a:rPr>
              <a:t>CADE</a:t>
            </a:r>
            <a:r>
              <a:rPr sz="1400" spc="-31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GEM</a:t>
            </a:r>
            <a:r>
              <a:rPr sz="1400" spc="13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detector	</a:t>
            </a:r>
            <a:r>
              <a:rPr sz="1400" spc="-9" dirty="0">
                <a:latin typeface="Times New Roman"/>
                <a:cs typeface="Times New Roman"/>
              </a:rPr>
              <a:t>TOF </a:t>
            </a:r>
            <a:r>
              <a:rPr sz="1400" dirty="0">
                <a:latin typeface="Times New Roman"/>
                <a:cs typeface="Times New Roman"/>
              </a:rPr>
              <a:t>Dynamics Achieved with</a:t>
            </a:r>
            <a:r>
              <a:rPr lang="it-IT" sz="1400" dirty="0">
                <a:latin typeface="Times New Roman"/>
                <a:cs typeface="Times New Roman"/>
              </a:rPr>
              <a:t> CASCADE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488989" y="3631842"/>
            <a:ext cx="1720701" cy="25745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273416" y="1331779"/>
            <a:ext cx="3059026" cy="45034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12345" y="3023004"/>
            <a:ext cx="936663" cy="520977"/>
          </a:xfrm>
          <a:custGeom>
            <a:avLst/>
            <a:gdLst/>
            <a:ahLst/>
            <a:cxnLst/>
            <a:rect l="l" t="t" r="r" b="b"/>
            <a:pathLst>
              <a:path w="1095375" h="574039">
                <a:moveTo>
                  <a:pt x="0" y="573471"/>
                </a:moveTo>
                <a:lnTo>
                  <a:pt x="1095203" y="573471"/>
                </a:lnTo>
                <a:lnTo>
                  <a:pt x="1095203" y="0"/>
                </a:lnTo>
                <a:lnTo>
                  <a:pt x="0" y="0"/>
                </a:lnTo>
                <a:lnTo>
                  <a:pt x="0" y="573471"/>
                </a:lnTo>
                <a:close/>
              </a:path>
            </a:pathLst>
          </a:custGeom>
          <a:solidFill>
            <a:srgbClr val="D4FE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12345" y="2973295"/>
            <a:ext cx="1383391" cy="505482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70928" marR="151441" indent="-7795">
              <a:lnSpc>
                <a:spcPct val="146300"/>
              </a:lnSpc>
              <a:spcBef>
                <a:spcPts val="88"/>
              </a:spcBef>
            </a:pPr>
            <a:r>
              <a:rPr sz="1100" spc="-127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es</a:t>
            </a:r>
            <a:r>
              <a:rPr sz="1100" spc="-9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sz="1100" spc="-127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ape  Dispenser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12345" y="1352508"/>
            <a:ext cx="1072556" cy="435489"/>
          </a:xfrm>
          <a:prstGeom prst="rect">
            <a:avLst/>
          </a:prstGeom>
          <a:solidFill>
            <a:srgbClr val="D4FEFF"/>
          </a:solidFill>
        </p:spPr>
        <p:txBody>
          <a:bodyPr vert="horz" wrap="square" lIns="0" tIns="38974" rIns="0" bIns="0" rtlCol="0">
            <a:spAutoFit/>
          </a:bodyPr>
          <a:lstStyle/>
          <a:p>
            <a:pPr marL="90753" marR="79061" indent="252216">
              <a:lnSpc>
                <a:spcPct val="117300"/>
              </a:lnSpc>
              <a:spcBef>
                <a:spcPts val="307"/>
              </a:spcBef>
            </a:pPr>
            <a:r>
              <a:rPr sz="1100" spc="-18" dirty="0">
                <a:solidFill>
                  <a:srgbClr val="0000FF"/>
                </a:solidFill>
                <a:latin typeface="Arial"/>
                <a:cs typeface="Arial"/>
              </a:rPr>
              <a:t>Water  </a:t>
            </a:r>
            <a:r>
              <a:rPr sz="1100" spc="-4" dirty="0">
                <a:solidFill>
                  <a:srgbClr val="0000FF"/>
                </a:solidFill>
                <a:latin typeface="Arial"/>
                <a:cs typeface="Arial"/>
              </a:rPr>
              <a:t>Flow-Indicator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26012" y="3631835"/>
            <a:ext cx="2170094" cy="16912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78852" y="6082745"/>
            <a:ext cx="581545" cy="113344"/>
          </a:xfrm>
          <a:prstGeom prst="rect">
            <a:avLst/>
          </a:prstGeom>
        </p:spPr>
        <p:txBody>
          <a:bodyPr vert="horz" wrap="square" lIns="0" tIns="5568" rIns="0" bIns="0" rtlCol="0">
            <a:spAutoFit/>
          </a:bodyPr>
          <a:lstStyle/>
          <a:p>
            <a:pPr marL="11135">
              <a:spcBef>
                <a:spcPts val="44"/>
              </a:spcBef>
            </a:pPr>
            <a:r>
              <a:rPr sz="700" spc="13" dirty="0">
                <a:solidFill>
                  <a:srgbClr val="5F5F5F"/>
                </a:solidFill>
                <a:latin typeface="Arial"/>
                <a:cs typeface="Arial"/>
              </a:rPr>
              <a:t>CEA </a:t>
            </a:r>
            <a:r>
              <a:rPr sz="700" spc="18" dirty="0">
                <a:solidFill>
                  <a:srgbClr val="5F5F5F"/>
                </a:solidFill>
                <a:latin typeface="Arial"/>
                <a:cs typeface="Arial"/>
              </a:rPr>
              <a:t>DSM</a:t>
            </a:r>
            <a:r>
              <a:rPr sz="700" spc="-92" dirty="0">
                <a:solidFill>
                  <a:srgbClr val="5F5F5F"/>
                </a:solidFill>
                <a:latin typeface="Arial"/>
                <a:cs typeface="Arial"/>
              </a:rPr>
              <a:t> </a:t>
            </a:r>
            <a:r>
              <a:rPr sz="700" spc="4" dirty="0">
                <a:solidFill>
                  <a:srgbClr val="5F5F5F"/>
                </a:solidFill>
                <a:latin typeface="Arial"/>
                <a:cs typeface="Arial"/>
              </a:rPr>
              <a:t>Irfu</a:t>
            </a:r>
            <a:endParaRPr sz="700">
              <a:latin typeface="Arial"/>
              <a:cs typeface="Arial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4349339" y="6345905"/>
            <a:ext cx="3898146" cy="2895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42871" rIns="0" bIns="0" rtlCol="0">
            <a:spAutoFit/>
          </a:bodyPr>
          <a:lstStyle/>
          <a:p>
            <a:pPr marL="82958">
              <a:spcBef>
                <a:spcPts val="338"/>
              </a:spcBef>
            </a:pPr>
            <a:r>
              <a:rPr sz="1600" spc="4" dirty="0">
                <a:latin typeface="Arial"/>
                <a:cs typeface="Arial"/>
              </a:rPr>
              <a:t>Christian J. Schmidt et al </a:t>
            </a:r>
            <a:r>
              <a:rPr sz="1600" dirty="0">
                <a:latin typeface="Arial"/>
                <a:cs typeface="Arial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GSI,</a:t>
            </a:r>
            <a:r>
              <a:rPr sz="1600" spc="-4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Darmstadt)</a:t>
            </a:r>
          </a:p>
        </p:txBody>
      </p:sp>
    </p:spTree>
    <p:extLst>
      <p:ext uri="{BB962C8B-B14F-4D97-AF65-F5344CB8AC3E}">
        <p14:creationId xmlns:p14="http://schemas.microsoft.com/office/powerpoint/2010/main" val="93020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o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Outline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20" name="Segnaposto contenuto 2"/>
          <p:cNvSpPr txBox="1">
            <a:spLocks/>
          </p:cNvSpPr>
          <p:nvPr/>
        </p:nvSpPr>
        <p:spPr>
          <a:xfrm>
            <a:off x="457200" y="1412776"/>
            <a:ext cx="8229600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detection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principles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Thermal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detectors for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thermal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fast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shortage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Novel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trends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Wire-based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solutions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MPGD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it-IT" dirty="0">
                <a:solidFill>
                  <a:sysClr val="windowText" lastClr="000000"/>
                </a:solidFill>
                <a:latin typeface="Calibri"/>
              </a:rPr>
              <a:t>RPC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7544" y="6330806"/>
            <a:ext cx="7272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I </a:t>
            </a:r>
            <a:r>
              <a:rPr lang="it-IT" sz="1400" i="1" dirty="0" err="1"/>
              <a:t>apologize</a:t>
            </a:r>
            <a:r>
              <a:rPr lang="it-IT" sz="1400" i="1" dirty="0"/>
              <a:t> </a:t>
            </a:r>
            <a:r>
              <a:rPr lang="it-IT" sz="1400" i="1" dirty="0" err="1"/>
              <a:t>if</a:t>
            </a:r>
            <a:r>
              <a:rPr lang="it-IT" sz="1400" i="1" dirty="0"/>
              <a:t> I </a:t>
            </a:r>
            <a:r>
              <a:rPr lang="it-IT" sz="1400" i="1" dirty="0" err="1"/>
              <a:t>did</a:t>
            </a:r>
            <a:r>
              <a:rPr lang="it-IT" sz="1400" i="1" dirty="0"/>
              <a:t> </a:t>
            </a:r>
            <a:r>
              <a:rPr lang="it-IT" sz="1400" i="1" dirty="0" err="1"/>
              <a:t>not</a:t>
            </a:r>
            <a:r>
              <a:rPr lang="it-IT" sz="1400" i="1" dirty="0"/>
              <a:t> </a:t>
            </a:r>
            <a:r>
              <a:rPr lang="it-IT" sz="1400" i="1" dirty="0" err="1"/>
              <a:t>cite</a:t>
            </a:r>
            <a:r>
              <a:rPr lang="it-IT" sz="1400" i="1" dirty="0"/>
              <a:t> some </a:t>
            </a:r>
            <a:r>
              <a:rPr lang="it-IT" sz="1400" i="1" dirty="0" err="1"/>
              <a:t>research</a:t>
            </a:r>
            <a:r>
              <a:rPr lang="it-IT" sz="1400" i="1" dirty="0"/>
              <a:t> in </a:t>
            </a:r>
            <a:r>
              <a:rPr lang="it-IT" sz="1400" i="1" dirty="0" err="1"/>
              <a:t>this</a:t>
            </a:r>
            <a:r>
              <a:rPr lang="it-IT" sz="1400" i="1" dirty="0"/>
              <a:t> talk for </a:t>
            </a:r>
            <a:r>
              <a:rPr lang="it-IT" sz="1400" i="1" dirty="0" err="1"/>
              <a:t>sake</a:t>
            </a:r>
            <a:r>
              <a:rPr lang="it-IT" sz="1400" i="1" dirty="0"/>
              <a:t> of time ….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803845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32" y="438260"/>
            <a:ext cx="4300264" cy="4485080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BBC248-0168-464C-8842-C267D00AB731}" type="slidenum">
              <a:rPr lang="it-IT" smtClean="0"/>
              <a:pPr/>
              <a:t>20</a:t>
            </a:fld>
            <a:endParaRPr lang="en-GB"/>
          </a:p>
        </p:txBody>
      </p:sp>
      <p:sp>
        <p:nvSpPr>
          <p:cNvPr id="7" name="CasellaDiTesto 6"/>
          <p:cNvSpPr txBox="1"/>
          <p:nvPr/>
        </p:nvSpPr>
        <p:spPr>
          <a:xfrm>
            <a:off x="827584" y="44624"/>
            <a:ext cx="580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Kall"/>
              </a:rPr>
              <a:t>Multi Boron GEM detector</a:t>
            </a:r>
            <a:endParaRPr lang="en-GB" sz="2400" dirty="0">
              <a:latin typeface="Public Sans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5580112" y="506289"/>
            <a:ext cx="3030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Clr>
                <a:srgbClr val="A21942"/>
              </a:buClr>
              <a:buFontTx/>
              <a:buChar char="●"/>
            </a:pPr>
            <a:r>
              <a:rPr lang="en-GB" dirty="0">
                <a:latin typeface="Public Sans"/>
              </a:rPr>
              <a:t>GEM foils of </a:t>
            </a:r>
            <a:r>
              <a:rPr lang="en-GB" b="1" dirty="0">
                <a:latin typeface="Public Sans"/>
              </a:rPr>
              <a:t>10x10 cm</a:t>
            </a:r>
            <a:r>
              <a:rPr lang="en-GB" b="1" baseline="30000" dirty="0">
                <a:latin typeface="Public Sans"/>
              </a:rPr>
              <a:t>2 </a:t>
            </a:r>
            <a:r>
              <a:rPr lang="en-GB" dirty="0">
                <a:latin typeface="Public Sans"/>
              </a:rPr>
              <a:t>covered on both sides with 1</a:t>
            </a:r>
            <a:r>
              <a:rPr lang="el-GR" dirty="0">
                <a:latin typeface="Public Sans"/>
              </a:rPr>
              <a:t>μ</a:t>
            </a:r>
            <a:r>
              <a:rPr lang="it-IT" dirty="0">
                <a:latin typeface="Public Sans"/>
              </a:rPr>
              <a:t>m of </a:t>
            </a:r>
            <a:r>
              <a:rPr lang="it-IT" baseline="30000" dirty="0">
                <a:latin typeface="Public Sans"/>
              </a:rPr>
              <a:t>10</a:t>
            </a:r>
            <a:r>
              <a:rPr lang="it-IT" dirty="0">
                <a:latin typeface="Public Sans"/>
              </a:rPr>
              <a:t>B</a:t>
            </a:r>
            <a:r>
              <a:rPr lang="it-IT" baseline="-25000" dirty="0">
                <a:latin typeface="Public Sans"/>
              </a:rPr>
              <a:t>4</a:t>
            </a:r>
            <a:r>
              <a:rPr lang="it-IT" dirty="0">
                <a:latin typeface="Public Sans"/>
              </a:rPr>
              <a:t>C.</a:t>
            </a:r>
          </a:p>
          <a:p>
            <a:pPr marL="214313" indent="-214313">
              <a:buClr>
                <a:srgbClr val="A21942"/>
              </a:buClr>
              <a:buFontTx/>
              <a:buChar char="●"/>
            </a:pPr>
            <a:r>
              <a:rPr lang="it-IT" dirty="0" err="1">
                <a:latin typeface="Public Sans"/>
              </a:rPr>
              <a:t>Stacking</a:t>
            </a:r>
            <a:r>
              <a:rPr lang="it-IT" dirty="0">
                <a:latin typeface="Public Sans"/>
              </a:rPr>
              <a:t> of 6 </a:t>
            </a:r>
            <a:r>
              <a:rPr lang="it-IT" dirty="0" err="1">
                <a:latin typeface="Public Sans"/>
              </a:rPr>
              <a:t>Boron-coated</a:t>
            </a:r>
            <a:r>
              <a:rPr lang="it-IT" dirty="0">
                <a:latin typeface="Public Sans"/>
              </a:rPr>
              <a:t> (</a:t>
            </a:r>
            <a:r>
              <a:rPr lang="it-IT" b="1" dirty="0">
                <a:latin typeface="Public Sans"/>
              </a:rPr>
              <a:t>BGEM</a:t>
            </a:r>
            <a:r>
              <a:rPr lang="it-IT" dirty="0">
                <a:latin typeface="Public Sans"/>
              </a:rPr>
              <a:t>) </a:t>
            </a:r>
            <a:r>
              <a:rPr lang="it-IT" dirty="0" err="1">
                <a:latin typeface="Public Sans"/>
              </a:rPr>
              <a:t>foils</a:t>
            </a:r>
            <a:r>
              <a:rPr lang="it-IT" dirty="0">
                <a:latin typeface="Public Sans"/>
              </a:rPr>
              <a:t> </a:t>
            </a:r>
            <a:r>
              <a:rPr lang="it-IT" dirty="0" err="1">
                <a:latin typeface="Public Sans"/>
              </a:rPr>
              <a:t>coupled</a:t>
            </a:r>
            <a:r>
              <a:rPr lang="it-IT" dirty="0">
                <a:latin typeface="Public Sans"/>
              </a:rPr>
              <a:t> with </a:t>
            </a:r>
            <a:r>
              <a:rPr lang="it-IT" dirty="0" err="1">
                <a:latin typeface="Public Sans"/>
              </a:rPr>
              <a:t>three</a:t>
            </a:r>
            <a:r>
              <a:rPr lang="it-IT" dirty="0">
                <a:latin typeface="Public Sans"/>
              </a:rPr>
              <a:t> standard GEM </a:t>
            </a:r>
            <a:r>
              <a:rPr lang="it-IT" dirty="0" err="1">
                <a:latin typeface="Public Sans"/>
              </a:rPr>
              <a:t>foils</a:t>
            </a:r>
            <a:r>
              <a:rPr lang="it-IT" dirty="0">
                <a:latin typeface="Public Sans"/>
              </a:rPr>
              <a:t>.</a:t>
            </a:r>
          </a:p>
          <a:p>
            <a:pPr marL="214313" indent="-214313">
              <a:buClr>
                <a:srgbClr val="A21942"/>
              </a:buClr>
              <a:buFontTx/>
              <a:buChar char="●"/>
            </a:pPr>
            <a:r>
              <a:rPr lang="en-GB" dirty="0">
                <a:latin typeface="Public Sans"/>
                <a:ea typeface="Segoe UI Historic" panose="020B0502040204020203" pitchFamily="34" charset="0"/>
                <a:cs typeface="Segoe UI Historic" panose="020B0502040204020203" pitchFamily="34" charset="0"/>
              </a:rPr>
              <a:t>Gas Mixture </a:t>
            </a:r>
            <a:r>
              <a:rPr lang="en-GB" b="1" dirty="0">
                <a:latin typeface="Public Sans"/>
                <a:ea typeface="Segoe UI Historic" panose="020B0502040204020203" pitchFamily="34" charset="0"/>
                <a:cs typeface="Segoe UI Historic" panose="020B0502040204020203" pitchFamily="34" charset="0"/>
              </a:rPr>
              <a:t>Ar-CO</a:t>
            </a:r>
            <a:r>
              <a:rPr lang="en-GB" b="1" baseline="-25000" dirty="0">
                <a:latin typeface="Public Sans"/>
                <a:ea typeface="Segoe UI Historic" panose="020B0502040204020203" pitchFamily="34" charset="0"/>
                <a:cs typeface="Segoe UI Historic" panose="020B0502040204020203" pitchFamily="34" charset="0"/>
              </a:rPr>
              <a:t>2</a:t>
            </a:r>
            <a:r>
              <a:rPr lang="en-GB" dirty="0">
                <a:latin typeface="Public Sans"/>
                <a:ea typeface="Segoe UI Historic" panose="020B0502040204020203" pitchFamily="34" charset="0"/>
                <a:cs typeface="Segoe UI Historic" panose="020B0502040204020203" pitchFamily="34" charset="0"/>
              </a:rPr>
              <a:t> (</a:t>
            </a:r>
            <a:r>
              <a:rPr lang="it-IT" dirty="0">
                <a:latin typeface="Public Sans"/>
                <a:cs typeface="Times New Roman" panose="02020603050405020304" pitchFamily="18" charset="0"/>
              </a:rPr>
              <a:t>70%-30%).</a:t>
            </a:r>
          </a:p>
          <a:p>
            <a:pPr marL="214313" indent="-214313">
              <a:buClr>
                <a:srgbClr val="A21942"/>
              </a:buClr>
              <a:buFontTx/>
              <a:buChar char="●"/>
            </a:pPr>
            <a:r>
              <a:rPr lang="it-IT" b="1" dirty="0" err="1">
                <a:latin typeface="Public Sans"/>
                <a:cs typeface="Times New Roman" panose="02020603050405020304" pitchFamily="18" charset="0"/>
              </a:rPr>
              <a:t>Padded</a:t>
            </a:r>
            <a:r>
              <a:rPr lang="it-IT" b="1" dirty="0">
                <a:latin typeface="Public Sans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Public Sans"/>
                <a:cs typeface="Times New Roman" panose="02020603050405020304" pitchFamily="18" charset="0"/>
              </a:rPr>
              <a:t>anode</a:t>
            </a:r>
            <a:r>
              <a:rPr lang="it-IT" dirty="0">
                <a:latin typeface="Public Sans"/>
                <a:cs typeface="Times New Roman" panose="02020603050405020304" pitchFamily="18" charset="0"/>
              </a:rPr>
              <a:t> made of 256 </a:t>
            </a:r>
            <a:r>
              <a:rPr lang="it-IT" dirty="0" err="1">
                <a:latin typeface="Public Sans"/>
                <a:cs typeface="Times New Roman" panose="02020603050405020304" pitchFamily="18" charset="0"/>
              </a:rPr>
              <a:t>pads</a:t>
            </a:r>
            <a:r>
              <a:rPr lang="it-IT" dirty="0">
                <a:latin typeface="Public Sans"/>
                <a:cs typeface="Times New Roman" panose="02020603050405020304" pitchFamily="18" charset="0"/>
              </a:rPr>
              <a:t> of 6x6 </a:t>
            </a:r>
            <a:r>
              <a:rPr lang="en-GB" dirty="0">
                <a:latin typeface="Public Sans"/>
              </a:rPr>
              <a:t>mm</a:t>
            </a:r>
            <a:r>
              <a:rPr lang="en-GB" baseline="30000" dirty="0">
                <a:latin typeface="Public Sans"/>
              </a:rPr>
              <a:t>2</a:t>
            </a:r>
            <a:endParaRPr lang="it-IT" dirty="0">
              <a:latin typeface="Public Sans"/>
              <a:cs typeface="Times New Roman" panose="02020603050405020304" pitchFamily="18" charset="0"/>
            </a:endParaRPr>
          </a:p>
          <a:p>
            <a:pPr marL="214313" indent="-214313">
              <a:buClr>
                <a:srgbClr val="A21942"/>
              </a:buClr>
              <a:buFontTx/>
              <a:buChar char="●"/>
            </a:pPr>
            <a:r>
              <a:rPr lang="it-IT" dirty="0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6MBGEM detector </a:t>
            </a:r>
            <a:r>
              <a:rPr lang="it-IT" dirty="0" err="1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coupled</a:t>
            </a:r>
            <a:r>
              <a:rPr lang="it-IT" dirty="0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 with </a:t>
            </a:r>
            <a:r>
              <a:rPr lang="it-IT" b="1" dirty="0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GEMINI</a:t>
            </a:r>
            <a:r>
              <a:rPr lang="it-IT" dirty="0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electronic</a:t>
            </a:r>
            <a:r>
              <a:rPr lang="it-IT" dirty="0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Public Sans"/>
                <a:ea typeface="Segoe UI Historic" panose="020B0502040204020203" pitchFamily="34" charset="0"/>
                <a:cs typeface="Times New Roman" panose="02020603050405020304" pitchFamily="18" charset="0"/>
              </a:rPr>
              <a:t>readout</a:t>
            </a:r>
            <a:endParaRPr lang="en-GB" dirty="0">
              <a:latin typeface="Public Sans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666EC63-64EE-62E4-891F-8C6915B20F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0" r="12381"/>
          <a:stretch/>
        </p:blipFill>
        <p:spPr>
          <a:xfrm rot="5400000">
            <a:off x="6290354" y="5015922"/>
            <a:ext cx="1699865" cy="184822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DCAF0AE-1A8F-7275-E5D1-B2A8D5E743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9" t="14686" r="21904" b="14565"/>
          <a:stretch/>
        </p:blipFill>
        <p:spPr>
          <a:xfrm rot="5400000">
            <a:off x="1183426" y="5154211"/>
            <a:ext cx="1515412" cy="172306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68DC289-9D30-1A5C-BC6D-7BA7353B44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4" r="20816"/>
          <a:stretch/>
        </p:blipFill>
        <p:spPr>
          <a:xfrm rot="5400000">
            <a:off x="3766799" y="4679118"/>
            <a:ext cx="1851279" cy="25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69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66" y="506289"/>
            <a:ext cx="5241097" cy="3930823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187624" y="990408"/>
            <a:ext cx="2356552" cy="78483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50" dirty="0">
                <a:latin typeface="Public Sans"/>
              </a:rPr>
              <a:t>At 1,8 Å (25 </a:t>
            </a:r>
            <a:r>
              <a:rPr lang="en-GB" sz="2250" dirty="0" err="1">
                <a:latin typeface="Public Sans"/>
              </a:rPr>
              <a:t>meV</a:t>
            </a:r>
            <a:r>
              <a:rPr lang="en-GB" sz="2250" dirty="0">
                <a:latin typeface="Public Sans"/>
              </a:rPr>
              <a:t>) efficiency is 16%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15207FF3-789B-89BA-D1AB-B0252525406D}"/>
              </a:ext>
            </a:extLst>
          </p:cNvPr>
          <p:cNvSpPr/>
          <p:nvPr/>
        </p:nvSpPr>
        <p:spPr>
          <a:xfrm>
            <a:off x="8541214" y="880258"/>
            <a:ext cx="580136" cy="649412"/>
          </a:xfrm>
          <a:custGeom>
            <a:avLst/>
            <a:gdLst/>
            <a:ahLst/>
            <a:cxnLst/>
            <a:rect l="l" t="t" r="r" b="b"/>
            <a:pathLst>
              <a:path w="1553937" h="1662787">
                <a:moveTo>
                  <a:pt x="0" y="0"/>
                </a:moveTo>
                <a:lnTo>
                  <a:pt x="1553937" y="0"/>
                </a:lnTo>
                <a:lnTo>
                  <a:pt x="1553937" y="1662787"/>
                </a:lnTo>
                <a:lnTo>
                  <a:pt x="0" y="16627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E14753C-780F-5861-952A-74C734102A6E}"/>
              </a:ext>
            </a:extLst>
          </p:cNvPr>
          <p:cNvSpPr txBox="1"/>
          <p:nvPr/>
        </p:nvSpPr>
        <p:spPr>
          <a:xfrm>
            <a:off x="827584" y="44624"/>
            <a:ext cx="580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Kall"/>
              </a:rPr>
              <a:t>Multi Boron GEM detector performances</a:t>
            </a:r>
            <a:endParaRPr lang="en-GB" sz="2400" dirty="0">
              <a:latin typeface="Public San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725EB4B-7871-06E9-75EF-1D2BCA4E7A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776" y="830523"/>
            <a:ext cx="2338539" cy="290333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FAB3A95-0009-3692-538B-8D6089D723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874891"/>
            <a:ext cx="2121159" cy="282821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86AD9A5-BF2E-87CA-F942-44890F3A88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588" y="4542417"/>
            <a:ext cx="2762624" cy="224230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E66DAA4-C116-D779-DB19-A14CDAA8558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1" t="4837" r="6996" b="-4837"/>
          <a:stretch/>
        </p:blipFill>
        <p:spPr>
          <a:xfrm>
            <a:off x="856976" y="4690828"/>
            <a:ext cx="2267960" cy="194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7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/>
          <a:lstStyle/>
          <a:p>
            <a:r>
              <a:rPr lang="it-IT" dirty="0"/>
              <a:t>Gd-GEM for NMX @ ESS</a:t>
            </a:r>
            <a:endParaRPr lang="en-GB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3744416" cy="2496277"/>
          </a:xfrm>
          <a:prstGeom prst="rect">
            <a:avLst/>
          </a:prstGeom>
        </p:spPr>
      </p:pic>
      <p:pic>
        <p:nvPicPr>
          <p:cNvPr id="5" name="Content Placeholder 3" descr="Screen Shot 2015-03-16 at 02.21.22 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" b="4120"/>
          <a:stretch>
            <a:fillRect/>
          </a:stretch>
        </p:blipFill>
        <p:spPr>
          <a:xfrm>
            <a:off x="4932040" y="904052"/>
            <a:ext cx="3456384" cy="1900878"/>
          </a:xfrm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159522"/>
            <a:ext cx="4320480" cy="2953320"/>
          </a:xfrm>
          <a:prstGeom prst="rect">
            <a:avLst/>
          </a:prstGeom>
        </p:spPr>
      </p:pic>
      <p:sp>
        <p:nvSpPr>
          <p:cNvPr id="8" name="Rectangle 3"/>
          <p:cNvSpPr/>
          <p:nvPr/>
        </p:nvSpPr>
        <p:spPr>
          <a:xfrm>
            <a:off x="479741" y="6023029"/>
            <a:ext cx="7692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Position resolution </a:t>
            </a:r>
            <a:r>
              <a:rPr lang="en-US" dirty="0" err="1"/>
              <a:t>σ</a:t>
            </a:r>
            <a:r>
              <a:rPr lang="en-US" dirty="0"/>
              <a:t> &lt;300 μm reached with Triple GEM, APV-25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Detection efficiency &lt; 12 % at  normal incidence of neutron</a:t>
            </a:r>
          </a:p>
        </p:txBody>
      </p:sp>
      <p:sp>
        <p:nvSpPr>
          <p:cNvPr id="9" name="Rectangle 5"/>
          <p:cNvSpPr/>
          <p:nvPr/>
        </p:nvSpPr>
        <p:spPr>
          <a:xfrm>
            <a:off x="5255379" y="4365104"/>
            <a:ext cx="3751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D. Pfeiffer et al, 2016 JINST 11 P05011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40672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65373" y="204257"/>
            <a:ext cx="6172095" cy="472347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1135">
              <a:spcBef>
                <a:spcPts val="83"/>
              </a:spcBef>
            </a:pPr>
            <a:r>
              <a:rPr spc="-4" dirty="0"/>
              <a:t>Micromegas for neutron</a:t>
            </a:r>
            <a:r>
              <a:rPr spc="4" dirty="0"/>
              <a:t> </a:t>
            </a:r>
            <a:r>
              <a:rPr spc="-4" dirty="0"/>
              <a:t>radiography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67845" y="1754057"/>
            <a:ext cx="3371986" cy="127696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42871" rIns="0" bIns="0" rtlCol="0">
            <a:spAutoFit/>
          </a:bodyPr>
          <a:lstStyle/>
          <a:p>
            <a:pPr marL="82958">
              <a:lnSpc>
                <a:spcPts val="1925"/>
              </a:lnSpc>
              <a:spcBef>
                <a:spcPts val="338"/>
              </a:spcBef>
            </a:pPr>
            <a:r>
              <a:rPr sz="1600" spc="-636" dirty="0">
                <a:latin typeface="Wingdings"/>
                <a:cs typeface="Wingdings"/>
              </a:rPr>
              <a:t></a:t>
            </a:r>
            <a:r>
              <a:rPr sz="1600" spc="-110" dirty="0">
                <a:latin typeface="Times New Roman"/>
                <a:cs typeface="Times New Roman"/>
              </a:rPr>
              <a:t> </a:t>
            </a:r>
            <a:r>
              <a:rPr sz="1600" baseline="24444" dirty="0">
                <a:latin typeface="Arial"/>
                <a:cs typeface="Arial"/>
              </a:rPr>
              <a:t>6</a:t>
            </a:r>
            <a:r>
              <a:rPr sz="1600" dirty="0">
                <a:latin typeface="Arial"/>
                <a:cs typeface="Arial"/>
              </a:rPr>
              <a:t>Li </a:t>
            </a:r>
            <a:r>
              <a:rPr sz="1600" spc="4" dirty="0">
                <a:latin typeface="Arial"/>
                <a:cs typeface="Arial"/>
              </a:rPr>
              <a:t>converter </a:t>
            </a:r>
            <a:r>
              <a:rPr sz="1600" dirty="0">
                <a:latin typeface="Arial"/>
                <a:cs typeface="Arial"/>
              </a:rPr>
              <a:t>: </a:t>
            </a:r>
            <a:r>
              <a:rPr sz="1600" spc="4" dirty="0">
                <a:latin typeface="Arial"/>
                <a:cs typeface="Arial"/>
              </a:rPr>
              <a:t>50</a:t>
            </a:r>
            <a:r>
              <a:rPr sz="1600" spc="-13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µm</a:t>
            </a:r>
            <a:endParaRPr sz="1600" dirty="0">
              <a:latin typeface="Arial"/>
              <a:cs typeface="Arial"/>
            </a:endParaRPr>
          </a:p>
          <a:p>
            <a:pPr marL="82958">
              <a:lnSpc>
                <a:spcPts val="1925"/>
              </a:lnSpc>
            </a:pPr>
            <a:r>
              <a:rPr sz="1600" spc="-636" dirty="0">
                <a:latin typeface="Wingdings"/>
                <a:cs typeface="Wingdings"/>
              </a:rPr>
              <a:t>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4" dirty="0">
                <a:latin typeface="Arial"/>
                <a:cs typeface="Arial"/>
              </a:rPr>
              <a:t>Conversion gap </a:t>
            </a:r>
            <a:r>
              <a:rPr sz="1600" dirty="0">
                <a:latin typeface="Arial"/>
                <a:cs typeface="Arial"/>
              </a:rPr>
              <a:t>: </a:t>
            </a:r>
            <a:r>
              <a:rPr sz="1600" spc="4" dirty="0">
                <a:latin typeface="Arial"/>
                <a:cs typeface="Arial"/>
              </a:rPr>
              <a:t>400</a:t>
            </a:r>
            <a:r>
              <a:rPr sz="1600" spc="-44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µm</a:t>
            </a:r>
            <a:endParaRPr sz="1600" dirty="0">
              <a:latin typeface="Arial"/>
              <a:cs typeface="Arial"/>
            </a:endParaRPr>
          </a:p>
          <a:p>
            <a:pPr marL="82958">
              <a:lnSpc>
                <a:spcPts val="1925"/>
              </a:lnSpc>
              <a:spcBef>
                <a:spcPts val="48"/>
              </a:spcBef>
            </a:pPr>
            <a:r>
              <a:rPr sz="1600" spc="-636" dirty="0">
                <a:latin typeface="Wingdings"/>
                <a:cs typeface="Wingdings"/>
              </a:rPr>
              <a:t></a:t>
            </a:r>
            <a:r>
              <a:rPr sz="1600" spc="-48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Arial"/>
                <a:cs typeface="Arial"/>
              </a:rPr>
              <a:t>Amplification </a:t>
            </a:r>
            <a:r>
              <a:rPr sz="1600" spc="4" dirty="0">
                <a:latin typeface="Arial"/>
                <a:cs typeface="Arial"/>
              </a:rPr>
              <a:t>gap </a:t>
            </a:r>
            <a:r>
              <a:rPr sz="1600" dirty="0">
                <a:latin typeface="Arial"/>
                <a:cs typeface="Arial"/>
              </a:rPr>
              <a:t>: </a:t>
            </a:r>
            <a:r>
              <a:rPr sz="1600" spc="4" dirty="0">
                <a:latin typeface="Arial"/>
                <a:cs typeface="Arial"/>
              </a:rPr>
              <a:t>50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µm</a:t>
            </a:r>
            <a:endParaRPr sz="1600" dirty="0">
              <a:latin typeface="Arial"/>
              <a:cs typeface="Arial"/>
            </a:endParaRPr>
          </a:p>
          <a:p>
            <a:pPr marL="82958">
              <a:lnSpc>
                <a:spcPts val="1925"/>
              </a:lnSpc>
            </a:pPr>
            <a:r>
              <a:rPr sz="1600" spc="-636" dirty="0">
                <a:latin typeface="Wingdings"/>
                <a:cs typeface="Wingdings"/>
              </a:rPr>
              <a:t>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4" dirty="0">
                <a:latin typeface="Arial"/>
                <a:cs typeface="Arial"/>
              </a:rPr>
              <a:t>Self-supported 50 </a:t>
            </a:r>
            <a:r>
              <a:rPr sz="1600" spc="4" dirty="0">
                <a:latin typeface="Symbol"/>
                <a:cs typeface="Symbol"/>
              </a:rPr>
              <a:t></a:t>
            </a:r>
            <a:r>
              <a:rPr sz="1600" spc="4" dirty="0">
                <a:latin typeface="Arial"/>
                <a:cs typeface="Arial"/>
              </a:rPr>
              <a:t>m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micromesh</a:t>
            </a:r>
            <a:endParaRPr sz="1600" dirty="0">
              <a:latin typeface="Arial"/>
              <a:cs typeface="Arial"/>
            </a:endParaRPr>
          </a:p>
          <a:p>
            <a:pPr marL="82958">
              <a:spcBef>
                <a:spcPts val="53"/>
              </a:spcBef>
            </a:pPr>
            <a:r>
              <a:rPr sz="1600" spc="-636" dirty="0">
                <a:latin typeface="Wingdings"/>
                <a:cs typeface="Wingdings"/>
              </a:rPr>
              <a:t></a:t>
            </a:r>
            <a:r>
              <a:rPr sz="1600" spc="44" dirty="0">
                <a:latin typeface="Times New Roman"/>
                <a:cs typeface="Times New Roman"/>
              </a:rPr>
              <a:t> </a:t>
            </a:r>
            <a:r>
              <a:rPr sz="1600" spc="4" dirty="0">
                <a:latin typeface="Arial"/>
                <a:cs typeface="Arial"/>
              </a:rPr>
              <a:t>Gassiplex cards</a:t>
            </a:r>
            <a:r>
              <a:rPr sz="1600" spc="-13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readout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15949" y="4489280"/>
            <a:ext cx="0" cy="805671"/>
          </a:xfrm>
          <a:custGeom>
            <a:avLst/>
            <a:gdLst/>
            <a:ahLst/>
            <a:cxnLst/>
            <a:rect l="l" t="t" r="r" b="b"/>
            <a:pathLst>
              <a:path h="887729">
                <a:moveTo>
                  <a:pt x="0" y="0"/>
                </a:moveTo>
                <a:lnTo>
                  <a:pt x="1" y="887383"/>
                </a:lnTo>
              </a:path>
            </a:pathLst>
          </a:custGeom>
          <a:ln w="29575">
            <a:solidFill>
              <a:srgbClr val="AB1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48844" y="4195471"/>
            <a:ext cx="1685993" cy="0"/>
          </a:xfrm>
          <a:custGeom>
            <a:avLst/>
            <a:gdLst/>
            <a:ahLst/>
            <a:cxnLst/>
            <a:rect l="l" t="t" r="r" b="b"/>
            <a:pathLst>
              <a:path w="1971675">
                <a:moveTo>
                  <a:pt x="0" y="0"/>
                </a:moveTo>
                <a:lnTo>
                  <a:pt x="1971673" y="0"/>
                </a:lnTo>
              </a:path>
            </a:pathLst>
          </a:custGeom>
          <a:ln w="591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04595" y="4195471"/>
            <a:ext cx="1079470" cy="0"/>
          </a:xfrm>
          <a:custGeom>
            <a:avLst/>
            <a:gdLst/>
            <a:ahLst/>
            <a:cxnLst/>
            <a:rect l="l" t="t" r="r" b="b"/>
            <a:pathLst>
              <a:path w="1262379">
                <a:moveTo>
                  <a:pt x="0" y="0"/>
                </a:moveTo>
                <a:lnTo>
                  <a:pt x="1261871" y="0"/>
                </a:lnTo>
              </a:path>
            </a:pathLst>
          </a:custGeom>
          <a:ln w="591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53389" y="4195471"/>
            <a:ext cx="1416668" cy="0"/>
          </a:xfrm>
          <a:custGeom>
            <a:avLst/>
            <a:gdLst/>
            <a:ahLst/>
            <a:cxnLst/>
            <a:rect l="l" t="t" r="r" b="b"/>
            <a:pathLst>
              <a:path w="1656715">
                <a:moveTo>
                  <a:pt x="0" y="0"/>
                </a:moveTo>
                <a:lnTo>
                  <a:pt x="1656205" y="0"/>
                </a:lnTo>
              </a:path>
            </a:pathLst>
          </a:custGeom>
          <a:ln w="591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16283" y="3622773"/>
            <a:ext cx="1415392" cy="486615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50109" rIns="0" bIns="0" rtlCol="0">
            <a:spAutoFit/>
          </a:bodyPr>
          <a:lstStyle/>
          <a:p>
            <a:pPr marL="82958" marR="159792">
              <a:lnSpc>
                <a:spcPts val="1727"/>
              </a:lnSpc>
              <a:spcBef>
                <a:spcPts val="395"/>
              </a:spcBef>
            </a:pPr>
            <a:r>
              <a:rPr sz="1400" spc="-4" dirty="0">
                <a:latin typeface="Arial"/>
                <a:cs typeface="Arial"/>
              </a:rPr>
              <a:t>G</a:t>
            </a:r>
            <a:r>
              <a:rPr sz="1400" dirty="0">
                <a:latin typeface="Arial"/>
                <a:cs typeface="Arial"/>
              </a:rPr>
              <a:t>adolinium  object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099957" y="3837535"/>
            <a:ext cx="652134" cy="25760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41758" rIns="0" bIns="0" rtlCol="0">
            <a:spAutoFit/>
          </a:bodyPr>
          <a:lstStyle/>
          <a:p>
            <a:pPr marL="82958">
              <a:spcBef>
                <a:spcPts val="329"/>
              </a:spcBef>
            </a:pPr>
            <a:r>
              <a:rPr sz="1400" dirty="0">
                <a:latin typeface="Arial"/>
                <a:cs typeface="Arial"/>
              </a:rPr>
              <a:t>Holes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44700" y="3242475"/>
            <a:ext cx="7731756" cy="28951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42871" rIns="0" bIns="0" rtlCol="0">
            <a:spAutoFit/>
          </a:bodyPr>
          <a:lstStyle/>
          <a:p>
            <a:pPr marL="82958">
              <a:spcBef>
                <a:spcPts val="338"/>
              </a:spcBef>
              <a:tabLst>
                <a:tab pos="1546702" algn="l"/>
              </a:tabLst>
            </a:pPr>
            <a:r>
              <a:rPr sz="1600" u="heavy" spc="4" dirty="0">
                <a:solidFill>
                  <a:srgbClr val="A50021"/>
                </a:solidFill>
                <a:uFill>
                  <a:solidFill>
                    <a:srgbClr val="B6192B"/>
                  </a:solidFill>
                </a:uFill>
                <a:latin typeface="Arial"/>
                <a:cs typeface="Arial"/>
              </a:rPr>
              <a:t>Imaging</a:t>
            </a:r>
            <a:r>
              <a:rPr sz="1600" u="heavy" dirty="0">
                <a:solidFill>
                  <a:srgbClr val="A50021"/>
                </a:solidFill>
                <a:uFill>
                  <a:solidFill>
                    <a:srgbClr val="B6192B"/>
                  </a:solidFill>
                </a:uFill>
                <a:latin typeface="Arial"/>
                <a:cs typeface="Arial"/>
              </a:rPr>
              <a:t> </a:t>
            </a:r>
            <a:r>
              <a:rPr sz="1600" u="heavy" spc="4" dirty="0">
                <a:solidFill>
                  <a:srgbClr val="A50021"/>
                </a:solidFill>
                <a:uFill>
                  <a:solidFill>
                    <a:srgbClr val="B6192B"/>
                  </a:solidFill>
                </a:uFill>
                <a:latin typeface="Arial"/>
                <a:cs typeface="Arial"/>
              </a:rPr>
              <a:t>Mask</a:t>
            </a:r>
            <a:r>
              <a:rPr sz="1600" spc="4" dirty="0">
                <a:solidFill>
                  <a:srgbClr val="A50021"/>
                </a:solidFill>
                <a:latin typeface="Arial"/>
                <a:cs typeface="Arial"/>
              </a:rPr>
              <a:t>:	</a:t>
            </a:r>
            <a:r>
              <a:rPr sz="1600" spc="4" dirty="0">
                <a:latin typeface="Arial"/>
                <a:cs typeface="Arial"/>
              </a:rPr>
              <a:t>Gadolinium </a:t>
            </a:r>
            <a:r>
              <a:rPr sz="1600" dirty="0">
                <a:latin typeface="Arial"/>
                <a:cs typeface="Arial"/>
              </a:rPr>
              <a:t>foil </a:t>
            </a:r>
            <a:r>
              <a:rPr sz="1600" spc="4" dirty="0">
                <a:latin typeface="Arial"/>
                <a:cs typeface="Arial"/>
              </a:rPr>
              <a:t>(5x5 cm², 25 µm </a:t>
            </a:r>
            <a:r>
              <a:rPr sz="1600" dirty="0">
                <a:latin typeface="Arial"/>
                <a:cs typeface="Arial"/>
              </a:rPr>
              <a:t>thin) </a:t>
            </a:r>
            <a:r>
              <a:rPr sz="1600" spc="4" dirty="0">
                <a:latin typeface="Arial"/>
                <a:cs typeface="Arial"/>
              </a:rPr>
              <a:t>holes from 75 </a:t>
            </a:r>
            <a:r>
              <a:rPr sz="1600" dirty="0">
                <a:latin typeface="Arial"/>
                <a:cs typeface="Arial"/>
              </a:rPr>
              <a:t>to </a:t>
            </a:r>
            <a:r>
              <a:rPr sz="1600" spc="4" dirty="0">
                <a:latin typeface="Arial"/>
                <a:cs typeface="Arial"/>
              </a:rPr>
              <a:t>500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4" dirty="0">
                <a:latin typeface="Arial"/>
                <a:cs typeface="Arial"/>
              </a:rPr>
              <a:t>µm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84216" y="4240214"/>
            <a:ext cx="4834809" cy="0"/>
          </a:xfrm>
          <a:custGeom>
            <a:avLst/>
            <a:gdLst/>
            <a:ahLst/>
            <a:cxnLst/>
            <a:rect l="l" t="t" r="r" b="b"/>
            <a:pathLst>
              <a:path w="5654040">
                <a:moveTo>
                  <a:pt x="0" y="0"/>
                </a:moveTo>
                <a:lnTo>
                  <a:pt x="5653776" y="0"/>
                </a:lnTo>
              </a:path>
            </a:pathLst>
          </a:custGeom>
          <a:ln w="2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8844" y="5651078"/>
            <a:ext cx="0" cy="334255"/>
          </a:xfrm>
          <a:custGeom>
            <a:avLst/>
            <a:gdLst/>
            <a:ahLst/>
            <a:cxnLst/>
            <a:rect l="l" t="t" r="r" b="b"/>
            <a:pathLst>
              <a:path h="368300">
                <a:moveTo>
                  <a:pt x="0" y="0"/>
                </a:moveTo>
                <a:lnTo>
                  <a:pt x="0" y="368108"/>
                </a:lnTo>
              </a:path>
            </a:pathLst>
          </a:custGeom>
          <a:ln w="13145">
            <a:solidFill>
              <a:srgbClr val="AB1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53482" y="5651078"/>
            <a:ext cx="0" cy="334255"/>
          </a:xfrm>
          <a:custGeom>
            <a:avLst/>
            <a:gdLst/>
            <a:ahLst/>
            <a:cxnLst/>
            <a:rect l="l" t="t" r="r" b="b"/>
            <a:pathLst>
              <a:path h="368300">
                <a:moveTo>
                  <a:pt x="0" y="0"/>
                </a:moveTo>
                <a:lnTo>
                  <a:pt x="0" y="368108"/>
                </a:lnTo>
              </a:path>
            </a:pathLst>
          </a:custGeom>
          <a:ln w="13145">
            <a:solidFill>
              <a:srgbClr val="AB1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71324" y="5913569"/>
            <a:ext cx="360004" cy="0"/>
          </a:xfrm>
          <a:custGeom>
            <a:avLst/>
            <a:gdLst/>
            <a:ahLst/>
            <a:cxnLst/>
            <a:rect l="l" t="t" r="r" b="b"/>
            <a:pathLst>
              <a:path w="421005">
                <a:moveTo>
                  <a:pt x="0" y="0"/>
                </a:moveTo>
                <a:lnTo>
                  <a:pt x="420496" y="0"/>
                </a:lnTo>
              </a:path>
            </a:pathLst>
          </a:custGeom>
          <a:ln w="13146">
            <a:solidFill>
              <a:srgbClr val="AB1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48844" y="5877775"/>
            <a:ext cx="67874" cy="72038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8866" y="0"/>
                </a:moveTo>
                <a:lnTo>
                  <a:pt x="0" y="39439"/>
                </a:lnTo>
                <a:lnTo>
                  <a:pt x="78866" y="78879"/>
                </a:lnTo>
                <a:lnTo>
                  <a:pt x="78866" y="0"/>
                </a:lnTo>
                <a:close/>
              </a:path>
            </a:pathLst>
          </a:custGeom>
          <a:solidFill>
            <a:srgbClr val="AB1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85934" y="5877775"/>
            <a:ext cx="67874" cy="72038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0"/>
                </a:moveTo>
                <a:lnTo>
                  <a:pt x="0" y="78879"/>
                </a:lnTo>
                <a:lnTo>
                  <a:pt x="78867" y="39439"/>
                </a:lnTo>
                <a:lnTo>
                  <a:pt x="0" y="0"/>
                </a:lnTo>
                <a:close/>
              </a:path>
            </a:pathLst>
          </a:custGeom>
          <a:solidFill>
            <a:srgbClr val="AB1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31989" y="5294641"/>
            <a:ext cx="4802772" cy="0"/>
          </a:xfrm>
          <a:custGeom>
            <a:avLst/>
            <a:gdLst/>
            <a:ahLst/>
            <a:cxnLst/>
            <a:rect l="l" t="t" r="r" b="b"/>
            <a:pathLst>
              <a:path w="5616575">
                <a:moveTo>
                  <a:pt x="0" y="0"/>
                </a:moveTo>
                <a:lnTo>
                  <a:pt x="5615978" y="0"/>
                </a:lnTo>
              </a:path>
            </a:pathLst>
          </a:custGeom>
          <a:ln w="9859">
            <a:solidFill>
              <a:srgbClr val="434D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31989" y="5536249"/>
            <a:ext cx="4802772" cy="43799"/>
          </a:xfrm>
          <a:custGeom>
            <a:avLst/>
            <a:gdLst/>
            <a:ahLst/>
            <a:cxnLst/>
            <a:rect l="l" t="t" r="r" b="b"/>
            <a:pathLst>
              <a:path w="5616575" h="48260">
                <a:moveTo>
                  <a:pt x="0" y="47645"/>
                </a:moveTo>
                <a:lnTo>
                  <a:pt x="5615978" y="47645"/>
                </a:lnTo>
                <a:lnTo>
                  <a:pt x="5615978" y="0"/>
                </a:lnTo>
                <a:lnTo>
                  <a:pt x="0" y="0"/>
                </a:lnTo>
                <a:lnTo>
                  <a:pt x="0" y="47645"/>
                </a:lnTo>
                <a:close/>
              </a:path>
            </a:pathLst>
          </a:custGeom>
          <a:solidFill>
            <a:srgbClr val="FFD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407131" y="4049423"/>
            <a:ext cx="371950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HV1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383250" y="5109808"/>
            <a:ext cx="371950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HV2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531989" y="5615284"/>
            <a:ext cx="4802772" cy="0"/>
          </a:xfrm>
          <a:custGeom>
            <a:avLst/>
            <a:gdLst/>
            <a:ahLst/>
            <a:cxnLst/>
            <a:rect l="l" t="t" r="r" b="b"/>
            <a:pathLst>
              <a:path w="5616575">
                <a:moveTo>
                  <a:pt x="0" y="0"/>
                </a:moveTo>
                <a:lnTo>
                  <a:pt x="5615978" y="1"/>
                </a:lnTo>
              </a:path>
            </a:pathLst>
          </a:custGeom>
          <a:ln w="78878">
            <a:solidFill>
              <a:srgbClr val="434D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514790" y="5294641"/>
            <a:ext cx="204165" cy="242047"/>
          </a:xfrm>
          <a:custGeom>
            <a:avLst/>
            <a:gdLst/>
            <a:ahLst/>
            <a:cxnLst/>
            <a:rect l="l" t="t" r="r" b="b"/>
            <a:pathLst>
              <a:path w="238760" h="266700">
                <a:moveTo>
                  <a:pt x="119125" y="0"/>
                </a:moveTo>
                <a:lnTo>
                  <a:pt x="0" y="266217"/>
                </a:lnTo>
                <a:lnTo>
                  <a:pt x="238239" y="266217"/>
                </a:lnTo>
                <a:lnTo>
                  <a:pt x="119125" y="0"/>
                </a:lnTo>
                <a:close/>
              </a:path>
            </a:pathLst>
          </a:custGeom>
          <a:solidFill>
            <a:srgbClr val="AB1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14790" y="5294641"/>
            <a:ext cx="204165" cy="242047"/>
          </a:xfrm>
          <a:custGeom>
            <a:avLst/>
            <a:gdLst/>
            <a:ahLst/>
            <a:cxnLst/>
            <a:rect l="l" t="t" r="r" b="b"/>
            <a:pathLst>
              <a:path w="238760" h="266700">
                <a:moveTo>
                  <a:pt x="0" y="266215"/>
                </a:moveTo>
                <a:lnTo>
                  <a:pt x="119121" y="0"/>
                </a:lnTo>
                <a:lnTo>
                  <a:pt x="238244" y="266215"/>
                </a:lnTo>
                <a:lnTo>
                  <a:pt x="0" y="266215"/>
                </a:lnTo>
                <a:close/>
              </a:path>
            </a:pathLst>
          </a:custGeom>
          <a:ln w="9859">
            <a:solidFill>
              <a:srgbClr val="AB1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4683204" y="4811526"/>
            <a:ext cx="181903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solidFill>
                  <a:srgbClr val="990000"/>
                </a:solidFill>
                <a:latin typeface="Arial"/>
                <a:cs typeface="Arial"/>
              </a:rPr>
              <a:t>e-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70380" y="5757080"/>
            <a:ext cx="711864" cy="45625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727"/>
              </a:lnSpc>
              <a:spcBef>
                <a:spcPts val="158"/>
              </a:spcBef>
            </a:pPr>
            <a:r>
              <a:rPr sz="1400" dirty="0">
                <a:solidFill>
                  <a:srgbClr val="00CC99"/>
                </a:solidFill>
                <a:latin typeface="Arial"/>
                <a:cs typeface="Arial"/>
              </a:rPr>
              <a:t>Charged  particle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6351" y="5287287"/>
            <a:ext cx="1694681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amplification (50</a:t>
            </a:r>
            <a:r>
              <a:rPr sz="1400" spc="-48" dirty="0">
                <a:latin typeface="Arial"/>
                <a:cs typeface="Arial"/>
              </a:rPr>
              <a:t> </a:t>
            </a:r>
            <a:r>
              <a:rPr sz="1400" dirty="0">
                <a:latin typeface="Symbol"/>
                <a:cs typeface="Symbol"/>
              </a:rPr>
              <a:t></a:t>
            </a:r>
            <a:r>
              <a:rPr sz="1400" dirty="0">
                <a:latin typeface="Arial"/>
                <a:cs typeface="Arial"/>
              </a:rPr>
              <a:t>m)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215696" y="5005417"/>
            <a:ext cx="901368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Micromesh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171633" y="4394159"/>
            <a:ext cx="0" cy="539995"/>
          </a:xfrm>
          <a:custGeom>
            <a:avLst/>
            <a:gdLst/>
            <a:ahLst/>
            <a:cxnLst/>
            <a:rect l="l" t="t" r="r" b="b"/>
            <a:pathLst>
              <a:path h="594995">
                <a:moveTo>
                  <a:pt x="0" y="594510"/>
                </a:moveTo>
                <a:lnTo>
                  <a:pt x="0" y="0"/>
                </a:lnTo>
              </a:path>
            </a:pathLst>
          </a:custGeom>
          <a:ln w="197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149153" y="4370298"/>
            <a:ext cx="45068" cy="47833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26289" y="0"/>
                </a:moveTo>
                <a:lnTo>
                  <a:pt x="0" y="52590"/>
                </a:lnTo>
                <a:lnTo>
                  <a:pt x="52578" y="52590"/>
                </a:lnTo>
                <a:lnTo>
                  <a:pt x="262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276820" y="4605717"/>
            <a:ext cx="790598" cy="179397"/>
          </a:xfrm>
          <a:prstGeom prst="rect">
            <a:avLst/>
          </a:prstGeom>
        </p:spPr>
        <p:txBody>
          <a:bodyPr vert="horz" wrap="square" lIns="0" tIns="10022" rIns="0" bIns="0" rtlCol="0">
            <a:spAutoFit/>
          </a:bodyPr>
          <a:lstStyle/>
          <a:p>
            <a:pPr marL="11135">
              <a:spcBef>
                <a:spcPts val="79"/>
              </a:spcBef>
            </a:pPr>
            <a:r>
              <a:rPr sz="1100" spc="-4" dirty="0">
                <a:latin typeface="Arial"/>
                <a:cs typeface="Arial"/>
              </a:rPr>
              <a:t>E1 ~</a:t>
            </a:r>
            <a:r>
              <a:rPr sz="1100" spc="-61" dirty="0">
                <a:latin typeface="Arial"/>
                <a:cs typeface="Arial"/>
              </a:rPr>
              <a:t> </a:t>
            </a:r>
            <a:r>
              <a:rPr sz="1100" spc="-9" dirty="0">
                <a:latin typeface="Arial"/>
                <a:cs typeface="Arial"/>
              </a:rPr>
              <a:t>1kV/cm</a:t>
            </a:r>
            <a:endParaRPr sz="11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171633" y="5313993"/>
            <a:ext cx="0" cy="316390"/>
          </a:xfrm>
          <a:custGeom>
            <a:avLst/>
            <a:gdLst/>
            <a:ahLst/>
            <a:cxnLst/>
            <a:rect l="l" t="t" r="r" b="b"/>
            <a:pathLst>
              <a:path h="348614">
                <a:moveTo>
                  <a:pt x="0" y="348412"/>
                </a:moveTo>
                <a:lnTo>
                  <a:pt x="0" y="0"/>
                </a:lnTo>
              </a:path>
            </a:pathLst>
          </a:custGeom>
          <a:ln w="1971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149153" y="5290135"/>
            <a:ext cx="45068" cy="47833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26289" y="0"/>
                </a:moveTo>
                <a:lnTo>
                  <a:pt x="0" y="52590"/>
                </a:lnTo>
                <a:lnTo>
                  <a:pt x="52578" y="52590"/>
                </a:lnTo>
                <a:lnTo>
                  <a:pt x="262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7268393" y="5373791"/>
            <a:ext cx="865531" cy="348674"/>
          </a:xfrm>
          <a:prstGeom prst="rect">
            <a:avLst/>
          </a:prstGeom>
        </p:spPr>
        <p:txBody>
          <a:bodyPr vert="horz" wrap="square" lIns="0" tIns="10022" rIns="0" bIns="0" rtlCol="0">
            <a:spAutoFit/>
          </a:bodyPr>
          <a:lstStyle/>
          <a:p>
            <a:pPr marL="11135">
              <a:spcBef>
                <a:spcPts val="79"/>
              </a:spcBef>
            </a:pPr>
            <a:r>
              <a:rPr sz="1100" spc="-4" dirty="0">
                <a:latin typeface="Arial"/>
                <a:cs typeface="Arial"/>
              </a:rPr>
              <a:t>E2 ~</a:t>
            </a:r>
            <a:r>
              <a:rPr sz="1100" spc="-57" dirty="0">
                <a:latin typeface="Arial"/>
                <a:cs typeface="Arial"/>
              </a:rPr>
              <a:t> </a:t>
            </a:r>
            <a:r>
              <a:rPr sz="1100" spc="-9" dirty="0">
                <a:latin typeface="Arial"/>
                <a:cs typeface="Arial"/>
              </a:rPr>
              <a:t>40kV/cm</a:t>
            </a:r>
            <a:endParaRPr sz="11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469991" y="5944996"/>
            <a:ext cx="853988" cy="211299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1300" spc="-4" dirty="0">
                <a:solidFill>
                  <a:srgbClr val="A50021"/>
                </a:solidFill>
                <a:latin typeface="Arial"/>
                <a:cs typeface="Arial"/>
              </a:rPr>
              <a:t>100</a:t>
            </a:r>
            <a:r>
              <a:rPr sz="1300" spc="-61" dirty="0">
                <a:solidFill>
                  <a:srgbClr val="A50021"/>
                </a:solidFill>
                <a:latin typeface="Arial"/>
                <a:cs typeface="Arial"/>
              </a:rPr>
              <a:t> </a:t>
            </a:r>
            <a:r>
              <a:rPr sz="1300" spc="-4" dirty="0">
                <a:solidFill>
                  <a:srgbClr val="A50021"/>
                </a:solidFill>
                <a:latin typeface="Arial"/>
                <a:cs typeface="Arial"/>
              </a:rPr>
              <a:t>µm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919401" y="4195471"/>
            <a:ext cx="799285" cy="1932342"/>
          </a:xfrm>
          <a:custGeom>
            <a:avLst/>
            <a:gdLst/>
            <a:ahLst/>
            <a:cxnLst/>
            <a:rect l="l" t="t" r="r" b="b"/>
            <a:pathLst>
              <a:path w="934720" h="2129154">
                <a:moveTo>
                  <a:pt x="934514" y="0"/>
                </a:moveTo>
                <a:lnTo>
                  <a:pt x="0" y="2128934"/>
                </a:lnTo>
              </a:path>
            </a:pathLst>
          </a:custGeom>
          <a:ln w="29575">
            <a:solidFill>
              <a:srgbClr val="00D2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904998" y="6062265"/>
            <a:ext cx="69503" cy="90479"/>
          </a:xfrm>
          <a:custGeom>
            <a:avLst/>
            <a:gdLst/>
            <a:ahLst/>
            <a:cxnLst/>
            <a:rect l="l" t="t" r="r" b="b"/>
            <a:pathLst>
              <a:path w="81279" h="99695">
                <a:moveTo>
                  <a:pt x="0" y="0"/>
                </a:moveTo>
                <a:lnTo>
                  <a:pt x="4952" y="99087"/>
                </a:lnTo>
                <a:lnTo>
                  <a:pt x="81241" y="35671"/>
                </a:lnTo>
                <a:lnTo>
                  <a:pt x="0" y="0"/>
                </a:lnTo>
                <a:close/>
              </a:path>
            </a:pathLst>
          </a:custGeom>
          <a:solidFill>
            <a:srgbClr val="00D2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484216" y="4240214"/>
            <a:ext cx="4834809" cy="0"/>
          </a:xfrm>
          <a:custGeom>
            <a:avLst/>
            <a:gdLst/>
            <a:ahLst/>
            <a:cxnLst/>
            <a:rect l="l" t="t" r="r" b="b"/>
            <a:pathLst>
              <a:path w="5654040">
                <a:moveTo>
                  <a:pt x="0" y="0"/>
                </a:moveTo>
                <a:lnTo>
                  <a:pt x="5653776" y="0"/>
                </a:lnTo>
              </a:path>
            </a:pathLst>
          </a:custGeom>
          <a:ln w="295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618912" y="4547558"/>
            <a:ext cx="1104990" cy="45625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727"/>
              </a:lnSpc>
              <a:spcBef>
                <a:spcPts val="158"/>
              </a:spcBef>
            </a:pPr>
            <a:r>
              <a:rPr sz="1400" dirty="0">
                <a:latin typeface="Arial"/>
                <a:cs typeface="Arial"/>
              </a:rPr>
              <a:t>conversion  (400-700</a:t>
            </a:r>
            <a:r>
              <a:rPr sz="1400" spc="-57" dirty="0">
                <a:latin typeface="Arial"/>
                <a:cs typeface="Arial"/>
              </a:rPr>
              <a:t> </a:t>
            </a:r>
            <a:r>
              <a:rPr sz="1400" dirty="0">
                <a:latin typeface="Symbol"/>
                <a:cs typeface="Symbol"/>
              </a:rPr>
              <a:t></a:t>
            </a:r>
            <a:r>
              <a:rPr sz="1400" dirty="0">
                <a:latin typeface="Arial"/>
                <a:cs typeface="Arial"/>
              </a:rPr>
              <a:t>m)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548843" y="4267061"/>
            <a:ext cx="4753360" cy="212078"/>
          </a:xfrm>
          <a:custGeom>
            <a:avLst/>
            <a:gdLst/>
            <a:ahLst/>
            <a:cxnLst/>
            <a:rect l="l" t="t" r="r" b="b"/>
            <a:pathLst>
              <a:path w="5558790" h="233679">
                <a:moveTo>
                  <a:pt x="0" y="233348"/>
                </a:moveTo>
                <a:lnTo>
                  <a:pt x="5558485" y="233348"/>
                </a:lnTo>
                <a:lnTo>
                  <a:pt x="5558485" y="0"/>
                </a:lnTo>
                <a:lnTo>
                  <a:pt x="0" y="0"/>
                </a:lnTo>
                <a:lnTo>
                  <a:pt x="0" y="233348"/>
                </a:lnTo>
                <a:close/>
              </a:path>
            </a:pathLst>
          </a:custGeom>
          <a:solidFill>
            <a:srgbClr val="D6D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548843" y="4267059"/>
            <a:ext cx="4753360" cy="212078"/>
          </a:xfrm>
          <a:custGeom>
            <a:avLst/>
            <a:gdLst/>
            <a:ahLst/>
            <a:cxnLst/>
            <a:rect l="l" t="t" r="r" b="b"/>
            <a:pathLst>
              <a:path w="5558790" h="233679">
                <a:moveTo>
                  <a:pt x="0" y="0"/>
                </a:moveTo>
                <a:lnTo>
                  <a:pt x="5558473" y="0"/>
                </a:lnTo>
                <a:lnTo>
                  <a:pt x="5558473" y="233349"/>
                </a:lnTo>
                <a:lnTo>
                  <a:pt x="0" y="233349"/>
                </a:lnTo>
                <a:lnTo>
                  <a:pt x="0" y="0"/>
                </a:lnTo>
                <a:close/>
              </a:path>
            </a:pathLst>
          </a:custGeom>
          <a:ln w="9859">
            <a:solidFill>
              <a:srgbClr val="D6D7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4383940" y="3767553"/>
            <a:ext cx="632044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neu</a:t>
            </a:r>
            <a:r>
              <a:rPr sz="1400" spc="-4" dirty="0">
                <a:latin typeface="Arial"/>
                <a:cs typeface="Arial"/>
              </a:rPr>
              <a:t>t</a:t>
            </a:r>
            <a:r>
              <a:rPr sz="1400" dirty="0">
                <a:latin typeface="Arial"/>
                <a:cs typeface="Arial"/>
              </a:rPr>
              <a:t>ron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718510" y="3980566"/>
            <a:ext cx="0" cy="331374"/>
          </a:xfrm>
          <a:custGeom>
            <a:avLst/>
            <a:gdLst/>
            <a:ahLst/>
            <a:cxnLst/>
            <a:rect l="l" t="t" r="r" b="b"/>
            <a:pathLst>
              <a:path h="365125">
                <a:moveTo>
                  <a:pt x="0" y="364972"/>
                </a:moveTo>
                <a:lnTo>
                  <a:pt x="0" y="0"/>
                </a:lnTo>
              </a:path>
            </a:pathLst>
          </a:custGeom>
          <a:ln w="29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80576" y="4258114"/>
            <a:ext cx="76019" cy="80682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88722" y="0"/>
                </a:moveTo>
                <a:lnTo>
                  <a:pt x="0" y="0"/>
                </a:lnTo>
                <a:lnTo>
                  <a:pt x="44361" y="88734"/>
                </a:lnTo>
                <a:lnTo>
                  <a:pt x="887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100313" y="3801602"/>
            <a:ext cx="0" cy="331374"/>
          </a:xfrm>
          <a:custGeom>
            <a:avLst/>
            <a:gdLst/>
            <a:ahLst/>
            <a:cxnLst/>
            <a:rect l="l" t="t" r="r" b="b"/>
            <a:pathLst>
              <a:path h="365125">
                <a:moveTo>
                  <a:pt x="0" y="364971"/>
                </a:moveTo>
                <a:lnTo>
                  <a:pt x="0" y="0"/>
                </a:lnTo>
              </a:path>
            </a:pathLst>
          </a:custGeom>
          <a:ln w="29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062379" y="4079150"/>
            <a:ext cx="76019" cy="80682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88722" y="0"/>
                </a:moveTo>
                <a:lnTo>
                  <a:pt x="0" y="0"/>
                </a:lnTo>
                <a:lnTo>
                  <a:pt x="44361" y="88734"/>
                </a:lnTo>
                <a:lnTo>
                  <a:pt x="887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628946" y="3807561"/>
            <a:ext cx="0" cy="331374"/>
          </a:xfrm>
          <a:custGeom>
            <a:avLst/>
            <a:gdLst/>
            <a:ahLst/>
            <a:cxnLst/>
            <a:rect l="l" t="t" r="r" b="b"/>
            <a:pathLst>
              <a:path h="365125">
                <a:moveTo>
                  <a:pt x="0" y="364971"/>
                </a:moveTo>
                <a:lnTo>
                  <a:pt x="0" y="0"/>
                </a:lnTo>
              </a:path>
            </a:pathLst>
          </a:custGeom>
          <a:ln w="29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591013" y="4085108"/>
            <a:ext cx="76019" cy="80682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88722" y="0"/>
                </a:moveTo>
                <a:lnTo>
                  <a:pt x="0" y="0"/>
                </a:lnTo>
                <a:lnTo>
                  <a:pt x="44361" y="88734"/>
                </a:lnTo>
                <a:lnTo>
                  <a:pt x="887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318582" y="844967"/>
            <a:ext cx="4190330" cy="3696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18582" y="1097701"/>
            <a:ext cx="3166734" cy="365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365628" y="924847"/>
            <a:ext cx="143893" cy="1901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365628" y="1175399"/>
            <a:ext cx="143893" cy="1901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1569345" y="892430"/>
            <a:ext cx="4442815" cy="486295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lnSpc>
                <a:spcPts val="1732"/>
              </a:lnSpc>
              <a:spcBef>
                <a:spcPts val="92"/>
              </a:spcBef>
            </a:pPr>
            <a:r>
              <a:rPr sz="1400" dirty="0">
                <a:latin typeface="Times New Roman"/>
                <a:cs typeface="Times New Roman"/>
              </a:rPr>
              <a:t>CEA/DSM-IRFU + </a:t>
            </a:r>
            <a:r>
              <a:rPr sz="1400" spc="-18" dirty="0">
                <a:latin typeface="Times New Roman"/>
                <a:cs typeface="Times New Roman"/>
              </a:rPr>
              <a:t>CEA/DRT-LIST-DETECS</a:t>
            </a:r>
            <a:r>
              <a:rPr sz="1400" spc="-22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collab.</a:t>
            </a:r>
            <a:endParaRPr sz="1400" dirty="0">
              <a:latin typeface="Times New Roman"/>
              <a:cs typeface="Times New Roman"/>
            </a:endParaRPr>
          </a:p>
          <a:p>
            <a:pPr marL="11135" marR="799519">
              <a:lnSpc>
                <a:spcPts val="1999"/>
              </a:lnSpc>
              <a:spcBef>
                <a:spcPts val="22"/>
              </a:spcBef>
            </a:pPr>
            <a:r>
              <a:rPr sz="1600" spc="4" dirty="0">
                <a:latin typeface="Times New Roman"/>
                <a:cs typeface="Times New Roman"/>
              </a:rPr>
              <a:t>« </a:t>
            </a:r>
            <a:r>
              <a:rPr sz="1600" dirty="0">
                <a:latin typeface="Times New Roman"/>
                <a:cs typeface="Times New Roman"/>
              </a:rPr>
              <a:t>classical </a:t>
            </a:r>
            <a:r>
              <a:rPr sz="1600" spc="4" dirty="0">
                <a:latin typeface="Times New Roman"/>
                <a:cs typeface="Times New Roman"/>
              </a:rPr>
              <a:t>» </a:t>
            </a:r>
            <a:r>
              <a:rPr sz="1600" dirty="0" err="1">
                <a:latin typeface="Times New Roman"/>
                <a:cs typeface="Times New Roman"/>
              </a:rPr>
              <a:t>micromegas</a:t>
            </a:r>
            <a:r>
              <a:rPr sz="1600" dirty="0">
                <a:latin typeface="Times New Roman"/>
                <a:cs typeface="Times New Roman"/>
              </a:rPr>
              <a:t> prototype</a:t>
            </a:r>
          </a:p>
        </p:txBody>
      </p:sp>
      <p:sp>
        <p:nvSpPr>
          <p:cNvPr id="57" name="object 57"/>
          <p:cNvSpPr/>
          <p:nvPr/>
        </p:nvSpPr>
        <p:spPr>
          <a:xfrm>
            <a:off x="5680932" y="923341"/>
            <a:ext cx="2802962" cy="22311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1544628" y="4226902"/>
            <a:ext cx="4762048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20600">
              <a:spcBef>
                <a:spcPts val="92"/>
              </a:spcBef>
            </a:pPr>
            <a:r>
              <a:rPr sz="1400" dirty="0">
                <a:latin typeface="Arial"/>
                <a:cs typeface="Arial"/>
              </a:rPr>
              <a:t>Li6</a:t>
            </a:r>
            <a:r>
              <a:rPr sz="1400" spc="-4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converter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2724152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35696" y="76333"/>
            <a:ext cx="6210102" cy="472347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1135">
              <a:spcBef>
                <a:spcPts val="83"/>
              </a:spcBef>
            </a:pPr>
            <a:r>
              <a:rPr spc="-4" dirty="0"/>
              <a:t>Imaging capabilities of the</a:t>
            </a:r>
            <a:r>
              <a:rPr spc="4" dirty="0"/>
              <a:t> </a:t>
            </a:r>
            <a:r>
              <a:rPr spc="-4" dirty="0"/>
              <a:t>prototypes</a:t>
            </a:r>
          </a:p>
        </p:txBody>
      </p:sp>
      <p:sp>
        <p:nvSpPr>
          <p:cNvPr id="4" name="object 4"/>
          <p:cNvSpPr/>
          <p:nvPr/>
        </p:nvSpPr>
        <p:spPr>
          <a:xfrm>
            <a:off x="526012" y="1138105"/>
            <a:ext cx="4307714" cy="3072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09682" y="1567631"/>
            <a:ext cx="2293059" cy="319272"/>
          </a:xfrm>
          <a:custGeom>
            <a:avLst/>
            <a:gdLst/>
            <a:ahLst/>
            <a:cxnLst/>
            <a:rect l="l" t="t" r="r" b="b"/>
            <a:pathLst>
              <a:path w="2681604" h="351789">
                <a:moveTo>
                  <a:pt x="0" y="351666"/>
                </a:moveTo>
                <a:lnTo>
                  <a:pt x="2681478" y="351666"/>
                </a:lnTo>
                <a:lnTo>
                  <a:pt x="2681478" y="0"/>
                </a:lnTo>
                <a:lnTo>
                  <a:pt x="0" y="0"/>
                </a:lnTo>
                <a:lnTo>
                  <a:pt x="0" y="351666"/>
                </a:lnTo>
                <a:close/>
              </a:path>
            </a:pathLst>
          </a:custGeom>
          <a:solidFill>
            <a:srgbClr val="FFFE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845" y="1576764"/>
            <a:ext cx="2168018" cy="331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009682" y="1599354"/>
            <a:ext cx="2293059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83515">
              <a:spcBef>
                <a:spcPts val="92"/>
              </a:spcBef>
            </a:pPr>
            <a:r>
              <a:rPr sz="1400" dirty="0">
                <a:latin typeface="Times New Roman"/>
                <a:cs typeface="Times New Roman"/>
              </a:rPr>
              <a:t>3 10</a:t>
            </a:r>
            <a:r>
              <a:rPr sz="1400" baseline="25252" dirty="0">
                <a:latin typeface="Times New Roman"/>
                <a:cs typeface="Times New Roman"/>
              </a:rPr>
              <a:t>8 </a:t>
            </a:r>
            <a:r>
              <a:rPr sz="1400" spc="-4" dirty="0">
                <a:latin typeface="Times New Roman"/>
                <a:cs typeface="Times New Roman"/>
              </a:rPr>
              <a:t>thermal</a:t>
            </a:r>
            <a:r>
              <a:rPr sz="1400" spc="-18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neutrons/cm</a:t>
            </a:r>
            <a:r>
              <a:rPr sz="1400" baseline="25252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Times New Roman"/>
                <a:cs typeface="Times New Roman"/>
              </a:rPr>
              <a:t>/s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96449" y="2293476"/>
            <a:ext cx="2203563" cy="2640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12001" y="1997147"/>
            <a:ext cx="1888529" cy="316390"/>
          </a:xfrm>
          <a:custGeom>
            <a:avLst/>
            <a:gdLst/>
            <a:ahLst/>
            <a:cxnLst/>
            <a:rect l="l" t="t" r="r" b="b"/>
            <a:pathLst>
              <a:path w="2208529" h="348614">
                <a:moveTo>
                  <a:pt x="0" y="348380"/>
                </a:moveTo>
                <a:lnTo>
                  <a:pt x="2208276" y="348380"/>
                </a:lnTo>
                <a:lnTo>
                  <a:pt x="2208276" y="0"/>
                </a:lnTo>
                <a:lnTo>
                  <a:pt x="0" y="0"/>
                </a:lnTo>
                <a:lnTo>
                  <a:pt x="0" y="348380"/>
                </a:lnTo>
                <a:close/>
              </a:path>
            </a:pathLst>
          </a:custGeom>
          <a:solidFill>
            <a:srgbClr val="FFFE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60425" y="2006789"/>
            <a:ext cx="1684656" cy="3319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212001" y="1952507"/>
            <a:ext cx="2137220" cy="691312"/>
          </a:xfrm>
          <a:prstGeom prst="rect">
            <a:avLst/>
          </a:prstGeom>
        </p:spPr>
        <p:txBody>
          <a:bodyPr vert="horz" wrap="square" lIns="0" tIns="85186" rIns="0" bIns="0" rtlCol="0">
            <a:spAutoFit/>
          </a:bodyPr>
          <a:lstStyle/>
          <a:p>
            <a:pPr marL="83515">
              <a:spcBef>
                <a:spcPts val="671"/>
              </a:spcBef>
            </a:pPr>
            <a:r>
              <a:rPr sz="1400" dirty="0">
                <a:latin typeface="Times New Roman"/>
                <a:cs typeface="Times New Roman"/>
              </a:rPr>
              <a:t>Image of the Gd</a:t>
            </a:r>
            <a:r>
              <a:rPr sz="1400" spc="-22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mask</a:t>
            </a:r>
            <a:endParaRPr sz="1400">
              <a:latin typeface="Times New Roman"/>
              <a:cs typeface="Times New Roman"/>
            </a:endParaRPr>
          </a:p>
          <a:p>
            <a:pPr marL="13919">
              <a:spcBef>
                <a:spcPts val="434"/>
              </a:spcBef>
            </a:pPr>
            <a:r>
              <a:rPr sz="1100" spc="-9" dirty="0">
                <a:latin typeface="Times New Roman"/>
                <a:cs typeface="Times New Roman"/>
              </a:rPr>
              <a:t>Beam </a:t>
            </a:r>
            <a:r>
              <a:rPr sz="1100" spc="-4" dirty="0">
                <a:latin typeface="Times New Roman"/>
                <a:cs typeface="Times New Roman"/>
              </a:rPr>
              <a:t>tests </a:t>
            </a:r>
            <a:r>
              <a:rPr sz="1100" spc="-9" dirty="0">
                <a:latin typeface="Times New Roman"/>
                <a:cs typeface="Times New Roman"/>
              </a:rPr>
              <a:t>at </a:t>
            </a:r>
            <a:r>
              <a:rPr sz="1100" spc="-4" dirty="0">
                <a:latin typeface="Times New Roman"/>
                <a:cs typeface="Times New Roman"/>
              </a:rPr>
              <a:t>the Orphee </a:t>
            </a:r>
            <a:r>
              <a:rPr sz="1100" spc="-9" dirty="0">
                <a:latin typeface="Times New Roman"/>
                <a:cs typeface="Times New Roman"/>
              </a:rPr>
              <a:t>Nuclear plant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908224" y="4144773"/>
            <a:ext cx="2562708" cy="19209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81668" y="1138105"/>
            <a:ext cx="2916086" cy="22074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38372" y="3888251"/>
            <a:ext cx="1985257" cy="211778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25892" y="1635005"/>
            <a:ext cx="127603" cy="13545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53746" y="1780464"/>
            <a:ext cx="588691" cy="2904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924379" y="1814108"/>
            <a:ext cx="447969" cy="179397"/>
          </a:xfrm>
          <a:prstGeom prst="rect">
            <a:avLst/>
          </a:prstGeom>
        </p:spPr>
        <p:txBody>
          <a:bodyPr vert="horz" wrap="square" lIns="0" tIns="10022" rIns="0" bIns="0" rtlCol="0">
            <a:spAutoFit/>
          </a:bodyPr>
          <a:lstStyle/>
          <a:p>
            <a:pPr marL="11135">
              <a:spcBef>
                <a:spcPts val="79"/>
              </a:spcBef>
            </a:pPr>
            <a:r>
              <a:rPr sz="1100" b="1" spc="-4" dirty="0">
                <a:solidFill>
                  <a:srgbClr val="3333CC"/>
                </a:solidFill>
                <a:latin typeface="Times New Roman"/>
                <a:cs typeface="Times New Roman"/>
              </a:rPr>
              <a:t>350</a:t>
            </a:r>
            <a:r>
              <a:rPr sz="1100" b="1" spc="-66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1100" b="1" spc="-9" dirty="0">
                <a:solidFill>
                  <a:srgbClr val="434DD6"/>
                </a:solidFill>
                <a:latin typeface="Symbol"/>
                <a:cs typeface="Symbol"/>
              </a:rPr>
              <a:t></a:t>
            </a:r>
            <a:r>
              <a:rPr sz="1100" b="1" spc="-9" dirty="0">
                <a:solidFill>
                  <a:srgbClr val="3333CC"/>
                </a:solidFill>
                <a:latin typeface="Times New Roman"/>
                <a:cs typeface="Times New Roman"/>
              </a:rPr>
              <a:t>m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08104" y="3388739"/>
            <a:ext cx="3080398" cy="45625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56789" marR="4454" indent="-46212">
              <a:lnSpc>
                <a:spcPts val="1727"/>
              </a:lnSpc>
              <a:spcBef>
                <a:spcPts val="158"/>
              </a:spcBef>
            </a:pPr>
            <a:r>
              <a:rPr sz="1400" spc="-9" dirty="0">
                <a:latin typeface="Times New Roman"/>
                <a:cs typeface="Times New Roman"/>
              </a:rPr>
              <a:t>Tomographic </a:t>
            </a:r>
            <a:r>
              <a:rPr sz="1400" spc="-4" dirty="0">
                <a:latin typeface="Times New Roman"/>
                <a:cs typeface="Times New Roman"/>
              </a:rPr>
              <a:t>image </a:t>
            </a:r>
            <a:r>
              <a:rPr sz="1400" dirty="0">
                <a:latin typeface="Times New Roman"/>
                <a:cs typeface="Times New Roman"/>
              </a:rPr>
              <a:t>of a </a:t>
            </a:r>
            <a:r>
              <a:rPr sz="1400" spc="-4" dirty="0">
                <a:latin typeface="Times New Roman"/>
                <a:cs typeface="Times New Roman"/>
              </a:rPr>
              <a:t>multi-wires cable  </a:t>
            </a:r>
            <a:r>
              <a:rPr sz="1400" spc="-267" dirty="0">
                <a:latin typeface="Times New Roman"/>
                <a:cs typeface="Times New Roman"/>
              </a:rPr>
              <a:t>(</a:t>
            </a:r>
            <a:r>
              <a:rPr sz="1400" spc="-267" dirty="0">
                <a:latin typeface="DejaVu Sans"/>
                <a:cs typeface="DejaVu Sans"/>
              </a:rPr>
              <a:t>∅ </a:t>
            </a:r>
            <a:r>
              <a:rPr sz="1400" dirty="0">
                <a:latin typeface="Times New Roman"/>
                <a:cs typeface="Times New Roman"/>
              </a:rPr>
              <a:t>6 mm, 12 wires, </a:t>
            </a:r>
            <a:r>
              <a:rPr sz="1400" spc="-535" dirty="0">
                <a:latin typeface="DejaVu Sans"/>
                <a:cs typeface="DejaVu Sans"/>
              </a:rPr>
              <a:t>∅</a:t>
            </a:r>
            <a:r>
              <a:rPr sz="1400" spc="-105" dirty="0">
                <a:latin typeface="DejaVu Sans"/>
                <a:cs typeface="DejaVu Sans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0.5 mm</a:t>
            </a:r>
            <a:r>
              <a:rPr sz="1400" spc="-39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each)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59632" y="780171"/>
            <a:ext cx="6954720" cy="24165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41201" rIns="0" bIns="0" rtlCol="0">
            <a:spAutoFit/>
          </a:bodyPr>
          <a:lstStyle/>
          <a:p>
            <a:pPr marL="82958">
              <a:spcBef>
                <a:spcPts val="324"/>
              </a:spcBef>
            </a:pPr>
            <a:r>
              <a:rPr sz="1300" b="1" i="1" spc="-57" dirty="0">
                <a:latin typeface="Times New Roman"/>
                <a:cs typeface="Times New Roman"/>
              </a:rPr>
              <a:t>F. </a:t>
            </a:r>
            <a:r>
              <a:rPr sz="1300" b="1" i="1" spc="-4" dirty="0">
                <a:latin typeface="Times New Roman"/>
                <a:cs typeface="Times New Roman"/>
              </a:rPr>
              <a:t>Jeanneau, IEEE TRANSACTIONS ON NUCLEAR SCIENCE, VOL. 53, NO. 2, APRIL 2006</a:t>
            </a:r>
            <a:endParaRPr sz="1300" b="1" i="1" dirty="0">
              <a:latin typeface="Times New Roman"/>
              <a:cs typeface="Times New Roman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88840" y="4360157"/>
            <a:ext cx="3407096" cy="1459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537" marR="94651">
              <a:lnSpc>
                <a:spcPts val="1727"/>
              </a:lnSpc>
              <a:spcBef>
                <a:spcPts val="158"/>
              </a:spcBef>
            </a:pPr>
            <a:r>
              <a:rPr lang="en-GB" sz="1400" spc="-92" dirty="0">
                <a:latin typeface="DejaVu Serif"/>
                <a:cs typeface="DejaVu Serif"/>
              </a:rPr>
              <a:t>Distorted </a:t>
            </a:r>
            <a:r>
              <a:rPr lang="en-GB" sz="1400" spc="-92" dirty="0" err="1">
                <a:latin typeface="DejaVu Serif"/>
                <a:cs typeface="DejaVu Serif"/>
              </a:rPr>
              <a:t>tomograhy</a:t>
            </a:r>
            <a:r>
              <a:rPr lang="en-GB" sz="1400" spc="-92" dirty="0">
                <a:latin typeface="DejaVu Serif"/>
                <a:cs typeface="DejaVu Serif"/>
              </a:rPr>
              <a:t> </a:t>
            </a:r>
            <a:r>
              <a:rPr lang="en-GB" sz="1400" spc="-110" dirty="0">
                <a:latin typeface="DejaVu Serif"/>
                <a:cs typeface="DejaVu Serif"/>
              </a:rPr>
              <a:t>reconstruction  </a:t>
            </a:r>
            <a:r>
              <a:rPr lang="en-GB" sz="1400" spc="-66" dirty="0">
                <a:latin typeface="DejaVu Serif"/>
                <a:cs typeface="DejaVu Serif"/>
              </a:rPr>
              <a:t>with </a:t>
            </a:r>
            <a:r>
              <a:rPr lang="en-GB" sz="1400" spc="-267" dirty="0">
                <a:latin typeface="DejaVu Serif"/>
                <a:cs typeface="DejaVu Serif"/>
              </a:rPr>
              <a:t>~160 </a:t>
            </a:r>
            <a:r>
              <a:rPr lang="en-GB" sz="1400" spc="-44" dirty="0">
                <a:latin typeface="Symbol"/>
                <a:cs typeface="Symbol"/>
              </a:rPr>
              <a:t></a:t>
            </a:r>
            <a:r>
              <a:rPr lang="en-GB" sz="1400" spc="-44" dirty="0">
                <a:latin typeface="DejaVu Serif"/>
                <a:cs typeface="DejaVu Serif"/>
              </a:rPr>
              <a:t>m </a:t>
            </a:r>
            <a:r>
              <a:rPr lang="en-GB" sz="1400" spc="-92" dirty="0">
                <a:latin typeface="DejaVu Serif"/>
                <a:cs typeface="DejaVu Serif"/>
              </a:rPr>
              <a:t>resolution </a:t>
            </a:r>
            <a:r>
              <a:rPr lang="en-GB" sz="1400" spc="-136" dirty="0">
                <a:latin typeface="DejaVu Serif"/>
                <a:cs typeface="DejaVu Serif"/>
              </a:rPr>
              <a:t>because </a:t>
            </a:r>
            <a:r>
              <a:rPr lang="en-GB" sz="1400" spc="-66" dirty="0">
                <a:latin typeface="DejaVu Serif"/>
                <a:cs typeface="DejaVu Serif"/>
              </a:rPr>
              <a:t>of  </a:t>
            </a:r>
            <a:r>
              <a:rPr lang="en-GB" sz="1400" spc="-123" dirty="0">
                <a:latin typeface="DejaVu Serif"/>
                <a:cs typeface="DejaVu Serif"/>
              </a:rPr>
              <a:t>the </a:t>
            </a:r>
            <a:r>
              <a:rPr lang="en-GB" sz="1400" spc="-83" dirty="0">
                <a:latin typeface="DejaVu Serif"/>
                <a:cs typeface="DejaVu Serif"/>
              </a:rPr>
              <a:t>pillars </a:t>
            </a:r>
            <a:r>
              <a:rPr lang="en-GB" sz="1400" spc="-88" dirty="0">
                <a:latin typeface="DejaVu Serif"/>
                <a:cs typeface="DejaVu Serif"/>
              </a:rPr>
              <a:t>supporting </a:t>
            </a:r>
            <a:r>
              <a:rPr lang="en-GB" sz="1400" spc="-123" dirty="0">
                <a:latin typeface="DejaVu Serif"/>
                <a:cs typeface="DejaVu Serif"/>
              </a:rPr>
              <a:t>the </a:t>
            </a:r>
            <a:r>
              <a:rPr lang="en-GB" sz="1400" spc="-96" dirty="0">
                <a:latin typeface="DejaVu Serif"/>
                <a:cs typeface="DejaVu Serif"/>
              </a:rPr>
              <a:t>“classical”  </a:t>
            </a:r>
            <a:r>
              <a:rPr lang="en-GB" sz="1400" spc="-114" dirty="0" err="1">
                <a:latin typeface="DejaVu Serif"/>
                <a:cs typeface="DejaVu Serif"/>
              </a:rPr>
              <a:t>micromegas</a:t>
            </a:r>
            <a:r>
              <a:rPr lang="en-GB" sz="1400" spc="-105" dirty="0">
                <a:latin typeface="DejaVu Serif"/>
                <a:cs typeface="DejaVu Serif"/>
              </a:rPr>
              <a:t> </a:t>
            </a:r>
            <a:r>
              <a:rPr lang="en-GB" sz="1400" spc="-118" dirty="0">
                <a:latin typeface="DejaVu Serif"/>
                <a:cs typeface="DejaVu Serif"/>
              </a:rPr>
              <a:t>mesh</a:t>
            </a:r>
            <a:endParaRPr lang="en-GB" sz="1400" dirty="0">
              <a:latin typeface="DejaVu Serif"/>
              <a:cs typeface="DejaVu Serif"/>
            </a:endParaRPr>
          </a:p>
          <a:p>
            <a:pPr>
              <a:spcBef>
                <a:spcPts val="39"/>
              </a:spcBef>
            </a:pPr>
            <a:endParaRPr lang="en-GB" sz="1600" dirty="0">
              <a:latin typeface="Times New Roman"/>
              <a:cs typeface="Times New Roman"/>
            </a:endParaRPr>
          </a:p>
          <a:p>
            <a:pPr marL="346866" marR="4454" indent="-253886">
              <a:lnSpc>
                <a:spcPts val="1727"/>
              </a:lnSpc>
            </a:pPr>
            <a:r>
              <a:rPr lang="en-GB" sz="1400" spc="-92" dirty="0">
                <a:latin typeface="DejaVu Serif"/>
                <a:cs typeface="DejaVu Serif"/>
              </a:rPr>
              <a:t>Should </a:t>
            </a:r>
            <a:r>
              <a:rPr lang="en-GB" sz="1400" spc="-145" dirty="0">
                <a:latin typeface="DejaVu Serif"/>
                <a:cs typeface="DejaVu Serif"/>
              </a:rPr>
              <a:t>be </a:t>
            </a:r>
            <a:r>
              <a:rPr lang="en-GB" sz="1400" spc="-100" dirty="0">
                <a:latin typeface="DejaVu Serif"/>
                <a:cs typeface="DejaVu Serif"/>
              </a:rPr>
              <a:t>greatly </a:t>
            </a:r>
            <a:r>
              <a:rPr lang="en-GB" sz="1400" spc="-79" dirty="0">
                <a:latin typeface="DejaVu Serif"/>
                <a:cs typeface="DejaVu Serif"/>
              </a:rPr>
              <a:t>improved today  </a:t>
            </a:r>
            <a:r>
              <a:rPr lang="en-GB" sz="1400" spc="-70" dirty="0">
                <a:latin typeface="DejaVu Serif"/>
                <a:cs typeface="DejaVu Serif"/>
              </a:rPr>
              <a:t>by </a:t>
            </a:r>
            <a:r>
              <a:rPr lang="en-GB" sz="1400" spc="-118" dirty="0">
                <a:latin typeface="DejaVu Serif"/>
                <a:cs typeface="DejaVu Serif"/>
              </a:rPr>
              <a:t>use </a:t>
            </a:r>
            <a:r>
              <a:rPr lang="en-GB" sz="1400" spc="-66" dirty="0">
                <a:latin typeface="DejaVu Serif"/>
                <a:cs typeface="DejaVu Serif"/>
              </a:rPr>
              <a:t>of </a:t>
            </a:r>
            <a:r>
              <a:rPr lang="en-GB" sz="1400" spc="-123" dirty="0">
                <a:latin typeface="DejaVu Serif"/>
                <a:cs typeface="DejaVu Serif"/>
              </a:rPr>
              <a:t>the </a:t>
            </a:r>
            <a:r>
              <a:rPr lang="en-GB" sz="1400" spc="-118" dirty="0">
                <a:latin typeface="DejaVu Serif"/>
                <a:cs typeface="DejaVu Serif"/>
              </a:rPr>
              <a:t>2D</a:t>
            </a:r>
            <a:r>
              <a:rPr lang="en-GB" sz="1400" spc="-140" dirty="0">
                <a:latin typeface="DejaVu Serif"/>
                <a:cs typeface="DejaVu Serif"/>
              </a:rPr>
              <a:t> </a:t>
            </a:r>
            <a:r>
              <a:rPr lang="en-GB" sz="1400" spc="-175" dirty="0">
                <a:latin typeface="DejaVu Serif"/>
                <a:cs typeface="DejaVu Serif"/>
              </a:rPr>
              <a:t>micro-­‐‑bulk</a:t>
            </a:r>
            <a:endParaRPr lang="en-GB" sz="1400" dirty="0">
              <a:latin typeface="DejaVu Serif"/>
              <a:cs typeface="DejaVu Serif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112845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1043608" y="1844824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dirty="0"/>
              <a:t>Fast neutrons</a:t>
            </a:r>
          </a:p>
        </p:txBody>
      </p:sp>
    </p:spTree>
    <p:extLst>
      <p:ext uri="{BB962C8B-B14F-4D97-AF65-F5344CB8AC3E}">
        <p14:creationId xmlns:p14="http://schemas.microsoft.com/office/powerpoint/2010/main" val="258621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aseline="3000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He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tubes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applications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– fast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neutrons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39552" y="587228"/>
            <a:ext cx="8147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aseline="30000" dirty="0"/>
              <a:t>3</a:t>
            </a:r>
            <a:r>
              <a:rPr lang="it-IT" dirty="0"/>
              <a:t>He detectors can be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detect</a:t>
            </a:r>
            <a:r>
              <a:rPr lang="it-IT" dirty="0"/>
              <a:t> fast </a:t>
            </a:r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an appropriate moderator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placed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the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b="1" dirty="0"/>
              <a:t>BONNER SPHERES </a:t>
            </a:r>
          </a:p>
        </p:txBody>
      </p:sp>
      <p:pic>
        <p:nvPicPr>
          <p:cNvPr id="8" name="Picture 2" descr="C:\Users\eaza\bss_paper\81m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456384" cy="19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acintosh HD:lavoro 2003-2011:NEUDOS 12:Lavoro generale su NESCOFI:bolo intero SHORT new.jpg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1800200" cy="260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Macintosh HD:lavoro 2003-2011:TESI Ph.D:FOTOGRAFIE UTILI:foto palle tutte assieme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5867400" cy="266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291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0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err="1"/>
              <a:t>Typical</a:t>
            </a:r>
            <a:r>
              <a:rPr lang="it-IT" dirty="0"/>
              <a:t> fast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converter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825897" y="1076543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Detection of recoiling protons </a:t>
            </a:r>
            <a:r>
              <a:rPr lang="en-US" dirty="0"/>
              <a:t>produced by neutrons in plastic </a:t>
            </a:r>
          </a:p>
          <a:p>
            <a:pPr algn="ctr"/>
            <a:endParaRPr lang="it-IT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06317" y="17040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3357" y="2109865"/>
                <a:ext cx="5705921" cy="694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Proton energy after the proton recoil: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/>
                      </a:rPr>
                      <m:t>𝐸</m:t>
                    </m:r>
                    <m:r>
                      <a:rPr lang="it-IT" i="1" baseline="-25000">
                        <a:latin typeface="Cambria Math"/>
                      </a:rPr>
                      <m:t>𝑝</m:t>
                    </m:r>
                    <m:r>
                      <a:rPr lang="it-IT" i="1">
                        <a:latin typeface="Cambria Math"/>
                      </a:rPr>
                      <m:t>=</m:t>
                    </m:r>
                    <m:r>
                      <a:rPr lang="it-IT" i="1">
                        <a:latin typeface="Cambria Math"/>
                      </a:rPr>
                      <m:t>𝐸𝑛</m:t>
                    </m:r>
                    <m:r>
                      <a:rPr lang="it-IT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/>
                          </a:rPr>
                          <m:t>𝑐𝑜𝑠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</a:rPr>
                              <m:t>θ</m:t>
                            </m:r>
                          </m:e>
                          <m:sub>
                            <m:r>
                              <a:rPr lang="it-IT" i="1">
                                <a:latin typeface="Cambria Math"/>
                              </a:rPr>
                              <m:t>𝑛</m:t>
                            </m:r>
                            <m:r>
                              <a:rPr lang="it-IT" i="1">
                                <a:latin typeface="Cambria Math"/>
                              </a:rPr>
                              <m:t>−</m:t>
                            </m:r>
                            <m:r>
                              <a:rPr lang="it-IT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  <m:sup>
                        <m:r>
                          <a:rPr lang="it-IT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357" y="2109865"/>
                <a:ext cx="5705921" cy="694870"/>
              </a:xfrm>
              <a:prstGeom prst="rect">
                <a:avLst/>
              </a:prstGeom>
              <a:blipFill rotWithShape="1">
                <a:blip r:embed="rId2"/>
                <a:stretch>
                  <a:fillRect l="-962" t="-877" r="-18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88677" y="3995707"/>
            <a:ext cx="8435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With this cathode </a:t>
            </a:r>
            <a:r>
              <a:rPr lang="it-IT" dirty="0"/>
              <a:t>only a proton recoiled by a neutron incident with an energy </a:t>
            </a:r>
            <a:r>
              <a:rPr lang="it-IT" b="1" dirty="0">
                <a:solidFill>
                  <a:srgbClr val="C00000"/>
                </a:solidFill>
              </a:rPr>
              <a:t>and</a:t>
            </a:r>
            <a:r>
              <a:rPr lang="it-IT" dirty="0"/>
              <a:t> an incidence angle above than a certain threshold can be detected by the </a:t>
            </a:r>
            <a:r>
              <a:rPr lang="it-IT" dirty="0" err="1"/>
              <a:t>charge</a:t>
            </a:r>
            <a:r>
              <a:rPr lang="it-IT" dirty="0"/>
              <a:t> </a:t>
            </a:r>
            <a:r>
              <a:rPr lang="it-IT" dirty="0" err="1"/>
              <a:t>particle</a:t>
            </a:r>
            <a:r>
              <a:rPr lang="it-IT" dirty="0"/>
              <a:t> detector, like GEM, MM, …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606317" y="464203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1758" y="5253007"/>
            <a:ext cx="8389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This introduces also a </a:t>
            </a:r>
            <a:r>
              <a:rPr lang="en-US" b="1" dirty="0">
                <a:solidFill>
                  <a:srgbClr val="C00000"/>
                </a:solidFill>
              </a:rPr>
              <a:t>directionality selection effect </a:t>
            </a:r>
            <a:r>
              <a:rPr lang="en-US" dirty="0"/>
              <a:t>to the detector, </a:t>
            </a:r>
            <a:endParaRPr lang="it-IT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2516703"/>
            <a:ext cx="2663190" cy="15436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931184" y="3524814"/>
            <a:ext cx="2212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Not in scale.....</a:t>
            </a:r>
          </a:p>
        </p:txBody>
      </p:sp>
    </p:spTree>
    <p:extLst>
      <p:ext uri="{BB962C8B-B14F-4D97-AF65-F5344CB8AC3E}">
        <p14:creationId xmlns:p14="http://schemas.microsoft.com/office/powerpoint/2010/main" val="257928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K:\Rotax2014\Second Prototype - Assembly\20140603_1630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5" t="18309" r="19928"/>
          <a:stretch/>
        </p:blipFill>
        <p:spPr bwMode="auto">
          <a:xfrm>
            <a:off x="179512" y="836712"/>
            <a:ext cx="426073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K:\Rotax2014\Second Prototype - Assembly\20140603_1709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6" t="12910" r="4498" b="6785"/>
          <a:stretch/>
        </p:blipFill>
        <p:spPr bwMode="auto">
          <a:xfrm>
            <a:off x="4499992" y="908720"/>
            <a:ext cx="45120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20141205_10574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5904656" cy="29954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843808" y="6453336"/>
            <a:ext cx="4392488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68608" y="3933056"/>
            <a:ext cx="119216" cy="252028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87824" y="47971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200 mm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450926" y="59492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352 mm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-3154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it-IT" dirty="0" err="1">
                <a:latin typeface="Arial" panose="020B0604020202020204" pitchFamily="34" charset="0"/>
                <a:cs typeface="Arial" panose="020B0604020202020204" pitchFamily="34" charset="0"/>
              </a:rPr>
              <a:t>nGEM</a:t>
            </a:r>
            <a:r>
              <a:rPr lang="en-GB" altLang="it-IT" dirty="0">
                <a:latin typeface="Arial" panose="020B0604020202020204" pitchFamily="34" charset="0"/>
                <a:cs typeface="Arial" panose="020B0604020202020204" pitchFamily="34" charset="0"/>
              </a:rPr>
              <a:t> fast neutron detector</a:t>
            </a:r>
          </a:p>
        </p:txBody>
      </p:sp>
    </p:spTree>
    <p:extLst>
      <p:ext uri="{BB962C8B-B14F-4D97-AF65-F5344CB8AC3E}">
        <p14:creationId xmlns:p14="http://schemas.microsoft.com/office/powerpoint/2010/main" val="20404613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omma6Gauss+FIT(mesh)_magl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85865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Surface_6Beam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60040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Contour_Plot_Fi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3"/>
            <a:ext cx="355108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240202"/>
              </p:ext>
            </p:extLst>
          </p:nvPr>
        </p:nvGraphicFramePr>
        <p:xfrm>
          <a:off x="179512" y="3717032"/>
          <a:ext cx="4464495" cy="228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0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4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41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41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a0=MAX [count]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a1 = σ</a:t>
                      </a:r>
                      <a:r>
                        <a:rPr lang="it-IT" sz="1000" baseline="-25000">
                          <a:effectLst/>
                        </a:rPr>
                        <a:t>X</a:t>
                      </a:r>
                      <a:r>
                        <a:rPr lang="it-IT" sz="1000">
                          <a:effectLst/>
                        </a:rPr>
                        <a:t> [mm]</a:t>
                      </a:r>
                      <a:endParaRPr lang="en-GB" sz="10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a2 = σ</a:t>
                      </a:r>
                      <a:r>
                        <a:rPr lang="it-IT" sz="1000" baseline="-25000">
                          <a:effectLst/>
                        </a:rPr>
                        <a:t>y</a:t>
                      </a:r>
                      <a:r>
                        <a:rPr lang="it-IT" sz="1000">
                          <a:effectLst/>
                        </a:rPr>
                        <a:t> [mm]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a3 = μ</a:t>
                      </a:r>
                      <a:r>
                        <a:rPr lang="it-IT" sz="1000" baseline="-25000">
                          <a:effectLst/>
                        </a:rPr>
                        <a:t>x</a:t>
                      </a:r>
                      <a:r>
                        <a:rPr lang="it-IT" sz="1000">
                          <a:effectLst/>
                        </a:rPr>
                        <a:t> [mm]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a4 = μ</a:t>
                      </a:r>
                      <a:r>
                        <a:rPr lang="it-IT" sz="1000" baseline="-25000">
                          <a:effectLst/>
                        </a:rPr>
                        <a:t>y</a:t>
                      </a:r>
                      <a:r>
                        <a:rPr lang="it-IT" sz="1000">
                          <a:effectLst/>
                        </a:rPr>
                        <a:t> [mm]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299.248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14.5132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56.4488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48.9141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1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284.144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14.5132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102.848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49.1036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284.677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14.5132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53.2270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101.164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3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304.999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14.5132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100.733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101.799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269.801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14.5132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56.7838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73.0534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Beam 5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237.176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17.4720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14.5132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96.3992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73.5918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15616" y="616530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The detector is suitable for reconstructing different beams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-902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nGEM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Imaging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performance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6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457200" y="-2342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36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Interaction</a:t>
            </a:r>
            <a:r>
              <a:rPr lang="it-IT" sz="3600" dirty="0">
                <a:solidFill>
                  <a:sysClr val="windowText" lastClr="000000"/>
                </a:solidFill>
                <a:latin typeface="Calibri"/>
              </a:rPr>
              <a:t> and </a:t>
            </a: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detection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683568" y="836712"/>
                <a:ext cx="8280920" cy="5527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Neutron</a:t>
                </a:r>
                <a:r>
                  <a:rPr lang="it-IT" dirty="0"/>
                  <a:t> interaction and </a:t>
                </a:r>
                <a:r>
                  <a:rPr lang="it-IT" dirty="0" err="1"/>
                  <a:t>detection</a:t>
                </a:r>
                <a:r>
                  <a:rPr lang="it-IT" dirty="0"/>
                  <a:t> </a:t>
                </a:r>
                <a:r>
                  <a:rPr lang="it-IT" dirty="0" err="1"/>
                  <a:t>critically</a:t>
                </a:r>
                <a:r>
                  <a:rPr lang="it-IT" dirty="0"/>
                  <a:t> </a:t>
                </a:r>
                <a:r>
                  <a:rPr lang="it-IT" dirty="0" err="1"/>
                  <a:t>depends</a:t>
                </a:r>
                <a:r>
                  <a:rPr lang="it-IT" dirty="0"/>
                  <a:t> on the </a:t>
                </a:r>
                <a:r>
                  <a:rPr lang="it-IT" dirty="0" err="1"/>
                  <a:t>neutron</a:t>
                </a:r>
                <a:r>
                  <a:rPr lang="it-IT" dirty="0"/>
                  <a:t> energy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 err="1">
                    <a:sym typeface="Wingdings" panose="05000000000000000000" pitchFamily="2" charset="2"/>
                  </a:rPr>
                  <a:t>This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implies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that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also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your</a:t>
                </a:r>
                <a:r>
                  <a:rPr lang="it-IT" dirty="0">
                    <a:sym typeface="Wingdings" panose="05000000000000000000" pitchFamily="2" charset="2"/>
                  </a:rPr>
                  <a:t> detector must be «</a:t>
                </a:r>
                <a:r>
                  <a:rPr lang="it-IT" dirty="0" err="1">
                    <a:sym typeface="Wingdings" panose="05000000000000000000" pitchFamily="2" charset="2"/>
                  </a:rPr>
                  <a:t>customized</a:t>
                </a:r>
                <a:r>
                  <a:rPr lang="it-IT" dirty="0">
                    <a:sym typeface="Wingdings" panose="05000000000000000000" pitchFamily="2" charset="2"/>
                  </a:rPr>
                  <a:t>» for a </a:t>
                </a:r>
                <a:r>
                  <a:rPr lang="it-IT" dirty="0" err="1">
                    <a:sym typeface="Wingdings" panose="05000000000000000000" pitchFamily="2" charset="2"/>
                  </a:rPr>
                  <a:t>specific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neutron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energy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range</a:t>
                </a:r>
                <a:endParaRPr lang="it-IT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 err="1">
                    <a:sym typeface="Wingdings" panose="05000000000000000000" pitchFamily="2" charset="2"/>
                  </a:rPr>
                  <a:t>It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is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quite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difficult</a:t>
                </a:r>
                <a:r>
                  <a:rPr lang="it-IT" dirty="0">
                    <a:sym typeface="Wingdings" panose="05000000000000000000" pitchFamily="2" charset="2"/>
                  </a:rPr>
                  <a:t> to </a:t>
                </a:r>
                <a:r>
                  <a:rPr lang="it-IT" dirty="0" err="1">
                    <a:sym typeface="Wingdings" panose="05000000000000000000" pitchFamily="2" charset="2"/>
                  </a:rPr>
                  <a:t>realize</a:t>
                </a:r>
                <a:r>
                  <a:rPr lang="it-IT" dirty="0">
                    <a:sym typeface="Wingdings" panose="05000000000000000000" pitchFamily="2" charset="2"/>
                  </a:rPr>
                  <a:t> a detector for </a:t>
                </a:r>
                <a:r>
                  <a:rPr lang="it-IT" dirty="0" err="1">
                    <a:sym typeface="Wingdings" panose="05000000000000000000" pitchFamily="2" charset="2"/>
                  </a:rPr>
                  <a:t>all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neutrons</a:t>
                </a:r>
                <a:endParaRPr lang="it-IT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it-IT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 </a:t>
                </a:r>
                <a:r>
                  <a:rPr lang="it-IT" dirty="0" err="1"/>
                  <a:t>Several</a:t>
                </a:r>
                <a:r>
                  <a:rPr lang="it-IT" dirty="0"/>
                  <a:t> </a:t>
                </a:r>
                <a:r>
                  <a:rPr lang="it-IT" dirty="0" err="1"/>
                  <a:t>classifications</a:t>
                </a:r>
                <a:r>
                  <a:rPr lang="it-IT" dirty="0"/>
                  <a:t> of </a:t>
                </a:r>
                <a:r>
                  <a:rPr lang="it-IT" dirty="0" err="1"/>
                  <a:t>neutrons</a:t>
                </a:r>
                <a:r>
                  <a:rPr lang="it-IT" dirty="0"/>
                  <a:t> </a:t>
                </a:r>
                <a:r>
                  <a:rPr lang="it-IT" dirty="0" err="1"/>
                  <a:t>based</a:t>
                </a:r>
                <a:r>
                  <a:rPr lang="it-IT" dirty="0"/>
                  <a:t> on </a:t>
                </a:r>
                <a:r>
                  <a:rPr lang="it-IT" dirty="0" err="1"/>
                  <a:t>their</a:t>
                </a:r>
                <a:r>
                  <a:rPr lang="it-IT" dirty="0"/>
                  <a:t> </a:t>
                </a:r>
                <a:r>
                  <a:rPr lang="it-IT" dirty="0" err="1"/>
                  <a:t>energies</a:t>
                </a:r>
                <a:endParaRPr lang="it-IT" dirty="0"/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 err="1"/>
                  <a:t>Cold</a:t>
                </a:r>
                <a:r>
                  <a:rPr lang="it-IT" dirty="0"/>
                  <a:t> </a:t>
                </a:r>
                <a:r>
                  <a:rPr lang="it-IT" dirty="0" err="1"/>
                  <a:t>neutrons</a:t>
                </a:r>
                <a:r>
                  <a:rPr lang="it-IT" dirty="0"/>
                  <a:t> E</a:t>
                </a:r>
                <a:r>
                  <a:rPr lang="it-IT" baseline="-25000" dirty="0"/>
                  <a:t>n</a:t>
                </a:r>
                <a:r>
                  <a:rPr lang="it-IT" dirty="0"/>
                  <a:t>&lt;25 </a:t>
                </a:r>
                <a:r>
                  <a:rPr lang="it-IT" dirty="0" err="1"/>
                  <a:t>meV</a:t>
                </a:r>
                <a:endParaRPr lang="it-IT" dirty="0"/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/>
                  <a:t>Thermal </a:t>
                </a:r>
                <a:r>
                  <a:rPr lang="it-IT" dirty="0" err="1"/>
                  <a:t>neutrons</a:t>
                </a:r>
                <a:r>
                  <a:rPr lang="it-IT" dirty="0"/>
                  <a:t> 25 </a:t>
                </a:r>
                <a:r>
                  <a:rPr lang="it-IT" dirty="0" err="1"/>
                  <a:t>meV</a:t>
                </a:r>
                <a:r>
                  <a:rPr lang="it-IT" dirty="0"/>
                  <a:t> &lt;E</a:t>
                </a:r>
                <a:r>
                  <a:rPr lang="it-IT" baseline="-25000" dirty="0"/>
                  <a:t>n</a:t>
                </a:r>
                <a:r>
                  <a:rPr lang="it-IT" dirty="0"/>
                  <a:t>&lt; 0.1 </a:t>
                </a:r>
                <a:r>
                  <a:rPr lang="it-IT" dirty="0" err="1"/>
                  <a:t>eV</a:t>
                </a:r>
                <a:endParaRPr lang="it-IT" dirty="0"/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 err="1"/>
                  <a:t>Epithermal</a:t>
                </a:r>
                <a:r>
                  <a:rPr lang="it-IT" dirty="0"/>
                  <a:t> </a:t>
                </a:r>
                <a:r>
                  <a:rPr lang="it-IT" dirty="0" err="1"/>
                  <a:t>neutrons</a:t>
                </a:r>
                <a:r>
                  <a:rPr lang="it-IT" dirty="0"/>
                  <a:t>  0.1 </a:t>
                </a:r>
                <a:r>
                  <a:rPr lang="it-IT" dirty="0" err="1"/>
                  <a:t>eV</a:t>
                </a:r>
                <a:r>
                  <a:rPr lang="it-IT" dirty="0"/>
                  <a:t> &lt;E</a:t>
                </a:r>
                <a:r>
                  <a:rPr lang="it-IT" baseline="-25000" dirty="0"/>
                  <a:t>n</a:t>
                </a:r>
                <a:r>
                  <a:rPr lang="it-IT" dirty="0"/>
                  <a:t>&lt; 100 keV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/>
                  <a:t>Fast </a:t>
                </a:r>
                <a:r>
                  <a:rPr lang="it-IT" dirty="0" err="1"/>
                  <a:t>neutrons</a:t>
                </a:r>
                <a:r>
                  <a:rPr lang="it-IT" dirty="0"/>
                  <a:t> 100 keV &lt;E</a:t>
                </a:r>
                <a:r>
                  <a:rPr lang="it-IT" baseline="-25000" dirty="0"/>
                  <a:t>n</a:t>
                </a:r>
                <a:r>
                  <a:rPr lang="it-IT" dirty="0"/>
                  <a:t>&lt; 100 </a:t>
                </a:r>
                <a:r>
                  <a:rPr lang="it-IT" dirty="0" err="1"/>
                  <a:t>MeV</a:t>
                </a:r>
                <a:endParaRPr lang="it-IT" dirty="0"/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dirty="0"/>
                  <a:t>High </a:t>
                </a:r>
                <a:r>
                  <a:rPr lang="it-IT" dirty="0" err="1"/>
                  <a:t>energy</a:t>
                </a:r>
                <a:r>
                  <a:rPr lang="it-IT" dirty="0"/>
                  <a:t> </a:t>
                </a:r>
                <a:r>
                  <a:rPr lang="it-IT" dirty="0" err="1"/>
                  <a:t>neutrons</a:t>
                </a:r>
                <a:r>
                  <a:rPr lang="it-IT" dirty="0"/>
                  <a:t> E</a:t>
                </a:r>
                <a:r>
                  <a:rPr lang="it-IT" baseline="-25000" dirty="0"/>
                  <a:t>n</a:t>
                </a:r>
                <a:r>
                  <a:rPr lang="it-IT" dirty="0"/>
                  <a:t>&gt; 100 </a:t>
                </a:r>
                <a:r>
                  <a:rPr lang="it-IT" dirty="0" err="1"/>
                  <a:t>MeV</a:t>
                </a:r>
                <a:endParaRPr lang="it-IT" dirty="0"/>
              </a:p>
              <a:p>
                <a:pPr lvl="1"/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Neutron</a:t>
                </a:r>
                <a:r>
                  <a:rPr lang="it-IT" dirty="0"/>
                  <a:t> </a:t>
                </a:r>
                <a:r>
                  <a:rPr lang="it-IT" dirty="0" err="1"/>
                  <a:t>interaction</a:t>
                </a:r>
                <a:r>
                  <a:rPr lang="it-IT" dirty="0"/>
                  <a:t> </a:t>
                </a:r>
                <a:r>
                  <a:rPr lang="it-IT" dirty="0" err="1"/>
                  <a:t>probability</a:t>
                </a:r>
                <a:r>
                  <a:rPr lang="it-IT" dirty="0"/>
                  <a:t> and </a:t>
                </a:r>
                <a:r>
                  <a:rPr lang="it-IT" dirty="0" err="1"/>
                  <a:t>detection</a:t>
                </a:r>
                <a:r>
                  <a:rPr lang="it-IT" dirty="0"/>
                  <a:t> </a:t>
                </a:r>
                <a:r>
                  <a:rPr lang="it-IT" dirty="0" err="1"/>
                  <a:t>efficiency</a:t>
                </a:r>
                <a:r>
                  <a:rPr lang="it-IT" dirty="0"/>
                  <a:t> </a:t>
                </a:r>
                <a:r>
                  <a:rPr lang="it-IT" dirty="0" err="1"/>
                  <a:t>depends</a:t>
                </a:r>
                <a:r>
                  <a:rPr lang="it-IT" dirty="0"/>
                  <a:t> on the </a:t>
                </a:r>
                <a:r>
                  <a:rPr lang="it-IT" dirty="0" err="1"/>
                  <a:t>macroscopic</a:t>
                </a:r>
                <a:r>
                  <a:rPr lang="it-IT" dirty="0"/>
                  <a:t> cross </a:t>
                </a:r>
                <a:r>
                  <a:rPr lang="it-IT" dirty="0" err="1"/>
                  <a:t>section</a:t>
                </a:r>
                <a:r>
                  <a:rPr lang="it-IT" dirty="0"/>
                  <a:t> </a:t>
                </a:r>
                <a:r>
                  <a:rPr lang="it-IT" dirty="0" err="1"/>
                  <a:t>as</a:t>
                </a:r>
                <a:r>
                  <a:rPr lang="it-IT" dirty="0"/>
                  <a:t> </a:t>
                </a:r>
                <a:endParaRPr lang="it-IT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2800" i="1"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it-IT" sz="2800" b="0" i="1" smtClean="0">
                          <a:latin typeface="Cambria Math"/>
                        </a:rPr>
                        <m:t>=1 − 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  <a:ea typeface="Cambria Math"/>
                            </a:rPr>
                            <m:t>Σ</m:t>
                          </m:r>
                          <m:r>
                            <a:rPr lang="it-IT" sz="28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it-IT" sz="2800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  <m:r>
                            <a:rPr lang="it-IT" sz="2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a:rPr lang="it-IT" sz="28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it-IT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it-IT" sz="2800" dirty="0">
                  <a:latin typeface="+mj-lt"/>
                </a:endParaRPr>
              </a:p>
              <a:p>
                <a:endParaRPr lang="it-IT" dirty="0">
                  <a:latin typeface="+mj-lt"/>
                </a:endParaRPr>
              </a:p>
              <a:p>
                <a:r>
                  <a:rPr lang="it-IT" dirty="0" err="1">
                    <a:latin typeface="+mj-lt"/>
                  </a:rPr>
                  <a:t>where</a:t>
                </a:r>
                <a:r>
                  <a:rPr lang="it-IT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Σ</m:t>
                    </m:r>
                  </m:oMath>
                </a14:m>
                <a:r>
                  <a:rPr lang="it-IT" dirty="0">
                    <a:latin typeface="+mj-lt"/>
                  </a:rPr>
                  <a:t> </a:t>
                </a:r>
                <a:r>
                  <a:rPr lang="it-IT" dirty="0" err="1">
                    <a:latin typeface="+mj-lt"/>
                  </a:rPr>
                  <a:t>is</a:t>
                </a:r>
                <a:r>
                  <a:rPr lang="it-IT" dirty="0">
                    <a:latin typeface="+mj-lt"/>
                  </a:rPr>
                  <a:t> </a:t>
                </a:r>
                <a:r>
                  <a:rPr lang="it-IT" dirty="0" err="1">
                    <a:latin typeface="+mj-lt"/>
                  </a:rPr>
                  <a:t>called</a:t>
                </a:r>
                <a:r>
                  <a:rPr lang="it-IT" dirty="0">
                    <a:latin typeface="+mj-lt"/>
                  </a:rPr>
                  <a:t> </a:t>
                </a:r>
                <a:r>
                  <a:rPr lang="it-IT" dirty="0" err="1">
                    <a:latin typeface="+mj-lt"/>
                  </a:rPr>
                  <a:t>macroscopic</a:t>
                </a:r>
                <a:r>
                  <a:rPr lang="it-IT" dirty="0">
                    <a:latin typeface="+mj-lt"/>
                  </a:rPr>
                  <a:t> cross </a:t>
                </a:r>
                <a:r>
                  <a:rPr lang="it-IT" dirty="0" err="1">
                    <a:latin typeface="+mj-lt"/>
                  </a:rPr>
                  <a:t>section</a:t>
                </a:r>
                <a:r>
                  <a:rPr lang="it-IT" dirty="0">
                    <a:latin typeface="+mj-lt"/>
                  </a:rPr>
                  <a:t> and </a:t>
                </a:r>
                <a:r>
                  <a:rPr lang="it-IT" dirty="0" err="1">
                    <a:latin typeface="+mj-lt"/>
                  </a:rPr>
                  <a:t>is</a:t>
                </a:r>
                <a:r>
                  <a:rPr lang="it-IT" dirty="0">
                    <a:latin typeface="+mj-lt"/>
                  </a:rPr>
                  <a:t> </a:t>
                </a:r>
                <a:r>
                  <a:rPr lang="it-IT" dirty="0" err="1">
                    <a:latin typeface="+mj-lt"/>
                  </a:rPr>
                  <a:t>defined</a:t>
                </a:r>
                <a:r>
                  <a:rPr lang="it-IT" dirty="0">
                    <a:latin typeface="+mj-lt"/>
                  </a:rPr>
                  <a:t> </a:t>
                </a:r>
                <a:r>
                  <a:rPr lang="it-IT" dirty="0" err="1">
                    <a:latin typeface="+mj-lt"/>
                  </a:rPr>
                  <a:t>as</a:t>
                </a:r>
                <a:r>
                  <a:rPr lang="it-IT" dirty="0">
                    <a:latin typeface="+mj-lt"/>
                  </a:rPr>
                  <a:t> the </a:t>
                </a:r>
                <a:r>
                  <a:rPr lang="it-IT" dirty="0" err="1">
                    <a:latin typeface="+mj-lt"/>
                  </a:rPr>
                  <a:t>product</a:t>
                </a:r>
                <a:r>
                  <a:rPr lang="it-IT" dirty="0">
                    <a:latin typeface="+mj-lt"/>
                  </a:rPr>
                  <a:t> of </a:t>
                </a:r>
                <a:r>
                  <a:rPr lang="el-GR" dirty="0">
                    <a:latin typeface="+mj-lt"/>
                  </a:rPr>
                  <a:t>σ</a:t>
                </a:r>
                <a:r>
                  <a:rPr lang="it-IT" dirty="0">
                    <a:latin typeface="+mj-lt"/>
                  </a:rPr>
                  <a:t>(E) </a:t>
                </a:r>
                <a:r>
                  <a:rPr lang="it-IT" dirty="0" err="1">
                    <a:latin typeface="+mj-lt"/>
                  </a:rPr>
                  <a:t>i.e</a:t>
                </a:r>
                <a:r>
                  <a:rPr lang="it-IT" dirty="0">
                    <a:latin typeface="+mj-lt"/>
                  </a:rPr>
                  <a:t> the cross </a:t>
                </a:r>
                <a:r>
                  <a:rPr lang="it-IT" dirty="0" err="1">
                    <a:latin typeface="+mj-lt"/>
                  </a:rPr>
                  <a:t>section</a:t>
                </a:r>
                <a:r>
                  <a:rPr lang="it-IT" dirty="0">
                    <a:latin typeface="+mj-lt"/>
                  </a:rPr>
                  <a:t> and </a:t>
                </a:r>
                <a:r>
                  <a:rPr lang="it-IT" dirty="0" err="1">
                    <a:latin typeface="+mj-lt"/>
                  </a:rPr>
                  <a:t>and</a:t>
                </a:r>
                <a:r>
                  <a:rPr lang="it-IT" dirty="0">
                    <a:latin typeface="+mj-lt"/>
                  </a:rPr>
                  <a:t> n i.e. the target </a:t>
                </a:r>
                <a:r>
                  <a:rPr lang="it-IT" dirty="0" err="1">
                    <a:latin typeface="+mj-lt"/>
                  </a:rPr>
                  <a:t>density</a:t>
                </a:r>
                <a:r>
                  <a:rPr lang="it-IT" dirty="0">
                    <a:latin typeface="+mj-lt"/>
                  </a:rPr>
                  <a:t> of scattering centres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836712"/>
                <a:ext cx="8280920" cy="5527090"/>
              </a:xfrm>
              <a:prstGeom prst="rect">
                <a:avLst/>
              </a:prstGeom>
              <a:blipFill>
                <a:blip r:embed="rId2"/>
                <a:stretch>
                  <a:fillRect l="-589" t="-5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2401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E8F2CF-80DF-C829-5864-E9132E5FF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206"/>
            <a:ext cx="8229600" cy="1143000"/>
          </a:xfrm>
        </p:spPr>
        <p:txBody>
          <a:bodyPr/>
          <a:lstStyle/>
          <a:p>
            <a:r>
              <a:rPr lang="it-IT" dirty="0"/>
              <a:t>GEM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Spectrometer</a:t>
            </a:r>
            <a:r>
              <a:rPr lang="it-IT" dirty="0"/>
              <a:t> (for fusion </a:t>
            </a:r>
            <a:r>
              <a:rPr lang="it-IT" dirty="0" err="1"/>
              <a:t>neutrons</a:t>
            </a:r>
            <a:r>
              <a:rPr lang="it-IT" dirty="0"/>
              <a:t>)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95CA11E-0C81-41A1-B743-B6BA25F8C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93" y="1892130"/>
            <a:ext cx="30480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2">
            <a:extLst>
              <a:ext uri="{FF2B5EF4-FFF2-40B4-BE49-F238E27FC236}">
                <a16:creationId xmlns:a16="http://schemas.microsoft.com/office/drawing/2014/main" id="{A1D445FD-2891-48FE-9301-88051F454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8243" y="3187530"/>
            <a:ext cx="541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pl-PL" sz="1400" b="0">
                <a:latin typeface="Arial" panose="020B0604020202020204" pitchFamily="34" charset="0"/>
              </a:rPr>
              <a:t>Det</a:t>
            </a:r>
            <a:r>
              <a:rPr lang="pl-PL" altLang="pl-PL" sz="1400" b="0">
                <a:latin typeface="Arial" panose="020B0604020202020204" pitchFamily="34" charset="0"/>
              </a:rPr>
              <a:t>.</a:t>
            </a:r>
            <a:r>
              <a:rPr lang="en-US" altLang="pl-PL" sz="14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47C3825A-C60B-4D1D-B0F1-DEF69376B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181" y="3508205"/>
            <a:ext cx="10953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30000"/>
              </a:spcBef>
              <a:buFontTx/>
              <a:buNone/>
            </a:pPr>
            <a:r>
              <a:rPr lang="pl-PL" altLang="pl-PL" sz="1400" b="0">
                <a:latin typeface="Arial" panose="020B0604020202020204" pitchFamily="34" charset="0"/>
              </a:rPr>
              <a:t>converter</a:t>
            </a:r>
            <a:endParaRPr lang="en-US" altLang="pl-PL" sz="1400" b="0">
              <a:latin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ct val="30000"/>
              </a:spcBef>
              <a:buFontTx/>
              <a:buNone/>
            </a:pPr>
            <a:r>
              <a:rPr lang="en-US" altLang="pl-PL" sz="1400" b="0">
                <a:latin typeface="Arial" panose="020B0604020202020204" pitchFamily="34" charset="0"/>
              </a:rPr>
              <a:t>(thi</a:t>
            </a:r>
            <a:r>
              <a:rPr lang="pl-PL" altLang="pl-PL" sz="1400" b="0">
                <a:latin typeface="Arial" panose="020B0604020202020204" pitchFamily="34" charset="0"/>
              </a:rPr>
              <a:t>n</a:t>
            </a:r>
            <a:r>
              <a:rPr lang="en-US" altLang="pl-PL" sz="1400" b="0">
                <a:latin typeface="Arial" panose="020B0604020202020204" pitchFamily="34" charset="0"/>
              </a:rPr>
              <a:t>)</a:t>
            </a:r>
            <a:endParaRPr lang="pl-PL" altLang="pl-PL" sz="1400" b="0">
              <a:latin typeface="Arial" panose="020B0604020202020204" pitchFamily="34" charset="0"/>
            </a:endParaRPr>
          </a:p>
        </p:txBody>
      </p:sp>
      <p:sp>
        <p:nvSpPr>
          <p:cNvPr id="8" name="Text Box 1026">
            <a:extLst>
              <a:ext uri="{FF2B5EF4-FFF2-40B4-BE49-F238E27FC236}">
                <a16:creationId xmlns:a16="http://schemas.microsoft.com/office/drawing/2014/main" id="{03B1F8B6-3BFE-46F2-86B9-E551909BD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531" y="1157768"/>
            <a:ext cx="1763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800" dirty="0">
                <a:latin typeface="Arial" panose="020B0604020202020204" pitchFamily="34" charset="0"/>
              </a:rPr>
              <a:t>TPR</a:t>
            </a:r>
            <a:r>
              <a:rPr lang="it-IT" altLang="pl-PL" sz="1800" dirty="0">
                <a:latin typeface="Arial" panose="020B0604020202020204" pitchFamily="34" charset="0"/>
              </a:rPr>
              <a:t> concept</a:t>
            </a:r>
            <a:endParaRPr lang="en-US" altLang="pl-PL" sz="1800" dirty="0">
              <a:latin typeface="Arial" panose="020B0604020202020204" pitchFamily="34" charset="0"/>
            </a:endParaRPr>
          </a:p>
        </p:txBody>
      </p:sp>
      <p:sp>
        <p:nvSpPr>
          <p:cNvPr id="10" name="Text Box 1026">
            <a:extLst>
              <a:ext uri="{FF2B5EF4-FFF2-40B4-BE49-F238E27FC236}">
                <a16:creationId xmlns:a16="http://schemas.microsoft.com/office/drawing/2014/main" id="{F99A93D5-B5F5-47AF-8E70-64D6B9640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68" y="1398418"/>
            <a:ext cx="1008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600" b="0">
                <a:solidFill>
                  <a:srgbClr val="FF0000"/>
                </a:solidFill>
                <a:latin typeface="Arial" panose="020B0604020202020204" pitchFamily="34" charset="0"/>
              </a:rPr>
              <a:t>vacuum</a:t>
            </a:r>
            <a:endParaRPr lang="en-US" altLang="pl-PL" sz="1600" b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pole tekstowe 31">
            <a:extLst>
              <a:ext uri="{FF2B5EF4-FFF2-40B4-BE49-F238E27FC236}">
                <a16:creationId xmlns:a16="http://schemas.microsoft.com/office/drawing/2014/main" id="{4D5CDFCE-698A-4A33-8419-73B51176BE3B}"/>
              </a:ext>
            </a:extLst>
          </p:cNvPr>
          <p:cNvSpPr txBox="1"/>
          <p:nvPr/>
        </p:nvSpPr>
        <p:spPr>
          <a:xfrm>
            <a:off x="2491540" y="4200633"/>
            <a:ext cx="1403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3.4 to 4.2 % </a:t>
            </a:r>
            <a:endParaRPr lang="pl-PL" dirty="0"/>
          </a:p>
        </p:txBody>
      </p:sp>
      <p:sp>
        <p:nvSpPr>
          <p:cNvPr id="13" name="pole tekstowe 4">
            <a:extLst>
              <a:ext uri="{FF2B5EF4-FFF2-40B4-BE49-F238E27FC236}">
                <a16:creationId xmlns:a16="http://schemas.microsoft.com/office/drawing/2014/main" id="{719392BA-59BB-4A12-8E27-BF127FDAA2C2}"/>
              </a:ext>
            </a:extLst>
          </p:cNvPr>
          <p:cNvSpPr txBox="1"/>
          <p:nvPr/>
        </p:nvSpPr>
        <p:spPr>
          <a:xfrm>
            <a:off x="691170" y="4224467"/>
            <a:ext cx="12647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/>
              <a:t>about 8%.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e tekstowe 5">
                <a:extLst>
                  <a:ext uri="{FF2B5EF4-FFF2-40B4-BE49-F238E27FC236}">
                    <a16:creationId xmlns:a16="http://schemas.microsoft.com/office/drawing/2014/main" id="{8D79C81F-1053-CB4F-943C-4784183EAEFD}"/>
                  </a:ext>
                </a:extLst>
              </p:cNvPr>
              <p:cNvSpPr txBox="1"/>
              <p:nvPr/>
            </p:nvSpPr>
            <p:spPr>
              <a:xfrm>
                <a:off x="1283506" y="1600799"/>
                <a:ext cx="3820058" cy="497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pl-PL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pl-PL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func>
                        <m:funcPr>
                          <m:ctrlPr>
                            <a:rPr lang="pl-PL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pl-PL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l-GR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pl-PL" sz="2400" dirty="0"/>
              </a:p>
            </p:txBody>
          </p:sp>
        </mc:Choice>
        <mc:Fallback xmlns="">
          <p:sp>
            <p:nvSpPr>
              <p:cNvPr id="15" name="pole tekstowe 5">
                <a:extLst>
                  <a:ext uri="{FF2B5EF4-FFF2-40B4-BE49-F238E27FC236}">
                    <a16:creationId xmlns:a16="http://schemas.microsoft.com/office/drawing/2014/main" id="{8D79C81F-1053-CB4F-943C-4784183EAE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506" y="1600799"/>
                <a:ext cx="3820058" cy="497637"/>
              </a:xfrm>
              <a:prstGeom prst="rect">
                <a:avLst/>
              </a:prstGeom>
              <a:blipFill>
                <a:blip r:embed="rId3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36">
            <a:extLst>
              <a:ext uri="{FF2B5EF4-FFF2-40B4-BE49-F238E27FC236}">
                <a16:creationId xmlns:a16="http://schemas.microsoft.com/office/drawing/2014/main" id="{16BBE7CF-51CF-7700-022F-E5213FEC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281" y="1157768"/>
            <a:ext cx="3578188" cy="2683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3">
            <a:extLst>
              <a:ext uri="{FF2B5EF4-FFF2-40B4-BE49-F238E27FC236}">
                <a16:creationId xmlns:a16="http://schemas.microsoft.com/office/drawing/2014/main" id="{8C8C71CC-592B-BC92-A41B-3C80D1B76E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2836"/>
          <a:stretch/>
        </p:blipFill>
        <p:spPr>
          <a:xfrm>
            <a:off x="1111194" y="4652504"/>
            <a:ext cx="2469184" cy="2014222"/>
          </a:xfrm>
          <a:prstGeom prst="rect">
            <a:avLst/>
          </a:prstGeom>
        </p:spPr>
      </p:pic>
      <p:pic>
        <p:nvPicPr>
          <p:cNvPr id="18" name="Obraz 1">
            <a:extLst>
              <a:ext uri="{FF2B5EF4-FFF2-40B4-BE49-F238E27FC236}">
                <a16:creationId xmlns:a16="http://schemas.microsoft.com/office/drawing/2014/main" id="{41C2AB8A-98CD-C3A3-93B0-4025CC94456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873" r="1473"/>
          <a:stretch/>
        </p:blipFill>
        <p:spPr>
          <a:xfrm>
            <a:off x="4932040" y="4094701"/>
            <a:ext cx="3048000" cy="258455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2E6A9FB-1953-1E7F-EBC1-EBEB1ADFBA9F}"/>
              </a:ext>
            </a:extLst>
          </p:cNvPr>
          <p:cNvSpPr txBox="1"/>
          <p:nvPr/>
        </p:nvSpPr>
        <p:spPr>
          <a:xfrm>
            <a:off x="536441" y="6616106"/>
            <a:ext cx="2540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/>
              <a:t>M. </a:t>
            </a:r>
            <a:r>
              <a:rPr lang="it-IT" sz="900" dirty="0" err="1"/>
              <a:t>Scholtz</a:t>
            </a:r>
            <a:r>
              <a:rPr lang="it-IT" sz="900" dirty="0"/>
              <a:t>, 2023 ITPA </a:t>
            </a:r>
            <a:r>
              <a:rPr lang="it-IT" sz="900" dirty="0" err="1"/>
              <a:t>Diagnostic</a:t>
            </a:r>
            <a:r>
              <a:rPr lang="it-IT" sz="900" dirty="0"/>
              <a:t> meeting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B7D4C6F-0826-D79F-4CF1-8F22C67AA9DE}"/>
              </a:ext>
            </a:extLst>
          </p:cNvPr>
          <p:cNvSpPr txBox="1"/>
          <p:nvPr/>
        </p:nvSpPr>
        <p:spPr>
          <a:xfrm>
            <a:off x="5292080" y="6616106"/>
            <a:ext cx="2540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err="1"/>
              <a:t>Developed</a:t>
            </a:r>
            <a:r>
              <a:rPr lang="it-IT" sz="900" dirty="0"/>
              <a:t> by AGH and IFJ, Poland</a:t>
            </a:r>
          </a:p>
        </p:txBody>
      </p:sp>
    </p:spTree>
    <p:extLst>
      <p:ext uri="{BB962C8B-B14F-4D97-AF65-F5344CB8AC3E}">
        <p14:creationId xmlns:p14="http://schemas.microsoft.com/office/powerpoint/2010/main" val="18688590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71600" y="132214"/>
            <a:ext cx="7776864" cy="632391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048394" marR="4454" indent="-1037259">
              <a:lnSpc>
                <a:spcPct val="101000"/>
              </a:lnSpc>
              <a:spcBef>
                <a:spcPts val="83"/>
              </a:spcBef>
            </a:pPr>
            <a:r>
              <a:rPr sz="2000" spc="9" dirty="0"/>
              <a:t>DEMIN </a:t>
            </a:r>
            <a:r>
              <a:rPr sz="2000" spc="4" dirty="0"/>
              <a:t>: </a:t>
            </a:r>
            <a:r>
              <a:rPr sz="2000" spc="9" dirty="0"/>
              <a:t>Micromegas </a:t>
            </a:r>
            <a:r>
              <a:rPr sz="2000" spc="4" dirty="0"/>
              <a:t>Detector for Neutron spectroscopy for  </a:t>
            </a:r>
            <a:r>
              <a:rPr sz="2000" spc="9" dirty="0"/>
              <a:t>MégaJoules Laser and </a:t>
            </a:r>
            <a:r>
              <a:rPr sz="2000" spc="4" dirty="0"/>
              <a:t>I</a:t>
            </a:r>
            <a:r>
              <a:rPr lang="it-IT" sz="2000" spc="4" dirty="0" err="1"/>
              <a:t>netial</a:t>
            </a:r>
            <a:r>
              <a:rPr lang="it-IT" sz="2000" spc="4" dirty="0"/>
              <a:t> </a:t>
            </a:r>
            <a:r>
              <a:rPr sz="2000" spc="4" dirty="0"/>
              <a:t>C</a:t>
            </a:r>
            <a:r>
              <a:rPr lang="it-IT" sz="2000" spc="4" dirty="0" err="1"/>
              <a:t>onfinement</a:t>
            </a:r>
            <a:r>
              <a:rPr lang="it-IT" sz="2000" spc="4" dirty="0"/>
              <a:t> </a:t>
            </a:r>
            <a:r>
              <a:rPr sz="2000" spc="4" dirty="0"/>
              <a:t>F</a:t>
            </a:r>
            <a:r>
              <a:rPr lang="it-IT" sz="2000" spc="4" dirty="0" err="1"/>
              <a:t>usion</a:t>
            </a:r>
            <a:r>
              <a:rPr sz="2000" spc="-18" dirty="0"/>
              <a:t> </a:t>
            </a:r>
            <a:r>
              <a:rPr sz="2000" spc="4" dirty="0"/>
              <a:t>experiments</a:t>
            </a:r>
            <a:endParaRPr sz="2000" dirty="0"/>
          </a:p>
        </p:txBody>
      </p:sp>
      <p:sp>
        <p:nvSpPr>
          <p:cNvPr id="8" name="object 8"/>
          <p:cNvSpPr/>
          <p:nvPr/>
        </p:nvSpPr>
        <p:spPr>
          <a:xfrm>
            <a:off x="1402727" y="1414059"/>
            <a:ext cx="6946287" cy="2863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12184" y="4142485"/>
            <a:ext cx="5046576" cy="1550689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8592" algn="ctr">
              <a:lnSpc>
                <a:spcPts val="1732"/>
              </a:lnSpc>
              <a:spcBef>
                <a:spcPts val="92"/>
              </a:spcBef>
            </a:pPr>
            <a:r>
              <a:rPr sz="1400" spc="-92" dirty="0">
                <a:solidFill>
                  <a:srgbClr val="0000FF"/>
                </a:solidFill>
                <a:latin typeface="DejaVu Serif"/>
                <a:cs typeface="DejaVu Serif"/>
              </a:rPr>
              <a:t>Prototype</a:t>
            </a:r>
            <a:r>
              <a:rPr sz="1400" spc="-105" dirty="0">
                <a:solidFill>
                  <a:srgbClr val="0000FF"/>
                </a:solidFill>
                <a:latin typeface="DejaVu Serif"/>
                <a:cs typeface="DejaVu Serif"/>
              </a:rPr>
              <a:t> </a:t>
            </a:r>
            <a:r>
              <a:rPr sz="1400" spc="-110" dirty="0">
                <a:solidFill>
                  <a:srgbClr val="0000FF"/>
                </a:solidFill>
                <a:latin typeface="DejaVu Serif"/>
                <a:cs typeface="DejaVu Serif"/>
              </a:rPr>
              <a:t>speciﬁcations</a:t>
            </a:r>
            <a:endParaRPr sz="1400" dirty="0">
              <a:latin typeface="DejaVu Serif"/>
              <a:cs typeface="DejaVu Serif"/>
            </a:endParaRP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lang="it-IT" sz="1400" spc="-570" dirty="0">
                <a:latin typeface="Wingdings"/>
                <a:cs typeface="Wingdings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80x80 mm</a:t>
            </a:r>
            <a:r>
              <a:rPr sz="1400" baseline="25252" dirty="0">
                <a:latin typeface="Times New Roman"/>
                <a:cs typeface="Times New Roman"/>
              </a:rPr>
              <a:t>2 </a:t>
            </a:r>
            <a:r>
              <a:rPr sz="1400" dirty="0">
                <a:latin typeface="Times New Roman"/>
                <a:cs typeface="Times New Roman"/>
              </a:rPr>
              <a:t>« </a:t>
            </a:r>
            <a:r>
              <a:rPr sz="1400" spc="-4" dirty="0">
                <a:latin typeface="Times New Roman"/>
                <a:cs typeface="Times New Roman"/>
              </a:rPr>
              <a:t>classical </a:t>
            </a:r>
            <a:r>
              <a:rPr sz="1400" dirty="0">
                <a:latin typeface="Times New Roman"/>
                <a:cs typeface="Times New Roman"/>
              </a:rPr>
              <a:t>» </a:t>
            </a:r>
            <a:r>
              <a:rPr sz="1400" spc="-4" dirty="0">
                <a:latin typeface="Times New Roman"/>
                <a:cs typeface="Times New Roman"/>
              </a:rPr>
              <a:t>micromegas </a:t>
            </a:r>
            <a:r>
              <a:rPr sz="1400" dirty="0">
                <a:latin typeface="Times New Roman"/>
                <a:cs typeface="Times New Roman"/>
              </a:rPr>
              <a:t>with 40 x 1 mm width</a:t>
            </a:r>
            <a:r>
              <a:rPr sz="1400" spc="3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strips</a:t>
            </a: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lang="it-IT" sz="1400" spc="-4" dirty="0">
                <a:latin typeface="Times New Roman"/>
                <a:cs typeface="Times New Roman"/>
              </a:rPr>
              <a:t> </a:t>
            </a:r>
            <a:r>
              <a:rPr sz="1400" spc="-197" dirty="0">
                <a:latin typeface="DejaVu Serif"/>
                <a:cs typeface="DejaVu Serif"/>
              </a:rPr>
              <a:t>500 </a:t>
            </a:r>
            <a:r>
              <a:rPr sz="1400" spc="-44" dirty="0">
                <a:latin typeface="Symbol"/>
                <a:cs typeface="Symbol"/>
              </a:rPr>
              <a:t></a:t>
            </a:r>
            <a:r>
              <a:rPr sz="1400" spc="-44" dirty="0">
                <a:latin typeface="DejaVu Serif"/>
                <a:cs typeface="DejaVu Serif"/>
              </a:rPr>
              <a:t>m </a:t>
            </a:r>
            <a:r>
              <a:rPr sz="1400" spc="-100" dirty="0">
                <a:latin typeface="DejaVu Serif"/>
                <a:cs typeface="DejaVu Serif"/>
              </a:rPr>
              <a:t>thick </a:t>
            </a:r>
            <a:r>
              <a:rPr sz="1400" spc="-75" dirty="0">
                <a:latin typeface="DejaVu Serif"/>
                <a:cs typeface="DejaVu Serif"/>
              </a:rPr>
              <a:t>drift </a:t>
            </a:r>
            <a:r>
              <a:rPr sz="1400" spc="-79" dirty="0">
                <a:latin typeface="DejaVu Serif"/>
                <a:cs typeface="DejaVu Serif"/>
              </a:rPr>
              <a:t>volume, </a:t>
            </a:r>
            <a:r>
              <a:rPr sz="1400" spc="-75" dirty="0">
                <a:latin typeface="DejaVu Serif"/>
                <a:cs typeface="DejaVu Serif"/>
              </a:rPr>
              <a:t>ﬁlled </a:t>
            </a:r>
            <a:r>
              <a:rPr sz="1400" spc="-66" dirty="0">
                <a:latin typeface="DejaVu Serif"/>
                <a:cs typeface="DejaVu Serif"/>
              </a:rPr>
              <a:t>with</a:t>
            </a:r>
            <a:r>
              <a:rPr sz="1400" spc="-153" dirty="0">
                <a:latin typeface="DejaVu Serif"/>
                <a:cs typeface="DejaVu Serif"/>
              </a:rPr>
              <a:t> </a:t>
            </a:r>
            <a:r>
              <a:rPr sz="1400" spc="-179" dirty="0">
                <a:latin typeface="DejaVu Serif"/>
                <a:cs typeface="DejaVu Serif"/>
              </a:rPr>
              <a:t>He+10%C</a:t>
            </a:r>
            <a:r>
              <a:rPr sz="1400" spc="-269" baseline="-20202" dirty="0">
                <a:latin typeface="DejaVu Serif"/>
                <a:cs typeface="DejaVu Serif"/>
              </a:rPr>
              <a:t>4</a:t>
            </a:r>
            <a:r>
              <a:rPr sz="1400" spc="-179" dirty="0">
                <a:latin typeface="DejaVu Serif"/>
                <a:cs typeface="DejaVu Serif"/>
              </a:rPr>
              <a:t>H</a:t>
            </a:r>
            <a:r>
              <a:rPr sz="1400" spc="-269" baseline="-20202" dirty="0">
                <a:latin typeface="DejaVu Serif"/>
                <a:cs typeface="DejaVu Serif"/>
              </a:rPr>
              <a:t>10</a:t>
            </a:r>
            <a:r>
              <a:rPr sz="1400" spc="-179" dirty="0">
                <a:latin typeface="DejaVu Serif"/>
                <a:cs typeface="DejaVu Serif"/>
              </a:rPr>
              <a:t>+10%CF</a:t>
            </a:r>
            <a:r>
              <a:rPr sz="1400" spc="-269" baseline="-20202" dirty="0">
                <a:latin typeface="DejaVu Serif"/>
                <a:cs typeface="DejaVu Serif"/>
              </a:rPr>
              <a:t>4</a:t>
            </a:r>
            <a:endParaRPr sz="1400" baseline="-20202" dirty="0">
              <a:latin typeface="DejaVu Serif"/>
              <a:cs typeface="DejaVu Serif"/>
            </a:endParaRP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lang="it-IT" sz="1400" spc="-570" dirty="0">
                <a:latin typeface="Wingdings"/>
                <a:cs typeface="Wingdings"/>
              </a:rPr>
              <a:t> </a:t>
            </a:r>
            <a:r>
              <a:rPr sz="1400" spc="-88" dirty="0">
                <a:latin typeface="DejaVu Serif"/>
                <a:cs typeface="DejaVu Serif"/>
              </a:rPr>
              <a:t>CH</a:t>
            </a:r>
            <a:r>
              <a:rPr sz="1400" spc="-132" baseline="-20202" dirty="0">
                <a:latin typeface="DejaVu Serif"/>
                <a:cs typeface="DejaVu Serif"/>
              </a:rPr>
              <a:t>2</a:t>
            </a:r>
            <a:r>
              <a:rPr sz="1400" spc="-98" baseline="-20202" dirty="0">
                <a:latin typeface="DejaVu Serif"/>
                <a:cs typeface="DejaVu Serif"/>
              </a:rPr>
              <a:t> </a:t>
            </a:r>
            <a:r>
              <a:rPr sz="1400" spc="-118" dirty="0">
                <a:latin typeface="DejaVu Serif"/>
                <a:cs typeface="DejaVu Serif"/>
              </a:rPr>
              <a:t>converter</a:t>
            </a:r>
            <a:endParaRPr sz="1400" dirty="0">
              <a:latin typeface="DejaVu Serif"/>
              <a:cs typeface="DejaVu Serif"/>
            </a:endParaRPr>
          </a:p>
          <a:p>
            <a:pPr marL="199880" algn="ctr">
              <a:lnSpc>
                <a:spcPts val="1732"/>
              </a:lnSpc>
            </a:pPr>
            <a:r>
              <a:rPr sz="1400" dirty="0">
                <a:solidFill>
                  <a:srgbClr val="3333CC"/>
                </a:solidFill>
                <a:latin typeface="Times New Roman"/>
                <a:cs typeface="Times New Roman"/>
              </a:rPr>
              <a:t>Front-end</a:t>
            </a:r>
            <a:r>
              <a:rPr sz="1400" spc="-4" dirty="0">
                <a:solidFill>
                  <a:srgbClr val="3333CC"/>
                </a:solidFill>
                <a:latin typeface="Times New Roman"/>
                <a:cs typeface="Times New Roman"/>
              </a:rPr>
              <a:t> electronics</a:t>
            </a:r>
            <a:endParaRPr sz="1400" dirty="0">
              <a:latin typeface="Times New Roman"/>
              <a:cs typeface="Times New Roman"/>
            </a:endParaRPr>
          </a:p>
          <a:p>
            <a:pPr marL="11135">
              <a:lnSpc>
                <a:spcPts val="1732"/>
              </a:lnSpc>
              <a:spcBef>
                <a:spcPts val="79"/>
              </a:spcBef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lang="it-IT" sz="1400" spc="-570" dirty="0">
                <a:latin typeface="Wingdings"/>
                <a:cs typeface="Wingdings"/>
              </a:rPr>
              <a:t> </a:t>
            </a:r>
            <a:r>
              <a:rPr sz="1400" spc="-145" dirty="0">
                <a:latin typeface="DejaVu Serif"/>
                <a:cs typeface="DejaVu Serif"/>
              </a:rPr>
              <a:t>Fast </a:t>
            </a:r>
            <a:r>
              <a:rPr sz="1400" spc="-118" dirty="0">
                <a:latin typeface="DejaVu Serif"/>
                <a:cs typeface="DejaVu Serif"/>
              </a:rPr>
              <a:t>current </a:t>
            </a:r>
            <a:r>
              <a:rPr sz="1400" spc="-105" dirty="0">
                <a:latin typeface="DejaVu Serif"/>
                <a:cs typeface="DejaVu Serif"/>
              </a:rPr>
              <a:t>preamp </a:t>
            </a:r>
            <a:r>
              <a:rPr sz="1400" spc="-487" dirty="0">
                <a:latin typeface="DejaVu Serif"/>
                <a:cs typeface="DejaVu Serif"/>
              </a:rPr>
              <a:t>+</a:t>
            </a:r>
            <a:r>
              <a:rPr sz="1400" spc="-100" dirty="0">
                <a:latin typeface="DejaVu Serif"/>
                <a:cs typeface="DejaVu Serif"/>
              </a:rPr>
              <a:t> </a:t>
            </a:r>
            <a:r>
              <a:rPr sz="1400" spc="-61" dirty="0">
                <a:latin typeface="DejaVu Serif"/>
                <a:cs typeface="DejaVu Serif"/>
              </a:rPr>
              <a:t>MATACQ </a:t>
            </a:r>
            <a:r>
              <a:rPr sz="1400" spc="-100" dirty="0">
                <a:latin typeface="DejaVu Serif"/>
                <a:cs typeface="DejaVu Serif"/>
              </a:rPr>
              <a:t>readout</a:t>
            </a:r>
            <a:r>
              <a:rPr sz="1400" spc="-75" dirty="0">
                <a:latin typeface="DejaVu Serif"/>
                <a:cs typeface="DejaVu Serif"/>
              </a:rPr>
              <a:t> </a:t>
            </a:r>
            <a:r>
              <a:rPr sz="1400" spc="-118" dirty="0">
                <a:latin typeface="DejaVu Serif"/>
                <a:cs typeface="DejaVu Serif"/>
              </a:rPr>
              <a:t>(SEDI)</a:t>
            </a:r>
            <a:endParaRPr sz="1400" dirty="0">
              <a:latin typeface="DejaVu Serif"/>
              <a:cs typeface="DejaVu Serif"/>
            </a:endParaRPr>
          </a:p>
          <a:p>
            <a:pPr marL="11135">
              <a:lnSpc>
                <a:spcPts val="173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lang="it-IT" sz="1400" spc="-570" dirty="0">
                <a:latin typeface="Wingdings"/>
                <a:cs typeface="Wingdings"/>
              </a:rPr>
              <a:t> </a:t>
            </a:r>
            <a:r>
              <a:rPr sz="1400" spc="-197" dirty="0">
                <a:latin typeface="DejaVu Serif"/>
                <a:cs typeface="DejaVu Serif"/>
              </a:rPr>
              <a:t>40 </a:t>
            </a:r>
            <a:r>
              <a:rPr sz="1400" spc="-118" dirty="0">
                <a:latin typeface="DejaVu Serif"/>
                <a:cs typeface="DejaVu Serif"/>
              </a:rPr>
              <a:t>electronic</a:t>
            </a:r>
            <a:r>
              <a:rPr sz="1400" spc="-267" dirty="0">
                <a:latin typeface="DejaVu Serif"/>
                <a:cs typeface="DejaVu Serif"/>
              </a:rPr>
              <a:t> </a:t>
            </a:r>
            <a:r>
              <a:rPr sz="1400" spc="-118" dirty="0">
                <a:latin typeface="DejaVu Serif"/>
                <a:cs typeface="DejaVu Serif"/>
              </a:rPr>
              <a:t>channels</a:t>
            </a:r>
            <a:endParaRPr sz="1400" dirty="0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04048" y="6398102"/>
            <a:ext cx="3149815" cy="19925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37303" rIns="0" bIns="0" rtlCol="0">
            <a:spAutoFit/>
          </a:bodyPr>
          <a:lstStyle/>
          <a:p>
            <a:pPr marL="65699">
              <a:spcBef>
                <a:spcPts val="293"/>
              </a:spcBef>
            </a:pPr>
            <a:r>
              <a:rPr sz="1050" b="1" i="1" spc="-31" dirty="0">
                <a:solidFill>
                  <a:schemeClr val="tx1"/>
                </a:solidFill>
                <a:latin typeface="Times New Roman"/>
                <a:cs typeface="Times New Roman"/>
              </a:rPr>
              <a:t>Ref: </a:t>
            </a:r>
            <a:r>
              <a:rPr sz="1050" b="1" i="1" spc="-26" dirty="0">
                <a:solidFill>
                  <a:schemeClr val="tx1"/>
                </a:solidFill>
                <a:latin typeface="Times New Roman"/>
                <a:cs typeface="Times New Roman"/>
              </a:rPr>
              <a:t>M. </a:t>
            </a:r>
            <a:r>
              <a:rPr sz="1050" b="1" i="1" spc="9" dirty="0">
                <a:solidFill>
                  <a:schemeClr val="tx1"/>
                </a:solidFill>
                <a:latin typeface="Times New Roman"/>
                <a:cs typeface="Times New Roman"/>
              </a:rPr>
              <a:t>Houry </a:t>
            </a:r>
            <a:r>
              <a:rPr sz="1050" b="1" i="1" spc="-53" dirty="0">
                <a:solidFill>
                  <a:schemeClr val="tx1"/>
                </a:solidFill>
                <a:latin typeface="Times New Roman"/>
                <a:cs typeface="Times New Roman"/>
              </a:rPr>
              <a:t>et.al., </a:t>
            </a:r>
            <a:r>
              <a:rPr sz="1050" b="1" i="1" spc="26" dirty="0">
                <a:solidFill>
                  <a:schemeClr val="tx1"/>
                </a:solidFill>
                <a:latin typeface="Times New Roman"/>
                <a:cs typeface="Times New Roman"/>
              </a:rPr>
              <a:t>NIM </a:t>
            </a:r>
            <a:r>
              <a:rPr sz="1050" b="1" i="1" spc="-22" dirty="0">
                <a:solidFill>
                  <a:schemeClr val="tx1"/>
                </a:solidFill>
                <a:latin typeface="Times New Roman"/>
                <a:cs typeface="Times New Roman"/>
              </a:rPr>
              <a:t>A </a:t>
            </a:r>
            <a:r>
              <a:rPr sz="1050" b="1" i="1" spc="-18" dirty="0">
                <a:solidFill>
                  <a:schemeClr val="tx1"/>
                </a:solidFill>
                <a:latin typeface="Times New Roman"/>
                <a:cs typeface="Times New Roman"/>
              </a:rPr>
              <a:t>557 </a:t>
            </a:r>
            <a:r>
              <a:rPr sz="1050" b="1" i="1" spc="-9" dirty="0">
                <a:solidFill>
                  <a:schemeClr val="tx1"/>
                </a:solidFill>
                <a:latin typeface="Times New Roman"/>
                <a:cs typeface="Times New Roman"/>
              </a:rPr>
              <a:t>p648</a:t>
            </a:r>
            <a:r>
              <a:rPr sz="1050" b="1" i="1" spc="-39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050" b="1" i="1" spc="-26" dirty="0">
                <a:solidFill>
                  <a:schemeClr val="tx1"/>
                </a:solidFill>
                <a:latin typeface="Times New Roman"/>
                <a:cs typeface="Times New Roman"/>
              </a:rPr>
              <a:t>(2006)</a:t>
            </a:r>
            <a:endParaRPr sz="1050" b="1" i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117587" y="4387077"/>
            <a:ext cx="2430912" cy="17422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Rettangolo 15"/>
          <p:cNvSpPr/>
          <p:nvPr/>
        </p:nvSpPr>
        <p:spPr>
          <a:xfrm>
            <a:off x="827584" y="767728"/>
            <a:ext cx="76328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35" algn="ctr">
              <a:spcBef>
                <a:spcPts val="92"/>
              </a:spcBef>
            </a:pPr>
            <a:r>
              <a:rPr lang="en-GB" sz="1600" spc="-75" dirty="0">
                <a:cs typeface="DejaVu Serif"/>
              </a:rPr>
              <a:t>Up </a:t>
            </a:r>
            <a:r>
              <a:rPr lang="en-GB" sz="1600" spc="-96" dirty="0">
                <a:cs typeface="DejaVu Serif"/>
              </a:rPr>
              <a:t>to </a:t>
            </a:r>
            <a:r>
              <a:rPr lang="en-GB" sz="1600" spc="-197" dirty="0">
                <a:cs typeface="DejaVu Serif"/>
              </a:rPr>
              <a:t>30 </a:t>
            </a:r>
            <a:r>
              <a:rPr lang="en-GB" sz="1600" spc="-92" dirty="0">
                <a:cs typeface="DejaVu Serif"/>
              </a:rPr>
              <a:t>MeV </a:t>
            </a:r>
            <a:r>
              <a:rPr lang="en-GB" sz="1600" spc="-105" dirty="0">
                <a:cs typeface="DejaVu Serif"/>
              </a:rPr>
              <a:t>neutron </a:t>
            </a:r>
            <a:r>
              <a:rPr lang="en-GB" sz="1600" spc="-114" dirty="0">
                <a:cs typeface="DejaVu Serif"/>
              </a:rPr>
              <a:t>spectrum </a:t>
            </a:r>
            <a:r>
              <a:rPr lang="en-GB" sz="1600" spc="-100" dirty="0">
                <a:cs typeface="DejaVu Serif"/>
              </a:rPr>
              <a:t>diagnostics </a:t>
            </a:r>
            <a:r>
              <a:rPr lang="en-GB" sz="1600" spc="-88" dirty="0">
                <a:cs typeface="DejaVu Serif"/>
              </a:rPr>
              <a:t>for </a:t>
            </a:r>
            <a:r>
              <a:rPr lang="en-GB" sz="1600" spc="-96" dirty="0">
                <a:cs typeface="DejaVu Serif"/>
              </a:rPr>
              <a:t>inertial </a:t>
            </a:r>
            <a:r>
              <a:rPr lang="en-GB" sz="1600" spc="-110" dirty="0" err="1">
                <a:cs typeface="DejaVu Serif"/>
              </a:rPr>
              <a:t>conﬁnment</a:t>
            </a:r>
            <a:r>
              <a:rPr lang="en-GB" sz="1600" spc="-110" dirty="0">
                <a:cs typeface="DejaVu Serif"/>
              </a:rPr>
              <a:t> </a:t>
            </a:r>
            <a:r>
              <a:rPr lang="en-GB" sz="1600" spc="-39" dirty="0">
                <a:cs typeface="DejaVu Serif"/>
              </a:rPr>
              <a:t>DD </a:t>
            </a:r>
            <a:r>
              <a:rPr lang="en-GB" sz="1600" spc="-88" dirty="0">
                <a:cs typeface="DejaVu Serif"/>
              </a:rPr>
              <a:t>and </a:t>
            </a:r>
            <a:r>
              <a:rPr lang="en-GB" sz="1600" spc="-57" dirty="0">
                <a:cs typeface="DejaVu Serif"/>
              </a:rPr>
              <a:t>DT</a:t>
            </a:r>
            <a:r>
              <a:rPr lang="en-GB" sz="1600" spc="-272" dirty="0">
                <a:cs typeface="DejaVu Serif"/>
              </a:rPr>
              <a:t> </a:t>
            </a:r>
            <a:r>
              <a:rPr lang="en-GB" sz="1600" spc="-79" dirty="0">
                <a:cs typeface="DejaVu Serif"/>
              </a:rPr>
              <a:t>fusion</a:t>
            </a:r>
            <a:endParaRPr lang="en-GB" sz="1600" dirty="0">
              <a:cs typeface="DejaVu Serif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3453860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01000" y="260648"/>
            <a:ext cx="7031996" cy="384512"/>
          </a:xfrm>
          <a:prstGeom prst="rect">
            <a:avLst/>
          </a:prstGeom>
        </p:spPr>
        <p:txBody>
          <a:bodyPr vert="horz" wrap="square" lIns="0" tIns="15033" rIns="0" bIns="0" rtlCol="0">
            <a:spAutoFit/>
          </a:bodyPr>
          <a:lstStyle/>
          <a:p>
            <a:pPr marL="11135">
              <a:spcBef>
                <a:spcPts val="118"/>
              </a:spcBef>
            </a:pPr>
            <a:r>
              <a:rPr sz="2400" spc="18" dirty="0"/>
              <a:t>DEMIN </a:t>
            </a:r>
            <a:r>
              <a:rPr sz="2400" spc="4" dirty="0"/>
              <a:t>: </a:t>
            </a:r>
            <a:r>
              <a:rPr sz="2400" spc="13" dirty="0"/>
              <a:t>performances</a:t>
            </a:r>
            <a:endParaRPr sz="2400" dirty="0"/>
          </a:p>
        </p:txBody>
      </p:sp>
      <p:sp>
        <p:nvSpPr>
          <p:cNvPr id="5" name="object 5"/>
          <p:cNvSpPr/>
          <p:nvPr/>
        </p:nvSpPr>
        <p:spPr>
          <a:xfrm>
            <a:off x="4774710" y="3715249"/>
            <a:ext cx="0" cy="2290803"/>
          </a:xfrm>
          <a:custGeom>
            <a:avLst/>
            <a:gdLst/>
            <a:ahLst/>
            <a:cxnLst/>
            <a:rect l="l" t="t" r="r" b="b"/>
            <a:pathLst>
              <a:path h="2524125">
                <a:moveTo>
                  <a:pt x="0" y="0"/>
                </a:moveTo>
                <a:lnTo>
                  <a:pt x="1" y="2524113"/>
                </a:lnTo>
              </a:path>
            </a:pathLst>
          </a:custGeom>
          <a:ln w="26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17986" y="1316353"/>
            <a:ext cx="2035278" cy="23568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59452" y="4334930"/>
            <a:ext cx="3336094" cy="17620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25916" y="3715249"/>
            <a:ext cx="2267657" cy="5458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98090" y="3715249"/>
            <a:ext cx="7486243" cy="0"/>
          </a:xfrm>
          <a:custGeom>
            <a:avLst/>
            <a:gdLst/>
            <a:ahLst/>
            <a:cxnLst/>
            <a:rect l="l" t="t" r="r" b="b"/>
            <a:pathLst>
              <a:path w="8754745">
                <a:moveTo>
                  <a:pt x="0" y="0"/>
                </a:moveTo>
                <a:lnTo>
                  <a:pt x="8754230" y="1"/>
                </a:lnTo>
              </a:path>
            </a:pathLst>
          </a:custGeom>
          <a:ln w="262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56065" y="780164"/>
            <a:ext cx="1837726" cy="4921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63114" y="4287945"/>
            <a:ext cx="472404" cy="286422"/>
          </a:xfrm>
          <a:custGeom>
            <a:avLst/>
            <a:gdLst/>
            <a:ahLst/>
            <a:cxnLst/>
            <a:rect l="l" t="t" r="r" b="b"/>
            <a:pathLst>
              <a:path w="552450" h="315595">
                <a:moveTo>
                  <a:pt x="0" y="0"/>
                </a:moveTo>
                <a:lnTo>
                  <a:pt x="552068" y="0"/>
                </a:lnTo>
                <a:lnTo>
                  <a:pt x="552068" y="315514"/>
                </a:lnTo>
                <a:lnTo>
                  <a:pt x="0" y="315514"/>
                </a:lnTo>
                <a:lnTo>
                  <a:pt x="0" y="0"/>
                </a:lnTo>
                <a:close/>
              </a:path>
            </a:pathLst>
          </a:custGeom>
          <a:ln w="98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49107" y="4216356"/>
            <a:ext cx="1618662" cy="72038"/>
          </a:xfrm>
          <a:custGeom>
            <a:avLst/>
            <a:gdLst/>
            <a:ahLst/>
            <a:cxnLst/>
            <a:rect l="l" t="t" r="r" b="b"/>
            <a:pathLst>
              <a:path w="1892934" h="79375">
                <a:moveTo>
                  <a:pt x="0" y="0"/>
                </a:moveTo>
                <a:lnTo>
                  <a:pt x="1892806" y="0"/>
                </a:lnTo>
                <a:lnTo>
                  <a:pt x="1892806" y="78878"/>
                </a:lnTo>
                <a:lnTo>
                  <a:pt x="0" y="78878"/>
                </a:lnTo>
                <a:lnTo>
                  <a:pt x="0" y="0"/>
                </a:lnTo>
                <a:close/>
              </a:path>
            </a:pathLst>
          </a:custGeom>
          <a:ln w="262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63114" y="6006036"/>
            <a:ext cx="472404" cy="72038"/>
          </a:xfrm>
          <a:custGeom>
            <a:avLst/>
            <a:gdLst/>
            <a:ahLst/>
            <a:cxnLst/>
            <a:rect l="l" t="t" r="r" b="b"/>
            <a:pathLst>
              <a:path w="552450" h="79375">
                <a:moveTo>
                  <a:pt x="0" y="0"/>
                </a:moveTo>
                <a:lnTo>
                  <a:pt x="552068" y="0"/>
                </a:lnTo>
                <a:lnTo>
                  <a:pt x="552068" y="78878"/>
                </a:lnTo>
                <a:lnTo>
                  <a:pt x="0" y="78878"/>
                </a:lnTo>
                <a:lnTo>
                  <a:pt x="0" y="0"/>
                </a:lnTo>
                <a:close/>
              </a:path>
            </a:pathLst>
          </a:custGeom>
          <a:ln w="460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98090" y="3715249"/>
            <a:ext cx="0" cy="2290803"/>
          </a:xfrm>
          <a:custGeom>
            <a:avLst/>
            <a:gdLst/>
            <a:ahLst/>
            <a:cxnLst/>
            <a:rect l="l" t="t" r="r" b="b"/>
            <a:pathLst>
              <a:path h="2524125">
                <a:moveTo>
                  <a:pt x="0" y="0"/>
                </a:moveTo>
                <a:lnTo>
                  <a:pt x="1" y="2524113"/>
                </a:lnTo>
              </a:path>
            </a:pathLst>
          </a:custGeom>
          <a:ln w="26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483893" y="780163"/>
            <a:ext cx="0" cy="5225911"/>
          </a:xfrm>
          <a:custGeom>
            <a:avLst/>
            <a:gdLst/>
            <a:ahLst/>
            <a:cxnLst/>
            <a:rect l="l" t="t" r="r" b="b"/>
            <a:pathLst>
              <a:path h="5758180">
                <a:moveTo>
                  <a:pt x="0" y="0"/>
                </a:moveTo>
                <a:lnTo>
                  <a:pt x="0" y="5758134"/>
                </a:lnTo>
              </a:path>
            </a:pathLst>
          </a:custGeom>
          <a:ln w="262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44469" y="4253640"/>
            <a:ext cx="3363558" cy="182398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83466" y="1317353"/>
            <a:ext cx="4666696" cy="196840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313038" y="2113103"/>
            <a:ext cx="2232265" cy="9949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602915" y="1024953"/>
            <a:ext cx="2396771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b="1" dirty="0">
                <a:solidFill>
                  <a:srgbClr val="FF2D28"/>
                </a:solidFill>
                <a:latin typeface="Times New Roman"/>
                <a:cs typeface="Times New Roman"/>
              </a:rPr>
              <a:t>DT </a:t>
            </a:r>
            <a:r>
              <a:rPr sz="1400" b="1" spc="-22" dirty="0">
                <a:solidFill>
                  <a:srgbClr val="FF2D28"/>
                </a:solidFill>
                <a:latin typeface="Times New Roman"/>
                <a:cs typeface="Times New Roman"/>
              </a:rPr>
              <a:t>SHOT, </a:t>
            </a:r>
            <a:r>
              <a:rPr sz="1400" b="1" dirty="0">
                <a:solidFill>
                  <a:srgbClr val="FF2D28"/>
                </a:solidFill>
                <a:latin typeface="Times New Roman"/>
                <a:cs typeface="Times New Roman"/>
              </a:rPr>
              <a:t>31769; 4.10</a:t>
            </a:r>
            <a:r>
              <a:rPr sz="1400" b="1" baseline="25252" dirty="0">
                <a:solidFill>
                  <a:srgbClr val="FF4734"/>
                </a:solidFill>
                <a:latin typeface="Times New Roman"/>
                <a:cs typeface="Times New Roman"/>
              </a:rPr>
              <a:t>13</a:t>
            </a:r>
            <a:r>
              <a:rPr sz="1400" b="1" spc="-59" baseline="25252" dirty="0">
                <a:solidFill>
                  <a:srgbClr val="FF4734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FF2D28"/>
                </a:solidFill>
                <a:latin typeface="Times New Roman"/>
                <a:cs typeface="Times New Roman"/>
              </a:rPr>
              <a:t>n</a:t>
            </a:r>
            <a:r>
              <a:rPr sz="1400" b="1" baseline="-20202" dirty="0">
                <a:solidFill>
                  <a:srgbClr val="FF4734"/>
                </a:solidFill>
                <a:latin typeface="Times New Roman"/>
                <a:cs typeface="Times New Roman"/>
              </a:rPr>
              <a:t>14MeV</a:t>
            </a:r>
            <a:endParaRPr sz="1400" baseline="-20202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11063" y="2526394"/>
            <a:ext cx="486522" cy="52037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271"/>
              </a:lnSpc>
              <a:spcBef>
                <a:spcPts val="158"/>
              </a:spcBef>
            </a:pPr>
            <a:r>
              <a:rPr sz="1100" spc="-9" dirty="0">
                <a:latin typeface="Times New Roman"/>
                <a:cs typeface="Times New Roman"/>
              </a:rPr>
              <a:t>Primary  </a:t>
            </a:r>
            <a:r>
              <a:rPr sz="1100" spc="-4" dirty="0">
                <a:latin typeface="Times New Roman"/>
                <a:cs typeface="Times New Roman"/>
              </a:rPr>
              <a:t>n</a:t>
            </a:r>
            <a:r>
              <a:rPr sz="1100" spc="-9" dirty="0">
                <a:latin typeface="Times New Roman"/>
                <a:cs typeface="Times New Roman"/>
              </a:rPr>
              <a:t>e</a:t>
            </a:r>
            <a:r>
              <a:rPr sz="1100" spc="-4" dirty="0">
                <a:latin typeface="Times New Roman"/>
                <a:cs typeface="Times New Roman"/>
              </a:rPr>
              <a:t>u</a:t>
            </a:r>
            <a:r>
              <a:rPr sz="1100" spc="-9" dirty="0">
                <a:latin typeface="Times New Roman"/>
                <a:cs typeface="Times New Roman"/>
              </a:rPr>
              <a:t>t</a:t>
            </a:r>
            <a:r>
              <a:rPr sz="1100" spc="-4" dirty="0">
                <a:latin typeface="Times New Roman"/>
                <a:cs typeface="Times New Roman"/>
              </a:rPr>
              <a:t>rons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54111" y="2584282"/>
            <a:ext cx="365434" cy="285270"/>
          </a:xfrm>
          <a:custGeom>
            <a:avLst/>
            <a:gdLst/>
            <a:ahLst/>
            <a:cxnLst/>
            <a:rect l="l" t="t" r="r" b="b"/>
            <a:pathLst>
              <a:path w="427354" h="314325">
                <a:moveTo>
                  <a:pt x="0" y="313889"/>
                </a:moveTo>
                <a:lnTo>
                  <a:pt x="427280" y="0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63280" y="2570158"/>
            <a:ext cx="74390" cy="71462"/>
          </a:xfrm>
          <a:custGeom>
            <a:avLst/>
            <a:gdLst/>
            <a:ahLst/>
            <a:cxnLst/>
            <a:rect l="l" t="t" r="r" b="b"/>
            <a:pathLst>
              <a:path w="86995" h="78739">
                <a:moveTo>
                  <a:pt x="86906" y="0"/>
                </a:moveTo>
                <a:lnTo>
                  <a:pt x="0" y="14909"/>
                </a:lnTo>
                <a:lnTo>
                  <a:pt x="46697" y="78473"/>
                </a:lnTo>
                <a:lnTo>
                  <a:pt x="869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440161" y="1523190"/>
            <a:ext cx="753674" cy="529046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271"/>
              </a:lnSpc>
              <a:spcBef>
                <a:spcPts val="158"/>
              </a:spcBef>
            </a:pPr>
            <a:r>
              <a:rPr sz="1100" spc="-9" dirty="0">
                <a:latin typeface="Times New Roman"/>
                <a:cs typeface="Times New Roman"/>
              </a:rPr>
              <a:t>Scattered  </a:t>
            </a:r>
            <a:r>
              <a:rPr sz="1100" spc="-4" dirty="0">
                <a:latin typeface="Times New Roman"/>
                <a:cs typeface="Times New Roman"/>
              </a:rPr>
              <a:t>Neutrons in  the </a:t>
            </a:r>
            <a:r>
              <a:rPr sz="1100" spc="-9" dirty="0">
                <a:latin typeface="Times New Roman"/>
                <a:cs typeface="Times New Roman"/>
              </a:rPr>
              <a:t>target</a:t>
            </a:r>
            <a:r>
              <a:rPr sz="1100" spc="-70" dirty="0">
                <a:latin typeface="Times New Roman"/>
                <a:cs typeface="Times New Roman"/>
              </a:rPr>
              <a:t> </a:t>
            </a:r>
            <a:r>
              <a:rPr sz="1100" spc="-9" dirty="0">
                <a:latin typeface="Times New Roman"/>
                <a:cs typeface="Times New Roman"/>
              </a:rPr>
              <a:t>bay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177390" y="1600134"/>
            <a:ext cx="140092" cy="205740"/>
          </a:xfrm>
          <a:custGeom>
            <a:avLst/>
            <a:gdLst/>
            <a:ahLst/>
            <a:cxnLst/>
            <a:rect l="l" t="t" r="r" b="b"/>
            <a:pathLst>
              <a:path w="163829" h="226694">
                <a:moveTo>
                  <a:pt x="163823" y="226090"/>
                </a:moveTo>
                <a:lnTo>
                  <a:pt x="0" y="0"/>
                </a:lnTo>
              </a:path>
            </a:pathLst>
          </a:custGeom>
          <a:ln w="9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164201" y="1580809"/>
            <a:ext cx="67331" cy="79530"/>
          </a:xfrm>
          <a:custGeom>
            <a:avLst/>
            <a:gdLst/>
            <a:ahLst/>
            <a:cxnLst/>
            <a:rect l="l" t="t" r="r" b="b"/>
            <a:pathLst>
              <a:path w="78739" h="87630">
                <a:moveTo>
                  <a:pt x="0" y="0"/>
                </a:moveTo>
                <a:lnTo>
                  <a:pt x="14338" y="87007"/>
                </a:lnTo>
                <a:lnTo>
                  <a:pt x="78206" y="407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527862" y="1779576"/>
            <a:ext cx="654849" cy="52037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271"/>
              </a:lnSpc>
              <a:spcBef>
                <a:spcPts val="158"/>
              </a:spcBef>
            </a:pPr>
            <a:r>
              <a:rPr sz="1100" spc="-4" dirty="0">
                <a:latin typeface="Symbol"/>
                <a:cs typeface="Symbol"/>
              </a:rPr>
              <a:t></a:t>
            </a:r>
            <a:r>
              <a:rPr sz="1100" spc="-4" dirty="0">
                <a:latin typeface="Times New Roman"/>
                <a:cs typeface="Times New Roman"/>
              </a:rPr>
              <a:t> induced  by</a:t>
            </a:r>
            <a:r>
              <a:rPr sz="1100" spc="-83" dirty="0">
                <a:latin typeface="Times New Roman"/>
                <a:cs typeface="Times New Roman"/>
              </a:rPr>
              <a:t> </a:t>
            </a:r>
            <a:r>
              <a:rPr sz="1100" spc="-4" dirty="0">
                <a:latin typeface="Times New Roman"/>
                <a:cs typeface="Times New Roman"/>
              </a:rPr>
              <a:t>neutrons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278126" y="1731986"/>
            <a:ext cx="213939" cy="209197"/>
          </a:xfrm>
          <a:custGeom>
            <a:avLst/>
            <a:gdLst/>
            <a:ahLst/>
            <a:cxnLst/>
            <a:rect l="l" t="t" r="r" b="b"/>
            <a:pathLst>
              <a:path w="250189" h="230505">
                <a:moveTo>
                  <a:pt x="0" y="229881"/>
                </a:moveTo>
                <a:lnTo>
                  <a:pt x="249738" y="0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435768" y="1715825"/>
            <a:ext cx="72761" cy="74919"/>
          </a:xfrm>
          <a:custGeom>
            <a:avLst/>
            <a:gdLst/>
            <a:ahLst/>
            <a:cxnLst/>
            <a:rect l="l" t="t" r="r" b="b"/>
            <a:pathLst>
              <a:path w="85089" h="82550">
                <a:moveTo>
                  <a:pt x="84734" y="0"/>
                </a:moveTo>
                <a:lnTo>
                  <a:pt x="0" y="24396"/>
                </a:lnTo>
                <a:lnTo>
                  <a:pt x="53403" y="82435"/>
                </a:lnTo>
                <a:lnTo>
                  <a:pt x="847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559058" y="2598110"/>
            <a:ext cx="1026800" cy="52037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>
              <a:lnSpc>
                <a:spcPts val="1271"/>
              </a:lnSpc>
              <a:spcBef>
                <a:spcPts val="158"/>
              </a:spcBef>
            </a:pPr>
            <a:r>
              <a:rPr sz="1100" spc="-22" dirty="0">
                <a:latin typeface="Arial"/>
                <a:cs typeface="Arial"/>
              </a:rPr>
              <a:t>Tertiary</a:t>
            </a:r>
            <a:r>
              <a:rPr sz="1100" spc="-57" dirty="0">
                <a:latin typeface="Arial"/>
                <a:cs typeface="Arial"/>
              </a:rPr>
              <a:t> </a:t>
            </a:r>
            <a:r>
              <a:rPr sz="1100" spc="-4" dirty="0">
                <a:latin typeface="Arial"/>
                <a:cs typeface="Arial"/>
              </a:rPr>
              <a:t>neutrons  time</a:t>
            </a:r>
            <a:r>
              <a:rPr sz="1100" spc="-18" dirty="0">
                <a:latin typeface="Arial"/>
                <a:cs typeface="Arial"/>
              </a:rPr>
              <a:t> </a:t>
            </a:r>
            <a:r>
              <a:rPr sz="1100" spc="-4" dirty="0">
                <a:latin typeface="Arial"/>
                <a:cs typeface="Arial"/>
              </a:rPr>
              <a:t>window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600008" y="2368943"/>
            <a:ext cx="73304" cy="500231"/>
          </a:xfrm>
          <a:custGeom>
            <a:avLst/>
            <a:gdLst/>
            <a:ahLst/>
            <a:cxnLst/>
            <a:rect l="l" t="t" r="r" b="b"/>
            <a:pathLst>
              <a:path w="85725" h="551180">
                <a:moveTo>
                  <a:pt x="0" y="551160"/>
                </a:moveTo>
                <a:lnTo>
                  <a:pt x="85655" y="0"/>
                </a:lnTo>
              </a:path>
            </a:pathLst>
          </a:custGeom>
          <a:ln w="9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33022" y="2345367"/>
            <a:ext cx="66788" cy="76648"/>
          </a:xfrm>
          <a:custGeom>
            <a:avLst/>
            <a:gdLst/>
            <a:ahLst/>
            <a:cxnLst/>
            <a:rect l="l" t="t" r="r" b="b"/>
            <a:pathLst>
              <a:path w="78104" h="84455">
                <a:moveTo>
                  <a:pt x="51079" y="0"/>
                </a:moveTo>
                <a:lnTo>
                  <a:pt x="0" y="71882"/>
                </a:lnTo>
                <a:lnTo>
                  <a:pt x="77939" y="83997"/>
                </a:lnTo>
                <a:lnTo>
                  <a:pt x="510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984006" y="3199931"/>
            <a:ext cx="806887" cy="258590"/>
          </a:xfrm>
          <a:prstGeom prst="rect">
            <a:avLst/>
          </a:prstGeom>
        </p:spPr>
        <p:txBody>
          <a:bodyPr vert="horz" wrap="square" lIns="0" tIns="12249" rIns="0" bIns="0" rtlCol="0">
            <a:spAutoFit/>
          </a:bodyPr>
          <a:lstStyle/>
          <a:p>
            <a:pPr marL="11135">
              <a:spcBef>
                <a:spcPts val="96"/>
              </a:spcBef>
            </a:pPr>
            <a:r>
              <a:rPr sz="1600" spc="-13" dirty="0">
                <a:latin typeface="Times New Roman"/>
                <a:cs typeface="Times New Roman"/>
              </a:rPr>
              <a:t>Time</a:t>
            </a:r>
            <a:r>
              <a:rPr sz="1600" spc="-66" dirty="0">
                <a:latin typeface="Times New Roman"/>
                <a:cs typeface="Times New Roman"/>
              </a:rPr>
              <a:t> </a:t>
            </a:r>
            <a:r>
              <a:rPr sz="1600" spc="4" dirty="0">
                <a:latin typeface="Times New Roman"/>
                <a:cs typeface="Times New Roman"/>
              </a:rPr>
              <a:t>(ns)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0227" y="1651945"/>
            <a:ext cx="243656" cy="1092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1135">
              <a:lnSpc>
                <a:spcPts val="1916"/>
              </a:lnSpc>
            </a:pPr>
            <a:r>
              <a:rPr sz="2400" spc="-6" baseline="1501" dirty="0">
                <a:latin typeface="Times New Roman"/>
                <a:cs typeface="Times New Roman"/>
              </a:rPr>
              <a:t>Signal</a:t>
            </a:r>
            <a:r>
              <a:rPr sz="2400" spc="-72" baseline="1501" dirty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(mV)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070909" y="1297556"/>
            <a:ext cx="0" cy="449516"/>
          </a:xfrm>
          <a:custGeom>
            <a:avLst/>
            <a:gdLst/>
            <a:ahLst/>
            <a:cxnLst/>
            <a:rect l="l" t="t" r="r" b="b"/>
            <a:pathLst>
              <a:path h="495300">
                <a:moveTo>
                  <a:pt x="0" y="0"/>
                </a:moveTo>
                <a:lnTo>
                  <a:pt x="0" y="494762"/>
                </a:lnTo>
              </a:path>
            </a:pathLst>
          </a:custGeom>
          <a:ln w="3943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759383" y="1403826"/>
            <a:ext cx="201993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b="1" dirty="0">
                <a:solidFill>
                  <a:srgbClr val="CC0000"/>
                </a:solidFill>
                <a:latin typeface="Times New Roman"/>
                <a:cs typeface="Times New Roman"/>
              </a:rPr>
              <a:t>T</a:t>
            </a:r>
            <a:r>
              <a:rPr sz="1400" b="1" baseline="-20202" dirty="0">
                <a:solidFill>
                  <a:srgbClr val="D81E00"/>
                </a:solidFill>
                <a:latin typeface="Times New Roman"/>
                <a:cs typeface="Times New Roman"/>
              </a:rPr>
              <a:t>0</a:t>
            </a:r>
            <a:endParaRPr sz="1400" baseline="-20202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09873" y="3730913"/>
            <a:ext cx="2662837" cy="510257"/>
          </a:xfrm>
          <a:prstGeom prst="rect">
            <a:avLst/>
          </a:prstGeom>
        </p:spPr>
        <p:txBody>
          <a:bodyPr vert="horz" wrap="square" lIns="0" tIns="10022" rIns="0" bIns="0" rtlCol="0">
            <a:spAutoFit/>
          </a:bodyPr>
          <a:lstStyle/>
          <a:p>
            <a:pPr marL="11135">
              <a:lnSpc>
                <a:spcPts val="1293"/>
              </a:lnSpc>
              <a:spcBef>
                <a:spcPts val="79"/>
              </a:spcBef>
            </a:pPr>
            <a:r>
              <a:rPr sz="1100" spc="-4" dirty="0">
                <a:latin typeface="Times New Roman"/>
                <a:cs typeface="Times New Roman"/>
              </a:rPr>
              <a:t>30 </a:t>
            </a:r>
            <a:r>
              <a:rPr sz="1100" spc="-9" dirty="0">
                <a:latin typeface="Times New Roman"/>
                <a:cs typeface="Times New Roman"/>
              </a:rPr>
              <a:t>eV/mm </a:t>
            </a:r>
            <a:r>
              <a:rPr sz="1100" spc="-4" dirty="0">
                <a:latin typeface="Times New Roman"/>
                <a:cs typeface="Times New Roman"/>
              </a:rPr>
              <a:t>stopping power of 1 </a:t>
            </a:r>
            <a:r>
              <a:rPr sz="1100" spc="-9" dirty="0">
                <a:latin typeface="Times New Roman"/>
                <a:cs typeface="Times New Roman"/>
              </a:rPr>
              <a:t>MeV e- </a:t>
            </a:r>
            <a:r>
              <a:rPr sz="1100" spc="-4" dirty="0">
                <a:latin typeface="Times New Roman"/>
                <a:cs typeface="Times New Roman"/>
              </a:rPr>
              <a:t>in</a:t>
            </a:r>
            <a:r>
              <a:rPr sz="1100" spc="-26" dirty="0">
                <a:latin typeface="Times New Roman"/>
                <a:cs typeface="Times New Roman"/>
              </a:rPr>
              <a:t> </a:t>
            </a:r>
            <a:r>
              <a:rPr sz="1100" spc="-9" dirty="0">
                <a:latin typeface="Times New Roman"/>
                <a:cs typeface="Times New Roman"/>
              </a:rPr>
              <a:t>gas</a:t>
            </a:r>
            <a:endParaRPr sz="1100" dirty="0">
              <a:latin typeface="Times New Roman"/>
              <a:cs typeface="Times New Roman"/>
            </a:endParaRPr>
          </a:p>
          <a:p>
            <a:pPr marL="45654">
              <a:lnSpc>
                <a:spcPts val="1293"/>
              </a:lnSpc>
            </a:pPr>
            <a:r>
              <a:rPr sz="1100" spc="-544" dirty="0">
                <a:latin typeface="Wingdings"/>
                <a:cs typeface="Wingdings"/>
              </a:rPr>
              <a:t></a:t>
            </a:r>
            <a:r>
              <a:rPr sz="1100" spc="-13" dirty="0">
                <a:latin typeface="Times New Roman"/>
                <a:cs typeface="Times New Roman"/>
              </a:rPr>
              <a:t> </a:t>
            </a:r>
            <a:r>
              <a:rPr sz="1100" spc="-4" dirty="0">
                <a:latin typeface="Times New Roman"/>
                <a:cs typeface="Times New Roman"/>
              </a:rPr>
              <a:t>the thinner drift gap, the better the </a:t>
            </a:r>
            <a:r>
              <a:rPr sz="1100" spc="-4" dirty="0">
                <a:latin typeface="Symbol"/>
                <a:cs typeface="Symbol"/>
              </a:rPr>
              <a:t></a:t>
            </a:r>
            <a:r>
              <a:rPr sz="1100" spc="-48" dirty="0">
                <a:latin typeface="Times New Roman"/>
                <a:cs typeface="Times New Roman"/>
              </a:rPr>
              <a:t> </a:t>
            </a:r>
            <a:r>
              <a:rPr sz="1100" spc="-4" dirty="0">
                <a:latin typeface="Times New Roman"/>
                <a:cs typeface="Times New Roman"/>
              </a:rPr>
              <a:t>rejection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40" name="object 12"/>
          <p:cNvSpPr txBox="1"/>
          <p:nvPr/>
        </p:nvSpPr>
        <p:spPr>
          <a:xfrm>
            <a:off x="5670657" y="3886416"/>
            <a:ext cx="2645759" cy="19925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37303" rIns="0" bIns="0" rtlCol="0">
            <a:spAutoFit/>
          </a:bodyPr>
          <a:lstStyle/>
          <a:p>
            <a:pPr marL="65699">
              <a:spcBef>
                <a:spcPts val="293"/>
              </a:spcBef>
            </a:pPr>
            <a:r>
              <a:rPr sz="1050" b="1" i="1" spc="-31" dirty="0">
                <a:solidFill>
                  <a:schemeClr val="tx1"/>
                </a:solidFill>
                <a:latin typeface="Times New Roman"/>
                <a:cs typeface="Times New Roman"/>
              </a:rPr>
              <a:t>Ref: </a:t>
            </a:r>
            <a:r>
              <a:rPr sz="1050" b="1" i="1" spc="-26" dirty="0">
                <a:solidFill>
                  <a:schemeClr val="tx1"/>
                </a:solidFill>
                <a:latin typeface="Times New Roman"/>
                <a:cs typeface="Times New Roman"/>
              </a:rPr>
              <a:t>M. </a:t>
            </a:r>
            <a:r>
              <a:rPr sz="1050" b="1" i="1" spc="9" dirty="0">
                <a:solidFill>
                  <a:schemeClr val="tx1"/>
                </a:solidFill>
                <a:latin typeface="Times New Roman"/>
                <a:cs typeface="Times New Roman"/>
              </a:rPr>
              <a:t>Houry </a:t>
            </a:r>
            <a:r>
              <a:rPr sz="1050" b="1" i="1" spc="-53" dirty="0">
                <a:solidFill>
                  <a:schemeClr val="tx1"/>
                </a:solidFill>
                <a:latin typeface="Times New Roman"/>
                <a:cs typeface="Times New Roman"/>
              </a:rPr>
              <a:t>et.al., </a:t>
            </a:r>
            <a:r>
              <a:rPr sz="1050" b="1" i="1" spc="26" dirty="0">
                <a:solidFill>
                  <a:schemeClr val="tx1"/>
                </a:solidFill>
                <a:latin typeface="Times New Roman"/>
                <a:cs typeface="Times New Roman"/>
              </a:rPr>
              <a:t>NIM </a:t>
            </a:r>
            <a:r>
              <a:rPr sz="1050" b="1" i="1" spc="-22" dirty="0">
                <a:solidFill>
                  <a:schemeClr val="tx1"/>
                </a:solidFill>
                <a:latin typeface="Times New Roman"/>
                <a:cs typeface="Times New Roman"/>
              </a:rPr>
              <a:t>A </a:t>
            </a:r>
            <a:r>
              <a:rPr sz="1050" b="1" i="1" spc="-18" dirty="0">
                <a:solidFill>
                  <a:schemeClr val="tx1"/>
                </a:solidFill>
                <a:latin typeface="Times New Roman"/>
                <a:cs typeface="Times New Roman"/>
              </a:rPr>
              <a:t>557 </a:t>
            </a:r>
            <a:r>
              <a:rPr sz="1050" b="1" i="1" spc="-9" dirty="0">
                <a:solidFill>
                  <a:schemeClr val="tx1"/>
                </a:solidFill>
                <a:latin typeface="Times New Roman"/>
                <a:cs typeface="Times New Roman"/>
              </a:rPr>
              <a:t>p648</a:t>
            </a:r>
            <a:r>
              <a:rPr sz="1050" b="1" i="1" spc="-39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050" b="1" i="1" spc="-26" dirty="0">
                <a:solidFill>
                  <a:schemeClr val="tx1"/>
                </a:solidFill>
                <a:latin typeface="Times New Roman"/>
                <a:cs typeface="Times New Roman"/>
              </a:rPr>
              <a:t>(2006)</a:t>
            </a:r>
            <a:endParaRPr sz="1050" b="1" i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1823601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544" y="1815720"/>
            <a:ext cx="2938460" cy="449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35896" y="3017746"/>
            <a:ext cx="4512691" cy="29315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11520" rIns="0" bIns="0" rtlCol="0">
            <a:spAutoFit/>
          </a:bodyPr>
          <a:lstStyle/>
          <a:p>
            <a:pPr marL="11520" marR="2608166">
              <a:lnSpc>
                <a:spcPct val="125499"/>
              </a:lnSpc>
              <a:spcBef>
                <a:spcPts val="91"/>
              </a:spcBef>
              <a:tabLst>
                <a:tab pos="4397375" algn="l"/>
                <a:tab pos="4487863" algn="l"/>
              </a:tabLst>
            </a:pPr>
            <a:r>
              <a:rPr sz="1200" spc="-5" dirty="0">
                <a:latin typeface="DejaVu Sans"/>
                <a:cs typeface="DejaVu Sans"/>
              </a:rPr>
              <a:t>Cadmium</a:t>
            </a:r>
            <a:r>
              <a:rPr lang="it-IT" sz="1200" spc="-5" dirty="0">
                <a:latin typeface="DejaVu Sans"/>
                <a:cs typeface="DejaVu Sans"/>
              </a:rPr>
              <a:t> </a:t>
            </a:r>
            <a:r>
              <a:rPr lang="it-IT" sz="1200" spc="-5" dirty="0" err="1">
                <a:latin typeface="DejaVu Sans"/>
                <a:cs typeface="DejaVu Sans"/>
              </a:rPr>
              <a:t>envelop</a:t>
            </a:r>
            <a:r>
              <a:rPr lang="it-IT" sz="1200" spc="-5" dirty="0">
                <a:latin typeface="DejaVu Sans"/>
                <a:cs typeface="DejaVu Sans"/>
              </a:rPr>
              <a:t> </a:t>
            </a:r>
          </a:p>
          <a:p>
            <a:pPr marL="418758">
              <a:spcBef>
                <a:spcPts val="490"/>
              </a:spcBef>
            </a:pPr>
            <a:r>
              <a:rPr sz="1400" dirty="0">
                <a:latin typeface="DejaVu Sans"/>
                <a:cs typeface="DejaVu Sans"/>
              </a:rPr>
              <a:t>→ </a:t>
            </a:r>
            <a:r>
              <a:rPr sz="1200" spc="-5" dirty="0">
                <a:latin typeface="DejaVu Sans"/>
                <a:cs typeface="DejaVu Sans"/>
              </a:rPr>
              <a:t>to absorb the </a:t>
            </a:r>
            <a:r>
              <a:rPr sz="1200" spc="-9" dirty="0">
                <a:latin typeface="DejaVu Sans"/>
                <a:cs typeface="DejaVu Sans"/>
              </a:rPr>
              <a:t>incident thermal</a:t>
            </a:r>
            <a:r>
              <a:rPr sz="1200" spc="-54" dirty="0">
                <a:latin typeface="DejaVu Sans"/>
                <a:cs typeface="DejaVu Sans"/>
              </a:rPr>
              <a:t> </a:t>
            </a:r>
            <a:r>
              <a:rPr sz="1200" spc="-9" dirty="0">
                <a:latin typeface="DejaVu Sans"/>
                <a:cs typeface="DejaVu Sans"/>
              </a:rPr>
              <a:t>neutrons</a:t>
            </a:r>
            <a:endParaRPr sz="1200" dirty="0">
              <a:latin typeface="DejaVu Sans"/>
              <a:cs typeface="DejaVu Sans"/>
            </a:endParaRPr>
          </a:p>
          <a:p>
            <a:pPr marL="11520">
              <a:spcBef>
                <a:spcPts val="517"/>
              </a:spcBef>
            </a:pPr>
            <a:r>
              <a:rPr sz="1200" spc="-9" dirty="0">
                <a:latin typeface="DejaVu Sans"/>
                <a:cs typeface="DejaVu Sans"/>
              </a:rPr>
              <a:t>Polyethylene </a:t>
            </a:r>
            <a:r>
              <a:rPr sz="1200" spc="-5" dirty="0">
                <a:latin typeface="DejaVu Sans"/>
                <a:cs typeface="DejaVu Sans"/>
              </a:rPr>
              <a:t>moderator</a:t>
            </a:r>
            <a:endParaRPr sz="1200" dirty="0">
              <a:latin typeface="DejaVu Sans"/>
              <a:cs typeface="DejaVu Sans"/>
            </a:endParaRPr>
          </a:p>
          <a:p>
            <a:pPr marL="391686" algn="ctr">
              <a:spcBef>
                <a:spcPts val="490"/>
              </a:spcBef>
            </a:pPr>
            <a:r>
              <a:rPr sz="1400" dirty="0">
                <a:latin typeface="DejaVu Sans"/>
                <a:cs typeface="DejaVu Sans"/>
              </a:rPr>
              <a:t>→ </a:t>
            </a:r>
            <a:r>
              <a:rPr sz="1200" spc="-5" dirty="0">
                <a:latin typeface="DejaVu Sans"/>
                <a:cs typeface="DejaVu Sans"/>
              </a:rPr>
              <a:t>to </a:t>
            </a:r>
            <a:r>
              <a:rPr sz="1200" spc="-9" dirty="0">
                <a:latin typeface="DejaVu Sans"/>
                <a:cs typeface="DejaVu Sans"/>
              </a:rPr>
              <a:t>thermalize </a:t>
            </a:r>
            <a:r>
              <a:rPr sz="1200" spc="-5" dirty="0">
                <a:latin typeface="DejaVu Sans"/>
                <a:cs typeface="DejaVu Sans"/>
              </a:rPr>
              <a:t>the </a:t>
            </a:r>
            <a:r>
              <a:rPr sz="1200" spc="-9" dirty="0">
                <a:latin typeface="DejaVu Sans"/>
                <a:cs typeface="DejaVu Sans"/>
              </a:rPr>
              <a:t>incident</a:t>
            </a:r>
            <a:r>
              <a:rPr sz="1200" spc="-23" dirty="0">
                <a:latin typeface="DejaVu Sans"/>
                <a:cs typeface="DejaVu Sans"/>
              </a:rPr>
              <a:t> </a:t>
            </a:r>
            <a:r>
              <a:rPr sz="1200" spc="-9" dirty="0">
                <a:latin typeface="DejaVu Sans"/>
                <a:cs typeface="DejaVu Sans"/>
              </a:rPr>
              <a:t>fast-neutrons</a:t>
            </a:r>
            <a:endParaRPr sz="1200" dirty="0">
              <a:latin typeface="DejaVu Sans"/>
              <a:cs typeface="DejaVu Sans"/>
            </a:endParaRPr>
          </a:p>
          <a:p>
            <a:pPr marL="11520">
              <a:spcBef>
                <a:spcPts val="508"/>
              </a:spcBef>
            </a:pPr>
            <a:r>
              <a:rPr sz="1200" spc="-9" dirty="0">
                <a:latin typeface="DejaVu Sans"/>
                <a:cs typeface="DejaVu Sans"/>
              </a:rPr>
              <a:t>B</a:t>
            </a:r>
            <a:r>
              <a:rPr sz="1100" spc="-14" baseline="-31746" dirty="0">
                <a:latin typeface="DejaVu Sans"/>
                <a:cs typeface="DejaVu Sans"/>
              </a:rPr>
              <a:t>4</a:t>
            </a:r>
            <a:r>
              <a:rPr sz="1200" spc="-9" dirty="0">
                <a:latin typeface="DejaVu Sans"/>
                <a:cs typeface="DejaVu Sans"/>
              </a:rPr>
              <a:t>C </a:t>
            </a:r>
            <a:r>
              <a:rPr sz="1200" spc="-5" dirty="0">
                <a:latin typeface="DejaVu Sans"/>
                <a:cs typeface="DejaVu Sans"/>
              </a:rPr>
              <a:t>layer (1.5 </a:t>
            </a:r>
            <a:r>
              <a:rPr sz="1200" dirty="0">
                <a:latin typeface="DejaVu Sans"/>
                <a:cs typeface="DejaVu Sans"/>
              </a:rPr>
              <a:t>- 2</a:t>
            </a:r>
            <a:r>
              <a:rPr sz="1200" spc="5" dirty="0">
                <a:latin typeface="DejaVu Sans"/>
                <a:cs typeface="DejaVu Sans"/>
              </a:rPr>
              <a:t> </a:t>
            </a:r>
            <a:r>
              <a:rPr sz="1200" spc="-5" dirty="0">
                <a:latin typeface="DejaVu Sans"/>
                <a:cs typeface="DejaVu Sans"/>
              </a:rPr>
              <a:t>µm)</a:t>
            </a:r>
            <a:endParaRPr sz="1200" dirty="0">
              <a:latin typeface="DejaVu Sans"/>
              <a:cs typeface="DejaVu Sans"/>
            </a:endParaRPr>
          </a:p>
          <a:p>
            <a:pPr marL="418758">
              <a:spcBef>
                <a:spcPts val="871"/>
              </a:spcBef>
            </a:pPr>
            <a:r>
              <a:rPr sz="1400" dirty="0">
                <a:latin typeface="DejaVu Sans"/>
                <a:cs typeface="DejaVu Sans"/>
              </a:rPr>
              <a:t>→ </a:t>
            </a:r>
            <a:r>
              <a:rPr sz="1400" spc="-9" dirty="0">
                <a:latin typeface="DejaVu Sans"/>
                <a:cs typeface="DejaVu Sans"/>
              </a:rPr>
              <a:t>I</a:t>
            </a:r>
            <a:r>
              <a:rPr sz="1200" spc="-9" dirty="0">
                <a:latin typeface="DejaVu Sans"/>
                <a:cs typeface="DejaVu Sans"/>
              </a:rPr>
              <a:t>ncrease neutron detection</a:t>
            </a:r>
            <a:r>
              <a:rPr sz="1200" spc="-23" dirty="0">
                <a:latin typeface="DejaVu Sans"/>
                <a:cs typeface="DejaVu Sans"/>
              </a:rPr>
              <a:t> </a:t>
            </a:r>
            <a:r>
              <a:rPr sz="1200" spc="-9" dirty="0">
                <a:latin typeface="DejaVu Sans"/>
                <a:cs typeface="DejaVu Sans"/>
              </a:rPr>
              <a:t>efficiency</a:t>
            </a:r>
            <a:endParaRPr sz="1200" dirty="0">
              <a:latin typeface="DejaVu Sans"/>
              <a:cs typeface="DejaVu Sans"/>
            </a:endParaRPr>
          </a:p>
          <a:p>
            <a:pPr marL="11520">
              <a:spcBef>
                <a:spcPts val="680"/>
              </a:spcBef>
            </a:pPr>
            <a:r>
              <a:rPr sz="1200" spc="-5" dirty="0">
                <a:latin typeface="DejaVu Sans"/>
                <a:cs typeface="DejaVu Sans"/>
              </a:rPr>
              <a:t>Double </a:t>
            </a:r>
            <a:r>
              <a:rPr sz="1200" spc="-9" dirty="0">
                <a:latin typeface="DejaVu Sans"/>
                <a:cs typeface="DejaVu Sans"/>
              </a:rPr>
              <a:t>Micromegas: back </a:t>
            </a:r>
            <a:r>
              <a:rPr sz="1200" dirty="0">
                <a:latin typeface="DejaVu Sans"/>
                <a:cs typeface="DejaVu Sans"/>
              </a:rPr>
              <a:t>to</a:t>
            </a:r>
            <a:r>
              <a:rPr sz="1200" spc="59" dirty="0">
                <a:latin typeface="DejaVu Sans"/>
                <a:cs typeface="DejaVu Sans"/>
              </a:rPr>
              <a:t> </a:t>
            </a:r>
            <a:r>
              <a:rPr sz="1200" spc="-9" dirty="0">
                <a:latin typeface="DejaVu Sans"/>
                <a:cs typeface="DejaVu Sans"/>
              </a:rPr>
              <a:t>back</a:t>
            </a:r>
            <a:endParaRPr sz="1200" dirty="0">
              <a:latin typeface="DejaVu Sans"/>
              <a:cs typeface="DejaVu Sans"/>
            </a:endParaRPr>
          </a:p>
          <a:p>
            <a:pPr marL="418758">
              <a:spcBef>
                <a:spcPts val="553"/>
              </a:spcBef>
            </a:pPr>
            <a:r>
              <a:rPr sz="1200" dirty="0">
                <a:latin typeface="DejaVu Sans"/>
                <a:cs typeface="DejaVu Sans"/>
              </a:rPr>
              <a:t>→ </a:t>
            </a:r>
            <a:r>
              <a:rPr sz="1200" spc="-5" dirty="0">
                <a:latin typeface="DejaVu Sans"/>
                <a:cs typeface="DejaVu Sans"/>
              </a:rPr>
              <a:t>~5mm </a:t>
            </a:r>
            <a:r>
              <a:rPr sz="1200" spc="-9" dirty="0">
                <a:latin typeface="DejaVu Sans"/>
                <a:cs typeface="DejaVu Sans"/>
              </a:rPr>
              <a:t>drift </a:t>
            </a:r>
            <a:r>
              <a:rPr sz="1200" dirty="0">
                <a:latin typeface="DejaVu Sans"/>
                <a:cs typeface="DejaVu Sans"/>
              </a:rPr>
              <a:t>→ </a:t>
            </a:r>
            <a:r>
              <a:rPr sz="1200" spc="-5" dirty="0">
                <a:latin typeface="DejaVu Sans"/>
                <a:cs typeface="DejaVu Sans"/>
              </a:rPr>
              <a:t>optimize for dynamic</a:t>
            </a:r>
            <a:r>
              <a:rPr sz="1200" spc="-122" dirty="0">
                <a:latin typeface="DejaVu Sans"/>
                <a:cs typeface="DejaVu Sans"/>
              </a:rPr>
              <a:t> </a:t>
            </a:r>
            <a:r>
              <a:rPr sz="1200" spc="-5" dirty="0">
                <a:latin typeface="DejaVu Sans"/>
                <a:cs typeface="DejaVu Sans"/>
              </a:rPr>
              <a:t>range</a:t>
            </a:r>
            <a:endParaRPr sz="1200" dirty="0">
              <a:latin typeface="DejaVu Sans"/>
              <a:cs typeface="DejaVu Sans"/>
            </a:endParaRPr>
          </a:p>
          <a:p>
            <a:pPr marL="11520">
              <a:spcBef>
                <a:spcPts val="490"/>
              </a:spcBef>
            </a:pPr>
            <a:r>
              <a:rPr sz="1200" spc="-5" dirty="0">
                <a:latin typeface="DejaVu Sans"/>
                <a:cs typeface="DejaVu Sans"/>
              </a:rPr>
              <a:t>Gas: He</a:t>
            </a:r>
            <a:r>
              <a:rPr sz="1100" spc="-6" baseline="-31746" dirty="0">
                <a:latin typeface="DejaVu Sans"/>
                <a:cs typeface="DejaVu Sans"/>
              </a:rPr>
              <a:t>2 </a:t>
            </a:r>
            <a:r>
              <a:rPr sz="1200" dirty="0">
                <a:latin typeface="DejaVu Sans"/>
                <a:cs typeface="DejaVu Sans"/>
              </a:rPr>
              <a:t>(≈ </a:t>
            </a:r>
            <a:r>
              <a:rPr sz="1200" spc="-5" dirty="0">
                <a:latin typeface="DejaVu Sans"/>
                <a:cs typeface="DejaVu Sans"/>
              </a:rPr>
              <a:t>1.1 bar) </a:t>
            </a:r>
            <a:r>
              <a:rPr sz="1200" dirty="0">
                <a:latin typeface="DejaVu Sans"/>
                <a:cs typeface="DejaVu Sans"/>
              </a:rPr>
              <a:t>or </a:t>
            </a:r>
            <a:r>
              <a:rPr sz="1200" spc="-5" dirty="0">
                <a:latin typeface="DejaVu Sans"/>
                <a:cs typeface="DejaVu Sans"/>
              </a:rPr>
              <a:t>N</a:t>
            </a:r>
            <a:r>
              <a:rPr sz="1100" spc="-6" baseline="-31746" dirty="0">
                <a:latin typeface="DejaVu Sans"/>
                <a:cs typeface="DejaVu Sans"/>
              </a:rPr>
              <a:t>2</a:t>
            </a:r>
            <a:r>
              <a:rPr sz="1200" spc="-5" dirty="0">
                <a:latin typeface="DejaVu Sans"/>
                <a:cs typeface="DejaVu Sans"/>
              </a:rPr>
              <a:t>,</a:t>
            </a:r>
            <a:r>
              <a:rPr sz="1200" spc="-77" dirty="0">
                <a:latin typeface="DejaVu Sans"/>
                <a:cs typeface="DejaVu Sans"/>
              </a:rPr>
              <a:t> </a:t>
            </a:r>
            <a:r>
              <a:rPr sz="1200" spc="-5" dirty="0">
                <a:latin typeface="DejaVu Sans"/>
                <a:cs typeface="DejaVu Sans"/>
              </a:rPr>
              <a:t>Ne…</a:t>
            </a:r>
            <a:endParaRPr sz="1200" dirty="0">
              <a:latin typeface="DejaVu Sans"/>
              <a:cs typeface="DejaVu Sans"/>
            </a:endParaRPr>
          </a:p>
          <a:p>
            <a:pPr marL="637641" marR="43777" indent="-266692">
              <a:lnSpc>
                <a:spcPct val="125899"/>
              </a:lnSpc>
              <a:spcBef>
                <a:spcPts val="371"/>
              </a:spcBef>
            </a:pPr>
            <a:r>
              <a:rPr sz="1200" dirty="0">
                <a:latin typeface="DejaVu Sans"/>
                <a:cs typeface="DejaVu Sans"/>
              </a:rPr>
              <a:t>→ </a:t>
            </a:r>
            <a:r>
              <a:rPr sz="1200" spc="-5" dirty="0">
                <a:latin typeface="DejaVu Sans"/>
                <a:cs typeface="DejaVu Sans"/>
              </a:rPr>
              <a:t>He is </a:t>
            </a:r>
            <a:r>
              <a:rPr sz="1200" spc="-9" dirty="0">
                <a:latin typeface="DejaVu Sans"/>
                <a:cs typeface="DejaVu Sans"/>
              </a:rPr>
              <a:t>better </a:t>
            </a:r>
            <a:r>
              <a:rPr sz="1200" spc="-5" dirty="0">
                <a:latin typeface="DejaVu Sans"/>
                <a:cs typeface="DejaVu Sans"/>
              </a:rPr>
              <a:t>for </a:t>
            </a:r>
            <a:r>
              <a:rPr sz="1200" spc="-9" dirty="0">
                <a:latin typeface="DejaVu Sans"/>
                <a:cs typeface="DejaVu Sans"/>
              </a:rPr>
              <a:t>photon </a:t>
            </a:r>
            <a:r>
              <a:rPr sz="1200" spc="-5" dirty="0">
                <a:latin typeface="DejaVu Sans"/>
                <a:cs typeface="DejaVu Sans"/>
              </a:rPr>
              <a:t>discrimination  </a:t>
            </a:r>
            <a:r>
              <a:rPr sz="1200" spc="-9" dirty="0">
                <a:latin typeface="DejaVu Sans"/>
                <a:cs typeface="DejaVu Sans"/>
              </a:rPr>
              <a:t>Addition </a:t>
            </a:r>
            <a:r>
              <a:rPr sz="1200" spc="-5" dirty="0">
                <a:latin typeface="DejaVu Sans"/>
                <a:cs typeface="DejaVu Sans"/>
              </a:rPr>
              <a:t>of </a:t>
            </a:r>
            <a:r>
              <a:rPr sz="1200" dirty="0">
                <a:latin typeface="DejaVu Sans"/>
                <a:cs typeface="DejaVu Sans"/>
              </a:rPr>
              <a:t>a </a:t>
            </a:r>
            <a:r>
              <a:rPr sz="1200" spc="-9" dirty="0">
                <a:latin typeface="DejaVu Sans"/>
                <a:cs typeface="DejaVu Sans"/>
              </a:rPr>
              <a:t>quencher: </a:t>
            </a:r>
            <a:r>
              <a:rPr sz="1200" spc="-5" dirty="0">
                <a:latin typeface="DejaVu Sans"/>
                <a:cs typeface="DejaVu Sans"/>
              </a:rPr>
              <a:t>CO2, methane,</a:t>
            </a:r>
            <a:r>
              <a:rPr sz="1200" spc="-86" dirty="0">
                <a:latin typeface="DejaVu Sans"/>
                <a:cs typeface="DejaVu Sans"/>
              </a:rPr>
              <a:t> </a:t>
            </a:r>
            <a:r>
              <a:rPr sz="1200" spc="-5" dirty="0">
                <a:latin typeface="DejaVu Sans"/>
                <a:cs typeface="DejaVu Sans"/>
              </a:rPr>
              <a:t>...</a:t>
            </a:r>
            <a:endParaRPr sz="1200" dirty="0">
              <a:latin typeface="DejaVu Sans"/>
              <a:cs typeface="DejaVu San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69674" y="163369"/>
            <a:ext cx="7946741" cy="380964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lang="it-IT" sz="2400" spc="-5" dirty="0" err="1">
                <a:latin typeface="Liberation Sans"/>
                <a:cs typeface="Liberation Sans"/>
              </a:rPr>
              <a:t>Micromegas</a:t>
            </a:r>
            <a:r>
              <a:rPr lang="it-IT" sz="2400" spc="-5" dirty="0">
                <a:latin typeface="Liberation Sans"/>
                <a:cs typeface="Liberation Sans"/>
              </a:rPr>
              <a:t> </a:t>
            </a:r>
            <a:r>
              <a:rPr lang="it-IT" sz="2400" spc="-5" dirty="0" err="1">
                <a:latin typeface="Liberation Sans"/>
                <a:cs typeface="Liberation Sans"/>
              </a:rPr>
              <a:t>Neutron</a:t>
            </a:r>
            <a:r>
              <a:rPr lang="it-IT" sz="2400" spc="-5" dirty="0">
                <a:latin typeface="Liberation Sans"/>
                <a:cs typeface="Liberation Sans"/>
              </a:rPr>
              <a:t> </a:t>
            </a:r>
            <a:r>
              <a:rPr lang="it-IT" sz="2400" spc="-5" dirty="0" err="1">
                <a:latin typeface="Liberation Sans"/>
                <a:cs typeface="Liberation Sans"/>
              </a:rPr>
              <a:t>beam</a:t>
            </a:r>
            <a:r>
              <a:rPr lang="it-IT" sz="2400" spc="-5" dirty="0">
                <a:latin typeface="Liberation Sans"/>
                <a:cs typeface="Liberation Sans"/>
              </a:rPr>
              <a:t> </a:t>
            </a:r>
            <a:r>
              <a:rPr lang="it-IT" sz="2400" spc="-5" dirty="0" err="1">
                <a:latin typeface="Liberation Sans"/>
                <a:cs typeface="Liberation Sans"/>
              </a:rPr>
              <a:t>loss</a:t>
            </a:r>
            <a:r>
              <a:rPr lang="it-IT" sz="2400" spc="-5" dirty="0">
                <a:latin typeface="Liberation Sans"/>
                <a:cs typeface="Liberation Sans"/>
              </a:rPr>
              <a:t> monitor for ESS</a:t>
            </a:r>
            <a:endParaRPr sz="2400" dirty="0">
              <a:latin typeface="Liberation Sans"/>
              <a:cs typeface="Liberation San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731766" y="2564830"/>
            <a:ext cx="147410" cy="97971"/>
          </a:xfrm>
          <a:custGeom>
            <a:avLst/>
            <a:gdLst/>
            <a:ahLst/>
            <a:cxnLst/>
            <a:rect l="l" t="t" r="r" b="b"/>
            <a:pathLst>
              <a:path w="162560" h="107950">
                <a:moveTo>
                  <a:pt x="0" y="0"/>
                </a:moveTo>
                <a:lnTo>
                  <a:pt x="0" y="107950"/>
                </a:lnTo>
                <a:lnTo>
                  <a:pt x="162560" y="546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53258" y="2329698"/>
            <a:ext cx="796933" cy="257854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  <a:tabLst>
                <a:tab pos="256324" algn="l"/>
              </a:tabLst>
            </a:pPr>
            <a:r>
              <a:rPr sz="16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600" i="1" u="sng" spc="-5" dirty="0">
                <a:uFill>
                  <a:solidFill>
                    <a:srgbClr val="000000"/>
                  </a:solidFill>
                </a:uFill>
                <a:latin typeface="Liberation Sans"/>
                <a:cs typeface="Liberation Sans"/>
              </a:rPr>
              <a:t>Zo</a:t>
            </a:r>
            <a:r>
              <a:rPr sz="1600" i="1" u="sng" spc="-14" dirty="0">
                <a:uFill>
                  <a:solidFill>
                    <a:srgbClr val="000000"/>
                  </a:solidFill>
                </a:uFill>
                <a:latin typeface="Liberation Sans"/>
                <a:cs typeface="Liberation Sans"/>
              </a:rPr>
              <a:t>o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Liberation Sans"/>
                <a:cs typeface="Liberation Sans"/>
              </a:rPr>
              <a:t>m</a:t>
            </a:r>
            <a:endParaRPr sz="1600">
              <a:latin typeface="Liberation Sans"/>
              <a:cs typeface="Liberation Sans"/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3395992" y="6093296"/>
            <a:ext cx="47180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55" dirty="0">
                <a:latin typeface="DejaVu Sans"/>
                <a:cs typeface="DejaVu Sans"/>
              </a:rPr>
              <a:t>Two </a:t>
            </a:r>
            <a:r>
              <a:rPr sz="1800" i="1" spc="-5" dirty="0">
                <a:latin typeface="DejaVu Sans"/>
                <a:cs typeface="DejaVu Sans"/>
              </a:rPr>
              <a:t>objectives: </a:t>
            </a:r>
            <a:r>
              <a:rPr sz="1800" b="1" spc="-5" dirty="0">
                <a:solidFill>
                  <a:srgbClr val="FF940D"/>
                </a:solidFill>
                <a:latin typeface="DejaVu Sans"/>
                <a:cs typeface="DejaVu Sans"/>
              </a:rPr>
              <a:t>monitoring </a:t>
            </a:r>
            <a:r>
              <a:rPr sz="1800" b="1" dirty="0">
                <a:solidFill>
                  <a:srgbClr val="FF940D"/>
                </a:solidFill>
                <a:latin typeface="DejaVu Sans"/>
                <a:cs typeface="DejaVu Sans"/>
              </a:rPr>
              <a:t>and</a:t>
            </a:r>
            <a:r>
              <a:rPr sz="1800" b="1" spc="15" dirty="0">
                <a:solidFill>
                  <a:srgbClr val="FF940D"/>
                </a:solidFill>
                <a:latin typeface="DejaVu Sans"/>
                <a:cs typeface="DejaVu Sans"/>
              </a:rPr>
              <a:t> </a:t>
            </a:r>
            <a:r>
              <a:rPr sz="1800" b="1" spc="-5" dirty="0">
                <a:solidFill>
                  <a:srgbClr val="FF940D"/>
                </a:solidFill>
                <a:latin typeface="DejaVu Sans"/>
                <a:cs typeface="DejaVu Sans"/>
              </a:rPr>
              <a:t>safety</a:t>
            </a:r>
            <a:endParaRPr sz="1800" dirty="0">
              <a:latin typeface="DejaVu Sans"/>
              <a:cs typeface="DejaVu Sans"/>
            </a:endParaRPr>
          </a:p>
        </p:txBody>
      </p:sp>
      <p:sp>
        <p:nvSpPr>
          <p:cNvPr id="22" name="object 20"/>
          <p:cNvSpPr txBox="1"/>
          <p:nvPr/>
        </p:nvSpPr>
        <p:spPr>
          <a:xfrm>
            <a:off x="1689546" y="620688"/>
            <a:ext cx="7346950" cy="1046569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52069">
              <a:lnSpc>
                <a:spcPct val="100000"/>
              </a:lnSpc>
              <a:spcBef>
                <a:spcPts val="470"/>
              </a:spcBef>
            </a:pPr>
            <a:r>
              <a:rPr sz="1400" spc="-5" dirty="0">
                <a:solidFill>
                  <a:srgbClr val="006699"/>
                </a:solidFill>
                <a:latin typeface="DejaVu Sans"/>
                <a:cs typeface="DejaVu Sans"/>
              </a:rPr>
              <a:t>Challenges</a:t>
            </a:r>
            <a:endParaRPr sz="1400" dirty="0">
              <a:latin typeface="DejaVu Sans"/>
              <a:cs typeface="DejaVu Sans"/>
            </a:endParaRPr>
          </a:p>
          <a:p>
            <a:pPr marL="12700" marR="5080">
              <a:lnSpc>
                <a:spcPct val="116700"/>
              </a:lnSpc>
              <a:spcBef>
                <a:spcPts val="50"/>
              </a:spcBef>
            </a:pPr>
            <a:r>
              <a:rPr sz="1400" spc="-10" dirty="0">
                <a:latin typeface="DejaVu Sans"/>
                <a:cs typeface="DejaVu Sans"/>
              </a:rPr>
              <a:t>RF </a:t>
            </a:r>
            <a:r>
              <a:rPr sz="1400" spc="-5" dirty="0">
                <a:latin typeface="DejaVu Sans"/>
                <a:cs typeface="DejaVu Sans"/>
              </a:rPr>
              <a:t>cavities emit </a:t>
            </a:r>
            <a:r>
              <a:rPr sz="1400" dirty="0">
                <a:latin typeface="Symbol"/>
                <a:cs typeface="Symbol"/>
              </a:rPr>
              <a:t></a:t>
            </a:r>
            <a:r>
              <a:rPr sz="1400" dirty="0">
                <a:latin typeface="DejaVu Sans"/>
                <a:cs typeface="DejaVu Sans"/>
              </a:rPr>
              <a:t>'s → </a:t>
            </a:r>
            <a:r>
              <a:rPr sz="1400" spc="-10" dirty="0">
                <a:latin typeface="DejaVu Sans"/>
                <a:cs typeface="DejaVu Sans"/>
              </a:rPr>
              <a:t>background </a:t>
            </a:r>
            <a:r>
              <a:rPr sz="1400" spc="-5" dirty="0">
                <a:latin typeface="DejaVu Sans"/>
                <a:cs typeface="DejaVu Sans"/>
              </a:rPr>
              <a:t>for ionization chambers used as </a:t>
            </a:r>
            <a:r>
              <a:rPr sz="1400" spc="-10" dirty="0">
                <a:latin typeface="DejaVu Sans"/>
                <a:cs typeface="DejaVu Sans"/>
              </a:rPr>
              <a:t>BLMs  </a:t>
            </a:r>
            <a:endParaRPr lang="it-IT" sz="1400" spc="-10" dirty="0">
              <a:latin typeface="DejaVu Sans"/>
              <a:cs typeface="DejaVu Sans"/>
            </a:endParaRPr>
          </a:p>
          <a:p>
            <a:pPr marL="12700" marR="5080">
              <a:lnSpc>
                <a:spcPct val="116700"/>
              </a:lnSpc>
              <a:spcBef>
                <a:spcPts val="50"/>
              </a:spcBef>
            </a:pPr>
            <a:r>
              <a:rPr sz="1400" spc="-10" dirty="0" err="1">
                <a:latin typeface="DejaVu Sans"/>
                <a:cs typeface="DejaVu Sans"/>
              </a:rPr>
              <a:t>Imposible</a:t>
            </a:r>
            <a:r>
              <a:rPr sz="1400" spc="-10" dirty="0">
                <a:latin typeface="DejaVu Sans"/>
                <a:cs typeface="DejaVu Sans"/>
              </a:rPr>
              <a:t> </a:t>
            </a:r>
            <a:r>
              <a:rPr sz="1400" spc="-5" dirty="0">
                <a:latin typeface="DejaVu Sans"/>
                <a:cs typeface="DejaVu Sans"/>
              </a:rPr>
              <a:t>of </a:t>
            </a:r>
            <a:r>
              <a:rPr sz="1400" spc="-10" dirty="0">
                <a:latin typeface="DejaVu Sans"/>
                <a:cs typeface="DejaVu Sans"/>
              </a:rPr>
              <a:t>beam tunning, </a:t>
            </a:r>
            <a:r>
              <a:rPr sz="1400" spc="-5" dirty="0">
                <a:latin typeface="DejaVu Sans"/>
                <a:cs typeface="DejaVu Sans"/>
              </a:rPr>
              <a:t>loss origin of</a:t>
            </a:r>
            <a:r>
              <a:rPr sz="1400" spc="-30" dirty="0">
                <a:latin typeface="DejaVu Sans"/>
                <a:cs typeface="DejaVu Sans"/>
              </a:rPr>
              <a:t> </a:t>
            </a:r>
            <a:r>
              <a:rPr sz="1400" spc="-5" dirty="0">
                <a:latin typeface="DejaVu Sans"/>
                <a:cs typeface="DejaVu Sans"/>
              </a:rPr>
              <a:t>gammas</a:t>
            </a:r>
            <a:endParaRPr sz="1400" dirty="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400" spc="-10" dirty="0">
                <a:latin typeface="DejaVu Sans"/>
                <a:cs typeface="DejaVu Sans"/>
              </a:rPr>
              <a:t>Continuous </a:t>
            </a:r>
            <a:r>
              <a:rPr sz="1400" spc="-5" dirty="0">
                <a:latin typeface="DejaVu Sans"/>
                <a:cs typeface="DejaVu Sans"/>
              </a:rPr>
              <a:t>monitoring </a:t>
            </a:r>
            <a:r>
              <a:rPr sz="1400" spc="-10" dirty="0">
                <a:latin typeface="DejaVu Sans"/>
                <a:cs typeface="DejaVu Sans"/>
              </a:rPr>
              <a:t>of </a:t>
            </a:r>
            <a:r>
              <a:rPr sz="1400" spc="-5" dirty="0">
                <a:latin typeface="DejaVu Sans"/>
                <a:cs typeface="DejaVu Sans"/>
              </a:rPr>
              <a:t>small </a:t>
            </a:r>
            <a:r>
              <a:rPr sz="1400" spc="-10" dirty="0">
                <a:latin typeface="DejaVu Sans"/>
                <a:cs typeface="DejaVu Sans"/>
              </a:rPr>
              <a:t>losses </a:t>
            </a:r>
            <a:r>
              <a:rPr sz="1400" spc="-5" dirty="0">
                <a:latin typeface="DejaVu Sans"/>
                <a:cs typeface="DejaVu Sans"/>
              </a:rPr>
              <a:t>is</a:t>
            </a:r>
            <a:r>
              <a:rPr sz="1400" spc="-15" dirty="0">
                <a:latin typeface="DejaVu Sans"/>
                <a:cs typeface="DejaVu Sans"/>
              </a:rPr>
              <a:t> </a:t>
            </a:r>
            <a:r>
              <a:rPr sz="1400" spc="-10" dirty="0">
                <a:latin typeface="DejaVu Sans"/>
                <a:cs typeface="DejaVu Sans"/>
              </a:rPr>
              <a:t>needed</a:t>
            </a:r>
            <a:endParaRPr sz="1400" dirty="0">
              <a:latin typeface="DejaVu Sans"/>
              <a:cs typeface="DejaVu Sans"/>
            </a:endParaRPr>
          </a:p>
        </p:txBody>
      </p:sp>
      <p:sp>
        <p:nvSpPr>
          <p:cNvPr id="23" name="object 15"/>
          <p:cNvSpPr txBox="1"/>
          <p:nvPr/>
        </p:nvSpPr>
        <p:spPr>
          <a:xfrm>
            <a:off x="3851920" y="2193176"/>
            <a:ext cx="45459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DejaVu Sans"/>
                <a:cs typeface="DejaVu Sans"/>
              </a:rPr>
              <a:t>Signature </a:t>
            </a:r>
            <a:r>
              <a:rPr sz="1800" spc="-5" dirty="0">
                <a:latin typeface="DejaVu Sans"/>
                <a:cs typeface="DejaVu Sans"/>
              </a:rPr>
              <a:t>of beam loss: </a:t>
            </a:r>
            <a:r>
              <a:rPr sz="1800" b="1" spc="-5" dirty="0">
                <a:solidFill>
                  <a:srgbClr val="00CC00"/>
                </a:solidFill>
                <a:latin typeface="DejaVu Sans"/>
                <a:cs typeface="DejaVu Sans"/>
              </a:rPr>
              <a:t>fast</a:t>
            </a:r>
            <a:r>
              <a:rPr sz="1800" b="1" spc="30" dirty="0">
                <a:solidFill>
                  <a:srgbClr val="00CC00"/>
                </a:solidFill>
                <a:latin typeface="DejaVu Sans"/>
                <a:cs typeface="DejaVu Sans"/>
              </a:rPr>
              <a:t> </a:t>
            </a:r>
            <a:r>
              <a:rPr sz="1800" b="1" spc="-5" dirty="0">
                <a:solidFill>
                  <a:srgbClr val="00CC00"/>
                </a:solidFill>
                <a:latin typeface="DejaVu Sans"/>
                <a:cs typeface="DejaVu Sans"/>
              </a:rPr>
              <a:t>neutrons</a:t>
            </a:r>
            <a:endParaRPr sz="1800" dirty="0">
              <a:latin typeface="DejaVu Sans"/>
              <a:cs typeface="DejaVu Sans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004048" y="6581001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Developed</a:t>
            </a:r>
            <a:r>
              <a:rPr lang="it-IT" sz="1200" i="1" dirty="0"/>
              <a:t> by CEA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2240759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4787900" y="836613"/>
            <a:ext cx="4392613" cy="4170362"/>
            <a:chOff x="1701" y="395"/>
            <a:chExt cx="2767" cy="2627"/>
          </a:xfrm>
        </p:grpSpPr>
        <p:pic>
          <p:nvPicPr>
            <p:cNvPr id="3" name="Picture 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63" y="1093"/>
              <a:ext cx="1650" cy="1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2956" y="1057"/>
              <a:ext cx="496" cy="495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956" y="1552"/>
              <a:ext cx="421" cy="49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031" y="1577"/>
              <a:ext cx="25" cy="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080" y="1527"/>
              <a:ext cx="25" cy="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30" y="1577"/>
              <a:ext cx="25" cy="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228" y="1551"/>
              <a:ext cx="25" cy="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3303" y="1601"/>
              <a:ext cx="25" cy="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087" y="1548"/>
              <a:ext cx="99" cy="471"/>
            </a:xfrm>
            <a:custGeom>
              <a:avLst/>
              <a:gdLst>
                <a:gd name="T0" fmla="*/ 0 w 182"/>
                <a:gd name="T1" fmla="*/ 0 h 862"/>
                <a:gd name="T2" fmla="*/ 16460344 w 182"/>
                <a:gd name="T3" fmla="*/ 17062325 h 862"/>
                <a:gd name="T4" fmla="*/ 16460344 w 182"/>
                <a:gd name="T5" fmla="*/ 17062325 h 862"/>
                <a:gd name="T6" fmla="*/ 0 60000 65536"/>
                <a:gd name="T7" fmla="*/ 0 60000 65536"/>
                <a:gd name="T8" fmla="*/ 0 60000 65536"/>
                <a:gd name="T9" fmla="*/ 0 w 182"/>
                <a:gd name="T10" fmla="*/ 0 h 862"/>
                <a:gd name="T11" fmla="*/ 182 w 182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62">
                  <a:moveTo>
                    <a:pt x="0" y="0"/>
                  </a:moveTo>
                  <a:cubicBezTo>
                    <a:pt x="7" y="200"/>
                    <a:pt x="15" y="401"/>
                    <a:pt x="45" y="545"/>
                  </a:cubicBezTo>
                  <a:cubicBezTo>
                    <a:pt x="75" y="689"/>
                    <a:pt x="128" y="775"/>
                    <a:pt x="182" y="86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044" y="1611"/>
              <a:ext cx="99" cy="396"/>
            </a:xfrm>
            <a:custGeom>
              <a:avLst/>
              <a:gdLst>
                <a:gd name="T0" fmla="*/ 0 w 182"/>
                <a:gd name="T1" fmla="*/ 0 h 862"/>
                <a:gd name="T2" fmla="*/ 16460344 w 182"/>
                <a:gd name="T3" fmla="*/ 4260222 h 862"/>
                <a:gd name="T4" fmla="*/ 16460344 w 182"/>
                <a:gd name="T5" fmla="*/ 4260222 h 862"/>
                <a:gd name="T6" fmla="*/ 0 60000 65536"/>
                <a:gd name="T7" fmla="*/ 0 60000 65536"/>
                <a:gd name="T8" fmla="*/ 0 60000 65536"/>
                <a:gd name="T9" fmla="*/ 0 w 182"/>
                <a:gd name="T10" fmla="*/ 0 h 862"/>
                <a:gd name="T11" fmla="*/ 182 w 182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62">
                  <a:moveTo>
                    <a:pt x="0" y="0"/>
                  </a:moveTo>
                  <a:cubicBezTo>
                    <a:pt x="7" y="200"/>
                    <a:pt x="15" y="401"/>
                    <a:pt x="45" y="545"/>
                  </a:cubicBezTo>
                  <a:cubicBezTo>
                    <a:pt x="75" y="689"/>
                    <a:pt x="128" y="775"/>
                    <a:pt x="182" y="86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36" y="1596"/>
              <a:ext cx="44" cy="376"/>
            </a:xfrm>
            <a:custGeom>
              <a:avLst/>
              <a:gdLst>
                <a:gd name="T0" fmla="*/ 417253590 w 54"/>
                <a:gd name="T1" fmla="*/ 0 h 680"/>
                <a:gd name="T2" fmla="*/ 417253590 w 54"/>
                <a:gd name="T3" fmla="*/ 18765499 h 680"/>
                <a:gd name="T4" fmla="*/ 417253590 w 54"/>
                <a:gd name="T5" fmla="*/ 18765499 h 680"/>
                <a:gd name="T6" fmla="*/ 0 60000 65536"/>
                <a:gd name="T7" fmla="*/ 0 60000 65536"/>
                <a:gd name="T8" fmla="*/ 0 60000 65536"/>
                <a:gd name="T9" fmla="*/ 0 w 54"/>
                <a:gd name="T10" fmla="*/ 0 h 680"/>
                <a:gd name="T11" fmla="*/ 54 w 54"/>
                <a:gd name="T12" fmla="*/ 680 h 6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680">
                  <a:moveTo>
                    <a:pt x="8" y="0"/>
                  </a:moveTo>
                  <a:cubicBezTo>
                    <a:pt x="4" y="193"/>
                    <a:pt x="0" y="386"/>
                    <a:pt x="8" y="499"/>
                  </a:cubicBezTo>
                  <a:cubicBezTo>
                    <a:pt x="16" y="612"/>
                    <a:pt x="35" y="646"/>
                    <a:pt x="54" y="68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42" y="1646"/>
              <a:ext cx="87" cy="371"/>
            </a:xfrm>
            <a:custGeom>
              <a:avLst/>
              <a:gdLst>
                <a:gd name="T0" fmla="*/ 17254626 w 159"/>
                <a:gd name="T1" fmla="*/ 0 h 681"/>
                <a:gd name="T2" fmla="*/ 17254626 w 159"/>
                <a:gd name="T3" fmla="*/ 16662603 h 681"/>
                <a:gd name="T4" fmla="*/ 0 w 159"/>
                <a:gd name="T5" fmla="*/ 16662603 h 681"/>
                <a:gd name="T6" fmla="*/ 0 60000 65536"/>
                <a:gd name="T7" fmla="*/ 0 60000 65536"/>
                <a:gd name="T8" fmla="*/ 0 60000 65536"/>
                <a:gd name="T9" fmla="*/ 0 w 159"/>
                <a:gd name="T10" fmla="*/ 0 h 681"/>
                <a:gd name="T11" fmla="*/ 159 w 159"/>
                <a:gd name="T12" fmla="*/ 681 h 6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681">
                  <a:moveTo>
                    <a:pt x="136" y="0"/>
                  </a:moveTo>
                  <a:cubicBezTo>
                    <a:pt x="147" y="148"/>
                    <a:pt x="159" y="296"/>
                    <a:pt x="136" y="409"/>
                  </a:cubicBezTo>
                  <a:cubicBezTo>
                    <a:pt x="113" y="522"/>
                    <a:pt x="56" y="601"/>
                    <a:pt x="0" y="68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213" y="1583"/>
              <a:ext cx="28" cy="445"/>
            </a:xfrm>
            <a:custGeom>
              <a:avLst/>
              <a:gdLst>
                <a:gd name="T0" fmla="*/ 15176327 w 52"/>
                <a:gd name="T1" fmla="*/ 0 h 816"/>
                <a:gd name="T2" fmla="*/ 15176327 w 52"/>
                <a:gd name="T3" fmla="*/ 16799142 h 816"/>
                <a:gd name="T4" fmla="*/ 0 w 52"/>
                <a:gd name="T5" fmla="*/ 16799142 h 816"/>
                <a:gd name="T6" fmla="*/ 0 60000 65536"/>
                <a:gd name="T7" fmla="*/ 0 60000 65536"/>
                <a:gd name="T8" fmla="*/ 0 60000 65536"/>
                <a:gd name="T9" fmla="*/ 0 w 52"/>
                <a:gd name="T10" fmla="*/ 0 h 816"/>
                <a:gd name="T11" fmla="*/ 52 w 52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816">
                  <a:moveTo>
                    <a:pt x="45" y="0"/>
                  </a:moveTo>
                  <a:cubicBezTo>
                    <a:pt x="48" y="181"/>
                    <a:pt x="52" y="363"/>
                    <a:pt x="45" y="499"/>
                  </a:cubicBezTo>
                  <a:cubicBezTo>
                    <a:pt x="38" y="635"/>
                    <a:pt x="19" y="725"/>
                    <a:pt x="0" y="8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51" y="2052"/>
              <a:ext cx="72" cy="149"/>
            </a:xfrm>
            <a:custGeom>
              <a:avLst/>
              <a:gdLst>
                <a:gd name="T0" fmla="*/ 380104 w 212"/>
                <a:gd name="T1" fmla="*/ 0 h 371"/>
                <a:gd name="T2" fmla="*/ 380104 w 212"/>
                <a:gd name="T3" fmla="*/ 1453541 h 371"/>
                <a:gd name="T4" fmla="*/ 380104 w 212"/>
                <a:gd name="T5" fmla="*/ 1453541 h 371"/>
                <a:gd name="T6" fmla="*/ 380104 w 212"/>
                <a:gd name="T7" fmla="*/ 1453541 h 371"/>
                <a:gd name="T8" fmla="*/ 380104 w 212"/>
                <a:gd name="T9" fmla="*/ 1453541 h 371"/>
                <a:gd name="T10" fmla="*/ 380104 w 212"/>
                <a:gd name="T11" fmla="*/ 1453541 h 371"/>
                <a:gd name="T12" fmla="*/ 380104 w 212"/>
                <a:gd name="T13" fmla="*/ 1453541 h 371"/>
                <a:gd name="T14" fmla="*/ 380104 w 212"/>
                <a:gd name="T15" fmla="*/ 0 h 3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2"/>
                <a:gd name="T25" fmla="*/ 0 h 371"/>
                <a:gd name="T26" fmla="*/ 212 w 212"/>
                <a:gd name="T27" fmla="*/ 371 h 3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2" h="371">
                  <a:moveTo>
                    <a:pt x="106" y="0"/>
                  </a:moveTo>
                  <a:cubicBezTo>
                    <a:pt x="76" y="0"/>
                    <a:pt x="30" y="174"/>
                    <a:pt x="15" y="227"/>
                  </a:cubicBezTo>
                  <a:cubicBezTo>
                    <a:pt x="0" y="280"/>
                    <a:pt x="7" y="294"/>
                    <a:pt x="15" y="317"/>
                  </a:cubicBezTo>
                  <a:cubicBezTo>
                    <a:pt x="23" y="340"/>
                    <a:pt x="38" y="355"/>
                    <a:pt x="61" y="363"/>
                  </a:cubicBezTo>
                  <a:cubicBezTo>
                    <a:pt x="84" y="371"/>
                    <a:pt x="128" y="371"/>
                    <a:pt x="151" y="363"/>
                  </a:cubicBezTo>
                  <a:cubicBezTo>
                    <a:pt x="174" y="355"/>
                    <a:pt x="189" y="340"/>
                    <a:pt x="197" y="317"/>
                  </a:cubicBezTo>
                  <a:cubicBezTo>
                    <a:pt x="205" y="294"/>
                    <a:pt x="212" y="280"/>
                    <a:pt x="197" y="227"/>
                  </a:cubicBezTo>
                  <a:cubicBezTo>
                    <a:pt x="182" y="174"/>
                    <a:pt x="136" y="0"/>
                    <a:pt x="10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CFEA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127" y="2392"/>
              <a:ext cx="117" cy="223"/>
            </a:xfrm>
            <a:custGeom>
              <a:avLst/>
              <a:gdLst>
                <a:gd name="T0" fmla="*/ 18481142 w 212"/>
                <a:gd name="T1" fmla="*/ 0 h 371"/>
                <a:gd name="T2" fmla="*/ 18481142 w 212"/>
                <a:gd name="T3" fmla="*/ 36591155 h 371"/>
                <a:gd name="T4" fmla="*/ 18481142 w 212"/>
                <a:gd name="T5" fmla="*/ 36591155 h 371"/>
                <a:gd name="T6" fmla="*/ 18481142 w 212"/>
                <a:gd name="T7" fmla="*/ 36591155 h 371"/>
                <a:gd name="T8" fmla="*/ 18481142 w 212"/>
                <a:gd name="T9" fmla="*/ 36591155 h 371"/>
                <a:gd name="T10" fmla="*/ 18481142 w 212"/>
                <a:gd name="T11" fmla="*/ 36591155 h 371"/>
                <a:gd name="T12" fmla="*/ 18481142 w 212"/>
                <a:gd name="T13" fmla="*/ 36591155 h 371"/>
                <a:gd name="T14" fmla="*/ 18481142 w 212"/>
                <a:gd name="T15" fmla="*/ 0 h 3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2"/>
                <a:gd name="T25" fmla="*/ 0 h 371"/>
                <a:gd name="T26" fmla="*/ 212 w 212"/>
                <a:gd name="T27" fmla="*/ 371 h 3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2" h="371">
                  <a:moveTo>
                    <a:pt x="106" y="0"/>
                  </a:moveTo>
                  <a:cubicBezTo>
                    <a:pt x="76" y="0"/>
                    <a:pt x="30" y="174"/>
                    <a:pt x="15" y="227"/>
                  </a:cubicBezTo>
                  <a:cubicBezTo>
                    <a:pt x="0" y="280"/>
                    <a:pt x="7" y="294"/>
                    <a:pt x="15" y="317"/>
                  </a:cubicBezTo>
                  <a:cubicBezTo>
                    <a:pt x="23" y="340"/>
                    <a:pt x="38" y="355"/>
                    <a:pt x="61" y="363"/>
                  </a:cubicBezTo>
                  <a:cubicBezTo>
                    <a:pt x="84" y="371"/>
                    <a:pt x="128" y="371"/>
                    <a:pt x="151" y="363"/>
                  </a:cubicBezTo>
                  <a:cubicBezTo>
                    <a:pt x="174" y="355"/>
                    <a:pt x="189" y="340"/>
                    <a:pt x="197" y="317"/>
                  </a:cubicBezTo>
                  <a:cubicBezTo>
                    <a:pt x="205" y="294"/>
                    <a:pt x="212" y="280"/>
                    <a:pt x="197" y="227"/>
                  </a:cubicBezTo>
                  <a:cubicBezTo>
                    <a:pt x="182" y="174"/>
                    <a:pt x="136" y="0"/>
                    <a:pt x="10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CFEA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183" y="2209"/>
              <a:ext cx="4" cy="173"/>
            </a:xfrm>
            <a:custGeom>
              <a:avLst/>
              <a:gdLst>
                <a:gd name="T0" fmla="*/ 24413186 w 7"/>
                <a:gd name="T1" fmla="*/ 0 h 317"/>
                <a:gd name="T2" fmla="*/ 24413186 w 7"/>
                <a:gd name="T3" fmla="*/ 16897546 h 317"/>
                <a:gd name="T4" fmla="*/ 0 60000 65536"/>
                <a:gd name="T5" fmla="*/ 0 60000 65536"/>
                <a:gd name="T6" fmla="*/ 0 w 7"/>
                <a:gd name="T7" fmla="*/ 0 h 317"/>
                <a:gd name="T8" fmla="*/ 7 w 7"/>
                <a:gd name="T9" fmla="*/ 317 h 3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317">
                  <a:moveTo>
                    <a:pt x="7" y="0"/>
                  </a:moveTo>
                  <a:cubicBezTo>
                    <a:pt x="3" y="136"/>
                    <a:pt x="0" y="272"/>
                    <a:pt x="7" y="31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25"/>
            <p:cNvSpPr txBox="1">
              <a:spLocks noChangeArrowheads="1"/>
            </p:cNvSpPr>
            <p:nvPr/>
          </p:nvSpPr>
          <p:spPr bwMode="auto">
            <a:xfrm>
              <a:off x="3396" y="842"/>
              <a:ext cx="34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latin typeface="Comic Sans MS" pitchFamily="66" charset="0"/>
                </a:rPr>
                <a:t>n’</a:t>
              </a:r>
            </a:p>
          </p:txBody>
        </p:sp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>
              <a:off x="2109" y="1250"/>
              <a:ext cx="3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3377" y="1497"/>
              <a:ext cx="3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latin typeface="Comic Sans MS" pitchFamily="66" charset="0"/>
                </a:rPr>
                <a:t>p</a:t>
              </a: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2399" y="2690"/>
              <a:ext cx="1586" cy="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3" name="Text Box 29"/>
            <p:cNvSpPr txBox="1">
              <a:spLocks noChangeArrowheads="1"/>
            </p:cNvSpPr>
            <p:nvPr/>
          </p:nvSpPr>
          <p:spPr bwMode="auto">
            <a:xfrm>
              <a:off x="2606" y="2791"/>
              <a:ext cx="143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Comic Sans MS" pitchFamily="66" charset="0"/>
                </a:rPr>
                <a:t>2D Readout Board</a:t>
              </a:r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1973" y="395"/>
              <a:ext cx="167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omic Sans MS" pitchFamily="66" charset="0"/>
                </a:rPr>
                <a:t>Antistatic HDPE layer </a:t>
              </a:r>
            </a:p>
            <a:p>
              <a:pPr algn="ctr"/>
              <a:r>
                <a:rPr lang="en-US">
                  <a:latin typeface="Comic Sans MS" pitchFamily="66" charset="0"/>
                </a:rPr>
                <a:t>(no charging up)</a:t>
              </a:r>
            </a:p>
          </p:txBody>
        </p:sp>
        <p:sp>
          <p:nvSpPr>
            <p:cNvPr id="25" name="Text Box 33"/>
            <p:cNvSpPr txBox="1">
              <a:spLocks noChangeArrowheads="1"/>
            </p:cNvSpPr>
            <p:nvPr/>
          </p:nvSpPr>
          <p:spPr bwMode="auto">
            <a:xfrm>
              <a:off x="1729" y="1976"/>
              <a:ext cx="7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THGEM</a:t>
              </a:r>
              <a:r>
                <a:rPr lang="en-US" b="1" baseline="-25000">
                  <a:solidFill>
                    <a:srgbClr val="FF0000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26" name="Text Box 34"/>
            <p:cNvSpPr txBox="1">
              <a:spLocks noChangeArrowheads="1"/>
            </p:cNvSpPr>
            <p:nvPr/>
          </p:nvSpPr>
          <p:spPr bwMode="auto">
            <a:xfrm>
              <a:off x="1729" y="2395"/>
              <a:ext cx="7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0000"/>
                  </a:solidFill>
                  <a:latin typeface="Comic Sans MS" pitchFamily="66" charset="0"/>
                </a:rPr>
                <a:t>THGEM</a:t>
              </a:r>
              <a:r>
                <a:rPr lang="en-US" b="1" baseline="-25000">
                  <a:solidFill>
                    <a:srgbClr val="FF0000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27" name="Line 3"/>
            <p:cNvSpPr>
              <a:spLocks noChangeShapeType="1"/>
            </p:cNvSpPr>
            <p:nvPr/>
          </p:nvSpPr>
          <p:spPr bwMode="auto">
            <a:xfrm>
              <a:off x="2189" y="1552"/>
              <a:ext cx="767" cy="0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Isosceles Triangle 36"/>
            <p:cNvSpPr/>
            <p:nvPr/>
          </p:nvSpPr>
          <p:spPr>
            <a:xfrm>
              <a:off x="2973" y="2692"/>
              <a:ext cx="421" cy="99"/>
            </a:xfrm>
            <a:prstGeom prst="triangle">
              <a:avLst/>
            </a:prstGeom>
            <a:gradFill flip="none" rotWithShape="1">
              <a:gsLst>
                <a:gs pos="2600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 flipH="1" flipV="1">
              <a:off x="4060" y="1114"/>
              <a:ext cx="0" cy="1543"/>
            </a:xfrm>
            <a:prstGeom prst="line">
              <a:avLst/>
            </a:prstGeom>
            <a:noFill/>
            <a:ln w="31750">
              <a:solidFill>
                <a:srgbClr val="6600CC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3194" y="2574"/>
              <a:ext cx="0" cy="173"/>
            </a:xfrm>
            <a:custGeom>
              <a:avLst/>
              <a:gdLst>
                <a:gd name="T0" fmla="*/ 0 w 7"/>
                <a:gd name="T1" fmla="*/ 0 h 317"/>
                <a:gd name="T2" fmla="*/ 0 w 7"/>
                <a:gd name="T3" fmla="*/ 16897546 h 317"/>
                <a:gd name="T4" fmla="*/ 0 60000 65536"/>
                <a:gd name="T5" fmla="*/ 0 60000 65536"/>
                <a:gd name="T6" fmla="*/ 0 w 7"/>
                <a:gd name="T7" fmla="*/ 0 h 317"/>
                <a:gd name="T8" fmla="*/ 0 w 7"/>
                <a:gd name="T9" fmla="*/ 317 h 3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317">
                  <a:moveTo>
                    <a:pt x="7" y="0"/>
                  </a:moveTo>
                  <a:cubicBezTo>
                    <a:pt x="3" y="136"/>
                    <a:pt x="0" y="272"/>
                    <a:pt x="7" y="31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31" name="Straight Connector 64"/>
            <p:cNvCxnSpPr/>
            <p:nvPr/>
          </p:nvCxnSpPr>
          <p:spPr>
            <a:xfrm flipH="1">
              <a:off x="1899" y="1140"/>
              <a:ext cx="49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66"/>
            <p:cNvCxnSpPr/>
            <p:nvPr/>
          </p:nvCxnSpPr>
          <p:spPr>
            <a:xfrm flipH="1">
              <a:off x="1913" y="1868"/>
              <a:ext cx="49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67"/>
            <p:cNvCxnSpPr/>
            <p:nvPr/>
          </p:nvCxnSpPr>
          <p:spPr>
            <a:xfrm>
              <a:off x="1928" y="1143"/>
              <a:ext cx="5" cy="718"/>
            </a:xfrm>
            <a:prstGeom prst="line">
              <a:avLst/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26"/>
            <p:cNvSpPr txBox="1">
              <a:spLocks noChangeArrowheads="1"/>
            </p:cNvSpPr>
            <p:nvPr/>
          </p:nvSpPr>
          <p:spPr bwMode="auto">
            <a:xfrm>
              <a:off x="1701" y="1386"/>
              <a:ext cx="39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>
                  <a:latin typeface="Comic Sans MS" pitchFamily="66" charset="0"/>
                </a:rPr>
                <a:t>Δ</a:t>
              </a:r>
              <a:r>
                <a:rPr lang="en-US" sz="2000">
                  <a:latin typeface="Comic Sans MS" pitchFamily="66" charset="0"/>
                </a:rPr>
                <a:t>V</a:t>
              </a:r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 flipH="1" flipV="1">
              <a:off x="2778" y="804"/>
              <a:ext cx="143" cy="4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31"/>
            <p:cNvSpPr txBox="1">
              <a:spLocks noChangeArrowheads="1"/>
            </p:cNvSpPr>
            <p:nvPr/>
          </p:nvSpPr>
          <p:spPr bwMode="auto">
            <a:xfrm>
              <a:off x="4037" y="1697"/>
              <a:ext cx="4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>
                  <a:solidFill>
                    <a:srgbClr val="6600CC"/>
                  </a:solidFill>
                  <a:latin typeface="Comic Sans MS" pitchFamily="66" charset="0"/>
                </a:rPr>
                <a:t>E</a:t>
              </a:r>
            </a:p>
          </p:txBody>
        </p:sp>
      </p:grp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250825" y="1196975"/>
            <a:ext cx="4105275" cy="200054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288925" eaLnBrk="0" hangingPunct="0">
              <a:tabLst>
                <a:tab pos="187325" algn="l"/>
              </a:tabLst>
            </a:pP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Detector Concept:</a:t>
            </a:r>
          </a:p>
          <a:p>
            <a:pPr defTabSz="288925" eaLnBrk="0" hangingPunct="0">
              <a:buFontTx/>
              <a:buChar char="•"/>
              <a:tabLst>
                <a:tab pos="187325" algn="l"/>
              </a:tabLs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scatter on 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HDPE-radiator 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foils, 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escape the foil. </a:t>
            </a:r>
          </a:p>
          <a:p>
            <a:pPr defTabSz="288925" eaLnBrk="0" hangingPunct="0">
              <a:buFontTx/>
              <a:buChar char="•"/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4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induce 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400" baseline="300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in gaseous conversion gap.</a:t>
            </a:r>
          </a:p>
          <a:p>
            <a:pPr defTabSz="288925" eaLnBrk="0" hangingPunct="0">
              <a:buFontTx/>
              <a:buChar char="•"/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400" baseline="300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multiplied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localized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in THGEM-detector.</a:t>
            </a:r>
          </a:p>
          <a:p>
            <a:pPr defTabSz="288925" eaLnBrk="0" hangingPunct="0">
              <a:buFontTx/>
              <a:buChar char="•"/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Combine several 1D radiographs 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                     2D cross sectional tomography</a:t>
            </a:r>
            <a:r>
              <a:rPr lang="en-GB" sz="1400" dirty="0">
                <a:latin typeface="Comic Sans MS" pitchFamily="66" charset="0"/>
                <a:sym typeface="Wingdings" pitchFamily="2" charset="2"/>
              </a:rPr>
              <a:t>. </a:t>
            </a:r>
            <a:endParaRPr lang="en-GB" sz="1400" dirty="0">
              <a:latin typeface="Comic Sans MS" pitchFamily="66" charset="0"/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179388" y="3759200"/>
            <a:ext cx="4537075" cy="242887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288925" eaLnBrk="0" hangingPunct="0">
              <a:tabLst>
                <a:tab pos="187325" algn="l"/>
              </a:tabLs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Detector design: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Foils thickness (2.5 MeV neutron)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Gas gap thickness (Deposited Energy)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Converter height (Axial resolution)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Number of converter foils (Detector Length)</a:t>
            </a:r>
          </a:p>
          <a:p>
            <a:pPr defTabSz="288925" eaLnBrk="0" hangingPunct="0">
              <a:tabLst>
                <a:tab pos="187325" algn="l"/>
              </a:tabLst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88925" eaLnBrk="0" hangingPunct="0">
              <a:tabLst>
                <a:tab pos="187325" algn="l"/>
              </a:tabLs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Detector Performances: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Spatial Resolution </a:t>
            </a:r>
          </a:p>
          <a:p>
            <a:pPr defTabSz="288925" eaLnBrk="0" hangingPunct="0">
              <a:tabLst>
                <a:tab pos="187325" algn="l"/>
              </a:tabLs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-) Efficiency of transport e- in small gap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88925" eaLnBrk="0" hangingPunct="0">
              <a:tabLst>
                <a:tab pos="187325" algn="l"/>
              </a:tabLs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-) Detector Efficiency</a:t>
            </a: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5148263" y="5300663"/>
            <a:ext cx="36718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08000"/>
                </a:solidFill>
                <a:latin typeface="Comic Sans MS" pitchFamily="66" charset="0"/>
              </a:rPr>
              <a:t>Cortesi et al. 20012 </a:t>
            </a:r>
            <a:r>
              <a:rPr lang="en-US" sz="1400" b="1" i="1">
                <a:solidFill>
                  <a:srgbClr val="008000"/>
                </a:solidFill>
                <a:latin typeface="Comic Sans MS" pitchFamily="66" charset="0"/>
              </a:rPr>
              <a:t>JINST 7 C02056</a:t>
            </a:r>
            <a:endParaRPr lang="en-US" sz="1400" b="1">
              <a:solidFill>
                <a:srgbClr val="008000"/>
              </a:solidFill>
              <a:latin typeface="Comic Sans MS" pitchFamily="66" charset="0"/>
            </a:endParaRPr>
          </a:p>
          <a:p>
            <a:pPr eaLnBrk="0" hangingPunct="0"/>
            <a:endParaRPr lang="en-US" b="1">
              <a:solidFill>
                <a:srgbClr val="339933"/>
              </a:solidFill>
              <a:latin typeface="Comic Sans MS" pitchFamily="66" charset="0"/>
            </a:endParaRPr>
          </a:p>
        </p:txBody>
      </p:sp>
      <p:sp>
        <p:nvSpPr>
          <p:cNvPr id="40" name="Rettangolo 39"/>
          <p:cNvSpPr/>
          <p:nvPr/>
        </p:nvSpPr>
        <p:spPr>
          <a:xfrm>
            <a:off x="527050" y="-948"/>
            <a:ext cx="78867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Multi-layer converter + THGEM  detector</a:t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116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34280"/>
            <a:ext cx="8229600" cy="1143000"/>
          </a:xfrm>
        </p:spPr>
        <p:txBody>
          <a:bodyPr/>
          <a:lstStyle/>
          <a:p>
            <a:r>
              <a:rPr lang="it-IT" sz="3600" dirty="0" err="1"/>
              <a:t>Conclusions</a:t>
            </a:r>
            <a:endParaRPr lang="en-GB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9081" y="908720"/>
            <a:ext cx="8229600" cy="4525963"/>
          </a:xfrm>
        </p:spPr>
        <p:txBody>
          <a:bodyPr/>
          <a:lstStyle/>
          <a:p>
            <a:r>
              <a:rPr lang="it-IT" sz="2800" dirty="0"/>
              <a:t>The </a:t>
            </a:r>
            <a:r>
              <a:rPr lang="it-IT" sz="2800" dirty="0" err="1"/>
              <a:t>concept</a:t>
            </a:r>
            <a:r>
              <a:rPr lang="it-IT" sz="2800" dirty="0"/>
              <a:t> of a </a:t>
            </a:r>
            <a:r>
              <a:rPr lang="it-IT" sz="2800" dirty="0" err="1"/>
              <a:t>neutron</a:t>
            </a:r>
            <a:r>
              <a:rPr lang="it-IT" sz="2800" dirty="0"/>
              <a:t> detector </a:t>
            </a:r>
            <a:r>
              <a:rPr lang="it-IT" sz="2800" dirty="0" err="1"/>
              <a:t>is</a:t>
            </a:r>
            <a:r>
              <a:rPr lang="it-IT" sz="2800" dirty="0"/>
              <a:t> </a:t>
            </a:r>
            <a:r>
              <a:rPr lang="it-IT" sz="2800" dirty="0" err="1"/>
              <a:t>quite</a:t>
            </a:r>
            <a:r>
              <a:rPr lang="it-IT" sz="2800" dirty="0"/>
              <a:t> </a:t>
            </a:r>
            <a:r>
              <a:rPr lang="it-IT" sz="2800" dirty="0" err="1"/>
              <a:t>difference</a:t>
            </a:r>
            <a:r>
              <a:rPr lang="it-IT" sz="2800" dirty="0"/>
              <a:t> from the </a:t>
            </a:r>
            <a:r>
              <a:rPr lang="it-IT" sz="2800" dirty="0" err="1"/>
              <a:t>concept</a:t>
            </a:r>
            <a:r>
              <a:rPr lang="it-IT" sz="2800" dirty="0"/>
              <a:t> of </a:t>
            </a:r>
            <a:r>
              <a:rPr lang="it-IT" sz="2800" dirty="0" err="1"/>
              <a:t>charged</a:t>
            </a:r>
            <a:r>
              <a:rPr lang="it-IT" sz="2800" dirty="0"/>
              <a:t> </a:t>
            </a:r>
            <a:r>
              <a:rPr lang="it-IT" sz="2800" dirty="0" err="1"/>
              <a:t>particle</a:t>
            </a:r>
            <a:r>
              <a:rPr lang="it-IT" sz="2800" dirty="0"/>
              <a:t> detector</a:t>
            </a:r>
          </a:p>
          <a:p>
            <a:pPr lvl="1"/>
            <a:r>
              <a:rPr lang="it-IT" sz="2800" dirty="0" err="1"/>
              <a:t>You</a:t>
            </a:r>
            <a:r>
              <a:rPr lang="it-IT" sz="2800" dirty="0"/>
              <a:t> </a:t>
            </a:r>
            <a:r>
              <a:rPr lang="it-IT" sz="2800" dirty="0" err="1"/>
              <a:t>have</a:t>
            </a:r>
            <a:r>
              <a:rPr lang="it-IT" sz="2800" dirty="0"/>
              <a:t> to face </a:t>
            </a:r>
            <a:r>
              <a:rPr lang="it-IT" sz="2800" dirty="0" err="1"/>
              <a:t>mainly</a:t>
            </a:r>
            <a:r>
              <a:rPr lang="it-IT" sz="2800" dirty="0"/>
              <a:t> with the «</a:t>
            </a:r>
            <a:r>
              <a:rPr lang="it-IT" sz="2800" dirty="0" err="1"/>
              <a:t>efficiency</a:t>
            </a:r>
            <a:r>
              <a:rPr lang="it-IT" sz="2800" dirty="0"/>
              <a:t>» </a:t>
            </a:r>
            <a:r>
              <a:rPr lang="it-IT" sz="2800" dirty="0" err="1"/>
              <a:t>challenge</a:t>
            </a:r>
            <a:endParaRPr lang="it-IT" sz="2800" dirty="0"/>
          </a:p>
          <a:p>
            <a:r>
              <a:rPr lang="it-IT" sz="2800" baseline="30000" dirty="0"/>
              <a:t>3</a:t>
            </a:r>
            <a:r>
              <a:rPr lang="it-IT" sz="2800" dirty="0"/>
              <a:t>He </a:t>
            </a:r>
            <a:r>
              <a:rPr lang="it-IT" sz="2800" dirty="0" err="1"/>
              <a:t>crisis</a:t>
            </a:r>
            <a:r>
              <a:rPr lang="it-IT" sz="2800" dirty="0"/>
              <a:t> and the </a:t>
            </a:r>
            <a:r>
              <a:rPr lang="it-IT" sz="2800" dirty="0" err="1"/>
              <a:t>need</a:t>
            </a:r>
            <a:r>
              <a:rPr lang="it-IT" sz="2800" dirty="0"/>
              <a:t> of high rate </a:t>
            </a:r>
            <a:r>
              <a:rPr lang="it-IT" sz="2800" dirty="0" err="1"/>
              <a:t>capability</a:t>
            </a:r>
            <a:r>
              <a:rPr lang="it-IT" sz="2800" dirty="0"/>
              <a:t> detectors </a:t>
            </a:r>
            <a:r>
              <a:rPr lang="it-IT" sz="2800" dirty="0" err="1"/>
              <a:t>fostered</a:t>
            </a:r>
            <a:r>
              <a:rPr lang="it-IT" sz="2800" dirty="0"/>
              <a:t> </a:t>
            </a:r>
            <a:r>
              <a:rPr lang="it-IT" sz="2800" dirty="0" err="1"/>
              <a:t>several</a:t>
            </a:r>
            <a:r>
              <a:rPr lang="it-IT" sz="2800" dirty="0"/>
              <a:t> </a:t>
            </a:r>
            <a:r>
              <a:rPr lang="it-IT" sz="2800" dirty="0" err="1"/>
              <a:t>novel</a:t>
            </a:r>
            <a:r>
              <a:rPr lang="it-IT" sz="2800" dirty="0"/>
              <a:t> </a:t>
            </a:r>
            <a:r>
              <a:rPr lang="it-IT" sz="2800" dirty="0" err="1"/>
              <a:t>applications</a:t>
            </a:r>
            <a:endParaRPr lang="it-IT" sz="2800" dirty="0"/>
          </a:p>
          <a:p>
            <a:r>
              <a:rPr lang="it-IT" sz="2800" dirty="0" err="1"/>
              <a:t>Novel</a:t>
            </a:r>
            <a:r>
              <a:rPr lang="it-IT" sz="2800" dirty="0"/>
              <a:t> </a:t>
            </a:r>
            <a:r>
              <a:rPr lang="it-IT" sz="2800" dirty="0" err="1"/>
              <a:t>wire</a:t>
            </a:r>
            <a:r>
              <a:rPr lang="it-IT" sz="2800" dirty="0"/>
              <a:t>, RPC and MPGD </a:t>
            </a:r>
            <a:r>
              <a:rPr lang="it-IT" sz="2800" dirty="0" err="1"/>
              <a:t>solutions</a:t>
            </a:r>
            <a:r>
              <a:rPr lang="it-IT" sz="2800" dirty="0"/>
              <a:t> </a:t>
            </a:r>
            <a:r>
              <a:rPr lang="it-IT" sz="2800" dirty="0" err="1"/>
              <a:t>have</a:t>
            </a:r>
            <a:r>
              <a:rPr lang="it-IT" sz="2800" dirty="0"/>
              <a:t> </a:t>
            </a:r>
            <a:r>
              <a:rPr lang="it-IT" sz="2800" dirty="0" err="1"/>
              <a:t>been</a:t>
            </a:r>
            <a:r>
              <a:rPr lang="it-IT" sz="2800" dirty="0"/>
              <a:t> </a:t>
            </a:r>
            <a:r>
              <a:rPr lang="it-IT" sz="2800" dirty="0" err="1"/>
              <a:t>successfully</a:t>
            </a:r>
            <a:r>
              <a:rPr lang="it-IT" sz="2800" dirty="0"/>
              <a:t> </a:t>
            </a:r>
            <a:r>
              <a:rPr lang="it-IT" sz="2800" dirty="0" err="1"/>
              <a:t>developed</a:t>
            </a:r>
            <a:r>
              <a:rPr lang="it-IT" sz="2800" dirty="0"/>
              <a:t> in the last 10-15 </a:t>
            </a:r>
            <a:r>
              <a:rPr lang="it-IT" sz="2800" dirty="0" err="1"/>
              <a:t>years</a:t>
            </a:r>
            <a:r>
              <a:rPr lang="it-IT" sz="2800" dirty="0"/>
              <a:t> and are </a:t>
            </a:r>
            <a:r>
              <a:rPr lang="it-IT" sz="2800" dirty="0" err="1"/>
              <a:t>considered</a:t>
            </a:r>
            <a:r>
              <a:rPr lang="it-IT" sz="2800" dirty="0"/>
              <a:t> </a:t>
            </a:r>
            <a:r>
              <a:rPr lang="it-IT" sz="2800" dirty="0" err="1"/>
              <a:t>enough</a:t>
            </a:r>
            <a:r>
              <a:rPr lang="it-IT" sz="2800" dirty="0"/>
              <a:t> mature to be </a:t>
            </a:r>
            <a:r>
              <a:rPr lang="it-IT" sz="2800" dirty="0" err="1"/>
              <a:t>used</a:t>
            </a:r>
            <a:r>
              <a:rPr lang="it-IT" sz="2800" dirty="0"/>
              <a:t> in future </a:t>
            </a:r>
            <a:r>
              <a:rPr lang="it-IT" sz="2800" dirty="0" err="1"/>
              <a:t>spallation</a:t>
            </a:r>
            <a:r>
              <a:rPr lang="it-IT" sz="2800" dirty="0"/>
              <a:t> sources like ESS</a:t>
            </a:r>
          </a:p>
          <a:p>
            <a:r>
              <a:rPr lang="it-IT" sz="2800" dirty="0"/>
              <a:t>In WP9 </a:t>
            </a:r>
            <a:r>
              <a:rPr lang="it-IT" sz="2800" dirty="0" err="1"/>
              <a:t>we</a:t>
            </a:r>
            <a:r>
              <a:rPr lang="it-IT" sz="2800" dirty="0"/>
              <a:t> </a:t>
            </a:r>
            <a:r>
              <a:rPr lang="it-IT" sz="2800" dirty="0" err="1"/>
              <a:t>have</a:t>
            </a:r>
            <a:r>
              <a:rPr lang="it-IT" sz="2800" dirty="0"/>
              <a:t> to start from </a:t>
            </a:r>
            <a:r>
              <a:rPr lang="it-IT" sz="2800" dirty="0" err="1"/>
              <a:t>this</a:t>
            </a:r>
            <a:r>
              <a:rPr lang="it-IT" sz="2800" dirty="0"/>
              <a:t> point and </a:t>
            </a:r>
            <a:r>
              <a:rPr lang="it-IT" sz="2800" dirty="0" err="1"/>
              <a:t>further</a:t>
            </a:r>
            <a:r>
              <a:rPr lang="it-IT" sz="2800" dirty="0"/>
              <a:t> </a:t>
            </a:r>
            <a:r>
              <a:rPr lang="it-IT" sz="2800" dirty="0" err="1"/>
              <a:t>advance</a:t>
            </a:r>
            <a:endParaRPr lang="it-IT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76799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457200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General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remarks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realize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a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detector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 </a:t>
            </a:r>
            <a:r>
              <a:rPr kumimoji="0" lang="it-IT" sz="3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possible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WP9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Guideline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97928" y="1487681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Detectors must be chosen/DESIGNED for the speciﬁc application.  Typical application is “counting above threshold”</a:t>
            </a:r>
          </a:p>
          <a:p>
            <a:endParaRPr lang="en-GB" sz="2400" dirty="0"/>
          </a:p>
          <a:p>
            <a:r>
              <a:rPr lang="en-GB" sz="2400" dirty="0"/>
              <a:t>Requirements to be considered when designing neutron detectors: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Gamma-ray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Count rate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Time/space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Environment (B ﬁeld, temperature etc)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Low budget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Low intrinsic radioactivity</a:t>
            </a:r>
          </a:p>
          <a:p>
            <a:endParaRPr lang="en-GB" sz="2400" dirty="0"/>
          </a:p>
          <a:p>
            <a:r>
              <a:rPr lang="en-GB" sz="2400" dirty="0"/>
              <a:t>Digitize! (if possible)</a:t>
            </a:r>
          </a:p>
        </p:txBody>
      </p:sp>
    </p:spTree>
    <p:extLst>
      <p:ext uri="{BB962C8B-B14F-4D97-AF65-F5344CB8AC3E}">
        <p14:creationId xmlns:p14="http://schemas.microsoft.com/office/powerpoint/2010/main" val="16369125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0872" y="2502024"/>
            <a:ext cx="8229600" cy="1143000"/>
          </a:xfrm>
        </p:spPr>
        <p:txBody>
          <a:bodyPr/>
          <a:lstStyle/>
          <a:p>
            <a:r>
              <a:rPr lang="it-IT" dirty="0" err="1"/>
              <a:t>Spare</a:t>
            </a:r>
            <a:r>
              <a:rPr lang="it-IT" dirty="0"/>
              <a:t> </a:t>
            </a:r>
            <a:r>
              <a:rPr lang="it-IT" dirty="0" err="1"/>
              <a:t>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036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36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Interaction</a:t>
            </a:r>
            <a:r>
              <a:rPr lang="it-IT" sz="3600" dirty="0">
                <a:solidFill>
                  <a:sysClr val="windowText" lastClr="000000"/>
                </a:solidFill>
                <a:latin typeface="Calibri"/>
              </a:rPr>
              <a:t> and </a:t>
            </a:r>
            <a:r>
              <a:rPr lang="it-IT" sz="3600" dirty="0" err="1">
                <a:solidFill>
                  <a:sysClr val="windowText" lastClr="000000"/>
                </a:solidFill>
                <a:latin typeface="Calibri"/>
              </a:rPr>
              <a:t>detection</a:t>
            </a:r>
            <a:r>
              <a:rPr lang="it-IT" sz="3600" dirty="0">
                <a:solidFill>
                  <a:sysClr val="windowText" lastClr="000000"/>
                </a:solidFill>
                <a:latin typeface="Calibri"/>
              </a:rPr>
              <a:t> (2/2)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1" y="620688"/>
            <a:ext cx="88527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realize</a:t>
            </a:r>
            <a:r>
              <a:rPr lang="it-IT" dirty="0"/>
              <a:t> a </a:t>
            </a:r>
            <a:r>
              <a:rPr lang="it-IT" dirty="0" err="1"/>
              <a:t>neutron</a:t>
            </a:r>
            <a:r>
              <a:rPr lang="it-IT" dirty="0"/>
              <a:t> detector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thus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a </a:t>
            </a:r>
            <a:r>
              <a:rPr lang="it-IT" dirty="0" err="1"/>
              <a:t>material</a:t>
            </a:r>
            <a:r>
              <a:rPr lang="it-IT" dirty="0"/>
              <a:t> with a </a:t>
            </a:r>
            <a:r>
              <a:rPr lang="it-IT" dirty="0" err="1"/>
              <a:t>sufficiently</a:t>
            </a:r>
            <a:r>
              <a:rPr lang="it-IT" dirty="0"/>
              <a:t> high cross </a:t>
            </a:r>
            <a:r>
              <a:rPr lang="it-IT" dirty="0" err="1"/>
              <a:t>section</a:t>
            </a:r>
            <a:r>
              <a:rPr lang="it-IT" dirty="0"/>
              <a:t>. Nature </a:t>
            </a:r>
            <a:r>
              <a:rPr lang="it-IT" dirty="0" err="1"/>
              <a:t>offers</a:t>
            </a:r>
            <a:r>
              <a:rPr lang="it-IT" dirty="0"/>
              <a:t> some (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materials</a:t>
            </a:r>
            <a:r>
              <a:rPr lang="it-IT" dirty="0"/>
              <a:t> with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features</a:t>
            </a:r>
            <a:r>
              <a:rPr lang="it-IT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materials</a:t>
            </a:r>
            <a:r>
              <a:rPr lang="it-IT" dirty="0"/>
              <a:t> </a:t>
            </a:r>
            <a:r>
              <a:rPr lang="en-US" altLang="en-US" dirty="0">
                <a:cs typeface="Arial" charset="0"/>
              </a:rPr>
              <a:t>are used to “convert” neutrons into charged particles</a:t>
            </a:r>
          </a:p>
          <a:p>
            <a:pPr lvl="1"/>
            <a:endParaRPr lang="en-US" altLang="en-US" dirty="0"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cs typeface="Arial" charset="0"/>
              </a:rPr>
              <a:t>Neutrons interact with nuclei	through the strong force and thus through nuclear </a:t>
            </a:r>
            <a:r>
              <a:rPr lang="en-US" altLang="en-US" dirty="0" err="1">
                <a:cs typeface="Arial" charset="0"/>
              </a:rPr>
              <a:t>intections</a:t>
            </a:r>
            <a:endParaRPr lang="en-US" altLang="en-US" dirty="0"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en-US" dirty="0"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2" descr="C:\Users\Gabriele\Documents\Work2013\Physics\NewPublications\bGEM-Mi\He3-Alt-X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3284984"/>
            <a:ext cx="3884191" cy="252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65" y="3573016"/>
            <a:ext cx="451473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723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aseline="3000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He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tubes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applications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– fast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neutrons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39552" y="587228"/>
            <a:ext cx="8147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aseline="30000" dirty="0"/>
              <a:t>3</a:t>
            </a:r>
            <a:r>
              <a:rPr lang="it-IT" dirty="0"/>
              <a:t>He detectors can be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detect</a:t>
            </a:r>
            <a:r>
              <a:rPr lang="it-IT" dirty="0"/>
              <a:t> fast </a:t>
            </a:r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an appropriate moderator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placed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the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b="1" dirty="0"/>
              <a:t>BONNER SPHERES </a:t>
            </a:r>
          </a:p>
        </p:txBody>
      </p:sp>
      <p:pic>
        <p:nvPicPr>
          <p:cNvPr id="8" name="Picture 2" descr="C:\Users\eaza\bss_paper\81m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456384" cy="19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acintosh HD:lavoro 2003-2011:NEUDOS 12:Lavoro generale su NESCOFI:bolo intero SHORT new.jpg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1800200" cy="260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Macintosh HD:lavoro 2003-2011:TESI Ph.D:FOTOGRAFIE UTILI:foto palle tutte assieme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5867400" cy="266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835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Basic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principle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realize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a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detector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049" name="Gruppo 2048"/>
          <p:cNvGrpSpPr/>
          <p:nvPr/>
        </p:nvGrpSpPr>
        <p:grpSpPr>
          <a:xfrm>
            <a:off x="467544" y="692696"/>
            <a:ext cx="9073008" cy="2925774"/>
            <a:chOff x="539552" y="764704"/>
            <a:chExt cx="9073008" cy="292577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850" b="52689"/>
            <a:stretch/>
          </p:blipFill>
          <p:spPr bwMode="auto">
            <a:xfrm>
              <a:off x="539552" y="764704"/>
              <a:ext cx="8555211" cy="2925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8" name="CasellaDiTesto 2047"/>
            <p:cNvSpPr txBox="1"/>
            <p:nvPr/>
          </p:nvSpPr>
          <p:spPr>
            <a:xfrm>
              <a:off x="8244408" y="1268760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i="1" dirty="0"/>
                <a:t>Storage</a:t>
              </a:r>
              <a:endParaRPr lang="en-GB" sz="2000" i="1" dirty="0"/>
            </a:p>
          </p:txBody>
        </p:sp>
      </p:grpSp>
      <p:sp>
        <p:nvSpPr>
          <p:cNvPr id="2051" name="CasellaDiTesto 2050"/>
          <p:cNvSpPr txBox="1"/>
          <p:nvPr/>
        </p:nvSpPr>
        <p:spPr>
          <a:xfrm>
            <a:off x="827584" y="5157192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Converter </a:t>
            </a:r>
            <a:r>
              <a:rPr lang="it-IT" dirty="0" err="1"/>
              <a:t>material</a:t>
            </a:r>
            <a:r>
              <a:rPr lang="it-IT" dirty="0"/>
              <a:t> </a:t>
            </a:r>
            <a:r>
              <a:rPr lang="it-IT" dirty="0" err="1"/>
              <a:t>depends</a:t>
            </a:r>
            <a:r>
              <a:rPr lang="it-IT" dirty="0"/>
              <a:t> on the </a:t>
            </a:r>
            <a:r>
              <a:rPr lang="it-IT" dirty="0" err="1"/>
              <a:t>neutron</a:t>
            </a:r>
            <a:r>
              <a:rPr lang="it-IT" dirty="0"/>
              <a:t> energy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</a:t>
            </a:r>
            <a:r>
              <a:rPr lang="it-IT" dirty="0" err="1"/>
              <a:t>detect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Detector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optimized</a:t>
            </a:r>
            <a:r>
              <a:rPr lang="it-IT" dirty="0"/>
              <a:t> </a:t>
            </a:r>
            <a:r>
              <a:rPr lang="it-IT" dirty="0" err="1"/>
              <a:t>following</a:t>
            </a:r>
            <a:r>
              <a:rPr lang="it-IT" dirty="0"/>
              <a:t> the </a:t>
            </a:r>
            <a:r>
              <a:rPr lang="it-IT" dirty="0" err="1"/>
              <a:t>requirements</a:t>
            </a:r>
            <a:r>
              <a:rPr lang="it-IT" dirty="0"/>
              <a:t> of the </a:t>
            </a:r>
            <a:r>
              <a:rPr lang="it-IT" dirty="0" err="1"/>
              <a:t>neutron</a:t>
            </a:r>
            <a:r>
              <a:rPr lang="it-IT" dirty="0"/>
              <a:t> science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</a:t>
            </a:r>
            <a:r>
              <a:rPr lang="it-IT" dirty="0" err="1"/>
              <a:t>explore</a:t>
            </a:r>
            <a:endParaRPr lang="it-IT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52242"/>
            <a:ext cx="68770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9753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Novel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wire</a:t>
            </a:r>
            <a:r>
              <a:rPr lang="it-IT" sz="2800" dirty="0">
                <a:solidFill>
                  <a:sysClr val="windowText" lastClr="000000"/>
                </a:solidFill>
                <a:latin typeface="Calibri"/>
              </a:rPr>
              <a:t>-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based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solutions</a:t>
            </a:r>
            <a:endParaRPr lang="it-IT" sz="2800" noProof="0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Jailousie</a:t>
            </a:r>
            <a:r>
              <a:rPr kumimoji="0" lang="it-IT" sz="2800" b="0" i="0" u="none" strike="noStrike" kern="1200" cap="none" spc="0" normalizeH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detector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00" y="549925"/>
            <a:ext cx="595889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94370"/>
            <a:ext cx="2988986" cy="200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7253129" y="549925"/>
            <a:ext cx="2659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Developed</a:t>
            </a:r>
            <a:r>
              <a:rPr lang="it-IT" dirty="0"/>
              <a:t> by Heidelberg</a:t>
            </a:r>
          </a:p>
          <a:p>
            <a:r>
              <a:rPr lang="it-IT" dirty="0"/>
              <a:t>CDT©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04600"/>
            <a:ext cx="3384376" cy="1964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2602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97768"/>
            <a:ext cx="8147248" cy="1143000"/>
          </a:xfrm>
        </p:spPr>
        <p:txBody>
          <a:bodyPr>
            <a:normAutofit/>
          </a:bodyPr>
          <a:lstStyle/>
          <a:p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ISIS-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vesuvio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2D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79473"/>
            <a:ext cx="4700122" cy="2641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84984"/>
            <a:ext cx="3588743" cy="3444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581128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The measured FWHM is around 3 cm compatible with ISIS-Vesuvio data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79712" y="2996952"/>
            <a:ext cx="1152128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5736" y="31316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3 cm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0232" y="155853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G. Croci et Al,  NIMA </a:t>
            </a:r>
            <a:r>
              <a:rPr lang="en-US" dirty="0"/>
              <a:t>(2013)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10665-5A4E-4163-9062-654F4155FFC7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73083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052736"/>
            <a:ext cx="6964363" cy="430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9949" r="27100" b="1707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95536" y="332656"/>
            <a:ext cx="853122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sz="2400" dirty="0">
                <a:cs typeface="Arial" panose="020B0604020202020204" pitchFamily="34" charset="0"/>
              </a:rPr>
              <a:t>Thermal neutron measurements as a function of detector gain</a:t>
            </a:r>
            <a:endParaRPr lang="it-IT" altLang="it-IT" sz="2400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4488" y="5491509"/>
            <a:ext cx="8475662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 sz="2000"/>
              <a:t>Comparable with X-ray GEM rate capability (</a:t>
            </a:r>
            <a:r>
              <a:rPr lang="en-GB" altLang="it-IT" sz="2000">
                <a:cs typeface="Times New Roman" pitchFamily="18" charset="0"/>
              </a:rPr>
              <a:t>1MHz/mm</a:t>
            </a:r>
            <a:r>
              <a:rPr lang="en-GB" altLang="it-IT" sz="2000" baseline="33000">
                <a:cs typeface="Times New Roman" pitchFamily="18" charset="0"/>
              </a:rPr>
              <a:t>2</a:t>
            </a:r>
            <a:r>
              <a:rPr lang="en-GB" altLang="it-IT" sz="2000">
                <a:cs typeface="Times New Roman" pitchFamily="18" charset="0"/>
              </a:rPr>
              <a:t> = 100 MHz/cm</a:t>
            </a:r>
            <a:r>
              <a:rPr lang="en-GB" altLang="it-IT" sz="2000" baseline="33000">
                <a:cs typeface="Times New Roman" pitchFamily="18" charset="0"/>
              </a:rPr>
              <a:t>2</a:t>
            </a:r>
            <a:r>
              <a:rPr lang="en-GB" altLang="it-IT" sz="2000">
                <a:cs typeface="Times New Roman" pitchFamily="18" charset="0"/>
              </a:rPr>
              <a:t>)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176361" y="1844824"/>
            <a:ext cx="1793875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GB" altLang="it-IT" sz="2000" dirty="0">
                <a:solidFill>
                  <a:srgbClr val="6666FF"/>
                </a:solidFill>
                <a:cs typeface="Times New Roman" pitchFamily="18" charset="0"/>
              </a:rPr>
              <a:t>40 MHz/cm</a:t>
            </a:r>
            <a:r>
              <a:rPr lang="en-GB" altLang="it-IT" sz="2000" baseline="33000" dirty="0">
                <a:solidFill>
                  <a:srgbClr val="6666FF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1520" y="5935240"/>
            <a:ext cx="849662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 sz="2000" dirty="0"/>
              <a:t>Expected rate with </a:t>
            </a:r>
            <a:r>
              <a:rPr lang="it-IT" altLang="it-IT" sz="2000" dirty="0">
                <a:latin typeface="Symbol" pitchFamily="18" charset="2"/>
              </a:rPr>
              <a:t></a:t>
            </a:r>
            <a:r>
              <a:rPr lang="it-IT" altLang="it-IT" sz="2000" dirty="0"/>
              <a:t> = 7.88 x 10</a:t>
            </a:r>
            <a:r>
              <a:rPr lang="it-IT" altLang="it-IT" sz="2000" baseline="33000" dirty="0"/>
              <a:t>8</a:t>
            </a:r>
            <a:r>
              <a:rPr lang="it-IT" altLang="it-IT" sz="2000" dirty="0"/>
              <a:t> n/cm</a:t>
            </a:r>
            <a:r>
              <a:rPr lang="it-IT" altLang="it-IT" sz="2000" baseline="33000" dirty="0"/>
              <a:t>2</a:t>
            </a:r>
            <a:r>
              <a:rPr lang="it-IT" altLang="it-IT" sz="2000" dirty="0"/>
              <a:t>s and </a:t>
            </a:r>
            <a:r>
              <a:rPr lang="it-IT" altLang="it-IT" sz="2000" dirty="0">
                <a:latin typeface="Symbol" pitchFamily="18" charset="2"/>
              </a:rPr>
              <a:t></a:t>
            </a:r>
            <a:r>
              <a:rPr lang="it-IT" altLang="it-IT" sz="2000" baseline="-33000" dirty="0"/>
              <a:t>GEM</a:t>
            </a:r>
            <a:r>
              <a:rPr lang="it-IT" altLang="it-IT" sz="2000" dirty="0"/>
              <a:t> = 5% is </a:t>
            </a:r>
            <a:r>
              <a:rPr lang="it-IT" altLang="it-IT" sz="2000" b="1" dirty="0">
                <a:solidFill>
                  <a:srgbClr val="FF0000"/>
                </a:solidFill>
              </a:rPr>
              <a:t>39.4 MHz/cm</a:t>
            </a:r>
            <a:r>
              <a:rPr lang="it-IT" altLang="it-IT" sz="2000" b="1" baseline="330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3564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/>
          <a:lstStyle/>
          <a:p>
            <a:r>
              <a:rPr lang="en-GB" sz="3200" dirty="0" err="1"/>
              <a:t>NitroGEM</a:t>
            </a:r>
            <a:r>
              <a:rPr lang="en-GB" sz="3200" dirty="0"/>
              <a:t> neutron beam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24656"/>
            <a:ext cx="3958208" cy="3800488"/>
          </a:xfrm>
        </p:spPr>
        <p:txBody>
          <a:bodyPr/>
          <a:lstStyle/>
          <a:p>
            <a:r>
              <a:rPr lang="en-GB" sz="2200" dirty="0"/>
              <a:t>The </a:t>
            </a:r>
            <a:r>
              <a:rPr lang="en-GB" sz="2200" dirty="0" err="1"/>
              <a:t>NitroGEM</a:t>
            </a:r>
            <a:r>
              <a:rPr lang="en-GB" sz="2200" dirty="0"/>
              <a:t> monitor has been designed for use on high intensity neutron beamlines </a:t>
            </a:r>
          </a:p>
          <a:p>
            <a:r>
              <a:rPr lang="en-GB" sz="2200" dirty="0"/>
              <a:t>Nitrogen:</a:t>
            </a:r>
          </a:p>
          <a:p>
            <a:r>
              <a:rPr lang="en-GB" sz="2200" dirty="0"/>
              <a:t>Low efficiency: N</a:t>
            </a:r>
            <a:r>
              <a:rPr lang="en-GB" sz="2200" baseline="-25000" dirty="0"/>
              <a:t>2</a:t>
            </a:r>
            <a:r>
              <a:rPr lang="en-GB" sz="2200" dirty="0"/>
              <a:t> absorption cross section 1.9 barn at 1.8 Å</a:t>
            </a:r>
          </a:p>
          <a:p>
            <a:r>
              <a:rPr lang="en-GB" sz="2200" b="1" dirty="0"/>
              <a:t>Reaction: n+</a:t>
            </a:r>
            <a:r>
              <a:rPr lang="en-GB" sz="2200" b="1" baseline="30000" dirty="0"/>
              <a:t>14</a:t>
            </a:r>
            <a:r>
              <a:rPr lang="en-GB" sz="2200" b="1" dirty="0"/>
              <a:t>N-&gt;p+</a:t>
            </a:r>
            <a:r>
              <a:rPr lang="en-GB" sz="2200" b="1" baseline="30000" dirty="0"/>
              <a:t>14</a:t>
            </a:r>
            <a:r>
              <a:rPr lang="en-GB" sz="2200" b="1" dirty="0"/>
              <a:t>C, 620 keV proton energy</a:t>
            </a:r>
          </a:p>
          <a:p>
            <a:r>
              <a:rPr lang="en-GB" sz="2200" dirty="0"/>
              <a:t>Good to measure gamma/neutron separation, efficiency</a:t>
            </a:r>
          </a:p>
          <a:p>
            <a:r>
              <a:rPr lang="en-GB" sz="2200" dirty="0"/>
              <a:t>Standard GEM from CERN: </a:t>
            </a:r>
          </a:p>
          <a:p>
            <a:r>
              <a:rPr lang="en-GB" sz="2200" dirty="0"/>
              <a:t>Standard electronics used to readout </a:t>
            </a:r>
            <a:r>
              <a:rPr lang="en-GB" sz="2200" baseline="30000" dirty="0"/>
              <a:t>3</a:t>
            </a:r>
            <a:r>
              <a:rPr lang="en-GB" sz="2200" dirty="0"/>
              <a:t>He tubes at ISIS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666" y="1484373"/>
            <a:ext cx="2458710" cy="22326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82099"/>
            <a:ext cx="2797810" cy="22352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148064" y="63093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Developed</a:t>
            </a:r>
            <a:r>
              <a:rPr lang="it-IT" dirty="0"/>
              <a:t> by ISIS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8873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29000"/>
            <a:ext cx="4992688" cy="17430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>
            <a:fillRect/>
          </a:stretch>
        </p:blipFill>
        <p:spPr bwMode="auto">
          <a:xfrm>
            <a:off x="323850" y="1341438"/>
            <a:ext cx="4968875" cy="19431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8" name="CasellaDiTesto 43"/>
          <p:cNvSpPr txBox="1">
            <a:spLocks noChangeArrowheads="1"/>
          </p:cNvSpPr>
          <p:nvPr/>
        </p:nvSpPr>
        <p:spPr bwMode="auto">
          <a:xfrm>
            <a:off x="312738" y="765175"/>
            <a:ext cx="8507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dirty="0" err="1">
                <a:latin typeface="+mj-lt"/>
              </a:rPr>
              <a:t>We</a:t>
            </a:r>
            <a:r>
              <a:rPr lang="it-IT" altLang="en-US" sz="1600" dirty="0">
                <a:latin typeface="+mj-lt"/>
              </a:rPr>
              <a:t> </a:t>
            </a:r>
            <a:r>
              <a:rPr lang="it-IT" altLang="en-US" sz="1600" dirty="0" err="1">
                <a:latin typeface="+mj-lt"/>
              </a:rPr>
              <a:t>developed</a:t>
            </a:r>
            <a:r>
              <a:rPr lang="it-IT" altLang="en-US" sz="1600" dirty="0">
                <a:latin typeface="+mj-lt"/>
              </a:rPr>
              <a:t> a new </a:t>
            </a:r>
            <a:r>
              <a:rPr lang="it-IT" altLang="en-US" sz="1600" dirty="0" err="1">
                <a:latin typeface="+mj-lt"/>
              </a:rPr>
              <a:t>prototype</a:t>
            </a:r>
            <a:r>
              <a:rPr lang="it-IT" altLang="en-US" sz="1600" dirty="0">
                <a:latin typeface="+mj-lt"/>
              </a:rPr>
              <a:t> </a:t>
            </a:r>
            <a:r>
              <a:rPr lang="it-IT" altLang="en-US" sz="1600" dirty="0" err="1">
                <a:latin typeface="+mj-lt"/>
              </a:rPr>
              <a:t>increasing</a:t>
            </a:r>
            <a:r>
              <a:rPr lang="it-IT" altLang="en-US" sz="1600" dirty="0">
                <a:latin typeface="+mj-lt"/>
              </a:rPr>
              <a:t> the </a:t>
            </a:r>
            <a:r>
              <a:rPr lang="it-IT" altLang="en-US" sz="1600" dirty="0" err="1">
                <a:latin typeface="+mj-lt"/>
              </a:rPr>
              <a:t>number</a:t>
            </a:r>
            <a:r>
              <a:rPr lang="it-IT" altLang="en-US" sz="1600" dirty="0">
                <a:latin typeface="+mj-lt"/>
              </a:rPr>
              <a:t> of </a:t>
            </a:r>
            <a:r>
              <a:rPr lang="it-IT" altLang="en-US" sz="1600" dirty="0" err="1">
                <a:latin typeface="+mj-lt"/>
              </a:rPr>
              <a:t>borated</a:t>
            </a:r>
            <a:r>
              <a:rPr lang="it-IT" altLang="en-US" sz="1600" dirty="0">
                <a:latin typeface="+mj-lt"/>
              </a:rPr>
              <a:t> strip to 16, in </a:t>
            </a:r>
            <a:r>
              <a:rPr lang="it-IT" altLang="en-US" sz="1600" dirty="0" err="1">
                <a:latin typeface="+mj-lt"/>
              </a:rPr>
              <a:t>order</a:t>
            </a:r>
            <a:r>
              <a:rPr lang="it-IT" altLang="en-US" sz="1600" dirty="0">
                <a:latin typeface="+mj-lt"/>
              </a:rPr>
              <a:t> to </a:t>
            </a:r>
            <a:r>
              <a:rPr lang="it-IT" altLang="en-US" sz="1600" dirty="0" err="1">
                <a:latin typeface="+mj-lt"/>
              </a:rPr>
              <a:t>obtain</a:t>
            </a:r>
            <a:r>
              <a:rPr lang="it-IT" altLang="en-US" sz="1600" dirty="0">
                <a:latin typeface="+mj-lt"/>
              </a:rPr>
              <a:t> an </a:t>
            </a:r>
            <a:r>
              <a:rPr lang="it-IT" altLang="en-US" sz="1600" dirty="0" err="1">
                <a:latin typeface="+mj-lt"/>
              </a:rPr>
              <a:t>higher</a:t>
            </a:r>
            <a:r>
              <a:rPr lang="it-IT" altLang="en-US" sz="1600" dirty="0">
                <a:latin typeface="+mj-lt"/>
              </a:rPr>
              <a:t> </a:t>
            </a:r>
            <a:r>
              <a:rPr lang="it-IT" altLang="en-US" sz="1600" dirty="0" err="1">
                <a:latin typeface="+mj-lt"/>
              </a:rPr>
              <a:t>efficiency</a:t>
            </a:r>
            <a:r>
              <a:rPr lang="it-IT" altLang="en-US" sz="1600" dirty="0">
                <a:latin typeface="+mj-lt"/>
              </a:rPr>
              <a:t>.</a:t>
            </a:r>
          </a:p>
        </p:txBody>
      </p:sp>
      <p:sp>
        <p:nvSpPr>
          <p:cNvPr id="23559" name="CasellaDiTesto 6"/>
          <p:cNvSpPr txBox="1">
            <a:spLocks noChangeArrowheads="1"/>
          </p:cNvSpPr>
          <p:nvPr/>
        </p:nvSpPr>
        <p:spPr bwMode="auto">
          <a:xfrm>
            <a:off x="7667625" y="3357563"/>
            <a:ext cx="14763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Now we used an anode with PADs having a different geometry. There are 32x4 PADs and each PAD is </a:t>
            </a: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3x24 </a:t>
            </a:r>
            <a:r>
              <a:rPr lang="it-IT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mm²</a:t>
            </a:r>
            <a:r>
              <a:rPr lang="it-IT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560" name="CasellaDiTesto 9"/>
          <p:cNvSpPr txBox="1">
            <a:spLocks noChangeArrowheads="1"/>
          </p:cNvSpPr>
          <p:nvPr/>
        </p:nvSpPr>
        <p:spPr bwMode="auto">
          <a:xfrm>
            <a:off x="395288" y="5681663"/>
            <a:ext cx="8280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dirty="0">
                <a:latin typeface="Comic Sans MS" pitchFamily="66" charset="0"/>
              </a:rPr>
              <a:t>Detector </a:t>
            </a:r>
            <a:r>
              <a:rPr lang="it-IT" altLang="en-US" dirty="0" err="1">
                <a:latin typeface="Comic Sans MS" pitchFamily="66" charset="0"/>
              </a:rPr>
              <a:t>window</a:t>
            </a:r>
            <a:r>
              <a:rPr lang="it-IT" altLang="en-US" dirty="0">
                <a:latin typeface="Comic Sans MS" pitchFamily="66" charset="0"/>
              </a:rPr>
              <a:t> </a:t>
            </a:r>
            <a:r>
              <a:rPr lang="it-IT" altLang="en-US" dirty="0" err="1">
                <a:latin typeface="Comic Sans MS" pitchFamily="66" charset="0"/>
              </a:rPr>
              <a:t>is</a:t>
            </a:r>
            <a:r>
              <a:rPr lang="it-IT" altLang="en-US" dirty="0">
                <a:latin typeface="Comic Sans MS" pitchFamily="66" charset="0"/>
              </a:rPr>
              <a:t> </a:t>
            </a:r>
            <a:r>
              <a:rPr lang="it-IT" altLang="en-US" dirty="0" err="1">
                <a:latin typeface="Comic Sans MS" pitchFamily="66" charset="0"/>
              </a:rPr>
              <a:t>placed</a:t>
            </a:r>
            <a:r>
              <a:rPr lang="it-IT" altLang="en-US" dirty="0">
                <a:latin typeface="Comic Sans MS" pitchFamily="66" charset="0"/>
              </a:rPr>
              <a:t> on the side of the </a:t>
            </a:r>
            <a:r>
              <a:rPr lang="it-IT" altLang="en-US" dirty="0" err="1">
                <a:latin typeface="Comic Sans MS" pitchFamily="66" charset="0"/>
              </a:rPr>
              <a:t>anode</a:t>
            </a:r>
            <a:r>
              <a:rPr lang="it-IT" altLang="en-US" dirty="0">
                <a:latin typeface="Comic Sans MS" pitchFamily="66" charset="0"/>
              </a:rPr>
              <a:t> with 32 </a:t>
            </a:r>
            <a:r>
              <a:rPr lang="it-IT" altLang="en-US" dirty="0" err="1">
                <a:latin typeface="Comic Sans MS" pitchFamily="66" charset="0"/>
              </a:rPr>
              <a:t>PADs</a:t>
            </a:r>
            <a:r>
              <a:rPr lang="it-IT" altLang="en-US" dirty="0">
                <a:latin typeface="Comic Sans MS" pitchFamily="66" charset="0"/>
              </a:rPr>
              <a:t>. </a:t>
            </a:r>
            <a:r>
              <a:rPr lang="en-US" altLang="en-US" dirty="0">
                <a:latin typeface="Comic Sans MS" pitchFamily="66" charset="0"/>
              </a:rPr>
              <a:t>In this way detector is able to measure also position of small spot beams impinging on the side-on window.</a:t>
            </a:r>
            <a:endParaRPr lang="it-IT" altLang="en-US" dirty="0">
              <a:latin typeface="Comic Sans MS" pitchFamily="66" charset="0"/>
            </a:endParaRPr>
          </a:p>
        </p:txBody>
      </p:sp>
      <p:sp>
        <p:nvSpPr>
          <p:cNvPr id="23561" name="CasellaDiTesto 9"/>
          <p:cNvSpPr txBox="1">
            <a:spLocks noChangeArrowheads="1"/>
          </p:cNvSpPr>
          <p:nvPr/>
        </p:nvSpPr>
        <p:spPr bwMode="auto">
          <a:xfrm>
            <a:off x="371475" y="5218113"/>
            <a:ext cx="5111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dirty="0" err="1">
                <a:latin typeface="Comic Sans MS" pitchFamily="66" charset="0"/>
              </a:rPr>
              <a:t>Now</a:t>
            </a:r>
            <a:r>
              <a:rPr lang="it-IT" altLang="en-US" sz="1600" dirty="0">
                <a:latin typeface="Comic Sans MS" pitchFamily="66" charset="0"/>
              </a:rPr>
              <a:t> </a:t>
            </a:r>
            <a:r>
              <a:rPr lang="it-IT" altLang="en-US" sz="1600" dirty="0" err="1">
                <a:latin typeface="Comic Sans MS" pitchFamily="66" charset="0"/>
              </a:rPr>
              <a:t>we</a:t>
            </a:r>
            <a:r>
              <a:rPr lang="it-IT" altLang="en-US" sz="1600" dirty="0">
                <a:latin typeface="Comic Sans MS" pitchFamily="66" charset="0"/>
              </a:rPr>
              <a:t> </a:t>
            </a:r>
            <a:r>
              <a:rPr lang="it-IT" altLang="en-US" sz="1600" dirty="0" err="1">
                <a:latin typeface="Comic Sans MS" pitchFamily="66" charset="0"/>
              </a:rPr>
              <a:t>used</a:t>
            </a:r>
            <a:r>
              <a:rPr lang="it-IT" altLang="en-US" sz="1600" dirty="0">
                <a:latin typeface="Comic Sans MS" pitchFamily="66" charset="0"/>
              </a:rPr>
              <a:t> </a:t>
            </a:r>
            <a:r>
              <a:rPr lang="it-IT" altLang="en-US" sz="1600" dirty="0" err="1">
                <a:latin typeface="Comic Sans MS" pitchFamily="66" charset="0"/>
              </a:rPr>
              <a:t>ceramic</a:t>
            </a:r>
            <a:r>
              <a:rPr lang="it-IT" altLang="en-US" sz="1600" dirty="0">
                <a:latin typeface="Comic Sans MS" pitchFamily="66" charset="0"/>
              </a:rPr>
              <a:t> </a:t>
            </a:r>
            <a:r>
              <a:rPr lang="it-IT" altLang="en-US" sz="1600" dirty="0" err="1">
                <a:latin typeface="Comic Sans MS" pitchFamily="66" charset="0"/>
              </a:rPr>
              <a:t>strips</a:t>
            </a:r>
            <a:r>
              <a:rPr lang="it-IT" altLang="en-US" sz="1600" dirty="0">
                <a:latin typeface="Comic Sans MS" pitchFamily="66" charset="0"/>
              </a:rPr>
              <a:t> (Al2O3) 500 µm </a:t>
            </a:r>
            <a:r>
              <a:rPr lang="it-IT" altLang="en-US" sz="1600" dirty="0" err="1">
                <a:latin typeface="Comic Sans MS" pitchFamily="66" charset="0"/>
              </a:rPr>
              <a:t>thick</a:t>
            </a:r>
            <a:r>
              <a:rPr lang="it-IT" altLang="en-US" sz="1600" dirty="0">
                <a:latin typeface="Comic Sans MS" pitchFamily="66" charset="0"/>
              </a:rPr>
              <a:t>.</a:t>
            </a:r>
          </a:p>
        </p:txBody>
      </p:sp>
      <p:pic>
        <p:nvPicPr>
          <p:cNvPr id="23562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" r="6384"/>
          <a:stretch>
            <a:fillRect/>
          </a:stretch>
        </p:blipFill>
        <p:spPr bwMode="auto">
          <a:xfrm>
            <a:off x="5435600" y="3429000"/>
            <a:ext cx="2182813" cy="1801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3" name="Picture 11" descr="G:\DCIM\100C1013\100_15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40"/>
          <a:stretch>
            <a:fillRect/>
          </a:stretch>
        </p:blipFill>
        <p:spPr bwMode="auto">
          <a:xfrm>
            <a:off x="5364163" y="1298575"/>
            <a:ext cx="3336925" cy="200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ttore 2 11"/>
          <p:cNvCxnSpPr/>
          <p:nvPr/>
        </p:nvCxnSpPr>
        <p:spPr>
          <a:xfrm>
            <a:off x="5867400" y="5013325"/>
            <a:ext cx="144145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 flipV="1">
            <a:off x="7235825" y="3644900"/>
            <a:ext cx="73025" cy="1439863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6" name="CasellaDiTesto 18"/>
          <p:cNvSpPr txBox="1">
            <a:spLocks noChangeArrowheads="1"/>
          </p:cNvSpPr>
          <p:nvPr/>
        </p:nvSpPr>
        <p:spPr bwMode="auto">
          <a:xfrm>
            <a:off x="6169025" y="4706938"/>
            <a:ext cx="8509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b="1" i="1">
                <a:solidFill>
                  <a:srgbClr val="FF0000"/>
                </a:solidFill>
                <a:latin typeface="Comic Sans MS" pitchFamily="66" charset="0"/>
              </a:rPr>
              <a:t>10 cm</a:t>
            </a:r>
          </a:p>
        </p:txBody>
      </p:sp>
      <p:sp>
        <p:nvSpPr>
          <p:cNvPr id="23567" name="CasellaDiTesto 19"/>
          <p:cNvSpPr txBox="1">
            <a:spLocks noChangeArrowheads="1"/>
          </p:cNvSpPr>
          <p:nvPr/>
        </p:nvSpPr>
        <p:spPr bwMode="auto">
          <a:xfrm rot="-5562253">
            <a:off x="6696869" y="4077494"/>
            <a:ext cx="850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b="1" i="1">
                <a:solidFill>
                  <a:srgbClr val="FF0000"/>
                </a:solidFill>
                <a:latin typeface="Comic Sans MS" pitchFamily="66" charset="0"/>
              </a:rPr>
              <a:t>10 cm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80998" y="-925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dirty="0"/>
              <a:t>Side-on </a:t>
            </a:r>
            <a:r>
              <a:rPr lang="it-IT" sz="3200" dirty="0" err="1"/>
              <a:t>neutron</a:t>
            </a:r>
            <a:r>
              <a:rPr lang="it-IT" sz="3200" dirty="0"/>
              <a:t> GEM detector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76446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:\Users\Gerardo\Desktop\Immagin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5175"/>
            <a:ext cx="416877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CasellaDiTesto 119"/>
          <p:cNvSpPr txBox="1">
            <a:spLocks noChangeArrowheads="1"/>
          </p:cNvSpPr>
          <p:nvPr/>
        </p:nvSpPr>
        <p:spPr bwMode="auto">
          <a:xfrm>
            <a:off x="250825" y="854075"/>
            <a:ext cx="4249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estimated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detector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making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with an </a:t>
            </a:r>
            <a:r>
              <a:rPr lang="it-IT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He tube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a 100%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absolute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it-IT" altLang="en-US" dirty="0">
                <a:latin typeface="Arial" panose="020B0604020202020204" pitchFamily="34" charset="0"/>
                <a:cs typeface="Arial" panose="020B0604020202020204" pitchFamily="34" charset="0"/>
              </a:rPr>
              <a:t> of 5,11 </a:t>
            </a:r>
            <a:r>
              <a:rPr lang="it-IT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it-IT" altLang="en-US" dirty="0">
                <a:latin typeface="Comic Sans MS" pitchFamily="66" charset="0"/>
              </a:rPr>
              <a:t>.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468313" y="4721225"/>
          <a:ext cx="4608513" cy="1225235"/>
        </p:xfrm>
        <a:graphic>
          <a:graphicData uri="http://schemas.openxmlformats.org/drawingml/2006/table">
            <a:tbl>
              <a:tblPr/>
              <a:tblGrid>
                <a:gridCol w="203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0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S-GEM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He Tube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Overall mean counts [s</a:t>
                      </a:r>
                      <a:r>
                        <a:rPr lang="en-US" sz="1200" baseline="300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1863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6011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Background mean counts [s</a:t>
                      </a:r>
                      <a:r>
                        <a:rPr lang="en-US" sz="1200" baseline="30000" dirty="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1586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Times New Roman"/>
                          <a:ea typeface="Calibri"/>
                          <a:cs typeface="Times New Roman"/>
                        </a:rPr>
                        <a:t>Signal/Background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87.7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2.8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Efficiency [%]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Times New Roman"/>
                          <a:ea typeface="Calibri"/>
                          <a:cs typeface="Times New Roman"/>
                        </a:rPr>
                        <a:t>99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632" name="CasellaDiTesto 119"/>
          <p:cNvSpPr txBox="1">
            <a:spLocks noChangeArrowheads="1"/>
          </p:cNvSpPr>
          <p:nvPr/>
        </p:nvSpPr>
        <p:spPr bwMode="auto">
          <a:xfrm>
            <a:off x="4895850" y="2636838"/>
            <a:ext cx="42481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Detector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evaluated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detector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sides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/>
            <a:endParaRPr lang="it-IT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16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strips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it-IT" altLang="en-US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± 1 </a:t>
            </a:r>
            <a:r>
              <a:rPr lang="it-IT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eaLnBrk="1" hangingPunct="1">
              <a:buFont typeface="Arial" charset="0"/>
              <a:buChar char="•"/>
            </a:pPr>
            <a:endParaRPr lang="it-IT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1 strip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it-IT" altLang="en-US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2,8 ± 0,5 %</a:t>
            </a:r>
          </a:p>
        </p:txBody>
      </p:sp>
      <p:pic>
        <p:nvPicPr>
          <p:cNvPr id="25633" name="Picture 34" descr="C:\Users\Gerardo\Downloads\Snip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92600"/>
            <a:ext cx="3600450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34" name="CasellaDiTesto 9"/>
          <p:cNvSpPr txBox="1">
            <a:spLocks noChangeArrowheads="1"/>
          </p:cNvSpPr>
          <p:nvPr/>
        </p:nvSpPr>
        <p:spPr bwMode="auto">
          <a:xfrm>
            <a:off x="5267325" y="6434138"/>
            <a:ext cx="2808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gamma </a:t>
            </a:r>
            <a:r>
              <a:rPr lang="it-IT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it-IT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5635" name="Picture 35" descr="C:\Users\Gerardo\Desktop\beam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457450"/>
            <a:ext cx="4545013" cy="1965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80998" y="-925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dirty="0"/>
              <a:t>Side-on </a:t>
            </a:r>
            <a:r>
              <a:rPr lang="it-IT" sz="3200" dirty="0" err="1"/>
              <a:t>neutron</a:t>
            </a:r>
            <a:r>
              <a:rPr lang="it-IT" sz="3200" dirty="0"/>
              <a:t> GEM detector performance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762119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74340" y="-99392"/>
            <a:ext cx="9254852" cy="820495"/>
          </a:xfrm>
        </p:spPr>
        <p:txBody>
          <a:bodyPr>
            <a:normAutofit/>
          </a:bodyPr>
          <a:lstStyle/>
          <a:p>
            <a:r>
              <a:rPr lang="en-US" dirty="0"/>
              <a:t>Low </a:t>
            </a:r>
            <a:r>
              <a:rPr lang="en-US" dirty="0" err="1"/>
              <a:t>massNeutron</a:t>
            </a:r>
            <a:r>
              <a:rPr lang="en-US" dirty="0"/>
              <a:t> GEM Beam Monitor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74068" y="4062206"/>
            <a:ext cx="2825534" cy="2260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7603" y="4044936"/>
            <a:ext cx="2847127" cy="2277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" t="25537" r="9573" b="25424"/>
          <a:stretch/>
        </p:blipFill>
        <p:spPr>
          <a:xfrm>
            <a:off x="197604" y="1199957"/>
            <a:ext cx="2502188" cy="2329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0"/>
          <a:stretch/>
        </p:blipFill>
        <p:spPr>
          <a:xfrm>
            <a:off x="3781307" y="1185623"/>
            <a:ext cx="1995408" cy="23440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14391" y="973818"/>
            <a:ext cx="62548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50105" y="973818"/>
            <a:ext cx="62548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58603" y="973818"/>
            <a:ext cx="62548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676380" y="973818"/>
            <a:ext cx="188763" cy="3787090"/>
            <a:chOff x="1520536" y="1811411"/>
            <a:chExt cx="324744" cy="3787090"/>
          </a:xfrm>
        </p:grpSpPr>
        <p:sp>
          <p:nvSpPr>
            <p:cNvPr id="19" name="Rectangle 18"/>
            <p:cNvSpPr/>
            <p:nvPr/>
          </p:nvSpPr>
          <p:spPr>
            <a:xfrm>
              <a:off x="1670457" y="1811411"/>
              <a:ext cx="83397" cy="37870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520536" y="2107867"/>
              <a:ext cx="324744" cy="3393851"/>
              <a:chOff x="1433480" y="2107867"/>
              <a:chExt cx="400252" cy="3393851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433480" y="210786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433480" y="238687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33480" y="266588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433480" y="2944900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33480" y="3223911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433480" y="3502922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33480" y="3781933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433480" y="4060944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433480" y="4339955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433480" y="4618966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433480" y="489797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433480" y="517698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433480" y="545599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7686218" y="4907443"/>
            <a:ext cx="72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 mm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5667104" y="2708945"/>
            <a:ext cx="17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  pads on </a:t>
            </a:r>
            <a:r>
              <a:rPr lang="en-US" dirty="0" err="1"/>
              <a:t>kapton</a:t>
            </a:r>
            <a:r>
              <a:rPr lang="en-US" dirty="0"/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522526" y="541085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32240" y="54108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35014" y="4859980"/>
            <a:ext cx="12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Triple GEM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7930167" y="1087730"/>
            <a:ext cx="4784" cy="3673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7445330" y="2703007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Mylar 12 um</a:t>
            </a:r>
          </a:p>
        </p:txBody>
      </p:sp>
      <p:sp>
        <p:nvSpPr>
          <p:cNvPr id="6" name="Rectangle 5"/>
          <p:cNvSpPr/>
          <p:nvPr/>
        </p:nvSpPr>
        <p:spPr>
          <a:xfrm>
            <a:off x="6788785" y="973818"/>
            <a:ext cx="1128240" cy="3787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7784130" y="4044937"/>
            <a:ext cx="132896" cy="879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6656295" y="1366135"/>
            <a:ext cx="1127834" cy="433599"/>
            <a:chOff x="8919490" y="1366132"/>
            <a:chExt cx="1459348" cy="433599"/>
          </a:xfrm>
        </p:grpSpPr>
        <p:grpSp>
          <p:nvGrpSpPr>
            <p:cNvPr id="46" name="Group 45"/>
            <p:cNvGrpSpPr/>
            <p:nvPr/>
          </p:nvGrpSpPr>
          <p:grpSpPr>
            <a:xfrm>
              <a:off x="9940690" y="1478671"/>
              <a:ext cx="438148" cy="156118"/>
              <a:chOff x="6218347" y="2885643"/>
              <a:chExt cx="1688866" cy="365976"/>
            </a:xfrm>
          </p:grpSpPr>
          <p:sp>
            <p:nvSpPr>
              <p:cNvPr id="79" name="Arc 78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Arc 79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Arc 80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Arc 81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Arc 82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9648863" y="1495531"/>
              <a:ext cx="488737" cy="182282"/>
              <a:chOff x="6218347" y="2885643"/>
              <a:chExt cx="1688866" cy="365976"/>
            </a:xfrm>
          </p:grpSpPr>
          <p:sp>
            <p:nvSpPr>
              <p:cNvPr id="74" name="Arc 73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Arc 74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Arc 75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Arc 76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Arc 77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9042946" y="1442051"/>
              <a:ext cx="766745" cy="289686"/>
              <a:chOff x="1648399" y="2242339"/>
              <a:chExt cx="766745" cy="289686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69" name="Arc 68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Arc 69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64" name="Arc 63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Arc 64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Arc 65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8919490" y="1366132"/>
              <a:ext cx="443874" cy="433599"/>
              <a:chOff x="1648399" y="2242339"/>
              <a:chExt cx="766745" cy="28968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57" name="Arc 56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Arc 57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Arc 58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Arc 59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52" name="Arc 51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Arc 52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Arc 53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Arc 54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cxnSp>
        <p:nvCxnSpPr>
          <p:cNvPr id="84" name="Straight Arrow Connector 83"/>
          <p:cNvCxnSpPr>
            <a:endCxn id="83" idx="2"/>
          </p:cNvCxnSpPr>
          <p:nvPr/>
        </p:nvCxnSpPr>
        <p:spPr>
          <a:xfrm flipH="1" flipV="1">
            <a:off x="7782157" y="1550192"/>
            <a:ext cx="134932" cy="225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7917088" y="1592722"/>
            <a:ext cx="967637" cy="12236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703337" y="109801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89" name="Freeform 88"/>
          <p:cNvSpPr/>
          <p:nvPr/>
        </p:nvSpPr>
        <p:spPr>
          <a:xfrm>
            <a:off x="6190848" y="1329624"/>
            <a:ext cx="515117" cy="640627"/>
          </a:xfrm>
          <a:custGeom>
            <a:avLst/>
            <a:gdLst>
              <a:gd name="connsiteX0" fmla="*/ 0 w 2987899"/>
              <a:gd name="connsiteY0" fmla="*/ 8094 h 2372209"/>
              <a:gd name="connsiteX1" fmla="*/ 399245 w 2987899"/>
              <a:gd name="connsiteY1" fmla="*/ 20973 h 2372209"/>
              <a:gd name="connsiteX2" fmla="*/ 695459 w 2987899"/>
              <a:gd name="connsiteY2" fmla="*/ 188398 h 2372209"/>
              <a:gd name="connsiteX3" fmla="*/ 940158 w 2987899"/>
              <a:gd name="connsiteY3" fmla="*/ 639159 h 2372209"/>
              <a:gd name="connsiteX4" fmla="*/ 1030310 w 2987899"/>
              <a:gd name="connsiteY4" fmla="*/ 1218708 h 2372209"/>
              <a:gd name="connsiteX5" fmla="*/ 1107583 w 2987899"/>
              <a:gd name="connsiteY5" fmla="*/ 1824015 h 2372209"/>
              <a:gd name="connsiteX6" fmla="*/ 1210614 w 2987899"/>
              <a:gd name="connsiteY6" fmla="*/ 2313412 h 2372209"/>
              <a:gd name="connsiteX7" fmla="*/ 1326524 w 2987899"/>
              <a:gd name="connsiteY7" fmla="*/ 2352049 h 2372209"/>
              <a:gd name="connsiteX8" fmla="*/ 1442434 w 2987899"/>
              <a:gd name="connsiteY8" fmla="*/ 2210381 h 2372209"/>
              <a:gd name="connsiteX9" fmla="*/ 1519707 w 2987899"/>
              <a:gd name="connsiteY9" fmla="*/ 1901288 h 2372209"/>
              <a:gd name="connsiteX10" fmla="*/ 1661375 w 2987899"/>
              <a:gd name="connsiteY10" fmla="*/ 1154314 h 2372209"/>
              <a:gd name="connsiteX11" fmla="*/ 1906073 w 2987899"/>
              <a:gd name="connsiteY11" fmla="*/ 381581 h 2372209"/>
              <a:gd name="connsiteX12" fmla="*/ 2253803 w 2987899"/>
              <a:gd name="connsiteY12" fmla="*/ 85367 h 2372209"/>
              <a:gd name="connsiteX13" fmla="*/ 2987899 w 2987899"/>
              <a:gd name="connsiteY13" fmla="*/ 59610 h 2372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87899" h="2372209">
                <a:moveTo>
                  <a:pt x="0" y="8094"/>
                </a:moveTo>
                <a:cubicBezTo>
                  <a:pt x="141667" y="-492"/>
                  <a:pt x="283335" y="-9078"/>
                  <a:pt x="399245" y="20973"/>
                </a:cubicBezTo>
                <a:cubicBezTo>
                  <a:pt x="515155" y="51024"/>
                  <a:pt x="605307" y="85367"/>
                  <a:pt x="695459" y="188398"/>
                </a:cubicBezTo>
                <a:cubicBezTo>
                  <a:pt x="785611" y="291429"/>
                  <a:pt x="884350" y="467441"/>
                  <a:pt x="940158" y="639159"/>
                </a:cubicBezTo>
                <a:cubicBezTo>
                  <a:pt x="995967" y="810877"/>
                  <a:pt x="1002406" y="1021232"/>
                  <a:pt x="1030310" y="1218708"/>
                </a:cubicBezTo>
                <a:cubicBezTo>
                  <a:pt x="1058214" y="1416184"/>
                  <a:pt x="1077532" y="1641564"/>
                  <a:pt x="1107583" y="1824015"/>
                </a:cubicBezTo>
                <a:cubicBezTo>
                  <a:pt x="1137634" y="2006466"/>
                  <a:pt x="1174124" y="2225406"/>
                  <a:pt x="1210614" y="2313412"/>
                </a:cubicBezTo>
                <a:cubicBezTo>
                  <a:pt x="1247104" y="2401418"/>
                  <a:pt x="1287887" y="2369221"/>
                  <a:pt x="1326524" y="2352049"/>
                </a:cubicBezTo>
                <a:cubicBezTo>
                  <a:pt x="1365161" y="2334877"/>
                  <a:pt x="1410237" y="2285508"/>
                  <a:pt x="1442434" y="2210381"/>
                </a:cubicBezTo>
                <a:cubicBezTo>
                  <a:pt x="1474631" y="2135254"/>
                  <a:pt x="1483217" y="2077299"/>
                  <a:pt x="1519707" y="1901288"/>
                </a:cubicBezTo>
                <a:cubicBezTo>
                  <a:pt x="1556197" y="1725277"/>
                  <a:pt x="1596981" y="1407599"/>
                  <a:pt x="1661375" y="1154314"/>
                </a:cubicBezTo>
                <a:cubicBezTo>
                  <a:pt x="1725769" y="901030"/>
                  <a:pt x="1807335" y="559739"/>
                  <a:pt x="1906073" y="381581"/>
                </a:cubicBezTo>
                <a:cubicBezTo>
                  <a:pt x="2004811" y="203423"/>
                  <a:pt x="2073499" y="139029"/>
                  <a:pt x="2253803" y="85367"/>
                </a:cubicBezTo>
                <a:cubicBezTo>
                  <a:pt x="2434107" y="31705"/>
                  <a:pt x="2711003" y="45657"/>
                  <a:pt x="2987899" y="5961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6820020" y="5809130"/>
            <a:ext cx="192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Low Material Budget !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97767" y="2199826"/>
            <a:ext cx="1126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Kapton</a:t>
            </a:r>
          </a:p>
          <a:p>
            <a:r>
              <a:rPr lang="it-IT" b="1" dirty="0"/>
              <a:t>Pads</a:t>
            </a:r>
            <a:endParaRPr lang="en-GB" b="1" dirty="0"/>
          </a:p>
        </p:txBody>
      </p:sp>
      <p:cxnSp>
        <p:nvCxnSpPr>
          <p:cNvPr id="14" name="Straight Arrow Connector 13"/>
          <p:cNvCxnSpPr>
            <a:stCxn id="2" idx="1"/>
          </p:cNvCxnSpPr>
          <p:nvPr/>
        </p:nvCxnSpPr>
        <p:spPr>
          <a:xfrm flipH="1" flipV="1">
            <a:off x="1766796" y="2282975"/>
            <a:ext cx="1030971" cy="240017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47906" y="6369050"/>
            <a:ext cx="296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Electronics out of the beam</a:t>
            </a:r>
            <a:endParaRPr lang="en-GB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 flipV="1">
            <a:off x="2188448" y="5613400"/>
            <a:ext cx="922539" cy="8128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60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Beam Monitor : fast neutron efficiency (nTOF)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39" t="10041" r="4810" b="3355"/>
          <a:stretch/>
        </p:blipFill>
        <p:spPr>
          <a:xfrm>
            <a:off x="5472268" y="1677473"/>
            <a:ext cx="3564228" cy="46386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97210" y="4252105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 MeV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97209" y="2005846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 MeV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103034" y="3368928"/>
            <a:ext cx="235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Efficiency  10</a:t>
            </a:r>
            <a:r>
              <a:rPr lang="en-US" b="1" baseline="30000" dirty="0">
                <a:solidFill>
                  <a:srgbClr val="FF0000"/>
                </a:solidFill>
              </a:rPr>
              <a:t>-4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404098" y="4198512"/>
            <a:ext cx="164207" cy="4765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393" t="8980" r="2442" b="3143"/>
          <a:stretch/>
        </p:blipFill>
        <p:spPr>
          <a:xfrm>
            <a:off x="460697" y="1690690"/>
            <a:ext cx="4543351" cy="46096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27450" y="6131419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80813" y="2160157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55839" y="1641121"/>
            <a:ext cx="2981523" cy="165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77679" y="1442874"/>
            <a:ext cx="8467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40 mm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42596" y="2005846"/>
            <a:ext cx="11447" cy="3917578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-196028" y="3666911"/>
            <a:ext cx="8467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40 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4" y="630002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F. Murtas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5728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9036496" cy="1405026"/>
          </a:xfrm>
        </p:spPr>
        <p:txBody>
          <a:bodyPr>
            <a:normAutofit/>
          </a:bodyPr>
          <a:lstStyle/>
          <a:p>
            <a:r>
              <a:rPr lang="en-GB" sz="3100" dirty="0"/>
              <a:t>ITER Neutral Beam Test Facility</a:t>
            </a:r>
            <a:br>
              <a:rPr lang="en-GB" sz="3100" dirty="0"/>
            </a:br>
            <a:r>
              <a:rPr lang="en-GB" sz="3100" dirty="0"/>
              <a:t>at </a:t>
            </a:r>
            <a:r>
              <a:rPr lang="en-GB" sz="3100" dirty="0" err="1"/>
              <a:t>Consorzio</a:t>
            </a:r>
            <a:r>
              <a:rPr lang="en-GB" sz="3100" dirty="0"/>
              <a:t> RFX</a:t>
            </a:r>
            <a:endParaRPr lang="en-GB" dirty="0"/>
          </a:p>
        </p:txBody>
      </p:sp>
      <p:pic>
        <p:nvPicPr>
          <p:cNvPr id="6" name="Immagin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45" y="4121074"/>
            <a:ext cx="3527425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4860602" y="2134443"/>
            <a:ext cx="4787900" cy="267765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prstClr val="black"/>
                </a:solidFill>
                <a:latin typeface="Calibri" pitchFamily="34" charset="0"/>
              </a:rPr>
              <a:t>MITICA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Beam of Hˉ/Dˉ at 0.87(H)/ 1MeV(D)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Current:49 A (H)/ 40 A (D)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Surface: &gt;1 </a:t>
            </a:r>
            <a:r>
              <a:rPr lang="en-US" dirty="0">
                <a:solidFill>
                  <a:prstClr val="black"/>
                </a:solidFill>
                <a:latin typeface="Calibri" pitchFamily="34" charset="0"/>
              </a:rPr>
              <a:t>m²</a:t>
            </a:r>
            <a:endParaRPr lang="it-IT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/>
                <a:cs typeface="+mn-cs"/>
              </a:rPr>
              <a:t>Deviation from the uniformity 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: &lt;±10%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 err="1">
                <a:solidFill>
                  <a:prstClr val="black"/>
                </a:solidFill>
                <a:latin typeface="Calibri" pitchFamily="34" charset="0"/>
              </a:rPr>
              <a:t>Beam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</a:rPr>
              <a:t>divergence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 &lt; 7 </a:t>
            </a:r>
            <a:r>
              <a:rPr lang="it-IT" dirty="0" err="1">
                <a:solidFill>
                  <a:prstClr val="black"/>
                </a:solidFill>
                <a:latin typeface="Calibri" pitchFamily="34" charset="0"/>
              </a:rPr>
              <a:t>mrad</a:t>
            </a: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Pulse length: 3600 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Neutralized beam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99945" y="2177974"/>
            <a:ext cx="4643437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prstClr val="black"/>
                </a:solidFill>
                <a:cs typeface="Arial" charset="0"/>
              </a:rPr>
              <a:t>SPIDER</a:t>
            </a:r>
            <a:endParaRPr lang="it-IT" b="1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cs typeface="Arial" charset="0"/>
              </a:rPr>
              <a:t>Beam of Hˉ/Dˉ at 100 KeV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cs typeface="Arial" charset="0"/>
              </a:rPr>
              <a:t>Current density:355 A/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m²(H) 285</a:t>
            </a:r>
            <a:r>
              <a:rPr lang="it-IT" dirty="0">
                <a:solidFill>
                  <a:prstClr val="black"/>
                </a:solidFill>
                <a:cs typeface="Arial" charset="0"/>
              </a:rPr>
              <a:t>A/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m²(D)</a:t>
            </a:r>
            <a:endParaRPr lang="it-IT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Surface </a:t>
            </a:r>
            <a:r>
              <a:rPr lang="it-IT" dirty="0">
                <a:solidFill>
                  <a:prstClr val="black"/>
                </a:solidFill>
                <a:cs typeface="Arial" charset="0"/>
              </a:rPr>
              <a:t>: &gt;1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m²</a:t>
            </a:r>
            <a:endParaRPr lang="it-IT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it-IT" dirty="0"/>
              <a:t>Deviation from the uniformity </a:t>
            </a:r>
            <a:r>
              <a:rPr lang="it-IT" dirty="0">
                <a:solidFill>
                  <a:prstClr val="black"/>
                </a:solidFill>
                <a:cs typeface="Arial" charset="0"/>
              </a:rPr>
              <a:t>: &lt;±10%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it-IT" dirty="0">
                <a:solidFill>
                  <a:prstClr val="black"/>
                </a:solidFill>
                <a:latin typeface="Calibri" pitchFamily="34" charset="0"/>
              </a:rPr>
              <a:t>Pulse length </a:t>
            </a:r>
            <a:r>
              <a:rPr lang="it-IT" dirty="0">
                <a:solidFill>
                  <a:prstClr val="black"/>
                </a:solidFill>
                <a:cs typeface="Arial" charset="0"/>
              </a:rPr>
              <a:t>: 3600 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5111427" y="6146724"/>
            <a:ext cx="26481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it-IT" dirty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it-IT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9154" y="1305634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ITER project requires additional heating by two </a:t>
            </a:r>
            <a:r>
              <a:rPr lang="en-US" b="1" dirty="0">
                <a:solidFill>
                  <a:srgbClr val="C00000"/>
                </a:solidFill>
              </a:rPr>
              <a:t>neutral beam injectors</a:t>
            </a:r>
            <a:r>
              <a:rPr lang="en-US" dirty="0"/>
              <a:t>, each accelerating up to 1 MV at 40 A beam of negative deuterium ions for one hour.</a:t>
            </a:r>
            <a:endParaRPr lang="en-GB" dirty="0"/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53"/>
          <a:stretch/>
        </p:blipFill>
        <p:spPr bwMode="auto">
          <a:xfrm>
            <a:off x="4499992" y="4208386"/>
            <a:ext cx="4392203" cy="239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888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315416"/>
            <a:ext cx="7772400" cy="1143000"/>
          </a:xfrm>
        </p:spPr>
        <p:txBody>
          <a:bodyPr/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ChipIR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6" y="880677"/>
            <a:ext cx="8197974" cy="564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529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1043608" y="1844824"/>
            <a:ext cx="7772400" cy="147002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dirty="0"/>
              <a:t>Thermal neutrons</a:t>
            </a:r>
          </a:p>
        </p:txBody>
      </p:sp>
    </p:spTree>
    <p:extLst>
      <p:ext uri="{BB962C8B-B14F-4D97-AF65-F5344CB8AC3E}">
        <p14:creationId xmlns:p14="http://schemas.microsoft.com/office/powerpoint/2010/main" val="24631718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>
            <a:normAutofit/>
          </a:bodyPr>
          <a:lstStyle/>
          <a:p>
            <a:r>
              <a:rPr lang="it-IT" sz="3600" dirty="0"/>
              <a:t>Fast neutron beam monitor at CHIPIR-ISIS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631229"/>
            <a:ext cx="8229600" cy="4525963"/>
          </a:xfrm>
        </p:spPr>
        <p:txBody>
          <a:bodyPr>
            <a:normAutofit/>
          </a:bodyPr>
          <a:lstStyle/>
          <a:p>
            <a:r>
              <a:rPr lang="en-GB" sz="1800" dirty="0"/>
              <a:t>CHIPIR is a new beam-line dedicated to the irradiation of microelectronics with atmospheric-like neutrons; it has been built on the second target station of the ISIS spallation source </a:t>
            </a:r>
          </a:p>
          <a:p>
            <a:r>
              <a:rPr lang="en-GB" sz="1800" dirty="0"/>
              <a:t>Specifically dedicated to the study of single event effects and its design is therefore optimized to extract a neutron spectrum as similar as possible to the atmospheric one with intensity increased by a factor up to 10</a:t>
            </a:r>
            <a:r>
              <a:rPr lang="en-GB" sz="1800" baseline="30000" dirty="0"/>
              <a:t>9</a:t>
            </a:r>
            <a:r>
              <a:rPr lang="en-GB" sz="1800" dirty="0"/>
              <a:t> depending on configuration. </a:t>
            </a:r>
          </a:p>
        </p:txBody>
      </p:sp>
      <p:pic>
        <p:nvPicPr>
          <p:cNvPr id="4" name="Picture 3" descr="20170316_10502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10445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VSCANFinoa9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10846" r="18080" b="7399"/>
          <a:stretch>
            <a:fillRect/>
          </a:stretch>
        </p:blipFill>
        <p:spPr bwMode="auto">
          <a:xfrm>
            <a:off x="4499992" y="4149080"/>
            <a:ext cx="4001616" cy="22479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11560" y="55892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nGEM installed in Chipir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37170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Working point determinaton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4308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6288"/>
            <a:ext cx="8229600" cy="1143000"/>
          </a:xfrm>
        </p:spPr>
        <p:txBody>
          <a:bodyPr>
            <a:normAutofit/>
          </a:bodyPr>
          <a:lstStyle/>
          <a:p>
            <a:r>
              <a:rPr lang="it-IT" sz="3600" dirty="0"/>
              <a:t>nGEM characterization for CHIPIR-ISIS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631229"/>
            <a:ext cx="8229600" cy="421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nGEM used to measure different beam sizes. </a:t>
            </a:r>
          </a:p>
        </p:txBody>
      </p:sp>
      <p:pic>
        <p:nvPicPr>
          <p:cNvPr id="5" name="Picture 4" descr="Run64-65-Fascio12x12mm2-VGEM78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7" t="31813" r="30904" b="20573"/>
          <a:stretch>
            <a:fillRect/>
          </a:stretch>
        </p:blipFill>
        <p:spPr bwMode="auto">
          <a:xfrm>
            <a:off x="107504" y="1220465"/>
            <a:ext cx="4039235" cy="256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Run52-50-Fascio3x3cm2-VGEM78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9" t="41994" r="28419" b="17148"/>
          <a:stretch>
            <a:fillRect/>
          </a:stretch>
        </p:blipFill>
        <p:spPr bwMode="auto">
          <a:xfrm>
            <a:off x="4639121" y="1196753"/>
            <a:ext cx="403733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Run56-60-Fascio5x5cm2-VGEM78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1" t="20793" r="21712" b="24773"/>
          <a:stretch>
            <a:fillRect/>
          </a:stretch>
        </p:blipFill>
        <p:spPr bwMode="auto">
          <a:xfrm>
            <a:off x="149318" y="4221088"/>
            <a:ext cx="395560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Stabilita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t="6810" r="14410" b="6085"/>
          <a:stretch>
            <a:fillRect/>
          </a:stretch>
        </p:blipFill>
        <p:spPr bwMode="auto">
          <a:xfrm>
            <a:off x="4572000" y="4149080"/>
            <a:ext cx="4225290" cy="26219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971600" y="2771636"/>
            <a:ext cx="2372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Beam 12 mm x 12 mm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7913" y="2708920"/>
            <a:ext cx="236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Beam 30 mm x 30 mm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651956"/>
            <a:ext cx="236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Beam 80 mm x 80 mm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4128" y="4365104"/>
            <a:ext cx="236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Counting rate stability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409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88913" y="269776"/>
            <a:ext cx="8747125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it-IT" altLang="it-IT" sz="2800" dirty="0">
                <a:solidFill>
                  <a:srgbClr val="FF66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First test of GEM detector for neutron diffraction measurements</a:t>
            </a:r>
          </a:p>
        </p:txBody>
      </p:sp>
      <p:sp>
        <p:nvSpPr>
          <p:cNvPr id="19458" name="TextBox 25"/>
          <p:cNvSpPr txBox="1">
            <a:spLocks noChangeArrowheads="1"/>
          </p:cNvSpPr>
          <p:nvPr/>
        </p:nvSpPr>
        <p:spPr bwMode="auto">
          <a:xfrm>
            <a:off x="3058988" y="4903420"/>
            <a:ext cx="59055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2000" b="1" i="1" dirty="0">
                <a:latin typeface="+mn-lt"/>
                <a:ea typeface="MS PGothic" charset="0"/>
                <a:cs typeface="MS PGothic" charset="0"/>
              </a:rPr>
              <a:t>Interface with ISIS-DAE: Time of Flight measurement perfomed using standard ISIS TOF DAE </a:t>
            </a:r>
            <a:r>
              <a:rPr lang="it-IT" sz="2000" b="1" i="1" dirty="0">
                <a:latin typeface="+mn-lt"/>
                <a:ea typeface="MS PGothic" charset="0"/>
                <a:cs typeface="MS PGothic" charset="0"/>
                <a:sym typeface="Wingdings" panose="05000000000000000000" pitchFamily="2" charset="2"/>
              </a:rPr>
              <a:t> First Time a GEM is inside standard ISIS DAQ System</a:t>
            </a:r>
            <a:endParaRPr lang="it-IT" sz="2000" b="1" i="1" dirty="0">
              <a:latin typeface="+mn-lt"/>
              <a:ea typeface="MS PGothic" charset="0"/>
              <a:cs typeface="MS PGothic" charset="0"/>
            </a:endParaRPr>
          </a:p>
          <a:p>
            <a:pPr eaLnBrk="1" hangingPunct="1">
              <a:defRPr/>
            </a:pPr>
            <a:endParaRPr lang="it-IT" sz="9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623888" y="3917950"/>
            <a:ext cx="2846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1800" b="1"/>
              <a:t>128 8x8 mm</a:t>
            </a:r>
            <a:r>
              <a:rPr lang="it-IT" altLang="it-IT" sz="1800" b="1" baseline="30000"/>
              <a:t>2</a:t>
            </a:r>
            <a:r>
              <a:rPr lang="it-IT" altLang="it-IT" sz="1800" b="1"/>
              <a:t> pads</a:t>
            </a:r>
          </a:p>
        </p:txBody>
      </p:sp>
      <p:pic>
        <p:nvPicPr>
          <p:cNvPr id="1946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" r="4279"/>
          <a:stretch>
            <a:fillRect/>
          </a:stretch>
        </p:blipFill>
        <p:spPr bwMode="auto">
          <a:xfrm>
            <a:off x="646113" y="1938338"/>
            <a:ext cx="200025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29"/>
          <p:cNvSpPr txBox="1">
            <a:spLocks noChangeArrowheads="1"/>
          </p:cNvSpPr>
          <p:nvPr/>
        </p:nvSpPr>
        <p:spPr bwMode="auto">
          <a:xfrm>
            <a:off x="307975" y="1574800"/>
            <a:ext cx="3322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1800" b="1" dirty="0"/>
              <a:t>GEM – </a:t>
            </a:r>
            <a:r>
              <a:rPr lang="it-IT" altLang="it-IT" sz="1800" b="1" dirty="0" err="1"/>
              <a:t>borated</a:t>
            </a:r>
            <a:r>
              <a:rPr lang="it-IT" altLang="it-IT" sz="1800" b="1" dirty="0"/>
              <a:t> </a:t>
            </a:r>
            <a:r>
              <a:rPr lang="it-IT" altLang="it-IT" sz="1800" b="1" dirty="0" err="1"/>
              <a:t>cathode</a:t>
            </a:r>
            <a:endParaRPr lang="it-IT" altLang="it-IT" sz="1800" b="1" dirty="0"/>
          </a:p>
        </p:txBody>
      </p:sp>
      <p:grpSp>
        <p:nvGrpSpPr>
          <p:cNvPr id="19462" name="Group 10"/>
          <p:cNvGrpSpPr>
            <a:grpSpLocks/>
          </p:cNvGrpSpPr>
          <p:nvPr/>
        </p:nvGrpSpPr>
        <p:grpSpPr bwMode="auto">
          <a:xfrm>
            <a:off x="652463" y="4229100"/>
            <a:ext cx="2098675" cy="1817688"/>
            <a:chOff x="274638" y="4032251"/>
            <a:chExt cx="2099249" cy="1818498"/>
          </a:xfrm>
        </p:grpSpPr>
        <p:pic>
          <p:nvPicPr>
            <p:cNvPr id="19480" name="Picture 26" descr="Pads+Carioca+FPG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99"/>
            <a:stretch>
              <a:fillRect/>
            </a:stretch>
          </p:blipFill>
          <p:spPr bwMode="auto">
            <a:xfrm>
              <a:off x="274638" y="4032251"/>
              <a:ext cx="2099249" cy="1813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280990" y="4089426"/>
              <a:ext cx="1049624" cy="176132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19463" name="Group 11"/>
          <p:cNvGrpSpPr>
            <a:grpSpLocks/>
          </p:cNvGrpSpPr>
          <p:nvPr/>
        </p:nvGrpSpPr>
        <p:grpSpPr bwMode="auto">
          <a:xfrm>
            <a:off x="3333750" y="1412875"/>
            <a:ext cx="5886450" cy="3251200"/>
            <a:chOff x="3333750" y="914400"/>
            <a:chExt cx="5886450" cy="3251513"/>
          </a:xfrm>
        </p:grpSpPr>
        <p:pic>
          <p:nvPicPr>
            <p:cNvPr id="1947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6325" y="1350963"/>
              <a:ext cx="3582988" cy="2447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Connettore 2 11"/>
            <p:cNvCxnSpPr/>
            <p:nvPr/>
          </p:nvCxnSpPr>
          <p:spPr>
            <a:xfrm>
              <a:off x="4310063" y="2705272"/>
              <a:ext cx="1441450" cy="0"/>
            </a:xfrm>
            <a:prstGeom prst="straightConnector1">
              <a:avLst/>
            </a:prstGeom>
            <a:ln w="38100" cmpd="dbl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12"/>
            <p:cNvCxnSpPr/>
            <p:nvPr/>
          </p:nvCxnSpPr>
          <p:spPr>
            <a:xfrm>
              <a:off x="7478713" y="2633829"/>
              <a:ext cx="1223962" cy="0"/>
            </a:xfrm>
            <a:prstGeom prst="straightConnector1">
              <a:avLst/>
            </a:prstGeom>
            <a:ln w="38100" cmpd="dbl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22"/>
            <p:cNvCxnSpPr/>
            <p:nvPr/>
          </p:nvCxnSpPr>
          <p:spPr>
            <a:xfrm>
              <a:off x="6584950" y="1536760"/>
              <a:ext cx="30163" cy="10240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74" name="CasellaDiTesto 39"/>
            <p:cNvSpPr txBox="1">
              <a:spLocks noChangeArrowheads="1"/>
            </p:cNvSpPr>
            <p:nvPr/>
          </p:nvSpPr>
          <p:spPr bwMode="auto">
            <a:xfrm>
              <a:off x="3333750" y="2705100"/>
              <a:ext cx="20574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/>
                <a:t>Incident neutron beam</a:t>
              </a:r>
            </a:p>
          </p:txBody>
        </p:sp>
        <p:sp>
          <p:nvSpPr>
            <p:cNvPr id="19475" name="CasellaDiTesto 40"/>
            <p:cNvSpPr txBox="1">
              <a:spLocks noChangeArrowheads="1"/>
            </p:cNvSpPr>
            <p:nvPr/>
          </p:nvSpPr>
          <p:spPr bwMode="auto">
            <a:xfrm>
              <a:off x="7843838" y="1676400"/>
              <a:ext cx="1376362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/>
                <a:t>Transmitted neutron beam</a:t>
              </a:r>
            </a:p>
          </p:txBody>
        </p:sp>
        <p:sp>
          <p:nvSpPr>
            <p:cNvPr id="19476" name="TextBox 31"/>
            <p:cNvSpPr txBox="1">
              <a:spLocks noChangeArrowheads="1"/>
            </p:cNvSpPr>
            <p:nvPr/>
          </p:nvSpPr>
          <p:spPr bwMode="auto">
            <a:xfrm>
              <a:off x="5943600" y="914400"/>
              <a:ext cx="1547813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/>
                <a:t>INES sample position</a:t>
              </a:r>
            </a:p>
          </p:txBody>
        </p:sp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6324600" y="3657864"/>
              <a:ext cx="457200" cy="152415"/>
            </a:xfrm>
            <a:prstGeom prst="rect">
              <a:avLst/>
            </a:prstGeom>
            <a:solidFill>
              <a:srgbClr val="FF0066"/>
            </a:soli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24601" name="Line 25"/>
            <p:cNvSpPr>
              <a:spLocks noChangeShapeType="1"/>
            </p:cNvSpPr>
            <p:nvPr/>
          </p:nvSpPr>
          <p:spPr bwMode="auto">
            <a:xfrm>
              <a:off x="6562725" y="2686221"/>
              <a:ext cx="0" cy="94306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5886450" y="3861084"/>
              <a:ext cx="1352550" cy="304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it-IT" sz="1400" dirty="0">
                  <a:latin typeface="Arial" charset="0"/>
                  <a:ea typeface="ＭＳ Ｐゴシック" charset="0"/>
                </a:rPr>
                <a:t>GEM position</a:t>
              </a:r>
              <a:endParaRPr lang="en-GB" sz="1400" dirty="0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946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1E2C158-D3B7-487B-8257-1EDEA53ACB9F}" type="slidenum">
              <a:rPr lang="it-IT" altLang="it-IT" sz="1400">
                <a:solidFill>
                  <a:srgbClr val="FFFFFF"/>
                </a:solidFill>
                <a:latin typeface="Franklin Gothic Book" pitchFamily="34" charset="0"/>
              </a:rPr>
              <a:pPr eaLnBrk="1" hangingPunct="1"/>
              <a:t>52</a:t>
            </a:fld>
            <a:endParaRPr lang="it-IT" altLang="it-IT" sz="140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19467" name="TextBox 1"/>
          <p:cNvSpPr txBox="1">
            <a:spLocks noChangeArrowheads="1"/>
          </p:cNvSpPr>
          <p:nvPr/>
        </p:nvSpPr>
        <p:spPr bwMode="auto">
          <a:xfrm>
            <a:off x="3040063" y="3700463"/>
            <a:ext cx="222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it-IT" sz="2000">
                <a:solidFill>
                  <a:srgbClr val="FF6600"/>
                </a:solidFill>
              </a:rPr>
              <a:t>λ = [ 0.17 , 3.2 ] Å</a:t>
            </a:r>
          </a:p>
        </p:txBody>
      </p:sp>
      <p:sp>
        <p:nvSpPr>
          <p:cNvPr id="19468" name="TextBox 2"/>
          <p:cNvSpPr txBox="1">
            <a:spLocks noChangeArrowheads="1"/>
          </p:cNvSpPr>
          <p:nvPr/>
        </p:nvSpPr>
        <p:spPr bwMode="auto">
          <a:xfrm>
            <a:off x="3906838" y="1692275"/>
            <a:ext cx="1236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it-IT" sz="1800" baseline="30000"/>
              <a:t>3</a:t>
            </a:r>
            <a:r>
              <a:rPr lang="en-US" altLang="it-IT" sz="1800"/>
              <a:t>He tubes</a:t>
            </a:r>
          </a:p>
        </p:txBody>
      </p:sp>
      <p:cxnSp>
        <p:nvCxnSpPr>
          <p:cNvPr id="28" name="Connettore 2 22"/>
          <p:cNvCxnSpPr/>
          <p:nvPr/>
        </p:nvCxnSpPr>
        <p:spPr bwMode="auto">
          <a:xfrm>
            <a:off x="4546600" y="2108200"/>
            <a:ext cx="773113" cy="3349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2668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381000" y="5043488"/>
            <a:ext cx="8382000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 typeface="Arial"/>
              <a:buChar char="•"/>
              <a:defRPr/>
            </a:pPr>
            <a:r>
              <a:rPr lang="it-IT" dirty="0">
                <a:latin typeface="Arial" charset="0"/>
                <a:ea typeface="ＭＳ Ｐゴシック" charset="0"/>
              </a:rPr>
              <a:t>TOF- </a:t>
            </a:r>
            <a:r>
              <a:rPr lang="it-IT" dirty="0" err="1">
                <a:latin typeface="Arial" charset="0"/>
                <a:ea typeface="ＭＳ Ｐゴシック" charset="0"/>
              </a:rPr>
              <a:t>diffractogram</a:t>
            </a:r>
            <a:r>
              <a:rPr lang="it-IT" dirty="0">
                <a:latin typeface="Arial" charset="0"/>
                <a:ea typeface="ＭＳ Ｐゴシック" charset="0"/>
              </a:rPr>
              <a:t> </a:t>
            </a:r>
            <a:r>
              <a:rPr lang="it-IT" dirty="0" err="1">
                <a:latin typeface="Arial" charset="0"/>
                <a:ea typeface="ＭＳ Ｐゴシック" charset="0"/>
              </a:rPr>
              <a:t>recorded</a:t>
            </a:r>
            <a:r>
              <a:rPr lang="it-IT" dirty="0">
                <a:latin typeface="Arial" charset="0"/>
                <a:ea typeface="ＭＳ Ｐゴシック" charset="0"/>
              </a:rPr>
              <a:t> from a </a:t>
            </a:r>
            <a:r>
              <a:rPr lang="it-IT" b="1" u="sng" dirty="0" err="1">
                <a:solidFill>
                  <a:srgbClr val="FF6600"/>
                </a:solidFill>
                <a:latin typeface="Arial" charset="0"/>
                <a:ea typeface="ＭＳ Ｐゴシック" charset="0"/>
              </a:rPr>
              <a:t>bronze</a:t>
            </a:r>
            <a:r>
              <a:rPr lang="it-IT" b="1" u="sng" dirty="0">
                <a:solidFill>
                  <a:srgbClr val="FF6600"/>
                </a:solidFill>
                <a:latin typeface="Arial" charset="0"/>
                <a:ea typeface="ＭＳ Ｐゴシック" charset="0"/>
              </a:rPr>
              <a:t> sample</a:t>
            </a:r>
            <a:r>
              <a:rPr lang="it-IT" dirty="0">
                <a:latin typeface="Arial" charset="0"/>
                <a:ea typeface="ＭＳ Ｐゴシック" charset="0"/>
              </a:rPr>
              <a:t> by the GEM detector (to </a:t>
            </a:r>
            <a:r>
              <a:rPr lang="it-IT" dirty="0" err="1">
                <a:latin typeface="Arial" charset="0"/>
                <a:ea typeface="ＭＳ Ｐゴシック" charset="0"/>
              </a:rPr>
              <a:t>our</a:t>
            </a:r>
            <a:r>
              <a:rPr lang="it-IT" dirty="0">
                <a:latin typeface="Arial" charset="0"/>
                <a:ea typeface="ＭＳ Ｐゴシック" charset="0"/>
              </a:rPr>
              <a:t> </a:t>
            </a:r>
            <a:r>
              <a:rPr lang="it-IT" dirty="0" err="1">
                <a:latin typeface="Arial" charset="0"/>
                <a:ea typeface="ＭＳ Ｐゴシック" charset="0"/>
              </a:rPr>
              <a:t>knowledge</a:t>
            </a:r>
            <a:r>
              <a:rPr lang="it-IT" dirty="0">
                <a:latin typeface="Arial" charset="0"/>
                <a:ea typeface="ＭＳ Ｐゴシック" charset="0"/>
              </a:rPr>
              <a:t> the first </a:t>
            </a:r>
            <a:r>
              <a:rPr lang="it-IT" dirty="0" err="1">
                <a:latin typeface="Arial" charset="0"/>
                <a:ea typeface="ＭＳ Ｐゴシック" charset="0"/>
              </a:rPr>
              <a:t>ever</a:t>
            </a:r>
            <a:r>
              <a:rPr lang="it-IT" dirty="0">
                <a:latin typeface="Arial" charset="0"/>
                <a:ea typeface="ＭＳ Ｐゴシック" charset="0"/>
              </a:rPr>
              <a:t> </a:t>
            </a:r>
            <a:r>
              <a:rPr lang="it-IT" dirty="0" err="1">
                <a:latin typeface="Arial" charset="0"/>
                <a:ea typeface="ＭＳ Ｐゴシック" charset="0"/>
              </a:rPr>
              <a:t>neutron</a:t>
            </a:r>
            <a:r>
              <a:rPr lang="it-IT" dirty="0">
                <a:latin typeface="Arial" charset="0"/>
                <a:ea typeface="ＭＳ Ｐゴシック" charset="0"/>
              </a:rPr>
              <a:t> </a:t>
            </a:r>
            <a:r>
              <a:rPr lang="it-IT" dirty="0" err="1">
                <a:latin typeface="Arial" charset="0"/>
                <a:ea typeface="ＭＳ Ｐゴシック" charset="0"/>
              </a:rPr>
              <a:t>diffractogram</a:t>
            </a:r>
            <a:r>
              <a:rPr lang="it-IT" dirty="0">
                <a:latin typeface="Arial" charset="0"/>
                <a:ea typeface="ＭＳ Ｐゴシック" charset="0"/>
              </a:rPr>
              <a:t> </a:t>
            </a:r>
            <a:r>
              <a:rPr lang="it-IT" dirty="0" err="1">
                <a:latin typeface="Arial" charset="0"/>
                <a:ea typeface="ＭＳ Ｐゴシック" charset="0"/>
              </a:rPr>
              <a:t>recorded</a:t>
            </a:r>
            <a:r>
              <a:rPr lang="it-IT" dirty="0">
                <a:latin typeface="Arial" charset="0"/>
                <a:ea typeface="ＭＳ Ｐゴシック" charset="0"/>
              </a:rPr>
              <a:t> by a GEM....)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  <a:defRPr/>
            </a:pPr>
            <a:r>
              <a:rPr lang="it-IT" dirty="0">
                <a:latin typeface="Arial" charset="0"/>
                <a:ea typeface="ＭＳ Ｐゴシック" charset="0"/>
              </a:rPr>
              <a:t>Time </a:t>
            </a:r>
            <a:r>
              <a:rPr lang="it-IT" dirty="0" err="1">
                <a:latin typeface="Arial" charset="0"/>
                <a:ea typeface="ＭＳ Ｐゴシック" charset="0"/>
              </a:rPr>
              <a:t>measurements</a:t>
            </a:r>
            <a:r>
              <a:rPr lang="it-IT" dirty="0">
                <a:latin typeface="Arial" charset="0"/>
                <a:ea typeface="ＭＳ Ｐゴシック" charset="0"/>
              </a:rPr>
              <a:t>: 18 hours</a:t>
            </a:r>
          </a:p>
        </p:txBody>
      </p:sp>
      <p:graphicFrame>
        <p:nvGraphicFramePr>
          <p:cNvPr id="20482" name="Object 26"/>
          <p:cNvGraphicFramePr>
            <a:graphicFrameLocks noChangeAspect="1"/>
          </p:cNvGraphicFramePr>
          <p:nvPr/>
        </p:nvGraphicFramePr>
        <p:xfrm>
          <a:off x="152400" y="1155700"/>
          <a:ext cx="55626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2" imgW="6858000" imgH="4572000" progId="KGraph_Plot">
                  <p:embed/>
                </p:oleObj>
              </mc:Choice>
              <mc:Fallback>
                <p:oleObj name="KGPlot" r:id="rId2" imgW="6858000" imgH="457200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667" t="14999" r="12222"/>
                      <a:stretch>
                        <a:fillRect/>
                      </a:stretch>
                    </p:blipFill>
                    <p:spPr bwMode="auto">
                      <a:xfrm>
                        <a:off x="152400" y="1155700"/>
                        <a:ext cx="55626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3" name="Picture 27" descr="IMG_149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3" r="21086"/>
          <a:stretch>
            <a:fillRect/>
          </a:stretch>
        </p:blipFill>
        <p:spPr bwMode="auto">
          <a:xfrm>
            <a:off x="6588125" y="957263"/>
            <a:ext cx="18716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358D1A7-A42D-4F39-AFED-0867D483DE74}" type="slidenum">
              <a:rPr lang="it-IT" altLang="it-IT" sz="1400">
                <a:solidFill>
                  <a:srgbClr val="FFFFFF"/>
                </a:solidFill>
                <a:latin typeface="Franklin Gothic Book" pitchFamily="34" charset="0"/>
              </a:rPr>
              <a:pPr eaLnBrk="1" hangingPunct="1"/>
              <a:t>53</a:t>
            </a:fld>
            <a:endParaRPr lang="it-IT" altLang="it-IT" sz="140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20487" name="Title 1"/>
          <p:cNvSpPr txBox="1">
            <a:spLocks/>
          </p:cNvSpPr>
          <p:nvPr/>
        </p:nvSpPr>
        <p:spPr bwMode="auto">
          <a:xfrm>
            <a:off x="120650" y="82550"/>
            <a:ext cx="9023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2800" b="1" dirty="0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First test of GEM detector for </a:t>
            </a:r>
            <a:r>
              <a:rPr lang="it-IT" sz="2800" b="1" dirty="0" err="1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neutron</a:t>
            </a:r>
            <a:r>
              <a:rPr lang="it-IT" sz="2800" b="1" dirty="0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 </a:t>
            </a:r>
            <a:r>
              <a:rPr lang="it-IT" sz="2800" b="1" dirty="0" err="1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diffraction</a:t>
            </a:r>
            <a:r>
              <a:rPr lang="it-IT" sz="2800" b="1" dirty="0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 </a:t>
            </a:r>
            <a:r>
              <a:rPr lang="it-IT" sz="2800" b="1" dirty="0" err="1">
                <a:solidFill>
                  <a:srgbClr val="FF6600"/>
                </a:solidFill>
                <a:latin typeface="Arial" panose="020B0604020202020204" pitchFamily="34" charset="0"/>
                <a:ea typeface="MS PGothic" charset="0"/>
                <a:cs typeface="Arial" panose="020B0604020202020204" pitchFamily="34" charset="0"/>
              </a:rPr>
              <a:t>measurements</a:t>
            </a:r>
            <a:endParaRPr lang="it-IT" sz="2800" b="1" dirty="0">
              <a:solidFill>
                <a:srgbClr val="FF6600"/>
              </a:solidFill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8024" y="6309320"/>
            <a:ext cx="3164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G. Croci et Al, 2014 </a:t>
            </a:r>
            <a:r>
              <a:rPr lang="it-IT" i="1" dirty="0"/>
              <a:t>EPL</a:t>
            </a:r>
            <a:r>
              <a:rPr lang="it-IT" dirty="0"/>
              <a:t> </a:t>
            </a:r>
            <a:r>
              <a:rPr lang="it-IT" b="1" dirty="0"/>
              <a:t>107</a:t>
            </a:r>
            <a:r>
              <a:rPr lang="it-IT" dirty="0"/>
              <a:t> 12001</a:t>
            </a:r>
          </a:p>
        </p:txBody>
      </p:sp>
    </p:spTree>
    <p:extLst>
      <p:ext uri="{BB962C8B-B14F-4D97-AF65-F5344CB8AC3E}">
        <p14:creationId xmlns:p14="http://schemas.microsoft.com/office/powerpoint/2010/main" val="32546079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144463" y="-346075"/>
            <a:ext cx="874871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it-IT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BAND-GEM </a:t>
            </a:r>
            <a:r>
              <a:rPr lang="it-IT" alt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detection</a:t>
            </a:r>
            <a:r>
              <a:rPr lang="it-IT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it-IT" alt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principle</a:t>
            </a:r>
            <a:endParaRPr lang="it-IT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52220DD-0EDC-4867-947B-465BB071792A}" type="slidenum">
              <a:rPr lang="it-IT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54</a:t>
            </a:fld>
            <a:endParaRPr lang="it-IT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4279" y="5867400"/>
            <a:ext cx="64436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 err="1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Aluminum</a:t>
            </a: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 grids coated on both sides with </a:t>
            </a:r>
            <a:r>
              <a:rPr lang="it-IT" b="1" baseline="30000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B</a:t>
            </a:r>
            <a:r>
              <a:rPr lang="it-IT" b="1" baseline="-25000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-2893" y="6167438"/>
            <a:ext cx="6985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i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Using low </a:t>
            </a:r>
            <a:r>
              <a:rPr lang="el-GR" i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θ</a:t>
            </a:r>
            <a:r>
              <a:rPr lang="it-IT" i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 values (few degs) the path of the neutron inside the B</a:t>
            </a:r>
            <a:r>
              <a:rPr lang="it-IT" i="1" baseline="-25000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lang="it-IT" i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C is increased </a:t>
            </a:r>
            <a:r>
              <a:rPr lang="it-IT" i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 Higher efficiency when detector is inclined</a:t>
            </a:r>
            <a:endParaRPr lang="it-IT" i="1" dirty="0">
              <a:solidFill>
                <a:prstClr val="black"/>
              </a:solidFill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 bwMode="auto">
          <a:xfrm>
            <a:off x="36563" y="2564904"/>
            <a:ext cx="9350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96 mm</a:t>
            </a:r>
          </a:p>
        </p:txBody>
      </p:sp>
      <p:sp>
        <p:nvSpPr>
          <p:cNvPr id="102" name="TextBox 101"/>
          <p:cNvSpPr txBox="1"/>
          <p:nvPr/>
        </p:nvSpPr>
        <p:spPr bwMode="auto">
          <a:xfrm>
            <a:off x="2195513" y="1668463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4 mm</a:t>
            </a:r>
          </a:p>
        </p:txBody>
      </p:sp>
      <p:sp>
        <p:nvSpPr>
          <p:cNvPr id="103" name="Left Brace 102"/>
          <p:cNvSpPr/>
          <p:nvPr/>
        </p:nvSpPr>
        <p:spPr bwMode="auto">
          <a:xfrm>
            <a:off x="684213" y="1093788"/>
            <a:ext cx="287337" cy="5286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-36513" y="1093788"/>
            <a:ext cx="936626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Triple GEM</a:t>
            </a:r>
          </a:p>
        </p:txBody>
      </p:sp>
      <p:sp>
        <p:nvSpPr>
          <p:cNvPr id="105" name="TextBox 104"/>
          <p:cNvSpPr txBox="1"/>
          <p:nvPr/>
        </p:nvSpPr>
        <p:spPr bwMode="auto">
          <a:xfrm>
            <a:off x="766763" y="444500"/>
            <a:ext cx="20669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Padded Anode</a:t>
            </a:r>
          </a:p>
        </p:txBody>
      </p:sp>
      <p:sp>
        <p:nvSpPr>
          <p:cNvPr id="112" name="TextBox 111"/>
          <p:cNvSpPr txBox="1"/>
          <p:nvPr/>
        </p:nvSpPr>
        <p:spPr bwMode="auto">
          <a:xfrm>
            <a:off x="5877520" y="4365104"/>
            <a:ext cx="157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Cathode</a:t>
            </a:r>
          </a:p>
        </p:txBody>
      </p:sp>
      <p:sp>
        <p:nvSpPr>
          <p:cNvPr id="113" name="TextBox 112"/>
          <p:cNvSpPr txBox="1"/>
          <p:nvPr/>
        </p:nvSpPr>
        <p:spPr bwMode="auto">
          <a:xfrm>
            <a:off x="5902325" y="2401888"/>
            <a:ext cx="10541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3D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Grid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System+ middle GEM</a:t>
            </a:r>
          </a:p>
        </p:txBody>
      </p:sp>
      <p:sp>
        <p:nvSpPr>
          <p:cNvPr id="116" name="TextBox 115"/>
          <p:cNvSpPr txBox="1"/>
          <p:nvPr/>
        </p:nvSpPr>
        <p:spPr bwMode="auto">
          <a:xfrm>
            <a:off x="3935413" y="5272088"/>
            <a:ext cx="3667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+mn-ea"/>
              </a:rPr>
              <a:t>n</a:t>
            </a:r>
          </a:p>
        </p:txBody>
      </p:sp>
      <p:sp>
        <p:nvSpPr>
          <p:cNvPr id="119" name="TextBox 118"/>
          <p:cNvSpPr txBox="1"/>
          <p:nvPr/>
        </p:nvSpPr>
        <p:spPr bwMode="auto">
          <a:xfrm>
            <a:off x="3187700" y="3430588"/>
            <a:ext cx="3603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α</a:t>
            </a:r>
            <a:endParaRPr lang="it-IT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24" name="TextBox 123"/>
          <p:cNvSpPr txBox="1"/>
          <p:nvPr/>
        </p:nvSpPr>
        <p:spPr bwMode="auto">
          <a:xfrm>
            <a:off x="3646488" y="2244725"/>
            <a:ext cx="4667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A88000"/>
                </a:solidFill>
                <a:latin typeface="Calibri"/>
                <a:ea typeface="+mn-ea"/>
              </a:rPr>
              <a:t>e-</a:t>
            </a:r>
          </a:p>
        </p:txBody>
      </p:sp>
      <p:grpSp>
        <p:nvGrpSpPr>
          <p:cNvPr id="48145" name="Group 139"/>
          <p:cNvGrpSpPr>
            <a:grpSpLocks/>
          </p:cNvGrpSpPr>
          <p:nvPr/>
        </p:nvGrpSpPr>
        <p:grpSpPr bwMode="auto">
          <a:xfrm>
            <a:off x="7179248" y="1268413"/>
            <a:ext cx="1079500" cy="1895475"/>
            <a:chOff x="7740352" y="1268760"/>
            <a:chExt cx="1080120" cy="1894210"/>
          </a:xfrm>
        </p:grpSpPr>
        <p:sp>
          <p:nvSpPr>
            <p:cNvPr id="125" name="Rectangle 124"/>
            <p:cNvSpPr/>
            <p:nvPr/>
          </p:nvSpPr>
          <p:spPr>
            <a:xfrm>
              <a:off x="7740352" y="1268760"/>
              <a:ext cx="216024" cy="1889450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604448" y="1268760"/>
              <a:ext cx="216024" cy="1889450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7956376" y="1273519"/>
              <a:ext cx="648072" cy="1889451"/>
            </a:xfrm>
            <a:prstGeom prst="rect">
              <a:avLst/>
            </a:pr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srgbClr val="002060"/>
                </a:solidFill>
              </a:endParaRPr>
            </a:p>
          </p:txBody>
        </p:sp>
      </p:grpSp>
      <p:grpSp>
        <p:nvGrpSpPr>
          <p:cNvPr id="48146" name="Group 140"/>
          <p:cNvGrpSpPr>
            <a:grpSpLocks/>
          </p:cNvGrpSpPr>
          <p:nvPr/>
        </p:nvGrpSpPr>
        <p:grpSpPr bwMode="auto">
          <a:xfrm>
            <a:off x="7179248" y="4779963"/>
            <a:ext cx="1079500" cy="1893887"/>
            <a:chOff x="7668344" y="4779415"/>
            <a:chExt cx="1079638" cy="1893689"/>
          </a:xfrm>
        </p:grpSpPr>
        <p:sp>
          <p:nvSpPr>
            <p:cNvPr id="126" name="Rectangle 125"/>
            <p:cNvSpPr/>
            <p:nvPr/>
          </p:nvSpPr>
          <p:spPr>
            <a:xfrm>
              <a:off x="7668344" y="4779415"/>
              <a:ext cx="215928" cy="1890514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8532054" y="4779415"/>
              <a:ext cx="215928" cy="1890514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7884272" y="4782590"/>
              <a:ext cx="647783" cy="1890514"/>
            </a:xfrm>
            <a:prstGeom prst="rect">
              <a:avLst/>
            </a:prstGeom>
            <a:noFill/>
            <a:ln w="349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srgbClr val="002060"/>
                </a:solidFill>
              </a:endParaRPr>
            </a:p>
          </p:txBody>
        </p:sp>
      </p:grpSp>
      <p:cxnSp>
        <p:nvCxnSpPr>
          <p:cNvPr id="131" name="Straight Arrow Connector 130"/>
          <p:cNvCxnSpPr>
            <a:stCxn id="150" idx="0"/>
          </p:cNvCxnSpPr>
          <p:nvPr/>
        </p:nvCxnSpPr>
        <p:spPr bwMode="auto">
          <a:xfrm>
            <a:off x="6852223" y="590550"/>
            <a:ext cx="1479550" cy="5462588"/>
          </a:xfrm>
          <a:prstGeom prst="straightConnector1">
            <a:avLst/>
          </a:prstGeom>
          <a:ln w="25400">
            <a:solidFill>
              <a:srgbClr val="0070C0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 bwMode="auto">
          <a:xfrm flipH="1">
            <a:off x="6602986" y="1773238"/>
            <a:ext cx="576262" cy="5032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 bwMode="auto">
          <a:xfrm>
            <a:off x="6647436" y="1628775"/>
            <a:ext cx="3603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α</a:t>
            </a:r>
            <a:endParaRPr lang="it-IT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45" name="TextBox 144"/>
          <p:cNvSpPr txBox="1"/>
          <p:nvPr/>
        </p:nvSpPr>
        <p:spPr bwMode="auto">
          <a:xfrm>
            <a:off x="6747448" y="3203575"/>
            <a:ext cx="10350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baseline="30000" dirty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B</a:t>
            </a:r>
            <a:r>
              <a:rPr lang="it-IT" b="1" baseline="-25000" dirty="0">
                <a:solidFill>
                  <a:prstClr val="black"/>
                </a:solidFill>
                <a:latin typeface="Calibri"/>
                <a:ea typeface="+mn-ea"/>
              </a:rPr>
              <a:t>4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C</a:t>
            </a:r>
          </a:p>
        </p:txBody>
      </p:sp>
      <p:sp>
        <p:nvSpPr>
          <p:cNvPr id="146" name="TextBox 145"/>
          <p:cNvSpPr txBox="1"/>
          <p:nvPr/>
        </p:nvSpPr>
        <p:spPr bwMode="auto">
          <a:xfrm>
            <a:off x="7979348" y="3219450"/>
            <a:ext cx="10350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baseline="30000" dirty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B</a:t>
            </a:r>
            <a:r>
              <a:rPr lang="it-IT" b="1" baseline="-25000" dirty="0">
                <a:solidFill>
                  <a:prstClr val="black"/>
                </a:solidFill>
                <a:latin typeface="Calibri"/>
                <a:ea typeface="+mn-ea"/>
              </a:rPr>
              <a:t>4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C</a:t>
            </a:r>
          </a:p>
        </p:txBody>
      </p:sp>
      <p:sp>
        <p:nvSpPr>
          <p:cNvPr id="147" name="TextBox 146"/>
          <p:cNvSpPr txBox="1"/>
          <p:nvPr/>
        </p:nvSpPr>
        <p:spPr bwMode="auto">
          <a:xfrm>
            <a:off x="6747448" y="4427538"/>
            <a:ext cx="10350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baseline="30000" dirty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B</a:t>
            </a:r>
            <a:r>
              <a:rPr lang="it-IT" b="1" baseline="-25000" dirty="0">
                <a:solidFill>
                  <a:prstClr val="black"/>
                </a:solidFill>
                <a:latin typeface="Calibri"/>
                <a:ea typeface="+mn-ea"/>
              </a:rPr>
              <a:t>4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C</a:t>
            </a:r>
          </a:p>
        </p:txBody>
      </p:sp>
      <p:sp>
        <p:nvSpPr>
          <p:cNvPr id="148" name="TextBox 147"/>
          <p:cNvSpPr txBox="1"/>
          <p:nvPr/>
        </p:nvSpPr>
        <p:spPr bwMode="auto">
          <a:xfrm>
            <a:off x="7944423" y="4437063"/>
            <a:ext cx="10350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baseline="30000" dirty="0">
                <a:solidFill>
                  <a:prstClr val="black"/>
                </a:solidFill>
                <a:latin typeface="Calibri"/>
                <a:ea typeface="+mn-ea"/>
              </a:rPr>
              <a:t>10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B</a:t>
            </a:r>
            <a:r>
              <a:rPr lang="it-IT" b="1" baseline="-25000" dirty="0">
                <a:solidFill>
                  <a:prstClr val="black"/>
                </a:solidFill>
                <a:latin typeface="Calibri"/>
                <a:ea typeface="+mn-ea"/>
              </a:rPr>
              <a:t>4</a:t>
            </a:r>
            <a:r>
              <a:rPr lang="it-IT" b="1" dirty="0">
                <a:solidFill>
                  <a:prstClr val="black"/>
                </a:solidFill>
                <a:latin typeface="Calibri"/>
                <a:ea typeface="+mn-ea"/>
              </a:rPr>
              <a:t>C</a:t>
            </a:r>
          </a:p>
        </p:txBody>
      </p:sp>
      <p:sp>
        <p:nvSpPr>
          <p:cNvPr id="150" name="TextBox 149"/>
          <p:cNvSpPr txBox="1"/>
          <p:nvPr/>
        </p:nvSpPr>
        <p:spPr bwMode="auto">
          <a:xfrm>
            <a:off x="6668073" y="590550"/>
            <a:ext cx="3667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+mn-ea"/>
              </a:rPr>
              <a:t>n</a:t>
            </a:r>
          </a:p>
        </p:txBody>
      </p:sp>
      <p:sp>
        <p:nvSpPr>
          <p:cNvPr id="151" name="TextBox 150"/>
          <p:cNvSpPr txBox="1"/>
          <p:nvPr/>
        </p:nvSpPr>
        <p:spPr bwMode="auto">
          <a:xfrm>
            <a:off x="7249098" y="877888"/>
            <a:ext cx="11493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Al=200µm</a:t>
            </a:r>
          </a:p>
        </p:txBody>
      </p:sp>
      <p:sp>
        <p:nvSpPr>
          <p:cNvPr id="152" name="TextBox 151"/>
          <p:cNvSpPr txBox="1"/>
          <p:nvPr/>
        </p:nvSpPr>
        <p:spPr bwMode="auto">
          <a:xfrm>
            <a:off x="7539611" y="5106988"/>
            <a:ext cx="8636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Al</a:t>
            </a:r>
            <a:endParaRPr lang="it-IT" sz="1600" b="1" baseline="-25000" dirty="0">
              <a:solidFill>
                <a:srgbClr val="002060"/>
              </a:solidFill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7179248" y="260350"/>
            <a:ext cx="0" cy="10588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 bwMode="auto">
          <a:xfrm>
            <a:off x="6888736" y="601663"/>
            <a:ext cx="50323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dirty="0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θ</a:t>
            </a:r>
            <a:endParaRPr lang="it-IT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169" name="Straight Connector 168"/>
          <p:cNvCxnSpPr>
            <a:stCxn id="167" idx="4"/>
          </p:cNvCxnSpPr>
          <p:nvPr/>
        </p:nvCxnSpPr>
        <p:spPr bwMode="auto">
          <a:xfrm flipV="1">
            <a:off x="3335338" y="1273175"/>
            <a:ext cx="4332287" cy="1298575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 bwMode="auto">
          <a:xfrm>
            <a:off x="3367088" y="3216275"/>
            <a:ext cx="4122737" cy="1382713"/>
          </a:xfrm>
          <a:prstGeom prst="line">
            <a:avLst/>
          </a:prstGeom>
          <a:ln w="31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 bwMode="auto">
          <a:xfrm rot="10800000">
            <a:off x="982663" y="4495800"/>
            <a:ext cx="4895850" cy="1238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rot="10800000">
            <a:off x="587851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 rot="10800000">
            <a:off x="566261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 rot="10800000">
            <a:off x="5426075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rot="10800000">
            <a:off x="519271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rot="10800000">
            <a:off x="495776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 rot="10800000">
            <a:off x="4724400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rot="10800000">
            <a:off x="4491038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 bwMode="auto">
          <a:xfrm rot="10800000">
            <a:off x="4256088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 rot="10800000">
            <a:off x="4022725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 bwMode="auto">
          <a:xfrm rot="10800000">
            <a:off x="378936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rot="10800000">
            <a:off x="355441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rot="10800000">
            <a:off x="3321050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 bwMode="auto">
          <a:xfrm rot="10800000">
            <a:off x="3087688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 bwMode="auto">
          <a:xfrm rot="10800000">
            <a:off x="2852738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 bwMode="auto">
          <a:xfrm rot="10800000">
            <a:off x="2619375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 rot="10800000">
            <a:off x="238601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 rot="10800000">
            <a:off x="215106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 rot="10800000">
            <a:off x="1925638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10800000">
            <a:off x="1679575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 rot="10800000">
            <a:off x="1435100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 bwMode="auto">
          <a:xfrm rot="10800000">
            <a:off x="1231900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 bwMode="auto">
          <a:xfrm rot="10800000">
            <a:off x="982663" y="3252788"/>
            <a:ext cx="0" cy="13684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 bwMode="auto">
          <a:xfrm rot="10800000">
            <a:off x="935038" y="1597025"/>
            <a:ext cx="4895850" cy="0"/>
          </a:xfrm>
          <a:prstGeom prst="line">
            <a:avLst/>
          </a:prstGeom>
          <a:ln w="63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 bwMode="auto">
          <a:xfrm rot="10800000">
            <a:off x="935038" y="1346200"/>
            <a:ext cx="4895850" cy="0"/>
          </a:xfrm>
          <a:prstGeom prst="line">
            <a:avLst/>
          </a:prstGeom>
          <a:ln w="63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 bwMode="auto">
          <a:xfrm rot="10800000">
            <a:off x="935038" y="1120775"/>
            <a:ext cx="4895850" cy="0"/>
          </a:xfrm>
          <a:prstGeom prst="line">
            <a:avLst/>
          </a:prstGeom>
          <a:ln w="63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 bwMode="auto">
          <a:xfrm rot="10800000">
            <a:off x="935038" y="804863"/>
            <a:ext cx="4895850" cy="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 bwMode="auto">
          <a:xfrm rot="10800000">
            <a:off x="827585" y="2011800"/>
            <a:ext cx="0" cy="248400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 bwMode="auto">
          <a:xfrm rot="10800000">
            <a:off x="2389188" y="1955800"/>
            <a:ext cx="24765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 bwMode="auto">
          <a:xfrm rot="10800000">
            <a:off x="3122613" y="1722438"/>
            <a:ext cx="600075" cy="3865562"/>
          </a:xfrm>
          <a:prstGeom prst="straightConnector1">
            <a:avLst/>
          </a:prstGeom>
          <a:ln w="25400">
            <a:solidFill>
              <a:srgbClr val="0070C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 bwMode="auto">
          <a:xfrm flipV="1">
            <a:off x="3321050" y="2797175"/>
            <a:ext cx="128588" cy="16033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Freeform 119"/>
          <p:cNvSpPr/>
          <p:nvPr/>
        </p:nvSpPr>
        <p:spPr bwMode="auto">
          <a:xfrm rot="10800000">
            <a:off x="3397250" y="1700213"/>
            <a:ext cx="71438" cy="1109662"/>
          </a:xfrm>
          <a:custGeom>
            <a:avLst/>
            <a:gdLst>
              <a:gd name="connsiteX0" fmla="*/ 0 w 94593"/>
              <a:gd name="connsiteY0" fmla="*/ 0 h 1166649"/>
              <a:gd name="connsiteX1" fmla="*/ 31531 w 94593"/>
              <a:gd name="connsiteY1" fmla="*/ 283780 h 1166649"/>
              <a:gd name="connsiteX2" fmla="*/ 63062 w 94593"/>
              <a:gd name="connsiteY2" fmla="*/ 378373 h 1166649"/>
              <a:gd name="connsiteX3" fmla="*/ 47296 w 94593"/>
              <a:gd name="connsiteY3" fmla="*/ 614856 h 1166649"/>
              <a:gd name="connsiteX4" fmla="*/ 15765 w 94593"/>
              <a:gd name="connsiteY4" fmla="*/ 725214 h 1166649"/>
              <a:gd name="connsiteX5" fmla="*/ 47296 w 94593"/>
              <a:gd name="connsiteY5" fmla="*/ 882869 h 1166649"/>
              <a:gd name="connsiteX6" fmla="*/ 78827 w 94593"/>
              <a:gd name="connsiteY6" fmla="*/ 930166 h 1166649"/>
              <a:gd name="connsiteX7" fmla="*/ 78827 w 94593"/>
              <a:gd name="connsiteY7" fmla="*/ 1024759 h 1166649"/>
              <a:gd name="connsiteX8" fmla="*/ 94593 w 94593"/>
              <a:gd name="connsiteY8" fmla="*/ 1166649 h 116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593" h="1166649">
                <a:moveTo>
                  <a:pt x="0" y="0"/>
                </a:moveTo>
                <a:cubicBezTo>
                  <a:pt x="7154" y="92999"/>
                  <a:pt x="6498" y="191995"/>
                  <a:pt x="31531" y="283780"/>
                </a:cubicBezTo>
                <a:cubicBezTo>
                  <a:pt x="40276" y="315845"/>
                  <a:pt x="63062" y="378373"/>
                  <a:pt x="63062" y="378373"/>
                </a:cubicBezTo>
                <a:cubicBezTo>
                  <a:pt x="57807" y="457201"/>
                  <a:pt x="55566" y="536287"/>
                  <a:pt x="47296" y="614856"/>
                </a:cubicBezTo>
                <a:cubicBezTo>
                  <a:pt x="44250" y="643794"/>
                  <a:pt x="25537" y="695899"/>
                  <a:pt x="15765" y="725214"/>
                </a:cubicBezTo>
                <a:cubicBezTo>
                  <a:pt x="21575" y="765880"/>
                  <a:pt x="25284" y="838844"/>
                  <a:pt x="47296" y="882869"/>
                </a:cubicBezTo>
                <a:cubicBezTo>
                  <a:pt x="55770" y="899817"/>
                  <a:pt x="68317" y="914400"/>
                  <a:pt x="78827" y="930166"/>
                </a:cubicBezTo>
                <a:cubicBezTo>
                  <a:pt x="50801" y="1014247"/>
                  <a:pt x="64813" y="940677"/>
                  <a:pt x="78827" y="1024759"/>
                </a:cubicBezTo>
                <a:cubicBezTo>
                  <a:pt x="86650" y="1071699"/>
                  <a:pt x="94593" y="1166649"/>
                  <a:pt x="94593" y="1166649"/>
                </a:cubicBezTo>
              </a:path>
            </a:pathLst>
          </a:custGeom>
          <a:noFill/>
          <a:ln>
            <a:solidFill>
              <a:srgbClr val="A8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1" name="Freeform 120"/>
          <p:cNvSpPr/>
          <p:nvPr/>
        </p:nvSpPr>
        <p:spPr bwMode="auto">
          <a:xfrm rot="10800000">
            <a:off x="3367088" y="1722438"/>
            <a:ext cx="79375" cy="1019175"/>
          </a:xfrm>
          <a:custGeom>
            <a:avLst/>
            <a:gdLst>
              <a:gd name="connsiteX0" fmla="*/ 0 w 78827"/>
              <a:gd name="connsiteY0" fmla="*/ 0 h 1213945"/>
              <a:gd name="connsiteX1" fmla="*/ 15765 w 78827"/>
              <a:gd name="connsiteY1" fmla="*/ 110359 h 1213945"/>
              <a:gd name="connsiteX2" fmla="*/ 47296 w 78827"/>
              <a:gd name="connsiteY2" fmla="*/ 204952 h 1213945"/>
              <a:gd name="connsiteX3" fmla="*/ 63062 w 78827"/>
              <a:gd name="connsiteY3" fmla="*/ 268014 h 1213945"/>
              <a:gd name="connsiteX4" fmla="*/ 47296 w 78827"/>
              <a:gd name="connsiteY4" fmla="*/ 914400 h 1213945"/>
              <a:gd name="connsiteX5" fmla="*/ 78827 w 78827"/>
              <a:gd name="connsiteY5" fmla="*/ 961697 h 1213945"/>
              <a:gd name="connsiteX6" fmla="*/ 63062 w 78827"/>
              <a:gd name="connsiteY6" fmla="*/ 1024759 h 1213945"/>
              <a:gd name="connsiteX7" fmla="*/ 0 w 78827"/>
              <a:gd name="connsiteY7" fmla="*/ 1103587 h 1213945"/>
              <a:gd name="connsiteX8" fmla="*/ 15765 w 78827"/>
              <a:gd name="connsiteY8" fmla="*/ 1213945 h 121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27" h="1213945">
                <a:moveTo>
                  <a:pt x="0" y="0"/>
                </a:moveTo>
                <a:cubicBezTo>
                  <a:pt x="5255" y="36786"/>
                  <a:pt x="7409" y="74151"/>
                  <a:pt x="15765" y="110359"/>
                </a:cubicBezTo>
                <a:cubicBezTo>
                  <a:pt x="23238" y="142744"/>
                  <a:pt x="39235" y="172708"/>
                  <a:pt x="47296" y="204952"/>
                </a:cubicBezTo>
                <a:lnTo>
                  <a:pt x="63062" y="268014"/>
                </a:lnTo>
                <a:cubicBezTo>
                  <a:pt x="56400" y="371272"/>
                  <a:pt x="6142" y="736064"/>
                  <a:pt x="47296" y="914400"/>
                </a:cubicBezTo>
                <a:cubicBezTo>
                  <a:pt x="51557" y="932863"/>
                  <a:pt x="68317" y="945931"/>
                  <a:pt x="78827" y="961697"/>
                </a:cubicBezTo>
                <a:cubicBezTo>
                  <a:pt x="73572" y="982718"/>
                  <a:pt x="71597" y="1004843"/>
                  <a:pt x="63062" y="1024759"/>
                </a:cubicBezTo>
                <a:cubicBezTo>
                  <a:pt x="48147" y="1059561"/>
                  <a:pt x="25426" y="1078161"/>
                  <a:pt x="0" y="1103587"/>
                </a:cubicBezTo>
                <a:cubicBezTo>
                  <a:pt x="16629" y="1203364"/>
                  <a:pt x="15765" y="1166214"/>
                  <a:pt x="15765" y="1213945"/>
                </a:cubicBezTo>
              </a:path>
            </a:pathLst>
          </a:custGeom>
          <a:noFill/>
          <a:ln>
            <a:solidFill>
              <a:srgbClr val="A8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3" name="Freeform 122"/>
          <p:cNvSpPr/>
          <p:nvPr/>
        </p:nvSpPr>
        <p:spPr bwMode="auto">
          <a:xfrm rot="10800000">
            <a:off x="3408363" y="1739900"/>
            <a:ext cx="84137" cy="1033463"/>
          </a:xfrm>
          <a:custGeom>
            <a:avLst/>
            <a:gdLst>
              <a:gd name="connsiteX0" fmla="*/ 65982 w 144809"/>
              <a:gd name="connsiteY0" fmla="*/ 0 h 1261242"/>
              <a:gd name="connsiteX1" fmla="*/ 97513 w 144809"/>
              <a:gd name="connsiteY1" fmla="*/ 78828 h 1261242"/>
              <a:gd name="connsiteX2" fmla="*/ 81747 w 144809"/>
              <a:gd name="connsiteY2" fmla="*/ 173421 h 1261242"/>
              <a:gd name="connsiteX3" fmla="*/ 97513 w 144809"/>
              <a:gd name="connsiteY3" fmla="*/ 346842 h 1261242"/>
              <a:gd name="connsiteX4" fmla="*/ 129044 w 144809"/>
              <a:gd name="connsiteY4" fmla="*/ 441435 h 1261242"/>
              <a:gd name="connsiteX5" fmla="*/ 144809 w 144809"/>
              <a:gd name="connsiteY5" fmla="*/ 488731 h 1261242"/>
              <a:gd name="connsiteX6" fmla="*/ 97513 w 144809"/>
              <a:gd name="connsiteY6" fmla="*/ 630621 h 1261242"/>
              <a:gd name="connsiteX7" fmla="*/ 81747 w 144809"/>
              <a:gd name="connsiteY7" fmla="*/ 677918 h 1261242"/>
              <a:gd name="connsiteX8" fmla="*/ 50216 w 144809"/>
              <a:gd name="connsiteY8" fmla="*/ 725214 h 1261242"/>
              <a:gd name="connsiteX9" fmla="*/ 34451 w 144809"/>
              <a:gd name="connsiteY9" fmla="*/ 788276 h 1261242"/>
              <a:gd name="connsiteX10" fmla="*/ 2919 w 144809"/>
              <a:gd name="connsiteY10" fmla="*/ 882869 h 1261242"/>
              <a:gd name="connsiteX11" fmla="*/ 18685 w 144809"/>
              <a:gd name="connsiteY11" fmla="*/ 961697 h 1261242"/>
              <a:gd name="connsiteX12" fmla="*/ 18685 w 144809"/>
              <a:gd name="connsiteY12" fmla="*/ 1245476 h 1261242"/>
              <a:gd name="connsiteX13" fmla="*/ 34451 w 144809"/>
              <a:gd name="connsiteY13" fmla="*/ 1261242 h 1261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809" h="1261242">
                <a:moveTo>
                  <a:pt x="65982" y="0"/>
                </a:moveTo>
                <a:cubicBezTo>
                  <a:pt x="76492" y="26276"/>
                  <a:pt x="94951" y="50644"/>
                  <a:pt x="97513" y="78828"/>
                </a:cubicBezTo>
                <a:cubicBezTo>
                  <a:pt x="100407" y="110663"/>
                  <a:pt x="81747" y="141455"/>
                  <a:pt x="81747" y="173421"/>
                </a:cubicBezTo>
                <a:cubicBezTo>
                  <a:pt x="81747" y="231466"/>
                  <a:pt x="87425" y="289680"/>
                  <a:pt x="97513" y="346842"/>
                </a:cubicBezTo>
                <a:cubicBezTo>
                  <a:pt x="103289" y="379573"/>
                  <a:pt x="118534" y="409904"/>
                  <a:pt x="129044" y="441435"/>
                </a:cubicBezTo>
                <a:lnTo>
                  <a:pt x="144809" y="488731"/>
                </a:lnTo>
                <a:lnTo>
                  <a:pt x="97513" y="630621"/>
                </a:lnTo>
                <a:cubicBezTo>
                  <a:pt x="92258" y="646387"/>
                  <a:pt x="90965" y="664091"/>
                  <a:pt x="81747" y="677918"/>
                </a:cubicBezTo>
                <a:lnTo>
                  <a:pt x="50216" y="725214"/>
                </a:lnTo>
                <a:cubicBezTo>
                  <a:pt x="44961" y="746235"/>
                  <a:pt x="40677" y="767522"/>
                  <a:pt x="34451" y="788276"/>
                </a:cubicBezTo>
                <a:cubicBezTo>
                  <a:pt x="24900" y="820111"/>
                  <a:pt x="2919" y="882869"/>
                  <a:pt x="2919" y="882869"/>
                </a:cubicBezTo>
                <a:cubicBezTo>
                  <a:pt x="8174" y="909145"/>
                  <a:pt x="18685" y="934901"/>
                  <a:pt x="18685" y="961697"/>
                </a:cubicBezTo>
                <a:cubicBezTo>
                  <a:pt x="18685" y="1171905"/>
                  <a:pt x="-23358" y="1035267"/>
                  <a:pt x="18685" y="1245476"/>
                </a:cubicBezTo>
                <a:cubicBezTo>
                  <a:pt x="20143" y="1252764"/>
                  <a:pt x="29196" y="1255987"/>
                  <a:pt x="34451" y="1261242"/>
                </a:cubicBezTo>
              </a:path>
            </a:pathLst>
          </a:custGeom>
          <a:noFill/>
          <a:ln>
            <a:solidFill>
              <a:srgbClr val="A8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67" name="Oval 166"/>
          <p:cNvSpPr/>
          <p:nvPr/>
        </p:nvSpPr>
        <p:spPr bwMode="auto">
          <a:xfrm rot="10800000">
            <a:off x="3055938" y="2571750"/>
            <a:ext cx="557212" cy="611188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75" name="Straight Arrow Connector 174"/>
          <p:cNvCxnSpPr/>
          <p:nvPr/>
        </p:nvCxnSpPr>
        <p:spPr bwMode="auto">
          <a:xfrm>
            <a:off x="5553075" y="2038350"/>
            <a:ext cx="0" cy="2433638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 bwMode="auto">
          <a:xfrm>
            <a:off x="5446713" y="1752600"/>
            <a:ext cx="863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lang="it-IT" b="1" baseline="-25000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Grid</a:t>
            </a:r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5086350" y="1668463"/>
            <a:ext cx="0" cy="3429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 bwMode="auto">
          <a:xfrm>
            <a:off x="4365625" y="1597025"/>
            <a:ext cx="8651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lang="it-IT" b="1" baseline="-25000" dirty="0">
                <a:solidFill>
                  <a:srgbClr val="002060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GG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1233488" y="1628775"/>
            <a:ext cx="0" cy="33655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87450" y="1641475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anose="020B0604020202020204" pitchFamily="34" charset="0"/>
              </a:rPr>
              <a:t>8 mm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02113" y="4868863"/>
            <a:ext cx="231298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Calibri"/>
                <a:ea typeface="+mn-ea"/>
              </a:rPr>
              <a:t>Typical tilt angle Ѳ=5° </a:t>
            </a:r>
          </a:p>
        </p:txBody>
      </p:sp>
      <p:cxnSp>
        <p:nvCxnSpPr>
          <p:cNvPr id="84" name="Straight Connector 83"/>
          <p:cNvCxnSpPr/>
          <p:nvPr/>
        </p:nvCxnSpPr>
        <p:spPr bwMode="auto">
          <a:xfrm rot="10800000">
            <a:off x="960438" y="3146425"/>
            <a:ext cx="4895850" cy="0"/>
          </a:xfrm>
          <a:prstGeom prst="line">
            <a:avLst/>
          </a:prstGeom>
          <a:ln w="63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 bwMode="auto">
          <a:xfrm rot="10800000">
            <a:off x="587216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 bwMode="auto">
          <a:xfrm rot="10800000">
            <a:off x="565626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 bwMode="auto">
          <a:xfrm rot="10800000">
            <a:off x="5419725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 bwMode="auto">
          <a:xfrm rot="10800000">
            <a:off x="518636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 bwMode="auto">
          <a:xfrm rot="10800000">
            <a:off x="495141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 bwMode="auto">
          <a:xfrm rot="10800000">
            <a:off x="4718050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 bwMode="auto">
          <a:xfrm rot="10800000">
            <a:off x="4484688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 bwMode="auto">
          <a:xfrm rot="10800000">
            <a:off x="4249738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 bwMode="auto">
          <a:xfrm rot="10800000">
            <a:off x="4016375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 bwMode="auto">
          <a:xfrm rot="10800000">
            <a:off x="378301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 bwMode="auto">
          <a:xfrm rot="10800000">
            <a:off x="354806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 bwMode="auto">
          <a:xfrm rot="10800000">
            <a:off x="3314700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 bwMode="auto">
          <a:xfrm rot="10800000">
            <a:off x="3081338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 bwMode="auto">
          <a:xfrm rot="10800000">
            <a:off x="2846388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 bwMode="auto">
          <a:xfrm rot="10800000">
            <a:off x="2613025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 bwMode="auto">
          <a:xfrm rot="10800000">
            <a:off x="237966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 bwMode="auto">
          <a:xfrm rot="10800000">
            <a:off x="214471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 bwMode="auto">
          <a:xfrm rot="10800000">
            <a:off x="1919288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 bwMode="auto">
          <a:xfrm rot="10800000">
            <a:off x="1673225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 rot="10800000">
            <a:off x="1428750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 bwMode="auto">
          <a:xfrm rot="10800000">
            <a:off x="1225550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 bwMode="auto">
          <a:xfrm rot="10800000">
            <a:off x="976313" y="2063750"/>
            <a:ext cx="0" cy="10080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8532440" y="1268760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5400000">
            <a:off x="8312771" y="193907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3mm</a:t>
            </a:r>
            <a:endParaRPr lang="en-GB" dirty="0"/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7521467" y="3125234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 rot="5400000">
            <a:off x="7301798" y="390164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1mm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51743" y="4390504"/>
            <a:ext cx="2016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V</a:t>
            </a:r>
            <a:r>
              <a:rPr lang="it-IT" sz="1600" b="1" baseline="-25000" dirty="0"/>
              <a:t>Cathode</a:t>
            </a:r>
            <a:endParaRPr lang="en-GB" sz="1600" b="1" baseline="-25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107504" y="1700808"/>
            <a:ext cx="2016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V</a:t>
            </a:r>
            <a:r>
              <a:rPr lang="it-IT" sz="1600" b="1" baseline="-25000" dirty="0"/>
              <a:t>TopGrid</a:t>
            </a:r>
            <a:endParaRPr lang="en-GB" sz="1600" b="1" baseline="-25000" dirty="0"/>
          </a:p>
        </p:txBody>
      </p:sp>
      <p:cxnSp>
        <p:nvCxnSpPr>
          <p:cNvPr id="8" name="Elbow Connector 7"/>
          <p:cNvCxnSpPr/>
          <p:nvPr/>
        </p:nvCxnSpPr>
        <p:spPr>
          <a:xfrm>
            <a:off x="766763" y="1937544"/>
            <a:ext cx="215901" cy="10080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9373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2170" y="-363314"/>
            <a:ext cx="9793088" cy="1143000"/>
          </a:xfrm>
        </p:spPr>
        <p:txBody>
          <a:bodyPr>
            <a:noAutofit/>
          </a:bodyPr>
          <a:lstStyle/>
          <a:p>
            <a:pPr algn="ctr"/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BAND-GEM full-module: design and construction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11EF-34EF-41ED-A67D-B7523911FC5A}" type="slidenum">
              <a:rPr lang="en-GB" smtClean="0"/>
              <a:t>55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4900867" y="934790"/>
            <a:ext cx="4014962" cy="3240360"/>
            <a:chOff x="4932040" y="3501008"/>
            <a:chExt cx="4014962" cy="3240360"/>
          </a:xfrm>
        </p:grpSpPr>
        <p:pic>
          <p:nvPicPr>
            <p:cNvPr id="4" name="Picture 3" descr="20180131_124232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3861048"/>
              <a:ext cx="3744415" cy="280831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012160" y="3501008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The 3D-C assembled</a:t>
              </a: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932040" y="3501008"/>
              <a:ext cx="4014962" cy="32403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594" y="502013"/>
            <a:ext cx="2592288" cy="3168352"/>
            <a:chOff x="251520" y="1268760"/>
            <a:chExt cx="2952328" cy="3672408"/>
          </a:xfrm>
        </p:grpSpPr>
        <p:pic>
          <p:nvPicPr>
            <p:cNvPr id="8" name="Picture 7" descr="C:\Users\Muraro\Pictures\Foto Assemblaggio FULL-MODULE\20171024_15231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0" r="12035"/>
            <a:stretch/>
          </p:blipFill>
          <p:spPr bwMode="auto">
            <a:xfrm rot="5400000">
              <a:off x="110340" y="2058012"/>
              <a:ext cx="3229993" cy="2515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2"/>
            <p:cNvSpPr txBox="1"/>
            <p:nvPr/>
          </p:nvSpPr>
          <p:spPr>
            <a:xfrm>
              <a:off x="971600" y="1268760"/>
              <a:ext cx="1388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/>
                <a:t>The GEM foil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1520" y="1268760"/>
              <a:ext cx="2952328" cy="367240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78281" y="997136"/>
            <a:ext cx="2088232" cy="2592288"/>
            <a:chOff x="6300192" y="548680"/>
            <a:chExt cx="2088232" cy="2592288"/>
          </a:xfrm>
        </p:grpSpPr>
        <p:pic>
          <p:nvPicPr>
            <p:cNvPr id="12" name="Picture 11" descr="C:\Users\Muraro\Pictures\Foto Assemblaggio FULL-MODULE\20180112_113828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5400000">
              <a:off x="6234495" y="974417"/>
              <a:ext cx="2250607" cy="1975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1"/>
            <p:cNvSpPr txBox="1"/>
            <p:nvPr/>
          </p:nvSpPr>
          <p:spPr>
            <a:xfrm>
              <a:off x="6300192" y="548680"/>
              <a:ext cx="1944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/>
                <a:t>The padded anode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00192" y="620687"/>
              <a:ext cx="2088232" cy="252028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pic>
        <p:nvPicPr>
          <p:cNvPr id="9218" name="Picture 2" descr="C:\Users\Muraro\Pictures\Presentazione Dottorato\IMG_102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717032"/>
            <a:ext cx="421942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uraro\Pictures\Foto Assemblaggio FULL-MODULE\20180124_16034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21088"/>
            <a:ext cx="33967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2316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-228988"/>
            <a:ext cx="9180512" cy="1143000"/>
          </a:xfrm>
        </p:spPr>
        <p:txBody>
          <a:bodyPr>
            <a:normAutofit/>
          </a:bodyPr>
          <a:lstStyle/>
          <a:p>
            <a:r>
              <a:rPr lang="it-IT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Efficiency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</a:t>
            </a:r>
            <a:r>
              <a:rPr lang="it-IT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</a:t>
            </a:r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wavelength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Users\Muraro\Pictures\Per Presentazione PSND\TOF_Lun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" r="7540"/>
          <a:stretch/>
        </p:blipFill>
        <p:spPr bwMode="auto">
          <a:xfrm>
            <a:off x="2473139" y="720271"/>
            <a:ext cx="4281522" cy="25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uraro\Pictures\Per Presentazione PSND\EFFVSLAMBD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6831" r="9682" b="3076"/>
          <a:stretch/>
        </p:blipFill>
        <p:spPr bwMode="auto">
          <a:xfrm>
            <a:off x="1283071" y="3336562"/>
            <a:ext cx="6368373" cy="350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57239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Tilting angle </a:t>
            </a:r>
            <a:r>
              <a:rPr lang="az-Cyrl-AZ" i="1" dirty="0">
                <a:latin typeface="Calibri"/>
                <a:cs typeface="Calibri"/>
              </a:rPr>
              <a:t>Ѳ</a:t>
            </a:r>
            <a:r>
              <a:rPr lang="it-IT" i="1" dirty="0">
                <a:latin typeface="Calibri"/>
                <a:cs typeface="Calibri"/>
              </a:rPr>
              <a:t> = 8°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522019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84" y="-182540"/>
            <a:ext cx="8229600" cy="1143000"/>
          </a:xfrm>
        </p:spPr>
        <p:txBody>
          <a:bodyPr>
            <a:normAutofit/>
          </a:bodyPr>
          <a:lstStyle/>
          <a:p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of the full-module @ TREFF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395536" y="584469"/>
            <a:ext cx="5076056" cy="6346186"/>
            <a:chOff x="0" y="836712"/>
            <a:chExt cx="4211960" cy="5265876"/>
          </a:xfrm>
        </p:grpSpPr>
        <p:pic>
          <p:nvPicPr>
            <p:cNvPr id="11266" name="Picture 2" descr="C:\Users\Muraro\Pictures\FULL-MODULE DA ENRICO\IMG_20180309_230125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19" t="32658" r="34190" b="19249"/>
            <a:stretch/>
          </p:blipFill>
          <p:spPr bwMode="auto">
            <a:xfrm>
              <a:off x="0" y="1340768"/>
              <a:ext cx="4211960" cy="4495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ight Arrow 10"/>
            <p:cNvSpPr/>
            <p:nvPr/>
          </p:nvSpPr>
          <p:spPr>
            <a:xfrm rot="14243226">
              <a:off x="2228776" y="4684265"/>
              <a:ext cx="2420137" cy="22577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7784" y="5733256"/>
              <a:ext cx="1553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Neutron beam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1560" y="836712"/>
              <a:ext cx="1258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BAND-GEM</a:t>
              </a:r>
              <a:endParaRPr lang="en-GB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187624" y="1196752"/>
              <a:ext cx="1584176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9" name="Picture 3" descr="C:\Users\Gabriele\Documents\Work2018\Physics\Monaco\dati-dump\IMG_43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6"/>
          <a:stretch/>
        </p:blipFill>
        <p:spPr bwMode="auto">
          <a:xfrm>
            <a:off x="5652120" y="2276872"/>
            <a:ext cx="3249400" cy="270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8144" y="5397023"/>
            <a:ext cx="3033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/>
              <a:t>Monochromatic neutrons with wavelenght </a:t>
            </a:r>
            <a:r>
              <a:rPr lang="el-GR" sz="2400" i="1" dirty="0"/>
              <a:t>λ</a:t>
            </a:r>
            <a:r>
              <a:rPr lang="it-IT" sz="2400" i="1" dirty="0"/>
              <a:t>=4.78 Å</a:t>
            </a:r>
            <a:endParaRPr lang="en-GB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60132" y="1340768"/>
            <a:ext cx="3033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/>
              <a:t>BAND-GEM with GEMINI electronics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42412533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Test of the full-module @ LARMOR beam line (SANS instrument). Preliminary results.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1863419"/>
            <a:ext cx="49054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SANS measurement performd with a </a:t>
            </a:r>
            <a:r>
              <a:rPr lang="en-GB" sz="2000" dirty="0"/>
              <a:t>concentrated </a:t>
            </a:r>
            <a:r>
              <a:rPr lang="en-GB" sz="2000" dirty="0" err="1"/>
              <a:t>ludox</a:t>
            </a:r>
            <a:r>
              <a:rPr lang="en-GB" sz="2000" dirty="0"/>
              <a:t> silica dispersion sample. </a:t>
            </a:r>
          </a:p>
          <a:p>
            <a:pPr algn="just"/>
            <a:r>
              <a:rPr lang="it-IT" sz="2000" dirty="0"/>
              <a:t>With this sample, the expected 2d map on the detector position is a circular ring </a:t>
            </a:r>
            <a:r>
              <a:rPr lang="en-GB" sz="2000" dirty="0"/>
              <a:t>moving to larger radius at longer wavelengths.</a:t>
            </a:r>
          </a:p>
        </p:txBody>
      </p:sp>
      <p:sp>
        <p:nvSpPr>
          <p:cNvPr id="9" name="Right Arrow 8"/>
          <p:cNvSpPr/>
          <p:nvPr/>
        </p:nvSpPr>
        <p:spPr>
          <a:xfrm rot="16200000">
            <a:off x="6026097" y="6079359"/>
            <a:ext cx="1080120" cy="2438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44208" y="5373216"/>
            <a:ext cx="216024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660232" y="6165304"/>
            <a:ext cx="155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Neutron beam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0782" y="5290817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Sample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555766" y="3645024"/>
            <a:ext cx="22067" cy="3096344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939337">
            <a:off x="5151833" y="4041642"/>
            <a:ext cx="136815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884052">
            <a:off x="5076785" y="4252261"/>
            <a:ext cx="1258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BAND-GEM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2" idx="1"/>
          </p:cNvCxnSpPr>
          <p:nvPr/>
        </p:nvCxnSpPr>
        <p:spPr>
          <a:xfrm flipV="1">
            <a:off x="6730782" y="4293096"/>
            <a:ext cx="1458" cy="11823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5400000">
            <a:off x="6606090" y="461084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1,5 m</a:t>
            </a:r>
            <a:endParaRPr lang="en-GB" dirty="0"/>
          </a:p>
        </p:txBody>
      </p:sp>
      <p:pic>
        <p:nvPicPr>
          <p:cNvPr id="10242" name="Picture 2" descr="C:\Users\Muraro\Pictures\FULL-MODULE DA ENRICO\IMG_20180416_1048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9" t="8012" r="17648"/>
          <a:stretch/>
        </p:blipFill>
        <p:spPr bwMode="auto">
          <a:xfrm>
            <a:off x="0" y="1700808"/>
            <a:ext cx="3672408" cy="42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23528" y="6237312"/>
            <a:ext cx="3689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BAND-GEM full module with Cd mask</a:t>
            </a:r>
            <a:endParaRPr lang="en-GB" dirty="0"/>
          </a:p>
        </p:txBody>
      </p:sp>
      <p:cxnSp>
        <p:nvCxnSpPr>
          <p:cNvPr id="22" name="Straight Arrow Connector 21"/>
          <p:cNvCxnSpPr>
            <a:stCxn id="20" idx="0"/>
          </p:cNvCxnSpPr>
          <p:nvPr/>
        </p:nvCxnSpPr>
        <p:spPr>
          <a:xfrm flipV="1">
            <a:off x="2168425" y="4653136"/>
            <a:ext cx="315343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795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0998" y="-925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Test of the full-module @ LARMOR beam line (SANS instrument). Preliminary results.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4933" y="905910"/>
            <a:ext cx="9109066" cy="3960440"/>
            <a:chOff x="34933" y="905910"/>
            <a:chExt cx="9109066" cy="3960440"/>
          </a:xfrm>
        </p:grpSpPr>
        <p:pic>
          <p:nvPicPr>
            <p:cNvPr id="8194" name="Picture 2" descr="C:\Users\Muraro\Pictures\Per Presentazione PSND\Larmor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7" t="6422" r="4035" b="16470"/>
            <a:stretch/>
          </p:blipFill>
          <p:spPr bwMode="auto">
            <a:xfrm>
              <a:off x="34933" y="905910"/>
              <a:ext cx="4625035" cy="3960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5" name="Picture 3" descr="C:\Users\Muraro\Pictures\Per Presentazione PSND\Larmor3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2" t="4878" r="5197" b="19604"/>
            <a:stretch/>
          </p:blipFill>
          <p:spPr bwMode="auto">
            <a:xfrm>
              <a:off x="4572000" y="1078391"/>
              <a:ext cx="4571999" cy="3760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203848" y="3798702"/>
              <a:ext cx="1317797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t-IT" dirty="0"/>
                <a:t>Circular ring</a:t>
              </a:r>
              <a:endParaRPr lang="en-GB" dirty="0"/>
            </a:p>
          </p:txBody>
        </p:sp>
        <p:cxnSp>
          <p:nvCxnSpPr>
            <p:cNvPr id="7" name="Straight Arrow Connector 6"/>
            <p:cNvCxnSpPr>
              <a:stCxn id="5" idx="0"/>
            </p:cNvCxnSpPr>
            <p:nvPr/>
          </p:nvCxnSpPr>
          <p:spPr>
            <a:xfrm flipH="1" flipV="1">
              <a:off x="2699792" y="1494446"/>
              <a:ext cx="1162955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0"/>
            </p:cNvCxnSpPr>
            <p:nvPr/>
          </p:nvCxnSpPr>
          <p:spPr>
            <a:xfrm flipV="1">
              <a:off x="3862747" y="1926494"/>
              <a:ext cx="3013509" cy="18722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196" name="Picture 4" descr="C:\Users\Muraro\Pictures\Per Presentazione PSND\Larmor_TO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8" t="11969" r="22322" b="8761"/>
          <a:stretch/>
        </p:blipFill>
        <p:spPr bwMode="auto">
          <a:xfrm>
            <a:off x="683568" y="4221088"/>
            <a:ext cx="397934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915816" y="4725144"/>
            <a:ext cx="72008" cy="1800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4" descr="C:\Users\Muraro\Pictures\Per Presentazione PSND\Larmor_TOF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8" t="11969" r="22322" b="8761"/>
          <a:stretch/>
        </p:blipFill>
        <p:spPr bwMode="auto">
          <a:xfrm>
            <a:off x="5364088" y="4077072"/>
            <a:ext cx="377991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643828" y="4581128"/>
            <a:ext cx="72008" cy="1800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9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aseline="3000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He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based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detectors: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principle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55576" y="69269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+mj-lt"/>
              </a:rPr>
              <a:t>n + </a:t>
            </a:r>
            <a:r>
              <a:rPr lang="it-IT" sz="2400" baseline="30000" dirty="0">
                <a:latin typeface="+mj-lt"/>
              </a:rPr>
              <a:t>3</a:t>
            </a:r>
            <a:r>
              <a:rPr lang="it-IT" sz="2400" dirty="0">
                <a:latin typeface="+mj-lt"/>
              </a:rPr>
              <a:t>He </a:t>
            </a:r>
            <a:r>
              <a:rPr lang="it-IT" sz="2400" dirty="0">
                <a:latin typeface="+mj-lt"/>
                <a:sym typeface="Wingdings" panose="05000000000000000000" pitchFamily="2" charset="2"/>
              </a:rPr>
              <a:t> p + </a:t>
            </a:r>
            <a:r>
              <a:rPr lang="it-IT" sz="2400" baseline="30000" dirty="0">
                <a:latin typeface="+mj-lt"/>
                <a:sym typeface="Wingdings" panose="05000000000000000000" pitchFamily="2" charset="2"/>
              </a:rPr>
              <a:t>3</a:t>
            </a:r>
            <a:r>
              <a:rPr lang="it-IT" sz="2400" dirty="0">
                <a:latin typeface="+mj-lt"/>
                <a:sym typeface="Wingdings" panose="05000000000000000000" pitchFamily="2" charset="2"/>
              </a:rPr>
              <a:t>H + 0.76 </a:t>
            </a:r>
            <a:r>
              <a:rPr lang="it-IT" sz="2400" dirty="0" err="1">
                <a:latin typeface="+mj-lt"/>
                <a:sym typeface="Wingdings" panose="05000000000000000000" pitchFamily="2" charset="2"/>
              </a:rPr>
              <a:t>MeV</a:t>
            </a:r>
            <a:r>
              <a:rPr lang="it-IT" sz="2400" dirty="0">
                <a:latin typeface="+mj-lt"/>
                <a:sym typeface="Wingdings" panose="05000000000000000000" pitchFamily="2" charset="2"/>
              </a:rPr>
              <a:t>  σ(</a:t>
            </a:r>
            <a:r>
              <a:rPr lang="el-GR" sz="2400" dirty="0">
                <a:latin typeface="+mj-lt"/>
                <a:sym typeface="Wingdings" panose="05000000000000000000" pitchFamily="2" charset="2"/>
              </a:rPr>
              <a:t>λ</a:t>
            </a:r>
            <a:r>
              <a:rPr lang="it-IT" sz="2400" dirty="0">
                <a:latin typeface="+mj-lt"/>
                <a:sym typeface="Wingdings" panose="05000000000000000000" pitchFamily="2" charset="2"/>
              </a:rPr>
              <a:t>) = 5333 barn * </a:t>
            </a:r>
            <a:r>
              <a:rPr lang="el-GR" sz="2400" dirty="0">
                <a:latin typeface="+mj-lt"/>
                <a:sym typeface="Wingdings" panose="05000000000000000000" pitchFamily="2" charset="2"/>
              </a:rPr>
              <a:t>λ</a:t>
            </a:r>
            <a:r>
              <a:rPr lang="it-IT" sz="2400" dirty="0">
                <a:latin typeface="+mj-lt"/>
                <a:sym typeface="Wingdings" panose="05000000000000000000" pitchFamily="2" charset="2"/>
              </a:rPr>
              <a:t>/1.8 Å</a:t>
            </a:r>
          </a:p>
          <a:p>
            <a:endParaRPr lang="en-GB" sz="24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4" t="15105" r="51614" b="53983"/>
          <a:stretch>
            <a:fillRect/>
          </a:stretch>
        </p:blipFill>
        <p:spPr bwMode="auto">
          <a:xfrm>
            <a:off x="1331640" y="1247796"/>
            <a:ext cx="6768752" cy="261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83568" y="3663022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Single </a:t>
            </a:r>
            <a:r>
              <a:rPr lang="it-IT" dirty="0" err="1"/>
              <a:t>Wire</a:t>
            </a:r>
            <a:r>
              <a:rPr lang="it-IT" dirty="0"/>
              <a:t> </a:t>
            </a:r>
            <a:r>
              <a:rPr lang="it-IT" dirty="0" err="1"/>
              <a:t>Proporional</a:t>
            </a:r>
            <a:r>
              <a:rPr lang="it-IT" dirty="0"/>
              <a:t> </a:t>
            </a:r>
            <a:r>
              <a:rPr lang="it-IT" dirty="0" err="1"/>
              <a:t>Chamber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Increase</a:t>
            </a:r>
            <a:r>
              <a:rPr lang="it-IT" dirty="0"/>
              <a:t> n (</a:t>
            </a:r>
            <a:r>
              <a:rPr lang="it-IT" dirty="0" err="1"/>
              <a:t>density</a:t>
            </a:r>
            <a:r>
              <a:rPr lang="it-IT" dirty="0"/>
              <a:t> of scattering centres) by </a:t>
            </a:r>
            <a:r>
              <a:rPr lang="it-IT" dirty="0" err="1"/>
              <a:t>increasing</a:t>
            </a:r>
            <a:r>
              <a:rPr lang="it-IT" dirty="0"/>
              <a:t> pressure (up to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bars</a:t>
            </a:r>
            <a:r>
              <a:rPr lang="it-IT" dirty="0"/>
              <a:t>)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rubust</a:t>
            </a:r>
            <a:r>
              <a:rPr lang="it-IT" dirty="0"/>
              <a:t> and </a:t>
            </a:r>
            <a:r>
              <a:rPr lang="it-IT" dirty="0" err="1"/>
              <a:t>simple</a:t>
            </a:r>
            <a:r>
              <a:rPr lang="it-IT" dirty="0"/>
              <a:t> </a:t>
            </a:r>
            <a:r>
              <a:rPr lang="it-IT" dirty="0" err="1"/>
              <a:t>geometry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Relatively</a:t>
            </a:r>
            <a:r>
              <a:rPr lang="it-IT" dirty="0"/>
              <a:t> </a:t>
            </a:r>
            <a:r>
              <a:rPr lang="it-IT" dirty="0" err="1"/>
              <a:t>low</a:t>
            </a:r>
            <a:r>
              <a:rPr lang="it-IT" dirty="0"/>
              <a:t> </a:t>
            </a:r>
            <a:r>
              <a:rPr lang="it-IT" dirty="0" err="1"/>
              <a:t>operation</a:t>
            </a:r>
            <a:r>
              <a:rPr lang="it-IT" dirty="0"/>
              <a:t> </a:t>
            </a:r>
            <a:r>
              <a:rPr lang="it-IT" dirty="0" err="1"/>
              <a:t>voltages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diffused</a:t>
            </a:r>
            <a:r>
              <a:rPr lang="it-IT" dirty="0"/>
              <a:t> </a:t>
            </a:r>
            <a:r>
              <a:rPr lang="it-IT" dirty="0" err="1"/>
              <a:t>geometry</a:t>
            </a:r>
            <a:r>
              <a:rPr lang="it-IT" dirty="0"/>
              <a:t>: </a:t>
            </a:r>
            <a:r>
              <a:rPr lang="it-IT" baseline="30000" dirty="0"/>
              <a:t>3</a:t>
            </a:r>
            <a:r>
              <a:rPr lang="it-IT" dirty="0"/>
              <a:t>He-tubes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8529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General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remarks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realize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a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neutron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detector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97928" y="836712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Detectors must be chosen/DESIGNED for the speciﬁc application.  Typical application is “counting above threshold”</a:t>
            </a:r>
          </a:p>
          <a:p>
            <a:endParaRPr lang="it-IT" sz="2400" dirty="0"/>
          </a:p>
          <a:p>
            <a:endParaRPr lang="en-GB" sz="2400" dirty="0"/>
          </a:p>
          <a:p>
            <a:r>
              <a:rPr lang="en-GB" sz="2400" dirty="0"/>
              <a:t>Requirements to be considered when designing neutron detectors: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Gamma-ray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Count rate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Time/space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Environment (B ﬁeld, temperature </a:t>
            </a:r>
            <a:r>
              <a:rPr lang="en-GB" sz="2400" dirty="0" err="1"/>
              <a:t>etc</a:t>
            </a:r>
            <a:r>
              <a:rPr lang="en-GB" sz="2400" dirty="0"/>
              <a:t>)</a:t>
            </a:r>
          </a:p>
          <a:p>
            <a:endParaRPr lang="en-GB" sz="2400" dirty="0"/>
          </a:p>
          <a:p>
            <a:r>
              <a:rPr lang="en-GB" sz="2400" dirty="0"/>
              <a:t>Digitize! (if possible)</a:t>
            </a:r>
          </a:p>
        </p:txBody>
      </p:sp>
    </p:spTree>
    <p:extLst>
      <p:ext uri="{BB962C8B-B14F-4D97-AF65-F5344CB8AC3E}">
        <p14:creationId xmlns:p14="http://schemas.microsoft.com/office/powerpoint/2010/main" val="29741781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836613"/>
            <a:ext cx="3097213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868363"/>
            <a:ext cx="3024188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95288" y="744538"/>
            <a:ext cx="2808287" cy="304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latin typeface="+mn-lt"/>
              </a:rPr>
              <a:t>Deposited Energy Spectrum</a:t>
            </a:r>
            <a:endParaRPr lang="en-US" sz="1400" baseline="-25000" dirty="0">
              <a:latin typeface="+mn-lt"/>
            </a:endParaRPr>
          </a:p>
        </p:txBody>
      </p:sp>
      <p:sp>
        <p:nvSpPr>
          <p:cNvPr id="5" name="Right Arrow 6"/>
          <p:cNvSpPr/>
          <p:nvPr/>
        </p:nvSpPr>
        <p:spPr>
          <a:xfrm rot="8915157">
            <a:off x="3232150" y="3492500"/>
            <a:ext cx="895350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48038" y="692150"/>
            <a:ext cx="3311525" cy="304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en-US" sz="1400" dirty="0">
                <a:latin typeface="Comic Sans MS" pitchFamily="66" charset="0"/>
              </a:rPr>
              <a:t> of the deposited charge</a:t>
            </a:r>
            <a:endParaRPr lang="en-US" sz="1400" baseline="-25000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67175" y="1052513"/>
            <a:ext cx="2447925" cy="307975"/>
          </a:xfrm>
          <a:prstGeom prst="rect">
            <a:avLst/>
          </a:prstGeom>
          <a:solidFill>
            <a:schemeClr val="bg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FF00FF"/>
                </a:solidFill>
                <a:latin typeface="Comic Sans MS" pitchFamily="66" charset="0"/>
              </a:rPr>
              <a:t>Signal</a:t>
            </a:r>
            <a:endParaRPr lang="en-US" sz="1400" baseline="-2500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24300" y="2852738"/>
            <a:ext cx="2447925" cy="307975"/>
          </a:xfrm>
          <a:prstGeom prst="rect">
            <a:avLst/>
          </a:prstGeom>
          <a:solidFill>
            <a:schemeClr val="bg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FF00FF"/>
                </a:solidFill>
                <a:latin typeface="Comic Sans MS" pitchFamily="66" charset="0"/>
              </a:rPr>
              <a:t>Scattering</a:t>
            </a:r>
            <a:endParaRPr lang="en-US" sz="1400" baseline="-2500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9" name="Right Arrow 16"/>
          <p:cNvSpPr/>
          <p:nvPr/>
        </p:nvSpPr>
        <p:spPr>
          <a:xfrm rot="5400000">
            <a:off x="2951783" y="3320257"/>
            <a:ext cx="431800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708400" y="5300663"/>
            <a:ext cx="4608513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effective solution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: 300 HDPE layer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         Conversion Efficiency  ~8%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27"/>
          <p:cNvSpPr txBox="1">
            <a:spLocks noChangeArrowheads="1"/>
          </p:cNvSpPr>
          <p:nvPr/>
        </p:nvSpPr>
        <p:spPr bwMode="auto">
          <a:xfrm rot="-5400000">
            <a:off x="8319294" y="2201069"/>
            <a:ext cx="1254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HDPE foils</a:t>
            </a:r>
          </a:p>
        </p:txBody>
      </p:sp>
      <p:grpSp>
        <p:nvGrpSpPr>
          <p:cNvPr id="12" name="Group 63"/>
          <p:cNvGrpSpPr>
            <a:grpSpLocks/>
          </p:cNvGrpSpPr>
          <p:nvPr/>
        </p:nvGrpSpPr>
        <p:grpSpPr bwMode="auto">
          <a:xfrm>
            <a:off x="6659563" y="1635125"/>
            <a:ext cx="2214562" cy="3233738"/>
            <a:chOff x="4192" y="482"/>
            <a:chExt cx="1395" cy="2037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 rot="-5400000">
              <a:off x="4431" y="806"/>
              <a:ext cx="1095" cy="1071"/>
              <a:chOff x="295" y="663"/>
              <a:chExt cx="2041" cy="1996"/>
            </a:xfrm>
          </p:grpSpPr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295" y="663"/>
                <a:ext cx="2041" cy="19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de-CH"/>
              </a:p>
            </p:txBody>
          </p:sp>
          <p:grpSp>
            <p:nvGrpSpPr>
              <p:cNvPr id="39" name="Group 8"/>
              <p:cNvGrpSpPr>
                <a:grpSpLocks/>
              </p:cNvGrpSpPr>
              <p:nvPr/>
            </p:nvGrpSpPr>
            <p:grpSpPr bwMode="auto">
              <a:xfrm>
                <a:off x="385" y="754"/>
                <a:ext cx="1860" cy="1815"/>
                <a:chOff x="2925" y="890"/>
                <a:chExt cx="1860" cy="1815"/>
              </a:xfrm>
            </p:grpSpPr>
            <p:sp>
              <p:nvSpPr>
                <p:cNvPr id="40" name="Rectangle 9"/>
                <p:cNvSpPr>
                  <a:spLocks noChangeArrowheads="1"/>
                </p:cNvSpPr>
                <p:nvPr/>
              </p:nvSpPr>
              <p:spPr bwMode="auto">
                <a:xfrm>
                  <a:off x="2925" y="890"/>
                  <a:ext cx="1860" cy="181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de-CH"/>
                </a:p>
              </p:txBody>
            </p:sp>
            <p:pic>
              <p:nvPicPr>
                <p:cNvPr id="41" name="Picture 1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970" y="981"/>
                  <a:ext cx="1815" cy="16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4513" y="2115"/>
              <a:ext cx="9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Comic Sans MS" pitchFamily="66" charset="0"/>
                </a:rPr>
                <a:t>Neutrons (2.45 MeV)</a:t>
              </a:r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 rot="-5400000">
              <a:off x="5453" y="806"/>
              <a:ext cx="73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 rot="-5400000">
              <a:off x="3629" y="1453"/>
              <a:ext cx="133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Detector Vessel</a:t>
              </a:r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rot="-5400000">
              <a:off x="4326" y="1747"/>
              <a:ext cx="170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Connector 57"/>
            <p:cNvCxnSpPr/>
            <p:nvPr/>
          </p:nvCxnSpPr>
          <p:spPr>
            <a:xfrm flipV="1">
              <a:off x="5012" y="572"/>
              <a:ext cx="0" cy="158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8"/>
            <p:cNvCxnSpPr/>
            <p:nvPr/>
          </p:nvCxnSpPr>
          <p:spPr>
            <a:xfrm flipH="1" flipV="1">
              <a:off x="4377" y="935"/>
              <a:ext cx="635" cy="635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61"/>
            <p:cNvCxnSpPr/>
            <p:nvPr/>
          </p:nvCxnSpPr>
          <p:spPr>
            <a:xfrm flipH="1" flipV="1">
              <a:off x="4649" y="1026"/>
              <a:ext cx="363" cy="3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63"/>
            <p:cNvCxnSpPr/>
            <p:nvPr/>
          </p:nvCxnSpPr>
          <p:spPr>
            <a:xfrm flipV="1">
              <a:off x="5015" y="527"/>
              <a:ext cx="360" cy="864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6"/>
            <p:cNvCxnSpPr/>
            <p:nvPr/>
          </p:nvCxnSpPr>
          <p:spPr>
            <a:xfrm flipV="1">
              <a:off x="5012" y="1480"/>
              <a:ext cx="176" cy="2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7"/>
            <p:cNvCxnSpPr/>
            <p:nvPr/>
          </p:nvCxnSpPr>
          <p:spPr>
            <a:xfrm flipV="1">
              <a:off x="5189" y="1205"/>
              <a:ext cx="45" cy="2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69"/>
            <p:cNvCxnSpPr/>
            <p:nvPr/>
          </p:nvCxnSpPr>
          <p:spPr>
            <a:xfrm flipV="1">
              <a:off x="5234" y="582"/>
              <a:ext cx="272" cy="64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71"/>
            <p:cNvCxnSpPr/>
            <p:nvPr/>
          </p:nvCxnSpPr>
          <p:spPr>
            <a:xfrm flipH="1" flipV="1">
              <a:off x="4830" y="1026"/>
              <a:ext cx="182" cy="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73"/>
            <p:cNvCxnSpPr/>
            <p:nvPr/>
          </p:nvCxnSpPr>
          <p:spPr>
            <a:xfrm flipH="1" flipV="1">
              <a:off x="4740" y="527"/>
              <a:ext cx="90" cy="504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xplosion 1 76"/>
            <p:cNvSpPr/>
            <p:nvPr/>
          </p:nvSpPr>
          <p:spPr>
            <a:xfrm>
              <a:off x="4967" y="1661"/>
              <a:ext cx="90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Explosion 1 77"/>
            <p:cNvSpPr/>
            <p:nvPr/>
          </p:nvSpPr>
          <p:spPr>
            <a:xfrm>
              <a:off x="4967" y="1525"/>
              <a:ext cx="90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Explosion 1 78"/>
            <p:cNvSpPr/>
            <p:nvPr/>
          </p:nvSpPr>
          <p:spPr>
            <a:xfrm>
              <a:off x="5148" y="1434"/>
              <a:ext cx="91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Explosion 1 79"/>
            <p:cNvSpPr/>
            <p:nvPr/>
          </p:nvSpPr>
          <p:spPr>
            <a:xfrm>
              <a:off x="4967" y="1344"/>
              <a:ext cx="90" cy="90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Explosion 1 80"/>
            <p:cNvSpPr/>
            <p:nvPr/>
          </p:nvSpPr>
          <p:spPr>
            <a:xfrm>
              <a:off x="5193" y="1162"/>
              <a:ext cx="91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Explosion 1 81"/>
            <p:cNvSpPr/>
            <p:nvPr/>
          </p:nvSpPr>
          <p:spPr>
            <a:xfrm>
              <a:off x="4967" y="1071"/>
              <a:ext cx="90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Explosion 1 82"/>
            <p:cNvSpPr/>
            <p:nvPr/>
          </p:nvSpPr>
          <p:spPr>
            <a:xfrm>
              <a:off x="4785" y="981"/>
              <a:ext cx="91" cy="90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Explosion 1 85"/>
            <p:cNvSpPr/>
            <p:nvPr/>
          </p:nvSpPr>
          <p:spPr>
            <a:xfrm>
              <a:off x="4967" y="935"/>
              <a:ext cx="90" cy="91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5" name="Straight Connector 88"/>
            <p:cNvCxnSpPr/>
            <p:nvPr/>
          </p:nvCxnSpPr>
          <p:spPr>
            <a:xfrm flipH="1" flipV="1">
              <a:off x="4468" y="482"/>
              <a:ext cx="181" cy="549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90"/>
            <p:cNvCxnSpPr/>
            <p:nvPr/>
          </p:nvCxnSpPr>
          <p:spPr>
            <a:xfrm flipV="1">
              <a:off x="5015" y="527"/>
              <a:ext cx="269" cy="45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xplosion 1 83"/>
            <p:cNvSpPr/>
            <p:nvPr/>
          </p:nvSpPr>
          <p:spPr>
            <a:xfrm>
              <a:off x="4604" y="981"/>
              <a:ext cx="90" cy="90"/>
            </a:xfrm>
            <a:prstGeom prst="irregularSeal1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1125538"/>
            <a:ext cx="11239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2400" y="1525588"/>
            <a:ext cx="100806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132138" y="4005263"/>
            <a:ext cx="2952750" cy="307975"/>
          </a:xfrm>
          <a:prstGeom prst="rect">
            <a:avLst/>
          </a:prstGeom>
          <a:solidFill>
            <a:schemeClr val="bg1">
              <a:alpha val="36862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SSR = Signal-to-Scattering ratio</a:t>
            </a:r>
            <a:endParaRPr lang="en-US" sz="1400" baseline="-25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Line 20"/>
          <p:cNvSpPr>
            <a:spLocks noChangeShapeType="1"/>
          </p:cNvSpPr>
          <p:nvPr/>
        </p:nvSpPr>
        <p:spPr bwMode="auto">
          <a:xfrm>
            <a:off x="3851275" y="2349500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6" name="Group 59"/>
          <p:cNvGrpSpPr>
            <a:grpSpLocks/>
          </p:cNvGrpSpPr>
          <p:nvPr/>
        </p:nvGrpSpPr>
        <p:grpSpPr bwMode="auto">
          <a:xfrm>
            <a:off x="2411413" y="1079500"/>
            <a:ext cx="647700" cy="666750"/>
            <a:chOff x="2411760" y="1079158"/>
            <a:chExt cx="648072" cy="667236"/>
          </a:xfrm>
        </p:grpSpPr>
        <p:sp>
          <p:nvSpPr>
            <p:cNvPr id="47" name="Rectangle 54"/>
            <p:cNvSpPr/>
            <p:nvPr/>
          </p:nvSpPr>
          <p:spPr>
            <a:xfrm>
              <a:off x="2483238" y="1125230"/>
              <a:ext cx="505115" cy="592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TextBox 53"/>
            <p:cNvSpPr txBox="1">
              <a:spLocks noChangeArrowheads="1"/>
            </p:cNvSpPr>
            <p:nvPr/>
          </p:nvSpPr>
          <p:spPr bwMode="auto">
            <a:xfrm>
              <a:off x="2411760" y="1079158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  <p:sp>
          <p:nvSpPr>
            <p:cNvPr id="49" name="TextBox 55"/>
            <p:cNvSpPr txBox="1">
              <a:spLocks noChangeArrowheads="1"/>
            </p:cNvSpPr>
            <p:nvPr/>
          </p:nvSpPr>
          <p:spPr bwMode="auto">
            <a:xfrm>
              <a:off x="2411760" y="1268760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  <p:sp>
          <p:nvSpPr>
            <p:cNvPr id="50" name="TextBox 56"/>
            <p:cNvSpPr txBox="1">
              <a:spLocks noChangeArrowheads="1"/>
            </p:cNvSpPr>
            <p:nvPr/>
          </p:nvSpPr>
          <p:spPr bwMode="auto">
            <a:xfrm>
              <a:off x="2411760" y="1484784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</p:grpSp>
      <p:grpSp>
        <p:nvGrpSpPr>
          <p:cNvPr id="51" name="Group 60"/>
          <p:cNvGrpSpPr>
            <a:grpSpLocks/>
          </p:cNvGrpSpPr>
          <p:nvPr/>
        </p:nvGrpSpPr>
        <p:grpSpPr bwMode="auto">
          <a:xfrm>
            <a:off x="5737225" y="1466850"/>
            <a:ext cx="779463" cy="666750"/>
            <a:chOff x="2411760" y="1079158"/>
            <a:chExt cx="648072" cy="667236"/>
          </a:xfrm>
        </p:grpSpPr>
        <p:sp>
          <p:nvSpPr>
            <p:cNvPr id="52" name="Rectangle 62"/>
            <p:cNvSpPr/>
            <p:nvPr/>
          </p:nvSpPr>
          <p:spPr>
            <a:xfrm>
              <a:off x="2455317" y="1125230"/>
              <a:ext cx="531920" cy="592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TextBox 64"/>
            <p:cNvSpPr txBox="1">
              <a:spLocks noChangeArrowheads="1"/>
            </p:cNvSpPr>
            <p:nvPr/>
          </p:nvSpPr>
          <p:spPr bwMode="auto">
            <a:xfrm>
              <a:off x="2411760" y="1079158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  <p:sp>
          <p:nvSpPr>
            <p:cNvPr id="54" name="TextBox 65"/>
            <p:cNvSpPr txBox="1">
              <a:spLocks noChangeArrowheads="1"/>
            </p:cNvSpPr>
            <p:nvPr/>
          </p:nvSpPr>
          <p:spPr bwMode="auto">
            <a:xfrm>
              <a:off x="2411760" y="1268760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  <p:sp>
          <p:nvSpPr>
            <p:cNvPr id="55" name="TextBox 68"/>
            <p:cNvSpPr txBox="1">
              <a:spLocks noChangeArrowheads="1"/>
            </p:cNvSpPr>
            <p:nvPr/>
          </p:nvSpPr>
          <p:spPr bwMode="auto">
            <a:xfrm>
              <a:off x="2411760" y="1484784"/>
              <a:ext cx="6480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b="1"/>
                <a:t>Layers</a:t>
              </a:r>
            </a:p>
          </p:txBody>
        </p:sp>
      </p:grpSp>
      <p:sp>
        <p:nvSpPr>
          <p:cNvPr id="56" name="Line 4"/>
          <p:cNvSpPr>
            <a:spLocks noChangeShapeType="1"/>
          </p:cNvSpPr>
          <p:nvPr/>
        </p:nvSpPr>
        <p:spPr bwMode="auto">
          <a:xfrm>
            <a:off x="3851275" y="1412875"/>
            <a:ext cx="22336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6804025" y="908050"/>
            <a:ext cx="2232025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-) HDPE Thickness = 0.4 mm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-) Gas Gap = 0.6 mm</a:t>
            </a:r>
            <a:endParaRPr 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67"/>
          <p:cNvGrpSpPr>
            <a:grpSpLocks/>
          </p:cNvGrpSpPr>
          <p:nvPr/>
        </p:nvGrpSpPr>
        <p:grpSpPr bwMode="auto">
          <a:xfrm>
            <a:off x="395114" y="3716338"/>
            <a:ext cx="2881313" cy="2781300"/>
            <a:chOff x="158" y="2341"/>
            <a:chExt cx="1815" cy="1752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58" y="2341"/>
              <a:ext cx="1815" cy="1752"/>
              <a:chOff x="249" y="2341"/>
              <a:chExt cx="1815" cy="1752"/>
            </a:xfrm>
          </p:grpSpPr>
          <p:grpSp>
            <p:nvGrpSpPr>
              <p:cNvPr id="61" name="Group 6"/>
              <p:cNvGrpSpPr>
                <a:grpSpLocks noChangeAspect="1"/>
              </p:cNvGrpSpPr>
              <p:nvPr/>
            </p:nvGrpSpPr>
            <p:grpSpPr bwMode="auto">
              <a:xfrm>
                <a:off x="249" y="2341"/>
                <a:ext cx="1815" cy="1752"/>
                <a:chOff x="3085" y="657"/>
                <a:chExt cx="2487" cy="2401"/>
              </a:xfrm>
            </p:grpSpPr>
            <p:pic>
              <p:nvPicPr>
                <p:cNvPr id="63" name="Picture 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085" y="657"/>
                  <a:ext cx="2487" cy="24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4" name="Freeform 8"/>
                <p:cNvSpPr>
                  <a:spLocks/>
                </p:cNvSpPr>
                <p:nvPr/>
              </p:nvSpPr>
              <p:spPr bwMode="auto">
                <a:xfrm>
                  <a:off x="3470" y="1661"/>
                  <a:ext cx="1814" cy="998"/>
                </a:xfrm>
                <a:custGeom>
                  <a:avLst/>
                  <a:gdLst>
                    <a:gd name="T0" fmla="*/ 0 w 1814"/>
                    <a:gd name="T1" fmla="*/ 998 h 998"/>
                    <a:gd name="T2" fmla="*/ 272 w 1814"/>
                    <a:gd name="T3" fmla="*/ 544 h 998"/>
                    <a:gd name="T4" fmla="*/ 635 w 1814"/>
                    <a:gd name="T5" fmla="*/ 227 h 998"/>
                    <a:gd name="T6" fmla="*/ 1179 w 1814"/>
                    <a:gd name="T7" fmla="*/ 45 h 998"/>
                    <a:gd name="T8" fmla="*/ 1814 w 1814"/>
                    <a:gd name="T9" fmla="*/ 0 h 9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14"/>
                    <a:gd name="T16" fmla="*/ 0 h 998"/>
                    <a:gd name="T17" fmla="*/ 1814 w 1814"/>
                    <a:gd name="T18" fmla="*/ 998 h 9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14" h="998">
                      <a:moveTo>
                        <a:pt x="0" y="998"/>
                      </a:moveTo>
                      <a:cubicBezTo>
                        <a:pt x="83" y="835"/>
                        <a:pt x="166" y="672"/>
                        <a:pt x="272" y="544"/>
                      </a:cubicBezTo>
                      <a:cubicBezTo>
                        <a:pt x="378" y="416"/>
                        <a:pt x="484" y="310"/>
                        <a:pt x="635" y="227"/>
                      </a:cubicBezTo>
                      <a:cubicBezTo>
                        <a:pt x="786" y="144"/>
                        <a:pt x="983" y="83"/>
                        <a:pt x="1179" y="45"/>
                      </a:cubicBezTo>
                      <a:cubicBezTo>
                        <a:pt x="1375" y="7"/>
                        <a:pt x="1594" y="3"/>
                        <a:pt x="1814" y="0"/>
                      </a:cubicBezTo>
                    </a:path>
                  </a:pathLst>
                </a:custGeom>
                <a:noFill/>
                <a:ln w="9525" cap="flat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Freeform 9"/>
                <p:cNvSpPr>
                  <a:spLocks/>
                </p:cNvSpPr>
                <p:nvPr/>
              </p:nvSpPr>
              <p:spPr bwMode="auto">
                <a:xfrm>
                  <a:off x="3425" y="762"/>
                  <a:ext cx="1859" cy="1307"/>
                </a:xfrm>
                <a:custGeom>
                  <a:avLst/>
                  <a:gdLst>
                    <a:gd name="T0" fmla="*/ 45 w 1859"/>
                    <a:gd name="T1" fmla="*/ 83 h 1307"/>
                    <a:gd name="T2" fmla="*/ 45 w 1859"/>
                    <a:gd name="T3" fmla="*/ 128 h 1307"/>
                    <a:gd name="T4" fmla="*/ 317 w 1859"/>
                    <a:gd name="T5" fmla="*/ 854 h 1307"/>
                    <a:gd name="T6" fmla="*/ 680 w 1859"/>
                    <a:gd name="T7" fmla="*/ 1171 h 1307"/>
                    <a:gd name="T8" fmla="*/ 1179 w 1859"/>
                    <a:gd name="T9" fmla="*/ 1262 h 1307"/>
                    <a:gd name="T10" fmla="*/ 1859 w 1859"/>
                    <a:gd name="T11" fmla="*/ 1307 h 130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9"/>
                    <a:gd name="T19" fmla="*/ 0 h 1307"/>
                    <a:gd name="T20" fmla="*/ 1859 w 1859"/>
                    <a:gd name="T21" fmla="*/ 1307 h 130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9" h="1307">
                      <a:moveTo>
                        <a:pt x="45" y="83"/>
                      </a:moveTo>
                      <a:cubicBezTo>
                        <a:pt x="22" y="41"/>
                        <a:pt x="0" y="0"/>
                        <a:pt x="45" y="128"/>
                      </a:cubicBezTo>
                      <a:cubicBezTo>
                        <a:pt x="90" y="256"/>
                        <a:pt x="211" y="680"/>
                        <a:pt x="317" y="854"/>
                      </a:cubicBezTo>
                      <a:cubicBezTo>
                        <a:pt x="423" y="1028"/>
                        <a:pt x="536" y="1103"/>
                        <a:pt x="680" y="1171"/>
                      </a:cubicBezTo>
                      <a:cubicBezTo>
                        <a:pt x="824" y="1239"/>
                        <a:pt x="983" y="1239"/>
                        <a:pt x="1179" y="1262"/>
                      </a:cubicBezTo>
                      <a:cubicBezTo>
                        <a:pt x="1375" y="1285"/>
                        <a:pt x="1617" y="1296"/>
                        <a:pt x="1859" y="1307"/>
                      </a:cubicBezTo>
                    </a:path>
                  </a:pathLst>
                </a:custGeom>
                <a:noFill/>
                <a:ln w="9525" cap="flat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" name="Rectangle 65"/>
              <p:cNvSpPr>
                <a:spLocks noChangeArrowheads="1"/>
              </p:cNvSpPr>
              <p:nvPr/>
            </p:nvSpPr>
            <p:spPr bwMode="auto">
              <a:xfrm>
                <a:off x="295" y="3385"/>
                <a:ext cx="136" cy="31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0" name="Rectangle 66"/>
            <p:cNvSpPr>
              <a:spLocks noChangeArrowheads="1"/>
            </p:cNvSpPr>
            <p:nvPr/>
          </p:nvSpPr>
          <p:spPr bwMode="auto">
            <a:xfrm>
              <a:off x="1791" y="2886"/>
              <a:ext cx="136" cy="4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6" name="TextBox 27"/>
          <p:cNvSpPr txBox="1">
            <a:spLocks noChangeArrowheads="1"/>
          </p:cNvSpPr>
          <p:nvPr/>
        </p:nvSpPr>
        <p:spPr bwMode="auto">
          <a:xfrm rot="-5400000">
            <a:off x="2523952" y="4757737"/>
            <a:ext cx="115093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</a:rPr>
              <a:t>SSR</a:t>
            </a:r>
          </a:p>
        </p:txBody>
      </p:sp>
      <p:sp>
        <p:nvSpPr>
          <p:cNvPr id="67" name="Rettangolo 66"/>
          <p:cNvSpPr/>
          <p:nvPr/>
        </p:nvSpPr>
        <p:spPr>
          <a:xfrm>
            <a:off x="527050" y="-948"/>
            <a:ext cx="82502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Multi-layer converter + THGEM  detector Performance</a:t>
            </a:r>
            <a:br>
              <a:rPr lang="en-US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96851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317735" y="896854"/>
            <a:ext cx="6567988" cy="456257"/>
          </a:xfrm>
          <a:prstGeom prst="rect">
            <a:avLst/>
          </a:prstGeom>
        </p:spPr>
        <p:txBody>
          <a:bodyPr vert="horz" wrap="square" lIns="0" tIns="20044" rIns="0" bIns="0" rtlCol="0">
            <a:spAutoFit/>
          </a:bodyPr>
          <a:lstStyle/>
          <a:p>
            <a:pPr marL="11135" marR="4454" algn="ctr">
              <a:lnSpc>
                <a:spcPts val="1727"/>
              </a:lnSpc>
              <a:spcBef>
                <a:spcPts val="158"/>
              </a:spcBef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128 </a:t>
            </a:r>
            <a:r>
              <a:rPr sz="1400" dirty="0">
                <a:solidFill>
                  <a:srgbClr val="FF2600"/>
                </a:solidFill>
                <a:latin typeface="Symbol"/>
                <a:cs typeface="Symbol"/>
              </a:rPr>
              <a:t>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m Bulk-micromegas technology </a:t>
            </a:r>
            <a:r>
              <a:rPr sz="1400" dirty="0">
                <a:latin typeface="Times New Roman"/>
                <a:cs typeface="Times New Roman"/>
              </a:rPr>
              <a:t>with 2D X-Y readout </a:t>
            </a:r>
            <a:r>
              <a:rPr sz="1400" spc="-13" dirty="0">
                <a:latin typeface="Times New Roman"/>
                <a:cs typeface="Times New Roman"/>
              </a:rPr>
              <a:t>(CAST-like)  </a:t>
            </a:r>
            <a:r>
              <a:rPr sz="1400" dirty="0">
                <a:latin typeface="Times New Roman"/>
                <a:cs typeface="Times New Roman"/>
              </a:rPr>
              <a:t>Use of </a:t>
            </a:r>
            <a:r>
              <a:rPr sz="1400" baseline="25252" dirty="0">
                <a:latin typeface="Times New Roman"/>
                <a:cs typeface="Times New Roman"/>
              </a:rPr>
              <a:t>10</a:t>
            </a:r>
            <a:r>
              <a:rPr sz="1400" dirty="0">
                <a:latin typeface="Times New Roman"/>
                <a:cs typeface="Times New Roman"/>
              </a:rPr>
              <a:t>B(n,a)</a:t>
            </a:r>
            <a:r>
              <a:rPr sz="1400" baseline="25252" dirty="0">
                <a:latin typeface="Times New Roman"/>
                <a:cs typeface="Times New Roman"/>
              </a:rPr>
              <a:t>7</a:t>
            </a:r>
            <a:r>
              <a:rPr sz="1400" dirty="0">
                <a:latin typeface="Times New Roman"/>
                <a:cs typeface="Times New Roman"/>
              </a:rPr>
              <a:t>Li for up </a:t>
            </a:r>
            <a:r>
              <a:rPr sz="1400" spc="-4" dirty="0">
                <a:latin typeface="Times New Roman"/>
                <a:cs typeface="Times New Roman"/>
              </a:rPr>
              <a:t>to </a:t>
            </a:r>
            <a:r>
              <a:rPr sz="1400" dirty="0">
                <a:latin typeface="Times New Roman"/>
                <a:cs typeface="Times New Roman"/>
              </a:rPr>
              <a:t>1 MeV neutron</a:t>
            </a:r>
            <a:r>
              <a:rPr sz="1400" spc="-26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conversion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620334" y="3827027"/>
            <a:ext cx="2831165" cy="1676336"/>
          </a:xfrm>
          <a:prstGeom prst="rect">
            <a:avLst/>
          </a:prstGeom>
        </p:spPr>
        <p:txBody>
          <a:bodyPr vert="horz" wrap="square" lIns="0" tIns="75164" rIns="0" bIns="0" rtlCol="0">
            <a:spAutoFit/>
          </a:bodyPr>
          <a:lstStyle/>
          <a:p>
            <a:pPr marL="996615">
              <a:spcBef>
                <a:spcPts val="592"/>
              </a:spcBef>
            </a:pPr>
            <a:r>
              <a:rPr sz="1400" spc="-118" dirty="0">
                <a:latin typeface="DejaVu Serif"/>
                <a:cs typeface="DejaVu Serif"/>
              </a:rPr>
              <a:t>Speciﬁcations</a:t>
            </a:r>
            <a:endParaRPr sz="1400" dirty="0">
              <a:latin typeface="DejaVu Serif"/>
              <a:cs typeface="DejaVu Serif"/>
            </a:endParaRPr>
          </a:p>
          <a:p>
            <a:pPr marL="11135">
              <a:lnSpc>
                <a:spcPts val="1732"/>
              </a:lnSpc>
              <a:spcBef>
                <a:spcPts val="513"/>
              </a:spcBef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lang="it-IT" sz="1400" dirty="0">
                <a:latin typeface="Times New Roman"/>
                <a:cs typeface="Times New Roman"/>
              </a:rPr>
              <a:t>A</a:t>
            </a:r>
            <a:r>
              <a:rPr sz="1400" dirty="0">
                <a:latin typeface="Times New Roman"/>
                <a:cs typeface="Times New Roman"/>
              </a:rPr>
              <a:t>r+2%iC</a:t>
            </a:r>
            <a:r>
              <a:rPr sz="1400" baseline="-20202" dirty="0">
                <a:latin typeface="Times New Roman"/>
                <a:cs typeface="Times New Roman"/>
              </a:rPr>
              <a:t>4</a:t>
            </a:r>
            <a:r>
              <a:rPr sz="1400" dirty="0">
                <a:latin typeface="Times New Roman"/>
                <a:cs typeface="Times New Roman"/>
              </a:rPr>
              <a:t>H</a:t>
            </a:r>
            <a:r>
              <a:rPr sz="1400" baseline="-20202" dirty="0">
                <a:latin typeface="Times New Roman"/>
                <a:cs typeface="Times New Roman"/>
              </a:rPr>
              <a:t>10</a:t>
            </a:r>
            <a:r>
              <a:rPr sz="1400" dirty="0">
                <a:latin typeface="Times New Roman"/>
                <a:cs typeface="Times New Roman"/>
              </a:rPr>
              <a:t>+10%CF</a:t>
            </a:r>
            <a:r>
              <a:rPr sz="1400" baseline="-20202" dirty="0">
                <a:latin typeface="Times New Roman"/>
                <a:cs typeface="Times New Roman"/>
              </a:rPr>
              <a:t>4</a:t>
            </a: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6x6 cm</a:t>
            </a:r>
            <a:r>
              <a:rPr sz="1400" baseline="25252" dirty="0">
                <a:latin typeface="Times New Roman"/>
                <a:cs typeface="Times New Roman"/>
              </a:rPr>
              <a:t>2 </a:t>
            </a:r>
            <a:r>
              <a:rPr sz="1400" spc="-4" dirty="0">
                <a:latin typeface="Times New Roman"/>
                <a:cs typeface="Times New Roman"/>
              </a:rPr>
              <a:t>active </a:t>
            </a:r>
            <a:r>
              <a:rPr sz="1400" dirty="0">
                <a:latin typeface="Times New Roman"/>
                <a:cs typeface="Times New Roman"/>
              </a:rPr>
              <a:t>area</a:t>
            </a: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Symbol"/>
                <a:cs typeface="Symbol"/>
              </a:rPr>
              <a:t></a:t>
            </a:r>
            <a:r>
              <a:rPr sz="1400" dirty="0">
                <a:latin typeface="Times New Roman"/>
                <a:cs typeface="Times New Roman"/>
              </a:rPr>
              <a:t> 60 mm, 24 nm </a:t>
            </a:r>
            <a:r>
              <a:rPr sz="1400" baseline="25252" dirty="0">
                <a:latin typeface="Times New Roman"/>
                <a:cs typeface="Times New Roman"/>
              </a:rPr>
              <a:t>10</a:t>
            </a:r>
            <a:r>
              <a:rPr sz="1400" dirty="0">
                <a:latin typeface="Times New Roman"/>
                <a:cs typeface="Times New Roman"/>
              </a:rPr>
              <a:t>B</a:t>
            </a:r>
            <a:r>
              <a:rPr sz="1400" baseline="-20202" dirty="0">
                <a:latin typeface="Times New Roman"/>
                <a:cs typeface="Times New Roman"/>
              </a:rPr>
              <a:t>4</a:t>
            </a:r>
            <a:r>
              <a:rPr sz="1400" dirty="0">
                <a:latin typeface="Times New Roman"/>
                <a:cs typeface="Times New Roman"/>
              </a:rPr>
              <a:t>C </a:t>
            </a:r>
            <a:r>
              <a:rPr sz="1400" spc="-4" dirty="0">
                <a:latin typeface="Times New Roman"/>
                <a:cs typeface="Times New Roman"/>
              </a:rPr>
              <a:t>layer </a:t>
            </a:r>
            <a:r>
              <a:rPr sz="1400" dirty="0">
                <a:latin typeface="Times New Roman"/>
                <a:cs typeface="Times New Roman"/>
              </a:rPr>
              <a:t>on a</a:t>
            </a:r>
            <a:r>
              <a:rPr sz="1400" spc="-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</a:t>
            </a:r>
          </a:p>
          <a:p>
            <a:pPr marL="11135">
              <a:lnSpc>
                <a:spcPts val="1732"/>
              </a:lnSpc>
            </a:pPr>
            <a:r>
              <a:rPr sz="1400" dirty="0">
                <a:latin typeface="Symbol"/>
                <a:cs typeface="Symbol"/>
              </a:rPr>
              <a:t></a:t>
            </a:r>
            <a:r>
              <a:rPr sz="1400" dirty="0">
                <a:latin typeface="Times New Roman"/>
                <a:cs typeface="Times New Roman"/>
              </a:rPr>
              <a:t>m copper </a:t>
            </a:r>
            <a:r>
              <a:rPr sz="1400" spc="-4" dirty="0">
                <a:latin typeface="Times New Roman"/>
                <a:cs typeface="Times New Roman"/>
              </a:rPr>
              <a:t>coated </a:t>
            </a:r>
            <a:r>
              <a:rPr sz="1400" dirty="0">
                <a:latin typeface="Times New Roman"/>
                <a:cs typeface="Times New Roman"/>
              </a:rPr>
              <a:t>12,5 </a:t>
            </a:r>
            <a:r>
              <a:rPr sz="1400" dirty="0">
                <a:latin typeface="Symbol"/>
                <a:cs typeface="Symbol"/>
              </a:rPr>
              <a:t></a:t>
            </a:r>
            <a:r>
              <a:rPr sz="1400" dirty="0">
                <a:latin typeface="Times New Roman"/>
                <a:cs typeface="Times New Roman"/>
              </a:rPr>
              <a:t>m Kapton</a:t>
            </a:r>
            <a:r>
              <a:rPr sz="1400" spc="-22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foil</a:t>
            </a:r>
          </a:p>
          <a:p>
            <a:pPr marL="11135" marR="148657">
              <a:lnSpc>
                <a:spcPts val="1727"/>
              </a:lnSpc>
              <a:spcBef>
                <a:spcPts val="140"/>
              </a:spcBef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212 channels : readout with 2 x 96  ch. Gassiplex</a:t>
            </a:r>
            <a:r>
              <a:rPr sz="1400" spc="-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cards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83568" y="6006035"/>
            <a:ext cx="7597084" cy="20694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37303" rIns="0" bIns="0" rtlCol="0">
            <a:spAutoFit/>
          </a:bodyPr>
          <a:lstStyle/>
          <a:p>
            <a:pPr marL="65699">
              <a:spcBef>
                <a:spcPts val="293"/>
              </a:spcBef>
            </a:pPr>
            <a:r>
              <a:rPr sz="1100" b="1" i="1" spc="-31" dirty="0">
                <a:solidFill>
                  <a:schemeClr val="tx1"/>
                </a:solidFill>
                <a:latin typeface="Times New Roman"/>
                <a:cs typeface="Times New Roman"/>
              </a:rPr>
              <a:t>Ref: </a:t>
            </a:r>
            <a:r>
              <a:rPr sz="1100" b="1" i="1" spc="-61" dirty="0">
                <a:solidFill>
                  <a:schemeClr val="tx1"/>
                </a:solidFill>
                <a:latin typeface="Times New Roman"/>
                <a:cs typeface="Times New Roman"/>
              </a:rPr>
              <a:t>S. </a:t>
            </a:r>
            <a:r>
              <a:rPr sz="1100" b="1" i="1" dirty="0">
                <a:solidFill>
                  <a:schemeClr val="tx1"/>
                </a:solidFill>
                <a:latin typeface="Times New Roman"/>
                <a:cs typeface="Times New Roman"/>
              </a:rPr>
              <a:t>Andriamonge </a:t>
            </a:r>
            <a:r>
              <a:rPr sz="1100" b="1" i="1" spc="-53" dirty="0">
                <a:solidFill>
                  <a:schemeClr val="tx1"/>
                </a:solidFill>
                <a:latin typeface="Times New Roman"/>
                <a:cs typeface="Times New Roman"/>
              </a:rPr>
              <a:t>et.al., </a:t>
            </a:r>
            <a:r>
              <a:rPr sz="1100" b="1" i="1" spc="-4" dirty="0">
                <a:solidFill>
                  <a:schemeClr val="tx1"/>
                </a:solidFill>
                <a:latin typeface="Times New Roman"/>
                <a:cs typeface="Times New Roman"/>
              </a:rPr>
              <a:t>proceedings </a:t>
            </a:r>
            <a:r>
              <a:rPr sz="1100" b="1" i="1" spc="13" dirty="0">
                <a:solidFill>
                  <a:schemeClr val="tx1"/>
                </a:solidFill>
                <a:latin typeface="Times New Roman"/>
                <a:cs typeface="Times New Roman"/>
              </a:rPr>
              <a:t>of </a:t>
            </a:r>
            <a:r>
              <a:rPr sz="1100" b="1" i="1" spc="4" dirty="0">
                <a:solidFill>
                  <a:schemeClr val="tx1"/>
                </a:solidFill>
                <a:latin typeface="Times New Roman"/>
                <a:cs typeface="Times New Roman"/>
              </a:rPr>
              <a:t>ND2010, </a:t>
            </a:r>
            <a:r>
              <a:rPr sz="1100" b="1" i="1" spc="9" dirty="0">
                <a:solidFill>
                  <a:schemeClr val="tx1"/>
                </a:solidFill>
                <a:latin typeface="Times New Roman"/>
                <a:cs typeface="Times New Roman"/>
              </a:rPr>
              <a:t>International </a:t>
            </a:r>
            <a:r>
              <a:rPr sz="1100" b="1" i="1" spc="13" dirty="0">
                <a:solidFill>
                  <a:schemeClr val="tx1"/>
                </a:solidFill>
                <a:latin typeface="Times New Roman"/>
                <a:cs typeface="Times New Roman"/>
              </a:rPr>
              <a:t>Conference on Nuclear Data for Science and</a:t>
            </a:r>
            <a:r>
              <a:rPr sz="1100" b="1" i="1" spc="-14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100" b="1" i="1" spc="4" dirty="0">
                <a:solidFill>
                  <a:schemeClr val="tx1"/>
                </a:solidFill>
                <a:latin typeface="Times New Roman"/>
                <a:cs typeface="Times New Roman"/>
              </a:rPr>
              <a:t>Technology</a:t>
            </a:r>
            <a:endParaRPr sz="1100" b="1" i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4002" y="1600616"/>
            <a:ext cx="5341116" cy="20565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403648" y="188640"/>
            <a:ext cx="6805512" cy="472347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1135">
              <a:spcBef>
                <a:spcPts val="83"/>
              </a:spcBef>
            </a:pPr>
            <a:r>
              <a:rPr spc="-4" dirty="0"/>
              <a:t>CERN/n-TOF 2D X-Y neutron beam</a:t>
            </a:r>
            <a:r>
              <a:rPr dirty="0"/>
              <a:t> </a:t>
            </a:r>
            <a:r>
              <a:rPr spc="-4" dirty="0"/>
              <a:t>profiler</a:t>
            </a:r>
          </a:p>
        </p:txBody>
      </p:sp>
      <p:sp>
        <p:nvSpPr>
          <p:cNvPr id="15" name="object 15"/>
          <p:cNvSpPr/>
          <p:nvPr/>
        </p:nvSpPr>
        <p:spPr>
          <a:xfrm>
            <a:off x="931793" y="3695193"/>
            <a:ext cx="1316169" cy="17252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439371" y="4377691"/>
            <a:ext cx="736174" cy="950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289910" y="4293259"/>
            <a:ext cx="887682" cy="10374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033345" y="5279189"/>
            <a:ext cx="209052" cy="103577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Mesh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98852" y="4230897"/>
            <a:ext cx="574486" cy="103577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HV for the</a:t>
            </a:r>
            <a:r>
              <a:rPr sz="600" spc="-61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Mesh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59675" y="4828706"/>
            <a:ext cx="391497" cy="288243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 marR="4454">
              <a:spcBef>
                <a:spcPts val="88"/>
              </a:spcBef>
            </a:pPr>
            <a:r>
              <a:rPr sz="600" spc="-4" dirty="0">
                <a:solidFill>
                  <a:srgbClr val="231F20"/>
                </a:solidFill>
                <a:latin typeface="Arial"/>
                <a:cs typeface="Arial"/>
              </a:rPr>
              <a:t>Drift  electrode 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(with</a:t>
            </a:r>
            <a:r>
              <a:rPr sz="600" spc="-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B-10)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1127" y="4181872"/>
            <a:ext cx="499553" cy="197035"/>
          </a:xfrm>
          <a:prstGeom prst="rect">
            <a:avLst/>
          </a:prstGeom>
        </p:spPr>
        <p:txBody>
          <a:bodyPr vert="horz" wrap="square" lIns="0" tIns="12249" rIns="0" bIns="0" rtlCol="0">
            <a:spAutoFit/>
          </a:bodyPr>
          <a:lstStyle/>
          <a:p>
            <a:pPr marL="11135">
              <a:spcBef>
                <a:spcPts val="96"/>
              </a:spcBef>
            </a:pPr>
            <a:r>
              <a:rPr sz="600" spc="4" dirty="0">
                <a:solidFill>
                  <a:srgbClr val="231F20"/>
                </a:solidFill>
                <a:latin typeface="Arial"/>
                <a:cs typeface="Arial"/>
              </a:rPr>
              <a:t>HV for the</a:t>
            </a:r>
            <a:r>
              <a:rPr sz="600" spc="-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Drift</a:t>
            </a:r>
            <a:endParaRPr sz="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24990" y="4161987"/>
            <a:ext cx="762362" cy="103577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600" spc="-4" dirty="0">
                <a:solidFill>
                  <a:srgbClr val="231F20"/>
                </a:solidFill>
                <a:latin typeface="Arial"/>
                <a:cs typeface="Arial"/>
              </a:rPr>
              <a:t>20 </a:t>
            </a:r>
            <a:r>
              <a:rPr sz="600" spc="-96" dirty="0">
                <a:solidFill>
                  <a:srgbClr val="231F20"/>
                </a:solidFill>
                <a:latin typeface="Symbol"/>
                <a:cs typeface="Symbol"/>
              </a:rPr>
              <a:t></a:t>
            </a:r>
            <a:r>
              <a:rPr sz="600" spc="-96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kapton</a:t>
            </a:r>
            <a:r>
              <a:rPr sz="600" spc="-18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4" dirty="0">
                <a:solidFill>
                  <a:srgbClr val="231F20"/>
                </a:solidFill>
                <a:latin typeface="Arial"/>
                <a:cs typeface="Arial"/>
              </a:rPr>
              <a:t>window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204781" y="4282941"/>
            <a:ext cx="158554" cy="277778"/>
          </a:xfrm>
          <a:custGeom>
            <a:avLst/>
            <a:gdLst/>
            <a:ahLst/>
            <a:cxnLst/>
            <a:rect l="l" t="t" r="r" b="b"/>
            <a:pathLst>
              <a:path w="185419" h="306070">
                <a:moveTo>
                  <a:pt x="0" y="0"/>
                </a:moveTo>
                <a:lnTo>
                  <a:pt x="185396" y="305608"/>
                </a:lnTo>
              </a:path>
            </a:pathLst>
          </a:custGeom>
          <a:ln w="9924">
            <a:solidFill>
              <a:srgbClr val="F052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17734" y="4518823"/>
            <a:ext cx="72120" cy="879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11318" y="4351684"/>
            <a:ext cx="80731" cy="17512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01982" y="4954024"/>
            <a:ext cx="242175" cy="0"/>
          </a:xfrm>
          <a:custGeom>
            <a:avLst/>
            <a:gdLst/>
            <a:ahLst/>
            <a:cxnLst/>
            <a:rect l="l" t="t" r="r" b="b"/>
            <a:pathLst>
              <a:path w="283210">
                <a:moveTo>
                  <a:pt x="283002" y="0"/>
                </a:moveTo>
                <a:lnTo>
                  <a:pt x="0" y="0"/>
                </a:lnTo>
              </a:path>
            </a:pathLst>
          </a:custGeom>
          <a:ln w="9910">
            <a:solidFill>
              <a:srgbClr val="F052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650741" y="4911250"/>
            <a:ext cx="72576" cy="855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46332" y="5073119"/>
            <a:ext cx="267695" cy="273167"/>
          </a:xfrm>
          <a:custGeom>
            <a:avLst/>
            <a:gdLst/>
            <a:ahLst/>
            <a:cxnLst/>
            <a:rect l="l" t="t" r="r" b="b"/>
            <a:pathLst>
              <a:path w="313055" h="300989">
                <a:moveTo>
                  <a:pt x="312609" y="300980"/>
                </a:moveTo>
                <a:lnTo>
                  <a:pt x="0" y="0"/>
                </a:lnTo>
              </a:path>
            </a:pathLst>
          </a:custGeom>
          <a:ln w="9919">
            <a:solidFill>
              <a:srgbClr val="F052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709439" y="5035431"/>
            <a:ext cx="80265" cy="8414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36797" y="5494487"/>
            <a:ext cx="484893" cy="103577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HV</a:t>
            </a:r>
            <a:r>
              <a:rPr sz="600" spc="-4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4" dirty="0">
                <a:solidFill>
                  <a:srgbClr val="231F20"/>
                </a:solidFill>
                <a:latin typeface="Arial"/>
                <a:cs typeface="Arial"/>
              </a:rPr>
              <a:t>protection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40769" y="5320457"/>
            <a:ext cx="226428" cy="206893"/>
          </a:xfrm>
          <a:custGeom>
            <a:avLst/>
            <a:gdLst/>
            <a:ahLst/>
            <a:cxnLst/>
            <a:rect l="l" t="t" r="r" b="b"/>
            <a:pathLst>
              <a:path w="264794" h="227964">
                <a:moveTo>
                  <a:pt x="0" y="227573"/>
                </a:moveTo>
                <a:lnTo>
                  <a:pt x="264796" y="0"/>
                </a:lnTo>
              </a:path>
            </a:pathLst>
          </a:custGeom>
          <a:ln w="9918">
            <a:solidFill>
              <a:srgbClr val="EE332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24690" y="5285039"/>
            <a:ext cx="81340" cy="8256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056065" y="1493050"/>
            <a:ext cx="2562709" cy="236536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279441" y="2975506"/>
            <a:ext cx="2967456" cy="167128"/>
          </a:xfrm>
          <a:custGeom>
            <a:avLst/>
            <a:gdLst/>
            <a:ahLst/>
            <a:cxnLst/>
            <a:rect l="l" t="t" r="r" b="b"/>
            <a:pathLst>
              <a:path w="3470275" h="184150">
                <a:moveTo>
                  <a:pt x="0" y="184049"/>
                </a:moveTo>
                <a:lnTo>
                  <a:pt x="3470148" y="184049"/>
                </a:lnTo>
                <a:lnTo>
                  <a:pt x="3470148" y="0"/>
                </a:lnTo>
                <a:lnTo>
                  <a:pt x="0" y="0"/>
                </a:lnTo>
                <a:lnTo>
                  <a:pt x="0" y="184049"/>
                </a:lnTo>
                <a:close/>
              </a:path>
            </a:pathLst>
          </a:custGeom>
          <a:solidFill>
            <a:srgbClr val="FFDE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35200" y="2243339"/>
            <a:ext cx="932862" cy="447823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algn="ctr">
              <a:lnSpc>
                <a:spcPts val="1732"/>
              </a:lnSpc>
              <a:spcBef>
                <a:spcPts val="92"/>
              </a:spcBef>
            </a:pPr>
            <a:r>
              <a:rPr sz="1400" dirty="0">
                <a:latin typeface="Times New Roman"/>
                <a:cs typeface="Times New Roman"/>
              </a:rPr>
              <a:t>X &amp; Y</a:t>
            </a:r>
            <a:r>
              <a:rPr sz="1400" spc="-1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strips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732"/>
              </a:lnSpc>
            </a:pPr>
            <a:r>
              <a:rPr sz="1400" dirty="0">
                <a:latin typeface="Times New Roman"/>
                <a:cs typeface="Times New Roman"/>
              </a:rPr>
              <a:t>+ Y</a:t>
            </a:r>
            <a:r>
              <a:rPr sz="1400" spc="-127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vias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977029" y="2080672"/>
            <a:ext cx="1146801" cy="63217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54563" rIns="0" bIns="0" rtlCol="0">
            <a:spAutoFit/>
          </a:bodyPr>
          <a:lstStyle/>
          <a:p>
            <a:pPr marL="332390" marR="181506" indent="-179835">
              <a:lnSpc>
                <a:spcPts val="1455"/>
              </a:lnSpc>
              <a:spcBef>
                <a:spcPts val="430"/>
              </a:spcBef>
            </a:pPr>
            <a:r>
              <a:rPr sz="1300" spc="-26" dirty="0">
                <a:latin typeface="Times New Roman"/>
                <a:cs typeface="Times New Roman"/>
              </a:rPr>
              <a:t>Woven</a:t>
            </a:r>
            <a:r>
              <a:rPr sz="1300" spc="-57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Times New Roman"/>
                <a:cs typeface="Times New Roman"/>
              </a:rPr>
              <a:t>mesh  (30</a:t>
            </a:r>
            <a:r>
              <a:rPr sz="1300" spc="-22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Times New Roman"/>
                <a:cs typeface="Times New Roman"/>
              </a:rPr>
              <a:t>um)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21277" y="2223843"/>
            <a:ext cx="1888529" cy="241658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1201" rIns="0" bIns="0" rtlCol="0">
            <a:spAutoFit/>
          </a:bodyPr>
          <a:lstStyle/>
          <a:p>
            <a:pPr marL="204334">
              <a:spcBef>
                <a:spcPts val="324"/>
              </a:spcBef>
            </a:pPr>
            <a:r>
              <a:rPr sz="1300" spc="-4" dirty="0">
                <a:latin typeface="Times New Roman"/>
                <a:cs typeface="Times New Roman"/>
              </a:rPr>
              <a:t>Pyralux pillar (128</a:t>
            </a:r>
            <a:r>
              <a:rPr sz="1300" spc="-9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Symbol"/>
                <a:cs typeface="Symbol"/>
              </a:rPr>
              <a:t></a:t>
            </a:r>
            <a:r>
              <a:rPr sz="1300" spc="-4" dirty="0">
                <a:latin typeface="Times New Roman"/>
                <a:cs typeface="Times New Roman"/>
              </a:rPr>
              <a:t>m)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402725" y="2641441"/>
            <a:ext cx="989876" cy="280659"/>
          </a:xfrm>
          <a:custGeom>
            <a:avLst/>
            <a:gdLst/>
            <a:ahLst/>
            <a:cxnLst/>
            <a:rect l="l" t="t" r="r" b="b"/>
            <a:pathLst>
              <a:path w="1157605" h="309244">
                <a:moveTo>
                  <a:pt x="1157602" y="308739"/>
                </a:moveTo>
                <a:lnTo>
                  <a:pt x="0" y="0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340473" y="2874758"/>
            <a:ext cx="73847" cy="69733"/>
          </a:xfrm>
          <a:custGeom>
            <a:avLst/>
            <a:gdLst/>
            <a:ahLst/>
            <a:cxnLst/>
            <a:rect l="l" t="t" r="r" b="b"/>
            <a:pathLst>
              <a:path w="86360" h="76835">
                <a:moveTo>
                  <a:pt x="20320" y="0"/>
                </a:moveTo>
                <a:lnTo>
                  <a:pt x="0" y="76212"/>
                </a:lnTo>
                <a:lnTo>
                  <a:pt x="86360" y="58432"/>
                </a:lnTo>
                <a:lnTo>
                  <a:pt x="203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70972" y="2713020"/>
            <a:ext cx="944265" cy="286422"/>
          </a:xfrm>
          <a:custGeom>
            <a:avLst/>
            <a:gdLst/>
            <a:ahLst/>
            <a:cxnLst/>
            <a:rect l="l" t="t" r="r" b="b"/>
            <a:pathLst>
              <a:path w="1104264" h="315595">
                <a:moveTo>
                  <a:pt x="0" y="315518"/>
                </a:moveTo>
                <a:lnTo>
                  <a:pt x="1104138" y="315518"/>
                </a:lnTo>
                <a:lnTo>
                  <a:pt x="1104138" y="0"/>
                </a:lnTo>
                <a:lnTo>
                  <a:pt x="0" y="0"/>
                </a:lnTo>
                <a:lnTo>
                  <a:pt x="0" y="3155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70972" y="2999372"/>
            <a:ext cx="944265" cy="358460"/>
          </a:xfrm>
          <a:custGeom>
            <a:avLst/>
            <a:gdLst/>
            <a:ahLst/>
            <a:cxnLst/>
            <a:rect l="l" t="t" r="r" b="b"/>
            <a:pathLst>
              <a:path w="1104264" h="394970">
                <a:moveTo>
                  <a:pt x="0" y="394392"/>
                </a:moveTo>
                <a:lnTo>
                  <a:pt x="1104138" y="394392"/>
                </a:lnTo>
                <a:lnTo>
                  <a:pt x="1104138" y="0"/>
                </a:lnTo>
                <a:lnTo>
                  <a:pt x="0" y="0"/>
                </a:lnTo>
                <a:lnTo>
                  <a:pt x="0" y="3943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677394" y="2687171"/>
            <a:ext cx="736298" cy="549291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4476" marR="4454" indent="-3897">
              <a:lnSpc>
                <a:spcPct val="125499"/>
              </a:lnSpc>
              <a:spcBef>
                <a:spcPts val="83"/>
              </a:spcBef>
            </a:pPr>
            <a:r>
              <a:rPr sz="1400" dirty="0">
                <a:latin typeface="Times New Roman"/>
                <a:cs typeface="Times New Roman"/>
              </a:rPr>
              <a:t>X</a:t>
            </a:r>
            <a:r>
              <a:rPr sz="1400" spc="-7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readout  Y</a:t>
            </a:r>
            <a:r>
              <a:rPr sz="1400" spc="-123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readout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541320" y="2959210"/>
            <a:ext cx="899196" cy="411353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1300" spc="-4" dirty="0">
                <a:latin typeface="Times New Roman"/>
                <a:cs typeface="Times New Roman"/>
              </a:rPr>
              <a:t>50 </a:t>
            </a:r>
            <a:r>
              <a:rPr sz="1300" spc="-4" dirty="0">
                <a:latin typeface="Symbol"/>
                <a:cs typeface="Symbol"/>
              </a:rPr>
              <a:t></a:t>
            </a:r>
            <a:r>
              <a:rPr sz="1300" spc="-4" dirty="0">
                <a:latin typeface="Times New Roman"/>
                <a:cs typeface="Times New Roman"/>
              </a:rPr>
              <a:t>m</a:t>
            </a:r>
            <a:r>
              <a:rPr sz="1300" spc="-53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Times New Roman"/>
                <a:cs typeface="Times New Roman"/>
              </a:rPr>
              <a:t>kapton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269268" y="3070954"/>
            <a:ext cx="247062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828" y="0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246788" y="3035166"/>
            <a:ext cx="67874" cy="72038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78866" y="0"/>
                </a:moveTo>
                <a:lnTo>
                  <a:pt x="0" y="39433"/>
                </a:lnTo>
                <a:lnTo>
                  <a:pt x="78866" y="78879"/>
                </a:lnTo>
                <a:lnTo>
                  <a:pt x="788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547795" y="2963577"/>
            <a:ext cx="1629" cy="168857"/>
          </a:xfrm>
          <a:custGeom>
            <a:avLst/>
            <a:gdLst/>
            <a:ahLst/>
            <a:cxnLst/>
            <a:rect l="l" t="t" r="r" b="b"/>
            <a:pathLst>
              <a:path w="1905" h="186054">
                <a:moveTo>
                  <a:pt x="1642" y="0"/>
                </a:moveTo>
                <a:lnTo>
                  <a:pt x="0" y="185693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682674" y="2963577"/>
            <a:ext cx="1629" cy="168857"/>
          </a:xfrm>
          <a:custGeom>
            <a:avLst/>
            <a:gdLst/>
            <a:ahLst/>
            <a:cxnLst/>
            <a:rect l="l" t="t" r="r" b="b"/>
            <a:pathLst>
              <a:path w="1905" h="186054">
                <a:moveTo>
                  <a:pt x="1642" y="0"/>
                </a:moveTo>
                <a:lnTo>
                  <a:pt x="0" y="185693"/>
                </a:lnTo>
              </a:path>
            </a:pathLst>
          </a:custGeom>
          <a:ln w="9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488989" y="3902432"/>
            <a:ext cx="2043521" cy="174264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CasellaDiTesto 48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7541352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277070" y="-18562"/>
            <a:ext cx="5076983" cy="934012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1135">
              <a:spcBef>
                <a:spcPts val="83"/>
              </a:spcBef>
            </a:pPr>
            <a:r>
              <a:rPr spc="-4" dirty="0"/>
              <a:t>n-TOF beam profile and flux</a:t>
            </a:r>
            <a:r>
              <a:rPr spc="-9" dirty="0"/>
              <a:t> </a:t>
            </a:r>
            <a:r>
              <a:rPr spc="-4" dirty="0"/>
              <a:t>monitor</a:t>
            </a:r>
          </a:p>
        </p:txBody>
      </p:sp>
      <p:sp>
        <p:nvSpPr>
          <p:cNvPr id="5" name="object 5"/>
          <p:cNvSpPr/>
          <p:nvPr/>
        </p:nvSpPr>
        <p:spPr>
          <a:xfrm>
            <a:off x="1457521" y="3690637"/>
            <a:ext cx="2954173" cy="230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84708" y="1206690"/>
            <a:ext cx="3029993" cy="23803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779204" y="908720"/>
            <a:ext cx="2488536" cy="211299"/>
          </a:xfrm>
          <a:prstGeom prst="rect">
            <a:avLst/>
          </a:prstGeom>
        </p:spPr>
        <p:txBody>
          <a:bodyPr vert="horz" wrap="square" lIns="0" tIns="11135" rIns="0" bIns="0" rtlCol="0">
            <a:spAutoFit/>
          </a:bodyPr>
          <a:lstStyle/>
          <a:p>
            <a:pPr marL="11135">
              <a:spcBef>
                <a:spcPts val="88"/>
              </a:spcBef>
            </a:pPr>
            <a:r>
              <a:rPr sz="1300" spc="-210" dirty="0">
                <a:latin typeface="DejaVu Serif"/>
                <a:cs typeface="DejaVu Serif"/>
              </a:rPr>
              <a:t>n-­‐‑TOF </a:t>
            </a:r>
            <a:r>
              <a:rPr sz="1300" spc="-118" dirty="0">
                <a:latin typeface="DejaVu Serif"/>
                <a:cs typeface="DejaVu Serif"/>
              </a:rPr>
              <a:t>beam </a:t>
            </a:r>
            <a:r>
              <a:rPr sz="1300" spc="-66" dirty="0">
                <a:latin typeface="DejaVu Serif"/>
                <a:cs typeface="DejaVu Serif"/>
              </a:rPr>
              <a:t>ﬂux </a:t>
            </a:r>
            <a:r>
              <a:rPr sz="1300" spc="-79" dirty="0">
                <a:latin typeface="DejaVu Serif"/>
                <a:cs typeface="DejaVu Serif"/>
              </a:rPr>
              <a:t>monitoring</a:t>
            </a:r>
            <a:r>
              <a:rPr sz="1300" spc="-171" dirty="0">
                <a:latin typeface="DejaVu Serif"/>
                <a:cs typeface="DejaVu Serif"/>
              </a:rPr>
              <a:t> </a:t>
            </a:r>
            <a:r>
              <a:rPr sz="1300" spc="-140" dirty="0">
                <a:latin typeface="DejaVu Serif"/>
                <a:cs typeface="DejaVu Serif"/>
              </a:rPr>
              <a:t>(2008)</a:t>
            </a:r>
            <a:endParaRPr sz="1300" dirty="0">
              <a:latin typeface="DejaVu Serif"/>
              <a:cs typeface="DejaVu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65839" y="1002577"/>
            <a:ext cx="2550884" cy="26388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812118" y="681470"/>
            <a:ext cx="2111156" cy="227250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11135">
              <a:spcBef>
                <a:spcPts val="92"/>
              </a:spcBef>
            </a:pPr>
            <a:r>
              <a:rPr sz="1400" spc="-241" dirty="0">
                <a:latin typeface="DejaVu Serif"/>
                <a:cs typeface="DejaVu Serif"/>
              </a:rPr>
              <a:t>n-­‐‑TOF </a:t>
            </a:r>
            <a:r>
              <a:rPr sz="1400" spc="-132" dirty="0">
                <a:latin typeface="DejaVu Serif"/>
                <a:cs typeface="DejaVu Serif"/>
              </a:rPr>
              <a:t>beam </a:t>
            </a:r>
            <a:r>
              <a:rPr sz="1400" spc="-92" dirty="0">
                <a:latin typeface="DejaVu Serif"/>
                <a:cs typeface="DejaVu Serif"/>
              </a:rPr>
              <a:t>proﬁle</a:t>
            </a:r>
            <a:r>
              <a:rPr sz="1400" spc="-175" dirty="0">
                <a:latin typeface="DejaVu Serif"/>
                <a:cs typeface="DejaVu Serif"/>
              </a:rPr>
              <a:t> </a:t>
            </a:r>
            <a:r>
              <a:rPr sz="1400" spc="-158" dirty="0">
                <a:latin typeface="DejaVu Serif"/>
                <a:cs typeface="DejaVu Serif"/>
              </a:rPr>
              <a:t>(2009)</a:t>
            </a:r>
            <a:endParaRPr sz="1400" dirty="0">
              <a:latin typeface="DejaVu Serif"/>
              <a:cs typeface="DejaVu Serif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40358" y="3672801"/>
            <a:ext cx="2705119" cy="22954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2"/>
          <p:cNvSpPr txBox="1"/>
          <p:nvPr/>
        </p:nvSpPr>
        <p:spPr>
          <a:xfrm>
            <a:off x="683568" y="6318400"/>
            <a:ext cx="7597084" cy="20694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37303" rIns="0" bIns="0" rtlCol="0">
            <a:spAutoFit/>
          </a:bodyPr>
          <a:lstStyle/>
          <a:p>
            <a:pPr marL="65699">
              <a:spcBef>
                <a:spcPts val="293"/>
              </a:spcBef>
            </a:pPr>
            <a:r>
              <a:rPr sz="1100" b="1" i="1" spc="-31" dirty="0">
                <a:solidFill>
                  <a:schemeClr val="tx1"/>
                </a:solidFill>
                <a:latin typeface="Times New Roman"/>
                <a:cs typeface="Times New Roman"/>
              </a:rPr>
              <a:t>Ref: </a:t>
            </a:r>
            <a:r>
              <a:rPr sz="1100" b="1" i="1" spc="-61" dirty="0">
                <a:solidFill>
                  <a:schemeClr val="tx1"/>
                </a:solidFill>
                <a:latin typeface="Times New Roman"/>
                <a:cs typeface="Times New Roman"/>
              </a:rPr>
              <a:t>S. </a:t>
            </a:r>
            <a:r>
              <a:rPr sz="1100" b="1" i="1" dirty="0">
                <a:solidFill>
                  <a:schemeClr val="tx1"/>
                </a:solidFill>
                <a:latin typeface="Times New Roman"/>
                <a:cs typeface="Times New Roman"/>
              </a:rPr>
              <a:t>Andriamonge </a:t>
            </a:r>
            <a:r>
              <a:rPr sz="1100" b="1" i="1" spc="-53" dirty="0">
                <a:solidFill>
                  <a:schemeClr val="tx1"/>
                </a:solidFill>
                <a:latin typeface="Times New Roman"/>
                <a:cs typeface="Times New Roman"/>
              </a:rPr>
              <a:t>et.al., </a:t>
            </a:r>
            <a:r>
              <a:rPr sz="1100" b="1" i="1" spc="-4" dirty="0">
                <a:solidFill>
                  <a:schemeClr val="tx1"/>
                </a:solidFill>
                <a:latin typeface="Times New Roman"/>
                <a:cs typeface="Times New Roman"/>
              </a:rPr>
              <a:t>proceedings </a:t>
            </a:r>
            <a:r>
              <a:rPr sz="1100" b="1" i="1" spc="13" dirty="0">
                <a:solidFill>
                  <a:schemeClr val="tx1"/>
                </a:solidFill>
                <a:latin typeface="Times New Roman"/>
                <a:cs typeface="Times New Roman"/>
              </a:rPr>
              <a:t>of </a:t>
            </a:r>
            <a:r>
              <a:rPr sz="1100" b="1" i="1" spc="4" dirty="0">
                <a:solidFill>
                  <a:schemeClr val="tx1"/>
                </a:solidFill>
                <a:latin typeface="Times New Roman"/>
                <a:cs typeface="Times New Roman"/>
              </a:rPr>
              <a:t>ND2010, </a:t>
            </a:r>
            <a:r>
              <a:rPr sz="1100" b="1" i="1" spc="9" dirty="0">
                <a:solidFill>
                  <a:schemeClr val="tx1"/>
                </a:solidFill>
                <a:latin typeface="Times New Roman"/>
                <a:cs typeface="Times New Roman"/>
              </a:rPr>
              <a:t>International </a:t>
            </a:r>
            <a:r>
              <a:rPr sz="1100" b="1" i="1" spc="13" dirty="0">
                <a:solidFill>
                  <a:schemeClr val="tx1"/>
                </a:solidFill>
                <a:latin typeface="Times New Roman"/>
                <a:cs typeface="Times New Roman"/>
              </a:rPr>
              <a:t>Conference on Nuclear Data for Science and</a:t>
            </a:r>
            <a:r>
              <a:rPr sz="1100" b="1" i="1" spc="-14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100" b="1" i="1" spc="4" dirty="0">
                <a:solidFill>
                  <a:schemeClr val="tx1"/>
                </a:solidFill>
                <a:latin typeface="Times New Roman"/>
                <a:cs typeface="Times New Roman"/>
              </a:rPr>
              <a:t>Technology</a:t>
            </a:r>
            <a:endParaRPr sz="1100" b="1" i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3575325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 txBox="1">
            <a:spLocks noGrp="1"/>
          </p:cNvSpPr>
          <p:nvPr>
            <p:ph type="title"/>
          </p:nvPr>
        </p:nvSpPr>
        <p:spPr>
          <a:xfrm>
            <a:off x="369674" y="101814"/>
            <a:ext cx="7946741" cy="504075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lang="it-IT" sz="3200" spc="-5" dirty="0" err="1">
                <a:latin typeface="Liberation Sans"/>
                <a:cs typeface="Liberation Sans"/>
              </a:rPr>
              <a:t>Micromegas</a:t>
            </a:r>
            <a:r>
              <a:rPr lang="it-IT" sz="3200" spc="-5" dirty="0">
                <a:latin typeface="Liberation Sans"/>
                <a:cs typeface="Liberation Sans"/>
              </a:rPr>
              <a:t> in </a:t>
            </a:r>
            <a:r>
              <a:rPr lang="it-IT" sz="3200" spc="-5" dirty="0" err="1">
                <a:latin typeface="Liberation Sans"/>
                <a:cs typeface="Liberation Sans"/>
              </a:rPr>
              <a:t>Mimac</a:t>
            </a:r>
            <a:r>
              <a:rPr lang="it-IT" sz="3200" spc="-5" dirty="0">
                <a:latin typeface="Liberation Sans"/>
                <a:cs typeface="Liberation Sans"/>
              </a:rPr>
              <a:t> </a:t>
            </a:r>
            <a:r>
              <a:rPr lang="it-IT" sz="3200" spc="-5" dirty="0" err="1">
                <a:latin typeface="Liberation Sans"/>
                <a:cs typeface="Liberation Sans"/>
              </a:rPr>
              <a:t>Fastn</a:t>
            </a:r>
            <a:endParaRPr sz="3200" dirty="0">
              <a:latin typeface="Liberation Sans"/>
              <a:cs typeface="Liberation Sans"/>
            </a:endParaRPr>
          </a:p>
        </p:txBody>
      </p:sp>
      <p:sp>
        <p:nvSpPr>
          <p:cNvPr id="5" name="object 4"/>
          <p:cNvSpPr/>
          <p:nvPr/>
        </p:nvSpPr>
        <p:spPr>
          <a:xfrm>
            <a:off x="4211940" y="4077072"/>
            <a:ext cx="4768200" cy="180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92560"/>
            <a:ext cx="4032448" cy="2562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539552" y="99256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Detection</a:t>
            </a:r>
            <a:r>
              <a:rPr lang="it-IT" dirty="0"/>
              <a:t> of </a:t>
            </a:r>
            <a:r>
              <a:rPr lang="it-IT" dirty="0" err="1"/>
              <a:t>recoiling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after</a:t>
            </a:r>
            <a:r>
              <a:rPr lang="it-IT" dirty="0"/>
              <a:t> scattering with a fast </a:t>
            </a:r>
            <a:r>
              <a:rPr lang="it-IT" dirty="0" err="1"/>
              <a:t>neutron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Drift</a:t>
            </a:r>
            <a:r>
              <a:rPr lang="it-IT" dirty="0"/>
              <a:t> in a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chamber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Amplification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a </a:t>
            </a:r>
            <a:r>
              <a:rPr lang="it-IT" dirty="0" err="1"/>
              <a:t>Micromegas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Read-out on a </a:t>
            </a:r>
            <a:r>
              <a:rPr lang="it-IT" dirty="0" err="1"/>
              <a:t>pixelated</a:t>
            </a:r>
            <a:r>
              <a:rPr lang="it-IT" dirty="0"/>
              <a:t> </a:t>
            </a:r>
            <a:r>
              <a:rPr lang="it-IT" dirty="0" err="1"/>
              <a:t>anode</a:t>
            </a:r>
            <a:r>
              <a:rPr lang="it-IT" dirty="0"/>
              <a:t> </a:t>
            </a:r>
            <a:r>
              <a:rPr lang="it-IT" dirty="0" err="1"/>
              <a:t>sampled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20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7" t="6657" r="1293"/>
          <a:stretch/>
        </p:blipFill>
        <p:spPr bwMode="auto">
          <a:xfrm>
            <a:off x="736536" y="4095243"/>
            <a:ext cx="3115384" cy="188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736536" y="321297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Example</a:t>
            </a:r>
            <a:r>
              <a:rPr lang="it-IT" dirty="0"/>
              <a:t> of a </a:t>
            </a:r>
            <a:r>
              <a:rPr lang="it-IT" dirty="0" err="1"/>
              <a:t>recoil</a:t>
            </a:r>
            <a:r>
              <a:rPr lang="it-IT" dirty="0"/>
              <a:t> </a:t>
            </a:r>
            <a:r>
              <a:rPr lang="it-IT" dirty="0" err="1"/>
              <a:t>track</a:t>
            </a:r>
            <a:r>
              <a:rPr lang="it-IT" dirty="0"/>
              <a:t> in </a:t>
            </a:r>
            <a:r>
              <a:rPr lang="en-GB" dirty="0"/>
              <a:t>He/Co2 80/20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004048" y="6581001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Developed</a:t>
            </a:r>
            <a:r>
              <a:rPr lang="it-IT" sz="1200" i="1" dirty="0"/>
              <a:t> by Grenoble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452700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25488" y="212270"/>
            <a:ext cx="4470848" cy="472347"/>
          </a:xfrm>
          <a:prstGeom prst="rect">
            <a:avLst/>
          </a:prstGeom>
        </p:spPr>
        <p:txBody>
          <a:bodyPr vert="horz" wrap="square" lIns="0" tIns="10579" rIns="0" bIns="0" rtlCol="0">
            <a:spAutoFit/>
          </a:bodyPr>
          <a:lstStyle/>
          <a:p>
            <a:pPr marL="11135">
              <a:spcBef>
                <a:spcPts val="83"/>
              </a:spcBef>
            </a:pPr>
            <a:r>
              <a:rPr spc="-4" dirty="0"/>
              <a:t>The Piccolo</a:t>
            </a:r>
            <a:r>
              <a:rPr spc="-26" dirty="0"/>
              <a:t> </a:t>
            </a:r>
            <a:r>
              <a:rPr spc="-4" dirty="0"/>
              <a:t>micromegas</a:t>
            </a:r>
          </a:p>
        </p:txBody>
      </p:sp>
      <p:sp>
        <p:nvSpPr>
          <p:cNvPr id="5" name="object 5"/>
          <p:cNvSpPr/>
          <p:nvPr/>
        </p:nvSpPr>
        <p:spPr>
          <a:xfrm>
            <a:off x="4273126" y="851759"/>
            <a:ext cx="4345647" cy="5154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9552" y="893742"/>
            <a:ext cx="5274090" cy="5126476"/>
          </a:xfrm>
          <a:prstGeom prst="rect">
            <a:avLst/>
          </a:prstGeom>
        </p:spPr>
        <p:txBody>
          <a:bodyPr vert="horz" wrap="square" lIns="0" tIns="11692" rIns="0" bIns="0" rtlCol="0">
            <a:spAutoFit/>
          </a:bodyPr>
          <a:lstStyle/>
          <a:p>
            <a:pPr marL="550644">
              <a:spcBef>
                <a:spcPts val="92"/>
              </a:spcBef>
            </a:pPr>
            <a:r>
              <a:rPr sz="1400" spc="-223" dirty="0">
                <a:latin typeface="DejaVu Serif"/>
                <a:cs typeface="DejaVu Serif"/>
              </a:rPr>
              <a:t>In-­‐‑core </a:t>
            </a:r>
            <a:r>
              <a:rPr sz="1400" spc="-110" dirty="0">
                <a:latin typeface="DejaVu Serif"/>
                <a:cs typeface="DejaVu Serif"/>
              </a:rPr>
              <a:t>Nuclear </a:t>
            </a:r>
            <a:r>
              <a:rPr sz="1400" spc="-88" dirty="0">
                <a:latin typeface="DejaVu Serif"/>
                <a:cs typeface="DejaVu Serif"/>
              </a:rPr>
              <a:t>plant </a:t>
            </a:r>
            <a:r>
              <a:rPr sz="1400" spc="-110" dirty="0">
                <a:latin typeface="DejaVu Serif"/>
                <a:cs typeface="DejaVu Serif"/>
              </a:rPr>
              <a:t>integrated </a:t>
            </a:r>
            <a:r>
              <a:rPr sz="1400" spc="-105" dirty="0">
                <a:latin typeface="DejaVu Serif"/>
                <a:cs typeface="DejaVu Serif"/>
              </a:rPr>
              <a:t>neutron </a:t>
            </a:r>
            <a:r>
              <a:rPr sz="1400" spc="-70" dirty="0">
                <a:latin typeface="DejaVu Serif"/>
                <a:cs typeface="DejaVu Serif"/>
              </a:rPr>
              <a:t>ﬂux</a:t>
            </a:r>
            <a:r>
              <a:rPr sz="1400" spc="-136" dirty="0">
                <a:latin typeface="DejaVu Serif"/>
                <a:cs typeface="DejaVu Serif"/>
              </a:rPr>
              <a:t> </a:t>
            </a:r>
            <a:r>
              <a:rPr sz="1400" spc="-123" dirty="0">
                <a:latin typeface="DejaVu Serif"/>
                <a:cs typeface="DejaVu Serif"/>
              </a:rPr>
              <a:t>measurement</a:t>
            </a:r>
            <a:endParaRPr sz="1400" dirty="0">
              <a:latin typeface="DejaVu Serif"/>
              <a:cs typeface="DejaVu Serif"/>
            </a:endParaRPr>
          </a:p>
          <a:p>
            <a:pPr>
              <a:spcBef>
                <a:spcPts val="35"/>
              </a:spcBef>
            </a:pPr>
            <a:endParaRPr dirty="0">
              <a:latin typeface="Times New Roman"/>
              <a:cs typeface="Times New Roman"/>
            </a:endParaRPr>
          </a:p>
          <a:p>
            <a:pPr marL="703198"/>
            <a:r>
              <a:rPr sz="1300" spc="-4" dirty="0">
                <a:latin typeface="Verdana"/>
                <a:cs typeface="Verdana"/>
              </a:rPr>
              <a:t>Piccolo collaboration (TRADE WG) : IRFU /</a:t>
            </a:r>
            <a:r>
              <a:rPr sz="1300" spc="9" dirty="0">
                <a:latin typeface="Verdana"/>
                <a:cs typeface="Verdana"/>
              </a:rPr>
              <a:t> </a:t>
            </a:r>
            <a:r>
              <a:rPr sz="1300" spc="-9" dirty="0">
                <a:latin typeface="Verdana"/>
                <a:cs typeface="Verdana"/>
              </a:rPr>
              <a:t>CEA-DEN</a:t>
            </a:r>
            <a:endParaRPr sz="1300" dirty="0">
              <a:latin typeface="Verdana"/>
              <a:cs typeface="Verdana"/>
            </a:endParaRPr>
          </a:p>
          <a:p>
            <a:pPr marR="1805599" algn="ctr">
              <a:spcBef>
                <a:spcPts val="1228"/>
              </a:spcBef>
            </a:pPr>
            <a:r>
              <a:rPr sz="1400" spc="-118" dirty="0">
                <a:latin typeface="DejaVu Serif"/>
                <a:cs typeface="DejaVu Serif"/>
              </a:rPr>
              <a:t>Speciﬁcations</a:t>
            </a:r>
            <a:endParaRPr sz="1400" dirty="0">
              <a:latin typeface="DejaVu Serif"/>
              <a:cs typeface="DejaVu Serif"/>
            </a:endParaRPr>
          </a:p>
          <a:p>
            <a:pPr marL="11135">
              <a:lnSpc>
                <a:spcPts val="1732"/>
              </a:lnSpc>
              <a:spcBef>
                <a:spcPts val="509"/>
              </a:spcBef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Small </a:t>
            </a:r>
            <a:r>
              <a:rPr sz="1400" dirty="0">
                <a:latin typeface="Times New Roman"/>
                <a:cs typeface="Times New Roman"/>
              </a:rPr>
              <a:t>sealed 10 cm</a:t>
            </a:r>
            <a:r>
              <a:rPr sz="1400" baseline="25252" dirty="0">
                <a:latin typeface="Times New Roman"/>
                <a:cs typeface="Times New Roman"/>
              </a:rPr>
              <a:t>3 </a:t>
            </a:r>
            <a:r>
              <a:rPr sz="1400" spc="-4" dirty="0">
                <a:latin typeface="Times New Roman"/>
                <a:cs typeface="Times New Roman"/>
              </a:rPr>
              <a:t>micromegas </a:t>
            </a:r>
            <a:r>
              <a:rPr sz="1400" dirty="0">
                <a:latin typeface="Times New Roman"/>
                <a:cs typeface="Times New Roman"/>
              </a:rPr>
              <a:t>(160</a:t>
            </a:r>
            <a:r>
              <a:rPr sz="1400" spc="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Symbol"/>
                <a:cs typeface="Symbol"/>
              </a:rPr>
              <a:t></a:t>
            </a:r>
            <a:r>
              <a:rPr sz="1400" dirty="0">
                <a:latin typeface="Times New Roman"/>
                <a:cs typeface="Times New Roman"/>
              </a:rPr>
              <a:t>m)</a:t>
            </a: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Standard design, with woven bulk type </a:t>
            </a:r>
            <a:r>
              <a:rPr sz="1400" spc="-4" dirty="0">
                <a:latin typeface="Times New Roman"/>
                <a:cs typeface="Times New Roman"/>
              </a:rPr>
              <a:t>mesh</a:t>
            </a:r>
            <a:endParaRPr sz="1400" dirty="0">
              <a:latin typeface="Times New Roman"/>
              <a:cs typeface="Times New Roman"/>
            </a:endParaRP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Non-flammable</a:t>
            </a:r>
            <a:r>
              <a:rPr sz="1400" spc="-7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Ar+2%iC</a:t>
            </a:r>
            <a:r>
              <a:rPr sz="1400" baseline="-20202" dirty="0">
                <a:latin typeface="Times New Roman"/>
                <a:cs typeface="Times New Roman"/>
              </a:rPr>
              <a:t>4</a:t>
            </a:r>
            <a:r>
              <a:rPr sz="1400" dirty="0">
                <a:latin typeface="Times New Roman"/>
                <a:cs typeface="Times New Roman"/>
              </a:rPr>
              <a:t>H</a:t>
            </a:r>
            <a:r>
              <a:rPr sz="1400" baseline="-20202" dirty="0">
                <a:latin typeface="Times New Roman"/>
                <a:cs typeface="Times New Roman"/>
              </a:rPr>
              <a:t>10</a:t>
            </a:r>
          </a:p>
          <a:p>
            <a:pPr marL="11135">
              <a:lnSpc>
                <a:spcPts val="173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26" dirty="0">
                <a:latin typeface="Times New Roman"/>
                <a:cs typeface="Times New Roman"/>
              </a:rPr>
              <a:t> </a:t>
            </a:r>
            <a:r>
              <a:rPr sz="1400" spc="-18" dirty="0">
                <a:latin typeface="Times New Roman"/>
                <a:cs typeface="Times New Roman"/>
              </a:rPr>
              <a:t>Wide </a:t>
            </a:r>
            <a:r>
              <a:rPr sz="1400" dirty="0">
                <a:latin typeface="Times New Roman"/>
                <a:cs typeface="Times New Roman"/>
              </a:rPr>
              <a:t>neutron </a:t>
            </a:r>
            <a:r>
              <a:rPr sz="1400" spc="-4" dirty="0">
                <a:latin typeface="Times New Roman"/>
                <a:cs typeface="Times New Roman"/>
              </a:rPr>
              <a:t>energy sensitivity </a:t>
            </a:r>
            <a:r>
              <a:rPr sz="1400" dirty="0">
                <a:latin typeface="Times New Roman"/>
                <a:cs typeface="Times New Roman"/>
              </a:rPr>
              <a:t>with</a:t>
            </a:r>
            <a:r>
              <a:rPr sz="1400" spc="26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:</a:t>
            </a:r>
          </a:p>
          <a:p>
            <a:pPr marL="425928">
              <a:lnSpc>
                <a:spcPts val="1732"/>
              </a:lnSpc>
              <a:spcBef>
                <a:spcPts val="79"/>
              </a:spcBef>
              <a:buSzPct val="150000"/>
              <a:buChar char="-"/>
              <a:tabLst>
                <a:tab pos="533941" algn="l"/>
              </a:tabLst>
            </a:pPr>
            <a:r>
              <a:rPr sz="1400" baseline="25252" dirty="0">
                <a:latin typeface="Times New Roman"/>
                <a:cs typeface="Times New Roman"/>
              </a:rPr>
              <a:t>235</a:t>
            </a:r>
            <a:r>
              <a:rPr sz="1400" dirty="0">
                <a:latin typeface="Times New Roman"/>
                <a:cs typeface="Times New Roman"/>
              </a:rPr>
              <a:t>U </a:t>
            </a:r>
            <a:r>
              <a:rPr sz="1400" spc="-4" dirty="0">
                <a:latin typeface="Times New Roman"/>
                <a:cs typeface="Times New Roman"/>
              </a:rPr>
              <a:t>et </a:t>
            </a:r>
            <a:r>
              <a:rPr sz="1400" dirty="0">
                <a:latin typeface="Times New Roman"/>
                <a:cs typeface="Times New Roman"/>
              </a:rPr>
              <a:t>10B, </a:t>
            </a:r>
            <a:r>
              <a:rPr sz="1400" spc="-4" dirty="0">
                <a:latin typeface="Times New Roman"/>
                <a:cs typeface="Times New Roman"/>
              </a:rPr>
              <a:t>thermal to </a:t>
            </a:r>
            <a:r>
              <a:rPr sz="1400" dirty="0">
                <a:latin typeface="Times New Roman"/>
                <a:cs typeface="Times New Roman"/>
              </a:rPr>
              <a:t>several</a:t>
            </a:r>
            <a:r>
              <a:rPr sz="1400" spc="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MeV</a:t>
            </a:r>
          </a:p>
          <a:p>
            <a:pPr marL="425928">
              <a:lnSpc>
                <a:spcPts val="1722"/>
              </a:lnSpc>
              <a:buSzPct val="150000"/>
              <a:buChar char="-"/>
              <a:tabLst>
                <a:tab pos="533941" algn="l"/>
              </a:tabLst>
            </a:pPr>
            <a:r>
              <a:rPr sz="1400" baseline="25252" dirty="0">
                <a:latin typeface="Times New Roman"/>
                <a:cs typeface="Times New Roman"/>
              </a:rPr>
              <a:t>232</a:t>
            </a:r>
            <a:r>
              <a:rPr sz="1400" dirty="0">
                <a:latin typeface="Times New Roman"/>
                <a:cs typeface="Times New Roman"/>
              </a:rPr>
              <a:t>Th , En &gt; 1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MeV</a:t>
            </a:r>
          </a:p>
          <a:p>
            <a:pPr marL="425928">
              <a:lnSpc>
                <a:spcPts val="1722"/>
              </a:lnSpc>
              <a:buChar char="-"/>
              <a:tabLst>
                <a:tab pos="533941" algn="l"/>
              </a:tabLst>
            </a:pPr>
            <a:r>
              <a:rPr sz="1400" dirty="0">
                <a:latin typeface="Times New Roman"/>
                <a:cs typeface="Times New Roman"/>
              </a:rPr>
              <a:t>H </a:t>
            </a:r>
            <a:r>
              <a:rPr sz="1400" spc="-4" dirty="0">
                <a:latin typeface="Times New Roman"/>
                <a:cs typeface="Times New Roman"/>
              </a:rPr>
              <a:t>recoils </a:t>
            </a:r>
            <a:r>
              <a:rPr sz="1400" dirty="0">
                <a:latin typeface="Times New Roman"/>
                <a:cs typeface="Times New Roman"/>
              </a:rPr>
              <a:t>, </a:t>
            </a:r>
            <a:r>
              <a:rPr sz="1400" spc="-4" dirty="0">
                <a:latin typeface="Times New Roman"/>
                <a:cs typeface="Times New Roman"/>
              </a:rPr>
              <a:t>thermal to </a:t>
            </a:r>
            <a:r>
              <a:rPr sz="1400" dirty="0">
                <a:latin typeface="Times New Roman"/>
                <a:cs typeface="Times New Roman"/>
              </a:rPr>
              <a:t>several</a:t>
            </a:r>
            <a:r>
              <a:rPr sz="1400" spc="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MeV</a:t>
            </a:r>
          </a:p>
          <a:p>
            <a:pPr marL="11135" marR="1833993">
              <a:lnSpc>
                <a:spcPts val="1727"/>
              </a:lnSpc>
              <a:spcBef>
                <a:spcPts val="57"/>
              </a:spcBef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Designed for use </a:t>
            </a:r>
            <a:r>
              <a:rPr sz="1400" spc="-4" dirty="0">
                <a:latin typeface="Times New Roman"/>
                <a:cs typeface="Times New Roman"/>
              </a:rPr>
              <a:t>in </a:t>
            </a:r>
            <a:r>
              <a:rPr sz="1400" dirty="0">
                <a:latin typeface="Times New Roman"/>
                <a:cs typeface="Times New Roman"/>
              </a:rPr>
              <a:t>the </a:t>
            </a:r>
            <a:r>
              <a:rPr sz="1400" spc="-4" dirty="0">
                <a:latin typeface="Times New Roman"/>
                <a:cs typeface="Times New Roman"/>
              </a:rPr>
              <a:t>extreme </a:t>
            </a:r>
            <a:r>
              <a:rPr sz="1400" dirty="0">
                <a:latin typeface="Times New Roman"/>
                <a:cs typeface="Times New Roman"/>
              </a:rPr>
              <a:t>conditions of  a </a:t>
            </a:r>
            <a:r>
              <a:rPr sz="1400" spc="-4" dirty="0">
                <a:latin typeface="Times New Roman"/>
                <a:cs typeface="Times New Roman"/>
              </a:rPr>
              <a:t>reactor </a:t>
            </a:r>
            <a:r>
              <a:rPr sz="1400" dirty="0">
                <a:latin typeface="Times New Roman"/>
                <a:cs typeface="Times New Roman"/>
              </a:rPr>
              <a:t>core </a:t>
            </a:r>
            <a:r>
              <a:rPr sz="1400" spc="-4" dirty="0">
                <a:latin typeface="Times New Roman"/>
                <a:cs typeface="Times New Roman"/>
              </a:rPr>
              <a:t>(heated water </a:t>
            </a:r>
            <a:r>
              <a:rPr sz="1400" dirty="0">
                <a:latin typeface="Times New Roman"/>
                <a:cs typeface="Times New Roman"/>
              </a:rPr>
              <a:t>300°C,</a:t>
            </a:r>
            <a:r>
              <a:rPr sz="1400" spc="39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radiation)</a:t>
            </a:r>
            <a:endParaRPr sz="1400" dirty="0">
              <a:latin typeface="Times New Roman"/>
              <a:cs typeface="Times New Roman"/>
            </a:endParaRPr>
          </a:p>
          <a:p>
            <a:pPr marL="11135">
              <a:lnSpc>
                <a:spcPts val="1666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dirty="0">
                <a:latin typeface="Times New Roman"/>
                <a:cs typeface="Times New Roman"/>
              </a:rPr>
              <a:t> Use of </a:t>
            </a:r>
            <a:r>
              <a:rPr sz="1400" spc="-4" dirty="0">
                <a:latin typeface="Times New Roman"/>
                <a:cs typeface="Times New Roman"/>
              </a:rPr>
              <a:t>stainless </a:t>
            </a:r>
            <a:r>
              <a:rPr sz="1400" dirty="0">
                <a:latin typeface="Times New Roman"/>
                <a:cs typeface="Times New Roman"/>
              </a:rPr>
              <a:t>steel &amp; </a:t>
            </a:r>
            <a:r>
              <a:rPr sz="1400" spc="-4" dirty="0">
                <a:latin typeface="Times New Roman"/>
                <a:cs typeface="Times New Roman"/>
              </a:rPr>
              <a:t>ceramic</a:t>
            </a:r>
            <a:r>
              <a:rPr sz="1400" spc="9" dirty="0">
                <a:latin typeface="Times New Roman"/>
                <a:cs typeface="Times New Roman"/>
              </a:rPr>
              <a:t> </a:t>
            </a:r>
            <a:r>
              <a:rPr sz="1400" spc="-4" dirty="0">
                <a:latin typeface="Times New Roman"/>
                <a:cs typeface="Times New Roman"/>
              </a:rPr>
              <a:t>materials</a:t>
            </a:r>
            <a:endParaRPr sz="1400" dirty="0">
              <a:latin typeface="Times New Roman"/>
              <a:cs typeface="Times New Roman"/>
            </a:endParaRPr>
          </a:p>
          <a:p>
            <a:pPr>
              <a:spcBef>
                <a:spcPts val="39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11135">
              <a:lnSpc>
                <a:spcPts val="173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dirty="0">
                <a:latin typeface="Times New Roman"/>
                <a:cs typeface="Times New Roman"/>
              </a:rPr>
              <a:t> 4 </a:t>
            </a:r>
            <a:r>
              <a:rPr sz="1400" spc="-4" dirty="0">
                <a:latin typeface="Times New Roman"/>
                <a:cs typeface="Times New Roman"/>
              </a:rPr>
              <a:t>individually polarized </a:t>
            </a:r>
            <a:r>
              <a:rPr sz="1400" dirty="0">
                <a:latin typeface="Times New Roman"/>
                <a:cs typeface="Times New Roman"/>
              </a:rPr>
              <a:t>anode</a:t>
            </a:r>
            <a:r>
              <a:rPr sz="1400" spc="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channels</a:t>
            </a:r>
          </a:p>
          <a:p>
            <a:pPr marL="11135">
              <a:lnSpc>
                <a:spcPts val="1722"/>
              </a:lnSpc>
            </a:pPr>
            <a:r>
              <a:rPr sz="1400" spc="-570" dirty="0">
                <a:latin typeface="Wingdings"/>
                <a:cs typeface="Wingdings"/>
              </a:rPr>
              <a:t></a:t>
            </a:r>
            <a:r>
              <a:rPr sz="1400" spc="-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 readout modes :</a:t>
            </a:r>
          </a:p>
          <a:p>
            <a:pPr marL="425928">
              <a:lnSpc>
                <a:spcPts val="1732"/>
              </a:lnSpc>
              <a:buChar char="-"/>
              <a:tabLst>
                <a:tab pos="533941" algn="l"/>
              </a:tabLst>
            </a:pPr>
            <a:r>
              <a:rPr sz="1400" dirty="0">
                <a:latin typeface="Times New Roman"/>
                <a:cs typeface="Times New Roman"/>
              </a:rPr>
              <a:t>counting mode with fast current</a:t>
            </a:r>
            <a:r>
              <a:rPr sz="1400" spc="-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preamp.</a:t>
            </a:r>
          </a:p>
          <a:p>
            <a:pPr marL="425928">
              <a:lnSpc>
                <a:spcPts val="1732"/>
              </a:lnSpc>
              <a:spcBef>
                <a:spcPts val="79"/>
              </a:spcBef>
            </a:pPr>
            <a:r>
              <a:rPr sz="1400" dirty="0">
                <a:latin typeface="Times New Roman"/>
                <a:cs typeface="Times New Roman"/>
              </a:rPr>
              <a:t>+ 1GHz flash ADC + </a:t>
            </a:r>
            <a:r>
              <a:rPr sz="1400" spc="-44" dirty="0">
                <a:latin typeface="Times New Roman"/>
                <a:cs typeface="Times New Roman"/>
              </a:rPr>
              <a:t>MATACQ</a:t>
            </a:r>
            <a:r>
              <a:rPr sz="1400" spc="-88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(SEDI)</a:t>
            </a:r>
          </a:p>
          <a:p>
            <a:pPr marL="425928" marR="2056144">
              <a:lnSpc>
                <a:spcPts val="1727"/>
              </a:lnSpc>
              <a:spcBef>
                <a:spcPts val="61"/>
              </a:spcBef>
              <a:buChar char="-"/>
              <a:tabLst>
                <a:tab pos="533941" algn="l"/>
              </a:tabLst>
            </a:pPr>
            <a:r>
              <a:rPr sz="1400" dirty="0">
                <a:latin typeface="Times New Roman"/>
                <a:cs typeface="Times New Roman"/>
              </a:rPr>
              <a:t>current mode by </a:t>
            </a:r>
            <a:r>
              <a:rPr sz="1400" spc="-4" dirty="0">
                <a:latin typeface="Times New Roman"/>
                <a:cs typeface="Times New Roman"/>
              </a:rPr>
              <a:t>mesh </a:t>
            </a:r>
            <a:r>
              <a:rPr sz="1400" dirty="0">
                <a:latin typeface="Times New Roman"/>
                <a:cs typeface="Times New Roman"/>
              </a:rPr>
              <a:t>current reading  for high </a:t>
            </a:r>
            <a:r>
              <a:rPr sz="1400" spc="-4" dirty="0">
                <a:latin typeface="Times New Roman"/>
                <a:cs typeface="Times New Roman"/>
              </a:rPr>
              <a:t>reactor </a:t>
            </a:r>
            <a:r>
              <a:rPr sz="1400" dirty="0" err="1">
                <a:latin typeface="Times New Roman"/>
                <a:cs typeface="Times New Roman"/>
              </a:rPr>
              <a:t>powe</a:t>
            </a:r>
            <a:endParaRPr lang="it-IT" sz="1400" dirty="0">
              <a:latin typeface="Times New Roman"/>
              <a:cs typeface="Times New Roman"/>
            </a:endParaRPr>
          </a:p>
          <a:p>
            <a:pPr marR="2056144">
              <a:lnSpc>
                <a:spcPts val="1727"/>
              </a:lnSpc>
              <a:spcBef>
                <a:spcPts val="61"/>
              </a:spcBef>
              <a:buChar char="-"/>
              <a:tabLst>
                <a:tab pos="0" algn="l"/>
              </a:tabLst>
            </a:pPr>
            <a:r>
              <a:rPr lang="it-IT" sz="1400" dirty="0">
                <a:latin typeface="Times New Roman"/>
                <a:cs typeface="Times New Roman"/>
              </a:rPr>
              <a:t> </a:t>
            </a:r>
            <a:r>
              <a:rPr lang="it-IT" sz="1400" dirty="0" err="1">
                <a:latin typeface="Times New Roman"/>
                <a:cs typeface="Times New Roman"/>
              </a:rPr>
              <a:t>Tested</a:t>
            </a:r>
            <a:r>
              <a:rPr lang="it-IT" sz="1400" dirty="0">
                <a:latin typeface="Times New Roman"/>
                <a:cs typeface="Times New Roman"/>
              </a:rPr>
              <a:t> </a:t>
            </a:r>
            <a:r>
              <a:rPr lang="it-IT" sz="1400" dirty="0" err="1">
                <a:latin typeface="Times New Roman"/>
                <a:cs typeface="Times New Roman"/>
              </a:rPr>
              <a:t>at</a:t>
            </a:r>
            <a:r>
              <a:rPr lang="it-IT" sz="1400" dirty="0">
                <a:latin typeface="Times New Roman"/>
                <a:cs typeface="Times New Roman"/>
              </a:rPr>
              <a:t> TRIGA </a:t>
            </a:r>
            <a:r>
              <a:rPr lang="it-IT" sz="1400" dirty="0" err="1">
                <a:latin typeface="Times New Roman"/>
                <a:cs typeface="Times New Roman"/>
              </a:rPr>
              <a:t>reactor</a:t>
            </a:r>
            <a:r>
              <a:rPr lang="it-IT" sz="1400" dirty="0">
                <a:latin typeface="Times New Roman"/>
                <a:cs typeface="Times New Roman"/>
              </a:rPr>
              <a:t> in </a:t>
            </a:r>
            <a:r>
              <a:rPr lang="it-IT" sz="1400" dirty="0" err="1">
                <a:latin typeface="Times New Roman"/>
                <a:cs typeface="Times New Roman"/>
              </a:rPr>
              <a:t>Italy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378587" y="6349258"/>
            <a:ext cx="143893" cy="113344"/>
          </a:xfrm>
          <a:prstGeom prst="rect">
            <a:avLst/>
          </a:prstGeom>
        </p:spPr>
        <p:txBody>
          <a:bodyPr vert="horz" wrap="square" lIns="0" tIns="5568" rIns="0" bIns="0" rtlCol="0">
            <a:spAutoFit/>
          </a:bodyPr>
          <a:lstStyle/>
          <a:p>
            <a:pPr marL="22271">
              <a:spcBef>
                <a:spcPts val="44"/>
              </a:spcBef>
            </a:pPr>
            <a:fld id="{81D60167-4931-47E6-BA6A-407CBD079E47}" type="slidenum">
              <a:rPr sz="700" spc="13" dirty="0">
                <a:solidFill>
                  <a:srgbClr val="5F5F5F"/>
                </a:solidFill>
                <a:latin typeface="Arial"/>
                <a:cs typeface="Arial"/>
              </a:rPr>
              <a:pPr marL="22271">
                <a:spcBef>
                  <a:spcPts val="44"/>
                </a:spcBef>
              </a:pPr>
              <a:t>65</a:t>
            </a:fld>
            <a:endParaRPr sz="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51720" y="6405930"/>
            <a:ext cx="5874709" cy="20694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37303" rIns="0" bIns="0" rtlCol="0">
            <a:spAutoFit/>
          </a:bodyPr>
          <a:lstStyle/>
          <a:p>
            <a:pPr marL="65699">
              <a:spcBef>
                <a:spcPts val="293"/>
              </a:spcBef>
            </a:pPr>
            <a:r>
              <a:rPr sz="1100" b="1" i="1" spc="-31" dirty="0">
                <a:solidFill>
                  <a:schemeClr val="tx1"/>
                </a:solidFill>
                <a:latin typeface="Times New Roman"/>
                <a:cs typeface="Times New Roman"/>
              </a:rPr>
              <a:t>Ref: </a:t>
            </a:r>
            <a:r>
              <a:rPr sz="1100" b="1" i="1" spc="-79" dirty="0">
                <a:solidFill>
                  <a:schemeClr val="tx1"/>
                </a:solidFill>
                <a:latin typeface="Times New Roman"/>
                <a:cs typeface="Times New Roman"/>
              </a:rPr>
              <a:t>J. </a:t>
            </a:r>
            <a:r>
              <a:rPr sz="1100" b="1" i="1" spc="-9" dirty="0">
                <a:solidFill>
                  <a:schemeClr val="tx1"/>
                </a:solidFill>
                <a:latin typeface="Times New Roman"/>
                <a:cs typeface="Times New Roman"/>
              </a:rPr>
              <a:t>Pancin </a:t>
            </a:r>
            <a:r>
              <a:rPr sz="1100" b="1" i="1" spc="-79" dirty="0">
                <a:solidFill>
                  <a:schemeClr val="tx1"/>
                </a:solidFill>
                <a:latin typeface="Times New Roman"/>
                <a:cs typeface="Times New Roman"/>
              </a:rPr>
              <a:t>et </a:t>
            </a:r>
            <a:r>
              <a:rPr sz="1100" b="1" i="1" spc="-48" dirty="0">
                <a:solidFill>
                  <a:schemeClr val="tx1"/>
                </a:solidFill>
                <a:latin typeface="Times New Roman"/>
                <a:cs typeface="Times New Roman"/>
              </a:rPr>
              <a:t>al., </a:t>
            </a:r>
            <a:r>
              <a:rPr sz="1100" b="1" i="1" spc="-4" dirty="0">
                <a:solidFill>
                  <a:schemeClr val="tx1"/>
                </a:solidFill>
                <a:latin typeface="Times New Roman"/>
                <a:cs typeface="Times New Roman"/>
              </a:rPr>
              <a:t>Nuclear </a:t>
            </a:r>
            <a:r>
              <a:rPr sz="1100" b="1" i="1" spc="13" dirty="0">
                <a:solidFill>
                  <a:schemeClr val="tx1"/>
                </a:solidFill>
                <a:latin typeface="Times New Roman"/>
                <a:cs typeface="Times New Roman"/>
              </a:rPr>
              <a:t>Instruments </a:t>
            </a:r>
            <a:r>
              <a:rPr sz="1100" b="1" i="1" spc="4" dirty="0">
                <a:solidFill>
                  <a:schemeClr val="tx1"/>
                </a:solidFill>
                <a:latin typeface="Times New Roman"/>
                <a:cs typeface="Times New Roman"/>
              </a:rPr>
              <a:t>and Methods </a:t>
            </a:r>
            <a:r>
              <a:rPr sz="1100" b="1" i="1" spc="-9" dirty="0">
                <a:solidFill>
                  <a:schemeClr val="tx1"/>
                </a:solidFill>
                <a:latin typeface="Times New Roman"/>
                <a:cs typeface="Times New Roman"/>
              </a:rPr>
              <a:t>in </a:t>
            </a:r>
            <a:r>
              <a:rPr sz="1100" b="1" i="1" spc="-18" dirty="0">
                <a:solidFill>
                  <a:schemeClr val="tx1"/>
                </a:solidFill>
                <a:latin typeface="Times New Roman"/>
                <a:cs typeface="Times New Roman"/>
              </a:rPr>
              <a:t>Physics </a:t>
            </a:r>
            <a:r>
              <a:rPr sz="1100" b="1" i="1" spc="-13" dirty="0">
                <a:solidFill>
                  <a:schemeClr val="tx1"/>
                </a:solidFill>
                <a:latin typeface="Times New Roman"/>
                <a:cs typeface="Times New Roman"/>
              </a:rPr>
              <a:t>Research </a:t>
            </a:r>
            <a:r>
              <a:rPr sz="1100" b="1" i="1" spc="-22" dirty="0">
                <a:solidFill>
                  <a:schemeClr val="tx1"/>
                </a:solidFill>
                <a:latin typeface="Times New Roman"/>
                <a:cs typeface="Times New Roman"/>
              </a:rPr>
              <a:t>A </a:t>
            </a:r>
            <a:r>
              <a:rPr sz="1100" b="1" i="1" spc="-18" dirty="0">
                <a:solidFill>
                  <a:schemeClr val="tx1"/>
                </a:solidFill>
                <a:latin typeface="Times New Roman"/>
                <a:cs typeface="Times New Roman"/>
              </a:rPr>
              <a:t>592 </a:t>
            </a:r>
            <a:r>
              <a:rPr sz="1100" b="1" i="1" spc="-26" dirty="0">
                <a:solidFill>
                  <a:schemeClr val="tx1"/>
                </a:solidFill>
                <a:latin typeface="Times New Roman"/>
                <a:cs typeface="Times New Roman"/>
              </a:rPr>
              <a:t>(2008)</a:t>
            </a:r>
            <a:r>
              <a:rPr sz="1100" b="1" i="1" spc="10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100" b="1" i="1" spc="-13" dirty="0">
                <a:solidFill>
                  <a:schemeClr val="tx1"/>
                </a:solidFill>
                <a:latin typeface="Times New Roman"/>
                <a:cs typeface="Times New Roman"/>
              </a:rPr>
              <a:t>104–113</a:t>
            </a:r>
            <a:endParaRPr sz="1100" b="1" i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A. </a:t>
            </a:r>
            <a:r>
              <a:rPr lang="it-IT" sz="1200" i="1" dirty="0" err="1"/>
              <a:t>Delbart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29273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aseline="3000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He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tubes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applications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39552" y="587228"/>
            <a:ext cx="48965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Very</a:t>
            </a:r>
            <a:r>
              <a:rPr lang="it-IT" dirty="0"/>
              <a:t> high </a:t>
            </a:r>
            <a:r>
              <a:rPr lang="it-IT" dirty="0" err="1"/>
              <a:t>efficiency</a:t>
            </a:r>
            <a:r>
              <a:rPr lang="it-IT" dirty="0"/>
              <a:t> to </a:t>
            </a:r>
            <a:r>
              <a:rPr lang="it-IT" dirty="0" err="1"/>
              <a:t>thermal</a:t>
            </a:r>
            <a:r>
              <a:rPr lang="it-IT" dirty="0"/>
              <a:t> </a:t>
            </a:r>
            <a:r>
              <a:rPr lang="it-IT" dirty="0" err="1"/>
              <a:t>neutrons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Wide </a:t>
            </a:r>
            <a:r>
              <a:rPr lang="it-IT" dirty="0" err="1"/>
              <a:t>application</a:t>
            </a:r>
            <a:r>
              <a:rPr lang="it-IT" dirty="0"/>
              <a:t> in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present</a:t>
            </a:r>
            <a:r>
              <a:rPr lang="it-IT" dirty="0"/>
              <a:t> «</a:t>
            </a:r>
            <a:r>
              <a:rPr lang="it-IT" dirty="0" err="1"/>
              <a:t>neutron</a:t>
            </a:r>
            <a:r>
              <a:rPr lang="it-IT" dirty="0"/>
              <a:t> science» </a:t>
            </a:r>
            <a:r>
              <a:rPr lang="it-IT" dirty="0" err="1"/>
              <a:t>facilities</a:t>
            </a:r>
            <a:r>
              <a:rPr lang="it-IT" dirty="0"/>
              <a:t> (i.e. </a:t>
            </a:r>
            <a:r>
              <a:rPr lang="it-IT" dirty="0" err="1"/>
              <a:t>spallation</a:t>
            </a:r>
            <a:r>
              <a:rPr lang="it-IT" dirty="0"/>
              <a:t> </a:t>
            </a:r>
            <a:r>
              <a:rPr lang="it-IT" dirty="0" err="1"/>
              <a:t>sources</a:t>
            </a:r>
            <a:r>
              <a:rPr lang="it-IT" dirty="0"/>
              <a:t> and </a:t>
            </a:r>
            <a:r>
              <a:rPr lang="it-IT" dirty="0" err="1"/>
              <a:t>reactors</a:t>
            </a:r>
            <a:r>
              <a:rPr lang="it-IT" dirty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 ISIS (UK)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SNS (USA)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ILL (FR)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J-PARC (JP)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/>
              <a:t>…</a:t>
            </a:r>
          </a:p>
          <a:p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348761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2520280" cy="331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56992"/>
            <a:ext cx="2664296" cy="327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9"/>
          <a:stretch/>
        </p:blipFill>
        <p:spPr bwMode="auto">
          <a:xfrm>
            <a:off x="5803199" y="3861582"/>
            <a:ext cx="3153437" cy="206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30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478594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457200" y="-3062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3200" dirty="0" err="1">
                <a:solidFill>
                  <a:sysClr val="windowText" lastClr="000000"/>
                </a:solidFill>
                <a:latin typeface="Calibri"/>
              </a:rPr>
              <a:t>but</a:t>
            </a:r>
            <a:r>
              <a:rPr lang="it-IT" sz="3200" dirty="0">
                <a:solidFill>
                  <a:sysClr val="windowText" lastClr="000000"/>
                </a:solidFill>
                <a:latin typeface="Calibri"/>
              </a:rPr>
              <a:t>…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3350024"/>
            <a:ext cx="4968551" cy="324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580112" y="16195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/>
              <a:t>Shortage</a:t>
            </a:r>
            <a:r>
              <a:rPr lang="it-IT" b="1" i="1" dirty="0"/>
              <a:t> of </a:t>
            </a:r>
            <a:r>
              <a:rPr lang="it-IT" b="1" i="1" baseline="30000" dirty="0"/>
              <a:t>3</a:t>
            </a:r>
            <a:r>
              <a:rPr lang="it-IT" b="1" i="1" dirty="0"/>
              <a:t>He gas</a:t>
            </a:r>
            <a:endParaRPr lang="en-GB" b="1" i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19691" y="4604356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baseline="30000" dirty="0"/>
              <a:t>3</a:t>
            </a:r>
            <a:r>
              <a:rPr lang="it-IT" b="1" i="1" dirty="0"/>
              <a:t>He </a:t>
            </a:r>
            <a:r>
              <a:rPr lang="it-IT" b="1" i="1" dirty="0" err="1"/>
              <a:t>tubes</a:t>
            </a:r>
            <a:r>
              <a:rPr lang="it-IT" b="1" i="1" dirty="0"/>
              <a:t> (</a:t>
            </a:r>
            <a:r>
              <a:rPr lang="it-IT" b="1" i="1" dirty="0" err="1"/>
              <a:t>as</a:t>
            </a:r>
            <a:r>
              <a:rPr lang="it-IT" b="1" i="1" dirty="0"/>
              <a:t> SWPC) are </a:t>
            </a:r>
            <a:r>
              <a:rPr lang="it-IT" b="1" i="1" dirty="0" err="1"/>
              <a:t>limited</a:t>
            </a:r>
            <a:r>
              <a:rPr lang="it-IT" b="1" i="1" dirty="0"/>
              <a:t> in rate </a:t>
            </a:r>
            <a:r>
              <a:rPr lang="it-IT" b="1" i="1" dirty="0" err="1"/>
              <a:t>capability</a:t>
            </a:r>
            <a:endParaRPr lang="it-IT" b="1" i="1" dirty="0"/>
          </a:p>
          <a:p>
            <a:endParaRPr lang="it-IT" b="1" i="1" dirty="0"/>
          </a:p>
          <a:p>
            <a:r>
              <a:rPr lang="it-IT" b="1" i="1" dirty="0">
                <a:sym typeface="Wingdings" panose="05000000000000000000" pitchFamily="2" charset="2"/>
              </a:rPr>
              <a:t> </a:t>
            </a:r>
            <a:r>
              <a:rPr lang="it-IT" b="1" i="1" dirty="0" err="1">
                <a:sym typeface="Wingdings" panose="05000000000000000000" pitchFamily="2" charset="2"/>
              </a:rPr>
              <a:t>Maybe</a:t>
            </a:r>
            <a:r>
              <a:rPr lang="it-IT" b="1" i="1" dirty="0">
                <a:sym typeface="Wingdings" panose="05000000000000000000" pitchFamily="2" charset="2"/>
              </a:rPr>
              <a:t> an </a:t>
            </a:r>
            <a:r>
              <a:rPr lang="it-IT" b="1" i="1" dirty="0" err="1">
                <a:sym typeface="Wingdings" panose="05000000000000000000" pitchFamily="2" charset="2"/>
              </a:rPr>
              <a:t>issue</a:t>
            </a:r>
            <a:r>
              <a:rPr lang="it-IT" b="1" i="1" dirty="0">
                <a:sym typeface="Wingdings" panose="05000000000000000000" pitchFamily="2" charset="2"/>
              </a:rPr>
              <a:t> for future high </a:t>
            </a:r>
            <a:r>
              <a:rPr lang="it-IT" b="1" i="1" dirty="0" err="1">
                <a:sym typeface="Wingdings" panose="05000000000000000000" pitchFamily="2" charset="2"/>
              </a:rPr>
              <a:t>intensity</a:t>
            </a:r>
            <a:r>
              <a:rPr lang="it-IT" b="1" i="1" dirty="0">
                <a:sym typeface="Wingdings" panose="05000000000000000000" pitchFamily="2" charset="2"/>
              </a:rPr>
              <a:t> </a:t>
            </a:r>
            <a:r>
              <a:rPr lang="it-IT" b="1" i="1" dirty="0" err="1">
                <a:sym typeface="Wingdings" panose="05000000000000000000" pitchFamily="2" charset="2"/>
              </a:rPr>
              <a:t>neutron</a:t>
            </a:r>
            <a:r>
              <a:rPr lang="it-IT" b="1" i="1" dirty="0">
                <a:sym typeface="Wingdings" panose="05000000000000000000" pitchFamily="2" charset="2"/>
              </a:rPr>
              <a:t> </a:t>
            </a:r>
            <a:r>
              <a:rPr lang="it-IT" b="1" i="1" dirty="0" err="1">
                <a:sym typeface="Wingdings" panose="05000000000000000000" pitchFamily="2" charset="2"/>
              </a:rPr>
              <a:t>sources</a:t>
            </a:r>
            <a:r>
              <a:rPr lang="it-IT" b="1" i="1" dirty="0">
                <a:sym typeface="Wingdings" panose="05000000000000000000" pitchFamily="2" charset="2"/>
              </a:rPr>
              <a:t> </a:t>
            </a:r>
            <a:r>
              <a:rPr lang="it-IT" b="1" i="1" dirty="0" err="1">
                <a:sym typeface="Wingdings" panose="05000000000000000000" pitchFamily="2" charset="2"/>
              </a:rPr>
              <a:t>like</a:t>
            </a:r>
            <a:r>
              <a:rPr lang="it-IT" b="1" i="1" dirty="0">
                <a:sym typeface="Wingdings" panose="05000000000000000000" pitchFamily="2" charset="2"/>
              </a:rPr>
              <a:t> ESS</a:t>
            </a:r>
            <a:endParaRPr lang="en-GB" b="1" i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39552" y="6536377"/>
            <a:ext cx="269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/>
              <a:t>Thanks</a:t>
            </a:r>
            <a:r>
              <a:rPr lang="it-IT" sz="1200" i="1" dirty="0"/>
              <a:t> to R. Hall-Wilton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254963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Most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common alternative </a:t>
            </a:r>
            <a:r>
              <a:rPr lang="it-IT" sz="2800" noProof="0" dirty="0" err="1">
                <a:solidFill>
                  <a:sysClr val="windowText" lastClr="000000"/>
                </a:solidFill>
                <a:latin typeface="Calibri"/>
              </a:rPr>
              <a:t>materials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 to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3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He: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10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B and </a:t>
            </a:r>
            <a:r>
              <a:rPr lang="it-IT" sz="2800" baseline="30000" noProof="0" dirty="0">
                <a:solidFill>
                  <a:sysClr val="windowText" lastClr="000000"/>
                </a:solidFill>
                <a:latin typeface="Calibri"/>
              </a:rPr>
              <a:t>6</a:t>
            </a:r>
            <a:r>
              <a:rPr lang="it-IT" sz="2800" noProof="0" dirty="0">
                <a:solidFill>
                  <a:sysClr val="windowText" lastClr="000000"/>
                </a:solidFill>
                <a:latin typeface="Calibri"/>
              </a:rPr>
              <a:t>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Solid </a:t>
            </a:r>
            <a:r>
              <a:rPr kumimoji="0" lang="it-IT" sz="2800" b="0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converters</a:t>
            </a:r>
            <a:r>
              <a:rPr kumimoji="0" lang="it-IT" sz="2800" b="0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(1/2)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" b="1430"/>
          <a:stretch/>
        </p:blipFill>
        <p:spPr bwMode="auto">
          <a:xfrm>
            <a:off x="787790" y="1196752"/>
            <a:ext cx="8032682" cy="475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530001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odello slide elearning" id="{434F59AD-6402-7744-B9B5-01003B545435}" vid="{BB85BECE-DEC5-2843-ACA1-30EF91D6437E}"/>
    </a:ext>
  </a:extLst>
</a:theme>
</file>

<file path=ppt/theme/theme2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odello slide elearning" id="{434F59AD-6402-7744-B9B5-01003B545435}" vid="{BB85BECE-DEC5-2843-ACA1-30EF91D6437E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Struttura predefinita</Template>
  <TotalTime>2235</TotalTime>
  <Words>3771</Words>
  <Application>Microsoft Office PowerPoint</Application>
  <PresentationFormat>Presentazione su schermo (4:3)</PresentationFormat>
  <Paragraphs>637</Paragraphs>
  <Slides>65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65</vt:i4>
      </vt:variant>
    </vt:vector>
  </HeadingPairs>
  <TitlesOfParts>
    <vt:vector size="82" baseType="lpstr">
      <vt:lpstr>Arial</vt:lpstr>
      <vt:lpstr>Calibri</vt:lpstr>
      <vt:lpstr>Cambria Math</vt:lpstr>
      <vt:lpstr>Comic Sans MS</vt:lpstr>
      <vt:lpstr>DejaVu Sans</vt:lpstr>
      <vt:lpstr>DejaVu Serif</vt:lpstr>
      <vt:lpstr>Franklin Gothic Book</vt:lpstr>
      <vt:lpstr>Kall</vt:lpstr>
      <vt:lpstr>Liberation Sans</vt:lpstr>
      <vt:lpstr>Public Sans</vt:lpstr>
      <vt:lpstr>Symbol</vt:lpstr>
      <vt:lpstr>Times New Roman</vt:lpstr>
      <vt:lpstr>Verdana</vt:lpstr>
      <vt:lpstr>Wingdings</vt:lpstr>
      <vt:lpstr>Struttura predefinita</vt:lpstr>
      <vt:lpstr>1_Struttura predefinita</vt:lpstr>
      <vt:lpstr>KGPlot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For sake of time I skip all Micro Strip Gas Chamber application to neutron detection   I will concentrate on GEM, Micromegas and THGEM</vt:lpstr>
      <vt:lpstr>GEM  thermal neutron detector</vt:lpstr>
      <vt:lpstr>Performances </vt:lpstr>
      <vt:lpstr>The CASCADE GEM detector</vt:lpstr>
      <vt:lpstr>CASCADE GEM detector performances</vt:lpstr>
      <vt:lpstr>Presentazione standard di PowerPoint</vt:lpstr>
      <vt:lpstr>Presentazione standard di PowerPoint</vt:lpstr>
      <vt:lpstr>Gd-GEM for NMX @ ESS</vt:lpstr>
      <vt:lpstr>Micromegas for neutron radiography</vt:lpstr>
      <vt:lpstr>Imaging capabilities of the prototypes</vt:lpstr>
      <vt:lpstr>Presentazione standard di PowerPoint</vt:lpstr>
      <vt:lpstr>Presentazione standard di PowerPoint</vt:lpstr>
      <vt:lpstr>Typical fast neutron converter</vt:lpstr>
      <vt:lpstr>Presentazione standard di PowerPoint</vt:lpstr>
      <vt:lpstr>Presentazione standard di PowerPoint</vt:lpstr>
      <vt:lpstr>GEM Neutron Spectrometer (for fusion neutrons)</vt:lpstr>
      <vt:lpstr>DEMIN : Micromegas Detector for Neutron spectroscopy for  MégaJoules Laser and Inetial Confinement Fusion experiments</vt:lpstr>
      <vt:lpstr>DEMIN : performances</vt:lpstr>
      <vt:lpstr>Micromegas Neutron beam loss monitor for ESS</vt:lpstr>
      <vt:lpstr>Presentazione standard di PowerPoint</vt:lpstr>
      <vt:lpstr>Conclusions</vt:lpstr>
      <vt:lpstr>Presentazione standard di PowerPoint</vt:lpstr>
      <vt:lpstr>Spare Slides</vt:lpstr>
      <vt:lpstr>Presentazione standard di PowerPoint</vt:lpstr>
      <vt:lpstr>Presentazione standard di PowerPoint</vt:lpstr>
      <vt:lpstr>Presentazione standard di PowerPoint</vt:lpstr>
      <vt:lpstr>Measurement of ISIS-vesuvio 2D thermal neutron beam profile </vt:lpstr>
      <vt:lpstr>Presentazione standard di PowerPoint</vt:lpstr>
      <vt:lpstr>NitroGEM neutron beam monitor</vt:lpstr>
      <vt:lpstr>Presentazione standard di PowerPoint</vt:lpstr>
      <vt:lpstr>Presentazione standard di PowerPoint</vt:lpstr>
      <vt:lpstr>Low massNeutron GEM Beam Monitor </vt:lpstr>
      <vt:lpstr>Beam Monitor : fast neutron efficiency (nTOF)</vt:lpstr>
      <vt:lpstr>ITER Neutral Beam Test Facility at Consorzio RFX</vt:lpstr>
      <vt:lpstr>ChipIR</vt:lpstr>
      <vt:lpstr>Fast neutron beam monitor at CHIPIR-ISIS</vt:lpstr>
      <vt:lpstr>nGEM characterization for CHIPIR-ISIS</vt:lpstr>
      <vt:lpstr>First test of GEM detector for neutron diffraction measurements</vt:lpstr>
      <vt:lpstr>Presentazione standard di PowerPoint</vt:lpstr>
      <vt:lpstr>BAND-GEM detection principle</vt:lpstr>
      <vt:lpstr>BAND-GEM full-module: design and construction</vt:lpstr>
      <vt:lpstr>Efficiency vs neutron wavelength</vt:lpstr>
      <vt:lpstr>Test of the full-module @ TREFF</vt:lpstr>
      <vt:lpstr>Test of the full-module @ LARMOR beam line (SANS instrument). Preliminary results.</vt:lpstr>
      <vt:lpstr>Presentazione standard di PowerPoint</vt:lpstr>
      <vt:lpstr>Presentazione standard di PowerPoint</vt:lpstr>
      <vt:lpstr>Presentazione standard di PowerPoint</vt:lpstr>
      <vt:lpstr>CERN/n-TOF 2D X-Y neutron beam profiler</vt:lpstr>
      <vt:lpstr>n-TOF beam profile and flux monitor</vt:lpstr>
      <vt:lpstr>Micromegas in Mimac Fastn</vt:lpstr>
      <vt:lpstr>The Piccolo micromegas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gabriele.croci@unimib.it</cp:lastModifiedBy>
  <cp:revision>199</cp:revision>
  <dcterms:created xsi:type="dcterms:W3CDTF">2018-03-21T16:35:28Z</dcterms:created>
  <dcterms:modified xsi:type="dcterms:W3CDTF">2024-01-30T07:29:43Z</dcterms:modified>
</cp:coreProperties>
</file>