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362" r:id="rId2"/>
    <p:sldId id="305" r:id="rId3"/>
    <p:sldId id="293" r:id="rId4"/>
    <p:sldId id="303" r:id="rId5"/>
    <p:sldId id="316" r:id="rId6"/>
    <p:sldId id="338" r:id="rId7"/>
    <p:sldId id="339" r:id="rId8"/>
    <p:sldId id="340" r:id="rId9"/>
    <p:sldId id="341" r:id="rId10"/>
    <p:sldId id="352" r:id="rId11"/>
    <p:sldId id="359" r:id="rId12"/>
    <p:sldId id="360" r:id="rId13"/>
    <p:sldId id="343" r:id="rId14"/>
    <p:sldId id="344" r:id="rId15"/>
    <p:sldId id="345" r:id="rId16"/>
    <p:sldId id="346" r:id="rId17"/>
    <p:sldId id="363" r:id="rId18"/>
    <p:sldId id="349" r:id="rId19"/>
    <p:sldId id="348" r:id="rId20"/>
    <p:sldId id="350" r:id="rId21"/>
    <p:sldId id="357" r:id="rId22"/>
    <p:sldId id="358" r:id="rId23"/>
    <p:sldId id="355" r:id="rId24"/>
    <p:sldId id="356" r:id="rId25"/>
    <p:sldId id="353" r:id="rId26"/>
    <p:sldId id="354" r:id="rId27"/>
    <p:sldId id="351" r:id="rId28"/>
    <p:sldId id="361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51C0"/>
    <a:srgbClr val="9F009F"/>
    <a:srgbClr val="0202B2"/>
    <a:srgbClr val="FFC8C8"/>
    <a:srgbClr val="CC9B00"/>
    <a:srgbClr val="FF0000"/>
    <a:srgbClr val="FC10B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B36E92B-9C61-454E-865C-31D773BD2A42}" v="4" dt="2024-01-29T21:22:03.188"/>
    <p1510:client id="{DC7EF984-2080-49FB-B8C8-30C874EA96C0}" v="38" dt="2024-01-30T01:54:47.59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6" d="100"/>
          <a:sy n="156" d="100"/>
        </p:scale>
        <p:origin x="1940" y="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eet Mukherjee" userId="61af1146-d67d-43fc-ab15-e37a16f243f2" providerId="ADAL" clId="{D4948265-BD81-4E2C-A47C-43EA4A3887C5}"/>
    <pc:docChg chg="custSel addSld modSld">
      <pc:chgData name="Aseet Mukherjee" userId="61af1146-d67d-43fc-ab15-e37a16f243f2" providerId="ADAL" clId="{D4948265-BD81-4E2C-A47C-43EA4A3887C5}" dt="2024-01-28T16:51:05.953" v="50" actId="20577"/>
      <pc:docMkLst>
        <pc:docMk/>
      </pc:docMkLst>
      <pc:sldChg chg="addSp delSp modSp new mod modClrScheme chgLayout">
        <pc:chgData name="Aseet Mukherjee" userId="61af1146-d67d-43fc-ab15-e37a16f243f2" providerId="ADAL" clId="{D4948265-BD81-4E2C-A47C-43EA4A3887C5}" dt="2024-01-28T16:50:14.034" v="14" actId="1076"/>
        <pc:sldMkLst>
          <pc:docMk/>
          <pc:sldMk cId="3297602152" sldId="361"/>
        </pc:sldMkLst>
        <pc:spChg chg="del">
          <ac:chgData name="Aseet Mukherjee" userId="61af1146-d67d-43fc-ab15-e37a16f243f2" providerId="ADAL" clId="{D4948265-BD81-4E2C-A47C-43EA4A3887C5}" dt="2024-01-28T16:49:47.682" v="1" actId="700"/>
          <ac:spMkLst>
            <pc:docMk/>
            <pc:sldMk cId="3297602152" sldId="361"/>
            <ac:spMk id="2" creationId="{A88F60C9-4DC8-DF8D-532E-B2A3EF3F22BE}"/>
          </ac:spMkLst>
        </pc:spChg>
        <pc:spChg chg="del">
          <ac:chgData name="Aseet Mukherjee" userId="61af1146-d67d-43fc-ab15-e37a16f243f2" providerId="ADAL" clId="{D4948265-BD81-4E2C-A47C-43EA4A3887C5}" dt="2024-01-28T16:49:47.682" v="1" actId="700"/>
          <ac:spMkLst>
            <pc:docMk/>
            <pc:sldMk cId="3297602152" sldId="361"/>
            <ac:spMk id="3" creationId="{B1D16D90-84FE-B577-8332-FB3C4ABA815D}"/>
          </ac:spMkLst>
        </pc:spChg>
        <pc:spChg chg="del">
          <ac:chgData name="Aseet Mukherjee" userId="61af1146-d67d-43fc-ab15-e37a16f243f2" providerId="ADAL" clId="{D4948265-BD81-4E2C-A47C-43EA4A3887C5}" dt="2024-01-28T16:49:47.682" v="1" actId="700"/>
          <ac:spMkLst>
            <pc:docMk/>
            <pc:sldMk cId="3297602152" sldId="361"/>
            <ac:spMk id="4" creationId="{98AC4D09-C0B6-E3E1-CA27-0C4CD187D9EF}"/>
          </ac:spMkLst>
        </pc:spChg>
        <pc:spChg chg="mod ord">
          <ac:chgData name="Aseet Mukherjee" userId="61af1146-d67d-43fc-ab15-e37a16f243f2" providerId="ADAL" clId="{D4948265-BD81-4E2C-A47C-43EA4A3887C5}" dt="2024-01-28T16:49:47.682" v="1" actId="700"/>
          <ac:spMkLst>
            <pc:docMk/>
            <pc:sldMk cId="3297602152" sldId="361"/>
            <ac:spMk id="5" creationId="{BEC9AFAA-59CC-26D2-6617-2B9E1278CD16}"/>
          </ac:spMkLst>
        </pc:spChg>
        <pc:spChg chg="mod ord">
          <ac:chgData name="Aseet Mukherjee" userId="61af1146-d67d-43fc-ab15-e37a16f243f2" providerId="ADAL" clId="{D4948265-BD81-4E2C-A47C-43EA4A3887C5}" dt="2024-01-28T16:49:47.682" v="1" actId="700"/>
          <ac:spMkLst>
            <pc:docMk/>
            <pc:sldMk cId="3297602152" sldId="361"/>
            <ac:spMk id="6" creationId="{C93315D1-FE48-54DE-52A3-3B9219388CB5}"/>
          </ac:spMkLst>
        </pc:spChg>
        <pc:spChg chg="mod ord">
          <ac:chgData name="Aseet Mukherjee" userId="61af1146-d67d-43fc-ab15-e37a16f243f2" providerId="ADAL" clId="{D4948265-BD81-4E2C-A47C-43EA4A3887C5}" dt="2024-01-28T16:49:47.682" v="1" actId="700"/>
          <ac:spMkLst>
            <pc:docMk/>
            <pc:sldMk cId="3297602152" sldId="361"/>
            <ac:spMk id="7" creationId="{4A43FE8F-D727-6928-89C3-B1EFF67A94CD}"/>
          </ac:spMkLst>
        </pc:spChg>
        <pc:spChg chg="add mod">
          <ac:chgData name="Aseet Mukherjee" userId="61af1146-d67d-43fc-ab15-e37a16f243f2" providerId="ADAL" clId="{D4948265-BD81-4E2C-A47C-43EA4A3887C5}" dt="2024-01-28T16:50:14.034" v="14" actId="1076"/>
          <ac:spMkLst>
            <pc:docMk/>
            <pc:sldMk cId="3297602152" sldId="361"/>
            <ac:spMk id="8" creationId="{26D410DF-8929-6653-9B30-F3CD1C415D2D}"/>
          </ac:spMkLst>
        </pc:spChg>
      </pc:sldChg>
      <pc:sldChg chg="modSp new mod">
        <pc:chgData name="Aseet Mukherjee" userId="61af1146-d67d-43fc-ab15-e37a16f243f2" providerId="ADAL" clId="{D4948265-BD81-4E2C-A47C-43EA4A3887C5}" dt="2024-01-28T16:51:05.953" v="50" actId="20577"/>
        <pc:sldMkLst>
          <pc:docMk/>
          <pc:sldMk cId="2886103055" sldId="362"/>
        </pc:sldMkLst>
        <pc:spChg chg="mod">
          <ac:chgData name="Aseet Mukherjee" userId="61af1146-d67d-43fc-ab15-e37a16f243f2" providerId="ADAL" clId="{D4948265-BD81-4E2C-A47C-43EA4A3887C5}" dt="2024-01-28T16:50:54.257" v="27" actId="20577"/>
          <ac:spMkLst>
            <pc:docMk/>
            <pc:sldMk cId="2886103055" sldId="362"/>
            <ac:spMk id="2" creationId="{BBDB61CA-0C4D-2B64-66CA-E050A198D44F}"/>
          </ac:spMkLst>
        </pc:spChg>
        <pc:spChg chg="mod">
          <ac:chgData name="Aseet Mukherjee" userId="61af1146-d67d-43fc-ab15-e37a16f243f2" providerId="ADAL" clId="{D4948265-BD81-4E2C-A47C-43EA4A3887C5}" dt="2024-01-28T16:51:05.953" v="50" actId="20577"/>
          <ac:spMkLst>
            <pc:docMk/>
            <pc:sldMk cId="2886103055" sldId="362"/>
            <ac:spMk id="3" creationId="{B10510C9-B3B0-D8D3-2ECF-04EDB8892F30}"/>
          </ac:spMkLst>
        </pc:spChg>
      </pc:sldChg>
    </pc:docChg>
  </pc:docChgLst>
  <pc:docChgLst>
    <pc:chgData name="Aseet Mukherjee" userId="61af1146-d67d-43fc-ab15-e37a16f243f2" providerId="ADAL" clId="{BB36E92B-9C61-454E-865C-31D773BD2A42}"/>
    <pc:docChg chg="undo redo custSel modSld">
      <pc:chgData name="Aseet Mukherjee" userId="61af1146-d67d-43fc-ab15-e37a16f243f2" providerId="ADAL" clId="{BB36E92B-9C61-454E-865C-31D773BD2A42}" dt="2024-01-29T21:29:20.741" v="785" actId="242"/>
      <pc:docMkLst>
        <pc:docMk/>
      </pc:docMkLst>
      <pc:sldChg chg="addSp delSp modSp mod modClrScheme chgLayout">
        <pc:chgData name="Aseet Mukherjee" userId="61af1146-d67d-43fc-ab15-e37a16f243f2" providerId="ADAL" clId="{BB36E92B-9C61-454E-865C-31D773BD2A42}" dt="2024-01-29T21:29:20.741" v="785" actId="242"/>
        <pc:sldMkLst>
          <pc:docMk/>
          <pc:sldMk cId="3297602152" sldId="361"/>
        </pc:sldMkLst>
        <pc:spChg chg="add mod ord">
          <ac:chgData name="Aseet Mukherjee" userId="61af1146-d67d-43fc-ab15-e37a16f243f2" providerId="ADAL" clId="{BB36E92B-9C61-454E-865C-31D773BD2A42}" dt="2024-01-29T21:10:27.310" v="33" actId="20577"/>
          <ac:spMkLst>
            <pc:docMk/>
            <pc:sldMk cId="3297602152" sldId="361"/>
            <ac:spMk id="2" creationId="{DC688E5A-D37A-9509-985A-7FCCC7DA4923}"/>
          </ac:spMkLst>
        </pc:spChg>
        <pc:spChg chg="add mod ord">
          <ac:chgData name="Aseet Mukherjee" userId="61af1146-d67d-43fc-ab15-e37a16f243f2" providerId="ADAL" clId="{BB36E92B-9C61-454E-865C-31D773BD2A42}" dt="2024-01-29T21:29:20.741" v="785" actId="242"/>
          <ac:spMkLst>
            <pc:docMk/>
            <pc:sldMk cId="3297602152" sldId="361"/>
            <ac:spMk id="3" creationId="{5957A9E4-1BF4-E4C8-7C6F-4067EF2AA468}"/>
          </ac:spMkLst>
        </pc:spChg>
        <pc:spChg chg="mod ord">
          <ac:chgData name="Aseet Mukherjee" userId="61af1146-d67d-43fc-ab15-e37a16f243f2" providerId="ADAL" clId="{BB36E92B-9C61-454E-865C-31D773BD2A42}" dt="2024-01-29T21:10:04.338" v="1" actId="700"/>
          <ac:spMkLst>
            <pc:docMk/>
            <pc:sldMk cId="3297602152" sldId="361"/>
            <ac:spMk id="5" creationId="{BEC9AFAA-59CC-26D2-6617-2B9E1278CD16}"/>
          </ac:spMkLst>
        </pc:spChg>
        <pc:spChg chg="mod ord">
          <ac:chgData name="Aseet Mukherjee" userId="61af1146-d67d-43fc-ab15-e37a16f243f2" providerId="ADAL" clId="{BB36E92B-9C61-454E-865C-31D773BD2A42}" dt="2024-01-29T21:10:04.338" v="1" actId="700"/>
          <ac:spMkLst>
            <pc:docMk/>
            <pc:sldMk cId="3297602152" sldId="361"/>
            <ac:spMk id="6" creationId="{C93315D1-FE48-54DE-52A3-3B9219388CB5}"/>
          </ac:spMkLst>
        </pc:spChg>
        <pc:spChg chg="mod ord">
          <ac:chgData name="Aseet Mukherjee" userId="61af1146-d67d-43fc-ab15-e37a16f243f2" providerId="ADAL" clId="{BB36E92B-9C61-454E-865C-31D773BD2A42}" dt="2024-01-29T21:10:04.338" v="1" actId="700"/>
          <ac:spMkLst>
            <pc:docMk/>
            <pc:sldMk cId="3297602152" sldId="361"/>
            <ac:spMk id="7" creationId="{4A43FE8F-D727-6928-89C3-B1EFF67A94CD}"/>
          </ac:spMkLst>
        </pc:spChg>
        <pc:spChg chg="del">
          <ac:chgData name="Aseet Mukherjee" userId="61af1146-d67d-43fc-ab15-e37a16f243f2" providerId="ADAL" clId="{BB36E92B-9C61-454E-865C-31D773BD2A42}" dt="2024-01-29T21:09:56.346" v="0" actId="478"/>
          <ac:spMkLst>
            <pc:docMk/>
            <pc:sldMk cId="3297602152" sldId="361"/>
            <ac:spMk id="8" creationId="{26D410DF-8929-6653-9B30-F3CD1C415D2D}"/>
          </ac:spMkLst>
        </pc:spChg>
      </pc:sldChg>
    </pc:docChg>
  </pc:docChgLst>
  <pc:docChgLst>
    <pc:chgData name="Aseet Mukherjee" userId="61af1146-d67d-43fc-ab15-e37a16f243f2" providerId="ADAL" clId="{DC7EF984-2080-49FB-B8C8-30C874EA96C0}"/>
    <pc:docChg chg="undo custSel addSld delSld modSld modNotesMaster">
      <pc:chgData name="Aseet Mukherjee" userId="61af1146-d67d-43fc-ab15-e37a16f243f2" providerId="ADAL" clId="{DC7EF984-2080-49FB-B8C8-30C874EA96C0}" dt="2024-01-30T01:43:01.953" v="890" actId="20577"/>
      <pc:docMkLst>
        <pc:docMk/>
      </pc:docMkLst>
      <pc:sldChg chg="addSp delSp modSp mod">
        <pc:chgData name="Aseet Mukherjee" userId="61af1146-d67d-43fc-ab15-e37a16f243f2" providerId="ADAL" clId="{DC7EF984-2080-49FB-B8C8-30C874EA96C0}" dt="2024-01-30T01:18:25.486" v="630" actId="166"/>
        <pc:sldMkLst>
          <pc:docMk/>
          <pc:sldMk cId="2220862370" sldId="293"/>
        </pc:sldMkLst>
        <pc:spChg chg="add del mod">
          <ac:chgData name="Aseet Mukherjee" userId="61af1146-d67d-43fc-ab15-e37a16f243f2" providerId="ADAL" clId="{DC7EF984-2080-49FB-B8C8-30C874EA96C0}" dt="2024-01-30T00:45:38.495" v="88" actId="478"/>
          <ac:spMkLst>
            <pc:docMk/>
            <pc:sldMk cId="2220862370" sldId="293"/>
            <ac:spMk id="3" creationId="{AEC90B95-59E5-8262-1896-856697C3EC93}"/>
          </ac:spMkLst>
        </pc:spChg>
        <pc:spChg chg="add del mod">
          <ac:chgData name="Aseet Mukherjee" userId="61af1146-d67d-43fc-ab15-e37a16f243f2" providerId="ADAL" clId="{DC7EF984-2080-49FB-B8C8-30C874EA96C0}" dt="2024-01-30T00:52:58.179" v="355" actId="478"/>
          <ac:spMkLst>
            <pc:docMk/>
            <pc:sldMk cId="2220862370" sldId="293"/>
            <ac:spMk id="4" creationId="{D18E33F3-9F42-C2F3-4C50-A29E1D78D96B}"/>
          </ac:spMkLst>
        </pc:spChg>
        <pc:spChg chg="add del mod">
          <ac:chgData name="Aseet Mukherjee" userId="61af1146-d67d-43fc-ab15-e37a16f243f2" providerId="ADAL" clId="{DC7EF984-2080-49FB-B8C8-30C874EA96C0}" dt="2024-01-30T00:53:00.516" v="356" actId="478"/>
          <ac:spMkLst>
            <pc:docMk/>
            <pc:sldMk cId="2220862370" sldId="293"/>
            <ac:spMk id="5" creationId="{09310037-012F-32FE-AD74-9A10E4A8AE52}"/>
          </ac:spMkLst>
        </pc:spChg>
        <pc:spChg chg="add del mod">
          <ac:chgData name="Aseet Mukherjee" userId="61af1146-d67d-43fc-ab15-e37a16f243f2" providerId="ADAL" clId="{DC7EF984-2080-49FB-B8C8-30C874EA96C0}" dt="2024-01-30T01:18:11.915" v="627"/>
          <ac:spMkLst>
            <pc:docMk/>
            <pc:sldMk cId="2220862370" sldId="293"/>
            <ac:spMk id="6" creationId="{075E1721-802B-165F-F934-1A5E1023F41F}"/>
          </ac:spMkLst>
        </pc:spChg>
        <pc:spChg chg="mod">
          <ac:chgData name="Aseet Mukherjee" userId="61af1146-d67d-43fc-ab15-e37a16f243f2" providerId="ADAL" clId="{DC7EF984-2080-49FB-B8C8-30C874EA96C0}" dt="2024-01-30T00:56:59.507" v="421" actId="20577"/>
          <ac:spMkLst>
            <pc:docMk/>
            <pc:sldMk cId="2220862370" sldId="293"/>
            <ac:spMk id="22" creationId="{C2E3D487-431D-678E-2FBE-CB5ED7DB577D}"/>
          </ac:spMkLst>
        </pc:spChg>
        <pc:spChg chg="mod ord">
          <ac:chgData name="Aseet Mukherjee" userId="61af1146-d67d-43fc-ab15-e37a16f243f2" providerId="ADAL" clId="{DC7EF984-2080-49FB-B8C8-30C874EA96C0}" dt="2024-01-30T01:18:25.486" v="630" actId="166"/>
          <ac:spMkLst>
            <pc:docMk/>
            <pc:sldMk cId="2220862370" sldId="293"/>
            <ac:spMk id="50" creationId="{F09D4C34-9FFC-B79C-21D3-8FB6C4D7B84B}"/>
          </ac:spMkLst>
        </pc:spChg>
        <pc:grpChg chg="mod">
          <ac:chgData name="Aseet Mukherjee" userId="61af1146-d67d-43fc-ab15-e37a16f243f2" providerId="ADAL" clId="{DC7EF984-2080-49FB-B8C8-30C874EA96C0}" dt="2024-01-30T00:52:38.566" v="338" actId="1076"/>
          <ac:grpSpMkLst>
            <pc:docMk/>
            <pc:sldMk cId="2220862370" sldId="293"/>
            <ac:grpSpMk id="30" creationId="{7D5BD415-8F3F-14AE-1077-D3B114C056D3}"/>
          </ac:grpSpMkLst>
        </pc:grpChg>
        <pc:cxnChg chg="add mod">
          <ac:chgData name="Aseet Mukherjee" userId="61af1146-d67d-43fc-ab15-e37a16f243f2" providerId="ADAL" clId="{DC7EF984-2080-49FB-B8C8-30C874EA96C0}" dt="2024-01-30T01:18:03.724" v="625" actId="1076"/>
          <ac:cxnSpMkLst>
            <pc:docMk/>
            <pc:sldMk cId="2220862370" sldId="293"/>
            <ac:cxnSpMk id="3" creationId="{E6CD4A93-F7C3-4576-AA2F-71D5A6392E74}"/>
          </ac:cxnSpMkLst>
        </pc:cxnChg>
      </pc:sldChg>
      <pc:sldChg chg="modSp mod">
        <pc:chgData name="Aseet Mukherjee" userId="61af1146-d67d-43fc-ab15-e37a16f243f2" providerId="ADAL" clId="{DC7EF984-2080-49FB-B8C8-30C874EA96C0}" dt="2024-01-30T01:04:54.879" v="552" actId="20577"/>
        <pc:sldMkLst>
          <pc:docMk/>
          <pc:sldMk cId="2567348445" sldId="303"/>
        </pc:sldMkLst>
        <pc:spChg chg="mod">
          <ac:chgData name="Aseet Mukherjee" userId="61af1146-d67d-43fc-ab15-e37a16f243f2" providerId="ADAL" clId="{DC7EF984-2080-49FB-B8C8-30C874EA96C0}" dt="2024-01-30T01:04:54.879" v="552" actId="20577"/>
          <ac:spMkLst>
            <pc:docMk/>
            <pc:sldMk cId="2567348445" sldId="303"/>
            <ac:spMk id="3" creationId="{00000000-0000-0000-0000-000000000000}"/>
          </ac:spMkLst>
        </pc:spChg>
      </pc:sldChg>
      <pc:sldChg chg="modSp mod">
        <pc:chgData name="Aseet Mukherjee" userId="61af1146-d67d-43fc-ab15-e37a16f243f2" providerId="ADAL" clId="{DC7EF984-2080-49FB-B8C8-30C874EA96C0}" dt="2024-01-30T01:32:47.557" v="675" actId="1076"/>
        <pc:sldMkLst>
          <pc:docMk/>
          <pc:sldMk cId="4216596574" sldId="305"/>
        </pc:sldMkLst>
        <pc:spChg chg="mod">
          <ac:chgData name="Aseet Mukherjee" userId="61af1146-d67d-43fc-ab15-e37a16f243f2" providerId="ADAL" clId="{DC7EF984-2080-49FB-B8C8-30C874EA96C0}" dt="2024-01-30T01:11:07.871" v="576" actId="20577"/>
          <ac:spMkLst>
            <pc:docMk/>
            <pc:sldMk cId="4216596574" sldId="305"/>
            <ac:spMk id="5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6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8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10" creationId="{00000000-0000-0000-0000-000000000000}"/>
          </ac:spMkLst>
        </pc:spChg>
        <pc:spChg chg="mod ord">
          <ac:chgData name="Aseet Mukherjee" userId="61af1146-d67d-43fc-ab15-e37a16f243f2" providerId="ADAL" clId="{DC7EF984-2080-49FB-B8C8-30C874EA96C0}" dt="2024-01-30T01:32:47.557" v="675" actId="1076"/>
          <ac:spMkLst>
            <pc:docMk/>
            <pc:sldMk cId="4216596574" sldId="305"/>
            <ac:spMk id="14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16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17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19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21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22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23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31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75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5:32.352" v="658" actId="732"/>
          <ac:spMkLst>
            <pc:docMk/>
            <pc:sldMk cId="4216596574" sldId="305"/>
            <ac:spMk id="80" creationId="{00000000-0000-0000-0000-000000000000}"/>
          </ac:spMkLst>
        </pc:spChg>
        <pc:grpChg chg="mod">
          <ac:chgData name="Aseet Mukherjee" userId="61af1146-d67d-43fc-ab15-e37a16f243f2" providerId="ADAL" clId="{DC7EF984-2080-49FB-B8C8-30C874EA96C0}" dt="2024-01-30T01:25:32.352" v="658" actId="732"/>
          <ac:grpSpMkLst>
            <pc:docMk/>
            <pc:sldMk cId="4216596574" sldId="305"/>
            <ac:grpSpMk id="3" creationId="{00000000-0000-0000-0000-000000000000}"/>
          </ac:grpSpMkLst>
        </pc:grpChg>
        <pc:grpChg chg="mod">
          <ac:chgData name="Aseet Mukherjee" userId="61af1146-d67d-43fc-ab15-e37a16f243f2" providerId="ADAL" clId="{DC7EF984-2080-49FB-B8C8-30C874EA96C0}" dt="2024-01-30T01:25:32.352" v="658" actId="732"/>
          <ac:grpSpMkLst>
            <pc:docMk/>
            <pc:sldMk cId="4216596574" sldId="305"/>
            <ac:grpSpMk id="20" creationId="{00000000-0000-0000-0000-000000000000}"/>
          </ac:grpSpMkLst>
        </pc:grpChg>
        <pc:picChg chg="mod">
          <ac:chgData name="Aseet Mukherjee" userId="61af1146-d67d-43fc-ab15-e37a16f243f2" providerId="ADAL" clId="{DC7EF984-2080-49FB-B8C8-30C874EA96C0}" dt="2024-01-30T01:25:32.352" v="658" actId="732"/>
          <ac:picMkLst>
            <pc:docMk/>
            <pc:sldMk cId="4216596574" sldId="305"/>
            <ac:picMk id="7" creationId="{00000000-0000-0000-0000-000000000000}"/>
          </ac:picMkLst>
        </pc:pic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24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25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26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27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28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29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0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2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3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4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5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6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7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8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39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0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1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2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3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4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5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6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7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8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49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0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1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2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3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4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5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6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7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8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59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0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1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2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3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4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5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6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7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8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69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0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1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2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3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4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6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7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8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79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81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82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83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84" creationId="{00000000-0000-0000-0000-000000000000}"/>
          </ac:cxnSpMkLst>
        </pc:cxnChg>
        <pc:cxnChg chg="mod">
          <ac:chgData name="Aseet Mukherjee" userId="61af1146-d67d-43fc-ab15-e37a16f243f2" providerId="ADAL" clId="{DC7EF984-2080-49FB-B8C8-30C874EA96C0}" dt="2024-01-30T01:25:32.352" v="658" actId="732"/>
          <ac:cxnSpMkLst>
            <pc:docMk/>
            <pc:sldMk cId="4216596574" sldId="305"/>
            <ac:cxnSpMk id="85" creationId="{00000000-0000-0000-0000-000000000000}"/>
          </ac:cxnSpMkLst>
        </pc:cxnChg>
      </pc:sldChg>
      <pc:sldChg chg="modSp mod">
        <pc:chgData name="Aseet Mukherjee" userId="61af1146-d67d-43fc-ab15-e37a16f243f2" providerId="ADAL" clId="{DC7EF984-2080-49FB-B8C8-30C874EA96C0}" dt="2024-01-30T01:14:14.695" v="594" actId="20577"/>
        <pc:sldMkLst>
          <pc:docMk/>
          <pc:sldMk cId="1555920669" sldId="316"/>
        </pc:sldMkLst>
        <pc:spChg chg="mod">
          <ac:chgData name="Aseet Mukherjee" userId="61af1146-d67d-43fc-ab15-e37a16f243f2" providerId="ADAL" clId="{DC7EF984-2080-49FB-B8C8-30C874EA96C0}" dt="2024-01-30T01:11:49.020" v="577" actId="6549"/>
          <ac:spMkLst>
            <pc:docMk/>
            <pc:sldMk cId="1555920669" sldId="316"/>
            <ac:spMk id="3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14:14.695" v="594" actId="20577"/>
          <ac:spMkLst>
            <pc:docMk/>
            <pc:sldMk cId="1555920669" sldId="316"/>
            <ac:spMk id="11" creationId="{4D7A8249-091B-8B6E-676B-D9F3BB7EC2FE}"/>
          </ac:spMkLst>
        </pc:spChg>
        <pc:grpChg chg="mod">
          <ac:chgData name="Aseet Mukherjee" userId="61af1146-d67d-43fc-ab15-e37a16f243f2" providerId="ADAL" clId="{DC7EF984-2080-49FB-B8C8-30C874EA96C0}" dt="2024-01-30T01:13:17.901" v="588" actId="1076"/>
          <ac:grpSpMkLst>
            <pc:docMk/>
            <pc:sldMk cId="1555920669" sldId="316"/>
            <ac:grpSpMk id="12" creationId="{EA069906-557A-8C8D-FBE2-095BF9A60370}"/>
          </ac:grpSpMkLst>
        </pc:grpChg>
        <pc:picChg chg="mod">
          <ac:chgData name="Aseet Mukherjee" userId="61af1146-d67d-43fc-ab15-e37a16f243f2" providerId="ADAL" clId="{DC7EF984-2080-49FB-B8C8-30C874EA96C0}" dt="2024-01-30T01:13:38.263" v="590" actId="1076"/>
          <ac:picMkLst>
            <pc:docMk/>
            <pc:sldMk cId="1555920669" sldId="316"/>
            <ac:picMk id="9" creationId="{37349F11-2449-3289-218B-005D6E515CA7}"/>
          </ac:picMkLst>
        </pc:picChg>
        <pc:picChg chg="mod">
          <ac:chgData name="Aseet Mukherjee" userId="61af1146-d67d-43fc-ab15-e37a16f243f2" providerId="ADAL" clId="{DC7EF984-2080-49FB-B8C8-30C874EA96C0}" dt="2024-01-30T01:13:17.901" v="588" actId="1076"/>
          <ac:picMkLst>
            <pc:docMk/>
            <pc:sldMk cId="1555920669" sldId="316"/>
            <ac:picMk id="13" creationId="{79D47F34-5A8E-7BEB-210C-EE843AE6933F}"/>
          </ac:picMkLst>
        </pc:picChg>
        <pc:picChg chg="mod">
          <ac:chgData name="Aseet Mukherjee" userId="61af1146-d67d-43fc-ab15-e37a16f243f2" providerId="ADAL" clId="{DC7EF984-2080-49FB-B8C8-30C874EA96C0}" dt="2024-01-30T01:13:17.901" v="588" actId="1076"/>
          <ac:picMkLst>
            <pc:docMk/>
            <pc:sldMk cId="1555920669" sldId="316"/>
            <ac:picMk id="14" creationId="{FD4A64C1-BF9B-1BDC-6ABC-2A39A435D4A3}"/>
          </ac:picMkLst>
        </pc:picChg>
      </pc:sldChg>
      <pc:sldChg chg="modSp mod">
        <pc:chgData name="Aseet Mukherjee" userId="61af1146-d67d-43fc-ab15-e37a16f243f2" providerId="ADAL" clId="{DC7EF984-2080-49FB-B8C8-30C874EA96C0}" dt="2024-01-30T01:26:26.857" v="661" actId="27636"/>
        <pc:sldMkLst>
          <pc:docMk/>
          <pc:sldMk cId="204179648" sldId="338"/>
        </pc:sldMkLst>
        <pc:spChg chg="mod">
          <ac:chgData name="Aseet Mukherjee" userId="61af1146-d67d-43fc-ab15-e37a16f243f2" providerId="ADAL" clId="{DC7EF984-2080-49FB-B8C8-30C874EA96C0}" dt="2024-01-30T01:26:26.857" v="661" actId="27636"/>
          <ac:spMkLst>
            <pc:docMk/>
            <pc:sldMk cId="204179648" sldId="338"/>
            <ac:spMk id="3" creationId="{00000000-0000-0000-0000-000000000000}"/>
          </ac:spMkLst>
        </pc:spChg>
        <pc:spChg chg="mod">
          <ac:chgData name="Aseet Mukherjee" userId="61af1146-d67d-43fc-ab15-e37a16f243f2" providerId="ADAL" clId="{DC7EF984-2080-49FB-B8C8-30C874EA96C0}" dt="2024-01-30T01:26:26.857" v="660" actId="27636"/>
          <ac:spMkLst>
            <pc:docMk/>
            <pc:sldMk cId="204179648" sldId="338"/>
            <ac:spMk id="7168" creationId="{F575FAA9-09B7-AAE2-06A1-8639878BABCF}"/>
          </ac:spMkLst>
        </pc:spChg>
      </pc:sldChg>
      <pc:sldChg chg="modSp mod">
        <pc:chgData name="Aseet Mukherjee" userId="61af1146-d67d-43fc-ab15-e37a16f243f2" providerId="ADAL" clId="{DC7EF984-2080-49FB-B8C8-30C874EA96C0}" dt="2024-01-30T01:15:10.244" v="623" actId="21"/>
        <pc:sldMkLst>
          <pc:docMk/>
          <pc:sldMk cId="3260974863" sldId="339"/>
        </pc:sldMkLst>
        <pc:spChg chg="mod">
          <ac:chgData name="Aseet Mukherjee" userId="61af1146-d67d-43fc-ab15-e37a16f243f2" providerId="ADAL" clId="{DC7EF984-2080-49FB-B8C8-30C874EA96C0}" dt="2024-01-30T01:15:10.244" v="623" actId="21"/>
          <ac:spMkLst>
            <pc:docMk/>
            <pc:sldMk cId="3260974863" sldId="339"/>
            <ac:spMk id="8" creationId="{3BFFA54E-E80F-E659-59D2-55A40D21F2CE}"/>
          </ac:spMkLst>
        </pc:spChg>
      </pc:sldChg>
      <pc:sldChg chg="modSp mod">
        <pc:chgData name="Aseet Mukherjee" userId="61af1146-d67d-43fc-ab15-e37a16f243f2" providerId="ADAL" clId="{DC7EF984-2080-49FB-B8C8-30C874EA96C0}" dt="2024-01-30T01:30:30.128" v="669" actId="20577"/>
        <pc:sldMkLst>
          <pc:docMk/>
          <pc:sldMk cId="701471639" sldId="341"/>
        </pc:sldMkLst>
        <pc:spChg chg="mod">
          <ac:chgData name="Aseet Mukherjee" userId="61af1146-d67d-43fc-ab15-e37a16f243f2" providerId="ADAL" clId="{DC7EF984-2080-49FB-B8C8-30C874EA96C0}" dt="2024-01-30T01:30:30.128" v="669" actId="20577"/>
          <ac:spMkLst>
            <pc:docMk/>
            <pc:sldMk cId="701471639" sldId="341"/>
            <ac:spMk id="3" creationId="{DFBD592F-2E90-8C5C-AAA0-54B874F2E344}"/>
          </ac:spMkLst>
        </pc:spChg>
      </pc:sldChg>
      <pc:sldChg chg="addSp delSp modSp mod">
        <pc:chgData name="Aseet Mukherjee" userId="61af1146-d67d-43fc-ab15-e37a16f243f2" providerId="ADAL" clId="{DC7EF984-2080-49FB-B8C8-30C874EA96C0}" dt="2024-01-30T01:37:55.434" v="758" actId="14100"/>
        <pc:sldMkLst>
          <pc:docMk/>
          <pc:sldMk cId="2439209589" sldId="344"/>
        </pc:sldMkLst>
        <pc:spChg chg="add del mod">
          <ac:chgData name="Aseet Mukherjee" userId="61af1146-d67d-43fc-ab15-e37a16f243f2" providerId="ADAL" clId="{DC7EF984-2080-49FB-B8C8-30C874EA96C0}" dt="2024-01-30T01:37:47.386" v="755" actId="767"/>
          <ac:spMkLst>
            <pc:docMk/>
            <pc:sldMk cId="2439209589" sldId="344"/>
            <ac:spMk id="4" creationId="{BB5F3A46-0CFE-5F9B-EB60-EBC640E13E32}"/>
          </ac:spMkLst>
        </pc:spChg>
        <pc:spChg chg="add del mod">
          <ac:chgData name="Aseet Mukherjee" userId="61af1146-d67d-43fc-ab15-e37a16f243f2" providerId="ADAL" clId="{DC7EF984-2080-49FB-B8C8-30C874EA96C0}" dt="2024-01-30T01:37:55.434" v="758" actId="14100"/>
          <ac:spMkLst>
            <pc:docMk/>
            <pc:sldMk cId="2439209589" sldId="344"/>
            <ac:spMk id="15" creationId="{340C6480-D5E8-465C-CE29-F7F491810793}"/>
          </ac:spMkLst>
        </pc:spChg>
        <pc:picChg chg="mod modCrop">
          <ac:chgData name="Aseet Mukherjee" userId="61af1146-d67d-43fc-ab15-e37a16f243f2" providerId="ADAL" clId="{DC7EF984-2080-49FB-B8C8-30C874EA96C0}" dt="2024-01-30T01:36:10.841" v="678" actId="1076"/>
          <ac:picMkLst>
            <pc:docMk/>
            <pc:sldMk cId="2439209589" sldId="344"/>
            <ac:picMk id="14" creationId="{D8C5DEDA-BF02-399C-034A-25A75FFCE7E7}"/>
          </ac:picMkLst>
        </pc:picChg>
        <pc:cxnChg chg="add del mod">
          <ac:chgData name="Aseet Mukherjee" userId="61af1146-d67d-43fc-ab15-e37a16f243f2" providerId="ADAL" clId="{DC7EF984-2080-49FB-B8C8-30C874EA96C0}" dt="2024-01-30T01:37:43.828" v="744" actId="11529"/>
          <ac:cxnSpMkLst>
            <pc:docMk/>
            <pc:sldMk cId="2439209589" sldId="344"/>
            <ac:cxnSpMk id="9" creationId="{54D8EFD2-A77D-831E-C3FF-3100B3CE82CE}"/>
          </ac:cxnSpMkLst>
        </pc:cxnChg>
      </pc:sldChg>
      <pc:sldChg chg="del">
        <pc:chgData name="Aseet Mukherjee" userId="61af1146-d67d-43fc-ab15-e37a16f243f2" providerId="ADAL" clId="{DC7EF984-2080-49FB-B8C8-30C874EA96C0}" dt="2024-01-30T01:22:05.763" v="644" actId="47"/>
        <pc:sldMkLst>
          <pc:docMk/>
          <pc:sldMk cId="608041518" sldId="347"/>
        </pc:sldMkLst>
      </pc:sldChg>
      <pc:sldChg chg="modSp mod">
        <pc:chgData name="Aseet Mukherjee" userId="61af1146-d67d-43fc-ab15-e37a16f243f2" providerId="ADAL" clId="{DC7EF984-2080-49FB-B8C8-30C874EA96C0}" dt="2024-01-30T01:43:01.953" v="890" actId="20577"/>
        <pc:sldMkLst>
          <pc:docMk/>
          <pc:sldMk cId="2652643270" sldId="355"/>
        </pc:sldMkLst>
        <pc:spChg chg="mod">
          <ac:chgData name="Aseet Mukherjee" userId="61af1146-d67d-43fc-ab15-e37a16f243f2" providerId="ADAL" clId="{DC7EF984-2080-49FB-B8C8-30C874EA96C0}" dt="2024-01-30T01:43:01.953" v="890" actId="20577"/>
          <ac:spMkLst>
            <pc:docMk/>
            <pc:sldMk cId="2652643270" sldId="355"/>
            <ac:spMk id="14" creationId="{80C82D88-156D-95BC-AA0F-A555A02B4091}"/>
          </ac:spMkLst>
        </pc:spChg>
      </pc:sldChg>
      <pc:sldChg chg="modSp mod">
        <pc:chgData name="Aseet Mukherjee" userId="61af1146-d67d-43fc-ab15-e37a16f243f2" providerId="ADAL" clId="{DC7EF984-2080-49FB-B8C8-30C874EA96C0}" dt="2024-01-30T01:31:18.913" v="674" actId="20577"/>
        <pc:sldMkLst>
          <pc:docMk/>
          <pc:sldMk cId="248049844" sldId="356"/>
        </pc:sldMkLst>
        <pc:spChg chg="mod">
          <ac:chgData name="Aseet Mukherjee" userId="61af1146-d67d-43fc-ab15-e37a16f243f2" providerId="ADAL" clId="{DC7EF984-2080-49FB-B8C8-30C874EA96C0}" dt="2024-01-30T01:31:18.913" v="674" actId="20577"/>
          <ac:spMkLst>
            <pc:docMk/>
            <pc:sldMk cId="248049844" sldId="356"/>
            <ac:spMk id="11" creationId="{96A40E6D-DD97-23E3-FE7F-C48760F54BC3}"/>
          </ac:spMkLst>
        </pc:spChg>
        <pc:cxnChg chg="mod">
          <ac:chgData name="Aseet Mukherjee" userId="61af1146-d67d-43fc-ab15-e37a16f243f2" providerId="ADAL" clId="{DC7EF984-2080-49FB-B8C8-30C874EA96C0}" dt="2024-01-30T01:31:18.913" v="674" actId="20577"/>
          <ac:cxnSpMkLst>
            <pc:docMk/>
            <pc:sldMk cId="248049844" sldId="356"/>
            <ac:cxnSpMk id="13" creationId="{42C478B1-FC0D-5B53-447D-F302CCB58625}"/>
          </ac:cxnSpMkLst>
        </pc:cxnChg>
      </pc:sldChg>
      <pc:sldChg chg="modSp mod">
        <pc:chgData name="Aseet Mukherjee" userId="61af1146-d67d-43fc-ab15-e37a16f243f2" providerId="ADAL" clId="{DC7EF984-2080-49FB-B8C8-30C874EA96C0}" dt="2024-01-30T01:28:15.420" v="663" actId="121"/>
        <pc:sldMkLst>
          <pc:docMk/>
          <pc:sldMk cId="4226253331" sldId="360"/>
        </pc:sldMkLst>
        <pc:spChg chg="mod">
          <ac:chgData name="Aseet Mukherjee" userId="61af1146-d67d-43fc-ab15-e37a16f243f2" providerId="ADAL" clId="{DC7EF984-2080-49FB-B8C8-30C874EA96C0}" dt="2024-01-30T01:28:15.420" v="663" actId="121"/>
          <ac:spMkLst>
            <pc:docMk/>
            <pc:sldMk cId="4226253331" sldId="360"/>
            <ac:spMk id="7" creationId="{239C46DD-2138-352E-51B5-1F1849B8442A}"/>
          </ac:spMkLst>
        </pc:spChg>
      </pc:sldChg>
      <pc:sldChg chg="addSp modSp mod">
        <pc:chgData name="Aseet Mukherjee" userId="61af1146-d67d-43fc-ab15-e37a16f243f2" providerId="ADAL" clId="{DC7EF984-2080-49FB-B8C8-30C874EA96C0}" dt="2024-01-30T01:10:11.665" v="575" actId="14100"/>
        <pc:sldMkLst>
          <pc:docMk/>
          <pc:sldMk cId="2886103055" sldId="362"/>
        </pc:sldMkLst>
        <pc:spChg chg="mod">
          <ac:chgData name="Aseet Mukherjee" userId="61af1146-d67d-43fc-ab15-e37a16f243f2" providerId="ADAL" clId="{DC7EF984-2080-49FB-B8C8-30C874EA96C0}" dt="2024-01-30T01:09:33.238" v="571" actId="403"/>
          <ac:spMkLst>
            <pc:docMk/>
            <pc:sldMk cId="2886103055" sldId="362"/>
            <ac:spMk id="2" creationId="{BBDB61CA-0C4D-2B64-66CA-E050A198D44F}"/>
          </ac:spMkLst>
        </pc:spChg>
        <pc:spChg chg="mod">
          <ac:chgData name="Aseet Mukherjee" userId="61af1146-d67d-43fc-ab15-e37a16f243f2" providerId="ADAL" clId="{DC7EF984-2080-49FB-B8C8-30C874EA96C0}" dt="2024-01-30T01:09:33.238" v="571" actId="403"/>
          <ac:spMkLst>
            <pc:docMk/>
            <pc:sldMk cId="2886103055" sldId="362"/>
            <ac:spMk id="3" creationId="{B10510C9-B3B0-D8D3-2ECF-04EDB8892F30}"/>
          </ac:spMkLst>
        </pc:spChg>
        <pc:picChg chg="add mod">
          <ac:chgData name="Aseet Mukherjee" userId="61af1146-d67d-43fc-ab15-e37a16f243f2" providerId="ADAL" clId="{DC7EF984-2080-49FB-B8C8-30C874EA96C0}" dt="2024-01-30T01:10:11.665" v="575" actId="14100"/>
          <ac:picMkLst>
            <pc:docMk/>
            <pc:sldMk cId="2886103055" sldId="362"/>
            <ac:picMk id="1026" creationId="{518065A4-59A7-99A6-6B53-FFB75A81CCF4}"/>
          </ac:picMkLst>
        </pc:picChg>
      </pc:sldChg>
      <pc:sldChg chg="addSp modSp add mod">
        <pc:chgData name="Aseet Mukherjee" userId="61af1146-d67d-43fc-ab15-e37a16f243f2" providerId="ADAL" clId="{DC7EF984-2080-49FB-B8C8-30C874EA96C0}" dt="2024-01-30T01:41:50.371" v="889" actId="207"/>
        <pc:sldMkLst>
          <pc:docMk/>
          <pc:sldMk cId="531617625" sldId="363"/>
        </pc:sldMkLst>
        <pc:spChg chg="mod">
          <ac:chgData name="Aseet Mukherjee" userId="61af1146-d67d-43fc-ab15-e37a16f243f2" providerId="ADAL" clId="{DC7EF984-2080-49FB-B8C8-30C874EA96C0}" dt="2024-01-30T01:39:15.553" v="768" actId="1076"/>
          <ac:spMkLst>
            <pc:docMk/>
            <pc:sldMk cId="531617625" sldId="363"/>
            <ac:spMk id="15" creationId="{7F358BA5-0F48-703C-5B6C-19C3FA6DEF91}"/>
          </ac:spMkLst>
        </pc:spChg>
        <pc:spChg chg="add mod">
          <ac:chgData name="Aseet Mukherjee" userId="61af1146-d67d-43fc-ab15-e37a16f243f2" providerId="ADAL" clId="{DC7EF984-2080-49FB-B8C8-30C874EA96C0}" dt="2024-01-30T01:41:50.371" v="889" actId="207"/>
          <ac:spMkLst>
            <pc:docMk/>
            <pc:sldMk cId="531617625" sldId="363"/>
            <ac:spMk id="23" creationId="{52CC9830-C72A-4ED0-039F-648D2C62A426}"/>
          </ac:spMkLst>
        </pc:spChg>
        <pc:cxnChg chg="mod">
          <ac:chgData name="Aseet Mukherjee" userId="61af1146-d67d-43fc-ab15-e37a16f243f2" providerId="ADAL" clId="{DC7EF984-2080-49FB-B8C8-30C874EA96C0}" dt="2024-01-30T01:39:19.154" v="769" actId="14100"/>
          <ac:cxnSpMkLst>
            <pc:docMk/>
            <pc:sldMk cId="531617625" sldId="363"/>
            <ac:cxnSpMk id="14" creationId="{5C6FFFB0-33AB-7B92-BE2B-E392CBFEBA9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87B6FA5-DA7B-41EB-A285-CC0128C7446F}" type="datetimeFigureOut">
              <a:rPr lang="en-US" smtClean="0"/>
              <a:t>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6AA9205E-1B8E-4743-BA1B-3360474A5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6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9205E-1B8E-4743-BA1B-3360474A51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10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Show</a:t>
            </a:r>
            <a:r>
              <a:rPr lang="en-US" baseline="0" dirty="0"/>
              <a:t> decay again… and give at-rest spectrum with sharp cutoff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A9205E-1B8E-4743-BA1B-3360474A513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71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37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833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5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71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900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06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80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32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9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70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617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30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203B3-C5A3-4834-B915-F07A12EFD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33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0 ways Fermilab advanced science and technology in 2022">
            <a:extLst>
              <a:ext uri="{FF2B5EF4-FFF2-40B4-BE49-F238E27FC236}">
                <a16:creationId xmlns:a16="http://schemas.microsoft.com/office/drawing/2014/main" id="{518065A4-59A7-99A6-6B53-FFB75A81C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7" y="228600"/>
            <a:ext cx="9144000" cy="609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BDB61CA-0C4D-2B64-66CA-E050A198D4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ln>
                  <a:solidFill>
                    <a:schemeClr val="bg1"/>
                  </a:solidFill>
                </a:ln>
              </a:rPr>
              <a:t>Mu2e Tracker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0510C9-B3B0-D8D3-2ECF-04EDB8892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en-US" sz="440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Aseet Mukherjee (FNAL)</a:t>
            </a:r>
          </a:p>
          <a:p>
            <a:r>
              <a:rPr lang="en-US" sz="4400" dirty="0">
                <a:ln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30 January 2024</a:t>
            </a:r>
          </a:p>
        </p:txBody>
      </p:sp>
    </p:spTree>
    <p:extLst>
      <p:ext uri="{BB962C8B-B14F-4D97-AF65-F5344CB8AC3E}">
        <p14:creationId xmlns:p14="http://schemas.microsoft.com/office/powerpoint/2010/main" val="2886103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783A3E2D-739F-97E9-F76B-21D3B308F1CD}"/>
              </a:ext>
            </a:extLst>
          </p:cNvPr>
          <p:cNvSpPr/>
          <p:nvPr/>
        </p:nvSpPr>
        <p:spPr>
          <a:xfrm>
            <a:off x="4700291" y="5274245"/>
            <a:ext cx="1610022" cy="374571"/>
          </a:xfrm>
          <a:prstGeom prst="wedgeRoundRectCallout">
            <a:avLst>
              <a:gd name="adj1" fmla="val 42741"/>
              <a:gd name="adj2" fmla="val -385052"/>
              <a:gd name="adj3" fmla="val 16667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Commercial ADC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4AF2583-CD38-3781-A48B-3A6CCBF2ABD5}"/>
              </a:ext>
            </a:extLst>
          </p:cNvPr>
          <p:cNvSpPr txBox="1">
            <a:spLocks/>
          </p:cNvSpPr>
          <p:nvPr/>
        </p:nvSpPr>
        <p:spPr>
          <a:xfrm>
            <a:off x="7931939" y="3709292"/>
            <a:ext cx="515077" cy="30777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1400" dirty="0"/>
              <a:t>DAQ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B3296E-2DDA-9D96-01FE-CD4E16978D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Division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55AB7-F166-A933-1EA9-70736CED2A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Measure hit time at both ends of straw</a:t>
            </a:r>
          </a:p>
          <a:p>
            <a:r>
              <a:rPr lang="en-US" dirty="0"/>
              <a:t>∆t gives estimate of position along straw</a:t>
            </a:r>
          </a:p>
          <a:p>
            <a:r>
              <a:rPr lang="en-US" dirty="0"/>
              <a:t>Benefits from TDC precision better than needed for drift time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F6AFE04-EC7C-9F7D-CE3F-F277D9D1A3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53"/>
          <a:stretch/>
        </p:blipFill>
        <p:spPr>
          <a:xfrm>
            <a:off x="4648202" y="2831118"/>
            <a:ext cx="3324223" cy="2110166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776DA-F2B3-E524-ED34-CE5560EEA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F0259F-990C-B2EA-3CBA-6308AE7E9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D66323-ADE7-E77F-B35E-1A676EC85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10</a:t>
            </a:fld>
            <a:endParaRPr lang="en-US"/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5E1817FA-9A09-9619-DB04-A2E8C786A5A8}"/>
              </a:ext>
            </a:extLst>
          </p:cNvPr>
          <p:cNvSpPr/>
          <p:nvPr/>
        </p:nvSpPr>
        <p:spPr>
          <a:xfrm>
            <a:off x="6171902" y="1764069"/>
            <a:ext cx="2057996" cy="646986"/>
          </a:xfrm>
          <a:prstGeom prst="wedgeRoundRectCallout">
            <a:avLst>
              <a:gd name="adj1" fmla="val -17603"/>
              <a:gd name="adj2" fmla="val 214348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 dirty="0"/>
              <a:t>Dual TDC per straw</a:t>
            </a:r>
          </a:p>
          <a:p>
            <a:pPr algn="ctr"/>
            <a:r>
              <a:rPr lang="en-US" sz="1600" dirty="0"/>
              <a:t>Implemented in FPGA</a:t>
            </a: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907FAC38-79F9-0F70-C6E8-444EC0D70CDB}"/>
              </a:ext>
            </a:extLst>
          </p:cNvPr>
          <p:cNvSpPr/>
          <p:nvPr/>
        </p:nvSpPr>
        <p:spPr>
          <a:xfrm>
            <a:off x="6583442" y="4751097"/>
            <a:ext cx="2057996" cy="646986"/>
          </a:xfrm>
          <a:prstGeom prst="wedgeRoundRectCallout">
            <a:avLst>
              <a:gd name="adj1" fmla="val -4512"/>
              <a:gd name="adj2" fmla="val -16106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Read Out Controller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Implemented in FPGA</a:t>
            </a:r>
          </a:p>
        </p:txBody>
      </p:sp>
    </p:spTree>
    <p:extLst>
      <p:ext uri="{BB962C8B-B14F-4D97-AF65-F5344CB8AC3E}">
        <p14:creationId xmlns:p14="http://schemas.microsoft.com/office/powerpoint/2010/main" val="3923733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4C877-D461-92F5-4DBB-779FA7CFE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DC-DC Convertor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F409A-4FC1-0A58-C8EF-DE49EE5D7E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48V → 5V &amp; 2.5V</a:t>
            </a:r>
          </a:p>
          <a:p>
            <a:r>
              <a:rPr lang="en-US" dirty="0"/>
              <a:t>Charge pump</a:t>
            </a:r>
            <a:br>
              <a:rPr lang="en-US" dirty="0"/>
            </a:br>
            <a:r>
              <a:rPr lang="en-US" dirty="0"/>
              <a:t>(no magnetic material)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48BF25-C6C9-58B9-B1E5-C52B5FE56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64769D-11CB-1C83-4B20-BA30B9F69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A6F92A-EBED-3C8A-FF6F-64A1AE18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11</a:t>
            </a:fld>
            <a:endParaRPr lang="en-US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CB566EB5-FD31-D543-3602-602CC8A5572C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724400" y="1600200"/>
            <a:ext cx="3962400" cy="1792736"/>
          </a:xfrm>
        </p:spPr>
      </p:pic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479DE3E2-EAC9-89DD-DB55-FE5D72B5A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9911" y="3545794"/>
            <a:ext cx="4804178" cy="2580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26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7EF4B-3668-3CF9-643E-63DA0B8FF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HV Disconnect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39C46DD-2138-352E-51B5-1F1849B8442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Thermal fuse triggered by heating a resistor</a:t>
            </a:r>
          </a:p>
          <a:p>
            <a:r>
              <a:rPr lang="en-US" dirty="0"/>
              <a:t>Allows individual straw to be disconnected</a:t>
            </a:r>
          </a:p>
          <a:p>
            <a:r>
              <a:rPr lang="en-US" dirty="0"/>
              <a:t>Commercial fuses had issues with size, outgassing, radiation</a:t>
            </a:r>
          </a:p>
          <a:p>
            <a:pPr marL="0" indent="0" algn="r">
              <a:buNone/>
            </a:pPr>
            <a:r>
              <a:rPr lang="en-US" sz="2400" i="1" dirty="0"/>
              <a:t>Pictures are from a worst-case test with excessive </a:t>
            </a:r>
            <a:r>
              <a:rPr lang="en-US" sz="2400" i="1" dirty="0" err="1"/>
              <a:t>parylene</a:t>
            </a:r>
            <a:endParaRPr lang="en-US" sz="24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BE0224-6CB7-394A-0698-5EDE543FB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0F449-6B43-FE6F-8891-93466BA10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684B9-320C-0EC2-D155-5F759FCBF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12</a:t>
            </a:fld>
            <a:endParaRPr lang="en-US" dirty="0"/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D68B8EB9-17FB-EE6D-6F56-1F17B8191D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52" b="32404"/>
          <a:stretch/>
        </p:blipFill>
        <p:spPr>
          <a:xfrm>
            <a:off x="5060928" y="1600200"/>
            <a:ext cx="3213143" cy="2204805"/>
          </a:xfrm>
          <a:prstGeom prst="rect">
            <a:avLst/>
          </a:prstGeom>
        </p:spPr>
      </p:pic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96969F4C-6D94-4DD6-92D1-79F99C72B29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14" r="3557" b="43111"/>
          <a:stretch/>
        </p:blipFill>
        <p:spPr>
          <a:xfrm rot="10800000">
            <a:off x="4648200" y="3921359"/>
            <a:ext cx="4038600" cy="220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253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16C43-AA87-C414-5D7E-31A2BACC6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58D50-17B1-8DEA-53BC-FDCFC762246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5 mm diameter, as thin wall as possible</a:t>
            </a:r>
          </a:p>
          <a:p>
            <a:r>
              <a:rPr lang="en-US" dirty="0"/>
              <a:t>~1 bar internal pressure for easier testing</a:t>
            </a:r>
          </a:p>
          <a:p>
            <a:r>
              <a:rPr lang="en-US" dirty="0"/>
              <a:t>Ambient vacuum</a:t>
            </a:r>
            <a:br>
              <a:rPr lang="en-US" dirty="0"/>
            </a:br>
            <a:r>
              <a:rPr lang="en-US" dirty="0"/>
              <a:t>→ ∆P ≈ 100kPa</a:t>
            </a:r>
          </a:p>
          <a:p>
            <a:r>
              <a:rPr lang="en-US" dirty="0"/>
              <a:t>Use tension to keep straws straight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6560E76-FBD1-6B93-B70A-3FD37C6F9A4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b">
            <a:normAutofit/>
          </a:bodyPr>
          <a:lstStyle/>
          <a:p>
            <a:r>
              <a:rPr lang="en-US" dirty="0"/>
              <a:t>Double helical wrap</a:t>
            </a:r>
          </a:p>
          <a:p>
            <a:pPr lvl="1"/>
            <a:r>
              <a:rPr lang="en-US" dirty="0"/>
              <a:t>2×</a:t>
            </a:r>
            <a:r>
              <a:rPr lang="el-GR" dirty="0"/>
              <a:t>6 μ</a:t>
            </a:r>
            <a:r>
              <a:rPr lang="en-US" dirty="0"/>
              <a:t>m Mylar + 3 </a:t>
            </a:r>
            <a:r>
              <a:rPr lang="el-GR" dirty="0"/>
              <a:t>μ</a:t>
            </a:r>
            <a:r>
              <a:rPr lang="en-US" dirty="0"/>
              <a:t>m adhesive</a:t>
            </a:r>
          </a:p>
          <a:p>
            <a:r>
              <a:rPr lang="en-US" dirty="0"/>
              <a:t>Metalized inside and outside to reduce leaks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F059A-FB6C-D069-5480-600B0CEB6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421E8-FE3A-B0CC-B5F5-895E8505C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FE693-DAF3-AAA5-A731-D74D795B3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13</a:t>
            </a:fld>
            <a:endParaRPr lang="en-US"/>
          </a:p>
        </p:txBody>
      </p:sp>
      <p:pic>
        <p:nvPicPr>
          <p:cNvPr id="8" name="Content Placeholder 15">
            <a:extLst>
              <a:ext uri="{FF2B5EF4-FFF2-40B4-BE49-F238E27FC236}">
                <a16:creationId xmlns:a16="http://schemas.microsoft.com/office/drawing/2014/main" id="{60F1CBA9-63C0-600D-33A2-950608D3C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203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389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BA38C-CBDB-A74D-FAA4-D612EFCC4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Leak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1F037-B41D-F62D-6A63-886DBC4A97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29200" cy="45259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Thinnest straws made!</a:t>
            </a:r>
          </a:p>
          <a:p>
            <a:r>
              <a:rPr lang="en-US" dirty="0"/>
              <a:t>Every straw individually tested</a:t>
            </a:r>
          </a:p>
          <a:p>
            <a:pPr lvl="1"/>
            <a:r>
              <a:rPr lang="en-US" dirty="0"/>
              <a:t>Purge with CO</a:t>
            </a:r>
            <a:r>
              <a:rPr lang="en-US" baseline="-25000" dirty="0"/>
              <a:t>2</a:t>
            </a:r>
            <a:r>
              <a:rPr lang="en-US" dirty="0"/>
              <a:t>, pressurize to 100 kPa</a:t>
            </a:r>
          </a:p>
          <a:p>
            <a:pPr lvl="1"/>
            <a:r>
              <a:rPr lang="en-US" dirty="0"/>
              <a:t>Place in N</a:t>
            </a:r>
            <a:r>
              <a:rPr lang="en-US" baseline="-25000" dirty="0"/>
              <a:t>2</a:t>
            </a:r>
            <a:r>
              <a:rPr lang="en-US" dirty="0"/>
              <a:t> purged tube, close tube</a:t>
            </a:r>
          </a:p>
          <a:p>
            <a:pPr lvl="1"/>
            <a:r>
              <a:rPr lang="en-US" dirty="0"/>
              <a:t>Monitor CO</a:t>
            </a:r>
            <a:r>
              <a:rPr lang="en-US" baseline="-25000" dirty="0"/>
              <a:t>2</a:t>
            </a:r>
            <a:r>
              <a:rPr lang="en-US" dirty="0"/>
              <a:t> content</a:t>
            </a:r>
          </a:p>
          <a:p>
            <a:pPr lvl="2"/>
            <a:r>
              <a:rPr lang="en-US" dirty="0"/>
              <a:t>Fast and cheap: big market for CO</a:t>
            </a:r>
            <a:r>
              <a:rPr lang="en-US" baseline="-25000" dirty="0"/>
              <a:t>2</a:t>
            </a:r>
            <a:r>
              <a:rPr lang="en-US" dirty="0"/>
              <a:t> sensors!</a:t>
            </a:r>
          </a:p>
          <a:p>
            <a:r>
              <a:rPr lang="en-US" dirty="0"/>
              <a:t>Cross-checked with vacuum tests</a:t>
            </a:r>
          </a:p>
          <a:p>
            <a:pPr lvl="1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D7672B-219B-B835-D60D-A5D2122B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DFC8EA-62DD-E9FA-04A8-2548E1497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E2F8F0-0EBA-B09C-ECCA-2E6D98B64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14</a:t>
            </a:fld>
            <a:endParaRPr lang="en-US" dirty="0"/>
          </a:p>
        </p:txBody>
      </p:sp>
      <p:pic>
        <p:nvPicPr>
          <p:cNvPr id="14" name="Content Placeholder 7">
            <a:extLst>
              <a:ext uri="{FF2B5EF4-FFF2-40B4-BE49-F238E27FC236}">
                <a16:creationId xmlns:a16="http://schemas.microsoft.com/office/drawing/2014/main" id="{D8C5DEDA-BF02-399C-034A-25A75FFCE7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02" t="23360" r="20755"/>
          <a:stretch/>
        </p:blipFill>
        <p:spPr>
          <a:xfrm>
            <a:off x="5609447" y="1600200"/>
            <a:ext cx="3074215" cy="3468688"/>
          </a:xfrm>
          <a:prstGeom prst="rect">
            <a:avLst/>
          </a:prstGeom>
        </p:spPr>
      </p:pic>
      <p:sp>
        <p:nvSpPr>
          <p:cNvPr id="15" name="Speech Bubble: Rectangle 14">
            <a:extLst>
              <a:ext uri="{FF2B5EF4-FFF2-40B4-BE49-F238E27FC236}">
                <a16:creationId xmlns:a16="http://schemas.microsoft.com/office/drawing/2014/main" id="{340C6480-D5E8-465C-CE29-F7F491810793}"/>
              </a:ext>
            </a:extLst>
          </p:cNvPr>
          <p:cNvSpPr/>
          <p:nvPr/>
        </p:nvSpPr>
        <p:spPr>
          <a:xfrm>
            <a:off x="5562600" y="5191278"/>
            <a:ext cx="3074215" cy="369332"/>
          </a:xfrm>
          <a:prstGeom prst="wedgeRectCallout">
            <a:avLst>
              <a:gd name="adj1" fmla="val -22296"/>
              <a:gd name="adj2" fmla="val -13902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dirty="0"/>
              <a:t>Straws slide through ball valve</a:t>
            </a:r>
          </a:p>
        </p:txBody>
      </p:sp>
    </p:spTree>
    <p:extLst>
      <p:ext uri="{BB962C8B-B14F-4D97-AF65-F5344CB8AC3E}">
        <p14:creationId xmlns:p14="http://schemas.microsoft.com/office/powerpoint/2010/main" val="24392095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96B6E-AD78-30BC-3412-A101EFCA6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Prep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64D309-E278-DA38-2C5C-83CB424FD45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Laser cutter to generate 48 different lengths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95096-A77D-A2EB-19CC-B249EC3EF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C15562-7571-180C-9572-0B0960CB8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D0AA4E-9F8A-0F72-C93E-B188CE33C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15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446725C0-AED5-2CF9-77DE-235F38A02DF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Temperature and humidity compensation</a:t>
            </a:r>
          </a:p>
          <a:p>
            <a:r>
              <a:rPr lang="en-US" dirty="0"/>
              <a:t>0.2mm accuracy</a:t>
            </a:r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59F170C7-9CAC-312C-EAE5-A9F2BB8578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097213"/>
            <a:ext cx="4038600" cy="30289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1031B7-6C74-0DAF-A81F-5121521CF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097214"/>
            <a:ext cx="4038600" cy="302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10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D1D69-F8CA-0522-E379-A021EB7A3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374A4C-0BA2-B7D9-4A82-09611AC664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Straws pulled to tension into 3D-printed piece</a:t>
            </a:r>
          </a:p>
          <a:p>
            <a:r>
              <a:rPr lang="en-US" dirty="0"/>
              <a:t>Has fine features to allow epoxy to drip onto straw ends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ACDDF2-A977-5A32-ED9B-5C3CCFDC4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60BCF-AB3D-345E-3E18-F37CF8104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CDD2E-8B39-395C-78E0-F545AAC46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16</a:t>
            </a:fld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E90EC9FC-FC42-3024-7878-6BAB02F0D7B0}"/>
              </a:ext>
            </a:extLst>
          </p:cNvPr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2" y="3165724"/>
            <a:ext cx="4038600" cy="2381250"/>
          </a:xfrm>
          <a:prstGeom prst="rect">
            <a:avLst/>
          </a:prstGeom>
          <a:noFill/>
        </p:spPr>
      </p:pic>
      <p:pic>
        <p:nvPicPr>
          <p:cNvPr id="11" name="Content Placeholder 7">
            <a:extLst>
              <a:ext uri="{FF2B5EF4-FFF2-40B4-BE49-F238E27FC236}">
                <a16:creationId xmlns:a16="http://schemas.microsoft.com/office/drawing/2014/main" id="{24AC3645-384A-A0B9-9AB9-1546CE2A1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110580" y="2740944"/>
            <a:ext cx="2960439" cy="3810000"/>
          </a:xfrm>
          <a:prstGeom prst="rect">
            <a:avLst/>
          </a:prstGeom>
          <a:noFill/>
        </p:spPr>
      </p:pic>
      <p:sp>
        <p:nvSpPr>
          <p:cNvPr id="12" name="Speech Bubble: Rectangle 11">
            <a:extLst>
              <a:ext uri="{FF2B5EF4-FFF2-40B4-BE49-F238E27FC236}">
                <a16:creationId xmlns:a16="http://schemas.microsoft.com/office/drawing/2014/main" id="{34A49E10-B052-120C-9F54-B783570E3FAE}"/>
              </a:ext>
            </a:extLst>
          </p:cNvPr>
          <p:cNvSpPr/>
          <p:nvPr/>
        </p:nvSpPr>
        <p:spPr>
          <a:xfrm>
            <a:off x="838200" y="5715000"/>
            <a:ext cx="1371600" cy="381000"/>
          </a:xfrm>
          <a:prstGeom prst="wedgeRectCallout">
            <a:avLst>
              <a:gd name="adj1" fmla="val 52736"/>
              <a:gd name="adj2" fmla="val -151944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Straw goes here</a:t>
            </a:r>
          </a:p>
        </p:txBody>
      </p:sp>
      <p:sp>
        <p:nvSpPr>
          <p:cNvPr id="13" name="Speech Bubble: Rectangle 12">
            <a:extLst>
              <a:ext uri="{FF2B5EF4-FFF2-40B4-BE49-F238E27FC236}">
                <a16:creationId xmlns:a16="http://schemas.microsoft.com/office/drawing/2014/main" id="{C9E65D9C-9DAA-B2D4-7042-6AC8565EA86B}"/>
              </a:ext>
            </a:extLst>
          </p:cNvPr>
          <p:cNvSpPr/>
          <p:nvPr/>
        </p:nvSpPr>
        <p:spPr>
          <a:xfrm>
            <a:off x="685799" y="3429000"/>
            <a:ext cx="1371600" cy="457200"/>
          </a:xfrm>
          <a:prstGeom prst="wedgeRectCallout">
            <a:avLst>
              <a:gd name="adj1" fmla="val 56131"/>
              <a:gd name="adj2" fmla="val 288241"/>
            </a:avLst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Epoxy drips onto straw end</a:t>
            </a:r>
          </a:p>
        </p:txBody>
      </p:sp>
    </p:spTree>
    <p:extLst>
      <p:ext uri="{BB962C8B-B14F-4D97-AF65-F5344CB8AC3E}">
        <p14:creationId xmlns:p14="http://schemas.microsoft.com/office/powerpoint/2010/main" val="33367365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596B8-EB8C-D0C6-938F-CCD0C78D4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Sense Wire Installation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9F7EDD-4C5F-956A-6A51-B2FB95DC22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25µm gold plated tungsten</a:t>
            </a:r>
          </a:p>
          <a:p>
            <a:r>
              <a:rPr lang="en-US" sz="2800" dirty="0"/>
              <a:t>Tension with load cell and stepper motor</a:t>
            </a:r>
          </a:p>
          <a:p>
            <a:pPr lvl="1"/>
            <a:r>
              <a:rPr lang="en-US" sz="2400" dirty="0"/>
              <a:t>Work harden wire as part of installation:</a:t>
            </a:r>
            <a:br>
              <a:rPr lang="en-US" sz="2400" dirty="0"/>
            </a:br>
            <a:r>
              <a:rPr lang="en-US" sz="2400" dirty="0"/>
              <a:t>Over-tension, then back off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745C9-CC71-D97F-C1F5-CB7C4010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5AB5B-4FA2-48A9-982F-CA98E36CAC49}" type="datetime1">
              <a:rPr lang="en-US" smtClean="0"/>
              <a:t>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8FC8C8-65F4-5E3D-6CB4-D62D74F96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337BB9-9F24-8B7B-EE84-5DED5CC52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17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8702463-33A9-05F9-BB89-1B448C65F6C2}"/>
              </a:ext>
            </a:extLst>
          </p:cNvPr>
          <p:cNvGrpSpPr/>
          <p:nvPr/>
        </p:nvGrpSpPr>
        <p:grpSpPr>
          <a:xfrm>
            <a:off x="4796631" y="3240084"/>
            <a:ext cx="3889698" cy="2886079"/>
            <a:chOff x="2449836" y="447155"/>
            <a:chExt cx="3889698" cy="2886079"/>
          </a:xfrm>
        </p:grpSpPr>
        <p:pic>
          <p:nvPicPr>
            <p:cNvPr id="9" name="Picture 2" descr="C:\Users\Aristotle\Desktop\IMG_3807.JPG">
              <a:extLst>
                <a:ext uri="{FF2B5EF4-FFF2-40B4-BE49-F238E27FC236}">
                  <a16:creationId xmlns:a16="http://schemas.microsoft.com/office/drawing/2014/main" id="{33030396-3476-62A8-2E8C-86F4209DCC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9836" y="447155"/>
              <a:ext cx="3889698" cy="2886079"/>
            </a:xfrm>
            <a:prstGeom prst="rect">
              <a:avLst/>
            </a:prstGeom>
            <a:noFill/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8F3B2DA2-03BD-3900-94F6-0C92E652F30E}"/>
                </a:ext>
              </a:extLst>
            </p:cNvPr>
            <p:cNvCxnSpPr/>
            <p:nvPr/>
          </p:nvCxnSpPr>
          <p:spPr>
            <a:xfrm flipV="1">
              <a:off x="4102915" y="1828899"/>
              <a:ext cx="0" cy="64008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E495C0-C678-FA18-A536-9D94DB0BF410}"/>
                </a:ext>
              </a:extLst>
            </p:cNvPr>
            <p:cNvSpPr/>
            <p:nvPr/>
          </p:nvSpPr>
          <p:spPr>
            <a:xfrm>
              <a:off x="3493315" y="2438499"/>
              <a:ext cx="1143000" cy="4924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tIns="0" rIns="0" bIns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</a:rPr>
                <a:t>Stepper motor shaft</a:t>
              </a:r>
              <a:endParaRPr lang="en-US" sz="1600" b="1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506490C-9518-A84B-6923-7B770AB30EB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51837" y="1767032"/>
              <a:ext cx="202336" cy="38190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A22858B-9BAC-8C44-9FB4-335F705A1F33}"/>
                </a:ext>
              </a:extLst>
            </p:cNvPr>
            <p:cNvSpPr/>
            <p:nvPr/>
          </p:nvSpPr>
          <p:spPr>
            <a:xfrm>
              <a:off x="4653317" y="2128290"/>
              <a:ext cx="762000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tIns="0" rIns="0" bIns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</a:rPr>
                <a:t>Pulley</a:t>
              </a:r>
              <a:endParaRPr lang="en-US" sz="1600" b="1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5C6FFFB0-33AB-7B92-BE2B-E392CBFEBA90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>
              <a:off x="4943584" y="877414"/>
              <a:ext cx="302331" cy="1244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F358BA5-0F48-703C-5B6C-19C3FA6DEF91}"/>
                </a:ext>
              </a:extLst>
            </p:cNvPr>
            <p:cNvSpPr/>
            <p:nvPr/>
          </p:nvSpPr>
          <p:spPr>
            <a:xfrm>
              <a:off x="3493315" y="631192"/>
              <a:ext cx="1450269" cy="4924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tIns="0" rIns="0" bIns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</a:rPr>
                <a:t>Magnetic clamp</a:t>
              </a:r>
            </a:p>
            <a:p>
              <a:r>
                <a:rPr lang="en-US" sz="1600" b="1" dirty="0">
                  <a:solidFill>
                    <a:prstClr val="black"/>
                  </a:solidFill>
                </a:rPr>
                <a:t>holds wire</a:t>
              </a:r>
              <a:endParaRPr lang="en-US" sz="1600" b="1" dirty="0"/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0224735-84A4-F6BE-AC59-AC5588972A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7077" y="1721650"/>
              <a:ext cx="118838" cy="37345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F09DEEE-B29E-660E-A2BE-7B85F87E7067}"/>
              </a:ext>
            </a:extLst>
          </p:cNvPr>
          <p:cNvGrpSpPr>
            <a:grpSpLocks noChangeAspect="1"/>
          </p:cNvGrpSpPr>
          <p:nvPr/>
        </p:nvGrpSpPr>
        <p:grpSpPr>
          <a:xfrm>
            <a:off x="457671" y="3705859"/>
            <a:ext cx="4114329" cy="2420304"/>
            <a:chOff x="5703931" y="3371326"/>
            <a:chExt cx="3440069" cy="2225411"/>
          </a:xfrm>
        </p:grpSpPr>
        <p:pic>
          <p:nvPicPr>
            <p:cNvPr id="18" name="Picture 2" descr="C:\Users\Aristotle\Desktop\IMG_3809.JPG">
              <a:extLst>
                <a:ext uri="{FF2B5EF4-FFF2-40B4-BE49-F238E27FC236}">
                  <a16:creationId xmlns:a16="http://schemas.microsoft.com/office/drawing/2014/main" id="{6E1E77DE-1069-CEAA-BC5C-D4F121630B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703931" y="3371326"/>
              <a:ext cx="3440069" cy="2225411"/>
            </a:xfrm>
            <a:prstGeom prst="rect">
              <a:avLst/>
            </a:prstGeom>
            <a:noFill/>
          </p:spPr>
        </p:pic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33CD006-6929-CBF8-8594-DA0B7D2C9C81}"/>
                </a:ext>
              </a:extLst>
            </p:cNvPr>
            <p:cNvCxnSpPr/>
            <p:nvPr/>
          </p:nvCxnSpPr>
          <p:spPr>
            <a:xfrm flipV="1">
              <a:off x="8229601" y="4323954"/>
              <a:ext cx="0" cy="6858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ECE1031-9117-32D1-D43C-B614C548CB1E}"/>
                </a:ext>
              </a:extLst>
            </p:cNvPr>
            <p:cNvSpPr/>
            <p:nvPr/>
          </p:nvSpPr>
          <p:spPr>
            <a:xfrm>
              <a:off x="7599865" y="5020641"/>
              <a:ext cx="1488027" cy="49244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tIns="0" rIns="0" bIns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</a:rPr>
                <a:t>Magnetic clamp holds wire</a:t>
              </a:r>
              <a:endParaRPr lang="en-US" sz="1600" b="1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1F77209-AEEF-307B-7D5B-6A95047CB01E}"/>
                </a:ext>
              </a:extLst>
            </p:cNvPr>
            <p:cNvCxnSpPr/>
            <p:nvPr/>
          </p:nvCxnSpPr>
          <p:spPr>
            <a:xfrm>
              <a:off x="7772401" y="3714354"/>
              <a:ext cx="0" cy="6096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610680F-2036-FBFF-6559-BB39CFC7509D}"/>
                </a:ext>
              </a:extLst>
            </p:cNvPr>
            <p:cNvSpPr/>
            <p:nvPr/>
          </p:nvSpPr>
          <p:spPr>
            <a:xfrm>
              <a:off x="7333802" y="3441954"/>
              <a:ext cx="914400" cy="2462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tIns="0" rIns="0" bIns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</a:rPr>
                <a:t>Load cell</a:t>
              </a:r>
              <a:endParaRPr lang="en-US" sz="1600" b="1" dirty="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2CC9830-C72A-4ED0-039F-648D2C62A426}"/>
              </a:ext>
            </a:extLst>
          </p:cNvPr>
          <p:cNvSpPr txBox="1"/>
          <p:nvPr/>
        </p:nvSpPr>
        <p:spPr>
          <a:xfrm>
            <a:off x="462150" y="3469567"/>
            <a:ext cx="41860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i="1" dirty="0">
                <a:solidFill>
                  <a:srgbClr val="7030A0"/>
                </a:solidFill>
              </a:rPr>
              <a:t>Pictures show feeder line (thread). Wire too thin to see)</a:t>
            </a:r>
          </a:p>
        </p:txBody>
      </p:sp>
    </p:spTree>
    <p:extLst>
      <p:ext uri="{BB962C8B-B14F-4D97-AF65-F5344CB8AC3E}">
        <p14:creationId xmlns:p14="http://schemas.microsoft.com/office/powerpoint/2010/main" val="5316176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1D47A-2086-9687-E49F-FBCEAD2C4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“Panel”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ABDAD-4B84-6C25-700D-68CCF5AD5D3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120° sector with 96 straws</a:t>
            </a:r>
          </a:p>
          <a:p>
            <a:r>
              <a:rPr lang="en-US" dirty="0"/>
              <a:t>Small enough to ship</a:t>
            </a:r>
          </a:p>
          <a:p>
            <a:r>
              <a:rPr lang="en-US" dirty="0"/>
              <a:t>Straw and Panel work done at U. of Minnesota</a:t>
            </a:r>
          </a:p>
          <a:p>
            <a:r>
              <a:rPr lang="en-US" dirty="0"/>
              <a:t>Ship to Duke U. for metrology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8883F-53BA-ADDA-677A-C6AB9A258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C684C4-4383-C648-EDB3-733282545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32532-F382-C696-4C28-4F567F996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18</a:t>
            </a:fld>
            <a:endParaRPr lang="en-US"/>
          </a:p>
        </p:txBody>
      </p:sp>
      <p:pic>
        <p:nvPicPr>
          <p:cNvPr id="12" name="Content Placeholder 7">
            <a:extLst>
              <a:ext uri="{FF2B5EF4-FFF2-40B4-BE49-F238E27FC236}">
                <a16:creationId xmlns:a16="http://schemas.microsoft.com/office/drawing/2014/main" id="{A440BB06-BE75-5B24-197E-3A60564F911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648200" y="2590800"/>
            <a:ext cx="4038602" cy="3030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725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A4FB9-5EDF-BA89-4C53-47DF794E8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and Wire Metrology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0B6B2-8FCA-A2E6-1021-39760CF86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X-ray (almost) all panels to locate wires and straws relative to survey markers</a:t>
            </a:r>
          </a:p>
          <a:p>
            <a:pPr lvl="1"/>
            <a:r>
              <a:rPr lang="en-US" sz="2400" dirty="0"/>
              <a:t>15° stereo (tilt X-ray) for measuring Z</a:t>
            </a:r>
          </a:p>
          <a:p>
            <a:r>
              <a:rPr lang="el-GR" sz="2800" dirty="0"/>
              <a:t>σ</a:t>
            </a:r>
            <a:r>
              <a:rPr lang="en-US" sz="2800" baseline="-25000" dirty="0"/>
              <a:t>y</a:t>
            </a:r>
            <a:r>
              <a:rPr lang="en-US" sz="2800" dirty="0"/>
              <a:t>≈25μm, </a:t>
            </a:r>
            <a:r>
              <a:rPr lang="el-GR" sz="2800" dirty="0"/>
              <a:t>σ</a:t>
            </a:r>
            <a:r>
              <a:rPr lang="en-US" sz="2800" baseline="-25000" dirty="0"/>
              <a:t>z</a:t>
            </a:r>
            <a:r>
              <a:rPr lang="en-US" sz="2800" dirty="0"/>
              <a:t>≈ 75μm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F21221-787B-16E1-5661-9ED082161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C57DD-82A3-CDBC-4625-05C6616FA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98EF2-125E-0014-D651-B3667FB40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19</a:t>
            </a:fld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2072E8E-A50B-A65A-1DFD-B357DA8A5AFA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3745384"/>
            <a:ext cx="4070228" cy="2380779"/>
            <a:chOff x="735980" y="815824"/>
            <a:chExt cx="7589591" cy="5317682"/>
          </a:xfrm>
        </p:grpSpPr>
        <p:pic>
          <p:nvPicPr>
            <p:cNvPr id="55" name="Content Placeholder 20">
              <a:extLst>
                <a:ext uri="{FF2B5EF4-FFF2-40B4-BE49-F238E27FC236}">
                  <a16:creationId xmlns:a16="http://schemas.microsoft.com/office/drawing/2014/main" id="{78FE44D0-E4C4-72F1-9FAF-85AE72F62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5980" y="815824"/>
              <a:ext cx="7482469" cy="5317682"/>
            </a:xfrm>
            <a:prstGeom prst="rect">
              <a:avLst/>
            </a:prstGeom>
          </p:spPr>
        </p:pic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4698E8EA-153F-878A-DC33-C1FC97800DD1}"/>
                </a:ext>
              </a:extLst>
            </p:cNvPr>
            <p:cNvCxnSpPr/>
            <p:nvPr/>
          </p:nvCxnSpPr>
          <p:spPr>
            <a:xfrm flipH="1">
              <a:off x="6049975" y="3230122"/>
              <a:ext cx="538501" cy="703944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22FB094-CE65-E020-9090-2144D616BF37}"/>
                </a:ext>
              </a:extLst>
            </p:cNvPr>
            <p:cNvSpPr txBox="1"/>
            <p:nvPr/>
          </p:nvSpPr>
          <p:spPr>
            <a:xfrm>
              <a:off x="6049976" y="2768457"/>
              <a:ext cx="2207836" cy="618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Prototype Panel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19E4E02-98B0-C2DF-0A78-EA7D9000988F}"/>
                </a:ext>
              </a:extLst>
            </p:cNvPr>
            <p:cNvCxnSpPr/>
            <p:nvPr/>
          </p:nvCxnSpPr>
          <p:spPr>
            <a:xfrm flipH="1">
              <a:off x="7393259" y="3936245"/>
              <a:ext cx="379574" cy="678463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5611C49-4FFE-EE7A-A7FE-CDF401D56441}"/>
                </a:ext>
              </a:extLst>
            </p:cNvPr>
            <p:cNvSpPr txBox="1"/>
            <p:nvPr/>
          </p:nvSpPr>
          <p:spPr>
            <a:xfrm>
              <a:off x="6615950" y="3520964"/>
              <a:ext cx="1709621" cy="618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Panel Stand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FF62C70F-437E-2BD0-8BF7-C0DB3F03366C}"/>
                </a:ext>
              </a:extLst>
            </p:cNvPr>
            <p:cNvCxnSpPr/>
            <p:nvPr/>
          </p:nvCxnSpPr>
          <p:spPr>
            <a:xfrm flipV="1">
              <a:off x="3334215" y="4274459"/>
              <a:ext cx="410471" cy="623837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4BC8C74-21C4-14DA-46C4-E21F9A489C42}"/>
                </a:ext>
              </a:extLst>
            </p:cNvPr>
            <p:cNvSpPr txBox="1"/>
            <p:nvPr/>
          </p:nvSpPr>
          <p:spPr>
            <a:xfrm>
              <a:off x="2228592" y="4896399"/>
              <a:ext cx="1993581" cy="618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X-ray detector</a:t>
              </a:r>
            </a:p>
          </p:txBody>
        </p: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E3581F1A-36B7-5AFE-02DF-D6102A19F59F}"/>
                </a:ext>
              </a:extLst>
            </p:cNvPr>
            <p:cNvCxnSpPr/>
            <p:nvPr/>
          </p:nvCxnSpPr>
          <p:spPr>
            <a:xfrm flipH="1">
              <a:off x="3959684" y="2768457"/>
              <a:ext cx="949446" cy="186173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79454FD-3B41-7CAA-1876-6BFAA6437793}"/>
                </a:ext>
              </a:extLst>
            </p:cNvPr>
            <p:cNvSpPr txBox="1"/>
            <p:nvPr/>
          </p:nvSpPr>
          <p:spPr>
            <a:xfrm>
              <a:off x="4909130" y="2537624"/>
              <a:ext cx="933902" cy="618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X-ray</a:t>
              </a:r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671F0F9F-085A-6272-4FC5-B11C49B317AC}"/>
                </a:ext>
              </a:extLst>
            </p:cNvPr>
            <p:cNvCxnSpPr/>
            <p:nvPr/>
          </p:nvCxnSpPr>
          <p:spPr>
            <a:xfrm flipH="1">
              <a:off x="3864463" y="3658711"/>
              <a:ext cx="949446" cy="186173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6015E87-9591-792C-8BAD-14241F243C4C}"/>
                </a:ext>
              </a:extLst>
            </p:cNvPr>
            <p:cNvSpPr txBox="1"/>
            <p:nvPr/>
          </p:nvSpPr>
          <p:spPr>
            <a:xfrm>
              <a:off x="4813909" y="3427879"/>
              <a:ext cx="703025" cy="618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Slit</a:t>
              </a:r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D71D2A82-3A9E-1C7F-A85B-7AB1C822064B}"/>
                </a:ext>
              </a:extLst>
            </p:cNvPr>
            <p:cNvCxnSpPr/>
            <p:nvPr/>
          </p:nvCxnSpPr>
          <p:spPr>
            <a:xfrm flipV="1">
              <a:off x="4777136" y="4170909"/>
              <a:ext cx="266311" cy="60010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AB34C15-C09E-63DF-E897-CA0A1C5ECA9A}"/>
                </a:ext>
              </a:extLst>
            </p:cNvPr>
            <p:cNvSpPr txBox="1"/>
            <p:nvPr/>
          </p:nvSpPr>
          <p:spPr>
            <a:xfrm>
              <a:off x="4144677" y="4654050"/>
              <a:ext cx="1117189" cy="6187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Straws</a:t>
              </a: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C593163-E09C-9F7C-774D-DF7E871954F4}"/>
              </a:ext>
            </a:extLst>
          </p:cNvPr>
          <p:cNvGrpSpPr/>
          <p:nvPr/>
        </p:nvGrpSpPr>
        <p:grpSpPr>
          <a:xfrm>
            <a:off x="4641031" y="3581400"/>
            <a:ext cx="3997413" cy="2168328"/>
            <a:chOff x="449943" y="899297"/>
            <a:chExt cx="8188502" cy="4850431"/>
          </a:xfrm>
        </p:grpSpPr>
        <p:pic>
          <p:nvPicPr>
            <p:cNvPr id="70" name="Content Placeholder 41">
              <a:extLst>
                <a:ext uri="{FF2B5EF4-FFF2-40B4-BE49-F238E27FC236}">
                  <a16:creationId xmlns:a16="http://schemas.microsoft.com/office/drawing/2014/main" id="{6112B77D-B62A-EA43-538A-D494A8381C0E}"/>
                </a:ext>
              </a:extLst>
            </p:cNvPr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9943" y="899297"/>
              <a:ext cx="8188502" cy="4850431"/>
            </a:xfrm>
            <a:prstGeom prst="rect">
              <a:avLst/>
            </a:prstGeom>
          </p:spPr>
        </p:pic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A0ECC964-7E40-4C3C-CE1F-A51F6FFFB140}"/>
                </a:ext>
              </a:extLst>
            </p:cNvPr>
            <p:cNvGrpSpPr/>
            <p:nvPr/>
          </p:nvGrpSpPr>
          <p:grpSpPr>
            <a:xfrm>
              <a:off x="1775067" y="1386871"/>
              <a:ext cx="1616779" cy="526921"/>
              <a:chOff x="1775067" y="1386871"/>
              <a:chExt cx="1616779" cy="526921"/>
            </a:xfrm>
          </p:grpSpPr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F1B9F4E8-941B-EBBA-AAAC-BD744E6CE48A}"/>
                  </a:ext>
                </a:extLst>
              </p:cNvPr>
              <p:cNvCxnSpPr/>
              <p:nvPr/>
            </p:nvCxnSpPr>
            <p:spPr>
              <a:xfrm>
                <a:off x="1775067" y="1386871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65009F43-AE08-9026-1FB9-54CEC8754B40}"/>
                  </a:ext>
                </a:extLst>
              </p:cNvPr>
              <p:cNvCxnSpPr/>
              <p:nvPr/>
            </p:nvCxnSpPr>
            <p:spPr>
              <a:xfrm>
                <a:off x="3391846" y="1400939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37599DE9-4DA6-22C5-C9AB-E0671D36C9C5}"/>
                  </a:ext>
                </a:extLst>
              </p:cNvPr>
              <p:cNvCxnSpPr/>
              <p:nvPr/>
            </p:nvCxnSpPr>
            <p:spPr>
              <a:xfrm>
                <a:off x="1818609" y="1400939"/>
                <a:ext cx="1573237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D5B10DEE-9045-41C1-8A6E-B2A9E0CF4753}"/>
                  </a:ext>
                </a:extLst>
              </p:cNvPr>
              <p:cNvCxnSpPr/>
              <p:nvPr/>
            </p:nvCxnSpPr>
            <p:spPr>
              <a:xfrm>
                <a:off x="2605227" y="1428946"/>
                <a:ext cx="0" cy="48484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51C340B0-4A09-7D61-06D1-5C076597575B}"/>
                </a:ext>
              </a:extLst>
            </p:cNvPr>
            <p:cNvGrpSpPr/>
            <p:nvPr/>
          </p:nvGrpSpPr>
          <p:grpSpPr>
            <a:xfrm>
              <a:off x="3943010" y="1123411"/>
              <a:ext cx="1761919" cy="530208"/>
              <a:chOff x="3943010" y="1123411"/>
              <a:chExt cx="1761919" cy="530208"/>
            </a:xfrm>
          </p:grpSpPr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7E0E4C9D-6903-0F7D-D7E0-5CCEE106EC38}"/>
                  </a:ext>
                </a:extLst>
              </p:cNvPr>
              <p:cNvCxnSpPr/>
              <p:nvPr/>
            </p:nvCxnSpPr>
            <p:spPr>
              <a:xfrm>
                <a:off x="3943010" y="1126698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0A90E454-53D1-845D-50D6-F8392B46608A}"/>
                  </a:ext>
                </a:extLst>
              </p:cNvPr>
              <p:cNvCxnSpPr/>
              <p:nvPr/>
            </p:nvCxnSpPr>
            <p:spPr>
              <a:xfrm>
                <a:off x="5704929" y="1140766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E66CEE96-89C9-8EE5-3803-4D733DED2024}"/>
                  </a:ext>
                </a:extLst>
              </p:cNvPr>
              <p:cNvCxnSpPr/>
              <p:nvPr/>
            </p:nvCxnSpPr>
            <p:spPr>
              <a:xfrm>
                <a:off x="3943010" y="1123411"/>
                <a:ext cx="1761919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D770B892-2A57-FD81-6974-949E56EDC058}"/>
                  </a:ext>
                </a:extLst>
              </p:cNvPr>
              <p:cNvCxnSpPr/>
              <p:nvPr/>
            </p:nvCxnSpPr>
            <p:spPr>
              <a:xfrm>
                <a:off x="4860254" y="1168773"/>
                <a:ext cx="0" cy="48484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4C572756-6842-B74B-D57A-6C669646FC61}"/>
                </a:ext>
              </a:extLst>
            </p:cNvPr>
            <p:cNvGrpSpPr/>
            <p:nvPr/>
          </p:nvGrpSpPr>
          <p:grpSpPr>
            <a:xfrm>
              <a:off x="6250367" y="1054750"/>
              <a:ext cx="1805063" cy="526921"/>
              <a:chOff x="6250367" y="1054750"/>
              <a:chExt cx="1805063" cy="526921"/>
            </a:xfrm>
          </p:grpSpPr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D618D142-90A4-CC09-ABAE-86964C38874B}"/>
                  </a:ext>
                </a:extLst>
              </p:cNvPr>
              <p:cNvCxnSpPr/>
              <p:nvPr/>
            </p:nvCxnSpPr>
            <p:spPr>
              <a:xfrm>
                <a:off x="6250367" y="1054750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9A43E21D-41A2-A7E9-AAA5-F1B8C385FCAE}"/>
                  </a:ext>
                </a:extLst>
              </p:cNvPr>
              <p:cNvCxnSpPr/>
              <p:nvPr/>
            </p:nvCxnSpPr>
            <p:spPr>
              <a:xfrm>
                <a:off x="8055430" y="1068818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F724CB37-1287-7A52-FCCE-9F68234E8683}"/>
                  </a:ext>
                </a:extLst>
              </p:cNvPr>
              <p:cNvCxnSpPr/>
              <p:nvPr/>
            </p:nvCxnSpPr>
            <p:spPr>
              <a:xfrm>
                <a:off x="6250367" y="1068818"/>
                <a:ext cx="1805063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0DD28175-06C9-EC31-7621-375D80725C43}"/>
                  </a:ext>
                </a:extLst>
              </p:cNvPr>
              <p:cNvCxnSpPr/>
              <p:nvPr/>
            </p:nvCxnSpPr>
            <p:spPr>
              <a:xfrm>
                <a:off x="7102940" y="1096825"/>
                <a:ext cx="0" cy="48484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0FEEE0A6-2C62-7F1B-9179-42355BDFBC24}"/>
                </a:ext>
              </a:extLst>
            </p:cNvPr>
            <p:cNvGrpSpPr/>
            <p:nvPr/>
          </p:nvGrpSpPr>
          <p:grpSpPr>
            <a:xfrm>
              <a:off x="5175561" y="4283161"/>
              <a:ext cx="1733239" cy="612063"/>
              <a:chOff x="5175561" y="4283161"/>
              <a:chExt cx="1733239" cy="612063"/>
            </a:xfrm>
          </p:grpSpPr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435C40B8-715A-8754-2A3C-451762C334F7}"/>
                  </a:ext>
                </a:extLst>
              </p:cNvPr>
              <p:cNvCxnSpPr/>
              <p:nvPr/>
            </p:nvCxnSpPr>
            <p:spPr>
              <a:xfrm rot="10800000">
                <a:off x="6879772" y="4482988"/>
                <a:ext cx="0" cy="41223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C505A7AD-DE01-E2E1-5027-8A4F5736C958}"/>
                  </a:ext>
                </a:extLst>
              </p:cNvPr>
              <p:cNvCxnSpPr/>
              <p:nvPr/>
            </p:nvCxnSpPr>
            <p:spPr>
              <a:xfrm rot="10800000">
                <a:off x="5175561" y="4466647"/>
                <a:ext cx="0" cy="41223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28D68EA3-8162-7B6D-6410-9E8B6450089B}"/>
                  </a:ext>
                </a:extLst>
              </p:cNvPr>
              <p:cNvCxnSpPr/>
              <p:nvPr/>
            </p:nvCxnSpPr>
            <p:spPr>
              <a:xfrm flipH="1">
                <a:off x="5175561" y="4878882"/>
                <a:ext cx="1733239" cy="16342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82312255-0136-18E9-F523-15E5186DE44F}"/>
                  </a:ext>
                </a:extLst>
              </p:cNvPr>
              <p:cNvCxnSpPr/>
              <p:nvPr/>
            </p:nvCxnSpPr>
            <p:spPr>
              <a:xfrm rot="10800000">
                <a:off x="5959167" y="4283161"/>
                <a:ext cx="0" cy="563188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77E96454-BF56-44D2-3F7C-181253D4296C}"/>
                </a:ext>
              </a:extLst>
            </p:cNvPr>
            <p:cNvGrpSpPr/>
            <p:nvPr/>
          </p:nvGrpSpPr>
          <p:grpSpPr>
            <a:xfrm>
              <a:off x="2873827" y="4431439"/>
              <a:ext cx="1785226" cy="526921"/>
              <a:chOff x="2873827" y="4431439"/>
              <a:chExt cx="1785226" cy="526921"/>
            </a:xfrm>
          </p:grpSpPr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5A7A3EA6-BB16-C232-7DD5-A025C9792414}"/>
                  </a:ext>
                </a:extLst>
              </p:cNvPr>
              <p:cNvCxnSpPr/>
              <p:nvPr/>
            </p:nvCxnSpPr>
            <p:spPr>
              <a:xfrm rot="10800000">
                <a:off x="4659053" y="4603469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Arrow Connector 76">
                <a:extLst>
                  <a:ext uri="{FF2B5EF4-FFF2-40B4-BE49-F238E27FC236}">
                    <a16:creationId xmlns:a16="http://schemas.microsoft.com/office/drawing/2014/main" id="{5A1CFC69-AB33-E4CE-56AE-0070829688CB}"/>
                  </a:ext>
                </a:extLst>
              </p:cNvPr>
              <p:cNvCxnSpPr/>
              <p:nvPr/>
            </p:nvCxnSpPr>
            <p:spPr>
              <a:xfrm rot="10800000">
                <a:off x="2923236" y="4589401"/>
                <a:ext cx="0" cy="354891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972F4EBF-E30C-BD99-9FB6-B1363F3DCC74}"/>
                  </a:ext>
                </a:extLst>
              </p:cNvPr>
              <p:cNvCxnSpPr/>
              <p:nvPr/>
            </p:nvCxnSpPr>
            <p:spPr>
              <a:xfrm rot="10800000">
                <a:off x="2873827" y="4944292"/>
                <a:ext cx="178522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B2428AB5-D41E-022A-A79C-E34BC2EEE9FD}"/>
                  </a:ext>
                </a:extLst>
              </p:cNvPr>
              <p:cNvCxnSpPr/>
              <p:nvPr/>
            </p:nvCxnSpPr>
            <p:spPr>
              <a:xfrm rot="10800000">
                <a:off x="3733501" y="4431439"/>
                <a:ext cx="0" cy="48484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6" name="TextBox 95">
            <a:extLst>
              <a:ext uri="{FF2B5EF4-FFF2-40B4-BE49-F238E27FC236}">
                <a16:creationId xmlns:a16="http://schemas.microsoft.com/office/drawing/2014/main" id="{52600245-28E8-E9BD-AF57-7B3FD90A464E}"/>
              </a:ext>
            </a:extLst>
          </p:cNvPr>
          <p:cNvSpPr txBox="1"/>
          <p:nvPr/>
        </p:nvSpPr>
        <p:spPr>
          <a:xfrm>
            <a:off x="4727520" y="5754634"/>
            <a:ext cx="3936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Red arrow: Wire	Blue arrow: Straw edge</a:t>
            </a:r>
          </a:p>
        </p:txBody>
      </p:sp>
    </p:spTree>
    <p:extLst>
      <p:ext uri="{BB962C8B-B14F-4D97-AF65-F5344CB8AC3E}">
        <p14:creationId xmlns:p14="http://schemas.microsoft.com/office/powerpoint/2010/main" val="1294501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Tracker Environment</a:t>
            </a:r>
            <a:endParaRPr lang="en-US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Generate muons</a:t>
            </a:r>
          </a:p>
          <a:p>
            <a:r>
              <a:rPr lang="en-US" dirty="0"/>
              <a:t>Stop them, and let them decay… or convert</a:t>
            </a:r>
          </a:p>
          <a:p>
            <a:r>
              <a:rPr lang="en-US" dirty="0"/>
              <a:t>Detect outgoing electrons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32003" y="3548968"/>
            <a:ext cx="8295147" cy="2699432"/>
            <a:chOff x="203404" y="3252350"/>
            <a:chExt cx="8295147" cy="2699432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2" r="2287"/>
            <a:stretch/>
          </p:blipFill>
          <p:spPr bwMode="auto">
            <a:xfrm>
              <a:off x="609601" y="3352800"/>
              <a:ext cx="7888950" cy="1785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 rot="20970178">
              <a:off x="203404" y="3252350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Production Solenoid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358012">
              <a:off x="2414329" y="3465128"/>
              <a:ext cx="2209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Transport Solenoid</a:t>
              </a:r>
            </a:p>
          </p:txBody>
        </p:sp>
        <p:sp>
          <p:nvSpPr>
            <p:cNvPr id="8" name="Rounded Rectangular Callout 7"/>
            <p:cNvSpPr/>
            <p:nvPr/>
          </p:nvSpPr>
          <p:spPr>
            <a:xfrm>
              <a:off x="677038" y="5199362"/>
              <a:ext cx="1885189" cy="408623"/>
            </a:xfrm>
            <a:prstGeom prst="wedgeRoundRectCallout">
              <a:avLst>
                <a:gd name="adj1" fmla="val -16464"/>
                <a:gd name="adj2" fmla="val -298567"/>
                <a:gd name="adj3" fmla="val 1666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Production Target</a:t>
              </a:r>
            </a:p>
          </p:txBody>
        </p:sp>
        <p:sp>
          <p:nvSpPr>
            <p:cNvPr id="16" name="Rounded Rectangular Callout 15"/>
            <p:cNvSpPr/>
            <p:nvPr/>
          </p:nvSpPr>
          <p:spPr>
            <a:xfrm>
              <a:off x="4343400" y="5399368"/>
              <a:ext cx="1679173" cy="408623"/>
            </a:xfrm>
            <a:prstGeom prst="wedgeRoundRectCallout">
              <a:avLst>
                <a:gd name="adj1" fmla="val 29672"/>
                <a:gd name="adj2" fmla="val -292351"/>
                <a:gd name="adj3" fmla="val 1666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Stopping Target</a:t>
              </a:r>
            </a:p>
          </p:txBody>
        </p:sp>
        <p:sp>
          <p:nvSpPr>
            <p:cNvPr id="17" name="Rounded Rectangular Callout 16"/>
            <p:cNvSpPr/>
            <p:nvPr/>
          </p:nvSpPr>
          <p:spPr>
            <a:xfrm>
              <a:off x="6301093" y="4999141"/>
              <a:ext cx="891916" cy="408623"/>
            </a:xfrm>
            <a:prstGeom prst="wedgeRoundRectCallout">
              <a:avLst>
                <a:gd name="adj1" fmla="val 2618"/>
                <a:gd name="adj2" fmla="val -171139"/>
                <a:gd name="adj3" fmla="val 16667"/>
              </a:avLst>
            </a:prstGeom>
            <a:solidFill>
              <a:srgbClr val="FFC8C8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Tracker</a:t>
              </a:r>
            </a:p>
          </p:txBody>
        </p:sp>
        <p:sp>
          <p:nvSpPr>
            <p:cNvPr id="19" name="Rounded Rectangular Callout 18"/>
            <p:cNvSpPr/>
            <p:nvPr/>
          </p:nvSpPr>
          <p:spPr>
            <a:xfrm>
              <a:off x="6882236" y="5543159"/>
              <a:ext cx="1332608" cy="408623"/>
            </a:xfrm>
            <a:prstGeom prst="wedgeRoundRectCallout">
              <a:avLst>
                <a:gd name="adj1" fmla="val 20142"/>
                <a:gd name="adj2" fmla="val -373159"/>
                <a:gd name="adj3" fmla="val 16667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Calorimeter</a:t>
              </a:r>
            </a:p>
          </p:txBody>
        </p:sp>
        <p:grpSp>
          <p:nvGrpSpPr>
            <p:cNvPr id="20" name="Group 19"/>
            <p:cNvGrpSpPr>
              <a:grpSpLocks noChangeAspect="1"/>
            </p:cNvGrpSpPr>
            <p:nvPr/>
          </p:nvGrpSpPr>
          <p:grpSpPr>
            <a:xfrm>
              <a:off x="2895600" y="4372562"/>
              <a:ext cx="157191" cy="515567"/>
              <a:chOff x="6753492" y="3554374"/>
              <a:chExt cx="752208" cy="2467414"/>
            </a:xfrm>
          </p:grpSpPr>
          <p:sp>
            <p:nvSpPr>
              <p:cNvPr id="21" name="Freeform 20"/>
              <p:cNvSpPr/>
              <p:nvPr/>
            </p:nvSpPr>
            <p:spPr>
              <a:xfrm>
                <a:off x="7100887" y="5263757"/>
                <a:ext cx="46567" cy="561975"/>
              </a:xfrm>
              <a:custGeom>
                <a:avLst/>
                <a:gdLst>
                  <a:gd name="connsiteX0" fmla="*/ 46567 w 46567"/>
                  <a:gd name="connsiteY0" fmla="*/ 561975 h 561975"/>
                  <a:gd name="connsiteX1" fmla="*/ 37042 w 46567"/>
                  <a:gd name="connsiteY1" fmla="*/ 482600 h 561975"/>
                  <a:gd name="connsiteX2" fmla="*/ 24342 w 46567"/>
                  <a:gd name="connsiteY2" fmla="*/ 371475 h 561975"/>
                  <a:gd name="connsiteX3" fmla="*/ 14817 w 46567"/>
                  <a:gd name="connsiteY3" fmla="*/ 257175 h 561975"/>
                  <a:gd name="connsiteX4" fmla="*/ 5292 w 46567"/>
                  <a:gd name="connsiteY4" fmla="*/ 165100 h 561975"/>
                  <a:gd name="connsiteX5" fmla="*/ 46567 w 46567"/>
                  <a:gd name="connsiteY5" fmla="*/ 0 h 561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6567" h="561975">
                    <a:moveTo>
                      <a:pt x="46567" y="561975"/>
                    </a:moveTo>
                    <a:cubicBezTo>
                      <a:pt x="43656" y="538162"/>
                      <a:pt x="40746" y="514350"/>
                      <a:pt x="37042" y="482600"/>
                    </a:cubicBezTo>
                    <a:cubicBezTo>
                      <a:pt x="33338" y="450850"/>
                      <a:pt x="28046" y="409046"/>
                      <a:pt x="24342" y="371475"/>
                    </a:cubicBezTo>
                    <a:cubicBezTo>
                      <a:pt x="20638" y="333904"/>
                      <a:pt x="17992" y="291571"/>
                      <a:pt x="14817" y="257175"/>
                    </a:cubicBezTo>
                    <a:cubicBezTo>
                      <a:pt x="11642" y="222779"/>
                      <a:pt x="0" y="207962"/>
                      <a:pt x="5292" y="165100"/>
                    </a:cubicBezTo>
                    <a:cubicBezTo>
                      <a:pt x="10584" y="122238"/>
                      <a:pt x="46567" y="0"/>
                      <a:pt x="46567" y="0"/>
                    </a:cubicBezTo>
                  </a:path>
                </a:pathLst>
              </a:custGeom>
              <a:ln w="19050">
                <a:solidFill>
                  <a:schemeClr val="tx1"/>
                </a:solidFill>
              </a:ln>
              <a:effectLst>
                <a:outerShdw blurRad="40000" dist="20000" dir="72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083431" y="3884666"/>
                <a:ext cx="120912" cy="115353"/>
              </a:xfrm>
              <a:prstGeom prst="rect">
                <a:avLst/>
              </a:prstGeom>
              <a:solidFill>
                <a:schemeClr val="tx1">
                  <a:alpha val="6000"/>
                </a:schemeClr>
              </a:solidFill>
              <a:ln w="19050">
                <a:noFill/>
              </a:ln>
              <a:effectLst>
                <a:outerShdw blurRad="53975" dist="2540000" dir="2700000" algn="tl" rotWithShape="0">
                  <a:srgbClr val="000000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3" name="Freeform 22"/>
              <p:cNvSpPr/>
              <p:nvPr/>
            </p:nvSpPr>
            <p:spPr>
              <a:xfrm>
                <a:off x="7082635" y="3554374"/>
                <a:ext cx="325261" cy="204610"/>
              </a:xfrm>
              <a:custGeom>
                <a:avLst/>
                <a:gdLst>
                  <a:gd name="connsiteX0" fmla="*/ 0 w 325261"/>
                  <a:gd name="connsiteY0" fmla="*/ 90310 h 204610"/>
                  <a:gd name="connsiteX1" fmla="*/ 33866 w 325261"/>
                  <a:gd name="connsiteY1" fmla="*/ 43744 h 204610"/>
                  <a:gd name="connsiteX2" fmla="*/ 105833 w 325261"/>
                  <a:gd name="connsiteY2" fmla="*/ 5644 h 204610"/>
                  <a:gd name="connsiteX3" fmla="*/ 198966 w 325261"/>
                  <a:gd name="connsiteY3" fmla="*/ 9877 h 204610"/>
                  <a:gd name="connsiteX4" fmla="*/ 292100 w 325261"/>
                  <a:gd name="connsiteY4" fmla="*/ 60677 h 204610"/>
                  <a:gd name="connsiteX5" fmla="*/ 321733 w 325261"/>
                  <a:gd name="connsiteY5" fmla="*/ 94544 h 204610"/>
                  <a:gd name="connsiteX6" fmla="*/ 313266 w 325261"/>
                  <a:gd name="connsiteY6" fmla="*/ 204610 h 204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261" h="204610">
                    <a:moveTo>
                      <a:pt x="0" y="90310"/>
                    </a:moveTo>
                    <a:cubicBezTo>
                      <a:pt x="8113" y="74082"/>
                      <a:pt x="16227" y="57855"/>
                      <a:pt x="33866" y="43744"/>
                    </a:cubicBezTo>
                    <a:cubicBezTo>
                      <a:pt x="51505" y="29633"/>
                      <a:pt x="78316" y="11288"/>
                      <a:pt x="105833" y="5644"/>
                    </a:cubicBezTo>
                    <a:cubicBezTo>
                      <a:pt x="133350" y="0"/>
                      <a:pt x="167921" y="705"/>
                      <a:pt x="198966" y="9877"/>
                    </a:cubicBezTo>
                    <a:cubicBezTo>
                      <a:pt x="230011" y="19049"/>
                      <a:pt x="271639" y="46566"/>
                      <a:pt x="292100" y="60677"/>
                    </a:cubicBezTo>
                    <a:cubicBezTo>
                      <a:pt x="312561" y="74788"/>
                      <a:pt x="318205" y="70555"/>
                      <a:pt x="321733" y="94544"/>
                    </a:cubicBezTo>
                    <a:cubicBezTo>
                      <a:pt x="325261" y="118533"/>
                      <a:pt x="313266" y="204610"/>
                      <a:pt x="313266" y="204610"/>
                    </a:cubicBezTo>
                  </a:path>
                </a:pathLst>
              </a:cu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4" name="Straight Connector 23"/>
              <p:cNvCxnSpPr>
                <a:stCxn id="23" idx="0"/>
                <a:endCxn id="23" idx="6"/>
              </p:cNvCxnSpPr>
              <p:nvPr/>
            </p:nvCxnSpPr>
            <p:spPr>
              <a:xfrm>
                <a:off x="7082635" y="3644684"/>
                <a:ext cx="313266" cy="1143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>
                <a:endCxn id="23" idx="0"/>
              </p:cNvCxnSpPr>
              <p:nvPr/>
            </p:nvCxnSpPr>
            <p:spPr>
              <a:xfrm>
                <a:off x="6937906" y="3606407"/>
                <a:ext cx="144729" cy="382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95250" dist="254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7026279" y="3702628"/>
                <a:ext cx="112712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95250" dist="12700" algn="tl" rotWithShape="0">
                  <a:srgbClr val="000000"/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6973365" y="3824603"/>
                <a:ext cx="118536" cy="158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95250" dist="12700" algn="tl" rotWithShape="0">
                  <a:srgbClr val="000000"/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16200000" flipH="1">
                <a:off x="7030515" y="3879636"/>
                <a:ext cx="54239" cy="51590"/>
              </a:xfrm>
              <a:prstGeom prst="line">
                <a:avLst/>
              </a:prstGeom>
              <a:ln w="19050">
                <a:solidFill>
                  <a:schemeClr val="tx1">
                    <a:alpha val="32000"/>
                  </a:schemeClr>
                </a:solidFill>
              </a:ln>
              <a:effectLst>
                <a:outerShdw blurRad="95250" dist="12700" algn="tl" rotWithShape="0">
                  <a:srgbClr val="000000"/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6982358" y="4032034"/>
                <a:ext cx="198967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21180000" algn="tl" rotWithShape="0">
                  <a:srgbClr val="000000">
                    <a:alpha val="45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10800000" flipV="1">
                <a:off x="7030254" y="3758984"/>
                <a:ext cx="53177" cy="7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95250" dist="25400" algn="tl" rotWithShape="0">
                  <a:srgbClr val="000000"/>
                </a:outerShdw>
              </a:effectLst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/>
              <p:cNvSpPr/>
              <p:nvPr/>
            </p:nvSpPr>
            <p:spPr>
              <a:xfrm>
                <a:off x="6980021" y="3793923"/>
                <a:ext cx="56582" cy="42681"/>
              </a:xfrm>
              <a:prstGeom prst="rect">
                <a:avLst/>
              </a:prstGeom>
              <a:solidFill>
                <a:schemeClr val="tx1">
                  <a:alpha val="10000"/>
                </a:schemeClr>
              </a:solidFill>
              <a:ln w="19050">
                <a:solidFill>
                  <a:schemeClr val="tx1"/>
                </a:solidFill>
              </a:ln>
              <a:effectLst>
                <a:outerShdw blurRad="95250" dist="38100" dir="2700000" algn="tl" rotWithShape="0">
                  <a:srgbClr val="000000"/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rot="10800000">
                <a:off x="6951401" y="4000019"/>
                <a:ext cx="78852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16200000" flipH="1">
                <a:off x="6966312" y="4065549"/>
                <a:ext cx="181061" cy="5317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7083432" y="4001608"/>
                <a:ext cx="247911" cy="18106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5400000">
                <a:off x="7128841" y="3750171"/>
                <a:ext cx="8750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6200000" algn="tl" rotWithShape="0">
                  <a:srgbClr val="000000">
                    <a:alpha val="45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7135030" y="3864030"/>
                <a:ext cx="138627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6200000" algn="tl" rotWithShape="0">
                  <a:srgbClr val="000000">
                    <a:alpha val="45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flipV="1">
                <a:off x="7203549" y="3933344"/>
                <a:ext cx="127794" cy="238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6200000" algn="tl" rotWithShape="0">
                  <a:srgbClr val="000000">
                    <a:alpha val="45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rot="5400000">
                <a:off x="7310177" y="3822220"/>
                <a:ext cx="112182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40000" dist="32639" dir="948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rot="16200000" flipH="1">
                <a:off x="7357978" y="3888189"/>
                <a:ext cx="59003" cy="4083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40000" dist="32639" dir="948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rot="5400000">
                <a:off x="6782288" y="4156431"/>
                <a:ext cx="312825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rot="16200000" flipV="1">
                <a:off x="6809716" y="4004122"/>
                <a:ext cx="132293" cy="1240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 rot="5400000">
                <a:off x="6692330" y="4061182"/>
                <a:ext cx="182650" cy="6032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rot="16200000" flipH="1">
                <a:off x="6740396" y="4195765"/>
                <a:ext cx="169866" cy="14367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rot="5400000">
                <a:off x="6874672" y="4335334"/>
                <a:ext cx="84931" cy="415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 rot="16200000" flipH="1">
                <a:off x="6927723" y="4337314"/>
                <a:ext cx="126206" cy="7885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40000" dist="20000" dir="1032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5400000">
                <a:off x="6884068" y="4493683"/>
                <a:ext cx="200025" cy="9234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40000" dist="20000" dir="1032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rot="5400000">
                <a:off x="6579000" y="4957237"/>
                <a:ext cx="676275" cy="4153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6896368" y="5316144"/>
                <a:ext cx="83653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6939495" y="5265344"/>
                <a:ext cx="232304" cy="317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7173387" y="5243119"/>
                <a:ext cx="281781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rot="16200000" flipH="1">
                <a:off x="7293640" y="5081591"/>
                <a:ext cx="234950" cy="8810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>
                <a:cxnSpLocks noChangeAspect="1"/>
              </p:cNvCxnSpPr>
              <p:nvPr/>
            </p:nvCxnSpPr>
            <p:spPr>
              <a:xfrm rot="5400000" flipH="1" flipV="1">
                <a:off x="7143621" y="4785521"/>
                <a:ext cx="444499" cy="7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 rot="16200000" flipV="1">
                <a:off x="7257922" y="4456116"/>
                <a:ext cx="123825" cy="91281"/>
              </a:xfrm>
              <a:prstGeom prst="line">
                <a:avLst/>
              </a:prstGeom>
              <a:ln w="19050">
                <a:solidFill>
                  <a:schemeClr val="tx1">
                    <a:alpha val="59000"/>
                  </a:schemeClr>
                </a:solidFill>
              </a:ln>
              <a:effectLst>
                <a:outerShdw blurRad="40000" dist="19939" dir="18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rot="5400000" flipH="1" flipV="1">
                <a:off x="7224584" y="4298955"/>
                <a:ext cx="190501" cy="91280"/>
              </a:xfrm>
              <a:prstGeom prst="line">
                <a:avLst/>
              </a:prstGeom>
              <a:ln w="19050">
                <a:solidFill>
                  <a:schemeClr val="tx1">
                    <a:alpha val="59000"/>
                  </a:schemeClr>
                </a:solidFill>
              </a:ln>
              <a:effectLst>
                <a:outerShdw blurRad="40000" dist="19939" dir="18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 rot="5400000" flipH="1" flipV="1">
                <a:off x="7240812" y="4124682"/>
                <a:ext cx="249325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40000" dist="25400" dir="213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7364680" y="4001608"/>
                <a:ext cx="90488" cy="1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 rot="5400000">
                <a:off x="7334520" y="4471594"/>
                <a:ext cx="200024" cy="1365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 rot="16200000" flipH="1">
                <a:off x="7349335" y="4267072"/>
                <a:ext cx="64294" cy="28838"/>
              </a:xfrm>
              <a:prstGeom prst="line">
                <a:avLst/>
              </a:prstGeom>
              <a:ln w="19050">
                <a:solidFill>
                  <a:schemeClr val="tx1">
                    <a:alpha val="59000"/>
                  </a:schemeClr>
                </a:solidFill>
              </a:ln>
              <a:effectLst>
                <a:outerShdw blurRad="40000" dist="25400" dir="213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 rot="5400000">
                <a:off x="7332005" y="4375948"/>
                <a:ext cx="126998" cy="793"/>
              </a:xfrm>
              <a:prstGeom prst="line">
                <a:avLst/>
              </a:prstGeom>
              <a:ln w="19050">
                <a:solidFill>
                  <a:schemeClr val="tx1">
                    <a:alpha val="59000"/>
                  </a:schemeClr>
                </a:solidFill>
              </a:ln>
              <a:effectLst>
                <a:outerShdw blurRad="40000" dist="25400" dir="213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rot="5400000">
                <a:off x="7328571" y="4444210"/>
                <a:ext cx="70900" cy="65356"/>
              </a:xfrm>
              <a:prstGeom prst="line">
                <a:avLst/>
              </a:prstGeom>
              <a:ln w="19050">
                <a:solidFill>
                  <a:schemeClr val="tx1">
                    <a:alpha val="59000"/>
                  </a:schemeClr>
                </a:solidFill>
              </a:ln>
              <a:effectLst>
                <a:outerShdw blurRad="40000" dist="25400" dir="2130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7242842" y="3968666"/>
                <a:ext cx="62704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6200000" algn="tl" rotWithShape="0">
                  <a:srgbClr val="000000">
                    <a:alpha val="45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10800000">
                <a:off x="7203550" y="4001609"/>
                <a:ext cx="69851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6200000" algn="tl" rotWithShape="0">
                  <a:srgbClr val="000000">
                    <a:alpha val="45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7164613" y="4042134"/>
                <a:ext cx="77872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6200000" algn="tl" rotWithShape="0">
                  <a:srgbClr val="000000">
                    <a:alpha val="45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>
                <a:off x="6575163" y="5644755"/>
                <a:ext cx="752475" cy="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 flipH="1" flipV="1">
                <a:off x="6922849" y="5963823"/>
                <a:ext cx="85725" cy="2861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6980021" y="5935270"/>
                <a:ext cx="50232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/>
              <p:cNvCxnSpPr/>
              <p:nvPr/>
            </p:nvCxnSpPr>
            <p:spPr>
              <a:xfrm rot="5400000" flipH="1" flipV="1">
                <a:off x="7004853" y="5903520"/>
                <a:ext cx="63501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/>
              <p:cNvCxnSpPr/>
              <p:nvPr/>
            </p:nvCxnSpPr>
            <p:spPr>
              <a:xfrm rot="5400000" flipH="1" flipV="1">
                <a:off x="7040963" y="5845179"/>
                <a:ext cx="54769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rot="16200000" flipV="1">
                <a:off x="6983422" y="5766201"/>
                <a:ext cx="99219" cy="555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rot="5400000">
                <a:off x="6999557" y="5482038"/>
                <a:ext cx="474662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rot="5400000">
                <a:off x="7224584" y="5768979"/>
                <a:ext cx="97632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 rot="5400000">
                <a:off x="7177754" y="5876929"/>
                <a:ext cx="116681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rot="5400000">
                <a:off x="7087661" y="5878120"/>
                <a:ext cx="117476" cy="1588"/>
              </a:xfrm>
              <a:prstGeom prst="line">
                <a:avLst/>
              </a:prstGeom>
              <a:ln w="19050">
                <a:solidFill>
                  <a:schemeClr val="tx1">
                    <a:alpha val="69000"/>
                  </a:schemeClr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rot="5400000">
                <a:off x="7161084" y="5979323"/>
                <a:ext cx="83343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Freeform 74"/>
              <p:cNvSpPr/>
              <p:nvPr/>
            </p:nvSpPr>
            <p:spPr>
              <a:xfrm>
                <a:off x="7452254" y="4003282"/>
                <a:ext cx="53446" cy="438150"/>
              </a:xfrm>
              <a:custGeom>
                <a:avLst/>
                <a:gdLst>
                  <a:gd name="connsiteX0" fmla="*/ 0 w 53446"/>
                  <a:gd name="connsiteY0" fmla="*/ 0 h 438150"/>
                  <a:gd name="connsiteX1" fmla="*/ 12700 w 53446"/>
                  <a:gd name="connsiteY1" fmla="*/ 107950 h 438150"/>
                  <a:gd name="connsiteX2" fmla="*/ 47625 w 53446"/>
                  <a:gd name="connsiteY2" fmla="*/ 269875 h 438150"/>
                  <a:gd name="connsiteX3" fmla="*/ 47625 w 53446"/>
                  <a:gd name="connsiteY3" fmla="*/ 43815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3446" h="438150">
                    <a:moveTo>
                      <a:pt x="0" y="0"/>
                    </a:moveTo>
                    <a:cubicBezTo>
                      <a:pt x="2381" y="31485"/>
                      <a:pt x="4762" y="62971"/>
                      <a:pt x="12700" y="107950"/>
                    </a:cubicBezTo>
                    <a:cubicBezTo>
                      <a:pt x="20638" y="152929"/>
                      <a:pt x="41804" y="214842"/>
                      <a:pt x="47625" y="269875"/>
                    </a:cubicBezTo>
                    <a:cubicBezTo>
                      <a:pt x="53446" y="324908"/>
                      <a:pt x="47625" y="438150"/>
                      <a:pt x="47625" y="438150"/>
                    </a:cubicBezTo>
                  </a:path>
                </a:pathLst>
              </a:cu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76" name="Straight Connector 75"/>
              <p:cNvCxnSpPr/>
              <p:nvPr/>
            </p:nvCxnSpPr>
            <p:spPr>
              <a:xfrm rot="16200000" flipH="1">
                <a:off x="7130127" y="5949160"/>
                <a:ext cx="85724" cy="5794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>
                <a:off x="7205138" y="5938445"/>
                <a:ext cx="30956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7236094" y="5819382"/>
                <a:ext cx="36512" cy="79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7237682" y="5709844"/>
                <a:ext cx="34924" cy="11113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50800" dist="25400" dir="1014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Freeform 79"/>
              <p:cNvSpPr/>
              <p:nvPr/>
            </p:nvSpPr>
            <p:spPr>
              <a:xfrm>
                <a:off x="7017546" y="5269313"/>
                <a:ext cx="100013" cy="454025"/>
              </a:xfrm>
              <a:custGeom>
                <a:avLst/>
                <a:gdLst>
                  <a:gd name="connsiteX0" fmla="*/ 0 w 100013"/>
                  <a:gd name="connsiteY0" fmla="*/ 454025 h 454025"/>
                  <a:gd name="connsiteX1" fmla="*/ 47625 w 100013"/>
                  <a:gd name="connsiteY1" fmla="*/ 327025 h 454025"/>
                  <a:gd name="connsiteX2" fmla="*/ 95250 w 100013"/>
                  <a:gd name="connsiteY2" fmla="*/ 209550 h 454025"/>
                  <a:gd name="connsiteX3" fmla="*/ 76200 w 100013"/>
                  <a:gd name="connsiteY3" fmla="*/ 85725 h 454025"/>
                  <a:gd name="connsiteX4" fmla="*/ 73025 w 100013"/>
                  <a:gd name="connsiteY4" fmla="*/ 0 h 454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13" h="454025">
                    <a:moveTo>
                      <a:pt x="0" y="454025"/>
                    </a:moveTo>
                    <a:cubicBezTo>
                      <a:pt x="15875" y="410898"/>
                      <a:pt x="31750" y="367771"/>
                      <a:pt x="47625" y="327025"/>
                    </a:cubicBezTo>
                    <a:cubicBezTo>
                      <a:pt x="63500" y="286279"/>
                      <a:pt x="90488" y="249767"/>
                      <a:pt x="95250" y="209550"/>
                    </a:cubicBezTo>
                    <a:cubicBezTo>
                      <a:pt x="100013" y="169333"/>
                      <a:pt x="79904" y="120650"/>
                      <a:pt x="76200" y="85725"/>
                    </a:cubicBezTo>
                    <a:cubicBezTo>
                      <a:pt x="72496" y="50800"/>
                      <a:pt x="73025" y="0"/>
                      <a:pt x="73025" y="0"/>
                    </a:cubicBezTo>
                  </a:path>
                </a:pathLst>
              </a:custGeom>
              <a:ln w="19050">
                <a:solidFill>
                  <a:schemeClr val="tx1"/>
                </a:solidFill>
              </a:ln>
              <a:effectLst>
                <a:outerShdw blurRad="40000" dist="32639" dir="1002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81" name="Straight Connector 80"/>
              <p:cNvCxnSpPr/>
              <p:nvPr/>
            </p:nvCxnSpPr>
            <p:spPr>
              <a:xfrm rot="5400000">
                <a:off x="6871358" y="4420406"/>
                <a:ext cx="88122" cy="1590"/>
              </a:xfrm>
              <a:prstGeom prst="line">
                <a:avLst/>
              </a:prstGeom>
              <a:ln w="19050">
                <a:solidFill>
                  <a:schemeClr val="tx1">
                    <a:alpha val="69000"/>
                  </a:schemeClr>
                </a:solidFill>
              </a:ln>
              <a:effectLst>
                <a:outerShdw blurRad="40000" dist="32639" dir="72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/>
              <p:cNvCxnSpPr/>
              <p:nvPr/>
            </p:nvCxnSpPr>
            <p:spPr>
              <a:xfrm>
                <a:off x="6914624" y="4455982"/>
                <a:ext cx="84447" cy="50537"/>
              </a:xfrm>
              <a:prstGeom prst="line">
                <a:avLst/>
              </a:prstGeom>
              <a:ln w="19050">
                <a:solidFill>
                  <a:schemeClr val="tx1">
                    <a:alpha val="69000"/>
                  </a:schemeClr>
                </a:solidFill>
              </a:ln>
              <a:effectLst>
                <a:outerShdw blurRad="40000" dist="32639" dir="72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16200000" flipH="1">
                <a:off x="7396341" y="3944106"/>
                <a:ext cx="67468" cy="4435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>
                <a:outerShdw blurRad="40000" dist="32639" dir="9480000" rotWithShape="0">
                  <a:srgbClr val="000000">
                    <a:alpha val="38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7300388" y="3969063"/>
                <a:ext cx="61911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Connector 84"/>
              <p:cNvCxnSpPr/>
              <p:nvPr/>
            </p:nvCxnSpPr>
            <p:spPr>
              <a:xfrm flipV="1">
                <a:off x="7331343" y="4003282"/>
                <a:ext cx="35720" cy="71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86" name="Footer Placeholder 8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87" name="Slide Number Placeholder 8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524AB4-14E3-EFFE-5371-C262BA7DA2D5}"/>
              </a:ext>
            </a:extLst>
          </p:cNvPr>
          <p:cNvSpPr txBox="1"/>
          <p:nvPr/>
        </p:nvSpPr>
        <p:spPr>
          <a:xfrm>
            <a:off x="457200" y="1125250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i="1" dirty="0"/>
              <a:t>(aka the Mu2e Experiment)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 rot="20970178">
            <a:off x="5414567" y="3700894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Detector Solenoid</a:t>
            </a:r>
          </a:p>
        </p:txBody>
      </p:sp>
    </p:spTree>
    <p:extLst>
      <p:ext uri="{BB962C8B-B14F-4D97-AF65-F5344CB8AC3E}">
        <p14:creationId xmlns:p14="http://schemas.microsoft.com/office/powerpoint/2010/main" val="42165965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7722F2-28B6-8F4A-2151-767760B1C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“Plane” and “Station”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5D526-EB26-5615-F8A4-1D20237B976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Plane: 6 overlapping panels form a complete ring</a:t>
            </a:r>
          </a:p>
          <a:p>
            <a:r>
              <a:rPr lang="en-US" dirty="0"/>
              <a:t>Station: 2 planes “clocked” to have 12 orientations for straws</a:t>
            </a:r>
          </a:p>
          <a:p>
            <a:r>
              <a:rPr lang="en-US" dirty="0"/>
              <a:t>Assembled referencing granite table for precision in Z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F41A5F-117E-A21A-2E77-6B0C7A7ADE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A911B-8559-494F-81BA-6B9E825D8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EAC14-A7C4-5F3F-02F1-11C5E2B02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20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E2C2A4B-79F4-1D89-0DF0-2FAB782743E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b"/>
          <a:lstStyle/>
          <a:p>
            <a:r>
              <a:rPr lang="en-US" dirty="0"/>
              <a:t>Assembly precision</a:t>
            </a:r>
            <a:br>
              <a:rPr lang="en-US" dirty="0"/>
            </a:br>
            <a:r>
              <a:rPr lang="en-US" dirty="0"/>
              <a:t>~150 </a:t>
            </a:r>
            <a:r>
              <a:rPr lang="el-GR" dirty="0"/>
              <a:t>μ</a:t>
            </a:r>
            <a:r>
              <a:rPr lang="en-US" dirty="0"/>
              <a:t>m</a:t>
            </a:r>
          </a:p>
          <a:p>
            <a:r>
              <a:rPr lang="en-US" dirty="0"/>
              <a:t>Final alignment based on survey points used at Duke</a:t>
            </a:r>
          </a:p>
        </p:txBody>
      </p:sp>
      <p:pic>
        <p:nvPicPr>
          <p:cNvPr id="9" name="Content Placeholder 9" descr="A picture containing indoor, person&#10;&#10;Description automatically generated">
            <a:extLst>
              <a:ext uri="{FF2B5EF4-FFF2-40B4-BE49-F238E27FC236}">
                <a16:creationId xmlns:a16="http://schemas.microsoft.com/office/drawing/2014/main" id="{640D5231-19E8-519D-D853-2C759CB79C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574" r="7392" b="2659"/>
          <a:stretch/>
        </p:blipFill>
        <p:spPr bwMode="auto">
          <a:xfrm>
            <a:off x="4648200" y="1600200"/>
            <a:ext cx="40386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0591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Content Placeholder 26">
            <a:extLst>
              <a:ext uri="{FF2B5EF4-FFF2-40B4-BE49-F238E27FC236}">
                <a16:creationId xmlns:a16="http://schemas.microsoft.com/office/drawing/2014/main" id="{6BC49825-55BD-7D31-DA61-1252DC4C14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833"/>
          <a:stretch/>
        </p:blipFill>
        <p:spPr>
          <a:xfrm>
            <a:off x="4648200" y="2840545"/>
            <a:ext cx="4038600" cy="32856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A7F6F5-6A27-12B2-6866-6C373FAA2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Slice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A49B6F-5BF0-2AA2-869A-D483B11F3C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Plane with full electronics chain</a:t>
            </a:r>
          </a:p>
          <a:p>
            <a:pPr lvl="1"/>
            <a:r>
              <a:rPr lang="en-US" dirty="0"/>
              <a:t>Shown horizontal – also run vertical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82CEC0-EC41-CAA1-53BD-2BDAC8F1A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18A37-95D1-8CD1-A624-982B9F81F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0728C-8E53-7CB1-7EDA-1FC7AC7C1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21</a:t>
            </a:fld>
            <a:endParaRPr lang="en-US"/>
          </a:p>
        </p:txBody>
      </p:sp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id="{7DD5BF93-B333-6B1C-F4D3-BD1623EBC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49807"/>
            <a:ext cx="4038600" cy="337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8517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7F6F5-6A27-12B2-6866-6C373FAA2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Resolution, Efficiency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82CEC0-EC41-CAA1-53BD-2BDAC8F1A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A18A37-95D1-8CD1-A624-982B9F81F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40728C-8E53-7CB1-7EDA-1FC7AC7C1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22</a:t>
            </a:fld>
            <a:endParaRPr lang="en-US"/>
          </a:p>
        </p:txBody>
      </p:sp>
      <p:pic>
        <p:nvPicPr>
          <p:cNvPr id="29" name="Content Placeholder 14">
            <a:extLst>
              <a:ext uri="{FF2B5EF4-FFF2-40B4-BE49-F238E27FC236}">
                <a16:creationId xmlns:a16="http://schemas.microsoft.com/office/drawing/2014/main" id="{0BFA9E5E-4D5E-AF39-9641-3470721EB5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99" r="7547"/>
          <a:stretch/>
        </p:blipFill>
        <p:spPr>
          <a:xfrm>
            <a:off x="457200" y="3651584"/>
            <a:ext cx="3657600" cy="2474579"/>
          </a:xfrm>
          <a:prstGeom prst="rect">
            <a:avLst/>
          </a:prstGeom>
        </p:spPr>
      </p:pic>
      <p:sp>
        <p:nvSpPr>
          <p:cNvPr id="34" name="Content Placeholder 33" hidden="1">
            <a:extLst>
              <a:ext uri="{FF2B5EF4-FFF2-40B4-BE49-F238E27FC236}">
                <a16:creationId xmlns:a16="http://schemas.microsoft.com/office/drawing/2014/main" id="{B8D86137-B7AB-01DD-9674-5179F236460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5" name="Content Placeholder 20">
            <a:extLst>
              <a:ext uri="{FF2B5EF4-FFF2-40B4-BE49-F238E27FC236}">
                <a16:creationId xmlns:a16="http://schemas.microsoft.com/office/drawing/2014/main" id="{1B4C9A0B-EA2B-8583-3BA9-922B957827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47"/>
          <a:stretch/>
        </p:blipFill>
        <p:spPr>
          <a:xfrm>
            <a:off x="5029200" y="3429000"/>
            <a:ext cx="3657600" cy="2698531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BFE0A76-BD28-7D7D-144B-CD7E3FD42D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5" t="7698" r="9455" b="1958"/>
          <a:stretch/>
        </p:blipFill>
        <p:spPr>
          <a:xfrm>
            <a:off x="2743200" y="1242954"/>
            <a:ext cx="3657600" cy="251558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C30078A7-9DE2-46B2-8357-B9FD7DE8DAAD}"/>
              </a:ext>
            </a:extLst>
          </p:cNvPr>
          <p:cNvSpPr txBox="1"/>
          <p:nvPr/>
        </p:nvSpPr>
        <p:spPr>
          <a:xfrm>
            <a:off x="3200400" y="1646457"/>
            <a:ext cx="81464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ε=0.96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A5EE0D6-1351-4357-1D2D-C658C312ADEC}"/>
              </a:ext>
            </a:extLst>
          </p:cNvPr>
          <p:cNvSpPr txBox="1"/>
          <p:nvPr/>
        </p:nvSpPr>
        <p:spPr>
          <a:xfrm>
            <a:off x="2272043" y="4281759"/>
            <a:ext cx="170431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=2.5ns=170</a:t>
            </a:r>
            <a:r>
              <a:rPr lang="el-GR" dirty="0">
                <a:solidFill>
                  <a:srgbClr val="FF0000"/>
                </a:solidFill>
              </a:rPr>
              <a:t>μ</a:t>
            </a:r>
            <a:r>
              <a:rPr lang="en-US" dirty="0"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3859C4B-DC9A-4727-A998-A0779F5AB446}"/>
              </a:ext>
            </a:extLst>
          </p:cNvPr>
          <p:cNvSpPr txBox="1"/>
          <p:nvPr/>
        </p:nvSpPr>
        <p:spPr>
          <a:xfrm>
            <a:off x="7239000" y="4519541"/>
            <a:ext cx="102624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=36mm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C78C9DF-9653-6995-1E74-69E87F5DB857}"/>
              </a:ext>
            </a:extLst>
          </p:cNvPr>
          <p:cNvSpPr txBox="1"/>
          <p:nvPr/>
        </p:nvSpPr>
        <p:spPr>
          <a:xfrm>
            <a:off x="457200" y="3275111"/>
            <a:ext cx="1251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/>
              <a:t>Drift Direction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574A6E7-E32C-C217-BD30-85A8D60D531D}"/>
              </a:ext>
            </a:extLst>
          </p:cNvPr>
          <p:cNvSpPr txBox="1"/>
          <p:nvPr/>
        </p:nvSpPr>
        <p:spPr>
          <a:xfrm>
            <a:off x="7316976" y="3172847"/>
            <a:ext cx="12602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/>
              <a:t>Along Straw</a:t>
            </a:r>
            <a:br>
              <a:rPr lang="en-US" sz="1400" b="1" dirty="0"/>
            </a:br>
            <a:r>
              <a:rPr lang="en-US" sz="1400" b="1" dirty="0"/>
              <a:t>(time division)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3E13B3E-3D7E-99F0-8956-797C63AA3A8D}"/>
              </a:ext>
            </a:extLst>
          </p:cNvPr>
          <p:cNvSpPr txBox="1"/>
          <p:nvPr/>
        </p:nvSpPr>
        <p:spPr>
          <a:xfrm>
            <a:off x="3320119" y="2679798"/>
            <a:ext cx="891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b="1" dirty="0"/>
              <a:t>Efficiency</a:t>
            </a:r>
          </a:p>
        </p:txBody>
      </p:sp>
    </p:spTree>
    <p:extLst>
      <p:ext uri="{BB962C8B-B14F-4D97-AF65-F5344CB8AC3E}">
        <p14:creationId xmlns:p14="http://schemas.microsoft.com/office/powerpoint/2010/main" val="39347163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ECFB1-E904-E8AB-F2C1-96275D234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Leak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E30EF-1178-77FD-1857-FDDC94FEEDC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Done at every step!</a:t>
            </a:r>
          </a:p>
          <a:p>
            <a:pPr lvl="1"/>
            <a:r>
              <a:rPr lang="en-US" dirty="0"/>
              <a:t>Panels leak tested</a:t>
            </a:r>
          </a:p>
          <a:p>
            <a:pPr lvl="2"/>
            <a:r>
              <a:rPr lang="en-US" dirty="0"/>
              <a:t>At </a:t>
            </a:r>
            <a:r>
              <a:rPr lang="en-US" dirty="0" err="1"/>
              <a:t>U.Mn</a:t>
            </a:r>
            <a:r>
              <a:rPr lang="en-US" dirty="0"/>
              <a:t> before shipping</a:t>
            </a:r>
          </a:p>
          <a:p>
            <a:pPr lvl="2"/>
            <a:r>
              <a:rPr lang="en-US" dirty="0"/>
              <a:t>At FNAL after shipping</a:t>
            </a:r>
          </a:p>
          <a:p>
            <a:pPr lvl="1"/>
            <a:r>
              <a:rPr lang="en-US" dirty="0"/>
              <a:t>After assembly, planes leak tested</a:t>
            </a:r>
          </a:p>
          <a:p>
            <a:pPr lvl="2"/>
            <a:r>
              <a:rPr lang="en-US" dirty="0"/>
              <a:t>Precision setup, gets leak rate overnight</a:t>
            </a:r>
          </a:p>
          <a:p>
            <a:pPr lvl="2"/>
            <a:r>
              <a:rPr lang="en-US" dirty="0"/>
              <a:t>Long term leak test while planes are in storage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CB250F-06F6-F464-16C3-E84CF1E80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CD2572-9211-A480-4866-74B90D054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CB26F3-6D41-063B-C609-877E605A0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23</a:t>
            </a:fld>
            <a:endParaRPr lang="en-US"/>
          </a:p>
        </p:txBody>
      </p:sp>
      <p:pic>
        <p:nvPicPr>
          <p:cNvPr id="11" name="Picture 10" descr="A close-up of a machine&#10;&#10;Description automatically generated">
            <a:extLst>
              <a:ext uri="{FF2B5EF4-FFF2-40B4-BE49-F238E27FC236}">
                <a16:creationId xmlns:a16="http://schemas.microsoft.com/office/drawing/2014/main" id="{D5A3BDF1-94E8-7963-C058-7109E7A8A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539654" y="2165946"/>
            <a:ext cx="4525964" cy="3394472"/>
          </a:xfrm>
          <a:prstGeom prst="rect">
            <a:avLst/>
          </a:prstGeom>
        </p:spPr>
      </p:pic>
      <p:sp>
        <p:nvSpPr>
          <p:cNvPr id="12" name="Speech Bubble: Rectangle with Corners Rounded 11">
            <a:extLst>
              <a:ext uri="{FF2B5EF4-FFF2-40B4-BE49-F238E27FC236}">
                <a16:creationId xmlns:a16="http://schemas.microsoft.com/office/drawing/2014/main" id="{E6F437F5-FB15-24BE-7ABF-0B25C0922D58}"/>
              </a:ext>
            </a:extLst>
          </p:cNvPr>
          <p:cNvSpPr/>
          <p:nvPr/>
        </p:nvSpPr>
        <p:spPr>
          <a:xfrm>
            <a:off x="6629400" y="3352800"/>
            <a:ext cx="1756467" cy="340519"/>
          </a:xfrm>
          <a:prstGeom prst="wedgeRoundRectCallout">
            <a:avLst>
              <a:gd name="adj1" fmla="val 15844"/>
              <a:gd name="adj2" fmla="val 209153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Capillary to limit flow</a:t>
            </a: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A29055A2-89EB-83E6-6CF8-7EBAB8E4F6E0}"/>
              </a:ext>
            </a:extLst>
          </p:cNvPr>
          <p:cNvSpPr/>
          <p:nvPr/>
        </p:nvSpPr>
        <p:spPr>
          <a:xfrm>
            <a:off x="5105400" y="4841081"/>
            <a:ext cx="1257860" cy="340519"/>
          </a:xfrm>
          <a:prstGeom prst="wedgeRoundRectCallout">
            <a:avLst>
              <a:gd name="adj1" fmla="val -9851"/>
              <a:gd name="adj2" fmla="val -11692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100kPa supply</a:t>
            </a: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80C82D88-156D-95BC-AA0F-A555A02B4091}"/>
              </a:ext>
            </a:extLst>
          </p:cNvPr>
          <p:cNvSpPr/>
          <p:nvPr/>
        </p:nvSpPr>
        <p:spPr>
          <a:xfrm>
            <a:off x="5586117" y="5496204"/>
            <a:ext cx="1554302" cy="578882"/>
          </a:xfrm>
          <a:prstGeom prst="wedgeRoundRectCallout">
            <a:avLst>
              <a:gd name="adj1" fmla="val 86533"/>
              <a:gd name="adj2" fmla="val -27645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Read out pressure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sensor in panel</a:t>
            </a:r>
          </a:p>
        </p:txBody>
      </p:sp>
    </p:spTree>
    <p:extLst>
      <p:ext uri="{BB962C8B-B14F-4D97-AF65-F5344CB8AC3E}">
        <p14:creationId xmlns:p14="http://schemas.microsoft.com/office/powerpoint/2010/main" val="26526432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96A40E6D-DD97-23E3-FE7F-C48760F54BC3}"/>
              </a:ext>
            </a:extLst>
          </p:cNvPr>
          <p:cNvSpPr txBox="1"/>
          <p:nvPr/>
        </p:nvSpPr>
        <p:spPr>
          <a:xfrm>
            <a:off x="4758612" y="5387828"/>
            <a:ext cx="2196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>
                <a:solidFill>
                  <a:srgbClr val="7030A0"/>
                </a:solidFill>
              </a:rPr>
              <a:t>Drops ↔ Panel(s) removed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</a:rPr>
              <a:t>(later repaired)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49CC49F-F531-6048-E820-471689A6C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Leak Rate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1486FC-2AA5-1AE8-3168-5948944605F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Looks good so far! But…</a:t>
            </a:r>
          </a:p>
          <a:p>
            <a:pPr lvl="1"/>
            <a:r>
              <a:rPr lang="en-US" dirty="0"/>
              <a:t>Periodic repairs, not realistic in reality</a:t>
            </a:r>
          </a:p>
          <a:p>
            <a:pPr lvl="1"/>
            <a:r>
              <a:rPr lang="en-US" dirty="0"/>
              <a:t>Die out over time. Still worrisome</a:t>
            </a:r>
          </a:p>
          <a:p>
            <a:r>
              <a:rPr lang="en-US" dirty="0"/>
              <a:t>On the other hand</a:t>
            </a:r>
          </a:p>
          <a:p>
            <a:pPr lvl="1"/>
            <a:r>
              <a:rPr lang="en-US" dirty="0"/>
              <a:t>6 </a:t>
            </a:r>
            <a:r>
              <a:rPr lang="en-US" dirty="0" err="1"/>
              <a:t>sccm</a:t>
            </a:r>
            <a:r>
              <a:rPr lang="en-US" dirty="0"/>
              <a:t> ↔ 10</a:t>
            </a:r>
            <a:r>
              <a:rPr lang="en-US" baseline="30000" dirty="0"/>
              <a:t>-4</a:t>
            </a:r>
            <a:r>
              <a:rPr lang="en-US" dirty="0"/>
              <a:t> Torr</a:t>
            </a:r>
          </a:p>
          <a:p>
            <a:pPr lvl="1"/>
            <a:r>
              <a:rPr lang="en-US" dirty="0"/>
              <a:t>10</a:t>
            </a:r>
            <a:r>
              <a:rPr lang="en-US" baseline="30000" dirty="0"/>
              <a:t>-3</a:t>
            </a:r>
            <a:r>
              <a:rPr lang="en-US" dirty="0"/>
              <a:t> Torr ↔ 60 </a:t>
            </a:r>
            <a:r>
              <a:rPr lang="en-US" dirty="0" err="1"/>
              <a:t>sccm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is acceptable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507FAB-6AF1-EF88-5812-B1FD82CEA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5A3E4B-0711-8EEB-F3EA-334F8849E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9B065E-4BA4-CD3C-7CD5-D05E8360E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24</a:t>
            </a:fld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D65640B-4A2C-B0E2-5AB9-63597D29220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284505"/>
            <a:ext cx="4038600" cy="31573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A6D1733-0FE4-E078-C180-059C4B3F25AE}"/>
              </a:ext>
            </a:extLst>
          </p:cNvPr>
          <p:cNvSpPr txBox="1"/>
          <p:nvPr/>
        </p:nvSpPr>
        <p:spPr>
          <a:xfrm>
            <a:off x="5960736" y="3279428"/>
            <a:ext cx="1413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FF0000"/>
                </a:solidFill>
              </a:rPr>
              <a:t>6 </a:t>
            </a:r>
            <a:r>
              <a:rPr lang="en-US" sz="1200" dirty="0" err="1">
                <a:solidFill>
                  <a:srgbClr val="FF0000"/>
                </a:solidFill>
              </a:rPr>
              <a:t>sccm</a:t>
            </a:r>
            <a:r>
              <a:rPr lang="en-US" sz="1200" dirty="0">
                <a:solidFill>
                  <a:srgbClr val="FF0000"/>
                </a:solidFill>
              </a:rPr>
              <a:t> total budget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2BBB30-C79F-A2B2-C448-86296E887F91}"/>
              </a:ext>
            </a:extLst>
          </p:cNvPr>
          <p:cNvSpPr txBox="1"/>
          <p:nvPr/>
        </p:nvSpPr>
        <p:spPr>
          <a:xfrm>
            <a:off x="5867400" y="3836080"/>
            <a:ext cx="995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FF0000"/>
                </a:solidFill>
              </a:rPr>
              <a:t>3 </a:t>
            </a:r>
            <a:r>
              <a:rPr lang="en-US" sz="1200" dirty="0" err="1">
                <a:solidFill>
                  <a:srgbClr val="FF0000"/>
                </a:solidFill>
              </a:rPr>
              <a:t>sccm</a:t>
            </a:r>
            <a:r>
              <a:rPr lang="en-US" sz="1200" dirty="0">
                <a:solidFill>
                  <a:srgbClr val="FF0000"/>
                </a:solidFill>
              </a:rPr>
              <a:t> Plane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allotment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2C478B1-FC0D-5B53-447D-F302CCB58625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6955367" y="4437289"/>
            <a:ext cx="972154" cy="1212149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49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BCBD1-2331-80B3-A846-032086A134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Per-panel Gas Feed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D8E77-F2E4-C552-E3A2-C6DAD50BF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/>
              <a:t>Gas to any panel can be stopped without opening the DS</a:t>
            </a:r>
          </a:p>
          <a:p>
            <a:r>
              <a:rPr lang="en-US" sz="2800" dirty="0"/>
              <a:t>Do need to access IFB (back of DS)</a:t>
            </a:r>
          </a:p>
          <a:p>
            <a:pPr lvl="1"/>
            <a:r>
              <a:rPr lang="en-US" sz="2400" dirty="0"/>
              <a:t>Remote control being looked at</a:t>
            </a:r>
          </a:p>
          <a:p>
            <a:r>
              <a:rPr lang="en-US" sz="2800" dirty="0"/>
              <a:t>Check valves on exhaust side avoid the need for manual valves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C0AD3-F65A-CCAD-E1EC-B4072F4AB9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02886-0BDA-6F5A-3416-FEDF9E30B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EBED63-13E3-5ED7-5877-65332A06A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1203B3-C5A3-4834-B915-F07A12EFDAC3}" type="slidenum">
              <a:rPr lang="en-US" smtClean="0"/>
              <a:pPr/>
              <a:t>25</a:t>
            </a:fld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0827CCF-0414-6A42-B084-955833F0A426}"/>
              </a:ext>
            </a:extLst>
          </p:cNvPr>
          <p:cNvGrpSpPr/>
          <p:nvPr/>
        </p:nvGrpSpPr>
        <p:grpSpPr>
          <a:xfrm>
            <a:off x="457200" y="3774549"/>
            <a:ext cx="8233682" cy="2232433"/>
            <a:chOff x="457199" y="3893731"/>
            <a:chExt cx="8233682" cy="223243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EF41355-18B6-4922-A1FC-80A4BB413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212830"/>
                </a:clrFrom>
                <a:clrTo>
                  <a:srgbClr val="21283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57199" y="4563894"/>
              <a:ext cx="8229600" cy="1562270"/>
            </a:xfrm>
            <a:prstGeom prst="rect">
              <a:avLst/>
            </a:prstGeom>
          </p:spPr>
        </p:pic>
        <p:sp>
          <p:nvSpPr>
            <p:cNvPr id="29" name="Speech Bubble: Rectangle with Corners Rounded 28">
              <a:extLst>
                <a:ext uri="{FF2B5EF4-FFF2-40B4-BE49-F238E27FC236}">
                  <a16:creationId xmlns:a16="http://schemas.microsoft.com/office/drawing/2014/main" id="{3D2C2ABD-F6C0-0F2F-763D-A22AC17C3708}"/>
                </a:ext>
              </a:extLst>
            </p:cNvPr>
            <p:cNvSpPr/>
            <p:nvPr/>
          </p:nvSpPr>
          <p:spPr>
            <a:xfrm>
              <a:off x="5404941" y="4106919"/>
              <a:ext cx="1148259" cy="340519"/>
            </a:xfrm>
            <a:prstGeom prst="wedgeRoundRectCallout">
              <a:avLst>
                <a:gd name="adj1" fmla="val -28654"/>
                <a:gd name="adj2" fmla="val 86476"/>
                <a:gd name="adj3" fmla="val 16667"/>
              </a:avLst>
            </a:prstGeom>
            <a:solidFill>
              <a:srgbClr val="0202B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216 gas lines</a:t>
              </a:r>
            </a:p>
          </p:txBody>
        </p:sp>
        <p:sp>
          <p:nvSpPr>
            <p:cNvPr id="30" name="Speech Bubble: Rectangle with Corners Rounded 29">
              <a:extLst>
                <a:ext uri="{FF2B5EF4-FFF2-40B4-BE49-F238E27FC236}">
                  <a16:creationId xmlns:a16="http://schemas.microsoft.com/office/drawing/2014/main" id="{B296BD98-226C-B696-4866-53ED72ABB65F}"/>
                </a:ext>
              </a:extLst>
            </p:cNvPr>
            <p:cNvSpPr/>
            <p:nvPr/>
          </p:nvSpPr>
          <p:spPr>
            <a:xfrm>
              <a:off x="7799928" y="3893731"/>
              <a:ext cx="890953" cy="578882"/>
            </a:xfrm>
            <a:prstGeom prst="wedgeRoundRectCallout">
              <a:avLst>
                <a:gd name="adj1" fmla="val -39909"/>
                <a:gd name="adj2" fmla="val 85842"/>
                <a:gd name="adj3" fmla="val 16667"/>
              </a:avLst>
            </a:prstGeom>
            <a:solidFill>
              <a:srgbClr val="9F009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Standard</a:t>
              </a:r>
            </a:p>
            <a:p>
              <a:pPr algn="ctr"/>
              <a:r>
                <a:rPr lang="en-US" sz="1400" dirty="0"/>
                <a:t>Flange</a:t>
              </a:r>
            </a:p>
          </p:txBody>
        </p:sp>
        <p:sp>
          <p:nvSpPr>
            <p:cNvPr id="31" name="Speech Bubble: Rectangle with Corners Rounded 30">
              <a:extLst>
                <a:ext uri="{FF2B5EF4-FFF2-40B4-BE49-F238E27FC236}">
                  <a16:creationId xmlns:a16="http://schemas.microsoft.com/office/drawing/2014/main" id="{E1080049-9AFC-444D-B881-628769A6DD9D}"/>
                </a:ext>
              </a:extLst>
            </p:cNvPr>
            <p:cNvSpPr/>
            <p:nvPr/>
          </p:nvSpPr>
          <p:spPr>
            <a:xfrm>
              <a:off x="6553199" y="5148382"/>
              <a:ext cx="1222587" cy="578882"/>
            </a:xfrm>
            <a:prstGeom prst="wedgeRoundRectCallout">
              <a:avLst>
                <a:gd name="adj1" fmla="val -147201"/>
                <a:gd name="adj2" fmla="val -78535"/>
                <a:gd name="adj3" fmla="val 16667"/>
              </a:avLst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>
              <a:spAutoFit/>
            </a:bodyPr>
            <a:lstStyle/>
            <a:p>
              <a:pPr algn="ctr"/>
              <a:r>
                <a:rPr lang="en-US" sz="1400" dirty="0"/>
                <a:t>Closed valve</a:t>
              </a:r>
            </a:p>
            <a:p>
              <a:pPr algn="ctr"/>
              <a:r>
                <a:rPr lang="en-US" sz="1400" dirty="0"/>
                <a:t>(others open)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332150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8">
            <a:extLst>
              <a:ext uri="{FF2B5EF4-FFF2-40B4-BE49-F238E27FC236}">
                <a16:creationId xmlns:a16="http://schemas.microsoft.com/office/drawing/2014/main" id="{C503F555-1446-9448-070B-6242F66858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24347"/>
            <a:ext cx="4038600" cy="24776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7BCBD1-2331-80B3-A846-032086A13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Reverse Pressure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D8E77-F2E4-C552-E3A2-C6DAD50BFFC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Straws crush if ∆P&lt;0</a:t>
            </a:r>
          </a:p>
          <a:p>
            <a:pPr lvl="1"/>
            <a:r>
              <a:rPr lang="en-US" dirty="0"/>
              <a:t>Disconnected panel would be destroyed when DS was back filled</a:t>
            </a:r>
          </a:p>
          <a:p>
            <a:r>
              <a:rPr lang="en-US" dirty="0"/>
              <a:t>Custom, very low opening pressure check valve</a:t>
            </a:r>
          </a:p>
          <a:p>
            <a:pPr lvl="1"/>
            <a:r>
              <a:rPr lang="en-US" dirty="0"/>
              <a:t>Very little space!</a:t>
            </a:r>
          </a:p>
          <a:p>
            <a:pPr lvl="1"/>
            <a:r>
              <a:rPr lang="en-US" dirty="0"/>
              <a:t>No suitable commercial valve found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4C0AD3-F65A-CCAD-E1EC-B4072F4AB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602886-0BDA-6F5A-3416-FEDF9E30B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EBED63-13E3-5ED7-5877-65332A06A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26</a:t>
            </a:fld>
            <a:endParaRPr lang="en-US"/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0E98D2F2-8C8A-B4E0-00F7-B053DE47783C}"/>
              </a:ext>
            </a:extLst>
          </p:cNvPr>
          <p:cNvSpPr/>
          <p:nvPr/>
        </p:nvSpPr>
        <p:spPr>
          <a:xfrm>
            <a:off x="5769835" y="2819400"/>
            <a:ext cx="897665" cy="340519"/>
          </a:xfrm>
          <a:prstGeom prst="wedgeRoundRectCallout">
            <a:avLst>
              <a:gd name="adj1" fmla="val -45654"/>
              <a:gd name="adj2" fmla="val 225736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Glass ball</a:t>
            </a:r>
          </a:p>
        </p:txBody>
      </p:sp>
      <p:sp>
        <p:nvSpPr>
          <p:cNvPr id="14" name="Speech Bubble: Rectangle with Corners Rounded 13">
            <a:extLst>
              <a:ext uri="{FF2B5EF4-FFF2-40B4-BE49-F238E27FC236}">
                <a16:creationId xmlns:a16="http://schemas.microsoft.com/office/drawing/2014/main" id="{639CC27C-A573-35A4-7F55-9C3F0ABF3B81}"/>
              </a:ext>
            </a:extLst>
          </p:cNvPr>
          <p:cNvSpPr/>
          <p:nvPr/>
        </p:nvSpPr>
        <p:spPr>
          <a:xfrm>
            <a:off x="4800600" y="2289934"/>
            <a:ext cx="1016364" cy="340519"/>
          </a:xfrm>
          <a:prstGeom prst="wedgeRoundRectCallout">
            <a:avLst>
              <a:gd name="adj1" fmla="val -15933"/>
              <a:gd name="adj2" fmla="val 470291"/>
              <a:gd name="adj3" fmla="val 16667"/>
            </a:avLst>
          </a:prstGeom>
          <a:solidFill>
            <a:srgbClr val="B951C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O-ring seat</a:t>
            </a:r>
          </a:p>
        </p:txBody>
      </p:sp>
      <p:sp>
        <p:nvSpPr>
          <p:cNvPr id="15" name="Speech Bubble: Rectangle with Corners Rounded 14">
            <a:extLst>
              <a:ext uri="{FF2B5EF4-FFF2-40B4-BE49-F238E27FC236}">
                <a16:creationId xmlns:a16="http://schemas.microsoft.com/office/drawing/2014/main" id="{27CF0784-8C43-45E2-D181-D89AE726982E}"/>
              </a:ext>
            </a:extLst>
          </p:cNvPr>
          <p:cNvSpPr/>
          <p:nvPr/>
        </p:nvSpPr>
        <p:spPr>
          <a:xfrm>
            <a:off x="5766444" y="4565378"/>
            <a:ext cx="1477868" cy="578882"/>
          </a:xfrm>
          <a:prstGeom prst="wedgeRoundRectCallout">
            <a:avLst>
              <a:gd name="adj1" fmla="val -78248"/>
              <a:gd name="adj2" fmla="val -10922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3D-printed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removable insert</a:t>
            </a:r>
          </a:p>
        </p:txBody>
      </p:sp>
      <p:sp>
        <p:nvSpPr>
          <p:cNvPr id="17" name="Speech Bubble: Rectangle with Corners Rounded 16">
            <a:extLst>
              <a:ext uri="{FF2B5EF4-FFF2-40B4-BE49-F238E27FC236}">
                <a16:creationId xmlns:a16="http://schemas.microsoft.com/office/drawing/2014/main" id="{08D8D2E6-F3B2-8559-3409-F353DFAB33B3}"/>
              </a:ext>
            </a:extLst>
          </p:cNvPr>
          <p:cNvSpPr/>
          <p:nvPr/>
        </p:nvSpPr>
        <p:spPr>
          <a:xfrm>
            <a:off x="5101813" y="5081534"/>
            <a:ext cx="1057247" cy="578882"/>
          </a:xfrm>
          <a:prstGeom prst="wedgeRoundRectCallout">
            <a:avLst>
              <a:gd name="adj1" fmla="val -36070"/>
              <a:gd name="adj2" fmla="val -15040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Bottom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Open to DS</a:t>
            </a:r>
          </a:p>
        </p:txBody>
      </p:sp>
    </p:spTree>
    <p:extLst>
      <p:ext uri="{BB962C8B-B14F-4D97-AF65-F5344CB8AC3E}">
        <p14:creationId xmlns:p14="http://schemas.microsoft.com/office/powerpoint/2010/main" val="12105304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Content Placeholder 14">
            <a:extLst>
              <a:ext uri="{FF2B5EF4-FFF2-40B4-BE49-F238E27FC236}">
                <a16:creationId xmlns:a16="http://schemas.microsoft.com/office/drawing/2014/main" id="{18E6E8D9-6A38-C9F9-15DE-A65E6DAFDC5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097" b="-1"/>
          <a:stretch/>
        </p:blipFill>
        <p:spPr>
          <a:xfrm>
            <a:off x="4648200" y="3733800"/>
            <a:ext cx="4038600" cy="23923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5BB706A-A56E-FC80-AF82-9548665E1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Frame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06870-BBEC-AE93-53EC-92EEA26859F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Kinematic mount for each station</a:t>
            </a:r>
          </a:p>
          <a:p>
            <a:r>
              <a:rPr lang="en-US" dirty="0"/>
              <a:t>No stress</a:t>
            </a:r>
            <a:br>
              <a:rPr lang="en-US" dirty="0"/>
            </a:br>
            <a:r>
              <a:rPr lang="en-US" dirty="0"/>
              <a:t>→ stable metrology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64775-F67F-CA65-E9F7-EAA1EE5E2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60FCD-CCBC-B423-9129-5C52CBEC6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3A83CC-AEE3-84BB-20A5-FF6E2F354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27</a:t>
            </a:fld>
            <a:endParaRPr lang="en-US"/>
          </a:p>
        </p:txBody>
      </p:sp>
      <p:pic>
        <p:nvPicPr>
          <p:cNvPr id="12" name="Content Placeholder 8">
            <a:extLst>
              <a:ext uri="{FF2B5EF4-FFF2-40B4-BE49-F238E27FC236}">
                <a16:creationId xmlns:a16="http://schemas.microsoft.com/office/drawing/2014/main" id="{7C737A83-32EF-6C55-517A-D0316C926F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806"/>
          <a:stretch/>
        </p:blipFill>
        <p:spPr>
          <a:xfrm>
            <a:off x="4648200" y="1600200"/>
            <a:ext cx="4038600" cy="2018507"/>
          </a:xfrm>
          <a:prstGeom prst="rect">
            <a:avLst/>
          </a:prstGeom>
        </p:spPr>
      </p:pic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BCD2B7D5-0756-F2AB-9AD7-7235E6807614}"/>
              </a:ext>
            </a:extLst>
          </p:cNvPr>
          <p:cNvSpPr/>
          <p:nvPr/>
        </p:nvSpPr>
        <p:spPr>
          <a:xfrm>
            <a:off x="4648200" y="1696170"/>
            <a:ext cx="1841515" cy="646986"/>
          </a:xfrm>
          <a:prstGeom prst="wedgeRoundRectCallout">
            <a:avLst>
              <a:gd name="adj1" fmla="val 53492"/>
              <a:gd name="adj2" fmla="val 189984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 dirty="0"/>
              <a:t>Sphere in Cup (left)</a:t>
            </a:r>
          </a:p>
          <a:p>
            <a:pPr algn="ctr"/>
            <a:r>
              <a:rPr lang="en-US" sz="1600" dirty="0" err="1"/>
              <a:t>xyz</a:t>
            </a:r>
            <a:r>
              <a:rPr lang="en-US" sz="1600" dirty="0"/>
              <a:t> constraint</a:t>
            </a:r>
          </a:p>
        </p:txBody>
      </p:sp>
      <p:sp>
        <p:nvSpPr>
          <p:cNvPr id="19" name="Speech Bubble: Rectangle with Corners Rounded 18">
            <a:extLst>
              <a:ext uri="{FF2B5EF4-FFF2-40B4-BE49-F238E27FC236}">
                <a16:creationId xmlns:a16="http://schemas.microsoft.com/office/drawing/2014/main" id="{861B0721-6AA9-A71A-BB97-50A7C3B1FFBB}"/>
              </a:ext>
            </a:extLst>
          </p:cNvPr>
          <p:cNvSpPr/>
          <p:nvPr/>
        </p:nvSpPr>
        <p:spPr>
          <a:xfrm>
            <a:off x="4648200" y="3962400"/>
            <a:ext cx="2227873" cy="646986"/>
          </a:xfrm>
          <a:prstGeom prst="wedgeRoundRectCallout">
            <a:avLst>
              <a:gd name="adj1" fmla="val 29601"/>
              <a:gd name="adj2" fmla="val 176735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 dirty="0"/>
              <a:t>Sphere in Groove (right)</a:t>
            </a:r>
          </a:p>
          <a:p>
            <a:pPr algn="ctr"/>
            <a:r>
              <a:rPr lang="en-US" sz="1600" dirty="0" err="1"/>
              <a:t>yz</a:t>
            </a:r>
            <a:r>
              <a:rPr lang="en-US" sz="1600" dirty="0"/>
              <a:t> constraint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64C3465-C5B6-0AD8-D8A4-1BDA21D6E67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212830"/>
              </a:clrFrom>
              <a:clrTo>
                <a:srgbClr val="212830">
                  <a:alpha val="0"/>
                </a:srgbClr>
              </a:clrTo>
            </a:clrChange>
          </a:blip>
          <a:srcRect t="22577" b="11721"/>
          <a:stretch/>
        </p:blipFill>
        <p:spPr>
          <a:xfrm>
            <a:off x="457200" y="3768045"/>
            <a:ext cx="4038600" cy="2362200"/>
          </a:xfrm>
          <a:prstGeom prst="rect">
            <a:avLst/>
          </a:prstGeom>
        </p:spPr>
      </p:pic>
      <p:sp>
        <p:nvSpPr>
          <p:cNvPr id="22" name="Speech Bubble: Rectangle with Corners Rounded 21">
            <a:extLst>
              <a:ext uri="{FF2B5EF4-FFF2-40B4-BE49-F238E27FC236}">
                <a16:creationId xmlns:a16="http://schemas.microsoft.com/office/drawing/2014/main" id="{4433ACFF-ABAA-5319-C276-37510F155D7D}"/>
              </a:ext>
            </a:extLst>
          </p:cNvPr>
          <p:cNvSpPr/>
          <p:nvPr/>
        </p:nvSpPr>
        <p:spPr>
          <a:xfrm>
            <a:off x="635381" y="3863181"/>
            <a:ext cx="1841119" cy="646986"/>
          </a:xfrm>
          <a:prstGeom prst="wedgeRoundRectCallout">
            <a:avLst>
              <a:gd name="adj1" fmla="val 87692"/>
              <a:gd name="adj2" fmla="val 169795"/>
              <a:gd name="adj3" fmla="val 1666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en-US" sz="1600" dirty="0"/>
              <a:t>Pin in slot (bottom)</a:t>
            </a:r>
          </a:p>
          <a:p>
            <a:pPr algn="ctr"/>
            <a:r>
              <a:rPr lang="en-US" sz="1600" dirty="0"/>
              <a:t>z constraint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05881B3-AAE5-BC0D-0772-DAFB6C040791}"/>
              </a:ext>
            </a:extLst>
          </p:cNvPr>
          <p:cNvSpPr txBox="1"/>
          <p:nvPr/>
        </p:nvSpPr>
        <p:spPr>
          <a:xfrm>
            <a:off x="7391400" y="1828800"/>
            <a:ext cx="1143000" cy="30777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Check Valves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D0718E6-6B0F-95D4-D425-24924B00CA05}"/>
              </a:ext>
            </a:extLst>
          </p:cNvPr>
          <p:cNvCxnSpPr>
            <a:stCxn id="23" idx="2"/>
          </p:cNvCxnSpPr>
          <p:nvPr/>
        </p:nvCxnSpPr>
        <p:spPr>
          <a:xfrm flipH="1">
            <a:off x="7543800" y="2136577"/>
            <a:ext cx="419100" cy="378023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84AB80E-6696-A6FE-FDC3-5B42F67F4E9A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7962900" y="2136577"/>
            <a:ext cx="152400" cy="307777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958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88E5A-D37A-9509-985A-7FCCC7DA4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&amp; Future R&amp;D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7A9E4-1BF4-E4C8-7C6F-4067EF2AA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dirty="0"/>
              <a:t>Straws are an appealing option for</a:t>
            </a:r>
            <a:br>
              <a:rPr lang="en-US" dirty="0"/>
            </a:br>
            <a:r>
              <a:rPr lang="en-US" dirty="0"/>
              <a:t>low mass, high-rate detectors</a:t>
            </a:r>
          </a:p>
          <a:p>
            <a:r>
              <a:rPr lang="en-US" dirty="0"/>
              <a:t>Looking into even lighter straws for Mu2e-II (and possibly other applications)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C9AFAA-59CC-26D2-6617-2B9E1278C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3315D1-FE48-54DE-52A3-3B9219388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43FE8F-D727-6928-89C3-B1EFF67A9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02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Beam Structure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C2E3D487-431D-678E-2FBE-CB5ED7DB57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anchor="b">
            <a:normAutofit/>
          </a:bodyPr>
          <a:lstStyle/>
          <a:p>
            <a:r>
              <a:rPr lang="en-US" dirty="0"/>
              <a:t>1700 </a:t>
            </a:r>
            <a:r>
              <a:rPr lang="en-US" dirty="0" err="1"/>
              <a:t>nsec</a:t>
            </a:r>
            <a:r>
              <a:rPr lang="en-US" dirty="0"/>
              <a:t> set by Delivery Ring</a:t>
            </a:r>
          </a:p>
          <a:p>
            <a:r>
              <a:rPr lang="en-US" dirty="0"/>
              <a:t>700 ns wait to allow fast decays to finish</a:t>
            </a:r>
          </a:p>
          <a:p>
            <a:pPr lvl="1"/>
            <a:r>
              <a:rPr lang="en-US" dirty="0"/>
              <a:t>But tracker still gets hits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1203B3-C5A3-4834-B915-F07A12EFDAC3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D5BD415-8F3F-14AE-1077-D3B114C056D3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1620577"/>
            <a:ext cx="3825469" cy="4551622"/>
            <a:chOff x="3934047" y="1602364"/>
            <a:chExt cx="2695353" cy="3206987"/>
          </a:xfrm>
        </p:grpSpPr>
        <p:pic>
          <p:nvPicPr>
            <p:cNvPr id="31" name="Picture 30" descr="C:\aseet\mu2e\Docs\Requirements\Tracker\timeline.png">
              <a:extLst>
                <a:ext uri="{FF2B5EF4-FFF2-40B4-BE49-F238E27FC236}">
                  <a16:creationId xmlns:a16="http://schemas.microsoft.com/office/drawing/2014/main" id="{43D9FF92-3995-8083-8F3E-8C856DA7F91D}"/>
                </a:ext>
              </a:extLst>
            </p:cNvPr>
            <p:cNvPicPr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212" t="-1" r="4079" b="12478"/>
            <a:stretch/>
          </p:blipFill>
          <p:spPr bwMode="auto">
            <a:xfrm>
              <a:off x="3934047" y="1731052"/>
              <a:ext cx="2695353" cy="303212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D240586-0F0F-DA1F-37EE-15318D5700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73956" y="3510516"/>
              <a:ext cx="0" cy="1278156"/>
            </a:xfrm>
            <a:prstGeom prst="line">
              <a:avLst/>
            </a:prstGeom>
            <a:ln w="635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19B3DD5-738C-B52B-5E39-672E0435FC9C}"/>
                </a:ext>
              </a:extLst>
            </p:cNvPr>
            <p:cNvSpPr txBox="1"/>
            <p:nvPr/>
          </p:nvSpPr>
          <p:spPr>
            <a:xfrm>
              <a:off x="5105400" y="3363774"/>
              <a:ext cx="7979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Live</a:t>
              </a:r>
            </a:p>
            <a:p>
              <a:pPr algn="ctr"/>
              <a:r>
                <a:rPr lang="en-US" sz="1400" dirty="0">
                  <a:solidFill>
                    <a:srgbClr val="00B050"/>
                  </a:solidFill>
                </a:rPr>
                <a:t>Window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CDD6BA0-1A6A-3301-70CF-4F14E1E391EC}"/>
                </a:ext>
              </a:extLst>
            </p:cNvPr>
            <p:cNvSpPr txBox="1"/>
            <p:nvPr/>
          </p:nvSpPr>
          <p:spPr>
            <a:xfrm rot="16200000">
              <a:off x="3918736" y="4309053"/>
              <a:ext cx="692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7030A0"/>
                  </a:solidFill>
                </a:rPr>
                <a:t>Muons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C089234-3246-A12D-8D25-21F554B38A13}"/>
                </a:ext>
              </a:extLst>
            </p:cNvPr>
            <p:cNvSpPr txBox="1"/>
            <p:nvPr/>
          </p:nvSpPr>
          <p:spPr>
            <a:xfrm>
              <a:off x="4139439" y="1602364"/>
              <a:ext cx="1461367" cy="1517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sz="1400" dirty="0">
                  <a:solidFill>
                    <a:srgbClr val="0070C0"/>
                  </a:solidFill>
                </a:rPr>
                <a:t>Protons at Production target</a:t>
              </a:r>
            </a:p>
          </p:txBody>
        </p:sp>
        <p:cxnSp>
          <p:nvCxnSpPr>
            <p:cNvPr id="36" name="Connector: Elbow 35">
              <a:extLst>
                <a:ext uri="{FF2B5EF4-FFF2-40B4-BE49-F238E27FC236}">
                  <a16:creationId xmlns:a16="http://schemas.microsoft.com/office/drawing/2014/main" id="{82CB01B2-F294-BB4F-31FD-25B0660895C2}"/>
                </a:ext>
              </a:extLst>
            </p:cNvPr>
            <p:cNvCxnSpPr>
              <a:cxnSpLocks/>
              <a:stCxn id="35" idx="1"/>
            </p:cNvCxnSpPr>
            <p:nvPr/>
          </p:nvCxnSpPr>
          <p:spPr>
            <a:xfrm rot="10800000" flipV="1">
              <a:off x="3987737" y="1678262"/>
              <a:ext cx="151702" cy="231876"/>
            </a:xfrm>
            <a:prstGeom prst="bentConnector2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6" name="Picture 6" descr="Stopping_Target_muon_to_electron_blowup">
            <a:extLst>
              <a:ext uri="{FF2B5EF4-FFF2-40B4-BE49-F238E27FC236}">
                <a16:creationId xmlns:a16="http://schemas.microsoft.com/office/drawing/2014/main" id="{E421D335-377C-6253-4D12-2BEDCD73F6F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19"/>
          <a:stretch/>
        </p:blipFill>
        <p:spPr bwMode="auto">
          <a:xfrm>
            <a:off x="4888432" y="1600200"/>
            <a:ext cx="3188767" cy="2160002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CB14EF59-2BE1-0EC3-3D4F-9FA72076E676}"/>
              </a:ext>
            </a:extLst>
          </p:cNvPr>
          <p:cNvSpPr txBox="1"/>
          <p:nvPr/>
        </p:nvSpPr>
        <p:spPr>
          <a:xfrm rot="20631931">
            <a:off x="4828558" y="2277453"/>
            <a:ext cx="21140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Thin Al disks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Stop &gt;50% of muons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097EA07-42ED-AF4B-C281-86D8177154AF}"/>
              </a:ext>
            </a:extLst>
          </p:cNvPr>
          <p:cNvSpPr txBox="1"/>
          <p:nvPr/>
        </p:nvSpPr>
        <p:spPr>
          <a:xfrm>
            <a:off x="879942" y="3868477"/>
            <a:ext cx="67518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FF0000"/>
                </a:solidFill>
              </a:rPr>
              <a:t>Electrons</a:t>
            </a:r>
          </a:p>
        </p:txBody>
      </p: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900A7263-188A-599F-2BFE-61036E7C0718}"/>
              </a:ext>
            </a:extLst>
          </p:cNvPr>
          <p:cNvCxnSpPr>
            <a:cxnSpLocks/>
            <a:stCxn id="53" idx="1"/>
          </p:cNvCxnSpPr>
          <p:nvPr/>
        </p:nvCxnSpPr>
        <p:spPr>
          <a:xfrm rot="10800000" flipV="1">
            <a:off x="664634" y="3976198"/>
            <a:ext cx="215308" cy="329081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6CD4A93-F7C3-4576-AA2F-71D5A6392E74}"/>
              </a:ext>
            </a:extLst>
          </p:cNvPr>
          <p:cNvCxnSpPr>
            <a:cxnSpLocks/>
          </p:cNvCxnSpPr>
          <p:nvPr/>
        </p:nvCxnSpPr>
        <p:spPr>
          <a:xfrm flipV="1">
            <a:off x="3886200" y="4281861"/>
            <a:ext cx="0" cy="1814065"/>
          </a:xfrm>
          <a:prstGeom prst="line">
            <a:avLst/>
          </a:prstGeom>
          <a:ln w="635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F09D4C34-9FFC-B79C-21D3-8FB6C4D7B84B}"/>
              </a:ext>
            </a:extLst>
          </p:cNvPr>
          <p:cNvSpPr/>
          <p:nvPr/>
        </p:nvSpPr>
        <p:spPr>
          <a:xfrm>
            <a:off x="570379" y="6113588"/>
            <a:ext cx="3712290" cy="1007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86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Solenoid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b"/>
          <a:lstStyle/>
          <a:p>
            <a:r>
              <a:rPr lang="en-US" dirty="0"/>
              <a:t>Graded field pushes decay products forward</a:t>
            </a:r>
          </a:p>
          <a:p>
            <a:r>
              <a:rPr lang="en-US" dirty="0"/>
              <a:t>Uniform field around tracker</a:t>
            </a:r>
          </a:p>
        </p:txBody>
      </p:sp>
      <p:pic>
        <p:nvPicPr>
          <p:cNvPr id="5" name="Picture 6" descr="MIT_Figures_0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11300"/>
            <a:ext cx="6400800" cy="353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mu2edisk.pdf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80" t="37332" r="8604" b="49337"/>
          <a:stretch/>
        </p:blipFill>
        <p:spPr>
          <a:xfrm>
            <a:off x="3810000" y="1447800"/>
            <a:ext cx="3892607" cy="2197947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348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EA069906-557A-8C8D-FBE2-095BF9A60370}"/>
              </a:ext>
            </a:extLst>
          </p:cNvPr>
          <p:cNvGrpSpPr>
            <a:grpSpLocks noChangeAspect="1"/>
          </p:cNvGrpSpPr>
          <p:nvPr/>
        </p:nvGrpSpPr>
        <p:grpSpPr>
          <a:xfrm>
            <a:off x="457200" y="2209800"/>
            <a:ext cx="4044139" cy="1935163"/>
            <a:chOff x="1978150" y="3393941"/>
            <a:chExt cx="6099050" cy="2918460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79D47F34-5A8E-7BEB-210C-EE843AE69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0511503">
              <a:off x="1978150" y="4249742"/>
              <a:ext cx="5969612" cy="12950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D4A64C1-BF9B-1BDC-6ABC-2A39A435D4A3}"/>
                </a:ext>
              </a:extLst>
            </p:cNvPr>
            <p:cNvPicPr/>
            <p:nvPr/>
          </p:nvPicPr>
          <p:blipFill rotWithShape="1"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78"/>
            <a:stretch/>
          </p:blipFill>
          <p:spPr>
            <a:xfrm>
              <a:off x="4114800" y="3393941"/>
              <a:ext cx="3962400" cy="291846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Cosmic Ray Veto (CRV)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r>
              <a:rPr lang="en-US" sz="2800" dirty="0"/>
              <a:t>By design, covers as much as possible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4D7A8249-091B-8B6E-676B-D9F3BB7EC2F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To access tracker:</a:t>
            </a:r>
          </a:p>
          <a:p>
            <a:pPr lvl="1"/>
            <a:r>
              <a:rPr lang="en-US" dirty="0"/>
              <a:t>Pull back piece of CRV</a:t>
            </a:r>
          </a:p>
          <a:p>
            <a:pPr lvl="1"/>
            <a:r>
              <a:rPr lang="en-US" dirty="0"/>
              <a:t>Open DS</a:t>
            </a:r>
          </a:p>
          <a:p>
            <a:pPr lvl="1"/>
            <a:r>
              <a:rPr lang="en-US" dirty="0"/>
              <a:t>Pull detector “train” out</a:t>
            </a:r>
          </a:p>
          <a:p>
            <a:r>
              <a:rPr lang="en-US" dirty="0"/>
              <a:t>Slow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5</a:t>
            </a:fld>
            <a:endParaRPr lang="en-US"/>
          </a:p>
        </p:txBody>
      </p:sp>
      <p:pic>
        <p:nvPicPr>
          <p:cNvPr id="9" name="Picture 5">
            <a:extLst>
              <a:ext uri="{FF2B5EF4-FFF2-40B4-BE49-F238E27FC236}">
                <a16:creationId xmlns:a16="http://schemas.microsoft.com/office/drawing/2014/main" id="{37349F11-2449-3289-218B-005D6E515C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" t="11544" r="50" b="15259"/>
          <a:stretch/>
        </p:blipFill>
        <p:spPr bwMode="auto">
          <a:xfrm>
            <a:off x="3641390" y="3871652"/>
            <a:ext cx="5045410" cy="225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920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Particles at Tracker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anchor="ctr">
            <a:normAutofit lnSpcReduction="10000"/>
          </a:bodyPr>
          <a:lstStyle/>
          <a:p>
            <a:r>
              <a:rPr lang="en-US" dirty="0"/>
              <a:t>Before live time</a:t>
            </a:r>
          </a:p>
          <a:p>
            <a:pPr lvl="1"/>
            <a:r>
              <a:rPr lang="en-US" dirty="0"/>
              <a:t>Electrons “flash” scattering off target</a:t>
            </a:r>
          </a:p>
          <a:p>
            <a:pPr lvl="1"/>
            <a:r>
              <a:rPr lang="en-US" dirty="0"/>
              <a:t>Fast decay products</a:t>
            </a:r>
          </a:p>
          <a:p>
            <a:r>
              <a:rPr lang="en-US" dirty="0"/>
              <a:t>Lot of hits to recover from!</a:t>
            </a:r>
          </a:p>
          <a:p>
            <a:r>
              <a:rPr lang="en-US" dirty="0"/>
              <a:t>Extending into live time</a:t>
            </a:r>
          </a:p>
          <a:p>
            <a:pPr lvl="1"/>
            <a:r>
              <a:rPr lang="en-US" dirty="0"/>
              <a:t>Protons from Nuclear breakup</a:t>
            </a:r>
          </a:p>
          <a:p>
            <a:pPr lvl="1"/>
            <a:r>
              <a:rPr lang="en-US" dirty="0"/>
              <a:t>Decay in Orbit (DIO)</a:t>
            </a:r>
            <a:br>
              <a:rPr lang="en-US" dirty="0"/>
            </a:br>
            <a:r>
              <a:rPr lang="en-US" dirty="0"/>
              <a:t>i.e. usual </a:t>
            </a:r>
            <a:r>
              <a:rPr lang="el-GR" dirty="0"/>
              <a:t>μ→</a:t>
            </a:r>
            <a:r>
              <a:rPr lang="en-US" dirty="0"/>
              <a:t>e</a:t>
            </a:r>
            <a:r>
              <a:rPr lang="el-GR" dirty="0"/>
              <a:t>ν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F1203B3-C5A3-4834-B915-F07A12EFDAC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168" name="Content Placeholder 7167">
            <a:extLst>
              <a:ext uri="{FF2B5EF4-FFF2-40B4-BE49-F238E27FC236}">
                <a16:creationId xmlns:a16="http://schemas.microsoft.com/office/drawing/2014/main" id="{F575FAA9-09B7-AAE2-06A1-8639878BABC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b">
            <a:normAutofit lnSpcReduction="10000"/>
          </a:bodyPr>
          <a:lstStyle/>
          <a:p>
            <a:r>
              <a:rPr lang="en-US" dirty="0"/>
              <a:t>DIO</a:t>
            </a:r>
          </a:p>
          <a:p>
            <a:pPr lvl="1"/>
            <a:r>
              <a:rPr lang="en-US" dirty="0"/>
              <a:t>Mostly &lt;½ </a:t>
            </a:r>
            <a:r>
              <a:rPr lang="en-US" dirty="0" err="1"/>
              <a:t>m</a:t>
            </a:r>
            <a:r>
              <a:rPr lang="en-US" baseline="-25000" dirty="0" err="1"/>
              <a:t>μ</a:t>
            </a:r>
            <a:endParaRPr lang="en-US" baseline="-25000" dirty="0"/>
          </a:p>
          <a:p>
            <a:pPr lvl="1"/>
            <a:r>
              <a:rPr lang="en-US" dirty="0"/>
              <a:t>Nuclear recoil smears up to near 105MeV</a:t>
            </a:r>
          </a:p>
        </p:txBody>
      </p:sp>
      <p:pic>
        <p:nvPicPr>
          <p:cNvPr id="7169" name="Content Placeholder 16">
            <a:extLst>
              <a:ext uri="{FF2B5EF4-FFF2-40B4-BE49-F238E27FC236}">
                <a16:creationId xmlns:a16="http://schemas.microsoft.com/office/drawing/2014/main" id="{B08AE6F6-D505-627A-1C81-C21E051A31D5}"/>
              </a:ext>
            </a:extLst>
          </p:cNvPr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5" t="1915" r="1631" b="13650"/>
          <a:stretch/>
        </p:blipFill>
        <p:spPr bwMode="auto">
          <a:xfrm>
            <a:off x="4648200" y="1600200"/>
            <a:ext cx="4038600" cy="25709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1796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78C7E-2BA7-82FC-1574-E4ECF2070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Tracker Requirements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BFFA54E-E80F-E659-59D2-55A40D21F2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Near zero material down the center</a:t>
            </a:r>
            <a:br>
              <a:rPr lang="en-US" dirty="0"/>
            </a:br>
            <a:r>
              <a:rPr lang="en-US" dirty="0"/>
              <a:t>↔ ambient vacuum</a:t>
            </a:r>
          </a:p>
          <a:p>
            <a:pPr lvl="1"/>
            <a:r>
              <a:rPr lang="en-US" dirty="0"/>
              <a:t>Lot of unstopped muons, electron flash, DIO</a:t>
            </a:r>
          </a:p>
          <a:p>
            <a:pPr lvl="1"/>
            <a:r>
              <a:rPr lang="en-US" dirty="0"/>
              <a:t>Even if tracker could handle it, scattering would create background</a:t>
            </a:r>
          </a:p>
          <a:p>
            <a:r>
              <a:rPr lang="en-US" dirty="0"/>
              <a:t>Low mass in active region</a:t>
            </a:r>
          </a:p>
          <a:p>
            <a:pPr lvl="1"/>
            <a:r>
              <a:rPr lang="en-US" dirty="0"/>
              <a:t>105MeV electrons scatter a lot</a:t>
            </a:r>
          </a:p>
          <a:p>
            <a:r>
              <a:rPr lang="en-US" dirty="0"/>
              <a:t>Momentum resolution</a:t>
            </a:r>
          </a:p>
          <a:p>
            <a:pPr lvl="1"/>
            <a:r>
              <a:rPr lang="en-US" dirty="0"/>
              <a:t>Primary tool to reject background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E4E888-0689-5787-7DEC-753FB4874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E77BEB-65B7-8A3A-4956-9DEC4F371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8DBE49-5AD3-1F50-5986-1C8CEEB2D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9748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B97AC-E7EB-469A-AE9B-E9A754B4E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Straw Tracker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E8B477-A654-E730-C488-2CEC01A221E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Small cylindrical volumes tolerate large pressure differential with minimum material</a:t>
            </a:r>
          </a:p>
          <a:p>
            <a:r>
              <a:rPr lang="en-US" dirty="0"/>
              <a:t>Fine segmentation gives low occupancy</a:t>
            </a:r>
          </a:p>
          <a:p>
            <a:r>
              <a:rPr lang="en-US" dirty="0"/>
              <a:t>Successfully used in previous experiments </a:t>
            </a:r>
          </a:p>
          <a:p>
            <a:pPr lvl="1"/>
            <a:r>
              <a:rPr lang="en-US" dirty="0"/>
              <a:t>Most recently, g-2 used essentially identical straws in vacuum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4B6710-A4CC-47CD-D415-536AFCBA1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096E1-2E3C-EDBF-8947-005930162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90B46-6FD9-84CB-6587-027FC91DF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8</a:t>
            </a:fld>
            <a:endParaRPr lang="en-US"/>
          </a:p>
        </p:txBody>
      </p:sp>
      <p:pic>
        <p:nvPicPr>
          <p:cNvPr id="12" name="Picture 2" descr="Compressed gaseous hydrogen | Fuel Cell Electric Buses">
            <a:extLst>
              <a:ext uri="{FF2B5EF4-FFF2-40B4-BE49-F238E27FC236}">
                <a16:creationId xmlns:a16="http://schemas.microsoft.com/office/drawing/2014/main" id="{B335598B-F7E9-FBB9-3AA3-7C352171F6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53"/>
          <a:stretch/>
        </p:blipFill>
        <p:spPr bwMode="auto">
          <a:xfrm>
            <a:off x="4648200" y="1600200"/>
            <a:ext cx="4038600" cy="154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Mu2e Material for Speakers">
            <a:extLst>
              <a:ext uri="{FF2B5EF4-FFF2-40B4-BE49-F238E27FC236}">
                <a16:creationId xmlns:a16="http://schemas.microsoft.com/office/drawing/2014/main" id="{9C1FE910-C927-602A-6A35-71092D5BAE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9" t="33764" r="31001" b="14576"/>
          <a:stretch/>
        </p:blipFill>
        <p:spPr bwMode="auto">
          <a:xfrm>
            <a:off x="4648200" y="2838964"/>
            <a:ext cx="4038600" cy="328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802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5A91E-FAF4-0720-694A-7F428DB49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Tracker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BD592F-2E90-8C5C-AAA0-54B874F2E344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Straws parallel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Difficult to keep mechanical support and readout out of active volume</a:t>
                </a:r>
              </a:p>
              <a:p>
                <a:r>
                  <a:rPr lang="en-US" dirty="0"/>
                  <a:t>Straws Transverse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Mass easily moved out of active volume</a:t>
                </a:r>
              </a:p>
              <a:p>
                <a:pPr lvl="1"/>
                <a:r>
                  <a:rPr lang="en-US" dirty="0"/>
                  <a:t>Difficult pattern recognition</a:t>
                </a:r>
              </a:p>
              <a:p>
                <a:pPr lvl="1"/>
                <a:r>
                  <a:rPr lang="en-US" dirty="0"/>
                  <a:t>“Time division” helps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FBD592F-2E90-8C5C-AAA0-54B874F2E3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2715" t="-2291" r="-4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AFDF35-50EB-7E0B-DD38-49894C53D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Jan 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3E4C9C-2623-666A-801C-8DE0E8685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Mukherjee, Fermilab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78F4EE-1250-809A-745E-C474772F7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03B3-C5A3-4834-B915-F07A12EFDAC3}" type="slidenum">
              <a:rPr lang="en-US" smtClean="0"/>
              <a:t>9</a:t>
            </a:fld>
            <a:endParaRPr lang="en-US"/>
          </a:p>
        </p:txBody>
      </p:sp>
      <p:pic>
        <p:nvPicPr>
          <p:cNvPr id="8" name="Content Placeholder 7" descr="A group of people working on a round table&#10;&#10;Description automatically generated">
            <a:extLst>
              <a:ext uri="{FF2B5EF4-FFF2-40B4-BE49-F238E27FC236}">
                <a16:creationId xmlns:a16="http://schemas.microsoft.com/office/drawing/2014/main" id="{F9ABE1AC-526E-9CA8-0615-DBE653B28F4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6436" t="19960" r="25458" b="22260"/>
          <a:stretch/>
        </p:blipFill>
        <p:spPr>
          <a:xfrm>
            <a:off x="4648200" y="2578326"/>
            <a:ext cx="4038600" cy="256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471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wrap="none" rtlCol="0" anchor="ctr">
        <a:spAutoFit/>
      </a:bodyPr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6255</TotalTime>
  <Words>1312</Words>
  <Application>Microsoft Office PowerPoint</Application>
  <PresentationFormat>On-screen Show (4:3)</PresentationFormat>
  <Paragraphs>297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Cambria Math</vt:lpstr>
      <vt:lpstr>Office Theme</vt:lpstr>
      <vt:lpstr>Mu2e Tracker</vt:lpstr>
      <vt:lpstr>Tracker Environment</vt:lpstr>
      <vt:lpstr>Beam Structure</vt:lpstr>
      <vt:lpstr>Detector Solenoid</vt:lpstr>
      <vt:lpstr>Cosmic Ray Veto (CRV)</vt:lpstr>
      <vt:lpstr>Particles at Tracker</vt:lpstr>
      <vt:lpstr>Tracker Requirements</vt:lpstr>
      <vt:lpstr>Straw Tracker</vt:lpstr>
      <vt:lpstr>Transverse Tracker</vt:lpstr>
      <vt:lpstr>Time Division</vt:lpstr>
      <vt:lpstr>DC-DC Convertor</vt:lpstr>
      <vt:lpstr>HV Disconnect</vt:lpstr>
      <vt:lpstr>Straws</vt:lpstr>
      <vt:lpstr>Straw Leak Testing</vt:lpstr>
      <vt:lpstr>Straw Prep</vt:lpstr>
      <vt:lpstr>Straw Installation</vt:lpstr>
      <vt:lpstr>Sense Wire Installation</vt:lpstr>
      <vt:lpstr>“Panel”</vt:lpstr>
      <vt:lpstr>Straw and Wire Metrology</vt:lpstr>
      <vt:lpstr>“Plane” and “Station”</vt:lpstr>
      <vt:lpstr>Vertical Slice Test</vt:lpstr>
      <vt:lpstr>Resolution, Efficiency</vt:lpstr>
      <vt:lpstr>Leak Testing</vt:lpstr>
      <vt:lpstr>Leak Rate</vt:lpstr>
      <vt:lpstr>Per-panel Gas Feed</vt:lpstr>
      <vt:lpstr>Reverse Pressure Protection</vt:lpstr>
      <vt:lpstr>Tracker Frame</vt:lpstr>
      <vt:lpstr>Summary &amp; Future R&amp;D</vt:lpstr>
    </vt:vector>
  </TitlesOfParts>
  <Company>Fermi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Mu2e Tracker</dc:title>
  <dc:creator>Aseet Mukherjee x2390,3923 07204N</dc:creator>
  <cp:lastModifiedBy>Aseet Mukherjee</cp:lastModifiedBy>
  <cp:revision>182</cp:revision>
  <dcterms:created xsi:type="dcterms:W3CDTF">2014-11-15T05:59:53Z</dcterms:created>
  <dcterms:modified xsi:type="dcterms:W3CDTF">2024-01-30T01:54:58Z</dcterms:modified>
</cp:coreProperties>
</file>