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9" r:id="rId4"/>
    <p:sldId id="284" r:id="rId5"/>
    <p:sldId id="267" r:id="rId6"/>
    <p:sldId id="285" r:id="rId7"/>
    <p:sldId id="277" r:id="rId8"/>
    <p:sldId id="278" r:id="rId9"/>
    <p:sldId id="280" r:id="rId10"/>
    <p:sldId id="281" r:id="rId11"/>
    <p:sldId id="270" r:id="rId12"/>
    <p:sldId id="273" r:id="rId13"/>
    <p:sldId id="279" r:id="rId14"/>
    <p:sldId id="269" r:id="rId15"/>
    <p:sldId id="265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CD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82" d="100"/>
          <a:sy n="82" d="100"/>
        </p:scale>
        <p:origin x="7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E5E373-71CE-FC50-7B47-8DF9D164E0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A2A9C88-41F3-E98F-EA90-A2053E1E7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864421-AE31-2227-87A8-8DE71CD8A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8B8738-3A09-5429-D3C2-D5C45EA60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163CF3-91AC-C90E-B7CA-23CA3DFF2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341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1C123C-016E-86D6-5B72-98EF126C9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5723597-9A14-BCB6-AF4C-0A94358625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0AA7A2-C24D-2FB0-7261-28DE0C887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D3DCA40-E170-80B8-20EF-055659613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CECE0FD-8E6C-1A62-B93D-91C8D6C69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2712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8A5EB1C-6290-910D-6EDF-2620E1C202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0CED96D-EBE0-450F-DDC6-633C47C4F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E11463-9590-F54B-0348-5A38460E2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C87251-E702-6265-6D4B-36D55D7DB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9E11AF2-BF4B-D719-6444-81610003B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820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941A83-7E81-96FB-8C4C-6CA9A643A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964A52C-677A-2C0E-F336-BC3EB38D2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808E9FE-E90F-0E56-D135-554F32C70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4CF46D-43A4-156A-2194-A0A49DA2C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022406-94A2-549E-FFE9-05B9F9337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972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F8C9E1-715E-339B-C239-AD1138B17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4B24A88-7461-8C20-0FF0-2F66D38A5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FD4377-1AB8-034A-7B9E-7EE563FA0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09F241-0FDA-F038-3F39-9A7B61723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2F2C0AC-61D2-8265-79D9-E22C20CF5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092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CD570B-E069-D574-5B72-E28E0E7CE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5AC5EA-7025-9659-1348-7948061813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7F989D0-4D99-71CC-9488-0DEEA643DB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95E9943-30DC-D629-5991-76F358492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7311DB6-27F3-2F87-0A0F-08011BC8E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4BB66C-7515-BBB1-CDAA-2088A8B3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450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30BC4C-5D13-C3EA-E4C2-39E6F5E84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5C65398-A67A-121A-7BA9-8E0347CEA0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745E137-892A-27E6-FA07-5A987292AE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DF84803-78A8-B170-2075-3C95316F39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E544A85-C679-DB3D-D10D-1EAB4DD838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F1F1FCC-3F05-733D-2C39-482106DB4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542BA0D-6176-B808-C132-92E9E7D46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7457A23-BA7C-9C2D-36D1-72D90BE59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5115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FFA604-F467-B462-77A4-FA0911020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DF18418-3B04-B785-87D7-A1F9DBB9C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7D3492-9B06-D175-2D28-67E743B55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9F28BB5-CEFF-A634-F722-E7797D7C5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4154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07C875C-8DD5-A899-B757-6180EDF4D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A43A883-6211-A750-354B-6EB74DBEF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46E8E33-B89B-CA33-1B93-0BA543B19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0457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247099-4C57-00F7-9D3E-2F33C57D7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295BD2-8AAF-11A2-FB6A-E02F3ECDB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9689FA4-19CA-47E6-DD4B-89E6FFE8D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D3760AF-2D55-5774-A589-D37341E05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9F01FBD-541C-79AD-AEB3-F063203B6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332B6F1-B2D9-8F5C-0D61-D2B0C9F5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30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9A9DBF-1BA6-EBC7-E65E-F28A92607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F18F399-C997-8605-D2FA-DD5420A763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D198699-FE5E-32EB-F9E9-5C1AF84FE3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D964759-3848-05CA-5D2F-EEAE8A505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9A35DC8-7EB2-7261-199C-CA3519A29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6CB01C2-5564-BE2C-8E20-519F41CA2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007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BBBC48F-C584-32EB-FEAF-E5BD440BD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9289FD6-6DE9-37F0-06C5-1ED5F4B5D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739ECCE-FC58-F03F-11F7-49D979036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244ED-C9AC-411C-8372-8EC23AEACE9B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AC4E3A-964E-73C7-45B3-26544D4FF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8E1953-59D9-503D-D332-6D279F721C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F6C93-8572-40B9-833C-1FB7947E59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113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B08B9A-2973-97C1-36D7-0620F89246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487" y="2453379"/>
            <a:ext cx="9144000" cy="1446817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Simulation</a:t>
            </a:r>
            <a:r>
              <a:rPr lang="it-IT" dirty="0"/>
              <a:t> of the </a:t>
            </a:r>
            <a:r>
              <a:rPr lang="it-IT" dirty="0" err="1"/>
              <a:t>Radiation</a:t>
            </a:r>
            <a:r>
              <a:rPr lang="it-IT" dirty="0"/>
              <a:t> Field in GIF++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7CBDA7D-2040-08FA-AA79-AE47BFD56E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4476" y="3653324"/>
            <a:ext cx="9144000" cy="1961373"/>
          </a:xfrm>
        </p:spPr>
        <p:txBody>
          <a:bodyPr>
            <a:noAutofit/>
          </a:bodyPr>
          <a:lstStyle/>
          <a:p>
            <a:endParaRPr lang="it-IT" sz="1700" dirty="0"/>
          </a:p>
          <a:p>
            <a:r>
              <a:rPr lang="it-IT" sz="1700" dirty="0"/>
              <a:t>Nicola Ferrara, Gabriella Pugliese, </a:t>
            </a:r>
          </a:p>
          <a:p>
            <a:r>
              <a:rPr lang="it-IT" sz="1700" dirty="0"/>
              <a:t>Giuseppe Iaselli, </a:t>
            </a:r>
            <a:r>
              <a:rPr lang="it-IT" sz="1700" dirty="0" err="1"/>
              <a:t>Dayron</a:t>
            </a:r>
            <a:r>
              <a:rPr lang="it-IT" sz="1700" dirty="0"/>
              <a:t> Ramos</a:t>
            </a:r>
          </a:p>
          <a:p>
            <a:r>
              <a:rPr lang="it-IT" sz="1700" dirty="0"/>
              <a:t>INFN and </a:t>
            </a:r>
            <a:r>
              <a:rPr lang="it-IT" sz="1700" dirty="0" err="1"/>
              <a:t>Polytecnic</a:t>
            </a:r>
            <a:r>
              <a:rPr lang="it-IT" sz="1700" dirty="0"/>
              <a:t> of Bari</a:t>
            </a:r>
          </a:p>
          <a:p>
            <a:r>
              <a:rPr lang="it-IT" sz="1700" dirty="0"/>
              <a:t> </a:t>
            </a:r>
          </a:p>
          <a:p>
            <a:endParaRPr lang="it-IT" sz="1700" dirty="0"/>
          </a:p>
        </p:txBody>
      </p:sp>
      <p:pic>
        <p:nvPicPr>
          <p:cNvPr id="5" name="Immagine 4" descr="Immagine che contiene Elementi grafici, Carattere, logo, giallo&#10;&#10;Descrizione generata automaticamente">
            <a:extLst>
              <a:ext uri="{FF2B5EF4-FFF2-40B4-BE49-F238E27FC236}">
                <a16:creationId xmlns:a16="http://schemas.microsoft.com/office/drawing/2014/main" id="{AEC835F3-42C2-5277-68B7-538EC47311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" t="5944" r="3087"/>
          <a:stretch/>
        </p:blipFill>
        <p:spPr>
          <a:xfrm>
            <a:off x="801656" y="5238945"/>
            <a:ext cx="2190750" cy="1281112"/>
          </a:xfrm>
          <a:prstGeom prst="rect">
            <a:avLst/>
          </a:prstGeom>
        </p:spPr>
      </p:pic>
      <p:pic>
        <p:nvPicPr>
          <p:cNvPr id="7" name="Immagine 6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D9BA7A7E-E1C1-27BA-757D-34B7BB9C0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212" y="600075"/>
            <a:ext cx="2657475" cy="1714500"/>
          </a:xfrm>
          <a:prstGeom prst="rect">
            <a:avLst/>
          </a:prstGeom>
        </p:spPr>
      </p:pic>
      <p:pic>
        <p:nvPicPr>
          <p:cNvPr id="9" name="Immagine 8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EB29017C-D54F-05DA-774F-A3830DA7A0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" y="600075"/>
            <a:ext cx="3390900" cy="1352550"/>
          </a:xfrm>
          <a:prstGeom prst="rect">
            <a:avLst/>
          </a:prstGeom>
        </p:spPr>
      </p:pic>
      <p:pic>
        <p:nvPicPr>
          <p:cNvPr id="6" name="Immagine 5" descr="Immagine che contiene testo, Elementi grafici, grafica, Carattere&#10;&#10;Descrizione generata automaticamente">
            <a:extLst>
              <a:ext uri="{FF2B5EF4-FFF2-40B4-BE49-F238E27FC236}">
                <a16:creationId xmlns:a16="http://schemas.microsoft.com/office/drawing/2014/main" id="{F999C5A5-AAB8-DA63-0746-B524820F3C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9044" y="4400950"/>
            <a:ext cx="2025602" cy="203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05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D4417D-E6B3-E4BD-728F-54AA6A922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4798"/>
            <a:ext cx="10515600" cy="1325563"/>
          </a:xfrm>
        </p:spPr>
        <p:txBody>
          <a:bodyPr/>
          <a:lstStyle/>
          <a:p>
            <a:r>
              <a:rPr lang="it-IT" dirty="0" err="1">
                <a:solidFill>
                  <a:schemeClr val="accent1"/>
                </a:solidFill>
              </a:rPr>
              <a:t>Simulation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validation</a:t>
            </a:r>
            <a:r>
              <a:rPr lang="it-IT" dirty="0">
                <a:solidFill>
                  <a:schemeClr val="accent1"/>
                </a:solidFill>
              </a:rPr>
              <a:t> with data</a:t>
            </a:r>
          </a:p>
        </p:txBody>
      </p:sp>
      <p:sp>
        <p:nvSpPr>
          <p:cNvPr id="3" name="Segnaposto contenuto 3">
            <a:extLst>
              <a:ext uri="{FF2B5EF4-FFF2-40B4-BE49-F238E27FC236}">
                <a16:creationId xmlns:a16="http://schemas.microsoft.com/office/drawing/2014/main" id="{274E85EB-CBD7-5257-36CF-FCCED3298FC9}"/>
              </a:ext>
            </a:extLst>
          </p:cNvPr>
          <p:cNvSpPr txBox="1">
            <a:spLocks/>
          </p:cNvSpPr>
          <p:nvPr/>
        </p:nvSpPr>
        <p:spPr>
          <a:xfrm>
            <a:off x="388775" y="1926836"/>
            <a:ext cx="4232921" cy="42780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/>
              <a:t>For the </a:t>
            </a:r>
            <a:r>
              <a:rPr lang="it-IT" sz="2400" dirty="0" err="1"/>
              <a:t>validation</a:t>
            </a:r>
            <a:r>
              <a:rPr lang="it-IT" sz="2400" dirty="0"/>
              <a:t> the  position </a:t>
            </a:r>
            <a:r>
              <a:rPr lang="it-IT" sz="2400" dirty="0" err="1"/>
              <a:t>at</a:t>
            </a:r>
            <a:r>
              <a:rPr lang="it-IT" sz="2400" dirty="0"/>
              <a:t> 6 m from source </a:t>
            </a:r>
            <a:r>
              <a:rPr lang="it-IT" sz="2400" dirty="0" err="1"/>
              <a:t>was</a:t>
            </a:r>
            <a:r>
              <a:rPr lang="it-IT" sz="2400" dirty="0"/>
              <a:t> </a:t>
            </a:r>
            <a:r>
              <a:rPr lang="it-IT" sz="2400" dirty="0" err="1"/>
              <a:t>considered</a:t>
            </a:r>
            <a:r>
              <a:rPr lang="it-IT" sz="2400" dirty="0"/>
              <a:t> </a:t>
            </a:r>
          </a:p>
          <a:p>
            <a:r>
              <a:rPr lang="it-IT" sz="2400" dirty="0" err="1"/>
              <a:t>Slightly</a:t>
            </a:r>
            <a:r>
              <a:rPr lang="it-IT" sz="2400" dirty="0"/>
              <a:t> </a:t>
            </a:r>
            <a:r>
              <a:rPr lang="it-IT" sz="2400" dirty="0" err="1"/>
              <a:t>discrepancies</a:t>
            </a:r>
            <a:r>
              <a:rPr lang="it-IT" sz="2400" dirty="0"/>
              <a:t> </a:t>
            </a:r>
            <a:r>
              <a:rPr lang="it-IT" sz="2400" dirty="0" err="1"/>
              <a:t>at</a:t>
            </a:r>
            <a:r>
              <a:rPr lang="it-IT" sz="2400" dirty="0"/>
              <a:t> </a:t>
            </a:r>
            <a:r>
              <a:rPr lang="it-IT" sz="2400" dirty="0" err="1"/>
              <a:t>lower</a:t>
            </a:r>
            <a:r>
              <a:rPr lang="it-IT" sz="2400" dirty="0"/>
              <a:t> ABS </a:t>
            </a:r>
            <a:r>
              <a:rPr lang="it-IT" sz="2400" dirty="0" err="1"/>
              <a:t>probably</a:t>
            </a:r>
            <a:r>
              <a:rPr lang="it-IT" sz="2400" dirty="0"/>
              <a:t> due to </a:t>
            </a:r>
            <a:r>
              <a:rPr lang="it-IT" sz="2400" dirty="0" err="1"/>
              <a:t>simulation</a:t>
            </a:r>
            <a:r>
              <a:rPr lang="it-IT" sz="2400" dirty="0"/>
              <a:t> setup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sz="2800" dirty="0"/>
              <a:t>Note: the </a:t>
            </a:r>
            <a:r>
              <a:rPr lang="it-IT" sz="2800" dirty="0" err="1"/>
              <a:t>simulation</a:t>
            </a:r>
            <a:r>
              <a:rPr lang="it-IT" sz="2800" dirty="0"/>
              <a:t> </a:t>
            </a:r>
            <a:r>
              <a:rPr lang="it-IT" sz="2800" dirty="0" err="1"/>
              <a:t>is</a:t>
            </a:r>
            <a:r>
              <a:rPr lang="it-IT" sz="2800" dirty="0"/>
              <a:t> </a:t>
            </a:r>
            <a:r>
              <a:rPr lang="it-IT" sz="2800" dirty="0" err="1"/>
              <a:t>done</a:t>
            </a:r>
            <a:r>
              <a:rPr lang="it-IT" sz="2800" dirty="0"/>
              <a:t> in air </a:t>
            </a:r>
            <a:r>
              <a:rPr lang="it-IT" sz="2800" b="1" dirty="0" err="1"/>
              <a:t>without</a:t>
            </a:r>
            <a:r>
              <a:rPr lang="it-IT" sz="2800" dirty="0"/>
              <a:t> </a:t>
            </a:r>
            <a:r>
              <a:rPr lang="it-IT" sz="2800" b="1" dirty="0"/>
              <a:t>detectors inside GIF++ bunker</a:t>
            </a:r>
          </a:p>
          <a:p>
            <a:endParaRPr lang="it-IT" dirty="0">
              <a:highlight>
                <a:srgbClr val="FFFF00"/>
              </a:highlight>
            </a:endParaRPr>
          </a:p>
        </p:txBody>
      </p:sp>
      <p:pic>
        <p:nvPicPr>
          <p:cNvPr id="11" name="Immagine 10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2DDF9565-7303-F0B8-734E-61FD4164CD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174" y="1370384"/>
            <a:ext cx="5790051" cy="530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71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D4417D-E6B3-E4BD-728F-54AA6A922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accent1"/>
                </a:solidFill>
              </a:rPr>
              <a:t>Next steps 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C40572F2-12BA-691D-B3DE-5A0CECEBFE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0588" y="1690689"/>
            <a:ext cx="5337110" cy="480218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Simulation of different detectors installed inside the GIF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Extensive dose campaign of measurements for further validation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Deeply study with different ABS </a:t>
            </a:r>
            <a:r>
              <a:rPr lang="en-US" sz="2400" b="1" dirty="0"/>
              <a:t>upstream and downstream </a:t>
            </a:r>
            <a:r>
              <a:rPr lang="en-US" sz="2400" dirty="0"/>
              <a:t>and analysis of influence of </a:t>
            </a:r>
            <a:r>
              <a:rPr lang="en-US" sz="2400" b="1" dirty="0"/>
              <a:t>backscattering</a:t>
            </a:r>
            <a:r>
              <a:rPr lang="en-US" sz="2400" dirty="0"/>
              <a:t> between Up stream and Down stream regions</a:t>
            </a:r>
          </a:p>
        </p:txBody>
      </p:sp>
      <p:pic>
        <p:nvPicPr>
          <p:cNvPr id="4" name="Immagine 3" descr="Immagine che contiene diagramma, linea, Piano, Disegno tecnico&#10;&#10;Descrizione generata automaticamente">
            <a:extLst>
              <a:ext uri="{FF2B5EF4-FFF2-40B4-BE49-F238E27FC236}">
                <a16:creationId xmlns:a16="http://schemas.microsoft.com/office/drawing/2014/main" id="{942B15A8-C65A-E287-FD2C-F3BE745C2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472" y="3600766"/>
            <a:ext cx="4736241" cy="2979678"/>
          </a:xfrm>
          <a:prstGeom prst="rect">
            <a:avLst/>
          </a:prstGeom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593A41C9-682E-D86C-5AD0-837237D84649}"/>
              </a:ext>
            </a:extLst>
          </p:cNvPr>
          <p:cNvSpPr/>
          <p:nvPr/>
        </p:nvSpPr>
        <p:spPr>
          <a:xfrm>
            <a:off x="7985851" y="4929938"/>
            <a:ext cx="109660" cy="10736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71E8A58D-6DE5-393C-9295-38EF7CD5F5E7}"/>
              </a:ext>
            </a:extLst>
          </p:cNvPr>
          <p:cNvCxnSpPr>
            <a:cxnSpLocks/>
          </p:cNvCxnSpPr>
          <p:nvPr/>
        </p:nvCxnSpPr>
        <p:spPr>
          <a:xfrm flipH="1">
            <a:off x="8040681" y="3010011"/>
            <a:ext cx="422185" cy="1919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8" descr="Immagine che contiene Impianto elettrico, ingegneria, macchina, Alimentazione elettrica&#10;&#10;Descrizione generata automaticamente">
            <a:extLst>
              <a:ext uri="{FF2B5EF4-FFF2-40B4-BE49-F238E27FC236}">
                <a16:creationId xmlns:a16="http://schemas.microsoft.com/office/drawing/2014/main" id="{ED78AF6E-A64F-46F0-9A0C-8319A57BD1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6" r="10016"/>
          <a:stretch/>
        </p:blipFill>
        <p:spPr>
          <a:xfrm>
            <a:off x="7483151" y="496820"/>
            <a:ext cx="3275046" cy="306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56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D4417D-E6B3-E4BD-728F-54AA6A922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2830" y="2766218"/>
            <a:ext cx="1886339" cy="1325563"/>
          </a:xfrm>
        </p:spPr>
        <p:txBody>
          <a:bodyPr/>
          <a:lstStyle/>
          <a:p>
            <a:pPr algn="ctr"/>
            <a:r>
              <a:rPr lang="it-IT" dirty="0"/>
              <a:t>Backup </a:t>
            </a:r>
          </a:p>
        </p:txBody>
      </p:sp>
    </p:spTree>
    <p:extLst>
      <p:ext uri="{BB962C8B-B14F-4D97-AF65-F5344CB8AC3E}">
        <p14:creationId xmlns:p14="http://schemas.microsoft.com/office/powerpoint/2010/main" val="3210688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D4417D-E6B3-E4BD-728F-54AA6A922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858" y="0"/>
            <a:ext cx="10515600" cy="1325563"/>
          </a:xfrm>
        </p:spPr>
        <p:txBody>
          <a:bodyPr/>
          <a:lstStyle/>
          <a:p>
            <a:r>
              <a:rPr lang="it-IT" dirty="0">
                <a:solidFill>
                  <a:schemeClr val="accent1"/>
                </a:solidFill>
              </a:rPr>
              <a:t>Dose and </a:t>
            </a:r>
            <a:r>
              <a:rPr lang="it-IT" dirty="0" err="1">
                <a:solidFill>
                  <a:schemeClr val="accent1"/>
                </a:solidFill>
              </a:rPr>
              <a:t>Flux</a:t>
            </a:r>
            <a:r>
              <a:rPr lang="it-IT" dirty="0">
                <a:solidFill>
                  <a:schemeClr val="accent1"/>
                </a:solidFill>
              </a:rPr>
              <a:t> UPSTREAM for </a:t>
            </a:r>
            <a:r>
              <a:rPr lang="it-IT" dirty="0" err="1">
                <a:solidFill>
                  <a:schemeClr val="accent1"/>
                </a:solidFill>
              </a:rPr>
              <a:t>abs</a:t>
            </a:r>
            <a:r>
              <a:rPr lang="it-IT" dirty="0">
                <a:solidFill>
                  <a:schemeClr val="accent1"/>
                </a:solidFill>
              </a:rPr>
              <a:t> 10,100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B865920-51DB-A8EA-A6AB-4B4EAAF914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47575" y="1508692"/>
            <a:ext cx="2590800" cy="671091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Filter US100DS1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CD729350-FB58-9308-6674-B0FB8E2875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5714358"/>
                  </p:ext>
                </p:extLst>
              </p:nvPr>
            </p:nvGraphicFramePr>
            <p:xfrm>
              <a:off x="5095875" y="1508692"/>
              <a:ext cx="5998583" cy="19239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4966">
                      <a:extLst>
                        <a:ext uri="{9D8B030D-6E8A-4147-A177-3AD203B41FA5}">
                          <a16:colId xmlns:a16="http://schemas.microsoft.com/office/drawing/2014/main" val="2189803002"/>
                        </a:ext>
                      </a:extLst>
                    </a:gridCol>
                    <a:gridCol w="1483567">
                      <a:extLst>
                        <a:ext uri="{9D8B030D-6E8A-4147-A177-3AD203B41FA5}">
                          <a16:colId xmlns:a16="http://schemas.microsoft.com/office/drawing/2014/main" val="3989731933"/>
                        </a:ext>
                      </a:extLst>
                    </a:gridCol>
                    <a:gridCol w="1931437">
                      <a:extLst>
                        <a:ext uri="{9D8B030D-6E8A-4147-A177-3AD203B41FA5}">
                          <a16:colId xmlns:a16="http://schemas.microsoft.com/office/drawing/2014/main" val="99371647"/>
                        </a:ext>
                      </a:extLst>
                    </a:gridCol>
                    <a:gridCol w="1418613">
                      <a:extLst>
                        <a:ext uri="{9D8B030D-6E8A-4147-A177-3AD203B41FA5}">
                          <a16:colId xmlns:a16="http://schemas.microsoft.com/office/drawing/2014/main" val="3609812810"/>
                        </a:ext>
                      </a:extLst>
                    </a:gridCol>
                  </a:tblGrid>
                  <a:tr h="334799"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Position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Simulated</a:t>
                          </a:r>
                          <a:r>
                            <a:rPr lang="it-IT" dirty="0"/>
                            <a:t> Dose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Simulated</a:t>
                          </a:r>
                          <a:r>
                            <a:rPr lang="it-IT" dirty="0"/>
                            <a:t> </a:t>
                          </a:r>
                          <a:r>
                            <a:rPr lang="it-IT" dirty="0" err="1"/>
                            <a:t>Flat</a:t>
                          </a:r>
                          <a:r>
                            <a:rPr lang="it-IT" dirty="0"/>
                            <a:t> Surface </a:t>
                          </a:r>
                          <a:r>
                            <a:rPr lang="it-IT" dirty="0" err="1"/>
                            <a:t>Current</a:t>
                          </a:r>
                          <a:r>
                            <a:rPr lang="it-IT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Attenuation</a:t>
                          </a:r>
                          <a:r>
                            <a:rPr lang="it-IT" dirty="0"/>
                            <a:t> </a:t>
                          </a:r>
                          <a:r>
                            <a:rPr lang="it-IT" dirty="0" err="1"/>
                            <a:t>factor</a:t>
                          </a:r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70500440"/>
                      </a:ext>
                    </a:extLst>
                  </a:tr>
                  <a:tr h="587585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Uc</a:t>
                          </a:r>
                          <a:r>
                            <a:rPr lang="it-IT" dirty="0"/>
                            <a:t> (-3m)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b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0,6</m:t>
                              </m:r>
                              <m:f>
                                <m:f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𝑚𝐺𝑦</m:t>
                                  </m:r>
                                </m:num>
                                <m:den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</m:oMath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182</m:t>
                                </m:r>
                                <m:f>
                                  <m:f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𝑐𝑚</m:t>
                                        </m:r>
                                      </m:e>
                                      <m:sup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37.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4964588"/>
                      </a:ext>
                    </a:extLst>
                  </a:tr>
                  <a:tr h="587585"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Ud (-6m)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       0,09</m:t>
                              </m:r>
                              <m:f>
                                <m:f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𝑚𝐺𝑦</m:t>
                                  </m:r>
                                </m:num>
                                <m:den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</m:oMath>
                          </a14:m>
                          <a:r>
                            <a:rPr lang="it-IT" dirty="0"/>
                            <a:t>                      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91</m:t>
                                </m:r>
                                <m:f>
                                  <m:f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𝑐𝑚</m:t>
                                        </m:r>
                                      </m:e>
                                      <m:sup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29.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17761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CD729350-FB58-9308-6674-B0FB8E2875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5714358"/>
                  </p:ext>
                </p:extLst>
              </p:nvPr>
            </p:nvGraphicFramePr>
            <p:xfrm>
              <a:off x="5095875" y="1508692"/>
              <a:ext cx="5998583" cy="19239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4966">
                      <a:extLst>
                        <a:ext uri="{9D8B030D-6E8A-4147-A177-3AD203B41FA5}">
                          <a16:colId xmlns:a16="http://schemas.microsoft.com/office/drawing/2014/main" val="2189803002"/>
                        </a:ext>
                      </a:extLst>
                    </a:gridCol>
                    <a:gridCol w="1483567">
                      <a:extLst>
                        <a:ext uri="{9D8B030D-6E8A-4147-A177-3AD203B41FA5}">
                          <a16:colId xmlns:a16="http://schemas.microsoft.com/office/drawing/2014/main" val="3989731933"/>
                        </a:ext>
                      </a:extLst>
                    </a:gridCol>
                    <a:gridCol w="1931437">
                      <a:extLst>
                        <a:ext uri="{9D8B030D-6E8A-4147-A177-3AD203B41FA5}">
                          <a16:colId xmlns:a16="http://schemas.microsoft.com/office/drawing/2014/main" val="99371647"/>
                        </a:ext>
                      </a:extLst>
                    </a:gridCol>
                    <a:gridCol w="1418613">
                      <a:extLst>
                        <a:ext uri="{9D8B030D-6E8A-4147-A177-3AD203B41FA5}">
                          <a16:colId xmlns:a16="http://schemas.microsoft.com/office/drawing/2014/main" val="3609812810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Position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Simulated</a:t>
                          </a:r>
                          <a:r>
                            <a:rPr lang="it-IT" dirty="0"/>
                            <a:t> Dose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Simulated</a:t>
                          </a:r>
                          <a:r>
                            <a:rPr lang="it-IT" dirty="0"/>
                            <a:t> </a:t>
                          </a:r>
                          <a:r>
                            <a:rPr lang="it-IT" dirty="0" err="1"/>
                            <a:t>Flat</a:t>
                          </a:r>
                          <a:r>
                            <a:rPr lang="it-IT" dirty="0"/>
                            <a:t> Surface </a:t>
                          </a:r>
                          <a:r>
                            <a:rPr lang="it-IT" dirty="0" err="1"/>
                            <a:t>Current</a:t>
                          </a:r>
                          <a:r>
                            <a:rPr lang="it-IT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Attenuation</a:t>
                          </a:r>
                          <a:r>
                            <a:rPr lang="it-IT" dirty="0"/>
                            <a:t> </a:t>
                          </a:r>
                          <a:r>
                            <a:rPr lang="it-IT" dirty="0" err="1"/>
                            <a:t>factor</a:t>
                          </a:r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70500440"/>
                      </a:ext>
                    </a:extLst>
                  </a:tr>
                  <a:tr h="641922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Uc</a:t>
                          </a:r>
                          <a:r>
                            <a:rPr lang="it-IT" dirty="0"/>
                            <a:t> (-3m)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78689" t="-103774" r="-227459" b="-10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37539" t="-103774" r="-75079" b="-10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37.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4964588"/>
                      </a:ext>
                    </a:extLst>
                  </a:tr>
                  <a:tr h="641922"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Ud (-6m)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78689" t="-203774" r="-227459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37539" t="-203774" r="-75079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29.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17761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CB5139A8-8CC9-E9CE-FE7B-318E8564A26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9317482"/>
                  </p:ext>
                </p:extLst>
              </p:nvPr>
            </p:nvGraphicFramePr>
            <p:xfrm>
              <a:off x="5095875" y="4155635"/>
              <a:ext cx="6004573" cy="19216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3627">
                      <a:extLst>
                        <a:ext uri="{9D8B030D-6E8A-4147-A177-3AD203B41FA5}">
                          <a16:colId xmlns:a16="http://schemas.microsoft.com/office/drawing/2014/main" val="2189803002"/>
                        </a:ext>
                      </a:extLst>
                    </a:gridCol>
                    <a:gridCol w="1558212">
                      <a:extLst>
                        <a:ext uri="{9D8B030D-6E8A-4147-A177-3AD203B41FA5}">
                          <a16:colId xmlns:a16="http://schemas.microsoft.com/office/drawing/2014/main" val="3989731933"/>
                        </a:ext>
                      </a:extLst>
                    </a:gridCol>
                    <a:gridCol w="1940768">
                      <a:extLst>
                        <a:ext uri="{9D8B030D-6E8A-4147-A177-3AD203B41FA5}">
                          <a16:colId xmlns:a16="http://schemas.microsoft.com/office/drawing/2014/main" val="99371647"/>
                        </a:ext>
                      </a:extLst>
                    </a:gridCol>
                    <a:gridCol w="1321966">
                      <a:extLst>
                        <a:ext uri="{9D8B030D-6E8A-4147-A177-3AD203B41FA5}">
                          <a16:colId xmlns:a16="http://schemas.microsoft.com/office/drawing/2014/main" val="3255869992"/>
                        </a:ext>
                      </a:extLst>
                    </a:gridCol>
                  </a:tblGrid>
                  <a:tr h="334799"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Position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Simulated</a:t>
                          </a:r>
                          <a:r>
                            <a:rPr lang="it-IT" dirty="0"/>
                            <a:t> Dose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Simulated</a:t>
                          </a:r>
                          <a:r>
                            <a:rPr lang="it-IT" dirty="0"/>
                            <a:t> </a:t>
                          </a:r>
                          <a:r>
                            <a:rPr lang="it-IT" dirty="0" err="1"/>
                            <a:t>Flat</a:t>
                          </a:r>
                          <a:r>
                            <a:rPr lang="it-IT" dirty="0"/>
                            <a:t> Surface </a:t>
                          </a:r>
                          <a:r>
                            <a:rPr lang="it-IT" dirty="0" err="1"/>
                            <a:t>Current</a:t>
                          </a:r>
                          <a:r>
                            <a:rPr lang="it-IT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Attenuation</a:t>
                          </a:r>
                          <a:r>
                            <a:rPr lang="it-IT" dirty="0"/>
                            <a:t> </a:t>
                          </a:r>
                          <a:r>
                            <a:rPr lang="it-IT" dirty="0" err="1"/>
                            <a:t>factor</a:t>
                          </a:r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70500440"/>
                      </a:ext>
                    </a:extLst>
                  </a:tr>
                  <a:tr h="587585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Uc</a:t>
                          </a:r>
                          <a:r>
                            <a:rPr lang="it-IT" dirty="0"/>
                            <a:t> (-3m)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b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8,7</m:t>
                              </m:r>
                              <m:f>
                                <m:f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𝑚𝐺𝑦</m:t>
                                  </m:r>
                                </m:num>
                                <m:den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</m:oMath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0" smtClean="0">
                                    <a:latin typeface="Cambria Math" panose="02040503050406030204" pitchFamily="18" charset="0"/>
                                  </a:rPr>
                                  <m:t>75,5</m:t>
                                </m:r>
                                <m:f>
                                  <m:f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𝑐𝑚</m:t>
                                        </m:r>
                                      </m:e>
                                      <m:sup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9,00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4964588"/>
                      </a:ext>
                    </a:extLst>
                  </a:tr>
                  <a:tr h="587585"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Ud (-6m)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0,93</m:t>
                                </m:r>
                                <m:f>
                                  <m:f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𝑚𝐺𝑦</m:t>
                                    </m:r>
                                  </m:num>
                                  <m:den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32</m:t>
                                </m:r>
                                <m:f>
                                  <m:f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𝑐𝑚</m:t>
                                        </m:r>
                                      </m:e>
                                      <m:sup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8,43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17761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ella 2">
                <a:extLst>
                  <a:ext uri="{FF2B5EF4-FFF2-40B4-BE49-F238E27FC236}">
                    <a16:creationId xmlns:a16="http://schemas.microsoft.com/office/drawing/2014/main" id="{CB5139A8-8CC9-E9CE-FE7B-318E8564A26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9317482"/>
                  </p:ext>
                </p:extLst>
              </p:nvPr>
            </p:nvGraphicFramePr>
            <p:xfrm>
              <a:off x="5095875" y="4155635"/>
              <a:ext cx="6004573" cy="19216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3627">
                      <a:extLst>
                        <a:ext uri="{9D8B030D-6E8A-4147-A177-3AD203B41FA5}">
                          <a16:colId xmlns:a16="http://schemas.microsoft.com/office/drawing/2014/main" val="2189803002"/>
                        </a:ext>
                      </a:extLst>
                    </a:gridCol>
                    <a:gridCol w="1558212">
                      <a:extLst>
                        <a:ext uri="{9D8B030D-6E8A-4147-A177-3AD203B41FA5}">
                          <a16:colId xmlns:a16="http://schemas.microsoft.com/office/drawing/2014/main" val="3989731933"/>
                        </a:ext>
                      </a:extLst>
                    </a:gridCol>
                    <a:gridCol w="1940768">
                      <a:extLst>
                        <a:ext uri="{9D8B030D-6E8A-4147-A177-3AD203B41FA5}">
                          <a16:colId xmlns:a16="http://schemas.microsoft.com/office/drawing/2014/main" val="99371647"/>
                        </a:ext>
                      </a:extLst>
                    </a:gridCol>
                    <a:gridCol w="1321966">
                      <a:extLst>
                        <a:ext uri="{9D8B030D-6E8A-4147-A177-3AD203B41FA5}">
                          <a16:colId xmlns:a16="http://schemas.microsoft.com/office/drawing/2014/main" val="325586999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Position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Simulated</a:t>
                          </a:r>
                          <a:r>
                            <a:rPr lang="it-IT" dirty="0"/>
                            <a:t> Dose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Simulated</a:t>
                          </a:r>
                          <a:r>
                            <a:rPr lang="it-IT" dirty="0"/>
                            <a:t> </a:t>
                          </a:r>
                          <a:r>
                            <a:rPr lang="it-IT" dirty="0" err="1"/>
                            <a:t>Flat</a:t>
                          </a:r>
                          <a:r>
                            <a:rPr lang="it-IT" dirty="0"/>
                            <a:t> Surface </a:t>
                          </a:r>
                          <a:r>
                            <a:rPr lang="it-IT" dirty="0" err="1"/>
                            <a:t>Current</a:t>
                          </a:r>
                          <a:r>
                            <a:rPr lang="it-IT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Attenuation</a:t>
                          </a:r>
                          <a:r>
                            <a:rPr lang="it-IT" dirty="0"/>
                            <a:t> </a:t>
                          </a:r>
                          <a:r>
                            <a:rPr lang="it-IT" dirty="0" err="1"/>
                            <a:t>factor</a:t>
                          </a:r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70500440"/>
                      </a:ext>
                    </a:extLst>
                  </a:tr>
                  <a:tr h="640779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Uc</a:t>
                          </a:r>
                          <a:r>
                            <a:rPr lang="it-IT" dirty="0"/>
                            <a:t> (-3m)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3"/>
                          <a:stretch>
                            <a:fillRect l="-76172" t="-103774" r="-211328" b="-10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3"/>
                          <a:stretch>
                            <a:fillRect l="-141379" t="-103774" r="-69592" b="-10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r>
                            <a:rPr lang="it-IT" dirty="0"/>
                            <a:t>9,00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4964588"/>
                      </a:ext>
                    </a:extLst>
                  </a:tr>
                  <a:tr h="640779"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Ud (-6m)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3"/>
                          <a:stretch>
                            <a:fillRect l="-76172" t="-205714" r="-211328" b="-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3"/>
                          <a:stretch>
                            <a:fillRect l="-141379" t="-205714" r="-69592" b="-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r>
                            <a:rPr lang="it-IT" dirty="0"/>
                            <a:t>8,43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177617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Segnaposto contenuto 3">
            <a:extLst>
              <a:ext uri="{FF2B5EF4-FFF2-40B4-BE49-F238E27FC236}">
                <a16:creationId xmlns:a16="http://schemas.microsoft.com/office/drawing/2014/main" id="{AC839590-74F2-37A1-F613-12CDE015F3FF}"/>
              </a:ext>
            </a:extLst>
          </p:cNvPr>
          <p:cNvSpPr txBox="1">
            <a:spLocks/>
          </p:cNvSpPr>
          <p:nvPr/>
        </p:nvSpPr>
        <p:spPr>
          <a:xfrm>
            <a:off x="2115526" y="4007127"/>
            <a:ext cx="2590800" cy="671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dirty="0"/>
              <a:t>Filter US10DS1</a:t>
            </a:r>
          </a:p>
        </p:txBody>
      </p:sp>
    </p:spTree>
    <p:extLst>
      <p:ext uri="{BB962C8B-B14F-4D97-AF65-F5344CB8AC3E}">
        <p14:creationId xmlns:p14="http://schemas.microsoft.com/office/powerpoint/2010/main" val="2501012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D4417D-E6B3-E4BD-728F-54AA6A922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2447"/>
            <a:ext cx="6299718" cy="1325563"/>
          </a:xfrm>
        </p:spPr>
        <p:txBody>
          <a:bodyPr>
            <a:normAutofit/>
          </a:bodyPr>
          <a:lstStyle/>
          <a:p>
            <a:r>
              <a:rPr lang="it-IT" sz="4800" dirty="0">
                <a:solidFill>
                  <a:schemeClr val="accent1"/>
                </a:solidFill>
              </a:rPr>
              <a:t>Dose </a:t>
            </a:r>
            <a:r>
              <a:rPr lang="it-IT" sz="4800" dirty="0" err="1">
                <a:solidFill>
                  <a:schemeClr val="accent1"/>
                </a:solidFill>
              </a:rPr>
              <a:t>comparison</a:t>
            </a:r>
            <a:endParaRPr lang="it-IT" sz="4800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egnaposto contenuto 4">
                <a:extLst>
                  <a:ext uri="{FF2B5EF4-FFF2-40B4-BE49-F238E27FC236}">
                    <a16:creationId xmlns:a16="http://schemas.microsoft.com/office/drawing/2014/main" id="{C40572F2-12BA-691D-B3DE-5A0CECEBFED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38200" y="2608632"/>
                <a:ext cx="3979508" cy="196876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it-IT" dirty="0"/>
                  <a:t>New Rate Dose with detector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69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𝑚𝐺𝑦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endParaRPr lang="it-IT" b="0" dirty="0"/>
              </a:p>
              <a:p>
                <a:pPr marL="0" indent="0">
                  <a:buNone/>
                </a:pPr>
                <a:r>
                  <a:rPr lang="it-IT" dirty="0"/>
                  <a:t>Rate Dose </a:t>
                </a:r>
                <a:r>
                  <a:rPr lang="it-IT" dirty="0" err="1"/>
                  <a:t>U</a:t>
                </a:r>
                <a:r>
                  <a:rPr lang="it-IT" baseline="-25000" dirty="0" err="1"/>
                  <a:t>c</a:t>
                </a:r>
                <a:r>
                  <a:rPr lang="it-IT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55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𝑚𝐺𝑦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</p:txBody>
          </p:sp>
        </mc:Choice>
        <mc:Fallback xmlns="">
          <p:sp>
            <p:nvSpPr>
              <p:cNvPr id="5" name="Segnaposto contenuto 4">
                <a:extLst>
                  <a:ext uri="{FF2B5EF4-FFF2-40B4-BE49-F238E27FC236}">
                    <a16:creationId xmlns:a16="http://schemas.microsoft.com/office/drawing/2014/main" id="{C40572F2-12BA-691D-B3DE-5A0CECEBFE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38200" y="2608632"/>
                <a:ext cx="3979508" cy="1968760"/>
              </a:xfrm>
              <a:blipFill>
                <a:blip r:embed="rId2"/>
                <a:stretch>
                  <a:fillRect l="-3221" t="-52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9A9574C5-CB2D-C923-F572-80526F04D2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706" y="1959429"/>
            <a:ext cx="7223156" cy="333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153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D4417D-E6B3-E4BD-728F-54AA6A922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Dose </a:t>
            </a:r>
            <a:r>
              <a:rPr lang="it-IT" dirty="0" err="1"/>
              <a:t>calculation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egnaposto contenuto 4">
                <a:extLst>
                  <a:ext uri="{FF2B5EF4-FFF2-40B4-BE49-F238E27FC236}">
                    <a16:creationId xmlns:a16="http://schemas.microsoft.com/office/drawing/2014/main" id="{C40572F2-12BA-691D-B3DE-5A0CECEBFED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38200" y="1586203"/>
                <a:ext cx="6430347" cy="4590759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it-IT" dirty="0" err="1"/>
                  <a:t>Simulation</a:t>
                </a:r>
                <a:r>
                  <a:rPr lang="it-IT" dirty="0"/>
                  <a:t> with SD in AIR : 1,35*10</a:t>
                </a:r>
                <a:r>
                  <a:rPr lang="it-IT" baseline="30000" dirty="0"/>
                  <a:t>-11</a:t>
                </a:r>
                <a:r>
                  <a:rPr lang="it-IT" dirty="0"/>
                  <a:t> </a:t>
                </a:r>
                <a:r>
                  <a:rPr lang="it-IT" dirty="0" err="1"/>
                  <a:t>Gy</a:t>
                </a: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r>
                  <a:rPr lang="it-IT" dirty="0" err="1"/>
                  <a:t>Calculation</a:t>
                </a:r>
                <a:r>
                  <a:rPr lang="it-IT" dirty="0"/>
                  <a:t> of time:</a:t>
                </a:r>
              </a:p>
              <a:p>
                <a:pPr marL="0" indent="0">
                  <a:buNone/>
                </a:pPr>
                <a:r>
                  <a:rPr lang="it-IT" dirty="0"/>
                  <a:t>1*10</a:t>
                </a:r>
                <a:r>
                  <a:rPr lang="it-IT" baseline="30000" dirty="0"/>
                  <a:t>7</a:t>
                </a:r>
                <a:r>
                  <a:rPr lang="it-IT" dirty="0"/>
                  <a:t> gamma </a:t>
                </a:r>
                <a:r>
                  <a:rPr lang="it-IT" dirty="0" err="1"/>
                  <a:t>correspond</a:t>
                </a:r>
                <a:r>
                  <a:rPr lang="it-IT" dirty="0"/>
                  <a:t>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endParaRPr lang="it-IT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1∗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p>
                          </m:s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𝑔𝑎𝑚𝑚𝑎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14∗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p>
                          </m:s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𝐵𝑞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=0,07∗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r>
                  <a:rPr lang="it-IT" dirty="0" err="1"/>
                  <a:t>Calculation</a:t>
                </a:r>
                <a:r>
                  <a:rPr lang="it-IT" dirty="0"/>
                  <a:t> of Rate Dose:</a:t>
                </a:r>
              </a:p>
              <a:p>
                <a:pPr marL="0" indent="0">
                  <a:buNone/>
                </a:pPr>
                <a:r>
                  <a:rPr lang="it-IT" dirty="0"/>
                  <a:t>Rate Dose: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1,35∗</m:t>
                        </m:r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−11 </m:t>
                            </m:r>
                          </m:sup>
                        </m:s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𝐺𝑦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0,07∗</m:t>
                        </m:r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−5</m:t>
                            </m:r>
                          </m:sup>
                        </m:s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it-IT" b="0" i="1" smtClean="0">
                        <a:latin typeface="Cambria Math" panose="02040503050406030204" pitchFamily="18" charset="0"/>
                      </a:rPr>
                      <m:t>=19,3∗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𝐺𝑦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it-IT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9,4 ∗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𝐺𝑦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</p:txBody>
          </p:sp>
        </mc:Choice>
        <mc:Fallback xmlns="">
          <p:sp>
            <p:nvSpPr>
              <p:cNvPr id="5" name="Segnaposto contenuto 4">
                <a:extLst>
                  <a:ext uri="{FF2B5EF4-FFF2-40B4-BE49-F238E27FC236}">
                    <a16:creationId xmlns:a16="http://schemas.microsoft.com/office/drawing/2014/main" id="{C40572F2-12BA-691D-B3DE-5A0CECEBFE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38200" y="1586203"/>
                <a:ext cx="6430347" cy="4590759"/>
              </a:xfrm>
              <a:blipFill>
                <a:blip r:embed="rId2"/>
                <a:stretch>
                  <a:fillRect l="-1708" t="-2656" b="-7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 descr="Immagine che contiene diagramma, linea, Piano, Disegno tecnico&#10;&#10;Descrizione generata automaticamente">
            <a:extLst>
              <a:ext uri="{FF2B5EF4-FFF2-40B4-BE49-F238E27FC236}">
                <a16:creationId xmlns:a16="http://schemas.microsoft.com/office/drawing/2014/main" id="{3B5F8E7A-F860-1A2D-E405-35EE4AD6E8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280" y="2440985"/>
            <a:ext cx="3630360" cy="2283943"/>
          </a:xfrm>
          <a:prstGeom prst="rect">
            <a:avLst/>
          </a:prstGeom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A8D540DC-DB93-1387-2333-6D77AC2E3F46}"/>
              </a:ext>
            </a:extLst>
          </p:cNvPr>
          <p:cNvSpPr/>
          <p:nvPr/>
        </p:nvSpPr>
        <p:spPr>
          <a:xfrm>
            <a:off x="9211630" y="3475595"/>
            <a:ext cx="109660" cy="10736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3925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D63646-EA2F-F4CB-88F8-A8C960F58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878" y="2357639"/>
            <a:ext cx="10813775" cy="4401817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it-IT" sz="2000" dirty="0" err="1"/>
              <a:t>Since</a:t>
            </a:r>
            <a:r>
              <a:rPr lang="it-IT" sz="2000" dirty="0"/>
              <a:t> 2014, test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0070C0"/>
                </a:solidFill>
              </a:rPr>
              <a:t>Gamma </a:t>
            </a:r>
            <a:r>
              <a:rPr lang="it-IT" sz="2000" dirty="0" err="1">
                <a:solidFill>
                  <a:srgbClr val="0070C0"/>
                </a:solidFill>
              </a:rPr>
              <a:t>Irradiation</a:t>
            </a:r>
            <a:r>
              <a:rPr lang="it-IT" sz="2000" dirty="0">
                <a:solidFill>
                  <a:srgbClr val="0070C0"/>
                </a:solidFill>
              </a:rPr>
              <a:t> Facility </a:t>
            </a:r>
            <a:r>
              <a:rPr lang="it-IT" sz="2000" dirty="0" err="1"/>
              <a:t>at</a:t>
            </a:r>
            <a:r>
              <a:rPr lang="it-IT" sz="2000" dirty="0"/>
              <a:t> CERN </a:t>
            </a:r>
            <a:r>
              <a:rPr lang="it-IT" sz="2000" dirty="0" err="1"/>
              <a:t>has</a:t>
            </a:r>
            <a:r>
              <a:rPr lang="it-IT" sz="2000" dirty="0"/>
              <a:t> </a:t>
            </a:r>
            <a:r>
              <a:rPr lang="it-IT" sz="2000" dirty="0" err="1"/>
              <a:t>been</a:t>
            </a:r>
            <a:r>
              <a:rPr lang="it-IT" sz="2000" dirty="0"/>
              <a:t> </a:t>
            </a:r>
            <a:r>
              <a:rPr lang="it-IT" sz="2000" dirty="0" err="1"/>
              <a:t>extensively</a:t>
            </a:r>
            <a:r>
              <a:rPr lang="it-IT" sz="2000" dirty="0"/>
              <a:t> </a:t>
            </a:r>
            <a:r>
              <a:rPr lang="it-IT" sz="2000" dirty="0" err="1"/>
              <a:t>performed</a:t>
            </a:r>
            <a:r>
              <a:rPr lang="it-IT" sz="2000" dirty="0"/>
              <a:t> for Eco-gas, </a:t>
            </a:r>
            <a:r>
              <a:rPr lang="it-IT" sz="2000" dirty="0" err="1"/>
              <a:t>longevity</a:t>
            </a:r>
            <a:r>
              <a:rPr lang="it-IT" sz="2000" dirty="0"/>
              <a:t>, and R&amp;D detector studies </a:t>
            </a:r>
            <a:r>
              <a:rPr lang="it-IT" sz="2000" dirty="0" err="1"/>
              <a:t>involving</a:t>
            </a:r>
            <a:r>
              <a:rPr lang="it-IT" sz="2000" dirty="0"/>
              <a:t> </a:t>
            </a:r>
            <a:r>
              <a:rPr lang="it-IT" sz="2000" dirty="0" err="1"/>
              <a:t>various</a:t>
            </a:r>
            <a:r>
              <a:rPr lang="it-IT" sz="2000" dirty="0"/>
              <a:t> detector </a:t>
            </a:r>
            <a:r>
              <a:rPr lang="it-IT" sz="2000" dirty="0" err="1"/>
              <a:t>technologies</a:t>
            </a:r>
            <a:r>
              <a:rPr lang="it-IT" sz="2000" dirty="0"/>
              <a:t> </a:t>
            </a:r>
            <a:r>
              <a:rPr lang="it-IT" sz="2000" dirty="0" err="1"/>
              <a:t>such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DT, MDT, CSC, RPC, </a:t>
            </a:r>
            <a:r>
              <a:rPr lang="it-IT" sz="2000" dirty="0" err="1"/>
              <a:t>iRPC</a:t>
            </a:r>
            <a:r>
              <a:rPr lang="it-IT" sz="2000" dirty="0"/>
              <a:t>, GEM, and more.</a:t>
            </a:r>
            <a:endParaRPr lang="en-US" sz="2000" dirty="0">
              <a:sym typeface="Wingdings" pitchFamily="2" charset="2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sym typeface="Wingdings" pitchFamily="2" charset="2"/>
              </a:rPr>
              <a:t>A  simulation  study was </a:t>
            </a:r>
            <a:r>
              <a:rPr lang="en-US" sz="2000" dirty="0"/>
              <a:t>developed </a:t>
            </a:r>
            <a:r>
              <a:rPr lang="en-US" sz="2000" dirty="0">
                <a:sym typeface="Wingdings" pitchFamily="2" charset="2"/>
              </a:rPr>
              <a:t>by </a:t>
            </a:r>
            <a:r>
              <a:rPr lang="en-US" sz="2000" dirty="0"/>
              <a:t>Pfeiffer Dorothea and published (“</a:t>
            </a:r>
            <a:r>
              <a:rPr lang="en-US" sz="2000" b="1" dirty="0"/>
              <a:t>The radiation field in the Gamma Irradiation Facility GIF++ at CERN” </a:t>
            </a:r>
            <a:r>
              <a:rPr lang="en-US" sz="2000" dirty="0"/>
              <a:t>[1]). It </a:t>
            </a:r>
            <a:r>
              <a:rPr lang="it-IT" sz="2000" dirty="0" err="1"/>
              <a:t>used</a:t>
            </a:r>
            <a:r>
              <a:rPr lang="it-IT" sz="2000" dirty="0"/>
              <a:t> GEANT4-10.0 to model the </a:t>
            </a:r>
            <a:r>
              <a:rPr lang="it-IT" sz="2000" dirty="0" err="1"/>
              <a:t>radiation</a:t>
            </a:r>
            <a:r>
              <a:rPr lang="it-IT" sz="2000" dirty="0"/>
              <a:t> background </a:t>
            </a:r>
            <a:r>
              <a:rPr lang="it-IT" sz="2000" dirty="0" err="1"/>
              <a:t>at</a:t>
            </a:r>
            <a:r>
              <a:rPr lang="it-IT" sz="2000" dirty="0"/>
              <a:t> GIF++ and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was</a:t>
            </a:r>
            <a:r>
              <a:rPr lang="it-IT" sz="2000" dirty="0"/>
              <a:t> </a:t>
            </a:r>
            <a:r>
              <a:rPr lang="it-IT" sz="2000" dirty="0" err="1"/>
              <a:t>performed</a:t>
            </a:r>
            <a:r>
              <a:rPr lang="it-IT" sz="2000" dirty="0"/>
              <a:t> </a:t>
            </a:r>
            <a:r>
              <a:rPr lang="it-IT" sz="2000" dirty="0" err="1"/>
              <a:t>without</a:t>
            </a:r>
            <a:r>
              <a:rPr lang="it-IT" sz="2000" dirty="0"/>
              <a:t> the detectors </a:t>
            </a:r>
            <a:r>
              <a:rPr lang="it-IT" sz="2000" dirty="0" err="1"/>
              <a:t>installed</a:t>
            </a:r>
            <a:r>
              <a:rPr lang="it-IT" sz="2000" dirty="0"/>
              <a:t>. </a:t>
            </a:r>
          </a:p>
          <a:p>
            <a:pPr marL="0" indent="0" algn="just">
              <a:buNone/>
            </a:pPr>
            <a:endParaRPr lang="en-US" sz="2000" dirty="0"/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sym typeface="Wingdings" pitchFamily="2" charset="2"/>
              </a:rPr>
              <a:t> Moreover, a n</a:t>
            </a:r>
            <a:r>
              <a:rPr lang="en-US" sz="2000" dirty="0"/>
              <a:t>ew bunker geometry was implemented in 2018 </a:t>
            </a:r>
          </a:p>
          <a:p>
            <a:pPr algn="just">
              <a:buFont typeface="Wingdings" pitchFamily="2" charset="2"/>
              <a:buChar char="Ø"/>
            </a:pPr>
            <a:endParaRPr lang="en-US" sz="2000" dirty="0">
              <a:sym typeface="Wingdings" pitchFamily="2" charset="2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sym typeface="Wingdings" pitchFamily="2" charset="2"/>
              </a:rPr>
              <a:t>New simulation work is needed….  </a:t>
            </a:r>
            <a:endParaRPr lang="en-US" sz="2000" dirty="0"/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r>
              <a:rPr lang="en-US" sz="2000" dirty="0"/>
              <a:t>[1] http://dx.doi.org/10.1016/j.nima.2017.05.045</a:t>
            </a:r>
          </a:p>
          <a:p>
            <a:pPr marL="0" indent="0" algn="just">
              <a:buNone/>
            </a:pPr>
            <a:endParaRPr lang="en-US" sz="2000" dirty="0"/>
          </a:p>
        </p:txBody>
      </p:sp>
      <p:pic>
        <p:nvPicPr>
          <p:cNvPr id="6" name="Immagine 5" descr="Immagine che contiene schermata, Modellazione 3D, schizzo&#10;&#10;Descrizione generata automaticamente">
            <a:extLst>
              <a:ext uri="{FF2B5EF4-FFF2-40B4-BE49-F238E27FC236}">
                <a16:creationId xmlns:a16="http://schemas.microsoft.com/office/drawing/2014/main" id="{95610012-0825-31FA-5509-3F4E191DD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721" y="184150"/>
            <a:ext cx="3744113" cy="2115303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A9A49BB2-F966-1CE3-C334-16A628D715FB}"/>
              </a:ext>
            </a:extLst>
          </p:cNvPr>
          <p:cNvSpPr txBox="1">
            <a:spLocks/>
          </p:cNvSpPr>
          <p:nvPr/>
        </p:nvSpPr>
        <p:spPr>
          <a:xfrm>
            <a:off x="838200" y="1841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70C0"/>
                </a:solidFill>
              </a:rPr>
              <a:t>State of Art </a:t>
            </a:r>
          </a:p>
        </p:txBody>
      </p:sp>
    </p:spTree>
    <p:extLst>
      <p:ext uri="{BB962C8B-B14F-4D97-AF65-F5344CB8AC3E}">
        <p14:creationId xmlns:p14="http://schemas.microsoft.com/office/powerpoint/2010/main" val="240433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CB05A1-44D4-918D-105D-C0D10F377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384" y="58049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The GIF++ facility @ CERN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E625F0-7E9B-5181-5C2E-9569F2FD4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068" y="1599303"/>
            <a:ext cx="5478625" cy="4683967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1800" dirty="0"/>
              <a:t>12.5 </a:t>
            </a:r>
            <a:r>
              <a:rPr lang="en-US" sz="1800" dirty="0" err="1"/>
              <a:t>TBq</a:t>
            </a:r>
            <a:r>
              <a:rPr lang="en-US" sz="1800" dirty="0"/>
              <a:t> </a:t>
            </a:r>
            <a:r>
              <a:rPr lang="en-US" sz="1800" dirty="0" err="1"/>
              <a:t>souce</a:t>
            </a:r>
            <a:r>
              <a:rPr lang="en-US" sz="1800" dirty="0"/>
              <a:t> of </a:t>
            </a:r>
            <a:r>
              <a:rPr lang="en-US" sz="1800" baseline="30000" dirty="0"/>
              <a:t>137</a:t>
            </a:r>
            <a:r>
              <a:rPr lang="en-US" sz="1800" dirty="0"/>
              <a:t>Cs emitting 662 keV photons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1800" dirty="0"/>
              <a:t>Beam from SPS (muons)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1800" dirty="0"/>
              <a:t>Radiation intensity controlled by a combination of attenuation filters, that shapes the radiation field from point-like to planar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1800" dirty="0"/>
              <a:t>Gas and electronics infrastructures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1800" dirty="0"/>
              <a:t>Unified control/monitoring system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1800" dirty="0"/>
              <a:t>Setups for beam &amp; cosmic trigger, radiation monitoring, environmental monitoring, DAQ,…</a:t>
            </a:r>
          </a:p>
          <a:p>
            <a:pPr marL="0" indent="0" algn="just">
              <a:buNone/>
            </a:pPr>
            <a:endParaRPr lang="en-US" sz="1800" dirty="0"/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  <a:p>
            <a:pPr algn="just"/>
            <a:endParaRPr lang="en-US" dirty="0"/>
          </a:p>
        </p:txBody>
      </p:sp>
      <p:pic>
        <p:nvPicPr>
          <p:cNvPr id="6" name="Immagine 5" descr="Immagine che contiene Modello in scala, giocattolo&#10;&#10;Descrizione generata automaticamente">
            <a:extLst>
              <a:ext uri="{FF2B5EF4-FFF2-40B4-BE49-F238E27FC236}">
                <a16:creationId xmlns:a16="http://schemas.microsoft.com/office/drawing/2014/main" id="{3563BBD0-BA47-E63D-702D-FE2DACAC1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693" y="1154939"/>
            <a:ext cx="5608419" cy="454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83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6E6E78-A03F-D482-A7CA-1CB636C1D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812" y="1016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Gamma Filters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CFDB662-47C9-5851-B101-42149FACB64F}"/>
              </a:ext>
            </a:extLst>
          </p:cNvPr>
          <p:cNvSpPr txBox="1"/>
          <p:nvPr/>
        </p:nvSpPr>
        <p:spPr>
          <a:xfrm>
            <a:off x="7355342" y="2137018"/>
            <a:ext cx="46014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dirty="0"/>
              <a:t>Array of 3 × 3 convex lead attenuation </a:t>
            </a:r>
            <a:r>
              <a:rPr lang="en-US" sz="2200" dirty="0">
                <a:solidFill>
                  <a:srgbClr val="0070C0"/>
                </a:solidFill>
              </a:rPr>
              <a:t>filters</a:t>
            </a:r>
            <a:r>
              <a:rPr lang="en-US" sz="2200" dirty="0"/>
              <a:t>, to fine tune the photon flux for each irradiation field individually, </a:t>
            </a:r>
            <a:r>
              <a:rPr lang="en-US" sz="2200" dirty="0">
                <a:solidFill>
                  <a:srgbClr val="0070C0"/>
                </a:solidFill>
              </a:rPr>
              <a:t>upstream </a:t>
            </a:r>
            <a:r>
              <a:rPr lang="en-US" sz="2200" dirty="0"/>
              <a:t>(UP) and </a:t>
            </a:r>
            <a:r>
              <a:rPr lang="en-US" sz="2200" dirty="0">
                <a:solidFill>
                  <a:srgbClr val="0070C0"/>
                </a:solidFill>
              </a:rPr>
              <a:t>downstream </a:t>
            </a:r>
            <a:r>
              <a:rPr lang="en-US" sz="2200" dirty="0"/>
              <a:t>field (DOWN)</a:t>
            </a:r>
            <a:endParaRPr lang="en-GB" sz="2200" dirty="0">
              <a:solidFill>
                <a:srgbClr val="0070C0"/>
              </a:solidFill>
            </a:endParaRPr>
          </a:p>
          <a:p>
            <a:pPr algn="just"/>
            <a:endParaRPr lang="en-GB" sz="2200" dirty="0">
              <a:solidFill>
                <a:srgbClr val="0070C0"/>
              </a:solidFill>
            </a:endParaRPr>
          </a:p>
          <a:p>
            <a:pPr algn="just"/>
            <a:r>
              <a:rPr lang="en-US" sz="2200" dirty="0"/>
              <a:t>Systems of movable lead attenuators for large irradiation zone that allows </a:t>
            </a:r>
            <a:r>
              <a:rPr lang="en-US" sz="2200" dirty="0">
                <a:solidFill>
                  <a:srgbClr val="0070C0"/>
                </a:solidFill>
              </a:rPr>
              <a:t>attenuation factors (ABS) </a:t>
            </a:r>
            <a:r>
              <a:rPr lang="en-US" sz="2200" dirty="0"/>
              <a:t>between 1 and 46000 in several steps</a:t>
            </a:r>
            <a:endParaRPr lang="en-GB" sz="2200" dirty="0">
              <a:solidFill>
                <a:srgbClr val="0070C0"/>
              </a:solidFill>
            </a:endParaRPr>
          </a:p>
        </p:txBody>
      </p:sp>
      <p:pic>
        <p:nvPicPr>
          <p:cNvPr id="5" name="Immagine 4" descr="Immagine che contiene testo, diagramma, Parallelo, linea&#10;&#10;Descrizione generata automaticamente">
            <a:extLst>
              <a:ext uri="{FF2B5EF4-FFF2-40B4-BE49-F238E27FC236}">
                <a16:creationId xmlns:a16="http://schemas.microsoft.com/office/drawing/2014/main" id="{61BF3255-5675-7582-8B24-9B3260D532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34" y="1314240"/>
            <a:ext cx="2796782" cy="4839119"/>
          </a:xfrm>
          <a:prstGeom prst="rect">
            <a:avLst/>
          </a:prstGeom>
        </p:spPr>
      </p:pic>
      <p:pic>
        <p:nvPicPr>
          <p:cNvPr id="9" name="Immagine 8" descr="Immagine che contiene testo, schermata, numero, linea&#10;&#10;Descrizione generata automaticamente">
            <a:extLst>
              <a:ext uri="{FF2B5EF4-FFF2-40B4-BE49-F238E27FC236}">
                <a16:creationId xmlns:a16="http://schemas.microsoft.com/office/drawing/2014/main" id="{98A65948-7D13-9941-6F11-635E30EBE4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833" y="1337102"/>
            <a:ext cx="1943268" cy="4816257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57650F3-79A7-64B0-C22C-C5114E4A37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328" y="1314240"/>
            <a:ext cx="1638442" cy="503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088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6E6E78-A03F-D482-A7CA-1CB636C1D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789" y="47918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New simulation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6CB6714-3F46-FBA5-A9E5-67740FA18720}"/>
              </a:ext>
            </a:extLst>
          </p:cNvPr>
          <p:cNvSpPr txBox="1"/>
          <p:nvPr/>
        </p:nvSpPr>
        <p:spPr>
          <a:xfrm>
            <a:off x="543789" y="1345986"/>
            <a:ext cx="34640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New GDML Gif++ layout  implemented for Geant4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Bunker Geometry updated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Geant4 updated the version to 11.0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Physics List- G4EmLivermorePhysics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Filter implementation:</a:t>
            </a:r>
            <a:r>
              <a:rPr lang="en-US" dirty="0"/>
              <a:t> mounted on aluminum support plates, the filters are positioned inside steel frames, as collimators. 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11" name="Immagine 10" descr="Immagine che contiene schizzo, disegno, Disegno tecnico, Piano&#10;&#10;Descrizione generata automaticamente">
            <a:extLst>
              <a:ext uri="{FF2B5EF4-FFF2-40B4-BE49-F238E27FC236}">
                <a16:creationId xmlns:a16="http://schemas.microsoft.com/office/drawing/2014/main" id="{20D05B5B-79F1-C6B1-AAB4-3423F9410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720" y="1345986"/>
            <a:ext cx="5246511" cy="345765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F2ABF0E-007E-4589-D203-C656267B04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44915" y="2485056"/>
            <a:ext cx="4832909" cy="253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092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6E6E78-A03F-D482-A7CA-1CB636C1D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Simulation analysis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CFDB662-47C9-5851-B101-42149FACB64F}"/>
              </a:ext>
            </a:extLst>
          </p:cNvPr>
          <p:cNvSpPr txBox="1"/>
          <p:nvPr/>
        </p:nvSpPr>
        <p:spPr>
          <a:xfrm>
            <a:off x="383747" y="1481583"/>
            <a:ext cx="465215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sz="2200" dirty="0">
                <a:solidFill>
                  <a:srgbClr val="0070C0"/>
                </a:solidFill>
              </a:rPr>
              <a:t>4 points </a:t>
            </a:r>
            <a:r>
              <a:rPr lang="en-US" sz="2200" dirty="0"/>
              <a:t>were chosen (in the Upstream region) to study the dose and flux vs. the distance from the source </a:t>
            </a:r>
          </a:p>
          <a:p>
            <a:pPr algn="just"/>
            <a:endParaRPr lang="en-US" sz="2200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2200" dirty="0"/>
              <a:t>In each point, a sensitive volume of air was considered for dose and flux estimation 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n-US" sz="2200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2200" dirty="0"/>
              <a:t>12.5 </a:t>
            </a:r>
            <a:r>
              <a:rPr lang="en-US" sz="2200" dirty="0" err="1"/>
              <a:t>TBq</a:t>
            </a:r>
            <a:r>
              <a:rPr lang="en-US" sz="2200" dirty="0"/>
              <a:t> source </a:t>
            </a:r>
            <a:r>
              <a:rPr lang="en-US" sz="2200" baseline="30000" dirty="0"/>
              <a:t>137</a:t>
            </a:r>
            <a:r>
              <a:rPr lang="en-US" sz="2200" dirty="0"/>
              <a:t>Cs of  was considered</a:t>
            </a:r>
          </a:p>
          <a:p>
            <a:pPr algn="just"/>
            <a:endParaRPr lang="en-US" sz="2200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n-GB" sz="2200" dirty="0"/>
              <a:t>Detectors and mechanical supports were not yet simulated 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n-GB" sz="2200" dirty="0"/>
          </a:p>
        </p:txBody>
      </p:sp>
      <p:pic>
        <p:nvPicPr>
          <p:cNvPr id="3" name="Immagine 2" descr="Immagine che contiene diagramma, linea, Piano, Disegno tecnico&#10;&#10;Descrizione generata automaticamente">
            <a:extLst>
              <a:ext uri="{FF2B5EF4-FFF2-40B4-BE49-F238E27FC236}">
                <a16:creationId xmlns:a16="http://schemas.microsoft.com/office/drawing/2014/main" id="{B0461BC1-D983-4975-5E68-A71F1E0F33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686" y="1613351"/>
            <a:ext cx="6419851" cy="4038875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03DB32DE-89A9-69D4-A98B-8C2C840EEED3}"/>
              </a:ext>
            </a:extLst>
          </p:cNvPr>
          <p:cNvSpPr/>
          <p:nvPr/>
        </p:nvSpPr>
        <p:spPr>
          <a:xfrm>
            <a:off x="7657391" y="3429000"/>
            <a:ext cx="74644" cy="839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CC4B6CC3-1C38-2A84-461A-ADCF6C943C93}"/>
              </a:ext>
            </a:extLst>
          </p:cNvPr>
          <p:cNvSpPr/>
          <p:nvPr/>
        </p:nvSpPr>
        <p:spPr>
          <a:xfrm>
            <a:off x="7800460" y="3429000"/>
            <a:ext cx="74644" cy="839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8FA85F4-86B8-F576-BB4F-567382A8DA3D}"/>
              </a:ext>
            </a:extLst>
          </p:cNvPr>
          <p:cNvSpPr/>
          <p:nvPr/>
        </p:nvSpPr>
        <p:spPr>
          <a:xfrm>
            <a:off x="8270101" y="3429000"/>
            <a:ext cx="74644" cy="839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18519909-B89E-115C-235B-1E7A1A513AED}"/>
              </a:ext>
            </a:extLst>
          </p:cNvPr>
          <p:cNvSpPr/>
          <p:nvPr/>
        </p:nvSpPr>
        <p:spPr>
          <a:xfrm>
            <a:off x="9010330" y="3429000"/>
            <a:ext cx="74644" cy="839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2FA08819-0B97-96EC-11B7-D6A3F666D09C}"/>
              </a:ext>
            </a:extLst>
          </p:cNvPr>
          <p:cNvCxnSpPr>
            <a:cxnSpLocks/>
          </p:cNvCxnSpPr>
          <p:nvPr/>
        </p:nvCxnSpPr>
        <p:spPr>
          <a:xfrm flipH="1">
            <a:off x="7162867" y="3512976"/>
            <a:ext cx="531846" cy="2225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D0B893A5-3D17-363C-5A19-39003717D428}"/>
              </a:ext>
            </a:extLst>
          </p:cNvPr>
          <p:cNvCxnSpPr/>
          <p:nvPr/>
        </p:nvCxnSpPr>
        <p:spPr>
          <a:xfrm>
            <a:off x="7840893" y="3512976"/>
            <a:ext cx="0" cy="2318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CE09218D-D937-1F90-CDD5-7F9245845524}"/>
              </a:ext>
            </a:extLst>
          </p:cNvPr>
          <p:cNvCxnSpPr>
            <a:cxnSpLocks/>
          </p:cNvCxnSpPr>
          <p:nvPr/>
        </p:nvCxnSpPr>
        <p:spPr>
          <a:xfrm>
            <a:off x="8307423" y="3512976"/>
            <a:ext cx="0" cy="2318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8D1737AB-BCD5-AFE5-B71C-72D8F42F9082}"/>
              </a:ext>
            </a:extLst>
          </p:cNvPr>
          <p:cNvCxnSpPr>
            <a:cxnSpLocks/>
          </p:cNvCxnSpPr>
          <p:nvPr/>
        </p:nvCxnSpPr>
        <p:spPr>
          <a:xfrm flipH="1">
            <a:off x="9033655" y="3512976"/>
            <a:ext cx="13997" cy="2318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03E76E7-B9EE-AE1A-E4B3-EA81E1683759}"/>
              </a:ext>
            </a:extLst>
          </p:cNvPr>
          <p:cNvSpPr txBox="1"/>
          <p:nvPr/>
        </p:nvSpPr>
        <p:spPr>
          <a:xfrm>
            <a:off x="7949752" y="5831633"/>
            <a:ext cx="923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    </a:t>
            </a:r>
            <a:r>
              <a:rPr lang="it-IT" dirty="0" err="1"/>
              <a:t>Uc</a:t>
            </a:r>
            <a:endParaRPr lang="it-IT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8D779A1-F047-4C1F-C83F-5E33DD715A6B}"/>
              </a:ext>
            </a:extLst>
          </p:cNvPr>
          <p:cNvSpPr txBox="1"/>
          <p:nvPr/>
        </p:nvSpPr>
        <p:spPr>
          <a:xfrm>
            <a:off x="8809719" y="5831633"/>
            <a:ext cx="923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  Ud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1ED9A61-318E-BFB9-A7EB-F146D92DE825}"/>
              </a:ext>
            </a:extLst>
          </p:cNvPr>
          <p:cNvSpPr txBox="1"/>
          <p:nvPr/>
        </p:nvSpPr>
        <p:spPr>
          <a:xfrm>
            <a:off x="7654282" y="5840964"/>
            <a:ext cx="47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Ub</a:t>
            </a:r>
            <a:endParaRPr lang="it-IT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982BBDD-57F2-6F61-F2DE-D693D284A444}"/>
              </a:ext>
            </a:extLst>
          </p:cNvPr>
          <p:cNvSpPr txBox="1"/>
          <p:nvPr/>
        </p:nvSpPr>
        <p:spPr>
          <a:xfrm>
            <a:off x="6973932" y="5736202"/>
            <a:ext cx="47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Ua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8F592BE-2230-78EF-0468-B89740D3AF45}"/>
              </a:ext>
            </a:extLst>
          </p:cNvPr>
          <p:cNvSpPr txBox="1"/>
          <p:nvPr/>
        </p:nvSpPr>
        <p:spPr>
          <a:xfrm>
            <a:off x="7297655" y="6342201"/>
            <a:ext cx="60976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Box of 10 cm of size</a:t>
            </a:r>
          </a:p>
        </p:txBody>
      </p:sp>
    </p:spTree>
    <p:extLst>
      <p:ext uri="{BB962C8B-B14F-4D97-AF65-F5344CB8AC3E}">
        <p14:creationId xmlns:p14="http://schemas.microsoft.com/office/powerpoint/2010/main" val="3661410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BD2812C4-DB6F-D3EE-90F7-C28BAA967D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35" y="1649275"/>
            <a:ext cx="5509731" cy="4926563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09D4417D-E6B3-E4BD-728F-54AA6A922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35" y="207132"/>
            <a:ext cx="5775456" cy="1325563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accent1"/>
                </a:solidFill>
              </a:rPr>
              <a:t>Gamma </a:t>
            </a:r>
            <a:r>
              <a:rPr lang="it-IT" dirty="0" err="1">
                <a:solidFill>
                  <a:schemeClr val="accent1"/>
                </a:solidFill>
              </a:rPr>
              <a:t>flux</a:t>
            </a:r>
            <a:r>
              <a:rPr lang="it-IT" dirty="0">
                <a:solidFill>
                  <a:schemeClr val="accent1"/>
                </a:solidFill>
              </a:rPr>
              <a:t> and dose </a:t>
            </a:r>
            <a:r>
              <a:rPr lang="it-IT" dirty="0" err="1">
                <a:solidFill>
                  <a:schemeClr val="accent1"/>
                </a:solidFill>
              </a:rPr>
              <a:t>simulation</a:t>
            </a:r>
            <a:r>
              <a:rPr lang="it-IT" dirty="0">
                <a:solidFill>
                  <a:schemeClr val="accent1"/>
                </a:solidFill>
              </a:rPr>
              <a:t> (@ABS 1)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71747C4-6139-8731-2170-AF87286D7807}"/>
              </a:ext>
            </a:extLst>
          </p:cNvPr>
          <p:cNvSpPr txBox="1"/>
          <p:nvPr/>
        </p:nvSpPr>
        <p:spPr>
          <a:xfrm>
            <a:off x="2139762" y="3059668"/>
            <a:ext cx="2012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ABS1 UPSTREAM</a:t>
            </a:r>
          </a:p>
        </p:txBody>
      </p:sp>
      <p:pic>
        <p:nvPicPr>
          <p:cNvPr id="6" name="Immagine 5" descr="Immagine che contiene testo, schermata, Policromia&#10;&#10;Descrizione generata automaticamente">
            <a:extLst>
              <a:ext uri="{FF2B5EF4-FFF2-40B4-BE49-F238E27FC236}">
                <a16:creationId xmlns:a16="http://schemas.microsoft.com/office/drawing/2014/main" id="{04ABDD3A-03D2-C70A-02AF-2AD1E3C1D5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562" y="3429000"/>
            <a:ext cx="6702526" cy="3379220"/>
          </a:xfrm>
          <a:prstGeom prst="rect">
            <a:avLst/>
          </a:prstGeom>
        </p:spPr>
      </p:pic>
      <p:pic>
        <p:nvPicPr>
          <p:cNvPr id="9" name="Immagine 8" descr="Immagine che contiene testo, schermata, Policromia, diagramma&#10;&#10;Descrizione generata automaticamente">
            <a:extLst>
              <a:ext uri="{FF2B5EF4-FFF2-40B4-BE49-F238E27FC236}">
                <a16:creationId xmlns:a16="http://schemas.microsoft.com/office/drawing/2014/main" id="{EDF08A34-51FC-A4A9-7F2F-AB40F9ABF2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350" y="53203"/>
            <a:ext cx="6695738" cy="3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87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D4417D-E6B3-E4BD-728F-54AA6A922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3977"/>
            <a:ext cx="11719249" cy="800100"/>
          </a:xfr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chemeClr val="accent1"/>
                </a:solidFill>
              </a:rPr>
              <a:t>Gamma </a:t>
            </a:r>
            <a:r>
              <a:rPr lang="it-IT" dirty="0" err="1">
                <a:solidFill>
                  <a:schemeClr val="accent1"/>
                </a:solidFill>
              </a:rPr>
              <a:t>flux</a:t>
            </a:r>
            <a:r>
              <a:rPr lang="it-IT" dirty="0">
                <a:solidFill>
                  <a:schemeClr val="accent1"/>
                </a:solidFill>
              </a:rPr>
              <a:t> and dose </a:t>
            </a:r>
            <a:r>
              <a:rPr lang="it-IT" dirty="0" err="1">
                <a:solidFill>
                  <a:schemeClr val="accent1"/>
                </a:solidFill>
              </a:rPr>
              <a:t>simulation</a:t>
            </a:r>
            <a:r>
              <a:rPr lang="it-IT" dirty="0">
                <a:solidFill>
                  <a:schemeClr val="accent1"/>
                </a:solidFill>
              </a:rPr>
              <a:t> (ABS 100 and 10) UP stream </a:t>
            </a:r>
            <a:r>
              <a:rPr lang="it-IT" dirty="0" err="1">
                <a:solidFill>
                  <a:schemeClr val="accent1"/>
                </a:solidFill>
              </a:rPr>
              <a:t>region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B865920-51DB-A8EA-A6AB-4B4EAAF914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6209" y="884077"/>
            <a:ext cx="1506981" cy="4605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/>
              <a:t>ABS10</a:t>
            </a:r>
          </a:p>
        </p:txBody>
      </p:sp>
      <p:sp>
        <p:nvSpPr>
          <p:cNvPr id="7" name="Segnaposto contenuto 3">
            <a:extLst>
              <a:ext uri="{FF2B5EF4-FFF2-40B4-BE49-F238E27FC236}">
                <a16:creationId xmlns:a16="http://schemas.microsoft.com/office/drawing/2014/main" id="{F78EAE36-CF3A-5092-19E6-F51F1AC4132B}"/>
              </a:ext>
            </a:extLst>
          </p:cNvPr>
          <p:cNvSpPr txBox="1">
            <a:spLocks/>
          </p:cNvSpPr>
          <p:nvPr/>
        </p:nvSpPr>
        <p:spPr>
          <a:xfrm>
            <a:off x="927375" y="945728"/>
            <a:ext cx="1692775" cy="46058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dirty="0"/>
              <a:t>ABS100 </a:t>
            </a:r>
          </a:p>
        </p:txBody>
      </p:sp>
      <p:pic>
        <p:nvPicPr>
          <p:cNvPr id="12" name="Immagine 11" descr="Immagine che contiene testo, schermata, Policromia&#10;&#10;Descrizione generata automaticamente">
            <a:extLst>
              <a:ext uri="{FF2B5EF4-FFF2-40B4-BE49-F238E27FC236}">
                <a16:creationId xmlns:a16="http://schemas.microsoft.com/office/drawing/2014/main" id="{22573248-AA84-EC67-DCD3-05CBF91CC7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795" y="3960433"/>
            <a:ext cx="5449078" cy="2747267"/>
          </a:xfrm>
          <a:prstGeom prst="rect">
            <a:avLst/>
          </a:prstGeom>
        </p:spPr>
      </p:pic>
      <p:pic>
        <p:nvPicPr>
          <p:cNvPr id="16" name="Immagine 15" descr="Immagine che contiene testo, schermata, Policromia&#10;&#10;Descrizione generata automaticamente">
            <a:extLst>
              <a:ext uri="{FF2B5EF4-FFF2-40B4-BE49-F238E27FC236}">
                <a16:creationId xmlns:a16="http://schemas.microsoft.com/office/drawing/2014/main" id="{095F51EF-6398-A78B-5040-54D0111A7E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17" y="3960433"/>
            <a:ext cx="5449078" cy="2747267"/>
          </a:xfrm>
          <a:prstGeom prst="rect">
            <a:avLst/>
          </a:prstGeom>
        </p:spPr>
      </p:pic>
      <p:pic>
        <p:nvPicPr>
          <p:cNvPr id="18" name="Immagine 17" descr="Immagine che contiene testo, schermata, Policromia, aqua&#10;&#10;Descrizione generata automaticamente">
            <a:extLst>
              <a:ext uri="{FF2B5EF4-FFF2-40B4-BE49-F238E27FC236}">
                <a16:creationId xmlns:a16="http://schemas.microsoft.com/office/drawing/2014/main" id="{7A679211-F095-FB6B-07F2-F28C9E7680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17" y="1252159"/>
            <a:ext cx="5449078" cy="2747267"/>
          </a:xfrm>
          <a:prstGeom prst="rect">
            <a:avLst/>
          </a:prstGeom>
        </p:spPr>
      </p:pic>
      <p:pic>
        <p:nvPicPr>
          <p:cNvPr id="20" name="Immagine 19" descr="Immagine che contiene testo, schermata, Policromia, aqua&#10;&#10;Descrizione generata automaticamente">
            <a:extLst>
              <a:ext uri="{FF2B5EF4-FFF2-40B4-BE49-F238E27FC236}">
                <a16:creationId xmlns:a16="http://schemas.microsoft.com/office/drawing/2014/main" id="{4C5EA2C3-0358-E240-0D43-251A9DC3E5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795" y="1213165"/>
            <a:ext cx="5449078" cy="274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834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D4417D-E6B3-E4BD-728F-54AA6A922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4798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Dose rate measurements by </a:t>
            </a:r>
            <a:r>
              <a:rPr lang="en-US" sz="4400" dirty="0" err="1">
                <a:solidFill>
                  <a:schemeClr val="accent1"/>
                </a:solidFill>
              </a:rPr>
              <a:t>ECOgas@GIF</a:t>
            </a:r>
            <a:r>
              <a:rPr lang="en-US" sz="4400" dirty="0">
                <a:solidFill>
                  <a:schemeClr val="accent1"/>
                </a:solidFill>
              </a:rPr>
              <a:t>++ </a:t>
            </a:r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sz="4400" dirty="0">
                <a:solidFill>
                  <a:schemeClr val="accent1"/>
                </a:solidFill>
              </a:rPr>
              <a:t>ollaboration in 2021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B865920-51DB-A8EA-A6AB-4B4EAAF914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43486" y="1633443"/>
            <a:ext cx="4467661" cy="4942341"/>
          </a:xfrm>
        </p:spPr>
        <p:txBody>
          <a:bodyPr>
            <a:noAutofit/>
          </a:bodyPr>
          <a:lstStyle/>
          <a:p>
            <a:pPr algn="just"/>
            <a:r>
              <a:rPr lang="it-IT" sz="2000" dirty="0"/>
              <a:t>To validate the </a:t>
            </a:r>
            <a:r>
              <a:rPr lang="it-IT" sz="2000" dirty="0" err="1"/>
              <a:t>simulation</a:t>
            </a:r>
            <a:r>
              <a:rPr lang="it-IT" sz="2000" dirty="0"/>
              <a:t>, 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some dose </a:t>
            </a:r>
            <a:r>
              <a:rPr lang="it-IT" sz="2000" dirty="0" err="1"/>
              <a:t>campaign</a:t>
            </a:r>
            <a:r>
              <a:rPr lang="it-IT" sz="2000" dirty="0"/>
              <a:t> </a:t>
            </a:r>
            <a:r>
              <a:rPr lang="it-IT" sz="2000" dirty="0" err="1"/>
              <a:t>measurements</a:t>
            </a:r>
            <a:r>
              <a:rPr lang="it-IT" sz="2000" dirty="0"/>
              <a:t> </a:t>
            </a:r>
            <a:r>
              <a:rPr lang="it-IT" sz="2000" dirty="0" err="1"/>
              <a:t>performed</a:t>
            </a:r>
            <a:r>
              <a:rPr lang="it-IT" sz="2000" dirty="0"/>
              <a:t> in 2021 by the </a:t>
            </a:r>
            <a:r>
              <a:rPr lang="it-IT" sz="2000" dirty="0" err="1"/>
              <a:t>ECOgas@GIF</a:t>
            </a:r>
            <a:r>
              <a:rPr lang="it-IT" sz="2000" dirty="0"/>
              <a:t>++ </a:t>
            </a:r>
            <a:r>
              <a:rPr lang="it-IT" sz="2000" dirty="0" err="1"/>
              <a:t>collaboration</a:t>
            </a:r>
            <a:r>
              <a:rPr lang="it-IT" sz="2000" dirty="0"/>
              <a:t> and </a:t>
            </a:r>
            <a:r>
              <a:rPr lang="it-IT" sz="2000" dirty="0" err="1"/>
              <a:t>published</a:t>
            </a:r>
            <a:r>
              <a:rPr lang="it-IT" sz="2000" dirty="0"/>
              <a:t> [2].</a:t>
            </a:r>
          </a:p>
          <a:p>
            <a:pPr algn="just"/>
            <a:r>
              <a:rPr lang="it-IT" sz="2000" dirty="0"/>
              <a:t>Two </a:t>
            </a:r>
            <a:r>
              <a:rPr lang="it-IT" sz="2000" dirty="0" err="1"/>
              <a:t>postions</a:t>
            </a:r>
            <a:r>
              <a:rPr lang="it-IT" sz="2000" dirty="0"/>
              <a:t> and </a:t>
            </a:r>
            <a:r>
              <a:rPr lang="it-IT" sz="2000" dirty="0" err="1"/>
              <a:t>several</a:t>
            </a:r>
            <a:r>
              <a:rPr lang="it-IT" sz="2000" dirty="0"/>
              <a:t> ABS </a:t>
            </a:r>
            <a:r>
              <a:rPr lang="it-IT" sz="2000" dirty="0" err="1"/>
              <a:t>were</a:t>
            </a:r>
            <a:r>
              <a:rPr lang="it-IT" sz="2000" dirty="0"/>
              <a:t> </a:t>
            </a:r>
            <a:r>
              <a:rPr lang="it-IT" sz="2000" dirty="0" err="1"/>
              <a:t>considered</a:t>
            </a:r>
            <a:r>
              <a:rPr lang="it-IT" sz="2000" dirty="0"/>
              <a:t> </a:t>
            </a:r>
          </a:p>
          <a:p>
            <a:pPr marL="0" indent="0" algn="just">
              <a:buNone/>
            </a:pPr>
            <a:endParaRPr lang="it-IT" sz="2000" dirty="0"/>
          </a:p>
          <a:p>
            <a:pPr algn="just"/>
            <a:endParaRPr lang="it-IT" sz="2000" dirty="0"/>
          </a:p>
          <a:p>
            <a:pPr marL="0" indent="0" algn="just">
              <a:buNone/>
            </a:pPr>
            <a:endParaRPr lang="it-IT" sz="2000" dirty="0"/>
          </a:p>
          <a:p>
            <a:pPr marL="0" indent="0" algn="just">
              <a:buNone/>
            </a:pPr>
            <a:r>
              <a:rPr lang="it-IT" sz="2000" dirty="0"/>
              <a:t>[2]</a:t>
            </a:r>
            <a:r>
              <a:rPr lang="en-US" sz="2000" dirty="0"/>
              <a:t>High-rate tests on Resistive Plate Chambers operated with eco-friendly gas mixtures, RPC </a:t>
            </a:r>
            <a:r>
              <a:rPr lang="en-US" sz="2000" dirty="0" err="1"/>
              <a:t>ECOGas@GIF</a:t>
            </a:r>
            <a:r>
              <a:rPr lang="en-US" sz="2000" dirty="0"/>
              <a:t>++ collaboration,2023,  https://doi.org/10.48550/arXiv.2311.08259</a:t>
            </a:r>
            <a:endParaRPr lang="it-IT" sz="2000" dirty="0">
              <a:highlight>
                <a:srgbClr val="FFFF00"/>
              </a:highlight>
            </a:endParaRPr>
          </a:p>
        </p:txBody>
      </p:sp>
      <p:pic>
        <p:nvPicPr>
          <p:cNvPr id="7" name="Immagine 6" descr="Immagine che contiene testo, schermata, diagramma, schermo&#10;&#10;Descrizione generata automaticamente">
            <a:extLst>
              <a:ext uri="{FF2B5EF4-FFF2-40B4-BE49-F238E27FC236}">
                <a16:creationId xmlns:a16="http://schemas.microsoft.com/office/drawing/2014/main" id="{6817F0A9-B679-B9F9-DD6D-D8D3758AA5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739" y="1573329"/>
            <a:ext cx="6924261" cy="5002455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856FD3AE-D325-9751-8DDE-A2BDD8DD1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6814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8618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3722</TotalTime>
  <Words>707</Words>
  <Application>Microsoft Office PowerPoint</Application>
  <PresentationFormat>Widescreen</PresentationFormat>
  <Paragraphs>114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Wingdings</vt:lpstr>
      <vt:lpstr>Tema di Office</vt:lpstr>
      <vt:lpstr>Simulation of the Radiation Field in GIF++</vt:lpstr>
      <vt:lpstr>Presentazione standard di PowerPoint</vt:lpstr>
      <vt:lpstr>The GIF++ facility @ CERN </vt:lpstr>
      <vt:lpstr>Gamma Filters </vt:lpstr>
      <vt:lpstr>New simulation </vt:lpstr>
      <vt:lpstr>Simulation analysis </vt:lpstr>
      <vt:lpstr>Gamma flux and dose simulation (@ABS 1)</vt:lpstr>
      <vt:lpstr>Gamma flux and dose simulation (ABS 100 and 10) UP stream region</vt:lpstr>
      <vt:lpstr>Dose rate measurements by ECOgas@GIF++ Collaboration in 2021</vt:lpstr>
      <vt:lpstr>Simulation validation with data</vt:lpstr>
      <vt:lpstr>Next steps </vt:lpstr>
      <vt:lpstr>Backup </vt:lpstr>
      <vt:lpstr>Dose and Flux UPSTREAM for abs 10,100</vt:lpstr>
      <vt:lpstr>Dose comparison</vt:lpstr>
      <vt:lpstr>Dose calculation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GIF ++ code UPGRADE</dc:title>
  <dc:creator>FERRARA NICOLA</dc:creator>
  <cp:lastModifiedBy>FERRARA NICOLA</cp:lastModifiedBy>
  <cp:revision>176</cp:revision>
  <dcterms:created xsi:type="dcterms:W3CDTF">2023-06-21T09:08:53Z</dcterms:created>
  <dcterms:modified xsi:type="dcterms:W3CDTF">2024-01-31T10:05:01Z</dcterms:modified>
</cp:coreProperties>
</file>