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7" r:id="rId2"/>
    <p:sldId id="713" r:id="rId3"/>
    <p:sldId id="728" r:id="rId4"/>
    <p:sldId id="729" r:id="rId5"/>
    <p:sldId id="658" r:id="rId6"/>
    <p:sldId id="738" r:id="rId7"/>
    <p:sldId id="260" r:id="rId8"/>
    <p:sldId id="628" r:id="rId9"/>
    <p:sldId id="659" r:id="rId10"/>
    <p:sldId id="731" r:id="rId11"/>
    <p:sldId id="651" r:id="rId12"/>
    <p:sldId id="305" r:id="rId13"/>
    <p:sldId id="685" r:id="rId14"/>
    <p:sldId id="736" r:id="rId15"/>
    <p:sldId id="737" r:id="rId16"/>
    <p:sldId id="743" r:id="rId17"/>
    <p:sldId id="742" r:id="rId18"/>
    <p:sldId id="644" r:id="rId19"/>
    <p:sldId id="652" r:id="rId20"/>
    <p:sldId id="714" r:id="rId21"/>
    <p:sldId id="733" r:id="rId22"/>
    <p:sldId id="662" r:id="rId23"/>
    <p:sldId id="715" r:id="rId24"/>
    <p:sldId id="739" r:id="rId25"/>
    <p:sldId id="697" r:id="rId26"/>
    <p:sldId id="539" r:id="rId27"/>
    <p:sldId id="648" r:id="rId28"/>
    <p:sldId id="735" r:id="rId29"/>
    <p:sldId id="740" r:id="rId30"/>
    <p:sldId id="722" r:id="rId31"/>
    <p:sldId id="666" r:id="rId32"/>
    <p:sldId id="730" r:id="rId33"/>
    <p:sldId id="741" r:id="rId34"/>
    <p:sldId id="686" r:id="rId35"/>
    <p:sldId id="72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D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3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7482/contributions/5692920/attachments/2766426/4818787/SREe%20presentation%20WG5%20Dec%202023.pdf" TargetMode="External"/><Relationship Id="rId2" Type="http://schemas.openxmlformats.org/officeDocument/2006/relationships/hyperlink" Target="https://indico.cern.ch/event/1242811/contributions/5291414/attachments/2601279/4491548/SRS%20in%202023%2002272023.pdf" TargetMode="External"/><Relationship Id="rId1" Type="http://schemas.openxmlformats.org/officeDocument/2006/relationships/hyperlink" Target="https://indico.cern.ch/event/66175/sessions/109527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7482/contributions/5692920/attachments/2766426/4818787/SREe%20presentation%20WG5%20Dec%202023.pdf" TargetMode="External"/><Relationship Id="rId2" Type="http://schemas.openxmlformats.org/officeDocument/2006/relationships/hyperlink" Target="https://indico.cern.ch/event/1242811/contributions/5291414/attachments/2601279/4491548/SRS%20in%202023%2002272023.pdf" TargetMode="External"/><Relationship Id="rId1" Type="http://schemas.openxmlformats.org/officeDocument/2006/relationships/hyperlink" Target="https://indico.cern.ch/event/66175/sessions/109527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56B601-E9FA-4CC1-BA26-48F412410BE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5E5900-EF44-4039-A76F-9D44CB634F03}">
      <dgm:prSet/>
      <dgm:spPr/>
      <dgm:t>
        <a:bodyPr/>
        <a:lstStyle/>
        <a:p>
          <a:r>
            <a:rPr lang="en-US" dirty="0"/>
            <a:t>~ 50 x WG5  meetings  RD51</a:t>
          </a:r>
        </a:p>
      </dgm:t>
    </dgm:pt>
    <dgm:pt modelId="{CD5F9C1C-9FA7-4380-8949-558D3A890C0C}" type="parTrans" cxnId="{C93FF304-EB43-482E-89A1-68832489F4EE}">
      <dgm:prSet/>
      <dgm:spPr/>
      <dgm:t>
        <a:bodyPr/>
        <a:lstStyle/>
        <a:p>
          <a:endParaRPr lang="en-US"/>
        </a:p>
      </dgm:t>
    </dgm:pt>
    <dgm:pt modelId="{B6D42C0D-A884-45B9-92AB-4E14F82EABC0}" type="sibTrans" cxnId="{C93FF304-EB43-482E-89A1-68832489F4EE}">
      <dgm:prSet/>
      <dgm:spPr/>
      <dgm:t>
        <a:bodyPr/>
        <a:lstStyle/>
        <a:p>
          <a:endParaRPr lang="en-US"/>
        </a:p>
      </dgm:t>
    </dgm:pt>
    <dgm:pt modelId="{80C52C66-C59A-43EF-A616-284F621A8E65}">
      <dgm:prSet/>
      <dgm:spPr/>
      <dgm:t>
        <a:bodyPr/>
        <a:lstStyle/>
        <a:p>
          <a:r>
            <a:rPr lang="en-US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1</a:t>
          </a:r>
          <a:r>
            <a:rPr lang="en-US" baseline="30000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st</a:t>
          </a:r>
          <a:r>
            <a:rPr lang="en-US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presentations SRS  2009 </a:t>
          </a:r>
          <a:endParaRPr lang="en-US" dirty="0">
            <a:solidFill>
              <a:srgbClr val="FFFF00"/>
            </a:solidFill>
          </a:endParaRPr>
        </a:p>
      </dgm:t>
    </dgm:pt>
    <dgm:pt modelId="{4B1E0E15-799A-41B2-A8B2-70C01F9312C9}" type="parTrans" cxnId="{625CE36C-1254-4509-8FD7-488E854EA774}">
      <dgm:prSet/>
      <dgm:spPr/>
      <dgm:t>
        <a:bodyPr/>
        <a:lstStyle/>
        <a:p>
          <a:endParaRPr lang="en-US"/>
        </a:p>
      </dgm:t>
    </dgm:pt>
    <dgm:pt modelId="{6068E2DE-8E45-49C7-9BEA-A3A5C4E9ADB5}" type="sibTrans" cxnId="{625CE36C-1254-4509-8FD7-488E854EA774}">
      <dgm:prSet/>
      <dgm:spPr/>
      <dgm:t>
        <a:bodyPr/>
        <a:lstStyle/>
        <a:p>
          <a:endParaRPr lang="en-US"/>
        </a:p>
      </dgm:t>
    </dgm:pt>
    <dgm:pt modelId="{772BC982-721D-4969-8FDB-999113BC06AE}">
      <dgm:prSet/>
      <dgm:spPr/>
      <dgm:t>
        <a:bodyPr/>
        <a:lstStyle/>
        <a:p>
          <a:r>
            <a:rPr lang="en-US" dirty="0"/>
            <a:t>…….follow Indico over 14 years</a:t>
          </a:r>
        </a:p>
      </dgm:t>
    </dgm:pt>
    <dgm:pt modelId="{CFB21A53-4E38-46C8-88B6-5B154BEE49D8}" type="parTrans" cxnId="{71C681BC-450A-4B00-86BD-9D4216C20AD6}">
      <dgm:prSet/>
      <dgm:spPr/>
      <dgm:t>
        <a:bodyPr/>
        <a:lstStyle/>
        <a:p>
          <a:endParaRPr lang="en-US"/>
        </a:p>
      </dgm:t>
    </dgm:pt>
    <dgm:pt modelId="{9BDCF032-0B53-4ED5-9C4A-7B160D81947D}" type="sibTrans" cxnId="{71C681BC-450A-4B00-86BD-9D4216C20AD6}">
      <dgm:prSet/>
      <dgm:spPr/>
      <dgm:t>
        <a:bodyPr/>
        <a:lstStyle/>
        <a:p>
          <a:endParaRPr lang="en-US"/>
        </a:p>
      </dgm:t>
    </dgm:pt>
    <dgm:pt modelId="{2309E446-EC4D-4480-9905-986F5E02E305}">
      <dgm:prSet/>
      <dgm:spPr/>
      <dgm:t>
        <a:bodyPr/>
        <a:lstStyle/>
        <a:p>
          <a:r>
            <a:rPr lang="en-US" dirty="0">
              <a:solidFill>
                <a:srgbClr val="FFFF0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SRS classic  status  2023</a:t>
          </a:r>
          <a:endParaRPr lang="en-US" dirty="0">
            <a:solidFill>
              <a:srgbClr val="FFFF00"/>
            </a:solidFill>
          </a:endParaRPr>
        </a:p>
      </dgm:t>
    </dgm:pt>
    <dgm:pt modelId="{F0367FE9-5067-4D65-8A6B-CE5D0EEDC6C5}" type="parTrans" cxnId="{1B6D36EE-D162-4F08-9D2F-593E8EE76AF6}">
      <dgm:prSet/>
      <dgm:spPr/>
      <dgm:t>
        <a:bodyPr/>
        <a:lstStyle/>
        <a:p>
          <a:endParaRPr lang="en-US"/>
        </a:p>
      </dgm:t>
    </dgm:pt>
    <dgm:pt modelId="{3BF89DD0-F64F-4B30-8D8F-C6F4D20A514A}" type="sibTrans" cxnId="{1B6D36EE-D162-4F08-9D2F-593E8EE76AF6}">
      <dgm:prSet/>
      <dgm:spPr/>
      <dgm:t>
        <a:bodyPr/>
        <a:lstStyle/>
        <a:p>
          <a:endParaRPr lang="en-US"/>
        </a:p>
      </dgm:t>
    </dgm:pt>
    <dgm:pt modelId="{BD49C929-5596-4D03-98D1-1659985D102E}">
      <dgm:prSet/>
      <dgm:spPr/>
      <dgm:t>
        <a:bodyPr/>
        <a:lstStyle/>
        <a:p>
          <a:r>
            <a:rPr lang="en-US" dirty="0" err="1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SRSe</a:t>
          </a:r>
          <a:r>
            <a:rPr lang="en-US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new </a:t>
          </a:r>
          <a:r>
            <a:rPr lang="en-US" dirty="0" err="1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archtitectures</a:t>
          </a:r>
          <a:r>
            <a:rPr lang="en-US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: Last  RD51 WG5  Dec 23:  </a:t>
          </a:r>
          <a:endParaRPr lang="en-US" dirty="0">
            <a:solidFill>
              <a:schemeClr val="bg1"/>
            </a:solidFill>
          </a:endParaRPr>
        </a:p>
      </dgm:t>
    </dgm:pt>
    <dgm:pt modelId="{26E6A07E-7799-4976-BF12-C608244C361C}" type="parTrans" cxnId="{498C5516-7125-460E-A954-33D9CC00E1FB}">
      <dgm:prSet/>
      <dgm:spPr/>
      <dgm:t>
        <a:bodyPr/>
        <a:lstStyle/>
        <a:p>
          <a:endParaRPr lang="en-US"/>
        </a:p>
      </dgm:t>
    </dgm:pt>
    <dgm:pt modelId="{8E09004F-5ABE-453C-85EC-5DA9EB8005F9}" type="sibTrans" cxnId="{498C5516-7125-460E-A954-33D9CC00E1FB}">
      <dgm:prSet/>
      <dgm:spPr/>
      <dgm:t>
        <a:bodyPr/>
        <a:lstStyle/>
        <a:p>
          <a:endParaRPr lang="en-US"/>
        </a:p>
      </dgm:t>
    </dgm:pt>
    <dgm:pt modelId="{7FB3C429-C60D-4499-9405-6638CE21BDF0}" type="pres">
      <dgm:prSet presAssocID="{4856B601-E9FA-4CC1-BA26-48F412410BEF}" presName="outerComposite" presStyleCnt="0">
        <dgm:presLayoutVars>
          <dgm:chMax val="5"/>
          <dgm:dir/>
          <dgm:resizeHandles val="exact"/>
        </dgm:presLayoutVars>
      </dgm:prSet>
      <dgm:spPr/>
    </dgm:pt>
    <dgm:pt modelId="{9B14AD54-BA4E-4F66-93F9-EE0037DA6BB2}" type="pres">
      <dgm:prSet presAssocID="{4856B601-E9FA-4CC1-BA26-48F412410BEF}" presName="dummyMaxCanvas" presStyleCnt="0">
        <dgm:presLayoutVars/>
      </dgm:prSet>
      <dgm:spPr/>
    </dgm:pt>
    <dgm:pt modelId="{5149F0AF-6B26-4760-A908-E3478DCE504D}" type="pres">
      <dgm:prSet presAssocID="{4856B601-E9FA-4CC1-BA26-48F412410BEF}" presName="FiveNodes_1" presStyleLbl="node1" presStyleIdx="0" presStyleCnt="5" custLinFactNeighborX="-2200">
        <dgm:presLayoutVars>
          <dgm:bulletEnabled val="1"/>
        </dgm:presLayoutVars>
      </dgm:prSet>
      <dgm:spPr/>
    </dgm:pt>
    <dgm:pt modelId="{2A9D14F7-DC7C-4697-B4D9-A21F6374D4D3}" type="pres">
      <dgm:prSet presAssocID="{4856B601-E9FA-4CC1-BA26-48F412410BEF}" presName="FiveNodes_2" presStyleLbl="node1" presStyleIdx="1" presStyleCnt="5">
        <dgm:presLayoutVars>
          <dgm:bulletEnabled val="1"/>
        </dgm:presLayoutVars>
      </dgm:prSet>
      <dgm:spPr/>
    </dgm:pt>
    <dgm:pt modelId="{11472773-9BA7-4FF4-A62F-6921FAEA0B4E}" type="pres">
      <dgm:prSet presAssocID="{4856B601-E9FA-4CC1-BA26-48F412410BEF}" presName="FiveNodes_3" presStyleLbl="node1" presStyleIdx="2" presStyleCnt="5">
        <dgm:presLayoutVars>
          <dgm:bulletEnabled val="1"/>
        </dgm:presLayoutVars>
      </dgm:prSet>
      <dgm:spPr/>
    </dgm:pt>
    <dgm:pt modelId="{2DDB6581-4E1B-444F-9B16-90F932DE786D}" type="pres">
      <dgm:prSet presAssocID="{4856B601-E9FA-4CC1-BA26-48F412410BEF}" presName="FiveNodes_4" presStyleLbl="node1" presStyleIdx="3" presStyleCnt="5">
        <dgm:presLayoutVars>
          <dgm:bulletEnabled val="1"/>
        </dgm:presLayoutVars>
      </dgm:prSet>
      <dgm:spPr/>
    </dgm:pt>
    <dgm:pt modelId="{EA73B03F-F75D-4E27-831B-07EA9C2D142C}" type="pres">
      <dgm:prSet presAssocID="{4856B601-E9FA-4CC1-BA26-48F412410BEF}" presName="FiveNodes_5" presStyleLbl="node1" presStyleIdx="4" presStyleCnt="5">
        <dgm:presLayoutVars>
          <dgm:bulletEnabled val="1"/>
        </dgm:presLayoutVars>
      </dgm:prSet>
      <dgm:spPr/>
    </dgm:pt>
    <dgm:pt modelId="{11DF8BF5-0D2C-4DB8-870C-6F9579C1B3E9}" type="pres">
      <dgm:prSet presAssocID="{4856B601-E9FA-4CC1-BA26-48F412410BEF}" presName="FiveConn_1-2" presStyleLbl="fgAccFollowNode1" presStyleIdx="0" presStyleCnt="4">
        <dgm:presLayoutVars>
          <dgm:bulletEnabled val="1"/>
        </dgm:presLayoutVars>
      </dgm:prSet>
      <dgm:spPr/>
    </dgm:pt>
    <dgm:pt modelId="{E553637B-49E2-4FAE-8882-C5485AF1E877}" type="pres">
      <dgm:prSet presAssocID="{4856B601-E9FA-4CC1-BA26-48F412410BEF}" presName="FiveConn_2-3" presStyleLbl="fgAccFollowNode1" presStyleIdx="1" presStyleCnt="4">
        <dgm:presLayoutVars>
          <dgm:bulletEnabled val="1"/>
        </dgm:presLayoutVars>
      </dgm:prSet>
      <dgm:spPr/>
    </dgm:pt>
    <dgm:pt modelId="{529713E8-57B7-42CE-9243-CFF76B7EB19E}" type="pres">
      <dgm:prSet presAssocID="{4856B601-E9FA-4CC1-BA26-48F412410BEF}" presName="FiveConn_3-4" presStyleLbl="fgAccFollowNode1" presStyleIdx="2" presStyleCnt="4">
        <dgm:presLayoutVars>
          <dgm:bulletEnabled val="1"/>
        </dgm:presLayoutVars>
      </dgm:prSet>
      <dgm:spPr/>
    </dgm:pt>
    <dgm:pt modelId="{62BABC11-12DC-4372-A51F-F90FCCBF612E}" type="pres">
      <dgm:prSet presAssocID="{4856B601-E9FA-4CC1-BA26-48F412410BEF}" presName="FiveConn_4-5" presStyleLbl="fgAccFollowNode1" presStyleIdx="3" presStyleCnt="4">
        <dgm:presLayoutVars>
          <dgm:bulletEnabled val="1"/>
        </dgm:presLayoutVars>
      </dgm:prSet>
      <dgm:spPr/>
    </dgm:pt>
    <dgm:pt modelId="{FE5FE43B-B5CB-4726-9F80-5492E270E4B5}" type="pres">
      <dgm:prSet presAssocID="{4856B601-E9FA-4CC1-BA26-48F412410BEF}" presName="FiveNodes_1_text" presStyleLbl="node1" presStyleIdx="4" presStyleCnt="5">
        <dgm:presLayoutVars>
          <dgm:bulletEnabled val="1"/>
        </dgm:presLayoutVars>
      </dgm:prSet>
      <dgm:spPr/>
    </dgm:pt>
    <dgm:pt modelId="{8267587E-89A2-4909-844B-FB192FF700B5}" type="pres">
      <dgm:prSet presAssocID="{4856B601-E9FA-4CC1-BA26-48F412410BEF}" presName="FiveNodes_2_text" presStyleLbl="node1" presStyleIdx="4" presStyleCnt="5">
        <dgm:presLayoutVars>
          <dgm:bulletEnabled val="1"/>
        </dgm:presLayoutVars>
      </dgm:prSet>
      <dgm:spPr/>
    </dgm:pt>
    <dgm:pt modelId="{187D00BC-B411-45BC-B59E-1A579CF12D97}" type="pres">
      <dgm:prSet presAssocID="{4856B601-E9FA-4CC1-BA26-48F412410BEF}" presName="FiveNodes_3_text" presStyleLbl="node1" presStyleIdx="4" presStyleCnt="5">
        <dgm:presLayoutVars>
          <dgm:bulletEnabled val="1"/>
        </dgm:presLayoutVars>
      </dgm:prSet>
      <dgm:spPr/>
    </dgm:pt>
    <dgm:pt modelId="{D12ED311-8488-4515-AC3A-26B8E51309BE}" type="pres">
      <dgm:prSet presAssocID="{4856B601-E9FA-4CC1-BA26-48F412410BEF}" presName="FiveNodes_4_text" presStyleLbl="node1" presStyleIdx="4" presStyleCnt="5">
        <dgm:presLayoutVars>
          <dgm:bulletEnabled val="1"/>
        </dgm:presLayoutVars>
      </dgm:prSet>
      <dgm:spPr/>
    </dgm:pt>
    <dgm:pt modelId="{00891344-21C4-4549-85F8-C3CB232E8848}" type="pres">
      <dgm:prSet presAssocID="{4856B601-E9FA-4CC1-BA26-48F412410BEF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C93FF304-EB43-482E-89A1-68832489F4EE}" srcId="{4856B601-E9FA-4CC1-BA26-48F412410BEF}" destId="{205E5900-EF44-4039-A76F-9D44CB634F03}" srcOrd="0" destOrd="0" parTransId="{CD5F9C1C-9FA7-4380-8949-558D3A890C0C}" sibTransId="{B6D42C0D-A884-45B9-92AB-4E14F82EABC0}"/>
    <dgm:cxn modelId="{928DE90B-9C47-4283-BE59-172DD06517BC}" type="presOf" srcId="{772BC982-721D-4969-8FDB-999113BC06AE}" destId="{11472773-9BA7-4FF4-A62F-6921FAEA0B4E}" srcOrd="0" destOrd="0" presId="urn:microsoft.com/office/officeart/2005/8/layout/vProcess5"/>
    <dgm:cxn modelId="{EEE9140C-5331-4B8D-A5EE-EF6F36E85C0E}" type="presOf" srcId="{2309E446-EC4D-4480-9905-986F5E02E305}" destId="{D12ED311-8488-4515-AC3A-26B8E51309BE}" srcOrd="1" destOrd="0" presId="urn:microsoft.com/office/officeart/2005/8/layout/vProcess5"/>
    <dgm:cxn modelId="{498C5516-7125-460E-A954-33D9CC00E1FB}" srcId="{4856B601-E9FA-4CC1-BA26-48F412410BEF}" destId="{BD49C929-5596-4D03-98D1-1659985D102E}" srcOrd="4" destOrd="0" parTransId="{26E6A07E-7799-4976-BF12-C608244C361C}" sibTransId="{8E09004F-5ABE-453C-85EC-5DA9EB8005F9}"/>
    <dgm:cxn modelId="{F8976B1D-32D7-408A-B581-8DDB614B83D6}" type="presOf" srcId="{205E5900-EF44-4039-A76F-9D44CB634F03}" destId="{5149F0AF-6B26-4760-A908-E3478DCE504D}" srcOrd="0" destOrd="0" presId="urn:microsoft.com/office/officeart/2005/8/layout/vProcess5"/>
    <dgm:cxn modelId="{4EB54064-DEFD-4EE0-9665-D50024C632F5}" type="presOf" srcId="{BD49C929-5596-4D03-98D1-1659985D102E}" destId="{EA73B03F-F75D-4E27-831B-07EA9C2D142C}" srcOrd="0" destOrd="0" presId="urn:microsoft.com/office/officeart/2005/8/layout/vProcess5"/>
    <dgm:cxn modelId="{CC3ADB48-C19B-41C3-8BB0-C72F0D6CD648}" type="presOf" srcId="{205E5900-EF44-4039-A76F-9D44CB634F03}" destId="{FE5FE43B-B5CB-4726-9F80-5492E270E4B5}" srcOrd="1" destOrd="0" presId="urn:microsoft.com/office/officeart/2005/8/layout/vProcess5"/>
    <dgm:cxn modelId="{625CE36C-1254-4509-8FD7-488E854EA774}" srcId="{4856B601-E9FA-4CC1-BA26-48F412410BEF}" destId="{80C52C66-C59A-43EF-A616-284F621A8E65}" srcOrd="1" destOrd="0" parTransId="{4B1E0E15-799A-41B2-A8B2-70C01F9312C9}" sibTransId="{6068E2DE-8E45-49C7-9BEA-A3A5C4E9ADB5}"/>
    <dgm:cxn modelId="{9A62D44D-57D6-42B6-BA58-A5D0AD539B27}" type="presOf" srcId="{772BC982-721D-4969-8FDB-999113BC06AE}" destId="{187D00BC-B411-45BC-B59E-1A579CF12D97}" srcOrd="1" destOrd="0" presId="urn:microsoft.com/office/officeart/2005/8/layout/vProcess5"/>
    <dgm:cxn modelId="{62CE8853-1DD8-4E95-A601-814083ABF906}" type="presOf" srcId="{3BF89DD0-F64F-4B30-8D8F-C6F4D20A514A}" destId="{62BABC11-12DC-4372-A51F-F90FCCBF612E}" srcOrd="0" destOrd="0" presId="urn:microsoft.com/office/officeart/2005/8/layout/vProcess5"/>
    <dgm:cxn modelId="{5F265279-25D1-41F2-81CC-A4951BC660D6}" type="presOf" srcId="{BD49C929-5596-4D03-98D1-1659985D102E}" destId="{00891344-21C4-4549-85F8-C3CB232E8848}" srcOrd="1" destOrd="0" presId="urn:microsoft.com/office/officeart/2005/8/layout/vProcess5"/>
    <dgm:cxn modelId="{FD00A55A-8BEA-457D-9056-DD79715DBDC1}" type="presOf" srcId="{4856B601-E9FA-4CC1-BA26-48F412410BEF}" destId="{7FB3C429-C60D-4499-9405-6638CE21BDF0}" srcOrd="0" destOrd="0" presId="urn:microsoft.com/office/officeart/2005/8/layout/vProcess5"/>
    <dgm:cxn modelId="{54920F7B-5510-4E2B-8206-A81F8661B8CC}" type="presOf" srcId="{6068E2DE-8E45-49C7-9BEA-A3A5C4E9ADB5}" destId="{E553637B-49E2-4FAE-8882-C5485AF1E877}" srcOrd="0" destOrd="0" presId="urn:microsoft.com/office/officeart/2005/8/layout/vProcess5"/>
    <dgm:cxn modelId="{36D2F47C-6C4A-4B46-B17D-607942FC651F}" type="presOf" srcId="{2309E446-EC4D-4480-9905-986F5E02E305}" destId="{2DDB6581-4E1B-444F-9B16-90F932DE786D}" srcOrd="0" destOrd="0" presId="urn:microsoft.com/office/officeart/2005/8/layout/vProcess5"/>
    <dgm:cxn modelId="{BF4D94A0-0FC3-40EB-8351-3777D8B7D109}" type="presOf" srcId="{80C52C66-C59A-43EF-A616-284F621A8E65}" destId="{8267587E-89A2-4909-844B-FB192FF700B5}" srcOrd="1" destOrd="0" presId="urn:microsoft.com/office/officeart/2005/8/layout/vProcess5"/>
    <dgm:cxn modelId="{63B1F2B3-A4E5-4525-B194-E4A9440739B1}" type="presOf" srcId="{9BDCF032-0B53-4ED5-9C4A-7B160D81947D}" destId="{529713E8-57B7-42CE-9243-CFF76B7EB19E}" srcOrd="0" destOrd="0" presId="urn:microsoft.com/office/officeart/2005/8/layout/vProcess5"/>
    <dgm:cxn modelId="{71C681BC-450A-4B00-86BD-9D4216C20AD6}" srcId="{4856B601-E9FA-4CC1-BA26-48F412410BEF}" destId="{772BC982-721D-4969-8FDB-999113BC06AE}" srcOrd="2" destOrd="0" parTransId="{CFB21A53-4E38-46C8-88B6-5B154BEE49D8}" sibTransId="{9BDCF032-0B53-4ED5-9C4A-7B160D81947D}"/>
    <dgm:cxn modelId="{9F874DD1-01FE-469F-9E42-85CCF1C3808B}" type="presOf" srcId="{80C52C66-C59A-43EF-A616-284F621A8E65}" destId="{2A9D14F7-DC7C-4697-B4D9-A21F6374D4D3}" srcOrd="0" destOrd="0" presId="urn:microsoft.com/office/officeart/2005/8/layout/vProcess5"/>
    <dgm:cxn modelId="{D0006ADA-B95C-4691-B4AE-2DDDB8549092}" type="presOf" srcId="{B6D42C0D-A884-45B9-92AB-4E14F82EABC0}" destId="{11DF8BF5-0D2C-4DB8-870C-6F9579C1B3E9}" srcOrd="0" destOrd="0" presId="urn:microsoft.com/office/officeart/2005/8/layout/vProcess5"/>
    <dgm:cxn modelId="{1B6D36EE-D162-4F08-9D2F-593E8EE76AF6}" srcId="{4856B601-E9FA-4CC1-BA26-48F412410BEF}" destId="{2309E446-EC4D-4480-9905-986F5E02E305}" srcOrd="3" destOrd="0" parTransId="{F0367FE9-5067-4D65-8A6B-CE5D0EEDC6C5}" sibTransId="{3BF89DD0-F64F-4B30-8D8F-C6F4D20A514A}"/>
    <dgm:cxn modelId="{EE6E2F6E-6FB7-4D77-8F05-F521ED4B599D}" type="presParOf" srcId="{7FB3C429-C60D-4499-9405-6638CE21BDF0}" destId="{9B14AD54-BA4E-4F66-93F9-EE0037DA6BB2}" srcOrd="0" destOrd="0" presId="urn:microsoft.com/office/officeart/2005/8/layout/vProcess5"/>
    <dgm:cxn modelId="{4B80888B-56DA-414F-8EEE-37F9709618AB}" type="presParOf" srcId="{7FB3C429-C60D-4499-9405-6638CE21BDF0}" destId="{5149F0AF-6B26-4760-A908-E3478DCE504D}" srcOrd="1" destOrd="0" presId="urn:microsoft.com/office/officeart/2005/8/layout/vProcess5"/>
    <dgm:cxn modelId="{895EB4AD-646B-4ABD-A148-09ACEA0F8889}" type="presParOf" srcId="{7FB3C429-C60D-4499-9405-6638CE21BDF0}" destId="{2A9D14F7-DC7C-4697-B4D9-A21F6374D4D3}" srcOrd="2" destOrd="0" presId="urn:microsoft.com/office/officeart/2005/8/layout/vProcess5"/>
    <dgm:cxn modelId="{CBF962FE-D51B-46D0-9DF7-D31C9E18983D}" type="presParOf" srcId="{7FB3C429-C60D-4499-9405-6638CE21BDF0}" destId="{11472773-9BA7-4FF4-A62F-6921FAEA0B4E}" srcOrd="3" destOrd="0" presId="urn:microsoft.com/office/officeart/2005/8/layout/vProcess5"/>
    <dgm:cxn modelId="{E1B0B52C-3C89-460F-8A34-0B3F83A0533B}" type="presParOf" srcId="{7FB3C429-C60D-4499-9405-6638CE21BDF0}" destId="{2DDB6581-4E1B-444F-9B16-90F932DE786D}" srcOrd="4" destOrd="0" presId="urn:microsoft.com/office/officeart/2005/8/layout/vProcess5"/>
    <dgm:cxn modelId="{75FA8664-AB39-4695-870D-6A0936FD787C}" type="presParOf" srcId="{7FB3C429-C60D-4499-9405-6638CE21BDF0}" destId="{EA73B03F-F75D-4E27-831B-07EA9C2D142C}" srcOrd="5" destOrd="0" presId="urn:microsoft.com/office/officeart/2005/8/layout/vProcess5"/>
    <dgm:cxn modelId="{E7730204-5D97-440F-97C2-4E3237FB2003}" type="presParOf" srcId="{7FB3C429-C60D-4499-9405-6638CE21BDF0}" destId="{11DF8BF5-0D2C-4DB8-870C-6F9579C1B3E9}" srcOrd="6" destOrd="0" presId="urn:microsoft.com/office/officeart/2005/8/layout/vProcess5"/>
    <dgm:cxn modelId="{B9EE64EF-D41C-43D2-ABFA-7E7EA5735755}" type="presParOf" srcId="{7FB3C429-C60D-4499-9405-6638CE21BDF0}" destId="{E553637B-49E2-4FAE-8882-C5485AF1E877}" srcOrd="7" destOrd="0" presId="urn:microsoft.com/office/officeart/2005/8/layout/vProcess5"/>
    <dgm:cxn modelId="{1E6CEA5A-CB6E-48B2-9D84-BECF9DC8AD84}" type="presParOf" srcId="{7FB3C429-C60D-4499-9405-6638CE21BDF0}" destId="{529713E8-57B7-42CE-9243-CFF76B7EB19E}" srcOrd="8" destOrd="0" presId="urn:microsoft.com/office/officeart/2005/8/layout/vProcess5"/>
    <dgm:cxn modelId="{965F0CE6-435C-4BB3-8CCA-561CBFF01394}" type="presParOf" srcId="{7FB3C429-C60D-4499-9405-6638CE21BDF0}" destId="{62BABC11-12DC-4372-A51F-F90FCCBF612E}" srcOrd="9" destOrd="0" presId="urn:microsoft.com/office/officeart/2005/8/layout/vProcess5"/>
    <dgm:cxn modelId="{836A2113-2807-4DC7-A4DC-43C14A93E20E}" type="presParOf" srcId="{7FB3C429-C60D-4499-9405-6638CE21BDF0}" destId="{FE5FE43B-B5CB-4726-9F80-5492E270E4B5}" srcOrd="10" destOrd="0" presId="urn:microsoft.com/office/officeart/2005/8/layout/vProcess5"/>
    <dgm:cxn modelId="{E5DFDF38-5BA6-4913-94B9-DC9179D4FCB5}" type="presParOf" srcId="{7FB3C429-C60D-4499-9405-6638CE21BDF0}" destId="{8267587E-89A2-4909-844B-FB192FF700B5}" srcOrd="11" destOrd="0" presId="urn:microsoft.com/office/officeart/2005/8/layout/vProcess5"/>
    <dgm:cxn modelId="{B509DCAD-2B4D-45D3-8AD8-691D871A69EE}" type="presParOf" srcId="{7FB3C429-C60D-4499-9405-6638CE21BDF0}" destId="{187D00BC-B411-45BC-B59E-1A579CF12D97}" srcOrd="12" destOrd="0" presId="urn:microsoft.com/office/officeart/2005/8/layout/vProcess5"/>
    <dgm:cxn modelId="{516A0A6E-68EF-4C29-A17A-DBF1C86D009B}" type="presParOf" srcId="{7FB3C429-C60D-4499-9405-6638CE21BDF0}" destId="{D12ED311-8488-4515-AC3A-26B8E51309BE}" srcOrd="13" destOrd="0" presId="urn:microsoft.com/office/officeart/2005/8/layout/vProcess5"/>
    <dgm:cxn modelId="{0FAD7E4E-6D33-479C-B539-D6473AAB1FCF}" type="presParOf" srcId="{7FB3C429-C60D-4499-9405-6638CE21BDF0}" destId="{00891344-21C4-4549-85F8-C3CB232E884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F11A8C-9CE7-4762-AE6D-6931F7C9D009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58E057C-D9ED-4D5C-9A95-AEDC7424B47A}">
      <dgm:prSet/>
      <dgm:spPr/>
      <dgm:t>
        <a:bodyPr/>
        <a:lstStyle/>
        <a:p>
          <a:r>
            <a:rPr lang="en-US"/>
            <a:t>GEMs with VMM  frontend and SRS readout SW at the NMX Diffractometer ,Multiblade Detector  with wire readout using VMM and SRS readout +  other ESS instruments considering  VMM frontend, ESS European Spallation Source, Lund  Sweden</a:t>
          </a:r>
        </a:p>
      </dgm:t>
    </dgm:pt>
    <dgm:pt modelId="{12DCE0AF-B1DC-4F93-8C7A-DDEA8B8BA287}" type="parTrans" cxnId="{2098AB02-6241-4355-964F-49F0CA5FEF1A}">
      <dgm:prSet/>
      <dgm:spPr/>
      <dgm:t>
        <a:bodyPr/>
        <a:lstStyle/>
        <a:p>
          <a:endParaRPr lang="en-US"/>
        </a:p>
      </dgm:t>
    </dgm:pt>
    <dgm:pt modelId="{94BAED43-A106-4572-BF98-A9FF7F42C801}" type="sibTrans" cxnId="{2098AB02-6241-4355-964F-49F0CA5FEF1A}">
      <dgm:prSet/>
      <dgm:spPr/>
      <dgm:t>
        <a:bodyPr/>
        <a:lstStyle/>
        <a:p>
          <a:endParaRPr lang="en-US"/>
        </a:p>
      </dgm:t>
    </dgm:pt>
    <dgm:pt modelId="{F92DBE28-7158-4C26-AFB5-753BBDD0B3B4}">
      <dgm:prSet/>
      <dgm:spPr/>
      <dgm:t>
        <a:bodyPr/>
        <a:lstStyle/>
        <a:p>
          <a:r>
            <a:rPr lang="en-US"/>
            <a:t>Gaseous Detectors for Preclinical Proton Beam Monitoring, at Dep Physics Medical,  LMU Munich</a:t>
          </a:r>
        </a:p>
      </dgm:t>
    </dgm:pt>
    <dgm:pt modelId="{3CA71ACF-9A88-435D-B25A-3004F4A92D90}" type="parTrans" cxnId="{0CEA2FDB-E1B7-4A88-BE3E-B05B739437AD}">
      <dgm:prSet/>
      <dgm:spPr/>
      <dgm:t>
        <a:bodyPr/>
        <a:lstStyle/>
        <a:p>
          <a:endParaRPr lang="en-US"/>
        </a:p>
      </dgm:t>
    </dgm:pt>
    <dgm:pt modelId="{EC522799-B8B9-48B3-B786-219CAB5D79E4}" type="sibTrans" cxnId="{0CEA2FDB-E1B7-4A88-BE3E-B05B739437AD}">
      <dgm:prSet/>
      <dgm:spPr/>
      <dgm:t>
        <a:bodyPr/>
        <a:lstStyle/>
        <a:p>
          <a:endParaRPr lang="en-US"/>
        </a:p>
      </dgm:t>
    </dgm:pt>
    <dgm:pt modelId="{7DF61492-18DB-46B2-A905-E3E595711F5B}">
      <dgm:prSet/>
      <dgm:spPr/>
      <dgm:t>
        <a:bodyPr/>
        <a:lstStyle/>
        <a:p>
          <a:r>
            <a:rPr lang="en-US"/>
            <a:t>SRS readout with cooled VMM’s in a vessel for tracking system for the S800 spectrometer at (FRIB RIB Facility Michigan USA )</a:t>
          </a:r>
        </a:p>
      </dgm:t>
    </dgm:pt>
    <dgm:pt modelId="{45DFA3E6-D118-4E60-BE22-8EF5BFCABDA4}" type="parTrans" cxnId="{67727220-481A-4E36-8F74-0709F4E02B37}">
      <dgm:prSet/>
      <dgm:spPr/>
      <dgm:t>
        <a:bodyPr/>
        <a:lstStyle/>
        <a:p>
          <a:endParaRPr lang="en-US"/>
        </a:p>
      </dgm:t>
    </dgm:pt>
    <dgm:pt modelId="{857BE3B5-E85F-4C04-BE00-C1877254D4D0}" type="sibTrans" cxnId="{67727220-481A-4E36-8F74-0709F4E02B37}">
      <dgm:prSet/>
      <dgm:spPr/>
      <dgm:t>
        <a:bodyPr/>
        <a:lstStyle/>
        <a:p>
          <a:endParaRPr lang="en-US"/>
        </a:p>
      </dgm:t>
    </dgm:pt>
    <dgm:pt modelId="{E0601C77-042C-46DE-9BE4-937B8F21D75E}">
      <dgm:prSet/>
      <dgm:spPr/>
      <dgm:t>
        <a:bodyPr/>
        <a:lstStyle/>
        <a:p>
          <a:r>
            <a:rPr lang="en-US"/>
            <a:t>New TPC for HYDRA at GSI/TU Darmstadt for measuring pions, SRS readout with VMM frontend  @ GSI/TU Darmsatadt</a:t>
          </a:r>
        </a:p>
      </dgm:t>
    </dgm:pt>
    <dgm:pt modelId="{F9892D22-42E3-4322-8B9F-CFBD235C6AD4}" type="parTrans" cxnId="{16DBF05E-5992-4BED-95FF-A7DF080FC620}">
      <dgm:prSet/>
      <dgm:spPr/>
      <dgm:t>
        <a:bodyPr/>
        <a:lstStyle/>
        <a:p>
          <a:endParaRPr lang="en-US"/>
        </a:p>
      </dgm:t>
    </dgm:pt>
    <dgm:pt modelId="{CA4FFE43-81F2-42BE-B796-618F83740E81}" type="sibTrans" cxnId="{16DBF05E-5992-4BED-95FF-A7DF080FC620}">
      <dgm:prSet/>
      <dgm:spPr/>
      <dgm:t>
        <a:bodyPr/>
        <a:lstStyle/>
        <a:p>
          <a:endParaRPr lang="en-US"/>
        </a:p>
      </dgm:t>
    </dgm:pt>
    <dgm:pt modelId="{6D3B0DDB-25DD-419A-8421-AB84C7B426DA}">
      <dgm:prSet/>
      <dgm:spPr/>
      <dgm:t>
        <a:bodyPr/>
        <a:lstStyle/>
        <a:p>
          <a:r>
            <a:rPr lang="en-US"/>
            <a:t>muon tomography for geological applications, SRS VMM readout, LSBB Rustrel, FR</a:t>
          </a:r>
        </a:p>
      </dgm:t>
    </dgm:pt>
    <dgm:pt modelId="{C18058A2-7742-481D-8F5B-E111DC2AAFDD}" type="parTrans" cxnId="{8B453B5C-F7DC-488B-9693-9C40E950962A}">
      <dgm:prSet/>
      <dgm:spPr/>
      <dgm:t>
        <a:bodyPr/>
        <a:lstStyle/>
        <a:p>
          <a:endParaRPr lang="en-US"/>
        </a:p>
      </dgm:t>
    </dgm:pt>
    <dgm:pt modelId="{EC0715A8-B70F-4BFD-8BD4-2D1A9AAB0083}" type="sibTrans" cxnId="{8B453B5C-F7DC-488B-9693-9C40E950962A}">
      <dgm:prSet/>
      <dgm:spPr/>
      <dgm:t>
        <a:bodyPr/>
        <a:lstStyle/>
        <a:p>
          <a:endParaRPr lang="en-US"/>
        </a:p>
      </dgm:t>
    </dgm:pt>
    <dgm:pt modelId="{4D42D757-3752-4E29-9286-FDD7CC79F180}">
      <dgm:prSet/>
      <dgm:spPr/>
      <dgm:t>
        <a:bodyPr/>
        <a:lstStyle/>
        <a:p>
          <a:r>
            <a:rPr lang="en-US"/>
            <a:t>use of GEM telescope with SRS/VMM readout and NIP pattern injector, NA61/Shine CERN</a:t>
          </a:r>
        </a:p>
      </dgm:t>
    </dgm:pt>
    <dgm:pt modelId="{0BCCD840-6241-4C27-9B7A-D93575612A36}" type="parTrans" cxnId="{C27955E6-9307-4CAE-8CF3-635F09F9343D}">
      <dgm:prSet/>
      <dgm:spPr/>
      <dgm:t>
        <a:bodyPr/>
        <a:lstStyle/>
        <a:p>
          <a:endParaRPr lang="en-US"/>
        </a:p>
      </dgm:t>
    </dgm:pt>
    <dgm:pt modelId="{52762258-B30D-47A4-8BA9-7DFEC15A7125}" type="sibTrans" cxnId="{C27955E6-9307-4CAE-8CF3-635F09F9343D}">
      <dgm:prSet/>
      <dgm:spPr/>
      <dgm:t>
        <a:bodyPr/>
        <a:lstStyle/>
        <a:p>
          <a:endParaRPr lang="en-US"/>
        </a:p>
      </dgm:t>
    </dgm:pt>
    <dgm:pt modelId="{2E80CC49-23A8-4B15-BE77-A78474FB556A}">
      <dgm:prSet/>
      <dgm:spPr/>
      <dgm:t>
        <a:bodyPr/>
        <a:lstStyle/>
        <a:p>
          <a:r>
            <a:rPr lang="en-US"/>
            <a:t>Triple GEM in borehole with VMM readout via VTC, OXY colleague LA ,USA</a:t>
          </a:r>
        </a:p>
      </dgm:t>
    </dgm:pt>
    <dgm:pt modelId="{302734A1-ED75-4B2B-90EE-F94EC23E16BD}" type="parTrans" cxnId="{2188A99B-CB7C-4CC4-8B4D-5178CAB16061}">
      <dgm:prSet/>
      <dgm:spPr/>
      <dgm:t>
        <a:bodyPr/>
        <a:lstStyle/>
        <a:p>
          <a:endParaRPr lang="en-US"/>
        </a:p>
      </dgm:t>
    </dgm:pt>
    <dgm:pt modelId="{CD788682-01E9-4038-A2D9-BD4747E3AF33}" type="sibTrans" cxnId="{2188A99B-CB7C-4CC4-8B4D-5178CAB16061}">
      <dgm:prSet/>
      <dgm:spPr/>
      <dgm:t>
        <a:bodyPr/>
        <a:lstStyle/>
        <a:p>
          <a:endParaRPr lang="en-US"/>
        </a:p>
      </dgm:t>
    </dgm:pt>
    <dgm:pt modelId="{E3A57800-6C48-42C8-A6D4-758CF09C7852}">
      <dgm:prSet/>
      <dgm:spPr/>
      <dgm:t>
        <a:bodyPr/>
        <a:lstStyle/>
        <a:p>
          <a:r>
            <a:rPr lang="en-US"/>
            <a:t>Cygnus neg. ion  TPC in pressure vessel for charge readout VMM/ SRS , Hawai Univ. Honululu</a:t>
          </a:r>
        </a:p>
      </dgm:t>
    </dgm:pt>
    <dgm:pt modelId="{5D19C95B-FF97-44E4-AA86-A3A847301DC1}" type="parTrans" cxnId="{FBE1328A-E76F-4E78-844C-B128B99A3B65}">
      <dgm:prSet/>
      <dgm:spPr/>
      <dgm:t>
        <a:bodyPr/>
        <a:lstStyle/>
        <a:p>
          <a:endParaRPr lang="en-US"/>
        </a:p>
      </dgm:t>
    </dgm:pt>
    <dgm:pt modelId="{51B5F478-B00B-4ACD-A389-AAC9C822F209}" type="sibTrans" cxnId="{FBE1328A-E76F-4E78-844C-B128B99A3B65}">
      <dgm:prSet/>
      <dgm:spPr/>
      <dgm:t>
        <a:bodyPr/>
        <a:lstStyle/>
        <a:p>
          <a:endParaRPr lang="en-US"/>
        </a:p>
      </dgm:t>
    </dgm:pt>
    <dgm:pt modelId="{16ABFABB-4E3A-4589-B893-E1FC10272EC0}">
      <dgm:prSet/>
      <dgm:spPr/>
      <dgm:t>
        <a:bodyPr/>
        <a:lstStyle/>
        <a:p>
          <a:r>
            <a:rPr lang="en-US"/>
            <a:t>Micromegas with VMM SRS readout for PANDA-FAIR phase 0 , MAINZ Univ. Physics DE</a:t>
          </a:r>
        </a:p>
      </dgm:t>
    </dgm:pt>
    <dgm:pt modelId="{D730C6A5-B807-41CF-9B01-8082072918F6}" type="parTrans" cxnId="{C6E2C6C8-817F-4C7C-8E7D-14405D0B60AE}">
      <dgm:prSet/>
      <dgm:spPr/>
      <dgm:t>
        <a:bodyPr/>
        <a:lstStyle/>
        <a:p>
          <a:endParaRPr lang="en-US"/>
        </a:p>
      </dgm:t>
    </dgm:pt>
    <dgm:pt modelId="{25199F85-822D-4720-82B0-0799E4E32BE4}" type="sibTrans" cxnId="{C6E2C6C8-817F-4C7C-8E7D-14405D0B60AE}">
      <dgm:prSet/>
      <dgm:spPr/>
      <dgm:t>
        <a:bodyPr/>
        <a:lstStyle/>
        <a:p>
          <a:endParaRPr lang="en-US"/>
        </a:p>
      </dgm:t>
    </dgm:pt>
    <dgm:pt modelId="{5937DC34-E6FC-4044-B410-E3A3B46F79B1}">
      <dgm:prSet/>
      <dgm:spPr/>
      <dgm:t>
        <a:bodyPr/>
        <a:lstStyle/>
        <a:p>
          <a:r>
            <a:rPr lang="en-US"/>
            <a:t>GripiX  TPC  with Timepix 3 readout via SRS adapter, 	BONN Univ. Physics DE</a:t>
          </a:r>
        </a:p>
      </dgm:t>
    </dgm:pt>
    <dgm:pt modelId="{1AC2FA33-C286-4DCE-AB5F-BD08487B84F9}" type="parTrans" cxnId="{C06CDFA6-ADEF-4C36-9B3A-7D388804CB1D}">
      <dgm:prSet/>
      <dgm:spPr/>
      <dgm:t>
        <a:bodyPr/>
        <a:lstStyle/>
        <a:p>
          <a:endParaRPr lang="en-US"/>
        </a:p>
      </dgm:t>
    </dgm:pt>
    <dgm:pt modelId="{8A548E83-33AE-462E-993D-BAFAB8C37BF6}" type="sibTrans" cxnId="{C06CDFA6-ADEF-4C36-9B3A-7D388804CB1D}">
      <dgm:prSet/>
      <dgm:spPr/>
      <dgm:t>
        <a:bodyPr/>
        <a:lstStyle/>
        <a:p>
          <a:endParaRPr lang="en-US"/>
        </a:p>
      </dgm:t>
    </dgm:pt>
    <dgm:pt modelId="{8D15FA2F-4025-44B8-9AC6-378392CE4381}">
      <dgm:prSet/>
      <dgm:spPr/>
      <dgm:t>
        <a:bodyPr/>
        <a:lstStyle/>
        <a:p>
          <a:r>
            <a:rPr lang="en-US"/>
            <a:t>Qualification MM for Atlas NSW, LMU  Physics Faculty Munich </a:t>
          </a:r>
        </a:p>
      </dgm:t>
    </dgm:pt>
    <dgm:pt modelId="{173AF24E-A212-4EE1-AB45-3CB46871E0AF}" type="parTrans" cxnId="{E832FBA7-A09B-4D28-9A10-54036552C2DA}">
      <dgm:prSet/>
      <dgm:spPr/>
      <dgm:t>
        <a:bodyPr/>
        <a:lstStyle/>
        <a:p>
          <a:endParaRPr lang="en-US"/>
        </a:p>
      </dgm:t>
    </dgm:pt>
    <dgm:pt modelId="{88C81A47-56CB-41A6-A078-108B69F74943}" type="sibTrans" cxnId="{E832FBA7-A09B-4D28-9A10-54036552C2DA}">
      <dgm:prSet/>
      <dgm:spPr/>
      <dgm:t>
        <a:bodyPr/>
        <a:lstStyle/>
        <a:p>
          <a:endParaRPr lang="en-US"/>
        </a:p>
      </dgm:t>
    </dgm:pt>
    <dgm:pt modelId="{94493137-6121-4529-86C9-15D435989AB2}">
      <dgm:prSet/>
      <dgm:spPr/>
      <dgm:t>
        <a:bodyPr/>
        <a:lstStyle/>
        <a:p>
          <a:r>
            <a:rPr lang="en-US"/>
            <a:t>readout of Multiplexed MM  with VMM SRS for NA64.  Plans for addition  of external VMM trigger, ETH Zurich, CH </a:t>
          </a:r>
        </a:p>
      </dgm:t>
    </dgm:pt>
    <dgm:pt modelId="{C4996CEB-66C4-44EA-A2FB-23EF08DA6E05}" type="parTrans" cxnId="{E4BB008B-375C-4ED7-9CBA-56A4275AD43F}">
      <dgm:prSet/>
      <dgm:spPr/>
      <dgm:t>
        <a:bodyPr/>
        <a:lstStyle/>
        <a:p>
          <a:endParaRPr lang="en-US"/>
        </a:p>
      </dgm:t>
    </dgm:pt>
    <dgm:pt modelId="{FAF5F1D2-C05B-4B22-9782-E6FF4D8700BF}" type="sibTrans" cxnId="{E4BB008B-375C-4ED7-9CBA-56A4275AD43F}">
      <dgm:prSet/>
      <dgm:spPr/>
      <dgm:t>
        <a:bodyPr/>
        <a:lstStyle/>
        <a:p>
          <a:endParaRPr lang="en-US"/>
        </a:p>
      </dgm:t>
    </dgm:pt>
    <dgm:pt modelId="{F7BE88A8-F815-4065-8B76-7A25B6A6C1D9}">
      <dgm:prSet/>
      <dgm:spPr/>
      <dgm:t>
        <a:bodyPr/>
        <a:lstStyle/>
        <a:p>
          <a:r>
            <a:rPr lang="en-US"/>
            <a:t>MPGDs for photon detection, VMM, INFN Trieste</a:t>
          </a:r>
        </a:p>
      </dgm:t>
    </dgm:pt>
    <dgm:pt modelId="{BC26A6B7-44E5-40BE-AF85-35DBE733C9D7}" type="parTrans" cxnId="{FFECF85E-EE4A-4C55-9C44-BA07CDDD3BDE}">
      <dgm:prSet/>
      <dgm:spPr/>
      <dgm:t>
        <a:bodyPr/>
        <a:lstStyle/>
        <a:p>
          <a:endParaRPr lang="en-US"/>
        </a:p>
      </dgm:t>
    </dgm:pt>
    <dgm:pt modelId="{533CF643-F096-4AE9-9368-E63E1876CD34}" type="sibTrans" cxnId="{FFECF85E-EE4A-4C55-9C44-BA07CDDD3BDE}">
      <dgm:prSet/>
      <dgm:spPr/>
      <dgm:t>
        <a:bodyPr/>
        <a:lstStyle/>
        <a:p>
          <a:endParaRPr lang="en-US"/>
        </a:p>
      </dgm:t>
    </dgm:pt>
    <dgm:pt modelId="{C59605AE-4F6F-48C9-A0BA-8829603D5BEA}">
      <dgm:prSet/>
      <dgm:spPr/>
      <dgm:t>
        <a:bodyPr/>
        <a:lstStyle/>
        <a:p>
          <a:r>
            <a:rPr lang="en-US"/>
            <a:t>VMM  trigger  readout Controller ROC  for ATLAS NSW, IFIN-HH- RO</a:t>
          </a:r>
        </a:p>
      </dgm:t>
    </dgm:pt>
    <dgm:pt modelId="{07FA3AAF-7480-4B0B-AF44-93B7C714BD36}" type="parTrans" cxnId="{C733795D-A960-4167-B104-9A596556BC62}">
      <dgm:prSet/>
      <dgm:spPr/>
      <dgm:t>
        <a:bodyPr/>
        <a:lstStyle/>
        <a:p>
          <a:endParaRPr lang="en-US"/>
        </a:p>
      </dgm:t>
    </dgm:pt>
    <dgm:pt modelId="{E8E4A4ED-98B9-4FBA-B074-A2088AFDC423}" type="sibTrans" cxnId="{C733795D-A960-4167-B104-9A596556BC62}">
      <dgm:prSet/>
      <dgm:spPr/>
      <dgm:t>
        <a:bodyPr/>
        <a:lstStyle/>
        <a:p>
          <a:endParaRPr lang="en-US"/>
        </a:p>
      </dgm:t>
    </dgm:pt>
    <dgm:pt modelId="{C3FF5275-E23D-4286-BF48-B7234550CCA8}">
      <dgm:prSet/>
      <dgm:spPr/>
      <dgm:t>
        <a:bodyPr/>
        <a:lstStyle/>
        <a:p>
          <a:r>
            <a:rPr lang="en-US"/>
            <a:t>SRS ATCA readout system for NEXT TPC,  UPV Valencia Sect. Gandia	</a:t>
          </a:r>
        </a:p>
      </dgm:t>
    </dgm:pt>
    <dgm:pt modelId="{54A87717-CB51-423D-97F2-0CAD3DF1EE83}" type="parTrans" cxnId="{1DE3CDF9-D69C-4287-9FA3-70AD8B27BDC0}">
      <dgm:prSet/>
      <dgm:spPr/>
      <dgm:t>
        <a:bodyPr/>
        <a:lstStyle/>
        <a:p>
          <a:endParaRPr lang="en-US"/>
        </a:p>
      </dgm:t>
    </dgm:pt>
    <dgm:pt modelId="{C81C3BBD-A1D0-472A-BC0C-C26A7F4D2E14}" type="sibTrans" cxnId="{1DE3CDF9-D69C-4287-9FA3-70AD8B27BDC0}">
      <dgm:prSet/>
      <dgm:spPr/>
      <dgm:t>
        <a:bodyPr/>
        <a:lstStyle/>
        <a:p>
          <a:endParaRPr lang="en-US"/>
        </a:p>
      </dgm:t>
    </dgm:pt>
    <dgm:pt modelId="{1B144E6A-CD43-47BD-AA23-07CC68D3DD90}">
      <dgm:prSet/>
      <dgm:spPr/>
      <dgm:t>
        <a:bodyPr/>
        <a:lstStyle/>
        <a:p>
          <a:r>
            <a:rPr lang="en-US"/>
            <a:t>MPGD’s for several national research project, SRS with VMM included, JLAB T.Jefferson Natl Accelerator USA   </a:t>
          </a:r>
        </a:p>
      </dgm:t>
    </dgm:pt>
    <dgm:pt modelId="{0D9CB1EE-FB14-4810-9821-47CD0B9381E9}" type="parTrans" cxnId="{C3A3A7F8-F79E-4E27-9422-94D7B8808DEA}">
      <dgm:prSet/>
      <dgm:spPr/>
      <dgm:t>
        <a:bodyPr/>
        <a:lstStyle/>
        <a:p>
          <a:endParaRPr lang="en-US"/>
        </a:p>
      </dgm:t>
    </dgm:pt>
    <dgm:pt modelId="{D43C81B3-9F9C-4414-B296-C8A27D159208}" type="sibTrans" cxnId="{C3A3A7F8-F79E-4E27-9422-94D7B8808DEA}">
      <dgm:prSet/>
      <dgm:spPr/>
      <dgm:t>
        <a:bodyPr/>
        <a:lstStyle/>
        <a:p>
          <a:endParaRPr lang="en-US"/>
        </a:p>
      </dgm:t>
    </dgm:pt>
    <dgm:pt modelId="{92F49292-8A22-4BF1-9F47-E46CEBD66FE8}">
      <dgm:prSet/>
      <dgm:spPr/>
      <dgm:t>
        <a:bodyPr/>
        <a:lstStyle/>
        <a:p>
          <a:r>
            <a:rPr lang="en-US"/>
            <a:t>cosmic telescope with VMM readout, </a:t>
          </a:r>
          <a:r>
            <a:rPr lang="fr-FR"/>
            <a:t>Universidad de los Andes, Bogota</a:t>
          </a:r>
          <a:endParaRPr lang="en-US"/>
        </a:p>
      </dgm:t>
    </dgm:pt>
    <dgm:pt modelId="{3139E4F5-4428-48B3-A175-C6F84C1A487E}" type="parTrans" cxnId="{A463672D-0939-4E94-8436-66EC957F6AB3}">
      <dgm:prSet/>
      <dgm:spPr/>
      <dgm:t>
        <a:bodyPr/>
        <a:lstStyle/>
        <a:p>
          <a:endParaRPr lang="en-US"/>
        </a:p>
      </dgm:t>
    </dgm:pt>
    <dgm:pt modelId="{C1A62910-5111-43BF-A4CB-48634E86DE79}" type="sibTrans" cxnId="{A463672D-0939-4E94-8436-66EC957F6AB3}">
      <dgm:prSet/>
      <dgm:spPr/>
      <dgm:t>
        <a:bodyPr/>
        <a:lstStyle/>
        <a:p>
          <a:endParaRPr lang="en-US"/>
        </a:p>
      </dgm:t>
    </dgm:pt>
    <dgm:pt modelId="{B9CC7B63-DA68-42B2-8307-CED974529069}">
      <dgm:prSet/>
      <dgm:spPr/>
      <dgm:t>
        <a:bodyPr/>
        <a:lstStyle/>
        <a:p>
          <a:r>
            <a:rPr lang="en-US"/>
            <a:t>GEM beam telescope with SRS VMM  for testbeams and VMM qualification , GDD lab CERN </a:t>
          </a:r>
        </a:p>
      </dgm:t>
    </dgm:pt>
    <dgm:pt modelId="{ED07A79F-B4C5-4F09-A441-6589B4AFA149}" type="parTrans" cxnId="{80570A3D-8AC4-4C05-B97E-A85EBF33A0D8}">
      <dgm:prSet/>
      <dgm:spPr/>
      <dgm:t>
        <a:bodyPr/>
        <a:lstStyle/>
        <a:p>
          <a:endParaRPr lang="en-US"/>
        </a:p>
      </dgm:t>
    </dgm:pt>
    <dgm:pt modelId="{85E2A92F-942E-42C9-B0D7-E52BA40ACA1D}" type="sibTrans" cxnId="{80570A3D-8AC4-4C05-B97E-A85EBF33A0D8}">
      <dgm:prSet/>
      <dgm:spPr/>
      <dgm:t>
        <a:bodyPr/>
        <a:lstStyle/>
        <a:p>
          <a:endParaRPr lang="en-US"/>
        </a:p>
      </dgm:t>
    </dgm:pt>
    <dgm:pt modelId="{A9F4DE43-0091-4CB5-A06E-0EE8BAECA3CC}">
      <dgm:prSet/>
      <dgm:spPr/>
      <dgm:t>
        <a:bodyPr/>
        <a:lstStyle/>
        <a:p>
          <a:r>
            <a:rPr lang="en-US"/>
            <a:t>XYU-GEM ambiguity-free  readout with VMM /SRS  (RD51 -Note -2022-09 ), GDD lab CERN</a:t>
          </a:r>
        </a:p>
      </dgm:t>
    </dgm:pt>
    <dgm:pt modelId="{77407493-DC5B-497E-9A27-BD7326C224CF}" type="parTrans" cxnId="{FF9F8C6A-9875-4885-94C0-BEAC85D5EDCE}">
      <dgm:prSet/>
      <dgm:spPr/>
      <dgm:t>
        <a:bodyPr/>
        <a:lstStyle/>
        <a:p>
          <a:endParaRPr lang="en-US"/>
        </a:p>
      </dgm:t>
    </dgm:pt>
    <dgm:pt modelId="{E512C94A-230C-4480-8B63-4EF592780F8E}" type="sibTrans" cxnId="{FF9F8C6A-9875-4885-94C0-BEAC85D5EDCE}">
      <dgm:prSet/>
      <dgm:spPr/>
      <dgm:t>
        <a:bodyPr/>
        <a:lstStyle/>
        <a:p>
          <a:endParaRPr lang="en-US"/>
        </a:p>
      </dgm:t>
    </dgm:pt>
    <dgm:pt modelId="{A5574EBC-FE78-446F-AFDB-7B66322CAB28}">
      <dgm:prSet/>
      <dgm:spPr/>
      <dgm:t>
        <a:bodyPr/>
        <a:lstStyle/>
        <a:p>
          <a:r>
            <a:rPr lang="en-US"/>
            <a:t>TPC with  SRS/VMM readout for search of X17 particle at  a 5 MV accelerator , Melbourne Univ. AU </a:t>
          </a:r>
        </a:p>
      </dgm:t>
    </dgm:pt>
    <dgm:pt modelId="{D1073038-6BB0-4754-B929-9E07F1177C89}" type="parTrans" cxnId="{A1BCDD3C-73B9-4AD8-AD95-83750831114A}">
      <dgm:prSet/>
      <dgm:spPr/>
      <dgm:t>
        <a:bodyPr/>
        <a:lstStyle/>
        <a:p>
          <a:endParaRPr lang="en-US"/>
        </a:p>
      </dgm:t>
    </dgm:pt>
    <dgm:pt modelId="{F335F4FD-2A5E-4C10-95FF-B5292B418ACB}" type="sibTrans" cxnId="{A1BCDD3C-73B9-4AD8-AD95-83750831114A}">
      <dgm:prSet/>
      <dgm:spPr/>
      <dgm:t>
        <a:bodyPr/>
        <a:lstStyle/>
        <a:p>
          <a:endParaRPr lang="en-US"/>
        </a:p>
      </dgm:t>
    </dgm:pt>
    <dgm:pt modelId="{B3413EC4-8C4B-4DE1-BE10-0155F12EC027}">
      <dgm:prSet/>
      <dgm:spPr/>
      <dgm:t>
        <a:bodyPr/>
        <a:lstStyle/>
        <a:p>
          <a:r>
            <a:rPr lang="en-US"/>
            <a:t>Compass GEM upgrade with SRS VMM3a  readout, Univ. Bonn DE </a:t>
          </a:r>
        </a:p>
      </dgm:t>
    </dgm:pt>
    <dgm:pt modelId="{A8A33CEB-BBD1-4FB7-ADA8-C7163BBB49D9}" type="parTrans" cxnId="{70E49304-7F51-43D4-8E29-A90E04150BA9}">
      <dgm:prSet/>
      <dgm:spPr/>
      <dgm:t>
        <a:bodyPr/>
        <a:lstStyle/>
        <a:p>
          <a:endParaRPr lang="en-US"/>
        </a:p>
      </dgm:t>
    </dgm:pt>
    <dgm:pt modelId="{3203F180-6825-4713-B41A-4EDFC7F10A9F}" type="sibTrans" cxnId="{70E49304-7F51-43D4-8E29-A90E04150BA9}">
      <dgm:prSet/>
      <dgm:spPr/>
      <dgm:t>
        <a:bodyPr/>
        <a:lstStyle/>
        <a:p>
          <a:endParaRPr lang="en-US"/>
        </a:p>
      </dgm:t>
    </dgm:pt>
    <dgm:pt modelId="{B84108A3-F299-428B-B4F0-90DE1214D9B2}">
      <dgm:prSet/>
      <dgm:spPr/>
      <dgm:t>
        <a:bodyPr/>
        <a:lstStyle/>
        <a:p>
          <a:r>
            <a:rPr lang="en-US"/>
            <a:t>SiPM dual gain readout with VMM/SRS  at ALICE  FOCAL testbeam  </a:t>
          </a:r>
        </a:p>
      </dgm:t>
    </dgm:pt>
    <dgm:pt modelId="{B0E55497-8F1D-4F57-A2D6-08A2E01CCF5C}" type="parTrans" cxnId="{07E05BD0-202F-4C46-BD2A-6F2BADD46D4B}">
      <dgm:prSet/>
      <dgm:spPr/>
      <dgm:t>
        <a:bodyPr/>
        <a:lstStyle/>
        <a:p>
          <a:endParaRPr lang="en-US"/>
        </a:p>
      </dgm:t>
    </dgm:pt>
    <dgm:pt modelId="{83577839-2252-4247-9DB6-4626B9475A9B}" type="sibTrans" cxnId="{07E05BD0-202F-4C46-BD2A-6F2BADD46D4B}">
      <dgm:prSet/>
      <dgm:spPr/>
      <dgm:t>
        <a:bodyPr/>
        <a:lstStyle/>
        <a:p>
          <a:endParaRPr lang="en-US"/>
        </a:p>
      </dgm:t>
    </dgm:pt>
    <dgm:pt modelId="{60B7E712-CAC6-4DD1-9D0D-F758A91B076C}" type="pres">
      <dgm:prSet presAssocID="{F6F11A8C-9CE7-4762-AE6D-6931F7C9D009}" presName="vert0" presStyleCnt="0">
        <dgm:presLayoutVars>
          <dgm:dir/>
          <dgm:animOne val="branch"/>
          <dgm:animLvl val="lvl"/>
        </dgm:presLayoutVars>
      </dgm:prSet>
      <dgm:spPr/>
    </dgm:pt>
    <dgm:pt modelId="{C3F749D2-8DB7-4E2A-A337-D598717F169B}" type="pres">
      <dgm:prSet presAssocID="{D58E057C-D9ED-4D5C-9A95-AEDC7424B47A}" presName="thickLine" presStyleLbl="alignNode1" presStyleIdx="0" presStyleCnt="22"/>
      <dgm:spPr/>
    </dgm:pt>
    <dgm:pt modelId="{3FB08B2D-9F0A-4923-964E-31B9D1AD6202}" type="pres">
      <dgm:prSet presAssocID="{D58E057C-D9ED-4D5C-9A95-AEDC7424B47A}" presName="horz1" presStyleCnt="0"/>
      <dgm:spPr/>
    </dgm:pt>
    <dgm:pt modelId="{E9217828-F139-4B71-A04C-A1DDA88001A2}" type="pres">
      <dgm:prSet presAssocID="{D58E057C-D9ED-4D5C-9A95-AEDC7424B47A}" presName="tx1" presStyleLbl="revTx" presStyleIdx="0" presStyleCnt="22"/>
      <dgm:spPr/>
    </dgm:pt>
    <dgm:pt modelId="{852E0528-3A44-4D7F-9267-179BEB64D167}" type="pres">
      <dgm:prSet presAssocID="{D58E057C-D9ED-4D5C-9A95-AEDC7424B47A}" presName="vert1" presStyleCnt="0"/>
      <dgm:spPr/>
    </dgm:pt>
    <dgm:pt modelId="{FCC14DF8-75B0-4D69-861D-D4C720E7A32C}" type="pres">
      <dgm:prSet presAssocID="{F92DBE28-7158-4C26-AFB5-753BBDD0B3B4}" presName="thickLine" presStyleLbl="alignNode1" presStyleIdx="1" presStyleCnt="22"/>
      <dgm:spPr/>
    </dgm:pt>
    <dgm:pt modelId="{51D4100C-7E81-485F-9030-0E8264C89A3D}" type="pres">
      <dgm:prSet presAssocID="{F92DBE28-7158-4C26-AFB5-753BBDD0B3B4}" presName="horz1" presStyleCnt="0"/>
      <dgm:spPr/>
    </dgm:pt>
    <dgm:pt modelId="{2A475BAF-CACB-4177-B205-C11E824E32DE}" type="pres">
      <dgm:prSet presAssocID="{F92DBE28-7158-4C26-AFB5-753BBDD0B3B4}" presName="tx1" presStyleLbl="revTx" presStyleIdx="1" presStyleCnt="22"/>
      <dgm:spPr/>
    </dgm:pt>
    <dgm:pt modelId="{1D701435-94E9-4C1E-8F6A-34A4CD5ADE11}" type="pres">
      <dgm:prSet presAssocID="{F92DBE28-7158-4C26-AFB5-753BBDD0B3B4}" presName="vert1" presStyleCnt="0"/>
      <dgm:spPr/>
    </dgm:pt>
    <dgm:pt modelId="{97960D60-1FC4-4E73-8FC5-9C03E61F19D1}" type="pres">
      <dgm:prSet presAssocID="{7DF61492-18DB-46B2-A905-E3E595711F5B}" presName="thickLine" presStyleLbl="alignNode1" presStyleIdx="2" presStyleCnt="22"/>
      <dgm:spPr/>
    </dgm:pt>
    <dgm:pt modelId="{4F8FB0C9-895C-4027-A9C9-FFA56A1A6600}" type="pres">
      <dgm:prSet presAssocID="{7DF61492-18DB-46B2-A905-E3E595711F5B}" presName="horz1" presStyleCnt="0"/>
      <dgm:spPr/>
    </dgm:pt>
    <dgm:pt modelId="{815625E4-2308-4F4D-AD56-87D70ADB0528}" type="pres">
      <dgm:prSet presAssocID="{7DF61492-18DB-46B2-A905-E3E595711F5B}" presName="tx1" presStyleLbl="revTx" presStyleIdx="2" presStyleCnt="22"/>
      <dgm:spPr/>
    </dgm:pt>
    <dgm:pt modelId="{ECA62633-E068-4D9D-B517-1F2EDFF5569C}" type="pres">
      <dgm:prSet presAssocID="{7DF61492-18DB-46B2-A905-E3E595711F5B}" presName="vert1" presStyleCnt="0"/>
      <dgm:spPr/>
    </dgm:pt>
    <dgm:pt modelId="{8F82DEAD-9882-4046-84F3-599B5AC5066D}" type="pres">
      <dgm:prSet presAssocID="{E0601C77-042C-46DE-9BE4-937B8F21D75E}" presName="thickLine" presStyleLbl="alignNode1" presStyleIdx="3" presStyleCnt="22"/>
      <dgm:spPr/>
    </dgm:pt>
    <dgm:pt modelId="{783822E9-8D21-4435-AD82-0E6675DE849B}" type="pres">
      <dgm:prSet presAssocID="{E0601C77-042C-46DE-9BE4-937B8F21D75E}" presName="horz1" presStyleCnt="0"/>
      <dgm:spPr/>
    </dgm:pt>
    <dgm:pt modelId="{DFD614A2-6DDC-438C-BAE1-F30361AC9DBD}" type="pres">
      <dgm:prSet presAssocID="{E0601C77-042C-46DE-9BE4-937B8F21D75E}" presName="tx1" presStyleLbl="revTx" presStyleIdx="3" presStyleCnt="22"/>
      <dgm:spPr/>
    </dgm:pt>
    <dgm:pt modelId="{734B2A5A-29BA-4660-AB1F-13AC515159DE}" type="pres">
      <dgm:prSet presAssocID="{E0601C77-042C-46DE-9BE4-937B8F21D75E}" presName="vert1" presStyleCnt="0"/>
      <dgm:spPr/>
    </dgm:pt>
    <dgm:pt modelId="{491071DF-5188-49E2-891E-F486F2426D05}" type="pres">
      <dgm:prSet presAssocID="{6D3B0DDB-25DD-419A-8421-AB84C7B426DA}" presName="thickLine" presStyleLbl="alignNode1" presStyleIdx="4" presStyleCnt="22"/>
      <dgm:spPr/>
    </dgm:pt>
    <dgm:pt modelId="{74CA4207-45FE-4502-922A-F590A1F28EEE}" type="pres">
      <dgm:prSet presAssocID="{6D3B0DDB-25DD-419A-8421-AB84C7B426DA}" presName="horz1" presStyleCnt="0"/>
      <dgm:spPr/>
    </dgm:pt>
    <dgm:pt modelId="{47DCFE01-63D4-40E5-9B93-0C1C6410A83F}" type="pres">
      <dgm:prSet presAssocID="{6D3B0DDB-25DD-419A-8421-AB84C7B426DA}" presName="tx1" presStyleLbl="revTx" presStyleIdx="4" presStyleCnt="22"/>
      <dgm:spPr/>
    </dgm:pt>
    <dgm:pt modelId="{23923821-2904-4745-A6F2-1569DCC89986}" type="pres">
      <dgm:prSet presAssocID="{6D3B0DDB-25DD-419A-8421-AB84C7B426DA}" presName="vert1" presStyleCnt="0"/>
      <dgm:spPr/>
    </dgm:pt>
    <dgm:pt modelId="{00C69C2F-7F70-4E51-A5F4-F119150AC0CA}" type="pres">
      <dgm:prSet presAssocID="{4D42D757-3752-4E29-9286-FDD7CC79F180}" presName="thickLine" presStyleLbl="alignNode1" presStyleIdx="5" presStyleCnt="22"/>
      <dgm:spPr/>
    </dgm:pt>
    <dgm:pt modelId="{748FC30C-EAF5-494B-9310-73DEAD3E8288}" type="pres">
      <dgm:prSet presAssocID="{4D42D757-3752-4E29-9286-FDD7CC79F180}" presName="horz1" presStyleCnt="0"/>
      <dgm:spPr/>
    </dgm:pt>
    <dgm:pt modelId="{CD44E500-5846-46EA-BF09-9CBF29AA4DDA}" type="pres">
      <dgm:prSet presAssocID="{4D42D757-3752-4E29-9286-FDD7CC79F180}" presName="tx1" presStyleLbl="revTx" presStyleIdx="5" presStyleCnt="22"/>
      <dgm:spPr/>
    </dgm:pt>
    <dgm:pt modelId="{64D762A6-0522-4BF6-B670-039E07F919AE}" type="pres">
      <dgm:prSet presAssocID="{4D42D757-3752-4E29-9286-FDD7CC79F180}" presName="vert1" presStyleCnt="0"/>
      <dgm:spPr/>
    </dgm:pt>
    <dgm:pt modelId="{366DA2FF-D7FA-4E41-852D-8A9F37171043}" type="pres">
      <dgm:prSet presAssocID="{2E80CC49-23A8-4B15-BE77-A78474FB556A}" presName="thickLine" presStyleLbl="alignNode1" presStyleIdx="6" presStyleCnt="22"/>
      <dgm:spPr/>
    </dgm:pt>
    <dgm:pt modelId="{E9E93E73-E2C1-4B6B-9229-84C32BD47E8E}" type="pres">
      <dgm:prSet presAssocID="{2E80CC49-23A8-4B15-BE77-A78474FB556A}" presName="horz1" presStyleCnt="0"/>
      <dgm:spPr/>
    </dgm:pt>
    <dgm:pt modelId="{DCF72A1B-277C-46FD-9D57-34E399B0540D}" type="pres">
      <dgm:prSet presAssocID="{2E80CC49-23A8-4B15-BE77-A78474FB556A}" presName="tx1" presStyleLbl="revTx" presStyleIdx="6" presStyleCnt="22"/>
      <dgm:spPr/>
    </dgm:pt>
    <dgm:pt modelId="{23C37766-6558-4F41-9AA8-FF374D50CB8B}" type="pres">
      <dgm:prSet presAssocID="{2E80CC49-23A8-4B15-BE77-A78474FB556A}" presName="vert1" presStyleCnt="0"/>
      <dgm:spPr/>
    </dgm:pt>
    <dgm:pt modelId="{20922D09-E52E-4AC4-BD1E-BA6BA3EF244F}" type="pres">
      <dgm:prSet presAssocID="{E3A57800-6C48-42C8-A6D4-758CF09C7852}" presName="thickLine" presStyleLbl="alignNode1" presStyleIdx="7" presStyleCnt="22"/>
      <dgm:spPr/>
    </dgm:pt>
    <dgm:pt modelId="{F43587E8-AB27-4E22-ACCE-01A3BC532906}" type="pres">
      <dgm:prSet presAssocID="{E3A57800-6C48-42C8-A6D4-758CF09C7852}" presName="horz1" presStyleCnt="0"/>
      <dgm:spPr/>
    </dgm:pt>
    <dgm:pt modelId="{6205EDCC-617D-4A7E-BB55-5956DD3732F7}" type="pres">
      <dgm:prSet presAssocID="{E3A57800-6C48-42C8-A6D4-758CF09C7852}" presName="tx1" presStyleLbl="revTx" presStyleIdx="7" presStyleCnt="22"/>
      <dgm:spPr/>
    </dgm:pt>
    <dgm:pt modelId="{7FC1B6D8-19B3-40DC-9BD2-5C2276D0F0A1}" type="pres">
      <dgm:prSet presAssocID="{E3A57800-6C48-42C8-A6D4-758CF09C7852}" presName="vert1" presStyleCnt="0"/>
      <dgm:spPr/>
    </dgm:pt>
    <dgm:pt modelId="{D8E9DC96-380B-426B-8571-AE8425424222}" type="pres">
      <dgm:prSet presAssocID="{16ABFABB-4E3A-4589-B893-E1FC10272EC0}" presName="thickLine" presStyleLbl="alignNode1" presStyleIdx="8" presStyleCnt="22"/>
      <dgm:spPr/>
    </dgm:pt>
    <dgm:pt modelId="{89676745-5D81-41F1-8EA8-0207806680A3}" type="pres">
      <dgm:prSet presAssocID="{16ABFABB-4E3A-4589-B893-E1FC10272EC0}" presName="horz1" presStyleCnt="0"/>
      <dgm:spPr/>
    </dgm:pt>
    <dgm:pt modelId="{B018CFD8-8B78-4918-BF3B-C6C97507484A}" type="pres">
      <dgm:prSet presAssocID="{16ABFABB-4E3A-4589-B893-E1FC10272EC0}" presName="tx1" presStyleLbl="revTx" presStyleIdx="8" presStyleCnt="22"/>
      <dgm:spPr/>
    </dgm:pt>
    <dgm:pt modelId="{B8CD1503-EFCC-4299-817A-52F85B5DAE26}" type="pres">
      <dgm:prSet presAssocID="{16ABFABB-4E3A-4589-B893-E1FC10272EC0}" presName="vert1" presStyleCnt="0"/>
      <dgm:spPr/>
    </dgm:pt>
    <dgm:pt modelId="{AA8A9CB7-5CB0-464C-8D55-3604AECA05D8}" type="pres">
      <dgm:prSet presAssocID="{5937DC34-E6FC-4044-B410-E3A3B46F79B1}" presName="thickLine" presStyleLbl="alignNode1" presStyleIdx="9" presStyleCnt="22"/>
      <dgm:spPr/>
    </dgm:pt>
    <dgm:pt modelId="{623FF50F-80FF-488B-982C-F01063047859}" type="pres">
      <dgm:prSet presAssocID="{5937DC34-E6FC-4044-B410-E3A3B46F79B1}" presName="horz1" presStyleCnt="0"/>
      <dgm:spPr/>
    </dgm:pt>
    <dgm:pt modelId="{F431553D-C642-436F-AB8E-3A017FC46910}" type="pres">
      <dgm:prSet presAssocID="{5937DC34-E6FC-4044-B410-E3A3B46F79B1}" presName="tx1" presStyleLbl="revTx" presStyleIdx="9" presStyleCnt="22"/>
      <dgm:spPr/>
    </dgm:pt>
    <dgm:pt modelId="{A6102997-F7F9-4676-AFAC-54EBB111DCBF}" type="pres">
      <dgm:prSet presAssocID="{5937DC34-E6FC-4044-B410-E3A3B46F79B1}" presName="vert1" presStyleCnt="0"/>
      <dgm:spPr/>
    </dgm:pt>
    <dgm:pt modelId="{0B8A8B95-4E74-4D24-922E-6094539108E6}" type="pres">
      <dgm:prSet presAssocID="{8D15FA2F-4025-44B8-9AC6-378392CE4381}" presName="thickLine" presStyleLbl="alignNode1" presStyleIdx="10" presStyleCnt="22"/>
      <dgm:spPr/>
    </dgm:pt>
    <dgm:pt modelId="{470A8F66-5212-423B-B53E-3021A56B83F7}" type="pres">
      <dgm:prSet presAssocID="{8D15FA2F-4025-44B8-9AC6-378392CE4381}" presName="horz1" presStyleCnt="0"/>
      <dgm:spPr/>
    </dgm:pt>
    <dgm:pt modelId="{CD997236-6EC4-4E81-8508-40E59AA78DB8}" type="pres">
      <dgm:prSet presAssocID="{8D15FA2F-4025-44B8-9AC6-378392CE4381}" presName="tx1" presStyleLbl="revTx" presStyleIdx="10" presStyleCnt="22"/>
      <dgm:spPr/>
    </dgm:pt>
    <dgm:pt modelId="{64E22F9E-E504-40B9-8108-C58A49DE0653}" type="pres">
      <dgm:prSet presAssocID="{8D15FA2F-4025-44B8-9AC6-378392CE4381}" presName="vert1" presStyleCnt="0"/>
      <dgm:spPr/>
    </dgm:pt>
    <dgm:pt modelId="{FD27FBD1-3053-4A36-992B-F991C52DE453}" type="pres">
      <dgm:prSet presAssocID="{94493137-6121-4529-86C9-15D435989AB2}" presName="thickLine" presStyleLbl="alignNode1" presStyleIdx="11" presStyleCnt="22"/>
      <dgm:spPr/>
    </dgm:pt>
    <dgm:pt modelId="{DBD8080D-A345-4C96-856A-03C2EECFBA75}" type="pres">
      <dgm:prSet presAssocID="{94493137-6121-4529-86C9-15D435989AB2}" presName="horz1" presStyleCnt="0"/>
      <dgm:spPr/>
    </dgm:pt>
    <dgm:pt modelId="{71815948-E344-4731-B9B6-B6CC8A6425EE}" type="pres">
      <dgm:prSet presAssocID="{94493137-6121-4529-86C9-15D435989AB2}" presName="tx1" presStyleLbl="revTx" presStyleIdx="11" presStyleCnt="22"/>
      <dgm:spPr/>
    </dgm:pt>
    <dgm:pt modelId="{5325C2B2-041F-4B67-B567-567F5883F1F4}" type="pres">
      <dgm:prSet presAssocID="{94493137-6121-4529-86C9-15D435989AB2}" presName="vert1" presStyleCnt="0"/>
      <dgm:spPr/>
    </dgm:pt>
    <dgm:pt modelId="{5B9AF981-CF81-4C28-9386-C9812D5DAFEA}" type="pres">
      <dgm:prSet presAssocID="{F7BE88A8-F815-4065-8B76-7A25B6A6C1D9}" presName="thickLine" presStyleLbl="alignNode1" presStyleIdx="12" presStyleCnt="22"/>
      <dgm:spPr/>
    </dgm:pt>
    <dgm:pt modelId="{62CDC278-4BDD-47DD-B05B-C0651BC66D02}" type="pres">
      <dgm:prSet presAssocID="{F7BE88A8-F815-4065-8B76-7A25B6A6C1D9}" presName="horz1" presStyleCnt="0"/>
      <dgm:spPr/>
    </dgm:pt>
    <dgm:pt modelId="{CF0FC58D-85AF-41A4-8BE1-651A6569E433}" type="pres">
      <dgm:prSet presAssocID="{F7BE88A8-F815-4065-8B76-7A25B6A6C1D9}" presName="tx1" presStyleLbl="revTx" presStyleIdx="12" presStyleCnt="22"/>
      <dgm:spPr/>
    </dgm:pt>
    <dgm:pt modelId="{48509F89-585F-4A67-BFBE-5848535FB73D}" type="pres">
      <dgm:prSet presAssocID="{F7BE88A8-F815-4065-8B76-7A25B6A6C1D9}" presName="vert1" presStyleCnt="0"/>
      <dgm:spPr/>
    </dgm:pt>
    <dgm:pt modelId="{918DE051-E8F1-4884-A09D-B657D5AC8912}" type="pres">
      <dgm:prSet presAssocID="{C59605AE-4F6F-48C9-A0BA-8829603D5BEA}" presName="thickLine" presStyleLbl="alignNode1" presStyleIdx="13" presStyleCnt="22"/>
      <dgm:spPr/>
    </dgm:pt>
    <dgm:pt modelId="{8DAFE5F8-EAEE-404D-8EB0-052ADC356CD9}" type="pres">
      <dgm:prSet presAssocID="{C59605AE-4F6F-48C9-A0BA-8829603D5BEA}" presName="horz1" presStyleCnt="0"/>
      <dgm:spPr/>
    </dgm:pt>
    <dgm:pt modelId="{FF815C59-61CE-4013-A09D-A65C5250640E}" type="pres">
      <dgm:prSet presAssocID="{C59605AE-4F6F-48C9-A0BA-8829603D5BEA}" presName="tx1" presStyleLbl="revTx" presStyleIdx="13" presStyleCnt="22"/>
      <dgm:spPr/>
    </dgm:pt>
    <dgm:pt modelId="{0F8C54AF-0D06-4C7A-ABFC-E3961FF636AE}" type="pres">
      <dgm:prSet presAssocID="{C59605AE-4F6F-48C9-A0BA-8829603D5BEA}" presName="vert1" presStyleCnt="0"/>
      <dgm:spPr/>
    </dgm:pt>
    <dgm:pt modelId="{7C95D218-5363-46C3-B596-B49026BE29BF}" type="pres">
      <dgm:prSet presAssocID="{C3FF5275-E23D-4286-BF48-B7234550CCA8}" presName="thickLine" presStyleLbl="alignNode1" presStyleIdx="14" presStyleCnt="22"/>
      <dgm:spPr/>
    </dgm:pt>
    <dgm:pt modelId="{4B689E95-FEAC-4ABC-AC1A-1868BD158A83}" type="pres">
      <dgm:prSet presAssocID="{C3FF5275-E23D-4286-BF48-B7234550CCA8}" presName="horz1" presStyleCnt="0"/>
      <dgm:spPr/>
    </dgm:pt>
    <dgm:pt modelId="{9994E8F2-FE4D-449D-89AD-9021872BD20F}" type="pres">
      <dgm:prSet presAssocID="{C3FF5275-E23D-4286-BF48-B7234550CCA8}" presName="tx1" presStyleLbl="revTx" presStyleIdx="14" presStyleCnt="22"/>
      <dgm:spPr/>
    </dgm:pt>
    <dgm:pt modelId="{5B70FF75-D746-45FF-B967-69FED2237308}" type="pres">
      <dgm:prSet presAssocID="{C3FF5275-E23D-4286-BF48-B7234550CCA8}" presName="vert1" presStyleCnt="0"/>
      <dgm:spPr/>
    </dgm:pt>
    <dgm:pt modelId="{56B48729-94F0-439C-BCCE-0B63D2AD416B}" type="pres">
      <dgm:prSet presAssocID="{1B144E6A-CD43-47BD-AA23-07CC68D3DD90}" presName="thickLine" presStyleLbl="alignNode1" presStyleIdx="15" presStyleCnt="22"/>
      <dgm:spPr/>
    </dgm:pt>
    <dgm:pt modelId="{1CE36ACF-B4B8-476C-8B57-382F1BB1F779}" type="pres">
      <dgm:prSet presAssocID="{1B144E6A-CD43-47BD-AA23-07CC68D3DD90}" presName="horz1" presStyleCnt="0"/>
      <dgm:spPr/>
    </dgm:pt>
    <dgm:pt modelId="{4656E082-093E-4802-AF23-BA738D023D8C}" type="pres">
      <dgm:prSet presAssocID="{1B144E6A-CD43-47BD-AA23-07CC68D3DD90}" presName="tx1" presStyleLbl="revTx" presStyleIdx="15" presStyleCnt="22"/>
      <dgm:spPr/>
    </dgm:pt>
    <dgm:pt modelId="{6342FB23-270D-4EB8-B1D4-EE5F6E45B017}" type="pres">
      <dgm:prSet presAssocID="{1B144E6A-CD43-47BD-AA23-07CC68D3DD90}" presName="vert1" presStyleCnt="0"/>
      <dgm:spPr/>
    </dgm:pt>
    <dgm:pt modelId="{757BA575-5A1B-4821-80BF-21360FA37113}" type="pres">
      <dgm:prSet presAssocID="{92F49292-8A22-4BF1-9F47-E46CEBD66FE8}" presName="thickLine" presStyleLbl="alignNode1" presStyleIdx="16" presStyleCnt="22"/>
      <dgm:spPr/>
    </dgm:pt>
    <dgm:pt modelId="{09CEBCB3-547B-420B-9EEA-CB255969FB5A}" type="pres">
      <dgm:prSet presAssocID="{92F49292-8A22-4BF1-9F47-E46CEBD66FE8}" presName="horz1" presStyleCnt="0"/>
      <dgm:spPr/>
    </dgm:pt>
    <dgm:pt modelId="{9DFB21BE-720C-4DD6-8CAA-BF5E27552700}" type="pres">
      <dgm:prSet presAssocID="{92F49292-8A22-4BF1-9F47-E46CEBD66FE8}" presName="tx1" presStyleLbl="revTx" presStyleIdx="16" presStyleCnt="22"/>
      <dgm:spPr/>
    </dgm:pt>
    <dgm:pt modelId="{93777682-483A-40B4-A8E9-0F49C64A7FF4}" type="pres">
      <dgm:prSet presAssocID="{92F49292-8A22-4BF1-9F47-E46CEBD66FE8}" presName="vert1" presStyleCnt="0"/>
      <dgm:spPr/>
    </dgm:pt>
    <dgm:pt modelId="{9FF8799E-055B-4FE1-A9D0-F69CCD95F018}" type="pres">
      <dgm:prSet presAssocID="{B9CC7B63-DA68-42B2-8307-CED974529069}" presName="thickLine" presStyleLbl="alignNode1" presStyleIdx="17" presStyleCnt="22"/>
      <dgm:spPr/>
    </dgm:pt>
    <dgm:pt modelId="{C107007C-52C0-4CCD-9365-795BCF8DD0BE}" type="pres">
      <dgm:prSet presAssocID="{B9CC7B63-DA68-42B2-8307-CED974529069}" presName="horz1" presStyleCnt="0"/>
      <dgm:spPr/>
    </dgm:pt>
    <dgm:pt modelId="{50B6D408-65A2-47F6-873A-A05C91AA1A16}" type="pres">
      <dgm:prSet presAssocID="{B9CC7B63-DA68-42B2-8307-CED974529069}" presName="tx1" presStyleLbl="revTx" presStyleIdx="17" presStyleCnt="22"/>
      <dgm:spPr/>
    </dgm:pt>
    <dgm:pt modelId="{C46A7993-2101-4083-8D50-75DDDD18FA72}" type="pres">
      <dgm:prSet presAssocID="{B9CC7B63-DA68-42B2-8307-CED974529069}" presName="vert1" presStyleCnt="0"/>
      <dgm:spPr/>
    </dgm:pt>
    <dgm:pt modelId="{674F9AED-1692-4EC0-8689-6A32E4EAC61B}" type="pres">
      <dgm:prSet presAssocID="{A9F4DE43-0091-4CB5-A06E-0EE8BAECA3CC}" presName="thickLine" presStyleLbl="alignNode1" presStyleIdx="18" presStyleCnt="22"/>
      <dgm:spPr/>
    </dgm:pt>
    <dgm:pt modelId="{220FF5C9-61F6-467B-9DC4-316F8065B4BF}" type="pres">
      <dgm:prSet presAssocID="{A9F4DE43-0091-4CB5-A06E-0EE8BAECA3CC}" presName="horz1" presStyleCnt="0"/>
      <dgm:spPr/>
    </dgm:pt>
    <dgm:pt modelId="{6BEC060F-C1C1-49D5-A3CE-6C6BA0C46519}" type="pres">
      <dgm:prSet presAssocID="{A9F4DE43-0091-4CB5-A06E-0EE8BAECA3CC}" presName="tx1" presStyleLbl="revTx" presStyleIdx="18" presStyleCnt="22"/>
      <dgm:spPr/>
    </dgm:pt>
    <dgm:pt modelId="{6F10CEA2-BF77-4423-9E32-DEF73EB29B26}" type="pres">
      <dgm:prSet presAssocID="{A9F4DE43-0091-4CB5-A06E-0EE8BAECA3CC}" presName="vert1" presStyleCnt="0"/>
      <dgm:spPr/>
    </dgm:pt>
    <dgm:pt modelId="{5E2E6DAC-1ED3-4165-B035-C5143871D8D3}" type="pres">
      <dgm:prSet presAssocID="{A5574EBC-FE78-446F-AFDB-7B66322CAB28}" presName="thickLine" presStyleLbl="alignNode1" presStyleIdx="19" presStyleCnt="22"/>
      <dgm:spPr/>
    </dgm:pt>
    <dgm:pt modelId="{99E592A7-29E7-4448-9B2B-9E71231FDC0D}" type="pres">
      <dgm:prSet presAssocID="{A5574EBC-FE78-446F-AFDB-7B66322CAB28}" presName="horz1" presStyleCnt="0"/>
      <dgm:spPr/>
    </dgm:pt>
    <dgm:pt modelId="{16D9D9B5-B5B2-418D-A426-DAD17F30EEF8}" type="pres">
      <dgm:prSet presAssocID="{A5574EBC-FE78-446F-AFDB-7B66322CAB28}" presName="tx1" presStyleLbl="revTx" presStyleIdx="19" presStyleCnt="22"/>
      <dgm:spPr/>
    </dgm:pt>
    <dgm:pt modelId="{F542654D-7519-42EA-B62B-62112AB48A0D}" type="pres">
      <dgm:prSet presAssocID="{A5574EBC-FE78-446F-AFDB-7B66322CAB28}" presName="vert1" presStyleCnt="0"/>
      <dgm:spPr/>
    </dgm:pt>
    <dgm:pt modelId="{12134E06-0EFE-40FF-909D-BEB00D57B441}" type="pres">
      <dgm:prSet presAssocID="{B3413EC4-8C4B-4DE1-BE10-0155F12EC027}" presName="thickLine" presStyleLbl="alignNode1" presStyleIdx="20" presStyleCnt="22"/>
      <dgm:spPr/>
    </dgm:pt>
    <dgm:pt modelId="{EAB2E175-BEA5-4495-950D-2B25BC8879A4}" type="pres">
      <dgm:prSet presAssocID="{B3413EC4-8C4B-4DE1-BE10-0155F12EC027}" presName="horz1" presStyleCnt="0"/>
      <dgm:spPr/>
    </dgm:pt>
    <dgm:pt modelId="{52D5CB06-8DBC-456D-8E99-3D9C7930FB3E}" type="pres">
      <dgm:prSet presAssocID="{B3413EC4-8C4B-4DE1-BE10-0155F12EC027}" presName="tx1" presStyleLbl="revTx" presStyleIdx="20" presStyleCnt="22"/>
      <dgm:spPr/>
    </dgm:pt>
    <dgm:pt modelId="{44FDBCA6-734A-4F6A-9B99-3BE5EEB1E9FD}" type="pres">
      <dgm:prSet presAssocID="{B3413EC4-8C4B-4DE1-BE10-0155F12EC027}" presName="vert1" presStyleCnt="0"/>
      <dgm:spPr/>
    </dgm:pt>
    <dgm:pt modelId="{055993B2-E411-44A5-A581-CB2B83B5C47B}" type="pres">
      <dgm:prSet presAssocID="{B84108A3-F299-428B-B4F0-90DE1214D9B2}" presName="thickLine" presStyleLbl="alignNode1" presStyleIdx="21" presStyleCnt="22"/>
      <dgm:spPr/>
    </dgm:pt>
    <dgm:pt modelId="{46CA0E30-B0F9-4892-B73C-6918BA92C88C}" type="pres">
      <dgm:prSet presAssocID="{B84108A3-F299-428B-B4F0-90DE1214D9B2}" presName="horz1" presStyleCnt="0"/>
      <dgm:spPr/>
    </dgm:pt>
    <dgm:pt modelId="{93E2E8DA-5136-4024-B508-AB68A5AA61A5}" type="pres">
      <dgm:prSet presAssocID="{B84108A3-F299-428B-B4F0-90DE1214D9B2}" presName="tx1" presStyleLbl="revTx" presStyleIdx="21" presStyleCnt="22"/>
      <dgm:spPr/>
    </dgm:pt>
    <dgm:pt modelId="{BC4BA3A3-C211-4BA5-97CF-8FB6A76F73BC}" type="pres">
      <dgm:prSet presAssocID="{B84108A3-F299-428B-B4F0-90DE1214D9B2}" presName="vert1" presStyleCnt="0"/>
      <dgm:spPr/>
    </dgm:pt>
  </dgm:ptLst>
  <dgm:cxnLst>
    <dgm:cxn modelId="{2098AB02-6241-4355-964F-49F0CA5FEF1A}" srcId="{F6F11A8C-9CE7-4762-AE6D-6931F7C9D009}" destId="{D58E057C-D9ED-4D5C-9A95-AEDC7424B47A}" srcOrd="0" destOrd="0" parTransId="{12DCE0AF-B1DC-4F93-8C7A-DDEA8B8BA287}" sibTransId="{94BAED43-A106-4572-BF98-A9FF7F42C801}"/>
    <dgm:cxn modelId="{70E49304-7F51-43D4-8E29-A90E04150BA9}" srcId="{F6F11A8C-9CE7-4762-AE6D-6931F7C9D009}" destId="{B3413EC4-8C4B-4DE1-BE10-0155F12EC027}" srcOrd="20" destOrd="0" parTransId="{A8A33CEB-BBD1-4FB7-ADA8-C7163BBB49D9}" sibTransId="{3203F180-6825-4713-B41A-4EDFC7F10A9F}"/>
    <dgm:cxn modelId="{30CD361C-BD91-4E57-BCCD-4C656CD17624}" type="presOf" srcId="{E3A57800-6C48-42C8-A6D4-758CF09C7852}" destId="{6205EDCC-617D-4A7E-BB55-5956DD3732F7}" srcOrd="0" destOrd="0" presId="urn:microsoft.com/office/officeart/2008/layout/LinedList"/>
    <dgm:cxn modelId="{67727220-481A-4E36-8F74-0709F4E02B37}" srcId="{F6F11A8C-9CE7-4762-AE6D-6931F7C9D009}" destId="{7DF61492-18DB-46B2-A905-E3E595711F5B}" srcOrd="2" destOrd="0" parTransId="{45DFA3E6-D118-4E60-BE22-8EF5BFCABDA4}" sibTransId="{857BE3B5-E85F-4C04-BE00-C1877254D4D0}"/>
    <dgm:cxn modelId="{30EEC524-1621-4DB0-92A0-1337709DA9E3}" type="presOf" srcId="{2E80CC49-23A8-4B15-BE77-A78474FB556A}" destId="{DCF72A1B-277C-46FD-9D57-34E399B0540D}" srcOrd="0" destOrd="0" presId="urn:microsoft.com/office/officeart/2008/layout/LinedList"/>
    <dgm:cxn modelId="{833AF125-DC7E-4999-9611-68221E6C6820}" type="presOf" srcId="{E0601C77-042C-46DE-9BE4-937B8F21D75E}" destId="{DFD614A2-6DDC-438C-BAE1-F30361AC9DBD}" srcOrd="0" destOrd="0" presId="urn:microsoft.com/office/officeart/2008/layout/LinedList"/>
    <dgm:cxn modelId="{37D1802A-F9A5-4E5B-B027-7EA5A209F04C}" type="presOf" srcId="{1B144E6A-CD43-47BD-AA23-07CC68D3DD90}" destId="{4656E082-093E-4802-AF23-BA738D023D8C}" srcOrd="0" destOrd="0" presId="urn:microsoft.com/office/officeart/2008/layout/LinedList"/>
    <dgm:cxn modelId="{A463672D-0939-4E94-8436-66EC957F6AB3}" srcId="{F6F11A8C-9CE7-4762-AE6D-6931F7C9D009}" destId="{92F49292-8A22-4BF1-9F47-E46CEBD66FE8}" srcOrd="16" destOrd="0" parTransId="{3139E4F5-4428-48B3-A175-C6F84C1A487E}" sibTransId="{C1A62910-5111-43BF-A4CB-48634E86DE79}"/>
    <dgm:cxn modelId="{CD666734-E97F-424C-A29F-A81E4661B49F}" type="presOf" srcId="{B9CC7B63-DA68-42B2-8307-CED974529069}" destId="{50B6D408-65A2-47F6-873A-A05C91AA1A16}" srcOrd="0" destOrd="0" presId="urn:microsoft.com/office/officeart/2008/layout/LinedList"/>
    <dgm:cxn modelId="{8C9E6136-B825-405A-94C6-0D3124635C76}" type="presOf" srcId="{92F49292-8A22-4BF1-9F47-E46CEBD66FE8}" destId="{9DFB21BE-720C-4DD6-8CAA-BF5E27552700}" srcOrd="0" destOrd="0" presId="urn:microsoft.com/office/officeart/2008/layout/LinedList"/>
    <dgm:cxn modelId="{BEB29B36-B250-44F9-9CA9-E66D78CC56D8}" type="presOf" srcId="{F6F11A8C-9CE7-4762-AE6D-6931F7C9D009}" destId="{60B7E712-CAC6-4DD1-9D0D-F758A91B076C}" srcOrd="0" destOrd="0" presId="urn:microsoft.com/office/officeart/2008/layout/LinedList"/>
    <dgm:cxn modelId="{FE2A803A-AB27-441B-9198-F1A79334B260}" type="presOf" srcId="{A5574EBC-FE78-446F-AFDB-7B66322CAB28}" destId="{16D9D9B5-B5B2-418D-A426-DAD17F30EEF8}" srcOrd="0" destOrd="0" presId="urn:microsoft.com/office/officeart/2008/layout/LinedList"/>
    <dgm:cxn modelId="{3C59F33B-C226-4FEB-BB3D-296532B141AB}" type="presOf" srcId="{A9F4DE43-0091-4CB5-A06E-0EE8BAECA3CC}" destId="{6BEC060F-C1C1-49D5-A3CE-6C6BA0C46519}" srcOrd="0" destOrd="0" presId="urn:microsoft.com/office/officeart/2008/layout/LinedList"/>
    <dgm:cxn modelId="{A1BCDD3C-73B9-4AD8-AD95-83750831114A}" srcId="{F6F11A8C-9CE7-4762-AE6D-6931F7C9D009}" destId="{A5574EBC-FE78-446F-AFDB-7B66322CAB28}" srcOrd="19" destOrd="0" parTransId="{D1073038-6BB0-4754-B929-9E07F1177C89}" sibTransId="{F335F4FD-2A5E-4C10-95FF-B5292B418ACB}"/>
    <dgm:cxn modelId="{80570A3D-8AC4-4C05-B97E-A85EBF33A0D8}" srcId="{F6F11A8C-9CE7-4762-AE6D-6931F7C9D009}" destId="{B9CC7B63-DA68-42B2-8307-CED974529069}" srcOrd="17" destOrd="0" parTransId="{ED07A79F-B4C5-4F09-A441-6589B4AFA149}" sibTransId="{85E2A92F-942E-42C9-B0D7-E52BA40ACA1D}"/>
    <dgm:cxn modelId="{8B453B5C-F7DC-488B-9693-9C40E950962A}" srcId="{F6F11A8C-9CE7-4762-AE6D-6931F7C9D009}" destId="{6D3B0DDB-25DD-419A-8421-AB84C7B426DA}" srcOrd="4" destOrd="0" parTransId="{C18058A2-7742-481D-8F5B-E111DC2AAFDD}" sibTransId="{EC0715A8-B70F-4BFD-8BD4-2D1A9AAB0083}"/>
    <dgm:cxn modelId="{C733795D-A960-4167-B104-9A596556BC62}" srcId="{F6F11A8C-9CE7-4762-AE6D-6931F7C9D009}" destId="{C59605AE-4F6F-48C9-A0BA-8829603D5BEA}" srcOrd="13" destOrd="0" parTransId="{07FA3AAF-7480-4B0B-AF44-93B7C714BD36}" sibTransId="{E8E4A4ED-98B9-4FBA-B074-A2088AFDC423}"/>
    <dgm:cxn modelId="{16DBF05E-5992-4BED-95FF-A7DF080FC620}" srcId="{F6F11A8C-9CE7-4762-AE6D-6931F7C9D009}" destId="{E0601C77-042C-46DE-9BE4-937B8F21D75E}" srcOrd="3" destOrd="0" parTransId="{F9892D22-42E3-4322-8B9F-CFBD235C6AD4}" sibTransId="{CA4FFE43-81F2-42BE-B796-618F83740E81}"/>
    <dgm:cxn modelId="{FFECF85E-EE4A-4C55-9C44-BA07CDDD3BDE}" srcId="{F6F11A8C-9CE7-4762-AE6D-6931F7C9D009}" destId="{F7BE88A8-F815-4065-8B76-7A25B6A6C1D9}" srcOrd="12" destOrd="0" parTransId="{BC26A6B7-44E5-40BE-AF85-35DBE733C9D7}" sibTransId="{533CF643-F096-4AE9-9368-E63E1876CD34}"/>
    <dgm:cxn modelId="{5C4D8363-13E7-460B-AA28-8B7D5350FC31}" type="presOf" srcId="{94493137-6121-4529-86C9-15D435989AB2}" destId="{71815948-E344-4731-B9B6-B6CC8A6425EE}" srcOrd="0" destOrd="0" presId="urn:microsoft.com/office/officeart/2008/layout/LinedList"/>
    <dgm:cxn modelId="{FF9F8C6A-9875-4885-94C0-BEAC85D5EDCE}" srcId="{F6F11A8C-9CE7-4762-AE6D-6931F7C9D009}" destId="{A9F4DE43-0091-4CB5-A06E-0EE8BAECA3CC}" srcOrd="18" destOrd="0" parTransId="{77407493-DC5B-497E-9A27-BD7326C224CF}" sibTransId="{E512C94A-230C-4480-8B63-4EF592780F8E}"/>
    <dgm:cxn modelId="{EBF66855-D04F-4E78-AA51-BB1FD6834607}" type="presOf" srcId="{7DF61492-18DB-46B2-A905-E3E595711F5B}" destId="{815625E4-2308-4F4D-AD56-87D70ADB0528}" srcOrd="0" destOrd="0" presId="urn:microsoft.com/office/officeart/2008/layout/LinedList"/>
    <dgm:cxn modelId="{634F6386-EE68-4819-A91F-BB14E5CED5F4}" type="presOf" srcId="{F7BE88A8-F815-4065-8B76-7A25B6A6C1D9}" destId="{CF0FC58D-85AF-41A4-8BE1-651A6569E433}" srcOrd="0" destOrd="0" presId="urn:microsoft.com/office/officeart/2008/layout/LinedList"/>
    <dgm:cxn modelId="{1A959C87-A187-4FA6-812C-FA3E389E60D7}" type="presOf" srcId="{B3413EC4-8C4B-4DE1-BE10-0155F12EC027}" destId="{52D5CB06-8DBC-456D-8E99-3D9C7930FB3E}" srcOrd="0" destOrd="0" presId="urn:microsoft.com/office/officeart/2008/layout/LinedList"/>
    <dgm:cxn modelId="{93AB5488-FE09-4945-AE99-5745427D9E17}" type="presOf" srcId="{C59605AE-4F6F-48C9-A0BA-8829603D5BEA}" destId="{FF815C59-61CE-4013-A09D-A65C5250640E}" srcOrd="0" destOrd="0" presId="urn:microsoft.com/office/officeart/2008/layout/LinedList"/>
    <dgm:cxn modelId="{FBE1328A-E76F-4E78-844C-B128B99A3B65}" srcId="{F6F11A8C-9CE7-4762-AE6D-6931F7C9D009}" destId="{E3A57800-6C48-42C8-A6D4-758CF09C7852}" srcOrd="7" destOrd="0" parTransId="{5D19C95B-FF97-44E4-AA86-A3A847301DC1}" sibTransId="{51B5F478-B00B-4ACD-A389-AAC9C822F209}"/>
    <dgm:cxn modelId="{E4BB008B-375C-4ED7-9CBA-56A4275AD43F}" srcId="{F6F11A8C-9CE7-4762-AE6D-6931F7C9D009}" destId="{94493137-6121-4529-86C9-15D435989AB2}" srcOrd="11" destOrd="0" parTransId="{C4996CEB-66C4-44EA-A2FB-23EF08DA6E05}" sibTransId="{FAF5F1D2-C05B-4B22-9782-E6FF4D8700BF}"/>
    <dgm:cxn modelId="{FDAAB091-B43B-49EC-9366-C21AE10DF221}" type="presOf" srcId="{6D3B0DDB-25DD-419A-8421-AB84C7B426DA}" destId="{47DCFE01-63D4-40E5-9B93-0C1C6410A83F}" srcOrd="0" destOrd="0" presId="urn:microsoft.com/office/officeart/2008/layout/LinedList"/>
    <dgm:cxn modelId="{2188A99B-CB7C-4CC4-8B4D-5178CAB16061}" srcId="{F6F11A8C-9CE7-4762-AE6D-6931F7C9D009}" destId="{2E80CC49-23A8-4B15-BE77-A78474FB556A}" srcOrd="6" destOrd="0" parTransId="{302734A1-ED75-4B2B-90EE-F94EC23E16BD}" sibTransId="{CD788682-01E9-4038-A2D9-BD4747E3AF33}"/>
    <dgm:cxn modelId="{68BE5A9D-4D7A-4D34-AB68-0A9A0A484A89}" type="presOf" srcId="{F92DBE28-7158-4C26-AFB5-753BBDD0B3B4}" destId="{2A475BAF-CACB-4177-B205-C11E824E32DE}" srcOrd="0" destOrd="0" presId="urn:microsoft.com/office/officeart/2008/layout/LinedList"/>
    <dgm:cxn modelId="{C06CDFA6-ADEF-4C36-9B3A-7D388804CB1D}" srcId="{F6F11A8C-9CE7-4762-AE6D-6931F7C9D009}" destId="{5937DC34-E6FC-4044-B410-E3A3B46F79B1}" srcOrd="9" destOrd="0" parTransId="{1AC2FA33-C286-4DCE-AB5F-BD08487B84F9}" sibTransId="{8A548E83-33AE-462E-993D-BAFAB8C37BF6}"/>
    <dgm:cxn modelId="{E832FBA7-A09B-4D28-9A10-54036552C2DA}" srcId="{F6F11A8C-9CE7-4762-AE6D-6931F7C9D009}" destId="{8D15FA2F-4025-44B8-9AC6-378392CE4381}" srcOrd="10" destOrd="0" parTransId="{173AF24E-A212-4EE1-AB45-3CB46871E0AF}" sibTransId="{88C81A47-56CB-41A6-A078-108B69F74943}"/>
    <dgm:cxn modelId="{EE3BDFB2-8E9D-490D-B558-17590CD2DA4E}" type="presOf" srcId="{B84108A3-F299-428B-B4F0-90DE1214D9B2}" destId="{93E2E8DA-5136-4024-B508-AB68A5AA61A5}" srcOrd="0" destOrd="0" presId="urn:microsoft.com/office/officeart/2008/layout/LinedList"/>
    <dgm:cxn modelId="{9AB4EEB5-699B-429A-8F0C-0AE9663251EB}" type="presOf" srcId="{5937DC34-E6FC-4044-B410-E3A3B46F79B1}" destId="{F431553D-C642-436F-AB8E-3A017FC46910}" srcOrd="0" destOrd="0" presId="urn:microsoft.com/office/officeart/2008/layout/LinedList"/>
    <dgm:cxn modelId="{C6E2C6C8-817F-4C7C-8E7D-14405D0B60AE}" srcId="{F6F11A8C-9CE7-4762-AE6D-6931F7C9D009}" destId="{16ABFABB-4E3A-4589-B893-E1FC10272EC0}" srcOrd="8" destOrd="0" parTransId="{D730C6A5-B807-41CF-9B01-8082072918F6}" sibTransId="{25199F85-822D-4720-82B0-0799E4E32BE4}"/>
    <dgm:cxn modelId="{07E05BD0-202F-4C46-BD2A-6F2BADD46D4B}" srcId="{F6F11A8C-9CE7-4762-AE6D-6931F7C9D009}" destId="{B84108A3-F299-428B-B4F0-90DE1214D9B2}" srcOrd="21" destOrd="0" parTransId="{B0E55497-8F1D-4F57-A2D6-08A2E01CCF5C}" sibTransId="{83577839-2252-4247-9DB6-4626B9475A9B}"/>
    <dgm:cxn modelId="{F808F0D5-7BE1-4D08-A364-85844EE2C80F}" type="presOf" srcId="{D58E057C-D9ED-4D5C-9A95-AEDC7424B47A}" destId="{E9217828-F139-4B71-A04C-A1DDA88001A2}" srcOrd="0" destOrd="0" presId="urn:microsoft.com/office/officeart/2008/layout/LinedList"/>
    <dgm:cxn modelId="{C2723DD9-4E67-43D6-92C3-3359CDAB1958}" type="presOf" srcId="{8D15FA2F-4025-44B8-9AC6-378392CE4381}" destId="{CD997236-6EC4-4E81-8508-40E59AA78DB8}" srcOrd="0" destOrd="0" presId="urn:microsoft.com/office/officeart/2008/layout/LinedList"/>
    <dgm:cxn modelId="{0CEA2FDB-E1B7-4A88-BE3E-B05B739437AD}" srcId="{F6F11A8C-9CE7-4762-AE6D-6931F7C9D009}" destId="{F92DBE28-7158-4C26-AFB5-753BBDD0B3B4}" srcOrd="1" destOrd="0" parTransId="{3CA71ACF-9A88-435D-B25A-3004F4A92D90}" sibTransId="{EC522799-B8B9-48B3-B786-219CAB5D79E4}"/>
    <dgm:cxn modelId="{7292FAE5-2A0B-42DB-849B-E150675D6849}" type="presOf" srcId="{C3FF5275-E23D-4286-BF48-B7234550CCA8}" destId="{9994E8F2-FE4D-449D-89AD-9021872BD20F}" srcOrd="0" destOrd="0" presId="urn:microsoft.com/office/officeart/2008/layout/LinedList"/>
    <dgm:cxn modelId="{C27955E6-9307-4CAE-8CF3-635F09F9343D}" srcId="{F6F11A8C-9CE7-4762-AE6D-6931F7C9D009}" destId="{4D42D757-3752-4E29-9286-FDD7CC79F180}" srcOrd="5" destOrd="0" parTransId="{0BCCD840-6241-4C27-9B7A-D93575612A36}" sibTransId="{52762258-B30D-47A4-8BA9-7DFEC15A7125}"/>
    <dgm:cxn modelId="{1BEDEBE8-17EA-426E-9F0D-4FE1DCB6D140}" type="presOf" srcId="{16ABFABB-4E3A-4589-B893-E1FC10272EC0}" destId="{B018CFD8-8B78-4918-BF3B-C6C97507484A}" srcOrd="0" destOrd="0" presId="urn:microsoft.com/office/officeart/2008/layout/LinedList"/>
    <dgm:cxn modelId="{C3A3A7F8-F79E-4E27-9422-94D7B8808DEA}" srcId="{F6F11A8C-9CE7-4762-AE6D-6931F7C9D009}" destId="{1B144E6A-CD43-47BD-AA23-07CC68D3DD90}" srcOrd="15" destOrd="0" parTransId="{0D9CB1EE-FB14-4810-9821-47CD0B9381E9}" sibTransId="{D43C81B3-9F9C-4414-B296-C8A27D159208}"/>
    <dgm:cxn modelId="{1DE3CDF9-D69C-4287-9FA3-70AD8B27BDC0}" srcId="{F6F11A8C-9CE7-4762-AE6D-6931F7C9D009}" destId="{C3FF5275-E23D-4286-BF48-B7234550CCA8}" srcOrd="14" destOrd="0" parTransId="{54A87717-CB51-423D-97F2-0CAD3DF1EE83}" sibTransId="{C81C3BBD-A1D0-472A-BC0C-C26A7F4D2E14}"/>
    <dgm:cxn modelId="{B39635FF-2B7B-4330-A21B-2F473FC0769F}" type="presOf" srcId="{4D42D757-3752-4E29-9286-FDD7CC79F180}" destId="{CD44E500-5846-46EA-BF09-9CBF29AA4DDA}" srcOrd="0" destOrd="0" presId="urn:microsoft.com/office/officeart/2008/layout/LinedList"/>
    <dgm:cxn modelId="{0C0CC15B-5299-465C-B640-EBD50CF7186B}" type="presParOf" srcId="{60B7E712-CAC6-4DD1-9D0D-F758A91B076C}" destId="{C3F749D2-8DB7-4E2A-A337-D598717F169B}" srcOrd="0" destOrd="0" presId="urn:microsoft.com/office/officeart/2008/layout/LinedList"/>
    <dgm:cxn modelId="{88973D06-F3E7-4AA2-9268-8ACE9BBF63CF}" type="presParOf" srcId="{60B7E712-CAC6-4DD1-9D0D-F758A91B076C}" destId="{3FB08B2D-9F0A-4923-964E-31B9D1AD6202}" srcOrd="1" destOrd="0" presId="urn:microsoft.com/office/officeart/2008/layout/LinedList"/>
    <dgm:cxn modelId="{670DAB58-CB68-4D36-BC79-AF82C6A94EE0}" type="presParOf" srcId="{3FB08B2D-9F0A-4923-964E-31B9D1AD6202}" destId="{E9217828-F139-4B71-A04C-A1DDA88001A2}" srcOrd="0" destOrd="0" presId="urn:microsoft.com/office/officeart/2008/layout/LinedList"/>
    <dgm:cxn modelId="{CB5656E7-3EE7-466C-89B1-589990CBCE8C}" type="presParOf" srcId="{3FB08B2D-9F0A-4923-964E-31B9D1AD6202}" destId="{852E0528-3A44-4D7F-9267-179BEB64D167}" srcOrd="1" destOrd="0" presId="urn:microsoft.com/office/officeart/2008/layout/LinedList"/>
    <dgm:cxn modelId="{1C073549-0BF1-47F5-BD7F-1D268CCCDD71}" type="presParOf" srcId="{60B7E712-CAC6-4DD1-9D0D-F758A91B076C}" destId="{FCC14DF8-75B0-4D69-861D-D4C720E7A32C}" srcOrd="2" destOrd="0" presId="urn:microsoft.com/office/officeart/2008/layout/LinedList"/>
    <dgm:cxn modelId="{49BB9AB9-CBC7-4AF1-9994-C8CC08B6771B}" type="presParOf" srcId="{60B7E712-CAC6-4DD1-9D0D-F758A91B076C}" destId="{51D4100C-7E81-485F-9030-0E8264C89A3D}" srcOrd="3" destOrd="0" presId="urn:microsoft.com/office/officeart/2008/layout/LinedList"/>
    <dgm:cxn modelId="{DD2D8A8F-2486-4BD3-B6F6-EB255A68C28B}" type="presParOf" srcId="{51D4100C-7E81-485F-9030-0E8264C89A3D}" destId="{2A475BAF-CACB-4177-B205-C11E824E32DE}" srcOrd="0" destOrd="0" presId="urn:microsoft.com/office/officeart/2008/layout/LinedList"/>
    <dgm:cxn modelId="{ABAE7172-E9FE-46C7-B086-32F79A6FABB8}" type="presParOf" srcId="{51D4100C-7E81-485F-9030-0E8264C89A3D}" destId="{1D701435-94E9-4C1E-8F6A-34A4CD5ADE11}" srcOrd="1" destOrd="0" presId="urn:microsoft.com/office/officeart/2008/layout/LinedList"/>
    <dgm:cxn modelId="{1ADBB1FD-460E-45D6-BFB7-4988EBD5E0A6}" type="presParOf" srcId="{60B7E712-CAC6-4DD1-9D0D-F758A91B076C}" destId="{97960D60-1FC4-4E73-8FC5-9C03E61F19D1}" srcOrd="4" destOrd="0" presId="urn:microsoft.com/office/officeart/2008/layout/LinedList"/>
    <dgm:cxn modelId="{3473BDC6-2C6D-4628-985C-F7162A548960}" type="presParOf" srcId="{60B7E712-CAC6-4DD1-9D0D-F758A91B076C}" destId="{4F8FB0C9-895C-4027-A9C9-FFA56A1A6600}" srcOrd="5" destOrd="0" presId="urn:microsoft.com/office/officeart/2008/layout/LinedList"/>
    <dgm:cxn modelId="{F37BB747-18A9-44B2-B043-DF2C5C30A48F}" type="presParOf" srcId="{4F8FB0C9-895C-4027-A9C9-FFA56A1A6600}" destId="{815625E4-2308-4F4D-AD56-87D70ADB0528}" srcOrd="0" destOrd="0" presId="urn:microsoft.com/office/officeart/2008/layout/LinedList"/>
    <dgm:cxn modelId="{523B762E-2D77-4419-87DE-9C3B6742B12F}" type="presParOf" srcId="{4F8FB0C9-895C-4027-A9C9-FFA56A1A6600}" destId="{ECA62633-E068-4D9D-B517-1F2EDFF5569C}" srcOrd="1" destOrd="0" presId="urn:microsoft.com/office/officeart/2008/layout/LinedList"/>
    <dgm:cxn modelId="{60AE2063-CAB7-4590-9EB4-CDD73B3B39BF}" type="presParOf" srcId="{60B7E712-CAC6-4DD1-9D0D-F758A91B076C}" destId="{8F82DEAD-9882-4046-84F3-599B5AC5066D}" srcOrd="6" destOrd="0" presId="urn:microsoft.com/office/officeart/2008/layout/LinedList"/>
    <dgm:cxn modelId="{2B99A7F4-D708-4DAC-A814-3F569582EC3B}" type="presParOf" srcId="{60B7E712-CAC6-4DD1-9D0D-F758A91B076C}" destId="{783822E9-8D21-4435-AD82-0E6675DE849B}" srcOrd="7" destOrd="0" presId="urn:microsoft.com/office/officeart/2008/layout/LinedList"/>
    <dgm:cxn modelId="{3DADF801-39AD-4CBA-846E-77A4AD4C9119}" type="presParOf" srcId="{783822E9-8D21-4435-AD82-0E6675DE849B}" destId="{DFD614A2-6DDC-438C-BAE1-F30361AC9DBD}" srcOrd="0" destOrd="0" presId="urn:microsoft.com/office/officeart/2008/layout/LinedList"/>
    <dgm:cxn modelId="{D35B5BD2-BE5C-42BD-9989-DB80397B39F9}" type="presParOf" srcId="{783822E9-8D21-4435-AD82-0E6675DE849B}" destId="{734B2A5A-29BA-4660-AB1F-13AC515159DE}" srcOrd="1" destOrd="0" presId="urn:microsoft.com/office/officeart/2008/layout/LinedList"/>
    <dgm:cxn modelId="{9BF96E87-2F7B-405E-A663-AED8E0270B88}" type="presParOf" srcId="{60B7E712-CAC6-4DD1-9D0D-F758A91B076C}" destId="{491071DF-5188-49E2-891E-F486F2426D05}" srcOrd="8" destOrd="0" presId="urn:microsoft.com/office/officeart/2008/layout/LinedList"/>
    <dgm:cxn modelId="{542A38F9-A33D-4971-991F-7B82CAE19156}" type="presParOf" srcId="{60B7E712-CAC6-4DD1-9D0D-F758A91B076C}" destId="{74CA4207-45FE-4502-922A-F590A1F28EEE}" srcOrd="9" destOrd="0" presId="urn:microsoft.com/office/officeart/2008/layout/LinedList"/>
    <dgm:cxn modelId="{5B3E44E8-A5CE-4CF5-910C-80327EE6BD1B}" type="presParOf" srcId="{74CA4207-45FE-4502-922A-F590A1F28EEE}" destId="{47DCFE01-63D4-40E5-9B93-0C1C6410A83F}" srcOrd="0" destOrd="0" presId="urn:microsoft.com/office/officeart/2008/layout/LinedList"/>
    <dgm:cxn modelId="{89E3D974-E8BB-4F97-AD81-8AF129FC02C9}" type="presParOf" srcId="{74CA4207-45FE-4502-922A-F590A1F28EEE}" destId="{23923821-2904-4745-A6F2-1569DCC89986}" srcOrd="1" destOrd="0" presId="urn:microsoft.com/office/officeart/2008/layout/LinedList"/>
    <dgm:cxn modelId="{0DE970E1-C602-430A-A814-360E69EAB28D}" type="presParOf" srcId="{60B7E712-CAC6-4DD1-9D0D-F758A91B076C}" destId="{00C69C2F-7F70-4E51-A5F4-F119150AC0CA}" srcOrd="10" destOrd="0" presId="urn:microsoft.com/office/officeart/2008/layout/LinedList"/>
    <dgm:cxn modelId="{5DF65F2C-612D-4B8D-9900-D460F4206D36}" type="presParOf" srcId="{60B7E712-CAC6-4DD1-9D0D-F758A91B076C}" destId="{748FC30C-EAF5-494B-9310-73DEAD3E8288}" srcOrd="11" destOrd="0" presId="urn:microsoft.com/office/officeart/2008/layout/LinedList"/>
    <dgm:cxn modelId="{02293E2C-296F-4A55-836C-CADAD4725F27}" type="presParOf" srcId="{748FC30C-EAF5-494B-9310-73DEAD3E8288}" destId="{CD44E500-5846-46EA-BF09-9CBF29AA4DDA}" srcOrd="0" destOrd="0" presId="urn:microsoft.com/office/officeart/2008/layout/LinedList"/>
    <dgm:cxn modelId="{076CDD4B-3D14-4A6F-9149-0DA13A7F6E10}" type="presParOf" srcId="{748FC30C-EAF5-494B-9310-73DEAD3E8288}" destId="{64D762A6-0522-4BF6-B670-039E07F919AE}" srcOrd="1" destOrd="0" presId="urn:microsoft.com/office/officeart/2008/layout/LinedList"/>
    <dgm:cxn modelId="{1EEEB701-1B9E-4762-88B3-5E6432337875}" type="presParOf" srcId="{60B7E712-CAC6-4DD1-9D0D-F758A91B076C}" destId="{366DA2FF-D7FA-4E41-852D-8A9F37171043}" srcOrd="12" destOrd="0" presId="urn:microsoft.com/office/officeart/2008/layout/LinedList"/>
    <dgm:cxn modelId="{7AD62989-B459-46BF-818F-D7E4EE45F5C0}" type="presParOf" srcId="{60B7E712-CAC6-4DD1-9D0D-F758A91B076C}" destId="{E9E93E73-E2C1-4B6B-9229-84C32BD47E8E}" srcOrd="13" destOrd="0" presId="urn:microsoft.com/office/officeart/2008/layout/LinedList"/>
    <dgm:cxn modelId="{2F4AD234-15CA-4350-BDEF-F03750474D70}" type="presParOf" srcId="{E9E93E73-E2C1-4B6B-9229-84C32BD47E8E}" destId="{DCF72A1B-277C-46FD-9D57-34E399B0540D}" srcOrd="0" destOrd="0" presId="urn:microsoft.com/office/officeart/2008/layout/LinedList"/>
    <dgm:cxn modelId="{FAE13A34-9502-449D-B288-BB6F5C4833DE}" type="presParOf" srcId="{E9E93E73-E2C1-4B6B-9229-84C32BD47E8E}" destId="{23C37766-6558-4F41-9AA8-FF374D50CB8B}" srcOrd="1" destOrd="0" presId="urn:microsoft.com/office/officeart/2008/layout/LinedList"/>
    <dgm:cxn modelId="{0F480C51-373A-40F7-A7FC-EEE9115EF672}" type="presParOf" srcId="{60B7E712-CAC6-4DD1-9D0D-F758A91B076C}" destId="{20922D09-E52E-4AC4-BD1E-BA6BA3EF244F}" srcOrd="14" destOrd="0" presId="urn:microsoft.com/office/officeart/2008/layout/LinedList"/>
    <dgm:cxn modelId="{15486463-B756-41E8-B538-2C7DBF05CF69}" type="presParOf" srcId="{60B7E712-CAC6-4DD1-9D0D-F758A91B076C}" destId="{F43587E8-AB27-4E22-ACCE-01A3BC532906}" srcOrd="15" destOrd="0" presId="urn:microsoft.com/office/officeart/2008/layout/LinedList"/>
    <dgm:cxn modelId="{2CF89B97-00D5-4BA0-844D-913843252F86}" type="presParOf" srcId="{F43587E8-AB27-4E22-ACCE-01A3BC532906}" destId="{6205EDCC-617D-4A7E-BB55-5956DD3732F7}" srcOrd="0" destOrd="0" presId="urn:microsoft.com/office/officeart/2008/layout/LinedList"/>
    <dgm:cxn modelId="{F26E57E0-3465-4C4A-8381-07D6128DB199}" type="presParOf" srcId="{F43587E8-AB27-4E22-ACCE-01A3BC532906}" destId="{7FC1B6D8-19B3-40DC-9BD2-5C2276D0F0A1}" srcOrd="1" destOrd="0" presId="urn:microsoft.com/office/officeart/2008/layout/LinedList"/>
    <dgm:cxn modelId="{23183461-DEDF-41C6-AA40-E841DE1BF3F2}" type="presParOf" srcId="{60B7E712-CAC6-4DD1-9D0D-F758A91B076C}" destId="{D8E9DC96-380B-426B-8571-AE8425424222}" srcOrd="16" destOrd="0" presId="urn:microsoft.com/office/officeart/2008/layout/LinedList"/>
    <dgm:cxn modelId="{A0254D74-61C7-4E78-8313-6DD9A885AACF}" type="presParOf" srcId="{60B7E712-CAC6-4DD1-9D0D-F758A91B076C}" destId="{89676745-5D81-41F1-8EA8-0207806680A3}" srcOrd="17" destOrd="0" presId="urn:microsoft.com/office/officeart/2008/layout/LinedList"/>
    <dgm:cxn modelId="{34066A2D-5EE7-43BE-8BE9-E01C156DDFCB}" type="presParOf" srcId="{89676745-5D81-41F1-8EA8-0207806680A3}" destId="{B018CFD8-8B78-4918-BF3B-C6C97507484A}" srcOrd="0" destOrd="0" presId="urn:microsoft.com/office/officeart/2008/layout/LinedList"/>
    <dgm:cxn modelId="{FF54412A-D995-4E2E-A18C-687B35FFC87C}" type="presParOf" srcId="{89676745-5D81-41F1-8EA8-0207806680A3}" destId="{B8CD1503-EFCC-4299-817A-52F85B5DAE26}" srcOrd="1" destOrd="0" presId="urn:microsoft.com/office/officeart/2008/layout/LinedList"/>
    <dgm:cxn modelId="{DEE32AF6-47E6-4A48-B0A4-722BE21CB30D}" type="presParOf" srcId="{60B7E712-CAC6-4DD1-9D0D-F758A91B076C}" destId="{AA8A9CB7-5CB0-464C-8D55-3604AECA05D8}" srcOrd="18" destOrd="0" presId="urn:microsoft.com/office/officeart/2008/layout/LinedList"/>
    <dgm:cxn modelId="{F4326F23-231D-41E8-AECA-42BCFB82159D}" type="presParOf" srcId="{60B7E712-CAC6-4DD1-9D0D-F758A91B076C}" destId="{623FF50F-80FF-488B-982C-F01063047859}" srcOrd="19" destOrd="0" presId="urn:microsoft.com/office/officeart/2008/layout/LinedList"/>
    <dgm:cxn modelId="{207065B1-2201-49D7-BC86-C88F70A5D1D2}" type="presParOf" srcId="{623FF50F-80FF-488B-982C-F01063047859}" destId="{F431553D-C642-436F-AB8E-3A017FC46910}" srcOrd="0" destOrd="0" presId="urn:microsoft.com/office/officeart/2008/layout/LinedList"/>
    <dgm:cxn modelId="{000C0C5C-DC49-434F-8FE5-8DA118BE8F85}" type="presParOf" srcId="{623FF50F-80FF-488B-982C-F01063047859}" destId="{A6102997-F7F9-4676-AFAC-54EBB111DCBF}" srcOrd="1" destOrd="0" presId="urn:microsoft.com/office/officeart/2008/layout/LinedList"/>
    <dgm:cxn modelId="{DAB2FC57-4973-4E85-9267-589FEF65DCF6}" type="presParOf" srcId="{60B7E712-CAC6-4DD1-9D0D-F758A91B076C}" destId="{0B8A8B95-4E74-4D24-922E-6094539108E6}" srcOrd="20" destOrd="0" presId="urn:microsoft.com/office/officeart/2008/layout/LinedList"/>
    <dgm:cxn modelId="{3102BDFF-BCCA-4092-86EF-7E33123BE4D9}" type="presParOf" srcId="{60B7E712-CAC6-4DD1-9D0D-F758A91B076C}" destId="{470A8F66-5212-423B-B53E-3021A56B83F7}" srcOrd="21" destOrd="0" presId="urn:microsoft.com/office/officeart/2008/layout/LinedList"/>
    <dgm:cxn modelId="{67559220-6A12-408E-8CB2-3358100C3C68}" type="presParOf" srcId="{470A8F66-5212-423B-B53E-3021A56B83F7}" destId="{CD997236-6EC4-4E81-8508-40E59AA78DB8}" srcOrd="0" destOrd="0" presId="urn:microsoft.com/office/officeart/2008/layout/LinedList"/>
    <dgm:cxn modelId="{D931BEC4-D3B9-4548-AA06-0A28A407C055}" type="presParOf" srcId="{470A8F66-5212-423B-B53E-3021A56B83F7}" destId="{64E22F9E-E504-40B9-8108-C58A49DE0653}" srcOrd="1" destOrd="0" presId="urn:microsoft.com/office/officeart/2008/layout/LinedList"/>
    <dgm:cxn modelId="{32687A55-94C1-4D7B-8641-AAA92AEF054B}" type="presParOf" srcId="{60B7E712-CAC6-4DD1-9D0D-F758A91B076C}" destId="{FD27FBD1-3053-4A36-992B-F991C52DE453}" srcOrd="22" destOrd="0" presId="urn:microsoft.com/office/officeart/2008/layout/LinedList"/>
    <dgm:cxn modelId="{1399DB15-C991-4DC8-A188-26A6C6C0E99A}" type="presParOf" srcId="{60B7E712-CAC6-4DD1-9D0D-F758A91B076C}" destId="{DBD8080D-A345-4C96-856A-03C2EECFBA75}" srcOrd="23" destOrd="0" presId="urn:microsoft.com/office/officeart/2008/layout/LinedList"/>
    <dgm:cxn modelId="{CE1B64D2-1F4D-4FA5-81E9-87B0E7301616}" type="presParOf" srcId="{DBD8080D-A345-4C96-856A-03C2EECFBA75}" destId="{71815948-E344-4731-B9B6-B6CC8A6425EE}" srcOrd="0" destOrd="0" presId="urn:microsoft.com/office/officeart/2008/layout/LinedList"/>
    <dgm:cxn modelId="{957966FB-2653-4557-B315-92F2C336AF51}" type="presParOf" srcId="{DBD8080D-A345-4C96-856A-03C2EECFBA75}" destId="{5325C2B2-041F-4B67-B567-567F5883F1F4}" srcOrd="1" destOrd="0" presId="urn:microsoft.com/office/officeart/2008/layout/LinedList"/>
    <dgm:cxn modelId="{614F9B91-03E7-4436-B372-0826E0A049FA}" type="presParOf" srcId="{60B7E712-CAC6-4DD1-9D0D-F758A91B076C}" destId="{5B9AF981-CF81-4C28-9386-C9812D5DAFEA}" srcOrd="24" destOrd="0" presId="urn:microsoft.com/office/officeart/2008/layout/LinedList"/>
    <dgm:cxn modelId="{E97C3353-E843-42C1-8E15-205B98F655CA}" type="presParOf" srcId="{60B7E712-CAC6-4DD1-9D0D-F758A91B076C}" destId="{62CDC278-4BDD-47DD-B05B-C0651BC66D02}" srcOrd="25" destOrd="0" presId="urn:microsoft.com/office/officeart/2008/layout/LinedList"/>
    <dgm:cxn modelId="{301EC3A3-1E66-4A98-9C80-756331DAB712}" type="presParOf" srcId="{62CDC278-4BDD-47DD-B05B-C0651BC66D02}" destId="{CF0FC58D-85AF-41A4-8BE1-651A6569E433}" srcOrd="0" destOrd="0" presId="urn:microsoft.com/office/officeart/2008/layout/LinedList"/>
    <dgm:cxn modelId="{89B665B4-1067-4A5D-ACE9-C9C0CA4E8486}" type="presParOf" srcId="{62CDC278-4BDD-47DD-B05B-C0651BC66D02}" destId="{48509F89-585F-4A67-BFBE-5848535FB73D}" srcOrd="1" destOrd="0" presId="urn:microsoft.com/office/officeart/2008/layout/LinedList"/>
    <dgm:cxn modelId="{2FB327B8-ADD6-4FD0-A122-47DD2B43A361}" type="presParOf" srcId="{60B7E712-CAC6-4DD1-9D0D-F758A91B076C}" destId="{918DE051-E8F1-4884-A09D-B657D5AC8912}" srcOrd="26" destOrd="0" presId="urn:microsoft.com/office/officeart/2008/layout/LinedList"/>
    <dgm:cxn modelId="{904CFF61-EFF5-4F2A-8CCB-FA3858D013B1}" type="presParOf" srcId="{60B7E712-CAC6-4DD1-9D0D-F758A91B076C}" destId="{8DAFE5F8-EAEE-404D-8EB0-052ADC356CD9}" srcOrd="27" destOrd="0" presId="urn:microsoft.com/office/officeart/2008/layout/LinedList"/>
    <dgm:cxn modelId="{142F6558-33E3-4E44-9B4D-C537B8B4BEF2}" type="presParOf" srcId="{8DAFE5F8-EAEE-404D-8EB0-052ADC356CD9}" destId="{FF815C59-61CE-4013-A09D-A65C5250640E}" srcOrd="0" destOrd="0" presId="urn:microsoft.com/office/officeart/2008/layout/LinedList"/>
    <dgm:cxn modelId="{ABF4A54C-CA46-4D33-94AF-9F50A7FED97A}" type="presParOf" srcId="{8DAFE5F8-EAEE-404D-8EB0-052ADC356CD9}" destId="{0F8C54AF-0D06-4C7A-ABFC-E3961FF636AE}" srcOrd="1" destOrd="0" presId="urn:microsoft.com/office/officeart/2008/layout/LinedList"/>
    <dgm:cxn modelId="{59EF7E2B-2BA5-4B0E-9E54-46F02EAE5AA8}" type="presParOf" srcId="{60B7E712-CAC6-4DD1-9D0D-F758A91B076C}" destId="{7C95D218-5363-46C3-B596-B49026BE29BF}" srcOrd="28" destOrd="0" presId="urn:microsoft.com/office/officeart/2008/layout/LinedList"/>
    <dgm:cxn modelId="{D9620221-92AC-4A68-8FED-1E6ABFFC6E8B}" type="presParOf" srcId="{60B7E712-CAC6-4DD1-9D0D-F758A91B076C}" destId="{4B689E95-FEAC-4ABC-AC1A-1868BD158A83}" srcOrd="29" destOrd="0" presId="urn:microsoft.com/office/officeart/2008/layout/LinedList"/>
    <dgm:cxn modelId="{6A10982A-71B8-4E66-9BF6-4701B234F41A}" type="presParOf" srcId="{4B689E95-FEAC-4ABC-AC1A-1868BD158A83}" destId="{9994E8F2-FE4D-449D-89AD-9021872BD20F}" srcOrd="0" destOrd="0" presId="urn:microsoft.com/office/officeart/2008/layout/LinedList"/>
    <dgm:cxn modelId="{8F1EF9D9-99BC-4960-BFF4-03E8E0998B5E}" type="presParOf" srcId="{4B689E95-FEAC-4ABC-AC1A-1868BD158A83}" destId="{5B70FF75-D746-45FF-B967-69FED2237308}" srcOrd="1" destOrd="0" presId="urn:microsoft.com/office/officeart/2008/layout/LinedList"/>
    <dgm:cxn modelId="{5588D145-6C75-4777-B7F2-CA04547AA3C1}" type="presParOf" srcId="{60B7E712-CAC6-4DD1-9D0D-F758A91B076C}" destId="{56B48729-94F0-439C-BCCE-0B63D2AD416B}" srcOrd="30" destOrd="0" presId="urn:microsoft.com/office/officeart/2008/layout/LinedList"/>
    <dgm:cxn modelId="{48567E9E-5C4C-40F3-AA52-A23DB61B3473}" type="presParOf" srcId="{60B7E712-CAC6-4DD1-9D0D-F758A91B076C}" destId="{1CE36ACF-B4B8-476C-8B57-382F1BB1F779}" srcOrd="31" destOrd="0" presId="urn:microsoft.com/office/officeart/2008/layout/LinedList"/>
    <dgm:cxn modelId="{09CB1B1F-6689-4626-A56D-E0B4B62C04BF}" type="presParOf" srcId="{1CE36ACF-B4B8-476C-8B57-382F1BB1F779}" destId="{4656E082-093E-4802-AF23-BA738D023D8C}" srcOrd="0" destOrd="0" presId="urn:microsoft.com/office/officeart/2008/layout/LinedList"/>
    <dgm:cxn modelId="{6C81802E-BBD0-4E8D-B9B9-D35BF8067769}" type="presParOf" srcId="{1CE36ACF-B4B8-476C-8B57-382F1BB1F779}" destId="{6342FB23-270D-4EB8-B1D4-EE5F6E45B017}" srcOrd="1" destOrd="0" presId="urn:microsoft.com/office/officeart/2008/layout/LinedList"/>
    <dgm:cxn modelId="{DCC16F8B-1018-4214-BCB8-14D335A35C70}" type="presParOf" srcId="{60B7E712-CAC6-4DD1-9D0D-F758A91B076C}" destId="{757BA575-5A1B-4821-80BF-21360FA37113}" srcOrd="32" destOrd="0" presId="urn:microsoft.com/office/officeart/2008/layout/LinedList"/>
    <dgm:cxn modelId="{7A9B5929-CB74-43E0-8C68-F80192C6EBE0}" type="presParOf" srcId="{60B7E712-CAC6-4DD1-9D0D-F758A91B076C}" destId="{09CEBCB3-547B-420B-9EEA-CB255969FB5A}" srcOrd="33" destOrd="0" presId="urn:microsoft.com/office/officeart/2008/layout/LinedList"/>
    <dgm:cxn modelId="{4A0EE4B3-1C09-4B19-941E-46DBC9C11059}" type="presParOf" srcId="{09CEBCB3-547B-420B-9EEA-CB255969FB5A}" destId="{9DFB21BE-720C-4DD6-8CAA-BF5E27552700}" srcOrd="0" destOrd="0" presId="urn:microsoft.com/office/officeart/2008/layout/LinedList"/>
    <dgm:cxn modelId="{3D00E973-75BB-40FD-9817-C9FAA524B071}" type="presParOf" srcId="{09CEBCB3-547B-420B-9EEA-CB255969FB5A}" destId="{93777682-483A-40B4-A8E9-0F49C64A7FF4}" srcOrd="1" destOrd="0" presId="urn:microsoft.com/office/officeart/2008/layout/LinedList"/>
    <dgm:cxn modelId="{B288D00E-8339-4154-80EC-CB9772F1AF4D}" type="presParOf" srcId="{60B7E712-CAC6-4DD1-9D0D-F758A91B076C}" destId="{9FF8799E-055B-4FE1-A9D0-F69CCD95F018}" srcOrd="34" destOrd="0" presId="urn:microsoft.com/office/officeart/2008/layout/LinedList"/>
    <dgm:cxn modelId="{DEBE608E-8D78-4DC1-A547-C22A49562145}" type="presParOf" srcId="{60B7E712-CAC6-4DD1-9D0D-F758A91B076C}" destId="{C107007C-52C0-4CCD-9365-795BCF8DD0BE}" srcOrd="35" destOrd="0" presId="urn:microsoft.com/office/officeart/2008/layout/LinedList"/>
    <dgm:cxn modelId="{FAE635E3-5A84-4377-842F-D0814FD411C2}" type="presParOf" srcId="{C107007C-52C0-4CCD-9365-795BCF8DD0BE}" destId="{50B6D408-65A2-47F6-873A-A05C91AA1A16}" srcOrd="0" destOrd="0" presId="urn:microsoft.com/office/officeart/2008/layout/LinedList"/>
    <dgm:cxn modelId="{95899691-D0A9-49CC-9E9D-003D056376B0}" type="presParOf" srcId="{C107007C-52C0-4CCD-9365-795BCF8DD0BE}" destId="{C46A7993-2101-4083-8D50-75DDDD18FA72}" srcOrd="1" destOrd="0" presId="urn:microsoft.com/office/officeart/2008/layout/LinedList"/>
    <dgm:cxn modelId="{2C0D8022-E631-45BC-86D0-938E82A8AE9E}" type="presParOf" srcId="{60B7E712-CAC6-4DD1-9D0D-F758A91B076C}" destId="{674F9AED-1692-4EC0-8689-6A32E4EAC61B}" srcOrd="36" destOrd="0" presId="urn:microsoft.com/office/officeart/2008/layout/LinedList"/>
    <dgm:cxn modelId="{AB5D1D21-AEA5-464B-ABF0-EB7CE1D26B25}" type="presParOf" srcId="{60B7E712-CAC6-4DD1-9D0D-F758A91B076C}" destId="{220FF5C9-61F6-467B-9DC4-316F8065B4BF}" srcOrd="37" destOrd="0" presId="urn:microsoft.com/office/officeart/2008/layout/LinedList"/>
    <dgm:cxn modelId="{38EE11DB-7E93-45EF-A192-2C1E7A2676EC}" type="presParOf" srcId="{220FF5C9-61F6-467B-9DC4-316F8065B4BF}" destId="{6BEC060F-C1C1-49D5-A3CE-6C6BA0C46519}" srcOrd="0" destOrd="0" presId="urn:microsoft.com/office/officeart/2008/layout/LinedList"/>
    <dgm:cxn modelId="{7746CAF8-E75D-4E77-B7C7-879D3289C356}" type="presParOf" srcId="{220FF5C9-61F6-467B-9DC4-316F8065B4BF}" destId="{6F10CEA2-BF77-4423-9E32-DEF73EB29B26}" srcOrd="1" destOrd="0" presId="urn:microsoft.com/office/officeart/2008/layout/LinedList"/>
    <dgm:cxn modelId="{E91AE39D-9A9C-4F10-82AF-A733D446F2DA}" type="presParOf" srcId="{60B7E712-CAC6-4DD1-9D0D-F758A91B076C}" destId="{5E2E6DAC-1ED3-4165-B035-C5143871D8D3}" srcOrd="38" destOrd="0" presId="urn:microsoft.com/office/officeart/2008/layout/LinedList"/>
    <dgm:cxn modelId="{9120F72F-2DBE-4E36-9B5E-0D3E17A81712}" type="presParOf" srcId="{60B7E712-CAC6-4DD1-9D0D-F758A91B076C}" destId="{99E592A7-29E7-4448-9B2B-9E71231FDC0D}" srcOrd="39" destOrd="0" presId="urn:microsoft.com/office/officeart/2008/layout/LinedList"/>
    <dgm:cxn modelId="{3DC80C87-11DF-4D38-9C6A-840F92ABDAC2}" type="presParOf" srcId="{99E592A7-29E7-4448-9B2B-9E71231FDC0D}" destId="{16D9D9B5-B5B2-418D-A426-DAD17F30EEF8}" srcOrd="0" destOrd="0" presId="urn:microsoft.com/office/officeart/2008/layout/LinedList"/>
    <dgm:cxn modelId="{58DE345C-FAD2-438F-A562-F4310AFF96F1}" type="presParOf" srcId="{99E592A7-29E7-4448-9B2B-9E71231FDC0D}" destId="{F542654D-7519-42EA-B62B-62112AB48A0D}" srcOrd="1" destOrd="0" presId="urn:microsoft.com/office/officeart/2008/layout/LinedList"/>
    <dgm:cxn modelId="{8C53368E-D643-4DAE-802E-71BCACC414CE}" type="presParOf" srcId="{60B7E712-CAC6-4DD1-9D0D-F758A91B076C}" destId="{12134E06-0EFE-40FF-909D-BEB00D57B441}" srcOrd="40" destOrd="0" presId="urn:microsoft.com/office/officeart/2008/layout/LinedList"/>
    <dgm:cxn modelId="{9169202B-B9DC-492D-9125-17B88CF50757}" type="presParOf" srcId="{60B7E712-CAC6-4DD1-9D0D-F758A91B076C}" destId="{EAB2E175-BEA5-4495-950D-2B25BC8879A4}" srcOrd="41" destOrd="0" presId="urn:microsoft.com/office/officeart/2008/layout/LinedList"/>
    <dgm:cxn modelId="{0218A629-37D5-4EDF-8FF6-2E47C34E08E0}" type="presParOf" srcId="{EAB2E175-BEA5-4495-950D-2B25BC8879A4}" destId="{52D5CB06-8DBC-456D-8E99-3D9C7930FB3E}" srcOrd="0" destOrd="0" presId="urn:microsoft.com/office/officeart/2008/layout/LinedList"/>
    <dgm:cxn modelId="{2CF4F141-2BBF-4427-8B48-04B92B102BE4}" type="presParOf" srcId="{EAB2E175-BEA5-4495-950D-2B25BC8879A4}" destId="{44FDBCA6-734A-4F6A-9B99-3BE5EEB1E9FD}" srcOrd="1" destOrd="0" presId="urn:microsoft.com/office/officeart/2008/layout/LinedList"/>
    <dgm:cxn modelId="{EEA575D8-72E5-4810-87D0-2A5BB6EB7590}" type="presParOf" srcId="{60B7E712-CAC6-4DD1-9D0D-F758A91B076C}" destId="{055993B2-E411-44A5-A581-CB2B83B5C47B}" srcOrd="42" destOrd="0" presId="urn:microsoft.com/office/officeart/2008/layout/LinedList"/>
    <dgm:cxn modelId="{D4EB7D20-B958-4FC9-8DF3-05E80F44CA86}" type="presParOf" srcId="{60B7E712-CAC6-4DD1-9D0D-F758A91B076C}" destId="{46CA0E30-B0F9-4892-B73C-6918BA92C88C}" srcOrd="43" destOrd="0" presId="urn:microsoft.com/office/officeart/2008/layout/LinedList"/>
    <dgm:cxn modelId="{5E384319-1E8E-40F5-B1E5-519DCC76C770}" type="presParOf" srcId="{46CA0E30-B0F9-4892-B73C-6918BA92C88C}" destId="{93E2E8DA-5136-4024-B508-AB68A5AA61A5}" srcOrd="0" destOrd="0" presId="urn:microsoft.com/office/officeart/2008/layout/LinedList"/>
    <dgm:cxn modelId="{DD1B252E-D7BF-40DC-8AA6-17EB8038DBCB}" type="presParOf" srcId="{46CA0E30-B0F9-4892-B73C-6918BA92C88C}" destId="{BC4BA3A3-C211-4BA5-97CF-8FB6A76F73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9F0AF-6B26-4760-A908-E3478DCE504D}">
      <dsp:nvSpPr>
        <dsp:cNvPr id="0" name=""/>
        <dsp:cNvSpPr/>
      </dsp:nvSpPr>
      <dsp:spPr>
        <a:xfrm>
          <a:off x="0" y="0"/>
          <a:ext cx="3924111" cy="716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~ 50 x WG5  meetings  RD51</a:t>
          </a:r>
        </a:p>
      </dsp:txBody>
      <dsp:txXfrm>
        <a:off x="20980" y="20980"/>
        <a:ext cx="3067331" cy="674365"/>
      </dsp:txXfrm>
    </dsp:sp>
    <dsp:sp modelId="{2A9D14F7-DC7C-4697-B4D9-A21F6374D4D3}">
      <dsp:nvSpPr>
        <dsp:cNvPr id="0" name=""/>
        <dsp:cNvSpPr/>
      </dsp:nvSpPr>
      <dsp:spPr>
        <a:xfrm>
          <a:off x="293034" y="815814"/>
          <a:ext cx="3924111" cy="716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1</a:t>
          </a:r>
          <a:r>
            <a:rPr lang="en-US" sz="1800" kern="1200" baseline="30000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st</a:t>
          </a:r>
          <a:r>
            <a:rPr lang="en-US" sz="1800" kern="1200" dirty="0">
              <a:solidFill>
                <a:srgbClr val="FFFF0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presentations SRS  2009 </a:t>
          </a:r>
          <a:endParaRPr lang="en-US" sz="1800" kern="1200" dirty="0">
            <a:solidFill>
              <a:srgbClr val="FFFF00"/>
            </a:solidFill>
          </a:endParaRPr>
        </a:p>
      </dsp:txBody>
      <dsp:txXfrm>
        <a:off x="314014" y="836794"/>
        <a:ext cx="3123505" cy="674365"/>
      </dsp:txXfrm>
    </dsp:sp>
    <dsp:sp modelId="{11472773-9BA7-4FF4-A62F-6921FAEA0B4E}">
      <dsp:nvSpPr>
        <dsp:cNvPr id="0" name=""/>
        <dsp:cNvSpPr/>
      </dsp:nvSpPr>
      <dsp:spPr>
        <a:xfrm>
          <a:off x="586068" y="1631629"/>
          <a:ext cx="3924111" cy="716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…….follow Indico over 14 years</a:t>
          </a:r>
        </a:p>
      </dsp:txBody>
      <dsp:txXfrm>
        <a:off x="607048" y="1652609"/>
        <a:ext cx="3123505" cy="674365"/>
      </dsp:txXfrm>
    </dsp:sp>
    <dsp:sp modelId="{2DDB6581-4E1B-444F-9B16-90F932DE786D}">
      <dsp:nvSpPr>
        <dsp:cNvPr id="0" name=""/>
        <dsp:cNvSpPr/>
      </dsp:nvSpPr>
      <dsp:spPr>
        <a:xfrm>
          <a:off x="879102" y="2447444"/>
          <a:ext cx="3924111" cy="716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FFFF0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SRS classic  status  2023</a:t>
          </a:r>
          <a:endParaRPr lang="en-US" sz="1800" kern="1200" dirty="0">
            <a:solidFill>
              <a:srgbClr val="FFFF00"/>
            </a:solidFill>
          </a:endParaRPr>
        </a:p>
      </dsp:txBody>
      <dsp:txXfrm>
        <a:off x="900082" y="2468424"/>
        <a:ext cx="3123505" cy="674365"/>
      </dsp:txXfrm>
    </dsp:sp>
    <dsp:sp modelId="{EA73B03F-F75D-4E27-831B-07EA9C2D142C}">
      <dsp:nvSpPr>
        <dsp:cNvPr id="0" name=""/>
        <dsp:cNvSpPr/>
      </dsp:nvSpPr>
      <dsp:spPr>
        <a:xfrm>
          <a:off x="1172137" y="3263259"/>
          <a:ext cx="3924111" cy="716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SRSe</a:t>
          </a:r>
          <a:r>
            <a:rPr lang="en-US" sz="1800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new </a:t>
          </a:r>
          <a:r>
            <a:rPr lang="en-US" sz="1800" kern="1200" dirty="0" err="1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archtitectures</a:t>
          </a:r>
          <a:r>
            <a:rPr lang="en-US" sz="1800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: Last  RD51 WG5  Dec 23:  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193117" y="3284239"/>
        <a:ext cx="3123505" cy="674365"/>
      </dsp:txXfrm>
    </dsp:sp>
    <dsp:sp modelId="{11DF8BF5-0D2C-4DB8-870C-6F9579C1B3E9}">
      <dsp:nvSpPr>
        <dsp:cNvPr id="0" name=""/>
        <dsp:cNvSpPr/>
      </dsp:nvSpPr>
      <dsp:spPr>
        <a:xfrm>
          <a:off x="3458500" y="523315"/>
          <a:ext cx="465611" cy="465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563262" y="523315"/>
        <a:ext cx="256087" cy="350372"/>
      </dsp:txXfrm>
    </dsp:sp>
    <dsp:sp modelId="{E553637B-49E2-4FAE-8882-C5485AF1E877}">
      <dsp:nvSpPr>
        <dsp:cNvPr id="0" name=""/>
        <dsp:cNvSpPr/>
      </dsp:nvSpPr>
      <dsp:spPr>
        <a:xfrm>
          <a:off x="3751534" y="1339130"/>
          <a:ext cx="465611" cy="465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856296" y="1339130"/>
        <a:ext cx="256087" cy="350372"/>
      </dsp:txXfrm>
    </dsp:sp>
    <dsp:sp modelId="{529713E8-57B7-42CE-9243-CFF76B7EB19E}">
      <dsp:nvSpPr>
        <dsp:cNvPr id="0" name=""/>
        <dsp:cNvSpPr/>
      </dsp:nvSpPr>
      <dsp:spPr>
        <a:xfrm>
          <a:off x="4044568" y="2143006"/>
          <a:ext cx="465611" cy="465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149330" y="2143006"/>
        <a:ext cx="256087" cy="350372"/>
      </dsp:txXfrm>
    </dsp:sp>
    <dsp:sp modelId="{62BABC11-12DC-4372-A51F-F90FCCBF612E}">
      <dsp:nvSpPr>
        <dsp:cNvPr id="0" name=""/>
        <dsp:cNvSpPr/>
      </dsp:nvSpPr>
      <dsp:spPr>
        <a:xfrm>
          <a:off x="4337603" y="2966780"/>
          <a:ext cx="465611" cy="465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442365" y="2966780"/>
        <a:ext cx="256087" cy="3503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749D2-8DB7-4E2A-A337-D598717F169B}">
      <dsp:nvSpPr>
        <dsp:cNvPr id="0" name=""/>
        <dsp:cNvSpPr/>
      </dsp:nvSpPr>
      <dsp:spPr>
        <a:xfrm>
          <a:off x="0" y="266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217828-F139-4B71-A04C-A1DDA88001A2}">
      <dsp:nvSpPr>
        <dsp:cNvPr id="0" name=""/>
        <dsp:cNvSpPr/>
      </dsp:nvSpPr>
      <dsp:spPr>
        <a:xfrm>
          <a:off x="0" y="266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GEMs with VMM  frontend and SRS readout SW at the NMX Diffractometer ,Multiblade Detector  with wire readout using VMM and SRS readout +  other ESS instruments considering  VMM frontend, ESS European Spallation Source, Lund  Sweden</a:t>
          </a:r>
        </a:p>
      </dsp:txBody>
      <dsp:txXfrm>
        <a:off x="0" y="2663"/>
        <a:ext cx="6666833" cy="247663"/>
      </dsp:txXfrm>
    </dsp:sp>
    <dsp:sp modelId="{FCC14DF8-75B0-4D69-861D-D4C720E7A32C}">
      <dsp:nvSpPr>
        <dsp:cNvPr id="0" name=""/>
        <dsp:cNvSpPr/>
      </dsp:nvSpPr>
      <dsp:spPr>
        <a:xfrm>
          <a:off x="0" y="25032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475BAF-CACB-4177-B205-C11E824E32DE}">
      <dsp:nvSpPr>
        <dsp:cNvPr id="0" name=""/>
        <dsp:cNvSpPr/>
      </dsp:nvSpPr>
      <dsp:spPr>
        <a:xfrm>
          <a:off x="0" y="25032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Gaseous Detectors for Preclinical Proton Beam Monitoring, at Dep Physics Medical,  LMU Munich</a:t>
          </a:r>
        </a:p>
      </dsp:txBody>
      <dsp:txXfrm>
        <a:off x="0" y="250326"/>
        <a:ext cx="6666833" cy="247663"/>
      </dsp:txXfrm>
    </dsp:sp>
    <dsp:sp modelId="{97960D60-1FC4-4E73-8FC5-9C03E61F19D1}">
      <dsp:nvSpPr>
        <dsp:cNvPr id="0" name=""/>
        <dsp:cNvSpPr/>
      </dsp:nvSpPr>
      <dsp:spPr>
        <a:xfrm>
          <a:off x="0" y="497989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5625E4-2308-4F4D-AD56-87D70ADB0528}">
      <dsp:nvSpPr>
        <dsp:cNvPr id="0" name=""/>
        <dsp:cNvSpPr/>
      </dsp:nvSpPr>
      <dsp:spPr>
        <a:xfrm>
          <a:off x="0" y="497989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SRS readout with cooled VMM’s in a vessel for tracking system for the S800 spectrometer at (FRIB RIB Facility Michigan USA )</a:t>
          </a:r>
        </a:p>
      </dsp:txBody>
      <dsp:txXfrm>
        <a:off x="0" y="497989"/>
        <a:ext cx="6666833" cy="247663"/>
      </dsp:txXfrm>
    </dsp:sp>
    <dsp:sp modelId="{8F82DEAD-9882-4046-84F3-599B5AC5066D}">
      <dsp:nvSpPr>
        <dsp:cNvPr id="0" name=""/>
        <dsp:cNvSpPr/>
      </dsp:nvSpPr>
      <dsp:spPr>
        <a:xfrm>
          <a:off x="0" y="74565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D614A2-6DDC-438C-BAE1-F30361AC9DBD}">
      <dsp:nvSpPr>
        <dsp:cNvPr id="0" name=""/>
        <dsp:cNvSpPr/>
      </dsp:nvSpPr>
      <dsp:spPr>
        <a:xfrm>
          <a:off x="0" y="74565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New TPC for HYDRA at GSI/TU Darmstadt for measuring pions, SRS readout with VMM frontend  @ GSI/TU Darmsatadt</a:t>
          </a:r>
        </a:p>
      </dsp:txBody>
      <dsp:txXfrm>
        <a:off x="0" y="745653"/>
        <a:ext cx="6666833" cy="247663"/>
      </dsp:txXfrm>
    </dsp:sp>
    <dsp:sp modelId="{491071DF-5188-49E2-891E-F486F2426D05}">
      <dsp:nvSpPr>
        <dsp:cNvPr id="0" name=""/>
        <dsp:cNvSpPr/>
      </dsp:nvSpPr>
      <dsp:spPr>
        <a:xfrm>
          <a:off x="0" y="99331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DCFE01-63D4-40E5-9B93-0C1C6410A83F}">
      <dsp:nvSpPr>
        <dsp:cNvPr id="0" name=""/>
        <dsp:cNvSpPr/>
      </dsp:nvSpPr>
      <dsp:spPr>
        <a:xfrm>
          <a:off x="0" y="99331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muon tomography for geological applications, SRS VMM readout, LSBB Rustrel, FR</a:t>
          </a:r>
        </a:p>
      </dsp:txBody>
      <dsp:txXfrm>
        <a:off x="0" y="993316"/>
        <a:ext cx="6666833" cy="247663"/>
      </dsp:txXfrm>
    </dsp:sp>
    <dsp:sp modelId="{00C69C2F-7F70-4E51-A5F4-F119150AC0CA}">
      <dsp:nvSpPr>
        <dsp:cNvPr id="0" name=""/>
        <dsp:cNvSpPr/>
      </dsp:nvSpPr>
      <dsp:spPr>
        <a:xfrm>
          <a:off x="0" y="1240979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44E500-5846-46EA-BF09-9CBF29AA4DDA}">
      <dsp:nvSpPr>
        <dsp:cNvPr id="0" name=""/>
        <dsp:cNvSpPr/>
      </dsp:nvSpPr>
      <dsp:spPr>
        <a:xfrm>
          <a:off x="0" y="1240979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use of GEM telescope with SRS/VMM readout and NIP pattern injector, NA61/Shine CERN</a:t>
          </a:r>
        </a:p>
      </dsp:txBody>
      <dsp:txXfrm>
        <a:off x="0" y="1240979"/>
        <a:ext cx="6666833" cy="247663"/>
      </dsp:txXfrm>
    </dsp:sp>
    <dsp:sp modelId="{366DA2FF-D7FA-4E41-852D-8A9F37171043}">
      <dsp:nvSpPr>
        <dsp:cNvPr id="0" name=""/>
        <dsp:cNvSpPr/>
      </dsp:nvSpPr>
      <dsp:spPr>
        <a:xfrm>
          <a:off x="0" y="148864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F72A1B-277C-46FD-9D57-34E399B0540D}">
      <dsp:nvSpPr>
        <dsp:cNvPr id="0" name=""/>
        <dsp:cNvSpPr/>
      </dsp:nvSpPr>
      <dsp:spPr>
        <a:xfrm>
          <a:off x="0" y="148864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Triple GEM in borehole with VMM readout via VTC, OXY colleague LA ,USA</a:t>
          </a:r>
        </a:p>
      </dsp:txBody>
      <dsp:txXfrm>
        <a:off x="0" y="1488643"/>
        <a:ext cx="6666833" cy="247663"/>
      </dsp:txXfrm>
    </dsp:sp>
    <dsp:sp modelId="{20922D09-E52E-4AC4-BD1E-BA6BA3EF244F}">
      <dsp:nvSpPr>
        <dsp:cNvPr id="0" name=""/>
        <dsp:cNvSpPr/>
      </dsp:nvSpPr>
      <dsp:spPr>
        <a:xfrm>
          <a:off x="0" y="173630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05EDCC-617D-4A7E-BB55-5956DD3732F7}">
      <dsp:nvSpPr>
        <dsp:cNvPr id="0" name=""/>
        <dsp:cNvSpPr/>
      </dsp:nvSpPr>
      <dsp:spPr>
        <a:xfrm>
          <a:off x="0" y="173630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Cygnus neg. ion  TPC in pressure vessel for charge readout VMM/ SRS , Hawai Univ. Honululu</a:t>
          </a:r>
        </a:p>
      </dsp:txBody>
      <dsp:txXfrm>
        <a:off x="0" y="1736306"/>
        <a:ext cx="6666833" cy="247663"/>
      </dsp:txXfrm>
    </dsp:sp>
    <dsp:sp modelId="{D8E9DC96-380B-426B-8571-AE8425424222}">
      <dsp:nvSpPr>
        <dsp:cNvPr id="0" name=""/>
        <dsp:cNvSpPr/>
      </dsp:nvSpPr>
      <dsp:spPr>
        <a:xfrm>
          <a:off x="0" y="1983969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18CFD8-8B78-4918-BF3B-C6C97507484A}">
      <dsp:nvSpPr>
        <dsp:cNvPr id="0" name=""/>
        <dsp:cNvSpPr/>
      </dsp:nvSpPr>
      <dsp:spPr>
        <a:xfrm>
          <a:off x="0" y="1983969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Micromegas with VMM SRS readout for PANDA-FAIR phase 0 , MAINZ Univ. Physics DE</a:t>
          </a:r>
        </a:p>
      </dsp:txBody>
      <dsp:txXfrm>
        <a:off x="0" y="1983969"/>
        <a:ext cx="6666833" cy="247663"/>
      </dsp:txXfrm>
    </dsp:sp>
    <dsp:sp modelId="{AA8A9CB7-5CB0-464C-8D55-3604AECA05D8}">
      <dsp:nvSpPr>
        <dsp:cNvPr id="0" name=""/>
        <dsp:cNvSpPr/>
      </dsp:nvSpPr>
      <dsp:spPr>
        <a:xfrm>
          <a:off x="0" y="223163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31553D-C642-436F-AB8E-3A017FC46910}">
      <dsp:nvSpPr>
        <dsp:cNvPr id="0" name=""/>
        <dsp:cNvSpPr/>
      </dsp:nvSpPr>
      <dsp:spPr>
        <a:xfrm>
          <a:off x="0" y="223163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GripiX  TPC  with Timepix 3 readout via SRS adapter, 	BONN Univ. Physics DE</a:t>
          </a:r>
        </a:p>
      </dsp:txBody>
      <dsp:txXfrm>
        <a:off x="0" y="2231633"/>
        <a:ext cx="6666833" cy="247663"/>
      </dsp:txXfrm>
    </dsp:sp>
    <dsp:sp modelId="{0B8A8B95-4E74-4D24-922E-6094539108E6}">
      <dsp:nvSpPr>
        <dsp:cNvPr id="0" name=""/>
        <dsp:cNvSpPr/>
      </dsp:nvSpPr>
      <dsp:spPr>
        <a:xfrm>
          <a:off x="0" y="247929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997236-6EC4-4E81-8508-40E59AA78DB8}">
      <dsp:nvSpPr>
        <dsp:cNvPr id="0" name=""/>
        <dsp:cNvSpPr/>
      </dsp:nvSpPr>
      <dsp:spPr>
        <a:xfrm>
          <a:off x="0" y="247929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Qualification MM for Atlas NSW, LMU  Physics Faculty Munich </a:t>
          </a:r>
        </a:p>
      </dsp:txBody>
      <dsp:txXfrm>
        <a:off x="0" y="2479296"/>
        <a:ext cx="6666833" cy="247663"/>
      </dsp:txXfrm>
    </dsp:sp>
    <dsp:sp modelId="{FD27FBD1-3053-4A36-992B-F991C52DE453}">
      <dsp:nvSpPr>
        <dsp:cNvPr id="0" name=""/>
        <dsp:cNvSpPr/>
      </dsp:nvSpPr>
      <dsp:spPr>
        <a:xfrm>
          <a:off x="0" y="2726959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815948-E344-4731-B9B6-B6CC8A6425EE}">
      <dsp:nvSpPr>
        <dsp:cNvPr id="0" name=""/>
        <dsp:cNvSpPr/>
      </dsp:nvSpPr>
      <dsp:spPr>
        <a:xfrm>
          <a:off x="0" y="2726960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readout of Multiplexed MM  with VMM SRS for NA64.  Plans for addition  of external VMM trigger, ETH Zurich, CH </a:t>
          </a:r>
        </a:p>
      </dsp:txBody>
      <dsp:txXfrm>
        <a:off x="0" y="2726960"/>
        <a:ext cx="6666833" cy="247663"/>
      </dsp:txXfrm>
    </dsp:sp>
    <dsp:sp modelId="{5B9AF981-CF81-4C28-9386-C9812D5DAFEA}">
      <dsp:nvSpPr>
        <dsp:cNvPr id="0" name=""/>
        <dsp:cNvSpPr/>
      </dsp:nvSpPr>
      <dsp:spPr>
        <a:xfrm>
          <a:off x="0" y="297462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0FC58D-85AF-41A4-8BE1-651A6569E433}">
      <dsp:nvSpPr>
        <dsp:cNvPr id="0" name=""/>
        <dsp:cNvSpPr/>
      </dsp:nvSpPr>
      <dsp:spPr>
        <a:xfrm>
          <a:off x="0" y="297462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MPGDs for photon detection, VMM, INFN Trieste</a:t>
          </a:r>
        </a:p>
      </dsp:txBody>
      <dsp:txXfrm>
        <a:off x="0" y="2974623"/>
        <a:ext cx="6666833" cy="247663"/>
      </dsp:txXfrm>
    </dsp:sp>
    <dsp:sp modelId="{918DE051-E8F1-4884-A09D-B657D5AC8912}">
      <dsp:nvSpPr>
        <dsp:cNvPr id="0" name=""/>
        <dsp:cNvSpPr/>
      </dsp:nvSpPr>
      <dsp:spPr>
        <a:xfrm>
          <a:off x="0" y="322228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815C59-61CE-4013-A09D-A65C5250640E}">
      <dsp:nvSpPr>
        <dsp:cNvPr id="0" name=""/>
        <dsp:cNvSpPr/>
      </dsp:nvSpPr>
      <dsp:spPr>
        <a:xfrm>
          <a:off x="0" y="322228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VMM  trigger  readout Controller ROC  for ATLAS NSW, IFIN-HH- RO</a:t>
          </a:r>
        </a:p>
      </dsp:txBody>
      <dsp:txXfrm>
        <a:off x="0" y="3222286"/>
        <a:ext cx="6666833" cy="247663"/>
      </dsp:txXfrm>
    </dsp:sp>
    <dsp:sp modelId="{7C95D218-5363-46C3-B596-B49026BE29BF}">
      <dsp:nvSpPr>
        <dsp:cNvPr id="0" name=""/>
        <dsp:cNvSpPr/>
      </dsp:nvSpPr>
      <dsp:spPr>
        <a:xfrm>
          <a:off x="0" y="3469950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94E8F2-FE4D-449D-89AD-9021872BD20F}">
      <dsp:nvSpPr>
        <dsp:cNvPr id="0" name=""/>
        <dsp:cNvSpPr/>
      </dsp:nvSpPr>
      <dsp:spPr>
        <a:xfrm>
          <a:off x="0" y="3469950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SRS ATCA readout system for NEXT TPC,  UPV Valencia Sect. Gandia	</a:t>
          </a:r>
        </a:p>
      </dsp:txBody>
      <dsp:txXfrm>
        <a:off x="0" y="3469950"/>
        <a:ext cx="6666833" cy="247663"/>
      </dsp:txXfrm>
    </dsp:sp>
    <dsp:sp modelId="{56B48729-94F0-439C-BCCE-0B63D2AD416B}">
      <dsp:nvSpPr>
        <dsp:cNvPr id="0" name=""/>
        <dsp:cNvSpPr/>
      </dsp:nvSpPr>
      <dsp:spPr>
        <a:xfrm>
          <a:off x="0" y="371761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56E082-093E-4802-AF23-BA738D023D8C}">
      <dsp:nvSpPr>
        <dsp:cNvPr id="0" name=""/>
        <dsp:cNvSpPr/>
      </dsp:nvSpPr>
      <dsp:spPr>
        <a:xfrm>
          <a:off x="0" y="371761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MPGD’s for several national research project, SRS with VMM included, JLAB T.Jefferson Natl Accelerator USA   </a:t>
          </a:r>
        </a:p>
      </dsp:txBody>
      <dsp:txXfrm>
        <a:off x="0" y="3717613"/>
        <a:ext cx="6666833" cy="247663"/>
      </dsp:txXfrm>
    </dsp:sp>
    <dsp:sp modelId="{757BA575-5A1B-4821-80BF-21360FA37113}">
      <dsp:nvSpPr>
        <dsp:cNvPr id="0" name=""/>
        <dsp:cNvSpPr/>
      </dsp:nvSpPr>
      <dsp:spPr>
        <a:xfrm>
          <a:off x="0" y="396527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FB21BE-720C-4DD6-8CAA-BF5E27552700}">
      <dsp:nvSpPr>
        <dsp:cNvPr id="0" name=""/>
        <dsp:cNvSpPr/>
      </dsp:nvSpPr>
      <dsp:spPr>
        <a:xfrm>
          <a:off x="0" y="396527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cosmic telescope with VMM readout, </a:t>
          </a:r>
          <a:r>
            <a:rPr lang="fr-FR" sz="600" kern="1200"/>
            <a:t>Universidad de los Andes, Bogota</a:t>
          </a:r>
          <a:endParaRPr lang="en-US" sz="600" kern="1200"/>
        </a:p>
      </dsp:txBody>
      <dsp:txXfrm>
        <a:off x="0" y="3965276"/>
        <a:ext cx="6666833" cy="247663"/>
      </dsp:txXfrm>
    </dsp:sp>
    <dsp:sp modelId="{9FF8799E-055B-4FE1-A9D0-F69CCD95F018}">
      <dsp:nvSpPr>
        <dsp:cNvPr id="0" name=""/>
        <dsp:cNvSpPr/>
      </dsp:nvSpPr>
      <dsp:spPr>
        <a:xfrm>
          <a:off x="0" y="4212940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B6D408-65A2-47F6-873A-A05C91AA1A16}">
      <dsp:nvSpPr>
        <dsp:cNvPr id="0" name=""/>
        <dsp:cNvSpPr/>
      </dsp:nvSpPr>
      <dsp:spPr>
        <a:xfrm>
          <a:off x="0" y="4212940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GEM beam telescope with SRS VMM  for testbeams and VMM qualification , GDD lab CERN </a:t>
          </a:r>
        </a:p>
      </dsp:txBody>
      <dsp:txXfrm>
        <a:off x="0" y="4212940"/>
        <a:ext cx="6666833" cy="247663"/>
      </dsp:txXfrm>
    </dsp:sp>
    <dsp:sp modelId="{674F9AED-1692-4EC0-8689-6A32E4EAC61B}">
      <dsp:nvSpPr>
        <dsp:cNvPr id="0" name=""/>
        <dsp:cNvSpPr/>
      </dsp:nvSpPr>
      <dsp:spPr>
        <a:xfrm>
          <a:off x="0" y="446060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EC060F-C1C1-49D5-A3CE-6C6BA0C46519}">
      <dsp:nvSpPr>
        <dsp:cNvPr id="0" name=""/>
        <dsp:cNvSpPr/>
      </dsp:nvSpPr>
      <dsp:spPr>
        <a:xfrm>
          <a:off x="0" y="446060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XYU-GEM ambiguity-free  readout with VMM /SRS  (RD51 -Note -2022-09 ), GDD lab CERN</a:t>
          </a:r>
        </a:p>
      </dsp:txBody>
      <dsp:txXfrm>
        <a:off x="0" y="4460603"/>
        <a:ext cx="6666833" cy="247663"/>
      </dsp:txXfrm>
    </dsp:sp>
    <dsp:sp modelId="{5E2E6DAC-1ED3-4165-B035-C5143871D8D3}">
      <dsp:nvSpPr>
        <dsp:cNvPr id="0" name=""/>
        <dsp:cNvSpPr/>
      </dsp:nvSpPr>
      <dsp:spPr>
        <a:xfrm>
          <a:off x="0" y="470826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D9D9B5-B5B2-418D-A426-DAD17F30EEF8}">
      <dsp:nvSpPr>
        <dsp:cNvPr id="0" name=""/>
        <dsp:cNvSpPr/>
      </dsp:nvSpPr>
      <dsp:spPr>
        <a:xfrm>
          <a:off x="0" y="4708266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TPC with  SRS/VMM readout for search of X17 particle at  a 5 MV accelerator , Melbourne Univ. AU </a:t>
          </a:r>
        </a:p>
      </dsp:txBody>
      <dsp:txXfrm>
        <a:off x="0" y="4708266"/>
        <a:ext cx="6666833" cy="247663"/>
      </dsp:txXfrm>
    </dsp:sp>
    <dsp:sp modelId="{12134E06-0EFE-40FF-909D-BEB00D57B441}">
      <dsp:nvSpPr>
        <dsp:cNvPr id="0" name=""/>
        <dsp:cNvSpPr/>
      </dsp:nvSpPr>
      <dsp:spPr>
        <a:xfrm>
          <a:off x="0" y="4955930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5CB06-8DBC-456D-8E99-3D9C7930FB3E}">
      <dsp:nvSpPr>
        <dsp:cNvPr id="0" name=""/>
        <dsp:cNvSpPr/>
      </dsp:nvSpPr>
      <dsp:spPr>
        <a:xfrm>
          <a:off x="0" y="4955930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Compass GEM upgrade with SRS VMM3a  readout, Univ. Bonn DE </a:t>
          </a:r>
        </a:p>
      </dsp:txBody>
      <dsp:txXfrm>
        <a:off x="0" y="4955930"/>
        <a:ext cx="6666833" cy="247663"/>
      </dsp:txXfrm>
    </dsp:sp>
    <dsp:sp modelId="{055993B2-E411-44A5-A581-CB2B83B5C47B}">
      <dsp:nvSpPr>
        <dsp:cNvPr id="0" name=""/>
        <dsp:cNvSpPr/>
      </dsp:nvSpPr>
      <dsp:spPr>
        <a:xfrm>
          <a:off x="0" y="520359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E2E8DA-5136-4024-B508-AB68A5AA61A5}">
      <dsp:nvSpPr>
        <dsp:cNvPr id="0" name=""/>
        <dsp:cNvSpPr/>
      </dsp:nvSpPr>
      <dsp:spPr>
        <a:xfrm>
          <a:off x="0" y="5203593"/>
          <a:ext cx="6666833" cy="247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/>
            <a:t>SiPM dual gain readout with VMM/SRS  at ALICE  FOCAL testbeam  </a:t>
          </a:r>
        </a:p>
      </dsp:txBody>
      <dsp:txXfrm>
        <a:off x="0" y="5203593"/>
        <a:ext cx="6666833" cy="247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A8D4C-6E0A-4F3B-B3A1-A4F7EC9FD43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2D097-F6DA-4E6A-A9FB-7BBDF4E909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371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CBE7E-EAA6-DE87-0BB6-088C4C02CB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82B9E-A7F8-E4A9-5E3E-0923E7279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F2D73-85D4-D118-BFB4-14E28C43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7488A-B26D-954E-1F95-562CC4B56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0B812-A244-067C-9069-1AFAFF5F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32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A0C92-9668-8A4B-EF29-E82FD4655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E17486-D8D2-9FA5-8559-21ACAE1FA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53155-4199-50C9-60E4-93EB8FD3F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19CF8-33DC-DD51-D676-B172A8FE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A759-0880-0F9F-CAF4-50D3076E8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35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6A2F6-D16E-70AC-FD3D-EC3944D2CB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C65B9-E4B0-11DD-FD1D-C8A888D88B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D02A9-5462-36A3-8B03-0268ABB3F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6111E-CA7C-313A-9499-C2160068F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4AF02-A5F1-E0C4-DB76-05F7C6D8B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0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7E1C2-6268-BFEE-3082-FEF4FCB49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1FC18-C8B9-F48F-CD61-376179C38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9C9FF-2984-8E98-9EA3-9C63E36BF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F9BEE-9FE3-158B-4A4A-11B86BBCD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38EE1-879A-49FB-91E9-7888B142D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8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83BC8-A7DE-CC74-BB58-B8BABAF6F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13145-2000-E5B5-CF7B-3F594FE4D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F5E7A-1827-A2BF-FE27-E7723760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8934E-706E-DBFF-346B-482027F93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90A9E-9861-BE31-8782-4BEE641F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33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CCF4E-5A61-B13E-0B87-FDA525982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51462-4F36-FE47-1474-12E23AF41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BAC0A-64EA-6F86-979E-90B5C5E4B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7168D-A105-AB07-C311-B7CE2D86B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BE95E-014B-4909-F230-92E6010DE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50C58-B349-E7EC-E4AC-98A8BDCE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1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C50D8-C63B-025B-7E37-4EF926BA4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A9AAF-8FAF-5B99-7A4D-9244F9F85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AD3B4-1AC3-5083-1978-1FBA47849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9450A-91E3-712E-60EA-5D8572ED4A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099CEA-D791-D5CE-A6A5-FD1A129BD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1F0DA-DB1C-5F84-02E3-6E5DA114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A1109-1451-A2B4-58EB-E1DDD21DB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F2AE29-7445-7FC8-8309-C8DB10E2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47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FE9DE-9464-9906-43D8-6616CE33C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3E624-59DD-7CBB-82A8-E99237D44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A58B4-3A16-8EC8-2EF0-03B280251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67C54-CF0A-2918-C372-C93FE470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33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CE68F2-3089-9493-4C83-B8124245A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88B9D3-8D3B-8E53-0D7F-AB3583FA2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98698-9AA4-1811-6756-9A7D12BE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410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3DC7B-42F3-8089-0BB0-3E9BA871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0D902-2388-9676-AD18-D0C7C5B5A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D606FC-6710-53AE-9B1A-37C2AF0F9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68A7B-B04A-72E3-E6A7-1D78F7A7F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29E43-0FC4-AF69-0338-B39189CEA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ADC9E-AB7E-199B-6C2A-D27BFFB93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89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61A9E-A44A-3C30-BB27-D185FA73C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F306D4-E9D7-0160-3BEA-E764F78E77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3CFDF5-A48A-9105-B88E-3D130184E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83846-76ED-FD70-412D-5815FC20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741F0-89D7-3EB7-0E84-41A9157D0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C452B-140A-D9C9-5D38-D55B98C6B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86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4787C9-62FA-4F63-98CA-F1358F8A1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615F-69EA-0E51-98E5-3A7F47FBE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B97BD-FF3F-602E-211E-0B47177C14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0253F-EA31-D561-FCBB-A2F7E7668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0208B-93C4-DE69-94E1-190410F18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ECD17-CD7C-41BD-A780-170691533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5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u5k_r9w5OHsfBQ09cyGhWxRQiwq65pXc?usp=share_link" TargetMode="External"/><Relationship Id="rId7" Type="http://schemas.openxmlformats.org/officeDocument/2006/relationships/hyperlink" Target="https://drive.google.com/drive/folders/1xaebWcUhSh05JMw6A96LflLeK0FIb_v0?usp=drive_link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rive.google.com/file/d/1L0YGnjEVHTc3L6lPhNJG45Sdx63aLHkp/view?usp=share_link" TargetMode="External"/><Relationship Id="rId5" Type="http://schemas.openxmlformats.org/officeDocument/2006/relationships/hyperlink" Target="https://drive.google.com/file/d/14563r7zY_GOumMaHmtgsgiTQjQxEmu_u/view?usp=share_link" TargetMode="External"/><Relationship Id="rId4" Type="http://schemas.openxmlformats.org/officeDocument/2006/relationships/hyperlink" Target="https://drive.google.com/drive/folders/1GEVJBFJpzfiMvr-fYmyE4NxZPLEMfcDo?usp=share_link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f4W0aGO-k4RLmMPDDKkgImvln5T8Lkbm?usp=drive_link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mm.cern.ch/owa/redir.aspx?C=B7mY1jaPuskMUEZU-OR0XzgkG3UXuS6oZoDUAsgoEAyHPRK7YUPXCA..&amp;URL=https%3a%2f%2fgithub.com%2fess-dmsc%2fessdaq" TargetMode="External"/><Relationship Id="rId5" Type="http://schemas.openxmlformats.org/officeDocument/2006/relationships/hyperlink" Target="https://gitlab.cern.ch/rd51-slow-control/vmmsc/-/blob/large_systems/VMM3_Slow_Control_Software_Guide-2.pdf" TargetMode="External"/><Relationship Id="rId4" Type="http://schemas.openxmlformats.org/officeDocument/2006/relationships/hyperlink" Target="https://github.com/ess-dmsc/vmm-hdf5-to-roo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ndico.cern.ch/event/1327482/contributions/5692932/attachments/2766559/4819623/20231206_RD51_Meeting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7482/contributions/5692934/attachments/2766425/4818782/Geovane_RD51_12_2023.pd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lab.cern.ch/rd51-slow-control/vmmsc/-/tree/ESS" TargetMode="External"/><Relationship Id="rId3" Type="http://schemas.openxmlformats.org/officeDocument/2006/relationships/hyperlink" Target="https://drive.google.com/drive/folders/1h5KLMAa7-bxbPoisnip5Adb4mYc2YMdq?usp=drive_link" TargetMode="External"/><Relationship Id="rId7" Type="http://schemas.openxmlformats.org/officeDocument/2006/relationships/hyperlink" Target="https://gitlab.cern.ch/rd51-slow-control/faq-sheet" TargetMode="External"/><Relationship Id="rId2" Type="http://schemas.openxmlformats.org/officeDocument/2006/relationships/hyperlink" Target="https://www.srstechnology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drive/folders/1jGTGQmdihPQrk9r8p94TIvcushh0RqhU?" TargetMode="External"/><Relationship Id="rId5" Type="http://schemas.openxmlformats.org/officeDocument/2006/relationships/hyperlink" Target="https://indico.cern.ch/event/1071632/contributions/4615369/" TargetMode="External"/><Relationship Id="rId4" Type="http://schemas.openxmlformats.org/officeDocument/2006/relationships/hyperlink" Target="https://drive.google.com/drive/folders/1jGTGQmdihPQrk9r8p94TIvcushh0RqhU?hl=fr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7482/contributions/5692929/attachments/2766718/4819360/VMM3a%20SiPM%20Readout.pdf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indico.cern.ch/event/1327482/contributions/5692929/attachments/2766718/4819656/SiPM%20Readout%20with%20VMM3%20-%20Data%20Analysis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73825/contributions/5457650/attachments/2669234/4627266/A%20Compact,%20Low%20Rate%20Acquisition%20System%20for%20Muography%20(1).pd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indico.cern.ch/event/1327482/contributions/5692920/attachments/2766426/4818787/SREe%20presentation%20WG5%20Dec%202023.pdf" TargetMode="External"/><Relationship Id="rId7" Type="http://schemas.openxmlformats.org/officeDocument/2006/relationships/diagramColors" Target="../diagrams/colors1.xml"/><Relationship Id="rId2" Type="http://schemas.openxmlformats.org/officeDocument/2006/relationships/hyperlink" Target="https://drive.google.com/drive/folders/1MJogKdWmVmxnR3BkGZjxl3xDdLxg1NWh?usp=drive_link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microsoft.com/office/2017/06/relationships/model3d" Target="../media/model3d2.glb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27482/contributions/5692920/attachments/2766426/4818787/SREe%20presentation%20WG5%20Dec%202023.pdf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microsoft.com/office/2017/06/relationships/model3d" Target="../media/model3d3.glb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indico.cern.ch/event/1327482/contributions/5692920/attachments/2766426/4818787/SREe%20presentation%20WG5%20Dec%202023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u5k_r9w5OHsfBQ09cyGhWxRQiwq65pXc?usp=share_link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rive.google.com/file/d/1XMCkLgrh4-iYrqhLKCDSokY1FQG9kH17/view?usp=share_link" TargetMode="External"/><Relationship Id="rId5" Type="http://schemas.openxmlformats.org/officeDocument/2006/relationships/hyperlink" Target="https://docs.google.com/presentation/d/1Oc_kbnKdpIoAeS5w1vuh32PAs-z6rO5f/edit?usp=share_link&amp;ouid=103917922975723008354&amp;rtpof=true&amp;sd=true" TargetMode="External"/><Relationship Id="rId4" Type="http://schemas.openxmlformats.org/officeDocument/2006/relationships/hyperlink" Target="https://drive.google.com/drive/folders/1GEVJBFJpzfiMvr-fYmyE4NxZPLEMfcDo?usp=share_link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NEHJKfXLHAy1WAv4ZJL6LwGnVCjoxusa/view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s://drive.google.com/drive/folders/1dbfCXszWJw_4RzZzF4GF8fEfS5nP38Xx?usp=drive_link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3VS4GIs1bVLZEbHnHpZxJ0PUHbHYmjdl/view?usp=share_link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rive.google.com/file/d/1J-9B0IE0SzLr44X9SP_6ZgsuVTmFYx-5/view?usp=share_link" TargetMode="External"/><Relationship Id="rId5" Type="http://schemas.openxmlformats.org/officeDocument/2006/relationships/hyperlink" Target="https://drive.google.com/file/d/13dzbcoBB5dikqyu8gQijMiLM_r08FeHR/view?usp=share_link" TargetMode="External"/><Relationship Id="rId4" Type="http://schemas.openxmlformats.org/officeDocument/2006/relationships/hyperlink" Target="https://drive.google.com/file/d/1NEHJKfXLHAy1WAv4ZJL6LwGnVCjoxusa/view?usp=share_link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NgXNB39O0MSdazj7IZ8e61xqw7A-ify1/view?usp=share_link" TargetMode="External"/><Relationship Id="rId2" Type="http://schemas.openxmlformats.org/officeDocument/2006/relationships/hyperlink" Target="https://drive.google.com/file/d/1NEHJKfXLHAy1WAv4ZJL6LwGnVCjoxusa/view?usp=share_lin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327482/contributions/5692920/attachments/2766426/4818787/SREe%20presentation%20WG5%20Dec%202023.pdf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rive.google.com/drive/folders/1dbfCXszWJw_4RzZzF4GF8fEfS5nP38Xx?usp=drive_link" TargetMode="External"/><Relationship Id="rId4" Type="http://schemas.openxmlformats.org/officeDocument/2006/relationships/hyperlink" Target="https://drive.google.com/file/d/13VS4GIs1bVLZEbHnHpZxJ0PUHbHYmjdl/view?usp=share_lin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ggBwBNyY4MDo5vUQ8utmmVvHQmk0UJKa/view?usp=drive_link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i4DtI_8kGR7MaRYc4hGVoZjVl54djh6u/view?usp=drive_link" TargetMode="External"/><Relationship Id="rId2" Type="http://schemas.openxmlformats.org/officeDocument/2006/relationships/hyperlink" Target="https://drive.google.com/drive/folders/1c4y2pHEyo1jdhFZ-MEPI93HEYZnwwrxN?usp=drive_link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CClYu359KVrwxs6hITfffnxLuZLV8WBB/view?usp=share_link" TargetMode="External"/><Relationship Id="rId13" Type="http://schemas.openxmlformats.org/officeDocument/2006/relationships/hyperlink" Target="https://drive.google.com/file/d/1MEyOzR1zJt-uHTDvpocF-teJQje0TGCv/view?usp=share_link" TargetMode="External"/><Relationship Id="rId3" Type="http://schemas.openxmlformats.org/officeDocument/2006/relationships/hyperlink" Target="https://drive.google.com/file/d/1ezdr7CRgEkUsdW_liAyNLbDbKS4-xbH6/view?usp=share_link" TargetMode="External"/><Relationship Id="rId7" Type="http://schemas.openxmlformats.org/officeDocument/2006/relationships/hyperlink" Target="https://vmm-srs.docs.cern.ch/firmware/" TargetMode="External"/><Relationship Id="rId12" Type="http://schemas.openxmlformats.org/officeDocument/2006/relationships/hyperlink" Target="https://drive.google.com/file/d/1EQHo1FPFoe12E7BJdtYfmxJwFELBE0CR/view?usp=share_link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drive/folders/1u5k_r9w5OHsfBQ09cyGhWxRQiwq65pXc?usp=drive_link" TargetMode="External"/><Relationship Id="rId11" Type="http://schemas.openxmlformats.org/officeDocument/2006/relationships/hyperlink" Target="https://drive.google.com/file/d/1NS90Lgfb9tFzr3SGU8kXumSBB5DlfJXs/view?usp=share_link" TargetMode="External"/><Relationship Id="rId5" Type="http://schemas.openxmlformats.org/officeDocument/2006/relationships/hyperlink" Target="https://drive.google.com/drive/folders/1Q7F9bJh78jyzosxbN7l9CrxwW70CFbR6?usp=drive_link" TargetMode="External"/><Relationship Id="rId10" Type="http://schemas.openxmlformats.org/officeDocument/2006/relationships/hyperlink" Target="https://drive.google.com/file/d/1cmwoiwmv19G9nBlrSgPys39JE6bsgfTB/view?usp=share_link" TargetMode="External"/><Relationship Id="rId4" Type="http://schemas.openxmlformats.org/officeDocument/2006/relationships/hyperlink" Target="https://drive.google.com/drive/folders/1f4W0aGO-k4RLmMPDDKkgImvln5T8Lkbm?usp=drive_link" TargetMode="External"/><Relationship Id="rId9" Type="http://schemas.openxmlformats.org/officeDocument/2006/relationships/hyperlink" Target="https://drive.google.com/file/d/10JBWCQWNROLWAuttPtB9klse2-ov15ma/view?usp=share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3A224A-0B0B-4643-73BC-66DA91B7C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478" y="1683756"/>
            <a:ext cx="3115265" cy="23963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SRS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 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863177-9D69-96B8-5D21-FEC863CE9925}"/>
              </a:ext>
            </a:extLst>
          </p:cNvPr>
          <p:cNvSpPr txBox="1"/>
          <p:nvPr/>
        </p:nvSpPr>
        <p:spPr>
          <a:xfrm>
            <a:off x="7492185" y="5473571"/>
            <a:ext cx="971741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76072">
              <a:spcAft>
                <a:spcPts val="600"/>
              </a:spcAft>
            </a:pPr>
            <a:r>
              <a:rPr lang="en-US" sz="113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 Muller  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CE10674-EBF3-0BCC-6771-D07BDA1178AE}"/>
              </a:ext>
            </a:extLst>
          </p:cNvPr>
          <p:cNvSpPr>
            <a:spLocks/>
          </p:cNvSpPr>
          <p:nvPr/>
        </p:nvSpPr>
        <p:spPr>
          <a:xfrm>
            <a:off x="5339845" y="2761696"/>
            <a:ext cx="5797246" cy="1069159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r>
              <a:rPr lang="en-US" sz="4400" baseline="-25000" dirty="0"/>
              <a:t>Scalable Readout System  </a:t>
            </a:r>
            <a:endParaRPr lang="en-GB" sz="4400" baseline="-25000" dirty="0"/>
          </a:p>
        </p:txBody>
      </p:sp>
    </p:spTree>
    <p:extLst>
      <p:ext uri="{BB962C8B-B14F-4D97-AF65-F5344CB8AC3E}">
        <p14:creationId xmlns:p14="http://schemas.microsoft.com/office/powerpoint/2010/main" val="2808904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B436-9B67-F67B-9944-C6009072D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 </a:t>
            </a:r>
            <a:r>
              <a:rPr lang="en-US" dirty="0" err="1"/>
              <a:t>Minicrate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0E10A-B11B-2C5D-9359-3C80BBEF8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8FE0B1-781C-434F-A4B6-F596CDFA3826}" type="datetime1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6C3D14-70F7-43E8-E0DA-1266EAFC4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Hans.Muller@cern.ch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8CE16F-1FF9-85D4-45A6-EB53E309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A1D475-3BE8-404E-89D8-ED1C20621DF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ECAB11-6FC1-F012-DD8B-338188C6D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58" y="2302920"/>
            <a:ext cx="7290342" cy="4053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D0C773-6471-91CF-EDC5-9B54320EB11B}"/>
              </a:ext>
            </a:extLst>
          </p:cNvPr>
          <p:cNvSpPr txBox="1"/>
          <p:nvPr/>
        </p:nvSpPr>
        <p:spPr>
          <a:xfrm>
            <a:off x="1780631" y="1226694"/>
            <a:ext cx="80893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Minicrate</a:t>
            </a:r>
            <a:r>
              <a:rPr lang="en-US" sz="1200" dirty="0"/>
              <a:t> for FEC and DVMM cards with </a:t>
            </a:r>
            <a:r>
              <a:rPr lang="en-US" sz="1200" dirty="0">
                <a:hlinkClick r:id="rId3"/>
              </a:rPr>
              <a:t>CTF card</a:t>
            </a:r>
            <a:r>
              <a:rPr lang="en-US" sz="1200" dirty="0"/>
              <a:t> slot and 2x 65W power for up to 16 </a:t>
            </a:r>
            <a:r>
              <a:rPr lang="en-US" sz="1200" dirty="0" err="1"/>
              <a:t>VMMhybrids</a:t>
            </a:r>
            <a:r>
              <a:rPr lang="en-US" sz="1200" dirty="0"/>
              <a:t>. 3U x 84TE rack-mountable </a:t>
            </a:r>
          </a:p>
          <a:p>
            <a:r>
              <a:rPr lang="en-US" sz="1200" dirty="0"/>
              <a:t>crate 500W AC input,  3 horizontal slots : 2 slot FEC/DVMM,  1 slot CTF card (required for 2 FECs)  HDMI links ports on the </a:t>
            </a:r>
          </a:p>
          <a:p>
            <a:r>
              <a:rPr lang="en-US" sz="1200" dirty="0"/>
              <a:t>rear-side DVMMs. AC power inlet 110-240V AC. Octal </a:t>
            </a:r>
            <a:r>
              <a:rPr lang="en-US" sz="1200" dirty="0" err="1"/>
              <a:t>frontpanel</a:t>
            </a:r>
            <a:r>
              <a:rPr lang="en-US" sz="1200" dirty="0"/>
              <a:t> LED status display of ATX adapter voltages. Slide switch for</a:t>
            </a:r>
          </a:p>
          <a:p>
            <a:r>
              <a:rPr lang="en-US" sz="1200" dirty="0"/>
              <a:t>remote on/off via coax cable 50</a:t>
            </a:r>
            <a:r>
              <a:rPr lang="en-US" sz="1200" dirty="0">
                <a:latin typeface="Symbol" panose="05050102010706020507" pitchFamily="18" charset="2"/>
              </a:rPr>
              <a:t>W</a:t>
            </a:r>
            <a:r>
              <a:rPr lang="en-US" sz="1200" dirty="0"/>
              <a:t> terminator, power panel for direct access +12V,+5V,+3.3V for user  service electronics. </a:t>
            </a:r>
          </a:p>
          <a:p>
            <a:r>
              <a:rPr lang="en-US" sz="1200" dirty="0"/>
              <a:t>Rear M8 wing-screws for GND braid attachment  to  VMM hybrid digital GND. Top cover detachable for access to  </a:t>
            </a:r>
          </a:p>
          <a:p>
            <a:r>
              <a:rPr lang="en-US" sz="1200" dirty="0"/>
              <a:t>trimmers and SATA Power cables.</a:t>
            </a:r>
            <a:r>
              <a:rPr lang="en-US" sz="1200" dirty="0">
                <a:hlinkClick r:id="rId4"/>
              </a:rPr>
              <a:t> </a:t>
            </a:r>
            <a:r>
              <a:rPr lang="en-US" sz="1200" dirty="0">
                <a:hlinkClick r:id="rId4"/>
              </a:rPr>
              <a:t>PMX </a:t>
            </a:r>
            <a:r>
              <a:rPr lang="en-US" sz="1200" dirty="0" err="1">
                <a:hlinkClick r:id="rId4"/>
              </a:rPr>
              <a:t>powerbox</a:t>
            </a:r>
            <a:r>
              <a:rPr lang="en-US" sz="1200" dirty="0"/>
              <a:t> recommended for HDMI cables &gt; 2m.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B7201-0FCD-F918-4939-D5DA34CA85BB}"/>
              </a:ext>
            </a:extLst>
          </p:cNvPr>
          <p:cNvSpPr txBox="1"/>
          <p:nvPr/>
        </p:nvSpPr>
        <p:spPr>
          <a:xfrm>
            <a:off x="8153401" y="2743200"/>
            <a:ext cx="2012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hlinkClick r:id="rId5"/>
              </a:rPr>
              <a:t>Minicrate</a:t>
            </a:r>
            <a:r>
              <a:rPr lang="en-US" sz="1400" dirty="0">
                <a:hlinkClick r:id="rId5"/>
              </a:rPr>
              <a:t> user manual</a:t>
            </a:r>
            <a:endParaRPr lang="en-US" sz="1400" dirty="0"/>
          </a:p>
          <a:p>
            <a:r>
              <a:rPr lang="en-US" sz="1400" dirty="0">
                <a:hlinkClick r:id="rId6"/>
              </a:rPr>
              <a:t>ATX adapter user manual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52E2C-8B5B-61B8-1873-93437D01A119}"/>
              </a:ext>
            </a:extLst>
          </p:cNvPr>
          <p:cNvSpPr txBox="1"/>
          <p:nvPr/>
        </p:nvSpPr>
        <p:spPr>
          <a:xfrm>
            <a:off x="8290414" y="4488861"/>
            <a:ext cx="2421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larger 6U x 80TE   </a:t>
            </a:r>
            <a:r>
              <a:rPr lang="en-US" sz="1200" dirty="0">
                <a:hlinkClick r:id="rId7"/>
              </a:rPr>
              <a:t>SRS  </a:t>
            </a:r>
            <a:r>
              <a:rPr lang="en-US" sz="1200" dirty="0" err="1">
                <a:hlinkClick r:id="rId7"/>
              </a:rPr>
              <a:t>Eurocate</a:t>
            </a:r>
            <a:endParaRPr lang="en-US" sz="1200" dirty="0"/>
          </a:p>
          <a:p>
            <a:r>
              <a:rPr lang="en-US" sz="1200" dirty="0"/>
              <a:t>serves  up to  64 VMM hybrids. </a:t>
            </a:r>
          </a:p>
          <a:p>
            <a:r>
              <a:rPr lang="en-US" sz="1200" dirty="0"/>
              <a:t>with 2 x 0.5 kW AC input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18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E280E-7A91-430C-E6FF-368B7C55B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Scalable RO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D996C-E191-508B-22C5-C748103A17B7}"/>
              </a:ext>
            </a:extLst>
          </p:cNvPr>
          <p:cNvSpPr>
            <a:spLocks/>
          </p:cNvSpPr>
          <p:nvPr/>
        </p:nvSpPr>
        <p:spPr>
          <a:xfrm>
            <a:off x="738665" y="6264832"/>
            <a:ext cx="2211875" cy="294405"/>
          </a:xfrm>
          <a:prstGeom prst="rect">
            <a:avLst/>
          </a:prstGeom>
        </p:spPr>
        <p:txBody>
          <a:bodyPr/>
          <a:lstStyle/>
          <a:p>
            <a:pPr defTabSz="731520">
              <a:spcAft>
                <a:spcPts val="600"/>
              </a:spcAft>
              <a:defRPr/>
            </a:pPr>
            <a:fld id="{C925B88D-FF1D-4003-ACF0-37E20EEF3734}" type="datetime1"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731520">
                <a:spcAft>
                  <a:spcPts val="600"/>
                </a:spcAft>
                <a:defRPr/>
              </a:pPr>
              <a:t>1/31/2024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4D487C-FA32-71D9-8C81-A61DD27EE2B0}"/>
              </a:ext>
            </a:extLst>
          </p:cNvPr>
          <p:cNvSpPr/>
          <p:nvPr/>
        </p:nvSpPr>
        <p:spPr>
          <a:xfrm>
            <a:off x="4029520" y="5475888"/>
            <a:ext cx="603866" cy="441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112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120" dirty="0">
                <a:solidFill>
                  <a:schemeClr val="tx1"/>
                </a:solidFill>
              </a:rPr>
              <a:t>FE hybrid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AA84BA-5585-528D-73BA-7D9C6E85DFA7}"/>
              </a:ext>
            </a:extLst>
          </p:cNvPr>
          <p:cNvSpPr/>
          <p:nvPr/>
        </p:nvSpPr>
        <p:spPr>
          <a:xfrm>
            <a:off x="5508921" y="3264265"/>
            <a:ext cx="1505302" cy="4290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Gb switch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7CDDE9-C687-3E0D-2FEE-83BF15248CE9}"/>
              </a:ext>
            </a:extLst>
          </p:cNvPr>
          <p:cNvSpPr/>
          <p:nvPr/>
        </p:nvSpPr>
        <p:spPr>
          <a:xfrm rot="5400000">
            <a:off x="5962338" y="1951005"/>
            <a:ext cx="598467" cy="9216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D2A006-F8AC-0374-8F91-45A7A46C7B67}"/>
              </a:ext>
            </a:extLst>
          </p:cNvPr>
          <p:cNvCxnSpPr>
            <a:cxnSpLocks/>
            <a:stCxn id="10" idx="0"/>
            <a:endCxn id="13" idx="3"/>
          </p:cNvCxnSpPr>
          <p:nvPr/>
        </p:nvCxnSpPr>
        <p:spPr>
          <a:xfrm flipH="1" flipV="1">
            <a:off x="6261572" y="2711046"/>
            <a:ext cx="1" cy="553219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9D5FC53-DFAE-D0C0-AFF2-A4BCABA5CBE6}"/>
              </a:ext>
            </a:extLst>
          </p:cNvPr>
          <p:cNvSpPr/>
          <p:nvPr/>
        </p:nvSpPr>
        <p:spPr>
          <a:xfrm>
            <a:off x="4018977" y="4176084"/>
            <a:ext cx="1597465" cy="798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FEC </a:t>
            </a:r>
            <a:r>
              <a:rPr lang="en-US" sz="1440" kern="1200" baseline="-25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endParaRPr lang="en-US" baseline="-2500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74D57E-691A-22D3-C7BF-8113E87F5A1F}"/>
              </a:ext>
            </a:extLst>
          </p:cNvPr>
          <p:cNvSpPr/>
          <p:nvPr/>
        </p:nvSpPr>
        <p:spPr>
          <a:xfrm>
            <a:off x="7521112" y="4190051"/>
            <a:ext cx="1597465" cy="798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FEC </a:t>
            </a:r>
            <a:r>
              <a:rPr lang="en-US" sz="1440" kern="1200" baseline="-25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</a:t>
            </a:r>
            <a:endParaRPr lang="en-US" baseline="-25000">
              <a:solidFill>
                <a:schemeClr val="tx1"/>
              </a:solidFill>
            </a:endParaRP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53CAD373-EC19-3B99-2315-AF0CC88961C3}"/>
              </a:ext>
            </a:extLst>
          </p:cNvPr>
          <p:cNvCxnSpPr>
            <a:cxnSpLocks/>
          </p:cNvCxnSpPr>
          <p:nvPr/>
        </p:nvCxnSpPr>
        <p:spPr>
          <a:xfrm rot="5400000">
            <a:off x="4991036" y="3215653"/>
            <a:ext cx="482800" cy="1443863"/>
          </a:xfrm>
          <a:prstGeom prst="bentConnector3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F94AEF8C-A4DE-99DD-6AED-480F166DCC9D}"/>
              </a:ext>
            </a:extLst>
          </p:cNvPr>
          <p:cNvCxnSpPr>
            <a:cxnSpLocks/>
          </p:cNvCxnSpPr>
          <p:nvPr/>
        </p:nvCxnSpPr>
        <p:spPr>
          <a:xfrm rot="16200000" flipH="1">
            <a:off x="7225376" y="3005966"/>
            <a:ext cx="496767" cy="1871404"/>
          </a:xfrm>
          <a:prstGeom prst="bentConnector3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24D9963-F907-CA0B-584B-43E2E886E887}"/>
              </a:ext>
            </a:extLst>
          </p:cNvPr>
          <p:cNvCxnSpPr/>
          <p:nvPr/>
        </p:nvCxnSpPr>
        <p:spPr>
          <a:xfrm>
            <a:off x="4308730" y="4988784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E77FE92-6892-9D47-E9EF-FA5A28108327}"/>
              </a:ext>
            </a:extLst>
          </p:cNvPr>
          <p:cNvCxnSpPr/>
          <p:nvPr/>
        </p:nvCxnSpPr>
        <p:spPr>
          <a:xfrm>
            <a:off x="4431612" y="4988784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11047E8-16E2-21EC-9D5E-5457BDD5B46B}"/>
              </a:ext>
            </a:extLst>
          </p:cNvPr>
          <p:cNvSpPr txBox="1"/>
          <p:nvPr/>
        </p:nvSpPr>
        <p:spPr>
          <a:xfrm>
            <a:off x="5801846" y="2236496"/>
            <a:ext cx="869149" cy="26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120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Online DAQ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38BE24-455F-F46A-0146-39970D501326}"/>
              </a:ext>
            </a:extLst>
          </p:cNvPr>
          <p:cNvSpPr txBox="1"/>
          <p:nvPr/>
        </p:nvSpPr>
        <p:spPr>
          <a:xfrm>
            <a:off x="6268046" y="4786263"/>
            <a:ext cx="50045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44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.  .</a:t>
            </a:r>
            <a:endParaRPr lang="en-US" b="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2E2B9-C1AE-1A7F-B1FF-1E96387440F4}"/>
              </a:ext>
            </a:extLst>
          </p:cNvPr>
          <p:cNvSpPr/>
          <p:nvPr/>
        </p:nvSpPr>
        <p:spPr>
          <a:xfrm>
            <a:off x="5011485" y="5468253"/>
            <a:ext cx="603866" cy="441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77ED536-1610-CBD8-12E3-2B3FC375230E}"/>
              </a:ext>
            </a:extLst>
          </p:cNvPr>
          <p:cNvCxnSpPr/>
          <p:nvPr/>
        </p:nvCxnSpPr>
        <p:spPr>
          <a:xfrm>
            <a:off x="5290695" y="4981149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7C5D14D-C429-B61C-A8E9-EA34B4D97EB2}"/>
              </a:ext>
            </a:extLst>
          </p:cNvPr>
          <p:cNvCxnSpPr/>
          <p:nvPr/>
        </p:nvCxnSpPr>
        <p:spPr>
          <a:xfrm>
            <a:off x="5413577" y="4981149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4CA52CED-E40E-DB95-AFDA-9A4C12B5C9F9}"/>
              </a:ext>
            </a:extLst>
          </p:cNvPr>
          <p:cNvSpPr/>
          <p:nvPr/>
        </p:nvSpPr>
        <p:spPr>
          <a:xfrm>
            <a:off x="8453270" y="5482219"/>
            <a:ext cx="603866" cy="441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C151FF3-0ABF-C86B-E73A-92B36FED44F8}"/>
              </a:ext>
            </a:extLst>
          </p:cNvPr>
          <p:cNvCxnSpPr/>
          <p:nvPr/>
        </p:nvCxnSpPr>
        <p:spPr>
          <a:xfrm>
            <a:off x="8688491" y="4995116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E4A4F31-E098-7C91-A3BC-A2136473F13F}"/>
              </a:ext>
            </a:extLst>
          </p:cNvPr>
          <p:cNvCxnSpPr/>
          <p:nvPr/>
        </p:nvCxnSpPr>
        <p:spPr>
          <a:xfrm>
            <a:off x="8811373" y="4995116"/>
            <a:ext cx="0" cy="501071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DC8BB5C-D95E-6AA3-20F8-1251BB348733}"/>
              </a:ext>
            </a:extLst>
          </p:cNvPr>
          <p:cNvSpPr txBox="1"/>
          <p:nvPr/>
        </p:nvSpPr>
        <p:spPr>
          <a:xfrm>
            <a:off x="6137419" y="5540214"/>
            <a:ext cx="50045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44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.  .</a:t>
            </a:r>
            <a:endParaRPr lang="en-US" b="1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5E283BE-2A8F-3E61-C65F-73CEDC64DCB3}"/>
              </a:ext>
            </a:extLst>
          </p:cNvPr>
          <p:cNvSpPr txBox="1"/>
          <p:nvPr/>
        </p:nvSpPr>
        <p:spPr>
          <a:xfrm>
            <a:off x="6330628" y="2869248"/>
            <a:ext cx="72006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GBE</a:t>
            </a:r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E146F1D-D20F-20CD-0952-5C86A05143FA}"/>
              </a:ext>
            </a:extLst>
          </p:cNvPr>
          <p:cNvSpPr/>
          <p:nvPr/>
        </p:nvSpPr>
        <p:spPr>
          <a:xfrm>
            <a:off x="6147237" y="2937965"/>
            <a:ext cx="122748" cy="141726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8323F88-6970-8919-A942-E7370FABDF52}"/>
              </a:ext>
            </a:extLst>
          </p:cNvPr>
          <p:cNvSpPr txBox="1"/>
          <p:nvPr/>
        </p:nvSpPr>
        <p:spPr>
          <a:xfrm>
            <a:off x="5413577" y="5272660"/>
            <a:ext cx="2737309" cy="22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</a:t>
            </a:r>
            <a:r>
              <a:rPr lang="en-US" sz="84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Vmm</a:t>
            </a: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max 8Mhit/s @ 400 Mbps  from 128 </a:t>
            </a:r>
            <a:r>
              <a:rPr lang="en-US" sz="84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endParaRPr lang="en-US" sz="10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2C04A09-C3FD-0509-32E2-C2F16088300A}"/>
              </a:ext>
            </a:extLst>
          </p:cNvPr>
          <p:cNvSpPr txBox="1"/>
          <p:nvPr/>
        </p:nvSpPr>
        <p:spPr>
          <a:xfrm>
            <a:off x="4538862" y="5064285"/>
            <a:ext cx="567784" cy="26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12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1 . . .8 </a:t>
            </a:r>
            <a:endParaRPr lang="en-US" sz="14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DA6B8C1-74B0-4C82-6462-65E1BE7DE364}"/>
              </a:ext>
            </a:extLst>
          </p:cNvPr>
          <p:cNvSpPr txBox="1"/>
          <p:nvPr/>
        </p:nvSpPr>
        <p:spPr>
          <a:xfrm>
            <a:off x="5558544" y="4253872"/>
            <a:ext cx="184698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FEC: max 17.8 </a:t>
            </a:r>
            <a:r>
              <a:rPr lang="en-US" sz="84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Mhit</a:t>
            </a: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 @ 1250 Mbps </a:t>
            </a:r>
          </a:p>
          <a:p>
            <a:pPr defTabSz="731520">
              <a:spcAft>
                <a:spcPts val="600"/>
              </a:spcAft>
            </a:pP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1024 </a:t>
            </a:r>
            <a:r>
              <a:rPr lang="en-US" sz="84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defTabSz="731520">
              <a:spcAft>
                <a:spcPts val="600"/>
              </a:spcAft>
            </a:pP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max. 1.4  </a:t>
            </a:r>
            <a:r>
              <a:rPr lang="en-US" sz="84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Vmm</a:t>
            </a:r>
            <a:r>
              <a:rPr lang="en-US" sz="8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at full  8Mhit/s   </a:t>
            </a:r>
            <a:endParaRPr lang="en-US" sz="10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AA439ED-8672-5CB1-E43C-8A75E24F22F2}"/>
              </a:ext>
            </a:extLst>
          </p:cNvPr>
          <p:cNvSpPr txBox="1"/>
          <p:nvPr/>
        </p:nvSpPr>
        <p:spPr>
          <a:xfrm>
            <a:off x="3247144" y="5296098"/>
            <a:ext cx="595035" cy="464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9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hybrid</a:t>
            </a:r>
          </a:p>
          <a:p>
            <a:pPr defTabSz="731520">
              <a:spcAft>
                <a:spcPts val="600"/>
              </a:spcAft>
            </a:pPr>
            <a:r>
              <a:rPr lang="en-US" sz="9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(128 </a:t>
            </a:r>
            <a:r>
              <a:rPr lang="en-US" sz="96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en-US" sz="9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20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EEE782D-5396-9368-D169-9FC5401B1513}"/>
              </a:ext>
            </a:extLst>
          </p:cNvPr>
          <p:cNvCxnSpPr>
            <a:stCxn id="60" idx="3"/>
            <a:endCxn id="6" idx="1"/>
          </p:cNvCxnSpPr>
          <p:nvPr/>
        </p:nvCxnSpPr>
        <p:spPr>
          <a:xfrm>
            <a:off x="3807064" y="5482220"/>
            <a:ext cx="222457" cy="21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7C5F7CD-71AA-712E-3F28-2DC2C9DAA0E7}"/>
              </a:ext>
            </a:extLst>
          </p:cNvPr>
          <p:cNvSpPr txBox="1"/>
          <p:nvPr/>
        </p:nvSpPr>
        <p:spPr>
          <a:xfrm>
            <a:off x="5897749" y="3859520"/>
            <a:ext cx="62709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GBE</a:t>
            </a:r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5E910CE-EF55-182D-D056-D1D3AED5D520}"/>
              </a:ext>
            </a:extLst>
          </p:cNvPr>
          <p:cNvSpPr/>
          <p:nvPr/>
        </p:nvSpPr>
        <p:spPr>
          <a:xfrm>
            <a:off x="7546984" y="5475888"/>
            <a:ext cx="603866" cy="441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803A99C-055C-E591-3948-2C69C4DCA085}"/>
              </a:ext>
            </a:extLst>
          </p:cNvPr>
          <p:cNvSpPr txBox="1"/>
          <p:nvPr/>
        </p:nvSpPr>
        <p:spPr>
          <a:xfrm>
            <a:off x="5772074" y="5020934"/>
            <a:ext cx="199907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8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LVDS 8b10b DTCC protocol</a:t>
            </a:r>
            <a:endParaRPr lang="en-US"/>
          </a:p>
        </p:txBody>
      </p:sp>
      <p:sp>
        <p:nvSpPr>
          <p:cNvPr id="72" name="Slide Number Placeholder 71">
            <a:extLst>
              <a:ext uri="{FF2B5EF4-FFF2-40B4-BE49-F238E27FC236}">
                <a16:creationId xmlns:a16="http://schemas.microsoft.com/office/drawing/2014/main" id="{BC352275-166E-7057-2A80-CA51AAAD3241}"/>
              </a:ext>
            </a:extLst>
          </p:cNvPr>
          <p:cNvSpPr>
            <a:spLocks/>
          </p:cNvSpPr>
          <p:nvPr/>
        </p:nvSpPr>
        <p:spPr>
          <a:xfrm>
            <a:off x="10137391" y="6361932"/>
            <a:ext cx="2211875" cy="294405"/>
          </a:xfrm>
          <a:prstGeom prst="rect">
            <a:avLst/>
          </a:prstGeom>
        </p:spPr>
        <p:txBody>
          <a:bodyPr/>
          <a:lstStyle/>
          <a:p>
            <a:pPr defTabSz="731520">
              <a:spcAft>
                <a:spcPts val="600"/>
              </a:spcAft>
              <a:defRPr/>
            </a:pPr>
            <a:fld id="{D20CC018-EA2C-4AC2-831B-E1770D7BE18A}" type="slidenum">
              <a:rPr lang="en-US" sz="144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731520">
                <a:spcAft>
                  <a:spcPts val="600"/>
                </a:spcAft>
                <a:defRPr/>
              </a:pPr>
              <a:t>11</a:t>
            </a:fld>
            <a:endParaRPr lang="en-US" dirty="0"/>
          </a:p>
        </p:txBody>
      </p:sp>
      <p:sp>
        <p:nvSpPr>
          <p:cNvPr id="73" name="Footer Placeholder 72">
            <a:extLst>
              <a:ext uri="{FF2B5EF4-FFF2-40B4-BE49-F238E27FC236}">
                <a16:creationId xmlns:a16="http://schemas.microsoft.com/office/drawing/2014/main" id="{AEDE2075-1E70-00B7-3AD5-6CA46DE2F2F4}"/>
              </a:ext>
            </a:extLst>
          </p:cNvPr>
          <p:cNvSpPr>
            <a:spLocks/>
          </p:cNvSpPr>
          <p:nvPr/>
        </p:nvSpPr>
        <p:spPr>
          <a:xfrm>
            <a:off x="4671722" y="6292922"/>
            <a:ext cx="3317812" cy="294405"/>
          </a:xfrm>
          <a:prstGeom prst="rect">
            <a:avLst/>
          </a:prstGeom>
        </p:spPr>
        <p:txBody>
          <a:bodyPr/>
          <a:lstStyle/>
          <a:p>
            <a:pPr defTabSz="731520">
              <a:spcAft>
                <a:spcPts val="600"/>
              </a:spcAft>
              <a:defRPr/>
            </a:pPr>
            <a:r>
              <a:rPr lang="sv-SE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8ED75C-4058-0618-2E5C-FAFFE2AFFD2E}"/>
              </a:ext>
            </a:extLst>
          </p:cNvPr>
          <p:cNvCxnSpPr/>
          <p:nvPr/>
        </p:nvCxnSpPr>
        <p:spPr>
          <a:xfrm>
            <a:off x="3709085" y="3803925"/>
            <a:ext cx="476466" cy="430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EABF64F-AB34-0591-DA52-EAD19396C34C}"/>
              </a:ext>
            </a:extLst>
          </p:cNvPr>
          <p:cNvSpPr/>
          <p:nvPr/>
        </p:nvSpPr>
        <p:spPr>
          <a:xfrm>
            <a:off x="4170532" y="4226117"/>
            <a:ext cx="1320410" cy="16370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9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 core 1000Base-T 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0A828C-7DA7-59A7-E14D-7617EC6F7B0A}"/>
              </a:ext>
            </a:extLst>
          </p:cNvPr>
          <p:cNvSpPr txBox="1"/>
          <p:nvPr/>
        </p:nvSpPr>
        <p:spPr>
          <a:xfrm>
            <a:off x="3188146" y="3602573"/>
            <a:ext cx="934871" cy="22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n-US" sz="88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Virtex-6 FPGA</a:t>
            </a:r>
            <a:endParaRPr lang="en-US" sz="110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365D46-AE7B-5267-9956-8CC7ACA9EF32}"/>
              </a:ext>
            </a:extLst>
          </p:cNvPr>
          <p:cNvCxnSpPr/>
          <p:nvPr/>
        </p:nvCxnSpPr>
        <p:spPr>
          <a:xfrm flipV="1">
            <a:off x="6167821" y="3693679"/>
            <a:ext cx="0" cy="15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AEA834-DCFA-8E16-ECCB-F7A086E2AADD}"/>
              </a:ext>
            </a:extLst>
          </p:cNvPr>
          <p:cNvCxnSpPr/>
          <p:nvPr/>
        </p:nvCxnSpPr>
        <p:spPr>
          <a:xfrm flipV="1">
            <a:off x="6353734" y="3691397"/>
            <a:ext cx="0" cy="15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7B731DF-6268-1643-A14D-3FA226409F8C}"/>
              </a:ext>
            </a:extLst>
          </p:cNvPr>
          <p:cNvSpPr/>
          <p:nvPr/>
        </p:nvSpPr>
        <p:spPr>
          <a:xfrm>
            <a:off x="7276021" y="3257933"/>
            <a:ext cx="1505302" cy="42901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1520">
              <a:spcAft>
                <a:spcPts val="600"/>
              </a:spcAft>
            </a:pPr>
            <a:r>
              <a:rPr lang="en-US" sz="1440" dirty="0">
                <a:solidFill>
                  <a:schemeClr val="tx1"/>
                </a:solidFill>
              </a:rPr>
              <a:t>SRU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D3C4CDD5-36F2-0224-B253-133D43A67915}"/>
              </a:ext>
            </a:extLst>
          </p:cNvPr>
          <p:cNvCxnSpPr>
            <a:stCxn id="9" idx="0"/>
          </p:cNvCxnSpPr>
          <p:nvPr/>
        </p:nvCxnSpPr>
        <p:spPr>
          <a:xfrm rot="16200000" flipV="1">
            <a:off x="6938204" y="2167465"/>
            <a:ext cx="388685" cy="1792252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B45B0C3-8849-5826-3DD5-AE51AF79ACBD}"/>
              </a:ext>
            </a:extLst>
          </p:cNvPr>
          <p:cNvSpPr/>
          <p:nvPr/>
        </p:nvSpPr>
        <p:spPr>
          <a:xfrm>
            <a:off x="7390473" y="2740024"/>
            <a:ext cx="122748" cy="141726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CCC6CAA-BD96-AE88-5F2C-07593F1FF026}"/>
              </a:ext>
            </a:extLst>
          </p:cNvPr>
          <p:cNvCxnSpPr/>
          <p:nvPr/>
        </p:nvCxnSpPr>
        <p:spPr>
          <a:xfrm flipV="1">
            <a:off x="8548577" y="3686952"/>
            <a:ext cx="0" cy="486500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D87B258-9584-B8F3-FFF9-E000C77EEA1D}"/>
              </a:ext>
            </a:extLst>
          </p:cNvPr>
          <p:cNvCxnSpPr>
            <a:cxnSpLocks/>
          </p:cNvCxnSpPr>
          <p:nvPr/>
        </p:nvCxnSpPr>
        <p:spPr>
          <a:xfrm flipV="1">
            <a:off x="7492414" y="3683309"/>
            <a:ext cx="0" cy="147019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8F7C1A4-1AC4-C2D9-54A1-9FD1C53C2A60}"/>
              </a:ext>
            </a:extLst>
          </p:cNvPr>
          <p:cNvCxnSpPr>
            <a:cxnSpLocks/>
          </p:cNvCxnSpPr>
          <p:nvPr/>
        </p:nvCxnSpPr>
        <p:spPr>
          <a:xfrm flipV="1">
            <a:off x="7644814" y="3693949"/>
            <a:ext cx="0" cy="147019"/>
          </a:xfrm>
          <a:prstGeom prst="straightConnector1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88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DAQ and Slow controls </a:t>
            </a:r>
          </a:p>
        </p:txBody>
      </p:sp>
      <p:sp>
        <p:nvSpPr>
          <p:cNvPr id="4" name="Date Placeholder 3"/>
          <p:cNvSpPr>
            <a:spLocks/>
          </p:cNvSpPr>
          <p:nvPr/>
        </p:nvSpPr>
        <p:spPr>
          <a:xfrm>
            <a:off x="4356826" y="6513885"/>
            <a:ext cx="1739174" cy="231487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fld id="{6375454B-0EF5-453D-BE34-F83CE604C506}" type="datetime1">
              <a:rPr lang="en-US" sz="113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576072">
                <a:spcAft>
                  <a:spcPts val="600"/>
                </a:spcAft>
              </a:pPr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/>
          </p:cNvSpPr>
          <p:nvPr/>
        </p:nvSpPr>
        <p:spPr>
          <a:xfrm>
            <a:off x="6535238" y="6513884"/>
            <a:ext cx="2608761" cy="231487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r>
              <a:rPr lang="en-US" sz="113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US" dirty="0"/>
          </a:p>
        </p:txBody>
      </p:sp>
      <p:sp>
        <p:nvSpPr>
          <p:cNvPr id="6" name="Slide Number Placeholder 5"/>
          <p:cNvSpPr>
            <a:spLocks/>
          </p:cNvSpPr>
          <p:nvPr/>
        </p:nvSpPr>
        <p:spPr>
          <a:xfrm>
            <a:off x="9712419" y="6513884"/>
            <a:ext cx="1739174" cy="231487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fld id="{8204CCF5-5ED8-47F0-869B-3E42D77FBFE0}" type="slidenum">
              <a:rPr lang="en-US" sz="113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576072"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100" y="1292539"/>
            <a:ext cx="5444510" cy="4101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7824" y="5377343"/>
            <a:ext cx="4132065" cy="20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76072">
              <a:spcAft>
                <a:spcPts val="600"/>
              </a:spcAft>
            </a:pPr>
            <a:r>
              <a:rPr lang="en-US" sz="7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Slow Controls GUI for SRS run control  with VMM3 frontend connected via </a:t>
            </a:r>
            <a:r>
              <a:rPr lang="en-US" sz="756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DVMcard</a:t>
            </a:r>
            <a:endParaRPr lang="en-US" sz="756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2419" y="1809442"/>
            <a:ext cx="2095445" cy="755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76072">
              <a:spcAft>
                <a:spcPts val="600"/>
              </a:spcAft>
            </a:pPr>
            <a:r>
              <a:rPr lang="en-US" sz="7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Analysis tool for ESS DAQ data : </a:t>
            </a:r>
          </a:p>
          <a:p>
            <a:pPr defTabSz="576072">
              <a:spcAft>
                <a:spcPts val="600"/>
              </a:spcAft>
            </a:pPr>
            <a:r>
              <a:rPr lang="en-US" sz="756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https://github.com/ess-dmsc/vmm-hdf5-to-root</a:t>
            </a:r>
            <a:endParaRPr lang="en-US" sz="756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0647" y="2412957"/>
            <a:ext cx="1890261" cy="20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76072">
              <a:spcAft>
                <a:spcPts val="600"/>
              </a:spcAft>
            </a:pPr>
            <a:r>
              <a:rPr lang="en-US" sz="756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VMM3a slow control user manual on </a:t>
            </a:r>
            <a:r>
              <a:rPr lang="en-US" sz="756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gitlab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5788A4-7D96-8461-B5E3-8884286B1679}"/>
              </a:ext>
            </a:extLst>
          </p:cNvPr>
          <p:cNvSpPr txBox="1"/>
          <p:nvPr/>
        </p:nvSpPr>
        <p:spPr>
          <a:xfrm>
            <a:off x="4025164" y="919071"/>
            <a:ext cx="25227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76072">
              <a:spcAft>
                <a:spcPts val="600"/>
              </a:spcAft>
            </a:pP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 DAQ :  </a:t>
            </a:r>
            <a:r>
              <a:rPr lang="en-US" sz="9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https://github.com/ess-dmsc/essdaq</a:t>
            </a:r>
            <a:endParaRPr lang="en-US" sz="1600" dirty="0"/>
          </a:p>
        </p:txBody>
      </p:sp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9E24B0A6-2F68-18BC-0631-0B7974ACA9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229" y="3343306"/>
            <a:ext cx="907937" cy="202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29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00ECE5-1777-20A8-9688-CFAF17BEB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List of SRS VMM users  </a:t>
            </a:r>
            <a:r>
              <a:rPr lang="en-US" sz="2000" dirty="0">
                <a:solidFill>
                  <a:srgbClr val="FFFFFF"/>
                </a:solidFill>
              </a:rPr>
              <a:t>(since 2018)</a:t>
            </a:r>
            <a:br>
              <a:rPr lang="en-US" sz="2000" dirty="0">
                <a:solidFill>
                  <a:srgbClr val="FFFFFF"/>
                </a:solidFill>
              </a:rPr>
            </a:b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1B6F6-D665-2B78-4CF9-1F222E24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36053" y="2354325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sv-SE" sz="1100" dirty="0">
                <a:solidFill>
                  <a:srgbClr val="FFFFFF"/>
                </a:solidFill>
              </a:rPr>
              <a:t>Hans.Muller@cern.ch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7A531-1775-B274-BCCC-DA4BEE3A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E763C729-F162-41D7-A47C-A2A4CB9A5625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  <a:defRPr/>
              </a:pPr>
              <a:t>1/31/2024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4450D-CE11-6232-CA90-3AF4CC44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D20CC018-EA2C-4AC2-831B-E1770D7BE18A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13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D273EA9A-9C41-C08C-AD16-76EDAAB5FD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777619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5565F6-247D-5C4D-725F-E9B1A916CCF9}"/>
              </a:ext>
            </a:extLst>
          </p:cNvPr>
          <p:cNvSpPr txBox="1"/>
          <p:nvPr/>
        </p:nvSpPr>
        <p:spPr>
          <a:xfrm>
            <a:off x="9540948" y="6107560"/>
            <a:ext cx="18389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note: this list is not complete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94733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6F755-CD22-D10D-B137-E438547AC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 readout </a:t>
            </a:r>
            <a:r>
              <a:rPr lang="en-US" dirty="0" err="1"/>
              <a:t>Timepix</a:t>
            </a:r>
            <a:r>
              <a:rPr lang="en-US" dirty="0"/>
              <a:t> (Univ. Bonn)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52CAB-5759-9F85-F8BA-CFB7E1875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C93A0-BE56-EBA0-2854-483DE9AE0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14CA8-CC20-EE74-7B53-CEB346B5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A7952C-17CD-A51F-D5AD-1B2D4F92FE74}"/>
              </a:ext>
            </a:extLst>
          </p:cNvPr>
          <p:cNvSpPr txBox="1"/>
          <p:nvPr/>
        </p:nvSpPr>
        <p:spPr>
          <a:xfrm>
            <a:off x="980501" y="1690688"/>
            <a:ext cx="4073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more information   J. Kaminski Dec. 2023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9515C9-4604-8029-E2A5-D3995D664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738" y="1569843"/>
            <a:ext cx="6199599" cy="478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2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4413-4385-861B-DE97-E25CD0406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SampaSRS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CF2D46-335A-C119-CD64-46FBCF2C8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97124"/>
            <a:ext cx="4371963" cy="445278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14B89-9F07-9941-A223-055B7BFE7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D5122-6401-14A4-453C-42E48424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BF88-F6FC-CC8A-778B-7B3274D9E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15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5E1BE0-DE77-9802-8808-A422848DFE73}"/>
              </a:ext>
            </a:extLst>
          </p:cNvPr>
          <p:cNvSpPr txBox="1"/>
          <p:nvPr/>
        </p:nvSpPr>
        <p:spPr>
          <a:xfrm>
            <a:off x="5625286" y="1690688"/>
            <a:ext cx="416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More information on </a:t>
            </a:r>
            <a:r>
              <a:rPr lang="en-US" dirty="0" err="1">
                <a:hlinkClick r:id="rId3"/>
              </a:rPr>
              <a:t>SampaSRS</a:t>
            </a:r>
            <a:r>
              <a:rPr lang="en-US" dirty="0">
                <a:hlinkClick r:id="rId3"/>
              </a:rPr>
              <a:t> Dec. 2023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03ABB5-0DB2-A954-A8A6-2479EE4BA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5286" y="3004617"/>
            <a:ext cx="5277121" cy="288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60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8A61A-7BDE-6F96-3128-C12C8E0D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SRS  production and availability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8ECC6-CD2C-1AA4-538D-F202EF077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12694" cy="1738312"/>
          </a:xfrm>
        </p:spPr>
        <p:txBody>
          <a:bodyPr>
            <a:normAutofit/>
          </a:bodyPr>
          <a:lstStyle/>
          <a:p>
            <a:r>
              <a:rPr lang="en-US" sz="2000" dirty="0"/>
              <a:t>CERN store   for CERN-registered users ( VMM hybrids, FECs, </a:t>
            </a:r>
            <a:r>
              <a:rPr lang="en-US" sz="2000" dirty="0" err="1"/>
              <a:t>MiniCrates</a:t>
            </a:r>
            <a:r>
              <a:rPr lang="en-US" sz="2000" dirty="0"/>
              <a:t> ..)  SCEM 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07.89.00 - RD51 SRS </a:t>
            </a:r>
            <a:endParaRPr lang="en-US" sz="2000" dirty="0"/>
          </a:p>
          <a:p>
            <a:r>
              <a:rPr lang="en-US" sz="2000" dirty="0">
                <a:hlinkClick r:id="rId2"/>
              </a:rPr>
              <a:t>SRS Technology </a:t>
            </a:r>
            <a:r>
              <a:rPr lang="en-US" sz="2000" dirty="0"/>
              <a:t>, CH  ( VMM-hybrids, FECs, DVMM, CTF, + </a:t>
            </a:r>
            <a:r>
              <a:rPr lang="en-US" sz="2000" dirty="0">
                <a:solidFill>
                  <a:srgbClr val="00B0F0"/>
                </a:solidFill>
              </a:rPr>
              <a:t>coming: PBX, </a:t>
            </a:r>
            <a:r>
              <a:rPr lang="en-US" sz="2000" dirty="0" err="1">
                <a:solidFill>
                  <a:srgbClr val="00B0F0"/>
                </a:solidFill>
              </a:rPr>
              <a:t>uROC</a:t>
            </a:r>
            <a:r>
              <a:rPr lang="en-US" sz="2000" dirty="0">
                <a:solidFill>
                  <a:srgbClr val="00B0F0"/>
                </a:solidFill>
              </a:rPr>
              <a:t> , </a:t>
            </a:r>
            <a:r>
              <a:rPr lang="en-US" sz="2000" dirty="0" err="1">
                <a:solidFill>
                  <a:srgbClr val="00B0F0"/>
                </a:solidFill>
              </a:rPr>
              <a:t>SiPM</a:t>
            </a:r>
            <a:r>
              <a:rPr lang="en-US" sz="2000" dirty="0">
                <a:solidFill>
                  <a:srgbClr val="00B0F0"/>
                </a:solidFill>
              </a:rPr>
              <a:t> –adapt</a:t>
            </a:r>
            <a:r>
              <a:rPr lang="en-US" sz="2000" dirty="0"/>
              <a:t>..) </a:t>
            </a:r>
          </a:p>
          <a:p>
            <a:r>
              <a:rPr lang="en-US" sz="2000" dirty="0"/>
              <a:t>Opus Automation, IT ( </a:t>
            </a:r>
            <a:r>
              <a:rPr lang="en-US" sz="2000" dirty="0" err="1"/>
              <a:t>Minicrates</a:t>
            </a:r>
            <a:r>
              <a:rPr lang="en-US" sz="2000" dirty="0"/>
              <a:t> )  - contact available on request</a:t>
            </a:r>
          </a:p>
          <a:p>
            <a:r>
              <a:rPr lang="en-US" sz="2000" dirty="0"/>
              <a:t>SAMWAY, Bucharest, RO  ( FEC V6 cards ) –contact available on request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1AEA-0757-903E-71AD-A6AF69077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7B74B-F3B7-456F-877A-ADA33658BD9A}" type="datetime1">
              <a:rPr lang="en-US" smtClean="0"/>
              <a:t>1/31/2024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91019-0210-35AC-7689-3FCBB498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DA486-6219-E977-9652-DAF1EE560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16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A5A066-E6DA-A1CC-0E18-A48A2BE58DF0}"/>
              </a:ext>
            </a:extLst>
          </p:cNvPr>
          <p:cNvSpPr txBox="1">
            <a:spLocks/>
          </p:cNvSpPr>
          <p:nvPr/>
        </p:nvSpPr>
        <p:spPr>
          <a:xfrm>
            <a:off x="930666" y="31695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SRS  documentation, FAQ, Repositories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E0DB62-7025-35F6-129F-7D540E205B90}"/>
              </a:ext>
            </a:extLst>
          </p:cNvPr>
          <p:cNvSpPr txBox="1">
            <a:spLocks/>
          </p:cNvSpPr>
          <p:nvPr/>
        </p:nvSpPr>
        <p:spPr>
          <a:xfrm>
            <a:off x="930666" y="4204012"/>
            <a:ext cx="10515600" cy="2172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Google </a:t>
            </a:r>
            <a:r>
              <a:rPr lang="en-US" sz="2000" dirty="0">
                <a:hlinkClick r:id="rId3"/>
              </a:rPr>
              <a:t>drive H.M.  </a:t>
            </a:r>
            <a:r>
              <a:rPr lang="en-US" sz="2000" dirty="0"/>
              <a:t> SRS  HW user manuals, </a:t>
            </a:r>
            <a:r>
              <a:rPr lang="en-US" sz="2000" dirty="0">
                <a:hlinkClick r:id="rId4"/>
              </a:rPr>
              <a:t>FAQs</a:t>
            </a:r>
            <a:endParaRPr lang="en-US" sz="2000" dirty="0"/>
          </a:p>
          <a:p>
            <a:r>
              <a:rPr lang="en-US" sz="2000" dirty="0">
                <a:hlinkClick r:id="rId5"/>
              </a:rPr>
              <a:t>Software Installation </a:t>
            </a:r>
            <a:r>
              <a:rPr lang="en-US" sz="2000" dirty="0" err="1">
                <a:hlinkClick r:id="rId5"/>
              </a:rPr>
              <a:t>L.Sch</a:t>
            </a:r>
            <a:r>
              <a:rPr lang="en-US" sz="2000" dirty="0">
                <a:hlinkClick r:id="rId5"/>
              </a:rPr>
              <a:t>. </a:t>
            </a:r>
            <a:r>
              <a:rPr lang="en-US" sz="2000" dirty="0"/>
              <a:t> Software overview and mp4 video on SW installation</a:t>
            </a:r>
          </a:p>
          <a:p>
            <a:r>
              <a:rPr lang="en-US" sz="2000" dirty="0">
                <a:hlinkClick r:id="rId6"/>
              </a:rPr>
              <a:t>Experience with VMM3a </a:t>
            </a:r>
            <a:r>
              <a:rPr lang="en-US" sz="2000" dirty="0" err="1">
                <a:hlinkClick r:id="rId6"/>
              </a:rPr>
              <a:t>L.Sch</a:t>
            </a:r>
            <a:r>
              <a:rPr lang="en-US" sz="2000" dirty="0">
                <a:hlinkClick r:id="rId6"/>
              </a:rPr>
              <a:t>  </a:t>
            </a:r>
            <a:endParaRPr lang="en-US" sz="2000" dirty="0"/>
          </a:p>
          <a:p>
            <a:r>
              <a:rPr lang="en-US" sz="2000" dirty="0">
                <a:hlinkClick r:id="rId7"/>
              </a:rPr>
              <a:t>Firmware and Software FAQ</a:t>
            </a:r>
            <a:r>
              <a:rPr lang="en-US" sz="2000" dirty="0"/>
              <a:t>, Firmware DOC</a:t>
            </a:r>
          </a:p>
          <a:p>
            <a:r>
              <a:rPr lang="en-US" sz="2000" dirty="0">
                <a:hlinkClick r:id="rId8"/>
              </a:rPr>
              <a:t>Gitlab software repository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75926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4CDF83-4B92-871B-4C7D-55D7FB0C7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Recent &amp; new SRS developments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F5B28-F6C0-E15D-F99B-D3CBDDBF7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Hans.Muller@cern.ch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47A72-605C-9D6F-24AB-98ECCC2884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4683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F5D09D2A-6C41-4F63-840B-A837CD04BA54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1/31/2024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DBA0E-E626-F0B1-BF02-06D7A966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46837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8CECD17-CD7C-41BD-A780-170691533C2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3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B0D0762B-27CC-3175-CEC7-48420043F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78" y="2240597"/>
            <a:ext cx="2313323" cy="329298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BFADD4-9744-A213-B9B0-36DA31D92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68158" y="6460871"/>
            <a:ext cx="3086100" cy="260604"/>
          </a:xfr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450"/>
              </a:spcAft>
            </a:pPr>
            <a:r>
              <a:rPr lang="en-US" dirty="0">
                <a:latin typeface="+mn-lt"/>
              </a:rPr>
              <a:t>Hans.Muller@cern.ch</a:t>
            </a:r>
            <a:endParaRPr lang="en-US" kern="1200" dirty="0">
              <a:solidFill>
                <a:srgbClr val="89898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EEF1B-69AB-AF1A-EB0D-42C668531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57983" y="6398273"/>
            <a:ext cx="2057400" cy="260604"/>
          </a:xfrm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450"/>
              </a:spcAft>
            </a:pPr>
            <a:fld id="{BBB748EE-D585-4316-AECB-978DD1352924}" type="slidenum">
              <a:rPr lang="en-US">
                <a:solidFill>
                  <a:srgbClr val="898989"/>
                </a:solidFill>
              </a:rPr>
              <a:pPr>
                <a:spcAft>
                  <a:spcPts val="450"/>
                </a:spcAft>
              </a:pPr>
              <a:t>18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" name="Arrow: Curved Right 9">
            <a:extLst>
              <a:ext uri="{FF2B5EF4-FFF2-40B4-BE49-F238E27FC236}">
                <a16:creationId xmlns:a16="http://schemas.microsoft.com/office/drawing/2014/main" id="{811DC759-4B51-0726-53FC-A4DFDE28BB2D}"/>
              </a:ext>
            </a:extLst>
          </p:cNvPr>
          <p:cNvSpPr/>
          <p:nvPr/>
        </p:nvSpPr>
        <p:spPr>
          <a:xfrm>
            <a:off x="2238702" y="3124201"/>
            <a:ext cx="343553" cy="9864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49D4FB-FEBE-DCA5-1FE2-051684DEDE4B}"/>
              </a:ext>
            </a:extLst>
          </p:cNvPr>
          <p:cNvSpPr txBox="1"/>
          <p:nvPr/>
        </p:nvSpPr>
        <p:spPr>
          <a:xfrm>
            <a:off x="2844878" y="5683628"/>
            <a:ext cx="24564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64 </a:t>
            </a:r>
            <a:r>
              <a:rPr lang="en-US" sz="1200" dirty="0" err="1"/>
              <a:t>ch</a:t>
            </a:r>
            <a:r>
              <a:rPr lang="en-US" sz="1200" dirty="0"/>
              <a:t> adapter plugs on VMM hybrid</a:t>
            </a:r>
          </a:p>
          <a:p>
            <a:r>
              <a:rPr lang="en-US" sz="1200" dirty="0"/>
              <a:t>High and low gain</a:t>
            </a:r>
          </a:p>
          <a:p>
            <a:r>
              <a:rPr lang="en-US" sz="1200" dirty="0" err="1"/>
              <a:t>SiPM</a:t>
            </a:r>
            <a:r>
              <a:rPr lang="en-US" sz="1200" dirty="0"/>
              <a:t> bias  </a:t>
            </a:r>
            <a:r>
              <a:rPr lang="en-US" sz="1200" dirty="0" err="1"/>
              <a:t>U</a:t>
            </a:r>
            <a:r>
              <a:rPr lang="en-US" sz="1200" baseline="-25000" dirty="0" err="1"/>
              <a:t>br</a:t>
            </a:r>
            <a:r>
              <a:rPr lang="en-US" sz="1200" dirty="0"/>
              <a:t> 10-80V included</a:t>
            </a:r>
          </a:p>
          <a:p>
            <a:r>
              <a:rPr lang="en-US" sz="1200" dirty="0"/>
              <a:t>&amp;  via  Slow Controls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357887-E993-BF1C-5679-C539B75A8C20}"/>
              </a:ext>
            </a:extLst>
          </p:cNvPr>
          <p:cNvSpPr txBox="1">
            <a:spLocks/>
          </p:cNvSpPr>
          <p:nvPr/>
        </p:nvSpPr>
        <p:spPr bwMode="auto">
          <a:xfrm>
            <a:off x="1226169" y="23021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err="1"/>
              <a:t>SiPM</a:t>
            </a:r>
            <a:r>
              <a:rPr lang="en-US" dirty="0"/>
              <a:t> adapter for VMM hybrids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7177E-4306-C8F4-DEF5-2B3CC294C540}"/>
              </a:ext>
            </a:extLst>
          </p:cNvPr>
          <p:cNvSpPr txBox="1"/>
          <p:nvPr/>
        </p:nvSpPr>
        <p:spPr>
          <a:xfrm>
            <a:off x="6297180" y="2020619"/>
            <a:ext cx="5315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lain" startAt="2023"/>
            </a:pPr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Alice FOCAL </a:t>
            </a:r>
            <a:r>
              <a:rPr lang="en-US" sz="1600" dirty="0" err="1">
                <a:hlinkClick r:id="rId3"/>
              </a:rPr>
              <a:t>testbeam</a:t>
            </a:r>
            <a:r>
              <a:rPr lang="en-US" sz="1600" dirty="0">
                <a:hlinkClick r:id="rId3"/>
              </a:rPr>
              <a:t> at  SPS  with </a:t>
            </a:r>
            <a:r>
              <a:rPr lang="en-US" sz="1600" dirty="0" err="1">
                <a:hlinkClick r:id="rId3"/>
              </a:rPr>
              <a:t>SiPM</a:t>
            </a:r>
            <a:r>
              <a:rPr lang="en-US" sz="1600" dirty="0">
                <a:hlinkClick r:id="rId3"/>
              </a:rPr>
              <a:t> –VMM adapter</a:t>
            </a:r>
            <a:endParaRPr lang="en-US" sz="1600" dirty="0"/>
          </a:p>
          <a:p>
            <a:r>
              <a:rPr lang="en-US" sz="1600" dirty="0"/>
              <a:t>&amp;  </a:t>
            </a:r>
            <a:r>
              <a:rPr lang="en-US" sz="1600" dirty="0">
                <a:hlinkClick r:id="rId4"/>
              </a:rPr>
              <a:t>Data Analysis  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D39C7F-E762-DF10-3DC4-29B4B9FD088F}"/>
              </a:ext>
            </a:extLst>
          </p:cNvPr>
          <p:cNvSpPr txBox="1"/>
          <p:nvPr/>
        </p:nvSpPr>
        <p:spPr>
          <a:xfrm>
            <a:off x="1986354" y="1377869"/>
            <a:ext cx="8218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SiPM</a:t>
            </a:r>
            <a:r>
              <a:rPr lang="en-US" sz="1600" dirty="0"/>
              <a:t> Adapter prototype on </a:t>
            </a:r>
            <a:r>
              <a:rPr lang="en-US" sz="1600" dirty="0" err="1"/>
              <a:t>on</a:t>
            </a:r>
            <a:r>
              <a:rPr lang="en-US" sz="1600" dirty="0"/>
              <a:t> Alice Focal  </a:t>
            </a:r>
            <a:r>
              <a:rPr lang="en-US" sz="1600" dirty="0" err="1"/>
              <a:t>Testbeam</a:t>
            </a:r>
            <a:r>
              <a:rPr lang="en-US" sz="1600" dirty="0"/>
              <a:t> 2023 with 4 VMM3a  hybrids and  SRS DAQ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D292A-7393-7067-5595-43754E9AF289}"/>
              </a:ext>
            </a:extLst>
          </p:cNvPr>
          <p:cNvSpPr txBox="1"/>
          <p:nvPr/>
        </p:nvSpPr>
        <p:spPr>
          <a:xfrm>
            <a:off x="1756679" y="4637261"/>
            <a:ext cx="96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VMM hybrid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D10A938-CAC7-F750-1AC3-08FC345EF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BDAEE-AFBA-439A-8640-119A3E290B6E}" type="datetime1">
              <a:rPr lang="en-US" smtClean="0"/>
              <a:t>1/30/2024</a:t>
            </a:fld>
            <a:endParaRPr lang="en-US"/>
          </a:p>
        </p:txBody>
      </p:sp>
      <p:pic>
        <p:nvPicPr>
          <p:cNvPr id="18" name="Content Placeholder 6">
            <a:extLst>
              <a:ext uri="{FF2B5EF4-FFF2-40B4-BE49-F238E27FC236}">
                <a16:creationId xmlns:a16="http://schemas.microsoft.com/office/drawing/2014/main" id="{88CD348A-7D15-EB91-6F54-1454D96A1B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2694" y="2800850"/>
            <a:ext cx="5730300" cy="30634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43D420-D087-0713-9F61-9D5C286E1548}"/>
              </a:ext>
            </a:extLst>
          </p:cNvPr>
          <p:cNvSpPr txBox="1"/>
          <p:nvPr/>
        </p:nvSpPr>
        <p:spPr>
          <a:xfrm>
            <a:off x="1756679" y="2556629"/>
            <a:ext cx="1023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SiPM</a:t>
            </a:r>
            <a:r>
              <a:rPr lang="en-US" sz="1200" dirty="0"/>
              <a:t> adapter</a:t>
            </a:r>
          </a:p>
        </p:txBody>
      </p:sp>
    </p:spTree>
    <p:extLst>
      <p:ext uri="{BB962C8B-B14F-4D97-AF65-F5344CB8AC3E}">
        <p14:creationId xmlns:p14="http://schemas.microsoft.com/office/powerpoint/2010/main" val="2399960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8A2687-4F4B-407F-886A-85594C40A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Low- rate, triple GEM readout* 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with VMM and SoC-based VTC @ OXY Colleague, LA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9B653-A221-0D0A-9968-1B8FD8769776}"/>
              </a:ext>
            </a:extLst>
          </p:cNvPr>
          <p:cNvSpPr>
            <a:spLocks/>
          </p:cNvSpPr>
          <p:nvPr/>
        </p:nvSpPr>
        <p:spPr>
          <a:xfrm>
            <a:off x="892417" y="6355298"/>
            <a:ext cx="2519028" cy="335287"/>
          </a:xfrm>
          <a:prstGeom prst="rect">
            <a:avLst/>
          </a:prstGeom>
        </p:spPr>
        <p:txBody>
          <a:bodyPr/>
          <a:lstStyle/>
          <a:p>
            <a:pPr defTabSz="832104">
              <a:spcAft>
                <a:spcPts val="600"/>
              </a:spcAft>
              <a:defRPr/>
            </a:pPr>
            <a:fld id="{87C61833-7BF5-4365-BC7F-7E34A134F99E}" type="datetime1"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832104">
                <a:spcAft>
                  <a:spcPts val="600"/>
                </a:spcAft>
                <a:defRPr/>
              </a:pPr>
              <a:t>1/31/2024</a:t>
            </a:fld>
            <a:endParaRPr lang="en-US" sz="12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8A9B8-B43D-313E-D2F2-9C7FED5BA776}"/>
              </a:ext>
            </a:extLst>
          </p:cNvPr>
          <p:cNvSpPr>
            <a:spLocks/>
          </p:cNvSpPr>
          <p:nvPr/>
        </p:nvSpPr>
        <p:spPr>
          <a:xfrm>
            <a:off x="9672973" y="6412928"/>
            <a:ext cx="2519028" cy="335287"/>
          </a:xfrm>
          <a:prstGeom prst="rect">
            <a:avLst/>
          </a:prstGeom>
        </p:spPr>
        <p:txBody>
          <a:bodyPr/>
          <a:lstStyle/>
          <a:p>
            <a:pPr defTabSz="832104">
              <a:spcAft>
                <a:spcPts val="600"/>
              </a:spcAft>
              <a:defRPr/>
            </a:pPr>
            <a:fld id="{D20CC018-EA2C-4AC2-831B-E1770D7BE18A}" type="slidenum"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832104">
                <a:spcAft>
                  <a:spcPts val="600"/>
                </a:spcAft>
                <a:defRPr/>
              </a:pPr>
              <a:t>19</a:t>
            </a:fld>
            <a:endParaRPr lang="en-US" sz="120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7B84B-80F0-4081-2F88-7A4D4E306EB2}"/>
              </a:ext>
            </a:extLst>
          </p:cNvPr>
          <p:cNvSpPr>
            <a:spLocks/>
          </p:cNvSpPr>
          <p:nvPr/>
        </p:nvSpPr>
        <p:spPr>
          <a:xfrm>
            <a:off x="3831283" y="6355298"/>
            <a:ext cx="3778542" cy="335287"/>
          </a:xfrm>
          <a:prstGeom prst="rect">
            <a:avLst/>
          </a:prstGeom>
        </p:spPr>
        <p:txBody>
          <a:bodyPr/>
          <a:lstStyle/>
          <a:p>
            <a:pPr defTabSz="832104">
              <a:spcAft>
                <a:spcPts val="600"/>
              </a:spcAft>
              <a:defRPr/>
            </a:pPr>
            <a:r>
              <a:rPr lang="sv-SE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US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204DB-FA07-C4E7-F5D0-5349F1104321}"/>
              </a:ext>
            </a:extLst>
          </p:cNvPr>
          <p:cNvSpPr txBox="1"/>
          <p:nvPr/>
        </p:nvSpPr>
        <p:spPr>
          <a:xfrm>
            <a:off x="306271" y="5085711"/>
            <a:ext cx="6373368" cy="617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2104">
              <a:spcAft>
                <a:spcPts val="600"/>
              </a:spcAft>
            </a:pPr>
            <a:r>
              <a:rPr lang="en-US" sz="1456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14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 Noise Electronics Development at Occidental  College for Dark Matter and </a:t>
            </a:r>
          </a:p>
          <a:p>
            <a:pPr defTabSz="832104">
              <a:spcAft>
                <a:spcPts val="600"/>
              </a:spcAft>
            </a:pPr>
            <a:r>
              <a:rPr lang="en-US" sz="14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Muon Research”. </a:t>
            </a:r>
            <a:endParaRPr lang="en-US" sz="1600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8C512915-4546-0493-6F72-6710BCCA17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75" y="2289337"/>
            <a:ext cx="4279303" cy="23921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D21379-857D-92AA-22BE-13E611546516}"/>
              </a:ext>
            </a:extLst>
          </p:cNvPr>
          <p:cNvSpPr txBox="1"/>
          <p:nvPr/>
        </p:nvSpPr>
        <p:spPr>
          <a:xfrm>
            <a:off x="7490953" y="5745240"/>
            <a:ext cx="2157194" cy="3443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32104">
              <a:spcAft>
                <a:spcPts val="600"/>
              </a:spcAft>
            </a:pPr>
            <a:r>
              <a:rPr lang="en-US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Muon tracks recording </a:t>
            </a:r>
            <a:endParaRPr lang="en-US" dirty="0"/>
          </a:p>
        </p:txBody>
      </p:sp>
      <p:pic>
        <p:nvPicPr>
          <p:cNvPr id="3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642A904F-86ED-F14E-1091-7BBD7B091E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50" y="1876828"/>
            <a:ext cx="3933156" cy="3868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B0E2F9-575D-F131-60D2-A5C3DDBE6AD4}"/>
              </a:ext>
            </a:extLst>
          </p:cNvPr>
          <p:cNvSpPr txBox="1"/>
          <p:nvPr/>
        </p:nvSpPr>
        <p:spPr>
          <a:xfrm>
            <a:off x="1159375" y="1692162"/>
            <a:ext cx="184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more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875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3C434D-C36C-4F09-978C-345C42ACD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9" y="856180"/>
            <a:ext cx="5096249" cy="1128068"/>
          </a:xfrm>
        </p:spPr>
        <p:txBody>
          <a:bodyPr anchor="ctr">
            <a:normAutofit/>
          </a:bodyPr>
          <a:lstStyle/>
          <a:p>
            <a:r>
              <a:rPr lang="en-US" sz="4000" dirty="0"/>
              <a:t>SRS:  </a:t>
            </a:r>
            <a:r>
              <a:rPr lang="en-US" sz="2400" dirty="0"/>
              <a:t>from RD51 </a:t>
            </a:r>
            <a:r>
              <a:rPr lang="en-US" sz="2400" dirty="0">
                <a:hlinkClick r:id="rId2"/>
              </a:rPr>
              <a:t>past</a:t>
            </a:r>
            <a:r>
              <a:rPr lang="en-US" sz="2400" dirty="0"/>
              <a:t> to DRD1 </a:t>
            </a:r>
            <a:r>
              <a:rPr lang="en-US" sz="2400" dirty="0">
                <a:hlinkClick r:id="rId3"/>
              </a:rPr>
              <a:t>future</a:t>
            </a:r>
            <a:endParaRPr lang="en-GB" sz="40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" name="Content Placeholder 2">
            <a:extLst>
              <a:ext uri="{FF2B5EF4-FFF2-40B4-BE49-F238E27FC236}">
                <a16:creationId xmlns:a16="http://schemas.microsoft.com/office/drawing/2014/main" id="{C9C2E268-6339-D647-312C-8C054E1CD7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1820887"/>
              </p:ext>
            </p:extLst>
          </p:nvPr>
        </p:nvGraphicFramePr>
        <p:xfrm>
          <a:off x="441522" y="2330505"/>
          <a:ext cx="5096249" cy="3979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5" name="Rectangle 34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93E20ED-43F4-7BEB-FF9D-7D5ED0252C3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" r="24741" b="3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BA9577-1B6E-6489-4D76-F320837065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9560" y="6492240"/>
            <a:ext cx="299184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06/12/2023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0B4927-6FEA-E62D-1848-2B4266FC4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85810" y="6492240"/>
            <a:ext cx="3050866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/>
              <a:t>Hans.Muller@cern.ch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702695-6577-F533-04BC-BE2B92F07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070" y="6492240"/>
            <a:ext cx="105571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8CECD17-CD7C-41BD-A780-170691533C2D}" type="slidenum">
              <a:rPr lang="en-GB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00768B-4D84-946C-4F83-95583D35F305}"/>
              </a:ext>
            </a:extLst>
          </p:cNvPr>
          <p:cNvSpPr txBox="1"/>
          <p:nvPr/>
        </p:nvSpPr>
        <p:spPr>
          <a:xfrm>
            <a:off x="7761900" y="425247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RD51 2009-2023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4699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ox with wires connected to it&#10;&#10;Description automatically generated">
            <a:extLst>
              <a:ext uri="{FF2B5EF4-FFF2-40B4-BE49-F238E27FC236}">
                <a16:creationId xmlns:a16="http://schemas.microsoft.com/office/drawing/2014/main" id="{CD05D61E-B35A-03C3-F4DE-36CB811EC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359" y="-764149"/>
            <a:ext cx="9003207" cy="6467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780041-8F3D-B412-92BE-78737464B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Coming</a:t>
            </a:r>
            <a:r>
              <a:rPr lang="en-US" dirty="0">
                <a:solidFill>
                  <a:srgbClr val="FF0000"/>
                </a:solidFill>
              </a:rPr>
              <a:t>:  </a:t>
            </a:r>
            <a:r>
              <a:rPr lang="en-US" dirty="0" err="1"/>
              <a:t>uROC</a:t>
            </a:r>
            <a:r>
              <a:rPr lang="en-US" dirty="0"/>
              <a:t>  for  256 </a:t>
            </a:r>
            <a:r>
              <a:rPr lang="en-US" dirty="0" err="1"/>
              <a:t>ch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078898-604F-01D6-98F0-D17A5CFB0E71}"/>
              </a:ext>
            </a:extLst>
          </p:cNvPr>
          <p:cNvSpPr txBox="1"/>
          <p:nvPr/>
        </p:nvSpPr>
        <p:spPr>
          <a:xfrm>
            <a:off x="3248774" y="5326101"/>
            <a:ext cx="3031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USB-C power ( incl. 2x VMM 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3154A6-7632-F67C-A267-DBCA3C9C6BF2}"/>
              </a:ext>
            </a:extLst>
          </p:cNvPr>
          <p:cNvSpPr txBox="1"/>
          <p:nvPr/>
        </p:nvSpPr>
        <p:spPr>
          <a:xfrm>
            <a:off x="955840" y="3540942"/>
            <a:ext cx="1808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 link: </a:t>
            </a:r>
          </a:p>
          <a:p>
            <a:r>
              <a:rPr lang="en-US" dirty="0"/>
              <a:t>copper/fiber SFP </a:t>
            </a:r>
          </a:p>
          <a:p>
            <a:r>
              <a:rPr lang="en-US" dirty="0"/>
              <a:t>to Laptop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682284-AC6A-E3D7-ED69-AC8DCD0460A8}"/>
              </a:ext>
            </a:extLst>
          </p:cNvPr>
          <p:cNvSpPr txBox="1"/>
          <p:nvPr/>
        </p:nvSpPr>
        <p:spPr>
          <a:xfrm>
            <a:off x="955840" y="4941899"/>
            <a:ext cx="17016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 optical link:</a:t>
            </a:r>
          </a:p>
          <a:p>
            <a:r>
              <a:rPr lang="en-US" dirty="0"/>
              <a:t>option for clock </a:t>
            </a:r>
          </a:p>
          <a:p>
            <a:r>
              <a:rPr lang="en-US" dirty="0"/>
              <a:t>sharing 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D9073B-B117-D385-8221-D23714625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4314468"/>
            <a:ext cx="1869041" cy="13255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A93DDB-540E-56F9-4DDC-3CE9F51B7C32}"/>
              </a:ext>
            </a:extLst>
          </p:cNvPr>
          <p:cNvSpPr txBox="1"/>
          <p:nvPr/>
        </p:nvSpPr>
        <p:spPr>
          <a:xfrm>
            <a:off x="8680716" y="3998256"/>
            <a:ext cx="1387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2x  ASIC  carriers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EC1E21-BE38-EE18-056C-315D7776451E}"/>
              </a:ext>
            </a:extLst>
          </p:cNvPr>
          <p:cNvCxnSpPr>
            <a:cxnSpLocks/>
          </p:cNvCxnSpPr>
          <p:nvPr/>
        </p:nvCxnSpPr>
        <p:spPr>
          <a:xfrm flipH="1" flipV="1">
            <a:off x="8986048" y="3418534"/>
            <a:ext cx="281354" cy="462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D3F2D6A-C8FE-5130-31B5-4B641CF26ABD}"/>
              </a:ext>
            </a:extLst>
          </p:cNvPr>
          <p:cNvSpPr txBox="1"/>
          <p:nvPr/>
        </p:nvSpPr>
        <p:spPr>
          <a:xfrm>
            <a:off x="6515161" y="3540942"/>
            <a:ext cx="1693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via HDMI</a:t>
            </a:r>
            <a:endParaRPr lang="en-GB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4518889-90FB-019D-6E93-B072EEF03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DBA8842-0965-C951-E205-C64FAEB1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20</a:t>
            </a:fld>
            <a:endParaRPr lang="en-GB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6DED5774-40A6-9672-48C8-EC66DFE51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1497623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71728C5-CB42-E0DE-832E-420A77FDCF1E}"/>
              </a:ext>
            </a:extLst>
          </p:cNvPr>
          <p:cNvSpPr/>
          <p:nvPr/>
        </p:nvSpPr>
        <p:spPr>
          <a:xfrm>
            <a:off x="8837706" y="3481415"/>
            <a:ext cx="776177" cy="192118"/>
          </a:xfrm>
          <a:custGeom>
            <a:avLst/>
            <a:gdLst>
              <a:gd name="connsiteX0" fmla="*/ 0 w 776177"/>
              <a:gd name="connsiteY0" fmla="*/ 0 h 192118"/>
              <a:gd name="connsiteX1" fmla="*/ 265814 w 776177"/>
              <a:gd name="connsiteY1" fmla="*/ 191386 h 192118"/>
              <a:gd name="connsiteX2" fmla="*/ 552893 w 776177"/>
              <a:gd name="connsiteY2" fmla="*/ 63795 h 192118"/>
              <a:gd name="connsiteX3" fmla="*/ 776177 w 776177"/>
              <a:gd name="connsiteY3" fmla="*/ 10632 h 19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177" h="192118">
                <a:moveTo>
                  <a:pt x="0" y="0"/>
                </a:moveTo>
                <a:cubicBezTo>
                  <a:pt x="86832" y="90377"/>
                  <a:pt x="173665" y="180754"/>
                  <a:pt x="265814" y="191386"/>
                </a:cubicBezTo>
                <a:cubicBezTo>
                  <a:pt x="357963" y="202019"/>
                  <a:pt x="467833" y="93921"/>
                  <a:pt x="552893" y="63795"/>
                </a:cubicBezTo>
                <a:cubicBezTo>
                  <a:pt x="637953" y="33669"/>
                  <a:pt x="707065" y="22150"/>
                  <a:pt x="776177" y="1063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85D8DF4-A143-A1F6-0707-4B0137B5B719}"/>
              </a:ext>
            </a:extLst>
          </p:cNvPr>
          <p:cNvSpPr/>
          <p:nvPr/>
        </p:nvSpPr>
        <p:spPr>
          <a:xfrm>
            <a:off x="5518308" y="5724738"/>
            <a:ext cx="5018567" cy="53736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DETECTOR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7F75D5-4228-F08D-61F5-7825370AF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378" y="89360"/>
            <a:ext cx="10515600" cy="1325563"/>
          </a:xfrm>
        </p:spPr>
        <p:txBody>
          <a:bodyPr/>
          <a:lstStyle/>
          <a:p>
            <a:r>
              <a:rPr lang="en-US" dirty="0"/>
              <a:t>New in 2024:  crate-less  </a:t>
            </a:r>
            <a:r>
              <a:rPr lang="en-US" baseline="-25000" dirty="0" err="1">
                <a:solidFill>
                  <a:srgbClr val="00B0F0"/>
                </a:solidFill>
              </a:rPr>
              <a:t>d</a:t>
            </a:r>
            <a:r>
              <a:rPr lang="en-US" dirty="0" err="1"/>
              <a:t>FECs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CFE897B-AD4D-35E5-1DFC-8EC28648B089}"/>
              </a:ext>
            </a:extLst>
          </p:cNvPr>
          <p:cNvCxnSpPr>
            <a:cxnSpLocks/>
          </p:cNvCxnSpPr>
          <p:nvPr/>
        </p:nvCxnSpPr>
        <p:spPr>
          <a:xfrm flipV="1">
            <a:off x="7993920" y="1793608"/>
            <a:ext cx="0" cy="13181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685098-8C48-4A9C-3C99-B9FE559202BC}"/>
              </a:ext>
            </a:extLst>
          </p:cNvPr>
          <p:cNvSpPr/>
          <p:nvPr/>
        </p:nvSpPr>
        <p:spPr>
          <a:xfrm>
            <a:off x="7769750" y="2886710"/>
            <a:ext cx="430619" cy="37394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8829E7-76BC-ABA4-1723-F308055DFA1D}"/>
              </a:ext>
            </a:extLst>
          </p:cNvPr>
          <p:cNvSpPr/>
          <p:nvPr/>
        </p:nvSpPr>
        <p:spPr>
          <a:xfrm>
            <a:off x="7322299" y="3827728"/>
            <a:ext cx="212651" cy="134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4FFF66-EF9E-67E6-0FC7-448E4CBD931F}"/>
              </a:ext>
            </a:extLst>
          </p:cNvPr>
          <p:cNvSpPr/>
          <p:nvPr/>
        </p:nvSpPr>
        <p:spPr>
          <a:xfrm>
            <a:off x="7596973" y="3827728"/>
            <a:ext cx="212651" cy="134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D9043D-2BAF-B3D0-197E-33C215733722}"/>
              </a:ext>
            </a:extLst>
          </p:cNvPr>
          <p:cNvSpPr/>
          <p:nvPr/>
        </p:nvSpPr>
        <p:spPr>
          <a:xfrm>
            <a:off x="8444919" y="3838360"/>
            <a:ext cx="212651" cy="1346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B7EF29-82E4-80E3-122C-A7556A6B6288}"/>
              </a:ext>
            </a:extLst>
          </p:cNvPr>
          <p:cNvSpPr/>
          <p:nvPr/>
        </p:nvSpPr>
        <p:spPr>
          <a:xfrm>
            <a:off x="5847921" y="5277300"/>
            <a:ext cx="418214" cy="574158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D34D1B-B60F-829A-5026-DD08C421ED28}"/>
              </a:ext>
            </a:extLst>
          </p:cNvPr>
          <p:cNvSpPr/>
          <p:nvPr/>
        </p:nvSpPr>
        <p:spPr>
          <a:xfrm>
            <a:off x="6464609" y="5277300"/>
            <a:ext cx="418214" cy="574158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19C77-EBE9-F8C1-00D3-5B5220097B68}"/>
              </a:ext>
            </a:extLst>
          </p:cNvPr>
          <p:cNvSpPr/>
          <p:nvPr/>
        </p:nvSpPr>
        <p:spPr>
          <a:xfrm>
            <a:off x="5876731" y="5224136"/>
            <a:ext cx="150944" cy="1205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1B76E8B-9550-77CB-739D-6E4DDB21CA08}"/>
              </a:ext>
            </a:extLst>
          </p:cNvPr>
          <p:cNvSpPr/>
          <p:nvPr/>
        </p:nvSpPr>
        <p:spPr>
          <a:xfrm>
            <a:off x="5952178" y="3976584"/>
            <a:ext cx="1469358" cy="1254642"/>
          </a:xfrm>
          <a:custGeom>
            <a:avLst/>
            <a:gdLst>
              <a:gd name="connsiteX0" fmla="*/ 1469358 w 1469358"/>
              <a:gd name="connsiteY0" fmla="*/ 0 h 1254642"/>
              <a:gd name="connsiteX1" fmla="*/ 1150381 w 1469358"/>
              <a:gd name="connsiteY1" fmla="*/ 701749 h 1254642"/>
              <a:gd name="connsiteX2" fmla="*/ 161553 w 1469358"/>
              <a:gd name="connsiteY2" fmla="*/ 648586 h 1254642"/>
              <a:gd name="connsiteX3" fmla="*/ 12697 w 1469358"/>
              <a:gd name="connsiteY3" fmla="*/ 1254642 h 125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9358" h="1254642">
                <a:moveTo>
                  <a:pt x="1469358" y="0"/>
                </a:moveTo>
                <a:cubicBezTo>
                  <a:pt x="1418853" y="296825"/>
                  <a:pt x="1368348" y="593651"/>
                  <a:pt x="1150381" y="701749"/>
                </a:cubicBezTo>
                <a:cubicBezTo>
                  <a:pt x="932413" y="809847"/>
                  <a:pt x="351167" y="556437"/>
                  <a:pt x="161553" y="648586"/>
                </a:cubicBezTo>
                <a:cubicBezTo>
                  <a:pt x="-28061" y="740735"/>
                  <a:pt x="-7682" y="997688"/>
                  <a:pt x="12697" y="125464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689B328-FDFA-26B2-3724-33FB5269927F}"/>
              </a:ext>
            </a:extLst>
          </p:cNvPr>
          <p:cNvSpPr/>
          <p:nvPr/>
        </p:nvSpPr>
        <p:spPr>
          <a:xfrm>
            <a:off x="6558875" y="3955319"/>
            <a:ext cx="1203899" cy="1307805"/>
          </a:xfrm>
          <a:custGeom>
            <a:avLst/>
            <a:gdLst>
              <a:gd name="connsiteX0" fmla="*/ 1171005 w 1203899"/>
              <a:gd name="connsiteY0" fmla="*/ 0 h 1307805"/>
              <a:gd name="connsiteX1" fmla="*/ 1139107 w 1203899"/>
              <a:gd name="connsiteY1" fmla="*/ 776177 h 1307805"/>
              <a:gd name="connsiteX2" fmla="*/ 586214 w 1203899"/>
              <a:gd name="connsiteY2" fmla="*/ 946298 h 1307805"/>
              <a:gd name="connsiteX3" fmla="*/ 75851 w 1203899"/>
              <a:gd name="connsiteY3" fmla="*/ 914400 h 1307805"/>
              <a:gd name="connsiteX4" fmla="*/ 12056 w 1203899"/>
              <a:gd name="connsiteY4" fmla="*/ 1307805 h 130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3899" h="1307805">
                <a:moveTo>
                  <a:pt x="1171005" y="0"/>
                </a:moveTo>
                <a:cubicBezTo>
                  <a:pt x="1203788" y="309230"/>
                  <a:pt x="1236572" y="618461"/>
                  <a:pt x="1139107" y="776177"/>
                </a:cubicBezTo>
                <a:cubicBezTo>
                  <a:pt x="1041642" y="933893"/>
                  <a:pt x="763423" y="923261"/>
                  <a:pt x="586214" y="946298"/>
                </a:cubicBezTo>
                <a:cubicBezTo>
                  <a:pt x="409005" y="969335"/>
                  <a:pt x="171544" y="854149"/>
                  <a:pt x="75851" y="914400"/>
                </a:cubicBezTo>
                <a:cubicBezTo>
                  <a:pt x="-19842" y="974651"/>
                  <a:pt x="-3893" y="1141228"/>
                  <a:pt x="12056" y="1307805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CA22DA0-D3B1-AB34-E992-38BFFC23F4D0}"/>
              </a:ext>
            </a:extLst>
          </p:cNvPr>
          <p:cNvSpPr/>
          <p:nvPr/>
        </p:nvSpPr>
        <p:spPr>
          <a:xfrm>
            <a:off x="8512624" y="3944686"/>
            <a:ext cx="1481668" cy="1307805"/>
          </a:xfrm>
          <a:custGeom>
            <a:avLst/>
            <a:gdLst>
              <a:gd name="connsiteX0" fmla="*/ 57228 w 1481668"/>
              <a:gd name="connsiteY0" fmla="*/ 0 h 1307805"/>
              <a:gd name="connsiteX1" fmla="*/ 152921 w 1481668"/>
              <a:gd name="connsiteY1" fmla="*/ 542261 h 1307805"/>
              <a:gd name="connsiteX2" fmla="*/ 1365033 w 1481668"/>
              <a:gd name="connsiteY2" fmla="*/ 786810 h 1307805"/>
              <a:gd name="connsiteX3" fmla="*/ 1365033 w 1481668"/>
              <a:gd name="connsiteY3" fmla="*/ 1307805 h 130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8" h="1307805">
                <a:moveTo>
                  <a:pt x="57228" y="0"/>
                </a:moveTo>
                <a:cubicBezTo>
                  <a:pt x="-3910" y="205563"/>
                  <a:pt x="-65047" y="411126"/>
                  <a:pt x="152921" y="542261"/>
                </a:cubicBezTo>
                <a:cubicBezTo>
                  <a:pt x="370889" y="673396"/>
                  <a:pt x="1163014" y="659219"/>
                  <a:pt x="1365033" y="786810"/>
                </a:cubicBezTo>
                <a:cubicBezTo>
                  <a:pt x="1567052" y="914401"/>
                  <a:pt x="1466042" y="1111103"/>
                  <a:pt x="1365033" y="1307805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07CAE8-E0F4-42D8-0E15-A88238111425}"/>
              </a:ext>
            </a:extLst>
          </p:cNvPr>
          <p:cNvSpPr txBox="1"/>
          <p:nvPr/>
        </p:nvSpPr>
        <p:spPr>
          <a:xfrm>
            <a:off x="6907305" y="5337845"/>
            <a:ext cx="2841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2...16  ASIC carriers ( 2k </a:t>
            </a:r>
            <a:r>
              <a:rPr lang="en-US" sz="1600" i="1" dirty="0" err="1"/>
              <a:t>ch</a:t>
            </a:r>
            <a:r>
              <a:rPr lang="en-US" sz="1600" i="1" dirty="0"/>
              <a:t> max)</a:t>
            </a:r>
            <a:endParaRPr lang="en-GB" sz="16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74C018-C9BB-2F5F-94C9-4FE688FD80F3}"/>
              </a:ext>
            </a:extLst>
          </p:cNvPr>
          <p:cNvSpPr txBox="1"/>
          <p:nvPr/>
        </p:nvSpPr>
        <p:spPr>
          <a:xfrm>
            <a:off x="7795552" y="2919496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SFP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F1C079-D7E3-5143-E979-8C44D6ECBDF2}"/>
              </a:ext>
            </a:extLst>
          </p:cNvPr>
          <p:cNvSpPr txBox="1"/>
          <p:nvPr/>
        </p:nvSpPr>
        <p:spPr>
          <a:xfrm>
            <a:off x="7834382" y="3847521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HDMI</a:t>
            </a:r>
            <a:endParaRPr lang="en-GB" sz="11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B58477-F0B1-956E-934C-3AEBE717C4A6}"/>
              </a:ext>
            </a:extLst>
          </p:cNvPr>
          <p:cNvSpPr/>
          <p:nvPr/>
        </p:nvSpPr>
        <p:spPr>
          <a:xfrm>
            <a:off x="7578625" y="3371231"/>
            <a:ext cx="91565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1839F9-1259-A233-D521-33DC3CE32E69}"/>
              </a:ext>
            </a:extLst>
          </p:cNvPr>
          <p:cNvSpPr txBox="1"/>
          <p:nvPr/>
        </p:nvSpPr>
        <p:spPr>
          <a:xfrm>
            <a:off x="6519492" y="2534964"/>
            <a:ext cx="98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Protocol switch</a:t>
            </a:r>
          </a:p>
          <a:p>
            <a:r>
              <a:rPr lang="en-US" sz="1000" dirty="0" err="1"/>
              <a:t>DTCCe</a:t>
            </a:r>
            <a:r>
              <a:rPr lang="en-US" sz="1000" dirty="0"/>
              <a:t> / UDP</a:t>
            </a:r>
            <a:endParaRPr lang="en-GB" sz="10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A015A82-540C-159F-46A9-82505BFACEEC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7192458" y="2890023"/>
            <a:ext cx="334128" cy="328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6AC25893-D4EE-D5D6-B321-EE3F5DFA1340}"/>
              </a:ext>
            </a:extLst>
          </p:cNvPr>
          <p:cNvSpPr/>
          <p:nvPr/>
        </p:nvSpPr>
        <p:spPr>
          <a:xfrm>
            <a:off x="6494679" y="5224136"/>
            <a:ext cx="150944" cy="1205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2652FE-986A-87E7-8672-88E3D9887082}"/>
              </a:ext>
            </a:extLst>
          </p:cNvPr>
          <p:cNvSpPr/>
          <p:nvPr/>
        </p:nvSpPr>
        <p:spPr>
          <a:xfrm>
            <a:off x="6068616" y="5224136"/>
            <a:ext cx="150944" cy="1205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D5E4E1-A6AA-8E65-C30C-F3F80FB52CB8}"/>
              </a:ext>
            </a:extLst>
          </p:cNvPr>
          <p:cNvSpPr/>
          <p:nvPr/>
        </p:nvSpPr>
        <p:spPr>
          <a:xfrm>
            <a:off x="6674393" y="5224138"/>
            <a:ext cx="150944" cy="1205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60BFC2E-9A64-685B-5434-C67024EB06C1}"/>
              </a:ext>
            </a:extLst>
          </p:cNvPr>
          <p:cNvGrpSpPr/>
          <p:nvPr/>
        </p:nvGrpSpPr>
        <p:grpSpPr>
          <a:xfrm>
            <a:off x="9803234" y="5224136"/>
            <a:ext cx="418214" cy="627322"/>
            <a:chOff x="9803234" y="5224136"/>
            <a:chExt cx="418214" cy="62732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6413377-9F0E-666E-5B0E-4EF4EC5C016C}"/>
                </a:ext>
              </a:extLst>
            </p:cNvPr>
            <p:cNvSpPr/>
            <p:nvPr/>
          </p:nvSpPr>
          <p:spPr>
            <a:xfrm>
              <a:off x="9803234" y="5277300"/>
              <a:ext cx="418214" cy="57415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93A324E-BE14-0223-7061-8F5B73BE0F17}"/>
                </a:ext>
              </a:extLst>
            </p:cNvPr>
            <p:cNvSpPr/>
            <p:nvPr/>
          </p:nvSpPr>
          <p:spPr>
            <a:xfrm>
              <a:off x="9822508" y="5224136"/>
              <a:ext cx="150944" cy="12050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7CA19A2-6FF9-39D1-00B0-6B569362D857}"/>
                </a:ext>
              </a:extLst>
            </p:cNvPr>
            <p:cNvSpPr/>
            <p:nvPr/>
          </p:nvSpPr>
          <p:spPr>
            <a:xfrm>
              <a:off x="10022804" y="5234770"/>
              <a:ext cx="150944" cy="1205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3F7ABF71-889C-6B2E-C8E7-9C31DF11CF9E}"/>
              </a:ext>
            </a:extLst>
          </p:cNvPr>
          <p:cNvSpPr/>
          <p:nvPr/>
        </p:nvSpPr>
        <p:spPr>
          <a:xfrm>
            <a:off x="4600942" y="3371231"/>
            <a:ext cx="130555" cy="2997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014F167-A343-95E1-8F2E-BD55CC688FF7}"/>
              </a:ext>
            </a:extLst>
          </p:cNvPr>
          <p:cNvGrpSpPr/>
          <p:nvPr/>
        </p:nvGrpSpPr>
        <p:grpSpPr>
          <a:xfrm>
            <a:off x="3405993" y="3360276"/>
            <a:ext cx="563220" cy="602130"/>
            <a:chOff x="513927" y="3041292"/>
            <a:chExt cx="563220" cy="602130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FAD935-A826-05FA-98B4-7A200397DB3D}"/>
                </a:ext>
              </a:extLst>
            </p:cNvPr>
            <p:cNvGrpSpPr/>
            <p:nvPr/>
          </p:nvGrpSpPr>
          <p:grpSpPr>
            <a:xfrm>
              <a:off x="513927" y="3041292"/>
              <a:ext cx="563220" cy="467452"/>
              <a:chOff x="552893" y="3186603"/>
              <a:chExt cx="563220" cy="467452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9E575407-BAF2-F692-39BC-09BD61482048}"/>
                  </a:ext>
                </a:extLst>
              </p:cNvPr>
              <p:cNvSpPr/>
              <p:nvPr/>
            </p:nvSpPr>
            <p:spPr>
              <a:xfrm>
                <a:off x="552893" y="3186603"/>
                <a:ext cx="563220" cy="389480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5D01C03D-ACD3-EABB-22FA-2E504D72BB7A}"/>
                  </a:ext>
                </a:extLst>
              </p:cNvPr>
              <p:cNvSpPr/>
              <p:nvPr/>
            </p:nvSpPr>
            <p:spPr>
              <a:xfrm>
                <a:off x="648586" y="3508744"/>
                <a:ext cx="189614" cy="145311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703CB33F-1930-D6A1-967A-E0A2D7142266}"/>
                </a:ext>
              </a:extLst>
            </p:cNvPr>
            <p:cNvSpPr/>
            <p:nvPr/>
          </p:nvSpPr>
          <p:spPr>
            <a:xfrm>
              <a:off x="683161" y="3425455"/>
              <a:ext cx="45719" cy="21796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D60A123-4496-0430-30C9-FA14E87976AE}"/>
              </a:ext>
            </a:extLst>
          </p:cNvPr>
          <p:cNvSpPr txBox="1"/>
          <p:nvPr/>
        </p:nvSpPr>
        <p:spPr>
          <a:xfrm>
            <a:off x="3435669" y="3092145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USB-C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E1A3E2C-ED8A-ECDC-1D74-FCD2BA21692E}"/>
              </a:ext>
            </a:extLst>
          </p:cNvPr>
          <p:cNvSpPr/>
          <p:nvPr/>
        </p:nvSpPr>
        <p:spPr>
          <a:xfrm>
            <a:off x="3902159" y="3498119"/>
            <a:ext cx="776177" cy="192118"/>
          </a:xfrm>
          <a:custGeom>
            <a:avLst/>
            <a:gdLst>
              <a:gd name="connsiteX0" fmla="*/ 0 w 776177"/>
              <a:gd name="connsiteY0" fmla="*/ 0 h 192118"/>
              <a:gd name="connsiteX1" fmla="*/ 265814 w 776177"/>
              <a:gd name="connsiteY1" fmla="*/ 191386 h 192118"/>
              <a:gd name="connsiteX2" fmla="*/ 552893 w 776177"/>
              <a:gd name="connsiteY2" fmla="*/ 63795 h 192118"/>
              <a:gd name="connsiteX3" fmla="*/ 776177 w 776177"/>
              <a:gd name="connsiteY3" fmla="*/ 10632 h 19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177" h="192118">
                <a:moveTo>
                  <a:pt x="0" y="0"/>
                </a:moveTo>
                <a:cubicBezTo>
                  <a:pt x="86832" y="90377"/>
                  <a:pt x="173665" y="180754"/>
                  <a:pt x="265814" y="191386"/>
                </a:cubicBezTo>
                <a:cubicBezTo>
                  <a:pt x="357963" y="202019"/>
                  <a:pt x="467833" y="93921"/>
                  <a:pt x="552893" y="63795"/>
                </a:cubicBezTo>
                <a:cubicBezTo>
                  <a:pt x="637953" y="33669"/>
                  <a:pt x="707065" y="22150"/>
                  <a:pt x="776177" y="1063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12F6D85-A899-E624-6E67-8319DE51D9D3}"/>
              </a:ext>
            </a:extLst>
          </p:cNvPr>
          <p:cNvSpPr txBox="1"/>
          <p:nvPr/>
        </p:nvSpPr>
        <p:spPr>
          <a:xfrm>
            <a:off x="3222571" y="4091381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AC 110-240V</a:t>
            </a:r>
            <a:endParaRPr lang="en-GB" sz="11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FD0659-F0A5-F0D4-5D90-01AE4A4ED31C}"/>
              </a:ext>
            </a:extLst>
          </p:cNvPr>
          <p:cNvSpPr txBox="1"/>
          <p:nvPr/>
        </p:nvSpPr>
        <p:spPr>
          <a:xfrm>
            <a:off x="8016125" y="1772766"/>
            <a:ext cx="1373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RO-link 1..10 Gbps </a:t>
            </a:r>
          </a:p>
          <a:p>
            <a:r>
              <a:rPr lang="en-US" sz="1200" dirty="0"/>
              <a:t>to </a:t>
            </a:r>
            <a:r>
              <a:rPr lang="en-US" sz="1200" dirty="0" err="1">
                <a:solidFill>
                  <a:srgbClr val="FF0000"/>
                </a:solidFill>
              </a:rPr>
              <a:t>e</a:t>
            </a:r>
            <a:r>
              <a:rPr lang="en-US" sz="1200" dirty="0" err="1"/>
              <a:t>FEC</a:t>
            </a:r>
            <a:r>
              <a:rPr lang="en-US" sz="1200" dirty="0"/>
              <a:t> /  Laptop</a:t>
            </a:r>
          </a:p>
          <a:p>
            <a:r>
              <a:rPr lang="en-US" sz="1200" dirty="0"/>
              <a:t>Long distance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67A9A09-BBB9-6504-F4B6-765A1018E695}"/>
              </a:ext>
            </a:extLst>
          </p:cNvPr>
          <p:cNvSpPr/>
          <p:nvPr/>
        </p:nvSpPr>
        <p:spPr>
          <a:xfrm>
            <a:off x="4775126" y="3816231"/>
            <a:ext cx="212651" cy="1346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248BCFD-8C31-ADF6-EE86-48CAAA1B3663}"/>
              </a:ext>
            </a:extLst>
          </p:cNvPr>
          <p:cNvSpPr/>
          <p:nvPr/>
        </p:nvSpPr>
        <p:spPr>
          <a:xfrm>
            <a:off x="4820201" y="3965951"/>
            <a:ext cx="1415993" cy="1275907"/>
          </a:xfrm>
          <a:custGeom>
            <a:avLst/>
            <a:gdLst>
              <a:gd name="connsiteX0" fmla="*/ 70786 w 1415993"/>
              <a:gd name="connsiteY0" fmla="*/ 0 h 1275907"/>
              <a:gd name="connsiteX1" fmla="*/ 134581 w 1415993"/>
              <a:gd name="connsiteY1" fmla="*/ 680484 h 1275907"/>
              <a:gd name="connsiteX2" fmla="*/ 1293530 w 1415993"/>
              <a:gd name="connsiteY2" fmla="*/ 935666 h 1275907"/>
              <a:gd name="connsiteX3" fmla="*/ 1325428 w 1415993"/>
              <a:gd name="connsiteY3" fmla="*/ 1275907 h 1275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5993" h="1275907">
                <a:moveTo>
                  <a:pt x="70786" y="0"/>
                </a:moveTo>
                <a:cubicBezTo>
                  <a:pt x="788" y="262270"/>
                  <a:pt x="-69210" y="524540"/>
                  <a:pt x="134581" y="680484"/>
                </a:cubicBezTo>
                <a:cubicBezTo>
                  <a:pt x="338372" y="836428"/>
                  <a:pt x="1095056" y="836429"/>
                  <a:pt x="1293530" y="935666"/>
                </a:cubicBezTo>
                <a:cubicBezTo>
                  <a:pt x="1492004" y="1034903"/>
                  <a:pt x="1408716" y="1155405"/>
                  <a:pt x="1325428" y="127590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87F560C-4CD6-D27E-AEDF-5C3815221B9E}"/>
              </a:ext>
            </a:extLst>
          </p:cNvPr>
          <p:cNvSpPr/>
          <p:nvPr/>
        </p:nvSpPr>
        <p:spPr>
          <a:xfrm>
            <a:off x="5092773" y="3816231"/>
            <a:ext cx="212651" cy="1346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B50F9A3-8C25-62BB-2F02-AA2B89668258}"/>
              </a:ext>
            </a:extLst>
          </p:cNvPr>
          <p:cNvSpPr/>
          <p:nvPr/>
        </p:nvSpPr>
        <p:spPr>
          <a:xfrm>
            <a:off x="5922018" y="3838359"/>
            <a:ext cx="212651" cy="1346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81D3521-C8D4-5E43-718E-A9F8BA97A7E2}"/>
              </a:ext>
            </a:extLst>
          </p:cNvPr>
          <p:cNvSpPr/>
          <p:nvPr/>
        </p:nvSpPr>
        <p:spPr>
          <a:xfrm>
            <a:off x="5127010" y="3955319"/>
            <a:ext cx="1682337" cy="1286539"/>
          </a:xfrm>
          <a:custGeom>
            <a:avLst/>
            <a:gdLst>
              <a:gd name="connsiteX0" fmla="*/ 82954 w 1682337"/>
              <a:gd name="connsiteY0" fmla="*/ 0 h 1286539"/>
              <a:gd name="connsiteX1" fmla="*/ 72321 w 1682337"/>
              <a:gd name="connsiteY1" fmla="*/ 350874 h 1286539"/>
              <a:gd name="connsiteX2" fmla="*/ 859130 w 1682337"/>
              <a:gd name="connsiteY2" fmla="*/ 499730 h 1286539"/>
              <a:gd name="connsiteX3" fmla="*/ 1603409 w 1682337"/>
              <a:gd name="connsiteY3" fmla="*/ 637953 h 1286539"/>
              <a:gd name="connsiteX4" fmla="*/ 1624675 w 1682337"/>
              <a:gd name="connsiteY4" fmla="*/ 1286539 h 128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2337" h="1286539">
                <a:moveTo>
                  <a:pt x="82954" y="0"/>
                </a:moveTo>
                <a:cubicBezTo>
                  <a:pt x="12956" y="133793"/>
                  <a:pt x="-57042" y="267586"/>
                  <a:pt x="72321" y="350874"/>
                </a:cubicBezTo>
                <a:cubicBezTo>
                  <a:pt x="201684" y="434162"/>
                  <a:pt x="859130" y="499730"/>
                  <a:pt x="859130" y="499730"/>
                </a:cubicBezTo>
                <a:cubicBezTo>
                  <a:pt x="1114311" y="547576"/>
                  <a:pt x="1475818" y="506818"/>
                  <a:pt x="1603409" y="637953"/>
                </a:cubicBezTo>
                <a:cubicBezTo>
                  <a:pt x="1731000" y="769088"/>
                  <a:pt x="1677837" y="1027813"/>
                  <a:pt x="1624675" y="1286539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6CE7601-6893-324D-6F55-679F294391B3}"/>
              </a:ext>
            </a:extLst>
          </p:cNvPr>
          <p:cNvSpPr/>
          <p:nvPr/>
        </p:nvSpPr>
        <p:spPr>
          <a:xfrm>
            <a:off x="5961291" y="3987217"/>
            <a:ext cx="4345833" cy="1275907"/>
          </a:xfrm>
          <a:custGeom>
            <a:avLst/>
            <a:gdLst>
              <a:gd name="connsiteX0" fmla="*/ 78012 w 4345833"/>
              <a:gd name="connsiteY0" fmla="*/ 0 h 1275907"/>
              <a:gd name="connsiteX1" fmla="*/ 269398 w 4345833"/>
              <a:gd name="connsiteY1" fmla="*/ 255181 h 1275907"/>
              <a:gd name="connsiteX2" fmla="*/ 2289584 w 4345833"/>
              <a:gd name="connsiteY2" fmla="*/ 382772 h 1275907"/>
              <a:gd name="connsiteX3" fmla="*/ 4171547 w 4345833"/>
              <a:gd name="connsiteY3" fmla="*/ 510362 h 1275907"/>
              <a:gd name="connsiteX4" fmla="*/ 4150282 w 4345833"/>
              <a:gd name="connsiteY4" fmla="*/ 1275907 h 1275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5833" h="1275907">
                <a:moveTo>
                  <a:pt x="78012" y="0"/>
                </a:moveTo>
                <a:cubicBezTo>
                  <a:pt x="-10593" y="95693"/>
                  <a:pt x="-99197" y="191386"/>
                  <a:pt x="269398" y="255181"/>
                </a:cubicBezTo>
                <a:cubicBezTo>
                  <a:pt x="637993" y="318976"/>
                  <a:pt x="2289584" y="382772"/>
                  <a:pt x="2289584" y="382772"/>
                </a:cubicBezTo>
                <a:cubicBezTo>
                  <a:pt x="2939942" y="425302"/>
                  <a:pt x="3861431" y="361506"/>
                  <a:pt x="4171547" y="510362"/>
                </a:cubicBezTo>
                <a:cubicBezTo>
                  <a:pt x="4481663" y="659218"/>
                  <a:pt x="4315972" y="967562"/>
                  <a:pt x="4150282" y="127590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DA70BAC-A464-11DB-5C05-4FBF55019104}"/>
              </a:ext>
            </a:extLst>
          </p:cNvPr>
          <p:cNvSpPr txBox="1"/>
          <p:nvPr/>
        </p:nvSpPr>
        <p:spPr>
          <a:xfrm>
            <a:off x="5400909" y="3838359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1…8</a:t>
            </a:r>
            <a:endParaRPr lang="en-GB" sz="14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092DF5E-E301-A16F-81B9-5D2E43051E11}"/>
              </a:ext>
            </a:extLst>
          </p:cNvPr>
          <p:cNvSpPr/>
          <p:nvPr/>
        </p:nvSpPr>
        <p:spPr>
          <a:xfrm>
            <a:off x="8770386" y="3379293"/>
            <a:ext cx="130555" cy="2997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019B78A-1377-28B6-400F-E75E5B48FC47}"/>
              </a:ext>
            </a:extLst>
          </p:cNvPr>
          <p:cNvGrpSpPr/>
          <p:nvPr/>
        </p:nvGrpSpPr>
        <p:grpSpPr>
          <a:xfrm flipH="1">
            <a:off x="9436405" y="3316775"/>
            <a:ext cx="603436" cy="602130"/>
            <a:chOff x="513927" y="3041292"/>
            <a:chExt cx="563220" cy="60213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EB3C42F-E938-A32B-E10D-FC9904081FAE}"/>
                </a:ext>
              </a:extLst>
            </p:cNvPr>
            <p:cNvGrpSpPr/>
            <p:nvPr/>
          </p:nvGrpSpPr>
          <p:grpSpPr>
            <a:xfrm>
              <a:off x="513927" y="3041292"/>
              <a:ext cx="563220" cy="467452"/>
              <a:chOff x="552893" y="3186603"/>
              <a:chExt cx="563220" cy="467452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B587801A-2C1C-DDA7-786C-842514BB72C7}"/>
                  </a:ext>
                </a:extLst>
              </p:cNvPr>
              <p:cNvSpPr/>
              <p:nvPr/>
            </p:nvSpPr>
            <p:spPr>
              <a:xfrm>
                <a:off x="552893" y="3186603"/>
                <a:ext cx="563220" cy="389480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BAC898A5-407B-1ACA-1590-6E49588B5FCB}"/>
                  </a:ext>
                </a:extLst>
              </p:cNvPr>
              <p:cNvSpPr/>
              <p:nvPr/>
            </p:nvSpPr>
            <p:spPr>
              <a:xfrm>
                <a:off x="648586" y="3508744"/>
                <a:ext cx="189614" cy="145311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C3DE87F2-2865-505D-E023-B04921859B08}"/>
                </a:ext>
              </a:extLst>
            </p:cNvPr>
            <p:cNvSpPr/>
            <p:nvPr/>
          </p:nvSpPr>
          <p:spPr>
            <a:xfrm>
              <a:off x="683161" y="3425455"/>
              <a:ext cx="45719" cy="21796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052AC6F3-49F5-4EE4-DB17-9D24EB79293C}"/>
              </a:ext>
            </a:extLst>
          </p:cNvPr>
          <p:cNvSpPr txBox="1"/>
          <p:nvPr/>
        </p:nvSpPr>
        <p:spPr>
          <a:xfrm>
            <a:off x="9473846" y="3080955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USB-C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94BDAC35-1205-8B12-F92E-08D11E2BE34A}"/>
              </a:ext>
            </a:extLst>
          </p:cNvPr>
          <p:cNvSpPr/>
          <p:nvPr/>
        </p:nvSpPr>
        <p:spPr>
          <a:xfrm>
            <a:off x="4684165" y="3190251"/>
            <a:ext cx="1576086" cy="691500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Powerbox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40 W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EF7A074B-A591-07D3-94F2-FB3C89950AF8}"/>
              </a:ext>
            </a:extLst>
          </p:cNvPr>
          <p:cNvSpPr/>
          <p:nvPr/>
        </p:nvSpPr>
        <p:spPr>
          <a:xfrm>
            <a:off x="7221155" y="3214198"/>
            <a:ext cx="1576086" cy="691500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B0F0"/>
                </a:solidFill>
              </a:rPr>
              <a:t>d</a:t>
            </a:r>
            <a:r>
              <a:rPr lang="en-US" dirty="0" err="1">
                <a:solidFill>
                  <a:schemeClr val="tx1"/>
                </a:solidFill>
              </a:rPr>
              <a:t>FEC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9B3B2B2-9CDE-1438-BA08-57DFC9665DF8}"/>
              </a:ext>
            </a:extLst>
          </p:cNvPr>
          <p:cNvSpPr/>
          <p:nvPr/>
        </p:nvSpPr>
        <p:spPr>
          <a:xfrm>
            <a:off x="7421536" y="3218830"/>
            <a:ext cx="210100" cy="127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1530F54D-C6FB-54BF-AD22-7572F6D1F5FC}"/>
              </a:ext>
            </a:extLst>
          </p:cNvPr>
          <p:cNvSpPr/>
          <p:nvPr/>
        </p:nvSpPr>
        <p:spPr>
          <a:xfrm>
            <a:off x="7834382" y="2415333"/>
            <a:ext cx="171029" cy="14299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F3EE065-CE63-D6B9-C681-70BF1CFA246F}"/>
              </a:ext>
            </a:extLst>
          </p:cNvPr>
          <p:cNvSpPr txBox="1"/>
          <p:nvPr/>
        </p:nvSpPr>
        <p:spPr>
          <a:xfrm>
            <a:off x="4529321" y="4627402"/>
            <a:ext cx="94288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power cables</a:t>
            </a:r>
          </a:p>
          <a:p>
            <a:r>
              <a:rPr lang="en-US" sz="1100" dirty="0"/>
              <a:t>2..5m</a:t>
            </a:r>
            <a:endParaRPr lang="en-GB" sz="11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A77138A-6DD7-6755-DBF7-28B1902D519F}"/>
              </a:ext>
            </a:extLst>
          </p:cNvPr>
          <p:cNvSpPr txBox="1"/>
          <p:nvPr/>
        </p:nvSpPr>
        <p:spPr>
          <a:xfrm>
            <a:off x="7485732" y="4609221"/>
            <a:ext cx="110479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HDMI AD cables</a:t>
            </a:r>
          </a:p>
          <a:p>
            <a:r>
              <a:rPr lang="en-US" sz="1100" dirty="0"/>
              <a:t>2..5m</a:t>
            </a:r>
            <a:endParaRPr lang="en-GB" sz="11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5A3935C-48F8-E40D-54CB-C4AEB9EB4147}"/>
              </a:ext>
            </a:extLst>
          </p:cNvPr>
          <p:cNvSpPr txBox="1"/>
          <p:nvPr/>
        </p:nvSpPr>
        <p:spPr>
          <a:xfrm>
            <a:off x="2383900" y="5848266"/>
            <a:ext cx="1990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PBX </a:t>
            </a:r>
            <a:r>
              <a:rPr lang="en-US" dirty="0" err="1"/>
              <a:t>powerbox</a:t>
            </a:r>
            <a:r>
              <a:rPr lang="en-US" dirty="0"/>
              <a:t> (3D)</a:t>
            </a:r>
            <a:endParaRPr lang="en-GB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A812227-25B6-760B-05B5-66C1CC8A7136}"/>
              </a:ext>
            </a:extLst>
          </p:cNvPr>
          <p:cNvSpPr txBox="1"/>
          <p:nvPr/>
        </p:nvSpPr>
        <p:spPr>
          <a:xfrm>
            <a:off x="9834032" y="2300978"/>
            <a:ext cx="159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dFEC</a:t>
            </a:r>
            <a:r>
              <a:rPr lang="en-US" dirty="0"/>
              <a:t>  box  (3D)</a:t>
            </a:r>
            <a:endParaRPr lang="en-GB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9BDADC8-D0E5-F249-51AB-3AB33842F139}"/>
              </a:ext>
            </a:extLst>
          </p:cNvPr>
          <p:cNvSpPr txBox="1"/>
          <p:nvPr/>
        </p:nvSpPr>
        <p:spPr>
          <a:xfrm>
            <a:off x="214322" y="1637752"/>
            <a:ext cx="32597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>
                <a:solidFill>
                  <a:srgbClr val="00B0F0"/>
                </a:solidFill>
              </a:rPr>
              <a:t>d</a:t>
            </a:r>
            <a:r>
              <a:rPr lang="en-US" b="1" u="sng" dirty="0" err="1"/>
              <a:t>FEC’s</a:t>
            </a:r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portable / hand-sized boxes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state of art FPGA 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2 ..16  HDMI powered frontend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max. 2k channels/ </a:t>
            </a:r>
            <a:r>
              <a:rPr lang="en-GB" sz="1400" dirty="0" err="1"/>
              <a:t>dFEC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USB-C powered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SFP   for RO links copper or </a:t>
            </a:r>
            <a:r>
              <a:rPr lang="en-GB" sz="1400" dirty="0" err="1"/>
              <a:t>fiber</a:t>
            </a:r>
            <a:r>
              <a:rPr lang="en-GB" sz="1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switch for ethernet/</a:t>
            </a:r>
            <a:r>
              <a:rPr lang="en-GB" sz="1400" dirty="0" err="1"/>
              <a:t>DTCCe</a:t>
            </a:r>
            <a:r>
              <a:rPr lang="en-GB" sz="1400" dirty="0"/>
              <a:t> to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 optical clock link (plugin option)</a:t>
            </a:r>
          </a:p>
          <a:p>
            <a:endParaRPr lang="en-GB" sz="1400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4" name="3D Model 93">
                <a:extLst>
                  <a:ext uri="{FF2B5EF4-FFF2-40B4-BE49-F238E27FC236}">
                    <a16:creationId xmlns:a16="http://schemas.microsoft.com/office/drawing/2014/main" id="{4C5C30C1-180C-22CC-42FB-EDD9A56836E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528143" y="932538"/>
              <a:ext cx="5012624" cy="2501556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5012624" cy="2501556"/>
                    </a:xfrm>
                    <a:prstGeom prst="rect">
                      <a:avLst/>
                    </a:prstGeom>
                  </am3d:spPr>
                  <am3d:camera>
                    <am3d:pos x="0" y="0" z="6701859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96" d="1000000"/>
                    <am3d:preTrans dx="-16770331" dy="-7186762" dz="-17924401"/>
                    <am3d:scale>
                      <am3d:sx n="1000000" d="1000000"/>
                      <am3d:sy n="1000000" d="1000000"/>
                      <am3d:sz n="1000000" d="1000000"/>
                    </am3d:scale>
                    <am3d:rot ax="2814313" ay="1826651" az="170624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529797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4" name="3D Model 93">
                <a:extLst>
                  <a:ext uri="{FF2B5EF4-FFF2-40B4-BE49-F238E27FC236}">
                    <a16:creationId xmlns:a16="http://schemas.microsoft.com/office/drawing/2014/main" id="{4C5C30C1-180C-22CC-42FB-EDD9A56836E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8143" y="932538"/>
                <a:ext cx="5012624" cy="2501556"/>
              </a:xfrm>
              <a:prstGeom prst="rect">
                <a:avLst/>
              </a:prstGeom>
            </p:spPr>
          </p:pic>
        </mc:Fallback>
      </mc:AlternateContent>
      <p:sp>
        <p:nvSpPr>
          <p:cNvPr id="95" name="TextBox 94">
            <a:extLst>
              <a:ext uri="{FF2B5EF4-FFF2-40B4-BE49-F238E27FC236}">
                <a16:creationId xmlns:a16="http://schemas.microsoft.com/office/drawing/2014/main" id="{2C168B0A-CC5B-FE41-8752-5B0FA0BEDF99}"/>
              </a:ext>
            </a:extLst>
          </p:cNvPr>
          <p:cNvSpPr txBox="1"/>
          <p:nvPr/>
        </p:nvSpPr>
        <p:spPr>
          <a:xfrm>
            <a:off x="1258371" y="1144028"/>
            <a:ext cx="773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like classic FECs , can directly connect to  DAQ on Laptop via ethernet </a:t>
            </a:r>
            <a:endParaRPr lang="en-GB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7" name="3D Model 96">
                <a:extLst>
                  <a:ext uri="{FF2B5EF4-FFF2-40B4-BE49-F238E27FC236}">
                    <a16:creationId xmlns:a16="http://schemas.microsoft.com/office/drawing/2014/main" id="{CBDE3A4C-D710-B7B1-D74C-C70609E2078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067184" y="4451606"/>
              <a:ext cx="2494529" cy="1580503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494529" cy="1580503"/>
                    </a:xfrm>
                    <a:prstGeom prst="rect">
                      <a:avLst/>
                    </a:prstGeom>
                  </am3d:spPr>
                  <am3d:camera>
                    <am3d:pos x="0" y="0" z="5220604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24" d="1000000"/>
                    <am3d:preTrans dx="-18100065" dy="-2259011" dz="8484211"/>
                    <am3d:scale>
                      <am3d:sx n="1000000" d="1000000"/>
                      <am3d:sy n="1000000" d="1000000"/>
                      <am3d:sz n="1000000" d="1000000"/>
                    </am3d:scale>
                    <am3d:rot ax="1914478" ay="1546354" az="908881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68495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7" name="3D Model 96">
                <a:extLst>
                  <a:ext uri="{FF2B5EF4-FFF2-40B4-BE49-F238E27FC236}">
                    <a16:creationId xmlns:a16="http://schemas.microsoft.com/office/drawing/2014/main" id="{CBDE3A4C-D710-B7B1-D74C-C70609E2078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7184" y="4451606"/>
                <a:ext cx="2494529" cy="1580503"/>
              </a:xfrm>
              <a:prstGeom prst="rect">
                <a:avLst/>
              </a:prstGeom>
            </p:spPr>
          </p:pic>
        </mc:Fallback>
      </mc:AlternateContent>
      <p:sp>
        <p:nvSpPr>
          <p:cNvPr id="98" name="Date Placeholder 97">
            <a:extLst>
              <a:ext uri="{FF2B5EF4-FFF2-40B4-BE49-F238E27FC236}">
                <a16:creationId xmlns:a16="http://schemas.microsoft.com/office/drawing/2014/main" id="{64F7383D-BB1C-F014-C8D9-587E464C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99" name="Slide Number Placeholder 98">
            <a:extLst>
              <a:ext uri="{FF2B5EF4-FFF2-40B4-BE49-F238E27FC236}">
                <a16:creationId xmlns:a16="http://schemas.microsoft.com/office/drawing/2014/main" id="{FEF74214-7CEF-BAAD-49CD-56EC0CB9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21</a:t>
            </a:fld>
            <a:endParaRPr lang="en-GB"/>
          </a:p>
        </p:txBody>
      </p:sp>
      <p:sp>
        <p:nvSpPr>
          <p:cNvPr id="100" name="Footer Placeholder 99">
            <a:extLst>
              <a:ext uri="{FF2B5EF4-FFF2-40B4-BE49-F238E27FC236}">
                <a16:creationId xmlns:a16="http://schemas.microsoft.com/office/drawing/2014/main" id="{E8C6C6DF-87BC-3F47-F2F5-EFB5434BA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597384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E004A-7C9E-4DCB-9AE6-65DC988C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New, distributed, small detectors </a:t>
            </a:r>
          </a:p>
        </p:txBody>
      </p:sp>
      <p:pic>
        <p:nvPicPr>
          <p:cNvPr id="30" name="Picture 29" descr="A wire connected to a device&#10;&#10;Description automatically generated with medium confidence">
            <a:extLst>
              <a:ext uri="{FF2B5EF4-FFF2-40B4-BE49-F238E27FC236}">
                <a16:creationId xmlns:a16="http://schemas.microsoft.com/office/drawing/2014/main" id="{C15E5C86-9692-51D7-EE34-78F8247E6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514" y="1371600"/>
            <a:ext cx="7106008" cy="49842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B2F629F-850F-0EF9-D0AD-C64DF5C8B721}"/>
              </a:ext>
            </a:extLst>
          </p:cNvPr>
          <p:cNvSpPr txBox="1"/>
          <p:nvPr/>
        </p:nvSpPr>
        <p:spPr>
          <a:xfrm>
            <a:off x="2739341" y="2111430"/>
            <a:ext cx="120866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 switch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8C30EE-DEC4-9DBE-9E7D-05D93FE636F0}"/>
              </a:ext>
            </a:extLst>
          </p:cNvPr>
          <p:cNvSpPr txBox="1"/>
          <p:nvPr/>
        </p:nvSpPr>
        <p:spPr>
          <a:xfrm>
            <a:off x="1937455" y="3936331"/>
            <a:ext cx="801886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Online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D0BC92-7488-311A-EA12-6ED279DE9F8C}"/>
              </a:ext>
            </a:extLst>
          </p:cNvPr>
          <p:cNvCxnSpPr/>
          <p:nvPr/>
        </p:nvCxnSpPr>
        <p:spPr>
          <a:xfrm>
            <a:off x="7339173" y="2635076"/>
            <a:ext cx="881020" cy="9180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909DAD3-E805-C99B-0FB2-069AD34F7096}"/>
              </a:ext>
            </a:extLst>
          </p:cNvPr>
          <p:cNvSpPr txBox="1"/>
          <p:nvPr/>
        </p:nvSpPr>
        <p:spPr>
          <a:xfrm>
            <a:off x="7912893" y="2933628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000" b="1" dirty="0"/>
              <a:t>u</a:t>
            </a:r>
            <a:r>
              <a:rPr lang="en-US" sz="1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 </a:t>
            </a:r>
            <a:r>
              <a:rPr lang="en-US" sz="1000" b="1" dirty="0"/>
              <a:t>2k</a:t>
            </a:r>
            <a:r>
              <a:rPr lang="en-US" sz="1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endParaRPr lang="en-GB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651619-6811-DD20-42D2-D00256B10086}"/>
              </a:ext>
            </a:extLst>
          </p:cNvPr>
          <p:cNvSpPr txBox="1"/>
          <p:nvPr/>
        </p:nvSpPr>
        <p:spPr>
          <a:xfrm>
            <a:off x="5951771" y="3772408"/>
            <a:ext cx="182791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 dirty="0" err="1">
                <a:solidFill>
                  <a:srgbClr val="005993"/>
                </a:solidFill>
                <a:latin typeface="+mn-lt"/>
                <a:ea typeface="+mn-ea"/>
                <a:cs typeface="+mn-cs"/>
              </a:rPr>
              <a:t>d</a:t>
            </a:r>
            <a:r>
              <a:rPr lang="en-US" sz="126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FEC</a:t>
            </a:r>
            <a:r>
              <a:rPr lang="en-US" sz="12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(2, 8,16 links)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3F882D-464A-601C-444C-978D3D7FB204}"/>
              </a:ext>
            </a:extLst>
          </p:cNvPr>
          <p:cNvSpPr txBox="1"/>
          <p:nvPr/>
        </p:nvSpPr>
        <p:spPr>
          <a:xfrm>
            <a:off x="5174609" y="5658850"/>
            <a:ext cx="1043427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USB-C power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5A4E05-11C2-AC3B-73FE-D468E9ECC80F}"/>
              </a:ext>
            </a:extLst>
          </p:cNvPr>
          <p:cNvSpPr txBox="1"/>
          <p:nvPr/>
        </p:nvSpPr>
        <p:spPr>
          <a:xfrm>
            <a:off x="7391597" y="4116135"/>
            <a:ext cx="479618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980" i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HDMI</a:t>
            </a:r>
            <a:endParaRPr lang="en-GB" sz="1400" i="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0CFD87-F02E-A649-772A-2F2E2DBA367F}"/>
              </a:ext>
            </a:extLst>
          </p:cNvPr>
          <p:cNvSpPr txBox="1"/>
          <p:nvPr/>
        </p:nvSpPr>
        <p:spPr>
          <a:xfrm>
            <a:off x="4768784" y="3084650"/>
            <a:ext cx="20215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optical link (common clock) </a:t>
            </a:r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423164-5339-FACA-134D-8D77B9017464}"/>
              </a:ext>
            </a:extLst>
          </p:cNvPr>
          <p:cNvSpPr txBox="1"/>
          <p:nvPr/>
        </p:nvSpPr>
        <p:spPr>
          <a:xfrm>
            <a:off x="3273278" y="5245485"/>
            <a:ext cx="1540743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126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optical link Ethernet </a:t>
            </a:r>
            <a:endParaRPr lang="en-GB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662762C-1C09-CBD7-F48A-A58041F1D155}"/>
              </a:ext>
            </a:extLst>
          </p:cNvPr>
          <p:cNvCxnSpPr>
            <a:cxnSpLocks/>
          </p:cNvCxnSpPr>
          <p:nvPr/>
        </p:nvCxnSpPr>
        <p:spPr>
          <a:xfrm flipV="1">
            <a:off x="3988747" y="3589042"/>
            <a:ext cx="596592" cy="1692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37B4CB2-51CE-12A9-4BEA-68D199F9CEB7}"/>
              </a:ext>
            </a:extLst>
          </p:cNvPr>
          <p:cNvSpPr txBox="1"/>
          <p:nvPr/>
        </p:nvSpPr>
        <p:spPr>
          <a:xfrm>
            <a:off x="7510379" y="2100732"/>
            <a:ext cx="721672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98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Detector B</a:t>
            </a:r>
            <a:endParaRPr lang="en-GB" sz="1400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7A64CE4-CD10-4A2A-8EAF-0C31F5375C8C}"/>
              </a:ext>
            </a:extLst>
          </p:cNvPr>
          <p:cNvSpPr txBox="1"/>
          <p:nvPr/>
        </p:nvSpPr>
        <p:spPr>
          <a:xfrm>
            <a:off x="9628075" y="3834998"/>
            <a:ext cx="732893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0080">
              <a:spcAft>
                <a:spcPts val="600"/>
              </a:spcAft>
            </a:pPr>
            <a:r>
              <a:rPr lang="en-US" sz="98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Detector A</a:t>
            </a:r>
            <a:endParaRPr lang="en-GB" sz="1400" dirty="0"/>
          </a:p>
        </p:txBody>
      </p:sp>
      <p:sp>
        <p:nvSpPr>
          <p:cNvPr id="41" name="Date Placeholder 40">
            <a:extLst>
              <a:ext uri="{FF2B5EF4-FFF2-40B4-BE49-F238E27FC236}">
                <a16:creationId xmlns:a16="http://schemas.microsoft.com/office/drawing/2014/main" id="{917971FA-FAFD-B951-D366-56168A232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453C62DA-CAE1-A87D-2DEF-5818844B8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6310" y="6281935"/>
            <a:ext cx="4114800" cy="365125"/>
          </a:xfrm>
        </p:spPr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945D29A6-FD6E-D30D-E952-D7846BA4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0953" y="6348868"/>
            <a:ext cx="2743200" cy="365125"/>
          </a:xfrm>
        </p:spPr>
        <p:txBody>
          <a:bodyPr/>
          <a:lstStyle/>
          <a:p>
            <a:fld id="{C8CECD17-CD7C-41BD-A780-170691533C2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807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CBB8-0E8F-E6EE-CC1F-A3B144E13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systems DAQ </a:t>
            </a:r>
            <a:endParaRPr lang="en-GB" dirty="0"/>
          </a:p>
        </p:txBody>
      </p:sp>
      <p:pic>
        <p:nvPicPr>
          <p:cNvPr id="5" name="Picture 4" descr="A computer connected to a device&#10;&#10;Description automatically generated">
            <a:extLst>
              <a:ext uri="{FF2B5EF4-FFF2-40B4-BE49-F238E27FC236}">
                <a16:creationId xmlns:a16="http://schemas.microsoft.com/office/drawing/2014/main" id="{5739E712-CBE3-8E48-D476-BD9AA8669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04" y="1062560"/>
            <a:ext cx="7877792" cy="56589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5F2ACD-ABD0-6ED2-8386-2055748B3786}"/>
              </a:ext>
            </a:extLst>
          </p:cNvPr>
          <p:cNvSpPr txBox="1"/>
          <p:nvPr/>
        </p:nvSpPr>
        <p:spPr>
          <a:xfrm>
            <a:off x="5013337" y="2336514"/>
            <a:ext cx="1647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 switch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B2C0C7-38D8-32FC-0AE8-2A4C5CD0BCC5}"/>
              </a:ext>
            </a:extLst>
          </p:cNvPr>
          <p:cNvSpPr txBox="1"/>
          <p:nvPr/>
        </p:nvSpPr>
        <p:spPr>
          <a:xfrm>
            <a:off x="71719" y="2407528"/>
            <a:ext cx="222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ESS DAQ and Controls</a:t>
            </a:r>
          </a:p>
          <a:p>
            <a:r>
              <a:rPr lang="en-US" dirty="0"/>
              <a:t>on Laptop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D41B63-0D05-26C7-3AD9-66CD6F1F4542}"/>
              </a:ext>
            </a:extLst>
          </p:cNvPr>
          <p:cNvSpPr txBox="1"/>
          <p:nvPr/>
        </p:nvSpPr>
        <p:spPr>
          <a:xfrm>
            <a:off x="1287978" y="5327671"/>
            <a:ext cx="2556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Ethernet / USB-C adapter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7F97A-167F-5C3B-822C-ACD93113A87E}"/>
              </a:ext>
            </a:extLst>
          </p:cNvPr>
          <p:cNvSpPr txBox="1"/>
          <p:nvPr/>
        </p:nvSpPr>
        <p:spPr>
          <a:xfrm>
            <a:off x="3987623" y="5679253"/>
            <a:ext cx="2711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SFP network cables / fibers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5D8268-76AB-F106-38D9-3D42DF98A537}"/>
              </a:ext>
            </a:extLst>
          </p:cNvPr>
          <p:cNvSpPr txBox="1"/>
          <p:nvPr/>
        </p:nvSpPr>
        <p:spPr>
          <a:xfrm>
            <a:off x="7698585" y="1934801"/>
            <a:ext cx="138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d</a:t>
            </a:r>
            <a:r>
              <a:rPr lang="en-US" dirty="0" err="1"/>
              <a:t>FEC</a:t>
            </a:r>
            <a:r>
              <a:rPr lang="en-US" dirty="0"/>
              <a:t> = </a:t>
            </a:r>
            <a:r>
              <a:rPr lang="en-US" dirty="0" err="1"/>
              <a:t>uROC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D8657CC-9E58-86A5-A7E7-88BB81D38475}"/>
              </a:ext>
            </a:extLst>
          </p:cNvPr>
          <p:cNvCxnSpPr>
            <a:cxnSpLocks/>
          </p:cNvCxnSpPr>
          <p:nvPr/>
        </p:nvCxnSpPr>
        <p:spPr>
          <a:xfrm flipV="1">
            <a:off x="2453904" y="4475532"/>
            <a:ext cx="1899387" cy="929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8AA52E6-4D14-DA55-C60B-42262B15610A}"/>
              </a:ext>
            </a:extLst>
          </p:cNvPr>
          <p:cNvSpPr txBox="1"/>
          <p:nvPr/>
        </p:nvSpPr>
        <p:spPr>
          <a:xfrm>
            <a:off x="932348" y="1514871"/>
            <a:ext cx="7186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d</a:t>
            </a:r>
            <a:r>
              <a:rPr lang="en-US" dirty="0" err="1"/>
              <a:t>FEC</a:t>
            </a:r>
            <a:r>
              <a:rPr lang="en-US" dirty="0"/>
              <a:t>  FW  will be adapted to work with  ESS- DAQ  like classic FEC  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8A1EB5-DB72-8151-3FAC-EBE8FA63B8C7}"/>
              </a:ext>
            </a:extLst>
          </p:cNvPr>
          <p:cNvSpPr/>
          <p:nvPr/>
        </p:nvSpPr>
        <p:spPr>
          <a:xfrm>
            <a:off x="9819443" y="2376493"/>
            <a:ext cx="1664920" cy="124240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10E01B-CA36-7C84-77EE-303518446988}"/>
              </a:ext>
            </a:extLst>
          </p:cNvPr>
          <p:cNvSpPr txBox="1"/>
          <p:nvPr/>
        </p:nvSpPr>
        <p:spPr>
          <a:xfrm>
            <a:off x="10114563" y="2339981"/>
            <a:ext cx="141211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Small Detector</a:t>
            </a:r>
          </a:p>
          <a:p>
            <a:r>
              <a:rPr lang="en-US" sz="1200" dirty="0"/>
              <a:t>GEM</a:t>
            </a:r>
          </a:p>
          <a:p>
            <a:r>
              <a:rPr lang="en-US" sz="1200" dirty="0"/>
              <a:t>MM</a:t>
            </a:r>
          </a:p>
          <a:p>
            <a:r>
              <a:rPr lang="en-US" sz="1200" dirty="0" err="1"/>
              <a:t>SiPM</a:t>
            </a:r>
            <a:endParaRPr lang="en-US" sz="1200" dirty="0"/>
          </a:p>
          <a:p>
            <a:r>
              <a:rPr lang="en-US" sz="1200" dirty="0"/>
              <a:t>…</a:t>
            </a:r>
          </a:p>
          <a:p>
            <a:r>
              <a:rPr lang="en-US" sz="1200" dirty="0"/>
              <a:t>256 channels</a:t>
            </a:r>
            <a:endParaRPr lang="en-GB" sz="12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634B6D-3FB8-DF4A-B8D1-63D2E12B1B7F}"/>
              </a:ext>
            </a:extLst>
          </p:cNvPr>
          <p:cNvGrpSpPr/>
          <p:nvPr/>
        </p:nvGrpSpPr>
        <p:grpSpPr>
          <a:xfrm rot="16200000">
            <a:off x="9815977" y="2775170"/>
            <a:ext cx="230401" cy="402204"/>
            <a:chOff x="9803234" y="5224136"/>
            <a:chExt cx="418214" cy="62732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501BB97-CF3D-1A3E-2D6A-C8A668A007A2}"/>
                </a:ext>
              </a:extLst>
            </p:cNvPr>
            <p:cNvSpPr/>
            <p:nvPr/>
          </p:nvSpPr>
          <p:spPr>
            <a:xfrm>
              <a:off x="9803234" y="5277300"/>
              <a:ext cx="418214" cy="57415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A524B-7233-B414-3A6F-760E25978A69}"/>
                </a:ext>
              </a:extLst>
            </p:cNvPr>
            <p:cNvSpPr/>
            <p:nvPr/>
          </p:nvSpPr>
          <p:spPr>
            <a:xfrm>
              <a:off x="9822508" y="5224136"/>
              <a:ext cx="150944" cy="12050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DA0DC7-0124-01DE-AF0B-F2F68A2B1F3E}"/>
                </a:ext>
              </a:extLst>
            </p:cNvPr>
            <p:cNvSpPr/>
            <p:nvPr/>
          </p:nvSpPr>
          <p:spPr>
            <a:xfrm>
              <a:off x="10022804" y="5234770"/>
              <a:ext cx="150944" cy="1205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657F66-26F3-17BE-9018-5D4919FC4597}"/>
              </a:ext>
            </a:extLst>
          </p:cNvPr>
          <p:cNvGrpSpPr/>
          <p:nvPr/>
        </p:nvGrpSpPr>
        <p:grpSpPr>
          <a:xfrm rot="16200000">
            <a:off x="9813739" y="3029042"/>
            <a:ext cx="230401" cy="402204"/>
            <a:chOff x="9803234" y="5224136"/>
            <a:chExt cx="418214" cy="62732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678B609-7889-3EDE-B646-CD71DA328370}"/>
                </a:ext>
              </a:extLst>
            </p:cNvPr>
            <p:cNvSpPr/>
            <p:nvPr/>
          </p:nvSpPr>
          <p:spPr>
            <a:xfrm>
              <a:off x="9803234" y="5277300"/>
              <a:ext cx="418214" cy="57415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7DC0D65-1BAF-F29A-9DFE-E53EFE69086D}"/>
                </a:ext>
              </a:extLst>
            </p:cNvPr>
            <p:cNvSpPr/>
            <p:nvPr/>
          </p:nvSpPr>
          <p:spPr>
            <a:xfrm>
              <a:off x="9822508" y="5224136"/>
              <a:ext cx="150944" cy="12050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59227E7-F261-0C52-AAE9-D1C135C57265}"/>
                </a:ext>
              </a:extLst>
            </p:cNvPr>
            <p:cNvSpPr/>
            <p:nvPr/>
          </p:nvSpPr>
          <p:spPr>
            <a:xfrm>
              <a:off x="10022804" y="5234770"/>
              <a:ext cx="150944" cy="12050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01D2158-D967-0F7E-77C5-5C35430B9991}"/>
              </a:ext>
            </a:extLst>
          </p:cNvPr>
          <p:cNvSpPr txBox="1"/>
          <p:nvPr/>
        </p:nvSpPr>
        <p:spPr>
          <a:xfrm>
            <a:off x="7448517" y="5963576"/>
            <a:ext cx="155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other </a:t>
            </a:r>
            <a:r>
              <a:rPr lang="en-US" dirty="0" err="1">
                <a:solidFill>
                  <a:srgbClr val="00B0F0"/>
                </a:solidFill>
              </a:rPr>
              <a:t>d</a:t>
            </a:r>
            <a:r>
              <a:rPr lang="en-US" dirty="0" err="1"/>
              <a:t>FECs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01895C-7631-BEEB-A564-223E4E846989}"/>
              </a:ext>
            </a:extLst>
          </p:cNvPr>
          <p:cNvSpPr txBox="1"/>
          <p:nvPr/>
        </p:nvSpPr>
        <p:spPr>
          <a:xfrm>
            <a:off x="9759245" y="2878562"/>
            <a:ext cx="4491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VMM</a:t>
            </a:r>
            <a:endParaRPr lang="en-GB" sz="9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195468-6673-5A07-6EE6-B6F8C8E5EA86}"/>
              </a:ext>
            </a:extLst>
          </p:cNvPr>
          <p:cNvSpPr txBox="1"/>
          <p:nvPr/>
        </p:nvSpPr>
        <p:spPr>
          <a:xfrm>
            <a:off x="9748359" y="3145476"/>
            <a:ext cx="4491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VMM</a:t>
            </a:r>
            <a:endParaRPr lang="en-GB" sz="900" dirty="0"/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FAD80BFF-ABA7-3DCC-447A-7FD51086D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958F9421-B2EA-D157-1757-B025C39D2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23</a:t>
            </a:fld>
            <a:endParaRPr lang="en-GB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6259ECAB-11EC-3986-6442-C016CF185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CE6609-066F-49AB-0F0F-F4B9BC0126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24" y="3097231"/>
            <a:ext cx="2001276" cy="150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17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79F35-6622-5793-91EA-6FC80FF37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61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The next step: </a:t>
            </a:r>
            <a:r>
              <a:rPr lang="en-US" sz="2400" dirty="0" err="1">
                <a:solidFill>
                  <a:srgbClr val="00B0F0"/>
                </a:solidFill>
              </a:rPr>
              <a:t>d</a:t>
            </a:r>
            <a:r>
              <a:rPr lang="en-US" sz="4000" dirty="0" err="1"/>
              <a:t>FECs</a:t>
            </a:r>
            <a:r>
              <a:rPr lang="en-US" sz="4000" dirty="0"/>
              <a:t> for medium-sized detectors</a:t>
            </a:r>
            <a:endParaRPr lang="en-GB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FC610-1443-F70D-703F-FD4B4C6B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C502B-5DA5-E05C-C96C-3F38DC81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E7FEE-703A-5972-9AD9-A480AA24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24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7AABFA-76B6-547F-D54F-518EBA7C4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168" y="1763782"/>
            <a:ext cx="9055768" cy="45925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2C4452-06E7-E040-B0D6-28346FB4BF2C}"/>
              </a:ext>
            </a:extLst>
          </p:cNvPr>
          <p:cNvSpPr txBox="1"/>
          <p:nvPr/>
        </p:nvSpPr>
        <p:spPr>
          <a:xfrm>
            <a:off x="3356746" y="1394450"/>
            <a:ext cx="5702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Readout &amp; DAQ  of  N x  2k detector channels via </a:t>
            </a:r>
            <a:r>
              <a:rPr lang="en-US" dirty="0" err="1"/>
              <a:t>maxiROC</a:t>
            </a:r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122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38264-84E6-80BA-ECB7-C782A8E00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258" y="32756"/>
            <a:ext cx="10515600" cy="1325563"/>
          </a:xfrm>
        </p:spPr>
        <p:txBody>
          <a:bodyPr/>
          <a:lstStyle/>
          <a:p>
            <a:r>
              <a:rPr lang="en-US" dirty="0"/>
              <a:t>the full plan: Scalable Readout Architecture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80E529-239D-B1DC-4494-FA4B9935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BBBCD9-FD75-5A04-88F7-4970A2EE2B76}"/>
              </a:ext>
            </a:extLst>
          </p:cNvPr>
          <p:cNvSpPr/>
          <p:nvPr/>
        </p:nvSpPr>
        <p:spPr>
          <a:xfrm>
            <a:off x="4239866" y="2256597"/>
            <a:ext cx="2057400" cy="7156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dirty="0" err="1">
                <a:solidFill>
                  <a:schemeClr val="tx1"/>
                </a:solidFill>
              </a:rPr>
              <a:t>FEC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A692D4-9109-98B9-0981-3A766C801F25}"/>
              </a:ext>
            </a:extLst>
          </p:cNvPr>
          <p:cNvSpPr/>
          <p:nvPr/>
        </p:nvSpPr>
        <p:spPr>
          <a:xfrm>
            <a:off x="3149267" y="4004270"/>
            <a:ext cx="561561" cy="5144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B0F0"/>
                </a:solidFill>
              </a:rPr>
              <a:t>d</a:t>
            </a:r>
            <a:r>
              <a:rPr lang="en-US" sz="1200" dirty="0" err="1">
                <a:solidFill>
                  <a:schemeClr val="tx1"/>
                </a:solidFill>
              </a:rPr>
              <a:t>FEC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8x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A9BB13-F033-96E4-A51A-A8D8AEB88F21}"/>
              </a:ext>
            </a:extLst>
          </p:cNvPr>
          <p:cNvSpPr/>
          <p:nvPr/>
        </p:nvSpPr>
        <p:spPr>
          <a:xfrm>
            <a:off x="3779083" y="4004271"/>
            <a:ext cx="561561" cy="5144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Classic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FEC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371ABF-F829-5F12-9A34-524DFA7407F5}"/>
              </a:ext>
            </a:extLst>
          </p:cNvPr>
          <p:cNvSpPr/>
          <p:nvPr/>
        </p:nvSpPr>
        <p:spPr>
          <a:xfrm>
            <a:off x="4707005" y="4011576"/>
            <a:ext cx="561561" cy="5144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B0F0"/>
                </a:solidFill>
              </a:rPr>
              <a:t>d</a:t>
            </a:r>
            <a:r>
              <a:rPr lang="en-US" sz="1400" dirty="0" err="1">
                <a:solidFill>
                  <a:schemeClr val="tx1"/>
                </a:solidFill>
              </a:rPr>
              <a:t>FEC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2x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7151CA-52E1-B992-2514-23244AC328D1}"/>
              </a:ext>
            </a:extLst>
          </p:cNvPr>
          <p:cNvSpPr/>
          <p:nvPr/>
        </p:nvSpPr>
        <p:spPr>
          <a:xfrm>
            <a:off x="8975447" y="3993015"/>
            <a:ext cx="561561" cy="5144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B0F0"/>
                </a:solidFill>
              </a:rPr>
              <a:t>d</a:t>
            </a:r>
            <a:r>
              <a:rPr lang="en-US" sz="1200" dirty="0" err="1">
                <a:solidFill>
                  <a:schemeClr val="tx1"/>
                </a:solidFill>
              </a:rPr>
              <a:t>FEC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16x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25B5EA-6CAF-CD02-DA23-813283DBD778}"/>
              </a:ext>
            </a:extLst>
          </p:cNvPr>
          <p:cNvSpPr/>
          <p:nvPr/>
        </p:nvSpPr>
        <p:spPr>
          <a:xfrm>
            <a:off x="2951792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05F78C-692B-C2E7-BF19-DC2EC72C09E9}"/>
              </a:ext>
            </a:extLst>
          </p:cNvPr>
          <p:cNvSpPr/>
          <p:nvPr/>
        </p:nvSpPr>
        <p:spPr>
          <a:xfrm>
            <a:off x="2564231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F2D9FC-9998-EC0C-1833-AE5C4CC72F52}"/>
              </a:ext>
            </a:extLst>
          </p:cNvPr>
          <p:cNvSpPr/>
          <p:nvPr/>
        </p:nvSpPr>
        <p:spPr>
          <a:xfrm>
            <a:off x="3513353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B370AF-773C-CF5F-F274-94ED6664DF2A}"/>
              </a:ext>
            </a:extLst>
          </p:cNvPr>
          <p:cNvSpPr txBox="1"/>
          <p:nvPr/>
        </p:nvSpPr>
        <p:spPr>
          <a:xfrm>
            <a:off x="6548583" y="4930408"/>
            <a:ext cx="98937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frontend-ASIC</a:t>
            </a:r>
          </a:p>
          <a:p>
            <a:r>
              <a:rPr lang="en-US" sz="1100" dirty="0"/>
              <a:t>carriers</a:t>
            </a:r>
          </a:p>
          <a:p>
            <a:r>
              <a:rPr lang="en-US" sz="1100" dirty="0"/>
              <a:t>on detectors</a:t>
            </a:r>
            <a:endParaRPr lang="en-GB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01930F-0F30-81CF-F700-B00896EB8C52}"/>
              </a:ext>
            </a:extLst>
          </p:cNvPr>
          <p:cNvSpPr txBox="1"/>
          <p:nvPr/>
        </p:nvSpPr>
        <p:spPr>
          <a:xfrm>
            <a:off x="6446058" y="418837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C40877-E7F4-26E8-74A0-9A012B1EE868}"/>
              </a:ext>
            </a:extLst>
          </p:cNvPr>
          <p:cNvSpPr txBox="1"/>
          <p:nvPr/>
        </p:nvSpPr>
        <p:spPr>
          <a:xfrm>
            <a:off x="3149267" y="4891491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 . </a:t>
            </a:r>
            <a:endParaRPr lang="en-GB" dirty="0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CDEFBB83-195E-9810-990C-17DE581AF0A0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5400000">
            <a:off x="4608494" y="3351504"/>
            <a:ext cx="1039364" cy="28078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1450CF7-6A8A-BDF7-40E3-0CE1C2C01E06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3929320" y="3063002"/>
            <a:ext cx="1071813" cy="810724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69E0460A-B097-3610-1120-96D649CE5F3C}"/>
              </a:ext>
            </a:extLst>
          </p:cNvPr>
          <p:cNvCxnSpPr>
            <a:cxnSpLocks/>
          </p:cNvCxnSpPr>
          <p:nvPr/>
        </p:nvCxnSpPr>
        <p:spPr>
          <a:xfrm rot="5400000">
            <a:off x="3472292" y="2989882"/>
            <a:ext cx="1101427" cy="986986"/>
          </a:xfrm>
          <a:prstGeom prst="bentConnector3">
            <a:avLst>
              <a:gd name="adj1" fmla="val 32855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1F4A1C1F-ED84-95B8-01F3-B77E71515103}"/>
              </a:ext>
            </a:extLst>
          </p:cNvPr>
          <p:cNvCxnSpPr>
            <a:cxnSpLocks/>
          </p:cNvCxnSpPr>
          <p:nvPr/>
        </p:nvCxnSpPr>
        <p:spPr>
          <a:xfrm rot="16200000" flipV="1">
            <a:off x="7128893" y="1865680"/>
            <a:ext cx="1049302" cy="320536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EAB1E42-71BC-4A1A-B574-800AFADAA74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67480" y="4424771"/>
            <a:ext cx="477887" cy="66585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BF100BDD-82B2-CF41-1FD4-4B910B2756E0}"/>
              </a:ext>
            </a:extLst>
          </p:cNvPr>
          <p:cNvCxnSpPr>
            <a:cxnSpLocks/>
            <a:endCxn id="6" idx="2"/>
          </p:cNvCxnSpPr>
          <p:nvPr/>
        </p:nvCxnSpPr>
        <p:spPr>
          <a:xfrm rot="5400000" flipH="1" flipV="1">
            <a:off x="3012287" y="4570720"/>
            <a:ext cx="469724" cy="365798"/>
          </a:xfrm>
          <a:prstGeom prst="bentConnector3">
            <a:avLst>
              <a:gd name="adj1" fmla="val 2460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427A3206-1860-E253-1759-016EBDF21E93}"/>
              </a:ext>
            </a:extLst>
          </p:cNvPr>
          <p:cNvCxnSpPr>
            <a:stCxn id="15" idx="0"/>
          </p:cNvCxnSpPr>
          <p:nvPr/>
        </p:nvCxnSpPr>
        <p:spPr>
          <a:xfrm rot="16200000" flipV="1">
            <a:off x="3348657" y="4732555"/>
            <a:ext cx="470580" cy="5759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CFAF07F8-1FB5-ADCD-79E7-C2119B51E7B0}"/>
              </a:ext>
            </a:extLst>
          </p:cNvPr>
          <p:cNvSpPr/>
          <p:nvPr/>
        </p:nvSpPr>
        <p:spPr>
          <a:xfrm>
            <a:off x="9081939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8BF1EB9-2DA8-839B-75CB-12DE434759B1}"/>
              </a:ext>
            </a:extLst>
          </p:cNvPr>
          <p:cNvSpPr/>
          <p:nvPr/>
        </p:nvSpPr>
        <p:spPr>
          <a:xfrm>
            <a:off x="8806161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093BF0B-0B89-56B1-D5C1-3829CECCB1CE}"/>
              </a:ext>
            </a:extLst>
          </p:cNvPr>
          <p:cNvSpPr/>
          <p:nvPr/>
        </p:nvSpPr>
        <p:spPr>
          <a:xfrm>
            <a:off x="9976970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DFC35E0-9FCB-1DF9-354F-90734C62D7D8}"/>
              </a:ext>
            </a:extLst>
          </p:cNvPr>
          <p:cNvSpPr/>
          <p:nvPr/>
        </p:nvSpPr>
        <p:spPr>
          <a:xfrm>
            <a:off x="8525163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3E3EC5F-981D-9DF1-014D-DCC60FF23A2D}"/>
              </a:ext>
            </a:extLst>
          </p:cNvPr>
          <p:cNvSpPr/>
          <p:nvPr/>
        </p:nvSpPr>
        <p:spPr>
          <a:xfrm>
            <a:off x="8249385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F04422B-9D6C-C250-8344-A2E222B757DB}"/>
              </a:ext>
            </a:extLst>
          </p:cNvPr>
          <p:cNvSpPr/>
          <p:nvPr/>
        </p:nvSpPr>
        <p:spPr>
          <a:xfrm>
            <a:off x="10918726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604849C-C8B5-52C0-232E-E3B4168A3549}"/>
              </a:ext>
            </a:extLst>
          </p:cNvPr>
          <p:cNvSpPr/>
          <p:nvPr/>
        </p:nvSpPr>
        <p:spPr>
          <a:xfrm>
            <a:off x="9688606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B609425-FB9E-30B7-764C-9B67901BD5CB}"/>
              </a:ext>
            </a:extLst>
          </p:cNvPr>
          <p:cNvSpPr/>
          <p:nvPr/>
        </p:nvSpPr>
        <p:spPr>
          <a:xfrm>
            <a:off x="9412828" y="4983008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80C3A5C-BEE1-9093-975A-04364D733BC7}"/>
              </a:ext>
            </a:extLst>
          </p:cNvPr>
          <p:cNvSpPr txBox="1"/>
          <p:nvPr/>
        </p:nvSpPr>
        <p:spPr>
          <a:xfrm>
            <a:off x="10354584" y="4876314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 . </a:t>
            </a:r>
            <a:endParaRPr lang="en-GB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562C5E7-D683-9E5D-72B9-2089AD091000}"/>
              </a:ext>
            </a:extLst>
          </p:cNvPr>
          <p:cNvSpPr/>
          <p:nvPr/>
        </p:nvSpPr>
        <p:spPr>
          <a:xfrm>
            <a:off x="4709771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6E9D52-58A2-8055-B060-6D35146CEBF0}"/>
              </a:ext>
            </a:extLst>
          </p:cNvPr>
          <p:cNvSpPr/>
          <p:nvPr/>
        </p:nvSpPr>
        <p:spPr>
          <a:xfrm>
            <a:off x="5047922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2AC9C5F-3DFB-76FB-26E5-12582826B787}"/>
              </a:ext>
            </a:extLst>
          </p:cNvPr>
          <p:cNvCxnSpPr>
            <a:stCxn id="64" idx="0"/>
          </p:cNvCxnSpPr>
          <p:nvPr/>
        </p:nvCxnSpPr>
        <p:spPr>
          <a:xfrm flipH="1" flipV="1">
            <a:off x="4809162" y="4507502"/>
            <a:ext cx="1" cy="489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E2BF78D-0D0A-B533-69C4-FD32C77FD860}"/>
              </a:ext>
            </a:extLst>
          </p:cNvPr>
          <p:cNvCxnSpPr>
            <a:stCxn id="65" idx="0"/>
          </p:cNvCxnSpPr>
          <p:nvPr/>
        </p:nvCxnSpPr>
        <p:spPr>
          <a:xfrm flipH="1" flipV="1">
            <a:off x="5145464" y="4516783"/>
            <a:ext cx="1850" cy="479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72E6C025-2D8B-79D4-E9BF-7E263631C1D6}"/>
              </a:ext>
            </a:extLst>
          </p:cNvPr>
          <p:cNvCxnSpPr>
            <a:stCxn id="60" idx="0"/>
            <a:endCxn id="9" idx="2"/>
          </p:cNvCxnSpPr>
          <p:nvPr/>
        </p:nvCxnSpPr>
        <p:spPr>
          <a:xfrm rot="16200000" flipV="1">
            <a:off x="9899420" y="3864310"/>
            <a:ext cx="475506" cy="1761890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D9848B0-0EE0-2883-1B60-D6BFC587201A}"/>
              </a:ext>
            </a:extLst>
          </p:cNvPr>
          <p:cNvCxnSpPr>
            <a:stCxn id="59" idx="0"/>
            <a:endCxn id="9" idx="2"/>
          </p:cNvCxnSpPr>
          <p:nvPr/>
        </p:nvCxnSpPr>
        <p:spPr>
          <a:xfrm rot="5400000" flipH="1" flipV="1">
            <a:off x="8564749" y="4291530"/>
            <a:ext cx="475506" cy="907451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6E3CAB90-9FF5-8D35-F30D-47AF6BF9C054}"/>
              </a:ext>
            </a:extLst>
          </p:cNvPr>
          <p:cNvCxnSpPr>
            <a:cxnSpLocks/>
          </p:cNvCxnSpPr>
          <p:nvPr/>
        </p:nvCxnSpPr>
        <p:spPr>
          <a:xfrm>
            <a:off x="5842823" y="1963906"/>
            <a:ext cx="0" cy="282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ABE8356-0E78-6062-061A-707A63E4018C}"/>
              </a:ext>
            </a:extLst>
          </p:cNvPr>
          <p:cNvCxnSpPr>
            <a:cxnSpLocks/>
          </p:cNvCxnSpPr>
          <p:nvPr/>
        </p:nvCxnSpPr>
        <p:spPr>
          <a:xfrm>
            <a:off x="5544879" y="1963906"/>
            <a:ext cx="0" cy="282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0DAD0422-F60C-0B1E-0254-88A49E613637}"/>
              </a:ext>
            </a:extLst>
          </p:cNvPr>
          <p:cNvSpPr/>
          <p:nvPr/>
        </p:nvSpPr>
        <p:spPr>
          <a:xfrm>
            <a:off x="5816975" y="1168677"/>
            <a:ext cx="951388" cy="34234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Online</a:t>
            </a:r>
            <a:endParaRPr lang="en-GB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8E0115-84A2-9332-4275-2291E7504F64}"/>
              </a:ext>
            </a:extLst>
          </p:cNvPr>
          <p:cNvSpPr/>
          <p:nvPr/>
        </p:nvSpPr>
        <p:spPr>
          <a:xfrm>
            <a:off x="6529072" y="2256597"/>
            <a:ext cx="2057400" cy="7156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23D195F-FE76-E28F-01C8-683B21C5A9F9}"/>
              </a:ext>
            </a:extLst>
          </p:cNvPr>
          <p:cNvSpPr/>
          <p:nvPr/>
        </p:nvSpPr>
        <p:spPr>
          <a:xfrm>
            <a:off x="5422625" y="1710014"/>
            <a:ext cx="1806850" cy="26944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SWITCH</a:t>
            </a:r>
            <a:endParaRPr lang="en-GB" dirty="0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C535586-48D5-E42A-8D7E-A827144DC2E0}"/>
              </a:ext>
            </a:extLst>
          </p:cNvPr>
          <p:cNvCxnSpPr>
            <a:cxnSpLocks/>
            <a:stCxn id="80" idx="2"/>
            <a:endCxn id="83" idx="0"/>
          </p:cNvCxnSpPr>
          <p:nvPr/>
        </p:nvCxnSpPr>
        <p:spPr>
          <a:xfrm>
            <a:off x="6292669" y="1511023"/>
            <a:ext cx="33381" cy="19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133F38D-8259-9EC0-EF30-B666632B81BE}"/>
              </a:ext>
            </a:extLst>
          </p:cNvPr>
          <p:cNvCxnSpPr>
            <a:cxnSpLocks/>
          </p:cNvCxnSpPr>
          <p:nvPr/>
        </p:nvCxnSpPr>
        <p:spPr>
          <a:xfrm>
            <a:off x="7025063" y="1985649"/>
            <a:ext cx="0" cy="28274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BCF7843-49EA-2B11-A4A5-A49FDE8DEAD8}"/>
              </a:ext>
            </a:extLst>
          </p:cNvPr>
          <p:cNvCxnSpPr>
            <a:cxnSpLocks/>
          </p:cNvCxnSpPr>
          <p:nvPr/>
        </p:nvCxnSpPr>
        <p:spPr>
          <a:xfrm>
            <a:off x="6727119" y="1985649"/>
            <a:ext cx="0" cy="28274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A7C48E50-F0A1-2636-1646-6E2B61DCD94B}"/>
              </a:ext>
            </a:extLst>
          </p:cNvPr>
          <p:cNvSpPr txBox="1"/>
          <p:nvPr/>
        </p:nvSpPr>
        <p:spPr>
          <a:xfrm>
            <a:off x="9343095" y="508934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16x </a:t>
            </a:r>
            <a:endParaRPr lang="en-GB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63AD8D0-AF08-8C89-2976-D0250AF0F700}"/>
              </a:ext>
            </a:extLst>
          </p:cNvPr>
          <p:cNvSpPr txBox="1"/>
          <p:nvPr/>
        </p:nvSpPr>
        <p:spPr>
          <a:xfrm>
            <a:off x="2665507" y="508934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8x </a:t>
            </a:r>
            <a:endParaRPr lang="en-GB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1301501-8030-8718-0721-5C9A2AB21425}"/>
              </a:ext>
            </a:extLst>
          </p:cNvPr>
          <p:cNvSpPr txBox="1"/>
          <p:nvPr/>
        </p:nvSpPr>
        <p:spPr>
          <a:xfrm>
            <a:off x="4777611" y="5078335"/>
            <a:ext cx="53893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2x</a:t>
            </a:r>
          </a:p>
          <a:p>
            <a:r>
              <a:rPr lang="en-US" sz="1000" dirty="0"/>
              <a:t>( </a:t>
            </a:r>
            <a:r>
              <a:rPr lang="en-US" sz="1000" dirty="0" err="1"/>
              <a:t>pwr</a:t>
            </a:r>
            <a:endParaRPr lang="en-US" sz="1000" dirty="0"/>
          </a:p>
          <a:p>
            <a:r>
              <a:rPr lang="en-US" sz="1000" dirty="0"/>
              <a:t>direct</a:t>
            </a:r>
          </a:p>
          <a:p>
            <a:r>
              <a:rPr lang="en-US" sz="1000" dirty="0"/>
              <a:t>from</a:t>
            </a:r>
          </a:p>
          <a:p>
            <a:r>
              <a:rPr lang="en-US" sz="1000" dirty="0" err="1"/>
              <a:t>dFEC</a:t>
            </a:r>
            <a:r>
              <a:rPr lang="en-US" sz="1000" dirty="0"/>
              <a:t> ) </a:t>
            </a:r>
            <a:endParaRPr lang="en-GB" sz="10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DB9DB57-B1C6-896A-8791-0C3AB5082F30}"/>
              </a:ext>
            </a:extLst>
          </p:cNvPr>
          <p:cNvSpPr txBox="1"/>
          <p:nvPr/>
        </p:nvSpPr>
        <p:spPr>
          <a:xfrm>
            <a:off x="3852126" y="508934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8x </a:t>
            </a:r>
            <a:endParaRPr lang="en-GB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572FE91-AF86-89A7-B404-04A1F4FC9865}"/>
              </a:ext>
            </a:extLst>
          </p:cNvPr>
          <p:cNvSpPr txBox="1"/>
          <p:nvPr/>
        </p:nvSpPr>
        <p:spPr>
          <a:xfrm>
            <a:off x="4898209" y="2027965"/>
            <a:ext cx="7040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4x10 GBE</a:t>
            </a:r>
            <a:endParaRPr lang="en-GB" sz="105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F4DF2E2-4494-49C5-8335-2FCE4BF7D897}"/>
              </a:ext>
            </a:extLst>
          </p:cNvPr>
          <p:cNvSpPr txBox="1"/>
          <p:nvPr/>
        </p:nvSpPr>
        <p:spPr>
          <a:xfrm>
            <a:off x="6072430" y="3200844"/>
            <a:ext cx="128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RO links </a:t>
            </a:r>
            <a:r>
              <a:rPr lang="en-US" sz="1400" dirty="0" err="1"/>
              <a:t>DTCC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000" dirty="0"/>
              <a:t>1 / 2.5 / 10 </a:t>
            </a:r>
            <a:r>
              <a:rPr lang="en-US" sz="1000" dirty="0" err="1"/>
              <a:t>GBps</a:t>
            </a:r>
            <a:endParaRPr lang="en-US" sz="1000" dirty="0"/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348159EA-2B1F-DB66-A7F2-ABD8CC4078A4}"/>
              </a:ext>
            </a:extLst>
          </p:cNvPr>
          <p:cNvCxnSpPr>
            <a:cxnSpLocks/>
            <a:stCxn id="83" idx="1"/>
            <a:endCxn id="5" idx="1"/>
          </p:cNvCxnSpPr>
          <p:nvPr/>
        </p:nvCxnSpPr>
        <p:spPr>
          <a:xfrm rot="10800000" flipV="1">
            <a:off x="4239867" y="1844735"/>
            <a:ext cx="1182759" cy="769669"/>
          </a:xfrm>
          <a:prstGeom prst="bentConnector3">
            <a:avLst>
              <a:gd name="adj1" fmla="val 1193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537A460F-D29D-B9BE-BD28-6843E30AA909}"/>
              </a:ext>
            </a:extLst>
          </p:cNvPr>
          <p:cNvSpPr txBox="1"/>
          <p:nvPr/>
        </p:nvSpPr>
        <p:spPr>
          <a:xfrm>
            <a:off x="4056480" y="1667428"/>
            <a:ext cx="915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1GBE controls</a:t>
            </a:r>
            <a:endParaRPr lang="en-GB" sz="1000" dirty="0"/>
          </a:p>
        </p:txBody>
      </p: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5F279EAD-3DCD-DA17-EF47-627289A035D9}"/>
              </a:ext>
            </a:extLst>
          </p:cNvPr>
          <p:cNvCxnSpPr>
            <a:cxnSpLocks/>
            <a:stCxn id="83" idx="3"/>
            <a:endCxn id="82" idx="3"/>
          </p:cNvCxnSpPr>
          <p:nvPr/>
        </p:nvCxnSpPr>
        <p:spPr>
          <a:xfrm>
            <a:off x="7229475" y="1844736"/>
            <a:ext cx="1356997" cy="769669"/>
          </a:xfrm>
          <a:prstGeom prst="bentConnector3">
            <a:avLst>
              <a:gd name="adj1" fmla="val 116846"/>
            </a:avLst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82295E0D-8981-D250-247D-64BCFA1149C6}"/>
              </a:ext>
            </a:extLst>
          </p:cNvPr>
          <p:cNvSpPr txBox="1"/>
          <p:nvPr/>
        </p:nvSpPr>
        <p:spPr>
          <a:xfrm>
            <a:off x="6216837" y="1481528"/>
            <a:ext cx="7505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&gt;=100GBE</a:t>
            </a:r>
            <a:endParaRPr lang="en-GB" sz="1050" dirty="0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40551120-83DB-5954-30B6-D0504CA4CA0D}"/>
              </a:ext>
            </a:extLst>
          </p:cNvPr>
          <p:cNvSpPr/>
          <p:nvPr/>
        </p:nvSpPr>
        <p:spPr>
          <a:xfrm flipH="1">
            <a:off x="3972249" y="3146814"/>
            <a:ext cx="190507" cy="156620"/>
          </a:xfrm>
          <a:prstGeom prst="ellips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8AF2617-1BD2-69D2-6AF1-8710E64055D1}"/>
              </a:ext>
            </a:extLst>
          </p:cNvPr>
          <p:cNvSpPr/>
          <p:nvPr/>
        </p:nvSpPr>
        <p:spPr>
          <a:xfrm flipH="1">
            <a:off x="4614181" y="3318042"/>
            <a:ext cx="190507" cy="156620"/>
          </a:xfrm>
          <a:prstGeom prst="ellips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CCDC27C-A5B5-3002-22B3-91D447A3ECC2}"/>
              </a:ext>
            </a:extLst>
          </p:cNvPr>
          <p:cNvSpPr/>
          <p:nvPr/>
        </p:nvSpPr>
        <p:spPr>
          <a:xfrm flipH="1">
            <a:off x="5016114" y="3325963"/>
            <a:ext cx="190507" cy="156620"/>
          </a:xfrm>
          <a:prstGeom prst="ellips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669684FC-0FAC-A4DF-F6C6-DBC49D93CADF}"/>
              </a:ext>
            </a:extLst>
          </p:cNvPr>
          <p:cNvSpPr/>
          <p:nvPr/>
        </p:nvSpPr>
        <p:spPr>
          <a:xfrm flipH="1">
            <a:off x="7594892" y="3319122"/>
            <a:ext cx="190507" cy="156620"/>
          </a:xfrm>
          <a:prstGeom prst="ellips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DB1092-B516-2788-08B0-CE1A81E8C310}"/>
              </a:ext>
            </a:extLst>
          </p:cNvPr>
          <p:cNvSpPr/>
          <p:nvPr/>
        </p:nvSpPr>
        <p:spPr>
          <a:xfrm>
            <a:off x="4144964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E23F557-01BE-CD0F-FC58-3BE71FA005B6}"/>
              </a:ext>
            </a:extLst>
          </p:cNvPr>
          <p:cNvSpPr/>
          <p:nvPr/>
        </p:nvSpPr>
        <p:spPr>
          <a:xfrm>
            <a:off x="3795549" y="4996644"/>
            <a:ext cx="198783" cy="1590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A5A18D25-8CCE-0C7F-E5FF-5F62614F225F}"/>
              </a:ext>
            </a:extLst>
          </p:cNvPr>
          <p:cNvCxnSpPr/>
          <p:nvPr/>
        </p:nvCxnSpPr>
        <p:spPr>
          <a:xfrm>
            <a:off x="3779083" y="4397485"/>
            <a:ext cx="5615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D57BA35-53AF-AE45-E8A9-F67A4A86667A}"/>
              </a:ext>
            </a:extLst>
          </p:cNvPr>
          <p:cNvCxnSpPr>
            <a:cxnSpLocks/>
            <a:endCxn id="112" idx="0"/>
          </p:cNvCxnSpPr>
          <p:nvPr/>
        </p:nvCxnSpPr>
        <p:spPr>
          <a:xfrm>
            <a:off x="3894941" y="4524814"/>
            <a:ext cx="0" cy="471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CA3B73F-A554-2D9D-E92C-7299D089E6E2}"/>
              </a:ext>
            </a:extLst>
          </p:cNvPr>
          <p:cNvCxnSpPr>
            <a:cxnSpLocks/>
          </p:cNvCxnSpPr>
          <p:nvPr/>
        </p:nvCxnSpPr>
        <p:spPr>
          <a:xfrm>
            <a:off x="4239866" y="4524814"/>
            <a:ext cx="0" cy="471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B6A4DA7B-05D8-0EDF-BD4B-7E989E440A8D}"/>
              </a:ext>
            </a:extLst>
          </p:cNvPr>
          <p:cNvSpPr txBox="1"/>
          <p:nvPr/>
        </p:nvSpPr>
        <p:spPr>
          <a:xfrm>
            <a:off x="3936616" y="487499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 </a:t>
            </a:r>
            <a:endParaRPr lang="en-GB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7F26519-214B-10C8-08AC-358A7711A127}"/>
              </a:ext>
            </a:extLst>
          </p:cNvPr>
          <p:cNvSpPr txBox="1"/>
          <p:nvPr/>
        </p:nvSpPr>
        <p:spPr>
          <a:xfrm>
            <a:off x="1076256" y="4553766"/>
            <a:ext cx="1625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ASIC carriers over   1…30m </a:t>
            </a:r>
          </a:p>
          <a:p>
            <a:r>
              <a:rPr lang="en-US" sz="1000" b="1" dirty="0"/>
              <a:t>HDMI  1Gbps</a:t>
            </a:r>
            <a:endParaRPr lang="en-GB" sz="1000" b="1" dirty="0"/>
          </a:p>
          <a:p>
            <a:endParaRPr lang="en-GB" sz="10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9AB6EF-5494-7E55-0EA5-2A26CABFB477}"/>
              </a:ext>
            </a:extLst>
          </p:cNvPr>
          <p:cNvSpPr txBox="1"/>
          <p:nvPr/>
        </p:nvSpPr>
        <p:spPr>
          <a:xfrm>
            <a:off x="1038965" y="3045505"/>
            <a:ext cx="13949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1…200m</a:t>
            </a:r>
          </a:p>
          <a:p>
            <a:r>
              <a:rPr lang="en-US" sz="1000" b="1" dirty="0"/>
              <a:t>optical </a:t>
            </a:r>
            <a:r>
              <a:rPr lang="en-US" sz="1000" b="1" dirty="0" err="1"/>
              <a:t>RxTx</a:t>
            </a:r>
            <a:r>
              <a:rPr lang="en-US" sz="1000" b="1" dirty="0"/>
              <a:t> fibers</a:t>
            </a:r>
          </a:p>
          <a:p>
            <a:r>
              <a:rPr lang="en-US" sz="1000" b="1" dirty="0"/>
              <a:t>with SFPs at both ends</a:t>
            </a:r>
            <a:endParaRPr lang="en-GB" sz="1000" b="1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2A89313-ACEF-D6F2-C490-DE630B6F3EC9}"/>
              </a:ext>
            </a:extLst>
          </p:cNvPr>
          <p:cNvSpPr txBox="1"/>
          <p:nvPr/>
        </p:nvSpPr>
        <p:spPr>
          <a:xfrm>
            <a:off x="1038965" y="3946361"/>
            <a:ext cx="13420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Downlink FECs = </a:t>
            </a:r>
            <a:r>
              <a:rPr lang="en-US" sz="1000" b="1" dirty="0" err="1">
                <a:solidFill>
                  <a:srgbClr val="1DD7EB"/>
                </a:solidFill>
              </a:rPr>
              <a:t>d</a:t>
            </a:r>
            <a:r>
              <a:rPr lang="en-US" sz="1000" b="1" dirty="0" err="1"/>
              <a:t>FEC</a:t>
            </a:r>
            <a:endParaRPr lang="en-US" sz="1000" b="1" dirty="0"/>
          </a:p>
          <a:p>
            <a:r>
              <a:rPr lang="en-US" sz="1000" b="1" dirty="0"/>
              <a:t>6 per </a:t>
            </a:r>
            <a:r>
              <a:rPr lang="en-US" sz="1000" b="1" dirty="0" err="1"/>
              <a:t>eFEC</a:t>
            </a:r>
            <a:endParaRPr lang="en-US" sz="1000" b="1" dirty="0"/>
          </a:p>
          <a:p>
            <a:r>
              <a:rPr lang="en-US" sz="1000" b="1" dirty="0"/>
              <a:t>different versions</a:t>
            </a:r>
            <a:endParaRPr lang="en-GB" sz="1000" b="1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2DB74A9-1737-44C9-0C25-22FD8B33F71D}"/>
              </a:ext>
            </a:extLst>
          </p:cNvPr>
          <p:cNvSpPr txBox="1"/>
          <p:nvPr/>
        </p:nvSpPr>
        <p:spPr>
          <a:xfrm>
            <a:off x="1038965" y="2557683"/>
            <a:ext cx="13035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1…x   backend  </a:t>
            </a:r>
            <a:r>
              <a:rPr lang="en-US" sz="1000" b="1" dirty="0" err="1">
                <a:solidFill>
                  <a:srgbClr val="FF0000"/>
                </a:solidFill>
              </a:rPr>
              <a:t>e</a:t>
            </a:r>
            <a:r>
              <a:rPr lang="en-US" sz="1000" b="1" dirty="0" err="1"/>
              <a:t>FEC</a:t>
            </a:r>
            <a:r>
              <a:rPr lang="en-US" sz="1000" b="1" dirty="0"/>
              <a:t>  </a:t>
            </a:r>
            <a:endParaRPr lang="en-GB" sz="1000" b="1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871DF3F-404B-89CD-28FD-133E909578B8}"/>
              </a:ext>
            </a:extLst>
          </p:cNvPr>
          <p:cNvSpPr txBox="1"/>
          <p:nvPr/>
        </p:nvSpPr>
        <p:spPr>
          <a:xfrm>
            <a:off x="1028876" y="5093374"/>
            <a:ext cx="9236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ASCI carriers</a:t>
            </a:r>
          </a:p>
          <a:p>
            <a:r>
              <a:rPr lang="en-US" sz="1100" b="1" dirty="0"/>
              <a:t>on detectors</a:t>
            </a:r>
            <a:endParaRPr lang="en-GB" sz="1100" b="1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A97C1EC-3D3D-994C-A6CA-118C7B817400}"/>
              </a:ext>
            </a:extLst>
          </p:cNvPr>
          <p:cNvSpPr txBox="1"/>
          <p:nvPr/>
        </p:nvSpPr>
        <p:spPr>
          <a:xfrm>
            <a:off x="1038965" y="1808417"/>
            <a:ext cx="2173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Network switch min 20 Gb per </a:t>
            </a:r>
            <a:r>
              <a:rPr lang="en-US" sz="1000" b="1" dirty="0" err="1"/>
              <a:t>eFEC</a:t>
            </a:r>
            <a:r>
              <a:rPr lang="en-US" sz="1000" b="1" dirty="0"/>
              <a:t>   </a:t>
            </a:r>
            <a:endParaRPr lang="en-GB" sz="1000" b="1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FB945AD-D54A-C015-0B03-21AC4BB2379B}"/>
              </a:ext>
            </a:extLst>
          </p:cNvPr>
          <p:cNvSpPr/>
          <p:nvPr/>
        </p:nvSpPr>
        <p:spPr>
          <a:xfrm>
            <a:off x="5452744" y="4996644"/>
            <a:ext cx="198783" cy="159026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E4BCDC6D-549A-EF64-2FDE-58AD88261916}"/>
              </a:ext>
            </a:extLst>
          </p:cNvPr>
          <p:cNvSpPr/>
          <p:nvPr/>
        </p:nvSpPr>
        <p:spPr>
          <a:xfrm>
            <a:off x="5790895" y="4996644"/>
            <a:ext cx="198783" cy="159026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36430F58-7D01-4919-2C14-4679BC6C1F93}"/>
              </a:ext>
            </a:extLst>
          </p:cNvPr>
          <p:cNvGrpSpPr/>
          <p:nvPr/>
        </p:nvGrpSpPr>
        <p:grpSpPr>
          <a:xfrm>
            <a:off x="5552135" y="2972212"/>
            <a:ext cx="338152" cy="2024432"/>
            <a:chOff x="5456885" y="4745627"/>
            <a:chExt cx="338152" cy="489142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83F2838-626D-B95B-8F24-D86EA56EF5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56885" y="4745627"/>
              <a:ext cx="1" cy="489142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21CABDF-CAF9-05B3-CA1A-A988A4D974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83300" y="4745627"/>
              <a:ext cx="11737" cy="489142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21F01103-25B3-4D48-24CC-3F3C7628EEC4}"/>
              </a:ext>
            </a:extLst>
          </p:cNvPr>
          <p:cNvSpPr txBox="1"/>
          <p:nvPr/>
        </p:nvSpPr>
        <p:spPr>
          <a:xfrm>
            <a:off x="5482236" y="3995915"/>
            <a:ext cx="55976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75000"/>
                  </a:schemeClr>
                </a:solidFill>
              </a:rPr>
              <a:t>legacy </a:t>
            </a:r>
          </a:p>
          <a:p>
            <a:r>
              <a:rPr lang="en-US" sz="1050" dirty="0">
                <a:solidFill>
                  <a:schemeClr val="bg1">
                    <a:lumMod val="75000"/>
                  </a:schemeClr>
                </a:solidFill>
              </a:rPr>
              <a:t>direct </a:t>
            </a:r>
          </a:p>
          <a:p>
            <a:r>
              <a:rPr lang="en-US" sz="1050" dirty="0">
                <a:solidFill>
                  <a:schemeClr val="bg1">
                    <a:lumMod val="75000"/>
                  </a:schemeClr>
                </a:solidFill>
              </a:rPr>
              <a:t>HDMI</a:t>
            </a:r>
            <a:endParaRPr lang="en-GB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4220ACB-EFE2-D4ED-F360-4D735A1DB29A}"/>
              </a:ext>
            </a:extLst>
          </p:cNvPr>
          <p:cNvSpPr txBox="1"/>
          <p:nvPr/>
        </p:nvSpPr>
        <p:spPr>
          <a:xfrm>
            <a:off x="5515763" y="508934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8x 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0FE75DD-B75F-7C21-E87F-F0FBD9B3FA9E}"/>
              </a:ext>
            </a:extLst>
          </p:cNvPr>
          <p:cNvSpPr txBox="1"/>
          <p:nvPr/>
        </p:nvSpPr>
        <p:spPr>
          <a:xfrm>
            <a:off x="1042187" y="5657028"/>
            <a:ext cx="1362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frontend-</a:t>
            </a:r>
            <a:r>
              <a:rPr lang="en-US" sz="1100" b="1" dirty="0" err="1"/>
              <a:t>Powerbox</a:t>
            </a:r>
            <a:endParaRPr lang="en-US" sz="1100" b="1" dirty="0"/>
          </a:p>
          <a:p>
            <a:r>
              <a:rPr lang="en-US" sz="1100" b="1" dirty="0"/>
              <a:t>(USB-C, DC, Battery)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B586B78-A37D-E626-A2F0-5251F1FB3DB8}"/>
              </a:ext>
            </a:extLst>
          </p:cNvPr>
          <p:cNvGrpSpPr/>
          <p:nvPr/>
        </p:nvGrpSpPr>
        <p:grpSpPr>
          <a:xfrm>
            <a:off x="3758190" y="5463760"/>
            <a:ext cx="585103" cy="491247"/>
            <a:chOff x="2461704" y="5818175"/>
            <a:chExt cx="585103" cy="372704"/>
          </a:xfrm>
        </p:grpSpPr>
        <p:sp>
          <p:nvSpPr>
            <p:cNvPr id="157" name="Arrow: Right 156">
              <a:extLst>
                <a:ext uri="{FF2B5EF4-FFF2-40B4-BE49-F238E27FC236}">
                  <a16:creationId xmlns:a16="http://schemas.microsoft.com/office/drawing/2014/main" id="{DDA121E7-8B36-E1A8-8C98-81457F26CC69}"/>
                </a:ext>
              </a:extLst>
            </p:cNvPr>
            <p:cNvSpPr/>
            <p:nvPr/>
          </p:nvSpPr>
          <p:spPr>
            <a:xfrm rot="16200000">
              <a:off x="2664525" y="5755301"/>
              <a:ext cx="183747" cy="309495"/>
            </a:xfrm>
            <a:prstGeom prst="righ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F8CB1FBC-CABA-00D1-D387-0DD8157A4AD4}"/>
                </a:ext>
              </a:extLst>
            </p:cNvPr>
            <p:cNvSpPr/>
            <p:nvPr/>
          </p:nvSpPr>
          <p:spPr>
            <a:xfrm>
              <a:off x="2461704" y="5944658"/>
              <a:ext cx="585103" cy="246221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PBX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CE30C481-A45F-94CC-CB8B-93CBB51506F6}"/>
              </a:ext>
            </a:extLst>
          </p:cNvPr>
          <p:cNvCxnSpPr>
            <a:cxnSpLocks/>
          </p:cNvCxnSpPr>
          <p:nvPr/>
        </p:nvCxnSpPr>
        <p:spPr>
          <a:xfrm>
            <a:off x="5969733" y="1974105"/>
            <a:ext cx="0" cy="282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0DBF2CC-6C79-C602-E41A-4AAB2AA49572}"/>
              </a:ext>
            </a:extLst>
          </p:cNvPr>
          <p:cNvCxnSpPr>
            <a:cxnSpLocks/>
          </p:cNvCxnSpPr>
          <p:nvPr/>
        </p:nvCxnSpPr>
        <p:spPr>
          <a:xfrm>
            <a:off x="5671789" y="1974105"/>
            <a:ext cx="0" cy="282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177C1876-46D2-08E4-8F3F-4A2D2A118928}"/>
              </a:ext>
            </a:extLst>
          </p:cNvPr>
          <p:cNvCxnSpPr>
            <a:cxnSpLocks/>
          </p:cNvCxnSpPr>
          <p:nvPr/>
        </p:nvCxnSpPr>
        <p:spPr>
          <a:xfrm>
            <a:off x="7125824" y="1985649"/>
            <a:ext cx="0" cy="28274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FCB06BE5-1409-9B7A-8B74-DCC1301A8716}"/>
              </a:ext>
            </a:extLst>
          </p:cNvPr>
          <p:cNvCxnSpPr>
            <a:cxnSpLocks/>
          </p:cNvCxnSpPr>
          <p:nvPr/>
        </p:nvCxnSpPr>
        <p:spPr>
          <a:xfrm>
            <a:off x="6827880" y="1985649"/>
            <a:ext cx="0" cy="28274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0322D5BE-73E8-E847-F741-39A982ABCAD8}"/>
              </a:ext>
            </a:extLst>
          </p:cNvPr>
          <p:cNvGrpSpPr/>
          <p:nvPr/>
        </p:nvGrpSpPr>
        <p:grpSpPr>
          <a:xfrm>
            <a:off x="2601943" y="5466368"/>
            <a:ext cx="585103" cy="491247"/>
            <a:chOff x="2461704" y="5818175"/>
            <a:chExt cx="585103" cy="372704"/>
          </a:xfrm>
        </p:grpSpPr>
        <p:sp>
          <p:nvSpPr>
            <p:cNvPr id="175" name="Arrow: Right 174">
              <a:extLst>
                <a:ext uri="{FF2B5EF4-FFF2-40B4-BE49-F238E27FC236}">
                  <a16:creationId xmlns:a16="http://schemas.microsoft.com/office/drawing/2014/main" id="{77529F9A-5701-124C-CE79-2314322ECB1C}"/>
                </a:ext>
              </a:extLst>
            </p:cNvPr>
            <p:cNvSpPr/>
            <p:nvPr/>
          </p:nvSpPr>
          <p:spPr>
            <a:xfrm rot="16200000">
              <a:off x="2664525" y="5755301"/>
              <a:ext cx="183747" cy="309495"/>
            </a:xfrm>
            <a:prstGeom prst="righ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57F9B2A8-DD56-CABB-A410-95A202BAA9CE}"/>
                </a:ext>
              </a:extLst>
            </p:cNvPr>
            <p:cNvSpPr/>
            <p:nvPr/>
          </p:nvSpPr>
          <p:spPr>
            <a:xfrm>
              <a:off x="2461704" y="5944658"/>
              <a:ext cx="585103" cy="246221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PBX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0A3A5CB8-D6A7-DA4A-1A09-A834DF51E488}"/>
              </a:ext>
            </a:extLst>
          </p:cNvPr>
          <p:cNvGrpSpPr/>
          <p:nvPr/>
        </p:nvGrpSpPr>
        <p:grpSpPr>
          <a:xfrm>
            <a:off x="5447218" y="5426233"/>
            <a:ext cx="585103" cy="491247"/>
            <a:chOff x="2461704" y="5818175"/>
            <a:chExt cx="585103" cy="372704"/>
          </a:xfrm>
        </p:grpSpPr>
        <p:sp>
          <p:nvSpPr>
            <p:cNvPr id="178" name="Arrow: Right 177">
              <a:extLst>
                <a:ext uri="{FF2B5EF4-FFF2-40B4-BE49-F238E27FC236}">
                  <a16:creationId xmlns:a16="http://schemas.microsoft.com/office/drawing/2014/main" id="{E68EA833-B015-782E-7B75-B72FFD057511}"/>
                </a:ext>
              </a:extLst>
            </p:cNvPr>
            <p:cNvSpPr/>
            <p:nvPr/>
          </p:nvSpPr>
          <p:spPr>
            <a:xfrm rot="16200000">
              <a:off x="2664525" y="5755301"/>
              <a:ext cx="183747" cy="309495"/>
            </a:xfrm>
            <a:prstGeom prst="rightArrow">
              <a:avLst/>
            </a:prstGeom>
            <a:solidFill>
              <a:schemeClr val="bg1"/>
            </a:solidFill>
            <a:ln w="317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2491276B-39D3-4514-0589-1F7A82438FF3}"/>
                </a:ext>
              </a:extLst>
            </p:cNvPr>
            <p:cNvSpPr/>
            <p:nvPr/>
          </p:nvSpPr>
          <p:spPr>
            <a:xfrm>
              <a:off x="2461704" y="5944658"/>
              <a:ext cx="585103" cy="2462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PBX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652135D1-EDD0-54DC-6BC7-54815EAE1FF3}"/>
              </a:ext>
            </a:extLst>
          </p:cNvPr>
          <p:cNvGrpSpPr/>
          <p:nvPr/>
        </p:nvGrpSpPr>
        <p:grpSpPr>
          <a:xfrm>
            <a:off x="8581475" y="5466368"/>
            <a:ext cx="585103" cy="491247"/>
            <a:chOff x="2461704" y="5818175"/>
            <a:chExt cx="585103" cy="372704"/>
          </a:xfrm>
        </p:grpSpPr>
        <p:sp>
          <p:nvSpPr>
            <p:cNvPr id="181" name="Arrow: Right 180">
              <a:extLst>
                <a:ext uri="{FF2B5EF4-FFF2-40B4-BE49-F238E27FC236}">
                  <a16:creationId xmlns:a16="http://schemas.microsoft.com/office/drawing/2014/main" id="{90DA2CF0-3151-BC07-E4F2-6D7BA2790C36}"/>
                </a:ext>
              </a:extLst>
            </p:cNvPr>
            <p:cNvSpPr/>
            <p:nvPr/>
          </p:nvSpPr>
          <p:spPr>
            <a:xfrm rot="16200000">
              <a:off x="2664525" y="5755301"/>
              <a:ext cx="183747" cy="309495"/>
            </a:xfrm>
            <a:prstGeom prst="righ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F562BE97-E0D5-5A79-F56D-DA55AA6386D1}"/>
                </a:ext>
              </a:extLst>
            </p:cNvPr>
            <p:cNvSpPr/>
            <p:nvPr/>
          </p:nvSpPr>
          <p:spPr>
            <a:xfrm>
              <a:off x="2461704" y="5944658"/>
              <a:ext cx="585103" cy="246221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PBX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9CC4951-774E-B68B-552D-39812DE99C43}"/>
              </a:ext>
            </a:extLst>
          </p:cNvPr>
          <p:cNvGrpSpPr/>
          <p:nvPr/>
        </p:nvGrpSpPr>
        <p:grpSpPr>
          <a:xfrm>
            <a:off x="10142267" y="5458515"/>
            <a:ext cx="585103" cy="491247"/>
            <a:chOff x="2461704" y="5818175"/>
            <a:chExt cx="585103" cy="372704"/>
          </a:xfrm>
        </p:grpSpPr>
        <p:sp>
          <p:nvSpPr>
            <p:cNvPr id="184" name="Arrow: Right 183">
              <a:extLst>
                <a:ext uri="{FF2B5EF4-FFF2-40B4-BE49-F238E27FC236}">
                  <a16:creationId xmlns:a16="http://schemas.microsoft.com/office/drawing/2014/main" id="{ED0F7D34-8A53-13DC-EA38-57EC4137B524}"/>
                </a:ext>
              </a:extLst>
            </p:cNvPr>
            <p:cNvSpPr/>
            <p:nvPr/>
          </p:nvSpPr>
          <p:spPr>
            <a:xfrm rot="16200000">
              <a:off x="2664525" y="5755301"/>
              <a:ext cx="183747" cy="309495"/>
            </a:xfrm>
            <a:prstGeom prst="righ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DF429EF0-60B2-C928-513D-4488FC59A31D}"/>
                </a:ext>
              </a:extLst>
            </p:cNvPr>
            <p:cNvSpPr/>
            <p:nvPr/>
          </p:nvSpPr>
          <p:spPr>
            <a:xfrm>
              <a:off x="2461704" y="5944658"/>
              <a:ext cx="585103" cy="246221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PBX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7" name="Connector: Elbow 186">
            <a:extLst>
              <a:ext uri="{FF2B5EF4-FFF2-40B4-BE49-F238E27FC236}">
                <a16:creationId xmlns:a16="http://schemas.microsoft.com/office/drawing/2014/main" id="{0BF7733D-2293-3FBC-B994-554670E520B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32466" y="3227942"/>
            <a:ext cx="7306" cy="1557738"/>
          </a:xfrm>
          <a:prstGeom prst="bentConnector3">
            <a:avLst>
              <a:gd name="adj1" fmla="val -3128935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Oval 187">
            <a:extLst>
              <a:ext uri="{FF2B5EF4-FFF2-40B4-BE49-F238E27FC236}">
                <a16:creationId xmlns:a16="http://schemas.microsoft.com/office/drawing/2014/main" id="{55F4DE92-7BD5-73FC-6C13-47DA1C0DD458}"/>
              </a:ext>
            </a:extLst>
          </p:cNvPr>
          <p:cNvSpPr/>
          <p:nvPr/>
        </p:nvSpPr>
        <p:spPr>
          <a:xfrm flipH="1">
            <a:off x="4350178" y="3613783"/>
            <a:ext cx="190507" cy="1566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2D8813AD-C2B0-B080-A0B6-E2F50085CB07}"/>
              </a:ext>
            </a:extLst>
          </p:cNvPr>
          <p:cNvSpPr txBox="1"/>
          <p:nvPr/>
        </p:nvSpPr>
        <p:spPr>
          <a:xfrm>
            <a:off x="1041107" y="3573848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clock links only for small systems </a:t>
            </a:r>
          </a:p>
          <a:p>
            <a:r>
              <a:rPr lang="en-US" sz="1000" b="1" dirty="0" err="1">
                <a:solidFill>
                  <a:schemeClr val="bg1">
                    <a:lumMod val="65000"/>
                  </a:schemeClr>
                </a:solidFill>
              </a:rPr>
              <a:t>w.out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00" b="1" dirty="0" err="1">
                <a:solidFill>
                  <a:schemeClr val="bg1">
                    <a:lumMod val="65000"/>
                  </a:schemeClr>
                </a:solidFill>
              </a:rPr>
              <a:t>eFEC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</a:rPr>
              <a:t>  </a:t>
            </a:r>
            <a:endParaRPr lang="en-GB" sz="1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90" name="Connector: Elbow 189">
            <a:extLst>
              <a:ext uri="{FF2B5EF4-FFF2-40B4-BE49-F238E27FC236}">
                <a16:creationId xmlns:a16="http://schemas.microsoft.com/office/drawing/2014/main" id="{6924A5C3-51BE-7BB7-7CCB-F8A83E137F3A}"/>
              </a:ext>
            </a:extLst>
          </p:cNvPr>
          <p:cNvCxnSpPr>
            <a:cxnSpLocks/>
          </p:cNvCxnSpPr>
          <p:nvPr/>
        </p:nvCxnSpPr>
        <p:spPr>
          <a:xfrm flipV="1">
            <a:off x="4743482" y="4002540"/>
            <a:ext cx="4417496" cy="68602"/>
          </a:xfrm>
          <a:prstGeom prst="bentConnector4">
            <a:avLst>
              <a:gd name="adj1" fmla="val 1326"/>
              <a:gd name="adj2" fmla="val 433226"/>
            </a:avLst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Oval 192">
            <a:extLst>
              <a:ext uri="{FF2B5EF4-FFF2-40B4-BE49-F238E27FC236}">
                <a16:creationId xmlns:a16="http://schemas.microsoft.com/office/drawing/2014/main" id="{4427D9B2-DCF2-A9FB-CBE6-D11CB979EEDC}"/>
              </a:ext>
            </a:extLst>
          </p:cNvPr>
          <p:cNvSpPr/>
          <p:nvPr/>
        </p:nvSpPr>
        <p:spPr>
          <a:xfrm flipH="1">
            <a:off x="7113795" y="3621886"/>
            <a:ext cx="190507" cy="1566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5" name="Connector: Elbow 194">
            <a:extLst>
              <a:ext uri="{FF2B5EF4-FFF2-40B4-BE49-F238E27FC236}">
                <a16:creationId xmlns:a16="http://schemas.microsoft.com/office/drawing/2014/main" id="{79E57CC6-8273-323A-F7A7-21581208CC28}"/>
              </a:ext>
            </a:extLst>
          </p:cNvPr>
          <p:cNvCxnSpPr/>
          <p:nvPr/>
        </p:nvCxnSpPr>
        <p:spPr>
          <a:xfrm rot="5400000" flipH="1" flipV="1">
            <a:off x="9277809" y="3048418"/>
            <a:ext cx="900856" cy="895031"/>
          </a:xfrm>
          <a:prstGeom prst="bentConnector3">
            <a:avLst>
              <a:gd name="adj1" fmla="val 53172"/>
            </a:avLst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>
            <a:extLst>
              <a:ext uri="{FF2B5EF4-FFF2-40B4-BE49-F238E27FC236}">
                <a16:creationId xmlns:a16="http://schemas.microsoft.com/office/drawing/2014/main" id="{454B4F60-D877-155E-09CE-C94A5E145BF3}"/>
              </a:ext>
            </a:extLst>
          </p:cNvPr>
          <p:cNvSpPr/>
          <p:nvPr/>
        </p:nvSpPr>
        <p:spPr>
          <a:xfrm>
            <a:off x="9754952" y="2543898"/>
            <a:ext cx="836758" cy="559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Laptop</a:t>
            </a:r>
            <a:endParaRPr lang="en-GB" sz="1200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80B50DB-0197-9861-DD64-72B0804F60DD}"/>
              </a:ext>
            </a:extLst>
          </p:cNvPr>
          <p:cNvSpPr txBox="1"/>
          <p:nvPr/>
        </p:nvSpPr>
        <p:spPr>
          <a:xfrm>
            <a:off x="9341237" y="3248276"/>
            <a:ext cx="1751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UDP mode small systems</a:t>
            </a:r>
          </a:p>
          <a:p>
            <a:r>
              <a:rPr lang="en-US" sz="1200" dirty="0"/>
              <a:t>( no </a:t>
            </a:r>
            <a:r>
              <a:rPr lang="en-US" sz="1200" dirty="0" err="1"/>
              <a:t>eFEC</a:t>
            </a:r>
            <a:r>
              <a:rPr lang="en-US" sz="1200" dirty="0"/>
              <a:t> backend)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EDFB8B-5C93-E4B7-645C-14697EDA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54E0EC7-59BB-BB81-5C9B-7C335BACD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D12F74-1437-9780-F3DF-620379711776}"/>
              </a:ext>
            </a:extLst>
          </p:cNvPr>
          <p:cNvSpPr txBox="1"/>
          <p:nvPr/>
        </p:nvSpPr>
        <p:spPr>
          <a:xfrm>
            <a:off x="7043195" y="1133810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For more details see </a:t>
            </a:r>
            <a:r>
              <a:rPr lang="en-US" sz="1800" dirty="0">
                <a:hlinkClick r:id="rId2"/>
              </a:rPr>
              <a:t>new </a:t>
            </a:r>
            <a:r>
              <a:rPr lang="en-US" sz="1800" dirty="0" err="1">
                <a:hlinkClick r:id="rId2"/>
              </a:rPr>
              <a:t>archtitectures</a:t>
            </a:r>
            <a:r>
              <a:rPr lang="en-US" dirty="0">
                <a:hlinkClick r:id="rId2"/>
              </a:rPr>
              <a:t> talk D</a:t>
            </a:r>
            <a:r>
              <a:rPr lang="en-US" sz="1800" dirty="0">
                <a:hlinkClick r:id="rId2"/>
              </a:rPr>
              <a:t>ec 23: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418401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C64C8F-18EA-4387-85EF-656C50A4B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34" y="555647"/>
            <a:ext cx="6337932" cy="136075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>
                <a:solidFill>
                  <a:srgbClr val="FF0000"/>
                </a:solidFill>
              </a:rPr>
              <a:t>e</a:t>
            </a:r>
            <a:r>
              <a:rPr lang="en-US" sz="3600" b="1" dirty="0" err="1"/>
              <a:t>FEC</a:t>
            </a:r>
            <a:r>
              <a:rPr lang="en-US" sz="3600" b="1" dirty="0"/>
              <a:t> </a:t>
            </a:r>
            <a:r>
              <a:rPr lang="en-US" sz="2800" b="1" dirty="0"/>
              <a:t> </a:t>
            </a:r>
            <a:r>
              <a:rPr lang="en-US" sz="2800" dirty="0"/>
              <a:t>backend module </a:t>
            </a:r>
            <a:br>
              <a:rPr lang="en-US" sz="2800" dirty="0"/>
            </a:br>
            <a:r>
              <a:rPr lang="en-US" sz="2800" dirty="0"/>
              <a:t>( to replace 2009 SRU  for 2024+ 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EEC1A6-8C4F-4F01-8929-6451D656904A}"/>
              </a:ext>
            </a:extLst>
          </p:cNvPr>
          <p:cNvSpPr txBox="1"/>
          <p:nvPr/>
        </p:nvSpPr>
        <p:spPr>
          <a:xfrm>
            <a:off x="371093" y="2252312"/>
            <a:ext cx="5724907" cy="41874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1400" dirty="0"/>
              <a:t>General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same physical outlines as FEC + DVMM together </a:t>
            </a:r>
            <a:r>
              <a:rPr lang="en-US" sz="1400" dirty="0">
                <a:effectLst/>
              </a:rPr>
              <a:t>6U x 220mm </a:t>
            </a:r>
            <a:endParaRPr lang="en-US" sz="1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 housed and powered (USB-C) in classic SRS crates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effectLst/>
              </a:rPr>
              <a:t>Ultrascale</a:t>
            </a:r>
            <a:r>
              <a:rPr lang="en-US" sz="1400" dirty="0">
                <a:effectLst/>
              </a:rPr>
              <a:t>+ </a:t>
            </a:r>
            <a:r>
              <a:rPr lang="en-US" sz="1400" dirty="0" err="1">
                <a:effectLst/>
              </a:rPr>
              <a:t>Zync</a:t>
            </a:r>
            <a:r>
              <a:rPr lang="en-US" sz="1400" dirty="0">
                <a:effectLst/>
              </a:rPr>
              <a:t> FPGA 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1400" dirty="0">
                <a:effectLst/>
              </a:rPr>
              <a:t>Connectors rear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8</a:t>
            </a:r>
            <a:r>
              <a:rPr lang="en-US" sz="1400" dirty="0">
                <a:effectLst/>
              </a:rPr>
              <a:t> x </a:t>
            </a:r>
            <a:r>
              <a:rPr lang="en-US" sz="1400" dirty="0"/>
              <a:t>legacy, powered </a:t>
            </a:r>
            <a:r>
              <a:rPr lang="en-US" sz="1400" dirty="0">
                <a:effectLst/>
              </a:rPr>
              <a:t>HDMI link ports to </a:t>
            </a:r>
            <a:r>
              <a:rPr lang="en-US" sz="1400" dirty="0"/>
              <a:t>VMM frontend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</a:rPr>
              <a:t>6x frontend </a:t>
            </a:r>
            <a:r>
              <a:rPr lang="en-US" sz="1400" dirty="0" err="1">
                <a:effectLst/>
              </a:rPr>
              <a:t>DTCCe</a:t>
            </a:r>
            <a:r>
              <a:rPr lang="en-US" sz="1400" dirty="0">
                <a:effectLst/>
              </a:rPr>
              <a:t> link port  SFP+ 1 /2.5/ 12.5 Gbps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1x 100Base Ethernet for Controls link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USB-C power connector 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1400" dirty="0"/>
              <a:t>Connectors front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</a:rPr>
              <a:t>4 x </a:t>
            </a:r>
            <a:r>
              <a:rPr lang="en-US" sz="1400" dirty="0"/>
              <a:t>uplinks SFP+  to Online 10GBE/UDP </a:t>
            </a:r>
            <a:endParaRPr lang="en-US" sz="1400" dirty="0">
              <a:effectLst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</a:rPr>
              <a:t>1 x uplink SFP+ vertical architecture summary link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 coax Trigger Inputs  and 2 coax trigger outputs (NIM)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</a:rPr>
              <a:t>1 CTF</a:t>
            </a:r>
            <a:r>
              <a:rPr lang="en-US" sz="1400" baseline="30000" dirty="0">
                <a:effectLst/>
              </a:rPr>
              <a:t>+</a:t>
            </a:r>
            <a:r>
              <a:rPr lang="en-US" sz="1400" dirty="0">
                <a:effectLst/>
              </a:rPr>
              <a:t> clock and trigger links  (RG45)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 x horizontal  </a:t>
            </a:r>
            <a:r>
              <a:rPr lang="en-US" sz="1400" dirty="0" err="1"/>
              <a:t>Xlink</a:t>
            </a:r>
            <a:r>
              <a:rPr lang="en-US" sz="1400" dirty="0"/>
              <a:t>  Rx Tx horizontal serial link ( RG45)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 1 x  </a:t>
            </a:r>
            <a:r>
              <a:rPr lang="en-US" sz="1400" dirty="0" err="1"/>
              <a:t>horixontal</a:t>
            </a:r>
            <a:r>
              <a:rPr lang="en-US" sz="1400" dirty="0"/>
              <a:t> </a:t>
            </a:r>
            <a:r>
              <a:rPr lang="en-US" sz="1400" dirty="0" err="1"/>
              <a:t>SYNCbus</a:t>
            </a:r>
            <a:r>
              <a:rPr lang="en-US" sz="1400" dirty="0"/>
              <a:t> mixed analogue / digital  </a:t>
            </a:r>
            <a:r>
              <a:rPr lang="en-US" sz="1400" dirty="0">
                <a:effectLst/>
              </a:rPr>
              <a:t> </a:t>
            </a:r>
            <a:endParaRPr lang="en-US" sz="14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en-US" sz="1400" dirty="0"/>
              <a:t>Plugin options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  optical ST  RX  /  TX  link  mezzanine ( serial injector option) </a:t>
            </a:r>
            <a:r>
              <a:rPr lang="en-US" sz="1400" dirty="0">
                <a:effectLst/>
              </a:rPr>
              <a:t>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32 bit SoC  with USB debug port  ( Raspberry Pi </a:t>
            </a:r>
            <a:r>
              <a:rPr lang="en-US" sz="1400" dirty="0" err="1"/>
              <a:t>pico</a:t>
            </a:r>
            <a:r>
              <a:rPr lang="en-US" sz="1400" dirty="0"/>
              <a:t>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DDR4 plugin 64 GB (backside)</a:t>
            </a:r>
            <a:endParaRPr lang="en-US" sz="1400" dirty="0">
              <a:effectLst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dirty="0">
              <a:effectLst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9" name="3D Model 18">
                <a:extLst>
                  <a:ext uri="{FF2B5EF4-FFF2-40B4-BE49-F238E27FC236}">
                    <a16:creationId xmlns:a16="http://schemas.microsoft.com/office/drawing/2014/main" id="{9B6D73CC-8F80-4163-6522-B2C8EF4968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85677563"/>
                  </p:ext>
                </p:extLst>
              </p:nvPr>
            </p:nvGraphicFramePr>
            <p:xfrm rot="20641767">
              <a:off x="4392070" y="933788"/>
              <a:ext cx="6638138" cy="4923842"/>
            </p:xfrm>
            <a:graphic>
              <a:graphicData uri="http://schemas.microsoft.com/office/drawing/2017/model3d">
                <am3d:model3d r:embed="rId2">
                  <am3d:spPr>
                    <a:xfrm rot="20641767">
                      <a:off x="0" y="0"/>
                      <a:ext cx="6638138" cy="4923842"/>
                    </a:xfrm>
                    <a:prstGeom prst="rect">
                      <a:avLst/>
                    </a:prstGeom>
                  </am3d:spPr>
                  <am3d:camera>
                    <am3d:pos x="0" y="0" z="5902160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6" d="1000000"/>
                    <am3d:preTrans dx="-8524686" dy="2457307" dz="17925182"/>
                    <am3d:scale>
                      <am3d:sx n="1000000" d="1000000"/>
                      <am3d:sy n="1000000" d="1000000"/>
                      <am3d:sz n="1000000" d="1000000"/>
                    </am3d:scale>
                    <am3d:rot ax="-4299510" ay="3588608" az="-4140955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825719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9" name="3D Model 18">
                <a:extLst>
                  <a:ext uri="{FF2B5EF4-FFF2-40B4-BE49-F238E27FC236}">
                    <a16:creationId xmlns:a16="http://schemas.microsoft.com/office/drawing/2014/main" id="{9B6D73CC-8F80-4163-6522-B2C8EF49684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0641767">
                <a:off x="4392070" y="933788"/>
                <a:ext cx="6638138" cy="4923842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3BC59B0E-04C7-5FA9-97C9-516C8B78823B}"/>
              </a:ext>
            </a:extLst>
          </p:cNvPr>
          <p:cNvSpPr txBox="1"/>
          <p:nvPr/>
        </p:nvSpPr>
        <p:spPr>
          <a:xfrm>
            <a:off x="9985436" y="4670799"/>
            <a:ext cx="109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eFEC</a:t>
            </a:r>
            <a:r>
              <a:rPr lang="en-US" dirty="0"/>
              <a:t> (3D)</a:t>
            </a:r>
            <a:endParaRPr lang="en-GB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73805548-2352-B30A-FF1A-ED0CBBCC0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3FB012E-EF33-7617-451D-1B36D864F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81378-809D-46FA-97A2-91A8EA82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2090" y="630812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918CF36-E4C8-49BD-8414-E5CE0582BABB}" type="slidenum">
              <a:rPr lang="en-US" smtClean="0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26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6715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69CDDC-09F9-19AF-B4D3-878B5DE4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New possibilities: </a:t>
            </a:r>
            <a:r>
              <a:rPr lang="en-US" sz="4000" dirty="0">
                <a:solidFill>
                  <a:srgbClr val="FFFF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online triggers in FPGA</a:t>
            </a:r>
            <a:r>
              <a:rPr lang="en-US" sz="4000" dirty="0">
                <a:solidFill>
                  <a:srgbClr val="FFFF00"/>
                </a:solidFill>
              </a:rPr>
              <a:t>s</a:t>
            </a:r>
            <a:endParaRPr lang="en-GB" sz="4000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0A17AA-2E23-63F9-56BD-58AD79253499}"/>
              </a:ext>
            </a:extLst>
          </p:cNvPr>
          <p:cNvSpPr txBox="1"/>
          <p:nvPr/>
        </p:nvSpPr>
        <p:spPr>
          <a:xfrm>
            <a:off x="1421452" y="5495779"/>
            <a:ext cx="1140056" cy="23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727">
              <a:spcAft>
                <a:spcPts val="414"/>
              </a:spcAft>
            </a:pPr>
            <a:r>
              <a:rPr lang="en-US" sz="925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Common clock </a:t>
            </a:r>
            <a:r>
              <a:rPr lang="en-US" sz="92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CTF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Content Placeholder 20" descr="A computer hardware with wires connected to it&#10;&#10;Description automatically generated">
            <a:extLst>
              <a:ext uri="{FF2B5EF4-FFF2-40B4-BE49-F238E27FC236}">
                <a16:creationId xmlns:a16="http://schemas.microsoft.com/office/drawing/2014/main" id="{1EDC5751-41F7-7FC1-31BD-CA8926631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4" y="1261233"/>
            <a:ext cx="9385254" cy="6053388"/>
          </a:xfrm>
          <a:prstGeom prst="rect">
            <a:avLst/>
          </a:prstGeom>
        </p:spPr>
      </p:pic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B769EB62-E93C-3FD6-60DB-8300DCCDF75F}"/>
              </a:ext>
            </a:extLst>
          </p:cNvPr>
          <p:cNvSpPr>
            <a:spLocks/>
          </p:cNvSpPr>
          <p:nvPr/>
        </p:nvSpPr>
        <p:spPr>
          <a:xfrm>
            <a:off x="654452" y="6509135"/>
            <a:ext cx="1907056" cy="253833"/>
          </a:xfrm>
          <a:prstGeom prst="rect">
            <a:avLst/>
          </a:prstGeom>
        </p:spPr>
        <p:txBody>
          <a:bodyPr/>
          <a:lstStyle/>
          <a:p>
            <a:pPr defTabSz="630936">
              <a:spcAft>
                <a:spcPts val="600"/>
              </a:spcAf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06/12/2023</a:t>
            </a:r>
            <a:endParaRPr lang="en-GB" sz="1600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91E0196-7865-EE8F-9E81-01BC2C0CC664}"/>
              </a:ext>
            </a:extLst>
          </p:cNvPr>
          <p:cNvSpPr>
            <a:spLocks/>
          </p:cNvSpPr>
          <p:nvPr/>
        </p:nvSpPr>
        <p:spPr>
          <a:xfrm>
            <a:off x="5649487" y="6509135"/>
            <a:ext cx="2860583" cy="253833"/>
          </a:xfrm>
          <a:prstGeom prst="rect">
            <a:avLst/>
          </a:prstGeom>
        </p:spPr>
        <p:txBody>
          <a:bodyPr/>
          <a:lstStyle/>
          <a:p>
            <a:pPr defTabSz="630936">
              <a:spcAft>
                <a:spcPts val="600"/>
              </a:spcAft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GB" sz="1600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79CDC360-B74A-83B9-8BC4-B71CC75FC59A}"/>
              </a:ext>
            </a:extLst>
          </p:cNvPr>
          <p:cNvSpPr>
            <a:spLocks/>
          </p:cNvSpPr>
          <p:nvPr/>
        </p:nvSpPr>
        <p:spPr>
          <a:xfrm>
            <a:off x="9868691" y="6403663"/>
            <a:ext cx="1907056" cy="253833"/>
          </a:xfrm>
          <a:prstGeom prst="rect">
            <a:avLst/>
          </a:prstGeom>
        </p:spPr>
        <p:txBody>
          <a:bodyPr/>
          <a:lstStyle/>
          <a:p>
            <a:pPr defTabSz="630936">
              <a:spcAft>
                <a:spcPts val="600"/>
              </a:spcAft>
            </a:pPr>
            <a:fld id="{C8CECD17-CD7C-41BD-A780-170691533C2D}" type="slidenum">
              <a:rPr lang="en-GB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630936">
                <a:spcAft>
                  <a:spcPts val="600"/>
                </a:spcAft>
              </a:pPr>
              <a:t>27</a:t>
            </a:fld>
            <a:endParaRPr lang="en-GB" sz="16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FBA999-7F05-90DA-D7C8-08D95CC25535}"/>
              </a:ext>
            </a:extLst>
          </p:cNvPr>
          <p:cNvSpPr txBox="1"/>
          <p:nvPr/>
        </p:nvSpPr>
        <p:spPr>
          <a:xfrm>
            <a:off x="7824106" y="3582645"/>
            <a:ext cx="3087622" cy="5221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indent="-137160" defTabSz="548640">
              <a:lnSpc>
                <a:spcPct val="90000"/>
              </a:lnSpc>
              <a:spcAft>
                <a:spcPts val="360"/>
              </a:spcAft>
              <a:buFont typeface="Arial" panose="020B0604020202020204" pitchFamily="34" charset="0"/>
              <a:buChar char="•"/>
            </a:pPr>
            <a:r>
              <a:rPr lang="en-US" sz="1020" dirty="0" err="1"/>
              <a:t>Ultrascale</a:t>
            </a:r>
            <a:r>
              <a:rPr lang="en-US" sz="1020" dirty="0"/>
              <a:t> </a:t>
            </a:r>
            <a:r>
              <a:rPr lang="en-US" sz="102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FPGA  interconnect cabled via </a:t>
            </a:r>
            <a:r>
              <a:rPr lang="en-US" sz="102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frontpanels</a:t>
            </a:r>
            <a:endParaRPr lang="en-US" sz="102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47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een electronic device with black background&#10;&#10;Description automatically generated">
            <a:extLst>
              <a:ext uri="{FF2B5EF4-FFF2-40B4-BE49-F238E27FC236}">
                <a16:creationId xmlns:a16="http://schemas.microsoft.com/office/drawing/2014/main" id="{AAFC9EB6-45D9-C41D-3899-F0D5EF458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4" y="1066699"/>
            <a:ext cx="8359195" cy="50264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CCE611-0727-25B9-4770-30521126F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46" y="296368"/>
            <a:ext cx="6823918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Possible new SRS Frontends (</a:t>
            </a:r>
            <a:r>
              <a:rPr lang="en-US" b="1" dirty="0" err="1"/>
              <a:t>tbd</a:t>
            </a:r>
            <a:r>
              <a:rPr lang="en-US" b="1" dirty="0"/>
              <a:t>)</a:t>
            </a:r>
            <a:br>
              <a:rPr lang="en-US" dirty="0"/>
            </a:br>
            <a:r>
              <a:rPr lang="en-US" sz="2400" dirty="0"/>
              <a:t>example</a:t>
            </a:r>
            <a:r>
              <a:rPr lang="en-US" sz="3600" dirty="0"/>
              <a:t> </a:t>
            </a:r>
            <a:r>
              <a:rPr lang="en-US" sz="2700" dirty="0"/>
              <a:t>study case:  128 </a:t>
            </a:r>
            <a:r>
              <a:rPr lang="en-US" sz="2700" dirty="0" err="1"/>
              <a:t>ch</a:t>
            </a:r>
            <a:r>
              <a:rPr lang="en-US" sz="2700" dirty="0"/>
              <a:t>  HGCROC</a:t>
            </a:r>
            <a:endParaRPr lang="en-GB" sz="36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B74159-1900-5A06-EF27-DDB87D9300F6}"/>
              </a:ext>
            </a:extLst>
          </p:cNvPr>
          <p:cNvCxnSpPr>
            <a:cxnSpLocks/>
          </p:cNvCxnSpPr>
          <p:nvPr/>
        </p:nvCxnSpPr>
        <p:spPr>
          <a:xfrm flipH="1" flipV="1">
            <a:off x="7277900" y="3790704"/>
            <a:ext cx="1484671" cy="447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2123B7-6BA0-5C1B-22D1-0FC2C57FC1C6}"/>
              </a:ext>
            </a:extLst>
          </p:cNvPr>
          <p:cNvCxnSpPr>
            <a:cxnSpLocks/>
          </p:cNvCxnSpPr>
          <p:nvPr/>
        </p:nvCxnSpPr>
        <p:spPr>
          <a:xfrm flipH="1" flipV="1">
            <a:off x="7452852" y="3163529"/>
            <a:ext cx="1199535" cy="321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05C54-8470-A65B-33B3-1BCD931793BA}"/>
              </a:ext>
            </a:extLst>
          </p:cNvPr>
          <p:cNvCxnSpPr>
            <a:cxnSpLocks/>
          </p:cNvCxnSpPr>
          <p:nvPr/>
        </p:nvCxnSpPr>
        <p:spPr>
          <a:xfrm flipH="1" flipV="1">
            <a:off x="7372545" y="4669546"/>
            <a:ext cx="1201184" cy="397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12B98D-DC15-1765-39D3-A768C93F13F8}"/>
              </a:ext>
            </a:extLst>
          </p:cNvPr>
          <p:cNvCxnSpPr>
            <a:cxnSpLocks/>
          </p:cNvCxnSpPr>
          <p:nvPr/>
        </p:nvCxnSpPr>
        <p:spPr>
          <a:xfrm flipH="1" flipV="1">
            <a:off x="6545777" y="5090316"/>
            <a:ext cx="2027952" cy="700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760D85-5955-9498-EED2-C28559D591DE}"/>
              </a:ext>
            </a:extLst>
          </p:cNvPr>
          <p:cNvCxnSpPr/>
          <p:nvPr/>
        </p:nvCxnSpPr>
        <p:spPr>
          <a:xfrm flipV="1">
            <a:off x="934066" y="3622743"/>
            <a:ext cx="678426" cy="538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E5DFE16-8999-4E90-91F6-C6A4B6852632}"/>
              </a:ext>
            </a:extLst>
          </p:cNvPr>
          <p:cNvSpPr txBox="1"/>
          <p:nvPr/>
        </p:nvSpPr>
        <p:spPr>
          <a:xfrm>
            <a:off x="8742997" y="3210503"/>
            <a:ext cx="2208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HDMI Link HGCROC-1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A61476-FE27-FCAD-17AD-7DF5C5EF100F}"/>
              </a:ext>
            </a:extLst>
          </p:cNvPr>
          <p:cNvSpPr txBox="1"/>
          <p:nvPr/>
        </p:nvSpPr>
        <p:spPr>
          <a:xfrm>
            <a:off x="8777086" y="5544583"/>
            <a:ext cx="2208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HDMI Link HGCROC-2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1FD25F-187D-FAC0-BDB2-223CB29BDC73}"/>
              </a:ext>
            </a:extLst>
          </p:cNvPr>
          <p:cNvSpPr txBox="1"/>
          <p:nvPr/>
        </p:nvSpPr>
        <p:spPr>
          <a:xfrm>
            <a:off x="8744816" y="3773235"/>
            <a:ext cx="2220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 </a:t>
            </a:r>
          </a:p>
          <a:p>
            <a:r>
              <a:rPr lang="en-US" dirty="0"/>
              <a:t>HGCROC Data/Trigger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84D94B-3FEA-9BBD-12AC-7D4E8A1A4370}"/>
              </a:ext>
            </a:extLst>
          </p:cNvPr>
          <p:cNvSpPr txBox="1"/>
          <p:nvPr/>
        </p:nvSpPr>
        <p:spPr>
          <a:xfrm>
            <a:off x="8742997" y="4882336"/>
            <a:ext cx="139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P1/P2 power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2C06A4-2ADF-6535-7FC6-2353B84CEA19}"/>
              </a:ext>
            </a:extLst>
          </p:cNvPr>
          <p:cNvSpPr txBox="1"/>
          <p:nvPr/>
        </p:nvSpPr>
        <p:spPr>
          <a:xfrm>
            <a:off x="57761" y="4161059"/>
            <a:ext cx="156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HRS connector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8AD3A5A-A9AC-B207-BC38-2553FEEE215C}"/>
              </a:ext>
            </a:extLst>
          </p:cNvPr>
          <p:cNvCxnSpPr>
            <a:cxnSpLocks/>
          </p:cNvCxnSpPr>
          <p:nvPr/>
        </p:nvCxnSpPr>
        <p:spPr>
          <a:xfrm flipV="1">
            <a:off x="1781760" y="3790704"/>
            <a:ext cx="1248639" cy="1276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64F29EF-4A4A-E8E6-C203-EC4E7E402738}"/>
              </a:ext>
            </a:extLst>
          </p:cNvPr>
          <p:cNvSpPr txBox="1"/>
          <p:nvPr/>
        </p:nvSpPr>
        <p:spPr>
          <a:xfrm>
            <a:off x="1034229" y="5210726"/>
            <a:ext cx="1371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x  HGCROC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EE7D0-E006-ED7B-7C17-1D6BA1DBE6CF}"/>
              </a:ext>
            </a:extLst>
          </p:cNvPr>
          <p:cNvSpPr txBox="1"/>
          <p:nvPr/>
        </p:nvSpPr>
        <p:spPr>
          <a:xfrm>
            <a:off x="6763210" y="1026237"/>
            <a:ext cx="51112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2x  HGCROC  per hybrid with 128 </a:t>
            </a:r>
            <a:r>
              <a:rPr lang="en-US" sz="1400" dirty="0" err="1"/>
              <a:t>ch</a:t>
            </a:r>
            <a:r>
              <a:rPr lang="en-US" sz="1400" dirty="0"/>
              <a:t> HRS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x  HDMI –Micro connectors , one per  HGCROC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HDMI-D connector pinout compatible with SRS classic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Select switch:  data  or  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LpGPT</a:t>
            </a:r>
            <a:r>
              <a:rPr lang="en-US" sz="1400" dirty="0"/>
              <a:t> signals converted to LVDS over HDMI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protocol in FPGA of  readout (FEC or </a:t>
            </a:r>
            <a:r>
              <a:rPr lang="en-US" sz="1400" dirty="0" err="1"/>
              <a:t>dFEC</a:t>
            </a:r>
            <a:r>
              <a:rPr lang="en-US" sz="1400" dirty="0"/>
              <a:t>)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ED72A0-AAED-4C4D-E0CB-826C3D26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54FD6-1A11-A5CA-E8D1-313437B17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28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102B25-CBA0-CCC3-8BE7-F03EDFA07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9769015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BF11D-8925-F1DF-262A-3324F3764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join the  SRS user community 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and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developer teams / discussions 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CBEED-E071-1977-3D14-B1E0142D0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Hans.Muller@cern.ch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B5DB9-6CFF-A5C5-6696-F7E07DA0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4683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06/12/2023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9ED7D-ED61-6A40-CD79-6D910F89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46837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8CECD17-CD7C-41BD-A780-170691533C2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7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2F4642-817E-F45C-E409-DF76986D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SRS  classic Readout system 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from detector to Online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77E96BB8-AEF3-E771-D0EA-E9D976F2DB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700" y="1534438"/>
            <a:ext cx="8041400" cy="407256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53B04-1451-5486-4300-49D2C892F96D}"/>
              </a:ext>
            </a:extLst>
          </p:cNvPr>
          <p:cNvSpPr>
            <a:spLocks/>
          </p:cNvSpPr>
          <p:nvPr/>
        </p:nvSpPr>
        <p:spPr>
          <a:xfrm>
            <a:off x="10120289" y="6392656"/>
            <a:ext cx="1522738" cy="202679"/>
          </a:xfrm>
          <a:prstGeom prst="rect">
            <a:avLst/>
          </a:prstGeom>
        </p:spPr>
        <p:txBody>
          <a:bodyPr/>
          <a:lstStyle/>
          <a:p>
            <a:pPr defTabSz="502920">
              <a:spcAft>
                <a:spcPts val="600"/>
              </a:spcAft>
              <a:defRPr/>
            </a:pPr>
            <a:fld id="{B5A1D475-3BE8-404E-89D8-ED1C20621DFE}" type="slidenum">
              <a:rPr lang="en-US" sz="99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502920">
                <a:spcAft>
                  <a:spcPts val="600"/>
                </a:spcAft>
                <a:defRPr/>
              </a:pPr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10B5C0-2AE6-A7C7-756C-857AF8ABD098}"/>
              </a:ext>
            </a:extLst>
          </p:cNvPr>
          <p:cNvSpPr txBox="1"/>
          <p:nvPr/>
        </p:nvSpPr>
        <p:spPr>
          <a:xfrm>
            <a:off x="4051540" y="972457"/>
            <a:ext cx="82395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2920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SRS with VMM frontend, so far  implemented as a triggerless,  scalable multichannel readout system for gas and  photon detectors. </a:t>
            </a:r>
          </a:p>
          <a:p>
            <a:pPr defTabSz="502920">
              <a:spcAft>
                <a:spcPts val="600"/>
              </a:spcAft>
            </a:pP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Triggered readout added by FRIB  team in 2023/24.</a:t>
            </a:r>
            <a:endParaRPr lang="en-US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D8EB80-0741-717E-0FBD-C0B7591AEBA3}"/>
              </a:ext>
            </a:extLst>
          </p:cNvPr>
          <p:cNvSpPr txBox="1"/>
          <p:nvPr/>
        </p:nvSpPr>
        <p:spPr>
          <a:xfrm>
            <a:off x="4094207" y="5690300"/>
            <a:ext cx="8041399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2920">
              <a:spcAft>
                <a:spcPts val="600"/>
              </a:spcAft>
            </a:pPr>
            <a:r>
              <a:rPr lang="en-US" sz="605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FEC for 8 VMM hybrids / 1024 detector channels connected via HMDI AD cables to DVMM.  2 FEC’s with CTF (common clock) for  16 hybrids , 2048 </a:t>
            </a:r>
            <a:r>
              <a:rPr lang="en-US" sz="605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ch.</a:t>
            </a:r>
            <a:r>
              <a:rPr lang="en-US" sz="605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DVMM cards with octal HDMI connector including 70 W power for 16 VMM hybrids. Power / housing for  2 FECs and CTF via 1 </a:t>
            </a:r>
            <a:r>
              <a:rPr lang="en-US" sz="605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Minicrate</a:t>
            </a:r>
            <a:r>
              <a:rPr lang="en-US" sz="605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(not shown).  1 GB Ethernet /UDP  uplink from FEC to Network via SFP+ jack,  fiber or optical 1 GBE for network with Jumbo packet support. ESS DAQ  Software with </a:t>
            </a:r>
            <a:r>
              <a:rPr lang="en-US" sz="605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Vmm</a:t>
            </a:r>
            <a:r>
              <a:rPr lang="en-US" sz="605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Controls  installed under Linux.   </a:t>
            </a:r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68647-9208-6AA7-32F1-FDA59D522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8BF08E-F6E8-ABB9-D8AD-98547BCA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789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AF336-795C-092C-69BF-C74A3D1F1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110" y="2460108"/>
            <a:ext cx="6750090" cy="1325563"/>
          </a:xfrm>
        </p:spPr>
        <p:txBody>
          <a:bodyPr/>
          <a:lstStyle/>
          <a:p>
            <a:r>
              <a:rPr lang="en-US" i="1" dirty="0"/>
              <a:t>Backup material</a:t>
            </a:r>
            <a:endParaRPr lang="en-GB" i="1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384E8-8FCE-B221-48C4-59871AFBC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A2628-8E8E-F27F-A682-CC462370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30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08517B-82C5-76F4-9366-0DE73527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265053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A7A9C-F782-C701-68E5-B82EC68A0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738" y="99289"/>
            <a:ext cx="8229600" cy="1143000"/>
          </a:xfrm>
        </p:spPr>
        <p:txBody>
          <a:bodyPr/>
          <a:lstStyle/>
          <a:p>
            <a:r>
              <a:rPr lang="en-US" dirty="0"/>
              <a:t>SRS </a:t>
            </a:r>
            <a:r>
              <a:rPr lang="en-US" dirty="0" err="1"/>
              <a:t>Eurocrate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DE5E9-B3B3-9800-AD13-1DC11AB6E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A45F1C-6E67-4FF3-82EA-D7588448D5D8}" type="datetime1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37707-F07E-9104-FD94-6A395B03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Hans.Muller@cern.ch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FE40DD-3CCA-C502-06E5-7BE09A94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A1D475-3BE8-404E-89D8-ED1C20621DF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452963-5DDA-1D05-D00B-9F03AB930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595951"/>
            <a:ext cx="5029200" cy="37061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BD839B-F71E-6227-60FB-0031534951CE}"/>
              </a:ext>
            </a:extLst>
          </p:cNvPr>
          <p:cNvSpPr txBox="1"/>
          <p:nvPr/>
        </p:nvSpPr>
        <p:spPr>
          <a:xfrm>
            <a:off x="2000738" y="1110736"/>
            <a:ext cx="8229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/>
              <a:t>Eurocrate</a:t>
            </a:r>
            <a:r>
              <a:rPr lang="en-US" sz="1200" dirty="0"/>
              <a:t> for FEC and DVMM cards with </a:t>
            </a:r>
            <a:r>
              <a:rPr lang="en-US" sz="1200" dirty="0">
                <a:hlinkClick r:id="rId3"/>
              </a:rPr>
              <a:t>CTF card</a:t>
            </a:r>
            <a:r>
              <a:rPr lang="en-US" sz="1200" dirty="0"/>
              <a:t> slot and 8x 62W power for up to  64 VMM hybrids. 6U x 80TE rack-mountable crate 2x 500W AC input,  9 vertical slots : 8 slots FEC/DVMM,  1 slot CTF card (required for &gt;1  FECs). HDMI links ports on the rear-side DVMMs. Two AC power inlets 110-240V AC for FECs 1-4 and 5-8. Rear-panel with LED status displays two  ATX adapter voltages and 2 slide switches for remote on/off via coax cable 50</a:t>
            </a:r>
            <a:r>
              <a:rPr lang="en-US" sz="1200" dirty="0">
                <a:latin typeface="Symbol" panose="05050102010706020507" pitchFamily="18" charset="2"/>
              </a:rPr>
              <a:t>W</a:t>
            </a:r>
            <a:r>
              <a:rPr lang="en-US" sz="1200" dirty="0"/>
              <a:t> terminator. Rear power panel for direct access  +12V,+5V,+3.3V for user  service electronics. Rear M8 wing-screws for GND braid attachment to  VMM hybrids, 1 per DVMM. Two frontside </a:t>
            </a:r>
            <a:r>
              <a:rPr lang="en-US" sz="1200" dirty="0" err="1"/>
              <a:t>powerbuses</a:t>
            </a:r>
            <a:r>
              <a:rPr lang="en-US" sz="1200" dirty="0"/>
              <a:t> for FEC1-4 and CTF card, FEC 5-8.  5 x SATA cables each with 3 SATA connectors for DVMM card power. With 500 W ATX supply up to 64W @12 V per SATA cable to DVMM (-&gt; 8 VMM hybrids), </a:t>
            </a:r>
            <a:r>
              <a:rPr lang="en-US" sz="1200" dirty="0">
                <a:hlinkClick r:id="rId4"/>
              </a:rPr>
              <a:t>PMX </a:t>
            </a:r>
            <a:r>
              <a:rPr lang="en-US" sz="1200" dirty="0" err="1">
                <a:hlinkClick r:id="rId4"/>
              </a:rPr>
              <a:t>powerbox</a:t>
            </a:r>
            <a:r>
              <a:rPr lang="en-US" sz="1200" dirty="0"/>
              <a:t> recommended for HDMI cables &gt; 2m.   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655EDE-7DAC-753B-7FB8-051BE7E06E6D}"/>
              </a:ext>
            </a:extLst>
          </p:cNvPr>
          <p:cNvSpPr txBox="1"/>
          <p:nvPr/>
        </p:nvSpPr>
        <p:spPr>
          <a:xfrm>
            <a:off x="7543801" y="5562601"/>
            <a:ext cx="1865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3D view download ppt 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90F8E3-54DD-9C1D-DCD7-0623AEBF6306}"/>
              </a:ext>
            </a:extLst>
          </p:cNvPr>
          <p:cNvSpPr txBox="1"/>
          <p:nvPr/>
        </p:nvSpPr>
        <p:spPr>
          <a:xfrm>
            <a:off x="7480910" y="3352800"/>
            <a:ext cx="291278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 1: Slot 1 for CTF card only</a:t>
            </a:r>
          </a:p>
          <a:p>
            <a:r>
              <a:rPr lang="en-US" sz="1200" dirty="0"/>
              <a:t>Note 2: ventilation from the bottom is </a:t>
            </a:r>
          </a:p>
          <a:p>
            <a:r>
              <a:rPr lang="en-US" sz="1200" dirty="0"/>
              <a:t>            mandatory for &gt;2 FECs ( any </a:t>
            </a:r>
          </a:p>
          <a:p>
            <a:r>
              <a:rPr lang="en-US" sz="1200" dirty="0"/>
              <a:t>            commercial 1U rack-mountable </a:t>
            </a:r>
          </a:p>
          <a:p>
            <a:r>
              <a:rPr lang="en-US" sz="1200" dirty="0"/>
              <a:t>            ventilator ) </a:t>
            </a:r>
          </a:p>
          <a:p>
            <a:r>
              <a:rPr lang="en-US" sz="1200" dirty="0"/>
              <a:t>            1U  air exhaust volume on top</a:t>
            </a:r>
          </a:p>
          <a:p>
            <a:r>
              <a:rPr lang="en-US" sz="1200" dirty="0"/>
              <a:t>             of crate   </a:t>
            </a:r>
          </a:p>
          <a:p>
            <a:r>
              <a:rPr lang="en-US" sz="1200" dirty="0"/>
              <a:t>Note 3: SATA cable routing to DVMMs </a:t>
            </a:r>
          </a:p>
          <a:p>
            <a:r>
              <a:rPr lang="en-US" sz="1200" dirty="0"/>
              <a:t>            required</a:t>
            </a:r>
          </a:p>
          <a:p>
            <a:r>
              <a:rPr lang="en-US" sz="1200" dirty="0"/>
              <a:t>Note 4: bf default, slide switches on </a:t>
            </a:r>
          </a:p>
          <a:p>
            <a:r>
              <a:rPr lang="en-US" sz="1200" dirty="0"/>
              <a:t>            </a:t>
            </a:r>
            <a:r>
              <a:rPr lang="en-US" sz="1200" dirty="0" err="1"/>
              <a:t>backpanel</a:t>
            </a:r>
            <a:r>
              <a:rPr lang="en-US" sz="1200" dirty="0"/>
              <a:t> must be  in “ON” position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2C849D-128F-1E1C-8B0B-8CF36DCB2F3D}"/>
              </a:ext>
            </a:extLst>
          </p:cNvPr>
          <p:cNvSpPr txBox="1"/>
          <p:nvPr/>
        </p:nvSpPr>
        <p:spPr>
          <a:xfrm>
            <a:off x="6973132" y="2766537"/>
            <a:ext cx="2329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6"/>
              </a:rPr>
              <a:t>Eurocrate</a:t>
            </a:r>
            <a:r>
              <a:rPr lang="en-US" dirty="0">
                <a:hlinkClick r:id="rId6"/>
              </a:rPr>
              <a:t> User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30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44C09-7353-4768-AE34-8EAA0FDF2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9288" y="36897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HRS: MPGD connector standard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A6BFD-8FFB-4C54-A197-E6FA2434E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12/19/2020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BD5BC-CB9B-4A3E-B67A-0B485C1F3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Hans.Muller@cern.ch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5CAACEC8-6764-47EB-9C54-9A23B72D1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42" y="2233012"/>
            <a:ext cx="8421609" cy="32837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D457AC-34BC-459F-AED5-46BD9F5F59E7}"/>
              </a:ext>
            </a:extLst>
          </p:cNvPr>
          <p:cNvSpPr txBox="1"/>
          <p:nvPr/>
        </p:nvSpPr>
        <p:spPr>
          <a:xfrm>
            <a:off x="6957647" y="4299440"/>
            <a:ext cx="3036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every group 10 pins followed by GND  contact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8DF8C92-9510-46F3-9C81-40B5838B2844}"/>
              </a:ext>
            </a:extLst>
          </p:cNvPr>
          <p:cNvCxnSpPr/>
          <p:nvPr/>
        </p:nvCxnSpPr>
        <p:spPr>
          <a:xfrm flipH="1">
            <a:off x="5210177" y="4437917"/>
            <a:ext cx="1694717" cy="16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AC5200-2E10-49F6-934A-E11EBC76E8D7}"/>
              </a:ext>
            </a:extLst>
          </p:cNvPr>
          <p:cNvCxnSpPr/>
          <p:nvPr/>
        </p:nvCxnSpPr>
        <p:spPr>
          <a:xfrm flipH="1" flipV="1">
            <a:off x="5618631" y="4387104"/>
            <a:ext cx="1290917" cy="50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C360ED5-110A-4356-A12D-BBCBB4A069E2}"/>
              </a:ext>
            </a:extLst>
          </p:cNvPr>
          <p:cNvSpPr txBox="1"/>
          <p:nvPr/>
        </p:nvSpPr>
        <p:spPr>
          <a:xfrm>
            <a:off x="6957648" y="4022441"/>
            <a:ext cx="1916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2x 70 pins 0.5 mm pitch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C949AF-5F1B-D868-7082-17141FD717D7}"/>
              </a:ext>
            </a:extLst>
          </p:cNvPr>
          <p:cNvSpPr txBox="1"/>
          <p:nvPr/>
        </p:nvSpPr>
        <p:spPr>
          <a:xfrm>
            <a:off x="2270402" y="1357785"/>
            <a:ext cx="69088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RD51 decided in December 2016 to replace the legacy Panasonic 130 pin connectors</a:t>
            </a:r>
          </a:p>
          <a:p>
            <a:r>
              <a:rPr lang="en-US" sz="1400" dirty="0">
                <a:hlinkClick r:id="rId3"/>
              </a:rPr>
              <a:t>by new 140 pin HRS FX10A connectors</a:t>
            </a:r>
            <a:r>
              <a:rPr lang="en-US" sz="1400" dirty="0"/>
              <a:t>, starting with the VMM SRS hybrids and progressively</a:t>
            </a:r>
          </a:p>
          <a:p>
            <a:r>
              <a:rPr lang="en-US" sz="1400" dirty="0"/>
              <a:t>implemented on the detector frames.</a:t>
            </a:r>
          </a:p>
          <a:p>
            <a:r>
              <a:rPr lang="en-US" sz="1400" dirty="0"/>
              <a:t>For a transition time, adapters between Panasonic and HRS are available.</a:t>
            </a:r>
          </a:p>
        </p:txBody>
      </p:sp>
    </p:spTree>
    <p:extLst>
      <p:ext uri="{BB962C8B-B14F-4D97-AF65-F5344CB8AC3E}">
        <p14:creationId xmlns:p14="http://schemas.microsoft.com/office/powerpoint/2010/main" val="31578744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E6AC-8AAA-570B-F037-944A56E37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2"/>
            <a:ext cx="10515600" cy="1325563"/>
          </a:xfrm>
        </p:spPr>
        <p:txBody>
          <a:bodyPr/>
          <a:lstStyle/>
          <a:p>
            <a:r>
              <a:rPr lang="en-US" dirty="0">
                <a:hlinkClick r:id="rId2"/>
              </a:rPr>
              <a:t>APV 128 </a:t>
            </a:r>
            <a:r>
              <a:rPr lang="en-US" dirty="0" err="1">
                <a:hlinkClick r:id="rId2"/>
              </a:rPr>
              <a:t>ch</a:t>
            </a:r>
            <a:r>
              <a:rPr lang="en-US" dirty="0">
                <a:hlinkClick r:id="rId2"/>
              </a:rPr>
              <a:t>  frontend hybrid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815A6-8357-694E-6ABD-7C99343C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748F9-1E3D-053C-AA16-9461529D4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C909A5-B5C4-AB17-EC85-F3E366ACF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33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8FE30B-47D0-8813-32F3-2108843BAF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017" y="1535908"/>
            <a:ext cx="4127249" cy="48387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EB992C-306F-4B68-9C56-9A59F40DBDB4}"/>
              </a:ext>
            </a:extLst>
          </p:cNvPr>
          <p:cNvSpPr txBox="1"/>
          <p:nvPr/>
        </p:nvSpPr>
        <p:spPr>
          <a:xfrm>
            <a:off x="5837275" y="1554165"/>
            <a:ext cx="3903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SRS working-horse frontend 2011-2019</a:t>
            </a:r>
          </a:p>
          <a:p>
            <a:r>
              <a:rPr lang="en-US" dirty="0"/>
              <a:t>requires ADC card interface to FEC card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31F78-34E1-A22F-DBC8-F091EDCB8E90}"/>
              </a:ext>
            </a:extLst>
          </p:cNvPr>
          <p:cNvSpPr txBox="1"/>
          <p:nvPr/>
        </p:nvSpPr>
        <p:spPr>
          <a:xfrm>
            <a:off x="4652958" y="3059668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Master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2FF36E-22B3-5FD3-B4E9-40B2437D1C9E}"/>
              </a:ext>
            </a:extLst>
          </p:cNvPr>
          <p:cNvSpPr txBox="1"/>
          <p:nvPr/>
        </p:nvSpPr>
        <p:spPr>
          <a:xfrm>
            <a:off x="4825776" y="5518031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Slave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58C400-2296-3687-2FA8-3896C8428362}"/>
              </a:ext>
            </a:extLst>
          </p:cNvPr>
          <p:cNvSpPr txBox="1"/>
          <p:nvPr/>
        </p:nvSpPr>
        <p:spPr>
          <a:xfrm>
            <a:off x="5593048" y="2510396"/>
            <a:ext cx="455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HDMI power and readout link to FEC/ADC card</a:t>
            </a:r>
            <a:endParaRPr lang="en-GB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5ECDB9-7237-9812-2020-60C746B5004D}"/>
              </a:ext>
            </a:extLst>
          </p:cNvPr>
          <p:cNvSpPr txBox="1"/>
          <p:nvPr/>
        </p:nvSpPr>
        <p:spPr>
          <a:xfrm>
            <a:off x="187617" y="2233397"/>
            <a:ext cx="1178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Panasonic </a:t>
            </a:r>
          </a:p>
          <a:p>
            <a:r>
              <a:rPr lang="en-US" dirty="0"/>
              <a:t>connector</a:t>
            </a:r>
            <a:endParaRPr lang="en-GB" dirty="0"/>
          </a:p>
        </p:txBody>
      </p:sp>
      <p:pic>
        <p:nvPicPr>
          <p:cNvPr id="13" name="Picture 12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7CB73EAF-8250-6999-D635-2CC032909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305" y="3202247"/>
            <a:ext cx="4925112" cy="2353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039782-9DA4-EB8F-3A4C-2379DEE2A761}"/>
              </a:ext>
            </a:extLst>
          </p:cNvPr>
          <p:cNvSpPr txBox="1"/>
          <p:nvPr/>
        </p:nvSpPr>
        <p:spPr>
          <a:xfrm>
            <a:off x="6296412" y="5702697"/>
            <a:ext cx="4254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APV hybrid sales via CERN store 2012-2020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9386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74DBE-6781-80C1-DE2F-53081F57D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ASIC carriers with cooler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B8E79F-EA80-2A52-7CDF-31DCD9C1B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463A4-9F76-1B09-D177-BD9804CDD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A1D475-3BE8-404E-89D8-ED1C20621DF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600E87-B06F-6BFD-8FF5-C5D7579DA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301000"/>
            <a:ext cx="5753100" cy="4080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EBC8E9-F5F3-F4F5-0300-CB8A22617FE7}"/>
              </a:ext>
            </a:extLst>
          </p:cNvPr>
          <p:cNvSpPr txBox="1"/>
          <p:nvPr/>
        </p:nvSpPr>
        <p:spPr>
          <a:xfrm>
            <a:off x="2438401" y="1158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VMM hybrid for SRS</a:t>
            </a:r>
            <a:r>
              <a:rPr lang="en-US" sz="1200" dirty="0"/>
              <a:t>* , 128 channels, 2 VMM3a ASICs, 100g,  4Watt,  plugs directly to a MPGD gas or photon detector  with 140 pin  </a:t>
            </a:r>
            <a:r>
              <a:rPr lang="en-US" sz="1200" dirty="0">
                <a:hlinkClick r:id="rId4"/>
              </a:rPr>
              <a:t>HRS connector</a:t>
            </a:r>
            <a:r>
              <a:rPr lang="en-US" sz="1200" dirty="0"/>
              <a:t>.  </a:t>
            </a:r>
            <a:r>
              <a:rPr lang="en-US" sz="1200" dirty="0">
                <a:hlinkClick r:id="rId5"/>
              </a:rPr>
              <a:t>Multipurpose ALU cooler  </a:t>
            </a:r>
            <a:r>
              <a:rPr lang="en-US" sz="1200" dirty="0"/>
              <a:t>( convection / water pipe ) to keep die temperatures below 55 C for long lifetime and low noise. HDMI readout link to DVMM card via micro HDMI-AD cable. 3-Pin AUX </a:t>
            </a:r>
            <a:r>
              <a:rPr lang="en-US" sz="1200" dirty="0">
                <a:hlinkClick r:id="rId4"/>
              </a:rPr>
              <a:t>power connector</a:t>
            </a:r>
            <a:r>
              <a:rPr lang="en-US" sz="1200" dirty="0"/>
              <a:t> for P1 (+3.3V) and P2 ( +1.8V). </a:t>
            </a:r>
            <a:r>
              <a:rPr lang="en-US" sz="1200" dirty="0">
                <a:hlinkClick r:id="rId6"/>
              </a:rPr>
              <a:t>PCB Edge connector for </a:t>
            </a:r>
            <a:r>
              <a:rPr lang="en-US" sz="1200" dirty="0" err="1">
                <a:hlinkClick r:id="rId6"/>
              </a:rPr>
              <a:t>Jtag</a:t>
            </a:r>
            <a:r>
              <a:rPr lang="en-US" sz="1200" dirty="0">
                <a:hlinkClick r:id="rId6"/>
              </a:rPr>
              <a:t> and I2C</a:t>
            </a:r>
            <a:r>
              <a:rPr lang="en-US" sz="1200" dirty="0"/>
              <a:t>. Two 3 pin connectors access to analogue VMM signals (shaper , baseline </a:t>
            </a:r>
            <a:r>
              <a:rPr lang="en-US" sz="1200" dirty="0" err="1"/>
              <a:t>etc</a:t>
            </a:r>
            <a:r>
              <a:rPr lang="en-US" sz="1200" dirty="0"/>
              <a:t> )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0B9E20-43BE-FB94-E01E-A71C261EF375}"/>
              </a:ext>
            </a:extLst>
          </p:cNvPr>
          <p:cNvSpPr txBox="1"/>
          <p:nvPr/>
        </p:nvSpPr>
        <p:spPr>
          <a:xfrm>
            <a:off x="8429705" y="5927236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* latest revision V5,  2022+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8F76A7-D00B-7627-F9D4-3B0E957D88D3}"/>
              </a:ext>
            </a:extLst>
          </p:cNvPr>
          <p:cNvSpPr txBox="1"/>
          <p:nvPr/>
        </p:nvSpPr>
        <p:spPr>
          <a:xfrm>
            <a:off x="6655391" y="2400755"/>
            <a:ext cx="210564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4.5 Watt  ALU cooler</a:t>
            </a:r>
          </a:p>
          <a:p>
            <a:r>
              <a:rPr lang="en-US" dirty="0"/>
              <a:t>   top bottom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89F34A90-410F-78E3-D143-6108FE2EDFC2}"/>
              </a:ext>
            </a:extLst>
          </p:cNvPr>
          <p:cNvSpPr txBox="1"/>
          <p:nvPr/>
        </p:nvSpPr>
        <p:spPr>
          <a:xfrm>
            <a:off x="8239782" y="4717592"/>
            <a:ext cx="2109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Grooves for optional</a:t>
            </a:r>
          </a:p>
          <a:p>
            <a:r>
              <a:rPr lang="en-US" dirty="0"/>
              <a:t>cooling pipes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E84A144-EAEE-D38E-F4F7-91973EFA6D45}"/>
              </a:ext>
            </a:extLst>
          </p:cNvPr>
          <p:cNvCxnSpPr>
            <a:stCxn id="6" idx="1"/>
          </p:cNvCxnSpPr>
          <p:nvPr/>
        </p:nvCxnSpPr>
        <p:spPr>
          <a:xfrm flipH="1">
            <a:off x="6402574" y="2723921"/>
            <a:ext cx="252817" cy="65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13C78E-1659-387D-1302-2B780B52FE86}"/>
              </a:ext>
            </a:extLst>
          </p:cNvPr>
          <p:cNvCxnSpPr/>
          <p:nvPr/>
        </p:nvCxnSpPr>
        <p:spPr>
          <a:xfrm flipH="1" flipV="1">
            <a:off x="6515101" y="4628561"/>
            <a:ext cx="1724681" cy="282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B5B94B-3EA8-BA83-7367-E74C922F6AC6}"/>
              </a:ext>
            </a:extLst>
          </p:cNvPr>
          <p:cNvSpPr txBox="1"/>
          <p:nvPr/>
        </p:nvSpPr>
        <p:spPr>
          <a:xfrm>
            <a:off x="2126512" y="5720316"/>
            <a:ext cx="18842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total weight: 100g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C942277-71B1-6A52-907F-FD3FE4BD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26927498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EFE94-24C1-A45A-5F22-0E93911A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9396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dirty="0" err="1"/>
              <a:t>FEC</a:t>
            </a:r>
            <a:r>
              <a:rPr lang="en-US" dirty="0"/>
              <a:t> card preview</a:t>
            </a:r>
            <a:endParaRPr lang="en-GB" dirty="0"/>
          </a:p>
        </p:txBody>
      </p:sp>
      <p:pic>
        <p:nvPicPr>
          <p:cNvPr id="5" name="Picture 4" descr="A computer chip with many small components&#10;&#10;Description automatically generated with medium confidence">
            <a:extLst>
              <a:ext uri="{FF2B5EF4-FFF2-40B4-BE49-F238E27FC236}">
                <a16:creationId xmlns:a16="http://schemas.microsoft.com/office/drawing/2014/main" id="{6855997C-D816-D27C-895C-DD2DE206D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703" y="967864"/>
            <a:ext cx="8736507" cy="563495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B0C1888-FBAA-A8B3-0CCA-700CADD6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06/12/2023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AD7BA-43FA-125C-3ADA-F37297592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35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C2B91-0EA6-F10A-DC84-B13A60452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</p:spTree>
    <p:extLst>
      <p:ext uri="{BB962C8B-B14F-4D97-AF65-F5344CB8AC3E}">
        <p14:creationId xmlns:p14="http://schemas.microsoft.com/office/powerpoint/2010/main" val="28989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79E004A-7C9E-4DCB-9AE6-65DC988C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3702580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Detectors with VMM hybrids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FEC9D3-567C-4215-AC11-5F536E3F1DA6}"/>
              </a:ext>
            </a:extLst>
          </p:cNvPr>
          <p:cNvSpPr txBox="1"/>
          <p:nvPr/>
        </p:nvSpPr>
        <p:spPr>
          <a:xfrm>
            <a:off x="755484" y="2459116"/>
            <a:ext cx="3702579" cy="352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Since 2019, MPGD detectors are fabricated with 0.5mm pitch, </a:t>
            </a:r>
            <a:r>
              <a:rPr lang="en-US" sz="2000">
                <a:solidFill>
                  <a:srgbClr val="FFFFFF"/>
                </a:solidFill>
                <a:hlinkClick r:id="rId2"/>
              </a:rPr>
              <a:t>140 pin  HRS connectors</a:t>
            </a:r>
            <a:r>
              <a:rPr lang="en-US" sz="2000">
                <a:solidFill>
                  <a:srgbClr val="FFFFFF"/>
                </a:solidFill>
              </a:rPr>
              <a:t>* mating with </a:t>
            </a:r>
            <a:r>
              <a:rPr lang="en-US" sz="2000">
                <a:solidFill>
                  <a:srgbClr val="FFFFFF"/>
                </a:solidFill>
                <a:hlinkClick r:id="rId3"/>
              </a:rPr>
              <a:t>5mm stackheight </a:t>
            </a:r>
            <a:endParaRPr lang="en-US" sz="200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the HRS connectors of  VMM hybrids.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ED04C-00E1-40FE-B91F-90F16C7B8197}"/>
              </a:ext>
            </a:extLst>
          </p:cNvPr>
          <p:cNvSpPr>
            <a:spLocks/>
          </p:cNvSpPr>
          <p:nvPr/>
        </p:nvSpPr>
        <p:spPr>
          <a:xfrm>
            <a:off x="5295722" y="6564352"/>
            <a:ext cx="1410522" cy="187743"/>
          </a:xfrm>
          <a:prstGeom prst="rect">
            <a:avLst/>
          </a:prstGeom>
        </p:spPr>
        <p:txBody>
          <a:bodyPr/>
          <a:lstStyle/>
          <a:p>
            <a:pPr defTabSz="466344">
              <a:spcAft>
                <a:spcPts val="600"/>
              </a:spcAft>
            </a:pPr>
            <a:fld id="{22537611-4416-4310-ABDB-C9D73EA9B8B5}" type="datetime1">
              <a:rPr lang="en-US" sz="9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466344">
                <a:spcAft>
                  <a:spcPts val="600"/>
                </a:spcAft>
              </a:pPr>
              <a:t>1/31/2024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08B03-5BAC-490B-B753-379B223DA496}"/>
              </a:ext>
            </a:extLst>
          </p:cNvPr>
          <p:cNvSpPr>
            <a:spLocks/>
          </p:cNvSpPr>
          <p:nvPr/>
        </p:nvSpPr>
        <p:spPr>
          <a:xfrm>
            <a:off x="7069458" y="6537222"/>
            <a:ext cx="2115783" cy="187743"/>
          </a:xfrm>
          <a:prstGeom prst="rect">
            <a:avLst/>
          </a:prstGeom>
        </p:spPr>
        <p:txBody>
          <a:bodyPr/>
          <a:lstStyle/>
          <a:p>
            <a:pPr defTabSz="466344">
              <a:spcAft>
                <a:spcPts val="600"/>
              </a:spcAft>
            </a:pPr>
            <a:r>
              <a:rPr lang="en-US" sz="91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BE7F98-CC28-4B92-BA38-F0DB5E0CAA3E}"/>
              </a:ext>
            </a:extLst>
          </p:cNvPr>
          <p:cNvSpPr txBox="1"/>
          <p:nvPr/>
        </p:nvSpPr>
        <p:spPr>
          <a:xfrm>
            <a:off x="9708627" y="4586888"/>
            <a:ext cx="2415377" cy="19774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66344">
              <a:spcAft>
                <a:spcPts val="600"/>
              </a:spcAft>
            </a:pP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x 10 GEM detector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4x VMM hybrid in x (512 </a:t>
            </a:r>
            <a:r>
              <a:rPr lang="en-US" sz="105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4x VMM hybrid in y (512 </a:t>
            </a:r>
            <a:r>
              <a:rPr lang="en-US" sz="105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total 1024 channels/ detector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140 pin HRS connectors* on detector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weight 8 VMM hybrids ~ 800 g</a:t>
            </a:r>
          </a:p>
          <a:p>
            <a:pPr defTabSz="466344"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 dissipation 8 hybrids~ 30W</a:t>
            </a:r>
          </a:p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7487D-4966-2EDC-B6EC-BEE73E139D03}"/>
              </a:ext>
            </a:extLst>
          </p:cNvPr>
          <p:cNvSpPr>
            <a:spLocks/>
          </p:cNvSpPr>
          <p:nvPr/>
        </p:nvSpPr>
        <p:spPr>
          <a:xfrm>
            <a:off x="10781478" y="6537222"/>
            <a:ext cx="1410522" cy="187743"/>
          </a:xfrm>
          <a:prstGeom prst="rect">
            <a:avLst/>
          </a:prstGeom>
        </p:spPr>
        <p:txBody>
          <a:bodyPr/>
          <a:lstStyle/>
          <a:p>
            <a:pPr defTabSz="466344">
              <a:spcAft>
                <a:spcPts val="600"/>
              </a:spcAft>
              <a:defRPr/>
            </a:pPr>
            <a:fld id="{D20CC018-EA2C-4AC2-831B-E1770D7BE18A}" type="slidenum">
              <a:rPr lang="en-US" sz="91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466344"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pic>
        <p:nvPicPr>
          <p:cNvPr id="11" name="Picture 10" descr="A computer chip with a green and black square&#10;&#10;Description automatically generated with medium confidence">
            <a:extLst>
              <a:ext uri="{FF2B5EF4-FFF2-40B4-BE49-F238E27FC236}">
                <a16:creationId xmlns:a16="http://schemas.microsoft.com/office/drawing/2014/main" id="{B3557EAA-F502-9087-4C87-D736260C3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968" y="94994"/>
            <a:ext cx="8386129" cy="582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5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FEF556-80AE-A463-73F0-F1D70261E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128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ch.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frontend hybrid: </a:t>
            </a:r>
            <a:r>
              <a:rPr lang="en-US" sz="4000" kern="1200" dirty="0">
                <a:solidFill>
                  <a:srgbClr val="FFFF00"/>
                </a:solidFill>
                <a:latin typeface="+mj-lt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VMM3a </a:t>
            </a:r>
            <a:endParaRPr lang="en-US" sz="4000" kern="12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26954A-8264-88B7-1BF8-EE506059C1C4}"/>
              </a:ext>
            </a:extLst>
          </p:cNvPr>
          <p:cNvSpPr>
            <a:spLocks/>
          </p:cNvSpPr>
          <p:nvPr/>
        </p:nvSpPr>
        <p:spPr>
          <a:xfrm>
            <a:off x="494409" y="6430769"/>
            <a:ext cx="2146576" cy="285713"/>
          </a:xfrm>
          <a:prstGeom prst="rect">
            <a:avLst/>
          </a:prstGeom>
        </p:spPr>
        <p:txBody>
          <a:bodyPr/>
          <a:lstStyle/>
          <a:p>
            <a:pPr defTabSz="713232">
              <a:spcAft>
                <a:spcPts val="600"/>
              </a:spcAft>
              <a:defRPr/>
            </a:pPr>
            <a:fld id="{D0DFAEA6-04FC-4849-BA6A-3D3CD425D72D}" type="datetime1"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713232">
                <a:spcAft>
                  <a:spcPts val="600"/>
                </a:spcAft>
                <a:defRPr/>
              </a:pPr>
              <a:t>1/31/2024</a:t>
            </a:fld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03D07-0DA7-EDCD-3FD3-98C181410C0B}"/>
              </a:ext>
            </a:extLst>
          </p:cNvPr>
          <p:cNvSpPr>
            <a:spLocks/>
          </p:cNvSpPr>
          <p:nvPr/>
        </p:nvSpPr>
        <p:spPr>
          <a:xfrm>
            <a:off x="4163524" y="6430769"/>
            <a:ext cx="3219864" cy="285713"/>
          </a:xfrm>
          <a:prstGeom prst="rect">
            <a:avLst/>
          </a:prstGeom>
        </p:spPr>
        <p:txBody>
          <a:bodyPr/>
          <a:lstStyle/>
          <a:p>
            <a:pPr defTabSz="713232">
              <a:spcAft>
                <a:spcPts val="600"/>
              </a:spcAft>
              <a:defRPr/>
            </a:pPr>
            <a:r>
              <a:rPr lang="sv-SE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4BBEDA-7361-CDC4-E74C-D03677C4C2F0}"/>
              </a:ext>
            </a:extLst>
          </p:cNvPr>
          <p:cNvSpPr>
            <a:spLocks/>
          </p:cNvSpPr>
          <p:nvPr/>
        </p:nvSpPr>
        <p:spPr>
          <a:xfrm>
            <a:off x="10045424" y="6494029"/>
            <a:ext cx="2146576" cy="285713"/>
          </a:xfrm>
          <a:prstGeom prst="rect">
            <a:avLst/>
          </a:prstGeom>
        </p:spPr>
        <p:txBody>
          <a:bodyPr/>
          <a:lstStyle/>
          <a:p>
            <a:pPr defTabSz="713232">
              <a:spcAft>
                <a:spcPts val="600"/>
              </a:spcAft>
              <a:defRPr/>
            </a:pPr>
            <a:fld id="{B5A1D475-3BE8-404E-89D8-ED1C20621DFE}" type="slidenum"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713232">
                <a:spcAft>
                  <a:spcPts val="600"/>
                </a:spcAft>
                <a:defRPr/>
              </a:pPr>
              <a:t>5</a:t>
            </a:fld>
            <a:endParaRPr lang="en-US" sz="1200"/>
          </a:p>
        </p:txBody>
      </p:sp>
      <p:pic>
        <p:nvPicPr>
          <p:cNvPr id="7" name="Picture 6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18688D14-AFEC-48AE-F63E-C5E994ECCE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912" y="2002685"/>
            <a:ext cx="5635846" cy="34637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0068EE-9BC0-4D7B-22FB-9A2D9DD7ED48}"/>
              </a:ext>
            </a:extLst>
          </p:cNvPr>
          <p:cNvSpPr txBox="1"/>
          <p:nvPr/>
        </p:nvSpPr>
        <p:spPr>
          <a:xfrm>
            <a:off x="3199062" y="5898696"/>
            <a:ext cx="5893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 VMM hybrid V5 (2022+)  bottom side (cooler plate removed)</a:t>
            </a:r>
            <a:endParaRPr 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0303DC-8F48-C37E-95F4-10FACE867854}"/>
              </a:ext>
            </a:extLst>
          </p:cNvPr>
          <p:cNvSpPr txBox="1"/>
          <p:nvPr/>
        </p:nvSpPr>
        <p:spPr>
          <a:xfrm>
            <a:off x="2212822" y="4769345"/>
            <a:ext cx="856325" cy="730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05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eadout</a:t>
            </a: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defTabSz="713232">
              <a:spcAft>
                <a:spcPts val="600"/>
              </a:spcAft>
            </a:pP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 port</a:t>
            </a:r>
          </a:p>
          <a:p>
            <a:pPr defTabSz="713232">
              <a:spcAft>
                <a:spcPts val="600"/>
              </a:spcAft>
            </a:pPr>
            <a:r>
              <a:rPr lang="en-US" sz="1050" b="1" dirty="0"/>
              <a:t>m</a:t>
            </a: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icro HDMI</a:t>
            </a:r>
            <a:endParaRPr lang="en-US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0B65BB-71FA-DD68-D8C6-BC4ECCD54BAE}"/>
              </a:ext>
            </a:extLst>
          </p:cNvPr>
          <p:cNvSpPr txBox="1"/>
          <p:nvPr/>
        </p:nvSpPr>
        <p:spPr>
          <a:xfrm>
            <a:off x="5011065" y="2670696"/>
            <a:ext cx="1026948" cy="894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404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2x</a:t>
            </a:r>
          </a:p>
          <a:p>
            <a:pPr defTabSz="713232">
              <a:spcAft>
                <a:spcPts val="600"/>
              </a:spcAft>
            </a:pPr>
            <a:r>
              <a:rPr lang="en-US" sz="1404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VMM3a</a:t>
            </a:r>
          </a:p>
          <a:p>
            <a:pPr defTabSz="713232">
              <a:spcAft>
                <a:spcPts val="600"/>
              </a:spcAft>
            </a:pPr>
            <a:r>
              <a:rPr lang="en-US" sz="1404" kern="1200" dirty="0" err="1">
                <a:solidFill>
                  <a:srgbClr val="FFFF00"/>
                </a:solidFill>
                <a:latin typeface="+mn-lt"/>
                <a:ea typeface="+mn-ea"/>
                <a:cs typeface="+mn-cs"/>
              </a:rPr>
              <a:t>globtopped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71A03D-D29B-C44E-972C-2AAF19674E09}"/>
              </a:ext>
            </a:extLst>
          </p:cNvPr>
          <p:cNvSpPr txBox="1"/>
          <p:nvPr/>
        </p:nvSpPr>
        <p:spPr>
          <a:xfrm>
            <a:off x="4267049" y="5505612"/>
            <a:ext cx="997389" cy="260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09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analogue out </a:t>
            </a:r>
            <a:endParaRPr lang="en-US" sz="14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588069-839B-4586-6941-635E22A08A9E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4298406" y="5327481"/>
            <a:ext cx="467338" cy="1781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B7F9D4E-8FC9-A24E-2973-8EAEE2705B09}"/>
              </a:ext>
            </a:extLst>
          </p:cNvPr>
          <p:cNvSpPr txBox="1"/>
          <p:nvPr/>
        </p:nvSpPr>
        <p:spPr>
          <a:xfrm>
            <a:off x="555971" y="1939212"/>
            <a:ext cx="1839221" cy="2843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248" kern="120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VMM hybrid user manual</a:t>
            </a:r>
            <a:endParaRPr lang="en-US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6A7F09-8C11-9C47-8E23-FFC80821CE0E}"/>
              </a:ext>
            </a:extLst>
          </p:cNvPr>
          <p:cNvSpPr txBox="1"/>
          <p:nvPr/>
        </p:nvSpPr>
        <p:spPr>
          <a:xfrm>
            <a:off x="8995757" y="3109814"/>
            <a:ext cx="2897244" cy="1060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85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HRS connector</a:t>
            </a:r>
          </a:p>
          <a:p>
            <a:pPr defTabSz="713232">
              <a:spcAft>
                <a:spcPts val="600"/>
              </a:spcAft>
            </a:pPr>
            <a:r>
              <a:rPr lang="en-US" sz="85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FX10A-140P14-SV1</a:t>
            </a:r>
          </a:p>
          <a:p>
            <a:pPr defTabSz="713232">
              <a:spcAft>
                <a:spcPts val="600"/>
              </a:spcAft>
            </a:pPr>
            <a:endParaRPr lang="en-US" sz="858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713232">
              <a:spcAft>
                <a:spcPts val="600"/>
              </a:spcAft>
            </a:pPr>
            <a:r>
              <a:rPr lang="en-US" sz="85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 coupling and</a:t>
            </a:r>
          </a:p>
          <a:p>
            <a:pPr defTabSz="713232">
              <a:spcAft>
                <a:spcPts val="600"/>
              </a:spcAft>
            </a:pPr>
            <a:r>
              <a:rPr lang="en-US" sz="85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TVS  spark protection </a:t>
            </a:r>
            <a:endParaRPr lang="en-US" sz="11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3286808-62C2-8948-057C-20F7134D3DDC}"/>
              </a:ext>
            </a:extLst>
          </p:cNvPr>
          <p:cNvCxnSpPr>
            <a:stCxn id="9" idx="3"/>
          </p:cNvCxnSpPr>
          <p:nvPr/>
        </p:nvCxnSpPr>
        <p:spPr>
          <a:xfrm flipV="1">
            <a:off x="3069147" y="4887049"/>
            <a:ext cx="438870" cy="247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85C391B-2302-3240-AB33-90A0D8970E7C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3103593" y="3730800"/>
            <a:ext cx="1149861" cy="240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B0E702F-EAE9-F567-B7EE-7F7E197734C0}"/>
              </a:ext>
            </a:extLst>
          </p:cNvPr>
          <p:cNvSpPr txBox="1"/>
          <p:nvPr/>
        </p:nvSpPr>
        <p:spPr>
          <a:xfrm>
            <a:off x="1917627" y="3576591"/>
            <a:ext cx="1185966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3232">
              <a:spcAft>
                <a:spcPts val="600"/>
              </a:spcAft>
            </a:pPr>
            <a:r>
              <a:rPr lang="en-US" sz="140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Spartan FPGA</a:t>
            </a:r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BAC53D-CF33-EE81-F416-EE226AB0768E}"/>
              </a:ext>
            </a:extLst>
          </p:cNvPr>
          <p:cNvCxnSpPr/>
          <p:nvPr/>
        </p:nvCxnSpPr>
        <p:spPr>
          <a:xfrm flipH="1">
            <a:off x="7647709" y="3283527"/>
            <a:ext cx="1444761" cy="29306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4AFE3E8-280E-74D5-76BB-F006B2282D97}"/>
              </a:ext>
            </a:extLst>
          </p:cNvPr>
          <p:cNvCxnSpPr/>
          <p:nvPr/>
        </p:nvCxnSpPr>
        <p:spPr>
          <a:xfrm flipH="1">
            <a:off x="8243455" y="3970992"/>
            <a:ext cx="849015" cy="19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C931B26-4926-B6B3-82E6-A07F4FF0C792}"/>
              </a:ext>
            </a:extLst>
          </p:cNvPr>
          <p:cNvSpPr txBox="1"/>
          <p:nvPr/>
        </p:nvSpPr>
        <p:spPr>
          <a:xfrm>
            <a:off x="8841696" y="2053461"/>
            <a:ext cx="2195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Successor to the</a:t>
            </a:r>
          </a:p>
          <a:p>
            <a:r>
              <a:rPr lang="en-US" sz="1200" dirty="0"/>
              <a:t>2010-2019  </a:t>
            </a:r>
            <a:r>
              <a:rPr lang="en-US" sz="1200" dirty="0">
                <a:hlinkClick r:id="rId5"/>
              </a:rPr>
              <a:t>APV frontend hybrid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66217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F9822AF3-4086-9AFE-11BA-797585C06F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6545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47D5AB-9D00-408A-19B3-453D2E7EC2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46228D-AFBC-6427-44B3-B963E71B5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 links: HDMI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3FB48F-ADB3-F3DE-2A42-026524C16B73}"/>
              </a:ext>
            </a:extLst>
          </p:cNvPr>
          <p:cNvSpPr txBox="1"/>
          <p:nvPr/>
        </p:nvSpPr>
        <p:spPr>
          <a:xfrm>
            <a:off x="436035" y="2301033"/>
            <a:ext cx="3312286" cy="3918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 b="1" dirty="0"/>
              <a:t>HDMI cables for SRS DTCC  links: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5 x twisted pairs up 4.95 Gbit/s 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direct power over short cables &lt;5m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up 30m with PBX power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SRS links  320(400)  + 640(800) Mbit/s</a:t>
            </a:r>
          </a:p>
          <a:p>
            <a:pPr marL="1143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robust, low-cost and rad-hard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BD5A78-A613-A8C7-06D3-2F322242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356350"/>
            <a:ext cx="256430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06/12/2023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B56AB-4AA8-961B-39FC-CF7F43A55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9224" y="6356350"/>
            <a:ext cx="385730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Hans.Muller@cern.ch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D9E6D4-D714-3196-9A43-F3947E594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9888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8CECD17-CD7C-41BD-A780-170691533C2D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9BD290-E814-76D7-A863-1F352B12CA0A}"/>
              </a:ext>
            </a:extLst>
          </p:cNvPr>
          <p:cNvSpPr txBox="1"/>
          <p:nvPr/>
        </p:nvSpPr>
        <p:spPr>
          <a:xfrm>
            <a:off x="3698133" y="4987636"/>
            <a:ext cx="972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micro HMDI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97810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44685A-C43A-6875-01E4-DB3C8B7A5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PBX frontend power </a:t>
            </a:r>
          </a:p>
        </p:txBody>
      </p:sp>
      <p:pic>
        <p:nvPicPr>
          <p:cNvPr id="4" name="Picture 3" descr="A picture containing electronics, electronic engineering, cable, electrical wiring&#10;&#10;Description automatically generated">
            <a:extLst>
              <a:ext uri="{FF2B5EF4-FFF2-40B4-BE49-F238E27FC236}">
                <a16:creationId xmlns:a16="http://schemas.microsoft.com/office/drawing/2014/main" id="{6322570E-1D2A-4B4E-5734-D10D4F603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824" y="1616842"/>
            <a:ext cx="7926913" cy="43124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B39F58-2E0A-FCED-C002-486D97449C91}"/>
              </a:ext>
            </a:extLst>
          </p:cNvPr>
          <p:cNvSpPr txBox="1"/>
          <p:nvPr/>
        </p:nvSpPr>
        <p:spPr>
          <a:xfrm>
            <a:off x="8865555" y="5456531"/>
            <a:ext cx="2249783" cy="512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22600">
              <a:spcAft>
                <a:spcPts val="378"/>
              </a:spcAf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1k channel detector</a:t>
            </a:r>
          </a:p>
          <a:p>
            <a:pPr defTabSz="322600">
              <a:spcAft>
                <a:spcPts val="378"/>
              </a:spcAft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8x 128 </a:t>
            </a:r>
            <a:r>
              <a:rPr lang="en-US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VMM3a  hybrids </a:t>
            </a:r>
            <a:endParaRPr lang="en-US" sz="24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40607E-57CC-F28B-2098-A9678F93B69E}"/>
              </a:ext>
            </a:extLst>
          </p:cNvPr>
          <p:cNvSpPr txBox="1"/>
          <p:nvPr/>
        </p:nvSpPr>
        <p:spPr>
          <a:xfrm>
            <a:off x="5454584" y="2728046"/>
            <a:ext cx="1396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22600">
              <a:spcAft>
                <a:spcPts val="378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USB-C ( 45W ) </a:t>
            </a:r>
            <a:endParaRPr lang="en-US" sz="2800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5131ED4-03BB-A122-F9FA-A94C6445834B}"/>
              </a:ext>
            </a:extLst>
          </p:cNvPr>
          <p:cNvSpPr>
            <a:spLocks/>
          </p:cNvSpPr>
          <p:nvPr/>
        </p:nvSpPr>
        <p:spPr>
          <a:xfrm>
            <a:off x="4791619" y="6393625"/>
            <a:ext cx="2608761" cy="231487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r>
              <a:rPr lang="en-GB" sz="113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Hans.Muller@cern.ch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4CA399F-05E6-B71D-4C03-B3732B78131E}"/>
              </a:ext>
            </a:extLst>
          </p:cNvPr>
          <p:cNvSpPr>
            <a:spLocks/>
          </p:cNvSpPr>
          <p:nvPr/>
        </p:nvSpPr>
        <p:spPr>
          <a:xfrm>
            <a:off x="10878155" y="6277881"/>
            <a:ext cx="1739174" cy="231487"/>
          </a:xfrm>
          <a:prstGeom prst="rect">
            <a:avLst/>
          </a:prstGeom>
        </p:spPr>
        <p:txBody>
          <a:bodyPr/>
          <a:lstStyle/>
          <a:p>
            <a:pPr defTabSz="576072">
              <a:spcAft>
                <a:spcPts val="600"/>
              </a:spcAft>
            </a:pPr>
            <a:fld id="{C8CECD17-CD7C-41BD-A780-170691533C2D}" type="slidenum">
              <a:rPr lang="en-GB" sz="113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defTabSz="576072">
                <a:spcAft>
                  <a:spcPts val="600"/>
                </a:spcAft>
              </a:pPr>
              <a:t>7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24674D-144E-1871-3326-7DAC5A4E793E}"/>
              </a:ext>
            </a:extLst>
          </p:cNvPr>
          <p:cNvSpPr txBox="1"/>
          <p:nvPr/>
        </p:nvSpPr>
        <p:spPr>
          <a:xfrm>
            <a:off x="9356651" y="764805"/>
            <a:ext cx="1758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PBX user manual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72CAB-0424-A82B-C7F8-73E08388CD9F}"/>
              </a:ext>
            </a:extLst>
          </p:cNvPr>
          <p:cNvSpPr txBox="1"/>
          <p:nvPr/>
        </p:nvSpPr>
        <p:spPr>
          <a:xfrm>
            <a:off x="6707684" y="4708460"/>
            <a:ext cx="153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PBX </a:t>
            </a:r>
            <a:r>
              <a:rPr lang="en-US" dirty="0" err="1"/>
              <a:t>powerbox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3B9428-ED56-698C-3979-B6AF42413531}"/>
              </a:ext>
            </a:extLst>
          </p:cNvPr>
          <p:cNvCxnSpPr/>
          <p:nvPr/>
        </p:nvCxnSpPr>
        <p:spPr>
          <a:xfrm flipV="1">
            <a:off x="7489861" y="3832261"/>
            <a:ext cx="133564" cy="8630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51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BB8862-3A13-66AD-826E-E3C987D66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706694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PBX  </a:t>
            </a:r>
            <a:r>
              <a:rPr lang="en-US" sz="3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powerbox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 kit</a:t>
            </a:r>
            <a:b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 PBX box	for  1kch VMM3a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1 USB-C 45W charger  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8 x  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3"/>
              </a:rPr>
              <a:t>power cables 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(default 1m)</a:t>
            </a:r>
            <a:b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8 x Ferrite </a:t>
            </a:r>
            <a:r>
              <a:rPr lang="en-US" sz="1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toroids</a:t>
            </a:r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en-US" sz="3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box with orange and black wires&#10;&#10;Description automatically generated">
            <a:extLst>
              <a:ext uri="{FF2B5EF4-FFF2-40B4-BE49-F238E27FC236}">
                <a16:creationId xmlns:a16="http://schemas.microsoft.com/office/drawing/2014/main" id="{B9364A51-9CD1-7A21-AEE8-49EC29B72B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0"/>
          <a:stretch/>
        </p:blipFill>
        <p:spPr>
          <a:xfrm>
            <a:off x="4648017" y="3157778"/>
            <a:ext cx="3528279" cy="2502358"/>
          </a:xfrm>
          <a:prstGeom prst="rect">
            <a:avLst/>
          </a:prstGeom>
        </p:spPr>
      </p:pic>
      <p:pic>
        <p:nvPicPr>
          <p:cNvPr id="4" name="Content Placeholder 4" descr="A machine with many wires&#10;&#10;Description automatically generated">
            <a:extLst>
              <a:ext uri="{FF2B5EF4-FFF2-40B4-BE49-F238E27FC236}">
                <a16:creationId xmlns:a16="http://schemas.microsoft.com/office/drawing/2014/main" id="{FD62B7AA-D3B9-5F14-1006-2A4F4BA4AB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072" y="1669010"/>
            <a:ext cx="2971458" cy="39965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05CE62-C9FA-22DC-9327-EDD30FE956AD}"/>
              </a:ext>
            </a:extLst>
          </p:cNvPr>
          <p:cNvSpPr txBox="1"/>
          <p:nvPr/>
        </p:nvSpPr>
        <p:spPr>
          <a:xfrm>
            <a:off x="8577072" y="766763"/>
            <a:ext cx="1862512" cy="736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9496">
              <a:spcAft>
                <a:spcPts val="600"/>
              </a:spcAft>
            </a:pPr>
            <a:r>
              <a:rPr lang="en-US" sz="106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Quad GEM telescope</a:t>
            </a:r>
          </a:p>
          <a:p>
            <a:pPr defTabSz="539496">
              <a:spcAft>
                <a:spcPts val="600"/>
              </a:spcAft>
            </a:pPr>
            <a:r>
              <a:rPr lang="en-US" sz="106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fully PBX-powered</a:t>
            </a:r>
          </a:p>
          <a:p>
            <a:pPr defTabSz="539496">
              <a:spcAft>
                <a:spcPts val="600"/>
              </a:spcAft>
            </a:pPr>
            <a:r>
              <a:rPr lang="en-US" sz="106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-&gt; K. Floethner GDD lab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3B4DB85-F028-7B63-7742-ECA60B24C269}"/>
              </a:ext>
            </a:extLst>
          </p:cNvPr>
          <p:cNvSpPr/>
          <p:nvPr/>
        </p:nvSpPr>
        <p:spPr>
          <a:xfrm>
            <a:off x="8108796" y="3825992"/>
            <a:ext cx="936552" cy="39908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86EE512-3D9D-DC93-712D-A11DCF757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79568-5C15-4F93-B56A-BB822954C65C}" type="datetime1">
              <a:rPr lang="en-US" smtClean="0"/>
              <a:t>1/31/2024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FF8DBD6-26CE-F70E-3B58-FE919B34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Hans.Muller@cern.ch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26AEEF3-5BA3-19CF-5E33-13DE5B1C5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ECD17-CD7C-41BD-A780-170691533C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8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85904-7E52-8D33-CCAF-959115A63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665"/>
            <a:ext cx="10515600" cy="1325563"/>
          </a:xfrm>
        </p:spPr>
        <p:txBody>
          <a:bodyPr/>
          <a:lstStyle/>
          <a:p>
            <a:r>
              <a:rPr lang="en-US" dirty="0"/>
              <a:t>FEC V6 card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FDB683-11AD-9AF7-F7B1-00B46DE228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450" y="2157080"/>
            <a:ext cx="6266012" cy="397105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13C82-481D-D036-1D2B-74A28B31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E2F0D7-6F45-46D8-90AD-BC35DD3C0ACC}" type="datetime1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20CE4-F5AE-582B-5E0D-9919624D2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Hans.Muller@cern.ch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2EA2F-7B87-6234-FDAC-B3A8DF782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CC018-EA2C-4AC2-831B-E1770D7BE18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2C4166-9088-AF1C-72B2-94E473F63438}"/>
              </a:ext>
            </a:extLst>
          </p:cNvPr>
          <p:cNvSpPr txBox="1"/>
          <p:nvPr/>
        </p:nvSpPr>
        <p:spPr>
          <a:xfrm>
            <a:off x="1858963" y="1101595"/>
            <a:ext cx="8106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FEC V6 is a  </a:t>
            </a:r>
            <a:r>
              <a:rPr lang="en-US" sz="1200" dirty="0">
                <a:hlinkClick r:id="rId3"/>
              </a:rPr>
              <a:t>FPGA firmware operated </a:t>
            </a:r>
            <a:r>
              <a:rPr lang="en-US" sz="1200" dirty="0"/>
              <a:t>frontend concentrator with an SFP port for Gigabit ethernet uplink  to Online.</a:t>
            </a:r>
          </a:p>
          <a:p>
            <a:r>
              <a:rPr lang="en-US" sz="1200" dirty="0"/>
              <a:t>Straddle-mounted frontend adapter like the</a:t>
            </a:r>
            <a:r>
              <a:rPr lang="en-US" sz="1200" dirty="0">
                <a:hlinkClick r:id="rId4"/>
              </a:rPr>
              <a:t> DVMM </a:t>
            </a:r>
            <a:r>
              <a:rPr lang="en-US" sz="1200" dirty="0"/>
              <a:t>or </a:t>
            </a:r>
            <a:r>
              <a:rPr lang="en-US" sz="1200" dirty="0">
                <a:hlinkClick r:id="rId5"/>
              </a:rPr>
              <a:t>ADC cards</a:t>
            </a:r>
            <a:r>
              <a:rPr lang="en-US" sz="1200" dirty="0"/>
              <a:t>  interface up to 8 HDMI links to its Virtex-6 FPGA*. Single FEC </a:t>
            </a:r>
          </a:p>
          <a:p>
            <a:r>
              <a:rPr lang="en-US" sz="1200" dirty="0"/>
              <a:t>cards can  read out up to 8x128 channels from a detector equipped with  8 VMM hybrids. Up to 2 FEC cards </a:t>
            </a:r>
          </a:p>
          <a:p>
            <a:r>
              <a:rPr lang="en-US" sz="1200" dirty="0"/>
              <a:t>can be housed  and powered in a 3U </a:t>
            </a:r>
            <a:r>
              <a:rPr lang="en-US" sz="1200" dirty="0" err="1"/>
              <a:t>Minicrate</a:t>
            </a:r>
            <a:r>
              <a:rPr lang="en-US" sz="1200" dirty="0"/>
              <a:t> with a 9-way cable bus powering the FEC via the </a:t>
            </a:r>
            <a:r>
              <a:rPr lang="en-US" sz="1200" dirty="0" err="1"/>
              <a:t>frontpanel</a:t>
            </a:r>
            <a:r>
              <a:rPr lang="en-US" sz="1200" dirty="0"/>
              <a:t>. </a:t>
            </a:r>
          </a:p>
          <a:p>
            <a:r>
              <a:rPr lang="en-US" sz="1200" dirty="0"/>
              <a:t>The FEC has a default a 40 MHz  system clock transmitted to the frontend. Several FEC cards require a common, external </a:t>
            </a:r>
          </a:p>
          <a:p>
            <a:r>
              <a:rPr lang="en-US" sz="1200" dirty="0"/>
              <a:t>CTF clock, connected  via an RG45 cable to an </a:t>
            </a:r>
            <a:r>
              <a:rPr lang="en-US" sz="1200" dirty="0">
                <a:hlinkClick r:id="rId6"/>
              </a:rPr>
              <a:t>octal CTF fanout card </a:t>
            </a:r>
            <a:r>
              <a:rPr lang="en-US" sz="1200" dirty="0"/>
              <a:t>in the same crate.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923568-3B63-B481-8DFD-43F6D063FA20}"/>
              </a:ext>
            </a:extLst>
          </p:cNvPr>
          <p:cNvSpPr txBox="1"/>
          <p:nvPr/>
        </p:nvSpPr>
        <p:spPr>
          <a:xfrm>
            <a:off x="8144552" y="3214048"/>
            <a:ext cx="237116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Default </a:t>
            </a:r>
            <a:r>
              <a:rPr lang="en-US" sz="1100" dirty="0">
                <a:hlinkClick r:id="rId7"/>
              </a:rPr>
              <a:t>FEC firmware </a:t>
            </a:r>
            <a:r>
              <a:rPr lang="en-US" sz="1100" dirty="0"/>
              <a:t>for the ESS</a:t>
            </a:r>
          </a:p>
          <a:p>
            <a:r>
              <a:rPr lang="en-US" sz="1100" dirty="0"/>
              <a:t>DAQ system for VMM frontend</a:t>
            </a:r>
          </a:p>
          <a:p>
            <a:r>
              <a:rPr lang="en-US" sz="1100" dirty="0"/>
              <a:t>can be </a:t>
            </a:r>
            <a:r>
              <a:rPr lang="en-US" sz="1100" dirty="0">
                <a:hlinkClick r:id=""/>
              </a:rPr>
              <a:t>updated via </a:t>
            </a:r>
          </a:p>
          <a:p>
            <a:r>
              <a:rPr lang="en-US" sz="1100" dirty="0">
                <a:hlinkClick r:id=""/>
              </a:rPr>
              <a:t>a </a:t>
            </a:r>
            <a:r>
              <a:rPr lang="en-US" sz="1100" dirty="0" err="1">
                <a:hlinkClick r:id="rId8"/>
              </a:rPr>
              <a:t>frontpanel</a:t>
            </a:r>
            <a:r>
              <a:rPr lang="en-US" sz="1100" dirty="0">
                <a:hlinkClick r:id="rId8"/>
              </a:rPr>
              <a:t> JTAG connector</a:t>
            </a:r>
            <a:r>
              <a:rPr lang="en-US" sz="1100" dirty="0"/>
              <a:t>**</a:t>
            </a:r>
          </a:p>
          <a:p>
            <a:endParaRPr lang="en-US" sz="1100" dirty="0"/>
          </a:p>
          <a:p>
            <a:r>
              <a:rPr lang="en-US" sz="1100" dirty="0"/>
              <a:t>Further I/O options require dedicated </a:t>
            </a:r>
          </a:p>
          <a:p>
            <a:r>
              <a:rPr lang="en-US" sz="1100" dirty="0"/>
              <a:t>Firmware: </a:t>
            </a:r>
            <a:r>
              <a:rPr lang="en-US" sz="1100" dirty="0">
                <a:hlinkClick r:id=""/>
              </a:rPr>
              <a:t>NIM input, NIM</a:t>
            </a:r>
          </a:p>
          <a:p>
            <a:r>
              <a:rPr lang="en-US" sz="1100" dirty="0">
                <a:hlinkClick r:id=""/>
              </a:rPr>
              <a:t>output</a:t>
            </a:r>
            <a:r>
              <a:rPr lang="en-US" sz="1100" dirty="0"/>
              <a:t>, external LVDS Clock input,</a:t>
            </a:r>
          </a:p>
          <a:p>
            <a:r>
              <a:rPr lang="en-US" sz="1100" dirty="0">
                <a:hlinkClick r:id="rId9"/>
              </a:rPr>
              <a:t>16 pin programmable User I/O</a:t>
            </a:r>
            <a:r>
              <a:rPr lang="en-US" sz="1100" dirty="0"/>
              <a:t>, RG45</a:t>
            </a:r>
          </a:p>
          <a:p>
            <a:r>
              <a:rPr lang="en-US" sz="1100" dirty="0"/>
              <a:t>and a second SFP.</a:t>
            </a:r>
          </a:p>
          <a:p>
            <a:endParaRPr lang="en-US" sz="1100" dirty="0"/>
          </a:p>
          <a:p>
            <a:r>
              <a:rPr lang="en-US" sz="1100" dirty="0"/>
              <a:t>A </a:t>
            </a:r>
            <a:r>
              <a:rPr lang="en-US" sz="1100" dirty="0">
                <a:hlinkClick r:id="rId10"/>
              </a:rPr>
              <a:t>DDR3 memory plugin </a:t>
            </a:r>
            <a:r>
              <a:rPr lang="en-US" sz="1100" dirty="0"/>
              <a:t>can be </a:t>
            </a:r>
          </a:p>
          <a:p>
            <a:r>
              <a:rPr lang="en-US" sz="1100" dirty="0"/>
              <a:t>inserted on the backside of the FEC.</a:t>
            </a:r>
          </a:p>
          <a:p>
            <a:endParaRPr lang="en-US" sz="1100" dirty="0"/>
          </a:p>
          <a:p>
            <a:r>
              <a:rPr lang="en-US" sz="1100" b="1" dirty="0"/>
              <a:t>Recommended:</a:t>
            </a:r>
          </a:p>
          <a:p>
            <a:r>
              <a:rPr lang="en-US" sz="1100" dirty="0">
                <a:hlinkClick r:id="rId3"/>
              </a:rPr>
              <a:t>FEC firmware optimization </a:t>
            </a:r>
            <a:endParaRPr lang="en-US" sz="1100" dirty="0"/>
          </a:p>
          <a:p>
            <a:r>
              <a:rPr lang="en-US" sz="1100" dirty="0"/>
              <a:t>2018 student report,</a:t>
            </a:r>
          </a:p>
          <a:p>
            <a:r>
              <a:rPr lang="en-US" sz="1100" dirty="0"/>
              <a:t>by Yan Huang, CCNU Wuhan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225C3-456C-3D3D-4A06-5FD207DADD67}"/>
              </a:ext>
            </a:extLst>
          </p:cNvPr>
          <p:cNvSpPr txBox="1"/>
          <p:nvPr/>
        </p:nvSpPr>
        <p:spPr>
          <a:xfrm>
            <a:off x="2090497" y="6077761"/>
            <a:ext cx="5731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  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</a:rPr>
              <a:t>XC6VLX130T-1FFG784C</a:t>
            </a:r>
            <a:endParaRPr lang="en-US" sz="1050" dirty="0"/>
          </a:p>
          <a:p>
            <a:r>
              <a:rPr lang="en-US" sz="1050" dirty="0"/>
              <a:t>** the correct Flash Chip and Size needs to be determined, </a:t>
            </a:r>
            <a:r>
              <a:rPr lang="en-US" sz="1050" dirty="0">
                <a:hlinkClick r:id="rId11"/>
              </a:rPr>
              <a:t>several versions were mounted over time.</a:t>
            </a:r>
            <a:endParaRPr lang="en-US" sz="1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20F4DE-A10E-B75D-B9AE-AFEB00E4FEB4}"/>
              </a:ext>
            </a:extLst>
          </p:cNvPr>
          <p:cNvSpPr txBox="1"/>
          <p:nvPr/>
        </p:nvSpPr>
        <p:spPr>
          <a:xfrm>
            <a:off x="8124975" y="2280805"/>
            <a:ext cx="2331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The FEC V6 </a:t>
            </a:r>
            <a:r>
              <a:rPr lang="en-US" sz="1100" dirty="0" err="1"/>
              <a:t>frontpanel</a:t>
            </a:r>
            <a:r>
              <a:rPr lang="en-US" sz="1100" dirty="0"/>
              <a:t> has a rich </a:t>
            </a:r>
          </a:p>
          <a:p>
            <a:r>
              <a:rPr lang="en-US" sz="1100" dirty="0">
                <a:hlinkClick r:id="rId12"/>
              </a:rPr>
              <a:t>set of  connectors </a:t>
            </a:r>
            <a:r>
              <a:rPr lang="en-US" sz="1100" dirty="0"/>
              <a:t>and 2 status LEDs.</a:t>
            </a:r>
          </a:p>
          <a:p>
            <a:r>
              <a:rPr lang="en-US" sz="1100" dirty="0"/>
              <a:t>Several </a:t>
            </a:r>
            <a:r>
              <a:rPr lang="en-US" sz="1100" dirty="0">
                <a:hlinkClick r:id="rId13"/>
              </a:rPr>
              <a:t>configuration jumpers</a:t>
            </a:r>
            <a:r>
              <a:rPr lang="en-US" sz="1100" dirty="0"/>
              <a:t> are on </a:t>
            </a:r>
          </a:p>
          <a:p>
            <a:r>
              <a:rPr lang="en-US" sz="1100" dirty="0"/>
              <a:t>the  FEC PCB </a:t>
            </a:r>
          </a:p>
        </p:txBody>
      </p:sp>
    </p:spTree>
    <p:extLst>
      <p:ext uri="{BB962C8B-B14F-4D97-AF65-F5344CB8AC3E}">
        <p14:creationId xmlns:p14="http://schemas.microsoft.com/office/powerpoint/2010/main" val="209810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14184</TotalTime>
  <Words>3136</Words>
  <Application>Microsoft Office PowerPoint</Application>
  <PresentationFormat>Widescreen</PresentationFormat>
  <Paragraphs>501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Symbol</vt:lpstr>
      <vt:lpstr>Office Theme</vt:lpstr>
      <vt:lpstr>SRS   </vt:lpstr>
      <vt:lpstr>SRS:  from RD51 past to DRD1 future</vt:lpstr>
      <vt:lpstr>SRS  classic Readout system  from detector to Online</vt:lpstr>
      <vt:lpstr>Detectors with VMM hybrids</vt:lpstr>
      <vt:lpstr>128 ch. frontend hybrid: VMM3a </vt:lpstr>
      <vt:lpstr>FE links: HDMI </vt:lpstr>
      <vt:lpstr>PBX frontend power </vt:lpstr>
      <vt:lpstr>PBX  powerbox kit  1 PBX box for  1kch VMM3a  1 USB-C 45W charger    8 x  power cables (default 1m)  8 x Ferrite toroids </vt:lpstr>
      <vt:lpstr>FEC V6 card</vt:lpstr>
      <vt:lpstr>SRS Minicrate</vt:lpstr>
      <vt:lpstr>Scalable RO architecture</vt:lpstr>
      <vt:lpstr>DAQ and Slow controls </vt:lpstr>
      <vt:lpstr>List of SRS VMM users  (since 2018) </vt:lpstr>
      <vt:lpstr>SRS readout Timepix (Univ. Bonn)</vt:lpstr>
      <vt:lpstr>SampaSRS</vt:lpstr>
      <vt:lpstr>SRS  production and availability</vt:lpstr>
      <vt:lpstr>Recent &amp; new SRS developments</vt:lpstr>
      <vt:lpstr>PowerPoint Presentation</vt:lpstr>
      <vt:lpstr>Low- rate, triple GEM readout*  with VMM and SoC-based VTC @ OXY Colleague, LA</vt:lpstr>
      <vt:lpstr>Coming:  uROC  for  256 ch</vt:lpstr>
      <vt:lpstr>New in 2024:  crate-less  dFECs</vt:lpstr>
      <vt:lpstr>New, distributed, small detectors </vt:lpstr>
      <vt:lpstr>Small systems DAQ </vt:lpstr>
      <vt:lpstr>The next step: dFECs for medium-sized detectors</vt:lpstr>
      <vt:lpstr>the full plan: Scalable Readout Architecture</vt:lpstr>
      <vt:lpstr>eFEC  backend module  ( to replace 2009 SRU  for 2024+ )</vt:lpstr>
      <vt:lpstr>New possibilities: online triggers in FPGAs</vt:lpstr>
      <vt:lpstr>Possible new SRS Frontends (tbd) example study case:  128 ch  HGCROC</vt:lpstr>
      <vt:lpstr> join the  SRS user community    and developer teams / discussions   </vt:lpstr>
      <vt:lpstr>Backup material</vt:lpstr>
      <vt:lpstr>SRS Eurocrate</vt:lpstr>
      <vt:lpstr>HRS: MPGD connector standard </vt:lpstr>
      <vt:lpstr>APV 128 ch  frontend hybrid</vt:lpstr>
      <vt:lpstr>ASIC carriers with cooler</vt:lpstr>
      <vt:lpstr>eFEC card preview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SRSe – extended readout architectures</dc:title>
  <dc:creator>Hans Muller</dc:creator>
  <cp:lastModifiedBy>Hans Muller</cp:lastModifiedBy>
  <cp:revision>232</cp:revision>
  <dcterms:created xsi:type="dcterms:W3CDTF">2023-10-24T12:17:49Z</dcterms:created>
  <dcterms:modified xsi:type="dcterms:W3CDTF">2024-01-31T13:15:27Z</dcterms:modified>
</cp:coreProperties>
</file>