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>
  <p:sldMasterIdLst>
    <p:sldMasterId id="2147483963" r:id="rId1"/>
  </p:sldMasterIdLst>
  <p:notesMasterIdLst>
    <p:notesMasterId r:id="rId23"/>
  </p:notesMasterIdLst>
  <p:sldIdLst>
    <p:sldId id="272" r:id="rId2"/>
    <p:sldId id="273" r:id="rId3"/>
    <p:sldId id="274" r:id="rId4"/>
    <p:sldId id="259" r:id="rId5"/>
    <p:sldId id="260" r:id="rId6"/>
    <p:sldId id="261" r:id="rId7"/>
    <p:sldId id="262" r:id="rId8"/>
    <p:sldId id="263" r:id="rId9"/>
    <p:sldId id="265" r:id="rId10"/>
    <p:sldId id="276" r:id="rId11"/>
    <p:sldId id="277" r:id="rId12"/>
    <p:sldId id="281" r:id="rId13"/>
    <p:sldId id="283" r:id="rId14"/>
    <p:sldId id="280" r:id="rId15"/>
    <p:sldId id="279" r:id="rId16"/>
    <p:sldId id="266" r:id="rId17"/>
    <p:sldId id="282" r:id="rId18"/>
    <p:sldId id="264" r:id="rId19"/>
    <p:sldId id="275" r:id="rId20"/>
    <p:sldId id="268" r:id="rId21"/>
    <p:sldId id="271" r:id="rId22"/>
  </p:sldIdLst>
  <p:sldSz cx="12192000" cy="6858000"/>
  <p:notesSz cx="7559675" cy="106918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93" d="100"/>
          <a:sy n="93" d="100"/>
        </p:scale>
        <p:origin x="274" y="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276600" cy="5365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281488" y="0"/>
            <a:ext cx="3276600" cy="5365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2FDA1A0-3561-4346-8209-7665C6218AB7}" type="datetimeFigureOut">
              <a:rPr lang="en-US" smtClean="0"/>
              <a:t>1/31/2024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573088" y="1336675"/>
            <a:ext cx="6413500" cy="36083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55650" y="5145088"/>
            <a:ext cx="6048375" cy="42100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10155238"/>
            <a:ext cx="3276600" cy="5365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281488" y="10155238"/>
            <a:ext cx="3276600" cy="5365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041FB1D-449E-4E73-9C2A-1492574B2B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43458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5" name="Google Shape;405;p19:notes"/>
          <p:cNvSpPr txBox="1">
            <a:spLocks noGrp="1"/>
          </p:cNvSpPr>
          <p:nvPr>
            <p:ph type="body" idx="1"/>
          </p:nvPr>
        </p:nvSpPr>
        <p:spPr>
          <a:xfrm>
            <a:off x="755950" y="5078600"/>
            <a:ext cx="6047725" cy="4811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06" name="Google Shape;406;p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217488" y="801688"/>
            <a:ext cx="7126287" cy="40100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3545305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4464028"/>
            <a:ext cx="9144000" cy="1641490"/>
          </a:xfrm>
        </p:spPr>
        <p:txBody>
          <a:bodyPr wrap="none" anchor="t">
            <a:normAutofit/>
          </a:bodyPr>
          <a:lstStyle>
            <a:lvl1pPr algn="r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799" y="3694375"/>
            <a:ext cx="9144000" cy="754025"/>
          </a:xfrm>
        </p:spPr>
        <p:txBody>
          <a:bodyPr anchor="b">
            <a:normAutofit/>
          </a:bodyPr>
          <a:lstStyle>
            <a:lvl1pPr marL="0" indent="0" algn="r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53912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367160"/>
            <a:ext cx="10515600" cy="81935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39788" y="987425"/>
            <a:ext cx="10515600" cy="337973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5186516"/>
            <a:ext cx="10514012" cy="682472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87462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353434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489399"/>
            <a:ext cx="10514012" cy="1501826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493881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365125"/>
            <a:ext cx="9302752" cy="2992904"/>
          </a:xfrm>
        </p:spPr>
        <p:txBody>
          <a:bodyPr anchor="ctr"/>
          <a:lstStyle>
            <a:lvl1pPr>
              <a:defRPr sz="4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501729"/>
            <a:ext cx="10512424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111044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64731105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2326967"/>
            <a:ext cx="10515600" cy="2511835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850581"/>
            <a:ext cx="10514012" cy="1140644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919541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337282" y="188595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356798" y="257175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87994" y="1885950"/>
            <a:ext cx="2936241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77441" y="257175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29035" y="1885950"/>
            <a:ext cx="2932113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 dirty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29035" y="257175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125399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332085" y="4297503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2085" y="2256354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332085" y="4873765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997" y="4297503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68996" y="2256354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7644" y="4873764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04322" y="4297503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04321" y="2256354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04197" y="4873762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024977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391070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673844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2320374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31238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854532" y="4464028"/>
            <a:ext cx="9144000" cy="1641490"/>
          </a:xfrm>
        </p:spPr>
        <p:txBody>
          <a:bodyPr wrap="none" anchor="t">
            <a:normAutofit/>
          </a:bodyPr>
          <a:lstStyle>
            <a:lvl1pPr algn="l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7000"/>
                        <a:lumOff val="53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854532" y="3693674"/>
            <a:ext cx="9144000" cy="754025"/>
          </a:xfrm>
        </p:spPr>
        <p:txBody>
          <a:bodyPr anchor="b">
            <a:normAutofit/>
          </a:bodyPr>
          <a:lstStyle>
            <a:lvl1pPr marL="0" indent="0" algn="l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7212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20000" y="1825625"/>
            <a:ext cx="5025216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19840" y="1825625"/>
            <a:ext cx="503396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52967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681163"/>
            <a:ext cx="5025216" cy="823912"/>
          </a:xfrm>
        </p:spPr>
        <p:txBody>
          <a:bodyPr anchor="b"/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20000" y="2505075"/>
            <a:ext cx="5025216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19840" y="1681163"/>
            <a:ext cx="5035548" cy="82391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19840" y="2505075"/>
            <a:ext cx="503554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712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46997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40159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37544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25290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0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825625"/>
            <a:ext cx="102338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808583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964" r:id="rId1"/>
    <p:sldLayoutId id="2147483965" r:id="rId2"/>
    <p:sldLayoutId id="2147483966" r:id="rId3"/>
    <p:sldLayoutId id="2147483967" r:id="rId4"/>
    <p:sldLayoutId id="2147483968" r:id="rId5"/>
    <p:sldLayoutId id="2147483969" r:id="rId6"/>
    <p:sldLayoutId id="2147483970" r:id="rId7"/>
    <p:sldLayoutId id="2147483971" r:id="rId8"/>
    <p:sldLayoutId id="2147483972" r:id="rId9"/>
    <p:sldLayoutId id="2147483973" r:id="rId10"/>
    <p:sldLayoutId id="2147483974" r:id="rId11"/>
    <p:sldLayoutId id="2147483975" r:id="rId12"/>
    <p:sldLayoutId id="2147483976" r:id="rId13"/>
    <p:sldLayoutId id="2147483977" r:id="rId14"/>
    <p:sldLayoutId id="2147483978" r:id="rId15"/>
    <p:sldLayoutId id="2147483979" r:id="rId16"/>
    <p:sldLayoutId id="2147483980" r:id="rId17"/>
    <p:sldLayoutId id="2147483981" r:id="rId18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b="0" kern="1200">
          <a:gradFill flip="none" rotWithShape="1">
            <a:gsLst>
              <a:gs pos="28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  <a:tileRect/>
          </a:gra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calin.bira@upb.ro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8.xml"/><Relationship Id="rId4" Type="http://schemas.openxmlformats.org/officeDocument/2006/relationships/hyperlink" Target="mailto:calin.bira@cern.ch" TargetMode="Externa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wmf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eg"/><Relationship Id="rId3" Type="http://schemas.openxmlformats.org/officeDocument/2006/relationships/image" Target="../media/image14.jpg"/><Relationship Id="rId7" Type="http://schemas.openxmlformats.org/officeDocument/2006/relationships/image" Target="../media/image1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png"/><Relationship Id="rId5" Type="http://schemas.openxmlformats.org/officeDocument/2006/relationships/image" Target="../media/image16.jpg"/><Relationship Id="rId4" Type="http://schemas.openxmlformats.org/officeDocument/2006/relationships/image" Target="../media/image15.jpg"/><Relationship Id="rId9" Type="http://schemas.openxmlformats.org/officeDocument/2006/relationships/image" Target="../media/image20.jp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wm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docs.nvidia.com/deeplearning/performance/dl-performance-matrix-multiplication/index.html" TargetMode="External"/><Relationship Id="rId2" Type="http://schemas.openxmlformats.org/officeDocument/2006/relationships/hyperlink" Target="https://www.techpowerup.com/gpu-specs/a100-sxm4-80-gb.c3746" TargetMode="Externa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users.dcae.pub.ro/~gstefan/2ndLevel/connex.html" TargetMode="Externa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stomShape 1">
            <a:extLst>
              <a:ext uri="{FF2B5EF4-FFF2-40B4-BE49-F238E27FC236}">
                <a16:creationId xmlns:a16="http://schemas.microsoft.com/office/drawing/2014/main" id="{A35972D7-240D-C0E0-2589-0F339F00B599}"/>
              </a:ext>
            </a:extLst>
          </p:cNvPr>
          <p:cNvSpPr/>
          <p:nvPr/>
        </p:nvSpPr>
        <p:spPr>
          <a:xfrm>
            <a:off x="2726726" y="387179"/>
            <a:ext cx="6862118" cy="554552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vert="horz" lIns="91440" tIns="45720" rIns="91440" bIns="45720" rtlCol="0" anchor="b">
            <a:norm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400" b="1" strike="noStrike" kern="1200" spc="-1" dirty="0">
                <a:solidFill>
                  <a:schemeClr val="tx1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XPU General- Purpose Accelerator </a:t>
            </a:r>
            <a:r>
              <a:rPr lang="en-US" sz="2400" b="0" strike="noStrike" kern="1200" spc="-1" dirty="0">
                <a:solidFill>
                  <a:schemeClr val="tx1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(XPU-GPA)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DA509D4-2761-8E6D-9D0E-40138C841778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0" y="1499286"/>
            <a:ext cx="12192000" cy="3591697"/>
          </a:xfrm>
          <a:prstGeom prst="rect">
            <a:avLst/>
          </a:prstGeom>
          <a:ln>
            <a:noFill/>
          </a:ln>
        </p:spPr>
      </p:pic>
      <p:sp>
        <p:nvSpPr>
          <p:cNvPr id="6" name="CustomShape 2">
            <a:extLst>
              <a:ext uri="{FF2B5EF4-FFF2-40B4-BE49-F238E27FC236}">
                <a16:creationId xmlns:a16="http://schemas.microsoft.com/office/drawing/2014/main" id="{E2E31BBA-DE8C-C79F-E076-B8C03AFFC0F3}"/>
              </a:ext>
            </a:extLst>
          </p:cNvPr>
          <p:cNvSpPr/>
          <p:nvPr/>
        </p:nvSpPr>
        <p:spPr>
          <a:xfrm>
            <a:off x="4547286" y="5245585"/>
            <a:ext cx="7182845" cy="1451777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 defTabSz="475488">
              <a:spcAft>
                <a:spcPts val="600"/>
              </a:spcAft>
            </a:pPr>
            <a:r>
              <a:rPr lang="en-US" sz="2000" kern="1200" spc="-1" dirty="0">
                <a:latin typeface="Times New Roman" panose="02020603050405020304" pitchFamily="18" charset="0"/>
                <a:cs typeface="Times New Roman" panose="02020603050405020304" pitchFamily="18" charset="0"/>
              </a:rPr>
              <a:t>UNSTPB - </a:t>
            </a:r>
            <a:r>
              <a:rPr lang="en-US" sz="2000" kern="1200" spc="-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Politehnica</a:t>
            </a:r>
            <a:r>
              <a:rPr lang="en-US" sz="2000" kern="1200" spc="-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Bucharest / Faculty of Electronics</a:t>
            </a:r>
            <a:br>
              <a:rPr lang="en-US" sz="2000" kern="1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000" kern="1200" spc="-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ETTI-DCAE-ARH group</a:t>
            </a:r>
          </a:p>
          <a:p>
            <a:pPr defTabSz="475488">
              <a:spcAft>
                <a:spcPts val="600"/>
              </a:spcAft>
            </a:pPr>
            <a:r>
              <a:rPr lang="en-US" sz="2000" kern="1200" spc="-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Speaker: Calin Bira (</a:t>
            </a:r>
            <a:r>
              <a:rPr lang="en-US" sz="2000" u="sng" kern="1200" spc="-1" dirty="0">
                <a:latin typeface="Times New Roman" panose="02020603050405020304" pitchFamily="18" charset="0"/>
                <a:cs typeface="Times New Roman" panose="02020603050405020304" pitchFamily="18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calin.bira@upb.ro</a:t>
            </a:r>
            <a:r>
              <a:rPr lang="en-US" sz="2000" kern="1200" spc="-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/ </a:t>
            </a:r>
            <a:r>
              <a:rPr lang="en-US" sz="2000" kern="1200" spc="-1" dirty="0"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calin.bira@cern.ch</a:t>
            </a:r>
            <a:r>
              <a:rPr lang="en-US" sz="2000" kern="1200" spc="-1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defTabSz="475488">
              <a:spcAft>
                <a:spcPts val="600"/>
              </a:spcAft>
            </a:pPr>
            <a:r>
              <a:rPr lang="en-US" sz="2000" b="0" strike="noStrike" spc="-1" dirty="0">
                <a:latin typeface="Times New Roman" panose="02020603050405020304" pitchFamily="18" charset="0"/>
                <a:cs typeface="Times New Roman" panose="02020603050405020304" pitchFamily="18" charset="0"/>
              </a:rPr>
              <a:t>Jan.2024</a:t>
            </a:r>
          </a:p>
        </p:txBody>
      </p:sp>
    </p:spTree>
    <p:extLst>
      <p:ext uri="{BB962C8B-B14F-4D97-AF65-F5344CB8AC3E}">
        <p14:creationId xmlns:p14="http://schemas.microsoft.com/office/powerpoint/2010/main" val="232050790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8">
            <a:extLst>
              <a:ext uri="{FF2B5EF4-FFF2-40B4-BE49-F238E27FC236}">
                <a16:creationId xmlns:a16="http://schemas.microsoft.com/office/drawing/2014/main" id="{A02F666B-F465-7F16-9EAA-F11F869F4D30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4370176" y="131806"/>
            <a:ext cx="6322538" cy="2710248"/>
          </a:xfrm>
          <a:prstGeom prst="rect">
            <a:avLst/>
          </a:prstGeom>
          <a:ln>
            <a:noFill/>
          </a:ln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CFC81993-C676-A35C-C9A6-242A4E52D8E2}"/>
              </a:ext>
            </a:extLst>
          </p:cNvPr>
          <p:cNvSpPr txBox="1"/>
          <p:nvPr/>
        </p:nvSpPr>
        <p:spPr>
          <a:xfrm>
            <a:off x="263611" y="996778"/>
            <a:ext cx="3937686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Coding the GPA:</a:t>
            </a:r>
          </a:p>
          <a:p>
            <a:r>
              <a:rPr lang="en-GB" dirty="0"/>
              <a:t>- by coding explicitly the controller and the array, with library of functions: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r>
              <a:rPr lang="en-GB" dirty="0"/>
              <a:t>- by coding directly using source-code based C++ classes that implements a 2-pass assembler</a:t>
            </a:r>
            <a:endParaRPr lang="en-US" dirty="0"/>
          </a:p>
        </p:txBody>
      </p:sp>
      <p:graphicFrame>
        <p:nvGraphicFramePr>
          <p:cNvPr id="7" name="Object 6">
            <a:extLst>
              <a:ext uri="{FF2B5EF4-FFF2-40B4-BE49-F238E27FC236}">
                <a16:creationId xmlns:a16="http://schemas.microsoft.com/office/drawing/2014/main" id="{DD9C54E7-ED66-FCF6-FC2D-C5DA9AFE6EB8}"/>
              </a:ext>
            </a:extLst>
          </p:cNvPr>
          <p:cNvGraphicFramePr>
            <a:graphicFrameLocks noChangeAspect="1"/>
          </p:cNvGraphicFramePr>
          <p:nvPr/>
        </p:nvGraphicFramePr>
        <p:xfrm>
          <a:off x="4429641" y="2979997"/>
          <a:ext cx="3235756" cy="381715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Document" r:id="rId3" imgW="2325960" imgH="2737800" progId="Word.OpenDocumentText.12">
                  <p:embed/>
                </p:oleObj>
              </mc:Choice>
              <mc:Fallback>
                <p:oleObj name="Document" r:id="rId3" imgW="2325960" imgH="2737800" progId="Word.OpenDocumentText.12">
                  <p:embed/>
                  <p:pic>
                    <p:nvPicPr>
                      <p:cNvPr id="7" name="Object 6">
                        <a:extLst>
                          <a:ext uri="{FF2B5EF4-FFF2-40B4-BE49-F238E27FC236}">
                            <a16:creationId xmlns:a16="http://schemas.microsoft.com/office/drawing/2014/main" id="{DD9C54E7-ED66-FCF6-FC2D-C5DA9AFE6EB8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29641" y="2979997"/>
                        <a:ext cx="3235756" cy="3817154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609E925F-1B5B-B092-E5F8-FD1E12767E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193866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7" name="Content Placeholder 10"/>
          <p:cNvPicPr/>
          <p:nvPr/>
        </p:nvPicPr>
        <p:blipFill>
          <a:blip r:embed="rId2"/>
          <a:stretch/>
        </p:blipFill>
        <p:spPr>
          <a:xfrm>
            <a:off x="6703744" y="610020"/>
            <a:ext cx="4819680" cy="5637960"/>
          </a:xfrm>
          <a:prstGeom prst="rect">
            <a:avLst/>
          </a:prstGeom>
          <a:solidFill>
            <a:schemeClr val="tx1"/>
          </a:solidFill>
          <a:ln>
            <a:noFill/>
          </a:ln>
          <a:effectLst>
            <a:outerShdw blurRad="25400">
              <a:srgbClr val="000000">
                <a:alpha val="46000"/>
              </a:srgbClr>
            </a:outerShdw>
          </a:effec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0F51FA2E-ACF6-6D08-649A-5581F75DA0E3}"/>
              </a:ext>
            </a:extLst>
          </p:cNvPr>
          <p:cNvSpPr txBox="1"/>
          <p:nvPr/>
        </p:nvSpPr>
        <p:spPr>
          <a:xfrm>
            <a:off x="420130" y="632298"/>
            <a:ext cx="567587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For GEMM, when using large matrices, one will have to use an intermediate layer of software to split the task and merge the results of GEMM-</a:t>
            </a:r>
            <a:r>
              <a:rPr lang="en-GB" dirty="0" err="1"/>
              <a:t>ing</a:t>
            </a:r>
            <a:r>
              <a:rPr lang="en-GB" dirty="0"/>
              <a:t> smaller matrices: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04E8799-FB26-D27C-13F4-BD77211D86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06931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0422D3D5-22CF-388D-7C4F-DB14F2A847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64605"/>
          </a:xfrm>
        </p:spPr>
        <p:txBody>
          <a:bodyPr>
            <a:normAutofit/>
          </a:bodyPr>
          <a:lstStyle/>
          <a:p>
            <a:r>
              <a:rPr lang="en-GB" sz="3200" dirty="0"/>
              <a:t>Tools for profiling the code/app</a:t>
            </a:r>
            <a:endParaRPr lang="en-US" sz="3200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FB0429B-E476-FEE1-ADB5-25FA5700A5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12</a:t>
            </a:fld>
            <a:endParaRPr lang="en-US" dirty="0"/>
          </a:p>
        </p:txBody>
      </p:sp>
      <p:pic>
        <p:nvPicPr>
          <p:cNvPr id="4" name="Imagine 8816">
            <a:extLst>
              <a:ext uri="{FF2B5EF4-FFF2-40B4-BE49-F238E27FC236}">
                <a16:creationId xmlns:a16="http://schemas.microsoft.com/office/drawing/2014/main" id="{CB70743F-EDFC-67AF-A90C-C6FA827E2C72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4476" y="1367481"/>
            <a:ext cx="11082187" cy="49888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89371284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3FCC28-652B-A46D-2F57-508CC42095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36525"/>
            <a:ext cx="10515600" cy="571929"/>
          </a:xfrm>
        </p:spPr>
        <p:txBody>
          <a:bodyPr>
            <a:normAutofit fontScale="90000"/>
          </a:bodyPr>
          <a:lstStyle/>
          <a:p>
            <a:r>
              <a:rPr lang="en-GB" dirty="0"/>
              <a:t>Trigger processor chain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2EBE4C2-0340-2E22-C982-FBE777698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13</a:t>
            </a:fld>
            <a:endParaRPr lang="en-US" dirty="0"/>
          </a:p>
        </p:txBody>
      </p:sp>
      <p:pic>
        <p:nvPicPr>
          <p:cNvPr id="4098" name="Picture 2">
            <a:extLst>
              <a:ext uri="{FF2B5EF4-FFF2-40B4-BE49-F238E27FC236}">
                <a16:creationId xmlns:a16="http://schemas.microsoft.com/office/drawing/2014/main" id="{6CF63DED-31D8-6291-E7A6-F519F300C84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15987"/>
            <a:ext cx="12192000" cy="59420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6127252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>
            <a:extLst>
              <a:ext uri="{FF2B5EF4-FFF2-40B4-BE49-F238E27FC236}">
                <a16:creationId xmlns:a16="http://schemas.microsoft.com/office/drawing/2014/main" id="{5D5547CF-CB2B-2230-E33E-983D617D9A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6605" y="62388"/>
            <a:ext cx="10917195" cy="681080"/>
          </a:xfrm>
        </p:spPr>
        <p:txBody>
          <a:bodyPr>
            <a:normAutofit/>
          </a:bodyPr>
          <a:lstStyle/>
          <a:p>
            <a:r>
              <a:rPr lang="en-GB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Expected usage in ATLAS: processing 1000+ VMMs output</a:t>
            </a:r>
            <a:endParaRPr 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F7AE6F2-468C-53E6-9D4D-E181982BE3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pPr/>
              <a:t>14</a:t>
            </a:fld>
            <a:endParaRPr lang="en-US" dirty="0"/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1692DCAE-E4EC-831E-EFCC-0445301AAF2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3265" y="642552"/>
            <a:ext cx="11103874" cy="52815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96E8AC3D-2179-BF8C-BFEA-74F7549F16F8}"/>
              </a:ext>
            </a:extLst>
          </p:cNvPr>
          <p:cNvSpPr/>
          <p:nvPr/>
        </p:nvSpPr>
        <p:spPr>
          <a:xfrm>
            <a:off x="5436972" y="3682314"/>
            <a:ext cx="453081" cy="255373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/>
              <a:t>PE0</a:t>
            </a:r>
            <a:endParaRPr lang="en-US" sz="1000" dirty="0"/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150C43FA-C1F3-57DC-567D-9324D804212E}"/>
              </a:ext>
            </a:extLst>
          </p:cNvPr>
          <p:cNvSpPr/>
          <p:nvPr/>
        </p:nvSpPr>
        <p:spPr>
          <a:xfrm>
            <a:off x="6334898" y="3682314"/>
            <a:ext cx="613717" cy="255373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/>
              <a:t>PE1023</a:t>
            </a:r>
            <a:endParaRPr lang="en-US" sz="1000" dirty="0"/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24D328A4-2EEC-6E66-1E26-BD44D7E2E3E9}"/>
              </a:ext>
            </a:extLst>
          </p:cNvPr>
          <p:cNvCxnSpPr>
            <a:stCxn id="12" idx="3"/>
            <a:endCxn id="13" idx="1"/>
          </p:cNvCxnSpPr>
          <p:nvPr/>
        </p:nvCxnSpPr>
        <p:spPr>
          <a:xfrm>
            <a:off x="5890053" y="3810001"/>
            <a:ext cx="444845" cy="0"/>
          </a:xfrm>
          <a:prstGeom prst="line">
            <a:avLst/>
          </a:prstGeom>
          <a:ln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itle 10">
            <a:extLst>
              <a:ext uri="{FF2B5EF4-FFF2-40B4-BE49-F238E27FC236}">
                <a16:creationId xmlns:a16="http://schemas.microsoft.com/office/drawing/2014/main" id="{95A9BA42-6283-6261-3996-66FF937EB0D4}"/>
              </a:ext>
            </a:extLst>
          </p:cNvPr>
          <p:cNvSpPr txBox="1">
            <a:spLocks/>
          </p:cNvSpPr>
          <p:nvPr/>
        </p:nvSpPr>
        <p:spPr>
          <a:xfrm>
            <a:off x="529944" y="6047947"/>
            <a:ext cx="10917195" cy="68108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400" b="0" kern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25000"/>
                        <a:lumOff val="75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  <a:tileRect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Advantage: software-programming of PEs, without resynthesis</a:t>
            </a:r>
            <a:endParaRPr 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621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8" name="Google Shape;408;p19"/>
          <p:cNvSpPr/>
          <p:nvPr/>
        </p:nvSpPr>
        <p:spPr>
          <a:xfrm>
            <a:off x="959486" y="278599"/>
            <a:ext cx="9905400" cy="8023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600" dirty="0">
                <a:solidFill>
                  <a:srgbClr val="FFFFFF"/>
                </a:solidFill>
                <a:latin typeface="Times New Roman" panose="02020603050405020304" pitchFamily="18" charset="0"/>
                <a:ea typeface="Arial"/>
                <a:cs typeface="Times New Roman" panose="02020603050405020304" pitchFamily="18" charset="0"/>
                <a:sym typeface="Twentieth Century"/>
              </a:rPr>
              <a:t>The ARH research team</a:t>
            </a:r>
            <a:endParaRPr sz="3600" b="0" i="0" u="none" strike="noStrike" cap="none" dirty="0">
              <a:latin typeface="Times New Roman" panose="02020603050405020304" pitchFamily="18" charset="0"/>
              <a:ea typeface="Arial"/>
              <a:cs typeface="Times New Roman" panose="02020603050405020304" pitchFamily="18" charset="0"/>
              <a:sym typeface="Arial"/>
            </a:endParaRPr>
          </a:p>
        </p:txBody>
      </p:sp>
      <p:sp>
        <p:nvSpPr>
          <p:cNvPr id="409" name="Google Shape;409;p19"/>
          <p:cNvSpPr/>
          <p:nvPr/>
        </p:nvSpPr>
        <p:spPr>
          <a:xfrm>
            <a:off x="10276200" y="5883120"/>
            <a:ext cx="770400" cy="3643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o-RO" sz="1050" b="0" i="0" u="none" strike="noStrike" cap="none">
                <a:solidFill>
                  <a:srgbClr val="FFFFFF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15</a:t>
            </a:fld>
            <a:endParaRPr sz="105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10" name="Google Shape;410;p19" descr="Gheorghe M. Ştefan | DCAE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083960" y="1761480"/>
            <a:ext cx="1446840" cy="1639080"/>
          </a:xfrm>
          <a:prstGeom prst="rect">
            <a:avLst/>
          </a:prstGeom>
          <a:noFill/>
          <a:ln>
            <a:noFill/>
          </a:ln>
        </p:spPr>
      </p:pic>
      <p:pic>
        <p:nvPicPr>
          <p:cNvPr id="411" name="Google Shape;411;p19" descr="Radu Hobincu | DCAE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427540" y="1760699"/>
            <a:ext cx="1446840" cy="1639080"/>
          </a:xfrm>
          <a:prstGeom prst="rect">
            <a:avLst/>
          </a:prstGeom>
          <a:noFill/>
          <a:ln>
            <a:noFill/>
          </a:ln>
        </p:spPr>
      </p:pic>
      <p:pic>
        <p:nvPicPr>
          <p:cNvPr id="413" name="Google Shape;413;p19" descr="Andrei-Alexandru Ulmamei - IT Technician - University POLITEHNICA of  Bucharest | LinkedIn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8821530" y="4282096"/>
            <a:ext cx="1477800" cy="1477800"/>
          </a:xfrm>
          <a:prstGeom prst="rect">
            <a:avLst/>
          </a:prstGeom>
          <a:noFill/>
          <a:ln>
            <a:noFill/>
          </a:ln>
        </p:spPr>
      </p:pic>
      <p:sp>
        <p:nvSpPr>
          <p:cNvPr id="415" name="Google Shape;415;p19"/>
          <p:cNvSpPr/>
          <p:nvPr/>
        </p:nvSpPr>
        <p:spPr>
          <a:xfrm>
            <a:off x="709560" y="3480120"/>
            <a:ext cx="2295720" cy="638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o-RO" sz="1800" b="0" i="0" u="none" strike="noStrike" cap="none">
                <a:solidFill>
                  <a:srgbClr val="FFFFFF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Prof. Gheorghe Ștefan</a:t>
            </a:r>
            <a:endParaRPr sz="180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16" name="Google Shape;416;p19"/>
          <p:cNvSpPr/>
          <p:nvPr/>
        </p:nvSpPr>
        <p:spPr>
          <a:xfrm>
            <a:off x="5271840" y="3484401"/>
            <a:ext cx="1758240" cy="6448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>
                <a:solidFill>
                  <a:srgbClr val="FFFFFF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Assoc</a:t>
            </a:r>
            <a:r>
              <a:rPr lang="ro-RO" sz="1800" b="0" i="0" u="none" strike="noStrike" cap="none" dirty="0">
                <a:solidFill>
                  <a:srgbClr val="FFFFFF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. </a:t>
            </a:r>
            <a:r>
              <a:rPr lang="en-GB" sz="1800" b="0" i="0" u="none" strike="noStrike" cap="none" dirty="0">
                <a:solidFill>
                  <a:srgbClr val="FFFFFF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Prof. </a:t>
            </a:r>
            <a:r>
              <a:rPr lang="ro-RO" sz="1800" b="0" i="0" u="none" strike="noStrike" cap="none" dirty="0">
                <a:solidFill>
                  <a:srgbClr val="FFFFFF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Radu Hobincu</a:t>
            </a:r>
            <a:endParaRPr sz="1800" b="0" i="0" u="none" strike="noStrike" cap="none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18" name="Google Shape;418;p19"/>
          <p:cNvSpPr/>
          <p:nvPr/>
        </p:nvSpPr>
        <p:spPr>
          <a:xfrm>
            <a:off x="8775990" y="5832976"/>
            <a:ext cx="1511280" cy="9129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o-RO" sz="1800" b="0" i="0" u="none" strike="noStrike" cap="none" dirty="0" err="1">
                <a:solidFill>
                  <a:srgbClr val="FFFFFF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Msc</a:t>
            </a:r>
            <a:r>
              <a:rPr lang="ro-RO" sz="1800" b="0" i="0" u="none" strike="noStrike" cap="none" dirty="0">
                <a:solidFill>
                  <a:srgbClr val="FFFFFF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. Andrei Alexandru </a:t>
            </a:r>
            <a:r>
              <a:rPr lang="ro-RO" sz="1800" b="0" i="0" u="none" strike="noStrike" cap="none" dirty="0" err="1">
                <a:solidFill>
                  <a:srgbClr val="FFFFFF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Ulmămei</a:t>
            </a:r>
            <a:endParaRPr sz="1800" b="0" i="0" u="none" strike="noStrike" cap="none" dirty="0"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20" name="Google Shape;420;p19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7546050" y="1770506"/>
            <a:ext cx="1640880" cy="1636920"/>
          </a:xfrm>
          <a:prstGeom prst="rect">
            <a:avLst/>
          </a:prstGeom>
          <a:noFill/>
          <a:ln>
            <a:noFill/>
          </a:ln>
        </p:spPr>
      </p:pic>
      <p:sp>
        <p:nvSpPr>
          <p:cNvPr id="421" name="Google Shape;421;p19"/>
          <p:cNvSpPr/>
          <p:nvPr/>
        </p:nvSpPr>
        <p:spPr>
          <a:xfrm>
            <a:off x="7504560" y="3429000"/>
            <a:ext cx="1771920" cy="9218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o-RO" sz="1800" b="0" i="0" u="none" strike="noStrike" cap="none" dirty="0">
                <a:solidFill>
                  <a:srgbClr val="FFFFFF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As</a:t>
            </a:r>
            <a:r>
              <a:rPr lang="en-GB" sz="1800" b="0" i="0" u="none" strike="noStrike" cap="none" dirty="0" err="1">
                <a:solidFill>
                  <a:srgbClr val="FFFFFF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st</a:t>
            </a:r>
            <a:r>
              <a:rPr lang="ro-RO" sz="1800" b="0" i="0" u="none" strike="noStrike" cap="none" dirty="0">
                <a:solidFill>
                  <a:srgbClr val="FFFFFF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.</a:t>
            </a:r>
            <a:r>
              <a:rPr lang="en-GB" sz="1800" b="0" i="0" u="none" strike="noStrike" cap="none" dirty="0">
                <a:solidFill>
                  <a:srgbClr val="FFFFFF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Prof</a:t>
            </a:r>
            <a:r>
              <a:rPr lang="ro-RO" sz="1800" b="0" i="0" u="none" strike="noStrike" cap="none" dirty="0">
                <a:solidFill>
                  <a:srgbClr val="FFFFFF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. George-Vlăduț Popescu</a:t>
            </a:r>
            <a:endParaRPr sz="1800" b="0" i="0" u="none" strike="noStrike" cap="none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22" name="Google Shape;422;p19"/>
          <p:cNvSpPr/>
          <p:nvPr/>
        </p:nvSpPr>
        <p:spPr>
          <a:xfrm>
            <a:off x="4499887" y="4636090"/>
            <a:ext cx="2828115" cy="20298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>
                <a:solidFill>
                  <a:srgbClr val="FFFFFF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++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 err="1">
                <a:solidFill>
                  <a:srgbClr val="FFFFFF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PhD.stud</a:t>
            </a:r>
            <a:r>
              <a:rPr lang="en-GB" dirty="0">
                <a:solidFill>
                  <a:srgbClr val="FFFFFF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.</a:t>
            </a:r>
            <a:r>
              <a:rPr lang="ro-RO" sz="1800" b="0" i="0" u="none" strike="noStrike" cap="none" dirty="0">
                <a:solidFill>
                  <a:srgbClr val="FFFFFF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 Mihai Antonescu</a:t>
            </a:r>
            <a:endParaRPr lang="en-GB" sz="1800" b="0" i="0" u="none" strike="noStrike" cap="none" dirty="0">
              <a:solidFill>
                <a:srgbClr val="FFFFFF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  <a:p>
            <a:r>
              <a:rPr lang="en-GB" dirty="0" err="1">
                <a:solidFill>
                  <a:srgbClr val="FFFFFF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PhD.stud</a:t>
            </a:r>
            <a:r>
              <a:rPr lang="en-GB" dirty="0">
                <a:solidFill>
                  <a:srgbClr val="FFFFFF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.</a:t>
            </a:r>
            <a:r>
              <a:rPr lang="ro-RO" sz="1800" b="0" i="0" u="none" strike="noStrike" cap="none" dirty="0">
                <a:solidFill>
                  <a:srgbClr val="FFFFFF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 Andrei Simion</a:t>
            </a:r>
            <a:endParaRPr lang="en-GB" sz="1800" b="0" i="0" u="none" strike="noStrike" cap="none" dirty="0">
              <a:solidFill>
                <a:srgbClr val="FFFFFF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  <a:p>
            <a:endParaRPr lang="ro-RO" sz="1800" b="0" i="0" u="none" strike="noStrike" cap="none" dirty="0"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>
                <a:solidFill>
                  <a:srgbClr val="FFFFFF"/>
                </a:solidFill>
                <a:latin typeface="Twentieth Century"/>
                <a:ea typeface="Arial"/>
                <a:cs typeface="Arial"/>
                <a:sym typeface="Twentieth Century"/>
              </a:rPr>
              <a:t>Stud. Vlad-Gabriel </a:t>
            </a:r>
            <a:r>
              <a:rPr lang="en-GB" dirty="0" err="1">
                <a:solidFill>
                  <a:srgbClr val="FFFFFF"/>
                </a:solidFill>
                <a:latin typeface="Twentieth Century"/>
                <a:ea typeface="Arial"/>
                <a:cs typeface="Arial"/>
                <a:sym typeface="Twentieth Century"/>
              </a:rPr>
              <a:t>Serbu</a:t>
            </a:r>
            <a:endParaRPr lang="en-GB" dirty="0">
              <a:solidFill>
                <a:srgbClr val="FFFFFF"/>
              </a:solidFill>
              <a:latin typeface="Twentieth Century"/>
              <a:ea typeface="Arial"/>
              <a:cs typeface="Arial"/>
              <a:sym typeface="Twentieth Century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 b="0" i="0" u="none" strike="noStrike" cap="none" dirty="0">
                <a:solidFill>
                  <a:srgbClr val="FFFFFF"/>
                </a:solidFill>
                <a:latin typeface="Twentieth Century"/>
                <a:ea typeface="Arial"/>
                <a:cs typeface="Arial"/>
                <a:sym typeface="Twentieth Century"/>
              </a:rPr>
              <a:t>Stud. Andrei </a:t>
            </a:r>
            <a:r>
              <a:rPr lang="en-GB" sz="1800" b="0" i="0" u="none" strike="noStrike" cap="none" dirty="0" err="1">
                <a:solidFill>
                  <a:srgbClr val="FFFFFF"/>
                </a:solidFill>
                <a:latin typeface="Twentieth Century"/>
                <a:ea typeface="Arial"/>
                <a:cs typeface="Arial"/>
                <a:sym typeface="Twentieth Century"/>
              </a:rPr>
              <a:t>Haiducescu</a:t>
            </a:r>
            <a:endParaRPr lang="en-GB" sz="1800" b="0" i="0" u="none" strike="noStrike" cap="none" dirty="0">
              <a:solidFill>
                <a:srgbClr val="FFFFFF"/>
              </a:solidFill>
              <a:latin typeface="Twentieth Century"/>
              <a:ea typeface="Arial"/>
              <a:cs typeface="Arial"/>
              <a:sym typeface="Twentieth Century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>
                <a:solidFill>
                  <a:srgbClr val="FFFFFF"/>
                </a:solidFill>
                <a:latin typeface="Twentieth Century"/>
                <a:ea typeface="Arial"/>
                <a:cs typeface="Arial"/>
                <a:sym typeface="Twentieth Century"/>
              </a:rPr>
              <a:t>++</a:t>
            </a:r>
            <a:endParaRPr sz="1800" b="0" i="0" u="none" strike="noStrike" cap="none" dirty="0"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25" name="Google Shape;425;p19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9858600" y="1770506"/>
            <a:ext cx="1605600" cy="1605600"/>
          </a:xfrm>
          <a:prstGeom prst="rect">
            <a:avLst/>
          </a:prstGeom>
          <a:noFill/>
          <a:ln>
            <a:noFill/>
          </a:ln>
        </p:spPr>
      </p:pic>
      <p:sp>
        <p:nvSpPr>
          <p:cNvPr id="426" name="Google Shape;426;p19"/>
          <p:cNvSpPr/>
          <p:nvPr/>
        </p:nvSpPr>
        <p:spPr>
          <a:xfrm>
            <a:off x="9798840" y="3428280"/>
            <a:ext cx="1771920" cy="6448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 b="0" i="0" u="none" strike="noStrike" cap="none" dirty="0">
                <a:solidFill>
                  <a:srgbClr val="FFFFFF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SR</a:t>
            </a:r>
            <a:r>
              <a:rPr lang="ro-RO" sz="1800" b="0" i="0" u="none" strike="noStrike" cap="none" dirty="0">
                <a:solidFill>
                  <a:srgbClr val="FFFFFF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-III Marius Stoian</a:t>
            </a:r>
            <a:endParaRPr sz="1800" b="0" i="0" u="none" strike="noStrike" cap="none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" name="Google Shape;417;p19"/>
          <p:cNvSpPr/>
          <p:nvPr/>
        </p:nvSpPr>
        <p:spPr>
          <a:xfrm>
            <a:off x="3271117" y="3473523"/>
            <a:ext cx="1511280" cy="6448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 err="1">
                <a:solidFill>
                  <a:srgbClr val="FFFFFF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Asoc</a:t>
            </a:r>
            <a:r>
              <a:rPr lang="ro-RO" sz="1800" b="0" i="0" u="none" strike="noStrike" cap="none" dirty="0">
                <a:solidFill>
                  <a:srgbClr val="FFFFFF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.</a:t>
            </a:r>
            <a:r>
              <a:rPr lang="en-GB" sz="1800" b="0" i="0" u="none" strike="noStrike" cap="none" dirty="0">
                <a:solidFill>
                  <a:srgbClr val="FFFFFF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Prof.</a:t>
            </a:r>
            <a:r>
              <a:rPr lang="ro-RO" sz="1800" b="0" i="0" u="none" strike="noStrike" cap="none" dirty="0">
                <a:solidFill>
                  <a:srgbClr val="FFFFFF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 Călin </a:t>
            </a:r>
            <a:r>
              <a:rPr lang="ro-RO" sz="1800" b="0" i="0" u="none" strike="noStrike" cap="none" dirty="0" err="1">
                <a:solidFill>
                  <a:srgbClr val="FFFFFF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Bîră</a:t>
            </a:r>
            <a:endParaRPr sz="1800" b="0" i="0" u="none" strike="noStrike" cap="none" dirty="0"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" name="Picture 3" descr="A person wearing headphones&#10;&#10;Description automatically generated">
            <a:extLst>
              <a:ext uri="{FF2B5EF4-FFF2-40B4-BE49-F238E27FC236}">
                <a16:creationId xmlns:a16="http://schemas.microsoft.com/office/drawing/2014/main" id="{C6582559-62AC-237D-65FF-FB35A8A26DE0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71995" y="1764171"/>
            <a:ext cx="1302010" cy="1735118"/>
          </a:xfrm>
          <a:prstGeom prst="rect">
            <a:avLst/>
          </a:prstGeom>
        </p:spPr>
      </p:pic>
      <p:pic>
        <p:nvPicPr>
          <p:cNvPr id="5" name="Google Shape;414;p19" descr="20+ &quot;Costin Vasile&quot; profiles | LinkedIn"/>
          <p:cNvPicPr preferRelativeResize="0"/>
          <p:nvPr/>
        </p:nvPicPr>
        <p:blipFill rotWithShape="1">
          <a:blip r:embed="rId9">
            <a:alphaModFix/>
          </a:blip>
          <a:srcRect/>
          <a:stretch/>
        </p:blipFill>
        <p:spPr>
          <a:xfrm>
            <a:off x="1053000" y="4282096"/>
            <a:ext cx="1477800" cy="147780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Google Shape;419;p19"/>
          <p:cNvSpPr/>
          <p:nvPr/>
        </p:nvSpPr>
        <p:spPr>
          <a:xfrm>
            <a:off x="1000675" y="5865380"/>
            <a:ext cx="1875290" cy="6448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>
                <a:solidFill>
                  <a:srgbClr val="FFFFFF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PhD</a:t>
            </a:r>
            <a:r>
              <a:rPr lang="ro-RO" sz="1800" b="0" i="0" u="none" strike="noStrike" cap="none" dirty="0">
                <a:solidFill>
                  <a:srgbClr val="FFFFFF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.</a:t>
            </a:r>
            <a:r>
              <a:rPr lang="en-GB" sz="1800" b="0" i="0" u="none" strike="noStrike" cap="none" dirty="0">
                <a:solidFill>
                  <a:srgbClr val="FFFFFF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stud.</a:t>
            </a:r>
            <a:r>
              <a:rPr lang="ro-RO" sz="1800" b="0" i="0" u="none" strike="noStrike" cap="none" dirty="0">
                <a:solidFill>
                  <a:srgbClr val="FFFFFF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 Costin-Emanuel Vasile</a:t>
            </a:r>
            <a:endParaRPr sz="1800" b="0" i="0" u="none" strike="noStrike" cap="none" dirty="0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53719409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BEDAB1D-E836-7106-9C78-36D681251A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16</a:t>
            </a:fld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5EF684B-E537-DAFD-1226-204CDBF9FF71}"/>
              </a:ext>
            </a:extLst>
          </p:cNvPr>
          <p:cNvSpPr txBox="1"/>
          <p:nvPr/>
        </p:nvSpPr>
        <p:spPr>
          <a:xfrm>
            <a:off x="5280454" y="2965622"/>
            <a:ext cx="49097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Q &amp; A 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674854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CustomShape 1"/>
          <p:cNvSpPr/>
          <p:nvPr/>
        </p:nvSpPr>
        <p:spPr>
          <a:xfrm>
            <a:off x="5391305" y="2940907"/>
            <a:ext cx="1409390" cy="597613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ctr">
            <a:noAutofit/>
          </a:bodyPr>
          <a:lstStyle/>
          <a:p>
            <a:pPr>
              <a:lnSpc>
                <a:spcPct val="100000"/>
              </a:lnSpc>
            </a:pPr>
            <a:r>
              <a:rPr lang="en-US" sz="1800" b="0" strike="noStrike" spc="-1">
                <a:solidFill>
                  <a:srgbClr val="FFFFFF"/>
                </a:solidFill>
                <a:latin typeface="Goudy Old Style"/>
              </a:rPr>
              <a:t>Backup Slides</a:t>
            </a:r>
            <a:endParaRPr lang="en-US" sz="1800" b="0" strike="noStrike" spc="-1">
              <a:latin typeface="Arial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BEDAB1D-E836-7106-9C78-36D681251A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875020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CustomShape 1"/>
          <p:cNvSpPr/>
          <p:nvPr/>
        </p:nvSpPr>
        <p:spPr>
          <a:xfrm>
            <a:off x="91440" y="91440"/>
            <a:ext cx="11978280" cy="65833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>
              <a:lnSpc>
                <a:spcPct val="100000"/>
              </a:lnSpc>
            </a:pPr>
            <a:r>
              <a:rPr lang="en-US" sz="1800" b="0" strike="noStrike" spc="-1">
                <a:latin typeface="Arial"/>
              </a:rPr>
              <a:t>References</a:t>
            </a:r>
          </a:p>
          <a:p>
            <a:pPr>
              <a:lnSpc>
                <a:spcPct val="100000"/>
              </a:lnSpc>
            </a:pPr>
            <a:r>
              <a:rPr lang="en-US" sz="1800" b="0" strike="noStrike" spc="-1">
                <a:latin typeface="Arial"/>
              </a:rPr>
              <a:t>[1] Mihaela Malit , a, Gheorghe Stefan, Dominique Thiébaut (2007) Not Multi-, but Many-Core: Designing Integral Parallel Architectures for Embedded Computation, ACM SIGARCH Computer Architecture News, 35(5)32:38, Special issue: ALPS ’07 - Advanced low power systems; communication at International Workshop on Advanced Low Power Systems held in conjunction with 21st International Conference on Supercomputing June 17, 2007</a:t>
            </a:r>
          </a:p>
          <a:p>
            <a:pPr>
              <a:lnSpc>
                <a:spcPct val="100000"/>
              </a:lnSpc>
            </a:pPr>
            <a:r>
              <a:rPr lang="en-US" sz="1800" b="0" strike="noStrike" spc="-1">
                <a:latin typeface="Arial"/>
              </a:rPr>
              <a:t>Seattle, WA, USA.</a:t>
            </a:r>
          </a:p>
          <a:p>
            <a:pPr>
              <a:lnSpc>
                <a:spcPct val="100000"/>
              </a:lnSpc>
            </a:pPr>
            <a:endParaRPr lang="en-US" sz="18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800" b="0" strike="noStrike" spc="-1">
                <a:latin typeface="Arial"/>
              </a:rPr>
              <a:t>[2] Gheorghe Ştefan (2006) The CA1024: A Massively Parallel Processor for Cost-Effective HDTV, SPRING PROCESSOR FORUM JAPAN, June 8-9, 2006, Tokyo.</a:t>
            </a:r>
          </a:p>
          <a:p>
            <a:pPr>
              <a:lnSpc>
                <a:spcPct val="100000"/>
              </a:lnSpc>
            </a:pPr>
            <a:endParaRPr lang="en-US" sz="18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800" b="0" strike="noStrike" spc="-1">
                <a:latin typeface="Arial"/>
              </a:rPr>
              <a:t>[3] Gheorghe Ştefan, Anand Sheel, Bogdan Mı̂ţu, Tom Thomson, Dan Tomescu (2006) The CA1024: A Fully</a:t>
            </a:r>
          </a:p>
          <a:p>
            <a:pPr>
              <a:lnSpc>
                <a:spcPct val="100000"/>
              </a:lnSpc>
            </a:pPr>
            <a:r>
              <a:rPr lang="en-US" sz="1800" b="0" strike="noStrike" spc="-1">
                <a:latin typeface="Arial"/>
              </a:rPr>
              <a:t>Programmable System-On-Chip for Cost-Effective HDTV Media Processing, Hot Chips: A Symposium on High Performance Chips, Memorial Auditorium, Stanford University, August 20 to 22, 2006.</a:t>
            </a:r>
          </a:p>
          <a:p>
            <a:pPr>
              <a:lnSpc>
                <a:spcPct val="100000"/>
              </a:lnSpc>
            </a:pPr>
            <a:endParaRPr lang="en-US" sz="18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800" b="0" strike="noStrike" spc="-1">
                <a:latin typeface="Arial"/>
              </a:rPr>
              <a:t>[4] Gheorghe M. S , tefan, Mihaela Malit , a (2014) Can One-Chip Parallel Computing Be Liberated From Ad HocSolutions? A Computation Model Based Approach and Its Implementation, 18th International Conference on Circuits, Systems, Communications and Computers , Santorini Island, Greece, pp 582-597. http://www.</a:t>
            </a:r>
          </a:p>
          <a:p>
            <a:pPr>
              <a:lnSpc>
                <a:spcPct val="100000"/>
              </a:lnSpc>
            </a:pPr>
            <a:r>
              <a:rPr lang="en-US" sz="1800" b="0" strike="noStrike" spc="-1">
                <a:latin typeface="Arial"/>
              </a:rPr>
              <a:t>inase.org/library/2014/santorini/bypaper/COMPUTERS/COMPUTERS2-42.pdf</a:t>
            </a:r>
          </a:p>
          <a:p>
            <a:pPr>
              <a:lnSpc>
                <a:spcPct val="100000"/>
              </a:lnSpc>
            </a:pPr>
            <a:endParaRPr lang="en-US" sz="18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800" b="0" strike="noStrike" spc="-1">
                <a:latin typeface="Arial"/>
              </a:rPr>
              <a:t>[5] User’s Guide — NVIDIA Docs (2023) Matrix Multiplication Background, https://docs.nvidia.</a:t>
            </a:r>
          </a:p>
          <a:p>
            <a:pPr>
              <a:lnSpc>
                <a:spcPct val="100000"/>
              </a:lnSpc>
            </a:pPr>
            <a:r>
              <a:rPr lang="en-US" sz="1800" b="0" strike="noStrike" spc="-1">
                <a:latin typeface="Arial"/>
              </a:rPr>
              <a:t>com/deeplearning/performance/pdf/Matrix-Multiplication-Background-User-</a:t>
            </a:r>
          </a:p>
          <a:p>
            <a:pPr>
              <a:lnSpc>
                <a:spcPct val="100000"/>
              </a:lnSpc>
            </a:pPr>
            <a:r>
              <a:rPr lang="en-US" sz="1800" b="0" strike="noStrike" spc="-1">
                <a:latin typeface="Arial"/>
              </a:rPr>
              <a:t>Guide.pdf</a:t>
            </a:r>
          </a:p>
          <a:p>
            <a:pPr>
              <a:lnSpc>
                <a:spcPct val="100000"/>
              </a:lnSpc>
            </a:pPr>
            <a:endParaRPr lang="en-US" sz="18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800" b="0" strike="noStrike" spc="-1">
                <a:latin typeface="Arial"/>
              </a:rPr>
              <a:t>[6] NVIDIA GA100 (2023) NVIDIA GA100, https://www.techpowerup.com/gpu-specs/nvidia-</a:t>
            </a:r>
          </a:p>
          <a:p>
            <a:pPr>
              <a:lnSpc>
                <a:spcPct val="100000"/>
              </a:lnSpc>
            </a:pPr>
            <a:r>
              <a:rPr lang="en-US" sz="1800" b="0" strike="noStrike" spc="-1">
                <a:latin typeface="Arial"/>
              </a:rPr>
              <a:t>ga100.g931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99D4735-0CEF-918D-CEB8-785BD3B6F0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455537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stomShape 2">
            <a:extLst>
              <a:ext uri="{FF2B5EF4-FFF2-40B4-BE49-F238E27FC236}">
                <a16:creationId xmlns:a16="http://schemas.microsoft.com/office/drawing/2014/main" id="{99847CBB-2C4E-ED9C-D815-2389015EAFD2}"/>
              </a:ext>
            </a:extLst>
          </p:cNvPr>
          <p:cNvSpPr/>
          <p:nvPr/>
        </p:nvSpPr>
        <p:spPr>
          <a:xfrm>
            <a:off x="913680" y="609480"/>
            <a:ext cx="4802040" cy="1256760"/>
          </a:xfrm>
          <a:prstGeom prst="rect">
            <a:avLst/>
          </a:prstGeom>
          <a:noFill/>
          <a:ln>
            <a:noFill/>
          </a:ln>
          <a:effectLst>
            <a:outerShdw>
              <a:srgbClr val="000000">
                <a:alpha val="46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rmAutofit/>
          </a:bodyPr>
          <a:lstStyle/>
          <a:p>
            <a:pPr algn="ctr">
              <a:lnSpc>
                <a:spcPct val="90000"/>
              </a:lnSpc>
            </a:pPr>
            <a:r>
              <a:rPr lang="en-US" sz="4600" b="0" strike="noStrike" spc="-1" dirty="0">
                <a:solidFill>
                  <a:srgbClr val="F7F1E2"/>
                </a:solidFill>
                <a:latin typeface="Goudy Old Style"/>
              </a:rPr>
              <a:t>The project</a:t>
            </a:r>
            <a:endParaRPr lang="en-US" sz="4600" b="0" strike="noStrike" spc="-1" dirty="0">
              <a:latin typeface="Arial"/>
            </a:endParaRPr>
          </a:p>
        </p:txBody>
      </p:sp>
      <p:sp>
        <p:nvSpPr>
          <p:cNvPr id="3" name="CustomShape 3">
            <a:extLst>
              <a:ext uri="{FF2B5EF4-FFF2-40B4-BE49-F238E27FC236}">
                <a16:creationId xmlns:a16="http://schemas.microsoft.com/office/drawing/2014/main" id="{E0D7451E-6E91-312A-3569-42F7BE2B616C}"/>
              </a:ext>
            </a:extLst>
          </p:cNvPr>
          <p:cNvSpPr/>
          <p:nvPr/>
        </p:nvSpPr>
        <p:spPr>
          <a:xfrm>
            <a:off x="5991840" y="804960"/>
            <a:ext cx="5545440" cy="4985280"/>
          </a:xfrm>
          <a:prstGeom prst="rect">
            <a:avLst/>
          </a:prstGeom>
          <a:noFill/>
          <a:ln>
            <a:noFill/>
          </a:ln>
          <a:effectLst>
            <a:outerShdw>
              <a:srgbClr val="000000">
                <a:alpha val="46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rmAutofit fontScale="93000"/>
          </a:bodyPr>
          <a:lstStyle/>
          <a:p>
            <a:pPr marL="343080" indent="-305280">
              <a:lnSpc>
                <a:spcPct val="110000"/>
              </a:lnSpc>
              <a:spcBef>
                <a:spcPts val="479"/>
              </a:spcBef>
              <a:spcAft>
                <a:spcPts val="601"/>
              </a:spcAft>
              <a:buClr>
                <a:srgbClr val="F4EDD8"/>
              </a:buClr>
              <a:buSzPct val="70000"/>
              <a:buFont typeface="Wingdings 2" charset="2"/>
              <a:buChar char=""/>
            </a:pPr>
            <a:r>
              <a:rPr lang="en-US" sz="2400" b="0" strike="noStrike" spc="-1">
                <a:solidFill>
                  <a:srgbClr val="F7F1E2"/>
                </a:solidFill>
                <a:latin typeface="Goudy Old Style"/>
              </a:rPr>
              <a:t>Stage 0: we already have:</a:t>
            </a:r>
            <a:endParaRPr lang="en-US" sz="2400" b="0" strike="noStrike" spc="-1">
              <a:latin typeface="Arial"/>
            </a:endParaRPr>
          </a:p>
          <a:p>
            <a:pPr marL="720000" lvl="1" indent="-269280">
              <a:lnSpc>
                <a:spcPct val="100000"/>
              </a:lnSpc>
              <a:spcBef>
                <a:spcPts val="479"/>
              </a:spcBef>
              <a:spcAft>
                <a:spcPts val="601"/>
              </a:spcAft>
              <a:buClr>
                <a:srgbClr val="F4EDD8"/>
              </a:buClr>
              <a:buSzPct val="70000"/>
              <a:buFont typeface="Wingdings 2" charset="2"/>
              <a:buChar char=""/>
            </a:pPr>
            <a:r>
              <a:rPr lang="en-US" sz="2400" b="0" strike="noStrike" spc="-1">
                <a:solidFill>
                  <a:srgbClr val="F7F1E2"/>
                </a:solidFill>
                <a:latin typeface="Goudy Old Style"/>
              </a:rPr>
              <a:t>ACCELERATOR in FPGA</a:t>
            </a:r>
            <a:endParaRPr lang="en-US" sz="2400" b="0" strike="noStrike" spc="-1">
              <a:latin typeface="Arial"/>
            </a:endParaRPr>
          </a:p>
          <a:p>
            <a:pPr marL="720000" lvl="1" indent="-269280">
              <a:lnSpc>
                <a:spcPct val="100000"/>
              </a:lnSpc>
              <a:spcBef>
                <a:spcPts val="479"/>
              </a:spcBef>
              <a:spcAft>
                <a:spcPts val="601"/>
              </a:spcAft>
              <a:buClr>
                <a:srgbClr val="F4EDD8"/>
              </a:buClr>
              <a:buSzPct val="70000"/>
              <a:buFont typeface="Wingdings 2" charset="2"/>
              <a:buChar char=""/>
            </a:pPr>
            <a:r>
              <a:rPr lang="en-US" sz="2400" b="0" strike="noStrike" spc="-1">
                <a:solidFill>
                  <a:srgbClr val="F7F1E2"/>
                </a:solidFill>
                <a:latin typeface="Goudy Old Style"/>
              </a:rPr>
              <a:t>Assembler language</a:t>
            </a:r>
            <a:endParaRPr lang="en-US" sz="2400" b="0" strike="noStrike" spc="-1">
              <a:latin typeface="Arial"/>
            </a:endParaRPr>
          </a:p>
          <a:p>
            <a:pPr marL="343080" indent="-305280">
              <a:lnSpc>
                <a:spcPct val="110000"/>
              </a:lnSpc>
              <a:spcBef>
                <a:spcPts val="479"/>
              </a:spcBef>
              <a:spcAft>
                <a:spcPts val="601"/>
              </a:spcAft>
              <a:buClr>
                <a:srgbClr val="F4EDD8"/>
              </a:buClr>
              <a:buSzPct val="70000"/>
              <a:buFont typeface="Wingdings 2" charset="2"/>
              <a:buChar char=""/>
            </a:pPr>
            <a:r>
              <a:rPr lang="en-US" sz="2400" b="1" strike="noStrike" spc="-1">
                <a:solidFill>
                  <a:srgbClr val="F7F1E2"/>
                </a:solidFill>
                <a:latin typeface="Goudy Old Style"/>
              </a:rPr>
              <a:t>Stage 1: with 10 people in 12 months :</a:t>
            </a:r>
            <a:endParaRPr lang="en-US" sz="2400" b="0" strike="noStrike" spc="-1">
              <a:latin typeface="Arial"/>
            </a:endParaRPr>
          </a:p>
          <a:p>
            <a:pPr marL="720000" lvl="1" indent="-269280">
              <a:lnSpc>
                <a:spcPct val="100000"/>
              </a:lnSpc>
              <a:spcBef>
                <a:spcPts val="479"/>
              </a:spcBef>
              <a:spcAft>
                <a:spcPts val="601"/>
              </a:spcAft>
              <a:buClr>
                <a:srgbClr val="F4EDD8"/>
              </a:buClr>
              <a:buSzPct val="70000"/>
              <a:buFont typeface="Wingdings 2" charset="2"/>
              <a:buChar char=""/>
            </a:pPr>
            <a:r>
              <a:rPr lang="en-US" sz="2400" b="1" strike="noStrike" spc="-1">
                <a:solidFill>
                  <a:srgbClr val="F7F1E2"/>
                </a:solidFill>
                <a:latin typeface="Goudy Old Style"/>
              </a:rPr>
              <a:t>GPA SDK</a:t>
            </a:r>
            <a:endParaRPr lang="en-US" sz="2400" b="0" strike="noStrike" spc="-1">
              <a:latin typeface="Arial"/>
            </a:endParaRPr>
          </a:p>
          <a:p>
            <a:pPr marL="720000" lvl="1" indent="-269280">
              <a:lnSpc>
                <a:spcPct val="100000"/>
              </a:lnSpc>
              <a:spcBef>
                <a:spcPts val="479"/>
              </a:spcBef>
              <a:spcAft>
                <a:spcPts val="601"/>
              </a:spcAft>
              <a:buClr>
                <a:srgbClr val="F4EDD8"/>
              </a:buClr>
              <a:buSzPct val="70000"/>
              <a:buFont typeface="Wingdings 2" charset="2"/>
              <a:buChar char=""/>
            </a:pPr>
            <a:r>
              <a:rPr lang="en-US" sz="2400" b="1" strike="noStrike" spc="-1">
                <a:solidFill>
                  <a:srgbClr val="F7F1E2"/>
                </a:solidFill>
                <a:latin typeface="Goudy Old Style"/>
              </a:rPr>
              <a:t>the frame for API integration</a:t>
            </a:r>
            <a:endParaRPr lang="en-US" sz="2400" b="0" strike="noStrike" spc="-1">
              <a:latin typeface="Arial"/>
            </a:endParaRPr>
          </a:p>
          <a:p>
            <a:pPr marL="720000" lvl="1" indent="-269280">
              <a:lnSpc>
                <a:spcPct val="100000"/>
              </a:lnSpc>
              <a:spcBef>
                <a:spcPts val="479"/>
              </a:spcBef>
              <a:spcAft>
                <a:spcPts val="601"/>
              </a:spcAft>
              <a:buClr>
                <a:srgbClr val="F4EDD8"/>
              </a:buClr>
              <a:buSzPct val="70000"/>
              <a:buFont typeface="Wingdings 2" charset="2"/>
              <a:buChar char=""/>
            </a:pPr>
            <a:r>
              <a:rPr lang="en-US" sz="2400" b="1" strike="noStrike" spc="-1">
                <a:solidFill>
                  <a:srgbClr val="F7F1E2"/>
                </a:solidFill>
                <a:latin typeface="Goudy Old Style"/>
              </a:rPr>
              <a:t>partially Kernels </a:t>
            </a:r>
            <a:r>
              <a:rPr lang="en-GB" sz="2400" b="1" strike="noStrike" spc="-1">
                <a:solidFill>
                  <a:srgbClr val="F7F1E2"/>
                </a:solidFill>
                <a:latin typeface="Goudy Old Style"/>
              </a:rPr>
              <a:t>up to the level at which system performance can be demonstrated (ONNX)</a:t>
            </a:r>
            <a:endParaRPr lang="en-US" sz="2400" b="0" strike="noStrike" spc="-1">
              <a:latin typeface="Arial"/>
            </a:endParaRPr>
          </a:p>
          <a:p>
            <a:pPr marL="343080" indent="-305280">
              <a:lnSpc>
                <a:spcPct val="110000"/>
              </a:lnSpc>
              <a:spcBef>
                <a:spcPts val="479"/>
              </a:spcBef>
              <a:spcAft>
                <a:spcPts val="601"/>
              </a:spcAft>
              <a:buClr>
                <a:srgbClr val="F4EDD8"/>
              </a:buClr>
              <a:buSzPct val="70000"/>
              <a:buFont typeface="Wingdings 2" charset="2"/>
              <a:buChar char=""/>
            </a:pPr>
            <a:r>
              <a:rPr lang="en-US" sz="2400" b="0" strike="noStrike" spc="-1">
                <a:solidFill>
                  <a:srgbClr val="F7F1E2"/>
                </a:solidFill>
                <a:latin typeface="Goudy Old Style"/>
              </a:rPr>
              <a:t>Stage 2: fully developed Kernels</a:t>
            </a:r>
            <a:endParaRPr lang="en-US" sz="2400" b="0" strike="noStrike" spc="-1">
              <a:latin typeface="Arial"/>
            </a:endParaRPr>
          </a:p>
        </p:txBody>
      </p:sp>
      <p:pic>
        <p:nvPicPr>
          <p:cNvPr id="4" name="Content Placeholder 8">
            <a:extLst>
              <a:ext uri="{FF2B5EF4-FFF2-40B4-BE49-F238E27FC236}">
                <a16:creationId xmlns:a16="http://schemas.microsoft.com/office/drawing/2014/main" id="{7799B6DD-E81F-E13B-0329-98B940390FA5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833040" y="2248560"/>
            <a:ext cx="5040000" cy="3126600"/>
          </a:xfrm>
          <a:prstGeom prst="rect">
            <a:avLst/>
          </a:prstGeom>
          <a:ln>
            <a:noFill/>
          </a:ln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17466C5-E000-078F-3887-6CDE33FEC1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91741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ustomShape 2">
            <a:extLst>
              <a:ext uri="{FF2B5EF4-FFF2-40B4-BE49-F238E27FC236}">
                <a16:creationId xmlns:a16="http://schemas.microsoft.com/office/drawing/2014/main" id="{A467AA4B-99B0-6011-FE5E-B4C5A588C241}"/>
              </a:ext>
            </a:extLst>
          </p:cNvPr>
          <p:cNvSpPr/>
          <p:nvPr/>
        </p:nvSpPr>
        <p:spPr>
          <a:xfrm>
            <a:off x="365760" y="609480"/>
            <a:ext cx="3958200" cy="5272920"/>
          </a:xfrm>
          <a:prstGeom prst="rect">
            <a:avLst/>
          </a:prstGeom>
          <a:noFill/>
          <a:ln>
            <a:noFill/>
          </a:ln>
          <a:effectLst>
            <a:outerShdw>
              <a:srgbClr val="000000">
                <a:alpha val="46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rmAutofit/>
          </a:bodyPr>
          <a:lstStyle/>
          <a:p>
            <a:pPr algn="ctr">
              <a:lnSpc>
                <a:spcPct val="90000"/>
              </a:lnSpc>
            </a:pPr>
            <a:r>
              <a:rPr lang="en-US" sz="4400" b="0" strike="noStrike" spc="-1" dirty="0">
                <a:solidFill>
                  <a:srgbClr val="F7F1E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Heterogeneous</a:t>
            </a:r>
            <a:b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4400" b="0" strike="noStrike" spc="-1" dirty="0">
                <a:solidFill>
                  <a:srgbClr val="F7F1E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Computing System</a:t>
            </a:r>
            <a:endParaRPr lang="en-US" sz="4400" b="0" strike="noStrike" spc="-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CustomShape 3">
            <a:extLst>
              <a:ext uri="{FF2B5EF4-FFF2-40B4-BE49-F238E27FC236}">
                <a16:creationId xmlns:a16="http://schemas.microsoft.com/office/drawing/2014/main" id="{27622DB4-93DB-372B-34A0-B42C8274F863}"/>
              </a:ext>
            </a:extLst>
          </p:cNvPr>
          <p:cNvSpPr/>
          <p:nvPr/>
        </p:nvSpPr>
        <p:spPr>
          <a:xfrm>
            <a:off x="4680720" y="659520"/>
            <a:ext cx="6888960" cy="2949840"/>
          </a:xfrm>
          <a:prstGeom prst="rect">
            <a:avLst/>
          </a:prstGeom>
          <a:noFill/>
          <a:ln>
            <a:noFill/>
          </a:ln>
          <a:effectLst>
            <a:outerShdw>
              <a:srgbClr val="000000">
                <a:alpha val="46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rmAutofit fontScale="96000"/>
          </a:bodyPr>
          <a:lstStyle/>
          <a:p>
            <a:pPr marL="343080" indent="-305280">
              <a:lnSpc>
                <a:spcPct val="110000"/>
              </a:lnSpc>
              <a:spcBef>
                <a:spcPts val="459"/>
              </a:spcBef>
              <a:spcAft>
                <a:spcPts val="601"/>
              </a:spcAft>
              <a:buClr>
                <a:srgbClr val="F4EDD8"/>
              </a:buClr>
              <a:buSzPct val="70000"/>
              <a:buFont typeface="Wingdings 2" charset="2"/>
              <a:buChar char=""/>
            </a:pPr>
            <a:r>
              <a:rPr lang="en-US" sz="2300" b="0" strike="noStrike" spc="-1" dirty="0">
                <a:solidFill>
                  <a:srgbClr val="F7F1E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Complex computation runs on HOST: a mono- or multi-core computation structure (ARM, RISC V, …)</a:t>
            </a:r>
            <a:endParaRPr lang="en-US" sz="2300" b="0" strike="noStrike" spc="-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3080" indent="-305280">
              <a:lnSpc>
                <a:spcPct val="110000"/>
              </a:lnSpc>
              <a:spcBef>
                <a:spcPts val="459"/>
              </a:spcBef>
              <a:spcAft>
                <a:spcPts val="601"/>
              </a:spcAft>
              <a:buClr>
                <a:srgbClr val="F4EDD8"/>
              </a:buClr>
              <a:buSzPct val="70000"/>
              <a:buFont typeface="Wingdings 2" charset="2"/>
              <a:buChar char=""/>
            </a:pPr>
            <a:r>
              <a:rPr lang="en-US" sz="2300" b="0" strike="noStrike" spc="-1" dirty="0">
                <a:solidFill>
                  <a:srgbClr val="F7F1E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Intense computation runs on ACCELERATOR: a many-core computation structure</a:t>
            </a:r>
            <a:endParaRPr lang="en-US" sz="2300" b="0" strike="noStrike" spc="-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3080" indent="-305280">
              <a:lnSpc>
                <a:spcPct val="110000"/>
              </a:lnSpc>
              <a:spcBef>
                <a:spcPts val="459"/>
              </a:spcBef>
              <a:spcAft>
                <a:spcPts val="601"/>
              </a:spcAft>
              <a:buClr>
                <a:srgbClr val="F4EDD8"/>
              </a:buClr>
              <a:buSzPct val="70000"/>
              <a:buFont typeface="Wingdings 2" charset="2"/>
              <a:buChar char=""/>
            </a:pPr>
            <a:r>
              <a:rPr lang="en-US" sz="2300" b="1" strike="noStrike" spc="-1" dirty="0">
                <a:solidFill>
                  <a:srgbClr val="F7F1E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ACCELERATOR is seen by the HOST as a hardware library of functions</a:t>
            </a:r>
            <a:endParaRPr lang="en-US" sz="2300" b="0" strike="noStrike" spc="-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Content Placeholder 6">
            <a:extLst>
              <a:ext uri="{FF2B5EF4-FFF2-40B4-BE49-F238E27FC236}">
                <a16:creationId xmlns:a16="http://schemas.microsoft.com/office/drawing/2014/main" id="{6B4361BA-BD83-E960-7566-73F79A89B8F0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5038200" y="3956400"/>
            <a:ext cx="6349320" cy="1850040"/>
          </a:xfrm>
          <a:prstGeom prst="rect">
            <a:avLst/>
          </a:prstGeom>
          <a:ln>
            <a:noFill/>
          </a:ln>
        </p:spPr>
      </p:pic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056CBE5D-01D1-16B9-7BD0-23BFE75139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540435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CustomShape 1"/>
          <p:cNvSpPr/>
          <p:nvPr/>
        </p:nvSpPr>
        <p:spPr>
          <a:xfrm>
            <a:off x="523440" y="845280"/>
            <a:ext cx="3794760" cy="4956480"/>
          </a:xfrm>
          <a:prstGeom prst="rect">
            <a:avLst/>
          </a:prstGeom>
          <a:noFill/>
          <a:ln>
            <a:noFill/>
          </a:ln>
          <a:effectLst>
            <a:outerShdw>
              <a:srgbClr val="000000">
                <a:alpha val="46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US" sz="4600" b="0" strike="noStrike" spc="-1">
                <a:solidFill>
                  <a:srgbClr val="F7F1E2"/>
                </a:solidFill>
                <a:latin typeface="Goudy Old Style"/>
              </a:rPr>
              <a:t>Subset of kernel library of functions used by the host computer</a:t>
            </a:r>
            <a:endParaRPr lang="en-US" sz="4600" b="0" strike="noStrike" spc="-1">
              <a:latin typeface="Arial"/>
            </a:endParaRPr>
          </a:p>
        </p:txBody>
      </p:sp>
      <p:sp>
        <p:nvSpPr>
          <p:cNvPr id="125" name="CustomShape 2"/>
          <p:cNvSpPr/>
          <p:nvPr/>
        </p:nvSpPr>
        <p:spPr>
          <a:xfrm>
            <a:off x="4479840" y="655560"/>
            <a:ext cx="7044120" cy="5399280"/>
          </a:xfrm>
          <a:prstGeom prst="rect">
            <a:avLst/>
          </a:prstGeom>
          <a:noFill/>
          <a:ln>
            <a:noFill/>
          </a:ln>
          <a:effectLst>
            <a:outerShdw>
              <a:srgbClr val="000000">
                <a:alpha val="46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rmAutofit fontScale="95000"/>
          </a:bodyPr>
          <a:lstStyle/>
          <a:p>
            <a:pPr marL="343080" indent="-305280">
              <a:lnSpc>
                <a:spcPct val="110000"/>
              </a:lnSpc>
              <a:spcBef>
                <a:spcPts val="459"/>
              </a:spcBef>
              <a:spcAft>
                <a:spcPts val="601"/>
              </a:spcAft>
              <a:buClr>
                <a:srgbClr val="F4EDD8"/>
              </a:buClr>
              <a:buSzPct val="70000"/>
              <a:buFont typeface="Wingdings 2" charset="2"/>
              <a:buChar char=""/>
            </a:pPr>
            <a:r>
              <a:rPr lang="en-US" sz="2300" b="0" strike="noStrike" spc="-1">
                <a:solidFill>
                  <a:srgbClr val="F7F1E2"/>
                </a:solidFill>
                <a:latin typeface="Goudy Old Style"/>
              </a:rPr>
              <a:t>START_CC : start cycles counter</a:t>
            </a:r>
            <a:endParaRPr lang="en-US" sz="2300" b="0" strike="noStrike" spc="-1">
              <a:latin typeface="Arial"/>
            </a:endParaRPr>
          </a:p>
          <a:p>
            <a:pPr marL="343080" indent="-305280">
              <a:lnSpc>
                <a:spcPct val="110000"/>
              </a:lnSpc>
              <a:spcBef>
                <a:spcPts val="459"/>
              </a:spcBef>
              <a:spcAft>
                <a:spcPts val="601"/>
              </a:spcAft>
              <a:buClr>
                <a:srgbClr val="F4EDD8"/>
              </a:buClr>
              <a:buSzPct val="70000"/>
              <a:buFont typeface="Wingdings 2" charset="2"/>
              <a:buChar char=""/>
            </a:pPr>
            <a:r>
              <a:rPr lang="en-US" sz="2300" b="0" strike="noStrike" spc="-1">
                <a:solidFill>
                  <a:srgbClr val="F7F1E2"/>
                </a:solidFill>
                <a:latin typeface="Goudy Old Style"/>
              </a:rPr>
              <a:t>STOP_CC : stop cycles counter</a:t>
            </a:r>
            <a:endParaRPr lang="en-US" sz="2300" b="0" strike="noStrike" spc="-1">
              <a:latin typeface="Arial"/>
            </a:endParaRPr>
          </a:p>
          <a:p>
            <a:pPr marL="343080" indent="-305280">
              <a:lnSpc>
                <a:spcPct val="110000"/>
              </a:lnSpc>
              <a:spcBef>
                <a:spcPts val="459"/>
              </a:spcBef>
              <a:spcAft>
                <a:spcPts val="601"/>
              </a:spcAft>
              <a:buClr>
                <a:srgbClr val="F4EDD8"/>
              </a:buClr>
              <a:buSzPct val="70000"/>
              <a:buFont typeface="Wingdings 2" charset="2"/>
              <a:buChar char=""/>
            </a:pPr>
            <a:r>
              <a:rPr lang="en-US" sz="2300" b="0" strike="noStrike" spc="-1">
                <a:solidFill>
                  <a:srgbClr val="F7F1E2"/>
                </a:solidFill>
                <a:latin typeface="Goudy Old Style"/>
              </a:rPr>
              <a:t>SEND_INT : send interrupt and cycles counter</a:t>
            </a:r>
            <a:endParaRPr lang="en-US" sz="2300" b="0" strike="noStrike" spc="-1">
              <a:latin typeface="Arial"/>
            </a:endParaRPr>
          </a:p>
          <a:p>
            <a:pPr marL="343080" indent="-305280">
              <a:lnSpc>
                <a:spcPct val="110000"/>
              </a:lnSpc>
              <a:spcBef>
                <a:spcPts val="459"/>
              </a:spcBef>
              <a:spcAft>
                <a:spcPts val="601"/>
              </a:spcAft>
              <a:buClr>
                <a:srgbClr val="F4EDD8"/>
              </a:buClr>
              <a:buSzPct val="70000"/>
              <a:buFont typeface="Wingdings 2" charset="2"/>
              <a:buChar char=""/>
            </a:pPr>
            <a:r>
              <a:rPr lang="en-US" sz="2300" b="0" strike="noStrike" spc="-1">
                <a:solidFill>
                  <a:srgbClr val="F7F1E2"/>
                </a:solidFill>
                <a:latin typeface="Goudy Old Style"/>
              </a:rPr>
              <a:t>MM_EWO : element-wise operation on matrix</a:t>
            </a:r>
            <a:endParaRPr lang="en-US" sz="2300" b="0" strike="noStrike" spc="-1">
              <a:latin typeface="Arial"/>
            </a:endParaRPr>
          </a:p>
          <a:p>
            <a:pPr marL="343080" indent="-305280">
              <a:lnSpc>
                <a:spcPct val="110000"/>
              </a:lnSpc>
              <a:spcBef>
                <a:spcPts val="459"/>
              </a:spcBef>
              <a:spcAft>
                <a:spcPts val="601"/>
              </a:spcAft>
              <a:buClr>
                <a:srgbClr val="F4EDD8"/>
              </a:buClr>
              <a:buSzPct val="70000"/>
              <a:buFont typeface="Wingdings 2" charset="2"/>
              <a:buChar char=""/>
            </a:pPr>
            <a:r>
              <a:rPr lang="en-US" sz="2300" b="0" strike="noStrike" spc="-1">
                <a:solidFill>
                  <a:srgbClr val="F7F1E2"/>
                </a:solidFill>
                <a:latin typeface="Goudy Old Style"/>
              </a:rPr>
              <a:t>SM_MULT : scalar-matrix multiplication</a:t>
            </a:r>
            <a:endParaRPr lang="en-US" sz="2300" b="0" strike="noStrike" spc="-1">
              <a:latin typeface="Arial"/>
            </a:endParaRPr>
          </a:p>
          <a:p>
            <a:pPr marL="343080" indent="-305280">
              <a:lnSpc>
                <a:spcPct val="110000"/>
              </a:lnSpc>
              <a:spcBef>
                <a:spcPts val="459"/>
              </a:spcBef>
              <a:spcAft>
                <a:spcPts val="601"/>
              </a:spcAft>
              <a:buClr>
                <a:srgbClr val="F4EDD8"/>
              </a:buClr>
              <a:buSzPct val="70000"/>
              <a:buFont typeface="Wingdings 2" charset="2"/>
              <a:buChar char=""/>
            </a:pPr>
            <a:r>
              <a:rPr lang="en-US" sz="2300" b="0" strike="noStrike" spc="-1">
                <a:solidFill>
                  <a:srgbClr val="F7F1E2"/>
                </a:solidFill>
                <a:latin typeface="Goudy Old Style"/>
              </a:rPr>
              <a:t>MM_MULT : matrix-matrix multiplication</a:t>
            </a:r>
            <a:endParaRPr lang="en-US" sz="2300" b="0" strike="noStrike" spc="-1">
              <a:latin typeface="Arial"/>
            </a:endParaRPr>
          </a:p>
          <a:p>
            <a:pPr marL="343080" indent="-305280">
              <a:lnSpc>
                <a:spcPct val="110000"/>
              </a:lnSpc>
              <a:spcBef>
                <a:spcPts val="459"/>
              </a:spcBef>
              <a:spcAft>
                <a:spcPts val="601"/>
              </a:spcAft>
              <a:buClr>
                <a:srgbClr val="F4EDD8"/>
              </a:buClr>
              <a:buSzPct val="70000"/>
              <a:buFont typeface="Wingdings 2" charset="2"/>
              <a:buChar char=""/>
            </a:pPr>
            <a:r>
              <a:rPr lang="en-US" sz="2300" b="0" strike="noStrike" spc="-1">
                <a:solidFill>
                  <a:srgbClr val="F7F1E2"/>
                </a:solidFill>
                <a:latin typeface="Goudy Old Style"/>
              </a:rPr>
              <a:t>MM_MAC : matrix-matrix multiplication &amp; accumulate</a:t>
            </a:r>
            <a:endParaRPr lang="en-US" sz="2300" b="0" strike="noStrike" spc="-1">
              <a:latin typeface="Arial"/>
            </a:endParaRPr>
          </a:p>
          <a:p>
            <a:pPr marL="343080" indent="-305280">
              <a:lnSpc>
                <a:spcPct val="110000"/>
              </a:lnSpc>
              <a:spcBef>
                <a:spcPts val="459"/>
              </a:spcBef>
              <a:spcAft>
                <a:spcPts val="601"/>
              </a:spcAft>
              <a:buClr>
                <a:srgbClr val="F4EDD8"/>
              </a:buClr>
              <a:buSzPct val="70000"/>
              <a:buFont typeface="Wingdings 2" charset="2"/>
              <a:buChar char=""/>
            </a:pPr>
            <a:r>
              <a:rPr lang="en-US" sz="2300" b="0" strike="noStrike" spc="-1">
                <a:solidFill>
                  <a:srgbClr val="F7F1E2"/>
                </a:solidFill>
                <a:latin typeface="Goudy Old Style"/>
              </a:rPr>
              <a:t>WRITE_MATRIX : write matrix</a:t>
            </a:r>
            <a:endParaRPr lang="en-US" sz="2300" b="0" strike="noStrike" spc="-1">
              <a:latin typeface="Arial"/>
            </a:endParaRPr>
          </a:p>
          <a:p>
            <a:pPr marL="343080" indent="-305280">
              <a:lnSpc>
                <a:spcPct val="110000"/>
              </a:lnSpc>
              <a:spcBef>
                <a:spcPts val="459"/>
              </a:spcBef>
              <a:spcAft>
                <a:spcPts val="601"/>
              </a:spcAft>
              <a:buClr>
                <a:srgbClr val="F4EDD8"/>
              </a:buClr>
              <a:buSzPct val="70000"/>
              <a:buFont typeface="Wingdings 2" charset="2"/>
              <a:buChar char=""/>
            </a:pPr>
            <a:r>
              <a:rPr lang="en-US" sz="2300" b="0" strike="noStrike" spc="-1">
                <a:solidFill>
                  <a:srgbClr val="F7F1E2"/>
                </a:solidFill>
                <a:latin typeface="Goudy Old Style"/>
              </a:rPr>
              <a:t>READ_MATRIX : read matrix</a:t>
            </a:r>
            <a:endParaRPr lang="en-US" sz="2300" b="0" strike="noStrike" spc="-1">
              <a:latin typeface="Arial"/>
            </a:endParaRPr>
          </a:p>
          <a:p>
            <a:pPr marL="343080" indent="-305280">
              <a:lnSpc>
                <a:spcPct val="110000"/>
              </a:lnSpc>
              <a:spcBef>
                <a:spcPts val="459"/>
              </a:spcBef>
              <a:spcAft>
                <a:spcPts val="601"/>
              </a:spcAft>
              <a:buClr>
                <a:srgbClr val="F4EDD8"/>
              </a:buClr>
              <a:buSzPct val="70000"/>
              <a:buFont typeface="Wingdings 2" charset="2"/>
              <a:buChar char=""/>
            </a:pPr>
            <a:r>
              <a:rPr lang="en-US" sz="2300" b="0" strike="noStrike" spc="-1">
                <a:solidFill>
                  <a:srgbClr val="F7F1E2"/>
                </a:solidFill>
                <a:latin typeface="Goudy Old Style"/>
              </a:rPr>
              <a:t>WAIT_RES_READY : wait for result ready</a:t>
            </a:r>
            <a:endParaRPr lang="en-US" sz="2300" b="0" strike="noStrike" spc="-1">
              <a:latin typeface="Arial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07B2AE7-7F29-E4B5-AFDA-21B15DDD83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20</a:t>
            </a:fld>
            <a:endParaRPr lang="en-US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CustomShape 1"/>
          <p:cNvSpPr/>
          <p:nvPr/>
        </p:nvSpPr>
        <p:spPr>
          <a:xfrm>
            <a:off x="913680" y="471600"/>
            <a:ext cx="10352880" cy="861840"/>
          </a:xfrm>
          <a:prstGeom prst="rect">
            <a:avLst/>
          </a:prstGeom>
          <a:noFill/>
          <a:ln>
            <a:noFill/>
          </a:ln>
          <a:effectLst>
            <a:outerShdw>
              <a:srgbClr val="000000">
                <a:alpha val="46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US" sz="4600" b="0" strike="noStrike" spc="-1">
                <a:solidFill>
                  <a:srgbClr val="F7F1E2"/>
                </a:solidFill>
                <a:latin typeface="Goudy Old Style"/>
              </a:rPr>
              <a:t>Evaluations on </a:t>
            </a:r>
            <a:r>
              <a:rPr lang="en-US" sz="4800" b="0" strike="noStrike" spc="-1">
                <a:solidFill>
                  <a:srgbClr val="F7F1E2"/>
                </a:solidFill>
                <a:latin typeface="Goudy Old Style"/>
              </a:rPr>
              <a:t>FPGA</a:t>
            </a:r>
            <a:endParaRPr lang="en-US" sz="4800" b="0" strike="noStrike" spc="-1">
              <a:latin typeface="Arial"/>
            </a:endParaRPr>
          </a:p>
        </p:txBody>
      </p:sp>
      <p:sp>
        <p:nvSpPr>
          <p:cNvPr id="141" name="CustomShape 2"/>
          <p:cNvSpPr/>
          <p:nvPr/>
        </p:nvSpPr>
        <p:spPr>
          <a:xfrm>
            <a:off x="913680" y="1518120"/>
            <a:ext cx="10352880" cy="4439160"/>
          </a:xfrm>
          <a:prstGeom prst="rect">
            <a:avLst/>
          </a:prstGeom>
          <a:noFill/>
          <a:ln>
            <a:noFill/>
          </a:ln>
          <a:effectLst>
            <a:outerShdw>
              <a:srgbClr val="000000">
                <a:alpha val="46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rmAutofit fontScale="97000"/>
          </a:bodyPr>
          <a:lstStyle/>
          <a:p>
            <a:pPr marL="343080" indent="-305280">
              <a:lnSpc>
                <a:spcPct val="110000"/>
              </a:lnSpc>
              <a:spcBef>
                <a:spcPts val="459"/>
              </a:spcBef>
              <a:spcAft>
                <a:spcPts val="601"/>
              </a:spcAft>
              <a:buClr>
                <a:srgbClr val="F4EDD8"/>
              </a:buClr>
              <a:buSzPct val="70000"/>
              <a:buFont typeface="Wingdings 2" charset="2"/>
              <a:buChar char=""/>
            </a:pPr>
            <a:r>
              <a:rPr lang="en-US" sz="2300" b="0" strike="noStrike" spc="-1" dirty="0">
                <a:solidFill>
                  <a:srgbClr val="F7F1E2"/>
                </a:solidFill>
                <a:latin typeface="Goudy Old Style"/>
              </a:rPr>
              <a:t>Matrix-Matrix multiplication on GPA with 16 cells</a:t>
            </a:r>
            <a:endParaRPr lang="en-US" sz="2300" b="0" strike="noStrike" spc="-1" dirty="0">
              <a:latin typeface="Arial"/>
            </a:endParaRPr>
          </a:p>
          <a:p>
            <a:pPr marL="720000" lvl="1" indent="-269280">
              <a:lnSpc>
                <a:spcPct val="100000"/>
              </a:lnSpc>
              <a:spcBef>
                <a:spcPts val="420"/>
              </a:spcBef>
              <a:spcAft>
                <a:spcPts val="601"/>
              </a:spcAft>
              <a:buClr>
                <a:srgbClr val="F4EDD8"/>
              </a:buClr>
              <a:buSzPct val="70000"/>
              <a:buFont typeface="Wingdings 2" charset="2"/>
              <a:buChar char=""/>
            </a:pPr>
            <a:r>
              <a:rPr lang="en-US" sz="2100" b="0" strike="noStrike" spc="-1" dirty="0">
                <a:solidFill>
                  <a:srgbClr val="F7F1E2"/>
                </a:solidFill>
                <a:latin typeface="Goudy Old Style"/>
              </a:rPr>
              <a:t>16x16 matrices: 1489 clock cycles</a:t>
            </a:r>
            <a:endParaRPr lang="en-US" sz="2100" b="0" strike="noStrike" spc="-1" dirty="0">
              <a:latin typeface="Arial"/>
            </a:endParaRPr>
          </a:p>
          <a:p>
            <a:pPr marL="720000" lvl="1" indent="-269280">
              <a:lnSpc>
                <a:spcPct val="100000"/>
              </a:lnSpc>
              <a:spcBef>
                <a:spcPts val="420"/>
              </a:spcBef>
              <a:spcAft>
                <a:spcPts val="601"/>
              </a:spcAft>
              <a:buClr>
                <a:srgbClr val="F4EDD8"/>
              </a:buClr>
              <a:buSzPct val="70000"/>
              <a:buFont typeface="Wingdings 2" charset="2"/>
              <a:buChar char=""/>
            </a:pPr>
            <a:r>
              <a:rPr lang="en-US" sz="2100" b="0" strike="noStrike" spc="-1" dirty="0">
                <a:solidFill>
                  <a:srgbClr val="F7F1E2"/>
                </a:solidFill>
                <a:latin typeface="Goudy Old Style"/>
              </a:rPr>
              <a:t>32x32 matrices: 9826 clock cycles</a:t>
            </a:r>
            <a:endParaRPr lang="en-US" sz="2100" b="0" strike="noStrike" spc="-1" dirty="0">
              <a:latin typeface="Arial"/>
            </a:endParaRPr>
          </a:p>
          <a:p>
            <a:pPr marL="720000" lvl="1" indent="-269280">
              <a:lnSpc>
                <a:spcPct val="100000"/>
              </a:lnSpc>
              <a:spcBef>
                <a:spcPts val="420"/>
              </a:spcBef>
              <a:spcAft>
                <a:spcPts val="601"/>
              </a:spcAft>
              <a:buClr>
                <a:srgbClr val="F4EDD8"/>
              </a:buClr>
              <a:buSzPct val="70000"/>
              <a:buFont typeface="Wingdings 2" charset="2"/>
              <a:buChar char=""/>
            </a:pPr>
            <a:r>
              <a:rPr lang="en-US" sz="2100" b="0" strike="noStrike" spc="-1" dirty="0">
                <a:solidFill>
                  <a:srgbClr val="F7F1E2"/>
                </a:solidFill>
                <a:latin typeface="Goudy Old Style"/>
              </a:rPr>
              <a:t>64x64 matrices: 70190 clock cycles</a:t>
            </a:r>
            <a:endParaRPr lang="en-US" sz="2100" b="0" strike="noStrike" spc="-1" dirty="0">
              <a:latin typeface="Arial"/>
            </a:endParaRPr>
          </a:p>
          <a:p>
            <a:pPr marL="720000" lvl="1" indent="-269280">
              <a:lnSpc>
                <a:spcPct val="100000"/>
              </a:lnSpc>
              <a:spcBef>
                <a:spcPts val="420"/>
              </a:spcBef>
              <a:spcAft>
                <a:spcPts val="601"/>
              </a:spcAft>
              <a:buClr>
                <a:srgbClr val="F4EDD8"/>
              </a:buClr>
              <a:buSzPct val="70000"/>
              <a:buFont typeface="Wingdings 2" charset="2"/>
              <a:buChar char=""/>
            </a:pPr>
            <a:r>
              <a:rPr lang="en-US" sz="2100" b="0" strike="noStrike" spc="-1" dirty="0">
                <a:solidFill>
                  <a:srgbClr val="F7F1E2"/>
                </a:solidFill>
                <a:latin typeface="Goudy Old Style"/>
              </a:rPr>
              <a:t>128x128 matrices: 527806 clock cycles</a:t>
            </a:r>
            <a:endParaRPr lang="en-US" sz="2100" b="0" strike="noStrike" spc="-1" dirty="0">
              <a:latin typeface="Arial"/>
            </a:endParaRPr>
          </a:p>
          <a:p>
            <a:pPr marL="343080" indent="-305280">
              <a:lnSpc>
                <a:spcPct val="110000"/>
              </a:lnSpc>
              <a:spcBef>
                <a:spcPts val="459"/>
              </a:spcBef>
              <a:spcAft>
                <a:spcPts val="601"/>
              </a:spcAft>
              <a:buClr>
                <a:srgbClr val="F4EDD8"/>
              </a:buClr>
              <a:buSzPct val="70000"/>
              <a:buFont typeface="Wingdings 2" charset="2"/>
              <a:buChar char=""/>
            </a:pPr>
            <a:r>
              <a:rPr lang="en-US" sz="2300" b="0" strike="noStrike" spc="-1" dirty="0">
                <a:solidFill>
                  <a:srgbClr val="F7F1E2"/>
                </a:solidFill>
                <a:latin typeface="Goudy Old Style"/>
              </a:rPr>
              <a:t>128x128 Matrix-Matrix MULT on GPA of various size</a:t>
            </a:r>
            <a:endParaRPr lang="en-US" sz="2300" b="0" strike="noStrike" spc="-1" dirty="0">
              <a:latin typeface="Arial"/>
            </a:endParaRPr>
          </a:p>
          <a:p>
            <a:pPr marL="720000" lvl="1" indent="-269280">
              <a:lnSpc>
                <a:spcPct val="100000"/>
              </a:lnSpc>
              <a:spcBef>
                <a:spcPts val="420"/>
              </a:spcBef>
              <a:spcAft>
                <a:spcPts val="601"/>
              </a:spcAft>
              <a:buClr>
                <a:srgbClr val="F4EDD8"/>
              </a:buClr>
              <a:buSzPct val="70000"/>
              <a:buFont typeface="Wingdings 2" charset="2"/>
              <a:buChar char=""/>
            </a:pPr>
            <a:r>
              <a:rPr lang="en-US" sz="2100" b="0" strike="noStrike" spc="-1" dirty="0">
                <a:solidFill>
                  <a:srgbClr val="F7F1E2"/>
                </a:solidFill>
                <a:latin typeface="Goudy Old Style"/>
              </a:rPr>
              <a:t>16 number of cells: 527806 clock cycles</a:t>
            </a:r>
            <a:endParaRPr lang="en-US" sz="2100" b="0" strike="noStrike" spc="-1" dirty="0">
              <a:latin typeface="Arial"/>
            </a:endParaRPr>
          </a:p>
          <a:p>
            <a:pPr marL="720000" lvl="1" indent="-269280">
              <a:lnSpc>
                <a:spcPct val="100000"/>
              </a:lnSpc>
              <a:spcBef>
                <a:spcPts val="420"/>
              </a:spcBef>
              <a:spcAft>
                <a:spcPts val="601"/>
              </a:spcAft>
              <a:buClr>
                <a:srgbClr val="F4EDD8"/>
              </a:buClr>
              <a:buSzPct val="70000"/>
              <a:buFont typeface="Wingdings 2" charset="2"/>
              <a:buChar char=""/>
            </a:pPr>
            <a:r>
              <a:rPr lang="en-US" sz="2100" b="0" strike="noStrike" spc="-1" dirty="0">
                <a:solidFill>
                  <a:srgbClr val="F7F1E2"/>
                </a:solidFill>
                <a:latin typeface="Goudy Old Style"/>
              </a:rPr>
              <a:t>32 number of cells: 242253 clock cycles</a:t>
            </a:r>
            <a:endParaRPr lang="en-US" sz="2100" b="0" strike="noStrike" spc="-1" dirty="0">
              <a:latin typeface="Arial"/>
            </a:endParaRPr>
          </a:p>
          <a:p>
            <a:pPr marL="720000" lvl="1" indent="-269280">
              <a:lnSpc>
                <a:spcPct val="100000"/>
              </a:lnSpc>
              <a:spcBef>
                <a:spcPts val="420"/>
              </a:spcBef>
              <a:spcAft>
                <a:spcPts val="601"/>
              </a:spcAft>
              <a:buClr>
                <a:srgbClr val="F4EDD8"/>
              </a:buClr>
              <a:buSzPct val="70000"/>
              <a:buFont typeface="Wingdings 2" charset="2"/>
              <a:buChar char=""/>
            </a:pPr>
            <a:r>
              <a:rPr lang="en-US" sz="2100" b="0" strike="noStrike" spc="-1" dirty="0">
                <a:solidFill>
                  <a:srgbClr val="F7F1E2"/>
                </a:solidFill>
                <a:latin typeface="Goudy Old Style"/>
              </a:rPr>
              <a:t>64 number of cells: 127082 clock cycles</a:t>
            </a:r>
            <a:endParaRPr lang="en-US" sz="2100" b="0" strike="noStrike" spc="-1" dirty="0">
              <a:latin typeface="Arial"/>
            </a:endParaRPr>
          </a:p>
          <a:p>
            <a:pPr marL="720000" lvl="1" indent="-269280">
              <a:lnSpc>
                <a:spcPct val="100000"/>
              </a:lnSpc>
              <a:spcBef>
                <a:spcPts val="420"/>
              </a:spcBef>
              <a:spcAft>
                <a:spcPts val="601"/>
              </a:spcAft>
              <a:buClr>
                <a:srgbClr val="F4EDD8"/>
              </a:buClr>
              <a:buSzPct val="70000"/>
              <a:buFont typeface="Wingdings 2" charset="2"/>
              <a:buChar char=""/>
            </a:pPr>
            <a:r>
              <a:rPr lang="en-US" sz="2100" b="0" strike="noStrike" spc="-1" dirty="0">
                <a:solidFill>
                  <a:srgbClr val="F7F1E2"/>
                </a:solidFill>
                <a:latin typeface="Goudy Old Style"/>
              </a:rPr>
              <a:t>128 number of cells: 77204 clock cycles</a:t>
            </a:r>
            <a:endParaRPr lang="en-US" sz="2100" b="0" strike="noStrike" spc="-1" dirty="0">
              <a:latin typeface="Arial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CB28A09-0005-FBD1-07DD-32A7D51A44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21</a:t>
            </a:fld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stomShape 2">
            <a:extLst>
              <a:ext uri="{FF2B5EF4-FFF2-40B4-BE49-F238E27FC236}">
                <a16:creationId xmlns:a16="http://schemas.microsoft.com/office/drawing/2014/main" id="{73119E0C-DEE2-CD12-98B7-D0CA71A77614}"/>
              </a:ext>
            </a:extLst>
          </p:cNvPr>
          <p:cNvSpPr/>
          <p:nvPr/>
        </p:nvSpPr>
        <p:spPr>
          <a:xfrm>
            <a:off x="1206482" y="0"/>
            <a:ext cx="9779035" cy="1369800"/>
          </a:xfrm>
          <a:prstGeom prst="rect">
            <a:avLst/>
          </a:prstGeom>
          <a:noFill/>
          <a:ln>
            <a:noFill/>
          </a:ln>
          <a:effectLst>
            <a:outerShdw>
              <a:srgbClr val="000000">
                <a:alpha val="46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rmAutofit/>
          </a:bodyPr>
          <a:lstStyle/>
          <a:p>
            <a:pPr algn="ctr">
              <a:lnSpc>
                <a:spcPct val="90000"/>
              </a:lnSpc>
            </a:pPr>
            <a:r>
              <a:rPr lang="en-US" sz="3000" b="0" strike="noStrike" spc="-1" dirty="0">
                <a:solidFill>
                  <a:srgbClr val="F7F1E2"/>
                </a:solidFill>
                <a:latin typeface="Goudy Old Style"/>
              </a:rPr>
              <a:t>XPU GENERAL PURPOSE ACCELERATOR (XPU-GPA)</a:t>
            </a:r>
            <a:endParaRPr lang="en-US" sz="3000" b="0" strike="noStrike" spc="-1" dirty="0">
              <a:latin typeface="Arial"/>
            </a:endParaRPr>
          </a:p>
        </p:txBody>
      </p:sp>
      <p:sp>
        <p:nvSpPr>
          <p:cNvPr id="3" name="CustomShape 3">
            <a:extLst>
              <a:ext uri="{FF2B5EF4-FFF2-40B4-BE49-F238E27FC236}">
                <a16:creationId xmlns:a16="http://schemas.microsoft.com/office/drawing/2014/main" id="{33D1506D-BE8F-3063-3F43-FD5EE008AC87}"/>
              </a:ext>
            </a:extLst>
          </p:cNvPr>
          <p:cNvSpPr/>
          <p:nvPr/>
        </p:nvSpPr>
        <p:spPr>
          <a:xfrm>
            <a:off x="85965" y="1810160"/>
            <a:ext cx="5191939" cy="4590639"/>
          </a:xfrm>
          <a:prstGeom prst="rect">
            <a:avLst/>
          </a:prstGeom>
          <a:noFill/>
          <a:ln>
            <a:noFill/>
          </a:ln>
          <a:effectLst>
            <a:outerShdw>
              <a:srgbClr val="000000">
                <a:alpha val="46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rmAutofit fontScale="95500"/>
          </a:bodyPr>
          <a:lstStyle/>
          <a:p>
            <a:pPr marL="343080" indent="-305280">
              <a:lnSpc>
                <a:spcPct val="110000"/>
              </a:lnSpc>
              <a:spcBef>
                <a:spcPts val="360"/>
              </a:spcBef>
              <a:spcAft>
                <a:spcPts val="601"/>
              </a:spcAft>
              <a:buClr>
                <a:srgbClr val="F4EDD8"/>
              </a:buClr>
              <a:buSzPct val="70000"/>
              <a:buFont typeface="Wingdings 2" charset="2"/>
              <a:buChar char=""/>
            </a:pPr>
            <a:r>
              <a:rPr lang="en-US" b="0" strike="noStrike" spc="-1" dirty="0">
                <a:solidFill>
                  <a:srgbClr val="F7F1E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MAP: linear array of execution cells with big register files</a:t>
            </a:r>
            <a:endParaRPr lang="en-US" b="0" strike="noStrike" spc="-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3080" indent="-305280">
              <a:lnSpc>
                <a:spcPct val="110000"/>
              </a:lnSpc>
              <a:spcBef>
                <a:spcPts val="360"/>
              </a:spcBef>
              <a:spcAft>
                <a:spcPts val="601"/>
              </a:spcAft>
              <a:buClr>
                <a:srgbClr val="F4EDD8"/>
              </a:buClr>
              <a:buSzPct val="70000"/>
              <a:buFont typeface="Wingdings 2" charset="2"/>
              <a:buChar char=""/>
            </a:pPr>
            <a:r>
              <a:rPr lang="en-US" b="0" strike="noStrike" spc="-1" dirty="0">
                <a:solidFill>
                  <a:srgbClr val="F7F1E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CONTROLLER: custom micro-computer used to issue in each cycle a command for MAP</a:t>
            </a:r>
            <a:endParaRPr lang="en-US" b="0" strike="noStrike" spc="-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3080" indent="-305280">
              <a:lnSpc>
                <a:spcPct val="110000"/>
              </a:lnSpc>
              <a:spcBef>
                <a:spcPts val="360"/>
              </a:spcBef>
              <a:spcAft>
                <a:spcPts val="601"/>
              </a:spcAft>
              <a:buClr>
                <a:srgbClr val="F4EDD8"/>
              </a:buClr>
              <a:buSzPct val="70000"/>
              <a:buFont typeface="Wingdings 2" charset="2"/>
              <a:buChar char=""/>
            </a:pPr>
            <a:r>
              <a:rPr lang="en-US" b="0" strike="noStrike" spc="-1" dirty="0">
                <a:solidFill>
                  <a:srgbClr val="F7F1E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DISTRIBUTE: pipelined </a:t>
            </a:r>
            <a:r>
              <a:rPr lang="en-US" b="0" i="1" strike="noStrike" spc="-1" dirty="0">
                <a:solidFill>
                  <a:srgbClr val="F7F1E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log</a:t>
            </a:r>
            <a:r>
              <a:rPr lang="en-US" b="0" strike="noStrike" spc="-1" dirty="0">
                <a:solidFill>
                  <a:srgbClr val="F7F1E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-depth distribution network</a:t>
            </a:r>
            <a:endParaRPr lang="en-US" b="0" strike="noStrike" spc="-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3080" indent="-305280">
              <a:lnSpc>
                <a:spcPct val="110000"/>
              </a:lnSpc>
              <a:spcBef>
                <a:spcPts val="360"/>
              </a:spcBef>
              <a:spcAft>
                <a:spcPts val="601"/>
              </a:spcAft>
              <a:buClr>
                <a:srgbClr val="F4EDD8"/>
              </a:buClr>
              <a:buSzPct val="70000"/>
              <a:buFont typeface="Wingdings 2" charset="2"/>
              <a:buChar char=""/>
            </a:pPr>
            <a:r>
              <a:rPr lang="en-US" b="0" strike="noStrike" spc="-1" dirty="0">
                <a:solidFill>
                  <a:srgbClr val="F7F1E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SCAN/REDUCE: pipelined </a:t>
            </a:r>
            <a:r>
              <a:rPr lang="en-US" b="0" i="1" strike="noStrike" spc="-1" dirty="0">
                <a:solidFill>
                  <a:srgbClr val="F7F1E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log</a:t>
            </a:r>
            <a:r>
              <a:rPr lang="en-US" b="0" strike="noStrike" spc="-1" dirty="0">
                <a:solidFill>
                  <a:srgbClr val="F7F1E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-depth circuit performing reduce functions (add, min, max, …) and scan functions (add prefixes, permute, …)</a:t>
            </a:r>
            <a:endParaRPr lang="en-US" b="0" strike="noStrike" spc="-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Content Placeholder 6">
            <a:extLst>
              <a:ext uri="{FF2B5EF4-FFF2-40B4-BE49-F238E27FC236}">
                <a16:creationId xmlns:a16="http://schemas.microsoft.com/office/drawing/2014/main" id="{AEBDA444-E618-AB67-0799-EB4AA5CECF4D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5277904" y="1810161"/>
            <a:ext cx="6632640" cy="3711600"/>
          </a:xfrm>
          <a:prstGeom prst="rect">
            <a:avLst/>
          </a:prstGeom>
          <a:ln>
            <a:noFill/>
          </a:ln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1DEC18A-0504-1A98-6C6F-3A1BF63027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04221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CustomShape 1"/>
          <p:cNvSpPr/>
          <p:nvPr/>
        </p:nvSpPr>
        <p:spPr>
          <a:xfrm>
            <a:off x="913680" y="114840"/>
            <a:ext cx="10352880" cy="1256760"/>
          </a:xfrm>
          <a:prstGeom prst="rect">
            <a:avLst/>
          </a:prstGeom>
          <a:noFill/>
          <a:ln>
            <a:noFill/>
          </a:ln>
          <a:effectLst>
            <a:outerShdw>
              <a:srgbClr val="000000">
                <a:alpha val="46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US" sz="4600" b="0" strike="noStrike" spc="-1">
                <a:solidFill>
                  <a:srgbClr val="F7F1E2"/>
                </a:solidFill>
                <a:latin typeface="Goudy Old Style"/>
              </a:rPr>
              <a:t>Architectural acceleration</a:t>
            </a:r>
            <a:endParaRPr lang="en-US" sz="4600" b="0" strike="noStrike" spc="-1">
              <a:latin typeface="Arial"/>
            </a:endParaRPr>
          </a:p>
        </p:txBody>
      </p:sp>
      <p:sp>
        <p:nvSpPr>
          <p:cNvPr id="92" name="CustomShape 2"/>
          <p:cNvSpPr/>
          <p:nvPr/>
        </p:nvSpPr>
        <p:spPr>
          <a:xfrm>
            <a:off x="356400" y="1500840"/>
            <a:ext cx="11420640" cy="4536720"/>
          </a:xfrm>
          <a:prstGeom prst="rect">
            <a:avLst/>
          </a:prstGeom>
          <a:noFill/>
          <a:ln>
            <a:noFill/>
          </a:ln>
          <a:effectLst>
            <a:outerShdw>
              <a:srgbClr val="000000">
                <a:alpha val="46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 marL="343080" indent="-305280">
              <a:lnSpc>
                <a:spcPct val="110000"/>
              </a:lnSpc>
              <a:spcBef>
                <a:spcPts val="479"/>
              </a:spcBef>
              <a:spcAft>
                <a:spcPts val="601"/>
              </a:spcAft>
              <a:buClr>
                <a:srgbClr val="F4EDD8"/>
              </a:buClr>
              <a:buSzPct val="70000"/>
              <a:buFont typeface="Wingdings 2" charset="2"/>
              <a:buChar char=""/>
            </a:pPr>
            <a:r>
              <a:rPr lang="en-US" sz="2400" b="0" strike="noStrike" spc="-1" dirty="0">
                <a:solidFill>
                  <a:srgbClr val="F7F1E2"/>
                </a:solidFill>
                <a:latin typeface="Times New Roman"/>
              </a:rPr>
              <a:t>Test configuration for GEMM of </a:t>
            </a:r>
            <a:r>
              <a:rPr lang="en-US" sz="2400" b="0" i="1" strike="noStrike" spc="-1" dirty="0">
                <a:solidFill>
                  <a:srgbClr val="F7F1E2"/>
                </a:solidFill>
                <a:latin typeface="Times New Roman"/>
              </a:rPr>
              <a:t>N×N</a:t>
            </a:r>
            <a:r>
              <a:rPr lang="en-US" sz="2400" b="0" strike="noStrike" spc="-1" dirty="0">
                <a:solidFill>
                  <a:srgbClr val="F7F1E2"/>
                </a:solidFill>
                <a:latin typeface="Times New Roman"/>
              </a:rPr>
              <a:t> matrices :</a:t>
            </a:r>
            <a:endParaRPr lang="en-US" sz="2400" b="0" strike="noStrike" spc="-1" dirty="0">
              <a:latin typeface="Arial"/>
            </a:endParaRPr>
          </a:p>
          <a:p>
            <a:pPr marL="720000" lvl="1" indent="-269280">
              <a:lnSpc>
                <a:spcPct val="100000"/>
              </a:lnSpc>
              <a:spcBef>
                <a:spcPts val="479"/>
              </a:spcBef>
              <a:spcAft>
                <a:spcPts val="601"/>
              </a:spcAft>
              <a:buClr>
                <a:srgbClr val="F4EDD8"/>
              </a:buClr>
              <a:buSzPct val="70000"/>
              <a:buFont typeface="Wingdings 2" charset="2"/>
              <a:buChar char=""/>
            </a:pPr>
            <a:r>
              <a:rPr lang="en-US" sz="2400" b="0" strike="noStrike" spc="-1" dirty="0">
                <a:solidFill>
                  <a:srgbClr val="F7F1E2"/>
                </a:solidFill>
                <a:latin typeface="Times New Roman"/>
              </a:rPr>
              <a:t>HOST: ARM single-core</a:t>
            </a:r>
            <a:endParaRPr lang="en-US" sz="2400" b="0" strike="noStrike" spc="-1" dirty="0">
              <a:latin typeface="Arial"/>
            </a:endParaRPr>
          </a:p>
          <a:p>
            <a:pPr marL="720000" lvl="1" indent="-269280">
              <a:lnSpc>
                <a:spcPct val="100000"/>
              </a:lnSpc>
              <a:spcBef>
                <a:spcPts val="479"/>
              </a:spcBef>
              <a:spcAft>
                <a:spcPts val="601"/>
              </a:spcAft>
              <a:buClr>
                <a:srgbClr val="F4EDD8"/>
              </a:buClr>
              <a:buSzPct val="70000"/>
              <a:buFont typeface="Wingdings 2" charset="2"/>
              <a:buChar char=""/>
            </a:pPr>
            <a:r>
              <a:rPr lang="en-US" sz="2400" b="0" strike="noStrike" spc="-1" dirty="0">
                <a:solidFill>
                  <a:srgbClr val="F7F1E2"/>
                </a:solidFill>
                <a:latin typeface="Times New Roman"/>
              </a:rPr>
              <a:t>ACCELERATOR: our </a:t>
            </a:r>
            <a:r>
              <a:rPr lang="en-US" sz="2400" b="0" strike="noStrike" spc="-1" dirty="0" err="1">
                <a:solidFill>
                  <a:srgbClr val="F7F1E2"/>
                </a:solidFill>
                <a:latin typeface="Times New Roman"/>
              </a:rPr>
              <a:t>MapScanReduce</a:t>
            </a:r>
            <a:r>
              <a:rPr lang="en-US" sz="2400" b="0" strike="noStrike" spc="-1" dirty="0">
                <a:solidFill>
                  <a:srgbClr val="F7F1E2"/>
                </a:solidFill>
                <a:latin typeface="Times New Roman"/>
              </a:rPr>
              <a:t> accelerator with </a:t>
            </a:r>
            <a:r>
              <a:rPr lang="en-US" sz="2400" b="1" i="1" strike="noStrike" spc="-1" dirty="0">
                <a:solidFill>
                  <a:srgbClr val="F7F1E2"/>
                </a:solidFill>
                <a:latin typeface="Times New Roman"/>
              </a:rPr>
              <a:t>p = N</a:t>
            </a:r>
            <a:r>
              <a:rPr lang="en-US" sz="2400" b="1" strike="noStrike" spc="-1" dirty="0">
                <a:solidFill>
                  <a:srgbClr val="F7F1E2"/>
                </a:solidFill>
                <a:latin typeface="Times New Roman"/>
              </a:rPr>
              <a:t> </a:t>
            </a:r>
            <a:r>
              <a:rPr lang="en-US" sz="2400" b="0" strike="noStrike" spc="-1" dirty="0">
                <a:solidFill>
                  <a:srgbClr val="F7F1E2"/>
                </a:solidFill>
                <a:latin typeface="Times New Roman"/>
              </a:rPr>
              <a:t>cells</a:t>
            </a:r>
            <a:endParaRPr lang="en-US" sz="2400" b="0" strike="noStrike" spc="-1" dirty="0">
              <a:latin typeface="Arial"/>
            </a:endParaRPr>
          </a:p>
          <a:p>
            <a:pPr marL="343080" indent="-305280">
              <a:lnSpc>
                <a:spcPct val="110000"/>
              </a:lnSpc>
              <a:spcBef>
                <a:spcPts val="479"/>
              </a:spcBef>
              <a:spcAft>
                <a:spcPts val="601"/>
              </a:spcAft>
              <a:buClr>
                <a:srgbClr val="F4EDD8"/>
              </a:buClr>
              <a:buSzPct val="70000"/>
              <a:buFont typeface="Wingdings 2" charset="2"/>
              <a:buChar char=""/>
            </a:pPr>
            <a:r>
              <a:rPr lang="en-US" sz="2400" b="0" strike="noStrike" spc="-1" dirty="0">
                <a:solidFill>
                  <a:srgbClr val="F7F1E2"/>
                </a:solidFill>
                <a:latin typeface="Times New Roman"/>
              </a:rPr>
              <a:t>Architectural acceleration (A): acceleration with HOST and ACCELERATOR running at the same frequency with a x86 mono-core engine</a:t>
            </a:r>
            <a:endParaRPr lang="en-US" sz="2400" b="0" strike="noStrike" spc="-1" dirty="0">
              <a:latin typeface="Arial"/>
            </a:endParaRPr>
          </a:p>
          <a:p>
            <a:pPr marL="720000" lvl="1" indent="-269280">
              <a:lnSpc>
                <a:spcPct val="100000"/>
              </a:lnSpc>
              <a:spcBef>
                <a:spcPts val="479"/>
              </a:spcBef>
              <a:spcAft>
                <a:spcPts val="601"/>
              </a:spcAft>
              <a:buClr>
                <a:srgbClr val="F4EDD8"/>
              </a:buClr>
              <a:buSzPct val="70000"/>
              <a:buFont typeface="Wingdings 2" charset="2"/>
              <a:buChar char=""/>
            </a:pPr>
            <a:r>
              <a:rPr lang="en-GB" sz="2400" b="0" i="1" strike="noStrike" spc="-1" dirty="0" err="1">
                <a:solidFill>
                  <a:srgbClr val="F7F1E2"/>
                </a:solidFill>
                <a:latin typeface="Times New Roman"/>
                <a:ea typeface="Times New Roman"/>
              </a:rPr>
              <a:t>T</a:t>
            </a:r>
            <a:r>
              <a:rPr lang="en-GB" sz="2400" b="0" i="1" strike="noStrike" spc="-1" baseline="-25000" dirty="0" err="1">
                <a:solidFill>
                  <a:srgbClr val="F7F1E2"/>
                </a:solidFill>
                <a:latin typeface="Times New Roman"/>
                <a:ea typeface="Times New Roman"/>
              </a:rPr>
              <a:t>Multiply</a:t>
            </a:r>
            <a:r>
              <a:rPr lang="en-GB" sz="2400" b="0" i="1" strike="noStrike" spc="-1" dirty="0" err="1">
                <a:solidFill>
                  <a:srgbClr val="F7F1E2"/>
                </a:solidFill>
                <a:latin typeface="Times New Roman"/>
                <a:ea typeface="Times New Roman"/>
              </a:rPr>
              <a:t>+T</a:t>
            </a:r>
            <a:r>
              <a:rPr lang="en-GB" sz="2400" b="0" i="1" strike="noStrike" spc="-1" baseline="-25000" dirty="0" err="1">
                <a:solidFill>
                  <a:srgbClr val="F7F1E2"/>
                </a:solidFill>
                <a:latin typeface="Times New Roman"/>
                <a:ea typeface="Times New Roman"/>
              </a:rPr>
              <a:t>Transfer</a:t>
            </a:r>
            <a:r>
              <a:rPr lang="en-GB" sz="2400" b="0" i="1" strike="noStrike" spc="-1" dirty="0">
                <a:solidFill>
                  <a:srgbClr val="F7F1E2"/>
                </a:solidFill>
                <a:latin typeface="Times New Roman"/>
                <a:ea typeface="Times New Roman"/>
              </a:rPr>
              <a:t> = ((2p</a:t>
            </a:r>
            <a:r>
              <a:rPr lang="en-GB" sz="2400" b="0" i="1" strike="noStrike" spc="-1" baseline="30000" dirty="0">
                <a:solidFill>
                  <a:srgbClr val="F7F1E2"/>
                </a:solidFill>
                <a:latin typeface="Times New Roman"/>
                <a:ea typeface="Times New Roman"/>
              </a:rPr>
              <a:t>2</a:t>
            </a:r>
            <a:r>
              <a:rPr lang="en-GB" sz="2400" b="0" i="1" strike="noStrike" spc="-1" dirty="0">
                <a:solidFill>
                  <a:srgbClr val="F7F1E2"/>
                </a:solidFill>
                <a:latin typeface="Times New Roman"/>
                <a:ea typeface="Times New Roman"/>
              </a:rPr>
              <a:t> + plog</a:t>
            </a:r>
            <a:r>
              <a:rPr lang="en-GB" sz="2400" b="0" i="1" strike="noStrike" spc="-1" baseline="-25000" dirty="0">
                <a:solidFill>
                  <a:srgbClr val="F7F1E2"/>
                </a:solidFill>
                <a:latin typeface="Times New Roman"/>
                <a:ea typeface="Times New Roman"/>
              </a:rPr>
              <a:t>2</a:t>
            </a:r>
            <a:r>
              <a:rPr lang="en-GB" sz="2400" b="0" i="1" strike="noStrike" spc="-1" dirty="0">
                <a:solidFill>
                  <a:srgbClr val="F7F1E2"/>
                </a:solidFill>
                <a:latin typeface="Times New Roman"/>
                <a:ea typeface="Times New Roman"/>
              </a:rPr>
              <a:t> p+9p+5) + (1.5p</a:t>
            </a:r>
            <a:r>
              <a:rPr lang="en-GB" sz="2400" b="0" i="1" strike="noStrike" spc="-1" baseline="30000" dirty="0">
                <a:solidFill>
                  <a:srgbClr val="F7F1E2"/>
                </a:solidFill>
                <a:latin typeface="Times New Roman"/>
                <a:ea typeface="Times New Roman"/>
              </a:rPr>
              <a:t>2</a:t>
            </a:r>
            <a:r>
              <a:rPr lang="en-GB" sz="2400" b="0" i="1" strike="noStrike" spc="-1" dirty="0">
                <a:solidFill>
                  <a:srgbClr val="F7F1E2"/>
                </a:solidFill>
                <a:latin typeface="Times New Roman"/>
                <a:ea typeface="Times New Roman"/>
              </a:rPr>
              <a:t> + 17p +6) clock</a:t>
            </a:r>
            <a:r>
              <a:rPr lang="en-US" sz="2400" b="0" i="1" strike="noStrike" spc="-1" dirty="0">
                <a:solidFill>
                  <a:srgbClr val="F7F1E2"/>
                </a:solidFill>
                <a:latin typeface="Times New Roman"/>
                <a:ea typeface="Times New Roman"/>
              </a:rPr>
              <a:t>Cycles </a:t>
            </a:r>
            <a:r>
              <a:rPr lang="en-GB" sz="2400" b="0" i="1" strike="noStrike" spc="-1" dirty="0">
                <a:solidFill>
                  <a:srgbClr val="F7F1E2"/>
                </a:solidFill>
                <a:latin typeface="Times New Roman"/>
                <a:ea typeface="Times New Roman"/>
              </a:rPr>
              <a:t> </a:t>
            </a:r>
            <a:endParaRPr lang="en-US" sz="2400" b="0" strike="noStrike" spc="-1" dirty="0">
              <a:latin typeface="Arial"/>
            </a:endParaRPr>
          </a:p>
          <a:p>
            <a:pPr marL="450000">
              <a:lnSpc>
                <a:spcPct val="100000"/>
              </a:lnSpc>
              <a:spcBef>
                <a:spcPts val="479"/>
              </a:spcBef>
              <a:spcAft>
                <a:spcPts val="601"/>
              </a:spcAft>
              <a:tabLst>
                <a:tab pos="0" algn="l"/>
              </a:tabLst>
            </a:pPr>
            <a:r>
              <a:rPr lang="en-GB" sz="2400" b="0" strike="noStrike" spc="-1" dirty="0">
                <a:solidFill>
                  <a:srgbClr val="F7F1E2"/>
                </a:solidFill>
                <a:latin typeface="Times New Roman"/>
                <a:ea typeface="Times New Roman"/>
              </a:rPr>
              <a:t>(validated by measurement on GPA simulator’s clock counter)</a:t>
            </a:r>
            <a:endParaRPr lang="en-US" sz="2400" b="0" strike="noStrike" spc="-1" dirty="0">
              <a:latin typeface="Arial"/>
            </a:endParaRPr>
          </a:p>
          <a:p>
            <a:pPr marL="720000" lvl="1" indent="-269280">
              <a:lnSpc>
                <a:spcPct val="100000"/>
              </a:lnSpc>
              <a:spcBef>
                <a:spcPts val="479"/>
              </a:spcBef>
              <a:spcAft>
                <a:spcPts val="601"/>
              </a:spcAft>
              <a:buClr>
                <a:srgbClr val="F4EDD8"/>
              </a:buClr>
              <a:buSzPct val="70000"/>
              <a:buFont typeface="Wingdings 2" charset="2"/>
              <a:buChar char=""/>
              <a:tabLst>
                <a:tab pos="0" algn="l"/>
              </a:tabLst>
            </a:pPr>
            <a:r>
              <a:rPr lang="en-GB" sz="2400" b="0" i="1" strike="noStrike" spc="-1" dirty="0" err="1">
                <a:solidFill>
                  <a:srgbClr val="F7F1E2"/>
                </a:solidFill>
                <a:latin typeface="Times New Roman"/>
                <a:ea typeface="Times New Roman"/>
              </a:rPr>
              <a:t>T</a:t>
            </a:r>
            <a:r>
              <a:rPr lang="en-GB" sz="2400" b="0" i="1" strike="noStrike" spc="-1" baseline="-25000" dirty="0" err="1">
                <a:solidFill>
                  <a:srgbClr val="F7F1E2"/>
                </a:solidFill>
                <a:latin typeface="Times New Roman"/>
                <a:ea typeface="Times New Roman"/>
              </a:rPr>
              <a:t>multiply+Transfer</a:t>
            </a:r>
            <a:r>
              <a:rPr lang="en-GB" sz="2400" b="0" i="1" strike="noStrike" spc="-1" baseline="-25000" dirty="0">
                <a:solidFill>
                  <a:srgbClr val="F7F1E2"/>
                </a:solidFill>
                <a:latin typeface="Times New Roman"/>
                <a:ea typeface="Times New Roman"/>
              </a:rPr>
              <a:t>  </a:t>
            </a:r>
            <a:r>
              <a:rPr lang="en-GB" sz="2400" b="0" i="1" strike="noStrike" spc="-1" dirty="0">
                <a:solidFill>
                  <a:srgbClr val="F7F1E2"/>
                </a:solidFill>
                <a:latin typeface="Times New Roman"/>
                <a:ea typeface="Times New Roman"/>
              </a:rPr>
              <a:t>= 22</a:t>
            </a:r>
            <a:r>
              <a:rPr lang="en-US" sz="2400" b="0" i="1" strike="noStrike" spc="-1" dirty="0">
                <a:solidFill>
                  <a:srgbClr val="F7F1E2"/>
                </a:solidFill>
                <a:latin typeface="Times New Roman"/>
                <a:ea typeface="Times New Roman"/>
              </a:rPr>
              <a:t>×</a:t>
            </a:r>
            <a:r>
              <a:rPr lang="en-GB" sz="2400" b="0" i="1" strike="noStrike" spc="-1" dirty="0">
                <a:solidFill>
                  <a:srgbClr val="F7F1E2"/>
                </a:solidFill>
                <a:latin typeface="Times New Roman"/>
                <a:ea typeface="Times New Roman"/>
              </a:rPr>
              <a:t>N</a:t>
            </a:r>
            <a:r>
              <a:rPr lang="en-GB" sz="2400" b="0" i="1" strike="noStrike" spc="-1" baseline="30000" dirty="0">
                <a:solidFill>
                  <a:srgbClr val="F7F1E2"/>
                </a:solidFill>
                <a:latin typeface="Times New Roman"/>
                <a:ea typeface="Times New Roman"/>
              </a:rPr>
              <a:t>3 </a:t>
            </a:r>
            <a:r>
              <a:rPr lang="en-GB" sz="2400" b="0" i="1" strike="noStrike" spc="-1" dirty="0">
                <a:solidFill>
                  <a:srgbClr val="F7F1E2"/>
                </a:solidFill>
                <a:latin typeface="Times New Roman"/>
                <a:ea typeface="Times New Roman"/>
              </a:rPr>
              <a:t>clock</a:t>
            </a:r>
            <a:r>
              <a:rPr lang="en-US" sz="2400" b="0" i="1" strike="noStrike" spc="-1" dirty="0">
                <a:solidFill>
                  <a:srgbClr val="F7F1E2"/>
                </a:solidFill>
                <a:latin typeface="Times New Roman"/>
                <a:ea typeface="Times New Roman"/>
              </a:rPr>
              <a:t>Cycles</a:t>
            </a:r>
            <a:r>
              <a:rPr lang="en-GB" sz="2400" b="0" i="1" strike="noStrike" spc="-1" dirty="0">
                <a:solidFill>
                  <a:srgbClr val="F7F1E2"/>
                </a:solidFill>
                <a:latin typeface="Times New Roman"/>
                <a:ea typeface="Times New Roman"/>
              </a:rPr>
              <a:t> </a:t>
            </a:r>
            <a:r>
              <a:rPr lang="en-GB" sz="2400" b="0" strike="noStrike" spc="-1" dirty="0">
                <a:solidFill>
                  <a:srgbClr val="F7F1E2"/>
                </a:solidFill>
                <a:latin typeface="Times New Roman"/>
                <a:ea typeface="Times New Roman"/>
              </a:rPr>
              <a:t>(measured running on x86 mono-core)</a:t>
            </a:r>
            <a:endParaRPr lang="en-US" sz="2400" b="0" strike="noStrike" spc="-1" dirty="0">
              <a:latin typeface="Arial"/>
            </a:endParaRPr>
          </a:p>
          <a:p>
            <a:pPr marL="37080" algn="ctr">
              <a:lnSpc>
                <a:spcPct val="110000"/>
              </a:lnSpc>
              <a:spcBef>
                <a:spcPts val="641"/>
              </a:spcBef>
              <a:spcAft>
                <a:spcPts val="601"/>
              </a:spcAft>
              <a:tabLst>
                <a:tab pos="0" algn="l"/>
              </a:tabLst>
            </a:pPr>
            <a:r>
              <a:rPr lang="en-US" sz="3200" b="1" strike="noStrike" spc="-1" dirty="0">
                <a:solidFill>
                  <a:srgbClr val="F7F1E2"/>
                </a:solidFill>
                <a:latin typeface="Times New Roman"/>
                <a:ea typeface="Times New Roman"/>
              </a:rPr>
              <a:t>A =&gt; 6.28×p</a:t>
            </a:r>
            <a:endParaRPr lang="en-US" sz="3200" b="0" strike="noStrike" spc="-1" dirty="0">
              <a:latin typeface="Arial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BD0B142-C0B1-83A7-BC5B-AE9B5E3A47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4</a:t>
            </a:fld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CustomShape 1"/>
          <p:cNvSpPr/>
          <p:nvPr/>
        </p:nvSpPr>
        <p:spPr>
          <a:xfrm>
            <a:off x="597960" y="276120"/>
            <a:ext cx="10740240" cy="729360"/>
          </a:xfrm>
          <a:prstGeom prst="rect">
            <a:avLst/>
          </a:prstGeom>
          <a:noFill/>
          <a:ln>
            <a:noFill/>
          </a:ln>
          <a:effectLst>
            <a:outerShdw>
              <a:srgbClr val="000000">
                <a:alpha val="46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rmAutofit fontScale="89500"/>
          </a:bodyPr>
          <a:lstStyle/>
          <a:p>
            <a:pPr algn="ctr">
              <a:lnSpc>
                <a:spcPct val="90000"/>
              </a:lnSpc>
            </a:pPr>
            <a:r>
              <a:rPr lang="en-US" sz="4600" b="0" strike="noStrike" spc="-1">
                <a:solidFill>
                  <a:srgbClr val="F7F1E2"/>
                </a:solidFill>
                <a:latin typeface="Goudy Old Style"/>
              </a:rPr>
              <a:t>1024×1024 Matrix Multiplication for ML at 7 nm</a:t>
            </a:r>
            <a:endParaRPr lang="en-US" sz="4600" b="0" strike="noStrike" spc="-1">
              <a:latin typeface="Arial"/>
            </a:endParaRPr>
          </a:p>
        </p:txBody>
      </p:sp>
      <p:sp>
        <p:nvSpPr>
          <p:cNvPr id="96" name="CustomShape 2"/>
          <p:cNvSpPr/>
          <p:nvPr/>
        </p:nvSpPr>
        <p:spPr>
          <a:xfrm>
            <a:off x="460080" y="1103870"/>
            <a:ext cx="11253960" cy="4830730"/>
          </a:xfrm>
          <a:prstGeom prst="rect">
            <a:avLst/>
          </a:prstGeom>
          <a:noFill/>
          <a:ln>
            <a:noFill/>
          </a:ln>
          <a:effectLst>
            <a:outerShdw>
              <a:srgbClr val="000000">
                <a:alpha val="46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 marL="343080" indent="-305280">
              <a:lnSpc>
                <a:spcPct val="110000"/>
              </a:lnSpc>
              <a:spcBef>
                <a:spcPts val="1199"/>
              </a:spcBef>
              <a:spcAft>
                <a:spcPts val="601"/>
              </a:spcAft>
              <a:buClr>
                <a:srgbClr val="F4EDD8"/>
              </a:buClr>
              <a:buSzPct val="70000"/>
              <a:buFont typeface="Wingdings 2" charset="2"/>
              <a:buChar char=""/>
            </a:pPr>
            <a:r>
              <a:rPr lang="en-US" sz="2400" b="0" strike="noStrike" spc="-1" dirty="0">
                <a:solidFill>
                  <a:srgbClr val="F7F1E2"/>
                </a:solidFill>
                <a:latin typeface="Goudy Old Style"/>
              </a:rPr>
              <a:t>On GPU Nvidia’s A100: execution time 0.4ms, </a:t>
            </a:r>
            <a:endParaRPr lang="en-US" sz="2400" b="0" strike="noStrike" spc="-1" dirty="0">
              <a:latin typeface="Arial"/>
            </a:endParaRPr>
          </a:p>
          <a:p>
            <a:pPr marL="720000" lvl="1" indent="-269280">
              <a:lnSpc>
                <a:spcPct val="100000"/>
              </a:lnSpc>
              <a:spcBef>
                <a:spcPts val="1001"/>
              </a:spcBef>
              <a:spcAft>
                <a:spcPts val="601"/>
              </a:spcAft>
              <a:buClr>
                <a:srgbClr val="F4EDD8"/>
              </a:buClr>
              <a:buSzPct val="70000"/>
              <a:buFont typeface="Wingdings 2" charset="2"/>
              <a:buChar char=""/>
            </a:pPr>
            <a:r>
              <a:rPr lang="en-US" sz="2400" b="0" strike="noStrike" spc="-1" dirty="0">
                <a:solidFill>
                  <a:srgbClr val="F7F1E2"/>
                </a:solidFill>
                <a:latin typeface="Goudy Old Style"/>
              </a:rPr>
              <a:t>on 846 mm</a:t>
            </a:r>
            <a:r>
              <a:rPr lang="en-US" sz="2400" b="0" strike="noStrike" spc="-1" baseline="30000" dirty="0">
                <a:solidFill>
                  <a:srgbClr val="F7F1E2"/>
                </a:solidFill>
                <a:latin typeface="Goudy Old Style"/>
              </a:rPr>
              <a:t>2</a:t>
            </a:r>
            <a:r>
              <a:rPr lang="en-US" sz="2400" b="0" strike="noStrike" spc="-1" dirty="0">
                <a:solidFill>
                  <a:srgbClr val="F7F1E2"/>
                </a:solidFill>
                <a:latin typeface="Goudy Old Style"/>
              </a:rPr>
              <a:t>, with 6912 cells, in 7nm, 1.275 GHz, ~150W, Memory Bus: 5120 bits</a:t>
            </a:r>
            <a:endParaRPr lang="en-US" sz="2400" b="0" strike="noStrike" spc="-1" dirty="0">
              <a:latin typeface="Arial"/>
            </a:endParaRPr>
          </a:p>
          <a:p>
            <a:pPr marL="343080" indent="-305280">
              <a:lnSpc>
                <a:spcPct val="110000"/>
              </a:lnSpc>
              <a:spcBef>
                <a:spcPts val="1199"/>
              </a:spcBef>
              <a:spcAft>
                <a:spcPts val="601"/>
              </a:spcAft>
              <a:buClr>
                <a:srgbClr val="F4EDD8"/>
              </a:buClr>
              <a:buSzPct val="70000"/>
              <a:buFont typeface="Wingdings 2" charset="2"/>
              <a:buChar char=""/>
            </a:pPr>
            <a:r>
              <a:rPr lang="en-US" sz="2400" b="0" strike="noStrike" spc="-1" dirty="0">
                <a:solidFill>
                  <a:srgbClr val="F7F1E2"/>
                </a:solidFill>
                <a:latin typeface="Goudy Old Style"/>
              </a:rPr>
              <a:t>On our GPA: execution time 2.9ms, </a:t>
            </a:r>
            <a:endParaRPr lang="en-US" sz="2400" b="0" strike="noStrike" spc="-1" dirty="0">
              <a:latin typeface="Arial"/>
            </a:endParaRPr>
          </a:p>
          <a:p>
            <a:pPr marL="720000" lvl="1" indent="-269280">
              <a:lnSpc>
                <a:spcPct val="100000"/>
              </a:lnSpc>
              <a:spcBef>
                <a:spcPts val="1001"/>
              </a:spcBef>
              <a:spcAft>
                <a:spcPts val="601"/>
              </a:spcAft>
              <a:buClr>
                <a:srgbClr val="F4EDD8"/>
              </a:buClr>
              <a:buSzPct val="70000"/>
              <a:buFont typeface="Wingdings 2" charset="2"/>
              <a:buChar char=""/>
            </a:pPr>
            <a:r>
              <a:rPr lang="en-US" sz="2400" b="0" strike="noStrike" spc="-1" dirty="0">
                <a:solidFill>
                  <a:srgbClr val="F7F1E2"/>
                </a:solidFill>
                <a:latin typeface="Goudy Old Style"/>
              </a:rPr>
              <a:t>on 40 mm</a:t>
            </a:r>
            <a:r>
              <a:rPr lang="en-US" sz="2400" b="0" strike="noStrike" spc="-1" baseline="30000" dirty="0">
                <a:solidFill>
                  <a:srgbClr val="F7F1E2"/>
                </a:solidFill>
                <a:latin typeface="Goudy Old Style"/>
              </a:rPr>
              <a:t>2 </a:t>
            </a:r>
            <a:r>
              <a:rPr lang="en-US" sz="2400" b="0" strike="noStrike" spc="-1" dirty="0">
                <a:solidFill>
                  <a:srgbClr val="F7F1E2"/>
                </a:solidFill>
                <a:latin typeface="Goudy Old Style"/>
              </a:rPr>
              <a:t>, with 1024 cells, in 7nm, 1.275 GHz, 5.12W, Memory Bus: 128 bits</a:t>
            </a:r>
            <a:endParaRPr lang="en-US" sz="2400" b="0" strike="noStrike" spc="-1" dirty="0">
              <a:latin typeface="Arial"/>
            </a:endParaRPr>
          </a:p>
          <a:p>
            <a:pPr marL="343080" indent="-305280">
              <a:lnSpc>
                <a:spcPct val="110000"/>
              </a:lnSpc>
              <a:spcBef>
                <a:spcPts val="1199"/>
              </a:spcBef>
              <a:spcAft>
                <a:spcPts val="601"/>
              </a:spcAft>
              <a:buClr>
                <a:srgbClr val="F4EDD8"/>
              </a:buClr>
              <a:buSzPct val="70000"/>
              <a:buFont typeface="Wingdings 2" charset="2"/>
              <a:buChar char=""/>
            </a:pPr>
            <a:r>
              <a:rPr lang="en-US" sz="2400" b="0" strike="noStrike" spc="-1" dirty="0">
                <a:solidFill>
                  <a:srgbClr val="F7F1E2"/>
                </a:solidFill>
                <a:latin typeface="Goudy Old Style"/>
              </a:rPr>
              <a:t>#cells(GPU)/#cells(GPA) = 6.75 ≈ 7 ≈ time(GPA)/time(GPU) = 7.25</a:t>
            </a:r>
            <a:endParaRPr lang="en-US" sz="2400" b="0" strike="noStrike" spc="-1" dirty="0">
              <a:latin typeface="Arial"/>
            </a:endParaRPr>
          </a:p>
          <a:p>
            <a:pPr marL="343080" indent="-305280">
              <a:lnSpc>
                <a:spcPct val="110000"/>
              </a:lnSpc>
              <a:spcBef>
                <a:spcPts val="1199"/>
              </a:spcBef>
              <a:spcAft>
                <a:spcPts val="601"/>
              </a:spcAft>
              <a:buClr>
                <a:srgbClr val="F4EDD8"/>
              </a:buClr>
              <a:buSzPct val="70000"/>
              <a:buFont typeface="Wingdings 2" charset="2"/>
              <a:buChar char=""/>
            </a:pPr>
            <a:r>
              <a:rPr lang="en-US" sz="2400" b="0" strike="noStrike" spc="-1" dirty="0">
                <a:solidFill>
                  <a:srgbClr val="F7F1E2"/>
                </a:solidFill>
                <a:latin typeface="Goudy Old Style"/>
              </a:rPr>
              <a:t>Power(GPU)/Power(GPA) = 78 </a:t>
            </a:r>
            <a:r>
              <a:rPr lang="en-US" sz="2400" b="0" strike="noStrike" spc="-1" dirty="0">
                <a:solidFill>
                  <a:srgbClr val="F7F1E2"/>
                </a:solidFill>
                <a:latin typeface="Wingdings"/>
              </a:rPr>
              <a:t></a:t>
            </a:r>
            <a:r>
              <a:rPr lang="en-US" sz="2400" b="0" strike="noStrike" spc="-1" dirty="0">
                <a:solidFill>
                  <a:srgbClr val="F7F1E2"/>
                </a:solidFill>
                <a:latin typeface="Goudy Old Style"/>
              </a:rPr>
              <a:t> 11x computation for the same energy</a:t>
            </a:r>
            <a:endParaRPr lang="en-US" sz="2400" b="0" strike="noStrike" spc="-1" dirty="0">
              <a:latin typeface="Arial"/>
            </a:endParaRPr>
          </a:p>
          <a:p>
            <a:pPr marL="343080" indent="-305280">
              <a:lnSpc>
                <a:spcPct val="110000"/>
              </a:lnSpc>
              <a:spcBef>
                <a:spcPts val="1199"/>
              </a:spcBef>
              <a:spcAft>
                <a:spcPts val="601"/>
              </a:spcAft>
              <a:buClr>
                <a:srgbClr val="F4EDD8"/>
              </a:buClr>
              <a:buSzPct val="70000"/>
              <a:buFont typeface="Wingdings 2" charset="2"/>
              <a:buChar char=""/>
            </a:pPr>
            <a:r>
              <a:rPr lang="en-US" sz="2400" b="0" strike="noStrike" spc="-1" dirty="0">
                <a:solidFill>
                  <a:srgbClr val="F7F1E2"/>
                </a:solidFill>
                <a:latin typeface="Goudy Old Style"/>
              </a:rPr>
              <a:t>Area(GPU)/Area(GPA) = 21 </a:t>
            </a:r>
            <a:r>
              <a:rPr lang="en-US" sz="2400" b="0" strike="noStrike" spc="-1" dirty="0">
                <a:solidFill>
                  <a:srgbClr val="F7F1E2"/>
                </a:solidFill>
                <a:latin typeface="Wingdings"/>
              </a:rPr>
              <a:t></a:t>
            </a:r>
            <a:r>
              <a:rPr lang="en-US" sz="2400" b="0" strike="noStrike" spc="-1" dirty="0">
                <a:solidFill>
                  <a:srgbClr val="F7F1E2"/>
                </a:solidFill>
                <a:latin typeface="Goudy Old Style"/>
              </a:rPr>
              <a:t>  3x computation for the same area</a:t>
            </a:r>
          </a:p>
          <a:p>
            <a:pPr marL="37080" algn="r">
              <a:lnSpc>
                <a:spcPct val="110000"/>
              </a:lnSpc>
              <a:spcBef>
                <a:spcPts val="621"/>
              </a:spcBef>
              <a:spcAft>
                <a:spcPts val="601"/>
              </a:spcAft>
              <a:tabLst>
                <a:tab pos="0" algn="l"/>
              </a:tabLst>
            </a:pPr>
            <a:r>
              <a:rPr lang="en-US" b="0" strike="noStrike" spc="-1" dirty="0">
                <a:solidFill>
                  <a:srgbClr val="F7F1E2"/>
                </a:solidFill>
                <a:latin typeface="Goudy Old Style"/>
              </a:rPr>
              <a:t>The evaluation is based on simulation and synthesis made in a master thesis using Cadence environment for GPA,</a:t>
            </a:r>
            <a:endParaRPr lang="en-US" b="0" strike="noStrike" spc="-1" dirty="0">
              <a:latin typeface="Arial"/>
            </a:endParaRPr>
          </a:p>
          <a:p>
            <a:pPr marL="37080" algn="r">
              <a:lnSpc>
                <a:spcPct val="110000"/>
              </a:lnSpc>
              <a:spcBef>
                <a:spcPts val="621"/>
              </a:spcBef>
              <a:spcAft>
                <a:spcPts val="601"/>
              </a:spcAft>
              <a:tabLst>
                <a:tab pos="0" algn="l"/>
              </a:tabLst>
            </a:pPr>
            <a:r>
              <a:rPr lang="en-US" b="0" strike="noStrike" spc="-1" dirty="0">
                <a:solidFill>
                  <a:srgbClr val="F7F1E2"/>
                </a:solidFill>
                <a:latin typeface="Goudy Old Style"/>
              </a:rPr>
              <a:t>and on </a:t>
            </a:r>
            <a:r>
              <a:rPr lang="en-US" b="0" u="sng" strike="noStrike" spc="-1" dirty="0">
                <a:solidFill>
                  <a:srgbClr val="AD1F1F"/>
                </a:solidFill>
                <a:uFillTx/>
                <a:latin typeface="Goudy Old Style"/>
                <a:hlinkClick r:id="rId2"/>
              </a:rPr>
              <a:t>https://www.techpowerup.com/gpu-specs/a100-sxm4-80-gb.c3746</a:t>
            </a:r>
            <a:r>
              <a:rPr lang="en-US" b="0" strike="noStrike" spc="-1" dirty="0">
                <a:solidFill>
                  <a:srgbClr val="F7F1E2"/>
                </a:solidFill>
                <a:latin typeface="Goudy Old Style"/>
              </a:rPr>
              <a:t> </a:t>
            </a:r>
            <a:endParaRPr lang="en-US" b="0" strike="noStrike" spc="-1" dirty="0">
              <a:latin typeface="Arial"/>
            </a:endParaRPr>
          </a:p>
          <a:p>
            <a:pPr marL="37080" algn="r">
              <a:lnSpc>
                <a:spcPct val="110000"/>
              </a:lnSpc>
              <a:spcBef>
                <a:spcPts val="621"/>
              </a:spcBef>
              <a:spcAft>
                <a:spcPts val="601"/>
              </a:spcAft>
              <a:tabLst>
                <a:tab pos="0" algn="l"/>
              </a:tabLst>
            </a:pPr>
            <a:r>
              <a:rPr lang="en-US" b="0" u="sng" strike="noStrike" spc="-1" dirty="0">
                <a:solidFill>
                  <a:srgbClr val="AD1F1F"/>
                </a:solidFill>
                <a:uFillTx/>
                <a:latin typeface="Goudy Old Style"/>
                <a:hlinkClick r:id="rId3"/>
              </a:rPr>
              <a:t>https://docs.nvidia.com/deeplearning/performance/dl-performance-matrix-multiplication/index.html</a:t>
            </a:r>
            <a:r>
              <a:rPr lang="en-US" b="0" strike="noStrike" spc="-1" dirty="0">
                <a:solidFill>
                  <a:srgbClr val="F7F1E2"/>
                </a:solidFill>
                <a:latin typeface="Goudy Old Style"/>
              </a:rPr>
              <a:t> for GPU.</a:t>
            </a:r>
            <a:endParaRPr lang="en-US" b="0" strike="noStrike" spc="-1" dirty="0">
              <a:latin typeface="Arial"/>
            </a:endParaRPr>
          </a:p>
        </p:txBody>
      </p:sp>
      <p:sp>
        <p:nvSpPr>
          <p:cNvPr id="98" name="CustomShape 4"/>
          <p:cNvSpPr/>
          <p:nvPr/>
        </p:nvSpPr>
        <p:spPr>
          <a:xfrm>
            <a:off x="10514160" y="6000840"/>
            <a:ext cx="752760" cy="3643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r">
              <a:lnSpc>
                <a:spcPct val="100000"/>
              </a:lnSpc>
            </a:pPr>
            <a:endParaRPr lang="en-US" sz="1100" b="0" strike="noStrike" spc="-1" dirty="0">
              <a:latin typeface="Arial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EBADAB9-22AF-DFB5-9EAA-404A06F806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5</a:t>
            </a:fld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CustomShape 1"/>
          <p:cNvSpPr/>
          <p:nvPr/>
        </p:nvSpPr>
        <p:spPr>
          <a:xfrm>
            <a:off x="4513926" y="387298"/>
            <a:ext cx="3680280" cy="1256760"/>
          </a:xfrm>
          <a:prstGeom prst="rect">
            <a:avLst/>
          </a:prstGeom>
          <a:noFill/>
          <a:ln>
            <a:noFill/>
          </a:ln>
          <a:effectLst>
            <a:outerShdw>
              <a:srgbClr val="000000">
                <a:alpha val="46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rmAutofit fontScale="98500"/>
          </a:bodyPr>
          <a:lstStyle/>
          <a:p>
            <a:pPr algn="ctr">
              <a:lnSpc>
                <a:spcPct val="90000"/>
              </a:lnSpc>
            </a:pPr>
            <a:r>
              <a:rPr lang="en-US" sz="4600" b="0" strike="noStrike" spc="-1" dirty="0">
                <a:solidFill>
                  <a:srgbClr val="F7F1E2"/>
                </a:solidFill>
                <a:latin typeface="Goudy Old Style"/>
              </a:rPr>
              <a:t>Current stage</a:t>
            </a:r>
            <a:endParaRPr lang="en-US" sz="4600" b="0" strike="noStrike" spc="-1" dirty="0">
              <a:latin typeface="Arial"/>
            </a:endParaRPr>
          </a:p>
        </p:txBody>
      </p:sp>
      <p:sp>
        <p:nvSpPr>
          <p:cNvPr id="100" name="CustomShape 2"/>
          <p:cNvSpPr/>
          <p:nvPr/>
        </p:nvSpPr>
        <p:spPr>
          <a:xfrm>
            <a:off x="437040" y="1828800"/>
            <a:ext cx="9255240" cy="4536720"/>
          </a:xfrm>
          <a:prstGeom prst="rect">
            <a:avLst/>
          </a:prstGeom>
          <a:noFill/>
          <a:ln>
            <a:noFill/>
          </a:ln>
          <a:effectLst>
            <a:outerShdw>
              <a:srgbClr val="000000">
                <a:alpha val="46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rmAutofit fontScale="93500" lnSpcReduction="10000"/>
          </a:bodyPr>
          <a:lstStyle/>
          <a:p>
            <a:pPr marL="343080" indent="-305280">
              <a:lnSpc>
                <a:spcPct val="110000"/>
              </a:lnSpc>
              <a:spcBef>
                <a:spcPts val="601"/>
              </a:spcBef>
              <a:spcAft>
                <a:spcPts val="601"/>
              </a:spcAft>
              <a:buClr>
                <a:srgbClr val="F4EDD8"/>
              </a:buClr>
              <a:buSzPct val="70000"/>
              <a:buFont typeface="Wingdings 2" charset="2"/>
              <a:buChar char=""/>
            </a:pPr>
            <a:r>
              <a:rPr lang="en-US" sz="3000" b="0" strike="noStrike" spc="-1" dirty="0">
                <a:solidFill>
                  <a:srgbClr val="F7F1E2"/>
                </a:solidFill>
                <a:latin typeface="Goudy Old Style"/>
              </a:rPr>
              <a:t> Three silicon versions of the accelerator produced in a Silicon Valley start-up (more at: </a:t>
            </a:r>
            <a:r>
              <a:rPr lang="en-US" sz="3000" b="0" u="sng" strike="noStrike" spc="-1" dirty="0">
                <a:solidFill>
                  <a:srgbClr val="AD1F1F"/>
                </a:solidFill>
                <a:uFillTx/>
                <a:latin typeface="Goudy Old Style"/>
                <a:hlinkClick r:id="rId2"/>
              </a:rPr>
              <a:t>http://users.dcae.pub.ro/~gstefan/2ndLevel/connex.html</a:t>
            </a:r>
            <a:r>
              <a:rPr lang="en-US" sz="3000" b="0" strike="noStrike" spc="-1" dirty="0">
                <a:solidFill>
                  <a:srgbClr val="F7F1E2"/>
                </a:solidFill>
                <a:latin typeface="Goudy Old Style"/>
              </a:rPr>
              <a:t> )</a:t>
            </a:r>
            <a:endParaRPr lang="en-US" sz="3000" b="0" strike="noStrike" spc="-1" dirty="0">
              <a:latin typeface="Arial"/>
            </a:endParaRPr>
          </a:p>
          <a:p>
            <a:pPr marL="343080" indent="-305280">
              <a:lnSpc>
                <a:spcPct val="110000"/>
              </a:lnSpc>
              <a:spcBef>
                <a:spcPts val="601"/>
              </a:spcBef>
              <a:spcAft>
                <a:spcPts val="601"/>
              </a:spcAft>
              <a:buClr>
                <a:srgbClr val="F4EDD8"/>
              </a:buClr>
              <a:buSzPct val="70000"/>
              <a:buFont typeface="Wingdings 2" charset="2"/>
              <a:buChar char=""/>
            </a:pPr>
            <a:r>
              <a:rPr lang="en-US" sz="3000" b="0" strike="noStrike" spc="-1" dirty="0">
                <a:solidFill>
                  <a:srgbClr val="F7F1E2"/>
                </a:solidFill>
                <a:latin typeface="Goudy Old Style"/>
              </a:rPr>
              <a:t> Working prototype, on FPGA development board, for </a:t>
            </a:r>
            <a:r>
              <a:rPr lang="en-US" sz="3000" b="0" i="1" strike="noStrike" spc="-1" dirty="0">
                <a:solidFill>
                  <a:srgbClr val="F7F1E2"/>
                </a:solidFill>
                <a:latin typeface="Goudy Old Style"/>
              </a:rPr>
              <a:t>p = 128</a:t>
            </a:r>
            <a:endParaRPr lang="en-US" sz="3000" b="0" strike="noStrike" spc="-1" dirty="0">
              <a:latin typeface="Arial"/>
            </a:endParaRPr>
          </a:p>
          <a:p>
            <a:pPr marL="343080" indent="-305280">
              <a:lnSpc>
                <a:spcPct val="110000"/>
              </a:lnSpc>
              <a:spcBef>
                <a:spcPts val="601"/>
              </a:spcBef>
              <a:spcAft>
                <a:spcPts val="601"/>
              </a:spcAft>
              <a:buClr>
                <a:srgbClr val="F4EDD8"/>
              </a:buClr>
              <a:buSzPct val="70000"/>
              <a:buFont typeface="Wingdings 2" charset="2"/>
              <a:buChar char=""/>
            </a:pPr>
            <a:r>
              <a:rPr lang="en-US" sz="3000" b="0" strike="noStrike" spc="-1" dirty="0">
                <a:solidFill>
                  <a:srgbClr val="F7F1E2"/>
                </a:solidFill>
                <a:latin typeface="Goudy Old Style"/>
              </a:rPr>
              <a:t> The accelerator is programmed in assembly</a:t>
            </a:r>
            <a:endParaRPr lang="en-US" sz="3000" b="0" strike="noStrike" spc="-1" dirty="0">
              <a:latin typeface="Arial"/>
            </a:endParaRPr>
          </a:p>
          <a:p>
            <a:pPr marL="343080" indent="-305280">
              <a:lnSpc>
                <a:spcPct val="110000"/>
              </a:lnSpc>
              <a:spcBef>
                <a:spcPts val="601"/>
              </a:spcBef>
              <a:spcAft>
                <a:spcPts val="601"/>
              </a:spcAft>
              <a:buClr>
                <a:srgbClr val="F4EDD8"/>
              </a:buClr>
              <a:buSzPct val="70000"/>
              <a:buFont typeface="Wingdings 2" charset="2"/>
              <a:buChar char=""/>
            </a:pPr>
            <a:r>
              <a:rPr lang="en-GB" sz="3000" b="0" strike="noStrike" spc="-1" dirty="0">
                <a:solidFill>
                  <a:srgbClr val="F7F1E2"/>
                </a:solidFill>
                <a:latin typeface="Goudy Old Style"/>
              </a:rPr>
              <a:t>The performance was investigated for a large number of application domains (dense &amp; sparse linear algebra, FFT, molecular dynamic, automotive, …)</a:t>
            </a:r>
            <a:endParaRPr lang="en-US" sz="3000" b="0" strike="noStrike" spc="-1" dirty="0">
              <a:latin typeface="Arial"/>
            </a:endParaRPr>
          </a:p>
        </p:txBody>
      </p:sp>
      <p:sp>
        <p:nvSpPr>
          <p:cNvPr id="102" name="CustomShape 4"/>
          <p:cNvSpPr/>
          <p:nvPr/>
        </p:nvSpPr>
        <p:spPr>
          <a:xfrm>
            <a:off x="10514160" y="6000840"/>
            <a:ext cx="752760" cy="3643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r">
              <a:lnSpc>
                <a:spcPct val="100000"/>
              </a:lnSpc>
            </a:pPr>
            <a:fld id="{C39ABF88-A4E3-41DA-A14D-123289B778D9}" type="slidenum">
              <a:rPr lang="en-US" sz="1100" b="0" strike="noStrike" spc="-1">
                <a:solidFill>
                  <a:srgbClr val="F2F2F2"/>
                </a:solidFill>
                <a:latin typeface="Goudy Old Style"/>
              </a:rPr>
              <a:t>6</a:t>
            </a:fld>
            <a:endParaRPr lang="en-US" sz="1100" b="0" strike="noStrike" spc="-1">
              <a:latin typeface="Arial"/>
            </a:endParaRPr>
          </a:p>
        </p:txBody>
      </p:sp>
      <p:pic>
        <p:nvPicPr>
          <p:cNvPr id="103" name="Picture 10" descr="A picture containing text, light, lit, background&#10;&#10;Description automatically generated"/>
          <p:cNvPicPr/>
          <p:nvPr/>
        </p:nvPicPr>
        <p:blipFill>
          <a:blip r:embed="rId3"/>
          <a:stretch/>
        </p:blipFill>
        <p:spPr>
          <a:xfrm>
            <a:off x="9418320" y="3657600"/>
            <a:ext cx="2732760" cy="2651400"/>
          </a:xfrm>
          <a:prstGeom prst="rect">
            <a:avLst/>
          </a:prstGeom>
          <a:ln>
            <a:noFill/>
          </a:ln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071BC97-ED91-D501-B65F-0BB24D4878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6</a:t>
            </a:fld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CustomShape 1"/>
          <p:cNvSpPr/>
          <p:nvPr/>
        </p:nvSpPr>
        <p:spPr>
          <a:xfrm>
            <a:off x="913680" y="609480"/>
            <a:ext cx="10352880" cy="1256760"/>
          </a:xfrm>
          <a:prstGeom prst="rect">
            <a:avLst/>
          </a:prstGeom>
          <a:noFill/>
          <a:ln>
            <a:noFill/>
          </a:ln>
          <a:effectLst>
            <a:outerShdw>
              <a:srgbClr val="000000">
                <a:alpha val="46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US" sz="4600" b="0" strike="noStrike" spc="-1">
                <a:solidFill>
                  <a:srgbClr val="F7F1E2"/>
                </a:solidFill>
                <a:latin typeface="Goudy Old Style"/>
              </a:rPr>
              <a:t>Application Domains</a:t>
            </a:r>
            <a:endParaRPr lang="en-US" sz="4600" b="0" strike="noStrike" spc="-1">
              <a:latin typeface="Arial"/>
            </a:endParaRPr>
          </a:p>
        </p:txBody>
      </p:sp>
      <p:sp>
        <p:nvSpPr>
          <p:cNvPr id="105" name="CustomShape 2"/>
          <p:cNvSpPr/>
          <p:nvPr/>
        </p:nvSpPr>
        <p:spPr>
          <a:xfrm>
            <a:off x="913680" y="2076480"/>
            <a:ext cx="10352880" cy="3714120"/>
          </a:xfrm>
          <a:prstGeom prst="rect">
            <a:avLst/>
          </a:prstGeom>
          <a:noFill/>
          <a:ln>
            <a:noFill/>
          </a:ln>
          <a:effectLst>
            <a:outerShdw>
              <a:srgbClr val="000000">
                <a:alpha val="46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 marL="343080" indent="-305280">
              <a:lnSpc>
                <a:spcPct val="110000"/>
              </a:lnSpc>
              <a:spcBef>
                <a:spcPts val="459"/>
              </a:spcBef>
              <a:spcAft>
                <a:spcPts val="601"/>
              </a:spcAft>
              <a:buClr>
                <a:srgbClr val="F4EDD8"/>
              </a:buClr>
              <a:buSzPct val="70000"/>
              <a:buFont typeface="Wingdings 2" charset="2"/>
              <a:buChar char=""/>
            </a:pPr>
            <a:r>
              <a:rPr lang="en-US" sz="3200" b="0" strike="noStrike" spc="-1" dirty="0">
                <a:solidFill>
                  <a:srgbClr val="F7F1E2"/>
                </a:solidFill>
                <a:latin typeface="Goudy Old Style"/>
              </a:rPr>
              <a:t>Artificial Intelligence</a:t>
            </a:r>
            <a:endParaRPr lang="en-US" sz="3200" b="0" strike="noStrike" spc="-1" dirty="0">
              <a:latin typeface="Arial"/>
            </a:endParaRPr>
          </a:p>
          <a:p>
            <a:pPr marL="343080" indent="-305280">
              <a:lnSpc>
                <a:spcPct val="110000"/>
              </a:lnSpc>
              <a:spcBef>
                <a:spcPts val="459"/>
              </a:spcBef>
              <a:spcAft>
                <a:spcPts val="601"/>
              </a:spcAft>
              <a:buClr>
                <a:srgbClr val="F4EDD8"/>
              </a:buClr>
              <a:buSzPct val="70000"/>
              <a:buFont typeface="Wingdings 2" charset="2"/>
              <a:buChar char=""/>
            </a:pPr>
            <a:r>
              <a:rPr lang="en-US" sz="3200" b="0" strike="noStrike" spc="-1" dirty="0">
                <a:solidFill>
                  <a:srgbClr val="F7F1E2"/>
                </a:solidFill>
                <a:latin typeface="Goudy Old Style"/>
              </a:rPr>
              <a:t>Automotive</a:t>
            </a:r>
            <a:endParaRPr lang="en-US" sz="3200" b="0" strike="noStrike" spc="-1" dirty="0">
              <a:latin typeface="Arial"/>
            </a:endParaRPr>
          </a:p>
          <a:p>
            <a:pPr marL="343080" indent="-305280">
              <a:lnSpc>
                <a:spcPct val="110000"/>
              </a:lnSpc>
              <a:spcBef>
                <a:spcPts val="459"/>
              </a:spcBef>
              <a:spcAft>
                <a:spcPts val="601"/>
              </a:spcAft>
              <a:buClr>
                <a:srgbClr val="F4EDD8"/>
              </a:buClr>
              <a:buSzPct val="70000"/>
              <a:buFont typeface="Wingdings 2" charset="2"/>
              <a:buChar char=""/>
            </a:pPr>
            <a:r>
              <a:rPr lang="en-US" sz="3200" b="0" strike="noStrike" spc="-1" dirty="0">
                <a:solidFill>
                  <a:srgbClr val="F7F1E2"/>
                </a:solidFill>
                <a:latin typeface="Goudy Old Style"/>
              </a:rPr>
              <a:t>Robotics</a:t>
            </a:r>
            <a:endParaRPr lang="en-US" sz="3200" b="0" strike="noStrike" spc="-1" dirty="0">
              <a:latin typeface="Arial"/>
            </a:endParaRPr>
          </a:p>
          <a:p>
            <a:pPr marL="343080" indent="-305280">
              <a:lnSpc>
                <a:spcPct val="110000"/>
              </a:lnSpc>
              <a:spcBef>
                <a:spcPts val="459"/>
              </a:spcBef>
              <a:spcAft>
                <a:spcPts val="601"/>
              </a:spcAft>
              <a:buClr>
                <a:srgbClr val="F4EDD8"/>
              </a:buClr>
              <a:buSzPct val="70000"/>
              <a:buFont typeface="Wingdings 2" charset="2"/>
              <a:buChar char=""/>
            </a:pPr>
            <a:r>
              <a:rPr lang="en-US" sz="3200" b="0" strike="noStrike" spc="-1" dirty="0">
                <a:solidFill>
                  <a:srgbClr val="F7F1E2"/>
                </a:solidFill>
                <a:latin typeface="Goudy Old Style"/>
              </a:rPr>
              <a:t>Bio-Informatics</a:t>
            </a:r>
            <a:endParaRPr lang="en-US" sz="3200" b="0" strike="noStrike" spc="-1" dirty="0">
              <a:latin typeface="Arial"/>
            </a:endParaRPr>
          </a:p>
          <a:p>
            <a:pPr marL="343080" indent="-305280">
              <a:lnSpc>
                <a:spcPct val="110000"/>
              </a:lnSpc>
              <a:spcBef>
                <a:spcPts val="459"/>
              </a:spcBef>
              <a:spcAft>
                <a:spcPts val="601"/>
              </a:spcAft>
              <a:buClr>
                <a:srgbClr val="F4EDD8"/>
              </a:buClr>
              <a:buSzPct val="70000"/>
              <a:buFont typeface="Wingdings 2" charset="2"/>
              <a:buChar char=""/>
            </a:pPr>
            <a:r>
              <a:rPr lang="en-US" sz="3200" b="0" strike="noStrike" spc="-1" dirty="0">
                <a:solidFill>
                  <a:srgbClr val="F7F1E2"/>
                </a:solidFill>
                <a:latin typeface="Goudy Old Style"/>
              </a:rPr>
              <a:t>Security</a:t>
            </a:r>
            <a:endParaRPr lang="en-US" sz="3200" b="0" strike="noStrike" spc="-1" dirty="0">
              <a:latin typeface="Arial"/>
            </a:endParaRPr>
          </a:p>
          <a:p>
            <a:pPr marL="343080" indent="-305280">
              <a:lnSpc>
                <a:spcPct val="110000"/>
              </a:lnSpc>
              <a:spcBef>
                <a:spcPts val="459"/>
              </a:spcBef>
              <a:spcAft>
                <a:spcPts val="601"/>
              </a:spcAft>
              <a:buClr>
                <a:srgbClr val="F4EDD8"/>
              </a:buClr>
              <a:buSzPct val="70000"/>
              <a:buFont typeface="Wingdings 2" charset="2"/>
              <a:buChar char=""/>
            </a:pPr>
            <a:r>
              <a:rPr lang="en-US" sz="3200" b="0" strike="noStrike" spc="-1" dirty="0">
                <a:solidFill>
                  <a:srgbClr val="F7F1E2"/>
                </a:solidFill>
                <a:latin typeface="Goudy Old Style"/>
              </a:rPr>
              <a:t>Digital Signal Processing</a:t>
            </a:r>
            <a:endParaRPr lang="en-US" sz="3200" b="0" strike="noStrike" spc="-1" dirty="0">
              <a:latin typeface="Arial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E317F19-7117-009A-3942-9E8C0AE098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7</a:t>
            </a:fld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CustomShape 1"/>
          <p:cNvSpPr/>
          <p:nvPr/>
        </p:nvSpPr>
        <p:spPr>
          <a:xfrm>
            <a:off x="584280" y="70382"/>
            <a:ext cx="10352880" cy="844018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ctr">
            <a:noAutofit/>
          </a:bodyPr>
          <a:lstStyle/>
          <a:p>
            <a:pPr>
              <a:lnSpc>
                <a:spcPct val="100000"/>
              </a:lnSpc>
            </a:pPr>
            <a:r>
              <a:rPr lang="en-US" sz="2400" b="0" strike="noStrike" spc="-1" dirty="0">
                <a:solidFill>
                  <a:srgbClr val="FFFFFF"/>
                </a:solidFill>
                <a:latin typeface="Goudy Old Style"/>
              </a:rPr>
              <a:t>Evaluations against NVIDIA GA100</a:t>
            </a:r>
            <a:endParaRPr lang="en-US" sz="2400" b="0" strike="noStrike" spc="-1" dirty="0">
              <a:latin typeface="Arial"/>
            </a:endParaRPr>
          </a:p>
        </p:txBody>
      </p:sp>
      <p:sp>
        <p:nvSpPr>
          <p:cNvPr id="109" name="CustomShape 2"/>
          <p:cNvSpPr/>
          <p:nvPr/>
        </p:nvSpPr>
        <p:spPr>
          <a:xfrm>
            <a:off x="91440" y="914400"/>
            <a:ext cx="11795400" cy="57211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>
              <a:lnSpc>
                <a:spcPct val="100000"/>
              </a:lnSpc>
            </a:pPr>
            <a:r>
              <a:rPr lang="en-US" sz="1800" b="0" strike="noStrike" spc="-1" dirty="0">
                <a:latin typeface="Arial"/>
              </a:rPr>
              <a:t>The evaluation for GPA is based on simulation and synthesis using Cadence environment:</a:t>
            </a:r>
          </a:p>
          <a:p>
            <a:pPr>
              <a:lnSpc>
                <a:spcPct val="100000"/>
              </a:lnSpc>
            </a:pPr>
            <a:r>
              <a:rPr lang="en-US" sz="1800" b="0" strike="noStrike" spc="-1" dirty="0">
                <a:latin typeface="Arial"/>
              </a:rPr>
              <a:t>• technology node: 7 nm</a:t>
            </a:r>
          </a:p>
          <a:p>
            <a:pPr>
              <a:lnSpc>
                <a:spcPct val="100000"/>
              </a:lnSpc>
            </a:pPr>
            <a:r>
              <a:rPr lang="en-US" sz="1800" b="0" strike="noStrike" spc="-1" dirty="0">
                <a:latin typeface="Arial"/>
              </a:rPr>
              <a:t>• area: 40 mm 2</a:t>
            </a:r>
          </a:p>
          <a:p>
            <a:pPr>
              <a:lnSpc>
                <a:spcPct val="100000"/>
              </a:lnSpc>
            </a:pPr>
            <a:r>
              <a:rPr lang="en-US" sz="1800" b="0" strike="noStrike" spc="-1" dirty="0">
                <a:latin typeface="Arial"/>
              </a:rPr>
              <a:t>• number of cells: 1024</a:t>
            </a:r>
          </a:p>
          <a:p>
            <a:pPr>
              <a:lnSpc>
                <a:spcPct val="100000"/>
              </a:lnSpc>
            </a:pPr>
            <a:r>
              <a:rPr lang="en-US" sz="1800" b="0" strike="noStrike" spc="-1" dirty="0">
                <a:latin typeface="Arial"/>
              </a:rPr>
              <a:t>• clock frequency: 1.275 GHz</a:t>
            </a:r>
          </a:p>
          <a:p>
            <a:pPr>
              <a:lnSpc>
                <a:spcPct val="100000"/>
              </a:lnSpc>
            </a:pPr>
            <a:r>
              <a:rPr lang="en-US" sz="1800" b="0" strike="noStrike" spc="-1" dirty="0">
                <a:latin typeface="Arial"/>
              </a:rPr>
              <a:t>• power: 5.12 W</a:t>
            </a:r>
          </a:p>
          <a:p>
            <a:pPr>
              <a:lnSpc>
                <a:spcPct val="100000"/>
              </a:lnSpc>
            </a:pPr>
            <a:r>
              <a:rPr lang="en-US" sz="1800" b="0" strike="noStrike" spc="-1" dirty="0">
                <a:latin typeface="Arial"/>
              </a:rPr>
              <a:t>• memory bus: 128 bis</a:t>
            </a:r>
          </a:p>
          <a:p>
            <a:pPr>
              <a:lnSpc>
                <a:spcPct val="100000"/>
              </a:lnSpc>
            </a:pPr>
            <a:endParaRPr lang="en-US" sz="18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800" b="0" strike="noStrike" spc="-1" dirty="0">
                <a:latin typeface="Arial"/>
              </a:rPr>
              <a:t>while for GA100 GPU we used the spec [6]:</a:t>
            </a:r>
          </a:p>
          <a:p>
            <a:pPr>
              <a:lnSpc>
                <a:spcPct val="100000"/>
              </a:lnSpc>
            </a:pPr>
            <a:r>
              <a:rPr lang="en-US" sz="1800" b="0" strike="noStrike" spc="-1" dirty="0">
                <a:latin typeface="Arial"/>
              </a:rPr>
              <a:t>• technology node: 7 nm</a:t>
            </a:r>
          </a:p>
          <a:p>
            <a:pPr>
              <a:lnSpc>
                <a:spcPct val="100000"/>
              </a:lnSpc>
            </a:pPr>
            <a:r>
              <a:rPr lang="en-US" sz="1800" b="0" strike="noStrike" spc="-1" dirty="0">
                <a:latin typeface="Arial"/>
              </a:rPr>
              <a:t>• area: 846 mm 2</a:t>
            </a:r>
          </a:p>
          <a:p>
            <a:pPr>
              <a:lnSpc>
                <a:spcPct val="100000"/>
              </a:lnSpc>
            </a:pPr>
            <a:r>
              <a:rPr lang="en-US" sz="1800" b="0" strike="noStrike" spc="-1" dirty="0">
                <a:latin typeface="Arial"/>
              </a:rPr>
              <a:t>• number of cells: 6912</a:t>
            </a:r>
          </a:p>
          <a:p>
            <a:pPr>
              <a:lnSpc>
                <a:spcPct val="100000"/>
              </a:lnSpc>
            </a:pPr>
            <a:r>
              <a:rPr lang="en-US" sz="1800" b="0" strike="noStrike" spc="-1" dirty="0">
                <a:latin typeface="Arial"/>
              </a:rPr>
              <a:t>• clock frequency: 1.275 GHz</a:t>
            </a:r>
          </a:p>
          <a:p>
            <a:pPr>
              <a:lnSpc>
                <a:spcPct val="100000"/>
              </a:lnSpc>
            </a:pPr>
            <a:r>
              <a:rPr lang="en-US" sz="1800" b="0" strike="noStrike" spc="-1" dirty="0">
                <a:latin typeface="Arial"/>
              </a:rPr>
              <a:t>• power: 400 W</a:t>
            </a:r>
          </a:p>
          <a:p>
            <a:pPr>
              <a:lnSpc>
                <a:spcPct val="100000"/>
              </a:lnSpc>
            </a:pPr>
            <a:r>
              <a:rPr lang="en-US" sz="1800" b="0" strike="noStrike" spc="-1" dirty="0">
                <a:latin typeface="Arial"/>
              </a:rPr>
              <a:t>• memory bus: 5120 bits</a:t>
            </a:r>
          </a:p>
          <a:p>
            <a:pPr>
              <a:lnSpc>
                <a:spcPct val="100000"/>
              </a:lnSpc>
            </a:pPr>
            <a:r>
              <a:rPr lang="en-US" sz="1800" b="0" strike="noStrike" spc="-1" dirty="0">
                <a:latin typeface="Arial"/>
              </a:rPr>
              <a:t>For dense matrix multiplication on GA100 the information is provided by [5]</a:t>
            </a:r>
          </a:p>
          <a:p>
            <a:pPr>
              <a:lnSpc>
                <a:spcPct val="100000"/>
              </a:lnSpc>
            </a:pPr>
            <a:endParaRPr lang="en-US" sz="18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800" b="0" strike="noStrike" spc="-1" dirty="0">
                <a:latin typeface="Arial"/>
              </a:rPr>
              <a:t>According to figures, the matrix multiplication time for M=K=N on GA100 GPU is </a:t>
            </a:r>
            <a:r>
              <a:rPr lang="en-US" sz="1800" b="0" strike="noStrike" spc="-1" dirty="0" err="1">
                <a:latin typeface="Arial"/>
              </a:rPr>
              <a:t>t_GPU</a:t>
            </a:r>
            <a:r>
              <a:rPr lang="en-US" sz="1800" b="0" strike="noStrike" spc="-1" dirty="0">
                <a:latin typeface="Arial"/>
              </a:rPr>
              <a:t> (1024) = 0.4ms </a:t>
            </a:r>
          </a:p>
          <a:p>
            <a:pPr>
              <a:lnSpc>
                <a:spcPct val="100000"/>
              </a:lnSpc>
            </a:pPr>
            <a:r>
              <a:rPr lang="en-US" sz="1800" b="0" strike="noStrike" spc="-1" dirty="0">
                <a:latin typeface="Arial"/>
              </a:rPr>
              <a:t>According to sim on a 1024 GPA the execution time for multiplying 1024 × 1024 matrices is </a:t>
            </a:r>
            <a:r>
              <a:rPr lang="en-US" sz="1800" b="0" strike="noStrike" spc="-1" dirty="0" err="1">
                <a:latin typeface="Arial"/>
              </a:rPr>
              <a:t>t_GPA</a:t>
            </a:r>
            <a:r>
              <a:rPr lang="en-US" sz="1800" b="0" strike="noStrike" spc="-1" dirty="0">
                <a:latin typeface="Arial"/>
              </a:rPr>
              <a:t> (1024) = 2.9ms.</a:t>
            </a:r>
          </a:p>
        </p:txBody>
      </p:sp>
      <p:pic>
        <p:nvPicPr>
          <p:cNvPr id="110" name="Picture 109"/>
          <p:cNvPicPr/>
          <p:nvPr/>
        </p:nvPicPr>
        <p:blipFill>
          <a:blip r:embed="rId2"/>
          <a:stretch/>
        </p:blipFill>
        <p:spPr>
          <a:xfrm>
            <a:off x="8429040" y="1408680"/>
            <a:ext cx="3000600" cy="2705760"/>
          </a:xfrm>
          <a:prstGeom prst="rect">
            <a:avLst/>
          </a:prstGeom>
          <a:ln>
            <a:noFill/>
          </a:ln>
        </p:spPr>
      </p:pic>
      <p:pic>
        <p:nvPicPr>
          <p:cNvPr id="111" name="Picture 110"/>
          <p:cNvPicPr/>
          <p:nvPr/>
        </p:nvPicPr>
        <p:blipFill>
          <a:blip r:embed="rId3"/>
          <a:stretch/>
        </p:blipFill>
        <p:spPr>
          <a:xfrm>
            <a:off x="5760720" y="1410480"/>
            <a:ext cx="2550600" cy="2063880"/>
          </a:xfrm>
          <a:prstGeom prst="rect">
            <a:avLst/>
          </a:prstGeom>
          <a:ln>
            <a:noFill/>
          </a:ln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E8614A8-1504-8EFC-D8B4-066D30EDAD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8</a:t>
            </a:fld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CustomShape 1"/>
          <p:cNvSpPr/>
          <p:nvPr/>
        </p:nvSpPr>
        <p:spPr>
          <a:xfrm>
            <a:off x="334349" y="267882"/>
            <a:ext cx="10740240" cy="729360"/>
          </a:xfrm>
          <a:prstGeom prst="rect">
            <a:avLst/>
          </a:prstGeom>
          <a:noFill/>
          <a:ln>
            <a:noFill/>
          </a:ln>
          <a:effectLst>
            <a:outerShdw>
              <a:srgbClr val="000000">
                <a:alpha val="46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rmAutofit fontScale="74500" lnSpcReduction="20000"/>
          </a:bodyPr>
          <a:lstStyle/>
          <a:p>
            <a:pPr algn="ctr">
              <a:lnSpc>
                <a:spcPct val="90000"/>
              </a:lnSpc>
            </a:pPr>
            <a:r>
              <a:rPr lang="en-US" sz="4600" b="0" strike="noStrike" spc="-1" dirty="0">
                <a:solidFill>
                  <a:srgbClr val="F7F1E2"/>
                </a:solidFill>
                <a:latin typeface="Goudy Old Style"/>
              </a:rPr>
              <a:t>Recap for: 1024×1024 Matrix Multiplication for ML at 7 nm</a:t>
            </a:r>
            <a:endParaRPr lang="en-US" sz="4600" b="0" strike="noStrike" spc="-1" dirty="0">
              <a:latin typeface="Arial"/>
            </a:endParaRPr>
          </a:p>
        </p:txBody>
      </p:sp>
      <p:sp>
        <p:nvSpPr>
          <p:cNvPr id="114" name="CustomShape 2"/>
          <p:cNvSpPr/>
          <p:nvPr/>
        </p:nvSpPr>
        <p:spPr>
          <a:xfrm>
            <a:off x="454781" y="1506702"/>
            <a:ext cx="11152334" cy="5032210"/>
          </a:xfrm>
          <a:prstGeom prst="rect">
            <a:avLst/>
          </a:prstGeom>
          <a:noFill/>
          <a:ln>
            <a:noFill/>
          </a:ln>
          <a:effectLst>
            <a:outerShdw>
              <a:srgbClr val="000000">
                <a:alpha val="46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 marL="37800">
              <a:lnSpc>
                <a:spcPct val="110000"/>
              </a:lnSpc>
              <a:spcBef>
                <a:spcPts val="1199"/>
              </a:spcBef>
              <a:spcAft>
                <a:spcPts val="601"/>
              </a:spcAft>
              <a:buClr>
                <a:srgbClr val="F4EDD8"/>
              </a:buClr>
              <a:buSzPct val="70000"/>
            </a:pPr>
            <a:r>
              <a:rPr lang="en-US" sz="2800" b="0" strike="noStrike" spc="-1" dirty="0">
                <a:solidFill>
                  <a:srgbClr val="F7F1E2"/>
                </a:solidFill>
                <a:latin typeface="Goudy Old Style"/>
              </a:rPr>
              <a:t>GPU Nvidia’s A100 vs our GPA:</a:t>
            </a:r>
            <a:endParaRPr lang="en-US" sz="2800" b="0" strike="noStrike" spc="-1" dirty="0">
              <a:latin typeface="Arial"/>
            </a:endParaRPr>
          </a:p>
          <a:p>
            <a:pPr>
              <a:lnSpc>
                <a:spcPct val="100000"/>
              </a:lnSpc>
              <a:spcBef>
                <a:spcPts val="1001"/>
              </a:spcBef>
              <a:spcAft>
                <a:spcPts val="601"/>
              </a:spcAft>
            </a:pPr>
            <a:endParaRPr lang="en-US" sz="2800" b="0" strike="noStrike" spc="-1" dirty="0">
              <a:latin typeface="Arial"/>
            </a:endParaRPr>
          </a:p>
          <a:p>
            <a:pPr marL="343080" indent="-305280">
              <a:lnSpc>
                <a:spcPct val="110000"/>
              </a:lnSpc>
              <a:spcBef>
                <a:spcPts val="1199"/>
              </a:spcBef>
              <a:spcAft>
                <a:spcPts val="601"/>
              </a:spcAft>
              <a:buClr>
                <a:srgbClr val="F4EDD8"/>
              </a:buClr>
              <a:buSzPct val="70000"/>
              <a:buFont typeface="Wingdings 2" charset="2"/>
              <a:buChar char=""/>
            </a:pPr>
            <a:r>
              <a:rPr lang="en-US" sz="2800" b="0" strike="noStrike" spc="-1" dirty="0">
                <a:solidFill>
                  <a:srgbClr val="F7F1E2"/>
                </a:solidFill>
                <a:latin typeface="Goudy Old Style"/>
              </a:rPr>
              <a:t>#cells(GPU)/#cells(GPA) = 6.75 ≈ 7 ≈ time(GPA)/time(GPU) = 7.25</a:t>
            </a:r>
            <a:endParaRPr lang="en-US" sz="2800" b="0" strike="noStrike" spc="-1" dirty="0">
              <a:latin typeface="Arial"/>
            </a:endParaRPr>
          </a:p>
          <a:p>
            <a:pPr>
              <a:lnSpc>
                <a:spcPct val="110000"/>
              </a:lnSpc>
              <a:spcBef>
                <a:spcPts val="1199"/>
              </a:spcBef>
              <a:spcAft>
                <a:spcPts val="601"/>
              </a:spcAft>
            </a:pPr>
            <a:endParaRPr lang="en-US" sz="2800" b="0" strike="noStrike" spc="-1" dirty="0">
              <a:latin typeface="Arial"/>
            </a:endParaRPr>
          </a:p>
          <a:p>
            <a:pPr marL="343080" indent="-305280">
              <a:lnSpc>
                <a:spcPct val="110000"/>
              </a:lnSpc>
              <a:spcBef>
                <a:spcPts val="1199"/>
              </a:spcBef>
              <a:spcAft>
                <a:spcPts val="601"/>
              </a:spcAft>
              <a:buClr>
                <a:srgbClr val="F4EDD8"/>
              </a:buClr>
              <a:buSzPct val="70000"/>
              <a:buFont typeface="Wingdings 2" charset="2"/>
              <a:buChar char=""/>
            </a:pPr>
            <a:r>
              <a:rPr lang="en-US" sz="2800" b="0" strike="noStrike" spc="-1" dirty="0">
                <a:solidFill>
                  <a:srgbClr val="F7F1E2"/>
                </a:solidFill>
                <a:latin typeface="Goudy Old Style"/>
              </a:rPr>
              <a:t>Power(GPU)/Power(GPA) = 78  </a:t>
            </a:r>
            <a:r>
              <a:rPr lang="en-US" sz="2800" spc="-1" dirty="0">
                <a:solidFill>
                  <a:srgbClr val="F7F1E2"/>
                </a:solidFill>
                <a:latin typeface="Goudy Old Style"/>
              </a:rPr>
              <a:t>=&gt;</a:t>
            </a:r>
            <a:r>
              <a:rPr lang="en-US" sz="2800" b="0" strike="noStrike" spc="-1" dirty="0">
                <a:solidFill>
                  <a:srgbClr val="F7F1E2"/>
                </a:solidFill>
                <a:latin typeface="Goudy Old Style"/>
              </a:rPr>
              <a:t>  11x computation for the same energy</a:t>
            </a:r>
            <a:endParaRPr lang="en-US" sz="2800" b="0" strike="noStrike" spc="-1" dirty="0">
              <a:latin typeface="Arial"/>
            </a:endParaRPr>
          </a:p>
          <a:p>
            <a:pPr>
              <a:lnSpc>
                <a:spcPct val="110000"/>
              </a:lnSpc>
              <a:spcBef>
                <a:spcPts val="1199"/>
              </a:spcBef>
              <a:spcAft>
                <a:spcPts val="601"/>
              </a:spcAft>
            </a:pPr>
            <a:endParaRPr lang="en-US" sz="2800" b="0" strike="noStrike" spc="-1" dirty="0">
              <a:latin typeface="Arial"/>
            </a:endParaRPr>
          </a:p>
          <a:p>
            <a:pPr marL="343080" indent="-305280">
              <a:lnSpc>
                <a:spcPct val="110000"/>
              </a:lnSpc>
              <a:spcBef>
                <a:spcPts val="1199"/>
              </a:spcBef>
              <a:spcAft>
                <a:spcPts val="601"/>
              </a:spcAft>
              <a:buClr>
                <a:srgbClr val="F4EDD8"/>
              </a:buClr>
              <a:buSzPct val="70000"/>
              <a:buFont typeface="Wingdings 2" charset="2"/>
              <a:buChar char=""/>
            </a:pPr>
            <a:r>
              <a:rPr lang="en-US" sz="2800" b="0" strike="noStrike" spc="-1" dirty="0">
                <a:solidFill>
                  <a:srgbClr val="F7F1E2"/>
                </a:solidFill>
                <a:latin typeface="Goudy Old Style"/>
              </a:rPr>
              <a:t>Area(GPU)/Area(GPA) = 21  </a:t>
            </a:r>
            <a:r>
              <a:rPr lang="en-US" sz="2800" spc="-1" dirty="0">
                <a:solidFill>
                  <a:srgbClr val="F7F1E2"/>
                </a:solidFill>
                <a:latin typeface="Goudy Old Style"/>
              </a:rPr>
              <a:t>=&gt;</a:t>
            </a:r>
            <a:r>
              <a:rPr lang="en-US" sz="2800" b="0" strike="noStrike" spc="-1" dirty="0">
                <a:solidFill>
                  <a:srgbClr val="F7F1E2"/>
                </a:solidFill>
                <a:latin typeface="Goudy Old Style"/>
              </a:rPr>
              <a:t>  3x computation for the same area</a:t>
            </a:r>
            <a:endParaRPr lang="en-US" sz="2800" b="0" strike="noStrike" spc="-1" dirty="0">
              <a:latin typeface="Arial"/>
            </a:endParaRPr>
          </a:p>
          <a:p>
            <a:pPr>
              <a:lnSpc>
                <a:spcPct val="110000"/>
              </a:lnSpc>
              <a:spcBef>
                <a:spcPts val="1199"/>
              </a:spcBef>
              <a:spcAft>
                <a:spcPts val="601"/>
              </a:spcAft>
            </a:pPr>
            <a:endParaRPr lang="en-US" sz="2800" b="0" strike="noStrike" spc="-1" dirty="0">
              <a:latin typeface="Arial"/>
            </a:endParaRPr>
          </a:p>
          <a:p>
            <a:pPr marL="37080" algn="r">
              <a:lnSpc>
                <a:spcPct val="110000"/>
              </a:lnSpc>
              <a:spcBef>
                <a:spcPts val="380"/>
              </a:spcBef>
              <a:spcAft>
                <a:spcPts val="601"/>
              </a:spcAft>
              <a:tabLst>
                <a:tab pos="0" algn="l"/>
              </a:tabLst>
            </a:pPr>
            <a:endParaRPr lang="en-US" sz="2800" b="0" strike="noStrike" spc="-1" dirty="0">
              <a:latin typeface="Arial"/>
            </a:endParaRPr>
          </a:p>
          <a:p>
            <a:pPr marL="37080" algn="r">
              <a:lnSpc>
                <a:spcPct val="110000"/>
              </a:lnSpc>
              <a:spcBef>
                <a:spcPts val="581"/>
              </a:spcBef>
              <a:spcAft>
                <a:spcPts val="601"/>
              </a:spcAft>
              <a:tabLst>
                <a:tab pos="0" algn="l"/>
              </a:tabLst>
            </a:pPr>
            <a:endParaRPr lang="en-US" sz="2800" b="0" strike="noStrike" spc="-1" dirty="0">
              <a:latin typeface="Arial"/>
            </a:endParaRPr>
          </a:p>
          <a:p>
            <a:pPr marL="37080" algn="r">
              <a:lnSpc>
                <a:spcPct val="110000"/>
              </a:lnSpc>
              <a:spcBef>
                <a:spcPts val="621"/>
              </a:spcBef>
              <a:spcAft>
                <a:spcPts val="601"/>
              </a:spcAft>
              <a:tabLst>
                <a:tab pos="0" algn="l"/>
              </a:tabLst>
            </a:pPr>
            <a:endParaRPr lang="en-US" sz="2800" b="0" strike="noStrike" spc="-1" dirty="0">
              <a:latin typeface="Arial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A1A39F6-58CD-5A96-5DD3-5CD7ABF5B7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9</a:t>
            </a:fld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pth">
  <a:themeElements>
    <a:clrScheme name="Depth">
      <a:dk1>
        <a:sysClr val="windowText" lastClr="000000"/>
      </a:dk1>
      <a:lt1>
        <a:sysClr val="window" lastClr="FFFFFF"/>
      </a:lt1>
      <a:dk2>
        <a:srgbClr val="455F51"/>
      </a:dk2>
      <a:lt2>
        <a:srgbClr val="94D7E4"/>
      </a:lt2>
      <a:accent1>
        <a:srgbClr val="41AEBD"/>
      </a:accent1>
      <a:accent2>
        <a:srgbClr val="97E9D5"/>
      </a:accent2>
      <a:accent3>
        <a:srgbClr val="A2CF49"/>
      </a:accent3>
      <a:accent4>
        <a:srgbClr val="608F3D"/>
      </a:accent4>
      <a:accent5>
        <a:srgbClr val="F4DE3A"/>
      </a:accent5>
      <a:accent6>
        <a:srgbClr val="FCB11C"/>
      </a:accent6>
      <a:hlink>
        <a:srgbClr val="FBCA98"/>
      </a:hlink>
      <a:folHlink>
        <a:srgbClr val="D3B86D"/>
      </a:folHlink>
    </a:clrScheme>
    <a:fontScheme name="Depth">
      <a:maj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epth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pth" id="{7BEAFC2A-325C-49C4-AC08-2B765DA903F9}" vid="{1735E755-43E6-43AA-ABA2-C989ECC79AF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TM04033923[[fn=Depth]]</Template>
  <TotalTime>6742</TotalTime>
  <Words>1468</Words>
  <Application>Microsoft Office PowerPoint</Application>
  <PresentationFormat>Widescreen</PresentationFormat>
  <Paragraphs>180</Paragraphs>
  <Slides>21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31" baseType="lpstr">
      <vt:lpstr>Aptos</vt:lpstr>
      <vt:lpstr>Arial</vt:lpstr>
      <vt:lpstr>Corbel</vt:lpstr>
      <vt:lpstr>Goudy Old Style</vt:lpstr>
      <vt:lpstr>Times New Roman</vt:lpstr>
      <vt:lpstr>Twentieth Century</vt:lpstr>
      <vt:lpstr>Wingdings</vt:lpstr>
      <vt:lpstr>Wingdings 2</vt:lpstr>
      <vt:lpstr>Depth</vt:lpstr>
      <vt:lpstr>Document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Tools for profiling the code/app</vt:lpstr>
      <vt:lpstr>Trigger processor chain</vt:lpstr>
      <vt:lpstr>Expected usage in ATLAS: processing 1000+ VMMs output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 Lorem Ipsum</dc:title>
  <dc:subject/>
  <dc:creator>Gheorghe Stefan (23331)</dc:creator>
  <dc:description/>
  <cp:lastModifiedBy>Calin BIRA (77008)</cp:lastModifiedBy>
  <cp:revision>95</cp:revision>
  <dcterms:created xsi:type="dcterms:W3CDTF">2021-11-30T21:05:53Z</dcterms:created>
  <dcterms:modified xsi:type="dcterms:W3CDTF">2024-01-31T14:49:17Z</dcterms:modified>
  <dc:language>en-US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16.0000</vt:lpwstr>
  </property>
  <property fmtid="{D5CDD505-2E9C-101B-9397-08002B2CF9AE}" pid="3" name="ContentTypeId">
    <vt:lpwstr>0x01010079F111ED35F8CC479449609E8A0923A6</vt:lpwstr>
  </property>
  <property fmtid="{D5CDD505-2E9C-101B-9397-08002B2CF9AE}" pid="4" name="HiddenSlides">
    <vt:i4>0</vt:i4>
  </property>
  <property fmtid="{D5CDD505-2E9C-101B-9397-08002B2CF9AE}" pid="5" name="HyperlinksChanged">
    <vt:bool>false</vt:bool>
  </property>
  <property fmtid="{D5CDD505-2E9C-101B-9397-08002B2CF9AE}" pid="6" name="LinksUpToDate">
    <vt:bool>false</vt:bool>
  </property>
  <property fmtid="{D5CDD505-2E9C-101B-9397-08002B2CF9AE}" pid="7" name="MMClips">
    <vt:i4>0</vt:i4>
  </property>
  <property fmtid="{D5CDD505-2E9C-101B-9397-08002B2CF9AE}" pid="8" name="Notes">
    <vt:i4>0</vt:i4>
  </property>
  <property fmtid="{D5CDD505-2E9C-101B-9397-08002B2CF9AE}" pid="9" name="PresentationFormat">
    <vt:lpwstr>Widescreen</vt:lpwstr>
  </property>
  <property fmtid="{D5CDD505-2E9C-101B-9397-08002B2CF9AE}" pid="10" name="ScaleCrop">
    <vt:bool>false</vt:bool>
  </property>
  <property fmtid="{D5CDD505-2E9C-101B-9397-08002B2CF9AE}" pid="11" name="ShareDoc">
    <vt:bool>false</vt:bool>
  </property>
  <property fmtid="{D5CDD505-2E9C-101B-9397-08002B2CF9AE}" pid="12" name="Slides">
    <vt:i4>12</vt:i4>
  </property>
</Properties>
</file>