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98" r:id="rId2"/>
    <p:sldId id="257" r:id="rId3"/>
    <p:sldId id="287" r:id="rId4"/>
    <p:sldId id="301" r:id="rId5"/>
    <p:sldId id="302" r:id="rId6"/>
    <p:sldId id="351" r:id="rId7"/>
    <p:sldId id="288" r:id="rId8"/>
    <p:sldId id="289" r:id="rId9"/>
    <p:sldId id="290" r:id="rId10"/>
    <p:sldId id="299" r:id="rId11"/>
    <p:sldId id="350" r:id="rId12"/>
    <p:sldId id="283" r:id="rId13"/>
    <p:sldId id="294" r:id="rId14"/>
    <p:sldId id="295" r:id="rId15"/>
    <p:sldId id="296" r:id="rId16"/>
    <p:sldId id="297" r:id="rId17"/>
    <p:sldId id="349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32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95"/>
    <p:restoredTop sz="96132" autoAdjust="0"/>
  </p:normalViewPr>
  <p:slideViewPr>
    <p:cSldViewPr showGuides="1">
      <p:cViewPr varScale="1">
        <p:scale>
          <a:sx n="124" d="100"/>
          <a:sy n="124" d="100"/>
        </p:scale>
        <p:origin x="184" y="264"/>
      </p:cViewPr>
      <p:guideLst>
        <p:guide orient="horz" pos="4319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9D35A6A-5FF0-4F82-9B47-7675AC004EBF}" type="datetimeFigureOut">
              <a:rPr lang="en-US" smtClean="0"/>
              <a:t>2/1/24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FF1F7E-34D7-4577-98BD-A6883153D8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9113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143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22379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5510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590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2835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08304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17967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114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2912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DFF1F7E-34D7-4577-98BD-A6883153D8F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1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D8C84B-8E32-4B40-A102-4F9959119777}" type="datetimeFigureOut">
              <a:rPr lang="en-US" smtClean="0"/>
              <a:pPr/>
              <a:t>2/1/24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7D8975-ABB1-40A3-B7F4-D142137094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png"/><Relationship Id="rId7" Type="http://schemas.openxmlformats.org/officeDocument/2006/relationships/image" Target="../media/image3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421828/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maps.cern.ch/mapsearch/mapsearch.htm?loc=%5b'887/R-K47'%5d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hyperlink" Target="https://network.cern.ch/sc/fcgi/sc.fcgi?Action=SearchForDisplay&amp;DeviceName=cwo-hna348-h4a" TargetMode="External"/><Relationship Id="rId4" Type="http://schemas.openxmlformats.org/officeDocument/2006/relationships/hyperlink" Target="https://maps.cern.ch/mapsearch/mapsearch.htm?loc=%5b'887/1-A47'%5d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SHIP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hyperlink" Target="https://sps-schedule.web.cern.ch/sps-schedule/RadioProtectionDocuments/BufferzoneEHN1-english.pd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hyperlink" Target="https://sba.web.cern.ch/sb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gif"/><Relationship Id="rId5" Type="http://schemas.openxmlformats.org/officeDocument/2006/relationships/image" Target="../media/image6.png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sba.web.cern.ch/sba/BeamsAndAreas/H4/H4_presentation.html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1371600"/>
            <a:ext cx="7772400" cy="1470025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FF0000"/>
                </a:solidFill>
              </a:rPr>
              <a:t>DRD1-WG7: Common Test Facilities</a:t>
            </a:r>
          </a:p>
        </p:txBody>
      </p:sp>
      <p:pic>
        <p:nvPicPr>
          <p:cNvPr id="6" name="Picture 5" descr="A large factory with machinery&#10;&#10;Description automatically generated with medium confidence">
            <a:extLst>
              <a:ext uri="{FF2B5EF4-FFF2-40B4-BE49-F238E27FC236}">
                <a16:creationId xmlns:a16="http://schemas.microsoft.com/office/drawing/2014/main" id="{36CDD5D2-B3FE-8A73-88B1-2AF620A998A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729" r="12291" b="-3"/>
          <a:stretch/>
        </p:blipFill>
        <p:spPr>
          <a:xfrm>
            <a:off x="2570479" y="3048000"/>
            <a:ext cx="4003039" cy="3383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00653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6974"/>
            <a:ext cx="2286000" cy="1096962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3366FF"/>
                </a:solidFill>
              </a:rPr>
              <a:t>Moving tables &amp; supports</a:t>
            </a:r>
          </a:p>
        </p:txBody>
      </p:sp>
      <p:pic>
        <p:nvPicPr>
          <p:cNvPr id="4" name="Content Placeholder 3" descr="Lapp-setup-june2010.JPG"/>
          <p:cNvPicPr>
            <a:picLocks noGrp="1" noChangeAspect="1"/>
          </p:cNvPicPr>
          <p:nvPr>
            <p:ph idx="1"/>
          </p:nvPr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16" t="13336" r="-25116" b="13336"/>
          <a:stretch/>
        </p:blipFill>
        <p:spPr>
          <a:xfrm>
            <a:off x="914400" y="1143000"/>
            <a:ext cx="4295209" cy="2362200"/>
          </a:xfrm>
        </p:spPr>
      </p:pic>
      <p:pic>
        <p:nvPicPr>
          <p:cNvPr id="5" name="Picture 4" descr="IMG_2656.JP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" r="23243"/>
          <a:stretch/>
        </p:blipFill>
        <p:spPr>
          <a:xfrm>
            <a:off x="1828800" y="3657600"/>
            <a:ext cx="3119213" cy="3048000"/>
          </a:xfrm>
          <a:prstGeom prst="rect">
            <a:avLst/>
          </a:prstGeom>
        </p:spPr>
      </p:pic>
      <p:pic>
        <p:nvPicPr>
          <p:cNvPr id="7" name="Picture 6" descr="IMG_0081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47" r="-32947"/>
          <a:stretch/>
        </p:blipFill>
        <p:spPr>
          <a:xfrm>
            <a:off x="5486400" y="3581400"/>
            <a:ext cx="4368800" cy="3276600"/>
          </a:xfrm>
          <a:prstGeom prst="rect">
            <a:avLst/>
          </a:prstGeom>
        </p:spPr>
      </p:pic>
      <p:pic>
        <p:nvPicPr>
          <p:cNvPr id="10" name="Content Placeholder 5" descr="IMG_1962.JPG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13336" r="31447" b="13336"/>
          <a:stretch/>
        </p:blipFill>
        <p:spPr>
          <a:xfrm>
            <a:off x="4724400" y="228600"/>
            <a:ext cx="3927600" cy="3150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08933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D35D23-FB4F-8412-31C6-133AB50C7D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rgbClr val="FF0000"/>
                </a:solidFill>
              </a:rPr>
              <a:t>T</a:t>
            </a:r>
            <a:r>
              <a:rPr lang="en-GR" sz="2800" dirty="0">
                <a:solidFill>
                  <a:srgbClr val="FF0000"/>
                </a:solidFill>
              </a:rPr>
              <a:t>wo panels from the area to the CR</a:t>
            </a:r>
            <a:br>
              <a:rPr lang="en-GR" sz="2800" dirty="0">
                <a:solidFill>
                  <a:srgbClr val="FF0000"/>
                </a:solidFill>
              </a:rPr>
            </a:br>
            <a:r>
              <a:rPr lang="en-GR" sz="2800" dirty="0">
                <a:solidFill>
                  <a:srgbClr val="FF0000"/>
                </a:solidFill>
              </a:rPr>
              <a:t>(one on each side of GOLIATH)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1FE465-228A-D22E-760C-4F76B73A9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1057" y="1371600"/>
            <a:ext cx="4096743" cy="4754563"/>
          </a:xfrm>
        </p:spPr>
        <p:txBody>
          <a:bodyPr>
            <a:normAutofit/>
          </a:bodyPr>
          <a:lstStyle/>
          <a:p>
            <a:r>
              <a:rPr lang="en-GB" sz="2000" dirty="0">
                <a:solidFill>
                  <a:srgbClr val="0432FF"/>
                </a:solidFill>
                <a:effectLst/>
                <a:latin typeface="SymbolMT"/>
              </a:rPr>
              <a:t> </a:t>
            </a:r>
            <a:r>
              <a:rPr lang="en-GB" sz="2000" dirty="0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36xSVH </a:t>
            </a:r>
          </a:p>
          <a:p>
            <a:endParaRPr lang="en-GB" sz="2000" dirty="0">
              <a:solidFill>
                <a:srgbClr val="0432FF"/>
              </a:solidFill>
              <a:effectLst/>
            </a:endParaRPr>
          </a:p>
          <a:p>
            <a:r>
              <a:rPr lang="en-GB" sz="2000" dirty="0">
                <a:solidFill>
                  <a:srgbClr val="0432FF"/>
                </a:solidFill>
                <a:latin typeface="SymbolMT"/>
              </a:rPr>
              <a:t> </a:t>
            </a:r>
            <a:r>
              <a:rPr lang="en-GB" sz="2000" dirty="0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60xBNC </a:t>
            </a:r>
            <a:endParaRPr lang="en-GB" sz="2000" dirty="0">
              <a:solidFill>
                <a:srgbClr val="0432FF"/>
              </a:solidFill>
              <a:effectLst/>
            </a:endParaRPr>
          </a:p>
          <a:p>
            <a:endParaRPr lang="en-GB" sz="2000" dirty="0">
              <a:solidFill>
                <a:srgbClr val="0432FF"/>
              </a:solidFill>
              <a:latin typeface="SymbolMT"/>
            </a:endParaRPr>
          </a:p>
          <a:p>
            <a:r>
              <a:rPr lang="en-GB" sz="2000" dirty="0">
                <a:solidFill>
                  <a:srgbClr val="0432FF"/>
                </a:solidFill>
                <a:latin typeface="SymbolMT"/>
              </a:rPr>
              <a:t> </a:t>
            </a:r>
            <a:r>
              <a:rPr lang="en-GB" sz="2000" dirty="0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10 x RJ45 (Cat.6) </a:t>
            </a:r>
            <a:endParaRPr lang="en-GB" sz="2000" dirty="0">
              <a:solidFill>
                <a:srgbClr val="0432FF"/>
              </a:solidFill>
              <a:effectLst/>
            </a:endParaRPr>
          </a:p>
          <a:p>
            <a:endParaRPr lang="en-GB" sz="2000" dirty="0">
              <a:solidFill>
                <a:srgbClr val="0432FF"/>
              </a:solidFill>
              <a:effectLst/>
              <a:latin typeface="SymbolMT"/>
            </a:endParaRPr>
          </a:p>
          <a:p>
            <a:r>
              <a:rPr lang="en-GB" sz="2000" dirty="0">
                <a:solidFill>
                  <a:srgbClr val="0432FF"/>
                </a:solidFill>
                <a:effectLst/>
                <a:latin typeface="SymbolMT"/>
              </a:rPr>
              <a:t>  </a:t>
            </a:r>
            <a:r>
              <a:rPr lang="en-GB" sz="2000" dirty="0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5xSubD9&amp;2xSubD9(Profibus) </a:t>
            </a:r>
            <a:endParaRPr lang="en-GB" sz="2000" dirty="0">
              <a:solidFill>
                <a:srgbClr val="0432FF"/>
              </a:solidFill>
              <a:effectLst/>
            </a:endParaRPr>
          </a:p>
          <a:p>
            <a:endParaRPr lang="en-GB" sz="2000" dirty="0">
              <a:solidFill>
                <a:srgbClr val="0432FF"/>
              </a:solidFill>
              <a:latin typeface="SymbolMT"/>
            </a:endParaRPr>
          </a:p>
          <a:p>
            <a:r>
              <a:rPr lang="en-GB" sz="2000" dirty="0">
                <a:solidFill>
                  <a:srgbClr val="0432FF"/>
                </a:solidFill>
                <a:latin typeface="SymbolMT"/>
              </a:rPr>
              <a:t> </a:t>
            </a:r>
            <a:r>
              <a:rPr lang="en-GB" sz="2000" dirty="0">
                <a:solidFill>
                  <a:srgbClr val="0432FF"/>
                </a:solidFill>
                <a:effectLst/>
                <a:latin typeface="SymbolMT"/>
              </a:rPr>
              <a:t> </a:t>
            </a:r>
            <a:r>
              <a:rPr lang="en-GB" sz="2000" dirty="0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2 </a:t>
            </a:r>
            <a:r>
              <a:rPr lang="en-GB" sz="2000" dirty="0" err="1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xBurndy</a:t>
            </a:r>
            <a:r>
              <a:rPr lang="en-GB" sz="2000" dirty="0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   12,19&amp;28 </a:t>
            </a:r>
            <a:endParaRPr lang="en-GB" sz="2000" dirty="0">
              <a:solidFill>
                <a:srgbClr val="0432FF"/>
              </a:solidFill>
              <a:effectLst/>
            </a:endParaRPr>
          </a:p>
          <a:p>
            <a:endParaRPr lang="en-GB" sz="2000" dirty="0">
              <a:solidFill>
                <a:srgbClr val="0432FF"/>
              </a:solidFill>
              <a:latin typeface="SymbolMT"/>
            </a:endParaRPr>
          </a:p>
          <a:p>
            <a:r>
              <a:rPr lang="en-GB" sz="2000" dirty="0">
                <a:solidFill>
                  <a:srgbClr val="0432FF"/>
                </a:solidFill>
                <a:latin typeface="SymbolMT"/>
              </a:rPr>
              <a:t> </a:t>
            </a:r>
            <a:r>
              <a:rPr lang="en-GB" sz="2000" dirty="0">
                <a:solidFill>
                  <a:srgbClr val="0432FF"/>
                </a:solidFill>
                <a:effectLst/>
                <a:latin typeface="SymbolMT"/>
              </a:rPr>
              <a:t> </a:t>
            </a:r>
            <a:r>
              <a:rPr lang="en-GB" sz="2000" dirty="0">
                <a:solidFill>
                  <a:srgbClr val="0432FF"/>
                </a:solidFill>
                <a:effectLst/>
                <a:latin typeface="Calibri" panose="020F0502020204030204" pitchFamily="34" charset="0"/>
              </a:rPr>
              <a:t>2 x Burndy 19 for the DESY table </a:t>
            </a:r>
            <a:endParaRPr lang="en-GB" sz="2000" dirty="0">
              <a:solidFill>
                <a:srgbClr val="0432FF"/>
              </a:solidFill>
              <a:effectLst/>
            </a:endParaRPr>
          </a:p>
          <a:p>
            <a:endParaRPr lang="en-GR" sz="2000" dirty="0">
              <a:solidFill>
                <a:srgbClr val="0432FF"/>
              </a:solidFill>
            </a:endParaRPr>
          </a:p>
        </p:txBody>
      </p:sp>
      <p:pic>
        <p:nvPicPr>
          <p:cNvPr id="1025" name="Picture 1" descr="page1image55768064">
            <a:extLst>
              <a:ext uri="{FF2B5EF4-FFF2-40B4-BE49-F238E27FC236}">
                <a16:creationId xmlns:a16="http://schemas.microsoft.com/office/drawing/2014/main" id="{FE87C151-61D1-E10A-3EB7-91A603AF91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58560"/>
            <a:ext cx="4894857" cy="4867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42467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4"/>
          <p:cNvPicPr>
            <a:picLocks noChangeAspect="1" noChangeArrowheads="1"/>
          </p:cNvPicPr>
          <p:nvPr/>
        </p:nvPicPr>
        <p:blipFill rotWithShape="1">
          <a:blip r:embed="rId3" cstate="print"/>
          <a:srcRect t="10768" r="38275" b="10768"/>
          <a:stretch/>
        </p:blipFill>
        <p:spPr bwMode="auto">
          <a:xfrm>
            <a:off x="-11949" y="4996773"/>
            <a:ext cx="1851362" cy="1669856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Rectangle 33"/>
          <p:cNvSpPr/>
          <p:nvPr/>
        </p:nvSpPr>
        <p:spPr>
          <a:xfrm>
            <a:off x="128985" y="76200"/>
            <a:ext cx="71310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Semi permanent installation  EHN1-H4 (SPS North Area)</a:t>
            </a:r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4" cstate="print"/>
          <a:srcRect l="10698" t="47310" r="56742" b="15106"/>
          <a:stretch>
            <a:fillRect/>
          </a:stretch>
        </p:blipFill>
        <p:spPr bwMode="auto">
          <a:xfrm>
            <a:off x="3876184" y="5111419"/>
            <a:ext cx="1958445" cy="1585408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3"/>
          <p:cNvPicPr>
            <a:picLocks noChangeAspect="1" noChangeArrowheads="1"/>
          </p:cNvPicPr>
          <p:nvPr/>
        </p:nvPicPr>
        <p:blipFill>
          <a:blip r:embed="rId4" cstate="print"/>
          <a:srcRect l="60159" t="47310" r="10382" b="15106"/>
          <a:stretch>
            <a:fillRect/>
          </a:stretch>
        </p:blipFill>
        <p:spPr bwMode="auto">
          <a:xfrm>
            <a:off x="5886201" y="5111419"/>
            <a:ext cx="1771927" cy="1585408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Rectangle 45"/>
          <p:cNvSpPr/>
          <p:nvPr/>
        </p:nvSpPr>
        <p:spPr>
          <a:xfrm>
            <a:off x="4056652" y="4766296"/>
            <a:ext cx="279533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RD51 Trackers and SRS/APV25 DAQ</a:t>
            </a:r>
          </a:p>
        </p:txBody>
      </p:sp>
      <p:sp>
        <p:nvSpPr>
          <p:cNvPr id="47" name="Rectangle 46"/>
          <p:cNvSpPr/>
          <p:nvPr/>
        </p:nvSpPr>
        <p:spPr>
          <a:xfrm>
            <a:off x="128985" y="4752156"/>
            <a:ext cx="28194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RD51 DCS (Control and monitoring)</a:t>
            </a:r>
          </a:p>
        </p:txBody>
      </p:sp>
      <p:pic>
        <p:nvPicPr>
          <p:cNvPr id="52" name="Picture 5"/>
          <p:cNvPicPr>
            <a:picLocks noChangeAspect="1" noChangeArrowheads="1"/>
          </p:cNvPicPr>
          <p:nvPr/>
        </p:nvPicPr>
        <p:blipFill>
          <a:blip r:embed="rId5" cstate="print"/>
          <a:srcRect t="11258" b="7125"/>
          <a:stretch>
            <a:fillRect/>
          </a:stretch>
        </p:blipFill>
        <p:spPr bwMode="auto">
          <a:xfrm>
            <a:off x="3639627" y="1235981"/>
            <a:ext cx="5188014" cy="31344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3" name="TextBox 52"/>
          <p:cNvSpPr txBox="1"/>
          <p:nvPr/>
        </p:nvSpPr>
        <p:spPr>
          <a:xfrm>
            <a:off x="4694380" y="806073"/>
            <a:ext cx="41555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i="1" dirty="0">
                <a:solidFill>
                  <a:srgbClr val="0432FF"/>
                </a:solidFill>
              </a:rPr>
              <a:t>Infrastructures</a:t>
            </a:r>
            <a:r>
              <a:rPr lang="en-US" sz="1600" dirty="0">
                <a:solidFill>
                  <a:srgbClr val="0432FF"/>
                </a:solidFill>
              </a:rPr>
              <a:t> (gas, HV, LV, sensors,…)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84236" y="4996773"/>
            <a:ext cx="2005303" cy="171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4" name="Picture 53" descr="DSCN1596.JPG"/>
          <p:cNvPicPr>
            <a:picLocks noGrp="1" noChangeAspect="1"/>
          </p:cNvPicPr>
          <p:nvPr isPhoto="1"/>
        </p:nvPicPr>
        <p:blipFill>
          <a:blip r:embed="rId7" cstate="print">
            <a:lum/>
          </a:blip>
          <a:srcRect l="13636" r="22727"/>
          <a:stretch>
            <a:fillRect/>
          </a:stretch>
        </p:blipFill>
        <p:spPr>
          <a:xfrm>
            <a:off x="7709700" y="5122417"/>
            <a:ext cx="1310240" cy="1544212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Rectangle 54"/>
          <p:cNvSpPr/>
          <p:nvPr/>
        </p:nvSpPr>
        <p:spPr>
          <a:xfrm>
            <a:off x="7547728" y="4539601"/>
            <a:ext cx="16143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Mechanical support (Miranda)</a:t>
            </a:r>
          </a:p>
        </p:txBody>
      </p:sp>
      <p:pic>
        <p:nvPicPr>
          <p:cNvPr id="56" name="Picture 2"/>
          <p:cNvPicPr>
            <a:picLocks noChangeAspect="1" noChangeArrowheads="1"/>
          </p:cNvPicPr>
          <p:nvPr/>
        </p:nvPicPr>
        <p:blipFill rotWithShape="1"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4811" r="42659" b="-1"/>
          <a:stretch/>
        </p:blipFill>
        <p:spPr bwMode="auto">
          <a:xfrm>
            <a:off x="272776" y="2573995"/>
            <a:ext cx="2918720" cy="12475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8985" y="1255668"/>
            <a:ext cx="320630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>
                <a:solidFill>
                  <a:srgbClr val="0432FF"/>
                </a:solidFill>
              </a:rPr>
              <a:t>Internal </a:t>
            </a:r>
            <a:r>
              <a:rPr lang="en-US" dirty="0">
                <a:solidFill>
                  <a:srgbClr val="0432FF"/>
                </a:solidFill>
              </a:rPr>
              <a:t>(beam sharing between groups) and </a:t>
            </a:r>
            <a:r>
              <a:rPr lang="en-US" sz="2000" b="1" i="1" dirty="0">
                <a:solidFill>
                  <a:srgbClr val="0432FF"/>
                </a:solidFill>
              </a:rPr>
              <a:t>external</a:t>
            </a:r>
            <a:r>
              <a:rPr lang="en-US" dirty="0">
                <a:solidFill>
                  <a:srgbClr val="0432FF"/>
                </a:solidFill>
              </a:rPr>
              <a:t> (GIF++ and with any other parallel user) coordination</a:t>
            </a:r>
            <a:endParaRPr lang="en-GB" dirty="0">
              <a:solidFill>
                <a:srgbClr val="0432FF"/>
              </a:solidFill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143D25E4-B9C3-7336-CF15-41ADAF5A6DA1}"/>
              </a:ext>
            </a:extLst>
          </p:cNvPr>
          <p:cNvCxnSpPr/>
          <p:nvPr/>
        </p:nvCxnSpPr>
        <p:spPr>
          <a:xfrm>
            <a:off x="4419600" y="1981200"/>
            <a:ext cx="457200" cy="337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2A86BE4-BC7B-E958-B258-F8007ABDA155}"/>
              </a:ext>
            </a:extLst>
          </p:cNvPr>
          <p:cNvCxnSpPr>
            <a:cxnSpLocks/>
          </p:cNvCxnSpPr>
          <p:nvPr/>
        </p:nvCxnSpPr>
        <p:spPr>
          <a:xfrm>
            <a:off x="4419600" y="1981200"/>
            <a:ext cx="2057400" cy="3371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37DD6D8-5155-917D-513F-74E4085ED861}"/>
              </a:ext>
            </a:extLst>
          </p:cNvPr>
          <p:cNvCxnSpPr>
            <a:cxnSpLocks/>
          </p:cNvCxnSpPr>
          <p:nvPr/>
        </p:nvCxnSpPr>
        <p:spPr>
          <a:xfrm flipH="1">
            <a:off x="5029200" y="2057400"/>
            <a:ext cx="1822789" cy="2609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927AF72-F864-1531-43AD-18B63F374050}"/>
              </a:ext>
            </a:extLst>
          </p:cNvPr>
          <p:cNvCxnSpPr>
            <a:cxnSpLocks/>
          </p:cNvCxnSpPr>
          <p:nvPr/>
        </p:nvCxnSpPr>
        <p:spPr>
          <a:xfrm flipH="1">
            <a:off x="6477000" y="2057400"/>
            <a:ext cx="374989" cy="381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49744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 cstate="print">
            <a:grayscl/>
            <a:lum bright="40000" contrast="-40000"/>
          </a:blip>
          <a:srcRect/>
          <a:stretch>
            <a:fillRect/>
          </a:stretch>
        </p:blipFill>
        <p:spPr bwMode="auto">
          <a:xfrm>
            <a:off x="609600" y="762000"/>
            <a:ext cx="7658100" cy="577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95750" y="4576852"/>
            <a:ext cx="1143000" cy="830669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67350" y="4729252"/>
            <a:ext cx="922557" cy="833348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2048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1000" y="1219200"/>
            <a:ext cx="838200" cy="54286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48000" y="304800"/>
            <a:ext cx="777970" cy="55760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781800" y="1905000"/>
            <a:ext cx="2514600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+ EDH Request</a:t>
            </a:r>
          </a:p>
          <a:p>
            <a:r>
              <a:rPr lang="en-US" dirty="0">
                <a:solidFill>
                  <a:srgbClr val="0000FF"/>
                </a:solidFill>
              </a:rPr>
              <a:t>+ Validation of the card</a:t>
            </a:r>
          </a:p>
          <a:p>
            <a:r>
              <a:rPr lang="en-US" dirty="0">
                <a:solidFill>
                  <a:srgbClr val="0000FF"/>
                </a:solidFill>
              </a:rPr>
              <a:t>(see next slides)</a:t>
            </a:r>
          </a:p>
        </p:txBody>
      </p:sp>
      <p:sp>
        <p:nvSpPr>
          <p:cNvPr id="11" name="Down Arrow 10"/>
          <p:cNvSpPr/>
          <p:nvPr/>
        </p:nvSpPr>
        <p:spPr>
          <a:xfrm>
            <a:off x="3638550" y="838200"/>
            <a:ext cx="152400" cy="3048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Down Arrow 11"/>
          <p:cNvSpPr/>
          <p:nvPr/>
        </p:nvSpPr>
        <p:spPr>
          <a:xfrm flipV="1">
            <a:off x="3867150" y="838200"/>
            <a:ext cx="152400" cy="304800"/>
          </a:xfrm>
          <a:prstGeom prst="down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903519" y="26460"/>
            <a:ext cx="5263768" cy="861774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</a:rPr>
              <a:t>1. Valid CERN Dosimeter</a:t>
            </a:r>
          </a:p>
          <a:p>
            <a:r>
              <a:rPr lang="en-US" sz="1600" dirty="0">
                <a:solidFill>
                  <a:srgbClr val="0000FF"/>
                </a:solidFill>
              </a:rPr>
              <a:t>2. CERN Badge + Validated Access to Counting/Control Room</a:t>
            </a:r>
          </a:p>
          <a:p>
            <a:r>
              <a:rPr lang="en-US" sz="1600" dirty="0">
                <a:solidFill>
                  <a:srgbClr val="0000FF"/>
                </a:solidFill>
              </a:rPr>
              <a:t>3. Helmets and safety shoes for the experimental area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0" y="1295400"/>
            <a:ext cx="2467791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Counting/Control Room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019550" y="5715000"/>
            <a:ext cx="1952266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Experimental Area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0" y="3693"/>
            <a:ext cx="285336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</a:rPr>
              <a:t>What you need to </a:t>
            </a:r>
          </a:p>
          <a:p>
            <a:r>
              <a:rPr lang="en-US" sz="2400" dirty="0">
                <a:solidFill>
                  <a:srgbClr val="FF0000"/>
                </a:solidFill>
              </a:rPr>
              <a:t>access the Test Beam </a:t>
            </a:r>
          </a:p>
        </p:txBody>
      </p:sp>
      <p:pic>
        <p:nvPicPr>
          <p:cNvPr id="1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29400" y="4419600"/>
            <a:ext cx="777970" cy="557601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713769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1371600" y="990599"/>
            <a:ext cx="7391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https://edms.cern.ch/document/1421828/1</a:t>
            </a:r>
            <a:endParaRPr kumimoji="0" 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1900670"/>
            <a:ext cx="3436113" cy="258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1738745"/>
            <a:ext cx="4572000" cy="290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08794" y="4775537"/>
            <a:ext cx="621388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Online Reader to validate your access in: R1, R2, R3, EHN1</a:t>
            </a:r>
          </a:p>
          <a:p>
            <a:endParaRPr lang="en-US" sz="2000" dirty="0"/>
          </a:p>
          <a:p>
            <a:r>
              <a:rPr lang="en-US" sz="2000" dirty="0"/>
              <a:t>Ref. To previous link for more info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09600" y="6107668"/>
            <a:ext cx="80721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See next slide for the references to our Counting/Control Room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81000" y="381000"/>
            <a:ext cx="8122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ACCESS TO THE CONTROL/COUNTING ROOM:  To Be requested VIA EDH by each user</a:t>
            </a:r>
          </a:p>
        </p:txBody>
      </p:sp>
    </p:spTree>
    <p:extLst>
      <p:ext uri="{BB962C8B-B14F-4D97-AF65-F5344CB8AC3E}">
        <p14:creationId xmlns:p14="http://schemas.microsoft.com/office/powerpoint/2010/main" val="183352453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905000" y="4507706"/>
            <a:ext cx="44189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dirty="0"/>
              <a:t>Online </a:t>
            </a:r>
            <a:r>
              <a:rPr lang="fr-FR" sz="2400" dirty="0" err="1"/>
              <a:t>reader</a:t>
            </a:r>
            <a:r>
              <a:rPr lang="fr-FR" sz="2400" dirty="0"/>
              <a:t> @ R1, R2, R3, EHN1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365219" y="850106"/>
          <a:ext cx="8413561" cy="914400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11054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767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229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6283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9246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7661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211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61607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171450">
                <a:tc>
                  <a:txBody>
                    <a:bodyPr/>
                    <a:lstStyle/>
                    <a:p>
                      <a:r>
                        <a:rPr lang="en-US" sz="1400" b="1"/>
                        <a:t>SBA zone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/>
                        <a:t>Room number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/>
                        <a:t>User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Terminal</a:t>
                      </a:r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/>
                        <a:t>Phone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/>
                        <a:t>Barrack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/>
                        <a:t>Building / Office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b="1" dirty="0"/>
                        <a:t>Host Name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r>
                        <a:rPr lang="en-US" sz="1400" dirty="0"/>
                        <a:t>H4-134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hlinkClick r:id="rId3"/>
                        </a:rPr>
                        <a:t>887/R-K47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H4A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H4A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76282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/>
                        <a:t>HNA-348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>
                          <a:hlinkClick r:id="rId4"/>
                        </a:rPr>
                        <a:t>887/1-A47</a:t>
                      </a:r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hlinkClick r:id="rId5"/>
                        </a:rPr>
                        <a:t>cwo-hna348-h4a</a:t>
                      </a:r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145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2145" y="1928812"/>
            <a:ext cx="8499710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381000" y="228600"/>
            <a:ext cx="304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Our Counting/Control  Room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81000" y="5638800"/>
            <a:ext cx="3366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End Date: 1 week more suggested</a:t>
            </a:r>
          </a:p>
        </p:txBody>
      </p:sp>
    </p:spTree>
    <p:extLst>
      <p:ext uri="{BB962C8B-B14F-4D97-AF65-F5344CB8AC3E}">
        <p14:creationId xmlns:p14="http://schemas.microsoft.com/office/powerpoint/2010/main" val="12285198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495300" y="762000"/>
            <a:ext cx="8153400" cy="3200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any export of material from the CERN Experimental Area halls/buildings 157 (East Area), 193 (AD), 887 (EHN1), 888 (EHN2), 911 (ECN3) to an external destination must be: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registered in EDH using the Shipping Request form 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rgbClr val="80008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  <a:hlinkClick r:id="rId3"/>
              </a:rPr>
              <a:t>https://edh.cern.ch/Document/SHIP</a:t>
            </a: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1400" dirty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EDH Shipping Requests issued from the above mentioned areas (also for material declared as non-radioactive by the owner) are automatically forwarded to the relevant Radiation Protection Officer that will proceed with the compulsory radiological control before authorizing the transport.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 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Please note that this procedure also applies to material/goods belonging to external institutes as well as if the material is transported afterwards by the owner itself (e.g. CERN transport services not required in the EDH form).</a:t>
            </a:r>
            <a:endParaRPr kumimoji="0" lang="en-US" sz="1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6135469"/>
            <a:ext cx="86868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u="sng">
                <a:hlinkClick r:id="rId4"/>
              </a:rPr>
              <a:t>https</a:t>
            </a:r>
            <a:r>
              <a:rPr lang="en-GB" u="sng" dirty="0">
                <a:hlinkClick r:id="rId4"/>
              </a:rPr>
              <a:t>://sps-schedule.web.cern.ch/sps-schedule/RadioProtectionDocuments/BufferzoneEHN1-english.pdf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4248150"/>
            <a:ext cx="20574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4267200"/>
            <a:ext cx="2537460" cy="1520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28600" y="228600"/>
            <a:ext cx="76937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Material leaving the experimental area… just to keep in mind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81600" y="3962400"/>
            <a:ext cx="3733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</a:rPr>
              <a:t>We will take care of this but keep in mind that you cannot simply leave the area with your equipments without having RP check</a:t>
            </a:r>
          </a:p>
          <a:p>
            <a:endParaRPr lang="en-US" sz="2000" dirty="0">
              <a:solidFill>
                <a:srgbClr val="C00000"/>
              </a:solidFill>
            </a:endParaRPr>
          </a:p>
          <a:p>
            <a:r>
              <a:rPr lang="en-US" sz="2000" dirty="0">
                <a:solidFill>
                  <a:srgbClr val="C00000"/>
                </a:solidFill>
              </a:rPr>
              <a:t>New procedure, i.e. possible delay</a:t>
            </a:r>
          </a:p>
        </p:txBody>
      </p:sp>
    </p:spTree>
    <p:extLst>
      <p:ext uri="{BB962C8B-B14F-4D97-AF65-F5344CB8AC3E}">
        <p14:creationId xmlns:p14="http://schemas.microsoft.com/office/powerpoint/2010/main" val="28723373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8BB83B81-407F-C9FE-EA35-84E99D68A2F1}"/>
              </a:ext>
            </a:extLst>
          </p:cNvPr>
          <p:cNvSpPr txBox="1"/>
          <p:nvPr/>
        </p:nvSpPr>
        <p:spPr>
          <a:xfrm>
            <a:off x="985295" y="1069096"/>
            <a:ext cx="5924791" cy="51244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100" b="1" dirty="0">
                <a:solidFill>
                  <a:srgbClr val="0432FF"/>
                </a:solidFill>
                <a:latin typeface="Calibri" panose="020F0502020204030204" pitchFamily="34" charset="0"/>
              </a:rPr>
              <a:t>Physics start ISOLDE                     April 8</a:t>
            </a:r>
            <a:r>
              <a:rPr lang="en-GB" sz="2100" b="1" baseline="30000" dirty="0">
                <a:solidFill>
                  <a:srgbClr val="0432FF"/>
                </a:solidFill>
                <a:latin typeface="Calibri" panose="020F0502020204030204" pitchFamily="34" charset="0"/>
              </a:rPr>
              <a:t>th</a:t>
            </a:r>
            <a:endParaRPr lang="en-GB" sz="2400" dirty="0">
              <a:solidFill>
                <a:srgbClr val="0432FF"/>
              </a:solidFill>
              <a:latin typeface="Times New Roman" panose="02020603050405020304" pitchFamily="18" charset="0"/>
            </a:endParaRPr>
          </a:p>
          <a:p>
            <a:r>
              <a:rPr lang="en-GB" sz="2100" b="1" dirty="0">
                <a:solidFill>
                  <a:srgbClr val="0432FF"/>
                </a:solidFill>
                <a:latin typeface="Calibri" panose="020F0502020204030204" pitchFamily="34" charset="0"/>
              </a:rPr>
              <a:t>Physics start </a:t>
            </a:r>
            <a:r>
              <a:rPr lang="en-GB" sz="2100" b="1" dirty="0" err="1">
                <a:solidFill>
                  <a:srgbClr val="0432FF"/>
                </a:solidFill>
                <a:latin typeface="Calibri" panose="020F0502020204030204" pitchFamily="34" charset="0"/>
              </a:rPr>
              <a:t>nTOF</a:t>
            </a:r>
            <a:r>
              <a:rPr lang="en-GB" sz="2100" b="1" dirty="0">
                <a:solidFill>
                  <a:srgbClr val="0432FF"/>
                </a:solidFill>
                <a:latin typeface="Calibri" panose="020F0502020204030204" pitchFamily="34" charset="0"/>
              </a:rPr>
              <a:t>                        March 25</a:t>
            </a:r>
            <a:r>
              <a:rPr lang="en-GB" sz="2100" b="1" baseline="30000" dirty="0">
                <a:solidFill>
                  <a:srgbClr val="0432FF"/>
                </a:solidFill>
                <a:latin typeface="Calibri" panose="020F0502020204030204" pitchFamily="34" charset="0"/>
              </a:rPr>
              <a:t>th</a:t>
            </a:r>
            <a:endParaRPr lang="en-GB" sz="2400" dirty="0">
              <a:solidFill>
                <a:srgbClr val="0432FF"/>
              </a:solidFill>
              <a:latin typeface="Times New Roman" panose="02020603050405020304" pitchFamily="18" charset="0"/>
            </a:endParaRPr>
          </a:p>
          <a:p>
            <a:r>
              <a:rPr lang="en-GB" sz="2100" b="1" dirty="0">
                <a:solidFill>
                  <a:srgbClr val="0432FF"/>
                </a:solidFill>
                <a:latin typeface="Calibri" panose="020F0502020204030204" pitchFamily="34" charset="0"/>
              </a:rPr>
              <a:t>Physics start PS EA                        March 18</a:t>
            </a:r>
            <a:r>
              <a:rPr lang="en-GB" sz="2100" b="1" baseline="30000" dirty="0">
                <a:solidFill>
                  <a:srgbClr val="0432FF"/>
                </a:solidFill>
                <a:latin typeface="Calibri" panose="020F0502020204030204" pitchFamily="34" charset="0"/>
              </a:rPr>
              <a:t>th</a:t>
            </a:r>
            <a:endParaRPr lang="en-GB" sz="2400" dirty="0">
              <a:solidFill>
                <a:srgbClr val="0432FF"/>
              </a:solidFill>
              <a:latin typeface="Times New Roman" panose="02020603050405020304" pitchFamily="18" charset="0"/>
            </a:endParaRPr>
          </a:p>
          <a:p>
            <a:r>
              <a:rPr lang="en-GB" sz="2100" b="1" dirty="0">
                <a:solidFill>
                  <a:srgbClr val="FF0000"/>
                </a:solidFill>
                <a:latin typeface="Calibri" panose="020F0502020204030204" pitchFamily="34" charset="0"/>
              </a:rPr>
              <a:t>Physics start SPS NA protons      April 10</a:t>
            </a:r>
            <a:r>
              <a:rPr lang="en-GB" sz="2100" b="1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th</a:t>
            </a:r>
            <a:endParaRPr lang="en-GB" sz="2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en-GB" sz="2100" b="1" dirty="0">
                <a:solidFill>
                  <a:srgbClr val="0432FF"/>
                </a:solidFill>
                <a:latin typeface="Calibri" panose="020F0502020204030204" pitchFamily="34" charset="0"/>
              </a:rPr>
              <a:t>Physics start ELENA                     April 22</a:t>
            </a:r>
            <a:r>
              <a:rPr lang="en-GB" sz="2100" b="1" baseline="30000" dirty="0">
                <a:solidFill>
                  <a:srgbClr val="0432FF"/>
                </a:solidFill>
                <a:latin typeface="Calibri" panose="020F0502020204030204" pitchFamily="34" charset="0"/>
              </a:rPr>
              <a:t>nd</a:t>
            </a:r>
            <a:endParaRPr lang="en-GB" sz="2400" dirty="0">
              <a:solidFill>
                <a:srgbClr val="0432FF"/>
              </a:solidFill>
              <a:latin typeface="Times New Roman" panose="02020603050405020304" pitchFamily="18" charset="0"/>
            </a:endParaRPr>
          </a:p>
          <a:p>
            <a:r>
              <a:rPr lang="en-GB" sz="2100" b="1" dirty="0">
                <a:solidFill>
                  <a:srgbClr val="FF0000"/>
                </a:solidFill>
                <a:latin typeface="Calibri" panose="020F0502020204030204" pitchFamily="34" charset="0"/>
              </a:rPr>
              <a:t>Stop protons SPS NA                   September 26</a:t>
            </a:r>
            <a:r>
              <a:rPr lang="en-GB" sz="2100" b="1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th</a:t>
            </a:r>
            <a:endParaRPr lang="en-GB" sz="2400" dirty="0">
              <a:solidFill>
                <a:srgbClr val="FF0000"/>
              </a:solidFill>
              <a:latin typeface="Times New Roman" panose="02020603050405020304" pitchFamily="18" charset="0"/>
            </a:endParaRPr>
          </a:p>
          <a:p>
            <a:r>
              <a:rPr lang="en-GB" sz="2100" b="1" dirty="0">
                <a:solidFill>
                  <a:srgbClr val="0432FF"/>
                </a:solidFill>
                <a:latin typeface="Calibri" panose="020F0502020204030204" pitchFamily="34" charset="0"/>
              </a:rPr>
              <a:t>Pb Ion physics start SPS NA        September 30</a:t>
            </a:r>
            <a:r>
              <a:rPr lang="en-GB" sz="2100" b="1" baseline="30000" dirty="0">
                <a:solidFill>
                  <a:srgbClr val="0432FF"/>
                </a:solidFill>
                <a:latin typeface="Calibri" panose="020F0502020204030204" pitchFamily="34" charset="0"/>
              </a:rPr>
              <a:t>th</a:t>
            </a:r>
            <a:endParaRPr lang="en-GB" sz="2400" dirty="0">
              <a:solidFill>
                <a:srgbClr val="0432FF"/>
              </a:solidFill>
              <a:latin typeface="Times New Roman" panose="02020603050405020304" pitchFamily="18" charset="0"/>
            </a:endParaRPr>
          </a:p>
          <a:p>
            <a:r>
              <a:rPr lang="en-GB" sz="2100" b="1" dirty="0">
                <a:solidFill>
                  <a:srgbClr val="0432FF"/>
                </a:solidFill>
                <a:latin typeface="Calibri" panose="020F0502020204030204" pitchFamily="34" charset="0"/>
              </a:rPr>
              <a:t>Stop physics beams to AD,</a:t>
            </a:r>
            <a:endParaRPr lang="en-GB" sz="2400" dirty="0">
              <a:solidFill>
                <a:srgbClr val="0432FF"/>
              </a:solidFill>
              <a:latin typeface="Times New Roman" panose="02020603050405020304" pitchFamily="18" charset="0"/>
            </a:endParaRPr>
          </a:p>
          <a:p>
            <a:r>
              <a:rPr lang="en-GB" sz="2100" b="1" dirty="0">
                <a:solidFill>
                  <a:srgbClr val="0432FF"/>
                </a:solidFill>
                <a:latin typeface="Calibri" panose="020F0502020204030204" pitchFamily="34" charset="0"/>
              </a:rPr>
              <a:t>PS EA, SPS NA, ISOLDE, </a:t>
            </a:r>
            <a:r>
              <a:rPr lang="en-GB" sz="2100" b="1" dirty="0" err="1">
                <a:solidFill>
                  <a:srgbClr val="0432FF"/>
                </a:solidFill>
                <a:latin typeface="Calibri" panose="020F0502020204030204" pitchFamily="34" charset="0"/>
              </a:rPr>
              <a:t>nTOF</a:t>
            </a:r>
            <a:r>
              <a:rPr lang="en-GB" sz="2100" b="1" dirty="0">
                <a:solidFill>
                  <a:srgbClr val="0432FF"/>
                </a:solidFill>
                <a:latin typeface="Calibri" panose="020F0502020204030204" pitchFamily="34" charset="0"/>
              </a:rPr>
              <a:t>    October 28</a:t>
            </a:r>
            <a:r>
              <a:rPr lang="en-GB" sz="2100" b="1" baseline="30000" dirty="0">
                <a:solidFill>
                  <a:srgbClr val="0432FF"/>
                </a:solidFill>
                <a:latin typeface="Calibri" panose="020F0502020204030204" pitchFamily="34" charset="0"/>
              </a:rPr>
              <a:t>th</a:t>
            </a:r>
          </a:p>
          <a:p>
            <a:endParaRPr lang="en-GB" sz="2100" b="1" baseline="30000" dirty="0">
              <a:solidFill>
                <a:srgbClr val="0432FF"/>
              </a:solidFill>
              <a:latin typeface="Calibri" panose="020F0502020204030204" pitchFamily="34" charset="0"/>
            </a:endParaRPr>
          </a:p>
          <a:p>
            <a:endParaRPr lang="en-GB" sz="2100" b="1" baseline="30000" dirty="0">
              <a:solidFill>
                <a:srgbClr val="0432FF"/>
              </a:solidFill>
              <a:latin typeface="Calibri" panose="020F0502020204030204" pitchFamily="34" charset="0"/>
            </a:endParaRPr>
          </a:p>
          <a:p>
            <a:endParaRPr lang="en-GB" sz="2100" b="1" baseline="30000" dirty="0">
              <a:solidFill>
                <a:srgbClr val="0432FF"/>
              </a:solidFill>
              <a:latin typeface="Calibri" panose="020F0502020204030204" pitchFamily="34" charset="0"/>
            </a:endParaRPr>
          </a:p>
          <a:p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requests by Friday December 22</a:t>
            </a:r>
            <a:r>
              <a:rPr lang="en-GB" sz="2400" b="1" baseline="30000" dirty="0">
                <a:solidFill>
                  <a:srgbClr val="FF0000"/>
                </a:solidFill>
                <a:latin typeface="Calibri" panose="020F0502020204030204" pitchFamily="34" charset="0"/>
              </a:rPr>
              <a:t>nd</a:t>
            </a:r>
            <a:r>
              <a:rPr lang="en-GB" sz="2400" b="1" dirty="0">
                <a:solidFill>
                  <a:srgbClr val="FF0000"/>
                </a:solidFill>
                <a:latin typeface="Calibri" panose="020F0502020204030204" pitchFamily="34" charset="0"/>
              </a:rPr>
              <a:t> 2023</a:t>
            </a:r>
          </a:p>
          <a:p>
            <a:endParaRPr lang="en-GB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endParaRPr lang="en-GB" sz="2400" b="1" dirty="0">
              <a:solidFill>
                <a:srgbClr val="FF0000"/>
              </a:solidFill>
              <a:latin typeface="Calibri" panose="020F0502020204030204" pitchFamily="34" charset="0"/>
            </a:endParaRPr>
          </a:p>
          <a:p>
            <a:r>
              <a:rPr lang="en-GB" sz="2400" b="1" dirty="0">
                <a:solidFill>
                  <a:srgbClr val="0432FF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We requested </a:t>
            </a:r>
            <a:r>
              <a:rPr lang="en-GB" sz="24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3 periods </a:t>
            </a:r>
            <a:r>
              <a:rPr lang="en-GB" sz="2400" b="1" dirty="0">
                <a:solidFill>
                  <a:srgbClr val="0432FF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of </a:t>
            </a:r>
            <a:r>
              <a:rPr lang="en-GB" sz="2400" b="1" dirty="0">
                <a:solidFill>
                  <a:srgbClr val="FF0000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2 weeks </a:t>
            </a:r>
            <a:r>
              <a:rPr lang="en-GB" sz="2400" b="1" dirty="0">
                <a:solidFill>
                  <a:srgbClr val="0432FF"/>
                </a:solidFill>
                <a:highlight>
                  <a:srgbClr val="FFFF00"/>
                </a:highlight>
                <a:latin typeface="Calibri" panose="020F0502020204030204" pitchFamily="34" charset="0"/>
              </a:rPr>
              <a:t>each</a:t>
            </a:r>
            <a:endParaRPr lang="en-GB" sz="2400" dirty="0">
              <a:solidFill>
                <a:srgbClr val="0432FF"/>
              </a:solidFill>
              <a:highlight>
                <a:srgbClr val="FFFF00"/>
              </a:highlight>
              <a:latin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903B51-0F73-CA83-B6CF-0CA1A17A093B}"/>
              </a:ext>
            </a:extLst>
          </p:cNvPr>
          <p:cNvSpPr txBox="1"/>
          <p:nvPr/>
        </p:nvSpPr>
        <p:spPr>
          <a:xfrm>
            <a:off x="1710160" y="228600"/>
            <a:ext cx="506103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R" sz="4500" b="1" dirty="0">
                <a:solidFill>
                  <a:srgbClr val="FF0000"/>
                </a:solidFill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4022226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>
            <a:extLst>
              <a:ext uri="{FF2B5EF4-FFF2-40B4-BE49-F238E27FC236}">
                <a16:creationId xmlns:a16="http://schemas.microsoft.com/office/drawing/2014/main" id="{414D47C6-94D8-EE1F-7B9A-A52ABF08204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909" b="15909"/>
          <a:stretch/>
        </p:blipFill>
        <p:spPr bwMode="auto">
          <a:xfrm>
            <a:off x="-17929" y="68580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8" descr="A map of a city&#10;&#10;Description automatically generated">
            <a:extLst>
              <a:ext uri="{FF2B5EF4-FFF2-40B4-BE49-F238E27FC236}">
                <a16:creationId xmlns:a16="http://schemas.microsoft.com/office/drawing/2014/main" id="{229BB6B3-3001-795B-2C52-3B78F03ECB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3400" y="-762000"/>
            <a:ext cx="10840453" cy="883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8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blogs.uslhc.us/wp-content/uploads/2011/04/CERN-Accel-Comple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"/>
            <a:ext cx="3505200" cy="316928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174" name="Picture 6" descr="http://slap.web.cern.ch/slap/images/sp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57200"/>
            <a:ext cx="3106822" cy="32004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Oval 8"/>
          <p:cNvSpPr/>
          <p:nvPr/>
        </p:nvSpPr>
        <p:spPr>
          <a:xfrm>
            <a:off x="1752600" y="838200"/>
            <a:ext cx="609600" cy="533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391400" y="609600"/>
            <a:ext cx="609600" cy="5334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533400" y="3775672"/>
            <a:ext cx="7750881" cy="2320329"/>
            <a:chOff x="3450519" y="5161003"/>
            <a:chExt cx="5693481" cy="1392194"/>
          </a:xfrm>
        </p:grpSpPr>
        <p:pic>
          <p:nvPicPr>
            <p:cNvPr id="7177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 b="29730"/>
            <a:stretch>
              <a:fillRect/>
            </a:stretch>
          </p:blipFill>
          <p:spPr bwMode="auto">
            <a:xfrm>
              <a:off x="3450519" y="5161003"/>
              <a:ext cx="5693481" cy="1392194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Oval 10"/>
            <p:cNvSpPr/>
            <p:nvPr/>
          </p:nvSpPr>
          <p:spPr>
            <a:xfrm>
              <a:off x="4346094" y="5501638"/>
              <a:ext cx="1219200" cy="53340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4" name="Curved Connector 13"/>
          <p:cNvCxnSpPr>
            <a:stCxn id="9" idx="6"/>
            <a:endCxn id="10" idx="1"/>
          </p:cNvCxnSpPr>
          <p:nvPr/>
        </p:nvCxnSpPr>
        <p:spPr>
          <a:xfrm flipV="1">
            <a:off x="2362200" y="687715"/>
            <a:ext cx="5118474" cy="417185"/>
          </a:xfrm>
          <a:prstGeom prst="curvedConnector4">
            <a:avLst>
              <a:gd name="adj1" fmla="val 49128"/>
              <a:gd name="adj2" fmla="val 17352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urved Connector 13"/>
          <p:cNvCxnSpPr>
            <a:stCxn id="10" idx="5"/>
            <a:endCxn id="11" idx="6"/>
          </p:cNvCxnSpPr>
          <p:nvPr/>
        </p:nvCxnSpPr>
        <p:spPr>
          <a:xfrm rot="5400000">
            <a:off x="3800542" y="676715"/>
            <a:ext cx="3723014" cy="4499354"/>
          </a:xfrm>
          <a:prstGeom prst="curvedConnector2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2" descr="Figure 1: Synoptical diagram of the North Area beam lines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24400" y="2667000"/>
            <a:ext cx="3124200" cy="2062076"/>
          </a:xfrm>
          <a:prstGeom prst="rect">
            <a:avLst/>
          </a:prstGeom>
          <a:ln w="28575">
            <a:solidFill>
              <a:srgbClr val="C0000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4" name="Oval 33"/>
          <p:cNvSpPr/>
          <p:nvPr/>
        </p:nvSpPr>
        <p:spPr>
          <a:xfrm>
            <a:off x="5577840" y="2834640"/>
            <a:ext cx="441960" cy="44196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2895600" y="5486400"/>
            <a:ext cx="2114681" cy="36933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Building 887 – EHN1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4C240D0-4A20-CDEB-A295-493F4D605EF2}"/>
              </a:ext>
            </a:extLst>
          </p:cNvPr>
          <p:cNvSpPr txBox="1"/>
          <p:nvPr/>
        </p:nvSpPr>
        <p:spPr>
          <a:xfrm>
            <a:off x="2001377" y="6343135"/>
            <a:ext cx="2923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7"/>
              </a:rPr>
              <a:t>https://sba.web.cern.ch/sba/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05681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blueprint of a building&#10;&#10;Description automatically generated">
            <a:extLst>
              <a:ext uri="{FF2B5EF4-FFF2-40B4-BE49-F238E27FC236}">
                <a16:creationId xmlns:a16="http://schemas.microsoft.com/office/drawing/2014/main" id="{4DB22266-7F04-A5B7-56F3-D2F96B8DEA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533400"/>
            <a:ext cx="7772400" cy="540688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DBE8581-AAFC-7AEA-C957-FA6375D1E32F}"/>
              </a:ext>
            </a:extLst>
          </p:cNvPr>
          <p:cNvSpPr txBox="1"/>
          <p:nvPr/>
        </p:nvSpPr>
        <p:spPr>
          <a:xfrm>
            <a:off x="1143000" y="6019800"/>
            <a:ext cx="6955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https://sba.web.cern.ch/sba/BeamsAndAreas/H4/H4_presentation.html</a:t>
            </a:r>
            <a:endParaRPr lang="en-GB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4E8E6590-9F2A-C41F-B893-BBA372F5F685}"/>
              </a:ext>
            </a:extLst>
          </p:cNvPr>
          <p:cNvSpPr/>
          <p:nvPr/>
        </p:nvSpPr>
        <p:spPr>
          <a:xfrm>
            <a:off x="3810000" y="2057400"/>
            <a:ext cx="838200" cy="9906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R"/>
          </a:p>
        </p:txBody>
      </p:sp>
    </p:spTree>
    <p:extLst>
      <p:ext uri="{BB962C8B-B14F-4D97-AF65-F5344CB8AC3E}">
        <p14:creationId xmlns:p14="http://schemas.microsoft.com/office/powerpoint/2010/main" val="3494534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40C7A5A8-0B00-D956-1CD3-999AB5C1F71C}"/>
              </a:ext>
            </a:extLst>
          </p:cNvPr>
          <p:cNvGrpSpPr/>
          <p:nvPr/>
        </p:nvGrpSpPr>
        <p:grpSpPr>
          <a:xfrm>
            <a:off x="-101007" y="1559687"/>
            <a:ext cx="9268047" cy="5298313"/>
            <a:chOff x="0" y="1292107"/>
            <a:chExt cx="9268047" cy="5298313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7FA1D73D-7B15-F3CE-5AAC-B14728A07C0C}"/>
                </a:ext>
              </a:extLst>
            </p:cNvPr>
            <p:cNvGrpSpPr/>
            <p:nvPr/>
          </p:nvGrpSpPr>
          <p:grpSpPr>
            <a:xfrm>
              <a:off x="0" y="1292107"/>
              <a:ext cx="9268047" cy="5298313"/>
              <a:chOff x="-47847" y="1905000"/>
              <a:chExt cx="9268047" cy="5298313"/>
            </a:xfrm>
          </p:grpSpPr>
          <p:pic>
            <p:nvPicPr>
              <p:cNvPr id="7" name="Picture 6" descr="A map of a building&#10;&#10;Description automatically generated">
                <a:extLst>
                  <a:ext uri="{FF2B5EF4-FFF2-40B4-BE49-F238E27FC236}">
                    <a16:creationId xmlns:a16="http://schemas.microsoft.com/office/drawing/2014/main" id="{E2C1C692-E781-7524-F027-8F68C854FC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7847" y="1905000"/>
                <a:ext cx="9268047" cy="5298313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522DD90E-3700-84DB-26BB-21542B5A6E82}"/>
                  </a:ext>
                </a:extLst>
              </p:cNvPr>
              <p:cNvSpPr txBox="1"/>
              <p:nvPr/>
            </p:nvSpPr>
            <p:spPr>
              <a:xfrm>
                <a:off x="1828800" y="3657600"/>
                <a:ext cx="1143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sz="2000" b="1" dirty="0">
                    <a:solidFill>
                      <a:srgbClr val="FF0000"/>
                    </a:solidFill>
                  </a:rPr>
                  <a:t>entrance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78BEAF4-F567-E0B1-872F-C22522B9E9CC}"/>
                  </a:ext>
                </a:extLst>
              </p:cNvPr>
              <p:cNvSpPr txBox="1"/>
              <p:nvPr/>
            </p:nvSpPr>
            <p:spPr>
              <a:xfrm rot="18847080">
                <a:off x="4330812" y="3935527"/>
                <a:ext cx="27715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solidFill>
                      <a:srgbClr val="FF0000"/>
                    </a:solidFill>
                  </a:rPr>
                  <a:t>B</a:t>
                </a:r>
                <a:r>
                  <a:rPr lang="en-GR" sz="2400" b="1" dirty="0">
                    <a:solidFill>
                      <a:srgbClr val="FF0000"/>
                    </a:solidFill>
                  </a:rPr>
                  <a:t>eam area 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ED05D01E-75F2-9BC0-5898-38D9E70DE89A}"/>
                  </a:ext>
                </a:extLst>
              </p:cNvPr>
              <p:cNvSpPr txBox="1"/>
              <p:nvPr/>
            </p:nvSpPr>
            <p:spPr>
              <a:xfrm>
                <a:off x="4863200" y="3288268"/>
                <a:ext cx="623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b="1" dirty="0">
                    <a:solidFill>
                      <a:srgbClr val="002060"/>
                    </a:solidFill>
                  </a:rPr>
                  <a:t>gas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5B41EE71-2276-4724-D82B-9BBB1EBABC04}"/>
                  </a:ext>
                </a:extLst>
              </p:cNvPr>
              <p:cNvSpPr txBox="1"/>
              <p:nvPr/>
            </p:nvSpPr>
            <p:spPr>
              <a:xfrm>
                <a:off x="5651204" y="2754868"/>
                <a:ext cx="9781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b="1" dirty="0">
                    <a:solidFill>
                      <a:srgbClr val="002060"/>
                    </a:solidFill>
                  </a:rPr>
                  <a:t>storage</a:t>
                </a: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84783170-74DC-B33C-1952-8F6A54246BF6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257800" y="2514600"/>
                <a:ext cx="762000" cy="369332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878FE1B0-F4AC-6E48-CAD1-C24E86E62E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9200" y="2807732"/>
                <a:ext cx="0" cy="545068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6" name="Picture 11" descr="Goliath Magnet">
              <a:extLst>
                <a:ext uri="{FF2B5EF4-FFF2-40B4-BE49-F238E27FC236}">
                  <a16:creationId xmlns:a16="http://schemas.microsoft.com/office/drawing/2014/main" id="{BF40F67F-68B7-7996-E41F-B2270D9F916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lum/>
            </a:blip>
            <a:srcRect/>
            <a:stretch>
              <a:fillRect/>
            </a:stretch>
          </p:blipFill>
          <p:spPr bwMode="auto">
            <a:xfrm>
              <a:off x="4011072" y="5047972"/>
              <a:ext cx="882254" cy="771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8344449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10C860-FC88-12AF-38D1-91EBF78506E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26">
            <a:extLst>
              <a:ext uri="{FF2B5EF4-FFF2-40B4-BE49-F238E27FC236}">
                <a16:creationId xmlns:a16="http://schemas.microsoft.com/office/drawing/2014/main" id="{A4D69D73-D93B-77DB-67C5-97FCA2B65B6F}"/>
              </a:ext>
            </a:extLst>
          </p:cNvPr>
          <p:cNvGrpSpPr/>
          <p:nvPr/>
        </p:nvGrpSpPr>
        <p:grpSpPr>
          <a:xfrm>
            <a:off x="-101007" y="1559687"/>
            <a:ext cx="9268047" cy="5298313"/>
            <a:chOff x="0" y="1292107"/>
            <a:chExt cx="9268047" cy="5298313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D59A797-A8BF-DAA9-E22E-9430B5FA95F8}"/>
                </a:ext>
              </a:extLst>
            </p:cNvPr>
            <p:cNvGrpSpPr/>
            <p:nvPr/>
          </p:nvGrpSpPr>
          <p:grpSpPr>
            <a:xfrm>
              <a:off x="0" y="1292107"/>
              <a:ext cx="9268047" cy="5298313"/>
              <a:chOff x="-47847" y="1905000"/>
              <a:chExt cx="9268047" cy="5298313"/>
            </a:xfrm>
          </p:grpSpPr>
          <p:pic>
            <p:nvPicPr>
              <p:cNvPr id="7" name="Picture 6" descr="A map of a building&#10;&#10;Description automatically generated">
                <a:extLst>
                  <a:ext uri="{FF2B5EF4-FFF2-40B4-BE49-F238E27FC236}">
                    <a16:creationId xmlns:a16="http://schemas.microsoft.com/office/drawing/2014/main" id="{B929C16D-BE05-622A-3B43-8A6F6E771F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47847" y="1905000"/>
                <a:ext cx="9268047" cy="5298313"/>
              </a:xfrm>
              <a:prstGeom prst="rect">
                <a:avLst/>
              </a:prstGeom>
            </p:spPr>
          </p:pic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646D39B-086F-81FF-3C80-87C84B3A951C}"/>
                  </a:ext>
                </a:extLst>
              </p:cNvPr>
              <p:cNvSpPr txBox="1"/>
              <p:nvPr/>
            </p:nvSpPr>
            <p:spPr>
              <a:xfrm>
                <a:off x="1828800" y="3657600"/>
                <a:ext cx="114300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sz="2000" b="1" dirty="0">
                    <a:solidFill>
                      <a:srgbClr val="FF0000"/>
                    </a:solidFill>
                  </a:rPr>
                  <a:t>entrance</a:t>
                </a: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9F4648E0-1A9C-AE55-BB0C-11CD0A02AC78}"/>
                  </a:ext>
                </a:extLst>
              </p:cNvPr>
              <p:cNvSpPr txBox="1"/>
              <p:nvPr/>
            </p:nvSpPr>
            <p:spPr>
              <a:xfrm rot="18847080">
                <a:off x="4330812" y="3935527"/>
                <a:ext cx="27715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2400" b="1" dirty="0">
                    <a:solidFill>
                      <a:srgbClr val="FF0000"/>
                    </a:solidFill>
                  </a:rPr>
                  <a:t>B</a:t>
                </a:r>
                <a:r>
                  <a:rPr lang="en-GR" sz="2400" b="1" dirty="0">
                    <a:solidFill>
                      <a:srgbClr val="FF0000"/>
                    </a:solidFill>
                  </a:rPr>
                  <a:t>eam area 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A0C08B4-6035-16BD-C2DA-650E9F76A3D6}"/>
                  </a:ext>
                </a:extLst>
              </p:cNvPr>
              <p:cNvSpPr txBox="1"/>
              <p:nvPr/>
            </p:nvSpPr>
            <p:spPr>
              <a:xfrm>
                <a:off x="4863200" y="3288268"/>
                <a:ext cx="6232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b="1" dirty="0">
                    <a:solidFill>
                      <a:srgbClr val="002060"/>
                    </a:solidFill>
                  </a:rPr>
                  <a:t>gas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1432D5F-7E13-62F5-00A7-B361C93FB1F0}"/>
                  </a:ext>
                </a:extLst>
              </p:cNvPr>
              <p:cNvSpPr txBox="1"/>
              <p:nvPr/>
            </p:nvSpPr>
            <p:spPr>
              <a:xfrm>
                <a:off x="5651204" y="2754868"/>
                <a:ext cx="97819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b="1" dirty="0">
                    <a:solidFill>
                      <a:srgbClr val="002060"/>
                    </a:solidFill>
                  </a:rPr>
                  <a:t>storage</a:t>
                </a:r>
              </a:p>
            </p:txBody>
          </p: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60978745-008F-B47C-66DE-F0C1F1BA010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5257800" y="2514600"/>
                <a:ext cx="762000" cy="369332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Arrow Connector 15">
                <a:extLst>
                  <a:ext uri="{FF2B5EF4-FFF2-40B4-BE49-F238E27FC236}">
                    <a16:creationId xmlns:a16="http://schemas.microsoft.com/office/drawing/2014/main" id="{04A2741B-216C-0EAE-7B69-60A50E24A23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029200" y="2807732"/>
                <a:ext cx="0" cy="545068"/>
              </a:xfrm>
              <a:prstGeom prst="straightConnector1">
                <a:avLst/>
              </a:prstGeom>
              <a:ln w="38100">
                <a:solidFill>
                  <a:srgbClr val="00206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6" name="Picture 11" descr="Goliath Magnet">
              <a:extLst>
                <a:ext uri="{FF2B5EF4-FFF2-40B4-BE49-F238E27FC236}">
                  <a16:creationId xmlns:a16="http://schemas.microsoft.com/office/drawing/2014/main" id="{646319AE-EC7F-A2D9-585B-8BFED600EE0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lum/>
            </a:blip>
            <a:srcRect/>
            <a:stretch>
              <a:fillRect/>
            </a:stretch>
          </p:blipFill>
          <p:spPr bwMode="auto">
            <a:xfrm>
              <a:off x="4011072" y="5047972"/>
              <a:ext cx="882254" cy="771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C9C48C2-D297-5E94-CC13-243EEC67E692}"/>
              </a:ext>
            </a:extLst>
          </p:cNvPr>
          <p:cNvGrpSpPr/>
          <p:nvPr/>
        </p:nvGrpSpPr>
        <p:grpSpPr>
          <a:xfrm>
            <a:off x="-86830" y="-35587"/>
            <a:ext cx="10784953" cy="4819986"/>
            <a:chOff x="-12405" y="0"/>
            <a:chExt cx="10784953" cy="4819986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503C3EEB-2530-2D7D-CD3C-2033758E724C}"/>
                </a:ext>
              </a:extLst>
            </p:cNvPr>
            <p:cNvGrpSpPr/>
            <p:nvPr/>
          </p:nvGrpSpPr>
          <p:grpSpPr>
            <a:xfrm>
              <a:off x="-12405" y="0"/>
              <a:ext cx="10784953" cy="4819986"/>
              <a:chOff x="-1583669" y="-19386"/>
              <a:chExt cx="10784953" cy="4819986"/>
            </a:xfrm>
          </p:grpSpPr>
          <p:pic>
            <p:nvPicPr>
              <p:cNvPr id="5" name="Picture 4" descr="A blue square in a blue square&#10;&#10;Description automatically generated">
                <a:extLst>
                  <a:ext uri="{FF2B5EF4-FFF2-40B4-BE49-F238E27FC236}">
                    <a16:creationId xmlns:a16="http://schemas.microsoft.com/office/drawing/2014/main" id="{5712A1E6-9702-E8E4-E821-89CD5AFDCE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-1583669" y="-19386"/>
                <a:ext cx="10784953" cy="4819986"/>
              </a:xfrm>
              <a:prstGeom prst="rect">
                <a:avLst/>
              </a:prstGeom>
            </p:spPr>
          </p:pic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258AD16C-5D84-DE74-C19E-60901EA597C5}"/>
                  </a:ext>
                </a:extLst>
              </p:cNvPr>
              <p:cNvSpPr/>
              <p:nvPr/>
            </p:nvSpPr>
            <p:spPr>
              <a:xfrm rot="2670750">
                <a:off x="2817287" y="1308132"/>
                <a:ext cx="1077106" cy="1885143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R"/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C0B1F3A-C289-3093-2120-6BE995443C7B}"/>
                  </a:ext>
                </a:extLst>
              </p:cNvPr>
              <p:cNvSpPr txBox="1"/>
              <p:nvPr/>
            </p:nvSpPr>
            <p:spPr>
              <a:xfrm>
                <a:off x="2318082" y="1042098"/>
                <a:ext cx="1396802" cy="7786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R" sz="2000" b="1" dirty="0">
                    <a:solidFill>
                      <a:srgbClr val="FF0000"/>
                    </a:solidFill>
                  </a:rPr>
                  <a:t>Control</a:t>
                </a:r>
              </a:p>
              <a:p>
                <a:r>
                  <a:rPr lang="en-GR" sz="2000" b="1" dirty="0">
                    <a:solidFill>
                      <a:srgbClr val="FF0000"/>
                    </a:solidFill>
                  </a:rPr>
                  <a:t>Rooms</a:t>
                </a:r>
              </a:p>
            </p:txBody>
          </p:sp>
        </p:grp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744769B1-E588-AF23-F3C2-1266B665FE26}"/>
                </a:ext>
              </a:extLst>
            </p:cNvPr>
            <p:cNvSpPr txBox="1"/>
            <p:nvPr/>
          </p:nvSpPr>
          <p:spPr>
            <a:xfrm rot="18847080">
              <a:off x="3656039" y="3109427"/>
              <a:ext cx="277152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2400" b="1" dirty="0">
                  <a:solidFill>
                    <a:srgbClr val="FF0000"/>
                  </a:solidFill>
                </a:rPr>
                <a:t>B</a:t>
              </a:r>
              <a:r>
                <a:rPr lang="en-GR" sz="2400" b="1" dirty="0">
                  <a:solidFill>
                    <a:srgbClr val="FF0000"/>
                  </a:solidFill>
                </a:rPr>
                <a:t>eam area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69287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AutoShape 2" descr="data:image/jpeg;base64,/9j/4AAQSkZJRgABAQAAAQABAAD/2wCEAAkGBhMSERUUExQWFRUVGBoaGRgXGBgYHBcbGhgYGBcXGBgYHSYeFxolGhgUHy8gJCcpLCwsFh4xNTAqNScrLCkBCQoKDgwOGg8PGiwkHyQvLCwsLCwsLCwsLCwsLCwsLCksKSwsLCwsLCwsLCwsKSwsLCwsLCwsLCwsLCwsLCwsLP/AABEIAMIBAwMBIgACEQEDEQH/xAAbAAACAgMBAAAAAAAAAAAAAAAEBQMGAAECB//EAEIQAAECBAQCBwUFBwQCAwEAAAECEQADBCEFEjFBUWEGEyIycYGRQqGxwdEjUmLh8AcUFXKCkqIzU7LxFsJEc9IX/8QAGQEAAwEBAQAAAAAAAAAAAAAAAQIDAAQF/8QALREAAgIBAwMCBQQDAQAAAAAAAAECESEDEjETQVEiMgRSYXGRgbHB8EKh0RT/2gAMAwEAAhEDEQA/ALbIxOTlCU/ZhrJUClhsATrENcgMkFgcw87p0inUHTJGRKZjFLMkqDOAALnR4sFPiedSUrYHKht3APxtHh7Wj1BvKl847vxPrGU57I8I6VEti8GtnKw+8aTmGhiRAvGZtI2xAszrVbmNIURofjGFUbBEDYg2b69XGOGJu5HhHRMdJNoGxGs0mYYh6k5ioG58CPQ2EEJjfCFelHwayNCjulB/pb4GNlSf9sep+sRLrR1wltqgqfwLNE+SEfw8Hyl+F/w1gs8KPdQkc3V8DaIpCSHzoC+GU5fcXeGBaOIV/C6Xyr8GsAnUiCFDIrtggubizWKfGE9TgqxKXLly5bFKglypwSC3eB35xaWjShFNLRjp+1fuaxBQTOokISpKiEISklIzAFKQDpeEdPIROrjplSozL2KlWCQ27AJ/tMXCqkM6gztd9Cw3+sUSmp0dX25alqJJzJU2ujdkg8fOOjhWZZwC4pLafMH4lf8AJUE4bLAlrVxb4mB5lMtRByrv94OTezkBiYKmYLVmWBLSwY5gqx7xINxwh7WMmoK6ASB1JXuVH0sYYdKbpkp+9USh7yflCjBJk+mlBAlOBzS978b+kdV+NFa5BXLUgS5mdTvdgQGcDcwf8rAuKLqwiodIr1yQH7Mgn+5Z+kOJPSanV7TeIPyeK3iVSibXTFJUMvVy0guzm5LN4xooLGWKVhlyVJS+ZSikWY6BOnkfdFURTq2LM4ZuZiwU1IZ88EEtKcub3J0PG/8AxheuWy1DgVD3mKQw6Flkgw2Qr94lAkEZxtwv8oOIzYlL/DLJ9SYzCUPUI5BR/wATG6BGfEl8AhKfVifnDPn9ALgu6U84jUnWJlGxttAyRe+sSaKmwI1EuWMhaCeZdIaZKVJkIlqUQQxc73IDM+409mJellfMlVCTLmFBCEsWsSL723gCXWPUkhwCkgkOwzXKhzzXiTHJS0ThnAWhsyHOZJS1y/iNDForbQmJEqOnOIJ+6ockD5Q96NdMqifMKJqkSwzuUt5XMUqfNzrJSkAE7Cw3YcI5yngYMkmuB46S+Y9FrOl85FLNnJCcyF5QkjvDME5rF9C/lFcl/tXqPakI/wAhFeJI2PvjJc7mfWAopLKD0LeJFsk/tVXvJT/cfpBaP2n8ZI8l/lFUwel66aEEqAZSmTdRypKsqQdVFmHjD+Z0SALZlurMU9lJCcstC2mKBsTmYeXFo5tXV0oS2yN0q5YeP2nIGso+Sx9I7/8A6xIGsqYPApPzhNSdEFzFKSCzTJiHMvUIyBKv6lLSOVztHI6IpU2RaC/VvnlpTlExKlg3PaICdBe8L19BPLA9N9mO5X7WaXdM0f0j6wZK/apRHeYPFH0jzYS0boR6CN/u8o6oT6H6x1bNPwwdHU8o9UoMelT5wXLVmBQUhvFyIfLqcneBGm3HTSPGjSpEhDBhnUQxIY6cXgukx+fLP+qtVgGWorDB2HadtTE3p28MK05Vk9MqukchDBcwJfi4+UcSelNIf/kS/wC4CPNukNb1kuXMUACQrTSym3irKclhvDw0VLJKb2uj3xGMyVd2YhX8pf4RBV47LSOz2i4DX3LE6ba+UeZypiqenShFjMTMUpQN+yGSLadpTny4R3hil9WSVqPbQnvHdyd+YhOmuTN0epUeJS1KS8xLOHcjR7vFjNPTLuFSj/bfxEeWisRKbM5zZQBc3Jbc84YyKyUqwZyw/XGHSSXAjy+S9z8Bp1BioJf7qyB8WhZUdBCe7Ofg7/ER55OnTDPCQpk5i4ABs5LX5ARd6CRJUEvmS5YMVD4HlCNw8DepdyCr6HTkCwUr+UhXuJBhLUUikFliclvvSZvxAIMXNGCpPdmr8pkTHCZg0nTB/U/xhWo9rGU33POqlUtQAKkEJLjNLWk+ZyO3J2iDqJSUlaS+WwFmBOnPW8egzsBUrWavzA+IhdUdCTM1W99x+cKt154HuJVsLwwKBJqOqUW3IfXV2HDjqYX1ErLMUCrMxPa+9pfzi9K6IzGbMk/02+cKKvobOSokSiofgUn4FopCUryK9tYK1Sz1oWVIRnISbcjqY76OzF/vE2YqVM7V+ynMQwAuBfhtvDmnwadJUpXUzQ4IugnnbK8GyekHUgCYgjs530OUlnZrX2iuXwhbSN/xqWezmKVGwCkqSf8AIQVKO8NgrrZTkFlA6t6wokQhRBAEZGCMgBPFcKm/bEi4SHAvq4PxjjEcRyzyRmBDhnfW7DYDlB2G0aEzsyXAa/qk/WAa5Etc5blmJDi/zjptOV/QhFSwjYxVR1H+KfpG1Yqvh/in6RpNMkaLf+k8I2uQLEKB8iGhfT4Oza6NJxYgm3uEaOKbt/iI4RT37ybk8fXSMTSLX2UpJJ0uLwaiK24q/wCDmXi/4Q7MCAxDF3BG+0SJxY37Sw7E3JdtCb3if/xWpTrJV5MfgeYjpWATgCepXo75TaC+mziWtqnCsbUWecvUHtFeouD7hGkY6QoEzVliDqq+UFIv/KVDwMQz8PmSw6kKSD95JAPK+sAzVIOob+U/KMtOHgP/AKZ/1DEYjJfsvZ9bPe3oLQRR1lMO+halEWaYEgF/5S8JaOWjN3xfQEEa+DiGC8LJFsvrGkop0dOnKc43Y0k4hSBLLlzM794TABfTslJ+Manz6cjsmYL7lKnHCzGFn8PUGCsvmfpfaMm0yE7El9gr4lvhCVHsU3SXKJq6ozBKUKUrkwA+JeOKOXlOUXWbFX3fDidb8oMp1SDKCW6lYsVC4WH0U+hvttxg6nwuWFoAWM6kEi7B1JIcOACNd4zdKjmfutEc6UV06ZgJASqaG/CVygPmYa4XIBkyXPemufAMH90T0EtcpBQksgcdwVHYPs0WPAKYThlmolEJYZyVAqLObBLNpfeIylikaiv9IPs1JygkFN1XLXNuURYCoKU5vlY+cemSeiqAHQB/SokcPhEVT0QQQfs033Byn1EDqemqFpXZ5/RpzVTjRObzdg/u98XWhH2Ms/zH3GBv/EBJdctKyeD5vjBKZoSmWkuClJcG2wG8QkVQaWOX19A/0jtVYtDBKiL331gemnAlIfYn3tHc9IcX1V8BAs1BUnGJua7Eeh1YfOJzi6h7Pv8AygaTK7I8j8YIWkG0FyYKRica/CfV40Mav3fh9Yj6gQOZbEwN8g7UHHHkg7+kcVOKyVhloCh+JL/EGF8yTYmBJdzfjBWrJG2IcTa+SJZCQ1iwDs7fWEEiDqhDIVAUoRWMnLkKVBEajnNGRQJ5CKklKwAHSl35OLe6F8qnDdshWe9tnHHjEstC0mcCkhRRo17lg0LkBSTkUCkvoQxjpS5o579WSQyRDCjwTrEZsxF/1vAqpcP8IT9iPP4wkpOjqnFRWBBRIAmoJJYLS+9goPY2PhF8TWUk2YpXVqRMQ6s8pDJUAzlUsOE8yIoshPaT4j4xdei2I08lZWpSs2UpyEMzs53ewA9YXUtmmkjJHSmVMmup5YLFLsQQ1sxGmxaLLKrApJsFBXodfWPMcbRLTUTBKYS37ID2Fi14kw3F5sn/AE1MOBuPQwj0k8o5+o1yXrpHh5q0JS5QxJfV7NFLV+zKd/uo9DDvCMXqpxclKUfeMsFzwA3+UP5eH1Kw7E88gHuzfpoVaktPCZmup2KJL/ZxOSQesQQCDoob+EcY1gs+WXbsjcBw/NtPOL0E1BWmX2EqO8xJAPvtw3g9WBVra058liM9eTy2GNQ4R4+yuIjkrXxFo9GxjoVNKFLWiSMoKiZZUFMNbaHzijYpRpQvKCSG34ueEWhqKRVSviwFSyHc6j37Q5qccUnLKyIUlLEOkO4GUF9efnCeb3gOYgmsSTNJ1YD4AxZpHI22yzUOJKmyz1gCkvbKShQ8xbncRYMCqUJGVK1A6tMJPpdorPR2V9mSA5u44iwPneGVHlWTlLlPZKdCOHltHJPui0S+0mJgXcp8IYSMbXuQvkRp6RRpdeqWANHOirpLa+cG03SdSUgLCkgDVNxx20idDOi7y8blEsrMg+o/KJZwQtPYAm8gR84o83HwspT1gLuUiyXLORYF7RJSVJTe45j6i3wgUCh5PoEJUBkmSlGwUGY3FmBI1aO5uFTgUkMsJe3dJf3Qtl48pRR9oF5VAgFj7STqPCLDT9JkmyhlI1OogUa2QpnkABUtYP8AKWDDiHEQ1GJJQHVbxt8YeyqxKh2SD4fSJQXGnlC7bYNxVVdIZP8AuI/uT9Y4/jso+0/gQX98G4z0GoqlzNp05j7SOwr1TY+cUfF/2IpuaWepJGiZoceS0sR6GKrTg+XX6A3y8Fk/iyed4g/iqM1nPgDHmuKdCMVkWKFzE8UK6wfUeYEK6TDJ/WdoKYG4BKSQ9xyij+Gh2l/fyKtWfeJ7JOxJK0EfIxwiKD0SpJgqpmYLEspOUFRUACpLDXUCL+hEJs2YstGW5WdtGR0GjcEY8WFcpaJiyp1AAAvp2nHzibo7QiZUPPGZORRcqIBIFg4IO8DLp+rlzEniPiNo4p5uVg7pu4t4eR/KOiWYtRIwjbyeoUGHSFJCTIlsGYlIUSHTqd7GF3ThMumRLEqWlIUVi1thw8YqdLj0+UGTOORgwtt3QxFmPwiGt6S1E0ALXmbRwkt7vCObT0pLl2dOzyL5c7KoKOgL21tBs7E5MwXzA7GB5UxayEMDmLaDfhaIKuhTKJScwU9wpLEHg0dSruT1lJ5Ri13Jd+fGDsLpetWE6A3PgLmAEM1rtr4w2wOYylH8J+IjTdI5IrNM9FwWlSlILD8I+6Nmh5NxkJASkOo6CKhQYroH4Q2wupBUVbu0eTd22eg41hDb9wXOAMxfMAAWiWbImyg6ZoI4L+RjhNeBuBHYoxMVnXcbDh4wu9rkDimLxjU1SViYlBCgR2X0IYvfWPHkSiZiUFwSoAu7i99bx7yukktdKQOOkVLpH0ekVAIQTm2U2nC+pHKOjR1kmxNu0oWM4GJMySc4V1hBI3TdJIPHXXlAcg9tT8vkIslT0bqEEHNnyoUncEuxNj9YSyaFSFK61CkKUXY8Nm5R2qdrk5nGmM8PBTK7O4V7yw87QxmYVmly7ZV5k9sG5dXDV7384VZwOrLWCVn0L/WLBLqHEsDZafNgT5aRKTZRInpcMnJLFWeWRdxmO/geHGMqKJKe6vL+uB0hxKquzHNbKStLtf8AW8T3MaiuzEkEEpCw+qf18xE1JVgdxTbkKHw/RhNjOdNSkJKk5Ul2LahZS7WPdhlSzc6RnCVWe4bblDvgAea7t5lS77qTqODMzCxg2RWZm6tWu1vf/wBQnlOVDKvburfmPlx2gqSsOesSQ4bMLj1FwNtN4DCP5U1abultylT5eZbbnDP/AMgWhKTmBBtsQrk8VmRJUlJZRD3c3sCNxrqfdEapoWtpiXS9lsR6lOp8eEIH7l6pOkqVHtJKT6iGMupQvulPzjzhaACAmdlJDjMCX3AfMH9PSCEVC/bKUnYgkP7m98bIHFHoa5P6/OBKvCpM0faS0q5kB/7hcRUZPSRaDl6wksTlsX0304w4pek4LBaMr/d1P65QU6F2sWVWEyJM0iUVZrZklyE7hiRf3xIkRNiVeiasZAcqXFwznduPjESYN2USpHOSMjt4yGCeD4jPJKgoELcODswZuLwPIU/60j13pF0epahKpuUZksCoBncEhxZ7A35NFHrOiYS+QkK8D77xVfEwXplhko6M3lZK8ZXM+sdCV4wRNwKcFNmDkc9vKOTgc8e18fpFOpD5kVqXyMnwmT9proiYfSWuJ6GsTPVLp6lyCUpROHflOWD/AO5LD903GxEM+h+CpdSp6lHVLAsMqksp7O7GxBgyZ0Mp0kTJc2YoomJCkkpt2wAbJ05wvUjYkvsD4Bg6eqWhYBUla0qfQlJIsdoHxKjNOGSCUl1HiLFLcD3ocSpPUGY5UUrWpRzbZtfARH0kqkqliwNlf+o98SUnu+4lYFuF4klwFHgx+UOaLELljoT8YpolhraPaJEYuqWq+nH5wupoKS9JSGrT9R6LJru0kng8PKbEg2sUGkxQLCCCC6W83I+UOJFVr4Rwz02pJHRFrbZYUzzOXeyBt+t4cSFpSAAPCKxh9eEpH68YPXiGVLjU+6Eb3OgbaVjWurJYDLY8mc/lFWxTo8KghSUrS2hF7a7w5wqjCu2suo3D/rWHSFNrDKezgG3dyeZ4h0bWAALMkp7QINyHPOzwwUjtI8b/ANpi6YriUkBlBz90X+PdiuroStWZEtQA0DvtzEXjq2vUS2eDiYexEa5nY3PKOqmWpIZSSPGOqenUoHKknwDxRMBTsQq3rGF3SCX2ZKg3+UN6dQypCksySxG+lz6++FdfQKFcsrSQ6SzhtAz38IPpqa6GJDj5jaKSrAq4DKeSnrlZSe6dW2Vl/ODZOtxttxhZk7SmS7IDkcSQSfjBNDM3CsptYwjQRmtJSkZVa82NvduYBlzFZrqJD9q7OBqkjTazAaQTPnklIUl7ajmeHhC1SwqahjoDbxhAksqeFkggrckkBgUnV03vz15jeN5VJfIt29k2PpoYDNX9oRlFruLH130gzMlW7E8W/wCj42MNZjtNX/uJCTsrT36cI2rFshJuACe1YgjQhuH5xGmnckKuNuHor5GBKmlSJSlhNhncocHvK1SXtzGkNhmTaHXR6fnlBWYrdSi6tWdhDlMKcBlZZMsN7PBvdDZowyN5Y3GnjIJgTFaMGXMKe0heUKAsUFIVa3skKVfm8Vdc4AhKhdYs5LuBfzcGL5SyQCuUWD8r75Vcw7XiqYlQAKOZwpBNkh8pNwQ7Ok+5+GnJOO9FNKe0qNbjC0TSEyswGhzEagH4/CID0gm/7H+aosMqTNKbyr7c7W1EJBSYjoFq9E/SK6cYvEopV9QTm7uMmQo6QTUX6kAHio/raC8L6SzCtMvqwkLmAkhRcaA34NtHNNQ1ypiULndWFe0pIIHomAhWVKKjIqdmKCXDJuADfS40jpUYvCr/AGQbfL/ga1HS1apebqwVOzNZiHJJ92kV/F8QTnKeq7I07ahrcsNg8SLm1OTvKK8xBIa6WHJm3iaYuqKz1ayEvYW05OPOGilHx+WK7Ym/f05SkSE33KlE+RiJP/1K/vP0g+rFUD2lHx7McyZVUtWVKiSXYOm7B/VhFtySu1+WT2vw/wAD6ZQplyJXVpmHP2rgEjMAbtsI6oqzK6VAglJ1jfSUzUyadKFFKgkBTWuEIDHzeK2r94OswnxMcOhF6kdzfd/uWbccJF2pqkkDlB37x3QeP5xWaaetICm1F2vDI4kFZSON4g9Km2jpU7pMt0jEdBBdVjRShhqdOXMRV0L3BiX947SX2+X5xzwxbfYpLwiwYZSpcKXdRvfb84fIUIrcirB3gqbi+RJJvwjJbn9RWqGmITpaE/aFJB21fyhGnEgHEpC8ruL6Hcjx4RBQSjPXnmF+H64RZJMpIDANFE+nwTrdyJl4wlYy1El08xcevyjF4BIUUzJS+z90nXdgdQeRhjieISpSftGP4Wd/KKlPxDtPLQEB3DkqY7EDSLRlKa4JtJBE6ShImFCVJ0HaIOmrERqXJBQAQ9h8IFmYnNUnKpbpJBIYM/GNSsRIbMLWuPHhDQUlFKXIAyZSEK7KiGADG4sGhcsNNGYOMpHZv3iDtfQD1hrLnhTqG8BUyvtFl9TryDj4CCwoUTZB64hDHshn5nR/OJZdrqcHnp5GOkShMXMUAUtlAL+J+ESmWtIFswI212+kaT7GRPQ9oEg8fdAdbKIp9HOnmdPG5gqkymUsp7KiDyuSdvSJahJYJUlx1iWKf6Tp4Q8cAY7oZTISOAAvf37wcYgkJtE8FDHDxuN5oyCYe1eFCckKQrKsd0/JXEGEFXLzKHWAomJsb9lRGhfwO7GC6uSoh0rWjmjU8r2gmVTpqJSVjMCzdtnIBI7XPxic4OIidFZmyigt7PAezzHFPEbajgApIBXNdRLFLcGyglvN/SHM2iUlQCyMvsnQpPA8uHpzhTiWHJHeAymxLaHXyHLbXTRbHpBElSWfX+YA6M5vFJ6aSgirSuw+xS9gHPaSXAtp7hFoqcJFhbsy1JZuKSSfX4Qs6S4R1uUkh23s7olluXazRDRe3WUn3sMlcaQT0d6KyaqQhc2YoKUHyiwAOgAAv+cO5PQKmSAAVluKQo+pTAGDBpcoOykoS4G1m+R9IdmYfvH1MdM27FVi6p/Z9TqZ89uCUj4JhZVfs7loOdBmAC/dDjmGEWHrVcT6mBqupIlquXvuYVTl5CV2opp10qBWkjLnKA7cwdTZMDr6MoWm2Z+ORAbyCYlzHifWDKSTYku5HpGXo9uAPIrosBMskuVW7LEAOHZ7aGGlL0YRMlOVKRPY9kNkJe19RbnaBpMogDmPjE2HzFJUrVSQrRzAlOvUAVyapUlZlTRlI4/X5wVNnjOODQTi0sTEsoG6gANeD32sT6Qvq6IJT2PZ1vp6mMoqStdxlNp5GaVEaR1OqSpgYEpqw5UZrFQccxGTpnaHjHPGO22XclKixUqwAGgqqxcy0Em/AcTCBExSYiq5xWofhHvMbS9Tpm1KisENdXs82ar9cAIrU/pFMWTl7CfU+Z+kBdJMRK5rDupLJ8dCfWBpAPnHqx00lbOHdboZyquadFqJ8SYPw3GiTlmX/F9YW4diMyQoKlkpLEEhnAO6SQWUNjsWMG0uFTDLXOmJUAQSCdzmSL20OYnyMLJKii8FglTik69k6/KOpU3Y2BN+bAE+9h5wDh83NLD7W+nuaDGcPy+R+cc7wMcon5TMJ0Ki3of15wfKnOfARX5qiZb8VW81N+vCHCp6SLG+QK8i4+IMLJBQxTQJVKS47xSOdyPziCfTKTNQNR1iTfXuL/8AzBUmaUiWDpmfwYK/KMrKn7eTu+b3JLf8jFEBjRCo7XOygkxCkxxWpeWq8FBA52PMojs+cZHmlV0Nqc6mAUHscwuPONx0dOHzEupL5T3mtWAcwsk7cDwhZUT5gR9gQkkubPw9NPfE82pCkj3xFJI0G8Pq6VYF05WrYxq6PrEDMASRcajS99WhDOkhCwhbFKrAljtoT94cfOLFR1AHZWCD8YCx/C0zUnKL7jiPkobGPPcadMqmBUSUSl9XMSClTZFEd0vdBPA7enCGqsPle3LSoM905vcxhLQjrUmTMPaAsoiyxsFcDsf+oOw6vXLmIkzXe6UKO4ayVH7wax3HN4nKNtPuMNJVBJABTLQH/CBb0gTEauXLUlBQkZwTmIDBmA+MNVLPCFOOYV16G7qhdJfQw5NAVUSgBXVZhbNluQeQa44F4KRKSfZ90KcLxVclXUz7EaKGjcRxHLaLCpJNw3HiCOIPCNKI1i6bhKFAum+xCQG5c4R1uHlFimx8GPvi1KSo8PSBp2HgjKGTvYN7oVWg2UWbhMsFzLCk7jcfy/SJ5NKjJ9llA4afPWLIvAvx/wCP5wBU4MhBuhCgd8ggyqaphFUkBK8xyPvcbaamHsqbInBlKl5gO6rq1A8GcPCteHym/wBJHLsj6RunokBSCEJHaHsjY7FoE9sY+AUxNjtAlbE5kFDhIlh2DEvowDhIbnAFRZmUVNuU5fc8Pp09RGUBJSS5fXwB229Ii6sFQCkOnfTjpr74hpTmoxVWhnhg1HXBQHGIpiiyjvcwPieDmUsqkrCk65Scqm4XsryvyieWQR4/OOqEVFujSluKP1RcOeF/MROuW25cxMugUFkF3B/6gqTSb/r9ax2S1ESjBkUimzC2vCHMuvnS6aYNUgJCRyJUSddkgmAUShBNbh0yZTZRoqalieCQSQ/Jz6RDcm8lJKlgIwpY6vMNFXHoB8jDBBdAAIKg7Ae9LcX09OEV+TiSBMMqSgpSCwTmckixIJ3JBLc42h8+UvrcXfW9o040CL3E1NUjKlKvZuR5n0u8ZSzglUxXFgPi8NpuHoUvKVovopZKDawzKYj+4ecMZ37PZiJWZKetcaImA6Bg3YD+Rhb7llt2qN/f+CZJKigC/ZJ/4t840oj94lgByEqc8LDTnzjJdUzpUMhSACkhjx3vwjKEPUKPBAHqST8oyZIcCMVGIjCIIQfquXvMZE5TG4xjmRURNKVeE+FTs6mEPqijVLIcd4OI9KWTlQUJxWQ5uND4Q2ppucX1GsIZSoaqkKlBE32FaxzaunaGTAMXw8pUJiSQxcsHH9Q4c/COFhNSgyld9PdL7j2X4jUHl6tZmKyiLke6KvVyAJ6DJUwNi5/t9LD01jhLKxhgmOqKuomn7ROivvgf+w3EOlhTghQA3BGvm9or8ySmpSoHsTEFyzOCnRYPv5iIxi6psmZJWR1yU7aLFmUltjvweDzkDQ2xWhlThlUQFC4Y3HAj1EKaHEplMvqp10nuq48xwPKOKOoFZkClGXNl2BFifwq5gseBieWDPBp6pOWcgvY2Wnik/q4hkqAOVTNCntA6Eb/QxD+8n7imhJJqJlIrKt1SzoT8+CucPZITMTmSssefuPCFaCR9cfuKiEy1F3Qog7Ei3haCDRfiV6xn7mOKvWFCKavD1aoR5ZhFfrTUBQUhIAS+ZBL5tPRmPrF0NEnn6wBiWES1fzeNz5QHTVNWGylorpalFLEKBskqZiw3BvEs2fMGiARxf84aTsAl7pY/rjEX8FSDYP4w0YxgqRnb5Fau3LeYkieO6Eq7LEiygQXdI4hntCyhxJBWUaNs/mW8PnF9loIKMqmA2fZJP090U9eCoKyqWzuQfF+OsJoavUb3KjTVLBFU0gUXGsDIpTBM2YUa38L+ojpEpRTmSkkcRf1EXcQKVAv8PP8A3D3CKyTkEpYCTxuxJa5GxhIMRQVBINyW+rwuqKkqJ4fGMo1yM25DnpH0flqUmZTqQCGf2Soi+bNxhqcJp58+WsVLFTFQX2lOL95Jv58ISVlMOrlJPtANyZJUSD4Quw+dkWhQ1ckaagHK76ByHMNbkha25HvSfBVS5ihLUpSVX6zKQFHgCe81uRgnovVTpU0SwtQHVlSgDZybFtHiwYVVmYhTFLZ1CwdC0hrlJfiziCcLw2R1udYMokZQAXls7ukm6S72sISUnt2gXkHrJRm/6hKjs92gekpMijrpvFyTg0oXYnzhXjlOhBSEhrEn5fOIwjJPI+5PgWCNxoRyqOgxKFRqImjIJis4XUFC23Bi6TcU62WgHVFvKKfi0jJMChoYaUM60elpVOKZxy9LH9NeGSa0mSZR02hVhi7jnDOtpSiNOPYKyJJ6GgKaUqUAFZVjtJJtcc+DjT9FtV0zyyrhFC6STlpmyygFwk21zXLj0/WsedOHqoungtSKolfWpGRcvvJOzOSg8Ul7H6wbiEpM8vLOVSVEpU7FCkllBmuOI4EHjCHDZ4Vlm9sKKQFS2LqHdcPs1iDowhtVz0y5i5osh3DEAvlSFBzZ9fOI1THAKiSpSipIyT0d9GywPaTy+HhDmgrU1iAlZyzkdxe4PBX03jRoJM9KVy5igrRKgVHKoC3Gx0bxhEoqE8gpyThtomYNbcFbiGTFaLdLT1oMmckCYBfgscRCTqJ1HMZLqlqLfkfrDTDsQRVJCVHLMT3VaF9wfpBVRKM5PVLOScggpVsSNDzEYATJmBQ0IO4NinxHCMUn1/WkL6SpUpQlr7FRLDBy4WPHcGC0BKiygQU6pcuOaeI5QHExJEM2QD2smZSQWs58jtEy6ZI4X0I0P5wFiNaqnSFoZ8wF9xdx7oQJLNkBSRmDPx2hXUUuS+o4/WFmOdM1rllITlUWYpNwfBrw7oqvr0JdIcB1DmQPqYSftrzgaIvC02IPsq+J+cAz1pdlaubj5w8VRliwDX09fhEBw1RvleJ6db3/AHuM+CuT5CVG4fmI1JpQgunMD8frFiGFLHsOIHxEinyqXLUoKUE5UkZi/DiRwjpt8CUKanCJE4FSkMsam4cb6ang8ApwCQE5kuVlLhKmIuLAjbUR6FhNHR1Cc0skszpJKVJ5KTqIlVhVC6n6skd516bXvaFTkmDceR4bhNR1ksz1AoS9sw3BDW5WiwropCFvLCEjKxGUk3fdTtoPSPRabA6UgKRLlEHQgAv4HeBsT6HyJtwkIVy0PiPTThDym3kVNLBUMPr1BIzByRqNB4W8IZ/vRCciWJUG8Buo++FuN0c6nsZYSl7LBcFht+becKaXpJMDJlysyzfKpkkji7sfKCotqxrLRIxmZK63KXRLy9m93S6mc2Nxo0arcQTMIISUsGIVq+/xELqKbNWo9cgIQpecgEKKmCcoLWADcdhE87vEjQl/LT5Rgo2lV47UYiJjeZhDjEloyNBYjIxhTiScyDyiLDZ1hGCTUzHCadbcVHKIGowUKKVWIMd3wb5icusu5asPnMRFyxmelclJGrRQaSZFlkVLym4R1ziSjkF63sKTsYqE6gmqqEhEtS2DjKLJLquVaDWLUo6wqr1L06yYlP3UKCR6sTHnfExSVnRp5wCKoOom9dOnZlIS4kpKVKc27Sk2CR4QNOxpF82gGVKWe1yonbM5c+kCq6uUsqlSlLWNSM638TYGOK6ROnENJUEKSCEZFdkg3SWDAOH8wY5EqVJYLPHIXT9IAhKGJyFXbIOVXwYEcPwmGNWaafLVNlTVGZLu5JUXGx4ae6EeGYFVFMxKpRAYlNmCiFApB98G4ZhUyRPUU5kGYntJZgRo5B3G0F7YptvgW2xximHKS06UGUwKkjQ2f1HGG+F4uirQErOWYnuq0II2PPiIPlpSpIbutb4RWcZwhUpfWyf6kjfmOfOEjKzMfVVP132czsT0XQsfEcRyjKOqK1dVP7E9HdV94ceYiHCcVRVoCVHLNT3VaF+HjxEFz6cTh1U3sTkd1fzHERQU6qX7quyrhsr8SecI+lNcFSUJCT2VXPkRf1hnTVpJ/d6kMod1XHgQYkm0V8iwCTorZY58DCNBR5ZXFZbRnT494P7ni5YbiiZKEPdpaQU/e7IJF94ZzujEpVsoDaWFvqIgHRh1ErAL77jwiby19B0OKQS2eWE5FXBToQoC48XiekU8sefxMBUeFIlo6of6YDAFzY3b9aRGp5AsrOglspcEPwPtecRis39wjLPCHpDPBXSpIZ6hJ8koWr5CGhI/TwvxCgMyZJUGyy1KUX3dCkhv7osgUCYqgKmyloKpagSM6LK7psToQ7WNjEuHdIkhxVywzlPXIfKdvtEDueIceEcT8HmdalcudkYEFOVwoHiLXGxiSVgqkhhMAdz3Bub2eJLen5QWrEuJyJ0tRVkAkFeaWqUomWxGUHMO6WJ4am8LZeJq60AVZSZjlAExRAF2Cy7ILsLjhFvw3C1U63lzVAHvIYZFf0+yeYaIcQwKnmqWTKQCtrpSAUtuDz3eOpauKE2spa0Tz9nMnz0pUxKStS08ADe48DHdR0bUV9lYp1SyCgg5pZzDfMcw3uxbQu4MWym6NyEMQFW2KrejQxlyEJOgHNk/Fo3VaYdhSa/EKqQvq58jKrZQBZXMHRvAw6kzHSnwbz3ix1ZE1JQvtJPsquPfFZrcNIUVSjkVw1SrxHzEZSTGpkpMbeF6MRuETB1a9n7quaVfKCkzNoegE2aMiLzjIwQ2qnKcdo68TFPCj1/rG4yOn4P3nPre0sFJDqjNjGRkerI5YnQ3ifBEAzFOHtGRkcHxPsZeHI/CY0Y3GR5hYjWIrXS8tKBFi+o10jcZCjIN6PKJppb3tBk0OIyMgsCF1PSoCnCEguDYDXjDadcubkRkZCLgY411vHUbjIDMcbx1GRkYJs6RFlEajIyMbIiGYIyMjBIxHaNY1GQUE0vWIZusajIJjUcLMZGQTHL2hcsxqMgDIAxNAMtYIBDHW8K+j6yZYck33vGRkXh7WJLkbAxkZGQx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6" name="AutoShape 4" descr="data:image/jpeg;base64,/9j/4AAQSkZJRgABAQAAAQABAAD/2wCEAAkGBhMSERUUExQWFRUVGBoaGRgXGBgYHBcbGhgYGBcXGBgYHSYeFxolGhgUHy8gJCcpLCwsFh4xNTAqNScrLCkBCQoKDgwOGg8PGiwkHyQvLCwsLCwsLCwsLCwsLCwsLCksKSwsLCwsLCwsLCwsKSwsLCwsLCwsLCwsLCwsLCwsLP/AABEIAMIBAwMBIgACEQEDEQH/xAAbAAACAgMBAAAAAAAAAAAAAAAEBQMGAAECB//EAEIQAAECBAQCBwUFBwQCAwEAAAECEQADBCEFEjFBUWEGEyIycYGRQqGxwdEjUmLh8AcUFXKCkqIzU7LxFsJEc9IX/8QAGQEAAwEBAQAAAAAAAAAAAAAAAQIDAAQF/8QALREAAgIBAwMCBQQDAQAAAAAAAAECESEDEjETQVEiMgRSYXGRgbHB8EKh0RT/2gAMAwEAAhEDEQA/ALbIxOTlCU/ZhrJUClhsATrENcgMkFgcw87p0inUHTJGRKZjFLMkqDOAALnR4sFPiedSUrYHKht3APxtHh7Wj1BvKl847vxPrGU57I8I6VEti8GtnKw+8aTmGhiRAvGZtI2xAszrVbmNIURofjGFUbBEDYg2b69XGOGJu5HhHRMdJNoGxGs0mYYh6k5ioG58CPQ2EEJjfCFelHwayNCjulB/pb4GNlSf9sep+sRLrR1wltqgqfwLNE+SEfw8Hyl+F/w1gs8KPdQkc3V8DaIpCSHzoC+GU5fcXeGBaOIV/C6Xyr8GsAnUiCFDIrtggubizWKfGE9TgqxKXLly5bFKglypwSC3eB35xaWjShFNLRjp+1fuaxBQTOokISpKiEISklIzAFKQDpeEdPIROrjplSozL2KlWCQ27AJ/tMXCqkM6gztd9Cw3+sUSmp0dX25alqJJzJU2ujdkg8fOOjhWZZwC4pLafMH4lf8AJUE4bLAlrVxb4mB5lMtRByrv94OTezkBiYKmYLVmWBLSwY5gqx7xINxwh7WMmoK6ASB1JXuVH0sYYdKbpkp+9USh7yflCjBJk+mlBAlOBzS978b+kdV+NFa5BXLUgS5mdTvdgQGcDcwf8rAuKLqwiodIr1yQH7Mgn+5Z+kOJPSanV7TeIPyeK3iVSibXTFJUMvVy0guzm5LN4xooLGWKVhlyVJS+ZSikWY6BOnkfdFURTq2LM4ZuZiwU1IZ88EEtKcub3J0PG/8AxheuWy1DgVD3mKQw6Flkgw2Qr94lAkEZxtwv8oOIzYlL/DLJ9SYzCUPUI5BR/wATG6BGfEl8AhKfVifnDPn9ALgu6U84jUnWJlGxttAyRe+sSaKmwI1EuWMhaCeZdIaZKVJkIlqUQQxc73IDM+409mJellfMlVCTLmFBCEsWsSL723gCXWPUkhwCkgkOwzXKhzzXiTHJS0ThnAWhsyHOZJS1y/iNDForbQmJEqOnOIJ+6ockD5Q96NdMqifMKJqkSwzuUt5XMUqfNzrJSkAE7Cw3YcI5yngYMkmuB46S+Y9FrOl85FLNnJCcyF5QkjvDME5rF9C/lFcl/tXqPakI/wAhFeJI2PvjJc7mfWAopLKD0LeJFsk/tVXvJT/cfpBaP2n8ZI8l/lFUwel66aEEqAZSmTdRypKsqQdVFmHjD+Z0SALZlurMU9lJCcstC2mKBsTmYeXFo5tXV0oS2yN0q5YeP2nIGso+Sx9I7/8A6xIGsqYPApPzhNSdEFzFKSCzTJiHMvUIyBKv6lLSOVztHI6IpU2RaC/VvnlpTlExKlg3PaICdBe8L19BPLA9N9mO5X7WaXdM0f0j6wZK/apRHeYPFH0jzYS0boR6CN/u8o6oT6H6x1bNPwwdHU8o9UoMelT5wXLVmBQUhvFyIfLqcneBGm3HTSPGjSpEhDBhnUQxIY6cXgukx+fLP+qtVgGWorDB2HadtTE3p28MK05Vk9MqukchDBcwJfi4+UcSelNIf/kS/wC4CPNukNb1kuXMUACQrTSym3irKclhvDw0VLJKb2uj3xGMyVd2YhX8pf4RBV47LSOz2i4DX3LE6ba+UeZypiqenShFjMTMUpQN+yGSLadpTny4R3hil9WSVqPbQnvHdyd+YhOmuTN0epUeJS1KS8xLOHcjR7vFjNPTLuFSj/bfxEeWisRKbM5zZQBc3Jbc84YyKyUqwZyw/XGHSSXAjy+S9z8Bp1BioJf7qyB8WhZUdBCe7Ofg7/ER55OnTDPCQpk5i4ABs5LX5ARd6CRJUEvmS5YMVD4HlCNw8DepdyCr6HTkCwUr+UhXuJBhLUUikFliclvvSZvxAIMXNGCpPdmr8pkTHCZg0nTB/U/xhWo9rGU33POqlUtQAKkEJLjNLWk+ZyO3J2iDqJSUlaS+WwFmBOnPW8egzsBUrWavzA+IhdUdCTM1W99x+cKt154HuJVsLwwKBJqOqUW3IfXV2HDjqYX1ErLMUCrMxPa+9pfzi9K6IzGbMk/02+cKKvobOSokSiofgUn4FopCUryK9tYK1Sz1oWVIRnISbcjqY76OzF/vE2YqVM7V+ynMQwAuBfhtvDmnwadJUpXUzQ4IugnnbK8GyekHUgCYgjs530OUlnZrX2iuXwhbSN/xqWezmKVGwCkqSf8AIQVKO8NgrrZTkFlA6t6wokQhRBAEZGCMgBPFcKm/bEi4SHAvq4PxjjEcRyzyRmBDhnfW7DYDlB2G0aEzsyXAa/qk/WAa5Etc5blmJDi/zjptOV/QhFSwjYxVR1H+KfpG1Yqvh/in6RpNMkaLf+k8I2uQLEKB8iGhfT4Oza6NJxYgm3uEaOKbt/iI4RT37ybk8fXSMTSLX2UpJJ0uLwaiK24q/wCDmXi/4Q7MCAxDF3BG+0SJxY37Sw7E3JdtCb3if/xWpTrJV5MfgeYjpWATgCepXo75TaC+mziWtqnCsbUWecvUHtFeouD7hGkY6QoEzVliDqq+UFIv/KVDwMQz8PmSw6kKSD95JAPK+sAzVIOob+U/KMtOHgP/AKZ/1DEYjJfsvZ9bPe3oLQRR1lMO+halEWaYEgF/5S8JaOWjN3xfQEEa+DiGC8LJFsvrGkop0dOnKc43Y0k4hSBLLlzM794TABfTslJ+Manz6cjsmYL7lKnHCzGFn8PUGCsvmfpfaMm0yE7El9gr4lvhCVHsU3SXKJq6ozBKUKUrkwA+JeOKOXlOUXWbFX3fDidb8oMp1SDKCW6lYsVC4WH0U+hvttxg6nwuWFoAWM6kEi7B1JIcOACNd4zdKjmfutEc6UV06ZgJASqaG/CVygPmYa4XIBkyXPemufAMH90T0EtcpBQksgcdwVHYPs0WPAKYThlmolEJYZyVAqLObBLNpfeIylikaiv9IPs1JygkFN1XLXNuURYCoKU5vlY+cemSeiqAHQB/SokcPhEVT0QQQfs033Byn1EDqemqFpXZ5/RpzVTjRObzdg/u98XWhH2Ms/zH3GBv/EBJdctKyeD5vjBKZoSmWkuClJcG2wG8QkVQaWOX19A/0jtVYtDBKiL331gemnAlIfYn3tHc9IcX1V8BAs1BUnGJua7Eeh1YfOJzi6h7Pv8AygaTK7I8j8YIWkG0FyYKRica/CfV40Mav3fh9Yj6gQOZbEwN8g7UHHHkg7+kcVOKyVhloCh+JL/EGF8yTYmBJdzfjBWrJG2IcTa+SJZCQ1iwDs7fWEEiDqhDIVAUoRWMnLkKVBEajnNGRQJ5CKklKwAHSl35OLe6F8qnDdshWe9tnHHjEstC0mcCkhRRo17lg0LkBSTkUCkvoQxjpS5o579WSQyRDCjwTrEZsxF/1vAqpcP8IT9iPP4wkpOjqnFRWBBRIAmoJJYLS+9goPY2PhF8TWUk2YpXVqRMQ6s8pDJUAzlUsOE8yIoshPaT4j4xdei2I08lZWpSs2UpyEMzs53ewA9YXUtmmkjJHSmVMmup5YLFLsQQ1sxGmxaLLKrApJsFBXodfWPMcbRLTUTBKYS37ID2Fi14kw3F5sn/AE1MOBuPQwj0k8o5+o1yXrpHh5q0JS5QxJfV7NFLV+zKd/uo9DDvCMXqpxclKUfeMsFzwA3+UP5eH1Kw7E88gHuzfpoVaktPCZmup2KJL/ZxOSQesQQCDoob+EcY1gs+WXbsjcBw/NtPOL0E1BWmX2EqO8xJAPvtw3g9WBVra058liM9eTy2GNQ4R4+yuIjkrXxFo9GxjoVNKFLWiSMoKiZZUFMNbaHzijYpRpQvKCSG34ueEWhqKRVSviwFSyHc6j37Q5qccUnLKyIUlLEOkO4GUF9efnCeb3gOYgmsSTNJ1YD4AxZpHI22yzUOJKmyz1gCkvbKShQ8xbncRYMCqUJGVK1A6tMJPpdorPR2V9mSA5u44iwPneGVHlWTlLlPZKdCOHltHJPui0S+0mJgXcp8IYSMbXuQvkRp6RRpdeqWANHOirpLa+cG03SdSUgLCkgDVNxx20idDOi7y8blEsrMg+o/KJZwQtPYAm8gR84o83HwspT1gLuUiyXLORYF7RJSVJTe45j6i3wgUCh5PoEJUBkmSlGwUGY3FmBI1aO5uFTgUkMsJe3dJf3Qtl48pRR9oF5VAgFj7STqPCLDT9JkmyhlI1OogUa2QpnkABUtYP8AKWDDiHEQ1GJJQHVbxt8YeyqxKh2SD4fSJQXGnlC7bYNxVVdIZP8AuI/uT9Y4/jso+0/gQX98G4z0GoqlzNp05j7SOwr1TY+cUfF/2IpuaWepJGiZoceS0sR6GKrTg+XX6A3y8Fk/iyed4g/iqM1nPgDHmuKdCMVkWKFzE8UK6wfUeYEK6TDJ/WdoKYG4BKSQ9xyij+Gh2l/fyKtWfeJ7JOxJK0EfIxwiKD0SpJgqpmYLEspOUFRUACpLDXUCL+hEJs2YstGW5WdtGR0GjcEY8WFcpaJiyp1AAAvp2nHzibo7QiZUPPGZORRcqIBIFg4IO8DLp+rlzEniPiNo4p5uVg7pu4t4eR/KOiWYtRIwjbyeoUGHSFJCTIlsGYlIUSHTqd7GF3ThMumRLEqWlIUVi1thw8YqdLj0+UGTOORgwtt3QxFmPwiGt6S1E0ALXmbRwkt7vCObT0pLl2dOzyL5c7KoKOgL21tBs7E5MwXzA7GB5UxayEMDmLaDfhaIKuhTKJScwU9wpLEHg0dSruT1lJ5Ri13Jd+fGDsLpetWE6A3PgLmAEM1rtr4w2wOYylH8J+IjTdI5IrNM9FwWlSlILD8I+6Nmh5NxkJASkOo6CKhQYroH4Q2wupBUVbu0eTd22eg41hDb9wXOAMxfMAAWiWbImyg6ZoI4L+RjhNeBuBHYoxMVnXcbDh4wu9rkDimLxjU1SViYlBCgR2X0IYvfWPHkSiZiUFwSoAu7i99bx7yukktdKQOOkVLpH0ekVAIQTm2U2nC+pHKOjR1kmxNu0oWM4GJMySc4V1hBI3TdJIPHXXlAcg9tT8vkIslT0bqEEHNnyoUncEuxNj9YSyaFSFK61CkKUXY8Nm5R2qdrk5nGmM8PBTK7O4V7yw87QxmYVmly7ZV5k9sG5dXDV7384VZwOrLWCVn0L/WLBLqHEsDZafNgT5aRKTZRInpcMnJLFWeWRdxmO/geHGMqKJKe6vL+uB0hxKquzHNbKStLtf8AW8T3MaiuzEkEEpCw+qf18xE1JVgdxTbkKHw/RhNjOdNSkJKk5Ul2LahZS7WPdhlSzc6RnCVWe4bblDvgAea7t5lS77qTqODMzCxg2RWZm6tWu1vf/wBQnlOVDKvburfmPlx2gqSsOesSQ4bMLj1FwNtN4DCP5U1abultylT5eZbbnDP/AMgWhKTmBBtsQrk8VmRJUlJZRD3c3sCNxrqfdEapoWtpiXS9lsR6lOp8eEIH7l6pOkqVHtJKT6iGMupQvulPzjzhaACAmdlJDjMCX3AfMH9PSCEVC/bKUnYgkP7m98bIHFHoa5P6/OBKvCpM0faS0q5kB/7hcRUZPSRaDl6wksTlsX0304w4pek4LBaMr/d1P65QU6F2sWVWEyJM0iUVZrZklyE7hiRf3xIkRNiVeiasZAcqXFwznduPjESYN2USpHOSMjt4yGCeD4jPJKgoELcODswZuLwPIU/60j13pF0epahKpuUZksCoBncEhxZ7A35NFHrOiYS+QkK8D77xVfEwXplhko6M3lZK8ZXM+sdCV4wRNwKcFNmDkc9vKOTgc8e18fpFOpD5kVqXyMnwmT9proiYfSWuJ6GsTPVLp6lyCUpROHflOWD/AO5LD903GxEM+h+CpdSp6lHVLAsMqksp7O7GxBgyZ0Mp0kTJc2YoomJCkkpt2wAbJ05wvUjYkvsD4Bg6eqWhYBUla0qfQlJIsdoHxKjNOGSCUl1HiLFLcD3ocSpPUGY5UUrWpRzbZtfARH0kqkqliwNlf+o98SUnu+4lYFuF4klwFHgx+UOaLELljoT8YpolhraPaJEYuqWq+nH5wupoKS9JSGrT9R6LJru0kng8PKbEg2sUGkxQLCCCC6W83I+UOJFVr4Rwz02pJHRFrbZYUzzOXeyBt+t4cSFpSAAPCKxh9eEpH68YPXiGVLjU+6Eb3OgbaVjWurJYDLY8mc/lFWxTo8KghSUrS2hF7a7w5wqjCu2suo3D/rWHSFNrDKezgG3dyeZ4h0bWAALMkp7QINyHPOzwwUjtI8b/ANpi6YriUkBlBz90X+PdiuroStWZEtQA0DvtzEXjq2vUS2eDiYexEa5nY3PKOqmWpIZSSPGOqenUoHKknwDxRMBTsQq3rGF3SCX2ZKg3+UN6dQypCksySxG+lz6++FdfQKFcsrSQ6SzhtAz38IPpqa6GJDj5jaKSrAq4DKeSnrlZSe6dW2Vl/ODZOtxttxhZk7SmS7IDkcSQSfjBNDM3CsptYwjQRmtJSkZVa82NvduYBlzFZrqJD9q7OBqkjTazAaQTPnklIUl7ajmeHhC1SwqahjoDbxhAksqeFkggrckkBgUnV03vz15jeN5VJfIt29k2PpoYDNX9oRlFruLH130gzMlW7E8W/wCj42MNZjtNX/uJCTsrT36cI2rFshJuACe1YgjQhuH5xGmnckKuNuHor5GBKmlSJSlhNhncocHvK1SXtzGkNhmTaHXR6fnlBWYrdSi6tWdhDlMKcBlZZMsN7PBvdDZowyN5Y3GnjIJgTFaMGXMKe0heUKAsUFIVa3skKVfm8Vdc4AhKhdYs5LuBfzcGL5SyQCuUWD8r75Vcw7XiqYlQAKOZwpBNkh8pNwQ7Ok+5+GnJOO9FNKe0qNbjC0TSEyswGhzEagH4/CID0gm/7H+aosMqTNKbyr7c7W1EJBSYjoFq9E/SK6cYvEopV9QTm7uMmQo6QTUX6kAHio/raC8L6SzCtMvqwkLmAkhRcaA34NtHNNQ1ypiULndWFe0pIIHomAhWVKKjIqdmKCXDJuADfS40jpUYvCr/AGQbfL/ga1HS1apebqwVOzNZiHJJ92kV/F8QTnKeq7I07ahrcsNg8SLm1OTvKK8xBIa6WHJm3iaYuqKz1ayEvYW05OPOGilHx+WK7Ym/f05SkSE33KlE+RiJP/1K/vP0g+rFUD2lHx7McyZVUtWVKiSXYOm7B/VhFtySu1+WT2vw/wAD6ZQplyJXVpmHP2rgEjMAbtsI6oqzK6VAglJ1jfSUzUyadKFFKgkBTWuEIDHzeK2r94OswnxMcOhF6kdzfd/uWbccJF2pqkkDlB37x3QeP5xWaaetICm1F2vDI4kFZSON4g9Km2jpU7pMt0jEdBBdVjRShhqdOXMRV0L3BiX947SX2+X5xzwxbfYpLwiwYZSpcKXdRvfb84fIUIrcirB3gqbi+RJJvwjJbn9RWqGmITpaE/aFJB21fyhGnEgHEpC8ruL6Hcjx4RBQSjPXnmF+H64RZJMpIDANFE+nwTrdyJl4wlYy1El08xcevyjF4BIUUzJS+z90nXdgdQeRhjieISpSftGP4Wd/KKlPxDtPLQEB3DkqY7EDSLRlKa4JtJBE6ShImFCVJ0HaIOmrERqXJBQAQ9h8IFmYnNUnKpbpJBIYM/GNSsRIbMLWuPHhDQUlFKXIAyZSEK7KiGADG4sGhcsNNGYOMpHZv3iDtfQD1hrLnhTqG8BUyvtFl9TryDj4CCwoUTZB64hDHshn5nR/OJZdrqcHnp5GOkShMXMUAUtlAL+J+ESmWtIFswI212+kaT7GRPQ9oEg8fdAdbKIp9HOnmdPG5gqkymUsp7KiDyuSdvSJahJYJUlx1iWKf6Tp4Q8cAY7oZTISOAAvf37wcYgkJtE8FDHDxuN5oyCYe1eFCckKQrKsd0/JXEGEFXLzKHWAomJsb9lRGhfwO7GC6uSoh0rWjmjU8r2gmVTpqJSVjMCzdtnIBI7XPxic4OIidFZmyigt7PAezzHFPEbajgApIBXNdRLFLcGyglvN/SHM2iUlQCyMvsnQpPA8uHpzhTiWHJHeAymxLaHXyHLbXTRbHpBElSWfX+YA6M5vFJ6aSgirSuw+xS9gHPaSXAtp7hFoqcJFhbsy1JZuKSSfX4Qs6S4R1uUkh23s7olluXazRDRe3WUn3sMlcaQT0d6KyaqQhc2YoKUHyiwAOgAAv+cO5PQKmSAAVluKQo+pTAGDBpcoOykoS4G1m+R9IdmYfvH1MdM27FVi6p/Z9TqZ89uCUj4JhZVfs7loOdBmAC/dDjmGEWHrVcT6mBqupIlquXvuYVTl5CV2opp10qBWkjLnKA7cwdTZMDr6MoWm2Z+ORAbyCYlzHifWDKSTYku5HpGXo9uAPIrosBMskuVW7LEAOHZ7aGGlL0YRMlOVKRPY9kNkJe19RbnaBpMogDmPjE2HzFJUrVSQrRzAlOvUAVyapUlZlTRlI4/X5wVNnjOODQTi0sTEsoG6gANeD32sT6Qvq6IJT2PZ1vp6mMoqStdxlNp5GaVEaR1OqSpgYEpqw5UZrFQccxGTpnaHjHPGO22XclKixUqwAGgqqxcy0Em/AcTCBExSYiq5xWofhHvMbS9Tpm1KisENdXs82ar9cAIrU/pFMWTl7CfU+Z+kBdJMRK5rDupLJ8dCfWBpAPnHqx00lbOHdboZyquadFqJ8SYPw3GiTlmX/F9YW4diMyQoKlkpLEEhnAO6SQWUNjsWMG0uFTDLXOmJUAQSCdzmSL20OYnyMLJKii8FglTik69k6/KOpU3Y2BN+bAE+9h5wDh83NLD7W+nuaDGcPy+R+cc7wMcon5TMJ0Ki3of15wfKnOfARX5qiZb8VW81N+vCHCp6SLG+QK8i4+IMLJBQxTQJVKS47xSOdyPziCfTKTNQNR1iTfXuL/8AzBUmaUiWDpmfwYK/KMrKn7eTu+b3JLf8jFEBjRCo7XOygkxCkxxWpeWq8FBA52PMojs+cZHmlV0Nqc6mAUHscwuPONx0dOHzEupL5T3mtWAcwsk7cDwhZUT5gR9gQkkubPw9NPfE82pCkj3xFJI0G8Pq6VYF05WrYxq6PrEDMASRcajS99WhDOkhCwhbFKrAljtoT94cfOLFR1AHZWCD8YCx/C0zUnKL7jiPkobGPPcadMqmBUSUSl9XMSClTZFEd0vdBPA7enCGqsPle3LSoM905vcxhLQjrUmTMPaAsoiyxsFcDsf+oOw6vXLmIkzXe6UKO4ayVH7wax3HN4nKNtPuMNJVBJABTLQH/CBb0gTEauXLUlBQkZwTmIDBmA+MNVLPCFOOYV16G7qhdJfQw5NAVUSgBXVZhbNluQeQa44F4KRKSfZ90KcLxVclXUz7EaKGjcRxHLaLCpJNw3HiCOIPCNKI1i6bhKFAum+xCQG5c4R1uHlFimx8GPvi1KSo8PSBp2HgjKGTvYN7oVWg2UWbhMsFzLCk7jcfy/SJ5NKjJ9llA4afPWLIvAvx/wCP5wBU4MhBuhCgd8ggyqaphFUkBK8xyPvcbaamHsqbInBlKl5gO6rq1A8GcPCteHym/wBJHLsj6RunokBSCEJHaHsjY7FoE9sY+AUxNjtAlbE5kFDhIlh2DEvowDhIbnAFRZmUVNuU5fc8Pp09RGUBJSS5fXwB229Ii6sFQCkOnfTjpr74hpTmoxVWhnhg1HXBQHGIpiiyjvcwPieDmUsqkrCk65Scqm4XsryvyieWQR4/OOqEVFujSluKP1RcOeF/MROuW25cxMugUFkF3B/6gqTSb/r9ax2S1ESjBkUimzC2vCHMuvnS6aYNUgJCRyJUSddkgmAUShBNbh0yZTZRoqalieCQSQ/Jz6RDcm8lJKlgIwpY6vMNFXHoB8jDBBdAAIKg7Ae9LcX09OEV+TiSBMMqSgpSCwTmckixIJ3JBLc42h8+UvrcXfW9o040CL3E1NUjKlKvZuR5n0u8ZSzglUxXFgPi8NpuHoUvKVovopZKDawzKYj+4ecMZ37PZiJWZKetcaImA6Bg3YD+Rhb7llt2qN/f+CZJKigC/ZJ/4t840oj94lgByEqc8LDTnzjJdUzpUMhSACkhjx3vwjKEPUKPBAHqST8oyZIcCMVGIjCIIQfquXvMZE5TG4xjmRURNKVeE+FTs6mEPqijVLIcd4OI9KWTlQUJxWQ5uND4Q2ppucX1GsIZSoaqkKlBE32FaxzaunaGTAMXw8pUJiSQxcsHH9Q4c/COFhNSgyld9PdL7j2X4jUHl6tZmKyiLke6KvVyAJ6DJUwNi5/t9LD01jhLKxhgmOqKuomn7ROivvgf+w3EOlhTghQA3BGvm9or8ySmpSoHsTEFyzOCnRYPv5iIxi6psmZJWR1yU7aLFmUltjvweDzkDQ2xWhlThlUQFC4Y3HAj1EKaHEplMvqp10nuq48xwPKOKOoFZkClGXNl2BFifwq5gseBieWDPBp6pOWcgvY2Wnik/q4hkqAOVTNCntA6Eb/QxD+8n7imhJJqJlIrKt1SzoT8+CucPZITMTmSssefuPCFaCR9cfuKiEy1F3Qog7Ei3haCDRfiV6xn7mOKvWFCKavD1aoR5ZhFfrTUBQUhIAS+ZBL5tPRmPrF0NEnn6wBiWES1fzeNz5QHTVNWGylorpalFLEKBskqZiw3BvEs2fMGiARxf84aTsAl7pY/rjEX8FSDYP4w0YxgqRnb5Fau3LeYkieO6Eq7LEiygQXdI4hntCyhxJBWUaNs/mW8PnF9loIKMqmA2fZJP090U9eCoKyqWzuQfF+OsJoavUb3KjTVLBFU0gUXGsDIpTBM2YUa38L+ojpEpRTmSkkcRf1EXcQKVAv8PP8A3D3CKyTkEpYCTxuxJa5GxhIMRQVBINyW+rwuqKkqJ4fGMo1yM25DnpH0flqUmZTqQCGf2Soi+bNxhqcJp58+WsVLFTFQX2lOL95Jv58ISVlMOrlJPtANyZJUSD4Quw+dkWhQ1ckaagHK76ByHMNbkha25HvSfBVS5ihLUpSVX6zKQFHgCe81uRgnovVTpU0SwtQHVlSgDZybFtHiwYVVmYhTFLZ1CwdC0hrlJfiziCcLw2R1udYMokZQAXls7ukm6S72sISUnt2gXkHrJRm/6hKjs92gekpMijrpvFyTg0oXYnzhXjlOhBSEhrEn5fOIwjJPI+5PgWCNxoRyqOgxKFRqImjIJis4XUFC23Bi6TcU62WgHVFvKKfi0jJMChoYaUM60elpVOKZxy9LH9NeGSa0mSZR02hVhi7jnDOtpSiNOPYKyJJ6GgKaUqUAFZVjtJJtcc+DjT9FtV0zyyrhFC6STlpmyygFwk21zXLj0/WsedOHqoungtSKolfWpGRcvvJOzOSg8Ul7H6wbiEpM8vLOVSVEpU7FCkllBmuOI4EHjCHDZ4Vlm9sKKQFS2LqHdcPs1iDowhtVz0y5i5osh3DEAvlSFBzZ9fOI1THAKiSpSipIyT0d9GywPaTy+HhDmgrU1iAlZyzkdxe4PBX03jRoJM9KVy5igrRKgVHKoC3Gx0bxhEoqE8gpyThtomYNbcFbiGTFaLdLT1oMmckCYBfgscRCTqJ1HMZLqlqLfkfrDTDsQRVJCVHLMT3VaF9wfpBVRKM5PVLOScggpVsSNDzEYATJmBQ0IO4NinxHCMUn1/WkL6SpUpQlr7FRLDBy4WPHcGC0BKiygQU6pcuOaeI5QHExJEM2QD2smZSQWs58jtEy6ZI4X0I0P5wFiNaqnSFoZ8wF9xdx7oQJLNkBSRmDPx2hXUUuS+o4/WFmOdM1rllITlUWYpNwfBrw7oqvr0JdIcB1DmQPqYSftrzgaIvC02IPsq+J+cAz1pdlaubj5w8VRliwDX09fhEBw1RvleJ6db3/AHuM+CuT5CVG4fmI1JpQgunMD8frFiGFLHsOIHxEinyqXLUoKUE5UkZi/DiRwjpt8CUKanCJE4FSkMsam4cb6ang8ApwCQE5kuVlLhKmIuLAjbUR6FhNHR1Cc0skszpJKVJ5KTqIlVhVC6n6skd516bXvaFTkmDceR4bhNR1ksz1AoS9sw3BDW5WiwropCFvLCEjKxGUk3fdTtoPSPRabA6UgKRLlEHQgAv4HeBsT6HyJtwkIVy0PiPTThDym3kVNLBUMPr1BIzByRqNB4W8IZ/vRCciWJUG8Buo++FuN0c6nsZYSl7LBcFht+becKaXpJMDJlysyzfKpkkji7sfKCotqxrLRIxmZK63KXRLy9m93S6mc2Nxo0arcQTMIISUsGIVq+/xELqKbNWo9cgIQpecgEKKmCcoLWADcdhE87vEjQl/LT5Rgo2lV47UYiJjeZhDjEloyNBYjIxhTiScyDyiLDZ1hGCTUzHCadbcVHKIGowUKKVWIMd3wb5icusu5asPnMRFyxmelclJGrRQaSZFlkVLym4R1ziSjkF63sKTsYqE6gmqqEhEtS2DjKLJLquVaDWLUo6wqr1L06yYlP3UKCR6sTHnfExSVnRp5wCKoOom9dOnZlIS4kpKVKc27Sk2CR4QNOxpF82gGVKWe1yonbM5c+kCq6uUsqlSlLWNSM638TYGOK6ROnENJUEKSCEZFdkg3SWDAOH8wY5EqVJYLPHIXT9IAhKGJyFXbIOVXwYEcPwmGNWaafLVNlTVGZLu5JUXGx4ae6EeGYFVFMxKpRAYlNmCiFApB98G4ZhUyRPUU5kGYntJZgRo5B3G0F7YptvgW2xximHKS06UGUwKkjQ2f1HGG+F4uirQErOWYnuq0II2PPiIPlpSpIbutb4RWcZwhUpfWyf6kjfmOfOEjKzMfVVP132czsT0XQsfEcRyjKOqK1dVP7E9HdV94ceYiHCcVRVoCVHLNT3VaF+HjxEFz6cTh1U3sTkd1fzHERQU6qX7quyrhsr8SecI+lNcFSUJCT2VXPkRf1hnTVpJ/d6kMod1XHgQYkm0V8iwCTorZY58DCNBR5ZXFZbRnT494P7ni5YbiiZKEPdpaQU/e7IJF94ZzujEpVsoDaWFvqIgHRh1ErAL77jwiby19B0OKQS2eWE5FXBToQoC48XiekU8sefxMBUeFIlo6of6YDAFzY3b9aRGp5AsrOglspcEPwPtecRis39wjLPCHpDPBXSpIZ6hJ8koWr5CGhI/TwvxCgMyZJUGyy1KUX3dCkhv7osgUCYqgKmyloKpagSM6LK7psToQ7WNjEuHdIkhxVywzlPXIfKdvtEDueIceEcT8HmdalcudkYEFOVwoHiLXGxiSVgqkhhMAdz3Bub2eJLen5QWrEuJyJ0tRVkAkFeaWqUomWxGUHMO6WJ4am8LZeJq60AVZSZjlAExRAF2Cy7ILsLjhFvw3C1U63lzVAHvIYZFf0+yeYaIcQwKnmqWTKQCtrpSAUtuDz3eOpauKE2spa0Tz9nMnz0pUxKStS08ADe48DHdR0bUV9lYp1SyCgg5pZzDfMcw3uxbQu4MWym6NyEMQFW2KrejQxlyEJOgHNk/Fo3VaYdhSa/EKqQvq58jKrZQBZXMHRvAw6kzHSnwbz3ix1ZE1JQvtJPsquPfFZrcNIUVSjkVw1SrxHzEZSTGpkpMbeF6MRuETB1a9n7quaVfKCkzNoegE2aMiLzjIwQ2qnKcdo68TFPCj1/rG4yOn4P3nPre0sFJDqjNjGRkerI5YnQ3ifBEAzFOHtGRkcHxPsZeHI/CY0Y3GR5hYjWIrXS8tKBFi+o10jcZCjIN6PKJppb3tBk0OIyMgsCF1PSoCnCEguDYDXjDadcubkRkZCLgY411vHUbjIDMcbx1GRkYJs6RFlEajIyMbIiGYIyMjBIxHaNY1GQUE0vWIZusajIJjUcLMZGQTHL2hcsxqMgDIAxNAMtYIBDHW8K+j6yZYck33vGRkXh7WJLkbAxkZGQx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8" name="AutoShape 6" descr="data:image/jpeg;base64,/9j/4AAQSkZJRgABAQAAAQABAAD/2wCEAAkGBxQTEhUUExQVFhUXGBcYGBgYGBoYGBgcFh0XGhcXGhwYHSggGBwlGxwVITEiJSkrLi4uFx8zODMsNygtLisBCgoKDg0OGxAQGy8mICQvLywsLDQ1NCwsLCwsLCwsLCwsLCw0LC8sLCwsLCwsLCwsLCwsLCwsLCwsLCwsLCwsLP/AABEIALQBGAMBIgACEQEDEQH/xAAcAAACAgMBAQAAAAAAAAAAAAAEBQMGAAIHAQj/xABFEAABAwIEAgcEBwYFAwUBAAABAgMRACEEBRIxQVEGEyJhcYGhMpGxwQcUI0Jy0fAzUmKCkuEVQ7LC8Rai0jRTY3OzJP/EABoBAAMBAQEBAAAAAAAAAAAAAAIDBAEABQb/xAAzEQABBAEDAQYEBQQDAAAAAAABAAIDESEEEjFBEyIyUWFxBYGh8BRCkdHhUrHB8RUjM//aAAwDAQACEQMRAD8Ao3SpzUWCJgsg3t7Tjp+EUhcTIqx9JsMFPIKimOpSIvM63DNh30kGABVZSI/mm3gmo4nANC9kMeW+FW/o5/6dvwI9xNKc4aJUsASesEef/NMciaUllKReCrba5J4+NQPlKXiXPZC2yoG8gFMiONqQ3DyQkV3wPVJszyh5kS6042JiVJUkX4SRQTBvXUOmWf4TG4dLOHbSHdYIlOjsiVEgkwJ5Vz9vLVavu/1CmNlsd5XxxPIukKlVF4fEqQdTZhUEHUEqF7CyvGicDlgLqQ5p6u+ohQHAx6xwoleSy6oNqbSgRpK3UibCe/eeFYZG3Sb2DiOEnbQQLkEkydp/tW2rlTLFZQQDCmyZ+6tJ4jvqBrKXCbG/cpHyrO0ac2mdg9ooBBEV6RTYZI9J1AmRaVJn3z41E7gSiygR6j31naN6FMbC4hL71Pg8OVrShO6lJSPFRAHqa3DIBojDnQtK02KVBQ7ikgj4Cuc/GEXYOV+xOTYDDuDDLZdfcAT1jgWpOkkT2UpMbXvzFzQjHQthWJd+2V9WaR1izBCwLnTcdxvGwqzYLGsYhwYpLimHVABadOqSEx2T4ce4Wppj8ya19q7a2i25zvMeNir314fbStwLus+/WuntS8+pRgA3Wfvj2pUDCZVgcd1jOFQ8y+lKloDitSXANwbnSdvCZvBpL0iyJtnB4N9JXreCtYURAIA2ESOO5NXDAM4TAOO4hL5ec0K6tsJKY1kXUTbeOW5saBfcweKwOFadxYaca1FUtqVJVPKB371SyZweCN2y/Ung361dItrwbF1fkfI/PyVcZyVByxeLlWtLwb020wdF9pntc6bN9CkfUm31LUHClt1xAA7LK1wVgG8hHavyNHsIwacE5g/raFhWIaXq0qR2Ja1mLxACuPCnzOe4RzFq+zOlSPq/W6z1ZbuY0RAEzfesk1Eudt8k8dMUM/P1WOEnQHm/ljz/ANqq/wDS+BOGOJGLeDQX1clmSFctIvx3pdnOSNMMsOh0rbxAciU6LII0nfjIPCKsGbtMtZc9h0LTIxIKRMlQGjtDy+BqLGdJV4fLsInDut9YNYcTCFkCSRKTJT/eiZJKSCCT3qzjFey4Mk55zX09ku6XIGGbbbVDq1str1FMEAyBB8jS7KsyU2/g1KukoaQUm0p1oKfMfZrvzHA0Z9JeZB1bBQ4hQOGb16CDCwVkg6fZN9qrOX4p1K2yiS4kQ3YHSRCgQDaxA3qvTNLogXcnlJldTQXJ3nmAV1rra0gOoW4kAx9slEpQtB+8sBKUqTv2eeoALLsuKIU72lqgIbF4i4sOI9wp7nGLCn3S0FrW6pLhbHaCFEJSpQSPvFR4XvQyA3hnx1qnF4sAkNSktwQZUrqwVAgT2eEd9GHHbXpx99FJWULmeBxGjX2kOhUAbFBkaSgpckqOw7Jk2FaM5G4hp1xGtLqFBL+IX2i2VRqSFCSFSQCB2hxI2ojG9JQ4rS24b3W8AULAKbtsJIPVati4ZVBtaxPTkeMxWE1hsM4dpP2GGQZKr7hO5JknWuSeETQGR7AN9AX9iv8AHzPqJALu6qQphLPbQ8laxy1pgHidaBP6sasXRnLElSXXSHFKhV7pIMGDzBqu5lgVoUpDiFJUncEEQSAbzzBBvzpx0IxcyyrdN096SbjyPxp+oJMRc0/6TRFTgXfwu0pbQtsFAATAKQBEfw+RkeVcx+lHJtDqMQmyXIS4eS0jsn+ZA96DzrpfR1J0af5h57j5++vekuRJxLDjJ++mx/dULoV5KjyJr5nTaj8PPd46+yo3bTtXz+zggTMhQ4DidrxyvTPSAqAABbbwFLG0dS4UmQUylQ3IUCAQRPCCKbYVJcUSgE+W3jyr6l5UczTuulA8PtGvFXwrKsmWdGFPKS4pYSlBVIF1GQNuA8a8qd0rRQQCJxVe6UOAPASLNt+on50mbeEi499S9LkTi3O4Mj3NN0rxrIBTHFI9/GrI4xtHsrfxLgMDhdB6PrBatftH5Uq6RDtOfyH/AE1N0HP2ChycV8E1F0nRJcHNCfQikNbUhCS95Lg+utpKMUlBBUnULgjyPIjx8qZYR0KQFpsDO/dbn3VWVMEVJhsHqVAFzT3RNI5Vsetka69uE5w+PS4qEgi038hz76KcfSlQSowTt/zwpD/h5m42VHnXmMwkOrTFgo289qExMJ5TWa6ZrfCCbVqKT7u+pGZBkb1T+o8a96sxHyv7+FLOnHmqh8Sd/R9f4V+exJXBIVO3DYd1A490mE8ARv4Cf13VUUYYmmeObdwjbSpSet1mCDKdECDtvINANOGmgcrHa+xZbQHzR5YNSNIgGL25VX/+oHJkhv3H862Tn7nJv+k/nRnTyIf+Sg8yrbl2LcRtO+oSD4e7f3Va8x6TrXJLX3CkC0CUxIAExMGTPrXMGelLyTIDcxHsn17VFvdNMQvdDNwAYbI2AE+1vaku0khPASX6/TFwJTjMnVqVMASkCBysePfFLr7fKlis/dJHYRbkD+dFqzdwNhQbBJJmRa17dqRamDTyAcJg+J6bzRrDJJHj/wA1a8AWUpbbWlQhQUopUb78BbkPKqQx0wdSP2LMbbG0/wA1aJ6Wuj7id53J+NLfppXdEJ+I6d35leOkjTISstKXpUpJCVg6k2VO4uJi9Ut6Sa1xfTN1wypCTAjc/lQqukpO7afft37UcenkaOEI1kNVuW60E2jxo9rGoaCUgKKle0oGCOJSkkH4Un/xwQodX7XHV3zyvUqMagthUpCgVC6hqAtsDxMn1p3Zu/MFHrJmPaNpVpwvS5lhKEJYUhwJUgvAoU/CiVG5SE7kCd7VXMSkKUQFOhBnUVBPWkLuQog7E3I40KHUBAcABXJAvMRF4qBGMdgwJ59mfea0RBptqmip47/HoinCUK+yJAEQSBMwJncbz7httTLLcweKpUsEDgQm/pSM4pziO72Y2j8x6VsrMHWzGkDxB/OudGXDICsa6BhwCur9Hui7OISCsFtK0laoUbKJIUBM2KgTHAGOFJOkOU4fBOzhVa16SNa+2Bx7MQJjnNIsL0lxDODaKClUuPIVrkn7ihBBt7Rqv4LMnU2MuzAhRJjfa9TN08mbOP7pgmiLhu4ry4VpR07x6IAfsIEaRsPGmOX9N8zeVpbOv+VEDxJRApFkeVbqfVY30k2Hn507d6Ts4YaUAHuFh6XNY/TxE0IwT7KRzouQmOLwC34Vi+qKwdRDbaElSoMlSwkKUPnS9zMmmk6YCTcBLcGORkWB40mPSpDxKXS9fZLelI85maxDeHKdaS8E81hAHhMiiEOwUQgDmu5NJ90czN191LDfYCiSVr7WkQASdgeH9VZVUdxKWzGoEkbaykX5gb2jc1lE6Bzstx8r/ukl4BwTS16UMn609PBQH9KUp+VJ8an2PD5mnnSLEa8Vibj9qseEKIPqDSfHp7KP1xqiMnAP3hWNbcV/fKsXRFcNrH8fyFb51cq/B8JqLon7K/EfOic4HaJ/gPpNLPjKQ8U+vUKsOAd815hlKSoGNqNUzIBmvQzJEWot4XrfhiQo3HDOwuqTPyrbHj7dffUr7I48IqR9qXlTb/ig3BEICDS1w2F1qhI327r0A5iSFEadiRvytyq15AvqXNRiwtItw3nupGpgF52261eqqFkgLja2aNzQC08oRrMVJjsbGbn+3jUvSrOlYlDWpsI6oFMgzq1abmwv2fU0XiMCEkCKCzZsdSY4EUxhYXggKaaJ5hdZ6JCymT7viKlCKxhujmm6tJpfNFyhRhzRzGFEX/vXqRRLLZNKLkNrfB4RICrTaeW3GmeEe0IMAGSRBiDqSpM+U1A01RDLfZG/tD1pDjfKJrqQuHw+lJC0BJJ5ztPpehMcwmSAOXwpm6DF7/o0uxIk2mtac2sLknewvKhHWSKdLaO5qAtTTw9YCUlUmozvR+IagmgVJvTQbTWGyisHAJJ5RT/LMywyGXkuJUXFFHVkCwgnXN+URS7LsOCkeJ+VMwClpSReZ5WqSQgml7MbHCPC8wuZNFwEJvaZBA7JB+A4Vr0hxiXVSkQLwPM0qy6A6POmGYMCBFYaa4AJscW9peeRhMEsj6i1O5ccV5HQj4pPuqLBoS0CT7XwotCJw7A/+M//ALv0fleBWUlSA0YMK1tByORuhUDfltxpO+r91ksVsYOBm0qGNbM9Yl08tC0ot/MhVattYRRth8Qo7/t0HzMM28TVm+q4iRBaPe0ykx/S0KW5s6+lKkrK4MXWjT3wlJ8+PAcq5rwTQ/ukvYGMsff0SN5lhpZKQbbhSgsI5AnSNRPKPdQD2P1mZdJ4GE2HJIAhI8KOxoPZKFLCSBATA95Ud/yoSDN1Ob/vz6JFUtqrK89xK3yfI14lWllp1R+8ZAAnbUSIF6yui9G+keGaYS2lYRsVApuVcVSne/PhG1ZUUupn3d1uPmnsijrJVKzbErLzvaP7Rzj/ABGlTzqibkmhnMWta1HVvqVw5zUC8Qoj2qsbCQrjrWOb1VvyBclfgn/dRGbi4/AqkvQ90qW4FH7qfiaeZon2fBVLLdr6Us0ge4uCSsPqIAKjG8SYpjgMapOqDyI2N9uPcPSqsh5YHtGpGsYsTB3tcVjoLXss1rBWCravFKBBCjMgHvBtFToeKlSYkWFhaKp/1hyR2zvNSnFOk+2R4Uo6c+ad+OYT4SrhjcasMujUTKF777T8qoWJxjgOoLVJ3M3NMUOOKsXFQbb/ACoDMmNJim6eMMNFS66UyN3NBCFOZu/+4r314rFrUIKiQeBoZwQTWuqrg1vkvnnSycbimTAo5lNRZZBRdM99vnTnopl4xOJRh9Lcua0pK50zoWU6tMEgEAxPClOdlJ7K+qHw7XK9NsNlrirBtwmJgIUbc7CugJayzAKGHewTq30oQXFNNrU2okSVI1OWEzbhVnybpJh/8jB4wTYnqDw2BJVQEX1W9iFxjUE2Ig981sXkBGrrWxcW1p1+OmdUTxiulZtmmXBZ6zLcSVE3+yCfTrBSz/GMpkH/AAvESL3DYjvu/WbB5rux91zteObP3xWB1JEgyNp8av2JzzKRvlWJPGyWzv4P1qx0gy0pUlGU4s2E9hJA5EnrrUJ9F3Yi1zx9IG9vG1QBaeY94roONzjLPvZa8oWmyfX7WgmM+yQ6gMqUoi1g2Ymbn7TfesDjXBWmCuCueYtIkkEGlbwvV3+lHoynBLZKNGl4vLSEoCNCfstLZIPb0ye0edUcGqoyC21wjo8rZGNWLBUVL9ecIjUfT8qjDJPD0rG01xDfJVMdJxZRmBxC0KCkEpV+8N71YsA6S0AVTvv4mq6lM7d1F5Vh9bmlalhME2MbVNK0OC9SCYQ2SLCtqlFDbWnYtmYEj9q6RwtYz50OjHrSZSopN7p7JvvtFXDKejaDhmnUYcPrhTZK3i2AEKUEC5gkk7xR72QJK4Uxh1I0p7SsRsAmTAmQAs6fC/dXlO1EYcR7+X7prPiDK2ubhUtvpE6m/wBms81tpUfGSN6kT0od/gPkpPohSRUvTfoylllotI6t9ZWooS6twKSkAwkqMSB2ojYHz5++lwA723hUx4wbVVCxkzdzSgOog57NXHEZ64peshuYizaZtxkyqfOhH8aVHUQgmQboQq4/EDVXy5l51aW061rWYSkG5PK5rs/RjoTh0Ydv64j7btFQLu0k6R2VROmONFMGwgWUA1MJ4jW3R3J8K9hEPOttl1WuYV1QspQFm4CbAcK8ot5plnUlBbQ2mNA1gDaTuec1lQW8kkEpDmsJtcGLImthhxWqGjq99FNJ517z3Ul6SMObwj+i4CXlDmj4EVYMxvo86R5CmHp/hPyp5jD7PjU7jbrQzt2upVHqrbV4hN6KIN0jaZ87itUt0RcvTjjJC2aauLcanQi+1boBFwDYzNFMok0lz1UyIrGQALil+c6Qr2ZkDysKblg0k6QKlyOSRWQ5es1jdsPHX/BSXMWQlxQt902uLgHh40NponFGVeSfgKHr0m8L5lzcro/Qnoo2/h2lLcQ31muFKQSDpWUEFWyTtE71eOi3QhrDY5tSHUrU2qVaU7SCAPaMWNc7y3ErVl+HbbRKkKe1dpQspcj2JnlcVYPo+ztSMY01ASFOISbFJUVagSYjUZj2p3FecRIXk7uvHpacdgA9vrSv/S3APqxepl1TctmY1HUEFASICgBdS+69e4LLsVACse8FqFuwCkbmLrN4B9xprm76frQColLTxEkAWOFVufH0rTGY9nQrtOGQkdgJUYI1BQ1W485uK6Z0pkLWVSBlbQk+L6MY5wXx0jh+0HwVSw9FsUFafrbRUIEEOEnb+PvoXppicU+8yvCuLZQ2BKVOaAspVIJShUEbWNU/LOjz7TxdW4CokqJQ7oXqnVq1BW8k7zuedZ2cxblwC5propunGJeaw5jENElYSA20ptyBcnUpUx7NwONVvLsdiQ008cTiCDiEsLSXlwEqShafvTB+1t/DV2zzA4fEGXEPLVA7a8SkqkbQNJSkA/ugSN5NUvM8KtlD6QoHWtlyCLBQWrq4UDCiAtYMCO1wqiJpDNvVDIbdas+YYDXhFuPEnS8lJUbkDRIHaN6R9B8l69ZQFEdY8UiN4QFkmrX0jxejAvNC0voWTzOkC3IflSDoniOqxGDSgkFTi3DNrlKgfKSKFhJYPkjc2inP04nU1lijuplwnxIYJrlaE11D6Y1Th8p7mFj/ALcPXNGUSae0jbhaxq3bRAr1pn9RUmnavEKHL41lqlrLItHNIU3cQOzyBN+IkW8RU2WNRLilJSIUEzMrIiyQkE8hJgX3qNKipYk8PgKJ+oFzQlMWBSSdkAFS1LP8IBUfI8xSHOzlXdjuiK6ngczZRl7TatDhLhKkde20pIClrSqVEcQkQL9qaFw68GAQlpAVpSEo+thWoEaVAkE+ylKBPGaoGNWpt4FKQmCpICUhbqwnsFaiYhBIMJB4bH2qlwiz9YBkkwbqGkmeY4TUJ0QybOc9V5ju6VfukTzLow6iSnqRMIVqjTp7JMHX7I23qunozh1HrQXZV2rqA9q8EafSpBmIaGtQSUxsqSLkCYBF6JGNDoC0hIBGybC3mb0MbDE2mnCaH4VIzPDBnEKS2SAkgpM3EgHceNdSyTMEDCMlWHC1dUmVENkr5kzvPfXOs6Qkvrnu+Aqw4HNlJZbSECEoSJ1bx3RanTAvaE+VobGHHqt82x7Bcc1YFYNpAS12bDYpV5+dZS3Elxxa1CEg3jwAFtpPdWUTWgD+SvPc4kqjIPbHiaNKbTQKVwq/OjwbVZLyFf8ADvA4eqnyZz7QedWDGDsg94quZX+2R4n4GrDjLJ8xSzyk6vxZ8khntKH8SvjXiRW7ye0r8RqNNCV7MHgCOnhRGFNChJ51PhqQ7hWxo47VXM3/AGtxMpHzqwg1X8+H2g/CPia3T+NJ+Ii4lXnt6iqbEC9QmvVHC+Sk5KuXQnGhpJKlAAmLgk8TAiwN6L6Pr6vM2FH/ADcUzp7gXW5JHAHbhv3VU8AyQnXO6VACeN48LgUfkKlDG4MqUSpL+Gi9gA4m3v8AnSOzAeXeawvJAHkuufSUlKsUApSQNKlSr8LNhzUdNqRZt1n1FhCFuLMBIAJkBtI0wCLbkRHGImi/pPWs4xsJKhKUk6VKB09rVdNxYU36jCYphnDNkoSpYSklsKNoEFWrrDxurkZoLs3aLgUqpkZaeWsPtOIKENgoBcBCu1qMIOogjRvFztXvSTBNICU4dp4OLVCUFS9St4MOKMJsbg7XnemGYdGlYdawwp24TK20KTqEBUSJ4nnSvH5S8TqPXkgQNQUrcQY13uKUQN/i+qOzt4VKxT+IQtQVKVDUhQ4DWFJVZNhYmOW4p/j2yrKGimSsKUSdzCS2ZPgJPvr3KslGJxCWHC4nVq1KgCOI3Ft/ThTb/EGmmV4TRKWi42Fr0Lm6r+zt4CqC7ySg1Kn83+s4FalgBWttJiYJESfWlXRrE6sxY5A28wf7V5hUKbwrjcBUr1AiTwjV+uVRdGGQMXh1Gd/IzN59PKuDQAaXbiSLVv8ApYP/APNlnc0sf9rNc8aVXQPpRM4XLjcDQuJ/C1XPUJoYvAFU3lTpdjxrRuvQ0OdeIolQ0G8o/DntDw+VP8oYTBWswFONtCIkyQpQvbYJkx7OrnVcw671bsPhAPq4/cQtTn4sQhrR5gOtj+WppeVYX1Dt81XM3xTjmIJOpKdSgIkDsyLHjt6UfhNRcCgSVWMm8nmZ3pevrHH9SgQFlZE2ASASAPAR8ae5VhzOoUbjTR7Lypm97C3cQXAqRYztAEzBsNu1W2AJAAg6fZmeIMG3KaOQQkEkgTci3CTvE7kmJj0rT6+AjTqESVaezueM78BaYkUi7HCCkgzP9sry+Ao/EZdoQ2paLLQlSTKTIIngLHuN6VZi7qdUfD4CmDak6UghVgPDvjzJNFnCs1P/AIt++iVOJGtUagPLkKypHmxrWROmRB52vWU+15iUOJvW6HbVJiEHVIEjnWoTRvV+gvvUiMtX9ojx+NWPGGUHy+IqtYJXbR+JPxFWbFJ7CvClHlFrBkH0SZz2leP5VBF6leMLV5fAVqqgPK9jTG4m+wRKTtU7O9CpVYVMwq9KIVbSjAmkufiFj8PzNN0Oid6U9IkkqRHI/Guh8aVrcwkpE42FHeK9ZwIUbqIHhJPhR+EwRVsJotIUhSFIEqSpKgI/dIN5EcONehv6BfJSDvFQOEtICIQCY0gjUowTPcOfO1PMlyF3r2lhvbqllK90gKSoqA+7dJphgfpNcQz1TuES8e1K1rCCoGbFKGgBAtblS7B9LVkpb+rpAW8j/MURBMAFOmDcgz3Uo9pXC1uzqV1XGLS65rKIVATZShZJUecx2iYphgcmY7MIhQMhQJCgec773njNV1Ge4d11KGSpUhSgooKQQCUmQqCIUlXCm2Ez1Iv1TohKSJ0jWDMKT2rgx41D3gVV3S3CsGPyxsMLLbZUdBkJJStwtzCSsEEmREk8aob/AF0dnKsRHe8qfcCa0zvp3jEOqCChtsRpSUBSthMmSDefSlT3TzHK/wA+B3NI+aaqp1YUoJGCiHMNi1mE5UpJ/eW98imnHRHJnkuuuYxhDQCAEAKC9RUqVHbewv8AxGqsrpXjFX+suT+Bof7KXYvpLjSYViHj/SPgKEh7hWPqi3AG1dsfjkuvOoCUhCSnYb7gzbuqFZSAmAJG0Dbw5bn31Rcr6RPNOkuErSuAoqEqSJ3hN1W86szWYh1Sikwg2bKm1gKMAntKIi+oRpHC9LkiIPonMkBC06XZO7jGWEpVZsmNStgQBA7rUhd6OLwzJW6MOUoAklBWvtKCRsiTcit8+zR84cNvI6txBBTp6xCjKiFSoKKFI0aYibzeq4nGKBkOEHvUT/qMU9jXbavCU57bscqwNZe0r7jUjlaqimJNqYHPdIV2da+BkBI74A7XvFLkqo2MLbtPgfuKIZI9DXQkYVan3wPZGIbSe5OHZJPvPUe6udtCZ8DXUsK6TiVOtiUfVA/BtqefgCOah1en+QikTquQnaPn/hVjCYH9qV6OvT7ZQSq5kODeEEAkKjiYFqU5tkiWwCAogmBoM6rxx762xTzyMQ4hTtibKWTpKVdpJlNkhSSO6/nReWMhpleIfXqV2kNhKkORdvWoaSUyQvSJ2kzyJglub5UT2OLspTiGm21NhSJVAuTt2lCSeJEcuArTChDi1AkoUSYJ9kmbDuqLGvFa1OKiQoAcoTZIvuIFCuKkknfc+JptWFrGbXWEa6FIUUkQRvV7wWCbUyiU/cSeI4CqjjVhzqALuLQkfiJ9nzJMVdsCSG0pP3UJFr8IqSYmgnyPDmiyqurD9opTPtGBvWUQDCiRIgkzWVpJXn0FW8USudRKjG5+EbVoDWqUkqgTAuYvWzWFCjBOlI4m557E/Cq3UqdG5zbNLGSQpJ/iHxq4YodlXgao7iADY+l7enrV1dVKfEUt4yEeoNgFJXx2vIVAbE0ezgHHSC2kqsAfXnRL3RzEBJWUAJAmStE27tUmlOcAatetoyDC32S5BAFxNSJVtXqcErurVtpJBlZBEjSEyZHDehwVUXbeVh3oTN3fZg3Ez6U1w2X6hJcSnxCvkDQWeYLqwDqSoEmCN7dxuOFdGRvCHVH/AKSEgKyFSCQanRi1/vHzr1DCjcJUQNyBt42rEtj9CPhV9ghfITlzXlF4bGqAiE/0pqdt4fuj1mhGWv1P50UhuOfu/tSyAk9o5OMmLSyoYhx06oCfaWSTaJMwP/Kus5fgcKptkuMoUW20htSlEKQAkDTa/Kx5VxXApHWtSFR1iOH8Q7q7RkzYOv8AhgecA+69Syna4FW6c72EFH5hhMMs6/qzS1ERJJ4W5UD9XZiPq2HjeIJE/qKZhsRGkTvUZwZO8/rwpTpLTxG0JY4wiQUsYYRP+VvMd9agq3DTA8GR8zTVWBkRFRJwpmIPnQFwRhoQCsS8BZSU94bSKS53j8QqBr1DULFKe/YgDfvmrC/hTOmCDPL9d1Lc3wZT1RI3WBtznflXNcLXFuFS2ca3jGy2ohQH3DunvEbeIqmdIspDDxbSqRpCpNiJKhHp602a6M5gSFtYd4ciBog/zEUNneQ43UFYlCwop3JSTA/+u3Hjzq9ha04cK8lD3pBW3KrakgAze1TCm2BwXVmdOo/xCR4gUS/lrahIBbVyvFE+YWrNLp3AElK8EzrJAGwmB3V0TKMRpZAdClpabUIQSVhK1JGtAkAjSYPFJQFAjUa547hlNEKNuSgbeRp7l2LWWXD1igYSkKCilQ7WqdQ4wg99ImG6iOFbs3N2nlOc4w2HxTaSHQHUykLUnRrEk6XEmNKpntJlNzt7IAT0beDOko1AFQ7KkEKS5p2IMApUhJvz7qUPZs8o3WFEcVIbUfHUpJJPfNAurWPvqv8AxH86xsbhgH/P7IC11ZFp5/0m4qRqQOJlaEkb7iTz4TUTPRWFfaOIKbToUDPdfbxg0lceI3cPmv135VCXB++PfNMDZP6vokk9VbXcENesvMNoTpCUyFlIT7N4CgeNojhTh7PcKJIJVqIAgpSkTNx94xMmeXCubdnn7gfyrdCxwB9xoXafdyUAweQrchU7EESTPOTvWU4wvRdxTDa21JWFISoQYNxPG3rWUjtGeanLHXwqYcakWCTHKYqN3EoP3DP4qXLWZ9k+8VmpX7vqKs7ML0WygD+EwbxOkSlAB5zNWHDrlI8B6iqmhSiLJT5q/tVmwZ+zR+FPwFA4JOqIIFID6+psjTFxxE7GpTnDpSbgeAFLceDKYIHtbieIrVttZHtp/p/vWPjaTZVWjld2QFFNlYpURM33415hcWuDBE9rgKXobXsXf+0fOvPq6xP2qr8oHyoNg8wrRK7kNP0/dN0Y1Z4j3D8qBfQVucz8KHw2FWD23CR/Cr4yKZ4YJTwJmxkyffQkBhwt3OmaO7Xup2GIsmY9TRCcClRuAfGD8a9YdCRCUgDfjfvua8xD5CTEC4+IpO43hGdPYyt/8DZ3JI8z8Ka5L0cwK0rL7+khQCQXEokRwm5vSMPDkPX868Q54Voc/wA0iT4fC8cAfJXZro5k6SlXXSUkK/bTdNxIAp/l/SnBtlZDiTqXKuy4rhAjSiOArloX4e4V6wqJjnXF18pQ+FM4BXWX+neDGyiTH/tu/NIoVz6QMP8Ad1nwb/8AIiuZLeUfvKjxNDkmusFF/wAXGOSV0pz6QmwfYe9zY/31Avp8ng255qSPgDXPga9JoSB5Jo+HRDqri904Wo2ZHiXj8m6W5h0ucKTCEcN1LV7tqSpTUGLTaubV8JjtBE1uU7V0qeiwa/pV/wCdL3+kL2oEls8PYB38ZpcBxmosQnvow0WudDEB3Qvcdi1ElRUJiYCAB6GtcPmQSNUAqOyTsnmr8h3GeEhOObjnUCXYgBJPh/xTwyxSkf2YN8I9ONM7Ae87+NZikJ6hQ0ga3BYSI6tKpIAMf5gpe8+tN+rjxmi+uUrqkEJB0qWfFZt/2JbPnRbSMpRMT+6MoHD4NKRtq/EBUrjCeCEjwSB8qM6ozuP15UHjXlJOm207eNaHFxRPZFCyyMLzTHADyrSTQ+ExKlkgxaNqLKYoiC00Utr2yC28KC5MUzZ6K4xW2Hc8wE/6iKVYYFtwOCCUnUAoBSSRzSbHzrv+HUClJUkyUpPAbgUnUTmKq6pAJdyED0daLeFYbcGlSG0JItYgXFqym3VoVwIPA6r/AJHzFZXjueSbpMAC+eK9XRJULqJEDn8hxpc871hJFhtf9Wr6EC0gasnACmZdG0j31ZsvP2SfD4VTg0edWzJv2KPAj1NDIAMoZZHOaAQl2YiI/EoVE25U2ap/1n1BpG4j7Q+VaG7kyLUGGEGrzSc6xzrcLG35fnQC2/tEG2/yNN29I4i2/dSnt2q/S6kzNJOFHqAEwbVG3mI/dPvop26T4UAwIHnQtAIynSve2tpRwzI/uep/KpPralD2QJ76HFbzQlregXNkkPiciQb0QKHbQaIApLlW0rZNetnesFatHfxoUYNUt1EDevN9q8UqvNq5FawGsQaicNSapFbSDctluVG6bGvdNeOptXBa91hQjceVbPx3x3CfSa3S3avCLUVpZGMoHGtg3SD4nc95EmKB6skU0dVG9AnGITy94p7CaUUjWg5KiawZWpKRbUQJ5cye4CT5UQ2rU8pQEC4SOSQISPJIA8qz6+gNqWIlUtp4/jV/SQn+fuqLBo1g8aI3WUlm3f3TaKeXB3H5et/C1KcyxEuQIMp5+M0eGEg7A3pYnBKKthxootoNpGtc8s21ytMuiVTI2Fu+eVMBc8eXurTBYRSCoWMx8+dMG8MriP1ytWyPFoNOxwYAUMlKTtViynpW+ykJJ6xHBKrx3DlStKkJjSy2eBCtZ/3UO2gqXAHfA+VJIa/DghnsAELpGW5+28BfQrkfkayqSnLH1DsMuqnk2o/KsqUwMvxUlCZ3UKp4hRNztw4AeFDsL3jnWYl8rO1uA/PnUmHwqr9k17BwMqaEHetkQd6seQuDqQJ2Kh61XRhVEm1Pej37I9yj8BSZOFRJwos4IhXcoH0NJVL7RI7qeZyPb/lPwpUnCqJkW2rWEAZQAF0dDzQzL5BCjeCDvyPCnLGPkAhMW53+FBf4Soz2uGwFE4bCqCQNJtWSFjlVpd7MHAU4xZIggCfOo9UCBzrdnDKVsk7xfhRCsnHFSvIkfCkW0K7tDXmg0rPOp8LM7/rzo09HUgSQfeatnQroDhH2i6+2VySEDWtIATIJ7JEyZ35CgdLHV2hdM9mdv1/hVUvgbqSPMVgzBobuN/1CursdAsuTthGj4gq/1E0xw/RXAJMpwmHB5hpH5VOZo/VAfiEg/KPv9FxRzOWB/mp8r/Co8PmaFeyFr/C2tXwFd+ay1pJ7LaB4JA+Ar3CMaNVtzND27P6T+v8ACE6+U5x+n8rhSC8o9jCYtXgwv8qNbyfHq9nAYj+bQj/Uqu2r37qxBArO3HRqA6yc/m+i4wnopmajAwYHep9oegJPpUzPQPMidsKj8Tiz/pTXYgoVrxrvxJ8h9/NAdRMeXH6fsuaYf6NMaodvFYZH4W1r+JFFt/RYsjt49R7kMISPepSq6P1or3rgKWdQ/wBP0CSZpj+Y/quaYj6LkqZWG8VieuSDp1FAb1cAoJQDB2kG0zSvoz9FqzKse4VW7LbbirE8VKjhyT7664rE0J1kqgGJ25TyPjWjVSAEArqc426/1JVLd+jXL4syqefWuE+qo9KVY76M2tKywtWv7qFxHhqHn76v7yzfneRy7qR47MVJNjI/XuoWzzX4iniNoHC59hegmKdA+ySgcNa0pIuZsCSLzwpnhvojxBHadYHgpZ/2irK3myyqRItTvB4taxKT4imv1UwQll8KiD6L9FjiUjwR8yr5Vh6CNI3xCyoc9IHwmrjmWHJOqZ9KWiNyCDyMfKaD8RKeXIw0BK8v6NsmAUKUeZV+UU1xGQssJ19TrA3Ekn3E3phlDiZNNOsHE/rzpL5HWjs0q1lGaYBatCWW21d6Ez3zG1WxlpIjSAOUClrmWsKUF9UgqGytKZ99Ef4m217cJgcbAelA8hx7tpRDqynZRWUpbzhK/wBmpBPcZ+dZSjjlKEbl815egFIp5hhc1lZX0c3KLT+ELZ9UExyrfKVSD4/KvKygbwtn4XmMEuEHkKjKY2rysrj0Q6fwn3RmXC5NME1lZU0nKvj8KKwrYIMitHUDkLVlZSLyqKwh8XiCBblXUMrPVYRrSPuJ37xJ9aysrpB3QpJjbsp+x8qlBryspCgdytaxO9ZWVy5RLrwGsrK5MHC1VvWRNe1lct6Lwit68rKFcvVJoLEj51lZQomKFXaCFHdQUD36bA+MUqx+HTyrKyiHKNvhQbaYrdrEKbWNJ33HDxrKymLlpjcwWTvHgB86UYl1RM6j74+FZWUTED1LglEGZM95mrGBIrKylS8oo+EwZTahs5yxp5pSXE6h5zWVlTtJBsInZwVRsNlLbSwUagRt2jWVlZXok7slSAVwv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40" name="AutoShape 8" descr="data:image/jpeg;base64,/9j/4AAQSkZJRgABAQAAAQABAAD/2wCEAAkGBhMSERUUExQWFRUVGBoaGRgXGBgYHBcbGhgYGBcXGBgYHSYeFxolGhgUHy8gJCcpLCwsFh4xNTAqNScrLCkBCQoKDgwOGg8PGiwkHyQvLCwsLCwsLCwsLCwsLCwsLCksKSwsLCwsLCwsLCwsKSwsLCwsLCwsLCwsLCwsLCwsLP/AABEIAMIBAwMBIgACEQEDEQH/xAAbAAACAgMBAAAAAAAAAAAAAAAEBQMGAAECB//EAEIQAAECBAQCBwUFBwQCAwEAAAECEQADBCEFEjFBUWEGEyIycYGRQqGxwdEjUmLh8AcUFXKCkqIzU7LxFsJEc9IX/8QAGQEAAwEBAQAAAAAAAAAAAAAAAQIDAAQF/8QALREAAgIBAwMCBQQDAQAAAAAAAAECESEDEjETQVEiMgRSYXGRgbHB8EKh0RT/2gAMAwEAAhEDEQA/ALbIxOTlCU/ZhrJUClhsATrENcgMkFgcw87p0inUHTJGRKZjFLMkqDOAALnR4sFPiedSUrYHKht3APxtHh7Wj1BvKl847vxPrGU57I8I6VEti8GtnKw+8aTmGhiRAvGZtI2xAszrVbmNIURofjGFUbBEDYg2b69XGOGJu5HhHRMdJNoGxGs0mYYh6k5ioG58CPQ2EEJjfCFelHwayNCjulB/pb4GNlSf9sep+sRLrR1wltqgqfwLNE+SEfw8Hyl+F/w1gs8KPdQkc3V8DaIpCSHzoC+GU5fcXeGBaOIV/C6Xyr8GsAnUiCFDIrtggubizWKfGE9TgqxKXLly5bFKglypwSC3eB35xaWjShFNLRjp+1fuaxBQTOokISpKiEISklIzAFKQDpeEdPIROrjplSozL2KlWCQ27AJ/tMXCqkM6gztd9Cw3+sUSmp0dX25alqJJzJU2ujdkg8fOOjhWZZwC4pLafMH4lf8AJUE4bLAlrVxb4mB5lMtRByrv94OTezkBiYKmYLVmWBLSwY5gqx7xINxwh7WMmoK6ASB1JXuVH0sYYdKbpkp+9USh7yflCjBJk+mlBAlOBzS978b+kdV+NFa5BXLUgS5mdTvdgQGcDcwf8rAuKLqwiodIr1yQH7Mgn+5Z+kOJPSanV7TeIPyeK3iVSibXTFJUMvVy0guzm5LN4xooLGWKVhlyVJS+ZSikWY6BOnkfdFURTq2LM4ZuZiwU1IZ88EEtKcub3J0PG/8AxheuWy1DgVD3mKQw6Flkgw2Qr94lAkEZxtwv8oOIzYlL/DLJ9SYzCUPUI5BR/wATG6BGfEl8AhKfVifnDPn9ALgu6U84jUnWJlGxttAyRe+sSaKmwI1EuWMhaCeZdIaZKVJkIlqUQQxc73IDM+409mJellfMlVCTLmFBCEsWsSL723gCXWPUkhwCkgkOwzXKhzzXiTHJS0ThnAWhsyHOZJS1y/iNDForbQmJEqOnOIJ+6ockD5Q96NdMqifMKJqkSwzuUt5XMUqfNzrJSkAE7Cw3YcI5yngYMkmuB46S+Y9FrOl85FLNnJCcyF5QkjvDME5rF9C/lFcl/tXqPakI/wAhFeJI2PvjJc7mfWAopLKD0LeJFsk/tVXvJT/cfpBaP2n8ZI8l/lFUwel66aEEqAZSmTdRypKsqQdVFmHjD+Z0SALZlurMU9lJCcstC2mKBsTmYeXFo5tXV0oS2yN0q5YeP2nIGso+Sx9I7/8A6xIGsqYPApPzhNSdEFzFKSCzTJiHMvUIyBKv6lLSOVztHI6IpU2RaC/VvnlpTlExKlg3PaICdBe8L19BPLA9N9mO5X7WaXdM0f0j6wZK/apRHeYPFH0jzYS0boR6CN/u8o6oT6H6x1bNPwwdHU8o9UoMelT5wXLVmBQUhvFyIfLqcneBGm3HTSPGjSpEhDBhnUQxIY6cXgukx+fLP+qtVgGWorDB2HadtTE3p28MK05Vk9MqukchDBcwJfi4+UcSelNIf/kS/wC4CPNukNb1kuXMUACQrTSym3irKclhvDw0VLJKb2uj3xGMyVd2YhX8pf4RBV47LSOz2i4DX3LE6ba+UeZypiqenShFjMTMUpQN+yGSLadpTny4R3hil9WSVqPbQnvHdyd+YhOmuTN0epUeJS1KS8xLOHcjR7vFjNPTLuFSj/bfxEeWisRKbM5zZQBc3Jbc84YyKyUqwZyw/XGHSSXAjy+S9z8Bp1BioJf7qyB8WhZUdBCe7Ofg7/ER55OnTDPCQpk5i4ABs5LX5ARd6CRJUEvmS5YMVD4HlCNw8DepdyCr6HTkCwUr+UhXuJBhLUUikFliclvvSZvxAIMXNGCpPdmr8pkTHCZg0nTB/U/xhWo9rGU33POqlUtQAKkEJLjNLWk+ZyO3J2iDqJSUlaS+WwFmBOnPW8egzsBUrWavzA+IhdUdCTM1W99x+cKt154HuJVsLwwKBJqOqUW3IfXV2HDjqYX1ErLMUCrMxPa+9pfzi9K6IzGbMk/02+cKKvobOSokSiofgUn4FopCUryK9tYK1Sz1oWVIRnISbcjqY76OzF/vE2YqVM7V+ynMQwAuBfhtvDmnwadJUpXUzQ4IugnnbK8GyekHUgCYgjs530OUlnZrX2iuXwhbSN/xqWezmKVGwCkqSf8AIQVKO8NgrrZTkFlA6t6wokQhRBAEZGCMgBPFcKm/bEi4SHAvq4PxjjEcRyzyRmBDhnfW7DYDlB2G0aEzsyXAa/qk/WAa5Etc5blmJDi/zjptOV/QhFSwjYxVR1H+KfpG1Yqvh/in6RpNMkaLf+k8I2uQLEKB8iGhfT4Oza6NJxYgm3uEaOKbt/iI4RT37ybk8fXSMTSLX2UpJJ0uLwaiK24q/wCDmXi/4Q7MCAxDF3BG+0SJxY37Sw7E3JdtCb3if/xWpTrJV5MfgeYjpWATgCepXo75TaC+mziWtqnCsbUWecvUHtFeouD7hGkY6QoEzVliDqq+UFIv/KVDwMQz8PmSw6kKSD95JAPK+sAzVIOob+U/KMtOHgP/AKZ/1DEYjJfsvZ9bPe3oLQRR1lMO+halEWaYEgF/5S8JaOWjN3xfQEEa+DiGC8LJFsvrGkop0dOnKc43Y0k4hSBLLlzM794TABfTslJ+Manz6cjsmYL7lKnHCzGFn8PUGCsvmfpfaMm0yE7El9gr4lvhCVHsU3SXKJq6ozBKUKUrkwA+JeOKOXlOUXWbFX3fDidb8oMp1SDKCW6lYsVC4WH0U+hvttxg6nwuWFoAWM6kEi7B1JIcOACNd4zdKjmfutEc6UV06ZgJASqaG/CVygPmYa4XIBkyXPemufAMH90T0EtcpBQksgcdwVHYPs0WPAKYThlmolEJYZyVAqLObBLNpfeIylikaiv9IPs1JygkFN1XLXNuURYCoKU5vlY+cemSeiqAHQB/SokcPhEVT0QQQfs033Byn1EDqemqFpXZ5/RpzVTjRObzdg/u98XWhH2Ms/zH3GBv/EBJdctKyeD5vjBKZoSmWkuClJcG2wG8QkVQaWOX19A/0jtVYtDBKiL331gemnAlIfYn3tHc9IcX1V8BAs1BUnGJua7Eeh1YfOJzi6h7Pv8AygaTK7I8j8YIWkG0FyYKRica/CfV40Mav3fh9Yj6gQOZbEwN8g7UHHHkg7+kcVOKyVhloCh+JL/EGF8yTYmBJdzfjBWrJG2IcTa+SJZCQ1iwDs7fWEEiDqhDIVAUoRWMnLkKVBEajnNGRQJ5CKklKwAHSl35OLe6F8qnDdshWe9tnHHjEstC0mcCkhRRo17lg0LkBSTkUCkvoQxjpS5o579WSQyRDCjwTrEZsxF/1vAqpcP8IT9iPP4wkpOjqnFRWBBRIAmoJJYLS+9goPY2PhF8TWUk2YpXVqRMQ6s8pDJUAzlUsOE8yIoshPaT4j4xdei2I08lZWpSs2UpyEMzs53ewA9YXUtmmkjJHSmVMmup5YLFLsQQ1sxGmxaLLKrApJsFBXodfWPMcbRLTUTBKYS37ID2Fi14kw3F5sn/AE1MOBuPQwj0k8o5+o1yXrpHh5q0JS5QxJfV7NFLV+zKd/uo9DDvCMXqpxclKUfeMsFzwA3+UP5eH1Kw7E88gHuzfpoVaktPCZmup2KJL/ZxOSQesQQCDoob+EcY1gs+WXbsjcBw/NtPOL0E1BWmX2EqO8xJAPvtw3g9WBVra058liM9eTy2GNQ4R4+yuIjkrXxFo9GxjoVNKFLWiSMoKiZZUFMNbaHzijYpRpQvKCSG34ueEWhqKRVSviwFSyHc6j37Q5qccUnLKyIUlLEOkO4GUF9efnCeb3gOYgmsSTNJ1YD4AxZpHI22yzUOJKmyz1gCkvbKShQ8xbncRYMCqUJGVK1A6tMJPpdorPR2V9mSA5u44iwPneGVHlWTlLlPZKdCOHltHJPui0S+0mJgXcp8IYSMbXuQvkRp6RRpdeqWANHOirpLa+cG03SdSUgLCkgDVNxx20idDOi7y8blEsrMg+o/KJZwQtPYAm8gR84o83HwspT1gLuUiyXLORYF7RJSVJTe45j6i3wgUCh5PoEJUBkmSlGwUGY3FmBI1aO5uFTgUkMsJe3dJf3Qtl48pRR9oF5VAgFj7STqPCLDT9JkmyhlI1OogUa2QpnkABUtYP8AKWDDiHEQ1GJJQHVbxt8YeyqxKh2SD4fSJQXGnlC7bYNxVVdIZP8AuI/uT9Y4/jso+0/gQX98G4z0GoqlzNp05j7SOwr1TY+cUfF/2IpuaWepJGiZoceS0sR6GKrTg+XX6A3y8Fk/iyed4g/iqM1nPgDHmuKdCMVkWKFzE8UK6wfUeYEK6TDJ/WdoKYG4BKSQ9xyij+Gh2l/fyKtWfeJ7JOxJK0EfIxwiKD0SpJgqpmYLEspOUFRUACpLDXUCL+hEJs2YstGW5WdtGR0GjcEY8WFcpaJiyp1AAAvp2nHzibo7QiZUPPGZORRcqIBIFg4IO8DLp+rlzEniPiNo4p5uVg7pu4t4eR/KOiWYtRIwjbyeoUGHSFJCTIlsGYlIUSHTqd7GF3ThMumRLEqWlIUVi1thw8YqdLj0+UGTOORgwtt3QxFmPwiGt6S1E0ALXmbRwkt7vCObT0pLl2dOzyL5c7KoKOgL21tBs7E5MwXzA7GB5UxayEMDmLaDfhaIKuhTKJScwU9wpLEHg0dSruT1lJ5Ri13Jd+fGDsLpetWE6A3PgLmAEM1rtr4w2wOYylH8J+IjTdI5IrNM9FwWlSlILD8I+6Nmh5NxkJASkOo6CKhQYroH4Q2wupBUVbu0eTd22eg41hDb9wXOAMxfMAAWiWbImyg6ZoI4L+RjhNeBuBHYoxMVnXcbDh4wu9rkDimLxjU1SViYlBCgR2X0IYvfWPHkSiZiUFwSoAu7i99bx7yukktdKQOOkVLpH0ekVAIQTm2U2nC+pHKOjR1kmxNu0oWM4GJMySc4V1hBI3TdJIPHXXlAcg9tT8vkIslT0bqEEHNnyoUncEuxNj9YSyaFSFK61CkKUXY8Nm5R2qdrk5nGmM8PBTK7O4V7yw87QxmYVmly7ZV5k9sG5dXDV7384VZwOrLWCVn0L/WLBLqHEsDZafNgT5aRKTZRInpcMnJLFWeWRdxmO/geHGMqKJKe6vL+uB0hxKquzHNbKStLtf8AW8T3MaiuzEkEEpCw+qf18xE1JVgdxTbkKHw/RhNjOdNSkJKk5Ul2LahZS7WPdhlSzc6RnCVWe4bblDvgAea7t5lS77qTqODMzCxg2RWZm6tWu1vf/wBQnlOVDKvburfmPlx2gqSsOesSQ4bMLj1FwNtN4DCP5U1abultylT5eZbbnDP/AMgWhKTmBBtsQrk8VmRJUlJZRD3c3sCNxrqfdEapoWtpiXS9lsR6lOp8eEIH7l6pOkqVHtJKT6iGMupQvulPzjzhaACAmdlJDjMCX3AfMH9PSCEVC/bKUnYgkP7m98bIHFHoa5P6/OBKvCpM0faS0q5kB/7hcRUZPSRaDl6wksTlsX0304w4pek4LBaMr/d1P65QU6F2sWVWEyJM0iUVZrZklyE7hiRf3xIkRNiVeiasZAcqXFwznduPjESYN2USpHOSMjt4yGCeD4jPJKgoELcODswZuLwPIU/60j13pF0epahKpuUZksCoBncEhxZ7A35NFHrOiYS+QkK8D77xVfEwXplhko6M3lZK8ZXM+sdCV4wRNwKcFNmDkc9vKOTgc8e18fpFOpD5kVqXyMnwmT9proiYfSWuJ6GsTPVLp6lyCUpROHflOWD/AO5LD903GxEM+h+CpdSp6lHVLAsMqksp7O7GxBgyZ0Mp0kTJc2YoomJCkkpt2wAbJ05wvUjYkvsD4Bg6eqWhYBUla0qfQlJIsdoHxKjNOGSCUl1HiLFLcD3ocSpPUGY5UUrWpRzbZtfARH0kqkqliwNlf+o98SUnu+4lYFuF4klwFHgx+UOaLELljoT8YpolhraPaJEYuqWq+nH5wupoKS9JSGrT9R6LJru0kng8PKbEg2sUGkxQLCCCC6W83I+UOJFVr4Rwz02pJHRFrbZYUzzOXeyBt+t4cSFpSAAPCKxh9eEpH68YPXiGVLjU+6Eb3OgbaVjWurJYDLY8mc/lFWxTo8KghSUrS2hF7a7w5wqjCu2suo3D/rWHSFNrDKezgG3dyeZ4h0bWAALMkp7QINyHPOzwwUjtI8b/ANpi6YriUkBlBz90X+PdiuroStWZEtQA0DvtzEXjq2vUS2eDiYexEa5nY3PKOqmWpIZSSPGOqenUoHKknwDxRMBTsQq3rGF3SCX2ZKg3+UN6dQypCksySxG+lz6++FdfQKFcsrSQ6SzhtAz38IPpqa6GJDj5jaKSrAq4DKeSnrlZSe6dW2Vl/ODZOtxttxhZk7SmS7IDkcSQSfjBNDM3CsptYwjQRmtJSkZVa82NvduYBlzFZrqJD9q7OBqkjTazAaQTPnklIUl7ajmeHhC1SwqahjoDbxhAksqeFkggrckkBgUnV03vz15jeN5VJfIt29k2PpoYDNX9oRlFruLH130gzMlW7E8W/wCj42MNZjtNX/uJCTsrT36cI2rFshJuACe1YgjQhuH5xGmnckKuNuHor5GBKmlSJSlhNhncocHvK1SXtzGkNhmTaHXR6fnlBWYrdSi6tWdhDlMKcBlZZMsN7PBvdDZowyN5Y3GnjIJgTFaMGXMKe0heUKAsUFIVa3skKVfm8Vdc4AhKhdYs5LuBfzcGL5SyQCuUWD8r75Vcw7XiqYlQAKOZwpBNkh8pNwQ7Ok+5+GnJOO9FNKe0qNbjC0TSEyswGhzEagH4/CID0gm/7H+aosMqTNKbyr7c7W1EJBSYjoFq9E/SK6cYvEopV9QTm7uMmQo6QTUX6kAHio/raC8L6SzCtMvqwkLmAkhRcaA34NtHNNQ1ypiULndWFe0pIIHomAhWVKKjIqdmKCXDJuADfS40jpUYvCr/AGQbfL/ga1HS1apebqwVOzNZiHJJ92kV/F8QTnKeq7I07ahrcsNg8SLm1OTvKK8xBIa6WHJm3iaYuqKz1ayEvYW05OPOGilHx+WK7Ym/f05SkSE33KlE+RiJP/1K/vP0g+rFUD2lHx7McyZVUtWVKiSXYOm7B/VhFtySu1+WT2vw/wAD6ZQplyJXVpmHP2rgEjMAbtsI6oqzK6VAglJ1jfSUzUyadKFFKgkBTWuEIDHzeK2r94OswnxMcOhF6kdzfd/uWbccJF2pqkkDlB37x3QeP5xWaaetICm1F2vDI4kFZSON4g9Km2jpU7pMt0jEdBBdVjRShhqdOXMRV0L3BiX947SX2+X5xzwxbfYpLwiwYZSpcKXdRvfb84fIUIrcirB3gqbi+RJJvwjJbn9RWqGmITpaE/aFJB21fyhGnEgHEpC8ruL6Hcjx4RBQSjPXnmF+H64RZJMpIDANFE+nwTrdyJl4wlYy1El08xcevyjF4BIUUzJS+z90nXdgdQeRhjieISpSftGP4Wd/KKlPxDtPLQEB3DkqY7EDSLRlKa4JtJBE6ShImFCVJ0HaIOmrERqXJBQAQ9h8IFmYnNUnKpbpJBIYM/GNSsRIbMLWuPHhDQUlFKXIAyZSEK7KiGADG4sGhcsNNGYOMpHZv3iDtfQD1hrLnhTqG8BUyvtFl9TryDj4CCwoUTZB64hDHshn5nR/OJZdrqcHnp5GOkShMXMUAUtlAL+J+ESmWtIFswI212+kaT7GRPQ9oEg8fdAdbKIp9HOnmdPG5gqkymUsp7KiDyuSdvSJahJYJUlx1iWKf6Tp4Q8cAY7oZTISOAAvf37wcYgkJtE8FDHDxuN5oyCYe1eFCckKQrKsd0/JXEGEFXLzKHWAomJsb9lRGhfwO7GC6uSoh0rWjmjU8r2gmVTpqJSVjMCzdtnIBI7XPxic4OIidFZmyigt7PAezzHFPEbajgApIBXNdRLFLcGyglvN/SHM2iUlQCyMvsnQpPA8uHpzhTiWHJHeAymxLaHXyHLbXTRbHpBElSWfX+YA6M5vFJ6aSgirSuw+xS9gHPaSXAtp7hFoqcJFhbsy1JZuKSSfX4Qs6S4R1uUkh23s7olluXazRDRe3WUn3sMlcaQT0d6KyaqQhc2YoKUHyiwAOgAAv+cO5PQKmSAAVluKQo+pTAGDBpcoOykoS4G1m+R9IdmYfvH1MdM27FVi6p/Z9TqZ89uCUj4JhZVfs7loOdBmAC/dDjmGEWHrVcT6mBqupIlquXvuYVTl5CV2opp10qBWkjLnKA7cwdTZMDr6MoWm2Z+ORAbyCYlzHifWDKSTYku5HpGXo9uAPIrosBMskuVW7LEAOHZ7aGGlL0YRMlOVKRPY9kNkJe19RbnaBpMogDmPjE2HzFJUrVSQrRzAlOvUAVyapUlZlTRlI4/X5wVNnjOODQTi0sTEsoG6gANeD32sT6Qvq6IJT2PZ1vp6mMoqStdxlNp5GaVEaR1OqSpgYEpqw5UZrFQccxGTpnaHjHPGO22XclKixUqwAGgqqxcy0Em/AcTCBExSYiq5xWofhHvMbS9Tpm1KisENdXs82ar9cAIrU/pFMWTl7CfU+Z+kBdJMRK5rDupLJ8dCfWBpAPnHqx00lbOHdboZyquadFqJ8SYPw3GiTlmX/F9YW4diMyQoKlkpLEEhnAO6SQWUNjsWMG0uFTDLXOmJUAQSCdzmSL20OYnyMLJKii8FglTik69k6/KOpU3Y2BN+bAE+9h5wDh83NLD7W+nuaDGcPy+R+cc7wMcon5TMJ0Ki3of15wfKnOfARX5qiZb8VW81N+vCHCp6SLG+QK8i4+IMLJBQxTQJVKS47xSOdyPziCfTKTNQNR1iTfXuL/8AzBUmaUiWDpmfwYK/KMrKn7eTu+b3JLf8jFEBjRCo7XOygkxCkxxWpeWq8FBA52PMojs+cZHmlV0Nqc6mAUHscwuPONx0dOHzEupL5T3mtWAcwsk7cDwhZUT5gR9gQkkubPw9NPfE82pCkj3xFJI0G8Pq6VYF05WrYxq6PrEDMASRcajS99WhDOkhCwhbFKrAljtoT94cfOLFR1AHZWCD8YCx/C0zUnKL7jiPkobGPPcadMqmBUSUSl9XMSClTZFEd0vdBPA7enCGqsPle3LSoM905vcxhLQjrUmTMPaAsoiyxsFcDsf+oOw6vXLmIkzXe6UKO4ayVH7wax3HN4nKNtPuMNJVBJABTLQH/CBb0gTEauXLUlBQkZwTmIDBmA+MNVLPCFOOYV16G7qhdJfQw5NAVUSgBXVZhbNluQeQa44F4KRKSfZ90KcLxVclXUz7EaKGjcRxHLaLCpJNw3HiCOIPCNKI1i6bhKFAum+xCQG5c4R1uHlFimx8GPvi1KSo8PSBp2HgjKGTvYN7oVWg2UWbhMsFzLCk7jcfy/SJ5NKjJ9llA4afPWLIvAvx/wCP5wBU4MhBuhCgd8ggyqaphFUkBK8xyPvcbaamHsqbInBlKl5gO6rq1A8GcPCteHym/wBJHLsj6RunokBSCEJHaHsjY7FoE9sY+AUxNjtAlbE5kFDhIlh2DEvowDhIbnAFRZmUVNuU5fc8Pp09RGUBJSS5fXwB229Ii6sFQCkOnfTjpr74hpTmoxVWhnhg1HXBQHGIpiiyjvcwPieDmUsqkrCk65Scqm4XsryvyieWQR4/OOqEVFujSluKP1RcOeF/MROuW25cxMugUFkF3B/6gqTSb/r9ax2S1ESjBkUimzC2vCHMuvnS6aYNUgJCRyJUSddkgmAUShBNbh0yZTZRoqalieCQSQ/Jz6RDcm8lJKlgIwpY6vMNFXHoB8jDBBdAAIKg7Ae9LcX09OEV+TiSBMMqSgpSCwTmckixIJ3JBLc42h8+UvrcXfW9o040CL3E1NUjKlKvZuR5n0u8ZSzglUxXFgPi8NpuHoUvKVovopZKDawzKYj+4ecMZ37PZiJWZKetcaImA6Bg3YD+Rhb7llt2qN/f+CZJKigC/ZJ/4t840oj94lgByEqc8LDTnzjJdUzpUMhSACkhjx3vwjKEPUKPBAHqST8oyZIcCMVGIjCIIQfquXvMZE5TG4xjmRURNKVeE+FTs6mEPqijVLIcd4OI9KWTlQUJxWQ5uND4Q2ppucX1GsIZSoaqkKlBE32FaxzaunaGTAMXw8pUJiSQxcsHH9Q4c/COFhNSgyld9PdL7j2X4jUHl6tZmKyiLke6KvVyAJ6DJUwNi5/t9LD01jhLKxhgmOqKuomn7ROivvgf+w3EOlhTghQA3BGvm9or8ySmpSoHsTEFyzOCnRYPv5iIxi6psmZJWR1yU7aLFmUltjvweDzkDQ2xWhlThlUQFC4Y3HAj1EKaHEplMvqp10nuq48xwPKOKOoFZkClGXNl2BFifwq5gseBieWDPBp6pOWcgvY2Wnik/q4hkqAOVTNCntA6Eb/QxD+8n7imhJJqJlIrKt1SzoT8+CucPZITMTmSssefuPCFaCR9cfuKiEy1F3Qog7Ei3haCDRfiV6xn7mOKvWFCKavD1aoR5ZhFfrTUBQUhIAS+ZBL5tPRmPrF0NEnn6wBiWES1fzeNz5QHTVNWGylorpalFLEKBskqZiw3BvEs2fMGiARxf84aTsAl7pY/rjEX8FSDYP4w0YxgqRnb5Fau3LeYkieO6Eq7LEiygQXdI4hntCyhxJBWUaNs/mW8PnF9loIKMqmA2fZJP090U9eCoKyqWzuQfF+OsJoavUb3KjTVLBFU0gUXGsDIpTBM2YUa38L+ojpEpRTmSkkcRf1EXcQKVAv8PP8A3D3CKyTkEpYCTxuxJa5GxhIMRQVBINyW+rwuqKkqJ4fGMo1yM25DnpH0flqUmZTqQCGf2Soi+bNxhqcJp58+WsVLFTFQX2lOL95Jv58ISVlMOrlJPtANyZJUSD4Quw+dkWhQ1ckaagHK76ByHMNbkha25HvSfBVS5ihLUpSVX6zKQFHgCe81uRgnovVTpU0SwtQHVlSgDZybFtHiwYVVmYhTFLZ1CwdC0hrlJfiziCcLw2R1udYMokZQAXls7ukm6S72sISUnt2gXkHrJRm/6hKjs92gekpMijrpvFyTg0oXYnzhXjlOhBSEhrEn5fOIwjJPI+5PgWCNxoRyqOgxKFRqImjIJis4XUFC23Bi6TcU62WgHVFvKKfi0jJMChoYaUM60elpVOKZxy9LH9NeGSa0mSZR02hVhi7jnDOtpSiNOPYKyJJ6GgKaUqUAFZVjtJJtcc+DjT9FtV0zyyrhFC6STlpmyygFwk21zXLj0/WsedOHqoungtSKolfWpGRcvvJOzOSg8Ul7H6wbiEpM8vLOVSVEpU7FCkllBmuOI4EHjCHDZ4Vlm9sKKQFS2LqHdcPs1iDowhtVz0y5i5osh3DEAvlSFBzZ9fOI1THAKiSpSipIyT0d9GywPaTy+HhDmgrU1iAlZyzkdxe4PBX03jRoJM9KVy5igrRKgVHKoC3Gx0bxhEoqE8gpyThtomYNbcFbiGTFaLdLT1oMmckCYBfgscRCTqJ1HMZLqlqLfkfrDTDsQRVJCVHLMT3VaF9wfpBVRKM5PVLOScggpVsSNDzEYATJmBQ0IO4NinxHCMUn1/WkL6SpUpQlr7FRLDBy4WPHcGC0BKiygQU6pcuOaeI5QHExJEM2QD2smZSQWs58jtEy6ZI4X0I0P5wFiNaqnSFoZ8wF9xdx7oQJLNkBSRmDPx2hXUUuS+o4/WFmOdM1rllITlUWYpNwfBrw7oqvr0JdIcB1DmQPqYSftrzgaIvC02IPsq+J+cAz1pdlaubj5w8VRliwDX09fhEBw1RvleJ6db3/AHuM+CuT5CVG4fmI1JpQgunMD8frFiGFLHsOIHxEinyqXLUoKUE5UkZi/DiRwjpt8CUKanCJE4FSkMsam4cb6ang8ApwCQE5kuVlLhKmIuLAjbUR6FhNHR1Cc0skszpJKVJ5KTqIlVhVC6n6skd516bXvaFTkmDceR4bhNR1ksz1AoS9sw3BDW5WiwropCFvLCEjKxGUk3fdTtoPSPRabA6UgKRLlEHQgAv4HeBsT6HyJtwkIVy0PiPTThDym3kVNLBUMPr1BIzByRqNB4W8IZ/vRCciWJUG8Buo++FuN0c6nsZYSl7LBcFht+becKaXpJMDJlysyzfKpkkji7sfKCotqxrLRIxmZK63KXRLy9m93S6mc2Nxo0arcQTMIISUsGIVq+/xELqKbNWo9cgIQpecgEKKmCcoLWADcdhE87vEjQl/LT5Rgo2lV47UYiJjeZhDjEloyNBYjIxhTiScyDyiLDZ1hGCTUzHCadbcVHKIGowUKKVWIMd3wb5icusu5asPnMRFyxmelclJGrRQaSZFlkVLym4R1ziSjkF63sKTsYqE6gmqqEhEtS2DjKLJLquVaDWLUo6wqr1L06yYlP3UKCR6sTHnfExSVnRp5wCKoOom9dOnZlIS4kpKVKc27Sk2CR4QNOxpF82gGVKWe1yonbM5c+kCq6uUsqlSlLWNSM638TYGOK6ROnENJUEKSCEZFdkg3SWDAOH8wY5EqVJYLPHIXT9IAhKGJyFXbIOVXwYEcPwmGNWaafLVNlTVGZLu5JUXGx4ae6EeGYFVFMxKpRAYlNmCiFApB98G4ZhUyRPUU5kGYntJZgRo5B3G0F7YptvgW2xximHKS06UGUwKkjQ2f1HGG+F4uirQErOWYnuq0II2PPiIPlpSpIbutb4RWcZwhUpfWyf6kjfmOfOEjKzMfVVP132czsT0XQsfEcRyjKOqK1dVP7E9HdV94ceYiHCcVRVoCVHLNT3VaF+HjxEFz6cTh1U3sTkd1fzHERQU6qX7quyrhsr8SecI+lNcFSUJCT2VXPkRf1hnTVpJ/d6kMod1XHgQYkm0V8iwCTorZY58DCNBR5ZXFZbRnT494P7ni5YbiiZKEPdpaQU/e7IJF94ZzujEpVsoDaWFvqIgHRh1ErAL77jwiby19B0OKQS2eWE5FXBToQoC48XiekU8sefxMBUeFIlo6of6YDAFzY3b9aRGp5AsrOglspcEPwPtecRis39wjLPCHpDPBXSpIZ6hJ8koWr5CGhI/TwvxCgMyZJUGyy1KUX3dCkhv7osgUCYqgKmyloKpagSM6LK7psToQ7WNjEuHdIkhxVywzlPXIfKdvtEDueIceEcT8HmdalcudkYEFOVwoHiLXGxiSVgqkhhMAdz3Bub2eJLen5QWrEuJyJ0tRVkAkFeaWqUomWxGUHMO6WJ4am8LZeJq60AVZSZjlAExRAF2Cy7ILsLjhFvw3C1U63lzVAHvIYZFf0+yeYaIcQwKnmqWTKQCtrpSAUtuDz3eOpauKE2spa0Tz9nMnz0pUxKStS08ADe48DHdR0bUV9lYp1SyCgg5pZzDfMcw3uxbQu4MWym6NyEMQFW2KrejQxlyEJOgHNk/Fo3VaYdhSa/EKqQvq58jKrZQBZXMHRvAw6kzHSnwbz3ix1ZE1JQvtJPsquPfFZrcNIUVSjkVw1SrxHzEZSTGpkpMbeF6MRuETB1a9n7quaVfKCkzNoegE2aMiLzjIwQ2qnKcdo68TFPCj1/rG4yOn4P3nPre0sFJDqjNjGRkerI5YnQ3ifBEAzFOHtGRkcHxPsZeHI/CY0Y3GR5hYjWIrXS8tKBFi+o10jcZCjIN6PKJppb3tBk0OIyMgsCF1PSoCnCEguDYDXjDadcubkRkZCLgY411vHUbjIDMcbx1GRkYJs6RFlEajIyMbIiGYIyMjBIxHaNY1GQUE0vWIZusajIJjUcLMZGQTHL2hcsxqMgDIAxNAMtYIBDHW8K+j6yZYck33vGRkXh7WJLkbAxkZGQxj//Z"/>
          <p:cNvSpPr>
            <a:spLocks noChangeAspect="1" noChangeArrowheads="1"/>
          </p:cNvSpPr>
          <p:nvPr/>
        </p:nvSpPr>
        <p:spPr bwMode="auto">
          <a:xfrm>
            <a:off x="155575" y="-1790700"/>
            <a:ext cx="4991100" cy="37433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41" name="Picture 9"/>
          <p:cNvPicPr>
            <a:picLocks noChangeAspect="1" noChangeArrowheads="1"/>
          </p:cNvPicPr>
          <p:nvPr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6096000" y="2362200"/>
            <a:ext cx="2667000" cy="2067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3" name="Picture 11" descr="Goliath Magnet"/>
          <p:cNvPicPr>
            <a:picLocks noChangeAspect="1" noChangeArrowheads="1"/>
          </p:cNvPicPr>
          <p:nvPr/>
        </p:nvPicPr>
        <p:blipFill>
          <a:blip r:embed="rId4" cstate="print">
            <a:lum/>
          </a:blip>
          <a:srcRect/>
          <a:stretch>
            <a:fillRect/>
          </a:stretch>
        </p:blipFill>
        <p:spPr bwMode="auto">
          <a:xfrm>
            <a:off x="3352800" y="2362201"/>
            <a:ext cx="2383237" cy="2085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6" name="Picture 14"/>
          <p:cNvPicPr>
            <a:picLocks noChangeAspect="1" noChangeArrowheads="1"/>
          </p:cNvPicPr>
          <p:nvPr/>
        </p:nvPicPr>
        <p:blipFill>
          <a:blip r:embed="rId5" cstate="print">
            <a:lum/>
          </a:blip>
          <a:srcRect/>
          <a:stretch>
            <a:fillRect/>
          </a:stretch>
        </p:blipFill>
        <p:spPr bwMode="auto">
          <a:xfrm>
            <a:off x="304799" y="2362201"/>
            <a:ext cx="2767181" cy="210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6" cstate="print">
            <a:lum/>
          </a:blip>
          <a:srcRect/>
          <a:stretch>
            <a:fillRect/>
          </a:stretch>
        </p:blipFill>
        <p:spPr bwMode="auto">
          <a:xfrm>
            <a:off x="228600" y="76200"/>
            <a:ext cx="8532440" cy="2223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http://nahandbook.web.cern.ch/nahandbook/default/common/zoneslayout/134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" y="4572000"/>
            <a:ext cx="8294193" cy="1833709"/>
          </a:xfrm>
          <a:prstGeom prst="rect">
            <a:avLst/>
          </a:prstGeom>
          <a:noFill/>
        </p:spPr>
      </p:pic>
      <p:cxnSp>
        <p:nvCxnSpPr>
          <p:cNvPr id="15" name="Straight Arrow Connector 14"/>
          <p:cNvCxnSpPr>
            <a:cxnSpLocks/>
          </p:cNvCxnSpPr>
          <p:nvPr/>
        </p:nvCxnSpPr>
        <p:spPr>
          <a:xfrm>
            <a:off x="1587552" y="4120362"/>
            <a:ext cx="1917648" cy="113743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8443" idx="2"/>
          </p:cNvCxnSpPr>
          <p:nvPr/>
        </p:nvCxnSpPr>
        <p:spPr>
          <a:xfrm flipH="1">
            <a:off x="4495801" y="4447533"/>
            <a:ext cx="48618" cy="810267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8441" idx="2"/>
          </p:cNvCxnSpPr>
          <p:nvPr/>
        </p:nvCxnSpPr>
        <p:spPr>
          <a:xfrm flipH="1">
            <a:off x="6400800" y="4429477"/>
            <a:ext cx="1028700" cy="980723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38597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72912"/>
            <a:ext cx="8534399" cy="6397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22697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E7E74C-584C-C041-9D5E-1224316230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52400"/>
            <a:ext cx="4800600" cy="309880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AC9D159A-7C10-1C43-9C67-92C2672FA6A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1600" y="0"/>
            <a:ext cx="3811417" cy="339221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EE1AC35-264C-5249-902A-7E7736AF11E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251200"/>
            <a:ext cx="3886200" cy="360027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5CFA41-0145-8848-BD80-DB09E2F6FB1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3392216"/>
            <a:ext cx="3842951" cy="338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3659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3758</TotalTime>
  <Words>623</Words>
  <Application>Microsoft Macintosh PowerPoint</Application>
  <PresentationFormat>On-screen Show (4:3)</PresentationFormat>
  <Paragraphs>108</Paragraphs>
  <Slides>17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SymbolMT</vt:lpstr>
      <vt:lpstr>Times New Roman</vt:lpstr>
      <vt:lpstr>Office Theme</vt:lpstr>
      <vt:lpstr>DRD1-WG7: Common Test Facilities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Moving tables &amp; supports</vt:lpstr>
      <vt:lpstr>Two panels from the area to the CR (one on each side of GOLIATH)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WG7</dc:title>
  <dc:creator>eoliveri</dc:creator>
  <cp:lastModifiedBy>Yorgos Tsipolitis</cp:lastModifiedBy>
  <cp:revision>95</cp:revision>
  <dcterms:created xsi:type="dcterms:W3CDTF">2016-05-09T09:47:24Z</dcterms:created>
  <dcterms:modified xsi:type="dcterms:W3CDTF">2024-02-01T10:37:53Z</dcterms:modified>
</cp:coreProperties>
</file>