
<file path=[Content_Types].xml><?xml version="1.0" encoding="utf-8"?>
<Types xmlns="http://schemas.openxmlformats.org/package/2006/content-types">
  <Override PartName="/ppt/diagrams/layout2.xml" ContentType="application/vnd.openxmlformats-officedocument.drawingml.diagramLayout+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diagrams/colors1.xml" ContentType="application/vnd.openxmlformats-officedocument.drawingml.diagramColor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layout1.xml" ContentType="application/vnd.openxmlformats-officedocument.drawingml.diagramLayout+xml"/>
  <Override PartName="/ppt/diagrams/data4.xml" ContentType="application/vnd.openxmlformats-officedocument.drawingml.diagramData+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diagrams/quickStyle4.xml" ContentType="application/vnd.openxmlformats-officedocument.drawingml.diagramStyle+xml"/>
  <Override PartName="/ppt/slides/slide44.xml" ContentType="application/vnd.openxmlformats-officedocument.presentationml.slide+xml"/>
  <Override PartName="/ppt/slides/slide27.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diagrams/data3.xml" ContentType="application/vnd.openxmlformats-officedocument.drawingml.diagramData+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diagrams/quickStyle3.xml" ContentType="application/vnd.openxmlformats-officedocument.drawingml.diagramStyle+xml"/>
  <Override PartName="/ppt/slides/slide26.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diagrams/data2.xml" ContentType="application/vnd.openxmlformats-officedocument.drawingml.diagramData+xml"/>
  <Override PartName="/ppt/slides/slide11.xml" ContentType="application/vnd.openxmlformats-officedocument.presentationml.slide+xml"/>
  <Override PartName="/ppt/notesSlides/notesSlide13.xml" ContentType="application/vnd.openxmlformats-officedocument.presentationml.notesSlide+xml"/>
  <Override PartName="/ppt/slides/slide49.xml" ContentType="application/vnd.openxmlformats-officedocument.presentationml.slide+xml"/>
  <Override PartName="/ppt/notesSlides/notesSlide5.xml" ContentType="application/vnd.openxmlformats-officedocument.presentationml.notesSlide+xml"/>
  <Override PartName="/ppt/diagrams/quickStyle2.xml" ContentType="application/vnd.openxmlformats-officedocument.drawingml.diagramStyle+xml"/>
  <Override PartName="/ppt/slides/slide42.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diagrams/drawing4.xml" ContentType="application/vnd.ms-office.drawingml.diagramDrawing+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diagrams/data1.xml" ContentType="application/vnd.openxmlformats-officedocument.drawingml.diagramData+xml"/>
  <Override PartName="/ppt/slides/slide10.xml" ContentType="application/vnd.openxmlformats-officedocument.presentationml.slide+xml"/>
  <Override PartName="/ppt/notesSlides/notesSlide12.xml" ContentType="application/vnd.openxmlformats-officedocument.presentationml.notesSlide+xml"/>
  <Override PartName="/ppt/diagrams/colors4.xml" ContentType="application/vnd.openxmlformats-officedocument.drawingml.diagramColors+xml"/>
  <Override PartName="/ppt/slides/slide48.xml" ContentType="application/vnd.openxmlformats-officedocument.presentationml.slide+xml"/>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slides/slide41.xml" ContentType="application/vnd.openxmlformats-officedocument.presentationml.slide+xml"/>
  <Override PartName="/ppt/slides/slide24.xml" ContentType="application/vnd.openxmlformats-officedocument.presentationml.slide+xml"/>
  <Override PartName="/ppt/notesSlides/notesSlide10.xml" ContentType="application/vnd.openxmlformats-officedocument.presentationml.notesSlide+xml"/>
  <Override PartName="/ppt/slides/slide50.xml" ContentType="application/vnd.openxmlformats-officedocument.presentationml.slide+xml"/>
  <Override PartName="/ppt/slides/slide8.xml" ContentType="application/vnd.openxmlformats-officedocument.presentationml.slide+xml"/>
  <Override PartName="/ppt/diagrams/drawing3.xml" ContentType="application/vnd.ms-office.drawingml.diagramDrawing+xml"/>
  <Override PartName="/ppt/slides/slide33.xml" ContentType="application/vnd.openxmlformats-officedocument.presentationml.slide+xml"/>
  <Override PartName="/ppt/slides/slide1.xml" ContentType="application/vnd.openxmlformats-officedocument.presentationml.slide+xml"/>
  <Override PartName="/ppt/diagrams/layout4.xml" ContentType="application/vnd.openxmlformats-officedocument.drawingml.diagramLayout+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diagrams/colors3.xml" ContentType="application/vnd.openxmlformats-officedocument.drawingml.diagramColors+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s/slide23.xml" ContentType="application/vnd.openxmlformats-officedocument.presentationml.slide+xml"/>
  <Override PartName="/ppt/slides/slide39.xml" ContentType="application/vnd.openxmlformats-officedocument.presentationml.slide+xml"/>
  <Override PartName="/ppt/slides/slide7.xml" ContentType="application/vnd.openxmlformats-officedocument.presentationml.slide+xml"/>
  <Override PartName="/ppt/diagrams/drawing2.xml" ContentType="application/vnd.ms-office.drawingml.diagramDrawing+xml"/>
  <Override PartName="/ppt/slides/slide32.xml" ContentType="application/vnd.openxmlformats-officedocument.presentationml.slide+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notesSlides/notesSlide17.xml" ContentType="application/vnd.openxmlformats-officedocument.presentationml.notesSlide+xml"/>
  <Override PartName="/ppt/diagrams/colors2.xml" ContentType="application/vnd.openxmlformats-officedocument.drawingml.diagramColors+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diagrams/drawing1.xml" ContentType="application/vnd.ms-office.drawingml.diagramDrawing+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52"/>
  </p:notesMasterIdLst>
  <p:sldIdLst>
    <p:sldId id="256" r:id="rId2"/>
    <p:sldId id="267" r:id="rId3"/>
    <p:sldId id="257" r:id="rId4"/>
    <p:sldId id="287" r:id="rId5"/>
    <p:sldId id="288" r:id="rId6"/>
    <p:sldId id="289" r:id="rId7"/>
    <p:sldId id="290" r:id="rId8"/>
    <p:sldId id="291" r:id="rId9"/>
    <p:sldId id="277" r:id="rId10"/>
    <p:sldId id="285" r:id="rId11"/>
    <p:sldId id="278" r:id="rId12"/>
    <p:sldId id="292" r:id="rId13"/>
    <p:sldId id="293" r:id="rId14"/>
    <p:sldId id="294" r:id="rId15"/>
    <p:sldId id="295" r:id="rId16"/>
    <p:sldId id="296" r:id="rId17"/>
    <p:sldId id="297" r:id="rId18"/>
    <p:sldId id="298" r:id="rId19"/>
    <p:sldId id="299" r:id="rId20"/>
    <p:sldId id="300" r:id="rId21"/>
    <p:sldId id="301" r:id="rId22"/>
    <p:sldId id="302" r:id="rId23"/>
    <p:sldId id="305" r:id="rId24"/>
    <p:sldId id="306" r:id="rId25"/>
    <p:sldId id="307" r:id="rId26"/>
    <p:sldId id="310" r:id="rId27"/>
    <p:sldId id="311" r:id="rId28"/>
    <p:sldId id="312" r:id="rId29"/>
    <p:sldId id="313" r:id="rId30"/>
    <p:sldId id="314" r:id="rId31"/>
    <p:sldId id="315" r:id="rId32"/>
    <p:sldId id="316" r:id="rId33"/>
    <p:sldId id="317" r:id="rId34"/>
    <p:sldId id="318" r:id="rId35"/>
    <p:sldId id="320" r:id="rId36"/>
    <p:sldId id="321" r:id="rId37"/>
    <p:sldId id="322" r:id="rId38"/>
    <p:sldId id="334" r:id="rId39"/>
    <p:sldId id="340" r:id="rId40"/>
    <p:sldId id="341" r:id="rId41"/>
    <p:sldId id="342" r:id="rId42"/>
    <p:sldId id="343" r:id="rId43"/>
    <p:sldId id="344" r:id="rId44"/>
    <p:sldId id="345" r:id="rId45"/>
    <p:sldId id="346" r:id="rId46"/>
    <p:sldId id="347" r:id="rId47"/>
    <p:sldId id="348" r:id="rId48"/>
    <p:sldId id="349" r:id="rId49"/>
    <p:sldId id="350" r:id="rId50"/>
    <p:sldId id="366"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2" d="100"/>
          <a:sy n="112" d="100"/>
        </p:scale>
        <p:origin x="-5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C0102B-DCC7-6548-B41F-ED55EEB5E207}"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E5965B7E-1A23-2549-9C7F-3821BBF5CAAF}">
      <dgm:prSet phldrT="[Text]" custT="1"/>
      <dgm:spPr>
        <a:solidFill>
          <a:srgbClr val="314890"/>
        </a:solidFill>
      </dgm:spPr>
      <dgm:t>
        <a:bodyPr/>
        <a:lstStyle/>
        <a:p>
          <a:r>
            <a:rPr lang="en-US" sz="2400" dirty="0" smtClean="0"/>
            <a:t>Extended</a:t>
          </a:r>
          <a:br>
            <a:rPr lang="en-US" sz="2400" dirty="0" smtClean="0"/>
          </a:br>
          <a:r>
            <a:rPr lang="en-US" sz="2400" dirty="0" smtClean="0"/>
            <a:t>Directorate</a:t>
          </a:r>
          <a:endParaRPr lang="en-US" sz="2400" dirty="0"/>
        </a:p>
      </dgm:t>
    </dgm:pt>
    <dgm:pt modelId="{57A25117-0D97-5541-8009-A58153DC718E}" type="parTrans" cxnId="{77D78C7E-F28D-6246-9C98-C927FCD8881D}">
      <dgm:prSet/>
      <dgm:spPr/>
      <dgm:t>
        <a:bodyPr/>
        <a:lstStyle/>
        <a:p>
          <a:endParaRPr lang="en-US"/>
        </a:p>
      </dgm:t>
    </dgm:pt>
    <dgm:pt modelId="{063C24C7-D8BE-D740-BF7C-D82B55ADC179}" type="sibTrans" cxnId="{77D78C7E-F28D-6246-9C98-C927FCD8881D}">
      <dgm:prSet/>
      <dgm:spPr/>
      <dgm:t>
        <a:bodyPr/>
        <a:lstStyle/>
        <a:p>
          <a:endParaRPr lang="en-US"/>
        </a:p>
      </dgm:t>
    </dgm:pt>
    <dgm:pt modelId="{A3DC1E68-6467-E648-B815-9E22F759294E}">
      <dgm:prSet phldrT="[Text]" custT="1"/>
      <dgm:spPr/>
      <dgm:t>
        <a:bodyPr/>
        <a:lstStyle/>
        <a:p>
          <a:r>
            <a:rPr lang="en-US" sz="1600" dirty="0" smtClean="0"/>
            <a:t>Change from purely reactive … to pro-active communications attitude</a:t>
          </a:r>
          <a:endParaRPr lang="en-US" sz="1600" dirty="0"/>
        </a:p>
      </dgm:t>
    </dgm:pt>
    <dgm:pt modelId="{FF5C64D1-EEFD-AE48-8EA9-534AF1E6C9AF}" type="parTrans" cxnId="{229B9A12-67A6-A642-95CE-AC50D50CD186}">
      <dgm:prSet/>
      <dgm:spPr/>
      <dgm:t>
        <a:bodyPr/>
        <a:lstStyle/>
        <a:p>
          <a:endParaRPr lang="en-US"/>
        </a:p>
      </dgm:t>
    </dgm:pt>
    <dgm:pt modelId="{5F9B60CD-22C5-A448-A53D-7E17807C7F18}" type="sibTrans" cxnId="{229B9A12-67A6-A642-95CE-AC50D50CD186}">
      <dgm:prSet/>
      <dgm:spPr/>
      <dgm:t>
        <a:bodyPr/>
        <a:lstStyle/>
        <a:p>
          <a:endParaRPr lang="en-US"/>
        </a:p>
      </dgm:t>
    </dgm:pt>
    <dgm:pt modelId="{D183A1F0-185A-FD4F-A46D-242ABC0E9E24}">
      <dgm:prSet phldrT="[Text]" custT="1"/>
      <dgm:spPr/>
      <dgm:t>
        <a:bodyPr/>
        <a:lstStyle/>
        <a:p>
          <a:r>
            <a:rPr lang="en-US" sz="1600" dirty="0" smtClean="0"/>
            <a:t>Media relations were carried out around specific events</a:t>
          </a:r>
          <a:endParaRPr lang="en-US" sz="1600" dirty="0"/>
        </a:p>
      </dgm:t>
    </dgm:pt>
    <dgm:pt modelId="{51C44546-438E-E640-96E9-67EFD5FE84C9}" type="parTrans" cxnId="{A44A3454-C1ED-3B4E-BBFD-310A0329443F}">
      <dgm:prSet/>
      <dgm:spPr/>
      <dgm:t>
        <a:bodyPr/>
        <a:lstStyle/>
        <a:p>
          <a:endParaRPr lang="en-US"/>
        </a:p>
      </dgm:t>
    </dgm:pt>
    <dgm:pt modelId="{E553467B-B2AA-B94F-972B-E1A61F7BE3B0}" type="sibTrans" cxnId="{A44A3454-C1ED-3B4E-BBFD-310A0329443F}">
      <dgm:prSet/>
      <dgm:spPr/>
      <dgm:t>
        <a:bodyPr/>
        <a:lstStyle/>
        <a:p>
          <a:endParaRPr lang="en-US"/>
        </a:p>
      </dgm:t>
    </dgm:pt>
    <dgm:pt modelId="{2A814CCF-7BB5-FF4E-9C42-132B735567EE}">
      <dgm:prSet phldrT="[Text]" custT="1"/>
      <dgm:spPr>
        <a:solidFill>
          <a:srgbClr val="314890"/>
        </a:solidFill>
      </dgm:spPr>
      <dgm:t>
        <a:bodyPr/>
        <a:lstStyle/>
        <a:p>
          <a:r>
            <a:rPr lang="en-US" sz="2400" dirty="0" smtClean="0"/>
            <a:t>Council Members</a:t>
          </a:r>
          <a:endParaRPr lang="en-US" sz="2400" dirty="0"/>
        </a:p>
      </dgm:t>
    </dgm:pt>
    <dgm:pt modelId="{E80BE29F-A612-6545-9964-2EF904AF23E2}" type="parTrans" cxnId="{0054E00D-616F-B642-A1F0-2F24B0F84E54}">
      <dgm:prSet/>
      <dgm:spPr/>
      <dgm:t>
        <a:bodyPr/>
        <a:lstStyle/>
        <a:p>
          <a:endParaRPr lang="en-US"/>
        </a:p>
      </dgm:t>
    </dgm:pt>
    <dgm:pt modelId="{9CD6F892-5912-5A4B-8815-D4A9DC61A8CE}" type="sibTrans" cxnId="{0054E00D-616F-B642-A1F0-2F24B0F84E54}">
      <dgm:prSet/>
      <dgm:spPr/>
      <dgm:t>
        <a:bodyPr/>
        <a:lstStyle/>
        <a:p>
          <a:endParaRPr lang="en-US"/>
        </a:p>
      </dgm:t>
    </dgm:pt>
    <dgm:pt modelId="{1A9CC351-3D8B-0C4A-863D-8822C78A59FA}">
      <dgm:prSet phldrT="[Text]"/>
      <dgm:spPr/>
      <dgm:t>
        <a:bodyPr/>
        <a:lstStyle/>
        <a:p>
          <a:r>
            <a:rPr lang="en-US" dirty="0" smtClean="0"/>
            <a:t>New management has done a lot in terms of PR and paid attention to communications</a:t>
          </a:r>
          <a:endParaRPr lang="en-US" dirty="0"/>
        </a:p>
      </dgm:t>
    </dgm:pt>
    <dgm:pt modelId="{E01F029A-B60D-0144-B4CF-BE315B96EAF1}" type="parTrans" cxnId="{B39C3C84-1BB7-F444-839A-1A9585B617D0}">
      <dgm:prSet/>
      <dgm:spPr/>
      <dgm:t>
        <a:bodyPr/>
        <a:lstStyle/>
        <a:p>
          <a:endParaRPr lang="en-US"/>
        </a:p>
      </dgm:t>
    </dgm:pt>
    <dgm:pt modelId="{BDCC7AD4-23A7-814C-84AC-DD00B5199DCF}" type="sibTrans" cxnId="{B39C3C84-1BB7-F444-839A-1A9585B617D0}">
      <dgm:prSet/>
      <dgm:spPr/>
      <dgm:t>
        <a:bodyPr/>
        <a:lstStyle/>
        <a:p>
          <a:endParaRPr lang="en-US"/>
        </a:p>
      </dgm:t>
    </dgm:pt>
    <dgm:pt modelId="{D9E7DEE5-E358-924B-AA0D-C49DE464BD6D}">
      <dgm:prSet phldrT="[Text]"/>
      <dgm:spPr/>
      <dgm:t>
        <a:bodyPr/>
        <a:lstStyle/>
        <a:p>
          <a:r>
            <a:rPr lang="en-US" dirty="0" smtClean="0"/>
            <a:t>Successful scientific experiments and an extraordinary project</a:t>
          </a:r>
          <a:endParaRPr lang="en-US" dirty="0"/>
        </a:p>
      </dgm:t>
    </dgm:pt>
    <dgm:pt modelId="{405143A7-5639-BC48-8E01-D01FC212DC2F}" type="parTrans" cxnId="{3E5E768C-19E0-A64D-ACB2-816741B4F8BC}">
      <dgm:prSet/>
      <dgm:spPr/>
      <dgm:t>
        <a:bodyPr/>
        <a:lstStyle/>
        <a:p>
          <a:endParaRPr lang="en-US"/>
        </a:p>
      </dgm:t>
    </dgm:pt>
    <dgm:pt modelId="{447CB0E2-8EA6-3140-B0F4-8F4F8FC14F6E}" type="sibTrans" cxnId="{3E5E768C-19E0-A64D-ACB2-816741B4F8BC}">
      <dgm:prSet/>
      <dgm:spPr/>
      <dgm:t>
        <a:bodyPr/>
        <a:lstStyle/>
        <a:p>
          <a:endParaRPr lang="en-US"/>
        </a:p>
      </dgm:t>
    </dgm:pt>
    <dgm:pt modelId="{88FB9466-0E2D-A941-8A29-47033C0CA2FD}">
      <dgm:prSet phldrT="[Text]" custT="1"/>
      <dgm:spPr>
        <a:solidFill>
          <a:srgbClr val="314890"/>
        </a:solidFill>
      </dgm:spPr>
      <dgm:t>
        <a:bodyPr/>
        <a:lstStyle/>
        <a:p>
          <a:r>
            <a:rPr lang="en-US" sz="2400" dirty="0" smtClean="0"/>
            <a:t>Media</a:t>
          </a:r>
          <a:endParaRPr lang="en-US" sz="2400" dirty="0"/>
        </a:p>
      </dgm:t>
    </dgm:pt>
    <dgm:pt modelId="{757F36A6-1404-604E-9F5F-3C06239C7E96}" type="parTrans" cxnId="{B71FD2D1-FDBE-B742-A0D4-8A367A8B5A26}">
      <dgm:prSet/>
      <dgm:spPr/>
      <dgm:t>
        <a:bodyPr/>
        <a:lstStyle/>
        <a:p>
          <a:endParaRPr lang="en-US"/>
        </a:p>
      </dgm:t>
    </dgm:pt>
    <dgm:pt modelId="{6E89039B-02FC-F54D-9296-3BC52286E146}" type="sibTrans" cxnId="{B71FD2D1-FDBE-B742-A0D4-8A367A8B5A26}">
      <dgm:prSet/>
      <dgm:spPr/>
      <dgm:t>
        <a:bodyPr/>
        <a:lstStyle/>
        <a:p>
          <a:endParaRPr lang="en-US"/>
        </a:p>
      </dgm:t>
    </dgm:pt>
    <dgm:pt modelId="{D8F6141D-5A8D-8B42-AD89-85F88F7599F6}">
      <dgm:prSet phldrT="[Text]"/>
      <dgm:spPr/>
      <dgm:t>
        <a:bodyPr/>
        <a:lstStyle/>
        <a:p>
          <a:r>
            <a:rPr lang="en-US" dirty="0" smtClean="0"/>
            <a:t>CERN is underpinning that popular science is becoming reality</a:t>
          </a:r>
          <a:endParaRPr lang="en-US" dirty="0"/>
        </a:p>
      </dgm:t>
    </dgm:pt>
    <dgm:pt modelId="{9C69D192-3C12-8943-BEB3-9ED412F5D3FD}" type="parTrans" cxnId="{1E81268F-B2BA-A643-BB44-7E814EF0E291}">
      <dgm:prSet/>
      <dgm:spPr/>
      <dgm:t>
        <a:bodyPr/>
        <a:lstStyle/>
        <a:p>
          <a:endParaRPr lang="en-US"/>
        </a:p>
      </dgm:t>
    </dgm:pt>
    <dgm:pt modelId="{AD588209-0861-6841-8D56-184B674E2B9E}" type="sibTrans" cxnId="{1E81268F-B2BA-A643-BB44-7E814EF0E291}">
      <dgm:prSet/>
      <dgm:spPr/>
      <dgm:t>
        <a:bodyPr/>
        <a:lstStyle/>
        <a:p>
          <a:endParaRPr lang="en-US"/>
        </a:p>
      </dgm:t>
    </dgm:pt>
    <dgm:pt modelId="{8425C9E8-DD94-6947-84C2-D4EAAEA04603}">
      <dgm:prSet phldrT="[Text]" custT="1"/>
      <dgm:spPr/>
      <dgm:t>
        <a:bodyPr/>
        <a:lstStyle/>
        <a:p>
          <a:r>
            <a:rPr lang="en-US" sz="1600" dirty="0" smtClean="0"/>
            <a:t>Communication via the www is like an avalanche</a:t>
          </a:r>
          <a:endParaRPr lang="en-US" sz="1600" dirty="0"/>
        </a:p>
      </dgm:t>
    </dgm:pt>
    <dgm:pt modelId="{5FF48670-B34B-A04D-B7F1-DEEA1C7C96B0}" type="parTrans" cxnId="{D34EA1D1-FCD0-B44C-B30A-CD37EE6F7FF6}">
      <dgm:prSet/>
      <dgm:spPr/>
      <dgm:t>
        <a:bodyPr/>
        <a:lstStyle/>
        <a:p>
          <a:endParaRPr lang="en-US"/>
        </a:p>
      </dgm:t>
    </dgm:pt>
    <dgm:pt modelId="{D18543F1-54C2-7040-8138-AC5BDE09D97F}" type="sibTrans" cxnId="{D34EA1D1-FCD0-B44C-B30A-CD37EE6F7FF6}">
      <dgm:prSet/>
      <dgm:spPr/>
      <dgm:t>
        <a:bodyPr/>
        <a:lstStyle/>
        <a:p>
          <a:endParaRPr lang="en-US"/>
        </a:p>
      </dgm:t>
    </dgm:pt>
    <dgm:pt modelId="{2942062B-6900-D444-B8A9-FB7228ED4B60}">
      <dgm:prSet phldrT="[Text]"/>
      <dgm:spPr/>
      <dgm:t>
        <a:bodyPr/>
        <a:lstStyle/>
        <a:p>
          <a:r>
            <a:rPr lang="en-US" dirty="0" smtClean="0"/>
            <a:t>CERN as such is pure science, the “bigger, faster” aspect of the project is liked by media</a:t>
          </a:r>
          <a:endParaRPr lang="en-US" dirty="0"/>
        </a:p>
      </dgm:t>
    </dgm:pt>
    <dgm:pt modelId="{6153B1E0-167B-D142-BA3F-AE2ABC3FACB9}" type="parTrans" cxnId="{0F87A707-ED39-2843-9395-4FD72F174BE7}">
      <dgm:prSet/>
      <dgm:spPr/>
      <dgm:t>
        <a:bodyPr/>
        <a:lstStyle/>
        <a:p>
          <a:endParaRPr lang="en-US"/>
        </a:p>
      </dgm:t>
    </dgm:pt>
    <dgm:pt modelId="{9BDA2B1D-1DD8-944E-B056-E56F8F32D91A}" type="sibTrans" cxnId="{0F87A707-ED39-2843-9395-4FD72F174BE7}">
      <dgm:prSet/>
      <dgm:spPr/>
      <dgm:t>
        <a:bodyPr/>
        <a:lstStyle/>
        <a:p>
          <a:endParaRPr lang="en-US"/>
        </a:p>
      </dgm:t>
    </dgm:pt>
    <dgm:pt modelId="{6BCAD517-B6C7-0F41-97B2-2EB1ED7DF1FC}" type="pres">
      <dgm:prSet presAssocID="{96C0102B-DCC7-6548-B41F-ED55EEB5E207}" presName="Name0" presStyleCnt="0">
        <dgm:presLayoutVars>
          <dgm:dir/>
          <dgm:animLvl val="lvl"/>
          <dgm:resizeHandles val="exact"/>
        </dgm:presLayoutVars>
      </dgm:prSet>
      <dgm:spPr/>
      <dgm:t>
        <a:bodyPr/>
        <a:lstStyle/>
        <a:p>
          <a:endParaRPr lang="en-US"/>
        </a:p>
      </dgm:t>
    </dgm:pt>
    <dgm:pt modelId="{BE6DAAEE-D9C4-BC4D-99F7-9311E5D8A11D}" type="pres">
      <dgm:prSet presAssocID="{E5965B7E-1A23-2549-9C7F-3821BBF5CAAF}" presName="linNode" presStyleCnt="0"/>
      <dgm:spPr/>
    </dgm:pt>
    <dgm:pt modelId="{63DE3759-6478-A343-9C6B-B7E9D277D338}" type="pres">
      <dgm:prSet presAssocID="{E5965B7E-1A23-2549-9C7F-3821BBF5CAAF}" presName="parentText" presStyleLbl="node1" presStyleIdx="0" presStyleCnt="3">
        <dgm:presLayoutVars>
          <dgm:chMax val="1"/>
          <dgm:bulletEnabled val="1"/>
        </dgm:presLayoutVars>
      </dgm:prSet>
      <dgm:spPr/>
      <dgm:t>
        <a:bodyPr/>
        <a:lstStyle/>
        <a:p>
          <a:endParaRPr lang="en-US"/>
        </a:p>
      </dgm:t>
    </dgm:pt>
    <dgm:pt modelId="{64AA4FC2-C640-F043-8C90-23778EB5AC69}" type="pres">
      <dgm:prSet presAssocID="{E5965B7E-1A23-2549-9C7F-3821BBF5CAAF}" presName="descendantText" presStyleLbl="alignAccFollowNode1" presStyleIdx="0" presStyleCnt="3">
        <dgm:presLayoutVars>
          <dgm:bulletEnabled val="1"/>
        </dgm:presLayoutVars>
      </dgm:prSet>
      <dgm:spPr/>
      <dgm:t>
        <a:bodyPr/>
        <a:lstStyle/>
        <a:p>
          <a:endParaRPr lang="en-US"/>
        </a:p>
      </dgm:t>
    </dgm:pt>
    <dgm:pt modelId="{1CA27BC2-C850-3F4A-8291-C420EC1E3D6F}" type="pres">
      <dgm:prSet presAssocID="{063C24C7-D8BE-D740-BF7C-D82B55ADC179}" presName="sp" presStyleCnt="0"/>
      <dgm:spPr/>
    </dgm:pt>
    <dgm:pt modelId="{413B19C2-49E7-F947-B7C5-0C8722A286CF}" type="pres">
      <dgm:prSet presAssocID="{2A814CCF-7BB5-FF4E-9C42-132B735567EE}" presName="linNode" presStyleCnt="0"/>
      <dgm:spPr/>
    </dgm:pt>
    <dgm:pt modelId="{0B66088C-AA70-9744-93E2-8FD6C86EB56D}" type="pres">
      <dgm:prSet presAssocID="{2A814CCF-7BB5-FF4E-9C42-132B735567EE}" presName="parentText" presStyleLbl="node1" presStyleIdx="1" presStyleCnt="3">
        <dgm:presLayoutVars>
          <dgm:chMax val="1"/>
          <dgm:bulletEnabled val="1"/>
        </dgm:presLayoutVars>
      </dgm:prSet>
      <dgm:spPr/>
      <dgm:t>
        <a:bodyPr/>
        <a:lstStyle/>
        <a:p>
          <a:endParaRPr lang="en-US"/>
        </a:p>
      </dgm:t>
    </dgm:pt>
    <dgm:pt modelId="{75801831-35D2-7E43-8098-EEC7675C6CF3}" type="pres">
      <dgm:prSet presAssocID="{2A814CCF-7BB5-FF4E-9C42-132B735567EE}" presName="descendantText" presStyleLbl="alignAccFollowNode1" presStyleIdx="1" presStyleCnt="3">
        <dgm:presLayoutVars>
          <dgm:bulletEnabled val="1"/>
        </dgm:presLayoutVars>
      </dgm:prSet>
      <dgm:spPr/>
      <dgm:t>
        <a:bodyPr/>
        <a:lstStyle/>
        <a:p>
          <a:endParaRPr lang="en-US"/>
        </a:p>
      </dgm:t>
    </dgm:pt>
    <dgm:pt modelId="{ED212115-B0DA-AD4E-BC61-FE8C8C2CD26D}" type="pres">
      <dgm:prSet presAssocID="{9CD6F892-5912-5A4B-8815-D4A9DC61A8CE}" presName="sp" presStyleCnt="0"/>
      <dgm:spPr/>
    </dgm:pt>
    <dgm:pt modelId="{BAFBFC43-09D6-4742-836F-3600D950137B}" type="pres">
      <dgm:prSet presAssocID="{88FB9466-0E2D-A941-8A29-47033C0CA2FD}" presName="linNode" presStyleCnt="0"/>
      <dgm:spPr/>
    </dgm:pt>
    <dgm:pt modelId="{A590C9CB-FB83-5941-9D7D-9AC075A3E776}" type="pres">
      <dgm:prSet presAssocID="{88FB9466-0E2D-A941-8A29-47033C0CA2FD}" presName="parentText" presStyleLbl="node1" presStyleIdx="2" presStyleCnt="3">
        <dgm:presLayoutVars>
          <dgm:chMax val="1"/>
          <dgm:bulletEnabled val="1"/>
        </dgm:presLayoutVars>
      </dgm:prSet>
      <dgm:spPr/>
      <dgm:t>
        <a:bodyPr/>
        <a:lstStyle/>
        <a:p>
          <a:endParaRPr lang="en-US"/>
        </a:p>
      </dgm:t>
    </dgm:pt>
    <dgm:pt modelId="{AB486AE4-B9EE-FC4D-AA7B-4D106DB53AA8}" type="pres">
      <dgm:prSet presAssocID="{88FB9466-0E2D-A941-8A29-47033C0CA2FD}" presName="descendantText" presStyleLbl="alignAccFollowNode1" presStyleIdx="2" presStyleCnt="3">
        <dgm:presLayoutVars>
          <dgm:bulletEnabled val="1"/>
        </dgm:presLayoutVars>
      </dgm:prSet>
      <dgm:spPr/>
      <dgm:t>
        <a:bodyPr/>
        <a:lstStyle/>
        <a:p>
          <a:endParaRPr lang="en-US"/>
        </a:p>
      </dgm:t>
    </dgm:pt>
  </dgm:ptLst>
  <dgm:cxnLst>
    <dgm:cxn modelId="{0F87A707-ED39-2843-9395-4FD72F174BE7}" srcId="{88FB9466-0E2D-A941-8A29-47033C0CA2FD}" destId="{2942062B-6900-D444-B8A9-FB7228ED4B60}" srcOrd="1" destOrd="0" parTransId="{6153B1E0-167B-D142-BA3F-AE2ABC3FACB9}" sibTransId="{9BDA2B1D-1DD8-944E-B056-E56F8F32D91A}"/>
    <dgm:cxn modelId="{77D78C7E-F28D-6246-9C98-C927FCD8881D}" srcId="{96C0102B-DCC7-6548-B41F-ED55EEB5E207}" destId="{E5965B7E-1A23-2549-9C7F-3821BBF5CAAF}" srcOrd="0" destOrd="0" parTransId="{57A25117-0D97-5541-8009-A58153DC718E}" sibTransId="{063C24C7-D8BE-D740-BF7C-D82B55ADC179}"/>
    <dgm:cxn modelId="{BCC8D1A1-E417-604F-869B-CC2DC87BB0A3}" type="presOf" srcId="{D183A1F0-185A-FD4F-A46D-242ABC0E9E24}" destId="{64AA4FC2-C640-F043-8C90-23778EB5AC69}" srcOrd="0" destOrd="1" presId="urn:microsoft.com/office/officeart/2005/8/layout/vList5"/>
    <dgm:cxn modelId="{1E81268F-B2BA-A643-BB44-7E814EF0E291}" srcId="{88FB9466-0E2D-A941-8A29-47033C0CA2FD}" destId="{D8F6141D-5A8D-8B42-AD89-85F88F7599F6}" srcOrd="0" destOrd="0" parTransId="{9C69D192-3C12-8943-BEB3-9ED412F5D3FD}" sibTransId="{AD588209-0861-6841-8D56-184B674E2B9E}"/>
    <dgm:cxn modelId="{B39C3C84-1BB7-F444-839A-1A9585B617D0}" srcId="{2A814CCF-7BB5-FF4E-9C42-132B735567EE}" destId="{1A9CC351-3D8B-0C4A-863D-8822C78A59FA}" srcOrd="0" destOrd="0" parTransId="{E01F029A-B60D-0144-B4CF-BE315B96EAF1}" sibTransId="{BDCC7AD4-23A7-814C-84AC-DD00B5199DCF}"/>
    <dgm:cxn modelId="{A44A3454-C1ED-3B4E-BBFD-310A0329443F}" srcId="{E5965B7E-1A23-2549-9C7F-3821BBF5CAAF}" destId="{D183A1F0-185A-FD4F-A46D-242ABC0E9E24}" srcOrd="1" destOrd="0" parTransId="{51C44546-438E-E640-96E9-67EFD5FE84C9}" sibTransId="{E553467B-B2AA-B94F-972B-E1A61F7BE3B0}"/>
    <dgm:cxn modelId="{229B9A12-67A6-A642-95CE-AC50D50CD186}" srcId="{E5965B7E-1A23-2549-9C7F-3821BBF5CAAF}" destId="{A3DC1E68-6467-E648-B815-9E22F759294E}" srcOrd="0" destOrd="0" parTransId="{FF5C64D1-EEFD-AE48-8EA9-534AF1E6C9AF}" sibTransId="{5F9B60CD-22C5-A448-A53D-7E17807C7F18}"/>
    <dgm:cxn modelId="{6BC9FA89-B6DE-A141-8404-F41B4BB54920}" type="presOf" srcId="{A3DC1E68-6467-E648-B815-9E22F759294E}" destId="{64AA4FC2-C640-F043-8C90-23778EB5AC69}" srcOrd="0" destOrd="0" presId="urn:microsoft.com/office/officeart/2005/8/layout/vList5"/>
    <dgm:cxn modelId="{B71FD2D1-FDBE-B742-A0D4-8A367A8B5A26}" srcId="{96C0102B-DCC7-6548-B41F-ED55EEB5E207}" destId="{88FB9466-0E2D-A941-8A29-47033C0CA2FD}" srcOrd="2" destOrd="0" parTransId="{757F36A6-1404-604E-9F5F-3C06239C7E96}" sibTransId="{6E89039B-02FC-F54D-9296-3BC52286E146}"/>
    <dgm:cxn modelId="{4C70E2B6-0558-7B48-8456-96E052A052F7}" type="presOf" srcId="{2A814CCF-7BB5-FF4E-9C42-132B735567EE}" destId="{0B66088C-AA70-9744-93E2-8FD6C86EB56D}" srcOrd="0" destOrd="0" presId="urn:microsoft.com/office/officeart/2005/8/layout/vList5"/>
    <dgm:cxn modelId="{15BBC279-F49B-7E44-81CC-1D37D2FB3273}" type="presOf" srcId="{1A9CC351-3D8B-0C4A-863D-8822C78A59FA}" destId="{75801831-35D2-7E43-8098-EEC7675C6CF3}" srcOrd="0" destOrd="0" presId="urn:microsoft.com/office/officeart/2005/8/layout/vList5"/>
    <dgm:cxn modelId="{14574D9D-924D-7245-9A63-C53289E01913}" type="presOf" srcId="{E5965B7E-1A23-2549-9C7F-3821BBF5CAAF}" destId="{63DE3759-6478-A343-9C6B-B7E9D277D338}" srcOrd="0" destOrd="0" presId="urn:microsoft.com/office/officeart/2005/8/layout/vList5"/>
    <dgm:cxn modelId="{3E5E768C-19E0-A64D-ACB2-816741B4F8BC}" srcId="{2A814CCF-7BB5-FF4E-9C42-132B735567EE}" destId="{D9E7DEE5-E358-924B-AA0D-C49DE464BD6D}" srcOrd="1" destOrd="0" parTransId="{405143A7-5639-BC48-8E01-D01FC212DC2F}" sibTransId="{447CB0E2-8EA6-3140-B0F4-8F4F8FC14F6E}"/>
    <dgm:cxn modelId="{B31ADC4A-8D13-A042-BCC8-89E7391110F4}" type="presOf" srcId="{8425C9E8-DD94-6947-84C2-D4EAAEA04603}" destId="{64AA4FC2-C640-F043-8C90-23778EB5AC69}" srcOrd="0" destOrd="2" presId="urn:microsoft.com/office/officeart/2005/8/layout/vList5"/>
    <dgm:cxn modelId="{2434CF63-8300-174B-A8DC-8AEDB8C94252}" type="presOf" srcId="{96C0102B-DCC7-6548-B41F-ED55EEB5E207}" destId="{6BCAD517-B6C7-0F41-97B2-2EB1ED7DF1FC}" srcOrd="0" destOrd="0" presId="urn:microsoft.com/office/officeart/2005/8/layout/vList5"/>
    <dgm:cxn modelId="{9BB82F54-662B-DA49-A54A-183A0F3BD0BC}" type="presOf" srcId="{2942062B-6900-D444-B8A9-FB7228ED4B60}" destId="{AB486AE4-B9EE-FC4D-AA7B-4D106DB53AA8}" srcOrd="0" destOrd="1" presId="urn:microsoft.com/office/officeart/2005/8/layout/vList5"/>
    <dgm:cxn modelId="{0054E00D-616F-B642-A1F0-2F24B0F84E54}" srcId="{96C0102B-DCC7-6548-B41F-ED55EEB5E207}" destId="{2A814CCF-7BB5-FF4E-9C42-132B735567EE}" srcOrd="1" destOrd="0" parTransId="{E80BE29F-A612-6545-9964-2EF904AF23E2}" sibTransId="{9CD6F892-5912-5A4B-8815-D4A9DC61A8CE}"/>
    <dgm:cxn modelId="{03EA1B62-F42A-C941-9F8B-46019CE4025B}" type="presOf" srcId="{D8F6141D-5A8D-8B42-AD89-85F88F7599F6}" destId="{AB486AE4-B9EE-FC4D-AA7B-4D106DB53AA8}" srcOrd="0" destOrd="0" presId="urn:microsoft.com/office/officeart/2005/8/layout/vList5"/>
    <dgm:cxn modelId="{D34EA1D1-FCD0-B44C-B30A-CD37EE6F7FF6}" srcId="{E5965B7E-1A23-2549-9C7F-3821BBF5CAAF}" destId="{8425C9E8-DD94-6947-84C2-D4EAAEA04603}" srcOrd="2" destOrd="0" parTransId="{5FF48670-B34B-A04D-B7F1-DEEA1C7C96B0}" sibTransId="{D18543F1-54C2-7040-8138-AC5BDE09D97F}"/>
    <dgm:cxn modelId="{735E72CD-624B-6343-AD95-CF3DFFAB1F3E}" type="presOf" srcId="{D9E7DEE5-E358-924B-AA0D-C49DE464BD6D}" destId="{75801831-35D2-7E43-8098-EEC7675C6CF3}" srcOrd="0" destOrd="1" presId="urn:microsoft.com/office/officeart/2005/8/layout/vList5"/>
    <dgm:cxn modelId="{69C3D2D4-7C6D-754B-9879-DA66038CAC95}" type="presOf" srcId="{88FB9466-0E2D-A941-8A29-47033C0CA2FD}" destId="{A590C9CB-FB83-5941-9D7D-9AC075A3E776}" srcOrd="0" destOrd="0" presId="urn:microsoft.com/office/officeart/2005/8/layout/vList5"/>
    <dgm:cxn modelId="{B4CC1E5C-7F9A-2745-A297-B086FD489EF4}" type="presParOf" srcId="{6BCAD517-B6C7-0F41-97B2-2EB1ED7DF1FC}" destId="{BE6DAAEE-D9C4-BC4D-99F7-9311E5D8A11D}" srcOrd="0" destOrd="0" presId="urn:microsoft.com/office/officeart/2005/8/layout/vList5"/>
    <dgm:cxn modelId="{20FB7E8A-4072-4748-8A03-E7858E820CC3}" type="presParOf" srcId="{BE6DAAEE-D9C4-BC4D-99F7-9311E5D8A11D}" destId="{63DE3759-6478-A343-9C6B-B7E9D277D338}" srcOrd="0" destOrd="0" presId="urn:microsoft.com/office/officeart/2005/8/layout/vList5"/>
    <dgm:cxn modelId="{6038FDEC-F8EE-C542-98BB-06F393D4B7A1}" type="presParOf" srcId="{BE6DAAEE-D9C4-BC4D-99F7-9311E5D8A11D}" destId="{64AA4FC2-C640-F043-8C90-23778EB5AC69}" srcOrd="1" destOrd="0" presId="urn:microsoft.com/office/officeart/2005/8/layout/vList5"/>
    <dgm:cxn modelId="{402C320C-4D62-AE4A-93AC-69E70CB13EFC}" type="presParOf" srcId="{6BCAD517-B6C7-0F41-97B2-2EB1ED7DF1FC}" destId="{1CA27BC2-C850-3F4A-8291-C420EC1E3D6F}" srcOrd="1" destOrd="0" presId="urn:microsoft.com/office/officeart/2005/8/layout/vList5"/>
    <dgm:cxn modelId="{CD9AF9DA-ADC7-6A44-B302-648F754AF8FE}" type="presParOf" srcId="{6BCAD517-B6C7-0F41-97B2-2EB1ED7DF1FC}" destId="{413B19C2-49E7-F947-B7C5-0C8722A286CF}" srcOrd="2" destOrd="0" presId="urn:microsoft.com/office/officeart/2005/8/layout/vList5"/>
    <dgm:cxn modelId="{15E79673-87BD-354D-919D-6A65CD0E76EE}" type="presParOf" srcId="{413B19C2-49E7-F947-B7C5-0C8722A286CF}" destId="{0B66088C-AA70-9744-93E2-8FD6C86EB56D}" srcOrd="0" destOrd="0" presId="urn:microsoft.com/office/officeart/2005/8/layout/vList5"/>
    <dgm:cxn modelId="{E3F7B895-8B5B-4546-A57E-946D5B428E4A}" type="presParOf" srcId="{413B19C2-49E7-F947-B7C5-0C8722A286CF}" destId="{75801831-35D2-7E43-8098-EEC7675C6CF3}" srcOrd="1" destOrd="0" presId="urn:microsoft.com/office/officeart/2005/8/layout/vList5"/>
    <dgm:cxn modelId="{1FBD9544-6179-FF43-BE47-98DAE5161DD0}" type="presParOf" srcId="{6BCAD517-B6C7-0F41-97B2-2EB1ED7DF1FC}" destId="{ED212115-B0DA-AD4E-BC61-FE8C8C2CD26D}" srcOrd="3" destOrd="0" presId="urn:microsoft.com/office/officeart/2005/8/layout/vList5"/>
    <dgm:cxn modelId="{965E0EF0-E939-874E-8A79-84E592A18845}" type="presParOf" srcId="{6BCAD517-B6C7-0F41-97B2-2EB1ED7DF1FC}" destId="{BAFBFC43-09D6-4742-836F-3600D950137B}" srcOrd="4" destOrd="0" presId="urn:microsoft.com/office/officeart/2005/8/layout/vList5"/>
    <dgm:cxn modelId="{6352AD95-FCA1-654F-A971-886DCD01DD92}" type="presParOf" srcId="{BAFBFC43-09D6-4742-836F-3600D950137B}" destId="{A590C9CB-FB83-5941-9D7D-9AC075A3E776}" srcOrd="0" destOrd="0" presId="urn:microsoft.com/office/officeart/2005/8/layout/vList5"/>
    <dgm:cxn modelId="{05C7929E-DBC8-C241-87C0-2E22820762BE}" type="presParOf" srcId="{BAFBFC43-09D6-4742-836F-3600D950137B}" destId="{AB486AE4-B9EE-FC4D-AA7B-4D106DB53AA8}"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DB85EC-BD8B-754A-A926-B21E51FF3715}"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US"/>
        </a:p>
      </dgm:t>
    </dgm:pt>
    <dgm:pt modelId="{37BBCE48-5DB9-AD4A-BEC0-D63C37ACAB5F}">
      <dgm:prSet phldrT="[Text]" custT="1"/>
      <dgm:spPr>
        <a:solidFill>
          <a:srgbClr val="314890"/>
        </a:solidFill>
      </dgm:spPr>
      <dgm:t>
        <a:bodyPr/>
        <a:lstStyle/>
        <a:p>
          <a:r>
            <a:rPr lang="en-US" sz="1600" dirty="0" smtClean="0"/>
            <a:t>LHC  triggered the visibility</a:t>
          </a:r>
          <a:endParaRPr lang="en-US" sz="1600" dirty="0"/>
        </a:p>
      </dgm:t>
    </dgm:pt>
    <dgm:pt modelId="{30670E7D-A8B0-504A-A051-069E5468D1BC}" type="parTrans" cxnId="{7382C5CB-1155-3C41-AF92-0960E52890D0}">
      <dgm:prSet/>
      <dgm:spPr/>
      <dgm:t>
        <a:bodyPr/>
        <a:lstStyle/>
        <a:p>
          <a:endParaRPr lang="en-US"/>
        </a:p>
      </dgm:t>
    </dgm:pt>
    <dgm:pt modelId="{67167510-0AFA-6742-8AF4-C0C642118CCE}" type="sibTrans" cxnId="{7382C5CB-1155-3C41-AF92-0960E52890D0}">
      <dgm:prSet/>
      <dgm:spPr/>
      <dgm:t>
        <a:bodyPr/>
        <a:lstStyle/>
        <a:p>
          <a:endParaRPr lang="en-US"/>
        </a:p>
      </dgm:t>
    </dgm:pt>
    <dgm:pt modelId="{35C1037D-DCC3-E844-863F-D9B0F5554B20}">
      <dgm:prSet phldrT="[Text]" custT="1"/>
      <dgm:spPr>
        <a:solidFill>
          <a:srgbClr val="314890"/>
        </a:solidFill>
      </dgm:spPr>
      <dgm:t>
        <a:bodyPr/>
        <a:lstStyle/>
        <a:p>
          <a:r>
            <a:rPr lang="en-US" sz="1600" dirty="0" smtClean="0"/>
            <a:t>Attitude change re: communications was </a:t>
          </a:r>
          <a:r>
            <a:rPr lang="en-US" sz="1600" dirty="0" err="1" smtClean="0"/>
            <a:t>recognised</a:t>
          </a:r>
          <a:endParaRPr lang="en-US" sz="1600" dirty="0"/>
        </a:p>
      </dgm:t>
    </dgm:pt>
    <dgm:pt modelId="{1581CC8D-F898-D445-9283-AD710851659E}" type="parTrans" cxnId="{944B211F-EC75-DA45-96BE-E83F07CBF4AD}">
      <dgm:prSet/>
      <dgm:spPr/>
      <dgm:t>
        <a:bodyPr/>
        <a:lstStyle/>
        <a:p>
          <a:endParaRPr lang="en-US"/>
        </a:p>
      </dgm:t>
    </dgm:pt>
    <dgm:pt modelId="{B537D00E-E0F7-B24F-A790-17D333DD05D9}" type="sibTrans" cxnId="{944B211F-EC75-DA45-96BE-E83F07CBF4AD}">
      <dgm:prSet/>
      <dgm:spPr/>
      <dgm:t>
        <a:bodyPr/>
        <a:lstStyle/>
        <a:p>
          <a:endParaRPr lang="en-US"/>
        </a:p>
      </dgm:t>
    </dgm:pt>
    <dgm:pt modelId="{C89687E4-664F-594C-8ABE-E61F0131CE09}">
      <dgm:prSet phldrT="[Text]"/>
      <dgm:spPr>
        <a:solidFill>
          <a:srgbClr val="314890"/>
        </a:solidFill>
      </dgm:spPr>
      <dgm:t>
        <a:bodyPr/>
        <a:lstStyle/>
        <a:p>
          <a:r>
            <a:rPr lang="en-US" dirty="0" smtClean="0"/>
            <a:t>Media coverage excelled</a:t>
          </a:r>
          <a:endParaRPr lang="en-US" dirty="0"/>
        </a:p>
      </dgm:t>
    </dgm:pt>
    <dgm:pt modelId="{B7A0476B-6270-1649-83A2-10297E4EB641}" type="parTrans" cxnId="{6A3471E4-A179-6D4F-B98A-6EF538D37844}">
      <dgm:prSet/>
      <dgm:spPr/>
      <dgm:t>
        <a:bodyPr/>
        <a:lstStyle/>
        <a:p>
          <a:endParaRPr lang="en-US"/>
        </a:p>
      </dgm:t>
    </dgm:pt>
    <dgm:pt modelId="{717161F3-764A-ED43-98C8-5FEC77629E7D}" type="sibTrans" cxnId="{6A3471E4-A179-6D4F-B98A-6EF538D37844}">
      <dgm:prSet/>
      <dgm:spPr/>
      <dgm:t>
        <a:bodyPr/>
        <a:lstStyle/>
        <a:p>
          <a:endParaRPr lang="en-US"/>
        </a:p>
      </dgm:t>
    </dgm:pt>
    <dgm:pt modelId="{E44A548D-7A39-BE40-AC6F-6F2AC2982443}">
      <dgm:prSet phldrT="[Text]"/>
      <dgm:spPr>
        <a:solidFill>
          <a:srgbClr val="FF0000"/>
        </a:solidFill>
      </dgm:spPr>
      <dgm:t>
        <a:bodyPr/>
        <a:lstStyle/>
        <a:p>
          <a:r>
            <a:rPr lang="en-US" dirty="0" smtClean="0"/>
            <a:t>THE QUESTION </a:t>
          </a:r>
        </a:p>
        <a:p>
          <a:r>
            <a:rPr lang="en-US" dirty="0" smtClean="0"/>
            <a:t>WHAT WILL SET THE AGENDA IN THE FUTURE?</a:t>
          </a:r>
          <a:endParaRPr lang="en-US" dirty="0"/>
        </a:p>
      </dgm:t>
    </dgm:pt>
    <dgm:pt modelId="{C133DB9E-DF79-A842-BCAD-7A90F18F5D61}" type="sibTrans" cxnId="{3A51AC40-4A39-9A49-9567-2E6B66BFFA03}">
      <dgm:prSet/>
      <dgm:spPr/>
      <dgm:t>
        <a:bodyPr/>
        <a:lstStyle/>
        <a:p>
          <a:endParaRPr lang="en-US"/>
        </a:p>
      </dgm:t>
    </dgm:pt>
    <dgm:pt modelId="{0CCAFD8F-064C-9648-8453-06575C2FDCA8}" type="parTrans" cxnId="{3A51AC40-4A39-9A49-9567-2E6B66BFFA03}">
      <dgm:prSet/>
      <dgm:spPr/>
      <dgm:t>
        <a:bodyPr/>
        <a:lstStyle/>
        <a:p>
          <a:endParaRPr lang="en-US"/>
        </a:p>
      </dgm:t>
    </dgm:pt>
    <dgm:pt modelId="{50B62D21-D334-2140-9A9B-22C758C992A3}" type="pres">
      <dgm:prSet presAssocID="{5DDB85EC-BD8B-754A-A926-B21E51FF3715}" presName="linear" presStyleCnt="0">
        <dgm:presLayoutVars>
          <dgm:dir/>
          <dgm:animLvl val="lvl"/>
          <dgm:resizeHandles val="exact"/>
        </dgm:presLayoutVars>
      </dgm:prSet>
      <dgm:spPr/>
      <dgm:t>
        <a:bodyPr/>
        <a:lstStyle/>
        <a:p>
          <a:endParaRPr lang="en-US"/>
        </a:p>
      </dgm:t>
    </dgm:pt>
    <dgm:pt modelId="{12E6F395-6C5E-7345-9BCF-68D6C5EBA0EA}" type="pres">
      <dgm:prSet presAssocID="{37BBCE48-5DB9-AD4A-BEC0-D63C37ACAB5F}" presName="parentLin" presStyleCnt="0"/>
      <dgm:spPr/>
    </dgm:pt>
    <dgm:pt modelId="{FA7FA81B-85C1-9749-B039-9FC065B8707E}" type="pres">
      <dgm:prSet presAssocID="{37BBCE48-5DB9-AD4A-BEC0-D63C37ACAB5F}" presName="parentLeftMargin" presStyleLbl="node1" presStyleIdx="0" presStyleCnt="4"/>
      <dgm:spPr/>
      <dgm:t>
        <a:bodyPr/>
        <a:lstStyle/>
        <a:p>
          <a:endParaRPr lang="en-US"/>
        </a:p>
      </dgm:t>
    </dgm:pt>
    <dgm:pt modelId="{F700FB51-1509-7842-BB0C-EF6F1382200B}" type="pres">
      <dgm:prSet presAssocID="{37BBCE48-5DB9-AD4A-BEC0-D63C37ACAB5F}" presName="parentText" presStyleLbl="node1" presStyleIdx="0" presStyleCnt="4">
        <dgm:presLayoutVars>
          <dgm:chMax val="0"/>
          <dgm:bulletEnabled val="1"/>
        </dgm:presLayoutVars>
      </dgm:prSet>
      <dgm:spPr/>
      <dgm:t>
        <a:bodyPr/>
        <a:lstStyle/>
        <a:p>
          <a:endParaRPr lang="en-US"/>
        </a:p>
      </dgm:t>
    </dgm:pt>
    <dgm:pt modelId="{3C1BBFA9-E58C-5F40-BB62-017AC3A5107B}" type="pres">
      <dgm:prSet presAssocID="{37BBCE48-5DB9-AD4A-BEC0-D63C37ACAB5F}" presName="negativeSpace" presStyleCnt="0"/>
      <dgm:spPr/>
    </dgm:pt>
    <dgm:pt modelId="{0F3BA443-1C7E-AC45-A3A6-B71846F1DA3F}" type="pres">
      <dgm:prSet presAssocID="{37BBCE48-5DB9-AD4A-BEC0-D63C37ACAB5F}" presName="childText" presStyleLbl="conFgAcc1" presStyleIdx="0" presStyleCnt="4">
        <dgm:presLayoutVars>
          <dgm:bulletEnabled val="1"/>
        </dgm:presLayoutVars>
      </dgm:prSet>
      <dgm:spPr/>
    </dgm:pt>
    <dgm:pt modelId="{EA6C8620-48EA-494B-9D0E-6A3FF30E4116}" type="pres">
      <dgm:prSet presAssocID="{67167510-0AFA-6742-8AF4-C0C642118CCE}" presName="spaceBetweenRectangles" presStyleCnt="0"/>
      <dgm:spPr/>
    </dgm:pt>
    <dgm:pt modelId="{A1B58413-B270-994B-BA4B-0748E0546C8C}" type="pres">
      <dgm:prSet presAssocID="{35C1037D-DCC3-E844-863F-D9B0F5554B20}" presName="parentLin" presStyleCnt="0"/>
      <dgm:spPr/>
    </dgm:pt>
    <dgm:pt modelId="{D4A7E62E-4AF1-2F4E-8725-5A9E5A9AA115}" type="pres">
      <dgm:prSet presAssocID="{35C1037D-DCC3-E844-863F-D9B0F5554B20}" presName="parentLeftMargin" presStyleLbl="node1" presStyleIdx="0" presStyleCnt="4"/>
      <dgm:spPr/>
      <dgm:t>
        <a:bodyPr/>
        <a:lstStyle/>
        <a:p>
          <a:endParaRPr lang="en-US"/>
        </a:p>
      </dgm:t>
    </dgm:pt>
    <dgm:pt modelId="{6BC20CBB-FBC7-CB4A-B246-4421F6AE6DF9}" type="pres">
      <dgm:prSet presAssocID="{35C1037D-DCC3-E844-863F-D9B0F5554B20}" presName="parentText" presStyleLbl="node1" presStyleIdx="1" presStyleCnt="4">
        <dgm:presLayoutVars>
          <dgm:chMax val="0"/>
          <dgm:bulletEnabled val="1"/>
        </dgm:presLayoutVars>
      </dgm:prSet>
      <dgm:spPr/>
      <dgm:t>
        <a:bodyPr/>
        <a:lstStyle/>
        <a:p>
          <a:endParaRPr lang="en-US"/>
        </a:p>
      </dgm:t>
    </dgm:pt>
    <dgm:pt modelId="{92DACB3B-5E2F-DE4D-866A-655421CD53B9}" type="pres">
      <dgm:prSet presAssocID="{35C1037D-DCC3-E844-863F-D9B0F5554B20}" presName="negativeSpace" presStyleCnt="0"/>
      <dgm:spPr/>
    </dgm:pt>
    <dgm:pt modelId="{BBFF79EF-7D0E-AA41-BAB8-8D3CB1A52C42}" type="pres">
      <dgm:prSet presAssocID="{35C1037D-DCC3-E844-863F-D9B0F5554B20}" presName="childText" presStyleLbl="conFgAcc1" presStyleIdx="1" presStyleCnt="4">
        <dgm:presLayoutVars>
          <dgm:bulletEnabled val="1"/>
        </dgm:presLayoutVars>
      </dgm:prSet>
      <dgm:spPr/>
    </dgm:pt>
    <dgm:pt modelId="{58CE9639-5092-EC40-B21F-DA0B916B9BFE}" type="pres">
      <dgm:prSet presAssocID="{B537D00E-E0F7-B24F-A790-17D333DD05D9}" presName="spaceBetweenRectangles" presStyleCnt="0"/>
      <dgm:spPr/>
    </dgm:pt>
    <dgm:pt modelId="{ECB1C530-07DE-1F44-9D66-FD67C41C9D27}" type="pres">
      <dgm:prSet presAssocID="{C89687E4-664F-594C-8ABE-E61F0131CE09}" presName="parentLin" presStyleCnt="0"/>
      <dgm:spPr/>
    </dgm:pt>
    <dgm:pt modelId="{C8EA0791-98A4-D549-A213-71765565B7F4}" type="pres">
      <dgm:prSet presAssocID="{C89687E4-664F-594C-8ABE-E61F0131CE09}" presName="parentLeftMargin" presStyleLbl="node1" presStyleIdx="1" presStyleCnt="4"/>
      <dgm:spPr/>
      <dgm:t>
        <a:bodyPr/>
        <a:lstStyle/>
        <a:p>
          <a:endParaRPr lang="en-US"/>
        </a:p>
      </dgm:t>
    </dgm:pt>
    <dgm:pt modelId="{D4182AC7-9282-FA4C-B19E-B18DAE75B092}" type="pres">
      <dgm:prSet presAssocID="{C89687E4-664F-594C-8ABE-E61F0131CE09}" presName="parentText" presStyleLbl="node1" presStyleIdx="2" presStyleCnt="4">
        <dgm:presLayoutVars>
          <dgm:chMax val="0"/>
          <dgm:bulletEnabled val="1"/>
        </dgm:presLayoutVars>
      </dgm:prSet>
      <dgm:spPr/>
      <dgm:t>
        <a:bodyPr/>
        <a:lstStyle/>
        <a:p>
          <a:endParaRPr lang="en-US"/>
        </a:p>
      </dgm:t>
    </dgm:pt>
    <dgm:pt modelId="{C0F5D1D7-C4FA-4940-8B73-08D132B6ED5E}" type="pres">
      <dgm:prSet presAssocID="{C89687E4-664F-594C-8ABE-E61F0131CE09}" presName="negativeSpace" presStyleCnt="0"/>
      <dgm:spPr/>
    </dgm:pt>
    <dgm:pt modelId="{903C1C7F-CA89-024D-8B3A-D06628A711F9}" type="pres">
      <dgm:prSet presAssocID="{C89687E4-664F-594C-8ABE-E61F0131CE09}" presName="childText" presStyleLbl="conFgAcc1" presStyleIdx="2" presStyleCnt="4">
        <dgm:presLayoutVars>
          <dgm:bulletEnabled val="1"/>
        </dgm:presLayoutVars>
      </dgm:prSet>
      <dgm:spPr/>
    </dgm:pt>
    <dgm:pt modelId="{18A2EEDA-3EB1-0147-A88B-319D332BB421}" type="pres">
      <dgm:prSet presAssocID="{717161F3-764A-ED43-98C8-5FEC77629E7D}" presName="spaceBetweenRectangles" presStyleCnt="0"/>
      <dgm:spPr/>
    </dgm:pt>
    <dgm:pt modelId="{CFD95019-FB5D-6B4D-9CA4-9A214D46700B}" type="pres">
      <dgm:prSet presAssocID="{E44A548D-7A39-BE40-AC6F-6F2AC2982443}" presName="parentLin" presStyleCnt="0"/>
      <dgm:spPr/>
    </dgm:pt>
    <dgm:pt modelId="{A77CA308-C390-F740-8220-3B88098E138B}" type="pres">
      <dgm:prSet presAssocID="{E44A548D-7A39-BE40-AC6F-6F2AC2982443}" presName="parentLeftMargin" presStyleLbl="node1" presStyleIdx="2" presStyleCnt="4"/>
      <dgm:spPr/>
      <dgm:t>
        <a:bodyPr/>
        <a:lstStyle/>
        <a:p>
          <a:endParaRPr lang="en-US"/>
        </a:p>
      </dgm:t>
    </dgm:pt>
    <dgm:pt modelId="{9A2D6564-AD06-8241-8DEB-9A90351600E9}" type="pres">
      <dgm:prSet presAssocID="{E44A548D-7A39-BE40-AC6F-6F2AC2982443}" presName="parentText" presStyleLbl="node1" presStyleIdx="3" presStyleCnt="4">
        <dgm:presLayoutVars>
          <dgm:chMax val="0"/>
          <dgm:bulletEnabled val="1"/>
        </dgm:presLayoutVars>
      </dgm:prSet>
      <dgm:spPr/>
      <dgm:t>
        <a:bodyPr/>
        <a:lstStyle/>
        <a:p>
          <a:endParaRPr lang="en-US"/>
        </a:p>
      </dgm:t>
    </dgm:pt>
    <dgm:pt modelId="{CA61C068-FD83-8741-B31C-6D9DBEF0956B}" type="pres">
      <dgm:prSet presAssocID="{E44A548D-7A39-BE40-AC6F-6F2AC2982443}" presName="negativeSpace" presStyleCnt="0"/>
      <dgm:spPr/>
    </dgm:pt>
    <dgm:pt modelId="{B3A84E98-4664-5745-878A-AD00932E1ADE}" type="pres">
      <dgm:prSet presAssocID="{E44A548D-7A39-BE40-AC6F-6F2AC2982443}" presName="childText" presStyleLbl="conFgAcc1" presStyleIdx="3" presStyleCnt="4">
        <dgm:presLayoutVars>
          <dgm:bulletEnabled val="1"/>
        </dgm:presLayoutVars>
      </dgm:prSet>
      <dgm:spPr/>
    </dgm:pt>
  </dgm:ptLst>
  <dgm:cxnLst>
    <dgm:cxn modelId="{320461AD-081B-7945-AA61-CD64B6F230B7}" type="presOf" srcId="{E44A548D-7A39-BE40-AC6F-6F2AC2982443}" destId="{A77CA308-C390-F740-8220-3B88098E138B}" srcOrd="0" destOrd="0" presId="urn:microsoft.com/office/officeart/2005/8/layout/list1"/>
    <dgm:cxn modelId="{5D3D90A4-2447-714E-9F00-63B2CCD467FA}" type="presOf" srcId="{35C1037D-DCC3-E844-863F-D9B0F5554B20}" destId="{D4A7E62E-4AF1-2F4E-8725-5A9E5A9AA115}" srcOrd="0" destOrd="0" presId="urn:microsoft.com/office/officeart/2005/8/layout/list1"/>
    <dgm:cxn modelId="{83200FDF-B67F-AA41-92B1-A26180990183}" type="presOf" srcId="{37BBCE48-5DB9-AD4A-BEC0-D63C37ACAB5F}" destId="{FA7FA81B-85C1-9749-B039-9FC065B8707E}" srcOrd="0" destOrd="0" presId="urn:microsoft.com/office/officeart/2005/8/layout/list1"/>
    <dgm:cxn modelId="{6A3471E4-A179-6D4F-B98A-6EF538D37844}" srcId="{5DDB85EC-BD8B-754A-A926-B21E51FF3715}" destId="{C89687E4-664F-594C-8ABE-E61F0131CE09}" srcOrd="2" destOrd="0" parTransId="{B7A0476B-6270-1649-83A2-10297E4EB641}" sibTransId="{717161F3-764A-ED43-98C8-5FEC77629E7D}"/>
    <dgm:cxn modelId="{7FD1BA6E-B7EA-7D4B-96F0-8A282B978AA2}" type="presOf" srcId="{C89687E4-664F-594C-8ABE-E61F0131CE09}" destId="{C8EA0791-98A4-D549-A213-71765565B7F4}" srcOrd="0" destOrd="0" presId="urn:microsoft.com/office/officeart/2005/8/layout/list1"/>
    <dgm:cxn modelId="{7977B2BB-BDF2-134B-93B4-E022F899218C}" type="presOf" srcId="{35C1037D-DCC3-E844-863F-D9B0F5554B20}" destId="{6BC20CBB-FBC7-CB4A-B246-4421F6AE6DF9}" srcOrd="1" destOrd="0" presId="urn:microsoft.com/office/officeart/2005/8/layout/list1"/>
    <dgm:cxn modelId="{944B211F-EC75-DA45-96BE-E83F07CBF4AD}" srcId="{5DDB85EC-BD8B-754A-A926-B21E51FF3715}" destId="{35C1037D-DCC3-E844-863F-D9B0F5554B20}" srcOrd="1" destOrd="0" parTransId="{1581CC8D-F898-D445-9283-AD710851659E}" sibTransId="{B537D00E-E0F7-B24F-A790-17D333DD05D9}"/>
    <dgm:cxn modelId="{16D72B04-C392-FB4B-82CD-F378BA2A4F62}" type="presOf" srcId="{5DDB85EC-BD8B-754A-A926-B21E51FF3715}" destId="{50B62D21-D334-2140-9A9B-22C758C992A3}" srcOrd="0" destOrd="0" presId="urn:microsoft.com/office/officeart/2005/8/layout/list1"/>
    <dgm:cxn modelId="{6756A9B7-FAE2-164C-9473-C7FC7DD05075}" type="presOf" srcId="{37BBCE48-5DB9-AD4A-BEC0-D63C37ACAB5F}" destId="{F700FB51-1509-7842-BB0C-EF6F1382200B}" srcOrd="1" destOrd="0" presId="urn:microsoft.com/office/officeart/2005/8/layout/list1"/>
    <dgm:cxn modelId="{3A51AC40-4A39-9A49-9567-2E6B66BFFA03}" srcId="{5DDB85EC-BD8B-754A-A926-B21E51FF3715}" destId="{E44A548D-7A39-BE40-AC6F-6F2AC2982443}" srcOrd="3" destOrd="0" parTransId="{0CCAFD8F-064C-9648-8453-06575C2FDCA8}" sibTransId="{C133DB9E-DF79-A842-BCAD-7A90F18F5D61}"/>
    <dgm:cxn modelId="{CC8D8FB4-AF7D-0E47-879D-E7D744B31D30}" type="presOf" srcId="{C89687E4-664F-594C-8ABE-E61F0131CE09}" destId="{D4182AC7-9282-FA4C-B19E-B18DAE75B092}" srcOrd="1" destOrd="0" presId="urn:microsoft.com/office/officeart/2005/8/layout/list1"/>
    <dgm:cxn modelId="{5C385B57-66F2-6443-BED7-1CFAACF1E09D}" type="presOf" srcId="{E44A548D-7A39-BE40-AC6F-6F2AC2982443}" destId="{9A2D6564-AD06-8241-8DEB-9A90351600E9}" srcOrd="1" destOrd="0" presId="urn:microsoft.com/office/officeart/2005/8/layout/list1"/>
    <dgm:cxn modelId="{7382C5CB-1155-3C41-AF92-0960E52890D0}" srcId="{5DDB85EC-BD8B-754A-A926-B21E51FF3715}" destId="{37BBCE48-5DB9-AD4A-BEC0-D63C37ACAB5F}" srcOrd="0" destOrd="0" parTransId="{30670E7D-A8B0-504A-A051-069E5468D1BC}" sibTransId="{67167510-0AFA-6742-8AF4-C0C642118CCE}"/>
    <dgm:cxn modelId="{FAE698C4-A660-244A-8907-47356F35E7AC}" type="presParOf" srcId="{50B62D21-D334-2140-9A9B-22C758C992A3}" destId="{12E6F395-6C5E-7345-9BCF-68D6C5EBA0EA}" srcOrd="0" destOrd="0" presId="urn:microsoft.com/office/officeart/2005/8/layout/list1"/>
    <dgm:cxn modelId="{F50DE048-CB10-E947-804D-E5149EAB1ED8}" type="presParOf" srcId="{12E6F395-6C5E-7345-9BCF-68D6C5EBA0EA}" destId="{FA7FA81B-85C1-9749-B039-9FC065B8707E}" srcOrd="0" destOrd="0" presId="urn:microsoft.com/office/officeart/2005/8/layout/list1"/>
    <dgm:cxn modelId="{35BC1703-3F40-374D-8D34-C6662E8F61F3}" type="presParOf" srcId="{12E6F395-6C5E-7345-9BCF-68D6C5EBA0EA}" destId="{F700FB51-1509-7842-BB0C-EF6F1382200B}" srcOrd="1" destOrd="0" presId="urn:microsoft.com/office/officeart/2005/8/layout/list1"/>
    <dgm:cxn modelId="{435789CB-6726-8A4E-B9DB-7D784FEF563C}" type="presParOf" srcId="{50B62D21-D334-2140-9A9B-22C758C992A3}" destId="{3C1BBFA9-E58C-5F40-BB62-017AC3A5107B}" srcOrd="1" destOrd="0" presId="urn:microsoft.com/office/officeart/2005/8/layout/list1"/>
    <dgm:cxn modelId="{D3D57A14-520D-BB43-8E43-3362EEEA53F3}" type="presParOf" srcId="{50B62D21-D334-2140-9A9B-22C758C992A3}" destId="{0F3BA443-1C7E-AC45-A3A6-B71846F1DA3F}" srcOrd="2" destOrd="0" presId="urn:microsoft.com/office/officeart/2005/8/layout/list1"/>
    <dgm:cxn modelId="{0CC36F03-C75D-654D-865E-7F9A803EE895}" type="presParOf" srcId="{50B62D21-D334-2140-9A9B-22C758C992A3}" destId="{EA6C8620-48EA-494B-9D0E-6A3FF30E4116}" srcOrd="3" destOrd="0" presId="urn:microsoft.com/office/officeart/2005/8/layout/list1"/>
    <dgm:cxn modelId="{38814EBD-A915-3E4F-ACBC-191FD50ED31E}" type="presParOf" srcId="{50B62D21-D334-2140-9A9B-22C758C992A3}" destId="{A1B58413-B270-994B-BA4B-0748E0546C8C}" srcOrd="4" destOrd="0" presId="urn:microsoft.com/office/officeart/2005/8/layout/list1"/>
    <dgm:cxn modelId="{76E664C0-DE9D-464F-8090-9C12597ECC0A}" type="presParOf" srcId="{A1B58413-B270-994B-BA4B-0748E0546C8C}" destId="{D4A7E62E-4AF1-2F4E-8725-5A9E5A9AA115}" srcOrd="0" destOrd="0" presId="urn:microsoft.com/office/officeart/2005/8/layout/list1"/>
    <dgm:cxn modelId="{59773054-9582-C545-B98A-D22F1A385939}" type="presParOf" srcId="{A1B58413-B270-994B-BA4B-0748E0546C8C}" destId="{6BC20CBB-FBC7-CB4A-B246-4421F6AE6DF9}" srcOrd="1" destOrd="0" presId="urn:microsoft.com/office/officeart/2005/8/layout/list1"/>
    <dgm:cxn modelId="{DB8C07F5-B954-9247-AB53-3404FE57C710}" type="presParOf" srcId="{50B62D21-D334-2140-9A9B-22C758C992A3}" destId="{92DACB3B-5E2F-DE4D-866A-655421CD53B9}" srcOrd="5" destOrd="0" presId="urn:microsoft.com/office/officeart/2005/8/layout/list1"/>
    <dgm:cxn modelId="{B5F174C6-4F9B-B54E-9E2B-286EFD29AC5E}" type="presParOf" srcId="{50B62D21-D334-2140-9A9B-22C758C992A3}" destId="{BBFF79EF-7D0E-AA41-BAB8-8D3CB1A52C42}" srcOrd="6" destOrd="0" presId="urn:microsoft.com/office/officeart/2005/8/layout/list1"/>
    <dgm:cxn modelId="{6526FD2A-2760-9F43-B38E-33933367BE4D}" type="presParOf" srcId="{50B62D21-D334-2140-9A9B-22C758C992A3}" destId="{58CE9639-5092-EC40-B21F-DA0B916B9BFE}" srcOrd="7" destOrd="0" presId="urn:microsoft.com/office/officeart/2005/8/layout/list1"/>
    <dgm:cxn modelId="{7E02935B-E4E8-EB4A-A48A-EB1B0F4D3BFD}" type="presParOf" srcId="{50B62D21-D334-2140-9A9B-22C758C992A3}" destId="{ECB1C530-07DE-1F44-9D66-FD67C41C9D27}" srcOrd="8" destOrd="0" presId="urn:microsoft.com/office/officeart/2005/8/layout/list1"/>
    <dgm:cxn modelId="{9F94AE1F-1FC3-2F40-897E-6EDFC3BE4534}" type="presParOf" srcId="{ECB1C530-07DE-1F44-9D66-FD67C41C9D27}" destId="{C8EA0791-98A4-D549-A213-71765565B7F4}" srcOrd="0" destOrd="0" presId="urn:microsoft.com/office/officeart/2005/8/layout/list1"/>
    <dgm:cxn modelId="{3BFBFAE1-06FC-9348-9C48-68E41284705E}" type="presParOf" srcId="{ECB1C530-07DE-1F44-9D66-FD67C41C9D27}" destId="{D4182AC7-9282-FA4C-B19E-B18DAE75B092}" srcOrd="1" destOrd="0" presId="urn:microsoft.com/office/officeart/2005/8/layout/list1"/>
    <dgm:cxn modelId="{DBEAF3B0-AC83-3D46-AB69-D82EDCAC72E1}" type="presParOf" srcId="{50B62D21-D334-2140-9A9B-22C758C992A3}" destId="{C0F5D1D7-C4FA-4940-8B73-08D132B6ED5E}" srcOrd="9" destOrd="0" presId="urn:microsoft.com/office/officeart/2005/8/layout/list1"/>
    <dgm:cxn modelId="{AF18A4F9-C2D5-8A4A-88A1-D275D518588D}" type="presParOf" srcId="{50B62D21-D334-2140-9A9B-22C758C992A3}" destId="{903C1C7F-CA89-024D-8B3A-D06628A711F9}" srcOrd="10" destOrd="0" presId="urn:microsoft.com/office/officeart/2005/8/layout/list1"/>
    <dgm:cxn modelId="{A4E0F887-EB5C-9547-8D39-D2FFDCDA6E89}" type="presParOf" srcId="{50B62D21-D334-2140-9A9B-22C758C992A3}" destId="{18A2EEDA-3EB1-0147-A88B-319D332BB421}" srcOrd="11" destOrd="0" presId="urn:microsoft.com/office/officeart/2005/8/layout/list1"/>
    <dgm:cxn modelId="{E6CF1B98-B7F4-3840-8959-9C68F6D6637C}" type="presParOf" srcId="{50B62D21-D334-2140-9A9B-22C758C992A3}" destId="{CFD95019-FB5D-6B4D-9CA4-9A214D46700B}" srcOrd="12" destOrd="0" presId="urn:microsoft.com/office/officeart/2005/8/layout/list1"/>
    <dgm:cxn modelId="{371CDBFF-DE1F-F843-9EE3-0CD06C671B61}" type="presParOf" srcId="{CFD95019-FB5D-6B4D-9CA4-9A214D46700B}" destId="{A77CA308-C390-F740-8220-3B88098E138B}" srcOrd="0" destOrd="0" presId="urn:microsoft.com/office/officeart/2005/8/layout/list1"/>
    <dgm:cxn modelId="{CCFE4C73-136E-F244-8D06-BD6239EDBB63}" type="presParOf" srcId="{CFD95019-FB5D-6B4D-9CA4-9A214D46700B}" destId="{9A2D6564-AD06-8241-8DEB-9A90351600E9}" srcOrd="1" destOrd="0" presId="urn:microsoft.com/office/officeart/2005/8/layout/list1"/>
    <dgm:cxn modelId="{0E6AD42E-DC87-C043-874D-0F933DC95F7E}" type="presParOf" srcId="{50B62D21-D334-2140-9A9B-22C758C992A3}" destId="{CA61C068-FD83-8741-B31C-6D9DBEF0956B}" srcOrd="13" destOrd="0" presId="urn:microsoft.com/office/officeart/2005/8/layout/list1"/>
    <dgm:cxn modelId="{386CD054-B6CD-7B43-A9A5-537A011B259A}" type="presParOf" srcId="{50B62D21-D334-2140-9A9B-22C758C992A3}" destId="{B3A84E98-4664-5745-878A-AD00932E1ADE}"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AD9BFA-8E99-9F4E-A2AA-D79433E2DFA7}"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FA0E1E1D-004B-8A44-8E65-4F79AD5B090B}">
      <dgm:prSet phldrT="[Text]" custT="1"/>
      <dgm:spPr>
        <a:solidFill>
          <a:srgbClr val="314890"/>
        </a:solidFill>
      </dgm:spPr>
      <dgm:t>
        <a:bodyPr/>
        <a:lstStyle/>
        <a:p>
          <a:r>
            <a:rPr lang="en-US" sz="2400" dirty="0" err="1" smtClean="0"/>
            <a:t>Neighbours</a:t>
          </a:r>
          <a:endParaRPr lang="en-US" sz="2400" dirty="0"/>
        </a:p>
      </dgm:t>
    </dgm:pt>
    <dgm:pt modelId="{50A8297F-7AF9-EC4E-A80B-3B56BE695976}" type="parTrans" cxnId="{0D80EC76-E419-B447-8F37-F47B7F7CCE0D}">
      <dgm:prSet/>
      <dgm:spPr/>
      <dgm:t>
        <a:bodyPr/>
        <a:lstStyle/>
        <a:p>
          <a:endParaRPr lang="en-US"/>
        </a:p>
      </dgm:t>
    </dgm:pt>
    <dgm:pt modelId="{6D0ECAFD-9865-8F49-93B4-08D13AB6572A}" type="sibTrans" cxnId="{0D80EC76-E419-B447-8F37-F47B7F7CCE0D}">
      <dgm:prSet/>
      <dgm:spPr/>
      <dgm:t>
        <a:bodyPr/>
        <a:lstStyle/>
        <a:p>
          <a:endParaRPr lang="en-US"/>
        </a:p>
      </dgm:t>
    </dgm:pt>
    <dgm:pt modelId="{FBAD31CF-6FB8-E145-84BB-5A0BBD506F1E}">
      <dgm:prSet phldrT="[Text]" custT="1"/>
      <dgm:spPr/>
      <dgm:t>
        <a:bodyPr/>
        <a:lstStyle/>
        <a:p>
          <a:r>
            <a:rPr lang="en-US" sz="1600" dirty="0" smtClean="0"/>
            <a:t>There used to be regular meetings with all the </a:t>
          </a:r>
          <a:r>
            <a:rPr lang="en-US" sz="1600" dirty="0" err="1" smtClean="0"/>
            <a:t>neighbouring</a:t>
          </a:r>
          <a:r>
            <a:rPr lang="en-US" sz="1600" dirty="0" smtClean="0"/>
            <a:t> communes before and during the construction ….. this stopped once CERN no longer needed the support and goodwill…</a:t>
          </a:r>
          <a:r>
            <a:rPr lang="en-US" sz="1400" dirty="0" smtClean="0"/>
            <a:t>…..</a:t>
          </a:r>
          <a:endParaRPr lang="en-US" sz="1400" dirty="0"/>
        </a:p>
      </dgm:t>
    </dgm:pt>
    <dgm:pt modelId="{81B3C36D-F8A9-9A49-BB9C-7B4243E26CF6}" type="parTrans" cxnId="{942E0E44-82D1-D84C-B2B3-C41C35B4079D}">
      <dgm:prSet/>
      <dgm:spPr/>
      <dgm:t>
        <a:bodyPr/>
        <a:lstStyle/>
        <a:p>
          <a:endParaRPr lang="en-US"/>
        </a:p>
      </dgm:t>
    </dgm:pt>
    <dgm:pt modelId="{2963A280-BDE2-DA40-B796-B76D38BD6CC9}" type="sibTrans" cxnId="{942E0E44-82D1-D84C-B2B3-C41C35B4079D}">
      <dgm:prSet/>
      <dgm:spPr/>
      <dgm:t>
        <a:bodyPr/>
        <a:lstStyle/>
        <a:p>
          <a:endParaRPr lang="en-US"/>
        </a:p>
      </dgm:t>
    </dgm:pt>
    <dgm:pt modelId="{F182262B-5F59-CC4D-ADC3-1BFAC61D5DBF}">
      <dgm:prSet phldrT="[Text]" custT="1"/>
      <dgm:spPr>
        <a:solidFill>
          <a:srgbClr val="314890"/>
        </a:solidFill>
      </dgm:spPr>
      <dgm:t>
        <a:bodyPr/>
        <a:lstStyle/>
        <a:p>
          <a:r>
            <a:rPr lang="en-US" sz="2400" dirty="0" err="1" smtClean="0"/>
            <a:t>Neighours</a:t>
          </a:r>
          <a:endParaRPr lang="en-US" sz="2400" dirty="0"/>
        </a:p>
      </dgm:t>
    </dgm:pt>
    <dgm:pt modelId="{EDFEA193-7AC9-AE4B-AB69-40897ECD142D}" type="parTrans" cxnId="{BA23D733-7965-5043-95EF-2A6A810F3F90}">
      <dgm:prSet/>
      <dgm:spPr/>
      <dgm:t>
        <a:bodyPr/>
        <a:lstStyle/>
        <a:p>
          <a:endParaRPr lang="en-US"/>
        </a:p>
      </dgm:t>
    </dgm:pt>
    <dgm:pt modelId="{2DE4BCB5-467B-5544-9D2D-06B8F6714D9B}" type="sibTrans" cxnId="{BA23D733-7965-5043-95EF-2A6A810F3F90}">
      <dgm:prSet/>
      <dgm:spPr/>
      <dgm:t>
        <a:bodyPr/>
        <a:lstStyle/>
        <a:p>
          <a:endParaRPr lang="en-US"/>
        </a:p>
      </dgm:t>
    </dgm:pt>
    <dgm:pt modelId="{D4E8223D-06D6-AF48-A2D9-6DB4052B6D36}">
      <dgm:prSet phldrT="[Text]" custT="1"/>
      <dgm:spPr/>
      <dgm:t>
        <a:bodyPr/>
        <a:lstStyle/>
        <a:p>
          <a:r>
            <a:rPr lang="en-US" sz="1600" dirty="0" smtClean="0"/>
            <a:t>Most important: politicians …….. communications must be both – direct (lobbying, events, reception) and indirect, via the general public (also schools)</a:t>
          </a:r>
          <a:endParaRPr lang="en-US" sz="1600" dirty="0"/>
        </a:p>
      </dgm:t>
    </dgm:pt>
    <dgm:pt modelId="{AFC5B4BE-092F-E84F-A7A0-7A8A78F35070}" type="parTrans" cxnId="{DA74BFC2-B7AF-AD46-BC19-7A0B3536D842}">
      <dgm:prSet/>
      <dgm:spPr/>
      <dgm:t>
        <a:bodyPr/>
        <a:lstStyle/>
        <a:p>
          <a:endParaRPr lang="en-US"/>
        </a:p>
      </dgm:t>
    </dgm:pt>
    <dgm:pt modelId="{25B26A2D-D6A4-D04A-BB62-9C0B7BA8ED2B}" type="sibTrans" cxnId="{DA74BFC2-B7AF-AD46-BC19-7A0B3536D842}">
      <dgm:prSet/>
      <dgm:spPr/>
      <dgm:t>
        <a:bodyPr/>
        <a:lstStyle/>
        <a:p>
          <a:endParaRPr lang="en-US"/>
        </a:p>
      </dgm:t>
    </dgm:pt>
    <dgm:pt modelId="{7D78634D-689B-7A44-900C-E78B5D7B676E}">
      <dgm:prSet phldrT="[Text]" custT="1"/>
      <dgm:spPr>
        <a:solidFill>
          <a:srgbClr val="314890"/>
        </a:solidFill>
      </dgm:spPr>
      <dgm:t>
        <a:bodyPr/>
        <a:lstStyle/>
        <a:p>
          <a:r>
            <a:rPr lang="en-US" sz="2400" dirty="0" smtClean="0"/>
            <a:t>Networks</a:t>
          </a:r>
          <a:endParaRPr lang="en-US" sz="2400" dirty="0"/>
        </a:p>
      </dgm:t>
    </dgm:pt>
    <dgm:pt modelId="{49B6CC48-E383-BC4D-AD68-B1B3AA9243E0}" type="parTrans" cxnId="{E530FFDB-8D13-4B48-B540-76570D3DDF72}">
      <dgm:prSet/>
      <dgm:spPr/>
      <dgm:t>
        <a:bodyPr/>
        <a:lstStyle/>
        <a:p>
          <a:endParaRPr lang="en-US"/>
        </a:p>
      </dgm:t>
    </dgm:pt>
    <dgm:pt modelId="{572EE633-C2E0-5848-9EB7-5DA882DA3532}" type="sibTrans" cxnId="{E530FFDB-8D13-4B48-B540-76570D3DDF72}">
      <dgm:prSet/>
      <dgm:spPr/>
      <dgm:t>
        <a:bodyPr/>
        <a:lstStyle/>
        <a:p>
          <a:endParaRPr lang="en-US"/>
        </a:p>
      </dgm:t>
    </dgm:pt>
    <dgm:pt modelId="{24A631BC-CF29-844B-92EB-15CDEC24D440}">
      <dgm:prSet phldrT="[Text]"/>
      <dgm:spPr/>
      <dgm:t>
        <a:bodyPr/>
        <a:lstStyle/>
        <a:p>
          <a:r>
            <a:rPr lang="en-US" dirty="0" smtClean="0"/>
            <a:t>.. All target audiences are important …. CERN is working on improving the knowledge of the civil society ….these days the “N” of CERN requires explanations</a:t>
          </a:r>
          <a:endParaRPr lang="en-US" dirty="0"/>
        </a:p>
      </dgm:t>
    </dgm:pt>
    <dgm:pt modelId="{ABA57670-C991-DD46-A140-D830B4ACB22B}" type="parTrans" cxnId="{44F0C3F1-3B05-6C4F-A643-D796387A024C}">
      <dgm:prSet/>
      <dgm:spPr/>
      <dgm:t>
        <a:bodyPr/>
        <a:lstStyle/>
        <a:p>
          <a:endParaRPr lang="en-US"/>
        </a:p>
      </dgm:t>
    </dgm:pt>
    <dgm:pt modelId="{E2B1EA4D-2744-9D4A-A4A9-0EE994337620}" type="sibTrans" cxnId="{44F0C3F1-3B05-6C4F-A643-D796387A024C}">
      <dgm:prSet/>
      <dgm:spPr/>
      <dgm:t>
        <a:bodyPr/>
        <a:lstStyle/>
        <a:p>
          <a:endParaRPr lang="en-US"/>
        </a:p>
      </dgm:t>
    </dgm:pt>
    <dgm:pt modelId="{16F07688-AC69-8B44-87BB-EE7E216B85C6}">
      <dgm:prSet phldrT="[Text]" custT="1"/>
      <dgm:spPr/>
      <dgm:t>
        <a:bodyPr/>
        <a:lstStyle/>
        <a:p>
          <a:endParaRPr lang="en-US" sz="1600" dirty="0"/>
        </a:p>
      </dgm:t>
    </dgm:pt>
    <dgm:pt modelId="{DFC3E97C-B114-5540-81E7-7AB66078F993}" type="parTrans" cxnId="{6B36FD69-3E1A-354F-86DD-CB47B03C07B2}">
      <dgm:prSet/>
      <dgm:spPr/>
      <dgm:t>
        <a:bodyPr/>
        <a:lstStyle/>
        <a:p>
          <a:endParaRPr lang="en-US"/>
        </a:p>
      </dgm:t>
    </dgm:pt>
    <dgm:pt modelId="{D21D8915-5133-6645-8893-1506BD84FE93}" type="sibTrans" cxnId="{6B36FD69-3E1A-354F-86DD-CB47B03C07B2}">
      <dgm:prSet/>
      <dgm:spPr/>
      <dgm:t>
        <a:bodyPr/>
        <a:lstStyle/>
        <a:p>
          <a:endParaRPr lang="en-US"/>
        </a:p>
      </dgm:t>
    </dgm:pt>
    <dgm:pt modelId="{09072BF0-5C48-314A-A2D6-DCD49A3A1A29}">
      <dgm:prSet phldrT="[Text]" custT="1"/>
      <dgm:spPr/>
      <dgm:t>
        <a:bodyPr/>
        <a:lstStyle/>
        <a:p>
          <a:endParaRPr lang="en-US" sz="1400" dirty="0"/>
        </a:p>
      </dgm:t>
    </dgm:pt>
    <dgm:pt modelId="{CA0ECC68-559F-0B40-BE9D-4337032DF1C2}" type="parTrans" cxnId="{8A7F3B49-AB8C-8242-B426-254DF36AB4C9}">
      <dgm:prSet/>
      <dgm:spPr/>
      <dgm:t>
        <a:bodyPr/>
        <a:lstStyle/>
        <a:p>
          <a:endParaRPr lang="en-US"/>
        </a:p>
      </dgm:t>
    </dgm:pt>
    <dgm:pt modelId="{A483A932-CDA8-D244-A212-390CD5F7BF99}" type="sibTrans" cxnId="{8A7F3B49-AB8C-8242-B426-254DF36AB4C9}">
      <dgm:prSet/>
      <dgm:spPr/>
      <dgm:t>
        <a:bodyPr/>
        <a:lstStyle/>
        <a:p>
          <a:endParaRPr lang="en-US"/>
        </a:p>
      </dgm:t>
    </dgm:pt>
    <dgm:pt modelId="{0866D51E-AA57-BF40-95D0-FAC82C2B6863}" type="pres">
      <dgm:prSet presAssocID="{29AD9BFA-8E99-9F4E-A2AA-D79433E2DFA7}" presName="Name0" presStyleCnt="0">
        <dgm:presLayoutVars>
          <dgm:dir/>
          <dgm:animLvl val="lvl"/>
          <dgm:resizeHandles val="exact"/>
        </dgm:presLayoutVars>
      </dgm:prSet>
      <dgm:spPr/>
      <dgm:t>
        <a:bodyPr/>
        <a:lstStyle/>
        <a:p>
          <a:endParaRPr lang="en-US"/>
        </a:p>
      </dgm:t>
    </dgm:pt>
    <dgm:pt modelId="{E163086B-4E31-9C46-8921-269CF2C215B7}" type="pres">
      <dgm:prSet presAssocID="{FA0E1E1D-004B-8A44-8E65-4F79AD5B090B}" presName="linNode" presStyleCnt="0"/>
      <dgm:spPr/>
    </dgm:pt>
    <dgm:pt modelId="{397BCD84-6F05-B24A-B168-8089B24CF476}" type="pres">
      <dgm:prSet presAssocID="{FA0E1E1D-004B-8A44-8E65-4F79AD5B090B}" presName="parentText" presStyleLbl="node1" presStyleIdx="0" presStyleCnt="3">
        <dgm:presLayoutVars>
          <dgm:chMax val="1"/>
          <dgm:bulletEnabled val="1"/>
        </dgm:presLayoutVars>
      </dgm:prSet>
      <dgm:spPr/>
      <dgm:t>
        <a:bodyPr/>
        <a:lstStyle/>
        <a:p>
          <a:endParaRPr lang="en-US"/>
        </a:p>
      </dgm:t>
    </dgm:pt>
    <dgm:pt modelId="{7368F273-2C51-0847-8B1B-DADFAED36FEC}" type="pres">
      <dgm:prSet presAssocID="{FA0E1E1D-004B-8A44-8E65-4F79AD5B090B}" presName="descendantText" presStyleLbl="alignAccFollowNode1" presStyleIdx="0" presStyleCnt="3">
        <dgm:presLayoutVars>
          <dgm:bulletEnabled val="1"/>
        </dgm:presLayoutVars>
      </dgm:prSet>
      <dgm:spPr/>
      <dgm:t>
        <a:bodyPr/>
        <a:lstStyle/>
        <a:p>
          <a:endParaRPr lang="en-US"/>
        </a:p>
      </dgm:t>
    </dgm:pt>
    <dgm:pt modelId="{3B47BB5E-212E-5540-B01C-64CB9A33688E}" type="pres">
      <dgm:prSet presAssocID="{6D0ECAFD-9865-8F49-93B4-08D13AB6572A}" presName="sp" presStyleCnt="0"/>
      <dgm:spPr/>
    </dgm:pt>
    <dgm:pt modelId="{45619AFF-7BB3-8343-965E-2F88F1310DB8}" type="pres">
      <dgm:prSet presAssocID="{F182262B-5F59-CC4D-ADC3-1BFAC61D5DBF}" presName="linNode" presStyleCnt="0"/>
      <dgm:spPr/>
    </dgm:pt>
    <dgm:pt modelId="{3F460606-A33E-B44F-ADCA-41604D82D131}" type="pres">
      <dgm:prSet presAssocID="{F182262B-5F59-CC4D-ADC3-1BFAC61D5DBF}" presName="parentText" presStyleLbl="node1" presStyleIdx="1" presStyleCnt="3" custLinFactNeighborX="-781" custLinFactNeighborY="517">
        <dgm:presLayoutVars>
          <dgm:chMax val="1"/>
          <dgm:bulletEnabled val="1"/>
        </dgm:presLayoutVars>
      </dgm:prSet>
      <dgm:spPr/>
      <dgm:t>
        <a:bodyPr/>
        <a:lstStyle/>
        <a:p>
          <a:endParaRPr lang="en-US"/>
        </a:p>
      </dgm:t>
    </dgm:pt>
    <dgm:pt modelId="{6941F0D7-B964-3142-8670-0D523BD9CF8A}" type="pres">
      <dgm:prSet presAssocID="{F182262B-5F59-CC4D-ADC3-1BFAC61D5DBF}" presName="descendantText" presStyleLbl="alignAccFollowNode1" presStyleIdx="1" presStyleCnt="3">
        <dgm:presLayoutVars>
          <dgm:bulletEnabled val="1"/>
        </dgm:presLayoutVars>
      </dgm:prSet>
      <dgm:spPr/>
      <dgm:t>
        <a:bodyPr/>
        <a:lstStyle/>
        <a:p>
          <a:endParaRPr lang="en-US"/>
        </a:p>
      </dgm:t>
    </dgm:pt>
    <dgm:pt modelId="{1541C09D-CDAB-7047-B69C-0B993FDB4178}" type="pres">
      <dgm:prSet presAssocID="{2DE4BCB5-467B-5544-9D2D-06B8F6714D9B}" presName="sp" presStyleCnt="0"/>
      <dgm:spPr/>
    </dgm:pt>
    <dgm:pt modelId="{FC5CDA50-1F07-C449-9475-EA4781776D24}" type="pres">
      <dgm:prSet presAssocID="{7D78634D-689B-7A44-900C-E78B5D7B676E}" presName="linNode" presStyleCnt="0"/>
      <dgm:spPr/>
    </dgm:pt>
    <dgm:pt modelId="{B3E04124-74F1-9141-A6D4-40E8DBB07367}" type="pres">
      <dgm:prSet presAssocID="{7D78634D-689B-7A44-900C-E78B5D7B676E}" presName="parentText" presStyleLbl="node1" presStyleIdx="2" presStyleCnt="3">
        <dgm:presLayoutVars>
          <dgm:chMax val="1"/>
          <dgm:bulletEnabled val="1"/>
        </dgm:presLayoutVars>
      </dgm:prSet>
      <dgm:spPr/>
      <dgm:t>
        <a:bodyPr/>
        <a:lstStyle/>
        <a:p>
          <a:endParaRPr lang="en-US"/>
        </a:p>
      </dgm:t>
    </dgm:pt>
    <dgm:pt modelId="{2E3C549F-E89B-AE42-9C0B-F3F1A3E10C91}" type="pres">
      <dgm:prSet presAssocID="{7D78634D-689B-7A44-900C-E78B5D7B676E}" presName="descendantText" presStyleLbl="alignAccFollowNode1" presStyleIdx="2" presStyleCnt="3">
        <dgm:presLayoutVars>
          <dgm:bulletEnabled val="1"/>
        </dgm:presLayoutVars>
      </dgm:prSet>
      <dgm:spPr/>
      <dgm:t>
        <a:bodyPr/>
        <a:lstStyle/>
        <a:p>
          <a:endParaRPr lang="en-US"/>
        </a:p>
      </dgm:t>
    </dgm:pt>
  </dgm:ptLst>
  <dgm:cxnLst>
    <dgm:cxn modelId="{CEE0E58C-C7FA-7242-819E-AA257DE25979}" type="presOf" srcId="{24A631BC-CF29-844B-92EB-15CDEC24D440}" destId="{2E3C549F-E89B-AE42-9C0B-F3F1A3E10C91}" srcOrd="0" destOrd="0" presId="urn:microsoft.com/office/officeart/2005/8/layout/vList5"/>
    <dgm:cxn modelId="{942E0E44-82D1-D84C-B2B3-C41C35B4079D}" srcId="{FA0E1E1D-004B-8A44-8E65-4F79AD5B090B}" destId="{FBAD31CF-6FB8-E145-84BB-5A0BBD506F1E}" srcOrd="0" destOrd="0" parTransId="{81B3C36D-F8A9-9A49-BB9C-7B4243E26CF6}" sibTransId="{2963A280-BDE2-DA40-B796-B76D38BD6CC9}"/>
    <dgm:cxn modelId="{6EBCF760-895C-8047-A0E1-13645D34ACF9}" type="presOf" srcId="{29AD9BFA-8E99-9F4E-A2AA-D79433E2DFA7}" destId="{0866D51E-AA57-BF40-95D0-FAC82C2B6863}" srcOrd="0" destOrd="0" presId="urn:microsoft.com/office/officeart/2005/8/layout/vList5"/>
    <dgm:cxn modelId="{71EA3D3D-6C04-904E-91CC-48CB4B38E2E7}" type="presOf" srcId="{D4E8223D-06D6-AF48-A2D9-6DB4052B6D36}" destId="{6941F0D7-B964-3142-8670-0D523BD9CF8A}" srcOrd="0" destOrd="1" presId="urn:microsoft.com/office/officeart/2005/8/layout/vList5"/>
    <dgm:cxn modelId="{79DC05D8-DA47-814A-9FD0-F7A872CFC43F}" type="presOf" srcId="{09072BF0-5C48-314A-A2D6-DCD49A3A1A29}" destId="{6941F0D7-B964-3142-8670-0D523BD9CF8A}" srcOrd="0" destOrd="0" presId="urn:microsoft.com/office/officeart/2005/8/layout/vList5"/>
    <dgm:cxn modelId="{DA74BFC2-B7AF-AD46-BC19-7A0B3536D842}" srcId="{F182262B-5F59-CC4D-ADC3-1BFAC61D5DBF}" destId="{D4E8223D-06D6-AF48-A2D9-6DB4052B6D36}" srcOrd="1" destOrd="0" parTransId="{AFC5B4BE-092F-E84F-A7A0-7A8A78F35070}" sibTransId="{25B26A2D-D6A4-D04A-BB62-9C0B7BA8ED2B}"/>
    <dgm:cxn modelId="{44F0C3F1-3B05-6C4F-A643-D796387A024C}" srcId="{7D78634D-689B-7A44-900C-E78B5D7B676E}" destId="{24A631BC-CF29-844B-92EB-15CDEC24D440}" srcOrd="0" destOrd="0" parTransId="{ABA57670-C991-DD46-A140-D830B4ACB22B}" sibTransId="{E2B1EA4D-2744-9D4A-A4A9-0EE994337620}"/>
    <dgm:cxn modelId="{BA23D733-7965-5043-95EF-2A6A810F3F90}" srcId="{29AD9BFA-8E99-9F4E-A2AA-D79433E2DFA7}" destId="{F182262B-5F59-CC4D-ADC3-1BFAC61D5DBF}" srcOrd="1" destOrd="0" parTransId="{EDFEA193-7AC9-AE4B-AB69-40897ECD142D}" sibTransId="{2DE4BCB5-467B-5544-9D2D-06B8F6714D9B}"/>
    <dgm:cxn modelId="{0D80EC76-E419-B447-8F37-F47B7F7CCE0D}" srcId="{29AD9BFA-8E99-9F4E-A2AA-D79433E2DFA7}" destId="{FA0E1E1D-004B-8A44-8E65-4F79AD5B090B}" srcOrd="0" destOrd="0" parTransId="{50A8297F-7AF9-EC4E-A80B-3B56BE695976}" sibTransId="{6D0ECAFD-9865-8F49-93B4-08D13AB6572A}"/>
    <dgm:cxn modelId="{6B36FD69-3E1A-354F-86DD-CB47B03C07B2}" srcId="{F182262B-5F59-CC4D-ADC3-1BFAC61D5DBF}" destId="{16F07688-AC69-8B44-87BB-EE7E216B85C6}" srcOrd="2" destOrd="0" parTransId="{DFC3E97C-B114-5540-81E7-7AB66078F993}" sibTransId="{D21D8915-5133-6645-8893-1506BD84FE93}"/>
    <dgm:cxn modelId="{4C03A3CD-6A86-0043-95E2-2FCE9DEB42EF}" type="presOf" srcId="{FA0E1E1D-004B-8A44-8E65-4F79AD5B090B}" destId="{397BCD84-6F05-B24A-B168-8089B24CF476}" srcOrd="0" destOrd="0" presId="urn:microsoft.com/office/officeart/2005/8/layout/vList5"/>
    <dgm:cxn modelId="{969400AE-A9CC-B340-A3E2-52345917BDB2}" type="presOf" srcId="{F182262B-5F59-CC4D-ADC3-1BFAC61D5DBF}" destId="{3F460606-A33E-B44F-ADCA-41604D82D131}" srcOrd="0" destOrd="0" presId="urn:microsoft.com/office/officeart/2005/8/layout/vList5"/>
    <dgm:cxn modelId="{C6D29031-0403-044B-A551-8F4F48AEA16C}" type="presOf" srcId="{7D78634D-689B-7A44-900C-E78B5D7B676E}" destId="{B3E04124-74F1-9141-A6D4-40E8DBB07367}" srcOrd="0" destOrd="0" presId="urn:microsoft.com/office/officeart/2005/8/layout/vList5"/>
    <dgm:cxn modelId="{8A7F3B49-AB8C-8242-B426-254DF36AB4C9}" srcId="{F182262B-5F59-CC4D-ADC3-1BFAC61D5DBF}" destId="{09072BF0-5C48-314A-A2D6-DCD49A3A1A29}" srcOrd="0" destOrd="0" parTransId="{CA0ECC68-559F-0B40-BE9D-4337032DF1C2}" sibTransId="{A483A932-CDA8-D244-A212-390CD5F7BF99}"/>
    <dgm:cxn modelId="{4C7A5528-3BA9-9548-972F-3BD9EEA1B301}" type="presOf" srcId="{FBAD31CF-6FB8-E145-84BB-5A0BBD506F1E}" destId="{7368F273-2C51-0847-8B1B-DADFAED36FEC}" srcOrd="0" destOrd="0" presId="urn:microsoft.com/office/officeart/2005/8/layout/vList5"/>
    <dgm:cxn modelId="{9D16C0FD-E8CF-1E41-920E-24914E011F34}" type="presOf" srcId="{16F07688-AC69-8B44-87BB-EE7E216B85C6}" destId="{6941F0D7-B964-3142-8670-0D523BD9CF8A}" srcOrd="0" destOrd="2" presId="urn:microsoft.com/office/officeart/2005/8/layout/vList5"/>
    <dgm:cxn modelId="{E530FFDB-8D13-4B48-B540-76570D3DDF72}" srcId="{29AD9BFA-8E99-9F4E-A2AA-D79433E2DFA7}" destId="{7D78634D-689B-7A44-900C-E78B5D7B676E}" srcOrd="2" destOrd="0" parTransId="{49B6CC48-E383-BC4D-AD68-B1B3AA9243E0}" sibTransId="{572EE633-C2E0-5848-9EB7-5DA882DA3532}"/>
    <dgm:cxn modelId="{FBC7DD07-F9F0-8141-B4EA-A3B85D2E4479}" type="presParOf" srcId="{0866D51E-AA57-BF40-95D0-FAC82C2B6863}" destId="{E163086B-4E31-9C46-8921-269CF2C215B7}" srcOrd="0" destOrd="0" presId="urn:microsoft.com/office/officeart/2005/8/layout/vList5"/>
    <dgm:cxn modelId="{3DF9ACD9-464D-6B40-A905-FE217787030B}" type="presParOf" srcId="{E163086B-4E31-9C46-8921-269CF2C215B7}" destId="{397BCD84-6F05-B24A-B168-8089B24CF476}" srcOrd="0" destOrd="0" presId="urn:microsoft.com/office/officeart/2005/8/layout/vList5"/>
    <dgm:cxn modelId="{C46B1613-2280-3141-936F-CCC14FB82561}" type="presParOf" srcId="{E163086B-4E31-9C46-8921-269CF2C215B7}" destId="{7368F273-2C51-0847-8B1B-DADFAED36FEC}" srcOrd="1" destOrd="0" presId="urn:microsoft.com/office/officeart/2005/8/layout/vList5"/>
    <dgm:cxn modelId="{231DAB74-F5C3-C042-8F2B-7FB036D8D266}" type="presParOf" srcId="{0866D51E-AA57-BF40-95D0-FAC82C2B6863}" destId="{3B47BB5E-212E-5540-B01C-64CB9A33688E}" srcOrd="1" destOrd="0" presId="urn:microsoft.com/office/officeart/2005/8/layout/vList5"/>
    <dgm:cxn modelId="{8677755B-1338-E446-AA8A-98EB32EEEF95}" type="presParOf" srcId="{0866D51E-AA57-BF40-95D0-FAC82C2B6863}" destId="{45619AFF-7BB3-8343-965E-2F88F1310DB8}" srcOrd="2" destOrd="0" presId="urn:microsoft.com/office/officeart/2005/8/layout/vList5"/>
    <dgm:cxn modelId="{52B83B2D-D4E5-3243-BAED-FCCABF76930C}" type="presParOf" srcId="{45619AFF-7BB3-8343-965E-2F88F1310DB8}" destId="{3F460606-A33E-B44F-ADCA-41604D82D131}" srcOrd="0" destOrd="0" presId="urn:microsoft.com/office/officeart/2005/8/layout/vList5"/>
    <dgm:cxn modelId="{9F443499-96B1-8D45-98A9-C9D687AFB49E}" type="presParOf" srcId="{45619AFF-7BB3-8343-965E-2F88F1310DB8}" destId="{6941F0D7-B964-3142-8670-0D523BD9CF8A}" srcOrd="1" destOrd="0" presId="urn:microsoft.com/office/officeart/2005/8/layout/vList5"/>
    <dgm:cxn modelId="{6977A46E-D224-5B48-9567-DCFFA2C7B6C1}" type="presParOf" srcId="{0866D51E-AA57-BF40-95D0-FAC82C2B6863}" destId="{1541C09D-CDAB-7047-B69C-0B993FDB4178}" srcOrd="3" destOrd="0" presId="urn:microsoft.com/office/officeart/2005/8/layout/vList5"/>
    <dgm:cxn modelId="{A0EC455F-7FC1-AE45-B1FD-3F328F0D3104}" type="presParOf" srcId="{0866D51E-AA57-BF40-95D0-FAC82C2B6863}" destId="{FC5CDA50-1F07-C449-9475-EA4781776D24}" srcOrd="4" destOrd="0" presId="urn:microsoft.com/office/officeart/2005/8/layout/vList5"/>
    <dgm:cxn modelId="{71DF659B-CEF0-7343-84B0-623AE6FC698B}" type="presParOf" srcId="{FC5CDA50-1F07-C449-9475-EA4781776D24}" destId="{B3E04124-74F1-9141-A6D4-40E8DBB07367}" srcOrd="0" destOrd="0" presId="urn:microsoft.com/office/officeart/2005/8/layout/vList5"/>
    <dgm:cxn modelId="{4784439B-C01E-0D42-B090-AD0C687A709F}" type="presParOf" srcId="{FC5CDA50-1F07-C449-9475-EA4781776D24}" destId="{2E3C549F-E89B-AE42-9C0B-F3F1A3E10C91}"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C0102B-DCC7-6548-B41F-ED55EEB5E207}"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E5965B7E-1A23-2549-9C7F-3821BBF5CAAF}">
      <dgm:prSet phldrT="[Text]" custT="1"/>
      <dgm:spPr>
        <a:solidFill>
          <a:srgbClr val="314890"/>
        </a:solidFill>
      </dgm:spPr>
      <dgm:t>
        <a:bodyPr/>
        <a:lstStyle/>
        <a:p>
          <a:r>
            <a:rPr lang="en-US" sz="2800" dirty="0" smtClean="0"/>
            <a:t>Extended</a:t>
          </a:r>
          <a:br>
            <a:rPr lang="en-US" sz="2800" dirty="0" smtClean="0"/>
          </a:br>
          <a:r>
            <a:rPr lang="en-US" sz="2800" dirty="0" smtClean="0"/>
            <a:t>Directorate</a:t>
          </a:r>
          <a:endParaRPr lang="en-US" sz="2800" dirty="0"/>
        </a:p>
      </dgm:t>
    </dgm:pt>
    <dgm:pt modelId="{57A25117-0D97-5541-8009-A58153DC718E}" type="parTrans" cxnId="{77D78C7E-F28D-6246-9C98-C927FCD8881D}">
      <dgm:prSet/>
      <dgm:spPr/>
      <dgm:t>
        <a:bodyPr/>
        <a:lstStyle/>
        <a:p>
          <a:endParaRPr lang="en-US"/>
        </a:p>
      </dgm:t>
    </dgm:pt>
    <dgm:pt modelId="{063C24C7-D8BE-D740-BF7C-D82B55ADC179}" type="sibTrans" cxnId="{77D78C7E-F28D-6246-9C98-C927FCD8881D}">
      <dgm:prSet/>
      <dgm:spPr/>
      <dgm:t>
        <a:bodyPr/>
        <a:lstStyle/>
        <a:p>
          <a:endParaRPr lang="en-US"/>
        </a:p>
      </dgm:t>
    </dgm:pt>
    <dgm:pt modelId="{A3DC1E68-6467-E648-B815-9E22F759294E}">
      <dgm:prSet phldrT="[Text]" custT="1"/>
      <dgm:spPr/>
      <dgm:t>
        <a:bodyPr/>
        <a:lstStyle/>
        <a:p>
          <a:r>
            <a:rPr lang="en-US" sz="1600" dirty="0" smtClean="0"/>
            <a:t>We bring the science to people – not the place for crazy scientists</a:t>
          </a:r>
          <a:endParaRPr lang="en-US" sz="1600" dirty="0"/>
        </a:p>
      </dgm:t>
    </dgm:pt>
    <dgm:pt modelId="{FF5C64D1-EEFD-AE48-8EA9-534AF1E6C9AF}" type="parTrans" cxnId="{229B9A12-67A6-A642-95CE-AC50D50CD186}">
      <dgm:prSet/>
      <dgm:spPr/>
      <dgm:t>
        <a:bodyPr/>
        <a:lstStyle/>
        <a:p>
          <a:endParaRPr lang="en-US"/>
        </a:p>
      </dgm:t>
    </dgm:pt>
    <dgm:pt modelId="{5F9B60CD-22C5-A448-A53D-7E17807C7F18}" type="sibTrans" cxnId="{229B9A12-67A6-A642-95CE-AC50D50CD186}">
      <dgm:prSet/>
      <dgm:spPr/>
      <dgm:t>
        <a:bodyPr/>
        <a:lstStyle/>
        <a:p>
          <a:endParaRPr lang="en-US"/>
        </a:p>
      </dgm:t>
    </dgm:pt>
    <dgm:pt modelId="{D183A1F0-185A-FD4F-A46D-242ABC0E9E24}">
      <dgm:prSet phldrT="[Text]" custT="1"/>
      <dgm:spPr/>
      <dgm:t>
        <a:bodyPr/>
        <a:lstStyle/>
        <a:p>
          <a:r>
            <a:rPr lang="en-US" sz="1600" dirty="0" smtClean="0"/>
            <a:t>There are perceptions that CERN is a game park for scientists</a:t>
          </a:r>
          <a:endParaRPr lang="en-US" sz="1600" dirty="0"/>
        </a:p>
      </dgm:t>
    </dgm:pt>
    <dgm:pt modelId="{51C44546-438E-E640-96E9-67EFD5FE84C9}" type="parTrans" cxnId="{A44A3454-C1ED-3B4E-BBFD-310A0329443F}">
      <dgm:prSet/>
      <dgm:spPr/>
      <dgm:t>
        <a:bodyPr/>
        <a:lstStyle/>
        <a:p>
          <a:endParaRPr lang="en-US"/>
        </a:p>
      </dgm:t>
    </dgm:pt>
    <dgm:pt modelId="{E553467B-B2AA-B94F-972B-E1A61F7BE3B0}" type="sibTrans" cxnId="{A44A3454-C1ED-3B4E-BBFD-310A0329443F}">
      <dgm:prSet/>
      <dgm:spPr/>
      <dgm:t>
        <a:bodyPr/>
        <a:lstStyle/>
        <a:p>
          <a:endParaRPr lang="en-US"/>
        </a:p>
      </dgm:t>
    </dgm:pt>
    <dgm:pt modelId="{2A814CCF-7BB5-FF4E-9C42-132B735567EE}">
      <dgm:prSet phldrT="[Text]" custT="1"/>
      <dgm:spPr>
        <a:solidFill>
          <a:srgbClr val="314890"/>
        </a:solidFill>
      </dgm:spPr>
      <dgm:t>
        <a:bodyPr/>
        <a:lstStyle/>
        <a:p>
          <a:r>
            <a:rPr lang="en-US" sz="2800" dirty="0" smtClean="0"/>
            <a:t>Council Members</a:t>
          </a:r>
          <a:endParaRPr lang="en-US" sz="2800" dirty="0"/>
        </a:p>
      </dgm:t>
    </dgm:pt>
    <dgm:pt modelId="{E80BE29F-A612-6545-9964-2EF904AF23E2}" type="parTrans" cxnId="{0054E00D-616F-B642-A1F0-2F24B0F84E54}">
      <dgm:prSet/>
      <dgm:spPr/>
      <dgm:t>
        <a:bodyPr/>
        <a:lstStyle/>
        <a:p>
          <a:endParaRPr lang="en-US"/>
        </a:p>
      </dgm:t>
    </dgm:pt>
    <dgm:pt modelId="{9CD6F892-5912-5A4B-8815-D4A9DC61A8CE}" type="sibTrans" cxnId="{0054E00D-616F-B642-A1F0-2F24B0F84E54}">
      <dgm:prSet/>
      <dgm:spPr/>
      <dgm:t>
        <a:bodyPr/>
        <a:lstStyle/>
        <a:p>
          <a:endParaRPr lang="en-US"/>
        </a:p>
      </dgm:t>
    </dgm:pt>
    <dgm:pt modelId="{1A9CC351-3D8B-0C4A-863D-8822C78A59FA}">
      <dgm:prSet phldrT="[Text]"/>
      <dgm:spPr/>
      <dgm:t>
        <a:bodyPr/>
        <a:lstStyle/>
        <a:p>
          <a:r>
            <a:rPr lang="en-US" dirty="0" smtClean="0"/>
            <a:t>It paid off its investments</a:t>
          </a:r>
          <a:endParaRPr lang="en-US" dirty="0"/>
        </a:p>
      </dgm:t>
    </dgm:pt>
    <dgm:pt modelId="{E01F029A-B60D-0144-B4CF-BE315B96EAF1}" type="parTrans" cxnId="{B39C3C84-1BB7-F444-839A-1A9585B617D0}">
      <dgm:prSet/>
      <dgm:spPr/>
      <dgm:t>
        <a:bodyPr/>
        <a:lstStyle/>
        <a:p>
          <a:endParaRPr lang="en-US"/>
        </a:p>
      </dgm:t>
    </dgm:pt>
    <dgm:pt modelId="{BDCC7AD4-23A7-814C-84AC-DD00B5199DCF}" type="sibTrans" cxnId="{B39C3C84-1BB7-F444-839A-1A9585B617D0}">
      <dgm:prSet/>
      <dgm:spPr/>
      <dgm:t>
        <a:bodyPr/>
        <a:lstStyle/>
        <a:p>
          <a:endParaRPr lang="en-US"/>
        </a:p>
      </dgm:t>
    </dgm:pt>
    <dgm:pt modelId="{88FB9466-0E2D-A941-8A29-47033C0CA2FD}">
      <dgm:prSet phldrT="[Text]" custT="1"/>
      <dgm:spPr>
        <a:solidFill>
          <a:srgbClr val="314890"/>
        </a:solidFill>
      </dgm:spPr>
      <dgm:t>
        <a:bodyPr/>
        <a:lstStyle/>
        <a:p>
          <a:r>
            <a:rPr lang="en-US" sz="2800" dirty="0" smtClean="0"/>
            <a:t>Media</a:t>
          </a:r>
          <a:endParaRPr lang="en-US" sz="2800" dirty="0"/>
        </a:p>
      </dgm:t>
    </dgm:pt>
    <dgm:pt modelId="{757F36A6-1404-604E-9F5F-3C06239C7E96}" type="parTrans" cxnId="{B71FD2D1-FDBE-B742-A0D4-8A367A8B5A26}">
      <dgm:prSet/>
      <dgm:spPr/>
      <dgm:t>
        <a:bodyPr/>
        <a:lstStyle/>
        <a:p>
          <a:endParaRPr lang="en-US"/>
        </a:p>
      </dgm:t>
    </dgm:pt>
    <dgm:pt modelId="{6E89039B-02FC-F54D-9296-3BC52286E146}" type="sibTrans" cxnId="{B71FD2D1-FDBE-B742-A0D4-8A367A8B5A26}">
      <dgm:prSet/>
      <dgm:spPr/>
      <dgm:t>
        <a:bodyPr/>
        <a:lstStyle/>
        <a:p>
          <a:endParaRPr lang="en-US"/>
        </a:p>
      </dgm:t>
    </dgm:pt>
    <dgm:pt modelId="{D8F6141D-5A8D-8B42-AD89-85F88F7599F6}">
      <dgm:prSet phldrT="[Text]" custT="1"/>
      <dgm:spPr/>
      <dgm:t>
        <a:bodyPr/>
        <a:lstStyle/>
        <a:p>
          <a:r>
            <a:rPr lang="en-US" sz="1600" dirty="0" smtClean="0"/>
            <a:t>www invention should be exploited</a:t>
          </a:r>
          <a:endParaRPr lang="en-US" sz="1600" dirty="0"/>
        </a:p>
      </dgm:t>
    </dgm:pt>
    <dgm:pt modelId="{9C69D192-3C12-8943-BEB3-9ED412F5D3FD}" type="parTrans" cxnId="{1E81268F-B2BA-A643-BB44-7E814EF0E291}">
      <dgm:prSet/>
      <dgm:spPr/>
      <dgm:t>
        <a:bodyPr/>
        <a:lstStyle/>
        <a:p>
          <a:endParaRPr lang="en-US"/>
        </a:p>
      </dgm:t>
    </dgm:pt>
    <dgm:pt modelId="{AD588209-0861-6841-8D56-184B674E2B9E}" type="sibTrans" cxnId="{1E81268F-B2BA-A643-BB44-7E814EF0E291}">
      <dgm:prSet/>
      <dgm:spPr/>
      <dgm:t>
        <a:bodyPr/>
        <a:lstStyle/>
        <a:p>
          <a:endParaRPr lang="en-US"/>
        </a:p>
      </dgm:t>
    </dgm:pt>
    <dgm:pt modelId="{2942062B-6900-D444-B8A9-FB7228ED4B60}">
      <dgm:prSet phldrT="[Text]" custT="1"/>
      <dgm:spPr/>
      <dgm:t>
        <a:bodyPr/>
        <a:lstStyle/>
        <a:p>
          <a:r>
            <a:rPr lang="en-US" sz="1600" dirty="0" smtClean="0"/>
            <a:t>Overall the reputation is positive and related to exciting research</a:t>
          </a:r>
          <a:endParaRPr lang="en-US" sz="1600" dirty="0"/>
        </a:p>
      </dgm:t>
    </dgm:pt>
    <dgm:pt modelId="{6153B1E0-167B-D142-BA3F-AE2ABC3FACB9}" type="parTrans" cxnId="{0F87A707-ED39-2843-9395-4FD72F174BE7}">
      <dgm:prSet/>
      <dgm:spPr/>
      <dgm:t>
        <a:bodyPr/>
        <a:lstStyle/>
        <a:p>
          <a:endParaRPr lang="en-US"/>
        </a:p>
      </dgm:t>
    </dgm:pt>
    <dgm:pt modelId="{9BDA2B1D-1DD8-944E-B056-E56F8F32D91A}" type="sibTrans" cxnId="{0F87A707-ED39-2843-9395-4FD72F174BE7}">
      <dgm:prSet/>
      <dgm:spPr/>
      <dgm:t>
        <a:bodyPr/>
        <a:lstStyle/>
        <a:p>
          <a:endParaRPr lang="en-US"/>
        </a:p>
      </dgm:t>
    </dgm:pt>
    <dgm:pt modelId="{BA0380E8-024E-AE45-98F8-2A9733368F97}">
      <dgm:prSet phldrT="[Text]" custT="1"/>
      <dgm:spPr/>
      <dgm:t>
        <a:bodyPr/>
        <a:lstStyle/>
        <a:p>
          <a:r>
            <a:rPr lang="en-US" sz="1600" dirty="0" smtClean="0"/>
            <a:t>But…. skepticism about science in general and nuclear research specifically</a:t>
          </a:r>
          <a:endParaRPr lang="en-US" sz="1600" dirty="0"/>
        </a:p>
      </dgm:t>
    </dgm:pt>
    <dgm:pt modelId="{E5913B58-9231-904F-AB81-C6A2340804B6}" type="parTrans" cxnId="{DBD8D874-219D-9044-A734-96E4CBDE804E}">
      <dgm:prSet/>
      <dgm:spPr/>
      <dgm:t>
        <a:bodyPr/>
        <a:lstStyle/>
        <a:p>
          <a:endParaRPr lang="en-US"/>
        </a:p>
      </dgm:t>
    </dgm:pt>
    <dgm:pt modelId="{BC3AEDC3-C469-C34D-AD41-BE231AAB320E}" type="sibTrans" cxnId="{DBD8D874-219D-9044-A734-96E4CBDE804E}">
      <dgm:prSet/>
      <dgm:spPr/>
      <dgm:t>
        <a:bodyPr/>
        <a:lstStyle/>
        <a:p>
          <a:endParaRPr lang="en-US"/>
        </a:p>
      </dgm:t>
    </dgm:pt>
    <dgm:pt modelId="{D49AB91F-6B77-8144-A644-8B24E3435588}">
      <dgm:prSet phldrT="[Text]" custT="1"/>
      <dgm:spPr/>
      <dgm:t>
        <a:bodyPr/>
        <a:lstStyle/>
        <a:p>
          <a:r>
            <a:rPr lang="en-US" sz="1600" dirty="0" smtClean="0"/>
            <a:t>The “nuclear” in the name causes problems</a:t>
          </a:r>
          <a:endParaRPr lang="en-US" sz="1600" dirty="0"/>
        </a:p>
      </dgm:t>
    </dgm:pt>
    <dgm:pt modelId="{824178CA-5CE2-6F4A-8178-B3367B18BBC8}" type="parTrans" cxnId="{95FC932A-1DEE-D843-884E-2EBC9EEE4CFA}">
      <dgm:prSet/>
      <dgm:spPr/>
      <dgm:t>
        <a:bodyPr/>
        <a:lstStyle/>
        <a:p>
          <a:endParaRPr lang="en-US"/>
        </a:p>
      </dgm:t>
    </dgm:pt>
    <dgm:pt modelId="{B3A07F34-2D71-CA4D-B20C-DA7492005FBF}" type="sibTrans" cxnId="{95FC932A-1DEE-D843-884E-2EBC9EEE4CFA}">
      <dgm:prSet/>
      <dgm:spPr/>
      <dgm:t>
        <a:bodyPr/>
        <a:lstStyle/>
        <a:p>
          <a:endParaRPr lang="en-US"/>
        </a:p>
      </dgm:t>
    </dgm:pt>
    <dgm:pt modelId="{BB7AF06E-3CF0-B142-BD0D-A353457D1999}">
      <dgm:prSet phldrT="[Text]"/>
      <dgm:spPr/>
      <dgm:t>
        <a:bodyPr/>
        <a:lstStyle/>
        <a:p>
          <a:r>
            <a:rPr lang="en-US" dirty="0" smtClean="0"/>
            <a:t>CERN is a benchmark for any international project</a:t>
          </a:r>
          <a:endParaRPr lang="en-US" dirty="0"/>
        </a:p>
      </dgm:t>
    </dgm:pt>
    <dgm:pt modelId="{AA960E25-69DE-E148-8948-528416B4E537}" type="parTrans" cxnId="{F3211E96-6B6B-1F49-A003-59F2A288E9D2}">
      <dgm:prSet/>
      <dgm:spPr/>
      <dgm:t>
        <a:bodyPr/>
        <a:lstStyle/>
        <a:p>
          <a:endParaRPr lang="en-US"/>
        </a:p>
      </dgm:t>
    </dgm:pt>
    <dgm:pt modelId="{B961B95C-7ED6-8E4E-95D6-E46CFD6A48F4}" type="sibTrans" cxnId="{F3211E96-6B6B-1F49-A003-59F2A288E9D2}">
      <dgm:prSet/>
      <dgm:spPr/>
      <dgm:t>
        <a:bodyPr/>
        <a:lstStyle/>
        <a:p>
          <a:endParaRPr lang="en-US"/>
        </a:p>
      </dgm:t>
    </dgm:pt>
    <dgm:pt modelId="{BC9AC951-4592-6E48-94FC-34A9D6270487}">
      <dgm:prSet phldrT="[Text]"/>
      <dgm:spPr/>
      <dgm:t>
        <a:bodyPr/>
        <a:lstStyle/>
        <a:p>
          <a:r>
            <a:rPr lang="en-US" dirty="0" smtClean="0"/>
            <a:t>Reputation is dependent on headlines – good or bad</a:t>
          </a:r>
          <a:endParaRPr lang="en-US" dirty="0"/>
        </a:p>
      </dgm:t>
    </dgm:pt>
    <dgm:pt modelId="{C23E1613-767F-804D-A9D9-4B220CC947A2}" type="parTrans" cxnId="{7CF4E956-64EA-1E49-8C33-BA365A88FEFA}">
      <dgm:prSet/>
      <dgm:spPr/>
      <dgm:t>
        <a:bodyPr/>
        <a:lstStyle/>
        <a:p>
          <a:endParaRPr lang="en-US"/>
        </a:p>
      </dgm:t>
    </dgm:pt>
    <dgm:pt modelId="{7D61F6E5-5B89-EB43-A853-2D96D56BB578}" type="sibTrans" cxnId="{7CF4E956-64EA-1E49-8C33-BA365A88FEFA}">
      <dgm:prSet/>
      <dgm:spPr/>
      <dgm:t>
        <a:bodyPr/>
        <a:lstStyle/>
        <a:p>
          <a:endParaRPr lang="en-US"/>
        </a:p>
      </dgm:t>
    </dgm:pt>
    <dgm:pt modelId="{6BCAD517-B6C7-0F41-97B2-2EB1ED7DF1FC}" type="pres">
      <dgm:prSet presAssocID="{96C0102B-DCC7-6548-B41F-ED55EEB5E207}" presName="Name0" presStyleCnt="0">
        <dgm:presLayoutVars>
          <dgm:dir/>
          <dgm:animLvl val="lvl"/>
          <dgm:resizeHandles val="exact"/>
        </dgm:presLayoutVars>
      </dgm:prSet>
      <dgm:spPr/>
      <dgm:t>
        <a:bodyPr/>
        <a:lstStyle/>
        <a:p>
          <a:endParaRPr lang="en-US"/>
        </a:p>
      </dgm:t>
    </dgm:pt>
    <dgm:pt modelId="{BE6DAAEE-D9C4-BC4D-99F7-9311E5D8A11D}" type="pres">
      <dgm:prSet presAssocID="{E5965B7E-1A23-2549-9C7F-3821BBF5CAAF}" presName="linNode" presStyleCnt="0"/>
      <dgm:spPr/>
    </dgm:pt>
    <dgm:pt modelId="{63DE3759-6478-A343-9C6B-B7E9D277D338}" type="pres">
      <dgm:prSet presAssocID="{E5965B7E-1A23-2549-9C7F-3821BBF5CAAF}" presName="parentText" presStyleLbl="node1" presStyleIdx="0" presStyleCnt="3">
        <dgm:presLayoutVars>
          <dgm:chMax val="1"/>
          <dgm:bulletEnabled val="1"/>
        </dgm:presLayoutVars>
      </dgm:prSet>
      <dgm:spPr/>
      <dgm:t>
        <a:bodyPr/>
        <a:lstStyle/>
        <a:p>
          <a:endParaRPr lang="en-US"/>
        </a:p>
      </dgm:t>
    </dgm:pt>
    <dgm:pt modelId="{64AA4FC2-C640-F043-8C90-23778EB5AC69}" type="pres">
      <dgm:prSet presAssocID="{E5965B7E-1A23-2549-9C7F-3821BBF5CAAF}" presName="descendantText" presStyleLbl="alignAccFollowNode1" presStyleIdx="0" presStyleCnt="3">
        <dgm:presLayoutVars>
          <dgm:bulletEnabled val="1"/>
        </dgm:presLayoutVars>
      </dgm:prSet>
      <dgm:spPr/>
      <dgm:t>
        <a:bodyPr/>
        <a:lstStyle/>
        <a:p>
          <a:endParaRPr lang="en-US"/>
        </a:p>
      </dgm:t>
    </dgm:pt>
    <dgm:pt modelId="{1CA27BC2-C850-3F4A-8291-C420EC1E3D6F}" type="pres">
      <dgm:prSet presAssocID="{063C24C7-D8BE-D740-BF7C-D82B55ADC179}" presName="sp" presStyleCnt="0"/>
      <dgm:spPr/>
    </dgm:pt>
    <dgm:pt modelId="{413B19C2-49E7-F947-B7C5-0C8722A286CF}" type="pres">
      <dgm:prSet presAssocID="{2A814CCF-7BB5-FF4E-9C42-132B735567EE}" presName="linNode" presStyleCnt="0"/>
      <dgm:spPr/>
    </dgm:pt>
    <dgm:pt modelId="{0B66088C-AA70-9744-93E2-8FD6C86EB56D}" type="pres">
      <dgm:prSet presAssocID="{2A814CCF-7BB5-FF4E-9C42-132B735567EE}" presName="parentText" presStyleLbl="node1" presStyleIdx="1" presStyleCnt="3">
        <dgm:presLayoutVars>
          <dgm:chMax val="1"/>
          <dgm:bulletEnabled val="1"/>
        </dgm:presLayoutVars>
      </dgm:prSet>
      <dgm:spPr/>
      <dgm:t>
        <a:bodyPr/>
        <a:lstStyle/>
        <a:p>
          <a:endParaRPr lang="en-US"/>
        </a:p>
      </dgm:t>
    </dgm:pt>
    <dgm:pt modelId="{75801831-35D2-7E43-8098-EEC7675C6CF3}" type="pres">
      <dgm:prSet presAssocID="{2A814CCF-7BB5-FF4E-9C42-132B735567EE}" presName="descendantText" presStyleLbl="alignAccFollowNode1" presStyleIdx="1" presStyleCnt="3">
        <dgm:presLayoutVars>
          <dgm:bulletEnabled val="1"/>
        </dgm:presLayoutVars>
      </dgm:prSet>
      <dgm:spPr/>
      <dgm:t>
        <a:bodyPr/>
        <a:lstStyle/>
        <a:p>
          <a:endParaRPr lang="en-US"/>
        </a:p>
      </dgm:t>
    </dgm:pt>
    <dgm:pt modelId="{ED212115-B0DA-AD4E-BC61-FE8C8C2CD26D}" type="pres">
      <dgm:prSet presAssocID="{9CD6F892-5912-5A4B-8815-D4A9DC61A8CE}" presName="sp" presStyleCnt="0"/>
      <dgm:spPr/>
    </dgm:pt>
    <dgm:pt modelId="{BAFBFC43-09D6-4742-836F-3600D950137B}" type="pres">
      <dgm:prSet presAssocID="{88FB9466-0E2D-A941-8A29-47033C0CA2FD}" presName="linNode" presStyleCnt="0"/>
      <dgm:spPr/>
    </dgm:pt>
    <dgm:pt modelId="{A590C9CB-FB83-5941-9D7D-9AC075A3E776}" type="pres">
      <dgm:prSet presAssocID="{88FB9466-0E2D-A941-8A29-47033C0CA2FD}" presName="parentText" presStyleLbl="node1" presStyleIdx="2" presStyleCnt="3">
        <dgm:presLayoutVars>
          <dgm:chMax val="1"/>
          <dgm:bulletEnabled val="1"/>
        </dgm:presLayoutVars>
      </dgm:prSet>
      <dgm:spPr/>
      <dgm:t>
        <a:bodyPr/>
        <a:lstStyle/>
        <a:p>
          <a:endParaRPr lang="en-US"/>
        </a:p>
      </dgm:t>
    </dgm:pt>
    <dgm:pt modelId="{AB486AE4-B9EE-FC4D-AA7B-4D106DB53AA8}" type="pres">
      <dgm:prSet presAssocID="{88FB9466-0E2D-A941-8A29-47033C0CA2FD}" presName="descendantText" presStyleLbl="alignAccFollowNode1" presStyleIdx="2" presStyleCnt="3">
        <dgm:presLayoutVars>
          <dgm:bulletEnabled val="1"/>
        </dgm:presLayoutVars>
      </dgm:prSet>
      <dgm:spPr/>
      <dgm:t>
        <a:bodyPr/>
        <a:lstStyle/>
        <a:p>
          <a:endParaRPr lang="en-US"/>
        </a:p>
      </dgm:t>
    </dgm:pt>
  </dgm:ptLst>
  <dgm:cxnLst>
    <dgm:cxn modelId="{259F45CA-11D1-1446-9108-3C35573D0EA5}" type="presOf" srcId="{D183A1F0-185A-FD4F-A46D-242ABC0E9E24}" destId="{64AA4FC2-C640-F043-8C90-23778EB5AC69}" srcOrd="0" destOrd="1" presId="urn:microsoft.com/office/officeart/2005/8/layout/vList5"/>
    <dgm:cxn modelId="{0F87A707-ED39-2843-9395-4FD72F174BE7}" srcId="{88FB9466-0E2D-A941-8A29-47033C0CA2FD}" destId="{2942062B-6900-D444-B8A9-FB7228ED4B60}" srcOrd="1" destOrd="0" parTransId="{6153B1E0-167B-D142-BA3F-AE2ABC3FACB9}" sibTransId="{9BDA2B1D-1DD8-944E-B056-E56F8F32D91A}"/>
    <dgm:cxn modelId="{77D78C7E-F28D-6246-9C98-C927FCD8881D}" srcId="{96C0102B-DCC7-6548-B41F-ED55EEB5E207}" destId="{E5965B7E-1A23-2549-9C7F-3821BBF5CAAF}" srcOrd="0" destOrd="0" parTransId="{57A25117-0D97-5541-8009-A58153DC718E}" sibTransId="{063C24C7-D8BE-D740-BF7C-D82B55ADC179}"/>
    <dgm:cxn modelId="{B4BEEF05-77A9-2549-98C2-00342C215763}" type="presOf" srcId="{88FB9466-0E2D-A941-8A29-47033C0CA2FD}" destId="{A590C9CB-FB83-5941-9D7D-9AC075A3E776}" srcOrd="0" destOrd="0" presId="urn:microsoft.com/office/officeart/2005/8/layout/vList5"/>
    <dgm:cxn modelId="{4E0B3806-6382-9346-B258-E8A9026605E3}" type="presOf" srcId="{E5965B7E-1A23-2549-9C7F-3821BBF5CAAF}" destId="{63DE3759-6478-A343-9C6B-B7E9D277D338}" srcOrd="0" destOrd="0" presId="urn:microsoft.com/office/officeart/2005/8/layout/vList5"/>
    <dgm:cxn modelId="{1E81268F-B2BA-A643-BB44-7E814EF0E291}" srcId="{88FB9466-0E2D-A941-8A29-47033C0CA2FD}" destId="{D8F6141D-5A8D-8B42-AD89-85F88F7599F6}" srcOrd="0" destOrd="0" parTransId="{9C69D192-3C12-8943-BEB3-9ED412F5D3FD}" sibTransId="{AD588209-0861-6841-8D56-184B674E2B9E}"/>
    <dgm:cxn modelId="{DC17C5A9-96AB-3D45-8CAF-57F6234DA5B9}" type="presOf" srcId="{BA0380E8-024E-AE45-98F8-2A9733368F97}" destId="{AB486AE4-B9EE-FC4D-AA7B-4D106DB53AA8}" srcOrd="0" destOrd="2" presId="urn:microsoft.com/office/officeart/2005/8/layout/vList5"/>
    <dgm:cxn modelId="{B39C3C84-1BB7-F444-839A-1A9585B617D0}" srcId="{2A814CCF-7BB5-FF4E-9C42-132B735567EE}" destId="{1A9CC351-3D8B-0C4A-863D-8822C78A59FA}" srcOrd="0" destOrd="0" parTransId="{E01F029A-B60D-0144-B4CF-BE315B96EAF1}" sibTransId="{BDCC7AD4-23A7-814C-84AC-DD00B5199DCF}"/>
    <dgm:cxn modelId="{A44A3454-C1ED-3B4E-BBFD-310A0329443F}" srcId="{E5965B7E-1A23-2549-9C7F-3821BBF5CAAF}" destId="{D183A1F0-185A-FD4F-A46D-242ABC0E9E24}" srcOrd="1" destOrd="0" parTransId="{51C44546-438E-E640-96E9-67EFD5FE84C9}" sibTransId="{E553467B-B2AA-B94F-972B-E1A61F7BE3B0}"/>
    <dgm:cxn modelId="{2B749064-84A5-D944-AEE5-E0439F87357D}" type="presOf" srcId="{1A9CC351-3D8B-0C4A-863D-8822C78A59FA}" destId="{75801831-35D2-7E43-8098-EEC7675C6CF3}" srcOrd="0" destOrd="0" presId="urn:microsoft.com/office/officeart/2005/8/layout/vList5"/>
    <dgm:cxn modelId="{F3211E96-6B6B-1F49-A003-59F2A288E9D2}" srcId="{2A814CCF-7BB5-FF4E-9C42-132B735567EE}" destId="{BB7AF06E-3CF0-B142-BD0D-A353457D1999}" srcOrd="1" destOrd="0" parTransId="{AA960E25-69DE-E148-8948-528416B4E537}" sibTransId="{B961B95C-7ED6-8E4E-95D6-E46CFD6A48F4}"/>
    <dgm:cxn modelId="{229B9A12-67A6-A642-95CE-AC50D50CD186}" srcId="{E5965B7E-1A23-2549-9C7F-3821BBF5CAAF}" destId="{A3DC1E68-6467-E648-B815-9E22F759294E}" srcOrd="0" destOrd="0" parTransId="{FF5C64D1-EEFD-AE48-8EA9-534AF1E6C9AF}" sibTransId="{5F9B60CD-22C5-A448-A53D-7E17807C7F18}"/>
    <dgm:cxn modelId="{B71FD2D1-FDBE-B742-A0D4-8A367A8B5A26}" srcId="{96C0102B-DCC7-6548-B41F-ED55EEB5E207}" destId="{88FB9466-0E2D-A941-8A29-47033C0CA2FD}" srcOrd="2" destOrd="0" parTransId="{757F36A6-1404-604E-9F5F-3C06239C7E96}" sibTransId="{6E89039B-02FC-F54D-9296-3BC52286E146}"/>
    <dgm:cxn modelId="{7CF4E956-64EA-1E49-8C33-BA365A88FEFA}" srcId="{2A814CCF-7BB5-FF4E-9C42-132B735567EE}" destId="{BC9AC951-4592-6E48-94FC-34A9D6270487}" srcOrd="2" destOrd="0" parTransId="{C23E1613-767F-804D-A9D9-4B220CC947A2}" sibTransId="{7D61F6E5-5B89-EB43-A853-2D96D56BB578}"/>
    <dgm:cxn modelId="{2932384E-F264-1848-9CCA-0629617656AE}" type="presOf" srcId="{D49AB91F-6B77-8144-A644-8B24E3435588}" destId="{64AA4FC2-C640-F043-8C90-23778EB5AC69}" srcOrd="0" destOrd="2" presId="urn:microsoft.com/office/officeart/2005/8/layout/vList5"/>
    <dgm:cxn modelId="{5478DCDF-8605-C647-9E5B-CC2E46E3CD63}" type="presOf" srcId="{A3DC1E68-6467-E648-B815-9E22F759294E}" destId="{64AA4FC2-C640-F043-8C90-23778EB5AC69}" srcOrd="0" destOrd="0" presId="urn:microsoft.com/office/officeart/2005/8/layout/vList5"/>
    <dgm:cxn modelId="{147036B6-086F-9D45-8C18-CABB5DEF3D10}" type="presOf" srcId="{96C0102B-DCC7-6548-B41F-ED55EEB5E207}" destId="{6BCAD517-B6C7-0F41-97B2-2EB1ED7DF1FC}" srcOrd="0" destOrd="0" presId="urn:microsoft.com/office/officeart/2005/8/layout/vList5"/>
    <dgm:cxn modelId="{8FCCEB78-4E6E-BC48-94BE-0F0032921A15}" type="presOf" srcId="{2A814CCF-7BB5-FF4E-9C42-132B735567EE}" destId="{0B66088C-AA70-9744-93E2-8FD6C86EB56D}" srcOrd="0" destOrd="0" presId="urn:microsoft.com/office/officeart/2005/8/layout/vList5"/>
    <dgm:cxn modelId="{95FC932A-1DEE-D843-884E-2EBC9EEE4CFA}" srcId="{E5965B7E-1A23-2549-9C7F-3821BBF5CAAF}" destId="{D49AB91F-6B77-8144-A644-8B24E3435588}" srcOrd="2" destOrd="0" parTransId="{824178CA-5CE2-6F4A-8178-B3367B18BBC8}" sibTransId="{B3A07F34-2D71-CA4D-B20C-DA7492005FBF}"/>
    <dgm:cxn modelId="{C8B3CCD8-D622-7843-948E-3D8FCBBCF9B1}" type="presOf" srcId="{2942062B-6900-D444-B8A9-FB7228ED4B60}" destId="{AB486AE4-B9EE-FC4D-AA7B-4D106DB53AA8}" srcOrd="0" destOrd="1" presId="urn:microsoft.com/office/officeart/2005/8/layout/vList5"/>
    <dgm:cxn modelId="{A66AC9DB-B69D-B640-A36A-D3FCAF92A0A2}" type="presOf" srcId="{BC9AC951-4592-6E48-94FC-34A9D6270487}" destId="{75801831-35D2-7E43-8098-EEC7675C6CF3}" srcOrd="0" destOrd="2" presId="urn:microsoft.com/office/officeart/2005/8/layout/vList5"/>
    <dgm:cxn modelId="{DBD8D874-219D-9044-A734-96E4CBDE804E}" srcId="{88FB9466-0E2D-A941-8A29-47033C0CA2FD}" destId="{BA0380E8-024E-AE45-98F8-2A9733368F97}" srcOrd="2" destOrd="0" parTransId="{E5913B58-9231-904F-AB81-C6A2340804B6}" sibTransId="{BC3AEDC3-C469-C34D-AD41-BE231AAB320E}"/>
    <dgm:cxn modelId="{0054E00D-616F-B642-A1F0-2F24B0F84E54}" srcId="{96C0102B-DCC7-6548-B41F-ED55EEB5E207}" destId="{2A814CCF-7BB5-FF4E-9C42-132B735567EE}" srcOrd="1" destOrd="0" parTransId="{E80BE29F-A612-6545-9964-2EF904AF23E2}" sibTransId="{9CD6F892-5912-5A4B-8815-D4A9DC61A8CE}"/>
    <dgm:cxn modelId="{DEAE965C-B353-6A49-994E-42E4DC99BC2C}" type="presOf" srcId="{BB7AF06E-3CF0-B142-BD0D-A353457D1999}" destId="{75801831-35D2-7E43-8098-EEC7675C6CF3}" srcOrd="0" destOrd="1" presId="urn:microsoft.com/office/officeart/2005/8/layout/vList5"/>
    <dgm:cxn modelId="{7B61B9D8-95D6-4B4B-B747-C9DA132A4E8E}" type="presOf" srcId="{D8F6141D-5A8D-8B42-AD89-85F88F7599F6}" destId="{AB486AE4-B9EE-FC4D-AA7B-4D106DB53AA8}" srcOrd="0" destOrd="0" presId="urn:microsoft.com/office/officeart/2005/8/layout/vList5"/>
    <dgm:cxn modelId="{945036DC-F040-1A4D-96DF-0C09CCC77DFE}" type="presParOf" srcId="{6BCAD517-B6C7-0F41-97B2-2EB1ED7DF1FC}" destId="{BE6DAAEE-D9C4-BC4D-99F7-9311E5D8A11D}" srcOrd="0" destOrd="0" presId="urn:microsoft.com/office/officeart/2005/8/layout/vList5"/>
    <dgm:cxn modelId="{2FAB92AE-1214-8442-AD06-ACD27F4F6489}" type="presParOf" srcId="{BE6DAAEE-D9C4-BC4D-99F7-9311E5D8A11D}" destId="{63DE3759-6478-A343-9C6B-B7E9D277D338}" srcOrd="0" destOrd="0" presId="urn:microsoft.com/office/officeart/2005/8/layout/vList5"/>
    <dgm:cxn modelId="{C997FF32-6C90-CE4D-B2BA-251666C58E66}" type="presParOf" srcId="{BE6DAAEE-D9C4-BC4D-99F7-9311E5D8A11D}" destId="{64AA4FC2-C640-F043-8C90-23778EB5AC69}" srcOrd="1" destOrd="0" presId="urn:microsoft.com/office/officeart/2005/8/layout/vList5"/>
    <dgm:cxn modelId="{8314464B-22F1-9740-B6FE-C322DB02B3F8}" type="presParOf" srcId="{6BCAD517-B6C7-0F41-97B2-2EB1ED7DF1FC}" destId="{1CA27BC2-C850-3F4A-8291-C420EC1E3D6F}" srcOrd="1" destOrd="0" presId="urn:microsoft.com/office/officeart/2005/8/layout/vList5"/>
    <dgm:cxn modelId="{A5545030-2B9A-D04D-8B40-594CA21B70F3}" type="presParOf" srcId="{6BCAD517-B6C7-0F41-97B2-2EB1ED7DF1FC}" destId="{413B19C2-49E7-F947-B7C5-0C8722A286CF}" srcOrd="2" destOrd="0" presId="urn:microsoft.com/office/officeart/2005/8/layout/vList5"/>
    <dgm:cxn modelId="{B98F037C-A608-D14E-8C31-719CAF01ECE3}" type="presParOf" srcId="{413B19C2-49E7-F947-B7C5-0C8722A286CF}" destId="{0B66088C-AA70-9744-93E2-8FD6C86EB56D}" srcOrd="0" destOrd="0" presId="urn:microsoft.com/office/officeart/2005/8/layout/vList5"/>
    <dgm:cxn modelId="{4D189069-A235-284C-90F4-757C844D060E}" type="presParOf" srcId="{413B19C2-49E7-F947-B7C5-0C8722A286CF}" destId="{75801831-35D2-7E43-8098-EEC7675C6CF3}" srcOrd="1" destOrd="0" presId="urn:microsoft.com/office/officeart/2005/8/layout/vList5"/>
    <dgm:cxn modelId="{9436BAF8-05B6-7546-9ED8-DC4E0B7E367B}" type="presParOf" srcId="{6BCAD517-B6C7-0F41-97B2-2EB1ED7DF1FC}" destId="{ED212115-B0DA-AD4E-BC61-FE8C8C2CD26D}" srcOrd="3" destOrd="0" presId="urn:microsoft.com/office/officeart/2005/8/layout/vList5"/>
    <dgm:cxn modelId="{5E47B6B7-6A56-E747-8AF7-DE46EB184B08}" type="presParOf" srcId="{6BCAD517-B6C7-0F41-97B2-2EB1ED7DF1FC}" destId="{BAFBFC43-09D6-4742-836F-3600D950137B}" srcOrd="4" destOrd="0" presId="urn:microsoft.com/office/officeart/2005/8/layout/vList5"/>
    <dgm:cxn modelId="{3222504E-3525-1847-849E-8DDA3234A9A5}" type="presParOf" srcId="{BAFBFC43-09D6-4742-836F-3600D950137B}" destId="{A590C9CB-FB83-5941-9D7D-9AC075A3E776}" srcOrd="0" destOrd="0" presId="urn:microsoft.com/office/officeart/2005/8/layout/vList5"/>
    <dgm:cxn modelId="{446B4029-DD87-294B-9CDF-7A42C69010BC}" type="presParOf" srcId="{BAFBFC43-09D6-4742-836F-3600D950137B}" destId="{AB486AE4-B9EE-FC4D-AA7B-4D106DB53AA8}"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AA4FC2-C640-F043-8C90-23778EB5AC69}">
      <dsp:nvSpPr>
        <dsp:cNvPr id="0" name=""/>
        <dsp:cNvSpPr/>
      </dsp:nvSpPr>
      <dsp:spPr>
        <a:xfrm rot="5400000">
          <a:off x="4629760" y="-1703616"/>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5730" tIns="62865" rIns="125730" bIns="6286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Change from purely reactive … to pro-active communications attitude</a:t>
          </a:r>
          <a:endParaRPr lang="en-US" sz="1600" kern="1200" dirty="0"/>
        </a:p>
        <a:p>
          <a:pPr marL="171450" lvl="1" indent="-171450" algn="l" defTabSz="711200">
            <a:lnSpc>
              <a:spcPct val="90000"/>
            </a:lnSpc>
            <a:spcBef>
              <a:spcPct val="0"/>
            </a:spcBef>
            <a:spcAft>
              <a:spcPct val="15000"/>
            </a:spcAft>
            <a:buChar char="••"/>
          </a:pPr>
          <a:r>
            <a:rPr lang="en-US" sz="1600" kern="1200" dirty="0" smtClean="0"/>
            <a:t>Media relations were carried out around specific events</a:t>
          </a:r>
          <a:endParaRPr lang="en-US" sz="1600" kern="1200" dirty="0"/>
        </a:p>
        <a:p>
          <a:pPr marL="171450" lvl="1" indent="-171450" algn="l" defTabSz="711200">
            <a:lnSpc>
              <a:spcPct val="90000"/>
            </a:lnSpc>
            <a:spcBef>
              <a:spcPct val="0"/>
            </a:spcBef>
            <a:spcAft>
              <a:spcPct val="15000"/>
            </a:spcAft>
            <a:buChar char="••"/>
          </a:pPr>
          <a:r>
            <a:rPr lang="en-US" sz="1600" kern="1200" dirty="0" smtClean="0"/>
            <a:t>Communication via the www is like an avalanche</a:t>
          </a:r>
          <a:endParaRPr lang="en-US" sz="1600" kern="1200" dirty="0"/>
        </a:p>
      </dsp:txBody>
      <dsp:txXfrm rot="5400000">
        <a:off x="4629760" y="-1703616"/>
        <a:ext cx="1213213" cy="4928345"/>
      </dsp:txXfrm>
    </dsp:sp>
    <dsp:sp modelId="{63DE3759-6478-A343-9C6B-B7E9D277D338}">
      <dsp:nvSpPr>
        <dsp:cNvPr id="0" name=""/>
        <dsp:cNvSpPr/>
      </dsp:nvSpPr>
      <dsp:spPr>
        <a:xfrm>
          <a:off x="0" y="2297"/>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Extended</a:t>
          </a:r>
          <a:br>
            <a:rPr lang="en-US" sz="2400" kern="1200" dirty="0" smtClean="0"/>
          </a:br>
          <a:r>
            <a:rPr lang="en-US" sz="2400" kern="1200" dirty="0" smtClean="0"/>
            <a:t>Directorate</a:t>
          </a:r>
          <a:endParaRPr lang="en-US" sz="2400" kern="1200" dirty="0"/>
        </a:p>
      </dsp:txBody>
      <dsp:txXfrm>
        <a:off x="0" y="2297"/>
        <a:ext cx="2772194" cy="1516516"/>
      </dsp:txXfrm>
    </dsp:sp>
    <dsp:sp modelId="{75801831-35D2-7E43-8098-EEC7675C6CF3}">
      <dsp:nvSpPr>
        <dsp:cNvPr id="0" name=""/>
        <dsp:cNvSpPr/>
      </dsp:nvSpPr>
      <dsp:spPr>
        <a:xfrm rot="5400000">
          <a:off x="4629760" y="-111274"/>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New management has done a lot in terms of PR and paid attention to communications</a:t>
          </a:r>
          <a:endParaRPr lang="en-US" sz="1700" kern="1200" dirty="0"/>
        </a:p>
        <a:p>
          <a:pPr marL="171450" lvl="1" indent="-171450" algn="l" defTabSz="755650">
            <a:lnSpc>
              <a:spcPct val="90000"/>
            </a:lnSpc>
            <a:spcBef>
              <a:spcPct val="0"/>
            </a:spcBef>
            <a:spcAft>
              <a:spcPct val="15000"/>
            </a:spcAft>
            <a:buChar char="••"/>
          </a:pPr>
          <a:r>
            <a:rPr lang="en-US" sz="1700" kern="1200" dirty="0" smtClean="0"/>
            <a:t>Successful scientific experiments and an extraordinary project</a:t>
          </a:r>
          <a:endParaRPr lang="en-US" sz="1700" kern="1200" dirty="0"/>
        </a:p>
      </dsp:txBody>
      <dsp:txXfrm rot="5400000">
        <a:off x="4629760" y="-111274"/>
        <a:ext cx="1213213" cy="4928345"/>
      </dsp:txXfrm>
    </dsp:sp>
    <dsp:sp modelId="{0B66088C-AA70-9744-93E2-8FD6C86EB56D}">
      <dsp:nvSpPr>
        <dsp:cNvPr id="0" name=""/>
        <dsp:cNvSpPr/>
      </dsp:nvSpPr>
      <dsp:spPr>
        <a:xfrm>
          <a:off x="0" y="1594639"/>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Council Members</a:t>
          </a:r>
          <a:endParaRPr lang="en-US" sz="2400" kern="1200" dirty="0"/>
        </a:p>
      </dsp:txBody>
      <dsp:txXfrm>
        <a:off x="0" y="1594639"/>
        <a:ext cx="2772194" cy="1516516"/>
      </dsp:txXfrm>
    </dsp:sp>
    <dsp:sp modelId="{AB486AE4-B9EE-FC4D-AA7B-4D106DB53AA8}">
      <dsp:nvSpPr>
        <dsp:cNvPr id="0" name=""/>
        <dsp:cNvSpPr/>
      </dsp:nvSpPr>
      <dsp:spPr>
        <a:xfrm rot="5400000">
          <a:off x="4629760" y="1481067"/>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CERN is underpinning that popular science is becoming reality</a:t>
          </a:r>
          <a:endParaRPr lang="en-US" sz="1700" kern="1200" dirty="0"/>
        </a:p>
        <a:p>
          <a:pPr marL="171450" lvl="1" indent="-171450" algn="l" defTabSz="755650">
            <a:lnSpc>
              <a:spcPct val="90000"/>
            </a:lnSpc>
            <a:spcBef>
              <a:spcPct val="0"/>
            </a:spcBef>
            <a:spcAft>
              <a:spcPct val="15000"/>
            </a:spcAft>
            <a:buChar char="••"/>
          </a:pPr>
          <a:r>
            <a:rPr lang="en-US" sz="1700" kern="1200" dirty="0" smtClean="0"/>
            <a:t>CERN as such is pure science, the “bigger, faster” aspect of the project is liked by media</a:t>
          </a:r>
          <a:endParaRPr lang="en-US" sz="1700" kern="1200" dirty="0"/>
        </a:p>
      </dsp:txBody>
      <dsp:txXfrm rot="5400000">
        <a:off x="4629760" y="1481067"/>
        <a:ext cx="1213213" cy="4928345"/>
      </dsp:txXfrm>
    </dsp:sp>
    <dsp:sp modelId="{A590C9CB-FB83-5941-9D7D-9AC075A3E776}">
      <dsp:nvSpPr>
        <dsp:cNvPr id="0" name=""/>
        <dsp:cNvSpPr/>
      </dsp:nvSpPr>
      <dsp:spPr>
        <a:xfrm>
          <a:off x="0" y="3186981"/>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Media</a:t>
          </a:r>
          <a:endParaRPr lang="en-US" sz="2400" kern="1200" dirty="0"/>
        </a:p>
      </dsp:txBody>
      <dsp:txXfrm>
        <a:off x="0" y="3186981"/>
        <a:ext cx="2772194" cy="151651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3BA443-1C7E-AC45-A3A6-B71846F1DA3F}">
      <dsp:nvSpPr>
        <dsp:cNvPr id="0" name=""/>
        <dsp:cNvSpPr/>
      </dsp:nvSpPr>
      <dsp:spPr>
        <a:xfrm>
          <a:off x="0" y="859840"/>
          <a:ext cx="6096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700FB51-1509-7842-BB0C-EF6F1382200B}">
      <dsp:nvSpPr>
        <dsp:cNvPr id="0" name=""/>
        <dsp:cNvSpPr/>
      </dsp:nvSpPr>
      <dsp:spPr>
        <a:xfrm>
          <a:off x="304800" y="623680"/>
          <a:ext cx="4267200" cy="472320"/>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en-US" sz="1600" kern="1200" dirty="0" smtClean="0"/>
            <a:t>LHC  triggered the visibility</a:t>
          </a:r>
          <a:endParaRPr lang="en-US" sz="1600" kern="1200" dirty="0"/>
        </a:p>
      </dsp:txBody>
      <dsp:txXfrm>
        <a:off x="304800" y="623680"/>
        <a:ext cx="4267200" cy="472320"/>
      </dsp:txXfrm>
    </dsp:sp>
    <dsp:sp modelId="{BBFF79EF-7D0E-AA41-BAB8-8D3CB1A52C42}">
      <dsp:nvSpPr>
        <dsp:cNvPr id="0" name=""/>
        <dsp:cNvSpPr/>
      </dsp:nvSpPr>
      <dsp:spPr>
        <a:xfrm>
          <a:off x="0" y="1585600"/>
          <a:ext cx="6096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BC20CBB-FBC7-CB4A-B246-4421F6AE6DF9}">
      <dsp:nvSpPr>
        <dsp:cNvPr id="0" name=""/>
        <dsp:cNvSpPr/>
      </dsp:nvSpPr>
      <dsp:spPr>
        <a:xfrm>
          <a:off x="304800" y="1349440"/>
          <a:ext cx="4267200" cy="472320"/>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en-US" sz="1600" kern="1200" dirty="0" smtClean="0"/>
            <a:t>Attitude change re: communications was </a:t>
          </a:r>
          <a:r>
            <a:rPr lang="en-US" sz="1600" kern="1200" dirty="0" err="1" smtClean="0"/>
            <a:t>recognised</a:t>
          </a:r>
          <a:endParaRPr lang="en-US" sz="1600" kern="1200" dirty="0"/>
        </a:p>
      </dsp:txBody>
      <dsp:txXfrm>
        <a:off x="304800" y="1349440"/>
        <a:ext cx="4267200" cy="472320"/>
      </dsp:txXfrm>
    </dsp:sp>
    <dsp:sp modelId="{903C1C7F-CA89-024D-8B3A-D06628A711F9}">
      <dsp:nvSpPr>
        <dsp:cNvPr id="0" name=""/>
        <dsp:cNvSpPr/>
      </dsp:nvSpPr>
      <dsp:spPr>
        <a:xfrm>
          <a:off x="0" y="2311360"/>
          <a:ext cx="6096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4182AC7-9282-FA4C-B19E-B18DAE75B092}">
      <dsp:nvSpPr>
        <dsp:cNvPr id="0" name=""/>
        <dsp:cNvSpPr/>
      </dsp:nvSpPr>
      <dsp:spPr>
        <a:xfrm>
          <a:off x="304800" y="2075200"/>
          <a:ext cx="4267200" cy="472320"/>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en-US" sz="1600" kern="1200" dirty="0" smtClean="0"/>
            <a:t>Media coverage excelled</a:t>
          </a:r>
          <a:endParaRPr lang="en-US" sz="1600" kern="1200" dirty="0"/>
        </a:p>
      </dsp:txBody>
      <dsp:txXfrm>
        <a:off x="304800" y="2075200"/>
        <a:ext cx="4267200" cy="472320"/>
      </dsp:txXfrm>
    </dsp:sp>
    <dsp:sp modelId="{B3A84E98-4664-5745-878A-AD00932E1ADE}">
      <dsp:nvSpPr>
        <dsp:cNvPr id="0" name=""/>
        <dsp:cNvSpPr/>
      </dsp:nvSpPr>
      <dsp:spPr>
        <a:xfrm>
          <a:off x="0" y="3037120"/>
          <a:ext cx="60960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A2D6564-AD06-8241-8DEB-9A90351600E9}">
      <dsp:nvSpPr>
        <dsp:cNvPr id="0" name=""/>
        <dsp:cNvSpPr/>
      </dsp:nvSpPr>
      <dsp:spPr>
        <a:xfrm>
          <a:off x="304800" y="2800960"/>
          <a:ext cx="4267200" cy="472320"/>
        </a:xfrm>
        <a:prstGeom prst="roundRect">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711200">
            <a:lnSpc>
              <a:spcPct val="90000"/>
            </a:lnSpc>
            <a:spcBef>
              <a:spcPct val="0"/>
            </a:spcBef>
            <a:spcAft>
              <a:spcPct val="35000"/>
            </a:spcAft>
          </a:pPr>
          <a:r>
            <a:rPr lang="en-US" sz="1600" kern="1200" dirty="0" smtClean="0"/>
            <a:t>THE QUESTION </a:t>
          </a:r>
        </a:p>
        <a:p>
          <a:pPr lvl="0" algn="l" defTabSz="711200">
            <a:lnSpc>
              <a:spcPct val="90000"/>
            </a:lnSpc>
            <a:spcBef>
              <a:spcPct val="0"/>
            </a:spcBef>
            <a:spcAft>
              <a:spcPct val="35000"/>
            </a:spcAft>
          </a:pPr>
          <a:r>
            <a:rPr lang="en-US" sz="1600" kern="1200" dirty="0" smtClean="0"/>
            <a:t>WHAT WILL SET THE AGENDA IN THE FUTURE?</a:t>
          </a:r>
          <a:endParaRPr lang="en-US" sz="1600" kern="1200" dirty="0"/>
        </a:p>
      </dsp:txBody>
      <dsp:txXfrm>
        <a:off x="304800" y="2800960"/>
        <a:ext cx="4267200" cy="4723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68F273-2C51-0847-8B1B-DADFAED36FEC}">
      <dsp:nvSpPr>
        <dsp:cNvPr id="0" name=""/>
        <dsp:cNvSpPr/>
      </dsp:nvSpPr>
      <dsp:spPr>
        <a:xfrm rot="5400000">
          <a:off x="3621405" y="-1293891"/>
          <a:ext cx="1047750" cy="390144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There used to be regular meetings with all the </a:t>
          </a:r>
          <a:r>
            <a:rPr lang="en-US" sz="1600" kern="1200" dirty="0" err="1" smtClean="0"/>
            <a:t>neighbouring</a:t>
          </a:r>
          <a:r>
            <a:rPr lang="en-US" sz="1600" kern="1200" dirty="0" smtClean="0"/>
            <a:t> communes before and during the construction ….. this stopped once CERN no longer needed the support and goodwill…</a:t>
          </a:r>
          <a:r>
            <a:rPr lang="en-US" sz="1400" kern="1200" dirty="0" smtClean="0"/>
            <a:t>…..</a:t>
          </a:r>
          <a:endParaRPr lang="en-US" sz="1400" kern="1200" dirty="0"/>
        </a:p>
      </dsp:txBody>
      <dsp:txXfrm rot="5400000">
        <a:off x="3621405" y="-1293891"/>
        <a:ext cx="1047750" cy="3901440"/>
      </dsp:txXfrm>
    </dsp:sp>
    <dsp:sp modelId="{397BCD84-6F05-B24A-B168-8089B24CF476}">
      <dsp:nvSpPr>
        <dsp:cNvPr id="0" name=""/>
        <dsp:cNvSpPr/>
      </dsp:nvSpPr>
      <dsp:spPr>
        <a:xfrm>
          <a:off x="0" y="1984"/>
          <a:ext cx="2194560" cy="1309687"/>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err="1" smtClean="0"/>
            <a:t>Neighbours</a:t>
          </a:r>
          <a:endParaRPr lang="en-US" sz="2400" kern="1200" dirty="0"/>
        </a:p>
      </dsp:txBody>
      <dsp:txXfrm>
        <a:off x="0" y="1984"/>
        <a:ext cx="2194560" cy="1309687"/>
      </dsp:txXfrm>
    </dsp:sp>
    <dsp:sp modelId="{6941F0D7-B964-3142-8670-0D523BD9CF8A}">
      <dsp:nvSpPr>
        <dsp:cNvPr id="0" name=""/>
        <dsp:cNvSpPr/>
      </dsp:nvSpPr>
      <dsp:spPr>
        <a:xfrm rot="5400000">
          <a:off x="3621405" y="81279"/>
          <a:ext cx="1047750" cy="390144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114300" lvl="1" indent="-114300" algn="l" defTabSz="622300">
            <a:lnSpc>
              <a:spcPct val="90000"/>
            </a:lnSpc>
            <a:spcBef>
              <a:spcPct val="0"/>
            </a:spcBef>
            <a:spcAft>
              <a:spcPct val="15000"/>
            </a:spcAft>
            <a:buChar char="••"/>
          </a:pPr>
          <a:endParaRPr lang="en-US" sz="1400" kern="1200" dirty="0"/>
        </a:p>
        <a:p>
          <a:pPr marL="171450" lvl="1" indent="-171450" algn="l" defTabSz="711200">
            <a:lnSpc>
              <a:spcPct val="90000"/>
            </a:lnSpc>
            <a:spcBef>
              <a:spcPct val="0"/>
            </a:spcBef>
            <a:spcAft>
              <a:spcPct val="15000"/>
            </a:spcAft>
            <a:buChar char="••"/>
          </a:pPr>
          <a:r>
            <a:rPr lang="en-US" sz="1600" kern="1200" dirty="0" smtClean="0"/>
            <a:t>Most important: politicians …….. communications must be both – direct (lobbying, events, reception) and indirect, via the general public (also schools)</a:t>
          </a:r>
          <a:endParaRPr lang="en-US" sz="1600" kern="1200" dirty="0"/>
        </a:p>
        <a:p>
          <a:pPr marL="171450" lvl="1" indent="-171450" algn="l" defTabSz="711200">
            <a:lnSpc>
              <a:spcPct val="90000"/>
            </a:lnSpc>
            <a:spcBef>
              <a:spcPct val="0"/>
            </a:spcBef>
            <a:spcAft>
              <a:spcPct val="15000"/>
            </a:spcAft>
            <a:buChar char="••"/>
          </a:pPr>
          <a:endParaRPr lang="en-US" sz="1600" kern="1200" dirty="0"/>
        </a:p>
      </dsp:txBody>
      <dsp:txXfrm rot="5400000">
        <a:off x="3621405" y="81279"/>
        <a:ext cx="1047750" cy="3901440"/>
      </dsp:txXfrm>
    </dsp:sp>
    <dsp:sp modelId="{3F460606-A33E-B44F-ADCA-41604D82D131}">
      <dsp:nvSpPr>
        <dsp:cNvPr id="0" name=""/>
        <dsp:cNvSpPr/>
      </dsp:nvSpPr>
      <dsp:spPr>
        <a:xfrm>
          <a:off x="0" y="1383927"/>
          <a:ext cx="2194560" cy="1309687"/>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err="1" smtClean="0"/>
            <a:t>Neighours</a:t>
          </a:r>
          <a:endParaRPr lang="en-US" sz="2400" kern="1200" dirty="0"/>
        </a:p>
      </dsp:txBody>
      <dsp:txXfrm>
        <a:off x="0" y="1383927"/>
        <a:ext cx="2194560" cy="1309687"/>
      </dsp:txXfrm>
    </dsp:sp>
    <dsp:sp modelId="{2E3C549F-E89B-AE42-9C0B-F3F1A3E10C91}">
      <dsp:nvSpPr>
        <dsp:cNvPr id="0" name=""/>
        <dsp:cNvSpPr/>
      </dsp:nvSpPr>
      <dsp:spPr>
        <a:xfrm rot="5400000">
          <a:off x="3621405" y="1456451"/>
          <a:ext cx="1047750" cy="390144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 All target audiences are important …. CERN is working on improving the knowledge of the civil society ….these days the “N” of CERN requires explanations</a:t>
          </a:r>
          <a:endParaRPr lang="en-US" sz="1600" kern="1200" dirty="0"/>
        </a:p>
      </dsp:txBody>
      <dsp:txXfrm rot="5400000">
        <a:off x="3621405" y="1456451"/>
        <a:ext cx="1047750" cy="3901440"/>
      </dsp:txXfrm>
    </dsp:sp>
    <dsp:sp modelId="{B3E04124-74F1-9141-A6D4-40E8DBB07367}">
      <dsp:nvSpPr>
        <dsp:cNvPr id="0" name=""/>
        <dsp:cNvSpPr/>
      </dsp:nvSpPr>
      <dsp:spPr>
        <a:xfrm>
          <a:off x="0" y="2752328"/>
          <a:ext cx="2194560" cy="1309687"/>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Networks</a:t>
          </a:r>
          <a:endParaRPr lang="en-US" sz="2400" kern="1200" dirty="0"/>
        </a:p>
      </dsp:txBody>
      <dsp:txXfrm>
        <a:off x="0" y="2752328"/>
        <a:ext cx="2194560" cy="130968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AA4FC2-C640-F043-8C90-23778EB5AC69}">
      <dsp:nvSpPr>
        <dsp:cNvPr id="0" name=""/>
        <dsp:cNvSpPr/>
      </dsp:nvSpPr>
      <dsp:spPr>
        <a:xfrm rot="5400000">
          <a:off x="4629760" y="-1703616"/>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We bring the science to people – not the place for crazy scientists</a:t>
          </a:r>
          <a:endParaRPr lang="en-US" sz="1600" kern="1200" dirty="0"/>
        </a:p>
        <a:p>
          <a:pPr marL="171450" lvl="1" indent="-171450" algn="l" defTabSz="711200">
            <a:lnSpc>
              <a:spcPct val="90000"/>
            </a:lnSpc>
            <a:spcBef>
              <a:spcPct val="0"/>
            </a:spcBef>
            <a:spcAft>
              <a:spcPct val="15000"/>
            </a:spcAft>
            <a:buChar char="••"/>
          </a:pPr>
          <a:r>
            <a:rPr lang="en-US" sz="1600" kern="1200" dirty="0" smtClean="0"/>
            <a:t>There are perceptions that CERN is a game park for scientists</a:t>
          </a:r>
          <a:endParaRPr lang="en-US" sz="1600" kern="1200" dirty="0"/>
        </a:p>
        <a:p>
          <a:pPr marL="171450" lvl="1" indent="-171450" algn="l" defTabSz="711200">
            <a:lnSpc>
              <a:spcPct val="90000"/>
            </a:lnSpc>
            <a:spcBef>
              <a:spcPct val="0"/>
            </a:spcBef>
            <a:spcAft>
              <a:spcPct val="15000"/>
            </a:spcAft>
            <a:buChar char="••"/>
          </a:pPr>
          <a:r>
            <a:rPr lang="en-US" sz="1600" kern="1200" dirty="0" smtClean="0"/>
            <a:t>The “nuclear” in the name causes problems</a:t>
          </a:r>
          <a:endParaRPr lang="en-US" sz="1600" kern="1200" dirty="0"/>
        </a:p>
      </dsp:txBody>
      <dsp:txXfrm rot="5400000">
        <a:off x="4629760" y="-1703616"/>
        <a:ext cx="1213213" cy="4928345"/>
      </dsp:txXfrm>
    </dsp:sp>
    <dsp:sp modelId="{63DE3759-6478-A343-9C6B-B7E9D277D338}">
      <dsp:nvSpPr>
        <dsp:cNvPr id="0" name=""/>
        <dsp:cNvSpPr/>
      </dsp:nvSpPr>
      <dsp:spPr>
        <a:xfrm>
          <a:off x="0" y="2297"/>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Extended</a:t>
          </a:r>
          <a:br>
            <a:rPr lang="en-US" sz="2800" kern="1200" dirty="0" smtClean="0"/>
          </a:br>
          <a:r>
            <a:rPr lang="en-US" sz="2800" kern="1200" dirty="0" smtClean="0"/>
            <a:t>Directorate</a:t>
          </a:r>
          <a:endParaRPr lang="en-US" sz="2800" kern="1200" dirty="0"/>
        </a:p>
      </dsp:txBody>
      <dsp:txXfrm>
        <a:off x="0" y="2297"/>
        <a:ext cx="2772194" cy="1516516"/>
      </dsp:txXfrm>
    </dsp:sp>
    <dsp:sp modelId="{75801831-35D2-7E43-8098-EEC7675C6CF3}">
      <dsp:nvSpPr>
        <dsp:cNvPr id="0" name=""/>
        <dsp:cNvSpPr/>
      </dsp:nvSpPr>
      <dsp:spPr>
        <a:xfrm rot="5400000">
          <a:off x="4629760" y="-111274"/>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It paid off its investments</a:t>
          </a:r>
          <a:endParaRPr lang="en-US" sz="1700" kern="1200" dirty="0"/>
        </a:p>
        <a:p>
          <a:pPr marL="171450" lvl="1" indent="-171450" algn="l" defTabSz="755650">
            <a:lnSpc>
              <a:spcPct val="90000"/>
            </a:lnSpc>
            <a:spcBef>
              <a:spcPct val="0"/>
            </a:spcBef>
            <a:spcAft>
              <a:spcPct val="15000"/>
            </a:spcAft>
            <a:buChar char="••"/>
          </a:pPr>
          <a:r>
            <a:rPr lang="en-US" sz="1700" kern="1200" dirty="0" smtClean="0"/>
            <a:t>CERN is a benchmark for any international project</a:t>
          </a:r>
          <a:endParaRPr lang="en-US" sz="1700" kern="1200" dirty="0"/>
        </a:p>
        <a:p>
          <a:pPr marL="171450" lvl="1" indent="-171450" algn="l" defTabSz="755650">
            <a:lnSpc>
              <a:spcPct val="90000"/>
            </a:lnSpc>
            <a:spcBef>
              <a:spcPct val="0"/>
            </a:spcBef>
            <a:spcAft>
              <a:spcPct val="15000"/>
            </a:spcAft>
            <a:buChar char="••"/>
          </a:pPr>
          <a:r>
            <a:rPr lang="en-US" sz="1700" kern="1200" dirty="0" smtClean="0"/>
            <a:t>Reputation is dependent on headlines – good or bad</a:t>
          </a:r>
          <a:endParaRPr lang="en-US" sz="1700" kern="1200" dirty="0"/>
        </a:p>
      </dsp:txBody>
      <dsp:txXfrm rot="5400000">
        <a:off x="4629760" y="-111274"/>
        <a:ext cx="1213213" cy="4928345"/>
      </dsp:txXfrm>
    </dsp:sp>
    <dsp:sp modelId="{0B66088C-AA70-9744-93E2-8FD6C86EB56D}">
      <dsp:nvSpPr>
        <dsp:cNvPr id="0" name=""/>
        <dsp:cNvSpPr/>
      </dsp:nvSpPr>
      <dsp:spPr>
        <a:xfrm>
          <a:off x="0" y="1594639"/>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Council Members</a:t>
          </a:r>
          <a:endParaRPr lang="en-US" sz="2800" kern="1200" dirty="0"/>
        </a:p>
      </dsp:txBody>
      <dsp:txXfrm>
        <a:off x="0" y="1594639"/>
        <a:ext cx="2772194" cy="1516516"/>
      </dsp:txXfrm>
    </dsp:sp>
    <dsp:sp modelId="{AB486AE4-B9EE-FC4D-AA7B-4D106DB53AA8}">
      <dsp:nvSpPr>
        <dsp:cNvPr id="0" name=""/>
        <dsp:cNvSpPr/>
      </dsp:nvSpPr>
      <dsp:spPr>
        <a:xfrm rot="5400000">
          <a:off x="4629760" y="1481067"/>
          <a:ext cx="1213213" cy="492834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www invention should be exploited</a:t>
          </a:r>
          <a:endParaRPr lang="en-US" sz="1600" kern="1200" dirty="0"/>
        </a:p>
        <a:p>
          <a:pPr marL="171450" lvl="1" indent="-171450" algn="l" defTabSz="711200">
            <a:lnSpc>
              <a:spcPct val="90000"/>
            </a:lnSpc>
            <a:spcBef>
              <a:spcPct val="0"/>
            </a:spcBef>
            <a:spcAft>
              <a:spcPct val="15000"/>
            </a:spcAft>
            <a:buChar char="••"/>
          </a:pPr>
          <a:r>
            <a:rPr lang="en-US" sz="1600" kern="1200" dirty="0" smtClean="0"/>
            <a:t>Overall the reputation is positive and related to exciting research</a:t>
          </a:r>
          <a:endParaRPr lang="en-US" sz="1600" kern="1200" dirty="0"/>
        </a:p>
        <a:p>
          <a:pPr marL="171450" lvl="1" indent="-171450" algn="l" defTabSz="711200">
            <a:lnSpc>
              <a:spcPct val="90000"/>
            </a:lnSpc>
            <a:spcBef>
              <a:spcPct val="0"/>
            </a:spcBef>
            <a:spcAft>
              <a:spcPct val="15000"/>
            </a:spcAft>
            <a:buChar char="••"/>
          </a:pPr>
          <a:r>
            <a:rPr lang="en-US" sz="1600" kern="1200" dirty="0" smtClean="0"/>
            <a:t>But…. skepticism about science in general and nuclear research specifically</a:t>
          </a:r>
          <a:endParaRPr lang="en-US" sz="1600" kern="1200" dirty="0"/>
        </a:p>
      </dsp:txBody>
      <dsp:txXfrm rot="5400000">
        <a:off x="4629760" y="1481067"/>
        <a:ext cx="1213213" cy="4928345"/>
      </dsp:txXfrm>
    </dsp:sp>
    <dsp:sp modelId="{A590C9CB-FB83-5941-9D7D-9AC075A3E776}">
      <dsp:nvSpPr>
        <dsp:cNvPr id="0" name=""/>
        <dsp:cNvSpPr/>
      </dsp:nvSpPr>
      <dsp:spPr>
        <a:xfrm>
          <a:off x="0" y="3186981"/>
          <a:ext cx="2772194" cy="1516516"/>
        </a:xfrm>
        <a:prstGeom prst="roundRect">
          <a:avLst/>
        </a:prstGeom>
        <a:solidFill>
          <a:srgbClr val="31489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Media</a:t>
          </a:r>
          <a:endParaRPr lang="en-US" sz="2800" kern="1200" dirty="0"/>
        </a:p>
      </dsp:txBody>
      <dsp:txXfrm>
        <a:off x="0" y="3186981"/>
        <a:ext cx="2772194" cy="151651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A76E5B-86C4-45EB-BE02-AB7F19FB664D}" type="datetimeFigureOut">
              <a:rPr lang="en-US" smtClean="0"/>
              <a:pPr/>
              <a:t>5/5/11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A0B434-6081-49C7-9956-BDB419B7E9E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F3B8FC9-6549-9544-BABC-CAF34EF18E5E}" type="slidenum">
              <a:rPr lang="en-US">
                <a:solidFill>
                  <a:prstClr val="black"/>
                </a:solidFill>
              </a:rPr>
              <a:pPr/>
              <a:t>12</a:t>
            </a:fld>
            <a:endParaRPr lang="en-US">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1D15AE9B-542B-BB4D-8A84-DD9FC8169210}" type="slidenum">
              <a:rPr lang="en-US">
                <a:solidFill>
                  <a:prstClr val="black"/>
                </a:solidFill>
              </a:rPr>
              <a:pPr/>
              <a:t>13</a:t>
            </a:fld>
            <a:endParaRPr lang="en-US">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r>
              <a:rPr lang="en-GB">
                <a:latin typeface="Times New Roman" charset="0"/>
                <a:ea typeface="ＭＳ Ｐゴシック" charset="-128"/>
                <a:cs typeface="ＭＳ Ｐゴシック" charset="-128"/>
              </a:rPr>
              <a:t>CERN’s communication landscape is rather complex. Within the laboratory, we have no fewer than seven entities involved in communication, each with their own agenda to push.</a:t>
            </a:r>
          </a:p>
          <a:p>
            <a:endParaRPr lang="en-GB">
              <a:latin typeface="Times New Roman" charset="0"/>
              <a:ea typeface="ＭＳ Ｐゴシック" charset="-128"/>
              <a:cs typeface="ＭＳ Ｐゴシック" charset="-128"/>
            </a:endParaRPr>
          </a:p>
          <a:p>
            <a:r>
              <a:rPr lang="en-GB">
                <a:latin typeface="Times New Roman" charset="0"/>
                <a:ea typeface="ＭＳ Ｐゴシック" charset="-128"/>
                <a:cs typeface="ＭＳ Ｐゴシック" charset="-128"/>
              </a:rPr>
              <a:t>There is the communication group, which I head, the Education group, which was spun out of my group this year, there is a communications team in the IT department, largely related to and funded by EU initiatives, and there are the four major LHC experiments.</a:t>
            </a:r>
          </a:p>
          <a:p>
            <a:endParaRPr lang="en-GB">
              <a:latin typeface="Times New Roman" charset="0"/>
              <a:ea typeface="ＭＳ Ｐゴシック" charset="-128"/>
              <a:cs typeface="ＭＳ Ｐゴシック" charset="-128"/>
            </a:endParaRPr>
          </a:p>
          <a:p>
            <a:r>
              <a:rPr lang="en-GB">
                <a:latin typeface="Times New Roman" charset="0"/>
                <a:ea typeface="ＭＳ Ｐゴシック" charset="-128"/>
                <a:cs typeface="ＭＳ Ｐゴシック" charset="-128"/>
              </a:rPr>
              <a:t>We are an international organisation with 20 member states, six observer nations, 85 nationalities represented, and 500 collaborating institutions.</a:t>
            </a:r>
          </a:p>
          <a:p>
            <a:endParaRPr lang="en-GB">
              <a:latin typeface="Times New Roman" charset="0"/>
              <a:ea typeface="ＭＳ Ｐゴシック" charset="-128"/>
              <a:cs typeface="ＭＳ Ｐゴシック" charset="-128"/>
            </a:endParaRPr>
          </a:p>
          <a:p>
            <a:r>
              <a:rPr lang="en-GB">
                <a:latin typeface="Times New Roman" charset="0"/>
                <a:ea typeface="ＭＳ Ｐゴシック" charset="-128"/>
                <a:cs typeface="ＭＳ Ｐゴシック" charset="-128"/>
              </a:rPr>
              <a:t>We are well networked through bodies like the European Particle Physics Outreach group, originally conceived by Frank Close as a sort of self-help network for particle physicists in Europe, and the Interaction collaboration of communications officers from particle physics labs.</a:t>
            </a:r>
          </a:p>
          <a:p>
            <a:endParaRPr lang="en-GB">
              <a:latin typeface="Times New Roman" charset="0"/>
              <a:ea typeface="ＭＳ Ｐゴシック" charset="-128"/>
              <a:cs typeface="ＭＳ Ｐゴシック" charset="-128"/>
            </a:endParaRPr>
          </a:p>
          <a:p>
            <a:r>
              <a:rPr lang="en-GB">
                <a:latin typeface="Times New Roman" charset="0"/>
                <a:ea typeface="ＭＳ Ｐゴシック" charset="-128"/>
                <a:cs typeface="ＭＳ Ｐゴシック" charset="-128"/>
              </a:rPr>
              <a:t>Finally, we have to be aware that LHC is not the only show in town, and that there is a substantial community of our colleagues involved in promoting a future linear collider.</a:t>
            </a:r>
          </a:p>
          <a:p>
            <a:endParaRPr lang="en-US">
              <a:latin typeface="Arial" charset="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4C445E6-4040-DD4A-98D8-D7948800F5CA}" type="slidenum">
              <a:rPr lang="en-US">
                <a:solidFill>
                  <a:prstClr val="black"/>
                </a:solidFill>
              </a:rPr>
              <a:pPr/>
              <a:t>14</a:t>
            </a:fld>
            <a:endParaRPr lang="en-US">
              <a:solidFill>
                <a:prstClr val="black"/>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C0BBDA0-6957-1A42-A7B2-4143697721F6}" type="slidenum">
              <a:rPr lang="en-US">
                <a:solidFill>
                  <a:prstClr val="black"/>
                </a:solidFill>
              </a:rPr>
              <a:pPr/>
              <a:t>15</a:t>
            </a:fld>
            <a:endParaRPr lang="en-US">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AB92F37-B3FB-6944-976B-29D29C9545D5}" type="slidenum">
              <a:rPr lang="en-US">
                <a:solidFill>
                  <a:prstClr val="black"/>
                </a:solidFill>
              </a:rPr>
              <a:pPr/>
              <a:t>16</a:t>
            </a:fld>
            <a:endParaRPr lang="en-US">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EEDCAAE-DD69-5546-AA04-239D58A08FC7}" type="slidenum">
              <a:rPr lang="en-US">
                <a:solidFill>
                  <a:prstClr val="black"/>
                </a:solidFill>
              </a:rPr>
              <a:pPr/>
              <a:t>17</a:t>
            </a:fld>
            <a:endParaRPr lang="en-US">
              <a:solidFill>
                <a:prstClr val="black"/>
              </a:solidFill>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A2F095D-DF82-1845-A41F-A91C7AD21829}" type="slidenum">
              <a:rPr lang="en-US">
                <a:solidFill>
                  <a:prstClr val="black"/>
                </a:solidFill>
              </a:rPr>
              <a:pPr/>
              <a:t>18</a:t>
            </a:fld>
            <a:endParaRPr lang="en-US">
              <a:solidFill>
                <a:prstClr val="black"/>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6FE6F2EB-3DD6-A845-87AE-63244CFDAE42}" type="slidenum">
              <a:rPr lang="en-US">
                <a:solidFill>
                  <a:prstClr val="black"/>
                </a:solidFill>
              </a:rPr>
              <a:pPr/>
              <a:t>19</a:t>
            </a:fld>
            <a:endParaRPr lang="en-US">
              <a:solidFill>
                <a:prstClr val="black"/>
              </a:solidFill>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392A1CC-1CD0-7F48-8618-46E0880C1A92}" type="slidenum">
              <a:rPr lang="en-US">
                <a:solidFill>
                  <a:prstClr val="black"/>
                </a:solidFill>
              </a:rPr>
              <a:pPr/>
              <a:t>20</a:t>
            </a:fld>
            <a:endParaRPr lang="en-US">
              <a:solidFill>
                <a:prstClr val="black"/>
              </a:solidFill>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nb-NO">
              <a:latin typeface="Arial" charset="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800B38-31FC-4670-AAA4-800DFFA38789}" type="slidenum">
              <a:rPr lang="nb-NO" smtClean="0"/>
              <a:pPr/>
              <a:t>33</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43374862"/>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800B38-31FC-4670-AAA4-800DFFA38789}" type="slidenum">
              <a:rPr lang="nb-NO" smtClean="0"/>
              <a:pPr/>
              <a:t>49</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4337486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A0B434-6081-49C7-9956-BDB419B7E9E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18883B-235B-194B-8C89-3CC46538A52D}" type="datetimeFigureOut">
              <a:rPr lang="en-US" smtClean="0"/>
              <a:pPr/>
              <a:t>5/5/11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16A46-2014-7540-9AE9-857B036BA870}" type="slidenum">
              <a:rPr lang="en-US" smtClean="0"/>
              <a:pPr/>
              <a:t>‹#›</a:t>
            </a:fld>
            <a:endParaRPr lang="en-US"/>
          </a:p>
        </p:txBody>
      </p:sp>
      <p:pic>
        <p:nvPicPr>
          <p:cNvPr id="7" name="Picture 6" descr="Blue-banner"/>
          <p:cNvPicPr>
            <a:picLocks noChangeAspect="1" noChangeArrowheads="1"/>
          </p:cNvPicPr>
          <p:nvPr userDrawn="1"/>
        </p:nvPicPr>
        <p:blipFill>
          <a:blip r:embed="rId2"/>
          <a:srcRect/>
          <a:stretch>
            <a:fillRect/>
          </a:stretch>
        </p:blipFill>
        <p:spPr bwMode="auto">
          <a:xfrm>
            <a:off x="-1588" y="0"/>
            <a:ext cx="9145588" cy="1927225"/>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18883B-235B-194B-8C89-3CC46538A52D}" type="datetimeFigureOut">
              <a:rPr lang="en-US" smtClean="0"/>
              <a:pPr/>
              <a:t>5/5/11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16A46-2014-7540-9AE9-857B036BA8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78000"/>
            <a:ext cx="4038600" cy="3948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178000"/>
            <a:ext cx="4038600" cy="3948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6018883B-235B-194B-8C89-3CC46538A52D}" type="datetimeFigureOut">
              <a:rPr lang="en-US" smtClean="0"/>
              <a:pPr/>
              <a:t>5/5/11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16A46-2014-7540-9AE9-857B036BA8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178000"/>
            <a:ext cx="4040188" cy="639762"/>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817762"/>
            <a:ext cx="4040188" cy="33084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178000"/>
            <a:ext cx="4041775" cy="639762"/>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817763"/>
            <a:ext cx="4041775" cy="3308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6018883B-235B-194B-8C89-3CC46538A52D}" type="datetimeFigureOut">
              <a:rPr lang="en-US" smtClean="0"/>
              <a:pPr/>
              <a:t>5/5/11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816A46-2014-7540-9AE9-857B036BA8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cSld name="1_Title Slide">
    <p:spTree>
      <p:nvGrpSpPr>
        <p:cNvPr id="1" name=""/>
        <p:cNvGrpSpPr/>
        <p:nvPr/>
      </p:nvGrpSpPr>
      <p:grpSpPr>
        <a:xfrm>
          <a:off x="0" y="0"/>
          <a:ext cx="0" cy="0"/>
          <a:chOff x="0" y="0"/>
          <a:chExt cx="0" cy="0"/>
        </a:xfrm>
      </p:grpSpPr>
      <p:pic>
        <p:nvPicPr>
          <p:cNvPr id="3" name="Picture 7" descr="banner-bleu"/>
          <p:cNvPicPr>
            <a:picLocks noChangeAspect="1" noChangeArrowheads="1"/>
          </p:cNvPicPr>
          <p:nvPr/>
        </p:nvPicPr>
        <p:blipFill>
          <a:blip r:embed="rId2"/>
          <a:srcRect/>
          <a:stretch>
            <a:fillRect/>
          </a:stretch>
        </p:blipFill>
        <p:spPr bwMode="auto">
          <a:xfrm>
            <a:off x="0" y="0"/>
            <a:ext cx="9144000" cy="866775"/>
          </a:xfrm>
          <a:prstGeom prst="rect">
            <a:avLst/>
          </a:prstGeom>
          <a:noFill/>
          <a:ln w="9525">
            <a:noFill/>
            <a:miter lim="800000"/>
            <a:headEnd/>
            <a:tailEnd/>
          </a:ln>
        </p:spPr>
      </p:pic>
      <p:sp>
        <p:nvSpPr>
          <p:cNvPr id="27650" name="Rectangle 2"/>
          <p:cNvSpPr>
            <a:spLocks noGrp="1" noChangeArrowheads="1"/>
          </p:cNvSpPr>
          <p:nvPr>
            <p:ph type="subTitle" idx="1"/>
          </p:nvPr>
        </p:nvSpPr>
        <p:spPr>
          <a:xfrm>
            <a:off x="1371600" y="3886200"/>
            <a:ext cx="64008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4"/>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sldNum" sz="quarter" idx="12"/>
          </p:nvPr>
        </p:nvSpPr>
        <p:spPr/>
        <p:txBody>
          <a:bodyPr/>
          <a:lstStyle>
            <a:lvl1pPr>
              <a:defRPr/>
            </a:lvl1pPr>
          </a:lstStyle>
          <a:p>
            <a:pPr>
              <a:defRPr/>
            </a:pPr>
            <a:fld id="{2CFE81C4-0F7D-014B-B949-A078DA39B076}" type="slidenum">
              <a:rPr lang="en-US">
                <a:solidFill>
                  <a:srgbClr val="FFFFFF"/>
                </a:solidFill>
              </a:rPr>
              <a:pPr>
                <a:defRPr/>
              </a:pPr>
              <a:t>‹#›</a:t>
            </a:fld>
            <a:endParaRPr lang="en-US"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08746"/>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178000"/>
            <a:ext cx="8229600" cy="394376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18883B-235B-194B-8C89-3CC46538A52D}" type="datetimeFigureOut">
              <a:rPr lang="en-US" smtClean="0"/>
              <a:pPr/>
              <a:t>5/5/11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816A46-2014-7540-9AE9-857B036BA870}" type="slidenum">
              <a:rPr lang="en-US" smtClean="0"/>
              <a:pPr/>
              <a:t>‹#›</a:t>
            </a:fld>
            <a:endParaRPr lang="en-US"/>
          </a:p>
        </p:txBody>
      </p:sp>
      <p:pic>
        <p:nvPicPr>
          <p:cNvPr id="7" name="Picture 6" descr="Blue-banner"/>
          <p:cNvPicPr>
            <a:picLocks noChangeAspect="1" noChangeArrowheads="1"/>
          </p:cNvPicPr>
          <p:nvPr userDrawn="1"/>
        </p:nvPicPr>
        <p:blipFill>
          <a:blip r:embed="rId7"/>
          <a:srcRect b="56508"/>
          <a:stretch>
            <a:fillRect/>
          </a:stretch>
        </p:blipFill>
        <p:spPr bwMode="auto">
          <a:xfrm>
            <a:off x="-1588" y="0"/>
            <a:ext cx="9145588"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1" Type="http://schemas.openxmlformats.org/officeDocument/2006/relationships/image" Target="../media/image22.png"/><Relationship Id="rId12" Type="http://schemas.openxmlformats.org/officeDocument/2006/relationships/image" Target="../media/image23.png"/><Relationship Id="rId13" Type="http://schemas.openxmlformats.org/officeDocument/2006/relationships/image" Target="../media/image24.png"/><Relationship Id="rId14" Type="http://schemas.openxmlformats.org/officeDocument/2006/relationships/image" Target="../media/image25.png"/><Relationship Id="rId15"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0"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tif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33767"/>
            <a:ext cx="7772400" cy="1470025"/>
          </a:xfrm>
        </p:spPr>
        <p:txBody>
          <a:bodyPr/>
          <a:lstStyle/>
          <a:p>
            <a:r>
              <a:rPr lang="en-US" dirty="0" smtClean="0"/>
              <a:t>News from CERN</a:t>
            </a:r>
            <a:endParaRPr lang="en-US" dirty="0"/>
          </a:p>
        </p:txBody>
      </p:sp>
      <p:sp>
        <p:nvSpPr>
          <p:cNvPr id="3" name="Subtitle 2"/>
          <p:cNvSpPr>
            <a:spLocks noGrp="1"/>
          </p:cNvSpPr>
          <p:nvPr>
            <p:ph type="subTitle" idx="1"/>
          </p:nvPr>
        </p:nvSpPr>
        <p:spPr>
          <a:xfrm>
            <a:off x="1371600" y="3243850"/>
            <a:ext cx="6400800" cy="1019721"/>
          </a:xfrm>
        </p:spPr>
        <p:txBody>
          <a:bodyPr>
            <a:normAutofit lnSpcReduction="10000"/>
          </a:bodyPr>
          <a:lstStyle/>
          <a:p>
            <a:r>
              <a:rPr lang="en-US" dirty="0" smtClean="0"/>
              <a:t>James </a:t>
            </a:r>
            <a:r>
              <a:rPr lang="en-US" dirty="0" err="1" smtClean="0"/>
              <a:t>Gillies</a:t>
            </a:r>
            <a:r>
              <a:rPr lang="en-US" dirty="0" smtClean="0"/>
              <a:t>, EPPCN meeting, </a:t>
            </a:r>
            <a:r>
              <a:rPr lang="en-US" smtClean="0"/>
              <a:t>Oslo</a:t>
            </a:r>
            <a:r>
              <a:rPr lang="en-US" smtClean="0"/>
              <a:t> 5.5.2011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642200" y="937831"/>
            <a:ext cx="4127500" cy="5359400"/>
          </a:xfrm>
          <a:prstGeom prst="rect">
            <a:avLst/>
          </a:prstGeom>
          <a:ln>
            <a:solidFill>
              <a:srgbClr val="000000"/>
            </a:solidFill>
          </a:ln>
        </p:spPr>
      </p:pic>
      <p:sp>
        <p:nvSpPr>
          <p:cNvPr id="4" name="TextBox 3"/>
          <p:cNvSpPr txBox="1"/>
          <p:nvPr/>
        </p:nvSpPr>
        <p:spPr>
          <a:xfrm>
            <a:off x="0" y="6376930"/>
            <a:ext cx="9144000" cy="369332"/>
          </a:xfrm>
          <a:prstGeom prst="rect">
            <a:avLst/>
          </a:prstGeom>
          <a:noFill/>
        </p:spPr>
        <p:txBody>
          <a:bodyPr wrap="square" rtlCol="0">
            <a:spAutoFit/>
          </a:bodyPr>
          <a:lstStyle/>
          <a:p>
            <a:pPr algn="ctr"/>
            <a:r>
              <a:rPr lang="en-US" dirty="0" smtClean="0"/>
              <a:t>Available at: http://</a:t>
            </a:r>
            <a:r>
              <a:rPr lang="en-US" dirty="0" err="1" smtClean="0"/>
              <a:t>www.interactions.org/cms/?pid</a:t>
            </a:r>
            <a:r>
              <a:rPr lang="en-US" dirty="0" smtClean="0"/>
              <a:t>=1030732</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 y="2859226"/>
            <a:ext cx="9144001" cy="1143000"/>
          </a:xfrm>
        </p:spPr>
        <p:txBody>
          <a:bodyPr>
            <a:normAutofit/>
          </a:bodyPr>
          <a:lstStyle/>
          <a:p>
            <a:r>
              <a:rPr lang="en-US" dirty="0" smtClean="0"/>
              <a:t>New communication plan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19459" name="TextBox 4"/>
          <p:cNvSpPr txBox="1">
            <a:spLocks noChangeArrowheads="1"/>
          </p:cNvSpPr>
          <p:nvPr/>
        </p:nvSpPr>
        <p:spPr bwMode="auto">
          <a:xfrm>
            <a:off x="0" y="1219200"/>
            <a:ext cx="9144000" cy="646113"/>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3600">
                <a:solidFill>
                  <a:srgbClr val="000000"/>
                </a:solidFill>
                <a:latin typeface="Arial" charset="0"/>
              </a:rPr>
              <a:t>Why are we doing this now?</a:t>
            </a:r>
          </a:p>
        </p:txBody>
      </p:sp>
      <p:sp>
        <p:nvSpPr>
          <p:cNvPr id="19460" name="TextBox 4"/>
          <p:cNvSpPr txBox="1">
            <a:spLocks noChangeArrowheads="1"/>
          </p:cNvSpPr>
          <p:nvPr/>
        </p:nvSpPr>
        <p:spPr bwMode="auto">
          <a:xfrm>
            <a:off x="838200" y="2286000"/>
            <a:ext cx="7391400" cy="1200150"/>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2400" u="sng">
                <a:solidFill>
                  <a:srgbClr val="000000"/>
                </a:solidFill>
                <a:latin typeface="Arial" charset="0"/>
              </a:rPr>
              <a:t>CERN communication plans 2004-2010:</a:t>
            </a:r>
          </a:p>
          <a:p>
            <a:pPr eaLnBrk="0" fontAlgn="base" hangingPunct="0">
              <a:spcBef>
                <a:spcPct val="0"/>
              </a:spcBef>
              <a:spcAft>
                <a:spcPct val="0"/>
              </a:spcAft>
            </a:pPr>
            <a:endParaRPr lang="en-US" sz="2400">
              <a:solidFill>
                <a:srgbClr val="000000"/>
              </a:solidFill>
              <a:latin typeface="Arial" charset="0"/>
            </a:endParaRPr>
          </a:p>
          <a:p>
            <a:pPr eaLnBrk="0" fontAlgn="base" hangingPunct="0">
              <a:spcBef>
                <a:spcPct val="0"/>
              </a:spcBef>
              <a:spcAft>
                <a:spcPct val="0"/>
              </a:spcAft>
            </a:pPr>
            <a:r>
              <a:rPr lang="en-US" sz="2400">
                <a:solidFill>
                  <a:srgbClr val="000000"/>
                </a:solidFill>
                <a:latin typeface="Arial" charset="0"/>
              </a:rPr>
              <a:t>- Building visibility for CERN and the LHC</a:t>
            </a:r>
          </a:p>
        </p:txBody>
      </p:sp>
      <p:sp>
        <p:nvSpPr>
          <p:cNvPr id="19461" name="TextBox 4"/>
          <p:cNvSpPr txBox="1">
            <a:spLocks noChangeArrowheads="1"/>
          </p:cNvSpPr>
          <p:nvPr/>
        </p:nvSpPr>
        <p:spPr bwMode="auto">
          <a:xfrm>
            <a:off x="838200" y="3886200"/>
            <a:ext cx="7391400" cy="1200150"/>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2400" u="sng">
                <a:solidFill>
                  <a:srgbClr val="000000"/>
                </a:solidFill>
                <a:latin typeface="Arial" charset="0"/>
              </a:rPr>
              <a:t>CERN communication plan 2011-2016:</a:t>
            </a:r>
          </a:p>
          <a:p>
            <a:pPr eaLnBrk="0" fontAlgn="base" hangingPunct="0">
              <a:spcBef>
                <a:spcPct val="0"/>
              </a:spcBef>
              <a:spcAft>
                <a:spcPct val="0"/>
              </a:spcAft>
            </a:pPr>
            <a:endParaRPr lang="en-US" sz="2400">
              <a:solidFill>
                <a:srgbClr val="000000"/>
              </a:solidFill>
              <a:latin typeface="Arial" charset="0"/>
            </a:endParaRPr>
          </a:p>
          <a:p>
            <a:pPr eaLnBrk="0" fontAlgn="base" hangingPunct="0">
              <a:spcBef>
                <a:spcPct val="0"/>
              </a:spcBef>
              <a:spcAft>
                <a:spcPct val="0"/>
              </a:spcAft>
            </a:pPr>
            <a:r>
              <a:rPr lang="en-US" sz="2400">
                <a:solidFill>
                  <a:srgbClr val="000000"/>
                </a:solidFill>
                <a:latin typeface="Arial" charset="0"/>
              </a:rPr>
              <a:t>- Using our visibility to pass our key messages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bwMode="auto">
          <a:xfrm>
            <a:off x="685800" y="2286000"/>
            <a:ext cx="7772400" cy="1143000"/>
          </a:xfrm>
          <a:noFill/>
          <a:ln>
            <a:miter lim="800000"/>
            <a:headEnd/>
            <a:tailEnd/>
          </a:ln>
        </p:spPr>
        <p:txBody>
          <a:bodyPr wrap="square" lIns="91440" tIns="45720" rIns="91440" bIns="45720" numCol="1" anchor="t" anchorCtr="0" compatLnSpc="1">
            <a:prstTxWarp prst="textNoShape">
              <a:avLst/>
            </a:prstTxWarp>
            <a:normAutofit fontScale="90000"/>
          </a:bodyPr>
          <a:lstStyle/>
          <a:p>
            <a:r>
              <a:rPr lang="en-US"/>
              <a:t>CERN</a:t>
            </a:r>
            <a:r>
              <a:rPr lang="ja-JP" altLang="en-US"/>
              <a:t>’</a:t>
            </a:r>
            <a:r>
              <a:rPr lang="en-US" altLang="ja-JP"/>
              <a:t>s communication landscape</a:t>
            </a:r>
            <a:endParaRPr lang="en-US"/>
          </a:p>
        </p:txBody>
      </p:sp>
      <p:pic>
        <p:nvPicPr>
          <p:cNvPr id="21507" name="Picture 4"/>
          <p:cNvPicPr>
            <a:picLocks noChangeAspect="1" noChangeArrowheads="1"/>
          </p:cNvPicPr>
          <p:nvPr/>
        </p:nvPicPr>
        <p:blipFill>
          <a:blip r:embed="rId3"/>
          <a:srcRect t="7500" b="17499"/>
          <a:stretch>
            <a:fillRect/>
          </a:stretch>
        </p:blipFill>
        <p:spPr bwMode="auto">
          <a:xfrm>
            <a:off x="0" y="0"/>
            <a:ext cx="9144000" cy="6858000"/>
          </a:xfrm>
          <a:prstGeom prst="rect">
            <a:avLst/>
          </a:prstGeom>
          <a:noFill/>
          <a:ln w="9525">
            <a:noFill/>
            <a:miter lim="800000"/>
            <a:headEnd/>
            <a:tailEnd/>
          </a:ln>
        </p:spPr>
      </p:pic>
      <p:sp>
        <p:nvSpPr>
          <p:cNvPr id="2053" name="Text Box 5"/>
          <p:cNvSpPr txBox="1">
            <a:spLocks noChangeArrowheads="1"/>
          </p:cNvSpPr>
          <p:nvPr/>
        </p:nvSpPr>
        <p:spPr bwMode="auto">
          <a:xfrm>
            <a:off x="0" y="555625"/>
            <a:ext cx="9144000" cy="663575"/>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3600">
                <a:solidFill>
                  <a:srgbClr val="FFFFFF"/>
                </a:solidFill>
                <a:effectLst>
                  <a:outerShdw blurRad="38100" dist="38100" dir="2700000" algn="tl">
                    <a:srgbClr val="DDDDDD"/>
                  </a:outerShdw>
                </a:effectLst>
                <a:latin typeface="Geneva" charset="0"/>
              </a:rPr>
              <a:t>CERN</a:t>
            </a:r>
            <a:r>
              <a:rPr lang="ja-JP" altLang="en-US" sz="3600">
                <a:solidFill>
                  <a:srgbClr val="FFFFFF"/>
                </a:solidFill>
                <a:effectLst>
                  <a:outerShdw blurRad="38100" dist="38100" dir="2700000" algn="tl">
                    <a:srgbClr val="DDDDDD"/>
                  </a:outerShdw>
                </a:effectLst>
                <a:latin typeface="Geneva" charset="0"/>
              </a:rPr>
              <a:t>’</a:t>
            </a:r>
            <a:r>
              <a:rPr lang="en-US" altLang="ja-JP" sz="3600">
                <a:solidFill>
                  <a:srgbClr val="FFFFFF"/>
                </a:solidFill>
                <a:effectLst>
                  <a:outerShdw blurRad="38100" dist="38100" dir="2700000" algn="tl">
                    <a:srgbClr val="DDDDDD"/>
                  </a:outerShdw>
                </a:effectLst>
                <a:latin typeface="Geneva" charset="0"/>
              </a:rPr>
              <a:t>s Communication landscape</a:t>
            </a:r>
            <a:endParaRPr lang="en-US" sz="3600">
              <a:solidFill>
                <a:srgbClr val="FFFFFF"/>
              </a:solidFill>
              <a:effectLst>
                <a:outerShdw blurRad="38100" dist="38100" dir="2700000" algn="tl">
                  <a:srgbClr val="DDDDDD"/>
                </a:outerShdw>
              </a:effectLst>
              <a:latin typeface="Geneva" charset="0"/>
            </a:endParaRPr>
          </a:p>
        </p:txBody>
      </p:sp>
      <p:sp>
        <p:nvSpPr>
          <p:cNvPr id="2054" name="Text Box 6"/>
          <p:cNvSpPr txBox="1">
            <a:spLocks noChangeArrowheads="1"/>
          </p:cNvSpPr>
          <p:nvPr/>
        </p:nvSpPr>
        <p:spPr bwMode="auto">
          <a:xfrm>
            <a:off x="304800" y="1447800"/>
            <a:ext cx="34290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Communication group</a:t>
            </a:r>
            <a:endParaRPr lang="en-US" sz="2400">
              <a:solidFill>
                <a:srgbClr val="000000"/>
              </a:solidFill>
              <a:latin typeface="Arial" charset="0"/>
            </a:endParaRPr>
          </a:p>
        </p:txBody>
      </p:sp>
      <p:sp>
        <p:nvSpPr>
          <p:cNvPr id="2055" name="Rectangle 7"/>
          <p:cNvSpPr>
            <a:spLocks noChangeArrowheads="1"/>
          </p:cNvSpPr>
          <p:nvPr/>
        </p:nvSpPr>
        <p:spPr bwMode="auto">
          <a:xfrm>
            <a:off x="6019800" y="1447800"/>
            <a:ext cx="2403475" cy="457200"/>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defRPr/>
            </a:pPr>
            <a:r>
              <a:rPr lang="en-US" sz="2400">
                <a:solidFill>
                  <a:srgbClr val="FFFFFF"/>
                </a:solidFill>
                <a:effectLst>
                  <a:outerShdw blurRad="38100" dist="38100" dir="2700000" algn="tl">
                    <a:srgbClr val="DDDDDD"/>
                  </a:outerShdw>
                </a:effectLst>
                <a:latin typeface="Arial" charset="0"/>
              </a:rPr>
              <a:t>Education group</a:t>
            </a:r>
            <a:endParaRPr lang="en-US" sz="2400">
              <a:solidFill>
                <a:srgbClr val="000000"/>
              </a:solidFill>
              <a:latin typeface="Arial" charset="0"/>
            </a:endParaRPr>
          </a:p>
        </p:txBody>
      </p:sp>
      <p:sp>
        <p:nvSpPr>
          <p:cNvPr id="2057" name="Text Box 9"/>
          <p:cNvSpPr txBox="1">
            <a:spLocks noChangeArrowheads="1"/>
          </p:cNvSpPr>
          <p:nvPr/>
        </p:nvSpPr>
        <p:spPr bwMode="auto">
          <a:xfrm>
            <a:off x="381000" y="2286000"/>
            <a:ext cx="35052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IT communications team</a:t>
            </a:r>
          </a:p>
        </p:txBody>
      </p:sp>
      <p:sp>
        <p:nvSpPr>
          <p:cNvPr id="2058" name="Text Box 10"/>
          <p:cNvSpPr txBox="1">
            <a:spLocks noChangeArrowheads="1"/>
          </p:cNvSpPr>
          <p:nvPr/>
        </p:nvSpPr>
        <p:spPr bwMode="auto">
          <a:xfrm>
            <a:off x="5486400" y="2286000"/>
            <a:ext cx="26670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Four Experiments</a:t>
            </a:r>
            <a:endParaRPr lang="en-US" sz="2400">
              <a:solidFill>
                <a:srgbClr val="000000"/>
              </a:solidFill>
              <a:latin typeface="Arial" charset="0"/>
            </a:endParaRPr>
          </a:p>
        </p:txBody>
      </p:sp>
      <p:sp>
        <p:nvSpPr>
          <p:cNvPr id="2059" name="Text Box 11"/>
          <p:cNvSpPr txBox="1">
            <a:spLocks noChangeArrowheads="1"/>
          </p:cNvSpPr>
          <p:nvPr/>
        </p:nvSpPr>
        <p:spPr bwMode="auto">
          <a:xfrm>
            <a:off x="3352800" y="2971800"/>
            <a:ext cx="28194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dirty="0">
                <a:solidFill>
                  <a:srgbClr val="FFFFFF"/>
                </a:solidFill>
                <a:effectLst>
                  <a:outerShdw blurRad="38100" dist="38100" dir="2700000" algn="tl">
                    <a:srgbClr val="DDDDDD"/>
                  </a:outerShdw>
                </a:effectLst>
                <a:latin typeface="Arial" charset="0"/>
              </a:rPr>
              <a:t>20 member states</a:t>
            </a:r>
            <a:endParaRPr lang="en-US" sz="2400" dirty="0">
              <a:solidFill>
                <a:srgbClr val="000000"/>
              </a:solidFill>
              <a:latin typeface="Arial" charset="0"/>
            </a:endParaRPr>
          </a:p>
        </p:txBody>
      </p:sp>
      <p:sp>
        <p:nvSpPr>
          <p:cNvPr id="2061" name="Text Box 13"/>
          <p:cNvSpPr txBox="1">
            <a:spLocks noChangeArrowheads="1"/>
          </p:cNvSpPr>
          <p:nvPr/>
        </p:nvSpPr>
        <p:spPr bwMode="auto">
          <a:xfrm>
            <a:off x="5943600" y="3962400"/>
            <a:ext cx="2667000" cy="461963"/>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dirty="0">
                <a:solidFill>
                  <a:srgbClr val="FFFFFF"/>
                </a:solidFill>
                <a:effectLst>
                  <a:outerShdw blurRad="38100" dist="38100" dir="2700000" algn="tl">
                    <a:srgbClr val="DDDDDD"/>
                  </a:outerShdw>
                </a:effectLst>
                <a:latin typeface="Arial" charset="0"/>
              </a:rPr>
              <a:t>100 nationalities</a:t>
            </a:r>
          </a:p>
        </p:txBody>
      </p:sp>
      <p:sp>
        <p:nvSpPr>
          <p:cNvPr id="2062" name="Text Box 14"/>
          <p:cNvSpPr txBox="1">
            <a:spLocks noGrp="1" noChangeArrowheads="1"/>
          </p:cNvSpPr>
          <p:nvPr>
            <p:ph type="subTitle" idx="1"/>
          </p:nvPr>
        </p:nvSpPr>
        <p:spPr>
          <a:xfrm>
            <a:off x="914400" y="4038600"/>
            <a:ext cx="2819400" cy="457200"/>
          </a:xfrm>
        </p:spPr>
        <p:txBody>
          <a:bodyPr/>
          <a:lstStyle/>
          <a:p>
            <a:pPr algn="l">
              <a:spcBef>
                <a:spcPct val="0"/>
              </a:spcBef>
              <a:defRPr/>
            </a:pPr>
            <a:r>
              <a:rPr lang="en-US" sz="2400" dirty="0">
                <a:solidFill>
                  <a:schemeClr val="bg1"/>
                </a:solidFill>
                <a:effectLst>
                  <a:outerShdw blurRad="38100" dist="38100" dir="2700000" algn="tl">
                    <a:srgbClr val="DDDDDD"/>
                  </a:outerShdw>
                </a:effectLst>
                <a:latin typeface="Arial"/>
                <a:cs typeface="Arial"/>
              </a:rPr>
              <a:t>Six observer states</a:t>
            </a:r>
            <a:endParaRPr lang="en-US" sz="2400" dirty="0">
              <a:solidFill>
                <a:schemeClr val="bg1"/>
              </a:solidFill>
              <a:latin typeface="Arial"/>
              <a:cs typeface="Arial"/>
            </a:endParaRPr>
          </a:p>
        </p:txBody>
      </p:sp>
      <p:sp>
        <p:nvSpPr>
          <p:cNvPr id="2063" name="Text Box 15"/>
          <p:cNvSpPr txBox="1">
            <a:spLocks noChangeArrowheads="1"/>
          </p:cNvSpPr>
          <p:nvPr/>
        </p:nvSpPr>
        <p:spPr bwMode="auto">
          <a:xfrm>
            <a:off x="3581400" y="4800600"/>
            <a:ext cx="25146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500 institutions</a:t>
            </a:r>
          </a:p>
        </p:txBody>
      </p:sp>
      <p:sp>
        <p:nvSpPr>
          <p:cNvPr id="2064" name="Text Box 16"/>
          <p:cNvSpPr txBox="1">
            <a:spLocks noChangeArrowheads="1"/>
          </p:cNvSpPr>
          <p:nvPr/>
        </p:nvSpPr>
        <p:spPr bwMode="auto">
          <a:xfrm>
            <a:off x="1524000" y="5486400"/>
            <a:ext cx="16764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IPPOG</a:t>
            </a:r>
          </a:p>
        </p:txBody>
      </p:sp>
      <p:sp>
        <p:nvSpPr>
          <p:cNvPr id="2065" name="Text Box 17"/>
          <p:cNvSpPr txBox="1">
            <a:spLocks noChangeArrowheads="1"/>
          </p:cNvSpPr>
          <p:nvPr/>
        </p:nvSpPr>
        <p:spPr bwMode="auto">
          <a:xfrm>
            <a:off x="5943600" y="5486400"/>
            <a:ext cx="19050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InterAction</a:t>
            </a:r>
          </a:p>
        </p:txBody>
      </p:sp>
      <p:sp>
        <p:nvSpPr>
          <p:cNvPr id="2066" name="Text Box 18"/>
          <p:cNvSpPr txBox="1">
            <a:spLocks noChangeArrowheads="1"/>
          </p:cNvSpPr>
          <p:nvPr/>
        </p:nvSpPr>
        <p:spPr bwMode="auto">
          <a:xfrm>
            <a:off x="3733800" y="6248400"/>
            <a:ext cx="1447800" cy="45720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2400">
                <a:solidFill>
                  <a:srgbClr val="FFFFFF"/>
                </a:solidFill>
                <a:effectLst>
                  <a:outerShdw blurRad="38100" dist="38100" dir="2700000" algn="tl">
                    <a:srgbClr val="DDDDDD"/>
                  </a:outerShdw>
                </a:effectLst>
                <a:latin typeface="Arial" charset="0"/>
              </a:rPr>
              <a:t>EPPCN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eaLnBrk="1" hangingPunct="1"/>
            <a:endParaRPr lang="nb-NO"/>
          </a:p>
        </p:txBody>
      </p:sp>
      <p:pic>
        <p:nvPicPr>
          <p:cNvPr id="23555" name="Picture 4"/>
          <p:cNvPicPr>
            <a:picLocks noChangeAspect="1" noChangeArrowheads="1"/>
          </p:cNvPicPr>
          <p:nvPr/>
        </p:nvPicPr>
        <p:blipFill>
          <a:blip r:embed="rId3"/>
          <a:srcRect r="15695" b="4236"/>
          <a:stretch>
            <a:fillRect/>
          </a:stretch>
        </p:blipFill>
        <p:spPr bwMode="auto">
          <a:xfrm>
            <a:off x="0" y="838200"/>
            <a:ext cx="9144000" cy="6053138"/>
          </a:xfrm>
          <a:prstGeom prst="rect">
            <a:avLst/>
          </a:prstGeom>
          <a:noFill/>
          <a:ln w="9525">
            <a:noFill/>
            <a:miter lim="800000"/>
            <a:headEnd/>
            <a:tailEnd/>
          </a:ln>
        </p:spPr>
      </p:pic>
      <p:sp>
        <p:nvSpPr>
          <p:cNvPr id="6149" name="Text Box 5"/>
          <p:cNvSpPr txBox="1">
            <a:spLocks noChangeArrowheads="1"/>
          </p:cNvSpPr>
          <p:nvPr/>
        </p:nvSpPr>
        <p:spPr bwMode="auto">
          <a:xfrm>
            <a:off x="0" y="838200"/>
            <a:ext cx="9144000" cy="641350"/>
          </a:xfrm>
          <a:prstGeom prst="rect">
            <a:avLst/>
          </a:prstGeom>
          <a:noFill/>
          <a:ln w="9525">
            <a:noFill/>
            <a:miter lim="800000"/>
            <a:headEnd/>
            <a:tailEnd/>
          </a:ln>
        </p:spPr>
        <p:txBody>
          <a:bodyPr>
            <a:prstTxWarp prst="textNoShape">
              <a:avLst/>
            </a:prstTxWarp>
            <a:spAutoFit/>
          </a:bodyPr>
          <a:lstStyle/>
          <a:p>
            <a:pPr eaLnBrk="0" fontAlgn="base" hangingPunct="0">
              <a:spcBef>
                <a:spcPct val="50000"/>
              </a:spcBef>
              <a:spcAft>
                <a:spcPct val="0"/>
              </a:spcAft>
              <a:defRPr/>
            </a:pPr>
            <a:r>
              <a:rPr lang="en-US" sz="3600">
                <a:solidFill>
                  <a:srgbClr val="FFFFFF"/>
                </a:solidFill>
                <a:effectLst>
                  <a:outerShdw blurRad="38100" dist="38100" dir="2700000" algn="tl">
                    <a:srgbClr val="DDDDDD"/>
                  </a:outerShdw>
                </a:effectLst>
                <a:latin typeface="Arial" charset="0"/>
              </a:rPr>
              <a:t>Singing in harmony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0" y="838200"/>
            <a:ext cx="9144000" cy="1143000"/>
          </a:xfrm>
          <a:prstGeom prst="rect">
            <a:avLst/>
          </a:prstGeom>
          <a:noFill/>
          <a:ln w="9525">
            <a:noFill/>
            <a:miter lim="800000"/>
            <a:headEnd/>
            <a:tailEnd/>
          </a:ln>
        </p:spPr>
        <p:txBody>
          <a:bodyPr>
            <a:prstTxWarp prst="textNoShape">
              <a:avLst/>
            </a:prstTxWarp>
          </a:bodyPr>
          <a:lstStyle/>
          <a:p>
            <a:pPr algn="ctr" fontAlgn="base">
              <a:spcBef>
                <a:spcPct val="0"/>
              </a:spcBef>
              <a:spcAft>
                <a:spcPct val="0"/>
              </a:spcAft>
            </a:pPr>
            <a:r>
              <a:rPr lang="en-US" sz="3600">
                <a:solidFill>
                  <a:srgbClr val="000000"/>
                </a:solidFill>
                <a:latin typeface="Arial" charset="0"/>
              </a:rPr>
              <a:t>Coordination</a:t>
            </a:r>
          </a:p>
        </p:txBody>
      </p:sp>
      <p:sp>
        <p:nvSpPr>
          <p:cNvPr id="25603" name="Text Box 9"/>
          <p:cNvSpPr txBox="1">
            <a:spLocks noChangeArrowheads="1"/>
          </p:cNvSpPr>
          <p:nvPr/>
        </p:nvSpPr>
        <p:spPr bwMode="auto">
          <a:xfrm>
            <a:off x="228600" y="4953000"/>
            <a:ext cx="8686800" cy="2351088"/>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GB" sz="1600">
                <a:solidFill>
                  <a:srgbClr val="000000"/>
                </a:solidFill>
                <a:latin typeface="Helvetica" charset="0"/>
              </a:rPr>
              <a:t>At a special session in Lisbon on 14 July 2006, the CERN Council unanimously approved a European Strategy for Particle Physics. Communication is integral to this strategy, which states:</a:t>
            </a:r>
          </a:p>
          <a:p>
            <a:pPr eaLnBrk="0" fontAlgn="base" hangingPunct="0">
              <a:spcBef>
                <a:spcPct val="0"/>
              </a:spcBef>
              <a:spcAft>
                <a:spcPct val="0"/>
              </a:spcAft>
            </a:pPr>
            <a:r>
              <a:rPr lang="en-GB" sz="1600">
                <a:solidFill>
                  <a:srgbClr val="000000"/>
                </a:solidFill>
                <a:latin typeface="Helvetica" charset="0"/>
              </a:rPr>
              <a:t>"Council will establish a network of closely cooperating professional communication officers from each Member State, which would incorporate existing activities, propose, implement and monitor a European particle physics communication and education strategy, and report on a regular basis to Council."</a:t>
            </a:r>
          </a:p>
          <a:p>
            <a:pPr eaLnBrk="0" fontAlgn="base" hangingPunct="0">
              <a:spcBef>
                <a:spcPct val="50000"/>
              </a:spcBef>
              <a:spcAft>
                <a:spcPct val="0"/>
              </a:spcAft>
            </a:pPr>
            <a:endParaRPr lang="en-US" sz="2400">
              <a:solidFill>
                <a:srgbClr val="000000"/>
              </a:solidFill>
              <a:latin typeface="Arial" charset="0"/>
            </a:endParaRPr>
          </a:p>
        </p:txBody>
      </p:sp>
      <p:pic>
        <p:nvPicPr>
          <p:cNvPr id="25604" name="Picture 11"/>
          <p:cNvPicPr>
            <a:picLocks noChangeAspect="1" noChangeArrowheads="1"/>
          </p:cNvPicPr>
          <p:nvPr/>
        </p:nvPicPr>
        <p:blipFill>
          <a:blip r:embed="rId3"/>
          <a:srcRect/>
          <a:stretch>
            <a:fillRect/>
          </a:stretch>
        </p:blipFill>
        <p:spPr bwMode="auto">
          <a:xfrm>
            <a:off x="1600200" y="3048000"/>
            <a:ext cx="2057400" cy="514350"/>
          </a:xfrm>
          <a:prstGeom prst="rect">
            <a:avLst/>
          </a:prstGeom>
          <a:noFill/>
          <a:ln w="9525">
            <a:noFill/>
            <a:miter lim="800000"/>
            <a:headEnd/>
            <a:tailEnd/>
          </a:ln>
        </p:spPr>
      </p:pic>
      <p:pic>
        <p:nvPicPr>
          <p:cNvPr id="25605" name="Picture 12"/>
          <p:cNvPicPr>
            <a:picLocks noChangeAspect="1" noChangeArrowheads="1"/>
          </p:cNvPicPr>
          <p:nvPr/>
        </p:nvPicPr>
        <p:blipFill>
          <a:blip r:embed="rId4"/>
          <a:srcRect/>
          <a:stretch>
            <a:fillRect/>
          </a:stretch>
        </p:blipFill>
        <p:spPr bwMode="auto">
          <a:xfrm>
            <a:off x="2209800" y="2133600"/>
            <a:ext cx="2895600" cy="628650"/>
          </a:xfrm>
          <a:prstGeom prst="rect">
            <a:avLst/>
          </a:prstGeom>
          <a:noFill/>
          <a:ln w="9525">
            <a:noFill/>
            <a:miter lim="800000"/>
            <a:headEnd/>
            <a:tailEnd/>
          </a:ln>
        </p:spPr>
      </p:pic>
      <p:pic>
        <p:nvPicPr>
          <p:cNvPr id="25606" name="Picture 15"/>
          <p:cNvPicPr>
            <a:picLocks noChangeAspect="1" noChangeArrowheads="1"/>
          </p:cNvPicPr>
          <p:nvPr/>
        </p:nvPicPr>
        <p:blipFill>
          <a:blip r:embed="rId5"/>
          <a:srcRect/>
          <a:stretch>
            <a:fillRect/>
          </a:stretch>
        </p:blipFill>
        <p:spPr bwMode="auto">
          <a:xfrm>
            <a:off x="4038600" y="3124200"/>
            <a:ext cx="1676400" cy="788988"/>
          </a:xfrm>
          <a:prstGeom prst="rect">
            <a:avLst/>
          </a:prstGeom>
          <a:noFill/>
          <a:ln w="9525">
            <a:noFill/>
            <a:miter lim="800000"/>
            <a:headEnd/>
            <a:tailEnd/>
          </a:ln>
        </p:spPr>
      </p:pic>
      <p:pic>
        <p:nvPicPr>
          <p:cNvPr id="25607" name="Picture 16"/>
          <p:cNvPicPr>
            <a:picLocks noChangeAspect="1" noChangeArrowheads="1"/>
          </p:cNvPicPr>
          <p:nvPr/>
        </p:nvPicPr>
        <p:blipFill>
          <a:blip r:embed="rId6"/>
          <a:srcRect/>
          <a:stretch>
            <a:fillRect/>
          </a:stretch>
        </p:blipFill>
        <p:spPr bwMode="auto">
          <a:xfrm>
            <a:off x="5562600" y="4038600"/>
            <a:ext cx="2971800" cy="627063"/>
          </a:xfrm>
          <a:prstGeom prst="rect">
            <a:avLst/>
          </a:prstGeom>
          <a:noFill/>
          <a:ln w="9525">
            <a:noFill/>
            <a:miter lim="800000"/>
            <a:headEnd/>
            <a:tailEnd/>
          </a:ln>
        </p:spPr>
      </p:pic>
      <p:pic>
        <p:nvPicPr>
          <p:cNvPr id="25608" name="Picture 17"/>
          <p:cNvPicPr>
            <a:picLocks noChangeAspect="1" noChangeArrowheads="1"/>
          </p:cNvPicPr>
          <p:nvPr/>
        </p:nvPicPr>
        <p:blipFill>
          <a:blip r:embed="rId7"/>
          <a:srcRect/>
          <a:stretch>
            <a:fillRect/>
          </a:stretch>
        </p:blipFill>
        <p:spPr bwMode="auto">
          <a:xfrm>
            <a:off x="6248400" y="3048000"/>
            <a:ext cx="1143000" cy="1089025"/>
          </a:xfrm>
          <a:prstGeom prst="rect">
            <a:avLst/>
          </a:prstGeom>
          <a:noFill/>
          <a:ln w="9525">
            <a:noFill/>
            <a:miter lim="800000"/>
            <a:headEnd/>
            <a:tailEnd/>
          </a:ln>
        </p:spPr>
      </p:pic>
      <p:pic>
        <p:nvPicPr>
          <p:cNvPr id="25609" name="Picture 18"/>
          <p:cNvPicPr>
            <a:picLocks noChangeAspect="1" noChangeArrowheads="1"/>
          </p:cNvPicPr>
          <p:nvPr/>
        </p:nvPicPr>
        <p:blipFill>
          <a:blip r:embed="rId8"/>
          <a:srcRect/>
          <a:stretch>
            <a:fillRect/>
          </a:stretch>
        </p:blipFill>
        <p:spPr bwMode="auto">
          <a:xfrm>
            <a:off x="381000" y="4119563"/>
            <a:ext cx="1905000" cy="757237"/>
          </a:xfrm>
          <a:prstGeom prst="rect">
            <a:avLst/>
          </a:prstGeom>
          <a:noFill/>
          <a:ln w="9525">
            <a:noFill/>
            <a:miter lim="800000"/>
            <a:headEnd/>
            <a:tailEnd/>
          </a:ln>
        </p:spPr>
      </p:pic>
      <p:pic>
        <p:nvPicPr>
          <p:cNvPr id="25610" name="Picture 19"/>
          <p:cNvPicPr>
            <a:picLocks noChangeAspect="1" noChangeArrowheads="1"/>
          </p:cNvPicPr>
          <p:nvPr/>
        </p:nvPicPr>
        <p:blipFill>
          <a:blip r:embed="rId9"/>
          <a:srcRect/>
          <a:stretch>
            <a:fillRect/>
          </a:stretch>
        </p:blipFill>
        <p:spPr bwMode="auto">
          <a:xfrm>
            <a:off x="533400" y="2286000"/>
            <a:ext cx="1447800" cy="696913"/>
          </a:xfrm>
          <a:prstGeom prst="rect">
            <a:avLst/>
          </a:prstGeom>
          <a:noFill/>
          <a:ln w="9525">
            <a:noFill/>
            <a:miter lim="800000"/>
            <a:headEnd/>
            <a:tailEnd/>
          </a:ln>
        </p:spPr>
      </p:pic>
      <p:pic>
        <p:nvPicPr>
          <p:cNvPr id="25611" name="Picture 20"/>
          <p:cNvPicPr>
            <a:picLocks noChangeAspect="1" noChangeArrowheads="1"/>
          </p:cNvPicPr>
          <p:nvPr/>
        </p:nvPicPr>
        <p:blipFill>
          <a:blip r:embed="rId10"/>
          <a:srcRect/>
          <a:stretch>
            <a:fillRect/>
          </a:stretch>
        </p:blipFill>
        <p:spPr bwMode="auto">
          <a:xfrm>
            <a:off x="7543800" y="3052980"/>
            <a:ext cx="1447800" cy="1025525"/>
          </a:xfrm>
          <a:prstGeom prst="rect">
            <a:avLst/>
          </a:prstGeom>
          <a:noFill/>
          <a:ln w="9525">
            <a:noFill/>
            <a:miter lim="800000"/>
            <a:headEnd/>
            <a:tailEnd/>
          </a:ln>
        </p:spPr>
      </p:pic>
      <p:pic>
        <p:nvPicPr>
          <p:cNvPr id="25612" name="Picture 21"/>
          <p:cNvPicPr>
            <a:picLocks noChangeAspect="1" noChangeArrowheads="1"/>
          </p:cNvPicPr>
          <p:nvPr/>
        </p:nvPicPr>
        <p:blipFill>
          <a:blip r:embed="rId11"/>
          <a:srcRect/>
          <a:stretch>
            <a:fillRect/>
          </a:stretch>
        </p:blipFill>
        <p:spPr bwMode="auto">
          <a:xfrm>
            <a:off x="5791200" y="2133600"/>
            <a:ext cx="2527300" cy="873125"/>
          </a:xfrm>
          <a:prstGeom prst="rect">
            <a:avLst/>
          </a:prstGeom>
          <a:noFill/>
          <a:ln w="9525">
            <a:noFill/>
            <a:miter lim="800000"/>
            <a:headEnd/>
            <a:tailEnd/>
          </a:ln>
        </p:spPr>
      </p:pic>
      <p:pic>
        <p:nvPicPr>
          <p:cNvPr id="25613" name="Picture 22"/>
          <p:cNvPicPr>
            <a:picLocks noChangeAspect="1" noChangeArrowheads="1"/>
          </p:cNvPicPr>
          <p:nvPr/>
        </p:nvPicPr>
        <p:blipFill>
          <a:blip r:embed="rId12"/>
          <a:srcRect/>
          <a:stretch>
            <a:fillRect/>
          </a:stretch>
        </p:blipFill>
        <p:spPr bwMode="auto">
          <a:xfrm>
            <a:off x="4267200" y="4114800"/>
            <a:ext cx="1016000" cy="517525"/>
          </a:xfrm>
          <a:prstGeom prst="rect">
            <a:avLst/>
          </a:prstGeom>
          <a:noFill/>
          <a:ln w="9525">
            <a:noFill/>
            <a:miter lim="800000"/>
            <a:headEnd/>
            <a:tailEnd/>
          </a:ln>
        </p:spPr>
      </p:pic>
      <p:pic>
        <p:nvPicPr>
          <p:cNvPr id="25614" name="Picture 23"/>
          <p:cNvPicPr>
            <a:picLocks noChangeAspect="1" noChangeArrowheads="1"/>
          </p:cNvPicPr>
          <p:nvPr/>
        </p:nvPicPr>
        <p:blipFill>
          <a:blip r:embed="rId13"/>
          <a:srcRect/>
          <a:stretch>
            <a:fillRect/>
          </a:stretch>
        </p:blipFill>
        <p:spPr bwMode="auto">
          <a:xfrm>
            <a:off x="2667000" y="3776663"/>
            <a:ext cx="990600" cy="947737"/>
          </a:xfrm>
          <a:prstGeom prst="rect">
            <a:avLst/>
          </a:prstGeom>
          <a:noFill/>
          <a:ln w="9525">
            <a:noFill/>
            <a:miter lim="800000"/>
            <a:headEnd/>
            <a:tailEnd/>
          </a:ln>
        </p:spPr>
      </p:pic>
      <p:pic>
        <p:nvPicPr>
          <p:cNvPr id="25615" name="Picture 24"/>
          <p:cNvPicPr>
            <a:picLocks noChangeAspect="1" noChangeArrowheads="1"/>
          </p:cNvPicPr>
          <p:nvPr/>
        </p:nvPicPr>
        <p:blipFill>
          <a:blip r:embed="rId14"/>
          <a:srcRect/>
          <a:stretch>
            <a:fillRect/>
          </a:stretch>
        </p:blipFill>
        <p:spPr bwMode="auto">
          <a:xfrm>
            <a:off x="457200" y="3124200"/>
            <a:ext cx="914400" cy="896938"/>
          </a:xfrm>
          <a:prstGeom prst="rect">
            <a:avLst/>
          </a:prstGeom>
          <a:noFill/>
          <a:ln w="9525">
            <a:noFill/>
            <a:miter lim="800000"/>
            <a:headEnd/>
            <a:tailEnd/>
          </a:ln>
        </p:spPr>
      </p:pic>
      <p:pic>
        <p:nvPicPr>
          <p:cNvPr id="16" name="Picture 15"/>
          <p:cNvPicPr>
            <a:picLocks noChangeAspect="1"/>
          </p:cNvPicPr>
          <p:nvPr/>
        </p:nvPicPr>
        <p:blipFill>
          <a:blip r:embed="rId15"/>
          <a:stretch>
            <a:fillRect/>
          </a:stretch>
        </p:blipFill>
        <p:spPr>
          <a:xfrm>
            <a:off x="8037106" y="4190525"/>
            <a:ext cx="878294" cy="76247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5" name="Rectangle 2"/>
          <p:cNvSpPr txBox="1">
            <a:spLocks noChangeArrowheads="1"/>
          </p:cNvSpPr>
          <p:nvPr/>
        </p:nvSpPr>
        <p:spPr bwMode="auto">
          <a:xfrm>
            <a:off x="0" y="838200"/>
            <a:ext cx="9144000" cy="1143000"/>
          </a:xfrm>
          <a:prstGeom prst="rect">
            <a:avLst/>
          </a:prstGeom>
          <a:noFill/>
          <a:ln>
            <a:miter lim="800000"/>
            <a:headEnd/>
            <a:tailEnd/>
          </a:ln>
        </p:spPr>
        <p:txBody>
          <a:bodyPr/>
          <a:lstStyle/>
          <a:p>
            <a:pPr algn="ctr" fontAlgn="base">
              <a:spcBef>
                <a:spcPct val="0"/>
              </a:spcBef>
              <a:spcAft>
                <a:spcPct val="0"/>
              </a:spcAft>
              <a:defRPr/>
            </a:pPr>
            <a:r>
              <a:rPr lang="en-US" sz="3600" kern="0" dirty="0">
                <a:solidFill>
                  <a:srgbClr val="000000"/>
                </a:solidFill>
                <a:latin typeface="Arial"/>
              </a:rPr>
              <a:t>More coordination</a:t>
            </a:r>
          </a:p>
        </p:txBody>
      </p:sp>
      <p:sp>
        <p:nvSpPr>
          <p:cNvPr id="27652" name="TextBox 5"/>
          <p:cNvSpPr txBox="1">
            <a:spLocks noChangeArrowheads="1"/>
          </p:cNvSpPr>
          <p:nvPr/>
        </p:nvSpPr>
        <p:spPr bwMode="auto">
          <a:xfrm>
            <a:off x="5638800" y="2743200"/>
            <a:ext cx="3124200" cy="3416320"/>
          </a:xfrm>
          <a:prstGeom prst="rect">
            <a:avLst/>
          </a:prstGeom>
          <a:noFill/>
          <a:ln w="9525">
            <a:noFill/>
            <a:miter lim="800000"/>
            <a:headEnd/>
            <a:tailEnd/>
          </a:ln>
        </p:spPr>
        <p:txBody>
          <a:bodyPr>
            <a:prstTxWarp prst="textNoShape">
              <a:avLst/>
            </a:prstTxWarp>
            <a:spAutoFit/>
          </a:bodyPr>
          <a:lstStyle/>
          <a:p>
            <a:pPr marL="177800" indent="-177800" eaLnBrk="0" fontAlgn="base" hangingPunct="0">
              <a:spcBef>
                <a:spcPct val="0"/>
              </a:spcBef>
              <a:spcAft>
                <a:spcPct val="0"/>
              </a:spcAft>
              <a:buFont typeface="Arial" charset="0"/>
              <a:buChar char="•"/>
            </a:pPr>
            <a:r>
              <a:rPr lang="en-US" sz="2400" dirty="0">
                <a:solidFill>
                  <a:srgbClr val="000000"/>
                </a:solidFill>
                <a:latin typeface="Arial" charset="0"/>
              </a:rPr>
              <a:t>Founded 2001</a:t>
            </a:r>
          </a:p>
          <a:p>
            <a:pPr marL="177800" indent="-177800" eaLnBrk="0" fontAlgn="base" hangingPunct="0">
              <a:spcBef>
                <a:spcPct val="0"/>
              </a:spcBef>
              <a:spcAft>
                <a:spcPct val="0"/>
              </a:spcAft>
              <a:buFont typeface="Arial" charset="0"/>
              <a:buChar char="•"/>
            </a:pPr>
            <a:r>
              <a:rPr lang="en-US" sz="2400" dirty="0">
                <a:solidFill>
                  <a:srgbClr val="000000"/>
                </a:solidFill>
                <a:latin typeface="Arial" charset="0"/>
              </a:rPr>
              <a:t>2 meetings/year</a:t>
            </a:r>
          </a:p>
          <a:p>
            <a:pPr marL="177800" indent="-177800" eaLnBrk="0" fontAlgn="base" hangingPunct="0">
              <a:spcBef>
                <a:spcPct val="0"/>
              </a:spcBef>
              <a:spcAft>
                <a:spcPct val="0"/>
              </a:spcAft>
              <a:buFont typeface="Arial" charset="0"/>
              <a:buChar char="•"/>
            </a:pPr>
            <a:r>
              <a:rPr lang="en-US" sz="2400" dirty="0">
                <a:solidFill>
                  <a:srgbClr val="000000"/>
                </a:solidFill>
                <a:latin typeface="Arial" charset="0"/>
              </a:rPr>
              <a:t>Press release protocols</a:t>
            </a:r>
          </a:p>
          <a:p>
            <a:pPr marL="177800" indent="-177800" eaLnBrk="0" fontAlgn="base" hangingPunct="0">
              <a:spcBef>
                <a:spcPct val="0"/>
              </a:spcBef>
              <a:spcAft>
                <a:spcPct val="0"/>
              </a:spcAft>
              <a:buFont typeface="Arial" charset="0"/>
              <a:buChar char="•"/>
            </a:pPr>
            <a:r>
              <a:rPr lang="en-US" sz="2400" dirty="0">
                <a:solidFill>
                  <a:srgbClr val="000000"/>
                </a:solidFill>
                <a:latin typeface="Arial" charset="0"/>
              </a:rPr>
              <a:t>Peer reviews</a:t>
            </a:r>
          </a:p>
          <a:p>
            <a:pPr marL="177800" indent="-177800" eaLnBrk="0" fontAlgn="base" hangingPunct="0">
              <a:spcBef>
                <a:spcPct val="0"/>
              </a:spcBef>
              <a:spcAft>
                <a:spcPct val="0"/>
              </a:spcAft>
              <a:buFont typeface="Arial" charset="0"/>
              <a:buChar char="•"/>
            </a:pPr>
            <a:r>
              <a:rPr lang="en-US" sz="2400" dirty="0" err="1">
                <a:solidFill>
                  <a:srgbClr val="000000"/>
                </a:solidFill>
                <a:latin typeface="Arial" charset="0"/>
              </a:rPr>
              <a:t>Quantumdiaries</a:t>
            </a:r>
            <a:r>
              <a:rPr lang="en-US" sz="2400" dirty="0">
                <a:solidFill>
                  <a:srgbClr val="000000"/>
                </a:solidFill>
                <a:latin typeface="Arial" charset="0"/>
              </a:rPr>
              <a:t>…</a:t>
            </a:r>
          </a:p>
          <a:p>
            <a:pPr marL="177800" indent="-177800" eaLnBrk="0" fontAlgn="base" hangingPunct="0">
              <a:spcBef>
                <a:spcPct val="0"/>
              </a:spcBef>
              <a:spcAft>
                <a:spcPct val="0"/>
              </a:spcAft>
              <a:buFont typeface="Arial" charset="0"/>
              <a:buChar char="•"/>
            </a:pPr>
            <a:endParaRPr lang="en-US" sz="2400" dirty="0" smtClean="0">
              <a:solidFill>
                <a:srgbClr val="000000"/>
              </a:solidFill>
              <a:latin typeface="Arial" charset="0"/>
            </a:endParaRPr>
          </a:p>
          <a:p>
            <a:pPr marL="177800" indent="-177800" eaLnBrk="0" fontAlgn="base" hangingPunct="0">
              <a:spcBef>
                <a:spcPct val="0"/>
              </a:spcBef>
              <a:spcAft>
                <a:spcPct val="0"/>
              </a:spcAft>
              <a:buFont typeface="Arial" charset="0"/>
              <a:buChar char="•"/>
            </a:pPr>
            <a:r>
              <a:rPr lang="en-US" sz="2400" dirty="0" smtClean="0">
                <a:solidFill>
                  <a:srgbClr val="000000"/>
                </a:solidFill>
                <a:latin typeface="Arial" charset="0"/>
              </a:rPr>
              <a:t>Networks are indispensable</a:t>
            </a:r>
            <a:endParaRPr lang="en-US" sz="2400" dirty="0">
              <a:solidFill>
                <a:srgbClr val="000000"/>
              </a:solidFill>
              <a:latin typeface="Arial" charset="0"/>
            </a:endParaRPr>
          </a:p>
        </p:txBody>
      </p:sp>
      <p:pic>
        <p:nvPicPr>
          <p:cNvPr id="27653" name="Picture 5" descr="Unknown.jpeg"/>
          <p:cNvPicPr>
            <a:picLocks noChangeAspect="1"/>
          </p:cNvPicPr>
          <p:nvPr/>
        </p:nvPicPr>
        <p:blipFill>
          <a:blip r:embed="rId3"/>
          <a:srcRect/>
          <a:stretch>
            <a:fillRect/>
          </a:stretch>
        </p:blipFill>
        <p:spPr bwMode="auto">
          <a:xfrm>
            <a:off x="533400" y="2057400"/>
            <a:ext cx="3048000" cy="508000"/>
          </a:xfrm>
          <a:prstGeom prst="rect">
            <a:avLst/>
          </a:prstGeom>
          <a:noFill/>
          <a:ln w="9525">
            <a:noFill/>
            <a:miter lim="800000"/>
            <a:headEnd/>
            <a:tailEnd/>
          </a:ln>
        </p:spPr>
      </p:pic>
      <p:pic>
        <p:nvPicPr>
          <p:cNvPr id="27654" name="Picture 6"/>
          <p:cNvPicPr>
            <a:picLocks noChangeAspect="1"/>
          </p:cNvPicPr>
          <p:nvPr/>
        </p:nvPicPr>
        <p:blipFill>
          <a:blip r:embed="rId4"/>
          <a:srcRect/>
          <a:stretch>
            <a:fillRect/>
          </a:stretch>
        </p:blipFill>
        <p:spPr bwMode="auto">
          <a:xfrm>
            <a:off x="304800" y="2819400"/>
            <a:ext cx="4552950" cy="3035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29699" name="TextBox 4"/>
          <p:cNvSpPr txBox="1">
            <a:spLocks noChangeArrowheads="1"/>
          </p:cNvSpPr>
          <p:nvPr/>
        </p:nvSpPr>
        <p:spPr bwMode="auto">
          <a:xfrm>
            <a:off x="0" y="990600"/>
            <a:ext cx="9144000" cy="120015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3600">
                <a:solidFill>
                  <a:srgbClr val="000000"/>
                </a:solidFill>
                <a:latin typeface="Arial" charset="0"/>
              </a:rPr>
              <a:t>A brief history of communications planning at CERN</a:t>
            </a:r>
          </a:p>
        </p:txBody>
      </p:sp>
      <p:sp>
        <p:nvSpPr>
          <p:cNvPr id="29700" name="TextBox 4"/>
          <p:cNvSpPr txBox="1">
            <a:spLocks noChangeArrowheads="1"/>
          </p:cNvSpPr>
          <p:nvPr/>
        </p:nvSpPr>
        <p:spPr bwMode="auto">
          <a:xfrm>
            <a:off x="838200" y="2209800"/>
            <a:ext cx="7391400" cy="4524375"/>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2400" dirty="0">
                <a:solidFill>
                  <a:srgbClr val="000000"/>
                </a:solidFill>
                <a:latin typeface="Arial" charset="0"/>
              </a:rPr>
              <a:t>1992: First communication plan presented to management by </a:t>
            </a:r>
            <a:r>
              <a:rPr lang="en-US" sz="2400" dirty="0" err="1">
                <a:solidFill>
                  <a:srgbClr val="000000"/>
                </a:solidFill>
                <a:latin typeface="Arial" charset="0"/>
              </a:rPr>
              <a:t>Hannu</a:t>
            </a:r>
            <a:r>
              <a:rPr lang="en-US" sz="2400" dirty="0">
                <a:solidFill>
                  <a:srgbClr val="000000"/>
                </a:solidFill>
                <a:latin typeface="Arial" charset="0"/>
              </a:rPr>
              <a:t> </a:t>
            </a:r>
            <a:r>
              <a:rPr lang="en-US" sz="2400" dirty="0" err="1" smtClean="0">
                <a:solidFill>
                  <a:srgbClr val="000000"/>
                </a:solidFill>
                <a:latin typeface="Arial" charset="0"/>
              </a:rPr>
              <a:t>Miettinen</a:t>
            </a:r>
            <a:r>
              <a:rPr lang="en-US" sz="2400" dirty="0">
                <a:solidFill>
                  <a:srgbClr val="000000"/>
                </a:solidFill>
                <a:latin typeface="Arial" charset="0"/>
              </a:rPr>
              <a:t>.</a:t>
            </a:r>
          </a:p>
          <a:p>
            <a:pPr eaLnBrk="0" fontAlgn="base" hangingPunct="0">
              <a:spcBef>
                <a:spcPct val="0"/>
              </a:spcBef>
              <a:spcAft>
                <a:spcPct val="0"/>
              </a:spcAft>
            </a:pPr>
            <a:r>
              <a:rPr lang="en-US" sz="2400" dirty="0">
                <a:solidFill>
                  <a:srgbClr val="000000"/>
                </a:solidFill>
                <a:latin typeface="Arial" charset="0"/>
              </a:rPr>
              <a:t>Result: </a:t>
            </a:r>
            <a:r>
              <a:rPr lang="en-US" sz="2400" dirty="0" err="1">
                <a:solidFill>
                  <a:srgbClr val="000000"/>
                </a:solidFill>
                <a:latin typeface="Arial" charset="0"/>
              </a:rPr>
              <a:t>Hannu</a:t>
            </a:r>
            <a:r>
              <a:rPr lang="en-US" sz="2400" dirty="0">
                <a:solidFill>
                  <a:srgbClr val="000000"/>
                </a:solidFill>
                <a:latin typeface="Arial" charset="0"/>
              </a:rPr>
              <a:t> </a:t>
            </a:r>
            <a:r>
              <a:rPr lang="en-US" sz="2400" dirty="0" err="1" smtClean="0">
                <a:solidFill>
                  <a:srgbClr val="000000"/>
                </a:solidFill>
                <a:latin typeface="Arial" charset="0"/>
              </a:rPr>
              <a:t>Miettinen</a:t>
            </a:r>
            <a:r>
              <a:rPr lang="en-US" sz="2400" dirty="0" smtClean="0">
                <a:solidFill>
                  <a:srgbClr val="000000"/>
                </a:solidFill>
                <a:latin typeface="Arial" charset="0"/>
              </a:rPr>
              <a:t> </a:t>
            </a:r>
            <a:r>
              <a:rPr lang="en-US" sz="2400" dirty="0">
                <a:solidFill>
                  <a:srgbClr val="000000"/>
                </a:solidFill>
                <a:latin typeface="Arial" charset="0"/>
              </a:rPr>
              <a:t>left CERN to</a:t>
            </a:r>
            <a:r>
              <a:rPr lang="en-US" sz="2400" dirty="0" smtClean="0">
                <a:solidFill>
                  <a:srgbClr val="000000"/>
                </a:solidFill>
                <a:latin typeface="Arial" charset="0"/>
              </a:rPr>
              <a:t> go back to  </a:t>
            </a:r>
            <a:r>
              <a:rPr lang="en-US" sz="2400" dirty="0" err="1">
                <a:solidFill>
                  <a:srgbClr val="000000"/>
                </a:solidFill>
                <a:latin typeface="Arial" charset="0"/>
              </a:rPr>
              <a:t>Heureka</a:t>
            </a:r>
            <a:r>
              <a:rPr lang="en-US" sz="2400" dirty="0">
                <a:solidFill>
                  <a:srgbClr val="000000"/>
                </a:solidFill>
                <a:latin typeface="Arial" charset="0"/>
              </a:rPr>
              <a:t> in Helsinki.</a:t>
            </a:r>
          </a:p>
          <a:p>
            <a:pPr eaLnBrk="0" fontAlgn="base" hangingPunct="0">
              <a:spcBef>
                <a:spcPct val="0"/>
              </a:spcBef>
              <a:spcAft>
                <a:spcPct val="0"/>
              </a:spcAft>
            </a:pPr>
            <a:endParaRPr lang="en-US" sz="2400" dirty="0">
              <a:solidFill>
                <a:srgbClr val="000000"/>
              </a:solidFill>
              <a:latin typeface="Arial" charset="0"/>
            </a:endParaRPr>
          </a:p>
          <a:p>
            <a:pPr eaLnBrk="0" fontAlgn="base" hangingPunct="0">
              <a:spcBef>
                <a:spcPct val="0"/>
              </a:spcBef>
              <a:spcAft>
                <a:spcPct val="0"/>
              </a:spcAft>
            </a:pPr>
            <a:r>
              <a:rPr lang="en-US" sz="2400" dirty="0">
                <a:solidFill>
                  <a:srgbClr val="000000"/>
                </a:solidFill>
                <a:latin typeface="Arial" charset="0"/>
              </a:rPr>
              <a:t>2005: LHC communication plan presented to Robert </a:t>
            </a:r>
            <a:r>
              <a:rPr lang="en-US" sz="2400" dirty="0" err="1">
                <a:solidFill>
                  <a:srgbClr val="000000"/>
                </a:solidFill>
                <a:latin typeface="Arial" charset="0"/>
              </a:rPr>
              <a:t>Aymar</a:t>
            </a:r>
            <a:r>
              <a:rPr lang="en-US" sz="2400" dirty="0">
                <a:solidFill>
                  <a:srgbClr val="000000"/>
                </a:solidFill>
                <a:latin typeface="Arial" charset="0"/>
              </a:rPr>
              <a:t>. Result: Approved in 2007 and implemented from 2005 – 2008.</a:t>
            </a:r>
          </a:p>
          <a:p>
            <a:pPr eaLnBrk="0" fontAlgn="base" hangingPunct="0">
              <a:spcBef>
                <a:spcPct val="0"/>
              </a:spcBef>
              <a:spcAft>
                <a:spcPct val="0"/>
              </a:spcAft>
            </a:pPr>
            <a:endParaRPr lang="en-US" sz="2400" dirty="0">
              <a:solidFill>
                <a:srgbClr val="000000"/>
              </a:solidFill>
              <a:latin typeface="Arial" charset="0"/>
            </a:endParaRPr>
          </a:p>
          <a:p>
            <a:pPr eaLnBrk="0" fontAlgn="base" hangingPunct="0">
              <a:spcBef>
                <a:spcPct val="0"/>
              </a:spcBef>
              <a:spcAft>
                <a:spcPct val="0"/>
              </a:spcAft>
            </a:pPr>
            <a:r>
              <a:rPr lang="en-US" sz="2400" dirty="0">
                <a:solidFill>
                  <a:srgbClr val="000000"/>
                </a:solidFill>
                <a:latin typeface="Arial" charset="0"/>
              </a:rPr>
              <a:t>2009: Outline CERN communication plan presented to Rolf </a:t>
            </a:r>
            <a:r>
              <a:rPr lang="en-US" sz="2400" dirty="0" err="1">
                <a:solidFill>
                  <a:srgbClr val="000000"/>
                </a:solidFill>
                <a:latin typeface="Arial" charset="0"/>
              </a:rPr>
              <a:t>Heuer</a:t>
            </a:r>
            <a:r>
              <a:rPr lang="en-US" sz="2400" dirty="0">
                <a:solidFill>
                  <a:srgbClr val="000000"/>
                </a:solidFill>
                <a:latin typeface="Arial" charset="0"/>
              </a:rPr>
              <a:t>. Result: Approved 2010 and implemented through 2009 and 2010.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31747" name="TextBox 4"/>
          <p:cNvSpPr txBox="1">
            <a:spLocks noChangeArrowheads="1"/>
          </p:cNvSpPr>
          <p:nvPr/>
        </p:nvSpPr>
        <p:spPr bwMode="auto">
          <a:xfrm>
            <a:off x="0" y="768350"/>
            <a:ext cx="9144000" cy="646113"/>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3600">
                <a:solidFill>
                  <a:srgbClr val="000000"/>
                </a:solidFill>
                <a:latin typeface="Arial" charset="0"/>
              </a:rPr>
              <a:t>Lessons?</a:t>
            </a:r>
          </a:p>
        </p:txBody>
      </p:sp>
      <p:sp>
        <p:nvSpPr>
          <p:cNvPr id="31748" name="TextBox 4"/>
          <p:cNvSpPr txBox="1">
            <a:spLocks noChangeArrowheads="1"/>
          </p:cNvSpPr>
          <p:nvPr/>
        </p:nvSpPr>
        <p:spPr bwMode="auto">
          <a:xfrm>
            <a:off x="838200" y="1377950"/>
            <a:ext cx="7391400" cy="4894263"/>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US" sz="2400">
                <a:solidFill>
                  <a:srgbClr val="000000"/>
                </a:solidFill>
                <a:latin typeface="Arial" charset="0"/>
              </a:rPr>
              <a:t>1992: CERN was not ready for corporate comms.</a:t>
            </a:r>
          </a:p>
          <a:p>
            <a:pPr eaLnBrk="0" fontAlgn="base" hangingPunct="0">
              <a:spcBef>
                <a:spcPct val="0"/>
              </a:spcBef>
              <a:spcAft>
                <a:spcPct val="0"/>
              </a:spcAft>
            </a:pPr>
            <a:endParaRPr lang="en-US" sz="2400">
              <a:solidFill>
                <a:srgbClr val="000000"/>
              </a:solidFill>
              <a:latin typeface="Arial" charset="0"/>
            </a:endParaRPr>
          </a:p>
          <a:p>
            <a:pPr eaLnBrk="0" fontAlgn="base" hangingPunct="0">
              <a:spcBef>
                <a:spcPct val="0"/>
              </a:spcBef>
              <a:spcAft>
                <a:spcPct val="0"/>
              </a:spcAft>
            </a:pPr>
            <a:r>
              <a:rPr lang="en-US" sz="2400">
                <a:solidFill>
                  <a:srgbClr val="000000"/>
                </a:solidFill>
                <a:latin typeface="Arial" charset="0"/>
              </a:rPr>
              <a:t>2005 &amp; 2009: DG-CO effectively worked as DG</a:t>
            </a:r>
            <a:r>
              <a:rPr lang="ja-JP" altLang="en-US" sz="2400">
                <a:solidFill>
                  <a:srgbClr val="000000"/>
                </a:solidFill>
                <a:latin typeface="Arial" charset="0"/>
              </a:rPr>
              <a:t>’</a:t>
            </a:r>
            <a:r>
              <a:rPr lang="en-US" altLang="ja-JP" sz="2400">
                <a:solidFill>
                  <a:srgbClr val="000000"/>
                </a:solidFill>
                <a:latin typeface="Arial" charset="0"/>
              </a:rPr>
              <a:t>s personal comms team. Little awareness elsewhere at CERN, though coordination efforts were made between the communication group and the LHC machine and experiments.</a:t>
            </a:r>
          </a:p>
          <a:p>
            <a:pPr eaLnBrk="0" fontAlgn="base" hangingPunct="0">
              <a:spcBef>
                <a:spcPct val="0"/>
              </a:spcBef>
              <a:spcAft>
                <a:spcPct val="0"/>
              </a:spcAft>
            </a:pPr>
            <a:endParaRPr lang="en-US" sz="2400">
              <a:solidFill>
                <a:srgbClr val="000000"/>
              </a:solidFill>
              <a:latin typeface="Arial" charset="0"/>
            </a:endParaRPr>
          </a:p>
          <a:p>
            <a:pPr eaLnBrk="0" fontAlgn="base" hangingPunct="0">
              <a:spcBef>
                <a:spcPct val="0"/>
              </a:spcBef>
              <a:spcAft>
                <a:spcPct val="0"/>
              </a:spcAft>
            </a:pPr>
            <a:r>
              <a:rPr lang="en-US" sz="2400">
                <a:solidFill>
                  <a:srgbClr val="000000"/>
                </a:solidFill>
                <a:latin typeface="Arial" charset="0"/>
              </a:rPr>
              <a:t>Today: CERN is a much bigger story than it used to be. Reputational risk is correspondingly higher. The relationship with all our publics requires more careful management. In short – we need a well-defined communication strategy and function.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33795" name="TextBox 4"/>
          <p:cNvSpPr txBox="1">
            <a:spLocks noChangeArrowheads="1"/>
          </p:cNvSpPr>
          <p:nvPr/>
        </p:nvSpPr>
        <p:spPr bwMode="auto">
          <a:xfrm>
            <a:off x="0" y="1219200"/>
            <a:ext cx="9144000" cy="120015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3600">
                <a:solidFill>
                  <a:srgbClr val="000000"/>
                </a:solidFill>
                <a:latin typeface="Arial" charset="0"/>
              </a:rPr>
              <a:t>What will be in the current communication strategy?</a:t>
            </a:r>
          </a:p>
        </p:txBody>
      </p:sp>
      <p:sp>
        <p:nvSpPr>
          <p:cNvPr id="33796" name="TextBox 4"/>
          <p:cNvSpPr txBox="1">
            <a:spLocks noChangeArrowheads="1"/>
          </p:cNvSpPr>
          <p:nvPr/>
        </p:nvSpPr>
        <p:spPr bwMode="auto">
          <a:xfrm>
            <a:off x="408660" y="2853000"/>
            <a:ext cx="8305800" cy="3293209"/>
          </a:xfrm>
          <a:prstGeom prst="rect">
            <a:avLst/>
          </a:prstGeom>
          <a:noFill/>
          <a:ln w="9525">
            <a:noFill/>
            <a:miter lim="800000"/>
            <a:headEnd/>
            <a:tailEnd/>
          </a:ln>
        </p:spPr>
        <p:txBody>
          <a:bodyPr>
            <a:prstTxWarp prst="textNoShape">
              <a:avLst/>
            </a:prstTxWarp>
            <a:spAutoFit/>
          </a:bodyPr>
          <a:lstStyle/>
          <a:p>
            <a:pPr marL="342900" indent="-342900" eaLnBrk="0" fontAlgn="base" hangingPunct="0">
              <a:spcBef>
                <a:spcPct val="0"/>
              </a:spcBef>
              <a:spcAft>
                <a:spcPct val="0"/>
              </a:spcAft>
              <a:buFont typeface="Arial" charset="0"/>
              <a:buChar char="•"/>
            </a:pPr>
            <a:r>
              <a:rPr lang="en-US" sz="2000" dirty="0">
                <a:solidFill>
                  <a:srgbClr val="000000"/>
                </a:solidFill>
                <a:latin typeface="Arial" charset="0"/>
              </a:rPr>
              <a:t>Definition of the desired outcome of the communication</a:t>
            </a:r>
            <a:br>
              <a:rPr lang="en-US" sz="2000" dirty="0">
                <a:solidFill>
                  <a:srgbClr val="000000"/>
                </a:solidFill>
                <a:latin typeface="Arial" charset="0"/>
              </a:rPr>
            </a:br>
            <a:r>
              <a:rPr lang="en-US" sz="2000" dirty="0">
                <a:solidFill>
                  <a:srgbClr val="000000"/>
                </a:solidFill>
                <a:latin typeface="Arial" charset="0"/>
              </a:rPr>
              <a:t>  (mid-term / long-term)</a:t>
            </a:r>
          </a:p>
          <a:p>
            <a:pPr marL="342900" indent="-342900" eaLnBrk="0" fontAlgn="base" hangingPunct="0">
              <a:spcBef>
                <a:spcPct val="0"/>
              </a:spcBef>
              <a:spcAft>
                <a:spcPct val="0"/>
              </a:spcAft>
              <a:buFont typeface="Arial" charset="0"/>
              <a:buChar char="•"/>
            </a:pPr>
            <a:r>
              <a:rPr lang="en-US" sz="2000" dirty="0">
                <a:solidFill>
                  <a:srgbClr val="000000"/>
                </a:solidFill>
                <a:latin typeface="Arial" charset="0"/>
              </a:rPr>
              <a:t>Translation of  the vision/mission into key messages</a:t>
            </a:r>
            <a:endParaRPr lang="en-GB" sz="2000" dirty="0">
              <a:solidFill>
                <a:srgbClr val="000000"/>
              </a:solidFill>
              <a:latin typeface="Arial" charset="0"/>
            </a:endParaRPr>
          </a:p>
          <a:p>
            <a:pPr marL="342900" indent="-342900" eaLnBrk="0" fontAlgn="base" hangingPunct="0">
              <a:spcBef>
                <a:spcPct val="0"/>
              </a:spcBef>
              <a:spcAft>
                <a:spcPct val="0"/>
              </a:spcAft>
              <a:buFont typeface="Arial" charset="0"/>
              <a:buChar char="•"/>
            </a:pPr>
            <a:r>
              <a:rPr lang="en-GB" sz="2000" dirty="0">
                <a:solidFill>
                  <a:srgbClr val="000000"/>
                </a:solidFill>
                <a:latin typeface="Arial" charset="0"/>
              </a:rPr>
              <a:t>Target audiences and prioritisation</a:t>
            </a:r>
          </a:p>
          <a:p>
            <a:pPr marL="342900" indent="-342900" eaLnBrk="0" fontAlgn="base" hangingPunct="0">
              <a:spcBef>
                <a:spcPct val="0"/>
              </a:spcBef>
              <a:spcAft>
                <a:spcPct val="0"/>
              </a:spcAft>
              <a:buFont typeface="Arial" charset="0"/>
              <a:buChar char="•"/>
            </a:pPr>
            <a:r>
              <a:rPr lang="en-GB" sz="2000" dirty="0">
                <a:solidFill>
                  <a:srgbClr val="000000"/>
                </a:solidFill>
                <a:latin typeface="Arial" charset="0"/>
              </a:rPr>
              <a:t>Communications objectives according to target audiences</a:t>
            </a:r>
          </a:p>
          <a:p>
            <a:pPr marL="342900" indent="-342900" eaLnBrk="0" fontAlgn="base" hangingPunct="0">
              <a:spcBef>
                <a:spcPct val="0"/>
              </a:spcBef>
              <a:spcAft>
                <a:spcPct val="0"/>
              </a:spcAft>
              <a:buFont typeface="Arial" charset="0"/>
              <a:buChar char="•"/>
            </a:pPr>
            <a:r>
              <a:rPr lang="en-GB" sz="2000" dirty="0">
                <a:solidFill>
                  <a:srgbClr val="000000"/>
                </a:solidFill>
                <a:latin typeface="Arial" charset="0"/>
              </a:rPr>
              <a:t>Annual project plan and budgets</a:t>
            </a:r>
          </a:p>
          <a:p>
            <a:pPr marL="342900" indent="-342900" eaLnBrk="0" fontAlgn="base" hangingPunct="0">
              <a:spcBef>
                <a:spcPct val="0"/>
              </a:spcBef>
              <a:spcAft>
                <a:spcPct val="0"/>
              </a:spcAft>
              <a:buFont typeface="Arial" charset="0"/>
              <a:buChar char="•"/>
            </a:pPr>
            <a:r>
              <a:rPr lang="en-GB" sz="2000" dirty="0">
                <a:solidFill>
                  <a:srgbClr val="000000"/>
                </a:solidFill>
                <a:latin typeface="Arial" charset="0"/>
              </a:rPr>
              <a:t>Structures, roles, responsibilities and resources</a:t>
            </a:r>
          </a:p>
          <a:p>
            <a:pPr marL="342900" indent="-342900" eaLnBrk="0" fontAlgn="base" hangingPunct="0">
              <a:spcBef>
                <a:spcPct val="0"/>
              </a:spcBef>
              <a:spcAft>
                <a:spcPct val="0"/>
              </a:spcAft>
            </a:pPr>
            <a:endParaRPr lang="en-GB" sz="2000" dirty="0" smtClean="0">
              <a:solidFill>
                <a:srgbClr val="000000"/>
              </a:solidFill>
              <a:latin typeface="Arial" charset="0"/>
            </a:endParaRPr>
          </a:p>
          <a:p>
            <a:pPr marL="342900" indent="-342900" eaLnBrk="0" fontAlgn="base" hangingPunct="0">
              <a:spcBef>
                <a:spcPct val="0"/>
              </a:spcBef>
              <a:spcAft>
                <a:spcPct val="0"/>
              </a:spcAft>
            </a:pPr>
            <a:endParaRPr lang="en-US" sz="2400" dirty="0" smtClean="0">
              <a:solidFill>
                <a:srgbClr val="000000"/>
              </a:solidFill>
              <a:latin typeface="Arial" charset="0"/>
            </a:endParaRPr>
          </a:p>
          <a:p>
            <a:pPr marL="342900" indent="-342900" eaLnBrk="0" fontAlgn="base" hangingPunct="0">
              <a:spcBef>
                <a:spcPct val="0"/>
              </a:spcBef>
              <a:spcAft>
                <a:spcPct val="0"/>
              </a:spcAft>
            </a:pPr>
            <a:endParaRPr lang="en-US" sz="2400"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a:spLocks noGrp="1"/>
          </p:cNvSpPr>
          <p:nvPr>
            <p:ph type="title"/>
          </p:nvPr>
        </p:nvSpPr>
        <p:spPr>
          <a:xfrm>
            <a:off x="0" y="874726"/>
            <a:ext cx="9144000" cy="1143000"/>
          </a:xfrm>
        </p:spPr>
        <p:txBody>
          <a:bodyPr/>
          <a:lstStyle/>
          <a:p>
            <a:r>
              <a:rPr lang="en-US" dirty="0" smtClean="0"/>
              <a:t>LHC</a:t>
            </a:r>
            <a:endParaRPr lang="en-US" dirty="0"/>
          </a:p>
        </p:txBody>
      </p:sp>
      <p:sp>
        <p:nvSpPr>
          <p:cNvPr id="5" name="Content Placeholder 4"/>
          <p:cNvSpPr>
            <a:spLocks noGrp="1"/>
          </p:cNvSpPr>
          <p:nvPr>
            <p:ph idx="1"/>
          </p:nvPr>
        </p:nvSpPr>
        <p:spPr>
          <a:xfrm>
            <a:off x="0" y="5758675"/>
            <a:ext cx="9144000" cy="1099325"/>
          </a:xfrm>
        </p:spPr>
        <p:txBody>
          <a:bodyPr>
            <a:normAutofit fontScale="85000" lnSpcReduction="10000"/>
          </a:bodyPr>
          <a:lstStyle/>
          <a:p>
            <a:pPr marL="0" indent="0">
              <a:buNone/>
            </a:pPr>
            <a:r>
              <a:rPr lang="en-US" dirty="0" smtClean="0"/>
              <a:t>22 April:</a:t>
            </a:r>
          </a:p>
          <a:p>
            <a:pPr marL="0" indent="0">
              <a:buNone/>
            </a:pPr>
            <a:r>
              <a:rPr lang="en-US" dirty="0" smtClean="0"/>
              <a:t>world record luminosity for a </a:t>
            </a:r>
            <a:r>
              <a:rPr lang="en-US" dirty="0" err="1" smtClean="0"/>
              <a:t>hadron</a:t>
            </a:r>
            <a:r>
              <a:rPr lang="en-US" dirty="0" smtClean="0"/>
              <a:t> machine. Now doubled.</a:t>
            </a:r>
            <a:endParaRPr lang="en-US" dirty="0"/>
          </a:p>
        </p:txBody>
      </p:sp>
      <p:pic>
        <p:nvPicPr>
          <p:cNvPr id="4" name="Picture 3" descr="1104_lhc1.png"/>
          <p:cNvPicPr>
            <a:picLocks noChangeAspect="1"/>
          </p:cNvPicPr>
          <p:nvPr/>
        </p:nvPicPr>
        <p:blipFill>
          <a:blip r:embed="rId3"/>
          <a:stretch>
            <a:fillRect/>
          </a:stretch>
        </p:blipFill>
        <p:spPr>
          <a:xfrm>
            <a:off x="1627799" y="1781099"/>
            <a:ext cx="5850641" cy="438798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ext Box 10"/>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2400" b="1">
                <a:solidFill>
                  <a:srgbClr val="FFFFFF"/>
                </a:solidFill>
                <a:latin typeface="Arial" charset="0"/>
              </a:rPr>
              <a:t>Methodology</a:t>
            </a:r>
          </a:p>
        </p:txBody>
      </p:sp>
      <p:sp>
        <p:nvSpPr>
          <p:cNvPr id="35843" name="TextBox 4"/>
          <p:cNvSpPr txBox="1">
            <a:spLocks noChangeArrowheads="1"/>
          </p:cNvSpPr>
          <p:nvPr/>
        </p:nvSpPr>
        <p:spPr bwMode="auto">
          <a:xfrm>
            <a:off x="0" y="1219200"/>
            <a:ext cx="9144000" cy="646113"/>
          </a:xfrm>
          <a:prstGeom prst="rect">
            <a:avLst/>
          </a:prstGeom>
          <a:noFill/>
          <a:ln w="9525">
            <a:noFill/>
            <a:miter lim="800000"/>
            <a:headEnd/>
            <a:tailEnd/>
          </a:ln>
        </p:spPr>
        <p:txBody>
          <a:bodyPr>
            <a:prstTxWarp prst="textNoShape">
              <a:avLst/>
            </a:prstTxWarp>
            <a:spAutoFit/>
          </a:bodyPr>
          <a:lstStyle/>
          <a:p>
            <a:pPr algn="ctr" eaLnBrk="0" fontAlgn="base" hangingPunct="0">
              <a:spcBef>
                <a:spcPct val="0"/>
              </a:spcBef>
              <a:spcAft>
                <a:spcPct val="0"/>
              </a:spcAft>
            </a:pPr>
            <a:r>
              <a:rPr lang="en-US" sz="3600" dirty="0" smtClean="0">
                <a:solidFill>
                  <a:srgbClr val="000000"/>
                </a:solidFill>
                <a:latin typeface="Arial" charset="0"/>
              </a:rPr>
              <a:t>What</a:t>
            </a:r>
            <a:r>
              <a:rPr lang="en-GB" sz="3600" dirty="0" smtClean="0">
                <a:solidFill>
                  <a:srgbClr val="000000"/>
                </a:solidFill>
                <a:latin typeface="Arial" charset="0"/>
              </a:rPr>
              <a:t>’</a:t>
            </a:r>
            <a:r>
              <a:rPr lang="en-US" altLang="ja-JP" sz="3600" dirty="0" err="1" smtClean="0">
                <a:solidFill>
                  <a:srgbClr val="000000"/>
                </a:solidFill>
                <a:latin typeface="Arial" charset="0"/>
              </a:rPr>
              <a:t>s</a:t>
            </a:r>
            <a:r>
              <a:rPr lang="en-US" altLang="ja-JP" sz="3600" dirty="0" smtClean="0">
                <a:solidFill>
                  <a:srgbClr val="000000"/>
                </a:solidFill>
                <a:latin typeface="Arial" charset="0"/>
              </a:rPr>
              <a:t> </a:t>
            </a:r>
            <a:r>
              <a:rPr lang="en-US" altLang="ja-JP" sz="3600" dirty="0">
                <a:solidFill>
                  <a:srgbClr val="000000"/>
                </a:solidFill>
                <a:latin typeface="Arial" charset="0"/>
              </a:rPr>
              <a:t>at stake?</a:t>
            </a:r>
            <a:endParaRPr lang="en-US" sz="3600" dirty="0">
              <a:solidFill>
                <a:srgbClr val="000000"/>
              </a:solidFill>
              <a:latin typeface="Arial" charset="0"/>
            </a:endParaRPr>
          </a:p>
        </p:txBody>
      </p:sp>
      <p:sp>
        <p:nvSpPr>
          <p:cNvPr id="35844" name="TextBox 4"/>
          <p:cNvSpPr txBox="1">
            <a:spLocks noChangeArrowheads="1"/>
          </p:cNvSpPr>
          <p:nvPr/>
        </p:nvSpPr>
        <p:spPr bwMode="auto">
          <a:xfrm>
            <a:off x="533400" y="2286000"/>
            <a:ext cx="8305800" cy="4154983"/>
          </a:xfrm>
          <a:prstGeom prst="rect">
            <a:avLst/>
          </a:prstGeom>
          <a:noFill/>
          <a:ln w="9525">
            <a:noFill/>
            <a:miter lim="800000"/>
            <a:headEnd/>
            <a:tailEnd/>
          </a:ln>
        </p:spPr>
        <p:txBody>
          <a:bodyPr>
            <a:prstTxWarp prst="textNoShape">
              <a:avLst/>
            </a:prstTxWarp>
            <a:spAutoFit/>
          </a:bodyPr>
          <a:lstStyle/>
          <a:p>
            <a:pPr eaLnBrk="0" fontAlgn="base" hangingPunct="0">
              <a:spcBef>
                <a:spcPct val="0"/>
              </a:spcBef>
              <a:spcAft>
                <a:spcPct val="0"/>
              </a:spcAft>
            </a:pPr>
            <a:r>
              <a:rPr lang="en-GB" sz="2000" dirty="0">
                <a:solidFill>
                  <a:srgbClr val="000000"/>
                </a:solidFill>
                <a:latin typeface="Arial" charset="0"/>
              </a:rPr>
              <a:t>The LHC is a major opportunity to put science on the map in a society in which increasing reliance on science is accompanied by increasing ignorance of and resistant to science. </a:t>
            </a:r>
          </a:p>
          <a:p>
            <a:pPr eaLnBrk="0" fontAlgn="base" hangingPunct="0">
              <a:spcBef>
                <a:spcPct val="0"/>
              </a:spcBef>
              <a:spcAft>
                <a:spcPct val="0"/>
              </a:spcAft>
            </a:pPr>
            <a:r>
              <a:rPr lang="en-GB" sz="2000" dirty="0">
                <a:solidFill>
                  <a:srgbClr val="000000"/>
                </a:solidFill>
                <a:latin typeface="Arial" charset="0"/>
              </a:rPr>
              <a:t> </a:t>
            </a:r>
          </a:p>
          <a:p>
            <a:pPr eaLnBrk="0" fontAlgn="base" hangingPunct="0">
              <a:spcBef>
                <a:spcPct val="0"/>
              </a:spcBef>
              <a:spcAft>
                <a:spcPct val="0"/>
              </a:spcAft>
            </a:pPr>
            <a:r>
              <a:rPr lang="en-GB" sz="2000" dirty="0">
                <a:solidFill>
                  <a:srgbClr val="000000"/>
                </a:solidFill>
                <a:latin typeface="Arial" charset="0"/>
              </a:rPr>
              <a:t>Good communication is key to our survival. We need support from many stakeholders. It’s not enough, for example, for policy makers to believe in what we do, civil society also has to love us. </a:t>
            </a:r>
            <a:r>
              <a:rPr lang="en-GB" sz="2000" dirty="0">
                <a:solidFill>
                  <a:srgbClr val="FF0000"/>
                </a:solidFill>
                <a:latin typeface="Arial" charset="0"/>
              </a:rPr>
              <a:t/>
            </a:r>
            <a:br>
              <a:rPr lang="en-GB" sz="2000" dirty="0">
                <a:solidFill>
                  <a:srgbClr val="FF0000"/>
                </a:solidFill>
                <a:latin typeface="Arial" charset="0"/>
              </a:rPr>
            </a:br>
            <a:endParaRPr lang="en-GB" sz="2000" dirty="0">
              <a:solidFill>
                <a:srgbClr val="000000"/>
              </a:solidFill>
              <a:latin typeface="Arial" charset="0"/>
            </a:endParaRPr>
          </a:p>
          <a:p>
            <a:pPr eaLnBrk="0" fontAlgn="base" hangingPunct="0">
              <a:spcBef>
                <a:spcPct val="0"/>
              </a:spcBef>
              <a:spcAft>
                <a:spcPct val="0"/>
              </a:spcAft>
            </a:pPr>
            <a:r>
              <a:rPr lang="en-GB" sz="2000" dirty="0">
                <a:solidFill>
                  <a:srgbClr val="000000"/>
                </a:solidFill>
                <a:latin typeface="Arial" charset="0"/>
              </a:rPr>
              <a:t>Are we doing enough?</a:t>
            </a:r>
          </a:p>
          <a:p>
            <a:pPr eaLnBrk="0" fontAlgn="base" hangingPunct="0">
              <a:spcBef>
                <a:spcPct val="0"/>
              </a:spcBef>
              <a:spcAft>
                <a:spcPct val="0"/>
              </a:spcAft>
            </a:pPr>
            <a:endParaRPr lang="en-GB" sz="2000" dirty="0" smtClean="0">
              <a:solidFill>
                <a:srgbClr val="000000"/>
              </a:solidFill>
              <a:latin typeface="Arial" charset="0"/>
            </a:endParaRPr>
          </a:p>
          <a:p>
            <a:pPr eaLnBrk="0" fontAlgn="base" hangingPunct="0">
              <a:spcBef>
                <a:spcPct val="0"/>
              </a:spcBef>
              <a:spcAft>
                <a:spcPct val="0"/>
              </a:spcAft>
            </a:pPr>
            <a:r>
              <a:rPr lang="en-GB" sz="2000" dirty="0" smtClean="0">
                <a:solidFill>
                  <a:srgbClr val="000000"/>
                </a:solidFill>
                <a:latin typeface="Arial" charset="0"/>
              </a:rPr>
              <a:t>We need to ensure that our communication structures, strategies and plans are up to the task…</a:t>
            </a:r>
          </a:p>
          <a:p>
            <a:pPr eaLnBrk="0" fontAlgn="base" hangingPunct="0">
              <a:spcBef>
                <a:spcPct val="0"/>
              </a:spcBef>
              <a:spcAft>
                <a:spcPct val="0"/>
              </a:spcAft>
            </a:pPr>
            <a:endParaRPr lang="en-US" sz="2400"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1" y="2859226"/>
            <a:ext cx="9144001" cy="1143000"/>
          </a:xfrm>
        </p:spPr>
        <p:txBody>
          <a:bodyPr>
            <a:normAutofit/>
          </a:bodyPr>
          <a:lstStyle/>
          <a:p>
            <a:r>
              <a:rPr lang="en-US" dirty="0" smtClean="0"/>
              <a:t>Survey conducted by </a:t>
            </a:r>
            <a:r>
              <a:rPr lang="en-US" dirty="0" err="1" smtClean="0"/>
              <a:t>Leidar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Quote:  A member of the Extended Directorate</a:t>
            </a:r>
            <a:endParaRPr lang="en-US" sz="3000"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“Communications is doing a great effort to involve more and more people ……. </a:t>
            </a:r>
            <a:br>
              <a:rPr lang="en-US" dirty="0" smtClean="0"/>
            </a:br>
            <a:r>
              <a:rPr lang="en-US" dirty="0" smtClean="0"/>
              <a:t/>
            </a:r>
            <a:br>
              <a:rPr lang="en-US" dirty="0" smtClean="0"/>
            </a:br>
            <a:r>
              <a:rPr lang="en-US" dirty="0" smtClean="0"/>
              <a:t>…… physicists believe they know everything. They (also) have the tendency to believe they know how to communicate …. </a:t>
            </a:r>
          </a:p>
          <a:p>
            <a:pPr marL="0" indent="0">
              <a:buNone/>
            </a:pPr>
            <a:endParaRPr lang="en-US" dirty="0"/>
          </a:p>
          <a:p>
            <a:pPr marL="0" indent="0">
              <a:buNone/>
            </a:pPr>
            <a:r>
              <a:rPr lang="en-US" dirty="0" smtClean="0"/>
              <a:t>…… sometimes (they) want to be too precise… </a:t>
            </a:r>
            <a:br>
              <a:rPr lang="en-US" dirty="0" smtClean="0"/>
            </a:br>
            <a:r>
              <a:rPr lang="en-US" dirty="0" smtClean="0"/>
              <a:t/>
            </a:r>
            <a:br>
              <a:rPr lang="en-US" dirty="0" smtClean="0"/>
            </a:br>
            <a:r>
              <a:rPr lang="en-US" dirty="0" smtClean="0"/>
              <a:t>….. we need to work together and (communications) needs to teach us to keep (the positive development</a:t>
            </a:r>
            <a:r>
              <a:rPr lang="en-US" smtClean="0"/>
              <a:t>) going</a:t>
            </a:r>
            <a:r>
              <a:rPr lang="en-US" dirty="0" smtClean="0"/>
              <a:t>.”</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22</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92451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886"/>
            <a:ext cx="8229600" cy="1143000"/>
          </a:xfrm>
        </p:spPr>
        <p:txBody>
          <a:bodyPr/>
          <a:lstStyle/>
          <a:p>
            <a:r>
              <a:rPr lang="en-US" dirty="0" smtClean="0"/>
              <a:t>Associations with CERN</a:t>
            </a:r>
            <a:endParaRPr lang="en-US" dirty="0"/>
          </a:p>
        </p:txBody>
      </p:sp>
      <p:sp>
        <p:nvSpPr>
          <p:cNvPr id="3" name="Content Placeholder 2"/>
          <p:cNvSpPr>
            <a:spLocks noGrp="1"/>
          </p:cNvSpPr>
          <p:nvPr>
            <p:ph idx="1"/>
          </p:nvPr>
        </p:nvSpPr>
        <p:spPr>
          <a:xfrm>
            <a:off x="539552" y="1600200"/>
            <a:ext cx="3528392" cy="4757758"/>
          </a:xfrm>
        </p:spPr>
        <p:txBody>
          <a:bodyPr>
            <a:noAutofit/>
          </a:bodyPr>
          <a:lstStyle/>
          <a:p>
            <a:r>
              <a:rPr lang="en-US" sz="1600" dirty="0" smtClean="0"/>
              <a:t>High class research</a:t>
            </a:r>
          </a:p>
          <a:p>
            <a:r>
              <a:rPr lang="en-US" sz="1600" dirty="0" smtClean="0"/>
              <a:t>Basic research</a:t>
            </a:r>
          </a:p>
          <a:p>
            <a:r>
              <a:rPr lang="en-US" sz="1600" dirty="0" smtClean="0"/>
              <a:t>Ground breaking research</a:t>
            </a:r>
          </a:p>
          <a:p>
            <a:r>
              <a:rPr lang="en-US" sz="1600" dirty="0"/>
              <a:t>Top level research</a:t>
            </a:r>
          </a:p>
          <a:p>
            <a:r>
              <a:rPr lang="en-US" sz="1600" dirty="0" smtClean="0"/>
              <a:t>First </a:t>
            </a:r>
            <a:r>
              <a:rPr lang="en-US" sz="1600" dirty="0"/>
              <a:t>class research </a:t>
            </a:r>
            <a:r>
              <a:rPr lang="en-US" sz="1600" dirty="0" smtClean="0"/>
              <a:t>facilities</a:t>
            </a:r>
          </a:p>
          <a:p>
            <a:r>
              <a:rPr lang="en-US" sz="1600" dirty="0" smtClean="0"/>
              <a:t>Most forward looking research laboratory in the world</a:t>
            </a:r>
          </a:p>
          <a:p>
            <a:r>
              <a:rPr lang="en-US" sz="1600" dirty="0"/>
              <a:t>Scientific </a:t>
            </a:r>
            <a:r>
              <a:rPr lang="en-US" sz="1600" dirty="0" err="1" smtClean="0"/>
              <a:t>organisation</a:t>
            </a:r>
            <a:endParaRPr lang="en-US" sz="1600" dirty="0" smtClean="0"/>
          </a:p>
          <a:p>
            <a:r>
              <a:rPr lang="en-US" sz="1600" dirty="0"/>
              <a:t>The mecca of </a:t>
            </a:r>
            <a:r>
              <a:rPr lang="en-US" sz="1600" dirty="0" smtClean="0"/>
              <a:t>physics</a:t>
            </a:r>
            <a:endParaRPr lang="en-US" sz="1600" dirty="0"/>
          </a:p>
          <a:p>
            <a:r>
              <a:rPr lang="en-US" sz="1600" dirty="0"/>
              <a:t>Particle </a:t>
            </a:r>
            <a:r>
              <a:rPr lang="en-US" sz="1600" dirty="0" smtClean="0"/>
              <a:t>physics</a:t>
            </a:r>
          </a:p>
          <a:p>
            <a:r>
              <a:rPr lang="en-US" sz="1600" dirty="0"/>
              <a:t>Interesting </a:t>
            </a:r>
            <a:r>
              <a:rPr lang="en-US" sz="1600" dirty="0" smtClean="0"/>
              <a:t>science</a:t>
            </a:r>
            <a:endParaRPr lang="en-US" sz="1600" dirty="0"/>
          </a:p>
          <a:p>
            <a:r>
              <a:rPr lang="en-US" sz="1600" dirty="0"/>
              <a:t>Powerful </a:t>
            </a:r>
            <a:r>
              <a:rPr lang="en-US" sz="1600" dirty="0" smtClean="0"/>
              <a:t>science</a:t>
            </a:r>
          </a:p>
          <a:p>
            <a:r>
              <a:rPr lang="en-US" sz="1600" dirty="0" smtClean="0"/>
              <a:t>Cutting edge science</a:t>
            </a:r>
          </a:p>
          <a:p>
            <a:r>
              <a:rPr lang="en-US" sz="1600" dirty="0"/>
              <a:t>Centre of world </a:t>
            </a:r>
            <a:r>
              <a:rPr lang="en-US" sz="1600" dirty="0" smtClean="0"/>
              <a:t>class science</a:t>
            </a:r>
          </a:p>
          <a:p>
            <a:r>
              <a:rPr lang="en-US" sz="1600" dirty="0"/>
              <a:t>Leader of the world </a:t>
            </a:r>
            <a:r>
              <a:rPr lang="en-US" sz="1600" dirty="0" smtClean="0"/>
              <a:t>science</a:t>
            </a:r>
          </a:p>
          <a:p>
            <a:r>
              <a:rPr lang="en-US" sz="1600" dirty="0"/>
              <a:t>Place dedicated scientists </a:t>
            </a:r>
            <a:r>
              <a:rPr lang="en-US" sz="1600" dirty="0" smtClean="0"/>
              <a:t>are</a:t>
            </a:r>
            <a:endParaRPr lang="en-US" sz="1500" dirty="0" smtClean="0"/>
          </a:p>
          <a:p>
            <a:pPr marL="0" indent="0">
              <a:buNone/>
            </a:pPr>
            <a:endParaRPr lang="en-US" sz="1500" dirty="0" smtClean="0"/>
          </a:p>
          <a:p>
            <a:pPr marL="0" indent="0">
              <a:buNone/>
            </a:pPr>
            <a:endParaRPr lang="en-US" sz="1400" dirty="0" smtClean="0"/>
          </a:p>
          <a:p>
            <a:endParaRPr lang="en-US" sz="1400" dirty="0" smtClean="0"/>
          </a:p>
          <a:p>
            <a:endParaRPr lang="en-US" sz="1400" dirty="0" smtClean="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dirty="0"/>
          </a:p>
        </p:txBody>
      </p:sp>
      <p:sp>
        <p:nvSpPr>
          <p:cNvPr id="5" name="Slide Number Placeholder 4"/>
          <p:cNvSpPr>
            <a:spLocks noGrp="1"/>
          </p:cNvSpPr>
          <p:nvPr>
            <p:ph type="sldNum" sz="quarter" idx="12"/>
          </p:nvPr>
        </p:nvSpPr>
        <p:spPr/>
        <p:txBody>
          <a:bodyPr/>
          <a:lstStyle/>
          <a:p>
            <a:fld id="{146A9262-0A94-4D4B-8945-FB0523649C8B}" type="slidenum">
              <a:rPr lang="nb-NO" smtClean="0"/>
              <a:pPr/>
              <a:t>23</a:t>
            </a:fld>
            <a:endParaRPr lang="nb-NO"/>
          </a:p>
        </p:txBody>
      </p:sp>
      <p:sp>
        <p:nvSpPr>
          <p:cNvPr id="6" name="Content Placeholder 2"/>
          <p:cNvSpPr txBox="1">
            <a:spLocks/>
          </p:cNvSpPr>
          <p:nvPr/>
        </p:nvSpPr>
        <p:spPr>
          <a:xfrm>
            <a:off x="3563888" y="1628800"/>
            <a:ext cx="2386608"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b="0" i="0" kern="1200">
                <a:solidFill>
                  <a:schemeClr val="tx1"/>
                </a:solidFill>
                <a:latin typeface="Adobe Caslon Pro"/>
                <a:ea typeface="+mn-ea"/>
                <a:cs typeface="Adobe Caslon Pro"/>
              </a:defRPr>
            </a:lvl1pPr>
            <a:lvl2pPr marL="742950" indent="-285750" algn="l" defTabSz="914400" rtl="0" eaLnBrk="1" latinLnBrk="0" hangingPunct="1">
              <a:spcBef>
                <a:spcPct val="20000"/>
              </a:spcBef>
              <a:buFont typeface="Arial" pitchFamily="34" charset="0"/>
              <a:buChar char="–"/>
              <a:defRPr sz="2400" b="0" i="0" kern="1200">
                <a:solidFill>
                  <a:schemeClr val="tx1"/>
                </a:solidFill>
                <a:latin typeface="Adobe Caslon Pro"/>
                <a:ea typeface="+mn-ea"/>
                <a:cs typeface="Adobe Caslon Pro"/>
              </a:defRPr>
            </a:lvl2pPr>
            <a:lvl3pPr marL="1143000" indent="-228600" algn="l" defTabSz="914400" rtl="0" eaLnBrk="1" latinLnBrk="0" hangingPunct="1">
              <a:spcBef>
                <a:spcPct val="20000"/>
              </a:spcBef>
              <a:buFont typeface="Arial" pitchFamily="34" charset="0"/>
              <a:buChar char="•"/>
              <a:defRPr sz="2000" b="0" i="0" kern="1200">
                <a:solidFill>
                  <a:schemeClr val="tx1"/>
                </a:solidFill>
                <a:latin typeface="Adobe Caslon Pro"/>
                <a:ea typeface="+mn-ea"/>
                <a:cs typeface="Adobe Caslon Pro"/>
              </a:defRPr>
            </a:lvl3pPr>
            <a:lvl4pPr marL="1600200" indent="-228600" algn="l" defTabSz="914400" rtl="0" eaLnBrk="1" latinLnBrk="0" hangingPunct="1">
              <a:spcBef>
                <a:spcPct val="20000"/>
              </a:spcBef>
              <a:buFont typeface="Arial" pitchFamily="34" charset="0"/>
              <a:buChar char="–"/>
              <a:defRPr sz="1800" b="0" i="0" kern="1200">
                <a:solidFill>
                  <a:schemeClr val="tx1"/>
                </a:solidFill>
                <a:latin typeface="Adobe Caslon Pro"/>
                <a:ea typeface="+mn-ea"/>
                <a:cs typeface="Adobe Caslon Pro"/>
              </a:defRPr>
            </a:lvl4pPr>
            <a:lvl5pPr marL="2057400" indent="-228600" algn="l" defTabSz="914400" rtl="0" eaLnBrk="1" latinLnBrk="0" hangingPunct="1">
              <a:spcBef>
                <a:spcPct val="20000"/>
              </a:spcBef>
              <a:buFont typeface="Arial" pitchFamily="34" charset="0"/>
              <a:buChar char="»"/>
              <a:defRPr sz="1600" b="0" i="0" kern="1200">
                <a:solidFill>
                  <a:schemeClr val="tx1"/>
                </a:solidFill>
                <a:latin typeface="Adobe Caslon Pro"/>
                <a:ea typeface="+mn-ea"/>
                <a:cs typeface="Adobe Caslon Pr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1500" dirty="0" smtClean="0"/>
          </a:p>
          <a:p>
            <a:endParaRPr lang="en-US" sz="1500" dirty="0"/>
          </a:p>
          <a:p>
            <a:endParaRPr lang="en-US" sz="1500" dirty="0" smtClean="0"/>
          </a:p>
          <a:p>
            <a:endParaRPr lang="en-US" sz="1500" dirty="0" smtClean="0"/>
          </a:p>
        </p:txBody>
      </p:sp>
      <p:sp>
        <p:nvSpPr>
          <p:cNvPr id="8" name="Content Placeholder 2"/>
          <p:cNvSpPr txBox="1">
            <a:spLocks/>
          </p:cNvSpPr>
          <p:nvPr/>
        </p:nvSpPr>
        <p:spPr>
          <a:xfrm>
            <a:off x="5004048" y="1639341"/>
            <a:ext cx="318904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b="0" i="0" kern="1200">
                <a:solidFill>
                  <a:schemeClr val="tx1"/>
                </a:solidFill>
                <a:latin typeface="Adobe Caslon Pro"/>
                <a:ea typeface="+mn-ea"/>
                <a:cs typeface="Adobe Caslon Pro"/>
              </a:defRPr>
            </a:lvl1pPr>
            <a:lvl2pPr marL="742950" indent="-285750" algn="l" defTabSz="914400" rtl="0" eaLnBrk="1" latinLnBrk="0" hangingPunct="1">
              <a:spcBef>
                <a:spcPct val="20000"/>
              </a:spcBef>
              <a:buFont typeface="Arial" pitchFamily="34" charset="0"/>
              <a:buChar char="–"/>
              <a:defRPr sz="2400" b="0" i="0" kern="1200">
                <a:solidFill>
                  <a:schemeClr val="tx1"/>
                </a:solidFill>
                <a:latin typeface="Adobe Caslon Pro"/>
                <a:ea typeface="+mn-ea"/>
                <a:cs typeface="Adobe Caslon Pro"/>
              </a:defRPr>
            </a:lvl2pPr>
            <a:lvl3pPr marL="1143000" indent="-228600" algn="l" defTabSz="914400" rtl="0" eaLnBrk="1" latinLnBrk="0" hangingPunct="1">
              <a:spcBef>
                <a:spcPct val="20000"/>
              </a:spcBef>
              <a:buFont typeface="Arial" pitchFamily="34" charset="0"/>
              <a:buChar char="•"/>
              <a:defRPr sz="2000" b="0" i="0" kern="1200">
                <a:solidFill>
                  <a:schemeClr val="tx1"/>
                </a:solidFill>
                <a:latin typeface="Adobe Caslon Pro"/>
                <a:ea typeface="+mn-ea"/>
                <a:cs typeface="Adobe Caslon Pro"/>
              </a:defRPr>
            </a:lvl3pPr>
            <a:lvl4pPr marL="1600200" indent="-228600" algn="l" defTabSz="914400" rtl="0" eaLnBrk="1" latinLnBrk="0" hangingPunct="1">
              <a:spcBef>
                <a:spcPct val="20000"/>
              </a:spcBef>
              <a:buFont typeface="Arial" pitchFamily="34" charset="0"/>
              <a:buChar char="–"/>
              <a:defRPr sz="1800" b="0" i="0" kern="1200">
                <a:solidFill>
                  <a:schemeClr val="tx1"/>
                </a:solidFill>
                <a:latin typeface="Adobe Caslon Pro"/>
                <a:ea typeface="+mn-ea"/>
                <a:cs typeface="Adobe Caslon Pro"/>
              </a:defRPr>
            </a:lvl4pPr>
            <a:lvl5pPr marL="2057400" indent="-228600" algn="l" defTabSz="914400" rtl="0" eaLnBrk="1" latinLnBrk="0" hangingPunct="1">
              <a:spcBef>
                <a:spcPct val="20000"/>
              </a:spcBef>
              <a:buFont typeface="Arial" pitchFamily="34" charset="0"/>
              <a:buChar char="»"/>
              <a:defRPr sz="1600" b="0" i="0" kern="1200">
                <a:solidFill>
                  <a:schemeClr val="tx1"/>
                </a:solidFill>
                <a:latin typeface="Adobe Caslon Pro"/>
                <a:ea typeface="+mn-ea"/>
                <a:cs typeface="Adobe Caslon Pr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t>Unique </a:t>
            </a:r>
            <a:r>
              <a:rPr lang="en-US" sz="1600" dirty="0" err="1"/>
              <a:t>centre</a:t>
            </a:r>
            <a:r>
              <a:rPr lang="en-US" sz="1600" dirty="0"/>
              <a:t> of </a:t>
            </a:r>
            <a:r>
              <a:rPr lang="en-US" sz="1600" dirty="0" smtClean="0"/>
              <a:t>excellence</a:t>
            </a:r>
          </a:p>
          <a:p>
            <a:r>
              <a:rPr lang="en-US" sz="1600" dirty="0" smtClean="0"/>
              <a:t>Hi</a:t>
            </a:r>
            <a:r>
              <a:rPr lang="en-US" sz="1600" dirty="0"/>
              <a:t>-Tech making progress</a:t>
            </a:r>
          </a:p>
          <a:p>
            <a:r>
              <a:rPr lang="en-US" sz="1600" dirty="0"/>
              <a:t>Hi-Technology </a:t>
            </a:r>
            <a:r>
              <a:rPr lang="en-US" sz="1600" dirty="0" smtClean="0"/>
              <a:t>place</a:t>
            </a:r>
          </a:p>
          <a:p>
            <a:r>
              <a:rPr lang="en-US" sz="1600" dirty="0" smtClean="0"/>
              <a:t>WWW</a:t>
            </a:r>
            <a:endParaRPr lang="en-US" sz="1600" dirty="0"/>
          </a:p>
          <a:p>
            <a:r>
              <a:rPr lang="en-US" sz="1600" dirty="0" smtClean="0"/>
              <a:t>Successful tools</a:t>
            </a:r>
          </a:p>
          <a:p>
            <a:r>
              <a:rPr lang="en-US" sz="1600" dirty="0" smtClean="0"/>
              <a:t>Big Project</a:t>
            </a:r>
          </a:p>
          <a:p>
            <a:r>
              <a:rPr lang="en-US" sz="1600" dirty="0" smtClean="0"/>
              <a:t>The best</a:t>
            </a:r>
          </a:p>
          <a:p>
            <a:r>
              <a:rPr lang="en-US" sz="1600" dirty="0" smtClean="0"/>
              <a:t>Closed </a:t>
            </a:r>
            <a:r>
              <a:rPr lang="en-US" sz="1600" dirty="0" err="1" smtClean="0"/>
              <a:t>organisation</a:t>
            </a:r>
            <a:endParaRPr lang="en-US" sz="1600" dirty="0" smtClean="0"/>
          </a:p>
          <a:p>
            <a:r>
              <a:rPr lang="en-US" sz="1600" dirty="0" smtClean="0"/>
              <a:t>Protected area</a:t>
            </a:r>
          </a:p>
          <a:p>
            <a:r>
              <a:rPr lang="en-US" sz="1600" dirty="0" smtClean="0"/>
              <a:t>Big science</a:t>
            </a:r>
          </a:p>
          <a:p>
            <a:r>
              <a:rPr lang="en-US" sz="1600" dirty="0" smtClean="0"/>
              <a:t>Engineering endeavor</a:t>
            </a:r>
          </a:p>
          <a:p>
            <a:r>
              <a:rPr lang="en-US" sz="1600" dirty="0"/>
              <a:t>Limited participation of high energy </a:t>
            </a:r>
            <a:r>
              <a:rPr lang="en-US" sz="1600" dirty="0" smtClean="0"/>
              <a:t>physicists</a:t>
            </a:r>
          </a:p>
          <a:p>
            <a:r>
              <a:rPr lang="en-US" sz="1600" dirty="0" smtClean="0"/>
              <a:t>Nobel prize winning world lab</a:t>
            </a:r>
            <a:endParaRPr lang="en-US" sz="1600" dirty="0"/>
          </a:p>
          <a:p>
            <a:endParaRPr lang="en-US" sz="1800" dirty="0" smtClean="0"/>
          </a:p>
          <a:p>
            <a:endParaRPr lang="en-US" sz="1500" dirty="0" smtClean="0"/>
          </a:p>
          <a:p>
            <a:pPr marL="0" indent="0">
              <a:buFont typeface="Arial" pitchFamily="34" charset="0"/>
              <a:buNone/>
            </a:pPr>
            <a:endParaRPr lang="en-US" sz="1500" dirty="0" smtClean="0"/>
          </a:p>
          <a:p>
            <a:pPr marL="0" indent="0">
              <a:buFont typeface="Arial" pitchFamily="34" charset="0"/>
              <a:buNone/>
            </a:pPr>
            <a:endParaRPr lang="en-US" sz="1400" dirty="0" smtClean="0"/>
          </a:p>
          <a:p>
            <a:endParaRPr lang="en-US" sz="1400" dirty="0" smtClean="0"/>
          </a:p>
          <a:p>
            <a:endParaRPr lang="en-US" sz="1400"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410560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3906"/>
            <a:ext cx="8229600" cy="1143000"/>
          </a:xfrm>
        </p:spPr>
        <p:txBody>
          <a:bodyPr/>
          <a:lstStyle/>
          <a:p>
            <a:r>
              <a:rPr lang="en-US" dirty="0" smtClean="0"/>
              <a:t>Associations with CERN</a:t>
            </a:r>
            <a:endParaRPr lang="en-US" dirty="0"/>
          </a:p>
        </p:txBody>
      </p:sp>
      <p:sp>
        <p:nvSpPr>
          <p:cNvPr id="3" name="Content Placeholder 2"/>
          <p:cNvSpPr>
            <a:spLocks noGrp="1"/>
          </p:cNvSpPr>
          <p:nvPr>
            <p:ph idx="1"/>
          </p:nvPr>
        </p:nvSpPr>
        <p:spPr>
          <a:xfrm>
            <a:off x="457200" y="1600200"/>
            <a:ext cx="3682752" cy="4525963"/>
          </a:xfrm>
        </p:spPr>
        <p:txBody>
          <a:bodyPr>
            <a:noAutofit/>
          </a:bodyPr>
          <a:lstStyle/>
          <a:p>
            <a:r>
              <a:rPr lang="en-US" sz="1800" dirty="0"/>
              <a:t>Pushing the frontiers</a:t>
            </a:r>
          </a:p>
          <a:p>
            <a:r>
              <a:rPr lang="en-US" sz="1800" dirty="0"/>
              <a:t>Digging </a:t>
            </a:r>
            <a:r>
              <a:rPr lang="en-US" sz="1800" dirty="0" smtClean="0"/>
              <a:t>for explanations</a:t>
            </a:r>
          </a:p>
          <a:p>
            <a:r>
              <a:rPr lang="en-US" sz="1800" dirty="0" smtClean="0"/>
              <a:t>Managing technology</a:t>
            </a:r>
          </a:p>
          <a:p>
            <a:r>
              <a:rPr lang="en-US" sz="1800" dirty="0" smtClean="0"/>
              <a:t>Understanding the universe</a:t>
            </a:r>
            <a:endParaRPr lang="en-US" sz="1800" dirty="0"/>
          </a:p>
          <a:p>
            <a:r>
              <a:rPr lang="en-US" sz="1800" dirty="0" smtClean="0"/>
              <a:t>Reaching </a:t>
            </a:r>
            <a:r>
              <a:rPr lang="en-US" sz="1800" dirty="0"/>
              <a:t>the </a:t>
            </a:r>
            <a:r>
              <a:rPr lang="en-US" sz="1800" dirty="0" smtClean="0"/>
              <a:t>goals</a:t>
            </a:r>
          </a:p>
          <a:p>
            <a:r>
              <a:rPr lang="en-US" sz="1800" dirty="0" smtClean="0"/>
              <a:t>Finding new frontiers of knowledge</a:t>
            </a:r>
            <a:endParaRPr lang="en-US" sz="1800" dirty="0"/>
          </a:p>
          <a:p>
            <a:r>
              <a:rPr lang="en-US" sz="1800" dirty="0"/>
              <a:t>Difficult to understand</a:t>
            </a:r>
          </a:p>
          <a:p>
            <a:r>
              <a:rPr lang="en-US" sz="1800" dirty="0"/>
              <a:t>Not understood</a:t>
            </a:r>
          </a:p>
          <a:p>
            <a:pPr marL="0" indent="0">
              <a:buNone/>
            </a:pPr>
            <a:endParaRPr lang="en-US" sz="2000" dirty="0"/>
          </a:p>
          <a:p>
            <a:endParaRPr lang="en-US" sz="2000" dirty="0"/>
          </a:p>
          <a:p>
            <a:endParaRPr lang="en-US" sz="1500" dirty="0" smtClean="0"/>
          </a:p>
          <a:p>
            <a:pPr marL="0" indent="0">
              <a:buNone/>
            </a:pPr>
            <a:endParaRPr lang="en-US" sz="1500" dirty="0" smtClean="0"/>
          </a:p>
          <a:p>
            <a:pPr marL="0" indent="0">
              <a:buNone/>
            </a:pPr>
            <a:endParaRPr lang="en-US" sz="1400" dirty="0" smtClean="0"/>
          </a:p>
          <a:p>
            <a:endParaRPr lang="en-US" sz="1400" dirty="0" smtClean="0"/>
          </a:p>
          <a:p>
            <a:endParaRPr lang="en-US" sz="1400" dirty="0" smtClean="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dirty="0"/>
          </a:p>
        </p:txBody>
      </p:sp>
      <p:sp>
        <p:nvSpPr>
          <p:cNvPr id="5" name="Slide Number Placeholder 4"/>
          <p:cNvSpPr>
            <a:spLocks noGrp="1"/>
          </p:cNvSpPr>
          <p:nvPr>
            <p:ph type="sldNum" sz="quarter" idx="12"/>
          </p:nvPr>
        </p:nvSpPr>
        <p:spPr/>
        <p:txBody>
          <a:bodyPr/>
          <a:lstStyle/>
          <a:p>
            <a:fld id="{146A9262-0A94-4D4B-8945-FB0523649C8B}" type="slidenum">
              <a:rPr lang="nb-NO" smtClean="0"/>
              <a:pPr/>
              <a:t>24</a:t>
            </a:fld>
            <a:endParaRPr lang="nb-NO"/>
          </a:p>
        </p:txBody>
      </p:sp>
      <p:sp>
        <p:nvSpPr>
          <p:cNvPr id="8" name="Content Placeholder 2"/>
          <p:cNvSpPr txBox="1">
            <a:spLocks/>
          </p:cNvSpPr>
          <p:nvPr/>
        </p:nvSpPr>
        <p:spPr>
          <a:xfrm>
            <a:off x="4633664" y="1752600"/>
            <a:ext cx="3682752"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b="0" i="0" kern="1200">
                <a:solidFill>
                  <a:schemeClr val="tx1"/>
                </a:solidFill>
                <a:latin typeface="Adobe Caslon Pro"/>
                <a:ea typeface="+mn-ea"/>
                <a:cs typeface="Adobe Caslon Pro"/>
              </a:defRPr>
            </a:lvl1pPr>
            <a:lvl2pPr marL="742950" indent="-285750" algn="l" defTabSz="914400" rtl="0" eaLnBrk="1" latinLnBrk="0" hangingPunct="1">
              <a:spcBef>
                <a:spcPct val="20000"/>
              </a:spcBef>
              <a:buFont typeface="Arial" pitchFamily="34" charset="0"/>
              <a:buChar char="–"/>
              <a:defRPr sz="2400" b="0" i="0" kern="1200">
                <a:solidFill>
                  <a:schemeClr val="tx1"/>
                </a:solidFill>
                <a:latin typeface="Adobe Caslon Pro"/>
                <a:ea typeface="+mn-ea"/>
                <a:cs typeface="Adobe Caslon Pro"/>
              </a:defRPr>
            </a:lvl2pPr>
            <a:lvl3pPr marL="1143000" indent="-228600" algn="l" defTabSz="914400" rtl="0" eaLnBrk="1" latinLnBrk="0" hangingPunct="1">
              <a:spcBef>
                <a:spcPct val="20000"/>
              </a:spcBef>
              <a:buFont typeface="Arial" pitchFamily="34" charset="0"/>
              <a:buChar char="•"/>
              <a:defRPr sz="2000" b="0" i="0" kern="1200">
                <a:solidFill>
                  <a:schemeClr val="tx1"/>
                </a:solidFill>
                <a:latin typeface="Adobe Caslon Pro"/>
                <a:ea typeface="+mn-ea"/>
                <a:cs typeface="Adobe Caslon Pro"/>
              </a:defRPr>
            </a:lvl3pPr>
            <a:lvl4pPr marL="1600200" indent="-228600" algn="l" defTabSz="914400" rtl="0" eaLnBrk="1" latinLnBrk="0" hangingPunct="1">
              <a:spcBef>
                <a:spcPct val="20000"/>
              </a:spcBef>
              <a:buFont typeface="Arial" pitchFamily="34" charset="0"/>
              <a:buChar char="–"/>
              <a:defRPr sz="1800" b="0" i="0" kern="1200">
                <a:solidFill>
                  <a:schemeClr val="tx1"/>
                </a:solidFill>
                <a:latin typeface="Adobe Caslon Pro"/>
                <a:ea typeface="+mn-ea"/>
                <a:cs typeface="Adobe Caslon Pro"/>
              </a:defRPr>
            </a:lvl4pPr>
            <a:lvl5pPr marL="2057400" indent="-228600" algn="l" defTabSz="914400" rtl="0" eaLnBrk="1" latinLnBrk="0" hangingPunct="1">
              <a:spcBef>
                <a:spcPct val="20000"/>
              </a:spcBef>
              <a:buFont typeface="Arial" pitchFamily="34" charset="0"/>
              <a:buChar char="»"/>
              <a:defRPr sz="1600" b="0" i="0" kern="1200">
                <a:solidFill>
                  <a:schemeClr val="tx1"/>
                </a:solidFill>
                <a:latin typeface="Adobe Caslon Pro"/>
                <a:ea typeface="+mn-ea"/>
                <a:cs typeface="Adobe Caslon Pr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High costs</a:t>
            </a:r>
          </a:p>
          <a:p>
            <a:r>
              <a:rPr lang="en-US" sz="1800" dirty="0" smtClean="0"/>
              <a:t>Expensive</a:t>
            </a:r>
          </a:p>
          <a:p>
            <a:r>
              <a:rPr lang="en-US" sz="1800" dirty="0" smtClean="0"/>
              <a:t>Innovative</a:t>
            </a:r>
          </a:p>
          <a:p>
            <a:r>
              <a:rPr lang="en-US" sz="1800" dirty="0" smtClean="0"/>
              <a:t>Exciting</a:t>
            </a:r>
          </a:p>
          <a:p>
            <a:r>
              <a:rPr lang="en-US" sz="1800" dirty="0" smtClean="0"/>
              <a:t>International</a:t>
            </a:r>
          </a:p>
          <a:p>
            <a:r>
              <a:rPr lang="en-US" sz="1800" dirty="0" smtClean="0"/>
              <a:t>Magic</a:t>
            </a:r>
          </a:p>
          <a:p>
            <a:r>
              <a:rPr lang="en-US" sz="1800" dirty="0" smtClean="0"/>
              <a:t>Focused</a:t>
            </a:r>
          </a:p>
          <a:p>
            <a:r>
              <a:rPr lang="en-US" sz="1800" dirty="0" smtClean="0"/>
              <a:t>Complex</a:t>
            </a:r>
          </a:p>
          <a:p>
            <a:r>
              <a:rPr lang="en-US" sz="1800" dirty="0" smtClean="0"/>
              <a:t>Complicated</a:t>
            </a:r>
          </a:p>
          <a:p>
            <a:r>
              <a:rPr lang="en-US" sz="1800" dirty="0" smtClean="0"/>
              <a:t>Huge</a:t>
            </a:r>
          </a:p>
          <a:p>
            <a:r>
              <a:rPr lang="en-US" sz="1800" dirty="0" smtClean="0"/>
              <a:t>Far away</a:t>
            </a:r>
          </a:p>
          <a:p>
            <a:r>
              <a:rPr lang="en-US" sz="1800" dirty="0" smtClean="0"/>
              <a:t>Inspirational for young people</a:t>
            </a:r>
          </a:p>
          <a:p>
            <a:endParaRPr lang="en-US" sz="1500" dirty="0" smtClean="0"/>
          </a:p>
          <a:p>
            <a:endParaRPr lang="en-US" sz="1500" dirty="0" smtClean="0"/>
          </a:p>
          <a:p>
            <a:pPr marL="0" indent="0">
              <a:buFont typeface="Arial" pitchFamily="34" charset="0"/>
              <a:buNone/>
            </a:pPr>
            <a:endParaRPr lang="en-US" sz="1500" dirty="0" smtClean="0"/>
          </a:p>
          <a:p>
            <a:pPr marL="0" indent="0">
              <a:buFont typeface="Arial" pitchFamily="34" charset="0"/>
              <a:buNone/>
            </a:pPr>
            <a:endParaRPr lang="en-US" sz="1400" dirty="0" smtClean="0"/>
          </a:p>
          <a:p>
            <a:endParaRPr lang="en-US" sz="1400" dirty="0" smtClean="0"/>
          </a:p>
          <a:p>
            <a:endParaRPr lang="en-US" sz="1400"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52487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7306"/>
            <a:ext cx="8229600" cy="1143000"/>
          </a:xfrm>
        </p:spPr>
        <p:txBody>
          <a:bodyPr/>
          <a:lstStyle/>
          <a:p>
            <a:r>
              <a:rPr lang="en-US" dirty="0" smtClean="0"/>
              <a:t>Associations with CERN</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dirty="0"/>
          </a:p>
        </p:txBody>
      </p:sp>
      <p:sp>
        <p:nvSpPr>
          <p:cNvPr id="5" name="Slide Number Placeholder 4"/>
          <p:cNvSpPr>
            <a:spLocks noGrp="1"/>
          </p:cNvSpPr>
          <p:nvPr>
            <p:ph type="sldNum" sz="quarter" idx="12"/>
          </p:nvPr>
        </p:nvSpPr>
        <p:spPr/>
        <p:txBody>
          <a:bodyPr/>
          <a:lstStyle/>
          <a:p>
            <a:fld id="{146A9262-0A94-4D4B-8945-FB0523649C8B}" type="slidenum">
              <a:rPr lang="nb-NO" smtClean="0"/>
              <a:pPr/>
              <a:t>25</a:t>
            </a:fld>
            <a:endParaRPr lang="nb-NO"/>
          </a:p>
        </p:txBody>
      </p:sp>
      <p:sp>
        <p:nvSpPr>
          <p:cNvPr id="7" name="Content Placeholder 2"/>
          <p:cNvSpPr txBox="1">
            <a:spLocks/>
          </p:cNvSpPr>
          <p:nvPr/>
        </p:nvSpPr>
        <p:spPr>
          <a:xfrm>
            <a:off x="6289848" y="1628800"/>
            <a:ext cx="2386608"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b="0" i="0" kern="1200">
                <a:solidFill>
                  <a:schemeClr val="tx1"/>
                </a:solidFill>
                <a:latin typeface="Adobe Caslon Pro"/>
                <a:ea typeface="+mn-ea"/>
                <a:cs typeface="Adobe Caslon Pro"/>
              </a:defRPr>
            </a:lvl1pPr>
            <a:lvl2pPr marL="742950" indent="-285750" algn="l" defTabSz="914400" rtl="0" eaLnBrk="1" latinLnBrk="0" hangingPunct="1">
              <a:spcBef>
                <a:spcPct val="20000"/>
              </a:spcBef>
              <a:buFont typeface="Arial" pitchFamily="34" charset="0"/>
              <a:buChar char="–"/>
              <a:defRPr sz="2400" b="0" i="0" kern="1200">
                <a:solidFill>
                  <a:schemeClr val="tx1"/>
                </a:solidFill>
                <a:latin typeface="Adobe Caslon Pro"/>
                <a:ea typeface="+mn-ea"/>
                <a:cs typeface="Adobe Caslon Pro"/>
              </a:defRPr>
            </a:lvl2pPr>
            <a:lvl3pPr marL="1143000" indent="-228600" algn="l" defTabSz="914400" rtl="0" eaLnBrk="1" latinLnBrk="0" hangingPunct="1">
              <a:spcBef>
                <a:spcPct val="20000"/>
              </a:spcBef>
              <a:buFont typeface="Arial" pitchFamily="34" charset="0"/>
              <a:buChar char="•"/>
              <a:defRPr sz="2000" b="0" i="0" kern="1200">
                <a:solidFill>
                  <a:schemeClr val="tx1"/>
                </a:solidFill>
                <a:latin typeface="Adobe Caslon Pro"/>
                <a:ea typeface="+mn-ea"/>
                <a:cs typeface="Adobe Caslon Pro"/>
              </a:defRPr>
            </a:lvl3pPr>
            <a:lvl4pPr marL="1600200" indent="-228600" algn="l" defTabSz="914400" rtl="0" eaLnBrk="1" latinLnBrk="0" hangingPunct="1">
              <a:spcBef>
                <a:spcPct val="20000"/>
              </a:spcBef>
              <a:buFont typeface="Arial" pitchFamily="34" charset="0"/>
              <a:buChar char="–"/>
              <a:defRPr sz="1800" b="0" i="0" kern="1200">
                <a:solidFill>
                  <a:schemeClr val="tx1"/>
                </a:solidFill>
                <a:latin typeface="Adobe Caslon Pro"/>
                <a:ea typeface="+mn-ea"/>
                <a:cs typeface="Adobe Caslon Pro"/>
              </a:defRPr>
            </a:lvl4pPr>
            <a:lvl5pPr marL="2057400" indent="-228600" algn="l" defTabSz="914400" rtl="0" eaLnBrk="1" latinLnBrk="0" hangingPunct="1">
              <a:spcBef>
                <a:spcPct val="20000"/>
              </a:spcBef>
              <a:buFont typeface="Arial" pitchFamily="34" charset="0"/>
              <a:buChar char="»"/>
              <a:defRPr sz="1600" b="0" i="0" kern="1200">
                <a:solidFill>
                  <a:schemeClr val="tx1"/>
                </a:solidFill>
                <a:latin typeface="Adobe Caslon Pro"/>
                <a:ea typeface="+mn-ea"/>
                <a:cs typeface="Adobe Caslon Pr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400" dirty="0"/>
          </a:p>
          <a:p>
            <a:pPr marL="0" indent="0">
              <a:buNone/>
            </a:pPr>
            <a:endParaRPr lang="en-US" sz="1400" dirty="0" smtClean="0"/>
          </a:p>
          <a:p>
            <a:endParaRPr lang="en-US" sz="1400" dirty="0" smtClean="0"/>
          </a:p>
        </p:txBody>
      </p:sp>
      <p:sp>
        <p:nvSpPr>
          <p:cNvPr id="8" name="Content Placeholder 7"/>
          <p:cNvSpPr>
            <a:spLocks noGrp="1"/>
          </p:cNvSpPr>
          <p:nvPr>
            <p:ph idx="1"/>
          </p:nvPr>
        </p:nvSpPr>
        <p:spPr>
          <a:xfrm>
            <a:off x="457200" y="1600200"/>
            <a:ext cx="3754760" cy="4525963"/>
          </a:xfrm>
        </p:spPr>
        <p:txBody>
          <a:bodyPr>
            <a:noAutofit/>
          </a:bodyPr>
          <a:lstStyle/>
          <a:p>
            <a:r>
              <a:rPr lang="en-US" sz="2000" dirty="0" smtClean="0"/>
              <a:t>Excellence</a:t>
            </a:r>
          </a:p>
          <a:p>
            <a:r>
              <a:rPr lang="en-US" sz="2000" dirty="0" smtClean="0"/>
              <a:t>Innovation</a:t>
            </a:r>
            <a:endParaRPr lang="en-US" sz="2000" dirty="0"/>
          </a:p>
          <a:p>
            <a:r>
              <a:rPr lang="en-US" sz="2000" dirty="0" smtClean="0"/>
              <a:t>Competence</a:t>
            </a:r>
          </a:p>
          <a:p>
            <a:r>
              <a:rPr lang="en-US" sz="2000" dirty="0"/>
              <a:t>Curiosity</a:t>
            </a:r>
          </a:p>
          <a:p>
            <a:r>
              <a:rPr lang="en-US" sz="2000" dirty="0" smtClean="0"/>
              <a:t>Fascination</a:t>
            </a:r>
            <a:endParaRPr lang="en-US" sz="2000" dirty="0"/>
          </a:p>
          <a:p>
            <a:r>
              <a:rPr lang="en-US" sz="2000" dirty="0" smtClean="0"/>
              <a:t>Internationality</a:t>
            </a:r>
            <a:endParaRPr lang="en-US" sz="2000" dirty="0"/>
          </a:p>
          <a:p>
            <a:r>
              <a:rPr lang="en-US" sz="2000" dirty="0" smtClean="0"/>
              <a:t>Philosophy</a:t>
            </a:r>
            <a:endParaRPr lang="en-US" sz="2000" dirty="0"/>
          </a:p>
          <a:p>
            <a:r>
              <a:rPr lang="en-US" sz="2000" dirty="0" smtClean="0"/>
              <a:t>Excitement</a:t>
            </a:r>
            <a:endParaRPr lang="en-US" sz="2000" dirty="0"/>
          </a:p>
          <a:p>
            <a:r>
              <a:rPr lang="en-US" sz="2000" dirty="0"/>
              <a:t>Professional</a:t>
            </a:r>
          </a:p>
          <a:p>
            <a:r>
              <a:rPr lang="en-US" sz="2000" dirty="0" smtClean="0"/>
              <a:t>Technology</a:t>
            </a:r>
          </a:p>
          <a:p>
            <a:r>
              <a:rPr lang="en-US" sz="2000" dirty="0" smtClean="0"/>
              <a:t>Openness</a:t>
            </a:r>
          </a:p>
          <a:p>
            <a:r>
              <a:rPr lang="en-US" sz="2000" dirty="0" smtClean="0"/>
              <a:t>Tolerance</a:t>
            </a:r>
          </a:p>
          <a:p>
            <a:r>
              <a:rPr lang="en-US" sz="2000" dirty="0" smtClean="0"/>
              <a:t>Creativity</a:t>
            </a:r>
          </a:p>
          <a:p>
            <a:endParaRPr lang="en-US" dirty="0"/>
          </a:p>
          <a:p>
            <a:endParaRPr lang="en-US" dirty="0"/>
          </a:p>
          <a:p>
            <a:endParaRPr lang="en-US" dirty="0"/>
          </a:p>
          <a:p>
            <a:pPr marL="0" indent="0">
              <a:buNone/>
            </a:pPr>
            <a:endParaRPr lang="en-US" dirty="0"/>
          </a:p>
        </p:txBody>
      </p:sp>
      <p:sp>
        <p:nvSpPr>
          <p:cNvPr id="9" name="Content Placeholder 7"/>
          <p:cNvSpPr txBox="1">
            <a:spLocks/>
          </p:cNvSpPr>
          <p:nvPr/>
        </p:nvSpPr>
        <p:spPr>
          <a:xfrm>
            <a:off x="5209728" y="1639341"/>
            <a:ext cx="375476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b="0" i="0" kern="1200">
                <a:solidFill>
                  <a:schemeClr val="tx1"/>
                </a:solidFill>
                <a:latin typeface="Adobe Caslon Pro"/>
                <a:ea typeface="+mn-ea"/>
                <a:cs typeface="Adobe Caslon Pro"/>
              </a:defRPr>
            </a:lvl1pPr>
            <a:lvl2pPr marL="742950" indent="-285750" algn="l" defTabSz="914400" rtl="0" eaLnBrk="1" latinLnBrk="0" hangingPunct="1">
              <a:spcBef>
                <a:spcPct val="20000"/>
              </a:spcBef>
              <a:buFont typeface="Arial" pitchFamily="34" charset="0"/>
              <a:buChar char="–"/>
              <a:defRPr sz="2400" b="0" i="0" kern="1200">
                <a:solidFill>
                  <a:schemeClr val="tx1"/>
                </a:solidFill>
                <a:latin typeface="Adobe Caslon Pro"/>
                <a:ea typeface="+mn-ea"/>
                <a:cs typeface="Adobe Caslon Pro"/>
              </a:defRPr>
            </a:lvl2pPr>
            <a:lvl3pPr marL="1143000" indent="-228600" algn="l" defTabSz="914400" rtl="0" eaLnBrk="1" latinLnBrk="0" hangingPunct="1">
              <a:spcBef>
                <a:spcPct val="20000"/>
              </a:spcBef>
              <a:buFont typeface="Arial" pitchFamily="34" charset="0"/>
              <a:buChar char="•"/>
              <a:defRPr sz="2000" b="0" i="0" kern="1200">
                <a:solidFill>
                  <a:schemeClr val="tx1"/>
                </a:solidFill>
                <a:latin typeface="Adobe Caslon Pro"/>
                <a:ea typeface="+mn-ea"/>
                <a:cs typeface="Adobe Caslon Pro"/>
              </a:defRPr>
            </a:lvl3pPr>
            <a:lvl4pPr marL="1600200" indent="-228600" algn="l" defTabSz="914400" rtl="0" eaLnBrk="1" latinLnBrk="0" hangingPunct="1">
              <a:spcBef>
                <a:spcPct val="20000"/>
              </a:spcBef>
              <a:buFont typeface="Arial" pitchFamily="34" charset="0"/>
              <a:buChar char="–"/>
              <a:defRPr sz="1800" b="0" i="0" kern="1200">
                <a:solidFill>
                  <a:schemeClr val="tx1"/>
                </a:solidFill>
                <a:latin typeface="Adobe Caslon Pro"/>
                <a:ea typeface="+mn-ea"/>
                <a:cs typeface="Adobe Caslon Pro"/>
              </a:defRPr>
            </a:lvl4pPr>
            <a:lvl5pPr marL="2057400" indent="-228600" algn="l" defTabSz="914400" rtl="0" eaLnBrk="1" latinLnBrk="0" hangingPunct="1">
              <a:spcBef>
                <a:spcPct val="20000"/>
              </a:spcBef>
              <a:buFont typeface="Arial" pitchFamily="34" charset="0"/>
              <a:buChar char="»"/>
              <a:defRPr sz="1600" b="0" i="0" kern="1200">
                <a:solidFill>
                  <a:schemeClr val="tx1"/>
                </a:solidFill>
                <a:latin typeface="Adobe Caslon Pro"/>
                <a:ea typeface="+mn-ea"/>
                <a:cs typeface="Adobe Caslon Pr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Wow factor</a:t>
            </a:r>
          </a:p>
          <a:p>
            <a:r>
              <a:rPr lang="en-US" sz="2000" dirty="0" smtClean="0"/>
              <a:t>Questions</a:t>
            </a:r>
          </a:p>
          <a:p>
            <a:r>
              <a:rPr lang="en-US" sz="2000" dirty="0" smtClean="0"/>
              <a:t>Extra-ordinary tools</a:t>
            </a:r>
          </a:p>
          <a:p>
            <a:r>
              <a:rPr lang="en-US" sz="2000" dirty="0" smtClean="0"/>
              <a:t>Big success</a:t>
            </a:r>
          </a:p>
          <a:p>
            <a:r>
              <a:rPr lang="en-US" sz="2000" dirty="0" smtClean="0"/>
              <a:t>Waste of money</a:t>
            </a:r>
          </a:p>
          <a:p>
            <a:endParaRPr lang="en-US" dirty="0" smtClean="0"/>
          </a:p>
          <a:p>
            <a:pPr marL="0" indent="0">
              <a:buFont typeface="Arial" pitchFamily="34" charse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095458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3906"/>
            <a:ext cx="8229600" cy="1143000"/>
          </a:xfrm>
        </p:spPr>
        <p:txBody>
          <a:bodyPr/>
          <a:lstStyle/>
          <a:p>
            <a:r>
              <a:rPr lang="en-US" sz="3200" dirty="0" smtClean="0"/>
              <a:t>Opinion</a:t>
            </a:r>
            <a:r>
              <a:rPr lang="en-US" dirty="0" smtClean="0"/>
              <a:t> research – expert survey</a:t>
            </a:r>
            <a:endParaRPr lang="en-US" dirty="0"/>
          </a:p>
        </p:txBody>
      </p:sp>
      <p:sp>
        <p:nvSpPr>
          <p:cNvPr id="3" name="Content Placeholder 2"/>
          <p:cNvSpPr>
            <a:spLocks noGrp="1"/>
          </p:cNvSpPr>
          <p:nvPr>
            <p:ph idx="1"/>
          </p:nvPr>
        </p:nvSpPr>
        <p:spPr>
          <a:xfrm>
            <a:off x="457200" y="1600200"/>
            <a:ext cx="8229600" cy="4757758"/>
          </a:xfrm>
        </p:spPr>
        <p:txBody>
          <a:bodyPr>
            <a:noAutofit/>
          </a:bodyPr>
          <a:lstStyle/>
          <a:p>
            <a:r>
              <a:rPr lang="en-US" sz="2400" dirty="0" smtClean="0"/>
              <a:t>46 interviews / structured questionnaire</a:t>
            </a:r>
            <a:endParaRPr lang="en-US" sz="2000" dirty="0" smtClean="0"/>
          </a:p>
          <a:p>
            <a:pPr lvl="1"/>
            <a:r>
              <a:rPr lang="en-US" sz="2000" dirty="0" smtClean="0"/>
              <a:t>33 telephone interviews</a:t>
            </a:r>
          </a:p>
          <a:p>
            <a:pPr lvl="1"/>
            <a:r>
              <a:rPr lang="en-US" sz="2000" dirty="0" smtClean="0"/>
              <a:t>13 by mail </a:t>
            </a:r>
            <a:br>
              <a:rPr lang="en-US" sz="2000" dirty="0" smtClean="0"/>
            </a:br>
            <a:endParaRPr lang="en-US" sz="2000" dirty="0" smtClean="0"/>
          </a:p>
          <a:p>
            <a:r>
              <a:rPr lang="en-US" sz="2400" dirty="0" smtClean="0"/>
              <a:t>Expert groups:</a:t>
            </a:r>
            <a:endParaRPr lang="en-US" sz="2000" dirty="0" smtClean="0"/>
          </a:p>
          <a:p>
            <a:pPr lvl="1"/>
            <a:r>
              <a:rPr lang="en-US" sz="2000" dirty="0" smtClean="0"/>
              <a:t>15 members of the Extended Directorate</a:t>
            </a:r>
          </a:p>
          <a:p>
            <a:pPr lvl="1"/>
            <a:r>
              <a:rPr lang="en-US" sz="2000" dirty="0"/>
              <a:t>6</a:t>
            </a:r>
            <a:r>
              <a:rPr lang="en-US" sz="2000" dirty="0" smtClean="0"/>
              <a:t> members of the Council Delegates</a:t>
            </a:r>
          </a:p>
          <a:p>
            <a:pPr lvl="1"/>
            <a:r>
              <a:rPr lang="en-US" sz="2000" dirty="0" smtClean="0"/>
              <a:t>8 international science journalists</a:t>
            </a:r>
          </a:p>
          <a:p>
            <a:pPr lvl="1"/>
            <a:r>
              <a:rPr lang="en-US" sz="2000" dirty="0" smtClean="0"/>
              <a:t>6 opinion leader / functionaries in CERN´s </a:t>
            </a:r>
            <a:r>
              <a:rPr lang="en-US" sz="2000" dirty="0" err="1" smtClean="0"/>
              <a:t>neighourhood</a:t>
            </a:r>
            <a:r>
              <a:rPr lang="en-US" sz="2000" dirty="0" smtClean="0"/>
              <a:t> </a:t>
            </a:r>
          </a:p>
          <a:p>
            <a:pPr lvl="1"/>
            <a:r>
              <a:rPr lang="en-US" sz="2000" dirty="0" smtClean="0"/>
              <a:t>11 member of the information networks</a:t>
            </a:r>
          </a:p>
          <a:p>
            <a:r>
              <a:rPr lang="en-US" sz="2400" dirty="0" smtClean="0"/>
              <a:t>Opinion trends</a:t>
            </a:r>
          </a:p>
          <a:p>
            <a:r>
              <a:rPr lang="en-US" sz="2400" dirty="0" smtClean="0"/>
              <a:t>Perceptions – original quotes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26</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29322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27</a:t>
            </a:fld>
            <a:endParaRPr lang="nb-NO"/>
          </a:p>
        </p:txBody>
      </p:sp>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6" name="Table 5"/>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13158881"/>
              </p:ext>
            </p:extLst>
          </p:nvPr>
        </p:nvGraphicFramePr>
        <p:xfrm>
          <a:off x="467544" y="90702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0">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solidFill>
                      <a:schemeClr val="accent5">
                        <a:lumMod val="50000"/>
                      </a:schemeClr>
                    </a:solidFill>
                  </a:tcPr>
                </a:tc>
                <a:tc>
                  <a:txBody>
                    <a:bodyPr/>
                    <a:lstStyle/>
                    <a:p>
                      <a:r>
                        <a:rPr lang="en-US" sz="1600" dirty="0" err="1" smtClean="0"/>
                        <a:t>CouncDel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InterMedia</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solidFill>
                      <a:schemeClr val="accent5">
                        <a:lumMod val="50000"/>
                      </a:schemeClr>
                    </a:solidFill>
                  </a:tcPr>
                </a:tc>
                <a:tc>
                  <a:txBody>
                    <a:bodyPr/>
                    <a:lstStyle/>
                    <a:p>
                      <a:r>
                        <a:rPr lang="en-US" sz="1600" dirty="0" smtClean="0"/>
                        <a:t>4.83</a:t>
                      </a:r>
                      <a:endParaRPr lang="en-US" sz="1600" dirty="0"/>
                    </a:p>
                  </a:txBody>
                  <a:tcPr/>
                </a:tc>
                <a:tc>
                  <a:txBody>
                    <a:bodyPr/>
                    <a:lstStyle/>
                    <a:p>
                      <a:r>
                        <a:rPr lang="en-US" sz="1600" baseline="0" dirty="0" smtClean="0"/>
                        <a:t>4.82 </a:t>
                      </a:r>
                      <a:endParaRPr lang="en-US" sz="1600" dirty="0"/>
                    </a:p>
                  </a:txBody>
                  <a:tcPr/>
                </a:tc>
                <a:tc>
                  <a:txBody>
                    <a:bodyPr/>
                    <a:lstStyle/>
                    <a:p>
                      <a:r>
                        <a:rPr lang="en-US" sz="1600" dirty="0" smtClean="0"/>
                        <a:t>4.75</a:t>
                      </a:r>
                      <a:endParaRPr lang="en-US" sz="1600" dirty="0"/>
                    </a:p>
                  </a:txBody>
                  <a:tcPr/>
                </a:tc>
                <a:tc>
                  <a:txBody>
                    <a:bodyPr/>
                    <a:lstStyle/>
                    <a:p>
                      <a:r>
                        <a:rPr lang="en-US" sz="1600" dirty="0" smtClean="0"/>
                        <a:t>4.50</a:t>
                      </a:r>
                      <a:endParaRPr lang="en-US" sz="1600" dirty="0"/>
                    </a:p>
                  </a:txBody>
                  <a:tcPr/>
                </a:tc>
              </a:tr>
              <a:tr h="270124">
                <a:tc>
                  <a:txBody>
                    <a:bodyPr/>
                    <a:lstStyle/>
                    <a:p>
                      <a:r>
                        <a:rPr lang="en-US" sz="1200" dirty="0" smtClean="0"/>
                        <a:t>n=46</a:t>
                      </a:r>
                      <a:endParaRPr lang="en-US" sz="1200" dirty="0"/>
                    </a:p>
                  </a:txBody>
                  <a:tcPr/>
                </a:tc>
                <a:tc>
                  <a:txBody>
                    <a:bodyPr/>
                    <a:lstStyle/>
                    <a:p>
                      <a:r>
                        <a:rPr lang="en-US" sz="1200" dirty="0" smtClean="0"/>
                        <a:t>n=15</a:t>
                      </a:r>
                      <a:endParaRPr lang="en-US" sz="1200" dirty="0"/>
                    </a:p>
                  </a:txBody>
                  <a:tcPr>
                    <a:solidFill>
                      <a:schemeClr val="accent5">
                        <a:lumMod val="50000"/>
                      </a:schemeClr>
                    </a:solidFill>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22212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28</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13158881"/>
              </p:ext>
            </p:extLst>
          </p:nvPr>
        </p:nvGraphicFramePr>
        <p:xfrm>
          <a:off x="467544" y="90702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0">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solidFill>
                      <a:schemeClr val="accent5">
                        <a:lumMod val="50000"/>
                      </a:schemeClr>
                    </a:solidFill>
                  </a:tcPr>
                </a:tc>
                <a:tc>
                  <a:txBody>
                    <a:bodyPr/>
                    <a:lstStyle/>
                    <a:p>
                      <a:r>
                        <a:rPr lang="en-US" sz="1600" dirty="0" err="1" smtClean="0"/>
                        <a:t>CouncDel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InterMedia</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solidFill>
                      <a:schemeClr val="accent5">
                        <a:lumMod val="50000"/>
                      </a:schemeClr>
                    </a:solidFill>
                  </a:tcPr>
                </a:tc>
                <a:tc>
                  <a:txBody>
                    <a:bodyPr/>
                    <a:lstStyle/>
                    <a:p>
                      <a:r>
                        <a:rPr lang="en-US" sz="1600" dirty="0" smtClean="0"/>
                        <a:t>4.83</a:t>
                      </a:r>
                      <a:endParaRPr lang="en-US" sz="1600" dirty="0"/>
                    </a:p>
                  </a:txBody>
                  <a:tcPr/>
                </a:tc>
                <a:tc>
                  <a:txBody>
                    <a:bodyPr/>
                    <a:lstStyle/>
                    <a:p>
                      <a:r>
                        <a:rPr lang="en-US" sz="1600" baseline="0" dirty="0" smtClean="0"/>
                        <a:t>4.82 </a:t>
                      </a:r>
                      <a:endParaRPr lang="en-US" sz="1600" dirty="0"/>
                    </a:p>
                  </a:txBody>
                  <a:tcPr/>
                </a:tc>
                <a:tc>
                  <a:txBody>
                    <a:bodyPr/>
                    <a:lstStyle/>
                    <a:p>
                      <a:r>
                        <a:rPr lang="en-US" sz="1600" dirty="0" smtClean="0"/>
                        <a:t>4.75</a:t>
                      </a:r>
                      <a:endParaRPr lang="en-US" sz="1600" dirty="0"/>
                    </a:p>
                  </a:txBody>
                  <a:tcPr/>
                </a:tc>
                <a:tc>
                  <a:txBody>
                    <a:bodyPr/>
                    <a:lstStyle/>
                    <a:p>
                      <a:r>
                        <a:rPr lang="en-US" sz="1600" dirty="0" smtClean="0"/>
                        <a:t>4.50</a:t>
                      </a:r>
                      <a:endParaRPr lang="en-US" sz="1600" dirty="0"/>
                    </a:p>
                  </a:txBody>
                  <a:tcPr/>
                </a:tc>
              </a:tr>
              <a:tr h="270124">
                <a:tc>
                  <a:txBody>
                    <a:bodyPr/>
                    <a:lstStyle/>
                    <a:p>
                      <a:r>
                        <a:rPr lang="en-US" sz="1200" dirty="0" smtClean="0"/>
                        <a:t>n=46</a:t>
                      </a:r>
                      <a:endParaRPr lang="en-US" sz="1200" dirty="0"/>
                    </a:p>
                  </a:txBody>
                  <a:tcPr/>
                </a:tc>
                <a:tc>
                  <a:txBody>
                    <a:bodyPr/>
                    <a:lstStyle/>
                    <a:p>
                      <a:r>
                        <a:rPr lang="en-US" sz="1200" dirty="0" smtClean="0"/>
                        <a:t>n=15</a:t>
                      </a:r>
                      <a:endParaRPr lang="en-US" sz="1200" dirty="0"/>
                    </a:p>
                  </a:txBody>
                  <a:tcPr>
                    <a:solidFill>
                      <a:schemeClr val="accent5">
                        <a:lumMod val="50000"/>
                      </a:schemeClr>
                    </a:solidFill>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52255678"/>
              </p:ext>
            </p:extLst>
          </p:nvPr>
        </p:nvGraphicFramePr>
        <p:xfrm>
          <a:off x="850547" y="2779236"/>
          <a:ext cx="7177837" cy="407943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dirty="0" smtClean="0"/>
                        <a:t>Reasons for the Change</a:t>
                      </a:r>
                      <a:r>
                        <a:rPr lang="en-US" baseline="0" dirty="0" smtClean="0"/>
                        <a:t> – </a:t>
                      </a:r>
                      <a:r>
                        <a:rPr lang="en-US" baseline="0" dirty="0" smtClean="0">
                          <a:solidFill>
                            <a:schemeClr val="accent5">
                              <a:lumMod val="50000"/>
                            </a:schemeClr>
                          </a:solidFill>
                        </a:rPr>
                        <a:t>Extended Directorate </a:t>
                      </a:r>
                      <a:r>
                        <a:rPr lang="en-US" baseline="0" dirty="0" smtClean="0"/>
                        <a:t>– total mentions: 43</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sz="1600" b="1" i="1" dirty="0" smtClean="0"/>
                        <a:t>Start</a:t>
                      </a:r>
                      <a:r>
                        <a:rPr lang="en-US" sz="1600" b="1" i="1" baseline="0" dirty="0" smtClean="0"/>
                        <a:t> of the LHC in general</a:t>
                      </a:r>
                      <a:endParaRPr lang="en-US" sz="1600" b="1" i="1" dirty="0" smtClean="0"/>
                    </a:p>
                  </a:txBody>
                  <a:tcPr/>
                </a:tc>
                <a:tc>
                  <a:txBody>
                    <a:bodyPr/>
                    <a:lstStyle/>
                    <a:p>
                      <a:r>
                        <a:rPr lang="en-US" sz="1600" dirty="0" smtClean="0"/>
                        <a:t>26 %</a:t>
                      </a:r>
                      <a:endParaRPr lang="en-US" sz="1600" dirty="0"/>
                    </a:p>
                  </a:txBody>
                  <a:tcPr/>
                </a:tc>
              </a:tr>
              <a:tr h="270124">
                <a:tc>
                  <a:txBody>
                    <a:bodyPr/>
                    <a:lstStyle/>
                    <a:p>
                      <a:r>
                        <a:rPr lang="en-US" sz="1600" dirty="0" smtClean="0"/>
                        <a:t>2</a:t>
                      </a:r>
                    </a:p>
                  </a:txBody>
                  <a:tcPr/>
                </a:tc>
                <a:tc>
                  <a:txBody>
                    <a:bodyPr/>
                    <a:lstStyle/>
                    <a:p>
                      <a:r>
                        <a:rPr lang="en-US" sz="1600" b="1" i="1" dirty="0" smtClean="0"/>
                        <a:t>Communications pro-activity</a:t>
                      </a:r>
                      <a:r>
                        <a:rPr lang="en-US" sz="1600" b="1" i="1" baseline="0" dirty="0" smtClean="0"/>
                        <a:t> </a:t>
                      </a:r>
                      <a:br>
                        <a:rPr lang="en-US" sz="1600" b="1" i="1" baseline="0" dirty="0" smtClean="0"/>
                      </a:br>
                      <a:r>
                        <a:rPr lang="en-US" sz="1600" dirty="0" smtClean="0"/>
                        <a:t>Regular media relations /</a:t>
                      </a:r>
                      <a:r>
                        <a:rPr lang="en-US" sz="1600" baseline="0" dirty="0" smtClean="0"/>
                        <a:t> </a:t>
                      </a:r>
                      <a:r>
                        <a:rPr lang="en-US" sz="1600" dirty="0" smtClean="0"/>
                        <a:t>media</a:t>
                      </a:r>
                      <a:r>
                        <a:rPr lang="en-US" sz="1600" baseline="0" dirty="0" smtClean="0"/>
                        <a:t> coverage / www</a:t>
                      </a:r>
                      <a:endParaRPr lang="en-US" sz="1600" dirty="0" smtClean="0"/>
                    </a:p>
                  </a:txBody>
                  <a:tcPr/>
                </a:tc>
                <a:tc>
                  <a:txBody>
                    <a:bodyPr/>
                    <a:lstStyle/>
                    <a:p>
                      <a:r>
                        <a:rPr lang="en-US" sz="1600" dirty="0" smtClean="0"/>
                        <a:t>21 %</a:t>
                      </a:r>
                      <a:endParaRPr lang="en-US" sz="1600" dirty="0"/>
                    </a:p>
                  </a:txBody>
                  <a:tcPr/>
                </a:tc>
              </a:tr>
              <a:tr h="270124">
                <a:tc>
                  <a:txBody>
                    <a:bodyPr/>
                    <a:lstStyle/>
                    <a:p>
                      <a:r>
                        <a:rPr lang="en-US" sz="1600" dirty="0" smtClean="0"/>
                        <a:t>3</a:t>
                      </a:r>
                    </a:p>
                  </a:txBody>
                  <a:tcPr/>
                </a:tc>
                <a:tc>
                  <a:txBody>
                    <a:bodyPr/>
                    <a:lstStyle/>
                    <a:p>
                      <a:r>
                        <a:rPr lang="en-US" sz="1600" b="1" i="1" dirty="0" smtClean="0"/>
                        <a:t>Big</a:t>
                      </a:r>
                      <a:r>
                        <a:rPr lang="en-US" sz="1600" b="1" i="1" baseline="0" dirty="0" smtClean="0"/>
                        <a:t> events at CERN / Number of visits</a:t>
                      </a:r>
                      <a:endParaRPr lang="en-US" sz="1600" b="1" i="1" dirty="0" smtClean="0"/>
                    </a:p>
                  </a:txBody>
                  <a:tcPr/>
                </a:tc>
                <a:tc>
                  <a:txBody>
                    <a:bodyPr/>
                    <a:lstStyle/>
                    <a:p>
                      <a:r>
                        <a:rPr lang="en-US" sz="1600" dirty="0" smtClean="0"/>
                        <a:t> 12 %</a:t>
                      </a:r>
                      <a:endParaRPr lang="en-US" sz="1600" dirty="0"/>
                    </a:p>
                  </a:txBody>
                  <a:tcPr/>
                </a:tc>
              </a:tr>
              <a:tr h="270124">
                <a:tc>
                  <a:txBody>
                    <a:bodyPr/>
                    <a:lstStyle/>
                    <a:p>
                      <a:r>
                        <a:rPr lang="en-US" sz="1600" dirty="0" smtClean="0"/>
                        <a:t>4</a:t>
                      </a:r>
                    </a:p>
                  </a:txBody>
                  <a:tcPr/>
                </a:tc>
                <a:tc>
                  <a:txBody>
                    <a:bodyPr/>
                    <a:lstStyle/>
                    <a:p>
                      <a:r>
                        <a:rPr lang="en-US" sz="1600" b="1" i="1" dirty="0" smtClean="0"/>
                        <a:t>The incident/accident</a:t>
                      </a:r>
                      <a:r>
                        <a:rPr lang="en-US" sz="1600" b="1" i="1" baseline="0" dirty="0" smtClean="0"/>
                        <a:t> at the start – </a:t>
                      </a:r>
                      <a:r>
                        <a:rPr lang="en-US" sz="1600" b="0" i="0" baseline="0" dirty="0" smtClean="0"/>
                        <a:t>and resolving it</a:t>
                      </a:r>
                      <a:endParaRPr lang="en-US" sz="1600" b="0" i="0" dirty="0" smtClean="0"/>
                    </a:p>
                  </a:txBody>
                  <a:tcPr/>
                </a:tc>
                <a:tc>
                  <a:txBody>
                    <a:bodyPr/>
                    <a:lstStyle/>
                    <a:p>
                      <a:r>
                        <a:rPr lang="en-US" sz="1600" dirty="0" smtClean="0"/>
                        <a:t>   9 %</a:t>
                      </a:r>
                      <a:endParaRPr lang="en-US" sz="1600" dirty="0"/>
                    </a:p>
                  </a:txBody>
                  <a:tcPr/>
                </a:tc>
              </a:tr>
              <a:tr h="270124">
                <a:tc>
                  <a:txBody>
                    <a:bodyPr/>
                    <a:lstStyle/>
                    <a:p>
                      <a:r>
                        <a:rPr lang="en-US" sz="1600" dirty="0" smtClean="0"/>
                        <a:t>5</a:t>
                      </a:r>
                    </a:p>
                  </a:txBody>
                  <a:tcPr/>
                </a:tc>
                <a:tc>
                  <a:txBody>
                    <a:bodyPr/>
                    <a:lstStyle/>
                    <a:p>
                      <a:r>
                        <a:rPr lang="en-US" sz="1600" b="1" i="1" dirty="0" smtClean="0"/>
                        <a:t>Change of attitude</a:t>
                      </a:r>
                      <a:r>
                        <a:rPr lang="en-US" sz="1600" dirty="0" smtClean="0"/>
                        <a:t> </a:t>
                      </a:r>
                      <a:br>
                        <a:rPr lang="en-US" sz="1600" dirty="0" smtClean="0"/>
                      </a:br>
                      <a:r>
                        <a:rPr lang="en-US" sz="1600" dirty="0" smtClean="0"/>
                        <a:t>DG´s attitude / PR-unit / James´ team / more involvement of DG and CERN</a:t>
                      </a:r>
                      <a:r>
                        <a:rPr lang="en-US" sz="1600" baseline="0" dirty="0" smtClean="0"/>
                        <a:t> staff </a:t>
                      </a:r>
                      <a:endParaRPr lang="en-US" sz="1600" dirty="0" smtClean="0"/>
                    </a:p>
                  </a:txBody>
                  <a:tcPr/>
                </a:tc>
                <a:tc>
                  <a:txBody>
                    <a:bodyPr/>
                    <a:lstStyle/>
                    <a:p>
                      <a:r>
                        <a:rPr lang="en-US" sz="1600" dirty="0" smtClean="0"/>
                        <a:t>   7 %</a:t>
                      </a:r>
                      <a:endParaRPr lang="en-US" sz="1600" dirty="0"/>
                    </a:p>
                  </a:txBody>
                  <a:tcPr/>
                </a:tc>
              </a:tr>
              <a:tr h="270124">
                <a:tc>
                  <a:txBody>
                    <a:bodyPr/>
                    <a:lstStyle/>
                    <a:p>
                      <a:endParaRPr lang="en-US" sz="1600" dirty="0" smtClean="0"/>
                    </a:p>
                  </a:txBody>
                  <a:tcPr/>
                </a:tc>
                <a:tc>
                  <a:txBody>
                    <a:bodyPr/>
                    <a:lstStyle/>
                    <a:p>
                      <a:r>
                        <a:rPr lang="en-US" sz="1600" b="1" i="1" dirty="0" smtClean="0"/>
                        <a:t>Black</a:t>
                      </a:r>
                      <a:r>
                        <a:rPr lang="en-US" sz="1600" b="1" i="1" baseline="0" dirty="0" smtClean="0"/>
                        <a:t> hole discussion </a:t>
                      </a:r>
                      <a:endParaRPr lang="en-US" sz="1600" b="1" i="1" dirty="0" smtClean="0"/>
                    </a:p>
                  </a:txBody>
                  <a:tcPr/>
                </a:tc>
                <a:tc>
                  <a:txBody>
                    <a:bodyPr/>
                    <a:lstStyle/>
                    <a:p>
                      <a:r>
                        <a:rPr lang="en-US" sz="1600" dirty="0" smtClean="0"/>
                        <a:t>   7 %</a:t>
                      </a:r>
                      <a:endParaRPr lang="en-US" sz="1600" dirty="0"/>
                    </a:p>
                  </a:txBody>
                  <a:tcPr/>
                </a:tc>
              </a:tr>
              <a:tr h="270124">
                <a:tc>
                  <a:txBody>
                    <a:bodyPr/>
                    <a:lstStyle/>
                    <a:p>
                      <a:endParaRPr lang="en-US" sz="1600" dirty="0" smtClean="0"/>
                    </a:p>
                  </a:txBody>
                  <a:tcPr/>
                </a:tc>
                <a:tc>
                  <a:txBody>
                    <a:bodyPr/>
                    <a:lstStyle/>
                    <a:p>
                      <a:r>
                        <a:rPr lang="en-US" sz="1600" b="1" i="1" dirty="0" smtClean="0"/>
                        <a:t>Angels</a:t>
                      </a:r>
                      <a:r>
                        <a:rPr lang="en-US" sz="1600" b="1" i="1" baseline="0" dirty="0" smtClean="0"/>
                        <a:t> and Demons</a:t>
                      </a:r>
                      <a:endParaRPr lang="en-US" sz="1600" b="1" i="1" dirty="0" smtClean="0"/>
                    </a:p>
                  </a:txBody>
                  <a:tcPr/>
                </a:tc>
                <a:tc>
                  <a:txBody>
                    <a:bodyPr/>
                    <a:lstStyle/>
                    <a:p>
                      <a:r>
                        <a:rPr lang="en-US" sz="1600" dirty="0" smtClean="0"/>
                        <a:t>   7 %</a:t>
                      </a:r>
                      <a:endParaRPr lang="en-US" sz="1600" dirty="0"/>
                    </a:p>
                  </a:txBody>
                  <a:tcPr/>
                </a:tc>
              </a:tr>
              <a:tr h="270124">
                <a:tc>
                  <a:txBody>
                    <a:bodyPr/>
                    <a:lstStyle/>
                    <a:p>
                      <a:r>
                        <a:rPr lang="en-US" sz="1600" dirty="0" smtClean="0"/>
                        <a:t>6 </a:t>
                      </a:r>
                    </a:p>
                  </a:txBody>
                  <a:tcPr/>
                </a:tc>
                <a:tc>
                  <a:txBody>
                    <a:bodyPr/>
                    <a:lstStyle/>
                    <a:p>
                      <a:r>
                        <a:rPr lang="en-US" sz="1600" b="1" i="1" dirty="0" smtClean="0"/>
                        <a:t>Single</a:t>
                      </a:r>
                      <a:r>
                        <a:rPr lang="en-US" sz="1600" b="1" i="1" baseline="0" dirty="0" smtClean="0"/>
                        <a:t> mentions</a:t>
                      </a:r>
                      <a:r>
                        <a:rPr lang="en-US" sz="1600" b="1" i="1" dirty="0" smtClean="0"/>
                        <a:t/>
                      </a:r>
                      <a:br>
                        <a:rPr lang="en-US" sz="1600" b="1" i="1" dirty="0" smtClean="0"/>
                      </a:br>
                      <a:r>
                        <a:rPr lang="en-US" sz="1600" b="0" i="0" dirty="0" smtClean="0"/>
                        <a:t>Overall</a:t>
                      </a:r>
                      <a:r>
                        <a:rPr lang="en-US" sz="1600" b="0" i="0" baseline="0" dirty="0" smtClean="0"/>
                        <a:t> excitement / sexy story / real results / things to tell, </a:t>
                      </a:r>
                      <a:r>
                        <a:rPr lang="en-US" sz="1600" b="0" i="0" baseline="0" dirty="0" err="1" smtClean="0"/>
                        <a:t>etc</a:t>
                      </a:r>
                      <a:endParaRPr lang="en-US" sz="1600" b="1" i="1" dirty="0" smtClean="0"/>
                    </a:p>
                  </a:txBody>
                  <a:tcPr/>
                </a:tc>
                <a:tc>
                  <a:txBody>
                    <a:bodyPr/>
                    <a:lstStyle/>
                    <a:p>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609820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29</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00175505"/>
              </p:ext>
            </p:extLst>
          </p:nvPr>
        </p:nvGraphicFramePr>
        <p:xfrm>
          <a:off x="467544" y="92970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CouncDel</a:t>
                      </a:r>
                      <a:endParaRPr lang="en-US" sz="1600" dirty="0"/>
                    </a:p>
                  </a:txBody>
                  <a:tcPr>
                    <a:solidFill>
                      <a:srgbClr val="7F7F7F"/>
                    </a:solidFill>
                  </a:tcPr>
                </a:tc>
                <a:tc>
                  <a:txBody>
                    <a:bodyPr/>
                    <a:lstStyle/>
                    <a:p>
                      <a:r>
                        <a:rPr lang="en-US" sz="1600" dirty="0" err="1" smtClean="0"/>
                        <a:t>NetWork</a:t>
                      </a:r>
                      <a:endParaRPr lang="en-US" sz="1600" dirty="0"/>
                    </a:p>
                  </a:txBody>
                  <a:tcPr/>
                </a:tc>
                <a:tc>
                  <a:txBody>
                    <a:bodyPr/>
                    <a:lstStyle/>
                    <a:p>
                      <a:r>
                        <a:rPr lang="en-US" sz="1600" dirty="0" err="1" smtClean="0"/>
                        <a:t>InterMedia</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tc>
                <a:tc>
                  <a:txBody>
                    <a:bodyPr/>
                    <a:lstStyle/>
                    <a:p>
                      <a:r>
                        <a:rPr lang="en-US" sz="1600" dirty="0" smtClean="0"/>
                        <a:t>4.83</a:t>
                      </a:r>
                      <a:endParaRPr lang="en-US" sz="1600" dirty="0"/>
                    </a:p>
                  </a:txBody>
                  <a:tcPr>
                    <a:solidFill>
                      <a:srgbClr val="7F7F7F"/>
                    </a:solidFill>
                  </a:tcPr>
                </a:tc>
                <a:tc>
                  <a:txBody>
                    <a:bodyPr/>
                    <a:lstStyle/>
                    <a:p>
                      <a:r>
                        <a:rPr lang="en-US" sz="1600" baseline="0" dirty="0" smtClean="0"/>
                        <a:t>4.82 </a:t>
                      </a:r>
                      <a:endParaRPr lang="en-US" sz="1600" dirty="0"/>
                    </a:p>
                  </a:txBody>
                  <a:tcPr/>
                </a:tc>
                <a:tc>
                  <a:txBody>
                    <a:bodyPr/>
                    <a:lstStyle/>
                    <a:p>
                      <a:r>
                        <a:rPr lang="en-US" sz="1600" dirty="0" smtClean="0"/>
                        <a:t>4.75</a:t>
                      </a:r>
                      <a:endParaRPr lang="en-US" sz="1600" dirty="0"/>
                    </a:p>
                  </a:txBody>
                  <a:tcPr/>
                </a:tc>
                <a:tc>
                  <a:txBody>
                    <a:bodyPr/>
                    <a:lstStyle/>
                    <a:p>
                      <a:r>
                        <a:rPr lang="en-US" sz="1600" dirty="0" smtClean="0"/>
                        <a:t>4.50</a:t>
                      </a:r>
                      <a:endParaRPr lang="en-US" sz="1600" dirty="0"/>
                    </a:p>
                  </a:txBody>
                  <a:tcPr/>
                </a:tc>
              </a:tr>
              <a:tr h="270124">
                <a:tc>
                  <a:txBody>
                    <a:bodyPr/>
                    <a:lstStyle/>
                    <a:p>
                      <a:r>
                        <a:rPr lang="en-US" sz="1200" dirty="0" smtClean="0"/>
                        <a:t>N=46</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n=6</a:t>
                      </a:r>
                      <a:endParaRPr lang="en-US" sz="1200" dirty="0"/>
                    </a:p>
                  </a:txBody>
                  <a:tcPr>
                    <a:solidFill>
                      <a:srgbClr val="7F7F7F"/>
                    </a:solidFill>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04062508"/>
              </p:ext>
            </p:extLst>
          </p:nvPr>
        </p:nvGraphicFramePr>
        <p:xfrm>
          <a:off x="850547" y="3379022"/>
          <a:ext cx="7177837" cy="215919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dirty="0" smtClean="0"/>
                        <a:t>Reasons for the Change</a:t>
                      </a:r>
                      <a:r>
                        <a:rPr lang="en-US" baseline="0" dirty="0" smtClean="0"/>
                        <a:t> – </a:t>
                      </a:r>
                      <a:r>
                        <a:rPr lang="en-US" baseline="0" dirty="0" smtClean="0">
                          <a:solidFill>
                            <a:schemeClr val="accent5">
                              <a:lumMod val="50000"/>
                            </a:schemeClr>
                          </a:solidFill>
                        </a:rPr>
                        <a:t>Council Delegates </a:t>
                      </a:r>
                      <a:r>
                        <a:rPr lang="en-US" baseline="0" dirty="0" smtClean="0"/>
                        <a:t>– total mentions: 12</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sz="1600" b="1" i="1" dirty="0" smtClean="0"/>
                        <a:t>Start</a:t>
                      </a:r>
                      <a:r>
                        <a:rPr lang="en-US" sz="1600" b="1" i="1" baseline="0" dirty="0" smtClean="0"/>
                        <a:t> of the LHC</a:t>
                      </a:r>
                    </a:p>
                    <a:p>
                      <a:r>
                        <a:rPr lang="en-US" sz="1600" b="0" i="0" dirty="0" smtClean="0"/>
                        <a:t>Results / performance / resolving</a:t>
                      </a:r>
                      <a:r>
                        <a:rPr lang="en-US" sz="1600" b="0" i="0" baseline="0" dirty="0" smtClean="0"/>
                        <a:t> the</a:t>
                      </a:r>
                      <a:r>
                        <a:rPr lang="en-US" sz="1600" b="0" i="0" dirty="0" smtClean="0"/>
                        <a:t> incident / “blow-up”</a:t>
                      </a:r>
                    </a:p>
                  </a:txBody>
                  <a:tcPr/>
                </a:tc>
                <a:tc>
                  <a:txBody>
                    <a:bodyPr/>
                    <a:lstStyle/>
                    <a:p>
                      <a:r>
                        <a:rPr lang="en-US" sz="1600" dirty="0" smtClean="0"/>
                        <a:t>50 %</a:t>
                      </a:r>
                      <a:endParaRPr lang="en-US" sz="1600" dirty="0"/>
                    </a:p>
                  </a:txBody>
                  <a:tcPr/>
                </a:tc>
              </a:tr>
              <a:tr h="270124">
                <a:tc>
                  <a:txBody>
                    <a:bodyPr/>
                    <a:lstStyle/>
                    <a:p>
                      <a:r>
                        <a:rPr lang="en-US" sz="1600" dirty="0" smtClean="0"/>
                        <a:t>2</a:t>
                      </a:r>
                    </a:p>
                  </a:txBody>
                  <a:tcPr/>
                </a:tc>
                <a:tc>
                  <a:txBody>
                    <a:bodyPr/>
                    <a:lstStyle/>
                    <a:p>
                      <a:r>
                        <a:rPr lang="en-US" sz="1600" b="1" i="1" baseline="0" dirty="0" smtClean="0"/>
                        <a:t>Director General </a:t>
                      </a:r>
                      <a:br>
                        <a:rPr lang="en-US" sz="1600" b="1" i="1" baseline="0" dirty="0" smtClean="0"/>
                      </a:br>
                      <a:r>
                        <a:rPr lang="en-US" sz="1600" b="0" i="0" baseline="0" dirty="0" smtClean="0"/>
                        <a:t>Active (WEF &amp; private sector) / attention to PR / </a:t>
                      </a:r>
                      <a:endParaRPr lang="en-US" sz="1600" dirty="0" smtClean="0"/>
                    </a:p>
                  </a:txBody>
                  <a:tcPr/>
                </a:tc>
                <a:tc>
                  <a:txBody>
                    <a:bodyPr/>
                    <a:lstStyle/>
                    <a:p>
                      <a:r>
                        <a:rPr lang="en-US" sz="1600" dirty="0" smtClean="0"/>
                        <a:t>25 %</a:t>
                      </a:r>
                      <a:endParaRPr lang="en-US" sz="1600" dirty="0"/>
                    </a:p>
                  </a:txBody>
                  <a:tcPr/>
                </a:tc>
              </a:tr>
              <a:tr h="270124">
                <a:tc>
                  <a:txBody>
                    <a:bodyPr/>
                    <a:lstStyle/>
                    <a:p>
                      <a:endParaRPr lang="en-US" sz="1600" dirty="0" smtClean="0"/>
                    </a:p>
                  </a:txBody>
                  <a:tcPr/>
                </a:tc>
                <a:tc>
                  <a:txBody>
                    <a:bodyPr/>
                    <a:lstStyle/>
                    <a:p>
                      <a:r>
                        <a:rPr lang="en-US" sz="1600" b="1" i="1" dirty="0" smtClean="0"/>
                        <a:t>Single Mentions</a:t>
                      </a:r>
                      <a:br>
                        <a:rPr lang="en-US" sz="1600" b="1" i="1" dirty="0" smtClean="0"/>
                      </a:br>
                      <a:r>
                        <a:rPr lang="en-US" sz="1600" b="0" i="0" dirty="0" smtClean="0"/>
                        <a:t>Successful experiments</a:t>
                      </a:r>
                      <a:r>
                        <a:rPr lang="en-US" sz="1600" b="0" i="0" baseline="0" dirty="0" smtClean="0"/>
                        <a:t> / extraordinary project / media coverage</a:t>
                      </a:r>
                      <a:endParaRPr lang="en-US" sz="1600" b="1" i="1" dirty="0" smtClean="0"/>
                    </a:p>
                  </a:txBody>
                  <a:tcPr/>
                </a:tc>
                <a:tc>
                  <a:txBody>
                    <a:bodyPr/>
                    <a:lstStyle/>
                    <a:p>
                      <a:r>
                        <a:rPr lang="en-US" sz="1600" dirty="0" smtClean="0"/>
                        <a:t>25 %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93423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862142"/>
            <a:ext cx="9144000" cy="1143000"/>
          </a:xfrm>
        </p:spPr>
        <p:txBody>
          <a:bodyPr/>
          <a:lstStyle/>
          <a:p>
            <a:r>
              <a:rPr lang="en-US" dirty="0" smtClean="0"/>
              <a:t>AMS</a:t>
            </a:r>
            <a:endParaRPr lang="en-US" dirty="0"/>
          </a:p>
        </p:txBody>
      </p:sp>
      <p:pic>
        <p:nvPicPr>
          <p:cNvPr id="7" name="Picture 6" descr="1104_endeavour.jpg"/>
          <p:cNvPicPr>
            <a:picLocks noChangeAspect="1"/>
          </p:cNvPicPr>
          <p:nvPr/>
        </p:nvPicPr>
        <p:blipFill>
          <a:blip r:embed="rId3"/>
          <a:stretch>
            <a:fillRect/>
          </a:stretch>
        </p:blipFill>
        <p:spPr>
          <a:xfrm>
            <a:off x="1817069" y="1818729"/>
            <a:ext cx="5588000" cy="4191000"/>
          </a:xfrm>
          <a:prstGeom prst="rect">
            <a:avLst/>
          </a:prstGeom>
        </p:spPr>
      </p:pic>
      <p:sp>
        <p:nvSpPr>
          <p:cNvPr id="8" name="TextBox 7"/>
          <p:cNvSpPr txBox="1"/>
          <p:nvPr/>
        </p:nvSpPr>
        <p:spPr>
          <a:xfrm>
            <a:off x="0" y="6009729"/>
            <a:ext cx="9144000" cy="369332"/>
          </a:xfrm>
          <a:prstGeom prst="rect">
            <a:avLst/>
          </a:prstGeom>
          <a:noFill/>
        </p:spPr>
        <p:txBody>
          <a:bodyPr wrap="square" rtlCol="0">
            <a:spAutoFit/>
          </a:bodyPr>
          <a:lstStyle/>
          <a:p>
            <a:r>
              <a:rPr lang="en-US" dirty="0" smtClean="0"/>
              <a:t>Launch scheduled for 19 April, then 29 April, now 10 May…</a:t>
            </a:r>
            <a:endParaRPr lang="en-US" dirty="0"/>
          </a:p>
        </p:txBody>
      </p:sp>
      <p:pic>
        <p:nvPicPr>
          <p:cNvPr id="9" name="Picture 8" descr="the-royal-wedding-william-and-kate-kiss-at-balcony.jpg"/>
          <p:cNvPicPr>
            <a:picLocks noChangeAspect="1"/>
          </p:cNvPicPr>
          <p:nvPr/>
        </p:nvPicPr>
        <p:blipFill>
          <a:blip r:embed="rId4"/>
          <a:stretch>
            <a:fillRect/>
          </a:stretch>
        </p:blipFill>
        <p:spPr>
          <a:xfrm>
            <a:off x="1499549" y="1841409"/>
            <a:ext cx="6216452" cy="4168320"/>
          </a:xfrm>
          <a:prstGeom prst="rect">
            <a:avLst/>
          </a:prstGeom>
        </p:spPr>
      </p:pic>
      <p:sp>
        <p:nvSpPr>
          <p:cNvPr id="10" name="TextBox 9"/>
          <p:cNvSpPr txBox="1"/>
          <p:nvPr/>
        </p:nvSpPr>
        <p:spPr>
          <a:xfrm>
            <a:off x="4980" y="6411609"/>
            <a:ext cx="9144000" cy="369332"/>
          </a:xfrm>
          <a:prstGeom prst="rect">
            <a:avLst/>
          </a:prstGeom>
          <a:noFill/>
        </p:spPr>
        <p:txBody>
          <a:bodyPr wrap="square" rtlCol="0">
            <a:spAutoFit/>
          </a:bodyPr>
          <a:lstStyle/>
          <a:p>
            <a:r>
              <a:rPr lang="en-US" dirty="0" smtClean="0"/>
              <a:t>Webcast successful, despite competition and cancellation of launch (~1400 connections)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30</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49829762"/>
              </p:ext>
            </p:extLst>
          </p:nvPr>
        </p:nvGraphicFramePr>
        <p:xfrm>
          <a:off x="467544" y="92970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solidFill>
                      <a:schemeClr val="accent4">
                        <a:lumMod val="20000"/>
                        <a:lumOff val="80000"/>
                      </a:schemeClr>
                    </a:solidFill>
                  </a:tcPr>
                </a:tc>
                <a:tc>
                  <a:txBody>
                    <a:bodyPr/>
                    <a:lstStyle/>
                    <a:p>
                      <a:r>
                        <a:rPr lang="en-US" sz="1600" dirty="0" err="1" smtClean="0"/>
                        <a:t>CouncDel</a:t>
                      </a:r>
                      <a:endParaRPr lang="en-US" sz="1600" dirty="0"/>
                    </a:p>
                  </a:txBody>
                  <a:tcPr/>
                </a:tc>
                <a:tc>
                  <a:txBody>
                    <a:bodyPr/>
                    <a:lstStyle/>
                    <a:p>
                      <a:r>
                        <a:rPr lang="en-US" sz="1600" dirty="0" err="1" smtClean="0"/>
                        <a:t>NetWork</a:t>
                      </a:r>
                      <a:endParaRPr lang="en-US" sz="1600" dirty="0"/>
                    </a:p>
                  </a:txBody>
                  <a:tcPr>
                    <a:solidFill>
                      <a:srgbClr val="7F7F7F"/>
                    </a:solidFill>
                  </a:tcPr>
                </a:tc>
                <a:tc>
                  <a:txBody>
                    <a:bodyPr/>
                    <a:lstStyle/>
                    <a:p>
                      <a:r>
                        <a:rPr lang="en-US" sz="1600" dirty="0" err="1" smtClean="0"/>
                        <a:t>InterMedia</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solidFill>
                      <a:schemeClr val="accent4">
                        <a:lumMod val="20000"/>
                        <a:lumOff val="80000"/>
                      </a:schemeClr>
                    </a:solidFill>
                  </a:tcPr>
                </a:tc>
                <a:tc>
                  <a:txBody>
                    <a:bodyPr/>
                    <a:lstStyle/>
                    <a:p>
                      <a:r>
                        <a:rPr lang="en-US" sz="1600" dirty="0" smtClean="0"/>
                        <a:t>4.83</a:t>
                      </a:r>
                      <a:endParaRPr lang="en-US" sz="1600" dirty="0"/>
                    </a:p>
                  </a:txBody>
                  <a:tcPr/>
                </a:tc>
                <a:tc>
                  <a:txBody>
                    <a:bodyPr/>
                    <a:lstStyle/>
                    <a:p>
                      <a:r>
                        <a:rPr lang="en-US" sz="1600" baseline="0" dirty="0" smtClean="0"/>
                        <a:t>4.82 </a:t>
                      </a:r>
                      <a:endParaRPr lang="en-US" sz="1600" dirty="0"/>
                    </a:p>
                  </a:txBody>
                  <a:tcPr>
                    <a:solidFill>
                      <a:srgbClr val="7F7F7F"/>
                    </a:solidFill>
                  </a:tcPr>
                </a:tc>
                <a:tc>
                  <a:txBody>
                    <a:bodyPr/>
                    <a:lstStyle/>
                    <a:p>
                      <a:r>
                        <a:rPr lang="en-US" sz="1600" dirty="0" smtClean="0"/>
                        <a:t>4.75</a:t>
                      </a:r>
                      <a:endParaRPr lang="en-US" sz="1600" dirty="0"/>
                    </a:p>
                  </a:txBody>
                  <a:tcPr/>
                </a:tc>
                <a:tc>
                  <a:txBody>
                    <a:bodyPr/>
                    <a:lstStyle/>
                    <a:p>
                      <a:r>
                        <a:rPr lang="en-US" sz="1600" dirty="0" smtClean="0"/>
                        <a:t>4.50</a:t>
                      </a:r>
                      <a:endParaRPr lang="en-US" sz="1600" dirty="0"/>
                    </a:p>
                  </a:txBody>
                  <a:tcPr/>
                </a:tc>
              </a:tr>
              <a:tr h="270124">
                <a:tc>
                  <a:txBody>
                    <a:bodyPr/>
                    <a:lstStyle/>
                    <a:p>
                      <a:r>
                        <a:rPr lang="en-US" sz="1200" dirty="0" smtClean="0"/>
                        <a:t>n=46</a:t>
                      </a:r>
                      <a:endParaRPr lang="en-US" sz="1200" dirty="0"/>
                    </a:p>
                  </a:txBody>
                  <a:tcPr/>
                </a:tc>
                <a:tc>
                  <a:txBody>
                    <a:bodyPr/>
                    <a:lstStyle/>
                    <a:p>
                      <a:r>
                        <a:rPr lang="en-US" sz="1200" dirty="0" smtClean="0"/>
                        <a:t>n=15</a:t>
                      </a:r>
                      <a:endParaRPr lang="en-US" sz="1200" dirty="0"/>
                    </a:p>
                  </a:txBody>
                  <a:tcPr>
                    <a:solidFill>
                      <a:schemeClr val="accent4">
                        <a:lumMod val="20000"/>
                        <a:lumOff val="80000"/>
                      </a:schemeClr>
                    </a:solidFill>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solidFill>
                      <a:srgbClr val="7F7F7F"/>
                    </a:solidFill>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85135990"/>
              </p:ext>
            </p:extLst>
          </p:nvPr>
        </p:nvGraphicFramePr>
        <p:xfrm>
          <a:off x="850547" y="3112694"/>
          <a:ext cx="7177837" cy="307359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dirty="0" smtClean="0"/>
                        <a:t>Reasons for the Change</a:t>
                      </a:r>
                      <a:r>
                        <a:rPr lang="en-US" baseline="0" dirty="0" smtClean="0"/>
                        <a:t> – </a:t>
                      </a:r>
                      <a:r>
                        <a:rPr lang="en-US" baseline="0" dirty="0" smtClean="0">
                          <a:solidFill>
                            <a:schemeClr val="accent5">
                              <a:lumMod val="50000"/>
                            </a:schemeClr>
                          </a:solidFill>
                        </a:rPr>
                        <a:t>Network </a:t>
                      </a:r>
                      <a:r>
                        <a:rPr lang="en-US" baseline="0" dirty="0" smtClean="0"/>
                        <a:t>– total mentions: 18</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sz="1600" b="1" i="1" dirty="0" smtClean="0"/>
                        <a:t>Start</a:t>
                      </a:r>
                      <a:r>
                        <a:rPr lang="en-US" sz="1600" b="1" i="1" baseline="0" dirty="0" smtClean="0"/>
                        <a:t> of the LHC in general</a:t>
                      </a:r>
                      <a:br>
                        <a:rPr lang="en-US" sz="1600" b="1" i="1" baseline="0" dirty="0" smtClean="0"/>
                      </a:br>
                      <a:r>
                        <a:rPr lang="en-US" sz="1600" b="0" i="0" baseline="0" dirty="0" smtClean="0"/>
                        <a:t>Media coverage / results / disastrous start </a:t>
                      </a:r>
                      <a:endParaRPr lang="en-US" sz="1600" b="1" i="1" dirty="0" smtClean="0"/>
                    </a:p>
                  </a:txBody>
                  <a:tcPr/>
                </a:tc>
                <a:tc>
                  <a:txBody>
                    <a:bodyPr/>
                    <a:lstStyle/>
                    <a:p>
                      <a:r>
                        <a:rPr lang="en-US" sz="1600" dirty="0" smtClean="0"/>
                        <a:t>39 %</a:t>
                      </a:r>
                      <a:endParaRPr lang="en-US" sz="1600" dirty="0"/>
                    </a:p>
                  </a:txBody>
                  <a:tcPr/>
                </a:tc>
              </a:tr>
              <a:tr h="270124">
                <a:tc>
                  <a:txBody>
                    <a:bodyPr/>
                    <a:lstStyle/>
                    <a:p>
                      <a:r>
                        <a:rPr lang="en-US" sz="1600" dirty="0" smtClean="0"/>
                        <a:t>2</a:t>
                      </a:r>
                    </a:p>
                  </a:txBody>
                  <a:tcPr/>
                </a:tc>
                <a:tc>
                  <a:txBody>
                    <a:bodyPr/>
                    <a:lstStyle/>
                    <a:p>
                      <a:r>
                        <a:rPr lang="en-US" sz="1600" b="1" i="1" dirty="0" smtClean="0"/>
                        <a:t>Public relations /</a:t>
                      </a:r>
                      <a:r>
                        <a:rPr lang="en-US" sz="1600" b="1" i="1" baseline="0" dirty="0" smtClean="0"/>
                        <a:t>media relations –</a:t>
                      </a:r>
                      <a:br>
                        <a:rPr lang="en-US" sz="1600" b="1" i="1" baseline="0" dirty="0" smtClean="0"/>
                      </a:br>
                      <a:r>
                        <a:rPr lang="en-US" sz="1600" b="0" i="0" baseline="0" dirty="0" smtClean="0"/>
                        <a:t>Coverage / events as ambassadors / media training /</a:t>
                      </a:r>
                      <a:br>
                        <a:rPr lang="en-US" sz="1600" b="0" i="0" baseline="0" dirty="0" smtClean="0"/>
                      </a:br>
                      <a:r>
                        <a:rPr lang="en-US" sz="1600" b="0" i="0" baseline="0" dirty="0" smtClean="0"/>
                        <a:t>CERN´s willingness to take risks with the public</a:t>
                      </a:r>
                      <a:endParaRPr lang="en-US" sz="1600" dirty="0" smtClean="0"/>
                    </a:p>
                  </a:txBody>
                  <a:tcPr/>
                </a:tc>
                <a:tc>
                  <a:txBody>
                    <a:bodyPr/>
                    <a:lstStyle/>
                    <a:p>
                      <a:r>
                        <a:rPr lang="en-US" sz="1600" dirty="0" smtClean="0"/>
                        <a:t>28 %</a:t>
                      </a:r>
                      <a:endParaRPr lang="en-US" sz="1600" dirty="0"/>
                    </a:p>
                  </a:txBody>
                  <a:tcPr/>
                </a:tc>
              </a:tr>
              <a:tr h="270124">
                <a:tc>
                  <a:txBody>
                    <a:bodyPr/>
                    <a:lstStyle/>
                    <a:p>
                      <a:r>
                        <a:rPr lang="en-US" sz="1600" dirty="0" smtClean="0"/>
                        <a:t>3</a:t>
                      </a:r>
                    </a:p>
                  </a:txBody>
                  <a:tcPr/>
                </a:tc>
                <a:tc>
                  <a:txBody>
                    <a:bodyPr/>
                    <a:lstStyle/>
                    <a:p>
                      <a:r>
                        <a:rPr lang="en-US" sz="1600" b="1" i="1" dirty="0" smtClean="0"/>
                        <a:t>Angels</a:t>
                      </a:r>
                      <a:r>
                        <a:rPr lang="en-US" sz="1600" b="1" i="1" baseline="0" dirty="0" smtClean="0"/>
                        <a:t> and Demons</a:t>
                      </a:r>
                      <a:endParaRPr lang="en-US" sz="1600" b="1" i="1" dirty="0" smtClean="0"/>
                    </a:p>
                  </a:txBody>
                  <a:tcPr/>
                </a:tc>
                <a:tc>
                  <a:txBody>
                    <a:bodyPr/>
                    <a:lstStyle/>
                    <a:p>
                      <a:r>
                        <a:rPr lang="en-US" sz="1600" dirty="0" smtClean="0"/>
                        <a:t> 11 %</a:t>
                      </a:r>
                      <a:endParaRPr lang="en-US" sz="1600" dirty="0"/>
                    </a:p>
                  </a:txBody>
                  <a:tcPr/>
                </a:tc>
              </a:tr>
              <a:tr h="270124">
                <a:tc>
                  <a:txBody>
                    <a:bodyPr/>
                    <a:lstStyle/>
                    <a:p>
                      <a:endParaRPr lang="en-US" sz="1600" dirty="0" smtClean="0"/>
                    </a:p>
                  </a:txBody>
                  <a:tcPr/>
                </a:tc>
                <a:tc>
                  <a:txBody>
                    <a:bodyPr/>
                    <a:lstStyle/>
                    <a:p>
                      <a:r>
                        <a:rPr lang="en-US" sz="1600" b="1" i="1" dirty="0" smtClean="0"/>
                        <a:t>Data /</a:t>
                      </a:r>
                      <a:r>
                        <a:rPr lang="en-US" sz="1600" b="1" i="1" baseline="0" dirty="0" smtClean="0"/>
                        <a:t> results from experiments</a:t>
                      </a:r>
                      <a:endParaRPr lang="en-US" sz="1600" b="1" i="1" dirty="0" smtClean="0"/>
                    </a:p>
                  </a:txBody>
                  <a:tcPr/>
                </a:tc>
                <a:tc>
                  <a:txBody>
                    <a:bodyPr/>
                    <a:lstStyle/>
                    <a:p>
                      <a:r>
                        <a:rPr lang="en-US" sz="1600" dirty="0" smtClean="0"/>
                        <a:t> 11 %</a:t>
                      </a:r>
                      <a:endParaRPr lang="en-US" sz="1600" dirty="0"/>
                    </a:p>
                  </a:txBody>
                  <a:tcPr/>
                </a:tc>
              </a:tr>
              <a:tr h="270124">
                <a:tc>
                  <a:txBody>
                    <a:bodyPr/>
                    <a:lstStyle/>
                    <a:p>
                      <a:r>
                        <a:rPr lang="en-US" sz="1600" dirty="0" smtClean="0"/>
                        <a:t> </a:t>
                      </a:r>
                    </a:p>
                  </a:txBody>
                  <a:tcPr/>
                </a:tc>
                <a:tc>
                  <a:txBody>
                    <a:bodyPr/>
                    <a:lstStyle/>
                    <a:p>
                      <a:r>
                        <a:rPr lang="en-US" sz="1600" b="1" i="1" dirty="0" smtClean="0"/>
                        <a:t>Single</a:t>
                      </a:r>
                      <a:r>
                        <a:rPr lang="en-US" sz="1600" b="1" i="1" baseline="0" dirty="0" smtClean="0"/>
                        <a:t> mentions</a:t>
                      </a:r>
                      <a:r>
                        <a:rPr lang="en-US" sz="1600" b="1" i="1" dirty="0" smtClean="0"/>
                        <a:t/>
                      </a:r>
                      <a:br>
                        <a:rPr lang="en-US" sz="1600" b="1" i="1" dirty="0" smtClean="0"/>
                      </a:br>
                      <a:r>
                        <a:rPr lang="en-US" sz="1600" b="0" i="0" dirty="0" smtClean="0"/>
                        <a:t>CERN</a:t>
                      </a:r>
                      <a:r>
                        <a:rPr lang="en-US" sz="1600" b="0" i="0" baseline="0" dirty="0" smtClean="0"/>
                        <a:t> as the “world lab” / black holes in the news</a:t>
                      </a:r>
                      <a:endParaRPr lang="en-US" sz="1600" b="1" i="1" dirty="0" smtClean="0"/>
                    </a:p>
                  </a:txBody>
                  <a:tcPr/>
                </a:tc>
                <a:tc>
                  <a:txBody>
                    <a:bodyPr/>
                    <a:lstStyle/>
                    <a:p>
                      <a:r>
                        <a:rPr lang="en-US" sz="1600" dirty="0" smtClean="0"/>
                        <a:t> 11 %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882492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31</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81255697"/>
              </p:ext>
            </p:extLst>
          </p:nvPr>
        </p:nvGraphicFramePr>
        <p:xfrm>
          <a:off x="467544" y="92970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CouncDel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InterMedia</a:t>
                      </a:r>
                      <a:endParaRPr lang="en-US" sz="1600" dirty="0"/>
                    </a:p>
                  </a:txBody>
                  <a:tcPr>
                    <a:solidFill>
                      <a:schemeClr val="accent5">
                        <a:lumMod val="50000"/>
                      </a:schemeClr>
                    </a:solidFill>
                  </a:tcPr>
                </a:tc>
                <a:tc>
                  <a:txBody>
                    <a:bodyPr/>
                    <a:lstStyle/>
                    <a:p>
                      <a:r>
                        <a:rPr lang="en-US" sz="1600" dirty="0" err="1" smtClean="0"/>
                        <a:t>Neighbours</a:t>
                      </a:r>
                      <a:endParaRPr lang="en-US" sz="1600" dirty="0"/>
                    </a:p>
                  </a:txBody>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tc>
                <a:tc>
                  <a:txBody>
                    <a:bodyPr/>
                    <a:lstStyle/>
                    <a:p>
                      <a:r>
                        <a:rPr lang="en-US" sz="1600" dirty="0" smtClean="0"/>
                        <a:t>4.83</a:t>
                      </a:r>
                      <a:endParaRPr lang="en-US" sz="1600" dirty="0"/>
                    </a:p>
                  </a:txBody>
                  <a:tcPr/>
                </a:tc>
                <a:tc>
                  <a:txBody>
                    <a:bodyPr/>
                    <a:lstStyle/>
                    <a:p>
                      <a:r>
                        <a:rPr lang="en-US" sz="1600" baseline="0" dirty="0" smtClean="0"/>
                        <a:t>4.82 </a:t>
                      </a:r>
                      <a:endParaRPr lang="en-US" sz="1600" dirty="0"/>
                    </a:p>
                  </a:txBody>
                  <a:tcPr/>
                </a:tc>
                <a:tc>
                  <a:txBody>
                    <a:bodyPr/>
                    <a:lstStyle/>
                    <a:p>
                      <a:r>
                        <a:rPr lang="en-US" sz="1600" dirty="0" smtClean="0"/>
                        <a:t>4.75</a:t>
                      </a:r>
                      <a:endParaRPr lang="en-US" sz="1600" dirty="0"/>
                    </a:p>
                  </a:txBody>
                  <a:tcPr>
                    <a:solidFill>
                      <a:schemeClr val="accent5">
                        <a:lumMod val="50000"/>
                      </a:schemeClr>
                    </a:solidFill>
                  </a:tcPr>
                </a:tc>
                <a:tc>
                  <a:txBody>
                    <a:bodyPr/>
                    <a:lstStyle/>
                    <a:p>
                      <a:r>
                        <a:rPr lang="en-US" sz="1600" dirty="0" smtClean="0"/>
                        <a:t>4.50</a:t>
                      </a:r>
                      <a:endParaRPr lang="en-US" sz="1600" dirty="0"/>
                    </a:p>
                  </a:txBody>
                  <a:tcPr/>
                </a:tc>
              </a:tr>
              <a:tr h="270124">
                <a:tc>
                  <a:txBody>
                    <a:bodyPr/>
                    <a:lstStyle/>
                    <a:p>
                      <a:r>
                        <a:rPr lang="en-US" sz="1200" dirty="0" smtClean="0"/>
                        <a:t>n=45</a:t>
                      </a:r>
                      <a:endParaRPr lang="en-US" sz="1200" dirty="0"/>
                    </a:p>
                  </a:txBody>
                  <a:tcPr/>
                </a:tc>
                <a:tc>
                  <a:txBody>
                    <a:bodyPr/>
                    <a:lstStyle/>
                    <a:p>
                      <a:r>
                        <a:rPr lang="en-US" sz="1200" dirty="0" smtClean="0"/>
                        <a:t>n=14</a:t>
                      </a:r>
                      <a:endParaRPr lang="en-US" sz="1200" dirty="0"/>
                    </a:p>
                  </a:txBody>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solidFill>
                      <a:schemeClr val="accent5">
                        <a:lumMod val="50000"/>
                      </a:schemeClr>
                    </a:solidFill>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28553905"/>
              </p:ext>
            </p:extLst>
          </p:nvPr>
        </p:nvGraphicFramePr>
        <p:xfrm>
          <a:off x="850547" y="3233964"/>
          <a:ext cx="7177837" cy="218967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dirty="0" smtClean="0"/>
                        <a:t>Reasons for the Change</a:t>
                      </a:r>
                      <a:r>
                        <a:rPr lang="en-US" baseline="0" dirty="0" smtClean="0"/>
                        <a:t> – </a:t>
                      </a:r>
                      <a:r>
                        <a:rPr lang="en-US" baseline="0" dirty="0" smtClean="0">
                          <a:solidFill>
                            <a:schemeClr val="accent6">
                              <a:lumMod val="50000"/>
                            </a:schemeClr>
                          </a:solidFill>
                        </a:rPr>
                        <a:t>International Media</a:t>
                      </a:r>
                      <a:r>
                        <a:rPr lang="en-US" baseline="0" dirty="0" smtClean="0"/>
                        <a:t>– total mentions: 20</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sz="1600" b="1" i="1" dirty="0" smtClean="0"/>
                        <a:t>Start</a:t>
                      </a:r>
                      <a:r>
                        <a:rPr lang="en-US" sz="1600" b="1" i="1" baseline="0" dirty="0" smtClean="0"/>
                        <a:t> of the LHC </a:t>
                      </a:r>
                      <a:br>
                        <a:rPr lang="en-US" sz="1600" b="1" i="1" baseline="0" dirty="0" smtClean="0"/>
                      </a:br>
                      <a:r>
                        <a:rPr lang="en-US" sz="1600" b="0" i="0" baseline="0" dirty="0" smtClean="0"/>
                        <a:t>launch / accident - bad start recovery / publicity around start </a:t>
                      </a:r>
                      <a:endParaRPr lang="en-US" sz="1600" b="1" i="1" baseline="0" dirty="0" smtClean="0"/>
                    </a:p>
                  </a:txBody>
                  <a:tcPr/>
                </a:tc>
                <a:tc>
                  <a:txBody>
                    <a:bodyPr/>
                    <a:lstStyle/>
                    <a:p>
                      <a:r>
                        <a:rPr lang="en-US" sz="1600" dirty="0" smtClean="0"/>
                        <a:t>50 %</a:t>
                      </a:r>
                      <a:endParaRPr lang="en-US" sz="1600" dirty="0"/>
                    </a:p>
                  </a:txBody>
                  <a:tcPr/>
                </a:tc>
              </a:tr>
              <a:tr h="270124">
                <a:tc>
                  <a:txBody>
                    <a:bodyPr/>
                    <a:lstStyle/>
                    <a:p>
                      <a:endParaRPr lang="en-US" sz="1600" dirty="0" smtClean="0"/>
                    </a:p>
                  </a:txBody>
                  <a:tcPr/>
                </a:tc>
                <a:tc>
                  <a:txBody>
                    <a:bodyPr/>
                    <a:lstStyle/>
                    <a:p>
                      <a:r>
                        <a:rPr lang="en-US" b="1" i="1" dirty="0" smtClean="0"/>
                        <a:t>Single Mentions</a:t>
                      </a:r>
                      <a:br>
                        <a:rPr lang="en-US" b="1" i="1" dirty="0" smtClean="0"/>
                      </a:br>
                      <a:r>
                        <a:rPr lang="en-US" b="0" i="0" dirty="0" smtClean="0"/>
                        <a:t>Increase</a:t>
                      </a:r>
                      <a:r>
                        <a:rPr lang="en-US" b="0" i="0" baseline="0" dirty="0" smtClean="0"/>
                        <a:t> of interest in cosmology / science fiction becomes real / big bang / Brian Cox / dooms day / black hole / conspiracy issues / apocalypse / bigger, faster / </a:t>
                      </a:r>
                      <a:endParaRPr lang="en-US" b="1" i="1" dirty="0"/>
                    </a:p>
                  </a:txBody>
                  <a:tcPr/>
                </a:tc>
                <a:tc>
                  <a:txBody>
                    <a:bodyPr/>
                    <a:lstStyle/>
                    <a:p>
                      <a:r>
                        <a:rPr lang="en-US" dirty="0" smtClean="0"/>
                        <a:t>50 %</a:t>
                      </a:r>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721745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32</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99090971"/>
              </p:ext>
            </p:extLst>
          </p:nvPr>
        </p:nvGraphicFramePr>
        <p:xfrm>
          <a:off x="467544" y="929708"/>
          <a:ext cx="8075238" cy="152399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Visibility</a:t>
                      </a:r>
                      <a:r>
                        <a:rPr lang="en-US" baseline="0" dirty="0" smtClean="0"/>
                        <a:t> increased in the last five years?</a:t>
                      </a:r>
                    </a:p>
                    <a:p>
                      <a:r>
                        <a:rPr lang="en-US" sz="1400" baseline="0" dirty="0" smtClean="0"/>
                        <a:t>5= very much / 4=somewhat / 3=no change / 2=decreased somewhat / 1=decreased very much</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CouncDel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InterMedia</a:t>
                      </a:r>
                      <a:endParaRPr lang="en-US" sz="1600" dirty="0"/>
                    </a:p>
                  </a:txBody>
                  <a:tcPr>
                    <a:solidFill>
                      <a:schemeClr val="accent4">
                        <a:lumMod val="20000"/>
                        <a:lumOff val="80000"/>
                      </a:schemeClr>
                    </a:solidFill>
                  </a:tcPr>
                </a:tc>
                <a:tc>
                  <a:txBody>
                    <a:bodyPr/>
                    <a:lstStyle/>
                    <a:p>
                      <a:r>
                        <a:rPr lang="en-US" sz="1600" dirty="0" err="1" smtClean="0"/>
                        <a:t>Neighbours</a:t>
                      </a:r>
                      <a:endParaRPr lang="en-US" sz="1600" dirty="0"/>
                    </a:p>
                  </a:txBody>
                  <a:tcPr>
                    <a:solidFill>
                      <a:schemeClr val="accent5">
                        <a:lumMod val="50000"/>
                      </a:schemeClr>
                    </a:solidFill>
                  </a:tcPr>
                </a:tc>
              </a:tr>
              <a:tr h="288626">
                <a:tc>
                  <a:txBody>
                    <a:bodyPr/>
                    <a:lstStyle/>
                    <a:p>
                      <a:r>
                        <a:rPr lang="en-US" sz="1600" dirty="0" smtClean="0"/>
                        <a:t>4.83</a:t>
                      </a:r>
                      <a:endParaRPr lang="en-US" sz="1600" dirty="0"/>
                    </a:p>
                  </a:txBody>
                  <a:tcPr/>
                </a:tc>
                <a:tc>
                  <a:txBody>
                    <a:bodyPr/>
                    <a:lstStyle/>
                    <a:p>
                      <a:r>
                        <a:rPr lang="en-US" sz="1600" dirty="0" smtClean="0"/>
                        <a:t>5.0</a:t>
                      </a:r>
                      <a:endParaRPr lang="en-US" sz="1600" dirty="0"/>
                    </a:p>
                  </a:txBody>
                  <a:tcPr/>
                </a:tc>
                <a:tc>
                  <a:txBody>
                    <a:bodyPr/>
                    <a:lstStyle/>
                    <a:p>
                      <a:r>
                        <a:rPr lang="en-US" sz="1600" dirty="0" smtClean="0"/>
                        <a:t>4.83</a:t>
                      </a:r>
                      <a:endParaRPr lang="en-US" sz="1600" dirty="0"/>
                    </a:p>
                  </a:txBody>
                  <a:tcPr/>
                </a:tc>
                <a:tc>
                  <a:txBody>
                    <a:bodyPr/>
                    <a:lstStyle/>
                    <a:p>
                      <a:r>
                        <a:rPr lang="en-US" sz="1600" baseline="0" dirty="0" smtClean="0"/>
                        <a:t>4.82 </a:t>
                      </a:r>
                      <a:endParaRPr lang="en-US" sz="1600" dirty="0"/>
                    </a:p>
                  </a:txBody>
                  <a:tcPr/>
                </a:tc>
                <a:tc>
                  <a:txBody>
                    <a:bodyPr/>
                    <a:lstStyle/>
                    <a:p>
                      <a:r>
                        <a:rPr lang="en-US" sz="1600" dirty="0" smtClean="0"/>
                        <a:t>4.75</a:t>
                      </a:r>
                      <a:endParaRPr lang="en-US" sz="1600" dirty="0"/>
                    </a:p>
                  </a:txBody>
                  <a:tcPr>
                    <a:solidFill>
                      <a:schemeClr val="accent4">
                        <a:lumMod val="20000"/>
                        <a:lumOff val="80000"/>
                      </a:schemeClr>
                    </a:solidFill>
                  </a:tcPr>
                </a:tc>
                <a:tc>
                  <a:txBody>
                    <a:bodyPr/>
                    <a:lstStyle/>
                    <a:p>
                      <a:r>
                        <a:rPr lang="en-US" sz="1600" dirty="0" smtClean="0"/>
                        <a:t>4.50</a:t>
                      </a:r>
                      <a:endParaRPr lang="en-US" sz="1600" dirty="0"/>
                    </a:p>
                  </a:txBody>
                  <a:tcPr>
                    <a:solidFill>
                      <a:schemeClr val="accent5">
                        <a:lumMod val="50000"/>
                      </a:schemeClr>
                    </a:solidFill>
                  </a:tcPr>
                </a:tc>
              </a:tr>
              <a:tr h="270124">
                <a:tc>
                  <a:txBody>
                    <a:bodyPr/>
                    <a:lstStyle/>
                    <a:p>
                      <a:r>
                        <a:rPr lang="en-US" sz="1200" dirty="0" smtClean="0"/>
                        <a:t>n=45</a:t>
                      </a:r>
                      <a:endParaRPr lang="en-US" sz="1200" dirty="0"/>
                    </a:p>
                  </a:txBody>
                  <a:tcPr/>
                </a:tc>
                <a:tc>
                  <a:txBody>
                    <a:bodyPr/>
                    <a:lstStyle/>
                    <a:p>
                      <a:r>
                        <a:rPr lang="en-US" sz="1200" dirty="0" smtClean="0"/>
                        <a:t>n=14</a:t>
                      </a:r>
                      <a:endParaRPr lang="en-US" sz="1200" dirty="0"/>
                    </a:p>
                  </a:txBody>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solidFill>
                      <a:schemeClr val="accent4">
                        <a:lumMod val="20000"/>
                        <a:lumOff val="80000"/>
                      </a:schemeClr>
                    </a:solidFill>
                  </a:tcPr>
                </a:tc>
                <a:tc>
                  <a:txBody>
                    <a:bodyPr/>
                    <a:lstStyle/>
                    <a:p>
                      <a:r>
                        <a:rPr lang="en-US" sz="1200" dirty="0" smtClean="0"/>
                        <a:t>n=</a:t>
                      </a:r>
                      <a:r>
                        <a:rPr lang="en-US" sz="1200" baseline="0" dirty="0" smtClean="0"/>
                        <a:t> 6</a:t>
                      </a:r>
                      <a:endParaRPr lang="en-US" sz="1200" dirty="0"/>
                    </a:p>
                  </a:txBody>
                  <a:tcPr>
                    <a:solidFill>
                      <a:schemeClr val="accent5">
                        <a:lumMod val="50000"/>
                      </a:schemeClr>
                    </a:solidFill>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655724" y="260648"/>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26877360"/>
              </p:ext>
            </p:extLst>
          </p:nvPr>
        </p:nvGraphicFramePr>
        <p:xfrm>
          <a:off x="850547" y="3233964"/>
          <a:ext cx="7177837" cy="218967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dirty="0" smtClean="0"/>
                        <a:t>Reasons for the Change</a:t>
                      </a:r>
                      <a:r>
                        <a:rPr lang="en-US" baseline="0" dirty="0" smtClean="0"/>
                        <a:t> – </a:t>
                      </a:r>
                      <a:r>
                        <a:rPr lang="en-US" baseline="0" dirty="0" err="1" smtClean="0">
                          <a:solidFill>
                            <a:schemeClr val="accent6">
                              <a:lumMod val="50000"/>
                            </a:schemeClr>
                          </a:solidFill>
                        </a:rPr>
                        <a:t>Neighbourhood</a:t>
                      </a:r>
                      <a:r>
                        <a:rPr lang="en-US" baseline="0" dirty="0" smtClean="0">
                          <a:solidFill>
                            <a:schemeClr val="accent6">
                              <a:lumMod val="50000"/>
                            </a:schemeClr>
                          </a:solidFill>
                        </a:rPr>
                        <a:t> </a:t>
                      </a:r>
                      <a:r>
                        <a:rPr lang="en-US" baseline="0" dirty="0" smtClean="0"/>
                        <a:t>– total mentions: 10</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b="1" i="1" dirty="0" smtClean="0"/>
                        <a:t>Public</a:t>
                      </a:r>
                      <a:r>
                        <a:rPr lang="en-US" b="1" i="1" baseline="0" dirty="0" smtClean="0"/>
                        <a:t> Relations / Media Relations</a:t>
                      </a:r>
                      <a:br>
                        <a:rPr lang="en-US" b="1" i="1" baseline="0" dirty="0" smtClean="0"/>
                      </a:br>
                      <a:r>
                        <a:rPr lang="en-US" b="0" i="0" baseline="0" dirty="0" smtClean="0"/>
                        <a:t>Communications team must have increased / Communications did a good job / increased contact and more initiative towards the general public / more visibility thanks to DG</a:t>
                      </a:r>
                      <a:endParaRPr lang="en-US" b="1" i="1" dirty="0"/>
                    </a:p>
                  </a:txBody>
                  <a:tcPr/>
                </a:tc>
                <a:tc>
                  <a:txBody>
                    <a:bodyPr/>
                    <a:lstStyle/>
                    <a:p>
                      <a:r>
                        <a:rPr lang="en-US" dirty="0" smtClean="0"/>
                        <a:t>80</a:t>
                      </a:r>
                      <a:r>
                        <a:rPr lang="en-US" baseline="0" dirty="0" smtClean="0"/>
                        <a:t> %</a:t>
                      </a:r>
                      <a:endParaRPr lang="en-US" dirty="0"/>
                    </a:p>
                  </a:txBody>
                  <a:tcPr/>
                </a:tc>
              </a:tr>
              <a:tr h="270124">
                <a:tc>
                  <a:txBody>
                    <a:bodyPr/>
                    <a:lstStyle/>
                    <a:p>
                      <a:r>
                        <a:rPr lang="en-US" sz="1600" dirty="0" smtClean="0"/>
                        <a:t>2</a:t>
                      </a:r>
                    </a:p>
                  </a:txBody>
                  <a:tcPr/>
                </a:tc>
                <a:tc>
                  <a:txBody>
                    <a:bodyPr/>
                    <a:lstStyle/>
                    <a:p>
                      <a:r>
                        <a:rPr lang="en-US" sz="1600" b="1" i="1" dirty="0" smtClean="0"/>
                        <a:t>Start</a:t>
                      </a:r>
                      <a:r>
                        <a:rPr lang="en-US" sz="1600" b="1" i="1" baseline="0" dirty="0" smtClean="0"/>
                        <a:t> of the LHC </a:t>
                      </a:r>
                      <a:br>
                        <a:rPr lang="en-US" sz="1600" b="1" i="1" baseline="0" dirty="0" smtClean="0"/>
                      </a:br>
                      <a:r>
                        <a:rPr lang="en-US" sz="1600" b="0" i="0" baseline="0" dirty="0" smtClean="0"/>
                        <a:t>LHC allowed for good communications strategy / the LHC (big magnet)</a:t>
                      </a:r>
                      <a:endParaRPr lang="en-US" sz="1600" b="1" i="1" baseline="0" dirty="0" smtClean="0"/>
                    </a:p>
                  </a:txBody>
                  <a:tcPr/>
                </a:tc>
                <a:tc>
                  <a:txBody>
                    <a:bodyPr/>
                    <a:lstStyle/>
                    <a:p>
                      <a:r>
                        <a:rPr lang="en-US" sz="1600" dirty="0" smtClean="0"/>
                        <a:t>20 %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830374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33</a:t>
            </a:fld>
            <a:endParaRPr lang="nb-NO"/>
          </a:p>
        </p:txBody>
      </p:sp>
      <p:graphicFrame>
        <p:nvGraphicFramePr>
          <p:cNvPr id="14" name="Diagram 13"/>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21923420"/>
              </p:ext>
            </p:extLst>
          </p:nvPr>
        </p:nvGraphicFramePr>
        <p:xfrm>
          <a:off x="759892" y="1223080"/>
          <a:ext cx="7700540" cy="4705796"/>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954503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Conclusions  </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34</a:t>
            </a:fld>
            <a:endParaRPr lang="nb-NO"/>
          </a:p>
        </p:txBody>
      </p:sp>
      <p:graphicFrame>
        <p:nvGraphicFramePr>
          <p:cNvPr id="6" name="Diagram 5"/>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60545989"/>
              </p:ext>
            </p:extLst>
          </p:nvPr>
        </p:nvGraphicFramePr>
        <p:xfrm>
          <a:off x="1524000" y="1397000"/>
          <a:ext cx="60960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16657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Quotes from  journalists</a:t>
            </a:r>
            <a:endParaRPr lang="en-US" sz="3000" dirty="0"/>
          </a:p>
        </p:txBody>
      </p:sp>
      <p:sp>
        <p:nvSpPr>
          <p:cNvPr id="3" name="Content Placeholder 2"/>
          <p:cNvSpPr>
            <a:spLocks noGrp="1"/>
          </p:cNvSpPr>
          <p:nvPr>
            <p:ph idx="1"/>
          </p:nvPr>
        </p:nvSpPr>
        <p:spPr>
          <a:xfrm>
            <a:off x="457200" y="2053260"/>
            <a:ext cx="8229600" cy="3943767"/>
          </a:xfrm>
        </p:spPr>
        <p:txBody>
          <a:bodyPr>
            <a:noAutofit/>
          </a:bodyPr>
          <a:lstStyle/>
          <a:p>
            <a:pPr marL="0" indent="0">
              <a:buNone/>
            </a:pPr>
            <a:r>
              <a:rPr lang="en-US" sz="2400" dirty="0" smtClean="0"/>
              <a:t>“Not enough press releases on non LHC topics…”</a:t>
            </a:r>
            <a:br>
              <a:rPr lang="en-US" sz="2400" dirty="0" smtClean="0"/>
            </a:br>
            <a:endParaRPr lang="en-US" sz="2400" dirty="0" smtClean="0"/>
          </a:p>
          <a:p>
            <a:pPr marL="0" indent="0">
              <a:buNone/>
            </a:pPr>
            <a:r>
              <a:rPr lang="en-US" sz="2400" dirty="0" smtClean="0"/>
              <a:t>“…. CERN should publish a dictionary of terms and ideas for the general public……”</a:t>
            </a:r>
            <a:br>
              <a:rPr lang="en-US" sz="2400" dirty="0" smtClean="0"/>
            </a:br>
            <a:r>
              <a:rPr lang="en-US" sz="2400" dirty="0" smtClean="0"/>
              <a:t/>
            </a:r>
            <a:br>
              <a:rPr lang="en-US" sz="2400" dirty="0" smtClean="0"/>
            </a:br>
            <a:r>
              <a:rPr lang="en-US" sz="2400" dirty="0" smtClean="0">
                <a:solidFill>
                  <a:srgbClr val="314890"/>
                </a:solidFill>
              </a:rPr>
              <a:t>“… I need one source of information, but today I need to check too many sources….”</a:t>
            </a:r>
            <a:br>
              <a:rPr lang="en-US" sz="2400" dirty="0" smtClean="0">
                <a:solidFill>
                  <a:srgbClr val="314890"/>
                </a:solidFill>
              </a:rPr>
            </a:br>
            <a:r>
              <a:rPr lang="en-US" sz="2400" dirty="0" smtClean="0">
                <a:solidFill>
                  <a:srgbClr val="314890"/>
                </a:solidFill>
              </a:rPr>
              <a:t/>
            </a:r>
            <a:br>
              <a:rPr lang="en-US" sz="2400" dirty="0" smtClean="0">
                <a:solidFill>
                  <a:srgbClr val="314890"/>
                </a:solidFill>
              </a:rPr>
            </a:br>
            <a:r>
              <a:rPr lang="en-US" sz="2400" dirty="0" smtClean="0"/>
              <a:t>“… Best press office I am dealing with….they have a lot of material on their website …. difficult to find..”</a:t>
            </a:r>
            <a:br>
              <a:rPr lang="en-US" sz="2400" dirty="0" smtClean="0"/>
            </a:br>
            <a:r>
              <a:rPr lang="en-US" sz="2400" dirty="0" smtClean="0"/>
              <a:t/>
            </a:r>
            <a:br>
              <a:rPr lang="en-US" sz="2400" dirty="0" smtClean="0"/>
            </a:br>
            <a:r>
              <a:rPr lang="en-US" sz="2400" dirty="0" smtClean="0">
                <a:solidFill>
                  <a:srgbClr val="314890"/>
                </a:solidFill>
              </a:rPr>
              <a:t>“CERN should …. increase the volume of communications..””</a:t>
            </a:r>
            <a:endParaRPr lang="en-US" sz="2400"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35</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802949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36</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32704283"/>
              </p:ext>
            </p:extLst>
          </p:nvPr>
        </p:nvGraphicFramePr>
        <p:xfrm>
          <a:off x="817242" y="941048"/>
          <a:ext cx="8075238" cy="1463040"/>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sz="1600" dirty="0" smtClean="0"/>
                        <a:t>Rating</a:t>
                      </a:r>
                      <a:r>
                        <a:rPr lang="en-US" sz="1600" baseline="0" dirty="0" smtClean="0"/>
                        <a:t> of communication activities</a:t>
                      </a:r>
                      <a:r>
                        <a:rPr lang="en-US" sz="1600" dirty="0" smtClean="0"/>
                        <a:t> – Speed</a:t>
                      </a:r>
                      <a:r>
                        <a:rPr lang="en-US" sz="1600" baseline="0" dirty="0" smtClean="0"/>
                        <a:t> of response</a:t>
                      </a:r>
                      <a:r>
                        <a:rPr lang="en-US" sz="1600" dirty="0" smtClean="0"/>
                        <a:t/>
                      </a:r>
                      <a:br>
                        <a:rPr lang="en-US" sz="1600" dirty="0" smtClean="0"/>
                      </a:br>
                      <a:r>
                        <a:rPr lang="en-US" sz="1200" baseline="0" dirty="0" smtClean="0"/>
                        <a:t>5= Excellent / 4=Good / 3=</a:t>
                      </a:r>
                      <a:r>
                        <a:rPr lang="en-US" sz="1200" baseline="0" dirty="0" err="1" smtClean="0"/>
                        <a:t>naverage</a:t>
                      </a:r>
                      <a:r>
                        <a:rPr lang="en-US" sz="1200" baseline="0" dirty="0" smtClean="0"/>
                        <a:t> / 2= Quite low/ 1=very low</a:t>
                      </a:r>
                      <a:endParaRPr lang="en-US" sz="12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4.38</a:t>
                      </a:r>
                      <a:endParaRPr lang="en-US" sz="1600" dirty="0"/>
                    </a:p>
                  </a:txBody>
                  <a:tcPr/>
                </a:tc>
                <a:tc>
                  <a:txBody>
                    <a:bodyPr/>
                    <a:lstStyle/>
                    <a:p>
                      <a:r>
                        <a:rPr lang="en-US" sz="1600" dirty="0" smtClean="0"/>
                        <a:t>4.30</a:t>
                      </a:r>
                      <a:endParaRPr lang="en-US" sz="1600" dirty="0"/>
                    </a:p>
                  </a:txBody>
                  <a:tcPr/>
                </a:tc>
                <a:tc>
                  <a:txBody>
                    <a:bodyPr/>
                    <a:lstStyle/>
                    <a:p>
                      <a:r>
                        <a:rPr lang="en-US" sz="1600" dirty="0" smtClean="0"/>
                        <a:t>4.0</a:t>
                      </a:r>
                      <a:endParaRPr lang="en-US" sz="1600" dirty="0"/>
                    </a:p>
                  </a:txBody>
                  <a:tcPr/>
                </a:tc>
                <a:tc>
                  <a:txBody>
                    <a:bodyPr/>
                    <a:lstStyle/>
                    <a:p>
                      <a:r>
                        <a:rPr lang="en-US" sz="1600" baseline="0" dirty="0" smtClean="0"/>
                        <a:t>4.22 </a:t>
                      </a:r>
                      <a:endParaRPr lang="en-US" sz="1600" dirty="0"/>
                    </a:p>
                  </a:txBody>
                  <a:tcPr/>
                </a:tc>
                <a:tc>
                  <a:txBody>
                    <a:bodyPr/>
                    <a:lstStyle/>
                    <a:p>
                      <a:r>
                        <a:rPr lang="en-US" sz="1600" dirty="0" smtClean="0"/>
                        <a:t>4.50</a:t>
                      </a:r>
                      <a:endParaRPr lang="en-US" sz="1600" dirty="0"/>
                    </a:p>
                  </a:txBody>
                  <a:tcPr/>
                </a:tc>
                <a:tc>
                  <a:txBody>
                    <a:bodyPr/>
                    <a:lstStyle/>
                    <a:p>
                      <a:r>
                        <a:rPr lang="en-US" sz="1600" dirty="0" smtClean="0"/>
                        <a:t>4.83</a:t>
                      </a:r>
                      <a:endParaRPr lang="en-US" sz="1600" dirty="0"/>
                    </a:p>
                  </a:txBody>
                  <a:tcPr/>
                </a:tc>
              </a:tr>
              <a:tr h="270124">
                <a:tc>
                  <a:txBody>
                    <a:bodyPr/>
                    <a:lstStyle/>
                    <a:p>
                      <a:r>
                        <a:rPr lang="en-US" sz="1200" dirty="0" smtClean="0"/>
                        <a:t>n=41</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n=3 / 3 </a:t>
                      </a:r>
                      <a:r>
                        <a:rPr lang="en-US" sz="1200" dirty="0" err="1" smtClean="0"/>
                        <a:t>na</a:t>
                      </a:r>
                      <a:endParaRPr lang="en-US" sz="1200" dirty="0"/>
                    </a:p>
                  </a:txBody>
                  <a:tcPr/>
                </a:tc>
                <a:tc>
                  <a:txBody>
                    <a:bodyPr/>
                    <a:lstStyle/>
                    <a:p>
                      <a:r>
                        <a:rPr lang="en-US" sz="1200" dirty="0" smtClean="0"/>
                        <a:t>n=9 / 2</a:t>
                      </a:r>
                      <a:r>
                        <a:rPr lang="en-US" sz="1200" baseline="0" dirty="0" smtClean="0"/>
                        <a:t> </a:t>
                      </a:r>
                      <a:r>
                        <a:rPr lang="en-US" sz="1200" baseline="0" dirty="0" err="1" smtClean="0"/>
                        <a:t>na</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8172400" y="974504"/>
            <a:ext cx="720080" cy="424790"/>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48681814"/>
              </p:ext>
            </p:extLst>
          </p:nvPr>
        </p:nvGraphicFramePr>
        <p:xfrm>
          <a:off x="817242" y="4757472"/>
          <a:ext cx="8075238" cy="1467935"/>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74665">
                <a:tc gridSpan="6">
                  <a:txBody>
                    <a:bodyPr/>
                    <a:lstStyle/>
                    <a:p>
                      <a:r>
                        <a:rPr lang="en-US" sz="1600" dirty="0" smtClean="0"/>
                        <a:t>Rating of communications activities</a:t>
                      </a:r>
                      <a:r>
                        <a:rPr lang="en-US" sz="1600" baseline="0" dirty="0" smtClean="0"/>
                        <a:t> – Website </a:t>
                      </a:r>
                    </a:p>
                    <a:p>
                      <a:r>
                        <a:rPr lang="en-US" sz="1200" baseline="0" dirty="0" smtClean="0"/>
                        <a:t>5= Excellent / 4=Good / 3=</a:t>
                      </a:r>
                      <a:r>
                        <a:rPr lang="en-US" sz="1200" baseline="0" dirty="0" err="1" smtClean="0"/>
                        <a:t>naverage</a:t>
                      </a:r>
                      <a:r>
                        <a:rPr lang="en-US" sz="1200" baseline="0" dirty="0" smtClean="0"/>
                        <a:t> / 2= Quite low/ 1=very low</a:t>
                      </a:r>
                      <a:endParaRPr lang="en-US" sz="12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07136">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a:t>
                      </a:r>
                      <a:endParaRPr lang="en-US" sz="1600" dirty="0"/>
                    </a:p>
                  </a:txBody>
                  <a:tcPr/>
                </a:tc>
                <a:tc>
                  <a:txBody>
                    <a:bodyPr/>
                    <a:lstStyle/>
                    <a:p>
                      <a:r>
                        <a:rPr lang="en-US" sz="1600" dirty="0" err="1" smtClean="0"/>
                        <a:t>Neighbours</a:t>
                      </a:r>
                      <a:endParaRPr lang="en-US" sz="1600" dirty="0"/>
                    </a:p>
                  </a:txBody>
                  <a:tcPr/>
                </a:tc>
              </a:tr>
              <a:tr h="307136">
                <a:tc>
                  <a:txBody>
                    <a:bodyPr/>
                    <a:lstStyle/>
                    <a:p>
                      <a:r>
                        <a:rPr lang="en-US" sz="1600" dirty="0" smtClean="0"/>
                        <a:t>3.40</a:t>
                      </a:r>
                      <a:endParaRPr lang="en-US" sz="1600" dirty="0"/>
                    </a:p>
                  </a:txBody>
                  <a:tcPr/>
                </a:tc>
                <a:tc>
                  <a:txBody>
                    <a:bodyPr/>
                    <a:lstStyle/>
                    <a:p>
                      <a:r>
                        <a:rPr lang="en-US" sz="1600" dirty="0" smtClean="0"/>
                        <a:t>3.07</a:t>
                      </a:r>
                      <a:endParaRPr lang="en-US" sz="1600" dirty="0"/>
                    </a:p>
                  </a:txBody>
                  <a:tcPr/>
                </a:tc>
                <a:tc>
                  <a:txBody>
                    <a:bodyPr/>
                    <a:lstStyle/>
                    <a:p>
                      <a:r>
                        <a:rPr lang="en-US" sz="1600" dirty="0" smtClean="0"/>
                        <a:t>3.83</a:t>
                      </a:r>
                      <a:endParaRPr lang="en-US" sz="1600" dirty="0"/>
                    </a:p>
                  </a:txBody>
                  <a:tcPr/>
                </a:tc>
                <a:tc>
                  <a:txBody>
                    <a:bodyPr/>
                    <a:lstStyle/>
                    <a:p>
                      <a:r>
                        <a:rPr lang="en-US" sz="1600" dirty="0" smtClean="0"/>
                        <a:t>3.40</a:t>
                      </a:r>
                      <a:endParaRPr lang="en-US" sz="1600" dirty="0"/>
                    </a:p>
                  </a:txBody>
                  <a:tcPr/>
                </a:tc>
                <a:tc>
                  <a:txBody>
                    <a:bodyPr/>
                    <a:lstStyle/>
                    <a:p>
                      <a:r>
                        <a:rPr lang="en-US" sz="1600" dirty="0" smtClean="0"/>
                        <a:t>3.69</a:t>
                      </a:r>
                      <a:endParaRPr lang="en-US" sz="1600" dirty="0"/>
                    </a:p>
                  </a:txBody>
                  <a:tcPr/>
                </a:tc>
                <a:tc>
                  <a:txBody>
                    <a:bodyPr/>
                    <a:lstStyle/>
                    <a:p>
                      <a:r>
                        <a:rPr lang="en-US" sz="1600" dirty="0" smtClean="0"/>
                        <a:t>3.5</a:t>
                      </a:r>
                      <a:endParaRPr lang="en-US" sz="1600" dirty="0"/>
                    </a:p>
                  </a:txBody>
                  <a:tcPr/>
                </a:tc>
              </a:tr>
              <a:tr h="279215">
                <a:tc>
                  <a:txBody>
                    <a:bodyPr/>
                    <a:lstStyle/>
                    <a:p>
                      <a:r>
                        <a:rPr lang="en-US" sz="1200" dirty="0" smtClean="0"/>
                        <a:t>n=41</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n=6</a:t>
                      </a:r>
                      <a:endParaRPr lang="en-US" sz="1200" dirty="0"/>
                    </a:p>
                  </a:txBody>
                  <a:tcPr/>
                </a:tc>
                <a:tc>
                  <a:txBody>
                    <a:bodyPr/>
                    <a:lstStyle/>
                    <a:p>
                      <a:r>
                        <a:rPr lang="en-US" sz="1200" dirty="0" smtClean="0"/>
                        <a:t>n=10 / 1 </a:t>
                      </a:r>
                      <a:r>
                        <a:rPr lang="en-US" sz="1200" dirty="0" err="1" smtClean="0"/>
                        <a:t>na</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2 / 4 </a:t>
                      </a:r>
                      <a:r>
                        <a:rPr lang="en-US" sz="1200" baseline="0" dirty="0" err="1" smtClean="0"/>
                        <a:t>na</a:t>
                      </a:r>
                      <a:endParaRPr lang="en-US" sz="1200" dirty="0"/>
                    </a:p>
                  </a:txBody>
                  <a:tcPr/>
                </a:tc>
              </a:tr>
            </a:tbl>
          </a:graphicData>
        </a:graphic>
      </p:graphicFrame>
      <p:graphicFrame>
        <p:nvGraphicFramePr>
          <p:cNvPr id="8" name="Table 7"/>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48792759"/>
              </p:ext>
            </p:extLst>
          </p:nvPr>
        </p:nvGraphicFramePr>
        <p:xfrm>
          <a:off x="817242" y="2885264"/>
          <a:ext cx="8075238" cy="1463040"/>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sz="1600" baseline="0" dirty="0" smtClean="0"/>
                        <a:t>Rating of communications activities – Social media </a:t>
                      </a:r>
                    </a:p>
                    <a:p>
                      <a:r>
                        <a:rPr lang="en-US" sz="1200" baseline="0" dirty="0" smtClean="0"/>
                        <a:t>5= Excellent / 4=Good / 3=</a:t>
                      </a:r>
                      <a:r>
                        <a:rPr lang="en-US" sz="1200" baseline="0" dirty="0" err="1" smtClean="0"/>
                        <a:t>naverage</a:t>
                      </a:r>
                      <a:r>
                        <a:rPr lang="en-US" sz="1200" baseline="0" dirty="0" smtClean="0"/>
                        <a:t> / 2= Quite low/ 1=very low</a:t>
                      </a:r>
                      <a:endParaRPr lang="en-US" sz="12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Total </a:t>
                      </a:r>
                      <a:endParaRPr lang="en-US" sz="1600" dirty="0"/>
                    </a:p>
                  </a:txBody>
                  <a:tcPr/>
                </a:tc>
                <a:tc>
                  <a:txBody>
                    <a:bodyPr/>
                    <a:lstStyle/>
                    <a:p>
                      <a:r>
                        <a:rPr lang="en-US" sz="1600" dirty="0" err="1" smtClean="0"/>
                        <a:t>ExtDir</a:t>
                      </a:r>
                      <a:endParaRPr lang="en-US" sz="1600" dirty="0"/>
                    </a:p>
                  </a:txBody>
                  <a:tcPr/>
                </a:tc>
                <a:tc>
                  <a:txBody>
                    <a:bodyPr/>
                    <a:lstStyle/>
                    <a:p>
                      <a:r>
                        <a:rPr lang="en-US" sz="1600" dirty="0" err="1" smtClean="0"/>
                        <a:t>CounDel</a:t>
                      </a:r>
                      <a:endParaRPr lang="en-US" sz="1600" dirty="0"/>
                    </a:p>
                  </a:txBody>
                  <a:tcPr/>
                </a:tc>
                <a:tc>
                  <a:txBody>
                    <a:bodyPr/>
                    <a:lstStyle/>
                    <a:p>
                      <a:r>
                        <a:rPr lang="en-US" sz="1600" dirty="0" err="1" smtClean="0"/>
                        <a:t>NetWork</a:t>
                      </a:r>
                      <a:endParaRPr lang="en-US" sz="1600" dirty="0"/>
                    </a:p>
                  </a:txBody>
                  <a:tcPr/>
                </a:tc>
                <a:tc>
                  <a:txBody>
                    <a:bodyPr/>
                    <a:lstStyle/>
                    <a:p>
                      <a:r>
                        <a:rPr lang="en-US" sz="1600" dirty="0" err="1" smtClean="0"/>
                        <a:t>InterMed</a:t>
                      </a:r>
                      <a:endParaRPr lang="en-US" sz="1600" dirty="0"/>
                    </a:p>
                  </a:txBody>
                  <a:tcPr/>
                </a:tc>
                <a:tc>
                  <a:txBody>
                    <a:bodyPr/>
                    <a:lstStyle/>
                    <a:p>
                      <a:r>
                        <a:rPr lang="en-US" sz="1600" dirty="0" err="1" smtClean="0"/>
                        <a:t>Neighbours</a:t>
                      </a:r>
                      <a:endParaRPr lang="en-US" sz="1600" dirty="0"/>
                    </a:p>
                  </a:txBody>
                  <a:tcPr/>
                </a:tc>
              </a:tr>
              <a:tr h="288626">
                <a:tc>
                  <a:txBody>
                    <a:bodyPr/>
                    <a:lstStyle/>
                    <a:p>
                      <a:r>
                        <a:rPr lang="en-US" sz="1600" dirty="0" smtClean="0"/>
                        <a:t>3.85</a:t>
                      </a:r>
                      <a:endParaRPr lang="en-US" sz="1600" dirty="0"/>
                    </a:p>
                  </a:txBody>
                  <a:tcPr/>
                </a:tc>
                <a:tc>
                  <a:txBody>
                    <a:bodyPr/>
                    <a:lstStyle/>
                    <a:p>
                      <a:r>
                        <a:rPr lang="en-US" sz="1600" dirty="0" smtClean="0"/>
                        <a:t>3.69</a:t>
                      </a:r>
                      <a:endParaRPr lang="en-US" sz="1600" dirty="0"/>
                    </a:p>
                  </a:txBody>
                  <a:tcPr/>
                </a:tc>
                <a:tc>
                  <a:txBody>
                    <a:bodyPr/>
                    <a:lstStyle/>
                    <a:p>
                      <a:r>
                        <a:rPr lang="en-US" sz="1600" dirty="0" smtClean="0"/>
                        <a:t>5.0</a:t>
                      </a:r>
                      <a:endParaRPr lang="en-US" sz="1600" dirty="0"/>
                    </a:p>
                  </a:txBody>
                  <a:tcPr/>
                </a:tc>
                <a:tc>
                  <a:txBody>
                    <a:bodyPr/>
                    <a:lstStyle/>
                    <a:p>
                      <a:r>
                        <a:rPr lang="en-US" sz="1600" baseline="0" dirty="0" smtClean="0"/>
                        <a:t> 3.83</a:t>
                      </a:r>
                      <a:endParaRPr lang="en-US" sz="1600" dirty="0"/>
                    </a:p>
                  </a:txBody>
                  <a:tcPr/>
                </a:tc>
                <a:tc>
                  <a:txBody>
                    <a:bodyPr/>
                    <a:lstStyle/>
                    <a:p>
                      <a:r>
                        <a:rPr lang="en-US" sz="1600" dirty="0" smtClean="0"/>
                        <a:t>4.0</a:t>
                      </a:r>
                      <a:endParaRPr lang="en-US" sz="1600" dirty="0"/>
                    </a:p>
                  </a:txBody>
                  <a:tcPr/>
                </a:tc>
                <a:tc>
                  <a:txBody>
                    <a:bodyPr/>
                    <a:lstStyle/>
                    <a:p>
                      <a:r>
                        <a:rPr lang="en-US" sz="1600" dirty="0" smtClean="0"/>
                        <a:t>Not asked</a:t>
                      </a:r>
                      <a:endParaRPr lang="en-US" sz="1600" dirty="0"/>
                    </a:p>
                  </a:txBody>
                  <a:tcPr/>
                </a:tc>
              </a:tr>
              <a:tr h="270124">
                <a:tc>
                  <a:txBody>
                    <a:bodyPr/>
                    <a:lstStyle/>
                    <a:p>
                      <a:r>
                        <a:rPr lang="en-US" sz="1200" dirty="0" smtClean="0"/>
                        <a:t>n=26</a:t>
                      </a:r>
                      <a:endParaRPr lang="en-US" sz="1200" dirty="0"/>
                    </a:p>
                  </a:txBody>
                  <a:tcPr/>
                </a:tc>
                <a:tc>
                  <a:txBody>
                    <a:bodyPr/>
                    <a:lstStyle/>
                    <a:p>
                      <a:r>
                        <a:rPr lang="en-US" sz="1200" dirty="0" smtClean="0"/>
                        <a:t>n=13 / 2 </a:t>
                      </a:r>
                      <a:r>
                        <a:rPr lang="en-US" sz="1200" dirty="0" err="1" smtClean="0"/>
                        <a:t>na</a:t>
                      </a:r>
                      <a:endParaRPr lang="en-US" sz="1200" dirty="0"/>
                    </a:p>
                  </a:txBody>
                  <a:tcPr/>
                </a:tc>
                <a:tc>
                  <a:txBody>
                    <a:bodyPr/>
                    <a:lstStyle/>
                    <a:p>
                      <a:r>
                        <a:rPr lang="en-US" sz="1200" dirty="0" smtClean="0"/>
                        <a:t>n=1 / 5 </a:t>
                      </a:r>
                      <a:r>
                        <a:rPr lang="en-US" sz="1200" dirty="0" err="1" smtClean="0"/>
                        <a:t>na</a:t>
                      </a:r>
                      <a:endParaRPr lang="en-US" sz="1200" dirty="0"/>
                    </a:p>
                  </a:txBody>
                  <a:tcPr/>
                </a:tc>
                <a:tc>
                  <a:txBody>
                    <a:bodyPr/>
                    <a:lstStyle/>
                    <a:p>
                      <a:r>
                        <a:rPr lang="en-US" sz="1200" dirty="0" smtClean="0"/>
                        <a:t>n=6 / 5 </a:t>
                      </a:r>
                      <a:r>
                        <a:rPr lang="en-US" sz="1200" dirty="0" err="1" smtClean="0"/>
                        <a:t>na</a:t>
                      </a:r>
                      <a:endParaRPr lang="en-US" sz="1200" dirty="0"/>
                    </a:p>
                  </a:txBody>
                  <a:tcPr/>
                </a:tc>
                <a:tc>
                  <a:txBody>
                    <a:bodyPr/>
                    <a:lstStyle/>
                    <a:p>
                      <a:r>
                        <a:rPr lang="en-US" sz="1200" dirty="0" smtClean="0"/>
                        <a:t>n=6/ 2 </a:t>
                      </a:r>
                      <a:r>
                        <a:rPr lang="en-US" sz="1200" dirty="0" err="1" smtClean="0"/>
                        <a:t>na</a:t>
                      </a:r>
                      <a:endParaRPr lang="en-US" sz="1200" dirty="0"/>
                    </a:p>
                  </a:txBody>
                  <a:tcPr/>
                </a:tc>
                <a:tc>
                  <a:txBody>
                    <a:bodyPr/>
                    <a:lstStyle/>
                    <a:p>
                      <a:endParaRPr lang="en-US" sz="1200" dirty="0"/>
                    </a:p>
                  </a:txBody>
                  <a:tcPr/>
                </a:tc>
              </a:tr>
            </a:tbl>
          </a:graphicData>
        </a:graphic>
      </p:graphicFrame>
      <p:pic>
        <p:nvPicPr>
          <p:cNvPr id="11"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8172400" y="4802718"/>
            <a:ext cx="720080" cy="424790"/>
          </a:xfrm>
          <a:prstGeom prst="rect">
            <a:avLst/>
          </a:prstGeom>
        </p:spPr>
      </p:pic>
      <p:pic>
        <p:nvPicPr>
          <p:cNvPr id="12"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8172400" y="2923252"/>
            <a:ext cx="681378" cy="401959"/>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160658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Content/Navigation – Website</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37</a:t>
            </a:fld>
            <a:endParaRPr lang="nb-NO"/>
          </a:p>
        </p:txBody>
      </p:sp>
      <p:cxnSp>
        <p:nvCxnSpPr>
          <p:cNvPr id="9" name="Straight Connector 8"/>
          <p:cNvCxnSpPr/>
          <p:nvPr/>
        </p:nvCxnSpPr>
        <p:spPr>
          <a:xfrm>
            <a:off x="1043608" y="2832495"/>
            <a:ext cx="0" cy="2492404"/>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9552" y="2093831"/>
            <a:ext cx="2190586" cy="369332"/>
          </a:xfrm>
          <a:prstGeom prst="rect">
            <a:avLst/>
          </a:prstGeom>
          <a:solidFill>
            <a:schemeClr val="accent6">
              <a:lumMod val="75000"/>
            </a:schemeClr>
          </a:solidFill>
        </p:spPr>
        <p:txBody>
          <a:bodyPr wrap="none" rtlCol="0">
            <a:spAutoFit/>
          </a:bodyPr>
          <a:lstStyle/>
          <a:p>
            <a:r>
              <a:rPr lang="en-US" dirty="0" smtClean="0"/>
              <a:t>Extended Directorate</a:t>
            </a:r>
            <a:endParaRPr lang="en-US" dirty="0"/>
          </a:p>
        </p:txBody>
      </p:sp>
      <p:sp>
        <p:nvSpPr>
          <p:cNvPr id="13" name="TextBox 12"/>
          <p:cNvSpPr txBox="1"/>
          <p:nvPr/>
        </p:nvSpPr>
        <p:spPr>
          <a:xfrm>
            <a:off x="683568" y="2866174"/>
            <a:ext cx="275661" cy="307777"/>
          </a:xfrm>
          <a:prstGeom prst="rect">
            <a:avLst/>
          </a:prstGeom>
          <a:noFill/>
          <a:ln>
            <a:solidFill>
              <a:srgbClr val="4F81BD"/>
            </a:solidFill>
          </a:ln>
        </p:spPr>
        <p:txBody>
          <a:bodyPr wrap="none" rtlCol="0">
            <a:spAutoFit/>
          </a:bodyPr>
          <a:lstStyle/>
          <a:p>
            <a:r>
              <a:rPr lang="en-US" sz="1400" dirty="0" smtClean="0"/>
              <a:t>5</a:t>
            </a:r>
            <a:endParaRPr lang="en-US" sz="1400" dirty="0"/>
          </a:p>
        </p:txBody>
      </p:sp>
      <p:sp>
        <p:nvSpPr>
          <p:cNvPr id="14" name="TextBox 13"/>
          <p:cNvSpPr txBox="1"/>
          <p:nvPr/>
        </p:nvSpPr>
        <p:spPr>
          <a:xfrm>
            <a:off x="683568" y="3876584"/>
            <a:ext cx="301660" cy="369332"/>
          </a:xfrm>
          <a:prstGeom prst="rect">
            <a:avLst/>
          </a:prstGeom>
          <a:noFill/>
          <a:ln>
            <a:solidFill>
              <a:srgbClr val="4F81BD"/>
            </a:solidFill>
          </a:ln>
        </p:spPr>
        <p:txBody>
          <a:bodyPr wrap="none" rtlCol="0">
            <a:spAutoFit/>
          </a:bodyPr>
          <a:lstStyle/>
          <a:p>
            <a:r>
              <a:rPr lang="en-US" dirty="0"/>
              <a:t>3</a:t>
            </a:r>
          </a:p>
        </p:txBody>
      </p:sp>
      <p:sp>
        <p:nvSpPr>
          <p:cNvPr id="20" name="TextBox 19"/>
          <p:cNvSpPr txBox="1"/>
          <p:nvPr/>
        </p:nvSpPr>
        <p:spPr>
          <a:xfrm>
            <a:off x="683568" y="3388814"/>
            <a:ext cx="275661" cy="307777"/>
          </a:xfrm>
          <a:prstGeom prst="rect">
            <a:avLst/>
          </a:prstGeom>
          <a:noFill/>
          <a:ln>
            <a:solidFill>
              <a:srgbClr val="4F81BD"/>
            </a:solidFill>
          </a:ln>
        </p:spPr>
        <p:txBody>
          <a:bodyPr wrap="none" rtlCol="0">
            <a:spAutoFit/>
          </a:bodyPr>
          <a:lstStyle/>
          <a:p>
            <a:r>
              <a:rPr lang="en-US" sz="1400" dirty="0"/>
              <a:t>4</a:t>
            </a:r>
          </a:p>
        </p:txBody>
      </p:sp>
      <p:sp>
        <p:nvSpPr>
          <p:cNvPr id="22" name="TextBox 21"/>
          <p:cNvSpPr txBox="1"/>
          <p:nvPr/>
        </p:nvSpPr>
        <p:spPr>
          <a:xfrm>
            <a:off x="1187624" y="2849888"/>
            <a:ext cx="1400030" cy="369332"/>
          </a:xfrm>
          <a:prstGeom prst="rect">
            <a:avLst/>
          </a:prstGeom>
          <a:noFill/>
          <a:ln>
            <a:solidFill>
              <a:srgbClr val="4F81BD"/>
            </a:solidFill>
          </a:ln>
        </p:spPr>
        <p:txBody>
          <a:bodyPr wrap="none" rtlCol="0">
            <a:spAutoFit/>
          </a:bodyPr>
          <a:lstStyle/>
          <a:p>
            <a:r>
              <a:rPr lang="en-US" dirty="0"/>
              <a:t>1</a:t>
            </a:r>
            <a:r>
              <a:rPr lang="en-US" dirty="0" smtClean="0"/>
              <a:t> x 5.0 rating</a:t>
            </a:r>
            <a:endParaRPr lang="en-US" dirty="0"/>
          </a:p>
        </p:txBody>
      </p:sp>
      <p:sp>
        <p:nvSpPr>
          <p:cNvPr id="23" name="TextBox 22"/>
          <p:cNvSpPr txBox="1"/>
          <p:nvPr/>
        </p:nvSpPr>
        <p:spPr>
          <a:xfrm>
            <a:off x="1187625" y="3363236"/>
            <a:ext cx="1400030" cy="369332"/>
          </a:xfrm>
          <a:prstGeom prst="rect">
            <a:avLst/>
          </a:prstGeom>
          <a:solidFill>
            <a:schemeClr val="accent4">
              <a:lumMod val="60000"/>
              <a:lumOff val="40000"/>
            </a:schemeClr>
          </a:solidFill>
          <a:ln>
            <a:solidFill>
              <a:srgbClr val="4F81BD"/>
            </a:solidFill>
          </a:ln>
        </p:spPr>
        <p:txBody>
          <a:bodyPr wrap="square" rtlCol="0">
            <a:spAutoFit/>
          </a:bodyPr>
          <a:lstStyle/>
          <a:p>
            <a:r>
              <a:rPr lang="en-US" dirty="0" smtClean="0"/>
              <a:t>3 x 4.0 rating</a:t>
            </a:r>
            <a:endParaRPr lang="en-US" dirty="0"/>
          </a:p>
        </p:txBody>
      </p:sp>
      <p:sp>
        <p:nvSpPr>
          <p:cNvPr id="24" name="TextBox 23"/>
          <p:cNvSpPr txBox="1"/>
          <p:nvPr/>
        </p:nvSpPr>
        <p:spPr>
          <a:xfrm>
            <a:off x="1187624" y="3867292"/>
            <a:ext cx="1400030" cy="369332"/>
          </a:xfrm>
          <a:prstGeom prst="rect">
            <a:avLst/>
          </a:prstGeom>
          <a:solidFill>
            <a:srgbClr val="FF0000"/>
          </a:solidFill>
          <a:ln>
            <a:solidFill>
              <a:srgbClr val="4F81BD"/>
            </a:solidFill>
          </a:ln>
        </p:spPr>
        <p:txBody>
          <a:bodyPr wrap="none" rtlCol="0">
            <a:spAutoFit/>
          </a:bodyPr>
          <a:lstStyle/>
          <a:p>
            <a:r>
              <a:rPr lang="en-US" dirty="0"/>
              <a:t>4</a:t>
            </a:r>
            <a:r>
              <a:rPr lang="en-US" dirty="0" smtClean="0"/>
              <a:t> x 3.0 rating</a:t>
            </a:r>
            <a:endParaRPr lang="en-US" dirty="0"/>
          </a:p>
        </p:txBody>
      </p:sp>
      <p:cxnSp>
        <p:nvCxnSpPr>
          <p:cNvPr id="25" name="Straight Connector 24"/>
          <p:cNvCxnSpPr/>
          <p:nvPr/>
        </p:nvCxnSpPr>
        <p:spPr>
          <a:xfrm>
            <a:off x="3749566" y="2877764"/>
            <a:ext cx="0" cy="2483112"/>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389527" y="2103123"/>
            <a:ext cx="1902554" cy="369332"/>
          </a:xfrm>
          <a:prstGeom prst="rect">
            <a:avLst/>
          </a:prstGeom>
          <a:solidFill>
            <a:schemeClr val="accent6">
              <a:lumMod val="75000"/>
            </a:schemeClr>
          </a:solidFill>
        </p:spPr>
        <p:txBody>
          <a:bodyPr wrap="square" rtlCol="0">
            <a:spAutoFit/>
          </a:bodyPr>
          <a:lstStyle/>
          <a:p>
            <a:r>
              <a:rPr lang="en-US" dirty="0" smtClean="0"/>
              <a:t>Council Delegates </a:t>
            </a:r>
            <a:endParaRPr lang="en-US" dirty="0"/>
          </a:p>
        </p:txBody>
      </p:sp>
      <p:sp>
        <p:nvSpPr>
          <p:cNvPr id="27" name="TextBox 26"/>
          <p:cNvSpPr txBox="1"/>
          <p:nvPr/>
        </p:nvSpPr>
        <p:spPr>
          <a:xfrm>
            <a:off x="3389526" y="2875466"/>
            <a:ext cx="275661" cy="307777"/>
          </a:xfrm>
          <a:prstGeom prst="rect">
            <a:avLst/>
          </a:prstGeom>
          <a:noFill/>
          <a:ln>
            <a:solidFill>
              <a:srgbClr val="4F81BD"/>
            </a:solidFill>
          </a:ln>
        </p:spPr>
        <p:txBody>
          <a:bodyPr wrap="none" rtlCol="0">
            <a:spAutoFit/>
          </a:bodyPr>
          <a:lstStyle/>
          <a:p>
            <a:r>
              <a:rPr lang="en-US" sz="1400" dirty="0" smtClean="0"/>
              <a:t>5</a:t>
            </a:r>
            <a:endParaRPr lang="en-US" sz="1400" dirty="0"/>
          </a:p>
        </p:txBody>
      </p:sp>
      <p:sp>
        <p:nvSpPr>
          <p:cNvPr id="28" name="TextBox 27"/>
          <p:cNvSpPr txBox="1"/>
          <p:nvPr/>
        </p:nvSpPr>
        <p:spPr>
          <a:xfrm>
            <a:off x="3389526" y="3885876"/>
            <a:ext cx="301660" cy="369332"/>
          </a:xfrm>
          <a:prstGeom prst="rect">
            <a:avLst/>
          </a:prstGeom>
          <a:noFill/>
          <a:ln>
            <a:solidFill>
              <a:srgbClr val="4F81BD"/>
            </a:solidFill>
          </a:ln>
        </p:spPr>
        <p:txBody>
          <a:bodyPr wrap="none" rtlCol="0">
            <a:spAutoFit/>
          </a:bodyPr>
          <a:lstStyle/>
          <a:p>
            <a:r>
              <a:rPr lang="en-US" dirty="0"/>
              <a:t>3</a:t>
            </a:r>
          </a:p>
        </p:txBody>
      </p:sp>
      <p:sp>
        <p:nvSpPr>
          <p:cNvPr id="29" name="TextBox 28"/>
          <p:cNvSpPr txBox="1"/>
          <p:nvPr/>
        </p:nvSpPr>
        <p:spPr>
          <a:xfrm>
            <a:off x="3389526" y="3398106"/>
            <a:ext cx="275661" cy="307777"/>
          </a:xfrm>
          <a:prstGeom prst="rect">
            <a:avLst/>
          </a:prstGeom>
          <a:noFill/>
          <a:ln>
            <a:solidFill>
              <a:srgbClr val="4F81BD"/>
            </a:solidFill>
          </a:ln>
        </p:spPr>
        <p:txBody>
          <a:bodyPr wrap="none" rtlCol="0">
            <a:spAutoFit/>
          </a:bodyPr>
          <a:lstStyle/>
          <a:p>
            <a:r>
              <a:rPr lang="en-US" sz="1400" dirty="0"/>
              <a:t>4</a:t>
            </a:r>
          </a:p>
        </p:txBody>
      </p:sp>
      <p:sp>
        <p:nvSpPr>
          <p:cNvPr id="30" name="TextBox 29"/>
          <p:cNvSpPr txBox="1"/>
          <p:nvPr/>
        </p:nvSpPr>
        <p:spPr>
          <a:xfrm>
            <a:off x="3893582" y="2849888"/>
            <a:ext cx="1400030" cy="369332"/>
          </a:xfrm>
          <a:prstGeom prst="rect">
            <a:avLst/>
          </a:prstGeom>
          <a:noFill/>
          <a:ln>
            <a:solidFill>
              <a:srgbClr val="4F81BD"/>
            </a:solidFill>
          </a:ln>
        </p:spPr>
        <p:txBody>
          <a:bodyPr wrap="none" rtlCol="0">
            <a:spAutoFit/>
          </a:bodyPr>
          <a:lstStyle/>
          <a:p>
            <a:r>
              <a:rPr lang="en-US" dirty="0"/>
              <a:t>1</a:t>
            </a:r>
            <a:r>
              <a:rPr lang="en-US" dirty="0" smtClean="0"/>
              <a:t> x 5.0 rating</a:t>
            </a:r>
            <a:endParaRPr lang="en-US" dirty="0"/>
          </a:p>
        </p:txBody>
      </p:sp>
      <p:sp>
        <p:nvSpPr>
          <p:cNvPr id="31" name="TextBox 30"/>
          <p:cNvSpPr txBox="1"/>
          <p:nvPr/>
        </p:nvSpPr>
        <p:spPr>
          <a:xfrm>
            <a:off x="3893583" y="3363236"/>
            <a:ext cx="1400030" cy="369332"/>
          </a:xfrm>
          <a:prstGeom prst="rect">
            <a:avLst/>
          </a:prstGeom>
          <a:solidFill>
            <a:srgbClr val="E59179"/>
          </a:solidFill>
          <a:ln>
            <a:solidFill>
              <a:srgbClr val="4F81BD"/>
            </a:solidFill>
          </a:ln>
        </p:spPr>
        <p:txBody>
          <a:bodyPr wrap="square" rtlCol="0">
            <a:spAutoFit/>
          </a:bodyPr>
          <a:lstStyle/>
          <a:p>
            <a:r>
              <a:rPr lang="en-US" dirty="0"/>
              <a:t>3</a:t>
            </a:r>
            <a:r>
              <a:rPr lang="en-US" dirty="0" smtClean="0"/>
              <a:t> x 4.0 rating</a:t>
            </a:r>
            <a:endParaRPr lang="en-US" dirty="0"/>
          </a:p>
        </p:txBody>
      </p:sp>
      <p:cxnSp>
        <p:nvCxnSpPr>
          <p:cNvPr id="33" name="Straight Connector 32"/>
          <p:cNvCxnSpPr/>
          <p:nvPr/>
        </p:nvCxnSpPr>
        <p:spPr>
          <a:xfrm>
            <a:off x="6485870" y="2877764"/>
            <a:ext cx="0" cy="2492404"/>
          </a:xfrm>
          <a:prstGeom prst="line">
            <a:avLst/>
          </a:prstGeom>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6125830" y="2103123"/>
            <a:ext cx="1976109" cy="369332"/>
          </a:xfrm>
          <a:prstGeom prst="rect">
            <a:avLst/>
          </a:prstGeom>
          <a:solidFill>
            <a:schemeClr val="accent6">
              <a:lumMod val="75000"/>
            </a:schemeClr>
          </a:solidFill>
        </p:spPr>
        <p:txBody>
          <a:bodyPr wrap="square" rtlCol="0">
            <a:spAutoFit/>
          </a:bodyPr>
          <a:lstStyle/>
          <a:p>
            <a:pPr algn="ctr"/>
            <a:r>
              <a:rPr lang="en-US" dirty="0" smtClean="0"/>
              <a:t> Media </a:t>
            </a:r>
            <a:endParaRPr lang="en-US" dirty="0"/>
          </a:p>
        </p:txBody>
      </p:sp>
      <p:sp>
        <p:nvSpPr>
          <p:cNvPr id="35" name="TextBox 34"/>
          <p:cNvSpPr txBox="1"/>
          <p:nvPr/>
        </p:nvSpPr>
        <p:spPr>
          <a:xfrm>
            <a:off x="6125830" y="2911443"/>
            <a:ext cx="275661" cy="307777"/>
          </a:xfrm>
          <a:prstGeom prst="rect">
            <a:avLst/>
          </a:prstGeom>
          <a:noFill/>
          <a:ln>
            <a:solidFill>
              <a:srgbClr val="4F81BD"/>
            </a:solidFill>
          </a:ln>
        </p:spPr>
        <p:txBody>
          <a:bodyPr wrap="none" rtlCol="0">
            <a:spAutoFit/>
          </a:bodyPr>
          <a:lstStyle/>
          <a:p>
            <a:r>
              <a:rPr lang="en-US" sz="1400" dirty="0" smtClean="0"/>
              <a:t>5</a:t>
            </a:r>
            <a:endParaRPr lang="en-US" sz="1400" dirty="0"/>
          </a:p>
        </p:txBody>
      </p:sp>
      <p:sp>
        <p:nvSpPr>
          <p:cNvPr id="36" name="TextBox 35"/>
          <p:cNvSpPr txBox="1"/>
          <p:nvPr/>
        </p:nvSpPr>
        <p:spPr>
          <a:xfrm>
            <a:off x="6125830" y="3921853"/>
            <a:ext cx="301660" cy="369332"/>
          </a:xfrm>
          <a:prstGeom prst="rect">
            <a:avLst/>
          </a:prstGeom>
          <a:noFill/>
          <a:ln>
            <a:solidFill>
              <a:srgbClr val="4F81BD"/>
            </a:solidFill>
          </a:ln>
        </p:spPr>
        <p:txBody>
          <a:bodyPr wrap="none" rtlCol="0">
            <a:spAutoFit/>
          </a:bodyPr>
          <a:lstStyle/>
          <a:p>
            <a:r>
              <a:rPr lang="en-US" dirty="0"/>
              <a:t>3</a:t>
            </a:r>
          </a:p>
        </p:txBody>
      </p:sp>
      <p:sp>
        <p:nvSpPr>
          <p:cNvPr id="37" name="TextBox 36"/>
          <p:cNvSpPr txBox="1"/>
          <p:nvPr/>
        </p:nvSpPr>
        <p:spPr>
          <a:xfrm>
            <a:off x="6125830" y="3434083"/>
            <a:ext cx="275661" cy="307777"/>
          </a:xfrm>
          <a:prstGeom prst="rect">
            <a:avLst/>
          </a:prstGeom>
          <a:noFill/>
          <a:ln>
            <a:solidFill>
              <a:srgbClr val="4F81BD"/>
            </a:solidFill>
          </a:ln>
        </p:spPr>
        <p:txBody>
          <a:bodyPr wrap="none" rtlCol="0">
            <a:spAutoFit/>
          </a:bodyPr>
          <a:lstStyle/>
          <a:p>
            <a:r>
              <a:rPr lang="en-US" sz="1400" dirty="0"/>
              <a:t>4</a:t>
            </a:r>
          </a:p>
        </p:txBody>
      </p:sp>
      <p:sp>
        <p:nvSpPr>
          <p:cNvPr id="38" name="TextBox 37"/>
          <p:cNvSpPr txBox="1"/>
          <p:nvPr/>
        </p:nvSpPr>
        <p:spPr>
          <a:xfrm>
            <a:off x="6629886" y="2921896"/>
            <a:ext cx="1400030" cy="369332"/>
          </a:xfrm>
          <a:prstGeom prst="rect">
            <a:avLst/>
          </a:prstGeom>
          <a:noFill/>
          <a:ln>
            <a:solidFill>
              <a:srgbClr val="4F81BD"/>
            </a:solidFill>
          </a:ln>
        </p:spPr>
        <p:txBody>
          <a:bodyPr wrap="none" rtlCol="0">
            <a:spAutoFit/>
          </a:bodyPr>
          <a:lstStyle/>
          <a:p>
            <a:r>
              <a:rPr lang="en-US" dirty="0"/>
              <a:t>1</a:t>
            </a:r>
            <a:r>
              <a:rPr lang="en-US" dirty="0" smtClean="0"/>
              <a:t> x 5.0 rating</a:t>
            </a:r>
            <a:endParaRPr lang="en-US" dirty="0"/>
          </a:p>
        </p:txBody>
      </p:sp>
      <p:sp>
        <p:nvSpPr>
          <p:cNvPr id="39" name="TextBox 38"/>
          <p:cNvSpPr txBox="1"/>
          <p:nvPr/>
        </p:nvSpPr>
        <p:spPr>
          <a:xfrm>
            <a:off x="6629886" y="3372528"/>
            <a:ext cx="1400029" cy="369332"/>
          </a:xfrm>
          <a:prstGeom prst="rect">
            <a:avLst/>
          </a:prstGeom>
          <a:solidFill>
            <a:srgbClr val="E59179"/>
          </a:solidFill>
          <a:ln>
            <a:solidFill>
              <a:srgbClr val="4F81BD"/>
            </a:solidFill>
          </a:ln>
        </p:spPr>
        <p:txBody>
          <a:bodyPr wrap="square" rtlCol="0">
            <a:spAutoFit/>
          </a:bodyPr>
          <a:lstStyle/>
          <a:p>
            <a:r>
              <a:rPr lang="en-US" dirty="0"/>
              <a:t>3</a:t>
            </a:r>
            <a:r>
              <a:rPr lang="en-US" dirty="0" smtClean="0"/>
              <a:t> x 4.0 rating</a:t>
            </a:r>
            <a:endParaRPr lang="en-US" dirty="0"/>
          </a:p>
        </p:txBody>
      </p:sp>
      <p:sp>
        <p:nvSpPr>
          <p:cNvPr id="41" name="TextBox 40"/>
          <p:cNvSpPr txBox="1"/>
          <p:nvPr/>
        </p:nvSpPr>
        <p:spPr>
          <a:xfrm>
            <a:off x="683568" y="5730208"/>
            <a:ext cx="7418371" cy="369332"/>
          </a:xfrm>
          <a:prstGeom prst="rect">
            <a:avLst/>
          </a:prstGeom>
          <a:solidFill>
            <a:schemeClr val="accent6">
              <a:lumMod val="85000"/>
            </a:schemeClr>
          </a:solidFill>
        </p:spPr>
        <p:txBody>
          <a:bodyPr wrap="square" rtlCol="0">
            <a:spAutoFit/>
          </a:bodyPr>
          <a:lstStyle/>
          <a:p>
            <a:pPr algn="ctr"/>
            <a:r>
              <a:rPr lang="en-US" dirty="0"/>
              <a:t>5= Excellent / 4</a:t>
            </a:r>
            <a:r>
              <a:rPr lang="en-US" dirty="0" smtClean="0"/>
              <a:t>= Good </a:t>
            </a:r>
            <a:r>
              <a:rPr lang="en-US" dirty="0"/>
              <a:t>/ 3</a:t>
            </a:r>
            <a:r>
              <a:rPr lang="en-US" dirty="0" smtClean="0"/>
              <a:t>= average </a:t>
            </a:r>
            <a:r>
              <a:rPr lang="en-US" dirty="0"/>
              <a:t>/ 2= Quite </a:t>
            </a:r>
            <a:r>
              <a:rPr lang="en-US" dirty="0" smtClean="0"/>
              <a:t>low / </a:t>
            </a:r>
            <a:r>
              <a:rPr lang="en-US" dirty="0"/>
              <a:t>1</a:t>
            </a:r>
            <a:r>
              <a:rPr lang="en-US" dirty="0" smtClean="0"/>
              <a:t>= very </a:t>
            </a:r>
            <a:r>
              <a:rPr lang="en-US" dirty="0"/>
              <a:t>low</a:t>
            </a:r>
          </a:p>
        </p:txBody>
      </p:sp>
      <p:sp>
        <p:nvSpPr>
          <p:cNvPr id="32" name="TextBox 31"/>
          <p:cNvSpPr txBox="1"/>
          <p:nvPr/>
        </p:nvSpPr>
        <p:spPr>
          <a:xfrm>
            <a:off x="3892050" y="3903269"/>
            <a:ext cx="1400030" cy="369332"/>
          </a:xfrm>
          <a:prstGeom prst="rect">
            <a:avLst/>
          </a:prstGeom>
          <a:solidFill>
            <a:srgbClr val="FF0000"/>
          </a:solidFill>
          <a:ln>
            <a:solidFill>
              <a:srgbClr val="4F81BD"/>
            </a:solidFill>
          </a:ln>
        </p:spPr>
        <p:txBody>
          <a:bodyPr wrap="none" rtlCol="0">
            <a:spAutoFit/>
          </a:bodyPr>
          <a:lstStyle/>
          <a:p>
            <a:r>
              <a:rPr lang="en-US" dirty="0"/>
              <a:t>2</a:t>
            </a:r>
            <a:r>
              <a:rPr lang="en-US" dirty="0" smtClean="0"/>
              <a:t> x 3.0 rating</a:t>
            </a:r>
            <a:endParaRPr lang="en-US" dirty="0"/>
          </a:p>
        </p:txBody>
      </p:sp>
      <p:sp>
        <p:nvSpPr>
          <p:cNvPr id="40" name="TextBox 39"/>
          <p:cNvSpPr txBox="1"/>
          <p:nvPr/>
        </p:nvSpPr>
        <p:spPr>
          <a:xfrm>
            <a:off x="6628354" y="3912561"/>
            <a:ext cx="1400030" cy="369332"/>
          </a:xfrm>
          <a:prstGeom prst="rect">
            <a:avLst/>
          </a:prstGeom>
          <a:solidFill>
            <a:srgbClr val="FF0000"/>
          </a:solidFill>
          <a:ln>
            <a:solidFill>
              <a:srgbClr val="4F81BD"/>
            </a:solidFill>
          </a:ln>
        </p:spPr>
        <p:txBody>
          <a:bodyPr wrap="none" rtlCol="0">
            <a:spAutoFit/>
          </a:bodyPr>
          <a:lstStyle/>
          <a:p>
            <a:r>
              <a:rPr lang="en-US" dirty="0"/>
              <a:t>4</a:t>
            </a:r>
            <a:r>
              <a:rPr lang="en-US" dirty="0" smtClean="0"/>
              <a:t> x 3.5 rating</a:t>
            </a:r>
            <a:endParaRPr lang="en-US" dirty="0"/>
          </a:p>
        </p:txBody>
      </p:sp>
      <p:sp>
        <p:nvSpPr>
          <p:cNvPr id="42" name="TextBox 41"/>
          <p:cNvSpPr txBox="1"/>
          <p:nvPr/>
        </p:nvSpPr>
        <p:spPr>
          <a:xfrm>
            <a:off x="683568" y="4460803"/>
            <a:ext cx="301660" cy="369332"/>
          </a:xfrm>
          <a:prstGeom prst="rect">
            <a:avLst/>
          </a:prstGeom>
          <a:noFill/>
          <a:ln>
            <a:solidFill>
              <a:srgbClr val="4F81BD"/>
            </a:solidFill>
          </a:ln>
        </p:spPr>
        <p:txBody>
          <a:bodyPr wrap="none" rtlCol="0">
            <a:spAutoFit/>
          </a:bodyPr>
          <a:lstStyle/>
          <a:p>
            <a:r>
              <a:rPr lang="en-US" dirty="0"/>
              <a:t>2</a:t>
            </a:r>
          </a:p>
        </p:txBody>
      </p:sp>
      <p:sp>
        <p:nvSpPr>
          <p:cNvPr id="43" name="TextBox 42"/>
          <p:cNvSpPr txBox="1"/>
          <p:nvPr/>
        </p:nvSpPr>
        <p:spPr>
          <a:xfrm>
            <a:off x="1187624" y="4451511"/>
            <a:ext cx="1400030" cy="369332"/>
          </a:xfrm>
          <a:prstGeom prst="rect">
            <a:avLst/>
          </a:prstGeom>
          <a:solidFill>
            <a:srgbClr val="FF0000"/>
          </a:solidFill>
          <a:ln>
            <a:solidFill>
              <a:srgbClr val="4F81BD"/>
            </a:solidFill>
          </a:ln>
        </p:spPr>
        <p:txBody>
          <a:bodyPr wrap="none" rtlCol="0">
            <a:spAutoFit/>
          </a:bodyPr>
          <a:lstStyle/>
          <a:p>
            <a:r>
              <a:rPr lang="en-US" dirty="0"/>
              <a:t>2</a:t>
            </a:r>
            <a:r>
              <a:rPr lang="en-US" dirty="0" smtClean="0"/>
              <a:t> x 2.0 rating</a:t>
            </a:r>
            <a:endParaRPr lang="en-US" dirty="0"/>
          </a:p>
        </p:txBody>
      </p:sp>
      <p:sp>
        <p:nvSpPr>
          <p:cNvPr id="44" name="TextBox 43"/>
          <p:cNvSpPr txBox="1"/>
          <p:nvPr/>
        </p:nvSpPr>
        <p:spPr>
          <a:xfrm>
            <a:off x="3389526" y="4470095"/>
            <a:ext cx="301660" cy="369332"/>
          </a:xfrm>
          <a:prstGeom prst="rect">
            <a:avLst/>
          </a:prstGeom>
          <a:noFill/>
          <a:ln>
            <a:solidFill>
              <a:srgbClr val="4F81BD"/>
            </a:solidFill>
          </a:ln>
        </p:spPr>
        <p:txBody>
          <a:bodyPr wrap="none" rtlCol="0">
            <a:spAutoFit/>
          </a:bodyPr>
          <a:lstStyle/>
          <a:p>
            <a:r>
              <a:rPr lang="en-US" dirty="0"/>
              <a:t>2</a:t>
            </a:r>
          </a:p>
        </p:txBody>
      </p:sp>
      <p:sp>
        <p:nvSpPr>
          <p:cNvPr id="45" name="TextBox 44"/>
          <p:cNvSpPr txBox="1"/>
          <p:nvPr/>
        </p:nvSpPr>
        <p:spPr>
          <a:xfrm>
            <a:off x="6125830" y="4506072"/>
            <a:ext cx="301660" cy="369332"/>
          </a:xfrm>
          <a:prstGeom prst="rect">
            <a:avLst/>
          </a:prstGeom>
          <a:noFill/>
          <a:ln>
            <a:solidFill>
              <a:srgbClr val="4F81BD"/>
            </a:solidFill>
          </a:ln>
        </p:spPr>
        <p:txBody>
          <a:bodyPr wrap="none" rtlCol="0">
            <a:spAutoFit/>
          </a:bodyPr>
          <a:lstStyle/>
          <a:p>
            <a:r>
              <a:rPr lang="en-US" dirty="0"/>
              <a:t>2</a:t>
            </a:r>
          </a:p>
        </p:txBody>
      </p:sp>
      <p:sp>
        <p:nvSpPr>
          <p:cNvPr id="48" name="TextBox 47"/>
          <p:cNvSpPr txBox="1"/>
          <p:nvPr/>
        </p:nvSpPr>
        <p:spPr>
          <a:xfrm>
            <a:off x="683568" y="4964859"/>
            <a:ext cx="301660" cy="369332"/>
          </a:xfrm>
          <a:prstGeom prst="rect">
            <a:avLst/>
          </a:prstGeom>
          <a:noFill/>
          <a:ln>
            <a:solidFill>
              <a:srgbClr val="4F81BD"/>
            </a:solidFill>
          </a:ln>
        </p:spPr>
        <p:txBody>
          <a:bodyPr wrap="none" rtlCol="0">
            <a:spAutoFit/>
          </a:bodyPr>
          <a:lstStyle/>
          <a:p>
            <a:r>
              <a:rPr lang="en-US" dirty="0"/>
              <a:t>1</a:t>
            </a:r>
          </a:p>
        </p:txBody>
      </p:sp>
      <p:sp>
        <p:nvSpPr>
          <p:cNvPr id="49" name="TextBox 48"/>
          <p:cNvSpPr txBox="1"/>
          <p:nvPr/>
        </p:nvSpPr>
        <p:spPr>
          <a:xfrm>
            <a:off x="1187624" y="4955567"/>
            <a:ext cx="1400030" cy="369332"/>
          </a:xfrm>
          <a:prstGeom prst="rect">
            <a:avLst/>
          </a:prstGeom>
          <a:solidFill>
            <a:srgbClr val="FF0000"/>
          </a:solidFill>
          <a:ln>
            <a:solidFill>
              <a:srgbClr val="4F81BD"/>
            </a:solidFill>
          </a:ln>
        </p:spPr>
        <p:txBody>
          <a:bodyPr wrap="none" rtlCol="0">
            <a:spAutoFit/>
          </a:bodyPr>
          <a:lstStyle/>
          <a:p>
            <a:r>
              <a:rPr lang="en-US" dirty="0"/>
              <a:t>2</a:t>
            </a:r>
            <a:r>
              <a:rPr lang="en-US" dirty="0" smtClean="0"/>
              <a:t> x 1.0 rating</a:t>
            </a:r>
            <a:endParaRPr lang="en-US" dirty="0"/>
          </a:p>
        </p:txBody>
      </p:sp>
      <p:sp>
        <p:nvSpPr>
          <p:cNvPr id="50" name="TextBox 49"/>
          <p:cNvSpPr txBox="1"/>
          <p:nvPr/>
        </p:nvSpPr>
        <p:spPr>
          <a:xfrm>
            <a:off x="3389526" y="4974151"/>
            <a:ext cx="301660" cy="369332"/>
          </a:xfrm>
          <a:prstGeom prst="rect">
            <a:avLst/>
          </a:prstGeom>
          <a:noFill/>
          <a:ln>
            <a:solidFill>
              <a:srgbClr val="4F81BD"/>
            </a:solidFill>
          </a:ln>
        </p:spPr>
        <p:txBody>
          <a:bodyPr wrap="none" rtlCol="0">
            <a:spAutoFit/>
          </a:bodyPr>
          <a:lstStyle/>
          <a:p>
            <a:r>
              <a:rPr lang="en-US" dirty="0"/>
              <a:t>1</a:t>
            </a:r>
          </a:p>
        </p:txBody>
      </p:sp>
      <p:sp>
        <p:nvSpPr>
          <p:cNvPr id="51" name="TextBox 50"/>
          <p:cNvSpPr txBox="1"/>
          <p:nvPr/>
        </p:nvSpPr>
        <p:spPr>
          <a:xfrm>
            <a:off x="6125830" y="5010128"/>
            <a:ext cx="301660" cy="369332"/>
          </a:xfrm>
          <a:prstGeom prst="rect">
            <a:avLst/>
          </a:prstGeom>
          <a:noFill/>
          <a:ln>
            <a:solidFill>
              <a:srgbClr val="4F81BD"/>
            </a:solidFill>
          </a:ln>
        </p:spPr>
        <p:txBody>
          <a:bodyPr wrap="none" rtlCol="0">
            <a:spAutoFit/>
          </a:bodyPr>
          <a:lstStyle/>
          <a:p>
            <a:r>
              <a:rPr lang="en-US" dirty="0"/>
              <a:t>1</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988986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8546"/>
            <a:ext cx="8229600" cy="1143000"/>
          </a:xfrm>
        </p:spPr>
        <p:txBody>
          <a:bodyPr>
            <a:normAutofit/>
          </a:bodyPr>
          <a:lstStyle/>
          <a:p>
            <a:r>
              <a:rPr lang="en-US" sz="3000" dirty="0" smtClean="0"/>
              <a:t>Quotes from Council Delegates</a:t>
            </a:r>
            <a:endParaRPr lang="en-US" sz="3000" dirty="0"/>
          </a:p>
        </p:txBody>
      </p:sp>
      <p:sp>
        <p:nvSpPr>
          <p:cNvPr id="3" name="Content Placeholder 2"/>
          <p:cNvSpPr>
            <a:spLocks noGrp="1"/>
          </p:cNvSpPr>
          <p:nvPr>
            <p:ph idx="1"/>
          </p:nvPr>
        </p:nvSpPr>
        <p:spPr>
          <a:xfrm>
            <a:off x="457200" y="1600200"/>
            <a:ext cx="8229600" cy="4853136"/>
          </a:xfrm>
        </p:spPr>
        <p:txBody>
          <a:bodyPr>
            <a:noAutofit/>
          </a:bodyPr>
          <a:lstStyle/>
          <a:p>
            <a:pPr marL="0" indent="0">
              <a:buNone/>
            </a:pPr>
            <a:r>
              <a:rPr lang="en-US" dirty="0" smtClean="0"/>
              <a:t>“It is important … to give members high quality examples of outcomes to justify budgets – not only related to scientific outcomes – return to the member´s industries, contracts, etc…”</a:t>
            </a:r>
            <a:br>
              <a:rPr lang="en-US" dirty="0" smtClean="0"/>
            </a:br>
            <a:r>
              <a:rPr lang="en-US" dirty="0" smtClean="0">
                <a:solidFill>
                  <a:srgbClr val="314890"/>
                </a:solidFill>
              </a:rPr>
              <a:t>“At CERN experts are communicating for experts… what´s missing (is) a clear explanation of what kind of activities CERN is carrying out…. (a need for) a mission statement, including that CERN is doing something for the benefit of mankind.”</a:t>
            </a:r>
            <a:r>
              <a:rPr lang="en-US" dirty="0" smtClean="0"/>
              <a:t/>
            </a:r>
            <a:br>
              <a:rPr lang="en-US" dirty="0" smtClean="0"/>
            </a:b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38</a:t>
            </a:fld>
            <a:endParaRPr lang="nb-NO"/>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104964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39</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04335712"/>
              </p:ext>
            </p:extLst>
          </p:nvPr>
        </p:nvGraphicFramePr>
        <p:xfrm>
          <a:off x="817242" y="93309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Understanding in the General public</a:t>
                      </a:r>
                      <a:endParaRPr lang="en-US" baseline="0" dirty="0" smtClean="0"/>
                    </a:p>
                    <a:p>
                      <a:r>
                        <a:rPr lang="en-US" sz="1400" baseline="0" dirty="0" smtClean="0"/>
                        <a:t>5= Excellent / 4=Good / 3=average / 2= Quite low/ 1=very low</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tc>
                <a:tc>
                  <a:txBody>
                    <a:bodyPr/>
                    <a:lstStyle/>
                    <a:p>
                      <a:r>
                        <a:rPr lang="en-US" dirty="0" err="1" smtClean="0"/>
                        <a:t>CounDel</a:t>
                      </a:r>
                      <a:endParaRPr lang="en-US" dirty="0"/>
                    </a:p>
                  </a:txBody>
                  <a:tcPr/>
                </a:tc>
                <a:tc>
                  <a:txBody>
                    <a:bodyPr/>
                    <a:lstStyle/>
                    <a:p>
                      <a:r>
                        <a:rPr lang="en-US" dirty="0" err="1" smtClean="0"/>
                        <a:t>NetWork</a:t>
                      </a:r>
                      <a:endParaRPr lang="en-US" dirty="0"/>
                    </a:p>
                  </a:txBody>
                  <a:tcPr/>
                </a:tc>
                <a:tc>
                  <a:txBody>
                    <a:bodyPr/>
                    <a:lstStyle/>
                    <a:p>
                      <a:r>
                        <a:rPr lang="en-US" dirty="0" err="1" smtClean="0"/>
                        <a:t>InterMedia</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3.04</a:t>
                      </a:r>
                      <a:endParaRPr lang="en-US" sz="2000" dirty="0"/>
                    </a:p>
                  </a:txBody>
                  <a:tcPr/>
                </a:tc>
                <a:tc>
                  <a:txBody>
                    <a:bodyPr/>
                    <a:lstStyle/>
                    <a:p>
                      <a:r>
                        <a:rPr lang="en-US" sz="2000" dirty="0" smtClean="0"/>
                        <a:t>2.90</a:t>
                      </a:r>
                      <a:endParaRPr lang="en-US" sz="2000" dirty="0"/>
                    </a:p>
                  </a:txBody>
                  <a:tcPr/>
                </a:tc>
                <a:tc>
                  <a:txBody>
                    <a:bodyPr/>
                    <a:lstStyle/>
                    <a:p>
                      <a:r>
                        <a:rPr lang="en-US" sz="2000" dirty="0" smtClean="0"/>
                        <a:t>3.00</a:t>
                      </a:r>
                      <a:endParaRPr lang="en-US" sz="2000" dirty="0"/>
                    </a:p>
                  </a:txBody>
                  <a:tcPr/>
                </a:tc>
                <a:tc>
                  <a:txBody>
                    <a:bodyPr/>
                    <a:lstStyle/>
                    <a:p>
                      <a:r>
                        <a:rPr lang="en-US" sz="2000" baseline="0" dirty="0" smtClean="0"/>
                        <a:t>3.41 </a:t>
                      </a:r>
                      <a:endParaRPr lang="en-US" sz="2000" dirty="0"/>
                    </a:p>
                  </a:txBody>
                  <a:tcPr/>
                </a:tc>
                <a:tc>
                  <a:txBody>
                    <a:bodyPr/>
                    <a:lstStyle/>
                    <a:p>
                      <a:r>
                        <a:rPr lang="en-US" sz="2000" dirty="0" smtClean="0"/>
                        <a:t>2.75</a:t>
                      </a:r>
                      <a:endParaRPr lang="en-US" sz="2000" dirty="0"/>
                    </a:p>
                  </a:txBody>
                  <a:tcPr/>
                </a:tc>
                <a:tc>
                  <a:txBody>
                    <a:bodyPr/>
                    <a:lstStyle/>
                    <a:p>
                      <a:r>
                        <a:rPr lang="en-US" sz="2000" dirty="0" smtClean="0"/>
                        <a:t>3.17</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n=5 / 1</a:t>
                      </a:r>
                      <a:r>
                        <a:rPr lang="en-US" sz="1200" baseline="0" dirty="0" smtClean="0"/>
                        <a:t> </a:t>
                      </a:r>
                      <a:r>
                        <a:rPr lang="en-US" sz="1200" baseline="0" dirty="0" err="1" smtClean="0"/>
                        <a:t>na</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n=8</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995078" y="92175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90686113"/>
              </p:ext>
            </p:extLst>
          </p:nvPr>
        </p:nvGraphicFramePr>
        <p:xfrm>
          <a:off x="817242" y="2994749"/>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Understanding in the scientific</a:t>
                      </a:r>
                      <a:r>
                        <a:rPr lang="en-US" baseline="0" dirty="0" smtClean="0"/>
                        <a:t> community</a:t>
                      </a:r>
                    </a:p>
                    <a:p>
                      <a:r>
                        <a:rPr lang="en-US" sz="1400" baseline="0" dirty="0" smtClean="0"/>
                        <a:t>5= Excellent / 4=Good / 3=average / 2= Quite low/ 1=very low</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tc>
                <a:tc>
                  <a:txBody>
                    <a:bodyPr/>
                    <a:lstStyle/>
                    <a:p>
                      <a:r>
                        <a:rPr lang="en-US" dirty="0" err="1" smtClean="0"/>
                        <a:t>CounDel</a:t>
                      </a:r>
                      <a:endParaRPr lang="en-US" dirty="0"/>
                    </a:p>
                  </a:txBody>
                  <a:tcPr/>
                </a:tc>
                <a:tc>
                  <a:txBody>
                    <a:bodyPr/>
                    <a:lstStyle/>
                    <a:p>
                      <a:r>
                        <a:rPr lang="en-US" dirty="0" err="1" smtClean="0"/>
                        <a:t>NetWork</a:t>
                      </a:r>
                      <a:endParaRPr lang="en-US" dirty="0"/>
                    </a:p>
                  </a:txBody>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4.30</a:t>
                      </a:r>
                      <a:endParaRPr lang="en-US" sz="2000" dirty="0"/>
                    </a:p>
                  </a:txBody>
                  <a:tcPr/>
                </a:tc>
                <a:tc>
                  <a:txBody>
                    <a:bodyPr/>
                    <a:lstStyle/>
                    <a:p>
                      <a:r>
                        <a:rPr lang="en-US" sz="2000" dirty="0" smtClean="0"/>
                        <a:t>4.50</a:t>
                      </a:r>
                      <a:endParaRPr lang="en-US" sz="2000" dirty="0"/>
                    </a:p>
                  </a:txBody>
                  <a:tcPr/>
                </a:tc>
                <a:tc>
                  <a:txBody>
                    <a:bodyPr/>
                    <a:lstStyle/>
                    <a:p>
                      <a:r>
                        <a:rPr lang="en-US" sz="2000" dirty="0" smtClean="0"/>
                        <a:t>4.13</a:t>
                      </a:r>
                      <a:endParaRPr lang="en-US" sz="2000" dirty="0"/>
                    </a:p>
                  </a:txBody>
                  <a:tcPr/>
                </a:tc>
                <a:tc>
                  <a:txBody>
                    <a:bodyPr/>
                    <a:lstStyle/>
                    <a:p>
                      <a:r>
                        <a:rPr lang="en-US" sz="2000" baseline="0" dirty="0" smtClean="0"/>
                        <a:t>4.36</a:t>
                      </a:r>
                      <a:endParaRPr lang="en-US" sz="2000" dirty="0"/>
                    </a:p>
                  </a:txBody>
                  <a:tcPr/>
                </a:tc>
                <a:tc>
                  <a:txBody>
                    <a:bodyPr/>
                    <a:lstStyle/>
                    <a:p>
                      <a:r>
                        <a:rPr lang="en-US" sz="2000" dirty="0" smtClean="0"/>
                        <a:t>3.64</a:t>
                      </a:r>
                      <a:endParaRPr lang="en-US" sz="2000" dirty="0"/>
                    </a:p>
                  </a:txBody>
                  <a:tcPr/>
                </a:tc>
                <a:tc>
                  <a:txBody>
                    <a:bodyPr/>
                    <a:lstStyle/>
                    <a:p>
                      <a:r>
                        <a:rPr lang="en-US" sz="2000" dirty="0" smtClean="0"/>
                        <a:t>4.60</a:t>
                      </a:r>
                      <a:endParaRPr lang="en-US" sz="2000" dirty="0"/>
                    </a:p>
                  </a:txBody>
                  <a:tcPr/>
                </a:tc>
              </a:tr>
              <a:tr h="270124">
                <a:tc>
                  <a:txBody>
                    <a:bodyPr/>
                    <a:lstStyle/>
                    <a:p>
                      <a:r>
                        <a:rPr lang="en-US" sz="1200" dirty="0" err="1" smtClean="0"/>
                        <a:t>nN</a:t>
                      </a:r>
                      <a:r>
                        <a:rPr lang="en-US" sz="1200" dirty="0" smtClean="0"/>
                        <a:t>=42</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n=4 / 2 </a:t>
                      </a:r>
                      <a:r>
                        <a:rPr lang="en-US" sz="1200" dirty="0" err="1" smtClean="0"/>
                        <a:t>na</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n=7 / 1 </a:t>
                      </a:r>
                      <a:r>
                        <a:rPr lang="en-US" sz="1200" dirty="0" err="1" smtClean="0"/>
                        <a:t>na</a:t>
                      </a:r>
                      <a:endParaRPr lang="en-US" sz="1200" dirty="0"/>
                    </a:p>
                  </a:txBody>
                  <a:tcPr/>
                </a:tc>
                <a:tc>
                  <a:txBody>
                    <a:bodyPr/>
                    <a:lstStyle/>
                    <a:p>
                      <a:r>
                        <a:rPr lang="en-US" sz="1200" dirty="0" smtClean="0"/>
                        <a:t>n=</a:t>
                      </a:r>
                      <a:r>
                        <a:rPr lang="en-US" sz="1200" baseline="0" dirty="0" smtClean="0"/>
                        <a:t>  5 / 1 </a:t>
                      </a:r>
                      <a:r>
                        <a:rPr lang="en-US" sz="1200" baseline="0" dirty="0" err="1" smtClean="0"/>
                        <a:t>na</a:t>
                      </a:r>
                      <a:r>
                        <a:rPr lang="en-US" sz="1200" baseline="0" dirty="0" smtClean="0"/>
                        <a:t> </a:t>
                      </a:r>
                      <a:endParaRPr lang="en-US" sz="1200" dirty="0"/>
                    </a:p>
                  </a:txBody>
                  <a:tcPr/>
                </a:tc>
              </a:tr>
            </a:tbl>
          </a:graphicData>
        </a:graphic>
      </p:graphicFrame>
      <p:graphicFrame>
        <p:nvGraphicFramePr>
          <p:cNvPr id="8" name="Table 7"/>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08247755"/>
              </p:ext>
            </p:extLst>
          </p:nvPr>
        </p:nvGraphicFramePr>
        <p:xfrm>
          <a:off x="817242" y="501947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Understanding</a:t>
                      </a:r>
                      <a:r>
                        <a:rPr lang="en-US" baseline="0" dirty="0" smtClean="0"/>
                        <a:t> of Politicians</a:t>
                      </a:r>
                    </a:p>
                    <a:p>
                      <a:r>
                        <a:rPr lang="en-US" sz="1400" baseline="0" dirty="0" smtClean="0"/>
                        <a:t>5= Excellent / 4=Good / 3=average / 2= Quite low/ 1=very low</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tc>
                <a:tc>
                  <a:txBody>
                    <a:bodyPr/>
                    <a:lstStyle/>
                    <a:p>
                      <a:r>
                        <a:rPr lang="en-US" dirty="0" err="1" smtClean="0"/>
                        <a:t>CounDel</a:t>
                      </a:r>
                      <a:endParaRPr lang="en-US" dirty="0"/>
                    </a:p>
                  </a:txBody>
                  <a:tcPr/>
                </a:tc>
                <a:tc>
                  <a:txBody>
                    <a:bodyPr/>
                    <a:lstStyle/>
                    <a:p>
                      <a:r>
                        <a:rPr lang="en-US" dirty="0" err="1" smtClean="0"/>
                        <a:t>NetWork</a:t>
                      </a:r>
                      <a:endParaRPr lang="en-US" dirty="0"/>
                    </a:p>
                  </a:txBody>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3.38</a:t>
                      </a:r>
                      <a:endParaRPr lang="en-US" sz="2000" dirty="0"/>
                    </a:p>
                  </a:txBody>
                  <a:tcPr/>
                </a:tc>
                <a:tc>
                  <a:txBody>
                    <a:bodyPr/>
                    <a:lstStyle/>
                    <a:p>
                      <a:r>
                        <a:rPr lang="en-US" sz="2000" dirty="0" smtClean="0"/>
                        <a:t>3.30</a:t>
                      </a:r>
                      <a:endParaRPr lang="en-US" sz="2000" dirty="0"/>
                    </a:p>
                  </a:txBody>
                  <a:tcPr/>
                </a:tc>
                <a:tc>
                  <a:txBody>
                    <a:bodyPr/>
                    <a:lstStyle/>
                    <a:p>
                      <a:r>
                        <a:rPr lang="en-US" sz="2000" dirty="0" smtClean="0"/>
                        <a:t>3.70</a:t>
                      </a:r>
                      <a:endParaRPr lang="en-US" sz="2000" dirty="0"/>
                    </a:p>
                  </a:txBody>
                  <a:tcPr/>
                </a:tc>
                <a:tc>
                  <a:txBody>
                    <a:bodyPr/>
                    <a:lstStyle/>
                    <a:p>
                      <a:r>
                        <a:rPr lang="en-US" sz="2000" dirty="0" smtClean="0"/>
                        <a:t>3.55</a:t>
                      </a:r>
                      <a:endParaRPr lang="en-US" sz="2000" dirty="0"/>
                    </a:p>
                  </a:txBody>
                  <a:tcPr/>
                </a:tc>
                <a:tc>
                  <a:txBody>
                    <a:bodyPr/>
                    <a:lstStyle/>
                    <a:p>
                      <a:r>
                        <a:rPr lang="en-US" sz="2000" dirty="0" smtClean="0"/>
                        <a:t>2.67</a:t>
                      </a:r>
                      <a:endParaRPr lang="en-US" sz="2000" dirty="0"/>
                    </a:p>
                  </a:txBody>
                  <a:tcPr/>
                </a:tc>
                <a:tc>
                  <a:txBody>
                    <a:bodyPr/>
                    <a:lstStyle/>
                    <a:p>
                      <a:r>
                        <a:rPr lang="en-US" sz="2000" dirty="0" smtClean="0"/>
                        <a:t>3.58</a:t>
                      </a:r>
                      <a:endParaRPr lang="en-US" sz="2000" dirty="0"/>
                    </a:p>
                  </a:txBody>
                  <a:tcPr/>
                </a:tc>
              </a:tr>
              <a:tr h="270124">
                <a:tc>
                  <a:txBody>
                    <a:bodyPr/>
                    <a:lstStyle/>
                    <a:p>
                      <a:r>
                        <a:rPr lang="en-US" sz="1200" dirty="0" smtClean="0"/>
                        <a:t>n=44</a:t>
                      </a:r>
                      <a:endParaRPr lang="en-US" sz="1200" dirty="0"/>
                    </a:p>
                  </a:txBody>
                  <a:tcPr/>
                </a:tc>
                <a:tc>
                  <a:txBody>
                    <a:bodyPr/>
                    <a:lstStyle/>
                    <a:p>
                      <a:r>
                        <a:rPr lang="en-US" sz="1200" dirty="0" smtClean="0"/>
                        <a:t>n=15</a:t>
                      </a:r>
                      <a:endParaRPr lang="en-US" sz="1200" dirty="0"/>
                    </a:p>
                  </a:txBody>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n=6 / 2 </a:t>
                      </a:r>
                      <a:r>
                        <a:rPr lang="en-US" sz="1200" dirty="0" err="1" smtClean="0"/>
                        <a:t>na</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1"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995078" y="5044536"/>
            <a:ext cx="897402" cy="529396"/>
          </a:xfrm>
          <a:prstGeom prst="rect">
            <a:avLst/>
          </a:prstGeom>
        </p:spPr>
      </p:pic>
      <p:pic>
        <p:nvPicPr>
          <p:cNvPr id="12"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956376" y="3019812"/>
            <a:ext cx="897402" cy="52939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25498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862142"/>
            <a:ext cx="9144000" cy="1143000"/>
          </a:xfrm>
        </p:spPr>
        <p:txBody>
          <a:bodyPr/>
          <a:lstStyle/>
          <a:p>
            <a:r>
              <a:rPr lang="en-US" dirty="0" smtClean="0"/>
              <a:t>CLOUD</a:t>
            </a:r>
            <a:endParaRPr lang="en-US" dirty="0"/>
          </a:p>
        </p:txBody>
      </p:sp>
      <p:sp>
        <p:nvSpPr>
          <p:cNvPr id="8" name="TextBox 7"/>
          <p:cNvSpPr txBox="1"/>
          <p:nvPr/>
        </p:nvSpPr>
        <p:spPr>
          <a:xfrm>
            <a:off x="0" y="6009729"/>
            <a:ext cx="9144000" cy="369332"/>
          </a:xfrm>
          <a:prstGeom prst="rect">
            <a:avLst/>
          </a:prstGeom>
          <a:noFill/>
        </p:spPr>
        <p:txBody>
          <a:bodyPr wrap="square" rtlCol="0">
            <a:spAutoFit/>
          </a:bodyPr>
          <a:lstStyle/>
          <a:p>
            <a:r>
              <a:rPr lang="en-US" dirty="0" smtClean="0"/>
              <a:t>First paper resubmitted. Out for review. Materials including graphics and video in preparation.</a:t>
            </a:r>
            <a:endParaRPr lang="en-US" dirty="0"/>
          </a:p>
        </p:txBody>
      </p:sp>
      <p:pic>
        <p:nvPicPr>
          <p:cNvPr id="11" name="Picture 10" descr="_cloud_01_22JUL10.png"/>
          <p:cNvPicPr>
            <a:picLocks noChangeAspect="1"/>
          </p:cNvPicPr>
          <p:nvPr/>
        </p:nvPicPr>
        <p:blipFill>
          <a:blip r:embed="rId3"/>
          <a:stretch>
            <a:fillRect/>
          </a:stretch>
        </p:blipFill>
        <p:spPr>
          <a:xfrm>
            <a:off x="261911" y="2005142"/>
            <a:ext cx="5982227" cy="3080431"/>
          </a:xfrm>
          <a:prstGeom prst="rect">
            <a:avLst/>
          </a:prstGeom>
        </p:spPr>
      </p:pic>
      <p:pic>
        <p:nvPicPr>
          <p:cNvPr id="12" name="Picture 11" descr="_cloud_02_22JUL10.png"/>
          <p:cNvPicPr>
            <a:picLocks noChangeAspect="1"/>
          </p:cNvPicPr>
          <p:nvPr/>
        </p:nvPicPr>
        <p:blipFill>
          <a:blip r:embed="rId4"/>
          <a:stretch>
            <a:fillRect/>
          </a:stretch>
        </p:blipFill>
        <p:spPr>
          <a:xfrm>
            <a:off x="5609897" y="2191651"/>
            <a:ext cx="3534103" cy="2497187"/>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Has CERN reached its target audiences?</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40</a:t>
            </a:fld>
            <a:endParaRPr lang="nb-NO"/>
          </a:p>
        </p:txBody>
      </p:sp>
      <p:graphicFrame>
        <p:nvGraphicFramePr>
          <p:cNvPr id="11" name="Table 10"/>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05421015"/>
              </p:ext>
            </p:extLst>
          </p:nvPr>
        </p:nvGraphicFramePr>
        <p:xfrm>
          <a:off x="947936" y="2403184"/>
          <a:ext cx="6936432" cy="2862312"/>
        </p:xfrm>
        <a:graphic>
          <a:graphicData uri="http://schemas.openxmlformats.org/drawingml/2006/table">
            <a:tbl>
              <a:tblPr firstRow="1" bandRow="1">
                <a:tableStyleId>{5C22544A-7EE6-4342-B048-85BDC9FD1C3A}</a:tableStyleId>
              </a:tblPr>
              <a:tblGrid>
                <a:gridCol w="3550151"/>
                <a:gridCol w="1147097"/>
                <a:gridCol w="1065161"/>
                <a:gridCol w="1174023"/>
              </a:tblGrid>
              <a:tr h="477052">
                <a:tc>
                  <a:txBody>
                    <a:bodyPr/>
                    <a:lstStyle/>
                    <a:p>
                      <a:endParaRPr lang="en-US" dirty="0"/>
                    </a:p>
                  </a:txBody>
                  <a:tcPr>
                    <a:solidFill>
                      <a:srgbClr val="314890"/>
                    </a:solidFill>
                  </a:tcPr>
                </a:tc>
                <a:tc>
                  <a:txBody>
                    <a:bodyPr/>
                    <a:lstStyle/>
                    <a:p>
                      <a:r>
                        <a:rPr lang="en-US" dirty="0" smtClean="0"/>
                        <a:t>Yes</a:t>
                      </a:r>
                      <a:endParaRPr lang="en-US" dirty="0"/>
                    </a:p>
                  </a:txBody>
                  <a:tcPr>
                    <a:solidFill>
                      <a:srgbClr val="314890"/>
                    </a:solidFill>
                  </a:tcPr>
                </a:tc>
                <a:tc>
                  <a:txBody>
                    <a:bodyPr/>
                    <a:lstStyle/>
                    <a:p>
                      <a:r>
                        <a:rPr lang="en-US" dirty="0" smtClean="0"/>
                        <a:t>No </a:t>
                      </a:r>
                      <a:endParaRPr lang="en-US" dirty="0"/>
                    </a:p>
                  </a:txBody>
                  <a:tcPr>
                    <a:solidFill>
                      <a:srgbClr val="314890"/>
                    </a:solidFill>
                  </a:tcPr>
                </a:tc>
                <a:tc>
                  <a:txBody>
                    <a:bodyPr/>
                    <a:lstStyle/>
                    <a:p>
                      <a:r>
                        <a:rPr lang="en-US" dirty="0" smtClean="0"/>
                        <a:t>N</a:t>
                      </a:r>
                      <a:r>
                        <a:rPr lang="en-US" baseline="0" dirty="0" smtClean="0"/>
                        <a:t> / </a:t>
                      </a:r>
                      <a:r>
                        <a:rPr lang="en-US" dirty="0" smtClean="0"/>
                        <a:t>A</a:t>
                      </a:r>
                      <a:endParaRPr lang="en-US" dirty="0"/>
                    </a:p>
                  </a:txBody>
                  <a:tcPr>
                    <a:solidFill>
                      <a:srgbClr val="314890"/>
                    </a:solidFill>
                  </a:tcPr>
                </a:tc>
              </a:tr>
              <a:tr h="477052">
                <a:tc>
                  <a:txBody>
                    <a:bodyPr/>
                    <a:lstStyle/>
                    <a:p>
                      <a:r>
                        <a:rPr lang="en-US" dirty="0" smtClean="0"/>
                        <a:t>Extended</a:t>
                      </a:r>
                      <a:r>
                        <a:rPr lang="en-US" baseline="0" dirty="0" smtClean="0"/>
                        <a:t> </a:t>
                      </a:r>
                      <a:r>
                        <a:rPr lang="en-US" dirty="0" smtClean="0"/>
                        <a:t>Directorate</a:t>
                      </a:r>
                      <a:endParaRPr lang="en-US" dirty="0"/>
                    </a:p>
                  </a:txBody>
                  <a:tcPr/>
                </a:tc>
                <a:tc>
                  <a:txBody>
                    <a:bodyPr/>
                    <a:lstStyle/>
                    <a:p>
                      <a:r>
                        <a:rPr lang="en-US" dirty="0" smtClean="0"/>
                        <a:t>93 %</a:t>
                      </a:r>
                      <a:endParaRPr lang="en-US" dirty="0"/>
                    </a:p>
                  </a:txBody>
                  <a:tcPr/>
                </a:tc>
                <a:tc>
                  <a:txBody>
                    <a:bodyPr/>
                    <a:lstStyle/>
                    <a:p>
                      <a:r>
                        <a:rPr lang="en-US" dirty="0" smtClean="0"/>
                        <a:t>  7 %</a:t>
                      </a:r>
                      <a:endParaRPr lang="en-US" dirty="0"/>
                    </a:p>
                  </a:txBody>
                  <a:tcPr/>
                </a:tc>
                <a:tc>
                  <a:txBody>
                    <a:bodyPr/>
                    <a:lstStyle/>
                    <a:p>
                      <a:r>
                        <a:rPr lang="en-US" dirty="0" smtClean="0"/>
                        <a:t>--------</a:t>
                      </a:r>
                      <a:endParaRPr lang="en-US" dirty="0"/>
                    </a:p>
                  </a:txBody>
                  <a:tcPr/>
                </a:tc>
              </a:tr>
              <a:tr h="477052">
                <a:tc>
                  <a:txBody>
                    <a:bodyPr/>
                    <a:lstStyle/>
                    <a:p>
                      <a:r>
                        <a:rPr lang="en-US" dirty="0" smtClean="0"/>
                        <a:t>Council Delegates</a:t>
                      </a:r>
                      <a:endParaRPr lang="en-US" dirty="0"/>
                    </a:p>
                  </a:txBody>
                  <a:tcPr/>
                </a:tc>
                <a:tc>
                  <a:txBody>
                    <a:bodyPr/>
                    <a:lstStyle/>
                    <a:p>
                      <a:r>
                        <a:rPr lang="en-US" dirty="0" smtClean="0"/>
                        <a:t>67 % </a:t>
                      </a:r>
                      <a:endParaRPr lang="en-US" dirty="0"/>
                    </a:p>
                  </a:txBody>
                  <a:tcPr/>
                </a:tc>
                <a:tc>
                  <a:txBody>
                    <a:bodyPr/>
                    <a:lstStyle/>
                    <a:p>
                      <a:r>
                        <a:rPr lang="en-US" dirty="0" smtClean="0"/>
                        <a:t>16 %</a:t>
                      </a:r>
                      <a:endParaRPr lang="en-US" dirty="0"/>
                    </a:p>
                  </a:txBody>
                  <a:tcPr/>
                </a:tc>
                <a:tc>
                  <a:txBody>
                    <a:bodyPr/>
                    <a:lstStyle/>
                    <a:p>
                      <a:r>
                        <a:rPr lang="en-US" dirty="0" smtClean="0"/>
                        <a:t>16 %</a:t>
                      </a:r>
                      <a:endParaRPr lang="en-US" dirty="0"/>
                    </a:p>
                  </a:txBody>
                  <a:tcPr/>
                </a:tc>
              </a:tr>
              <a:tr h="477052">
                <a:tc>
                  <a:txBody>
                    <a:bodyPr/>
                    <a:lstStyle/>
                    <a:p>
                      <a:r>
                        <a:rPr lang="en-US" dirty="0" smtClean="0"/>
                        <a:t>Information</a:t>
                      </a:r>
                      <a:r>
                        <a:rPr lang="en-US" baseline="0" dirty="0" smtClean="0"/>
                        <a:t> Networks</a:t>
                      </a:r>
                      <a:endParaRPr lang="en-US" dirty="0"/>
                    </a:p>
                  </a:txBody>
                  <a:tcPr/>
                </a:tc>
                <a:tc>
                  <a:txBody>
                    <a:bodyPr/>
                    <a:lstStyle/>
                    <a:p>
                      <a:r>
                        <a:rPr lang="en-US" dirty="0" smtClean="0"/>
                        <a:t>90 %</a:t>
                      </a:r>
                      <a:endParaRPr lang="en-US" dirty="0"/>
                    </a:p>
                  </a:txBody>
                  <a:tcPr/>
                </a:tc>
                <a:tc>
                  <a:txBody>
                    <a:bodyPr/>
                    <a:lstStyle/>
                    <a:p>
                      <a:r>
                        <a:rPr lang="en-US" dirty="0" smtClean="0"/>
                        <a:t>------</a:t>
                      </a:r>
                      <a:endParaRPr lang="en-US" dirty="0"/>
                    </a:p>
                  </a:txBody>
                  <a:tcPr/>
                </a:tc>
                <a:tc>
                  <a:txBody>
                    <a:bodyPr/>
                    <a:lstStyle/>
                    <a:p>
                      <a:r>
                        <a:rPr lang="en-US" dirty="0" smtClean="0"/>
                        <a:t>10 %</a:t>
                      </a:r>
                      <a:endParaRPr lang="en-US" dirty="0"/>
                    </a:p>
                  </a:txBody>
                  <a:tcPr/>
                </a:tc>
              </a:tr>
              <a:tr h="477052">
                <a:tc>
                  <a:txBody>
                    <a:bodyPr/>
                    <a:lstStyle/>
                    <a:p>
                      <a:r>
                        <a:rPr lang="en-US" dirty="0" smtClean="0"/>
                        <a:t>International Media</a:t>
                      </a:r>
                      <a:endParaRPr lang="en-US" dirty="0"/>
                    </a:p>
                  </a:txBody>
                  <a:tcPr/>
                </a:tc>
                <a:tc>
                  <a:txBody>
                    <a:bodyPr/>
                    <a:lstStyle/>
                    <a:p>
                      <a:r>
                        <a:rPr lang="en-US" dirty="0" smtClean="0"/>
                        <a:t>100 % </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r>
              <a:tr h="477052">
                <a:tc>
                  <a:txBody>
                    <a:bodyPr/>
                    <a:lstStyle/>
                    <a:p>
                      <a:r>
                        <a:rPr lang="en-US" dirty="0" err="1" smtClean="0"/>
                        <a:t>Neighbourhood</a:t>
                      </a:r>
                      <a:endParaRPr lang="en-US" dirty="0"/>
                    </a:p>
                  </a:txBody>
                  <a:tcPr/>
                </a:tc>
                <a:tc>
                  <a:txBody>
                    <a:bodyPr/>
                    <a:lstStyle/>
                    <a:p>
                      <a:r>
                        <a:rPr lang="en-US" dirty="0" smtClean="0"/>
                        <a:t>100 % *</a:t>
                      </a:r>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3" name="TextBox 2"/>
          <p:cNvSpPr txBox="1"/>
          <p:nvPr/>
        </p:nvSpPr>
        <p:spPr>
          <a:xfrm>
            <a:off x="1198577" y="5841560"/>
            <a:ext cx="6541775" cy="338554"/>
          </a:xfrm>
          <a:prstGeom prst="rect">
            <a:avLst/>
          </a:prstGeom>
          <a:noFill/>
        </p:spPr>
        <p:txBody>
          <a:bodyPr wrap="none" rtlCol="0">
            <a:spAutoFit/>
          </a:bodyPr>
          <a:lstStyle/>
          <a:p>
            <a:r>
              <a:rPr lang="en-US" sz="1600" dirty="0" smtClean="0"/>
              <a:t>* 4 / 6 mention though, the general public needs an even stronger approach  </a:t>
            </a:r>
            <a:endParaRPr lang="en-US" sz="16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084878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Recommended Target Audiences</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41</a:t>
            </a:fld>
            <a:endParaRPr lang="nb-NO"/>
          </a:p>
        </p:txBody>
      </p:sp>
      <p:graphicFrame>
        <p:nvGraphicFramePr>
          <p:cNvPr id="3" name="Table 2"/>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59815476"/>
              </p:ext>
            </p:extLst>
          </p:nvPr>
        </p:nvGraphicFramePr>
        <p:xfrm>
          <a:off x="457200" y="1911172"/>
          <a:ext cx="8075238" cy="4389120"/>
        </p:xfrm>
        <a:graphic>
          <a:graphicData uri="http://schemas.openxmlformats.org/drawingml/2006/table">
            <a:tbl>
              <a:tblPr firstRow="1" bandRow="1">
                <a:tableStyleId>{5C22544A-7EE6-4342-B048-85BDC9FD1C3A}</a:tableStyleId>
              </a:tblPr>
              <a:tblGrid>
                <a:gridCol w="1882552"/>
                <a:gridCol w="1224136"/>
                <a:gridCol w="1296144"/>
                <a:gridCol w="1296144"/>
                <a:gridCol w="1224136"/>
                <a:gridCol w="1152126"/>
              </a:tblGrid>
              <a:tr h="313421">
                <a:tc>
                  <a:txBody>
                    <a:bodyPr/>
                    <a:lstStyle/>
                    <a:p>
                      <a:endParaRPr lang="en-US" sz="1600" dirty="0"/>
                    </a:p>
                  </a:txBody>
                  <a:tcPr/>
                </a:tc>
                <a:tc>
                  <a:txBody>
                    <a:bodyPr/>
                    <a:lstStyle/>
                    <a:p>
                      <a:r>
                        <a:rPr lang="en-US" sz="1600" dirty="0" smtClean="0"/>
                        <a:t>Ext.</a:t>
                      </a:r>
                      <a:r>
                        <a:rPr lang="en-US" sz="1600" baseline="0" dirty="0" smtClean="0"/>
                        <a:t> </a:t>
                      </a:r>
                      <a:r>
                        <a:rPr lang="en-US" sz="1600" baseline="0" dirty="0" err="1" smtClean="0"/>
                        <a:t>Dir</a:t>
                      </a:r>
                      <a:endParaRPr lang="en-US" sz="1600" dirty="0"/>
                    </a:p>
                  </a:txBody>
                  <a:tcPr/>
                </a:tc>
                <a:tc>
                  <a:txBody>
                    <a:bodyPr/>
                    <a:lstStyle/>
                    <a:p>
                      <a:r>
                        <a:rPr lang="en-US" sz="1600" dirty="0" err="1" smtClean="0"/>
                        <a:t>CounDel</a:t>
                      </a:r>
                      <a:endParaRPr lang="en-US" sz="1600" dirty="0"/>
                    </a:p>
                  </a:txBody>
                  <a:tcPr/>
                </a:tc>
                <a:tc>
                  <a:txBody>
                    <a:bodyPr/>
                    <a:lstStyle/>
                    <a:p>
                      <a:r>
                        <a:rPr lang="en-US" sz="1600" dirty="0" smtClean="0"/>
                        <a:t>Network</a:t>
                      </a:r>
                      <a:endParaRPr lang="en-US" sz="1600" dirty="0"/>
                    </a:p>
                  </a:txBody>
                  <a:tcPr/>
                </a:tc>
                <a:tc>
                  <a:txBody>
                    <a:bodyPr/>
                    <a:lstStyle/>
                    <a:p>
                      <a:r>
                        <a:rPr lang="en-US" sz="1600" dirty="0" err="1" smtClean="0"/>
                        <a:t>IntMedia</a:t>
                      </a:r>
                      <a:endParaRPr lang="en-US" sz="1600" dirty="0"/>
                    </a:p>
                  </a:txBody>
                  <a:tcPr/>
                </a:tc>
                <a:tc>
                  <a:txBody>
                    <a:bodyPr/>
                    <a:lstStyle/>
                    <a:p>
                      <a:r>
                        <a:rPr lang="en-US" sz="1600" dirty="0" err="1" smtClean="0"/>
                        <a:t>Neighbours</a:t>
                      </a:r>
                      <a:endParaRPr lang="en-US" sz="1600" dirty="0"/>
                    </a:p>
                  </a:txBody>
                  <a:tcPr/>
                </a:tc>
              </a:tr>
              <a:tr h="496250">
                <a:tc>
                  <a:txBody>
                    <a:bodyPr/>
                    <a:lstStyle/>
                    <a:p>
                      <a:r>
                        <a:rPr lang="en-US" sz="1600" dirty="0" smtClean="0"/>
                        <a:t>Policy</a:t>
                      </a:r>
                      <a:r>
                        <a:rPr lang="en-US" sz="1600" baseline="0" dirty="0" smtClean="0"/>
                        <a:t> Makers</a:t>
                      </a:r>
                      <a:br>
                        <a:rPr lang="en-US" sz="1600" baseline="0" dirty="0" smtClean="0"/>
                      </a:br>
                      <a:r>
                        <a:rPr lang="en-US" sz="1600" baseline="0" dirty="0" smtClean="0"/>
                        <a:t>Total: 22</a:t>
                      </a:r>
                      <a:endParaRPr lang="en-US" sz="1600" dirty="0"/>
                    </a:p>
                  </a:txBody>
                  <a:tcPr/>
                </a:tc>
                <a:tc>
                  <a:txBody>
                    <a:bodyPr/>
                    <a:lstStyle/>
                    <a:p>
                      <a:r>
                        <a:rPr lang="en-US" sz="1600" dirty="0" smtClean="0"/>
                        <a:t>9 / 31</a:t>
                      </a:r>
                      <a:endParaRPr lang="en-US" sz="1600" dirty="0"/>
                    </a:p>
                  </a:txBody>
                  <a:tcPr/>
                </a:tc>
                <a:tc>
                  <a:txBody>
                    <a:bodyPr/>
                    <a:lstStyle/>
                    <a:p>
                      <a:r>
                        <a:rPr lang="en-US" sz="1600" dirty="0" smtClean="0"/>
                        <a:t>4 / 17</a:t>
                      </a:r>
                      <a:endParaRPr lang="en-US" sz="1600" dirty="0"/>
                    </a:p>
                  </a:txBody>
                  <a:tcPr/>
                </a:tc>
                <a:tc>
                  <a:txBody>
                    <a:bodyPr/>
                    <a:lstStyle/>
                    <a:p>
                      <a:r>
                        <a:rPr lang="en-US" sz="1600" dirty="0" smtClean="0"/>
                        <a:t>3 / 28</a:t>
                      </a:r>
                      <a:endParaRPr lang="en-US" sz="1600" dirty="0"/>
                    </a:p>
                  </a:txBody>
                  <a:tcPr/>
                </a:tc>
                <a:tc>
                  <a:txBody>
                    <a:bodyPr/>
                    <a:lstStyle/>
                    <a:p>
                      <a:r>
                        <a:rPr lang="en-US" sz="1600" dirty="0" smtClean="0"/>
                        <a:t>3 / 14</a:t>
                      </a:r>
                      <a:endParaRPr lang="en-US" sz="1600" dirty="0"/>
                    </a:p>
                  </a:txBody>
                  <a:tcPr/>
                </a:tc>
                <a:tc>
                  <a:txBody>
                    <a:bodyPr/>
                    <a:lstStyle/>
                    <a:p>
                      <a:r>
                        <a:rPr lang="en-US" sz="1600" dirty="0" smtClean="0"/>
                        <a:t>3 / 10</a:t>
                      </a:r>
                      <a:endParaRPr lang="en-US" sz="1600" dirty="0"/>
                    </a:p>
                  </a:txBody>
                  <a:tcPr/>
                </a:tc>
              </a:tr>
              <a:tr h="496250">
                <a:tc>
                  <a:txBody>
                    <a:bodyPr/>
                    <a:lstStyle/>
                    <a:p>
                      <a:r>
                        <a:rPr lang="en-US" sz="1600" dirty="0" smtClean="0"/>
                        <a:t>General Public</a:t>
                      </a:r>
                      <a:br>
                        <a:rPr lang="en-US" sz="1600" dirty="0" smtClean="0"/>
                      </a:br>
                      <a:r>
                        <a:rPr lang="en-US" sz="1600" dirty="0" smtClean="0"/>
                        <a:t>Total:</a:t>
                      </a:r>
                      <a:r>
                        <a:rPr lang="en-US" sz="1600" baseline="0" dirty="0" smtClean="0"/>
                        <a:t> 14</a:t>
                      </a:r>
                      <a:endParaRPr lang="en-US" sz="1600" dirty="0"/>
                    </a:p>
                  </a:txBody>
                  <a:tcPr/>
                </a:tc>
                <a:tc>
                  <a:txBody>
                    <a:bodyPr/>
                    <a:lstStyle/>
                    <a:p>
                      <a:r>
                        <a:rPr lang="en-US" sz="1600" dirty="0" smtClean="0"/>
                        <a:t>4</a:t>
                      </a:r>
                      <a:r>
                        <a:rPr lang="en-US" sz="1600" baseline="0" dirty="0" smtClean="0"/>
                        <a:t> / 31</a:t>
                      </a:r>
                      <a:endParaRPr lang="en-US" sz="1600" dirty="0"/>
                    </a:p>
                  </a:txBody>
                  <a:tcPr/>
                </a:tc>
                <a:tc>
                  <a:txBody>
                    <a:bodyPr/>
                    <a:lstStyle/>
                    <a:p>
                      <a:r>
                        <a:rPr lang="en-US" sz="1600" dirty="0" smtClean="0"/>
                        <a:t>1 / 17</a:t>
                      </a:r>
                      <a:endParaRPr lang="en-US" sz="1600" dirty="0"/>
                    </a:p>
                  </a:txBody>
                  <a:tcPr/>
                </a:tc>
                <a:tc>
                  <a:txBody>
                    <a:bodyPr/>
                    <a:lstStyle/>
                    <a:p>
                      <a:r>
                        <a:rPr lang="en-US" sz="1600" dirty="0" smtClean="0"/>
                        <a:t>4 / 28</a:t>
                      </a:r>
                      <a:endParaRPr lang="en-US" sz="1600" dirty="0"/>
                    </a:p>
                  </a:txBody>
                  <a:tcPr/>
                </a:tc>
                <a:tc>
                  <a:txBody>
                    <a:bodyPr/>
                    <a:lstStyle/>
                    <a:p>
                      <a:r>
                        <a:rPr lang="en-US" sz="1600" dirty="0" smtClean="0"/>
                        <a:t>2 / 14</a:t>
                      </a:r>
                      <a:endParaRPr lang="en-US" sz="1600" dirty="0"/>
                    </a:p>
                  </a:txBody>
                  <a:tcPr/>
                </a:tc>
                <a:tc>
                  <a:txBody>
                    <a:bodyPr/>
                    <a:lstStyle/>
                    <a:p>
                      <a:r>
                        <a:rPr lang="en-US" sz="1600" dirty="0" smtClean="0"/>
                        <a:t>3 / 10</a:t>
                      </a:r>
                      <a:endParaRPr lang="en-US" sz="1600" dirty="0"/>
                    </a:p>
                  </a:txBody>
                  <a:tcPr/>
                </a:tc>
              </a:tr>
              <a:tr h="496250">
                <a:tc>
                  <a:txBody>
                    <a:bodyPr/>
                    <a:lstStyle/>
                    <a:p>
                      <a:r>
                        <a:rPr lang="en-US" sz="1600" dirty="0" smtClean="0"/>
                        <a:t>Young people</a:t>
                      </a:r>
                      <a:r>
                        <a:rPr lang="en-US" sz="1600" baseline="0" dirty="0" smtClean="0"/>
                        <a:t>/</a:t>
                      </a:r>
                      <a:r>
                        <a:rPr lang="en-US" sz="1600" dirty="0" smtClean="0"/>
                        <a:t>Stud.</a:t>
                      </a:r>
                      <a:br>
                        <a:rPr lang="en-US" sz="1600" dirty="0" smtClean="0"/>
                      </a:br>
                      <a:r>
                        <a:rPr lang="en-US" sz="1600" dirty="0" smtClean="0"/>
                        <a:t>Total: 11</a:t>
                      </a:r>
                      <a:endParaRPr lang="en-US" sz="1600" dirty="0"/>
                    </a:p>
                  </a:txBody>
                  <a:tcPr/>
                </a:tc>
                <a:tc>
                  <a:txBody>
                    <a:bodyPr/>
                    <a:lstStyle/>
                    <a:p>
                      <a:r>
                        <a:rPr lang="en-US" sz="1600" dirty="0" smtClean="0"/>
                        <a:t>4 / 31</a:t>
                      </a:r>
                      <a:endParaRPr lang="en-US" sz="1600" dirty="0"/>
                    </a:p>
                  </a:txBody>
                  <a:tcPr/>
                </a:tc>
                <a:tc>
                  <a:txBody>
                    <a:bodyPr/>
                    <a:lstStyle/>
                    <a:p>
                      <a:r>
                        <a:rPr lang="en-US" sz="1600" dirty="0" smtClean="0"/>
                        <a:t>1 / 17</a:t>
                      </a:r>
                      <a:endParaRPr lang="en-US" sz="1600" dirty="0"/>
                    </a:p>
                  </a:txBody>
                  <a:tcPr/>
                </a:tc>
                <a:tc>
                  <a:txBody>
                    <a:bodyPr/>
                    <a:lstStyle/>
                    <a:p>
                      <a:r>
                        <a:rPr lang="en-US" sz="1600" dirty="0" smtClean="0"/>
                        <a:t>2 / 28</a:t>
                      </a:r>
                      <a:endParaRPr lang="en-US" sz="1600" dirty="0"/>
                    </a:p>
                  </a:txBody>
                  <a:tcPr/>
                </a:tc>
                <a:tc>
                  <a:txBody>
                    <a:bodyPr/>
                    <a:lstStyle/>
                    <a:p>
                      <a:r>
                        <a:rPr lang="en-US" sz="1600" dirty="0" smtClean="0"/>
                        <a:t>1 / 14</a:t>
                      </a:r>
                      <a:endParaRPr lang="en-US" sz="1600" dirty="0"/>
                    </a:p>
                  </a:txBody>
                  <a:tcPr/>
                </a:tc>
                <a:tc>
                  <a:txBody>
                    <a:bodyPr/>
                    <a:lstStyle/>
                    <a:p>
                      <a:r>
                        <a:rPr lang="en-US" sz="1600" dirty="0" smtClean="0"/>
                        <a:t>3 / 10</a:t>
                      </a:r>
                      <a:endParaRPr lang="en-US" sz="1600" dirty="0"/>
                    </a:p>
                  </a:txBody>
                  <a:tcPr/>
                </a:tc>
              </a:tr>
              <a:tr h="496250">
                <a:tc>
                  <a:txBody>
                    <a:bodyPr/>
                    <a:lstStyle/>
                    <a:p>
                      <a:r>
                        <a:rPr lang="en-US" sz="1600" dirty="0" smtClean="0"/>
                        <a:t>Science</a:t>
                      </a:r>
                      <a:r>
                        <a:rPr lang="en-US" sz="1600" baseline="0" dirty="0" smtClean="0"/>
                        <a:t> ex Physics</a:t>
                      </a:r>
                    </a:p>
                    <a:p>
                      <a:r>
                        <a:rPr lang="en-US" sz="1600" baseline="0" dirty="0" smtClean="0"/>
                        <a:t>Total: 8</a:t>
                      </a:r>
                    </a:p>
                  </a:txBody>
                  <a:tcPr/>
                </a:tc>
                <a:tc>
                  <a:txBody>
                    <a:bodyPr/>
                    <a:lstStyle/>
                    <a:p>
                      <a:r>
                        <a:rPr lang="en-US" sz="1600" dirty="0" smtClean="0"/>
                        <a:t>3 / 31</a:t>
                      </a:r>
                      <a:endParaRPr lang="en-US" sz="1600" dirty="0"/>
                    </a:p>
                  </a:txBody>
                  <a:tcPr/>
                </a:tc>
                <a:tc>
                  <a:txBody>
                    <a:bodyPr/>
                    <a:lstStyle/>
                    <a:p>
                      <a:r>
                        <a:rPr lang="en-US" sz="1600" dirty="0" smtClean="0"/>
                        <a:t>3 / 17</a:t>
                      </a:r>
                      <a:endParaRPr lang="en-US" sz="1600" dirty="0"/>
                    </a:p>
                  </a:txBody>
                  <a:tcPr/>
                </a:tc>
                <a:tc>
                  <a:txBody>
                    <a:bodyPr/>
                    <a:lstStyle/>
                    <a:p>
                      <a:r>
                        <a:rPr lang="en-US" sz="1600" dirty="0" smtClean="0"/>
                        <a:t>2 / 28</a:t>
                      </a:r>
                      <a:endParaRPr lang="en-US" sz="1600" dirty="0"/>
                    </a:p>
                  </a:txBody>
                  <a:tcPr/>
                </a:tc>
                <a:tc>
                  <a:txBody>
                    <a:bodyPr/>
                    <a:lstStyle/>
                    <a:p>
                      <a:r>
                        <a:rPr lang="en-US" sz="1600" dirty="0" smtClean="0"/>
                        <a:t>--------</a:t>
                      </a:r>
                      <a:endParaRPr lang="en-US" sz="1600" dirty="0"/>
                    </a:p>
                  </a:txBody>
                  <a:tcPr/>
                </a:tc>
                <a:tc>
                  <a:txBody>
                    <a:bodyPr/>
                    <a:lstStyle/>
                    <a:p>
                      <a:endParaRPr lang="en-US" sz="1600" dirty="0"/>
                    </a:p>
                  </a:txBody>
                  <a:tcPr/>
                </a:tc>
              </a:tr>
              <a:tr h="496250">
                <a:tc>
                  <a:txBody>
                    <a:bodyPr/>
                    <a:lstStyle/>
                    <a:p>
                      <a:r>
                        <a:rPr lang="en-US" sz="1600" dirty="0" smtClean="0"/>
                        <a:t>Media</a:t>
                      </a:r>
                    </a:p>
                    <a:p>
                      <a:r>
                        <a:rPr lang="en-US" sz="1600" dirty="0" smtClean="0"/>
                        <a:t>Total:</a:t>
                      </a:r>
                      <a:r>
                        <a:rPr lang="en-US" sz="1600" baseline="0" dirty="0" smtClean="0"/>
                        <a:t> 6</a:t>
                      </a:r>
                      <a:endParaRPr lang="en-US" sz="1600" dirty="0" smtClean="0"/>
                    </a:p>
                  </a:txBody>
                  <a:tcPr/>
                </a:tc>
                <a:tc>
                  <a:txBody>
                    <a:bodyPr/>
                    <a:lstStyle/>
                    <a:p>
                      <a:r>
                        <a:rPr lang="en-US" sz="1600" dirty="0" smtClean="0"/>
                        <a:t>--------</a:t>
                      </a:r>
                      <a:endParaRPr lang="en-US" sz="1600" dirty="0"/>
                    </a:p>
                  </a:txBody>
                  <a:tcPr/>
                </a:tc>
                <a:tc>
                  <a:txBody>
                    <a:bodyPr/>
                    <a:lstStyle/>
                    <a:p>
                      <a:r>
                        <a:rPr lang="en-US" sz="1600" dirty="0" smtClean="0"/>
                        <a:t>---------</a:t>
                      </a:r>
                      <a:endParaRPr lang="en-US" sz="1600" dirty="0"/>
                    </a:p>
                  </a:txBody>
                  <a:tcPr/>
                </a:tc>
                <a:tc>
                  <a:txBody>
                    <a:bodyPr/>
                    <a:lstStyle/>
                    <a:p>
                      <a:r>
                        <a:rPr lang="en-US" sz="1600" dirty="0" smtClean="0"/>
                        <a:t>3 / 28</a:t>
                      </a:r>
                      <a:endParaRPr lang="en-US" sz="1600" dirty="0"/>
                    </a:p>
                  </a:txBody>
                  <a:tcPr/>
                </a:tc>
                <a:tc>
                  <a:txBody>
                    <a:bodyPr/>
                    <a:lstStyle/>
                    <a:p>
                      <a:r>
                        <a:rPr lang="en-US" sz="1600" dirty="0" smtClean="0"/>
                        <a:t>3 / 14</a:t>
                      </a:r>
                      <a:endParaRPr lang="en-US" sz="1600" dirty="0"/>
                    </a:p>
                  </a:txBody>
                  <a:tcPr/>
                </a:tc>
                <a:tc>
                  <a:txBody>
                    <a:bodyPr/>
                    <a:lstStyle/>
                    <a:p>
                      <a:endParaRPr lang="en-US" sz="1600" dirty="0"/>
                    </a:p>
                  </a:txBody>
                  <a:tcPr/>
                </a:tc>
              </a:tr>
              <a:tr h="496250">
                <a:tc>
                  <a:txBody>
                    <a:bodyPr/>
                    <a:lstStyle/>
                    <a:p>
                      <a:r>
                        <a:rPr lang="en-US" sz="1600" dirty="0" smtClean="0"/>
                        <a:t>Educators</a:t>
                      </a:r>
                      <a:br>
                        <a:rPr lang="en-US" sz="1600" dirty="0" smtClean="0"/>
                      </a:br>
                      <a:r>
                        <a:rPr lang="en-US" sz="1600" dirty="0" smtClean="0"/>
                        <a:t>Total:</a:t>
                      </a:r>
                      <a:r>
                        <a:rPr lang="en-US" sz="1600" baseline="0" dirty="0" smtClean="0"/>
                        <a:t> 6</a:t>
                      </a:r>
                      <a:endParaRPr lang="en-US" sz="1600" dirty="0"/>
                    </a:p>
                  </a:txBody>
                  <a:tcPr/>
                </a:tc>
                <a:tc>
                  <a:txBody>
                    <a:bodyPr/>
                    <a:lstStyle/>
                    <a:p>
                      <a:r>
                        <a:rPr lang="en-US" sz="1600" dirty="0" smtClean="0"/>
                        <a:t>2 / 31</a:t>
                      </a:r>
                      <a:endParaRPr lang="en-US" sz="1600" dirty="0"/>
                    </a:p>
                  </a:txBody>
                  <a:tcPr/>
                </a:tc>
                <a:tc>
                  <a:txBody>
                    <a:bodyPr/>
                    <a:lstStyle/>
                    <a:p>
                      <a:r>
                        <a:rPr lang="en-US" sz="1600" dirty="0" smtClean="0"/>
                        <a:t>---------</a:t>
                      </a:r>
                      <a:endParaRPr lang="en-US" sz="1600" dirty="0"/>
                    </a:p>
                  </a:txBody>
                  <a:tcPr/>
                </a:tc>
                <a:tc>
                  <a:txBody>
                    <a:bodyPr/>
                    <a:lstStyle/>
                    <a:p>
                      <a:r>
                        <a:rPr lang="en-US" sz="1600" dirty="0" smtClean="0"/>
                        <a:t>3 / 28</a:t>
                      </a:r>
                      <a:endParaRPr lang="en-US" sz="1600" dirty="0"/>
                    </a:p>
                  </a:txBody>
                  <a:tcPr/>
                </a:tc>
                <a:tc>
                  <a:txBody>
                    <a:bodyPr/>
                    <a:lstStyle/>
                    <a:p>
                      <a:r>
                        <a:rPr lang="en-US" sz="1600" dirty="0" smtClean="0"/>
                        <a:t>1 / 14</a:t>
                      </a:r>
                      <a:endParaRPr lang="en-US" sz="1600" dirty="0"/>
                    </a:p>
                  </a:txBody>
                  <a:tcPr/>
                </a:tc>
                <a:tc>
                  <a:txBody>
                    <a:bodyPr/>
                    <a:lstStyle/>
                    <a:p>
                      <a:endParaRPr lang="en-US" sz="1600" dirty="0"/>
                    </a:p>
                  </a:txBody>
                  <a:tcPr/>
                </a:tc>
              </a:tr>
              <a:tr h="496250">
                <a:tc>
                  <a:txBody>
                    <a:bodyPr/>
                    <a:lstStyle/>
                    <a:p>
                      <a:r>
                        <a:rPr lang="en-US" sz="1600" dirty="0" smtClean="0"/>
                        <a:t>All target groups</a:t>
                      </a:r>
                      <a:br>
                        <a:rPr lang="en-US" sz="1600" dirty="0" smtClean="0"/>
                      </a:br>
                      <a:r>
                        <a:rPr lang="en-US" sz="1600" dirty="0" smtClean="0"/>
                        <a:t>Total: 6</a:t>
                      </a:r>
                      <a:endParaRPr lang="en-US" sz="1600" dirty="0"/>
                    </a:p>
                  </a:txBody>
                  <a:tcPr/>
                </a:tc>
                <a:tc>
                  <a:txBody>
                    <a:bodyPr/>
                    <a:lstStyle/>
                    <a:p>
                      <a:r>
                        <a:rPr lang="en-US" sz="1600" dirty="0" smtClean="0"/>
                        <a:t>3 / 31</a:t>
                      </a:r>
                      <a:endParaRPr lang="en-US" sz="1600" dirty="0"/>
                    </a:p>
                  </a:txBody>
                  <a:tcPr/>
                </a:tc>
                <a:tc>
                  <a:txBody>
                    <a:bodyPr/>
                    <a:lstStyle/>
                    <a:p>
                      <a:r>
                        <a:rPr lang="en-US" sz="1600" dirty="0" smtClean="0"/>
                        <a:t>---------</a:t>
                      </a:r>
                      <a:endParaRPr lang="en-US" sz="1600" dirty="0"/>
                    </a:p>
                  </a:txBody>
                  <a:tcPr/>
                </a:tc>
                <a:tc>
                  <a:txBody>
                    <a:bodyPr/>
                    <a:lstStyle/>
                    <a:p>
                      <a:r>
                        <a:rPr lang="en-US" sz="1600" dirty="0" smtClean="0"/>
                        <a:t>2 / 28</a:t>
                      </a:r>
                      <a:endParaRPr lang="en-US" sz="1600" dirty="0"/>
                    </a:p>
                  </a:txBody>
                  <a:tcPr/>
                </a:tc>
                <a:tc>
                  <a:txBody>
                    <a:bodyPr/>
                    <a:lstStyle/>
                    <a:p>
                      <a:r>
                        <a:rPr lang="en-US" sz="1600" dirty="0" smtClean="0"/>
                        <a:t>2 / 14</a:t>
                      </a:r>
                      <a:endParaRPr lang="en-US" sz="1600" dirty="0"/>
                    </a:p>
                  </a:txBody>
                  <a:tcPr/>
                </a:tc>
                <a:tc>
                  <a:txBody>
                    <a:bodyPr/>
                    <a:lstStyle/>
                    <a:p>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708873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Selected quotes re: Target Audiences</a:t>
            </a:r>
            <a:endParaRPr lang="en-US" dirty="0"/>
          </a:p>
        </p:txBody>
      </p:sp>
      <p:sp>
        <p:nvSpPr>
          <p:cNvPr id="4" name="Date Placeholder 3"/>
          <p:cNvSpPr>
            <a:spLocks noGrp="1"/>
          </p:cNvSpPr>
          <p:nvPr>
            <p:ph type="dt" sz="half" idx="10"/>
          </p:nvPr>
        </p:nvSpPr>
        <p:spPr/>
        <p:txBody>
          <a:bodyPr/>
          <a:lstStyle/>
          <a:p>
            <a:fld id="{6F5BD6E4-A9CD-4D23-8B2B-28DEE66BC8BB}" type="datetime1">
              <a:rPr lang="nb-NO" smtClean="0"/>
              <a:pPr/>
              <a:t>5/5/11</a:t>
            </a:fld>
            <a:endParaRPr lang="nb-NO"/>
          </a:p>
        </p:txBody>
      </p:sp>
      <p:sp>
        <p:nvSpPr>
          <p:cNvPr id="5" name="Slide Number Placeholder 4"/>
          <p:cNvSpPr>
            <a:spLocks noGrp="1"/>
          </p:cNvSpPr>
          <p:nvPr>
            <p:ph type="sldNum" sz="quarter" idx="12"/>
          </p:nvPr>
        </p:nvSpPr>
        <p:spPr/>
        <p:txBody>
          <a:bodyPr/>
          <a:lstStyle/>
          <a:p>
            <a:fld id="{146A9262-0A94-4D4B-8945-FB0523649C8B}" type="slidenum">
              <a:rPr lang="nb-NO" smtClean="0"/>
              <a:pPr/>
              <a:t>42</a:t>
            </a:fld>
            <a:endParaRPr lang="nb-NO"/>
          </a:p>
        </p:txBody>
      </p:sp>
      <p:graphicFrame>
        <p:nvGraphicFramePr>
          <p:cNvPr id="7" name="Diagram 6"/>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5638556"/>
              </p:ext>
            </p:extLst>
          </p:nvPr>
        </p:nvGraphicFramePr>
        <p:xfrm>
          <a:off x="1524000" y="2176152"/>
          <a:ext cx="60960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40520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43</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69901310"/>
              </p:ext>
            </p:extLst>
          </p:nvPr>
        </p:nvGraphicFramePr>
        <p:xfrm>
          <a:off x="611562" y="94443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rgbClr val="7F7F7F"/>
                    </a:solidFill>
                  </a:tcPr>
                </a:tc>
                <a:tc>
                  <a:txBody>
                    <a:bodyPr/>
                    <a:lstStyle/>
                    <a:p>
                      <a:r>
                        <a:rPr lang="en-US" dirty="0" err="1" smtClean="0"/>
                        <a:t>CounDel</a:t>
                      </a:r>
                      <a:endParaRPr lang="en-US" dirty="0"/>
                    </a:p>
                  </a:txBody>
                  <a:tcPr/>
                </a:tc>
                <a:tc>
                  <a:txBody>
                    <a:bodyPr/>
                    <a:lstStyle/>
                    <a:p>
                      <a:r>
                        <a:rPr lang="en-US" dirty="0" err="1" smtClean="0"/>
                        <a:t>NetWork</a:t>
                      </a:r>
                      <a:endParaRPr lang="en-US" dirty="0"/>
                    </a:p>
                  </a:txBody>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rgbClr val="7F7F7F"/>
                    </a:solidFill>
                  </a:tcPr>
                </a:tc>
                <a:tc>
                  <a:txBody>
                    <a:bodyPr/>
                    <a:lstStyle/>
                    <a:p>
                      <a:r>
                        <a:rPr lang="en-US" sz="2000" dirty="0" smtClean="0"/>
                        <a:t>4.58</a:t>
                      </a:r>
                      <a:endParaRPr lang="en-US" sz="2000" dirty="0"/>
                    </a:p>
                  </a:txBody>
                  <a:tcPr/>
                </a:tc>
                <a:tc>
                  <a:txBody>
                    <a:bodyPr/>
                    <a:lstStyle/>
                    <a:p>
                      <a:r>
                        <a:rPr lang="en-US" sz="2000" baseline="0" dirty="0" smtClean="0"/>
                        <a:t>4.64 </a:t>
                      </a:r>
                      <a:endParaRPr lang="en-US" sz="2000" dirty="0"/>
                    </a:p>
                  </a:txBody>
                  <a:tcPr/>
                </a:tc>
                <a:tc>
                  <a:txBody>
                    <a:bodyPr/>
                    <a:lstStyle/>
                    <a:p>
                      <a:r>
                        <a:rPr lang="en-US" sz="2000" dirty="0" smtClean="0"/>
                        <a:t>4.29</a:t>
                      </a:r>
                      <a:endParaRPr lang="en-US" sz="2000" dirty="0"/>
                    </a:p>
                  </a:txBody>
                  <a:tcPr/>
                </a:tc>
                <a:tc>
                  <a:txBody>
                    <a:bodyPr/>
                    <a:lstStyle/>
                    <a:p>
                      <a:r>
                        <a:rPr lang="en-US" sz="2000" dirty="0" smtClean="0"/>
                        <a:t>4.33</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rgbClr val="7F7F7F"/>
                    </a:solidFill>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n=7 / 1 </a:t>
                      </a:r>
                      <a:r>
                        <a:rPr lang="en-US" sz="1200" dirty="0" err="1" smtClean="0"/>
                        <a:t>na</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44433"/>
            <a:ext cx="897402" cy="52939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375726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44</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43106150"/>
              </p:ext>
            </p:extLst>
          </p:nvPr>
        </p:nvGraphicFramePr>
        <p:xfrm>
          <a:off x="611562" y="93309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rgbClr val="7F7F7F"/>
                    </a:solidFill>
                  </a:tcPr>
                </a:tc>
                <a:tc>
                  <a:txBody>
                    <a:bodyPr/>
                    <a:lstStyle/>
                    <a:p>
                      <a:r>
                        <a:rPr lang="en-US" dirty="0" err="1" smtClean="0"/>
                        <a:t>CounDel</a:t>
                      </a:r>
                      <a:endParaRPr lang="en-US" dirty="0"/>
                    </a:p>
                  </a:txBody>
                  <a:tcPr/>
                </a:tc>
                <a:tc>
                  <a:txBody>
                    <a:bodyPr/>
                    <a:lstStyle/>
                    <a:p>
                      <a:r>
                        <a:rPr lang="en-US" dirty="0" err="1" smtClean="0"/>
                        <a:t>NetWork</a:t>
                      </a:r>
                      <a:endParaRPr lang="en-US" dirty="0"/>
                    </a:p>
                  </a:txBody>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rgbClr val="7F7F7F"/>
                    </a:solidFill>
                  </a:tcPr>
                </a:tc>
                <a:tc>
                  <a:txBody>
                    <a:bodyPr/>
                    <a:lstStyle/>
                    <a:p>
                      <a:r>
                        <a:rPr lang="en-US" sz="2000" dirty="0" smtClean="0"/>
                        <a:t>4.58</a:t>
                      </a:r>
                      <a:endParaRPr lang="en-US" sz="2000" dirty="0"/>
                    </a:p>
                  </a:txBody>
                  <a:tcPr/>
                </a:tc>
                <a:tc>
                  <a:txBody>
                    <a:bodyPr/>
                    <a:lstStyle/>
                    <a:p>
                      <a:r>
                        <a:rPr lang="en-US" sz="2000" baseline="0" dirty="0" smtClean="0"/>
                        <a:t>4.64 </a:t>
                      </a:r>
                      <a:endParaRPr lang="en-US" sz="2000" dirty="0"/>
                    </a:p>
                  </a:txBody>
                  <a:tcPr/>
                </a:tc>
                <a:tc>
                  <a:txBody>
                    <a:bodyPr/>
                    <a:lstStyle/>
                    <a:p>
                      <a:r>
                        <a:rPr lang="en-US" sz="2000" dirty="0" smtClean="0"/>
                        <a:t>4.29</a:t>
                      </a:r>
                      <a:endParaRPr lang="en-US" sz="2000" dirty="0"/>
                    </a:p>
                  </a:txBody>
                  <a:tcPr/>
                </a:tc>
                <a:tc>
                  <a:txBody>
                    <a:bodyPr/>
                    <a:lstStyle/>
                    <a:p>
                      <a:r>
                        <a:rPr lang="en-US" sz="2000" dirty="0" smtClean="0"/>
                        <a:t>4.33</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rgbClr val="7F7F7F"/>
                    </a:solidFill>
                  </a:tcPr>
                </a:tc>
                <a:tc>
                  <a:txBody>
                    <a:bodyPr/>
                    <a:lstStyle/>
                    <a:p>
                      <a:r>
                        <a:rPr lang="en-US" sz="1200" dirty="0" smtClean="0"/>
                        <a:t>n=6</a:t>
                      </a:r>
                      <a:endParaRPr lang="en-US" sz="1200" dirty="0"/>
                    </a:p>
                  </a:txBody>
                  <a:tcPr/>
                </a:tc>
                <a:tc>
                  <a:txBody>
                    <a:bodyPr/>
                    <a:lstStyle/>
                    <a:p>
                      <a:r>
                        <a:rPr lang="en-US" sz="1200" dirty="0" smtClean="0"/>
                        <a:t>n=11</a:t>
                      </a:r>
                      <a:endParaRPr lang="en-US" sz="1200" dirty="0"/>
                    </a:p>
                  </a:txBody>
                  <a:tcPr/>
                </a:tc>
                <a:tc>
                  <a:txBody>
                    <a:bodyPr/>
                    <a:lstStyle/>
                    <a:p>
                      <a:r>
                        <a:rPr lang="en-US" sz="1200" dirty="0" smtClean="0"/>
                        <a:t>n=7 / 1 </a:t>
                      </a:r>
                      <a:r>
                        <a:rPr lang="en-US" sz="1200" dirty="0" err="1" smtClean="0"/>
                        <a:t>na</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3309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86749314"/>
              </p:ext>
            </p:extLst>
          </p:nvPr>
        </p:nvGraphicFramePr>
        <p:xfrm>
          <a:off x="850547" y="2840468"/>
          <a:ext cx="7177837" cy="395751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baseline="0" dirty="0" smtClean="0"/>
                        <a:t>Reputational aspects – </a:t>
                      </a:r>
                      <a:r>
                        <a:rPr lang="en-US" baseline="0" dirty="0" smtClean="0">
                          <a:solidFill>
                            <a:schemeClr val="accent5">
                              <a:lumMod val="50000"/>
                            </a:schemeClr>
                          </a:solidFill>
                        </a:rPr>
                        <a:t>Extended Directorate </a:t>
                      </a:r>
                      <a:r>
                        <a:rPr lang="en-US" baseline="0" dirty="0" smtClean="0"/>
                        <a:t>– total mentions: 29</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r>
                        <a:rPr lang="en-US" sz="1600" b="1" i="1" dirty="0" smtClean="0"/>
                        <a:t>Positive: Understanding</a:t>
                      </a:r>
                      <a:br>
                        <a:rPr lang="en-US" sz="1600" b="1" i="1" dirty="0" smtClean="0"/>
                      </a:br>
                      <a:r>
                        <a:rPr lang="en-US" sz="1600" b="0" i="0" dirty="0" smtClean="0"/>
                        <a:t>People</a:t>
                      </a:r>
                      <a:r>
                        <a:rPr lang="en-US" sz="1600" b="0" i="0" baseline="0" dirty="0" smtClean="0"/>
                        <a:t> know us better: top level technology &amp; pushing frontiers</a:t>
                      </a:r>
                      <a:br>
                        <a:rPr lang="en-US" sz="1600" b="0" i="0" baseline="0" dirty="0" smtClean="0"/>
                      </a:br>
                      <a:r>
                        <a:rPr lang="en-US" sz="1600" b="0" i="0" baseline="0" dirty="0" smtClean="0"/>
                        <a:t>CERN = innovation &amp; explains basic science / CERN brings science to the people / successes get visible / interaction &amp; open communications</a:t>
                      </a:r>
                      <a:endParaRPr lang="en-US" sz="1600" b="1" i="1" dirty="0" smtClean="0"/>
                    </a:p>
                  </a:txBody>
                  <a:tcPr/>
                </a:tc>
                <a:tc>
                  <a:txBody>
                    <a:bodyPr/>
                    <a:lstStyle/>
                    <a:p>
                      <a:r>
                        <a:rPr lang="en-US" sz="1600" dirty="0" smtClean="0"/>
                        <a:t>35 %</a:t>
                      </a:r>
                      <a:endParaRPr lang="en-US" sz="1600" dirty="0"/>
                    </a:p>
                  </a:txBody>
                  <a:tcPr/>
                </a:tc>
              </a:tr>
              <a:tr h="270124">
                <a:tc>
                  <a:txBody>
                    <a:bodyPr/>
                    <a:lstStyle/>
                    <a:p>
                      <a:r>
                        <a:rPr lang="en-US" sz="1600" dirty="0" smtClean="0"/>
                        <a:t>2</a:t>
                      </a:r>
                    </a:p>
                  </a:txBody>
                  <a:tcPr/>
                </a:tc>
                <a:tc>
                  <a:txBody>
                    <a:bodyPr/>
                    <a:lstStyle/>
                    <a:p>
                      <a:r>
                        <a:rPr lang="en-US" sz="1600" b="1" i="1" dirty="0" smtClean="0"/>
                        <a:t>Positive: Interest</a:t>
                      </a:r>
                      <a:r>
                        <a:rPr lang="en-US" sz="1600" b="1" i="1" baseline="0" dirty="0" smtClean="0"/>
                        <a:t> &amp; e</a:t>
                      </a:r>
                      <a:r>
                        <a:rPr lang="en-US" sz="1600" b="1" i="1" dirty="0" smtClean="0"/>
                        <a:t>xcitement</a:t>
                      </a:r>
                      <a:br>
                        <a:rPr lang="en-US" sz="1600" b="1" i="1" dirty="0" smtClean="0"/>
                      </a:br>
                      <a:r>
                        <a:rPr lang="en-US" sz="1600" b="0" i="0" dirty="0" smtClean="0"/>
                        <a:t>Interest</a:t>
                      </a:r>
                      <a:r>
                        <a:rPr lang="en-US" sz="1600" b="0" i="0" baseline="0" dirty="0" smtClean="0"/>
                        <a:t> is increasing / people are awaiting results /excitement and feeling of importance of fundamental science / Turnaround after crisis</a:t>
                      </a:r>
                      <a:endParaRPr lang="en-US" sz="1600" b="1" i="1" dirty="0" smtClean="0"/>
                    </a:p>
                  </a:txBody>
                  <a:tcPr/>
                </a:tc>
                <a:tc>
                  <a:txBody>
                    <a:bodyPr/>
                    <a:lstStyle/>
                    <a:p>
                      <a:r>
                        <a:rPr lang="en-US" sz="1600" dirty="0" smtClean="0"/>
                        <a:t>21 %</a:t>
                      </a:r>
                      <a:endParaRPr lang="en-US" sz="1600" dirty="0"/>
                    </a:p>
                  </a:txBody>
                  <a:tcPr/>
                </a:tc>
              </a:tr>
              <a:tr h="270124">
                <a:tc>
                  <a:txBody>
                    <a:bodyPr/>
                    <a:lstStyle/>
                    <a:p>
                      <a:r>
                        <a:rPr lang="en-US" sz="1600" dirty="0" smtClean="0"/>
                        <a:t>3</a:t>
                      </a:r>
                    </a:p>
                  </a:txBody>
                  <a:tcPr/>
                </a:tc>
                <a:tc>
                  <a:txBody>
                    <a:bodyPr/>
                    <a:lstStyle/>
                    <a:p>
                      <a:r>
                        <a:rPr lang="en-US" sz="1600" b="1" i="1" dirty="0" smtClean="0"/>
                        <a:t>Positive:</a:t>
                      </a:r>
                      <a:r>
                        <a:rPr lang="en-US" sz="1600" b="1" i="1" baseline="0" dirty="0" smtClean="0"/>
                        <a:t> </a:t>
                      </a:r>
                      <a:r>
                        <a:rPr lang="en-US" sz="1600" b="1" i="1" dirty="0" smtClean="0"/>
                        <a:t>Uniqueness </a:t>
                      </a:r>
                      <a:r>
                        <a:rPr lang="en-US" sz="1600" b="1" i="1" baseline="0" dirty="0" smtClean="0"/>
                        <a:t/>
                      </a:r>
                      <a:br>
                        <a:rPr lang="en-US" sz="1600" b="1" i="1" baseline="0" dirty="0" smtClean="0"/>
                      </a:br>
                      <a:r>
                        <a:rPr lang="en-US" sz="1600" dirty="0" smtClean="0"/>
                        <a:t>Example</a:t>
                      </a:r>
                      <a:r>
                        <a:rPr lang="en-US" sz="1600" baseline="0" dirty="0" smtClean="0"/>
                        <a:t> of successful European cooperation / international scientist community / magic / </a:t>
                      </a:r>
                      <a:endParaRPr lang="en-US" sz="1600" dirty="0" smtClean="0"/>
                    </a:p>
                  </a:txBody>
                  <a:tcPr/>
                </a:tc>
                <a:tc>
                  <a:txBody>
                    <a:bodyPr/>
                    <a:lstStyle/>
                    <a:p>
                      <a:r>
                        <a:rPr lang="en-US" sz="1600" dirty="0" smtClean="0"/>
                        <a:t>11 %</a:t>
                      </a:r>
                      <a:endParaRPr lang="en-US" sz="1600" dirty="0"/>
                    </a:p>
                  </a:txBody>
                  <a:tcPr/>
                </a:tc>
              </a:tr>
              <a:tr h="270124">
                <a:tc>
                  <a:txBody>
                    <a:bodyPr/>
                    <a:lstStyle/>
                    <a:p>
                      <a:endParaRPr lang="en-US" sz="1600" dirty="0" smtClean="0"/>
                    </a:p>
                  </a:txBody>
                  <a:tcPr/>
                </a:tc>
                <a:tc>
                  <a:txBody>
                    <a:bodyPr/>
                    <a:lstStyle/>
                    <a:p>
                      <a:r>
                        <a:rPr lang="en-US" sz="1600" b="1" i="1" dirty="0" smtClean="0"/>
                        <a:t>Negative: Perceptions</a:t>
                      </a:r>
                      <a:r>
                        <a:rPr lang="en-US" sz="1600" b="1" i="1" baseline="0" dirty="0" smtClean="0"/>
                        <a:t> &amp; threats</a:t>
                      </a:r>
                      <a:br>
                        <a:rPr lang="en-US" sz="1600" b="1" i="1" baseline="0" dirty="0" smtClean="0"/>
                      </a:br>
                      <a:r>
                        <a:rPr lang="en-US" sz="1600" b="0" i="0" baseline="0" dirty="0" smtClean="0"/>
                        <a:t>Difficult to explain / expensive / “nuclear” in the name” / game park for scientists / relative low knowledge levels / fear about what we do</a:t>
                      </a:r>
                      <a:endParaRPr lang="en-US" sz="1600" b="1" i="1" dirty="0" smtClean="0"/>
                    </a:p>
                  </a:txBody>
                  <a:tcPr/>
                </a:tc>
                <a:tc>
                  <a:txBody>
                    <a:bodyPr/>
                    <a:lstStyle/>
                    <a:p>
                      <a:r>
                        <a:rPr lang="en-US" sz="1600" dirty="0" smtClean="0"/>
                        <a:t>32 %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806839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45</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07123222"/>
              </p:ext>
            </p:extLst>
          </p:nvPr>
        </p:nvGraphicFramePr>
        <p:xfrm>
          <a:off x="611562" y="92175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chemeClr val="accent4">
                        <a:lumMod val="20000"/>
                        <a:lumOff val="80000"/>
                      </a:schemeClr>
                    </a:solidFill>
                  </a:tcPr>
                </a:tc>
                <a:tc>
                  <a:txBody>
                    <a:bodyPr/>
                    <a:lstStyle/>
                    <a:p>
                      <a:r>
                        <a:rPr lang="en-US" dirty="0" err="1" smtClean="0"/>
                        <a:t>CounDel</a:t>
                      </a:r>
                      <a:endParaRPr lang="en-US" dirty="0"/>
                    </a:p>
                  </a:txBody>
                  <a:tcPr>
                    <a:solidFill>
                      <a:schemeClr val="accent5">
                        <a:lumMod val="50000"/>
                      </a:schemeClr>
                    </a:solidFill>
                  </a:tcPr>
                </a:tc>
                <a:tc>
                  <a:txBody>
                    <a:bodyPr/>
                    <a:lstStyle/>
                    <a:p>
                      <a:r>
                        <a:rPr lang="en-US" dirty="0" err="1" smtClean="0"/>
                        <a:t>NetWork</a:t>
                      </a:r>
                      <a:endParaRPr lang="en-US" dirty="0"/>
                    </a:p>
                  </a:txBody>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288626">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chemeClr val="accent4">
                        <a:lumMod val="20000"/>
                        <a:lumOff val="80000"/>
                      </a:schemeClr>
                    </a:solidFill>
                  </a:tcPr>
                </a:tc>
                <a:tc>
                  <a:txBody>
                    <a:bodyPr/>
                    <a:lstStyle/>
                    <a:p>
                      <a:r>
                        <a:rPr lang="en-US" sz="2000" dirty="0" smtClean="0"/>
                        <a:t>4.58</a:t>
                      </a:r>
                      <a:endParaRPr lang="en-US" sz="2000" dirty="0"/>
                    </a:p>
                  </a:txBody>
                  <a:tcPr>
                    <a:solidFill>
                      <a:schemeClr val="accent5">
                        <a:lumMod val="50000"/>
                      </a:schemeClr>
                    </a:solidFill>
                  </a:tcPr>
                </a:tc>
                <a:tc>
                  <a:txBody>
                    <a:bodyPr/>
                    <a:lstStyle/>
                    <a:p>
                      <a:r>
                        <a:rPr lang="en-US" sz="2000" baseline="0" dirty="0" smtClean="0"/>
                        <a:t>4.64 </a:t>
                      </a:r>
                      <a:endParaRPr lang="en-US" sz="2000" dirty="0"/>
                    </a:p>
                  </a:txBody>
                  <a:tcPr/>
                </a:tc>
                <a:tc>
                  <a:txBody>
                    <a:bodyPr/>
                    <a:lstStyle/>
                    <a:p>
                      <a:r>
                        <a:rPr lang="en-US" sz="2000" dirty="0" smtClean="0"/>
                        <a:t>4.29</a:t>
                      </a:r>
                      <a:endParaRPr lang="en-US" sz="2000" dirty="0"/>
                    </a:p>
                  </a:txBody>
                  <a:tcPr/>
                </a:tc>
                <a:tc>
                  <a:txBody>
                    <a:bodyPr/>
                    <a:lstStyle/>
                    <a:p>
                      <a:r>
                        <a:rPr lang="en-US" sz="2000" dirty="0" smtClean="0"/>
                        <a:t>4.33</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chemeClr val="accent4">
                        <a:lumMod val="20000"/>
                        <a:lumOff val="80000"/>
                      </a:schemeClr>
                    </a:solidFill>
                  </a:tcPr>
                </a:tc>
                <a:tc>
                  <a:txBody>
                    <a:bodyPr/>
                    <a:lstStyle/>
                    <a:p>
                      <a:r>
                        <a:rPr lang="en-US" sz="1200" dirty="0" smtClean="0"/>
                        <a:t>n=6</a:t>
                      </a:r>
                      <a:endParaRPr lang="en-US" sz="1200" dirty="0"/>
                    </a:p>
                  </a:txBody>
                  <a:tcPr>
                    <a:solidFill>
                      <a:schemeClr val="accent5">
                        <a:lumMod val="50000"/>
                      </a:schemeClr>
                    </a:solidFill>
                  </a:tcPr>
                </a:tc>
                <a:tc>
                  <a:txBody>
                    <a:bodyPr/>
                    <a:lstStyle/>
                    <a:p>
                      <a:r>
                        <a:rPr lang="en-US" sz="1200" dirty="0" smtClean="0"/>
                        <a:t>n=11</a:t>
                      </a:r>
                      <a:endParaRPr lang="en-US" sz="1200" dirty="0"/>
                    </a:p>
                  </a:txBody>
                  <a:tcPr/>
                </a:tc>
                <a:tc>
                  <a:txBody>
                    <a:bodyPr/>
                    <a:lstStyle/>
                    <a:p>
                      <a:r>
                        <a:rPr lang="en-US" sz="1200" dirty="0" smtClean="0"/>
                        <a:t>n=7 / 1 </a:t>
                      </a:r>
                      <a:r>
                        <a:rPr lang="en-US" sz="1200" dirty="0" err="1" smtClean="0"/>
                        <a:t>na</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2175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18137792"/>
              </p:ext>
            </p:extLst>
          </p:nvPr>
        </p:nvGraphicFramePr>
        <p:xfrm>
          <a:off x="850547" y="3178770"/>
          <a:ext cx="7177837" cy="313455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baseline="0" dirty="0" smtClean="0"/>
                        <a:t>Reputational aspects – </a:t>
                      </a:r>
                      <a:r>
                        <a:rPr lang="en-US" baseline="0" dirty="0" smtClean="0">
                          <a:solidFill>
                            <a:schemeClr val="accent5">
                              <a:lumMod val="50000"/>
                            </a:schemeClr>
                          </a:solidFill>
                        </a:rPr>
                        <a:t>Council Delegates </a:t>
                      </a:r>
                      <a:r>
                        <a:rPr lang="en-US" baseline="0" dirty="0" smtClean="0"/>
                        <a:t>– total mentions: 17</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dirty="0" smtClean="0"/>
                        <a:t>Positive: Performance</a:t>
                      </a:r>
                      <a:br>
                        <a:rPr lang="en-US" sz="1600" b="1" i="1" dirty="0" smtClean="0"/>
                      </a:br>
                      <a:r>
                        <a:rPr lang="en-US" sz="1600" b="0" i="0" baseline="0" dirty="0" smtClean="0"/>
                        <a:t>Scientific output / leading research / paid off investments / biggest machine in the world / frontline laboratories / fixed the problems</a:t>
                      </a:r>
                      <a:endParaRPr lang="en-US" sz="1600" b="1" i="1" dirty="0" smtClean="0"/>
                    </a:p>
                  </a:txBody>
                  <a:tcPr/>
                </a:tc>
                <a:tc>
                  <a:txBody>
                    <a:bodyPr/>
                    <a:lstStyle/>
                    <a:p>
                      <a:r>
                        <a:rPr lang="en-US" sz="1600" dirty="0" smtClean="0"/>
                        <a:t>41 %</a:t>
                      </a:r>
                      <a:endParaRPr lang="en-US" sz="1600" dirty="0"/>
                    </a:p>
                  </a:txBody>
                  <a:tcPr/>
                </a:tc>
              </a:tr>
              <a:tr h="270124">
                <a:tc>
                  <a:txBody>
                    <a:bodyPr/>
                    <a:lstStyle/>
                    <a:p>
                      <a:r>
                        <a:rPr lang="en-US" sz="1600" dirty="0" smtClean="0"/>
                        <a:t>2</a:t>
                      </a:r>
                    </a:p>
                  </a:txBody>
                  <a:tcPr/>
                </a:tc>
                <a:tc>
                  <a:txBody>
                    <a:bodyPr/>
                    <a:lstStyle/>
                    <a:p>
                      <a:r>
                        <a:rPr lang="en-US" sz="1600" b="1" i="1" dirty="0" smtClean="0"/>
                        <a:t>Positive: Management &amp; </a:t>
                      </a:r>
                      <a:r>
                        <a:rPr lang="en-US" sz="1600" b="1" i="1" dirty="0" err="1" smtClean="0"/>
                        <a:t>organisation</a:t>
                      </a:r>
                      <a:r>
                        <a:rPr lang="en-US" sz="1600" b="1" i="1" dirty="0" smtClean="0"/>
                        <a:t/>
                      </a:r>
                      <a:br>
                        <a:rPr lang="en-US" sz="1600" b="1" i="1" dirty="0" smtClean="0"/>
                      </a:br>
                      <a:r>
                        <a:rPr lang="en-US" sz="1600" b="0" i="0" dirty="0" smtClean="0"/>
                        <a:t>Transparent</a:t>
                      </a:r>
                      <a:r>
                        <a:rPr lang="en-US" sz="1600" b="0" i="0" baseline="0" dirty="0" smtClean="0"/>
                        <a:t> international management / Positive reaction to financial crisis / CERN´s scientific staff / high expertise / intergovernmental </a:t>
                      </a:r>
                      <a:r>
                        <a:rPr lang="en-US" sz="1600" b="0" i="0" baseline="0" dirty="0" err="1" smtClean="0"/>
                        <a:t>organisation</a:t>
                      </a:r>
                      <a:r>
                        <a:rPr lang="en-US" sz="1600" b="0" i="0" baseline="0" dirty="0" smtClean="0"/>
                        <a:t> (better than UN/less bureaucratic)</a:t>
                      </a:r>
                      <a:endParaRPr lang="en-US" sz="1600" b="1" i="1" dirty="0" smtClean="0"/>
                    </a:p>
                  </a:txBody>
                  <a:tcPr/>
                </a:tc>
                <a:tc>
                  <a:txBody>
                    <a:bodyPr/>
                    <a:lstStyle/>
                    <a:p>
                      <a:r>
                        <a:rPr lang="en-US" sz="1600" dirty="0" smtClean="0"/>
                        <a:t>35 %</a:t>
                      </a:r>
                      <a:endParaRPr lang="en-US" sz="1600" dirty="0"/>
                    </a:p>
                  </a:txBody>
                  <a:tcPr/>
                </a:tc>
              </a:tr>
              <a:tr h="270124">
                <a:tc>
                  <a:txBody>
                    <a:bodyPr/>
                    <a:lstStyle/>
                    <a:p>
                      <a:r>
                        <a:rPr lang="en-US" sz="1600" dirty="0" smtClean="0"/>
                        <a:t>3</a:t>
                      </a:r>
                    </a:p>
                  </a:txBody>
                  <a:tcPr/>
                </a:tc>
                <a:tc>
                  <a:txBody>
                    <a:bodyPr/>
                    <a:lstStyle/>
                    <a:p>
                      <a:r>
                        <a:rPr lang="en-US" sz="1600" b="1" i="1" dirty="0" smtClean="0"/>
                        <a:t>Single</a:t>
                      </a:r>
                      <a:r>
                        <a:rPr lang="en-US" sz="1600" b="1" i="1" baseline="0" dirty="0" smtClean="0"/>
                        <a:t> mentions</a:t>
                      </a:r>
                      <a:br>
                        <a:rPr lang="en-US" sz="1600" b="1" i="1" baseline="0" dirty="0" smtClean="0"/>
                      </a:br>
                      <a:r>
                        <a:rPr lang="en-US" sz="1600" b="0" i="0" baseline="0" dirty="0" smtClean="0"/>
                        <a:t>Difficult to explain / dependent on headlines (good or bad) / high technology / Basic science=good for everybody</a:t>
                      </a:r>
                      <a:endParaRPr lang="en-US" sz="1600" b="1" i="1" dirty="0" smtClean="0"/>
                    </a:p>
                  </a:txBody>
                  <a:tcPr/>
                </a:tc>
                <a:tc>
                  <a:txBody>
                    <a:bodyPr/>
                    <a:lstStyle/>
                    <a:p>
                      <a:r>
                        <a:rPr lang="en-US" sz="1600" dirty="0" smtClean="0"/>
                        <a:t>24 %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518108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46</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88981299"/>
              </p:ext>
            </p:extLst>
          </p:nvPr>
        </p:nvGraphicFramePr>
        <p:xfrm>
          <a:off x="611562" y="93309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chemeClr val="accent4">
                        <a:lumMod val="20000"/>
                        <a:lumOff val="80000"/>
                      </a:schemeClr>
                    </a:solidFill>
                  </a:tcPr>
                </a:tc>
                <a:tc>
                  <a:txBody>
                    <a:bodyPr/>
                    <a:lstStyle/>
                    <a:p>
                      <a:r>
                        <a:rPr lang="en-US" dirty="0" err="1" smtClean="0"/>
                        <a:t>CounDel</a:t>
                      </a:r>
                      <a:endParaRPr lang="en-US" dirty="0"/>
                    </a:p>
                  </a:txBody>
                  <a:tcPr>
                    <a:solidFill>
                      <a:schemeClr val="accent4">
                        <a:lumMod val="20000"/>
                        <a:lumOff val="80000"/>
                      </a:schemeClr>
                    </a:solidFill>
                  </a:tcPr>
                </a:tc>
                <a:tc>
                  <a:txBody>
                    <a:bodyPr/>
                    <a:lstStyle/>
                    <a:p>
                      <a:r>
                        <a:rPr lang="en-US" dirty="0" err="1" smtClean="0"/>
                        <a:t>NetWork</a:t>
                      </a:r>
                      <a:endParaRPr lang="en-US" dirty="0"/>
                    </a:p>
                  </a:txBody>
                  <a:tcPr>
                    <a:solidFill>
                      <a:schemeClr val="accent5">
                        <a:lumMod val="50000"/>
                      </a:schemeClr>
                    </a:solidFill>
                  </a:tcPr>
                </a:tc>
                <a:tc>
                  <a:txBody>
                    <a:bodyPr/>
                    <a:lstStyle/>
                    <a:p>
                      <a:r>
                        <a:rPr lang="en-US" dirty="0" err="1" smtClean="0"/>
                        <a:t>InterMed</a:t>
                      </a:r>
                      <a:endParaRPr lang="en-US" dirty="0"/>
                    </a:p>
                  </a:txBody>
                  <a:tcPr/>
                </a:tc>
                <a:tc>
                  <a:txBody>
                    <a:bodyPr/>
                    <a:lstStyle/>
                    <a:p>
                      <a:r>
                        <a:rPr lang="en-US" dirty="0" err="1" smtClean="0"/>
                        <a:t>Neighbours</a:t>
                      </a:r>
                      <a:endParaRPr lang="en-US" dirty="0"/>
                    </a:p>
                  </a:txBody>
                  <a:tcPr/>
                </a:tc>
              </a:tr>
              <a:tr h="170407">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chemeClr val="accent4">
                        <a:lumMod val="20000"/>
                        <a:lumOff val="80000"/>
                      </a:schemeClr>
                    </a:solidFill>
                  </a:tcPr>
                </a:tc>
                <a:tc>
                  <a:txBody>
                    <a:bodyPr/>
                    <a:lstStyle/>
                    <a:p>
                      <a:r>
                        <a:rPr lang="en-US" sz="2000" dirty="0" smtClean="0"/>
                        <a:t>4.58</a:t>
                      </a:r>
                      <a:endParaRPr lang="en-US" sz="2000" dirty="0"/>
                    </a:p>
                  </a:txBody>
                  <a:tcPr>
                    <a:solidFill>
                      <a:schemeClr val="accent4">
                        <a:lumMod val="20000"/>
                        <a:lumOff val="80000"/>
                      </a:schemeClr>
                    </a:solidFill>
                  </a:tcPr>
                </a:tc>
                <a:tc>
                  <a:txBody>
                    <a:bodyPr/>
                    <a:lstStyle/>
                    <a:p>
                      <a:r>
                        <a:rPr lang="en-US" sz="2000" baseline="0" dirty="0" smtClean="0"/>
                        <a:t>4.64 </a:t>
                      </a:r>
                      <a:endParaRPr lang="en-US" sz="2000" dirty="0"/>
                    </a:p>
                  </a:txBody>
                  <a:tcPr>
                    <a:solidFill>
                      <a:schemeClr val="accent5">
                        <a:lumMod val="50000"/>
                      </a:schemeClr>
                    </a:solidFill>
                  </a:tcPr>
                </a:tc>
                <a:tc>
                  <a:txBody>
                    <a:bodyPr/>
                    <a:lstStyle/>
                    <a:p>
                      <a:r>
                        <a:rPr lang="en-US" sz="2000" dirty="0" smtClean="0"/>
                        <a:t>4.29</a:t>
                      </a:r>
                      <a:endParaRPr lang="en-US" sz="2000" dirty="0"/>
                    </a:p>
                  </a:txBody>
                  <a:tcPr/>
                </a:tc>
                <a:tc>
                  <a:txBody>
                    <a:bodyPr/>
                    <a:lstStyle/>
                    <a:p>
                      <a:r>
                        <a:rPr lang="en-US" sz="2000" dirty="0" smtClean="0"/>
                        <a:t>4.33</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chemeClr val="accent4">
                        <a:lumMod val="20000"/>
                        <a:lumOff val="80000"/>
                      </a:schemeClr>
                    </a:solidFill>
                  </a:tcPr>
                </a:tc>
                <a:tc>
                  <a:txBody>
                    <a:bodyPr/>
                    <a:lstStyle/>
                    <a:p>
                      <a:r>
                        <a:rPr lang="en-US" sz="1200" dirty="0" smtClean="0"/>
                        <a:t>n=6</a:t>
                      </a:r>
                      <a:endParaRPr lang="en-US" sz="1200" dirty="0"/>
                    </a:p>
                  </a:txBody>
                  <a:tcPr>
                    <a:solidFill>
                      <a:schemeClr val="accent4">
                        <a:lumMod val="20000"/>
                        <a:lumOff val="80000"/>
                      </a:schemeClr>
                    </a:solidFill>
                  </a:tcPr>
                </a:tc>
                <a:tc>
                  <a:txBody>
                    <a:bodyPr/>
                    <a:lstStyle/>
                    <a:p>
                      <a:r>
                        <a:rPr lang="en-US" sz="1200" dirty="0" smtClean="0"/>
                        <a:t>n=11</a:t>
                      </a:r>
                      <a:endParaRPr lang="en-US" sz="1200" dirty="0"/>
                    </a:p>
                  </a:txBody>
                  <a:tcPr>
                    <a:solidFill>
                      <a:schemeClr val="accent5">
                        <a:lumMod val="50000"/>
                      </a:schemeClr>
                    </a:solidFill>
                  </a:tcPr>
                </a:tc>
                <a:tc>
                  <a:txBody>
                    <a:bodyPr/>
                    <a:lstStyle/>
                    <a:p>
                      <a:r>
                        <a:rPr lang="en-US" sz="1200" dirty="0" smtClean="0"/>
                        <a:t>n=7 / 1 </a:t>
                      </a:r>
                      <a:r>
                        <a:rPr lang="en-US" sz="1200" dirty="0" err="1" smtClean="0"/>
                        <a:t>na</a:t>
                      </a:r>
                      <a:endParaRPr lang="en-US" sz="1200" dirty="0"/>
                    </a:p>
                  </a:txBody>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3309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89008612"/>
              </p:ext>
            </p:extLst>
          </p:nvPr>
        </p:nvGraphicFramePr>
        <p:xfrm>
          <a:off x="850547" y="3190110"/>
          <a:ext cx="7177837" cy="362223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baseline="0" dirty="0" smtClean="0"/>
                        <a:t>Reputational aspects – </a:t>
                      </a:r>
                      <a:r>
                        <a:rPr lang="en-US" baseline="0" dirty="0" smtClean="0">
                          <a:solidFill>
                            <a:schemeClr val="accent5">
                              <a:lumMod val="50000"/>
                            </a:schemeClr>
                          </a:solidFill>
                        </a:rPr>
                        <a:t>Information Network </a:t>
                      </a:r>
                      <a:r>
                        <a:rPr lang="en-US" baseline="0" dirty="0" smtClean="0"/>
                        <a:t>– total mentions: 22</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dirty="0" smtClean="0"/>
                        <a:t>Positive: Interest</a:t>
                      </a:r>
                      <a:r>
                        <a:rPr lang="en-US" sz="1600" b="1" i="1" baseline="0" dirty="0" smtClean="0"/>
                        <a:t> &amp; Understanding</a:t>
                      </a:r>
                      <a:r>
                        <a:rPr lang="en-US" sz="1600" b="1" i="1" dirty="0" smtClean="0"/>
                        <a:t/>
                      </a:r>
                      <a:br>
                        <a:rPr lang="en-US" sz="1600" b="1" i="1" dirty="0" smtClean="0"/>
                      </a:br>
                      <a:r>
                        <a:rPr lang="en-US" sz="1600" b="0" i="0" baseline="0" dirty="0" smtClean="0"/>
                        <a:t>(Nearly) always positive media coverage / curiosity about what is going on / cool stuff / world´s interest / exciting times of discovery / </a:t>
                      </a:r>
                      <a:r>
                        <a:rPr lang="en-US" sz="1600" b="0" i="0" baseline="0" dirty="0" err="1" smtClean="0"/>
                        <a:t>interst</a:t>
                      </a:r>
                      <a:r>
                        <a:rPr lang="en-US" sz="1600" b="0" i="0" baseline="0" dirty="0" smtClean="0"/>
                        <a:t> in “infinite small” and “infinite large” / fascination through 2.0 social media / good scientific results</a:t>
                      </a:r>
                      <a:endParaRPr lang="en-US" sz="1600" b="1" i="1" dirty="0" smtClean="0"/>
                    </a:p>
                  </a:txBody>
                  <a:tcPr/>
                </a:tc>
                <a:tc>
                  <a:txBody>
                    <a:bodyPr/>
                    <a:lstStyle/>
                    <a:p>
                      <a:r>
                        <a:rPr lang="en-US" sz="1600" dirty="0" smtClean="0"/>
                        <a:t>45 %</a:t>
                      </a:r>
                      <a:endParaRPr lang="en-US" sz="1600" dirty="0"/>
                    </a:p>
                  </a:txBody>
                  <a:tcPr/>
                </a:tc>
              </a:tr>
              <a:tr h="270124">
                <a:tc>
                  <a:txBody>
                    <a:bodyPr/>
                    <a:lstStyle/>
                    <a:p>
                      <a:r>
                        <a:rPr lang="en-US" sz="1600" dirty="0" smtClean="0"/>
                        <a:t>2</a:t>
                      </a:r>
                    </a:p>
                  </a:txBody>
                  <a:tcPr/>
                </a:tc>
                <a:tc>
                  <a:txBody>
                    <a:bodyPr/>
                    <a:lstStyle/>
                    <a:p>
                      <a:r>
                        <a:rPr lang="en-US" sz="1600" b="1" i="1" dirty="0" smtClean="0"/>
                        <a:t>Positive: Performance</a:t>
                      </a:r>
                      <a:br>
                        <a:rPr lang="en-US" sz="1600" b="1" i="1" dirty="0" smtClean="0"/>
                      </a:br>
                      <a:r>
                        <a:rPr lang="en-US" sz="1600" b="0" i="0" dirty="0" smtClean="0"/>
                        <a:t>LHC</a:t>
                      </a:r>
                      <a:r>
                        <a:rPr lang="en-US" sz="1600" b="0" i="0" baseline="0" dirty="0" smtClean="0"/>
                        <a:t> recovery / 1</a:t>
                      </a:r>
                      <a:r>
                        <a:rPr lang="en-US" sz="1600" b="0" i="0" baseline="30000" dirty="0" smtClean="0"/>
                        <a:t>st</a:t>
                      </a:r>
                      <a:r>
                        <a:rPr lang="en-US" sz="1600" b="0" i="0" baseline="0" dirty="0" smtClean="0"/>
                        <a:t> beam event / cutting edge R &amp; D / paradigm of world lab / 50 y of scientific excellence / tradition of transparency, tolerance, cooperation, creativity since cold war / </a:t>
                      </a:r>
                      <a:endParaRPr lang="en-US" sz="1600" b="1" i="1" dirty="0" smtClean="0"/>
                    </a:p>
                  </a:txBody>
                  <a:tcPr/>
                </a:tc>
                <a:tc>
                  <a:txBody>
                    <a:bodyPr/>
                    <a:lstStyle/>
                    <a:p>
                      <a:r>
                        <a:rPr lang="en-US" sz="1600" dirty="0" smtClean="0"/>
                        <a:t> 41 %</a:t>
                      </a:r>
                      <a:endParaRPr lang="en-US" sz="1600" dirty="0"/>
                    </a:p>
                  </a:txBody>
                  <a:tcPr/>
                </a:tc>
              </a:tr>
              <a:tr h="270124">
                <a:tc>
                  <a:txBody>
                    <a:bodyPr/>
                    <a:lstStyle/>
                    <a:p>
                      <a:r>
                        <a:rPr lang="en-US" sz="1600" dirty="0" smtClean="0"/>
                        <a:t>3</a:t>
                      </a:r>
                    </a:p>
                  </a:txBody>
                  <a:tcPr/>
                </a:tc>
                <a:tc>
                  <a:txBody>
                    <a:bodyPr/>
                    <a:lstStyle/>
                    <a:p>
                      <a:r>
                        <a:rPr lang="en-US" sz="1600" b="1" i="1" dirty="0" smtClean="0"/>
                        <a:t>Single</a:t>
                      </a:r>
                      <a:r>
                        <a:rPr lang="en-US" sz="1600" b="1" i="1" baseline="0" dirty="0" smtClean="0"/>
                        <a:t> mentions</a:t>
                      </a:r>
                      <a:br>
                        <a:rPr lang="en-US" sz="1600" b="1" i="1" baseline="0" dirty="0" smtClean="0"/>
                      </a:br>
                      <a:r>
                        <a:rPr lang="en-US" sz="1600" b="0" i="0" baseline="0" dirty="0" smtClean="0"/>
                        <a:t>Fundamental science / people think it is too expensive / students rate visits high / no secrets (military)</a:t>
                      </a:r>
                      <a:endParaRPr lang="en-US" sz="1600" b="1" i="1" dirty="0" smtClean="0"/>
                    </a:p>
                  </a:txBody>
                  <a:tcPr/>
                </a:tc>
                <a:tc>
                  <a:txBody>
                    <a:bodyPr/>
                    <a:lstStyle/>
                    <a:p>
                      <a:r>
                        <a:rPr lang="en-US" sz="1600" dirty="0" smtClean="0"/>
                        <a:t>14 %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872340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47</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86353561"/>
              </p:ext>
            </p:extLst>
          </p:nvPr>
        </p:nvGraphicFramePr>
        <p:xfrm>
          <a:off x="611562" y="93309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chemeClr val="accent4">
                        <a:lumMod val="20000"/>
                        <a:lumOff val="80000"/>
                      </a:schemeClr>
                    </a:solidFill>
                  </a:tcPr>
                </a:tc>
                <a:tc>
                  <a:txBody>
                    <a:bodyPr/>
                    <a:lstStyle/>
                    <a:p>
                      <a:r>
                        <a:rPr lang="en-US" dirty="0" err="1" smtClean="0"/>
                        <a:t>CounDel</a:t>
                      </a:r>
                      <a:endParaRPr lang="en-US" dirty="0"/>
                    </a:p>
                  </a:txBody>
                  <a:tcPr>
                    <a:solidFill>
                      <a:schemeClr val="accent4">
                        <a:lumMod val="20000"/>
                        <a:lumOff val="80000"/>
                      </a:schemeClr>
                    </a:solidFill>
                  </a:tcPr>
                </a:tc>
                <a:tc>
                  <a:txBody>
                    <a:bodyPr/>
                    <a:lstStyle/>
                    <a:p>
                      <a:r>
                        <a:rPr lang="en-US" dirty="0" err="1" smtClean="0"/>
                        <a:t>NetWork</a:t>
                      </a:r>
                      <a:endParaRPr lang="en-US" dirty="0"/>
                    </a:p>
                  </a:txBody>
                  <a:tcPr>
                    <a:solidFill>
                      <a:schemeClr val="accent4">
                        <a:lumMod val="20000"/>
                        <a:lumOff val="80000"/>
                      </a:schemeClr>
                    </a:solidFill>
                  </a:tcPr>
                </a:tc>
                <a:tc>
                  <a:txBody>
                    <a:bodyPr/>
                    <a:lstStyle/>
                    <a:p>
                      <a:r>
                        <a:rPr lang="en-US" dirty="0" err="1" smtClean="0"/>
                        <a:t>InterMed</a:t>
                      </a:r>
                      <a:endParaRPr lang="en-US" dirty="0"/>
                    </a:p>
                  </a:txBody>
                  <a:tcPr>
                    <a:solidFill>
                      <a:schemeClr val="accent5">
                        <a:lumMod val="50000"/>
                      </a:schemeClr>
                    </a:solidFill>
                  </a:tcPr>
                </a:tc>
                <a:tc>
                  <a:txBody>
                    <a:bodyPr/>
                    <a:lstStyle/>
                    <a:p>
                      <a:r>
                        <a:rPr lang="en-US" dirty="0" err="1" smtClean="0"/>
                        <a:t>Neighbours</a:t>
                      </a:r>
                      <a:endParaRPr lang="en-US" dirty="0"/>
                    </a:p>
                  </a:txBody>
                  <a:tcPr/>
                </a:tc>
              </a:tr>
              <a:tr h="170407">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chemeClr val="accent4">
                        <a:lumMod val="20000"/>
                        <a:lumOff val="80000"/>
                      </a:schemeClr>
                    </a:solidFill>
                  </a:tcPr>
                </a:tc>
                <a:tc>
                  <a:txBody>
                    <a:bodyPr/>
                    <a:lstStyle/>
                    <a:p>
                      <a:r>
                        <a:rPr lang="en-US" sz="2000" dirty="0" smtClean="0"/>
                        <a:t>4.58</a:t>
                      </a:r>
                      <a:endParaRPr lang="en-US" sz="2000" dirty="0"/>
                    </a:p>
                  </a:txBody>
                  <a:tcPr>
                    <a:solidFill>
                      <a:schemeClr val="accent4">
                        <a:lumMod val="20000"/>
                        <a:lumOff val="80000"/>
                      </a:schemeClr>
                    </a:solidFill>
                  </a:tcPr>
                </a:tc>
                <a:tc>
                  <a:txBody>
                    <a:bodyPr/>
                    <a:lstStyle/>
                    <a:p>
                      <a:r>
                        <a:rPr lang="en-US" sz="2000" baseline="0" dirty="0" smtClean="0"/>
                        <a:t>4.64 </a:t>
                      </a:r>
                      <a:endParaRPr lang="en-US" sz="2000" dirty="0"/>
                    </a:p>
                  </a:txBody>
                  <a:tcPr>
                    <a:solidFill>
                      <a:schemeClr val="accent4">
                        <a:lumMod val="20000"/>
                        <a:lumOff val="80000"/>
                      </a:schemeClr>
                    </a:solidFill>
                  </a:tcPr>
                </a:tc>
                <a:tc>
                  <a:txBody>
                    <a:bodyPr/>
                    <a:lstStyle/>
                    <a:p>
                      <a:r>
                        <a:rPr lang="en-US" sz="2000" dirty="0" smtClean="0"/>
                        <a:t>4.29</a:t>
                      </a:r>
                      <a:endParaRPr lang="en-US" sz="2000" dirty="0"/>
                    </a:p>
                  </a:txBody>
                  <a:tcPr>
                    <a:solidFill>
                      <a:schemeClr val="accent5">
                        <a:lumMod val="50000"/>
                      </a:schemeClr>
                    </a:solidFill>
                  </a:tcPr>
                </a:tc>
                <a:tc>
                  <a:txBody>
                    <a:bodyPr/>
                    <a:lstStyle/>
                    <a:p>
                      <a:r>
                        <a:rPr lang="en-US" sz="2000" dirty="0" smtClean="0"/>
                        <a:t>4.33</a:t>
                      </a:r>
                      <a:endParaRPr lang="en-US" sz="2000" dirty="0"/>
                    </a:p>
                  </a:txBody>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chemeClr val="accent4">
                        <a:lumMod val="20000"/>
                        <a:lumOff val="80000"/>
                      </a:schemeClr>
                    </a:solidFill>
                  </a:tcPr>
                </a:tc>
                <a:tc>
                  <a:txBody>
                    <a:bodyPr/>
                    <a:lstStyle/>
                    <a:p>
                      <a:r>
                        <a:rPr lang="en-US" sz="1200" dirty="0" smtClean="0"/>
                        <a:t>n=6</a:t>
                      </a:r>
                      <a:endParaRPr lang="en-US" sz="1200" dirty="0"/>
                    </a:p>
                  </a:txBody>
                  <a:tcPr>
                    <a:solidFill>
                      <a:schemeClr val="accent4">
                        <a:lumMod val="20000"/>
                        <a:lumOff val="80000"/>
                      </a:schemeClr>
                    </a:solidFill>
                  </a:tcPr>
                </a:tc>
                <a:tc>
                  <a:txBody>
                    <a:bodyPr/>
                    <a:lstStyle/>
                    <a:p>
                      <a:r>
                        <a:rPr lang="en-US" sz="1200" dirty="0" smtClean="0"/>
                        <a:t>n=11</a:t>
                      </a:r>
                      <a:endParaRPr lang="en-US" sz="1200" dirty="0"/>
                    </a:p>
                  </a:txBody>
                  <a:tcPr>
                    <a:solidFill>
                      <a:schemeClr val="accent4">
                        <a:lumMod val="20000"/>
                        <a:lumOff val="80000"/>
                      </a:schemeClr>
                    </a:solidFill>
                  </a:tcPr>
                </a:tc>
                <a:tc>
                  <a:txBody>
                    <a:bodyPr/>
                    <a:lstStyle/>
                    <a:p>
                      <a:r>
                        <a:rPr lang="en-US" sz="1200" dirty="0" smtClean="0"/>
                        <a:t>n=7 / 1 </a:t>
                      </a:r>
                      <a:r>
                        <a:rPr lang="en-US" sz="1200" dirty="0" err="1" smtClean="0"/>
                        <a:t>na</a:t>
                      </a:r>
                      <a:endParaRPr lang="en-US" sz="1200" dirty="0"/>
                    </a:p>
                  </a:txBody>
                  <a:tcPr>
                    <a:solidFill>
                      <a:schemeClr val="accent5">
                        <a:lumMod val="50000"/>
                      </a:schemeClr>
                    </a:solidFill>
                  </a:tcPr>
                </a:tc>
                <a:tc>
                  <a:txBody>
                    <a:bodyPr/>
                    <a:lstStyle/>
                    <a:p>
                      <a:r>
                        <a:rPr lang="en-US" sz="1200" dirty="0" smtClean="0"/>
                        <a:t>n=</a:t>
                      </a:r>
                      <a:r>
                        <a:rPr lang="en-US" sz="1200" baseline="0" dirty="0" smtClean="0"/>
                        <a:t> 6</a:t>
                      </a:r>
                      <a:endParaRPr lang="en-US" sz="1200" dirty="0"/>
                    </a:p>
                  </a:txBody>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3309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91064051"/>
              </p:ext>
            </p:extLst>
          </p:nvPr>
        </p:nvGraphicFramePr>
        <p:xfrm>
          <a:off x="850547" y="2912476"/>
          <a:ext cx="7177837" cy="395751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baseline="0" dirty="0" smtClean="0"/>
                        <a:t>Reputational aspects – </a:t>
                      </a:r>
                      <a:r>
                        <a:rPr lang="en-US" baseline="0" dirty="0" smtClean="0">
                          <a:solidFill>
                            <a:schemeClr val="accent5">
                              <a:lumMod val="50000"/>
                            </a:schemeClr>
                          </a:solidFill>
                        </a:rPr>
                        <a:t>International Media </a:t>
                      </a:r>
                      <a:r>
                        <a:rPr lang="en-US" baseline="0" dirty="0" smtClean="0"/>
                        <a:t>– total mentions: 20</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dirty="0" smtClean="0"/>
                        <a:t>Positive: Performance</a:t>
                      </a:r>
                      <a:r>
                        <a:rPr lang="en-US" sz="1600" b="0" i="0" baseline="0" dirty="0" smtClean="0"/>
                        <a:t/>
                      </a:r>
                      <a:br>
                        <a:rPr lang="en-US" sz="1600" b="0" i="0" baseline="0" dirty="0" smtClean="0"/>
                      </a:br>
                      <a:r>
                        <a:rPr lang="en-US" sz="1600" b="0" i="0" baseline="0" dirty="0" smtClean="0"/>
                        <a:t>Success of LHC &amp; handling of incident / respect for record breaking scope of research / uniqueness / top end research / www invention</a:t>
                      </a:r>
                      <a:endParaRPr lang="en-US" sz="1600" b="1" i="1" dirty="0" smtClean="0"/>
                    </a:p>
                  </a:txBody>
                  <a:tcPr/>
                </a:tc>
                <a:tc>
                  <a:txBody>
                    <a:bodyPr/>
                    <a:lstStyle/>
                    <a:p>
                      <a:r>
                        <a:rPr lang="en-US" sz="1600" dirty="0" smtClean="0"/>
                        <a:t>35 %</a:t>
                      </a:r>
                      <a:endParaRPr lang="en-US" sz="1600" dirty="0"/>
                    </a:p>
                  </a:txBody>
                  <a:tcPr/>
                </a:tc>
              </a:tr>
              <a:tr h="270124">
                <a:tc>
                  <a:txBody>
                    <a:bodyPr/>
                    <a:lstStyle/>
                    <a:p>
                      <a:r>
                        <a:rPr lang="en-US" sz="1600" dirty="0" smtClean="0"/>
                        <a:t>2</a:t>
                      </a:r>
                    </a:p>
                  </a:txBody>
                  <a:tcPr/>
                </a:tc>
                <a:tc>
                  <a:txBody>
                    <a:bodyPr/>
                    <a:lstStyle/>
                    <a:p>
                      <a:r>
                        <a:rPr lang="en-US" sz="1600" b="1" i="1" baseline="0" dirty="0" smtClean="0"/>
                        <a:t>Positive: Interest &amp; topicality</a:t>
                      </a:r>
                      <a:br>
                        <a:rPr lang="en-US" sz="1600" b="1" i="1" baseline="0" dirty="0" smtClean="0"/>
                      </a:br>
                      <a:r>
                        <a:rPr lang="en-US" sz="1600" b="0" i="0" baseline="0" dirty="0" smtClean="0"/>
                        <a:t>High interest in science in the public domain / the knowledge generated stimulates enthusiasm / exiting research / Dan Brown</a:t>
                      </a:r>
                      <a:endParaRPr lang="en-US" sz="1600" b="1" i="1" dirty="0" smtClean="0"/>
                    </a:p>
                  </a:txBody>
                  <a:tcPr/>
                </a:tc>
                <a:tc>
                  <a:txBody>
                    <a:bodyPr/>
                    <a:lstStyle/>
                    <a:p>
                      <a:r>
                        <a:rPr lang="en-US" sz="1600" dirty="0" smtClean="0"/>
                        <a:t>20</a:t>
                      </a:r>
                      <a:r>
                        <a:rPr lang="en-US" sz="1600" baseline="0" dirty="0" smtClean="0"/>
                        <a:t> %</a:t>
                      </a:r>
                      <a:endParaRPr lang="en-US" sz="1600" dirty="0"/>
                    </a:p>
                  </a:txBody>
                  <a:tcPr/>
                </a:tc>
              </a:tr>
              <a:tr h="270124">
                <a:tc>
                  <a:txBody>
                    <a:bodyPr/>
                    <a:lstStyle/>
                    <a:p>
                      <a:r>
                        <a:rPr lang="en-US" sz="1600" dirty="0" smtClean="0"/>
                        <a:t>3</a:t>
                      </a:r>
                    </a:p>
                  </a:txBody>
                  <a:tcPr/>
                </a:tc>
                <a:tc>
                  <a:txBody>
                    <a:bodyPr/>
                    <a:lstStyle/>
                    <a:p>
                      <a:r>
                        <a:rPr lang="en-US" sz="1600" b="1" i="1" dirty="0" smtClean="0"/>
                        <a:t>Positive: Expectations</a:t>
                      </a:r>
                      <a:br>
                        <a:rPr lang="en-US" sz="1600" b="1" i="1" dirty="0" smtClean="0"/>
                      </a:br>
                      <a:r>
                        <a:rPr lang="en-US" sz="1600" b="0" i="0" dirty="0" smtClean="0"/>
                        <a:t>Dooms day &amp;</a:t>
                      </a:r>
                      <a:r>
                        <a:rPr lang="en-US" sz="1600" b="0" i="0" baseline="0" dirty="0" smtClean="0"/>
                        <a:t> </a:t>
                      </a:r>
                      <a:r>
                        <a:rPr lang="en-US" sz="1600" b="0" i="0" dirty="0" smtClean="0"/>
                        <a:t>black</a:t>
                      </a:r>
                      <a:r>
                        <a:rPr lang="en-US" sz="1600" b="0" i="0" baseline="0" dirty="0" smtClean="0"/>
                        <a:t> holes didn´t appear / place for discoveries &amp; exciting research</a:t>
                      </a:r>
                      <a:endParaRPr lang="en-US" sz="1600" b="1" i="1" dirty="0" smtClean="0"/>
                    </a:p>
                  </a:txBody>
                  <a:tcPr/>
                </a:tc>
                <a:tc>
                  <a:txBody>
                    <a:bodyPr/>
                    <a:lstStyle/>
                    <a:p>
                      <a:r>
                        <a:rPr lang="en-US" sz="1600" dirty="0" smtClean="0"/>
                        <a:t>15</a:t>
                      </a:r>
                      <a:r>
                        <a:rPr lang="en-US" sz="1600" baseline="0" dirty="0" smtClean="0"/>
                        <a:t> </a:t>
                      </a:r>
                      <a:r>
                        <a:rPr lang="en-US" sz="1600" dirty="0" smtClean="0"/>
                        <a:t>%</a:t>
                      </a:r>
                      <a:endParaRPr lang="en-US" sz="1600" dirty="0"/>
                    </a:p>
                  </a:txBody>
                  <a:tcPr/>
                </a:tc>
              </a:tr>
              <a:tr h="270124">
                <a:tc>
                  <a:txBody>
                    <a:bodyPr/>
                    <a:lstStyle/>
                    <a:p>
                      <a:endParaRPr lang="en-US" sz="1600" dirty="0" smtClean="0"/>
                    </a:p>
                  </a:txBody>
                  <a:tcPr/>
                </a:tc>
                <a:tc>
                  <a:txBody>
                    <a:bodyPr/>
                    <a:lstStyle/>
                    <a:p>
                      <a:r>
                        <a:rPr lang="en-US" sz="1600" b="1" i="1" dirty="0" smtClean="0"/>
                        <a:t>Single mentions: Possible</a:t>
                      </a:r>
                      <a:r>
                        <a:rPr lang="en-US" sz="1600" b="1" i="1" baseline="0" dirty="0" smtClean="0"/>
                        <a:t> n</a:t>
                      </a:r>
                      <a:r>
                        <a:rPr lang="en-US" sz="1600" b="1" i="1" dirty="0" smtClean="0"/>
                        <a:t>egative impacts</a:t>
                      </a:r>
                      <a:br>
                        <a:rPr lang="en-US" sz="1600" b="1" i="1" dirty="0" smtClean="0"/>
                      </a:br>
                      <a:r>
                        <a:rPr lang="en-US" sz="1600" b="0" i="0" dirty="0" smtClean="0"/>
                        <a:t>Too expensive -</a:t>
                      </a:r>
                      <a:r>
                        <a:rPr lang="en-US" sz="1600" b="0" i="0" baseline="0" dirty="0" smtClean="0"/>
                        <a:t> </a:t>
                      </a:r>
                      <a:r>
                        <a:rPr lang="en-US" sz="1600" b="0" i="0" dirty="0" smtClean="0"/>
                        <a:t>too little output</a:t>
                      </a:r>
                      <a:r>
                        <a:rPr lang="en-US" sz="1600" b="1" i="1" baseline="0" dirty="0" smtClean="0"/>
                        <a:t> </a:t>
                      </a:r>
                      <a:r>
                        <a:rPr lang="en-US" sz="1600" b="0" i="0" baseline="0" dirty="0" smtClean="0"/>
                        <a:t>/ David King got a lot of coverage / negativity towards science in general and nuclear research / required energy</a:t>
                      </a:r>
                      <a:endParaRPr lang="en-US" sz="1600" b="1" i="1" dirty="0" smtClean="0"/>
                    </a:p>
                  </a:txBody>
                  <a:tcPr/>
                </a:tc>
                <a:tc>
                  <a:txBody>
                    <a:bodyPr/>
                    <a:lstStyle/>
                    <a:p>
                      <a:r>
                        <a:rPr lang="en-US" sz="1600" dirty="0" smtClean="0"/>
                        <a:t>30 %</a:t>
                      </a:r>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664661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48</a:t>
            </a:fld>
            <a:endParaRPr lang="nb-NO"/>
          </a:p>
        </p:txBody>
      </p:sp>
      <p:graphicFrame>
        <p:nvGraphicFramePr>
          <p:cNvPr id="9" name="Table 8"/>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85359794"/>
              </p:ext>
            </p:extLst>
          </p:nvPr>
        </p:nvGraphicFramePr>
        <p:xfrm>
          <a:off x="611562" y="933093"/>
          <a:ext cx="8075238" cy="1615439"/>
        </p:xfrm>
        <a:graphic>
          <a:graphicData uri="http://schemas.openxmlformats.org/drawingml/2006/table">
            <a:tbl>
              <a:tblPr firstRow="1" bandRow="1">
                <a:tableStyleId>{5C22544A-7EE6-4342-B048-85BDC9FD1C3A}</a:tableStyleId>
              </a:tblPr>
              <a:tblGrid>
                <a:gridCol w="1345873"/>
                <a:gridCol w="1345873"/>
                <a:gridCol w="1345873"/>
                <a:gridCol w="1345873"/>
                <a:gridCol w="1345873"/>
                <a:gridCol w="1345873"/>
              </a:tblGrid>
              <a:tr h="421838">
                <a:tc gridSpan="6">
                  <a:txBody>
                    <a:bodyPr/>
                    <a:lstStyle/>
                    <a:p>
                      <a:r>
                        <a:rPr lang="en-US" dirty="0" smtClean="0"/>
                        <a:t>Current international reputation</a:t>
                      </a:r>
                      <a:endParaRPr lang="en-US" baseline="0" dirty="0" smtClean="0"/>
                    </a:p>
                    <a:p>
                      <a:r>
                        <a:rPr lang="en-US" sz="1400" baseline="0" dirty="0" smtClean="0"/>
                        <a:t>5= very positive / 4= positive/ 3= no neutral / 2= negative / 1= very negative</a:t>
                      </a:r>
                      <a:endParaRPr lang="en-US" sz="1400" dirty="0"/>
                    </a:p>
                  </a:txBody>
                  <a:tcPr>
                    <a:solidFill>
                      <a:srgbClr val="31489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70124">
                <a:tc>
                  <a:txBody>
                    <a:bodyPr/>
                    <a:lstStyle/>
                    <a:p>
                      <a:r>
                        <a:rPr lang="en-US" dirty="0" smtClean="0"/>
                        <a:t>Total </a:t>
                      </a:r>
                      <a:endParaRPr lang="en-US" dirty="0"/>
                    </a:p>
                  </a:txBody>
                  <a:tcPr/>
                </a:tc>
                <a:tc>
                  <a:txBody>
                    <a:bodyPr/>
                    <a:lstStyle/>
                    <a:p>
                      <a:r>
                        <a:rPr lang="en-US" dirty="0" err="1" smtClean="0"/>
                        <a:t>ExtDir</a:t>
                      </a:r>
                      <a:endParaRPr lang="en-US" dirty="0"/>
                    </a:p>
                  </a:txBody>
                  <a:tcPr>
                    <a:solidFill>
                      <a:schemeClr val="accent4">
                        <a:lumMod val="20000"/>
                        <a:lumOff val="80000"/>
                      </a:schemeClr>
                    </a:solidFill>
                  </a:tcPr>
                </a:tc>
                <a:tc>
                  <a:txBody>
                    <a:bodyPr/>
                    <a:lstStyle/>
                    <a:p>
                      <a:r>
                        <a:rPr lang="en-US" dirty="0" err="1" smtClean="0"/>
                        <a:t>CounDel</a:t>
                      </a:r>
                      <a:endParaRPr lang="en-US" dirty="0"/>
                    </a:p>
                  </a:txBody>
                  <a:tcPr>
                    <a:solidFill>
                      <a:schemeClr val="accent4">
                        <a:lumMod val="20000"/>
                        <a:lumOff val="80000"/>
                      </a:schemeClr>
                    </a:solidFill>
                  </a:tcPr>
                </a:tc>
                <a:tc>
                  <a:txBody>
                    <a:bodyPr/>
                    <a:lstStyle/>
                    <a:p>
                      <a:r>
                        <a:rPr lang="en-US" dirty="0" err="1" smtClean="0"/>
                        <a:t>NetWork</a:t>
                      </a:r>
                      <a:endParaRPr lang="en-US" dirty="0"/>
                    </a:p>
                  </a:txBody>
                  <a:tcPr>
                    <a:solidFill>
                      <a:schemeClr val="accent4">
                        <a:lumMod val="20000"/>
                        <a:lumOff val="80000"/>
                      </a:schemeClr>
                    </a:solidFill>
                  </a:tcPr>
                </a:tc>
                <a:tc>
                  <a:txBody>
                    <a:bodyPr/>
                    <a:lstStyle/>
                    <a:p>
                      <a:r>
                        <a:rPr lang="en-US" dirty="0" err="1" smtClean="0"/>
                        <a:t>InterMed</a:t>
                      </a:r>
                      <a:endParaRPr lang="en-US" dirty="0"/>
                    </a:p>
                  </a:txBody>
                  <a:tcPr>
                    <a:solidFill>
                      <a:schemeClr val="accent4">
                        <a:lumMod val="20000"/>
                        <a:lumOff val="80000"/>
                      </a:schemeClr>
                    </a:solidFill>
                  </a:tcPr>
                </a:tc>
                <a:tc>
                  <a:txBody>
                    <a:bodyPr/>
                    <a:lstStyle/>
                    <a:p>
                      <a:r>
                        <a:rPr lang="en-US" dirty="0" err="1" smtClean="0"/>
                        <a:t>Neighbours</a:t>
                      </a:r>
                      <a:endParaRPr lang="en-US" dirty="0"/>
                    </a:p>
                  </a:txBody>
                  <a:tcPr>
                    <a:solidFill>
                      <a:schemeClr val="accent5">
                        <a:lumMod val="50000"/>
                      </a:schemeClr>
                    </a:solidFill>
                  </a:tcPr>
                </a:tc>
              </a:tr>
              <a:tr h="170407">
                <a:tc>
                  <a:txBody>
                    <a:bodyPr/>
                    <a:lstStyle/>
                    <a:p>
                      <a:r>
                        <a:rPr lang="en-US" sz="2000" dirty="0" smtClean="0"/>
                        <a:t>4.48</a:t>
                      </a:r>
                      <a:endParaRPr lang="en-US" sz="2000" dirty="0"/>
                    </a:p>
                  </a:txBody>
                  <a:tcPr/>
                </a:tc>
                <a:tc>
                  <a:txBody>
                    <a:bodyPr/>
                    <a:lstStyle/>
                    <a:p>
                      <a:r>
                        <a:rPr lang="en-US" sz="2000" dirty="0" smtClean="0"/>
                        <a:t>4.47</a:t>
                      </a:r>
                      <a:endParaRPr lang="en-US" sz="2000" dirty="0"/>
                    </a:p>
                  </a:txBody>
                  <a:tcPr>
                    <a:solidFill>
                      <a:schemeClr val="accent4">
                        <a:lumMod val="20000"/>
                        <a:lumOff val="80000"/>
                      </a:schemeClr>
                    </a:solidFill>
                  </a:tcPr>
                </a:tc>
                <a:tc>
                  <a:txBody>
                    <a:bodyPr/>
                    <a:lstStyle/>
                    <a:p>
                      <a:r>
                        <a:rPr lang="en-US" sz="2000" dirty="0" smtClean="0"/>
                        <a:t>4.58</a:t>
                      </a:r>
                      <a:endParaRPr lang="en-US" sz="2000" dirty="0"/>
                    </a:p>
                  </a:txBody>
                  <a:tcPr>
                    <a:solidFill>
                      <a:schemeClr val="accent4">
                        <a:lumMod val="20000"/>
                        <a:lumOff val="80000"/>
                      </a:schemeClr>
                    </a:solidFill>
                  </a:tcPr>
                </a:tc>
                <a:tc>
                  <a:txBody>
                    <a:bodyPr/>
                    <a:lstStyle/>
                    <a:p>
                      <a:r>
                        <a:rPr lang="en-US" sz="2000" baseline="0" dirty="0" smtClean="0"/>
                        <a:t>4.64 </a:t>
                      </a:r>
                      <a:endParaRPr lang="en-US" sz="2000" dirty="0"/>
                    </a:p>
                  </a:txBody>
                  <a:tcPr>
                    <a:solidFill>
                      <a:schemeClr val="accent4">
                        <a:lumMod val="20000"/>
                        <a:lumOff val="80000"/>
                      </a:schemeClr>
                    </a:solidFill>
                  </a:tcPr>
                </a:tc>
                <a:tc>
                  <a:txBody>
                    <a:bodyPr/>
                    <a:lstStyle/>
                    <a:p>
                      <a:r>
                        <a:rPr lang="en-US" sz="2000" dirty="0" smtClean="0"/>
                        <a:t>4.29</a:t>
                      </a:r>
                      <a:endParaRPr lang="en-US" sz="2000" dirty="0"/>
                    </a:p>
                  </a:txBody>
                  <a:tcPr>
                    <a:solidFill>
                      <a:schemeClr val="accent4">
                        <a:lumMod val="20000"/>
                        <a:lumOff val="80000"/>
                      </a:schemeClr>
                    </a:solidFill>
                  </a:tcPr>
                </a:tc>
                <a:tc>
                  <a:txBody>
                    <a:bodyPr/>
                    <a:lstStyle/>
                    <a:p>
                      <a:r>
                        <a:rPr lang="en-US" sz="2000" dirty="0" smtClean="0"/>
                        <a:t>4.33</a:t>
                      </a:r>
                      <a:endParaRPr lang="en-US" sz="2000" dirty="0"/>
                    </a:p>
                  </a:txBody>
                  <a:tcPr>
                    <a:solidFill>
                      <a:schemeClr val="accent5">
                        <a:lumMod val="50000"/>
                      </a:schemeClr>
                    </a:solidFill>
                  </a:tcPr>
                </a:tc>
              </a:tr>
              <a:tr h="270124">
                <a:tc>
                  <a:txBody>
                    <a:bodyPr/>
                    <a:lstStyle/>
                    <a:p>
                      <a:r>
                        <a:rPr lang="en-US" sz="1200" dirty="0" smtClean="0"/>
                        <a:t>n=45</a:t>
                      </a:r>
                      <a:endParaRPr lang="en-US" sz="1200" dirty="0"/>
                    </a:p>
                  </a:txBody>
                  <a:tcPr/>
                </a:tc>
                <a:tc>
                  <a:txBody>
                    <a:bodyPr/>
                    <a:lstStyle/>
                    <a:p>
                      <a:r>
                        <a:rPr lang="en-US" sz="1200" dirty="0" smtClean="0"/>
                        <a:t>n=15</a:t>
                      </a:r>
                      <a:endParaRPr lang="en-US" sz="1200" dirty="0"/>
                    </a:p>
                  </a:txBody>
                  <a:tcPr>
                    <a:solidFill>
                      <a:schemeClr val="accent4">
                        <a:lumMod val="20000"/>
                        <a:lumOff val="80000"/>
                      </a:schemeClr>
                    </a:solidFill>
                  </a:tcPr>
                </a:tc>
                <a:tc>
                  <a:txBody>
                    <a:bodyPr/>
                    <a:lstStyle/>
                    <a:p>
                      <a:r>
                        <a:rPr lang="en-US" sz="1200" dirty="0" smtClean="0"/>
                        <a:t>n=6</a:t>
                      </a:r>
                      <a:endParaRPr lang="en-US" sz="1200" dirty="0"/>
                    </a:p>
                  </a:txBody>
                  <a:tcPr>
                    <a:solidFill>
                      <a:schemeClr val="accent4">
                        <a:lumMod val="20000"/>
                        <a:lumOff val="80000"/>
                      </a:schemeClr>
                    </a:solidFill>
                  </a:tcPr>
                </a:tc>
                <a:tc>
                  <a:txBody>
                    <a:bodyPr/>
                    <a:lstStyle/>
                    <a:p>
                      <a:r>
                        <a:rPr lang="en-US" sz="1200" dirty="0" smtClean="0"/>
                        <a:t>n=11</a:t>
                      </a:r>
                      <a:endParaRPr lang="en-US" sz="1200" dirty="0"/>
                    </a:p>
                  </a:txBody>
                  <a:tcPr>
                    <a:solidFill>
                      <a:schemeClr val="accent4">
                        <a:lumMod val="20000"/>
                        <a:lumOff val="80000"/>
                      </a:schemeClr>
                    </a:solidFill>
                  </a:tcPr>
                </a:tc>
                <a:tc>
                  <a:txBody>
                    <a:bodyPr/>
                    <a:lstStyle/>
                    <a:p>
                      <a:r>
                        <a:rPr lang="en-US" sz="1200" dirty="0" smtClean="0"/>
                        <a:t>n</a:t>
                      </a:r>
                      <a:r>
                        <a:rPr lang="en-US" sz="1200" smtClean="0"/>
                        <a:t>=</a:t>
                      </a:r>
                      <a:r>
                        <a:rPr lang="en-US" sz="1200" dirty="0" smtClean="0"/>
                        <a:t>7 / 1 </a:t>
                      </a:r>
                      <a:r>
                        <a:rPr lang="en-US" sz="1200" dirty="0" err="1" smtClean="0"/>
                        <a:t>na</a:t>
                      </a:r>
                      <a:endParaRPr lang="en-US" sz="1200" dirty="0"/>
                    </a:p>
                  </a:txBody>
                  <a:tcPr>
                    <a:solidFill>
                      <a:schemeClr val="accent4">
                        <a:lumMod val="20000"/>
                        <a:lumOff val="80000"/>
                      </a:schemeClr>
                    </a:solidFill>
                  </a:tcPr>
                </a:tc>
                <a:tc>
                  <a:txBody>
                    <a:bodyPr/>
                    <a:lstStyle/>
                    <a:p>
                      <a:r>
                        <a:rPr lang="en-US" sz="1200" dirty="0" smtClean="0"/>
                        <a:t>n=</a:t>
                      </a:r>
                      <a:r>
                        <a:rPr lang="en-US" sz="1200" baseline="0" dirty="0" smtClean="0"/>
                        <a:t> 6</a:t>
                      </a:r>
                      <a:endParaRPr lang="en-US" sz="1200" dirty="0"/>
                    </a:p>
                  </a:txBody>
                  <a:tcPr>
                    <a:solidFill>
                      <a:schemeClr val="accent5">
                        <a:lumMod val="50000"/>
                      </a:schemeClr>
                    </a:solidFill>
                  </a:tcPr>
                </a:tc>
              </a:tr>
            </a:tbl>
          </a:graphicData>
        </a:graphic>
      </p:graphicFrame>
      <p:pic>
        <p:nvPicPr>
          <p:cNvPr id="10" name="Content Placeholder 7" descr="Screen shot 2011-04-19 at 7.40.13 AM.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2673" b="22673"/>
          <a:stretch>
            <a:fillRect/>
          </a:stretch>
        </p:blipFill>
        <p:spPr>
          <a:xfrm>
            <a:off x="7789398" y="933093"/>
            <a:ext cx="897402" cy="529396"/>
          </a:xfrm>
          <a:prstGeom prst="rect">
            <a:avLst/>
          </a:prstGeom>
        </p:spPr>
      </p:pic>
      <p:graphicFrame>
        <p:nvGraphicFramePr>
          <p:cNvPr id="7" name="Table 6"/>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60963939"/>
              </p:ext>
            </p:extLst>
          </p:nvPr>
        </p:nvGraphicFramePr>
        <p:xfrm>
          <a:off x="850547" y="2912476"/>
          <a:ext cx="7177837" cy="3713678"/>
        </p:xfrm>
        <a:graphic>
          <a:graphicData uri="http://schemas.openxmlformats.org/drawingml/2006/table">
            <a:tbl>
              <a:tblPr firstRow="1" bandRow="1">
                <a:tableStyleId>{5C22544A-7EE6-4342-B048-85BDC9FD1C3A}</a:tableStyleId>
              </a:tblPr>
              <a:tblGrid>
                <a:gridCol w="384035"/>
                <a:gridCol w="6096685"/>
                <a:gridCol w="697117"/>
              </a:tblGrid>
              <a:tr h="421838">
                <a:tc gridSpan="3">
                  <a:txBody>
                    <a:bodyPr/>
                    <a:lstStyle/>
                    <a:p>
                      <a:r>
                        <a:rPr lang="en-US" baseline="0" dirty="0" smtClean="0"/>
                        <a:t>Reputational aspects – </a:t>
                      </a:r>
                      <a:r>
                        <a:rPr lang="en-US" baseline="0" dirty="0" err="1" smtClean="0">
                          <a:solidFill>
                            <a:schemeClr val="accent5">
                              <a:lumMod val="50000"/>
                            </a:schemeClr>
                          </a:solidFill>
                        </a:rPr>
                        <a:t>Neighbourhood</a:t>
                      </a:r>
                      <a:r>
                        <a:rPr lang="en-US" baseline="0" dirty="0" smtClean="0">
                          <a:solidFill>
                            <a:schemeClr val="accent5">
                              <a:lumMod val="50000"/>
                            </a:schemeClr>
                          </a:solidFill>
                        </a:rPr>
                        <a:t> </a:t>
                      </a:r>
                      <a:r>
                        <a:rPr lang="en-US" baseline="0" dirty="0" smtClean="0"/>
                        <a:t>– total mentions: 14</a:t>
                      </a:r>
                    </a:p>
                  </a:txBody>
                  <a:tcPr>
                    <a:solidFill>
                      <a:srgbClr val="314890"/>
                    </a:solidFill>
                  </a:tcPr>
                </a:tc>
                <a:tc hMerge="1">
                  <a:txBody>
                    <a:bodyPr/>
                    <a:lstStyle/>
                    <a:p>
                      <a:endParaRPr lang="en-US" dirty="0"/>
                    </a:p>
                  </a:txBody>
                  <a:tcPr/>
                </a:tc>
                <a:tc hMerge="1">
                  <a:txBody>
                    <a:bodyPr/>
                    <a:lstStyle/>
                    <a:p>
                      <a:endParaRPr lang="en-US" dirty="0"/>
                    </a:p>
                  </a:txBody>
                  <a:tcPr/>
                </a:tc>
              </a:tr>
              <a:tr h="270124">
                <a:tc>
                  <a:txBody>
                    <a:bodyPr/>
                    <a:lstStyle/>
                    <a:p>
                      <a:r>
                        <a:rPr lang="en-US" sz="16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baseline="0" dirty="0" err="1" smtClean="0"/>
                        <a:t>Behaviour</a:t>
                      </a:r>
                      <a:r>
                        <a:rPr lang="en-US" sz="1600" b="1" i="1" baseline="0" dirty="0" smtClean="0"/>
                        <a:t> &amp; Performance</a:t>
                      </a:r>
                      <a:br>
                        <a:rPr lang="en-US" sz="1600" b="1" i="1" baseline="0" dirty="0" smtClean="0"/>
                      </a:br>
                      <a:r>
                        <a:rPr lang="en-US" sz="1600" b="0" i="0" baseline="0" dirty="0" smtClean="0"/>
                        <a:t>Island in the middle of the stormy ocean / unique &amp; worldwide / behave modestly – no big black Mercedes / efficient &amp; serious / their passion evokes sympathies</a:t>
                      </a:r>
                      <a:endParaRPr lang="en-US" sz="1600" b="1" i="1" dirty="0" smtClean="0"/>
                    </a:p>
                  </a:txBody>
                  <a:tcPr/>
                </a:tc>
                <a:tc>
                  <a:txBody>
                    <a:bodyPr/>
                    <a:lstStyle/>
                    <a:p>
                      <a:r>
                        <a:rPr lang="en-US" sz="1600" dirty="0" smtClean="0"/>
                        <a:t>43 %</a:t>
                      </a:r>
                      <a:endParaRPr lang="en-US" sz="1600" dirty="0"/>
                    </a:p>
                  </a:txBody>
                  <a:tcPr/>
                </a:tc>
              </a:tr>
              <a:tr h="270124">
                <a:tc>
                  <a:txBody>
                    <a:bodyPr/>
                    <a:lstStyle/>
                    <a:p>
                      <a:r>
                        <a:rPr lang="en-US" sz="1600" dirty="0" smtClean="0"/>
                        <a:t>2</a:t>
                      </a:r>
                    </a:p>
                  </a:txBody>
                  <a:tcPr/>
                </a:tc>
                <a:tc>
                  <a:txBody>
                    <a:bodyPr/>
                    <a:lstStyle/>
                    <a:p>
                      <a:r>
                        <a:rPr lang="en-US" sz="1600" b="1" i="1" baseline="0" dirty="0" smtClean="0"/>
                        <a:t>Danger &amp; Fears</a:t>
                      </a:r>
                    </a:p>
                    <a:p>
                      <a:r>
                        <a:rPr lang="en-US" sz="1600" b="0" i="0" baseline="0" dirty="0" smtClean="0"/>
                        <a:t>“nuclear” stands for danger/ 50y ago: focus nuclear energy / scary articles about radio-activity underground / nobody really knows what´s going on / </a:t>
                      </a:r>
                      <a:endParaRPr lang="en-US" sz="1600" b="1" i="1" dirty="0" smtClean="0"/>
                    </a:p>
                  </a:txBody>
                  <a:tcPr/>
                </a:tc>
                <a:tc>
                  <a:txBody>
                    <a:bodyPr/>
                    <a:lstStyle/>
                    <a:p>
                      <a:r>
                        <a:rPr lang="en-US" sz="1600" baseline="0" dirty="0" smtClean="0"/>
                        <a:t>36 %</a:t>
                      </a:r>
                      <a:endParaRPr lang="en-US" sz="1600" dirty="0"/>
                    </a:p>
                  </a:txBody>
                  <a:tcPr/>
                </a:tc>
              </a:tr>
              <a:tr h="270124">
                <a:tc>
                  <a:txBody>
                    <a:bodyPr/>
                    <a:lstStyle/>
                    <a:p>
                      <a:r>
                        <a:rPr lang="en-US" sz="1600" dirty="0" smtClean="0"/>
                        <a:t>3</a:t>
                      </a:r>
                    </a:p>
                  </a:txBody>
                  <a:tcPr/>
                </a:tc>
                <a:tc>
                  <a:txBody>
                    <a:bodyPr/>
                    <a:lstStyle/>
                    <a:p>
                      <a:r>
                        <a:rPr lang="en-US" sz="1600" b="1" i="1" dirty="0" smtClean="0"/>
                        <a:t>Interest</a:t>
                      </a:r>
                      <a:br>
                        <a:rPr lang="en-US" sz="1600" b="1" i="1" dirty="0" smtClean="0"/>
                      </a:br>
                      <a:r>
                        <a:rPr lang="en-US" sz="1600" b="0" i="0" dirty="0" smtClean="0"/>
                        <a:t>More visibility</a:t>
                      </a:r>
                      <a:r>
                        <a:rPr lang="en-US" sz="1600" b="0" i="0" baseline="0" dirty="0" smtClean="0"/>
                        <a:t> / children as target group &amp; personal interest</a:t>
                      </a:r>
                      <a:endParaRPr lang="en-US" sz="1600" b="1" i="1" dirty="0" smtClean="0"/>
                    </a:p>
                  </a:txBody>
                  <a:tcPr/>
                </a:tc>
                <a:tc>
                  <a:txBody>
                    <a:bodyPr/>
                    <a:lstStyle/>
                    <a:p>
                      <a:r>
                        <a:rPr lang="en-US" sz="1600" dirty="0" smtClean="0"/>
                        <a:t>14</a:t>
                      </a:r>
                      <a:r>
                        <a:rPr lang="en-US" sz="1600" baseline="0" dirty="0" smtClean="0"/>
                        <a:t> </a:t>
                      </a:r>
                      <a:r>
                        <a:rPr lang="en-US" sz="1600" dirty="0" smtClean="0"/>
                        <a:t>%</a:t>
                      </a:r>
                      <a:endParaRPr lang="en-US" sz="1600" dirty="0"/>
                    </a:p>
                  </a:txBody>
                  <a:tcPr/>
                </a:tc>
              </a:tr>
              <a:tr h="270124">
                <a:tc>
                  <a:txBody>
                    <a:bodyPr/>
                    <a:lstStyle/>
                    <a:p>
                      <a:endParaRPr lang="en-US" sz="1600" dirty="0" smtClean="0"/>
                    </a:p>
                  </a:txBody>
                  <a:tcPr/>
                </a:tc>
                <a:tc>
                  <a:txBody>
                    <a:bodyPr/>
                    <a:lstStyle/>
                    <a:p>
                      <a:r>
                        <a:rPr lang="en-US" sz="1600" b="1" i="1" dirty="0" smtClean="0"/>
                        <a:t>Single mention: </a:t>
                      </a:r>
                      <a:br>
                        <a:rPr lang="en-US" sz="1600" b="1" i="1" dirty="0" smtClean="0"/>
                      </a:br>
                      <a:r>
                        <a:rPr lang="en-US" sz="1600" b="0" i="0" dirty="0" smtClean="0"/>
                        <a:t>Quality</a:t>
                      </a:r>
                      <a:r>
                        <a:rPr lang="en-US" sz="1600" b="0" i="0" baseline="0" dirty="0" smtClean="0"/>
                        <a:t> of life for the region</a:t>
                      </a:r>
                      <a:endParaRPr lang="en-US" sz="1600" b="1" i="1" dirty="0" smtClean="0"/>
                    </a:p>
                  </a:txBody>
                  <a:tcPr/>
                </a:tc>
                <a:tc>
                  <a:txBody>
                    <a:bodyPr/>
                    <a:lstStyle/>
                    <a:p>
                      <a:endParaRPr lang="en-US" sz="1600"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368860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ssholder for dato 3"/>
          <p:cNvSpPr>
            <a:spLocks noGrp="1"/>
          </p:cNvSpPr>
          <p:nvPr>
            <p:ph type="dt" sz="half" idx="10"/>
          </p:nvPr>
        </p:nvSpPr>
        <p:spPr/>
        <p:txBody>
          <a:bodyPr/>
          <a:lstStyle/>
          <a:p>
            <a:fld id="{6F5BD6E4-A9CD-4D23-8B2B-28DEE66BC8BB}" type="datetime1">
              <a:rPr lang="nb-NO" smtClean="0"/>
              <a:pPr/>
              <a:t>5/5/11</a:t>
            </a:fld>
            <a:endParaRPr lang="nb-NO"/>
          </a:p>
        </p:txBody>
      </p:sp>
      <p:sp>
        <p:nvSpPr>
          <p:cNvPr id="5" name="Plassholder for lysbildenummer 4"/>
          <p:cNvSpPr>
            <a:spLocks noGrp="1"/>
          </p:cNvSpPr>
          <p:nvPr>
            <p:ph type="sldNum" sz="quarter" idx="12"/>
          </p:nvPr>
        </p:nvSpPr>
        <p:spPr/>
        <p:txBody>
          <a:bodyPr/>
          <a:lstStyle/>
          <a:p>
            <a:fld id="{146A9262-0A94-4D4B-8945-FB0523649C8B}" type="slidenum">
              <a:rPr lang="nb-NO" smtClean="0"/>
              <a:pPr/>
              <a:t>49</a:t>
            </a:fld>
            <a:endParaRPr lang="nb-NO"/>
          </a:p>
        </p:txBody>
      </p:sp>
      <p:graphicFrame>
        <p:nvGraphicFramePr>
          <p:cNvPr id="14" name="Diagram 13"/>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48403706"/>
              </p:ext>
            </p:extLst>
          </p:nvPr>
        </p:nvGraphicFramePr>
        <p:xfrm>
          <a:off x="759892" y="1200400"/>
          <a:ext cx="7700540" cy="4705796"/>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83789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703382"/>
            <a:ext cx="9144000" cy="1143000"/>
          </a:xfrm>
        </p:spPr>
        <p:txBody>
          <a:bodyPr/>
          <a:lstStyle/>
          <a:p>
            <a:r>
              <a:rPr lang="en-US" dirty="0" smtClean="0"/>
              <a:t>AD</a:t>
            </a:r>
            <a:endParaRPr lang="en-US" dirty="0"/>
          </a:p>
        </p:txBody>
      </p:sp>
      <p:pic>
        <p:nvPicPr>
          <p:cNvPr id="11" name="Picture 10" descr="antigravity.tiff"/>
          <p:cNvPicPr>
            <a:picLocks noChangeAspect="1"/>
          </p:cNvPicPr>
          <p:nvPr/>
        </p:nvPicPr>
        <p:blipFill>
          <a:blip r:embed="rId3"/>
          <a:stretch>
            <a:fillRect/>
          </a:stretch>
        </p:blipFill>
        <p:spPr>
          <a:xfrm>
            <a:off x="1904186" y="1602915"/>
            <a:ext cx="5289318" cy="5209725"/>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t>Proposed “Call to action”  for the extended directorate meeting</a:t>
            </a:r>
            <a:endParaRPr lang="en-GB" dirty="0"/>
          </a:p>
        </p:txBody>
      </p:sp>
      <p:sp>
        <p:nvSpPr>
          <p:cNvPr id="7" name="Content Placeholder 6"/>
          <p:cNvSpPr>
            <a:spLocks noGrp="1"/>
          </p:cNvSpPr>
          <p:nvPr>
            <p:ph idx="1"/>
          </p:nvPr>
        </p:nvSpPr>
        <p:spPr/>
        <p:txBody>
          <a:bodyPr>
            <a:normAutofit fontScale="85000" lnSpcReduction="20000"/>
          </a:bodyPr>
          <a:lstStyle/>
          <a:p>
            <a:pPr marL="514350" indent="-514350">
              <a:buFont typeface="+mj-lt"/>
              <a:buAutoNum type="arabicPeriod"/>
            </a:pPr>
            <a:r>
              <a:rPr lang="en-GB" dirty="0" smtClean="0"/>
              <a:t>Knowledge: Stakeholder assessment </a:t>
            </a:r>
            <a:r>
              <a:rPr lang="en-GB" smtClean="0"/>
              <a:t>(done)</a:t>
            </a:r>
          </a:p>
          <a:p>
            <a:pPr marL="514350" indent="-514350">
              <a:buFont typeface="+mj-lt"/>
              <a:buAutoNum type="arabicPeriod"/>
            </a:pPr>
            <a:r>
              <a:rPr lang="en-GB" dirty="0" smtClean="0"/>
              <a:t>Destination: Communications strategy for the future</a:t>
            </a:r>
          </a:p>
          <a:p>
            <a:pPr marL="514350" indent="-514350">
              <a:buFont typeface="+mj-lt"/>
              <a:buAutoNum type="arabicPeriod"/>
            </a:pPr>
            <a:r>
              <a:rPr lang="en-GB" dirty="0" smtClean="0"/>
              <a:t>Cultural shift: Combine resources, stop free for all</a:t>
            </a:r>
          </a:p>
          <a:p>
            <a:pPr marL="514350" indent="-514350">
              <a:buFont typeface="+mj-lt"/>
              <a:buAutoNum type="arabicPeriod"/>
            </a:pPr>
            <a:r>
              <a:rPr lang="en-GB" dirty="0" smtClean="0"/>
              <a:t>Charter: Communications organization</a:t>
            </a:r>
          </a:p>
          <a:p>
            <a:pPr marL="514350" indent="-514350">
              <a:buFont typeface="+mj-lt"/>
              <a:buAutoNum type="arabicPeriod"/>
            </a:pPr>
            <a:r>
              <a:rPr lang="en-GB" dirty="0" smtClean="0"/>
              <a:t>Resources: Budget and organization</a:t>
            </a:r>
          </a:p>
          <a:p>
            <a:pPr marL="514350" indent="-514350">
              <a:buFont typeface="+mj-lt"/>
              <a:buAutoNum type="arabicPeriod"/>
            </a:pPr>
            <a:r>
              <a:rPr lang="en-GB" dirty="0" smtClean="0"/>
              <a:t>Policy: How to orchestrate the dialogue</a:t>
            </a:r>
          </a:p>
          <a:p>
            <a:pPr marL="514350" indent="-514350">
              <a:buFont typeface="+mj-lt"/>
              <a:buAutoNum type="arabicPeriod"/>
            </a:pPr>
            <a:r>
              <a:rPr lang="en-GB" dirty="0" smtClean="0"/>
              <a:t>Commitment: Awareness, appreciation and agreement to a new approach (solution)</a:t>
            </a:r>
          </a:p>
          <a:p>
            <a:pPr marL="514350" indent="-514350">
              <a:buFont typeface="+mj-lt"/>
              <a:buAutoNum type="arabicPeriod"/>
            </a:pPr>
            <a:r>
              <a:rPr lang="en-GB" dirty="0" smtClean="0"/>
              <a:t>Rules: Brand strategy</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703382"/>
            <a:ext cx="9144000" cy="1143000"/>
          </a:xfrm>
        </p:spPr>
        <p:txBody>
          <a:bodyPr/>
          <a:lstStyle/>
          <a:p>
            <a:r>
              <a:rPr lang="en-US" dirty="0" err="1" smtClean="0"/>
              <a:t>Davos</a:t>
            </a:r>
            <a:endParaRPr lang="en-US" dirty="0"/>
          </a:p>
        </p:txBody>
      </p:sp>
      <p:pic>
        <p:nvPicPr>
          <p:cNvPr id="4" name="Picture 3" descr="davos.tiff"/>
          <p:cNvPicPr>
            <a:picLocks noChangeAspect="1"/>
          </p:cNvPicPr>
          <p:nvPr/>
        </p:nvPicPr>
        <p:blipFill>
          <a:blip r:embed="rId3"/>
          <a:stretch>
            <a:fillRect/>
          </a:stretch>
        </p:blipFill>
        <p:spPr>
          <a:xfrm>
            <a:off x="0" y="1607946"/>
            <a:ext cx="9144000" cy="4359275"/>
          </a:xfrm>
          <a:prstGeom prst="rect">
            <a:avLst/>
          </a:prstGeom>
        </p:spPr>
      </p:pic>
      <p:sp>
        <p:nvSpPr>
          <p:cNvPr id="5" name="TextBox 4"/>
          <p:cNvSpPr txBox="1"/>
          <p:nvPr/>
        </p:nvSpPr>
        <p:spPr>
          <a:xfrm>
            <a:off x="0" y="6225783"/>
            <a:ext cx="9144000" cy="369332"/>
          </a:xfrm>
          <a:prstGeom prst="rect">
            <a:avLst/>
          </a:prstGeom>
          <a:noFill/>
        </p:spPr>
        <p:txBody>
          <a:bodyPr wrap="square" rtlCol="0">
            <a:spAutoFit/>
          </a:bodyPr>
          <a:lstStyle/>
          <a:p>
            <a:r>
              <a:rPr lang="en-US" dirty="0" smtClean="0"/>
              <a:t>Rolf </a:t>
            </a:r>
            <a:r>
              <a:rPr lang="en-US" dirty="0" err="1" smtClean="0"/>
              <a:t>Heuer</a:t>
            </a:r>
            <a:r>
              <a:rPr lang="en-US" dirty="0" smtClean="0"/>
              <a:t> presented at </a:t>
            </a:r>
            <a:r>
              <a:rPr lang="en-US" dirty="0" err="1" smtClean="0"/>
              <a:t>Davos</a:t>
            </a:r>
            <a:r>
              <a:rPr lang="en-US" dirty="0" smtClean="0"/>
              <a:t>, Blogged from </a:t>
            </a:r>
            <a:r>
              <a:rPr lang="en-US" dirty="0" err="1" smtClean="0"/>
              <a:t>Davos</a:t>
            </a:r>
            <a:r>
              <a:rPr lang="en-US" dirty="0" smtClean="0"/>
              <a:t>, op-</a:t>
            </a:r>
            <a:r>
              <a:rPr lang="en-US" dirty="0" err="1" smtClean="0"/>
              <a:t>eds</a:t>
            </a:r>
            <a:r>
              <a:rPr lang="en-US" dirty="0" smtClean="0"/>
              <a:t> in Le Temps, NZZ, The Times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703382"/>
            <a:ext cx="9144000" cy="1143000"/>
          </a:xfrm>
        </p:spPr>
        <p:txBody>
          <a:bodyPr/>
          <a:lstStyle/>
          <a:p>
            <a:r>
              <a:rPr lang="en-US" dirty="0" smtClean="0"/>
              <a:t>Quantum Diaries</a:t>
            </a:r>
            <a:endParaRPr lang="en-US" dirty="0"/>
          </a:p>
        </p:txBody>
      </p:sp>
      <p:sp>
        <p:nvSpPr>
          <p:cNvPr id="5" name="TextBox 4"/>
          <p:cNvSpPr txBox="1"/>
          <p:nvPr/>
        </p:nvSpPr>
        <p:spPr>
          <a:xfrm>
            <a:off x="0" y="6384543"/>
            <a:ext cx="9144000" cy="369332"/>
          </a:xfrm>
          <a:prstGeom prst="rect">
            <a:avLst/>
          </a:prstGeom>
          <a:noFill/>
        </p:spPr>
        <p:txBody>
          <a:bodyPr wrap="square" rtlCol="0">
            <a:spAutoFit/>
          </a:bodyPr>
          <a:lstStyle/>
          <a:p>
            <a:r>
              <a:rPr lang="en-US" dirty="0" smtClean="0"/>
              <a:t>Institutions now blogging on Quantum Diaries. 50-100k visits/month</a:t>
            </a:r>
            <a:endParaRPr lang="en-US" dirty="0"/>
          </a:p>
        </p:txBody>
      </p:sp>
      <p:pic>
        <p:nvPicPr>
          <p:cNvPr id="6" name="Picture 5" descr="QD.tiff"/>
          <p:cNvPicPr>
            <a:picLocks noChangeAspect="1"/>
          </p:cNvPicPr>
          <p:nvPr/>
        </p:nvPicPr>
        <p:blipFill>
          <a:blip r:embed="rId3"/>
          <a:stretch>
            <a:fillRect/>
          </a:stretch>
        </p:blipFill>
        <p:spPr>
          <a:xfrm>
            <a:off x="723234" y="1633549"/>
            <a:ext cx="7713464" cy="4759314"/>
          </a:xfrm>
          <a:prstGeom prst="rect">
            <a:avLst/>
          </a:prstGeom>
          <a:ln>
            <a:solidFill>
              <a:srgbClr val="000000"/>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084782"/>
            <a:ext cx="9144000" cy="1143000"/>
          </a:xfrm>
        </p:spPr>
        <p:txBody>
          <a:bodyPr/>
          <a:lstStyle/>
          <a:p>
            <a:r>
              <a:rPr lang="en-US" dirty="0" smtClean="0"/>
              <a:t>Communication at CERN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Service offered by the </a:t>
            </a:r>
            <a:r>
              <a:rPr lang="en-US" dirty="0" err="1" smtClean="0"/>
              <a:t>InterAction</a:t>
            </a:r>
            <a:r>
              <a:rPr lang="en-US" dirty="0" smtClean="0"/>
              <a:t> collaboration – in this case helped by EPPCN</a:t>
            </a:r>
          </a:p>
          <a:p>
            <a:r>
              <a:rPr lang="en-US" dirty="0" smtClean="0"/>
              <a:t>Committee: John </a:t>
            </a:r>
            <a:r>
              <a:rPr lang="en-US" dirty="0" err="1" smtClean="0"/>
              <a:t>Womersley</a:t>
            </a:r>
            <a:r>
              <a:rPr lang="en-US" dirty="0" smtClean="0"/>
              <a:t> (UK, Chair), Anne-Muriel </a:t>
            </a:r>
            <a:r>
              <a:rPr lang="en-US" dirty="0" err="1" smtClean="0"/>
              <a:t>Brouet</a:t>
            </a:r>
            <a:r>
              <a:rPr lang="en-US" dirty="0" smtClean="0"/>
              <a:t> (CH), </a:t>
            </a:r>
            <a:r>
              <a:rPr lang="en-US" dirty="0" err="1" smtClean="0"/>
              <a:t>Reidar</a:t>
            </a:r>
            <a:r>
              <a:rPr lang="en-US" dirty="0" smtClean="0"/>
              <a:t> Hahn (US), Judy Jackson (US), </a:t>
            </a:r>
            <a:r>
              <a:rPr lang="en-US" dirty="0" err="1" smtClean="0"/>
              <a:t>Minna</a:t>
            </a:r>
            <a:r>
              <a:rPr lang="en-US" dirty="0" smtClean="0"/>
              <a:t> </a:t>
            </a:r>
            <a:r>
              <a:rPr lang="en-US" dirty="0" err="1" smtClean="0"/>
              <a:t>Merilainen</a:t>
            </a:r>
            <a:r>
              <a:rPr lang="en-US" dirty="0" smtClean="0"/>
              <a:t> (FI), Vanessa </a:t>
            </a:r>
            <a:r>
              <a:rPr lang="en-US" dirty="0" err="1" smtClean="0"/>
              <a:t>Mexner</a:t>
            </a:r>
            <a:r>
              <a:rPr lang="en-US" dirty="0" smtClean="0"/>
              <a:t> (NL), Christian </a:t>
            </a:r>
            <a:r>
              <a:rPr lang="en-US" dirty="0" err="1" smtClean="0"/>
              <a:t>Mrotzek</a:t>
            </a:r>
            <a:r>
              <a:rPr lang="en-US" dirty="0" smtClean="0"/>
              <a:t> (DE), </a:t>
            </a:r>
            <a:r>
              <a:rPr lang="en-US" dirty="0" err="1" smtClean="0"/>
              <a:t>Youhei</a:t>
            </a:r>
            <a:r>
              <a:rPr lang="en-US" dirty="0" smtClean="0"/>
              <a:t> Morita (JP)</a:t>
            </a:r>
          </a:p>
          <a:p>
            <a:r>
              <a:rPr lang="en-US" dirty="0" smtClean="0"/>
              <a:t>Secretary: Elizabeth Clements (US) </a:t>
            </a:r>
          </a:p>
        </p:txBody>
      </p:sp>
      <p:sp>
        <p:nvSpPr>
          <p:cNvPr id="4" name="Title 1"/>
          <p:cNvSpPr>
            <a:spLocks noGrp="1"/>
          </p:cNvSpPr>
          <p:nvPr>
            <p:ph type="title"/>
          </p:nvPr>
        </p:nvSpPr>
        <p:spPr>
          <a:xfrm>
            <a:off x="457200" y="908746"/>
            <a:ext cx="8229600" cy="1143000"/>
          </a:xfrm>
        </p:spPr>
        <p:txBody>
          <a:bodyPr>
            <a:normAutofit fontScale="90000"/>
          </a:bodyPr>
          <a:lstStyle/>
          <a:p>
            <a:r>
              <a:rPr lang="en-US" dirty="0" smtClean="0"/>
              <a:t>Peer review of CERN Communication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1469</TotalTime>
  <Words>4350</Words>
  <Application>Microsoft Macintosh PowerPoint</Application>
  <PresentationFormat>On-screen Show (4:3)</PresentationFormat>
  <Paragraphs>906</Paragraphs>
  <Slides>50</Slides>
  <Notes>23</Notes>
  <HiddenSlides>0</HiddenSlides>
  <MMClips>0</MMClips>
  <ScaleCrop>false</ScaleCrop>
  <HeadingPairs>
    <vt:vector size="4" baseType="variant">
      <vt:variant>
        <vt:lpstr>Design Template</vt:lpstr>
      </vt:variant>
      <vt:variant>
        <vt:i4>1</vt:i4>
      </vt:variant>
      <vt:variant>
        <vt:lpstr>Slide Titles</vt:lpstr>
      </vt:variant>
      <vt:variant>
        <vt:i4>50</vt:i4>
      </vt:variant>
    </vt:vector>
  </HeadingPairs>
  <TitlesOfParts>
    <vt:vector size="51" baseType="lpstr">
      <vt:lpstr>Office Theme</vt:lpstr>
      <vt:lpstr>News from CERN</vt:lpstr>
      <vt:lpstr>LHC</vt:lpstr>
      <vt:lpstr>AMS</vt:lpstr>
      <vt:lpstr>CLOUD</vt:lpstr>
      <vt:lpstr>AD</vt:lpstr>
      <vt:lpstr>Davos</vt:lpstr>
      <vt:lpstr>Quantum Diaries</vt:lpstr>
      <vt:lpstr>Communication at CERN</vt:lpstr>
      <vt:lpstr>Peer review of CERN Communication</vt:lpstr>
      <vt:lpstr>Slide 10</vt:lpstr>
      <vt:lpstr>New communication plan</vt:lpstr>
      <vt:lpstr>Slide 12</vt:lpstr>
      <vt:lpstr>CERN’s communication landscape</vt:lpstr>
      <vt:lpstr>Slide 14</vt:lpstr>
      <vt:lpstr>Slide 15</vt:lpstr>
      <vt:lpstr>Slide 16</vt:lpstr>
      <vt:lpstr>Slide 17</vt:lpstr>
      <vt:lpstr>Slide 18</vt:lpstr>
      <vt:lpstr>Slide 19</vt:lpstr>
      <vt:lpstr>Slide 20</vt:lpstr>
      <vt:lpstr>Survey conducted by Leidar</vt:lpstr>
      <vt:lpstr>Quote:  A member of the Extended Directorate</vt:lpstr>
      <vt:lpstr>Associations with CERN</vt:lpstr>
      <vt:lpstr>Associations with CERN</vt:lpstr>
      <vt:lpstr>Associations with CERN</vt:lpstr>
      <vt:lpstr>Opinion research – expert survey</vt:lpstr>
      <vt:lpstr>Slide 27</vt:lpstr>
      <vt:lpstr>Slide 28</vt:lpstr>
      <vt:lpstr>Slide 29</vt:lpstr>
      <vt:lpstr>Slide 30</vt:lpstr>
      <vt:lpstr>Slide 31</vt:lpstr>
      <vt:lpstr>Slide 32</vt:lpstr>
      <vt:lpstr>Slide 33</vt:lpstr>
      <vt:lpstr>Conclusions  </vt:lpstr>
      <vt:lpstr>Quotes from  journalists</vt:lpstr>
      <vt:lpstr>Slide 36</vt:lpstr>
      <vt:lpstr>Content/Navigation – Website</vt:lpstr>
      <vt:lpstr>Quotes from Council Delegates</vt:lpstr>
      <vt:lpstr>Slide 39</vt:lpstr>
      <vt:lpstr>Has CERN reached its target audiences?</vt:lpstr>
      <vt:lpstr>Recommended Target Audiences</vt:lpstr>
      <vt:lpstr>Selected quotes re: Target Audiences</vt:lpstr>
      <vt:lpstr>Slide 43</vt:lpstr>
      <vt:lpstr>Slide 44</vt:lpstr>
      <vt:lpstr>Slide 45</vt:lpstr>
      <vt:lpstr>Slide 46</vt:lpstr>
      <vt:lpstr>Slide 47</vt:lpstr>
      <vt:lpstr>Slide 48</vt:lpstr>
      <vt:lpstr>Slide 49</vt:lpstr>
      <vt:lpstr>Proposed “Call to action”  for the extended directorate meeting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kyurkewi</dc:creator>
  <cp:lastModifiedBy>CERN User</cp:lastModifiedBy>
  <cp:revision>71</cp:revision>
  <dcterms:created xsi:type="dcterms:W3CDTF">2011-05-05T12:03:31Z</dcterms:created>
  <dcterms:modified xsi:type="dcterms:W3CDTF">2011-05-05T12:43:36Z</dcterms:modified>
</cp:coreProperties>
</file>