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5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6E5B-86C4-45EB-BE02-AB7F19FB664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B434-6081-49C7-9956-BDB419B7E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7762"/>
            <a:ext cx="4040188" cy="3308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800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7763"/>
            <a:ext cx="4041775" cy="330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6"/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3767"/>
            <a:ext cx="7772400" cy="1470025"/>
          </a:xfrm>
        </p:spPr>
        <p:txBody>
          <a:bodyPr/>
          <a:lstStyle/>
          <a:p>
            <a:r>
              <a:rPr lang="en-US" dirty="0" smtClean="0"/>
              <a:t>Review of CERN publication strategies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24857" y="3243850"/>
            <a:ext cx="6984999" cy="1019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Gillies, EPPCN, Oslo 6 May 2011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we </a:t>
            </a:r>
            <a:r>
              <a:rPr lang="en-US" dirty="0" smtClean="0"/>
              <a:t>plan t</a:t>
            </a:r>
            <a:r>
              <a:rPr lang="en-US" dirty="0" smtClean="0"/>
              <a:t>o do for the </a:t>
            </a:r>
            <a:r>
              <a:rPr lang="en-US" smtClean="0"/>
              <a:t>next leak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1746"/>
            <a:ext cx="8229600" cy="401527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Prepare standard statement as soon as possible.</a:t>
            </a:r>
          </a:p>
          <a:p>
            <a:pPr marL="0" indent="0">
              <a:buNone/>
            </a:pPr>
            <a:r>
              <a:rPr lang="en-US" dirty="0" smtClean="0"/>
              <a:t>Call all major news agencies to ensure the story is correct on the news wires.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Already established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78001"/>
            <a:ext cx="8229600" cy="1462211"/>
          </a:xfrm>
        </p:spPr>
        <p:txBody>
          <a:bodyPr/>
          <a:lstStyle/>
          <a:p>
            <a:r>
              <a:rPr lang="en-US" dirty="0" smtClean="0"/>
              <a:t>Press release procedures</a:t>
            </a:r>
          </a:p>
          <a:p>
            <a:r>
              <a:rPr lang="en-US" dirty="0" smtClean="0"/>
              <a:t>Announcement protocol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726046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Underway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4995301"/>
            <a:ext cx="8229600" cy="1462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lang="en-US" sz="3200" dirty="0" smtClean="0"/>
              <a:t>supporting material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Preparation of announcement event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Announcement protocol</a:t>
            </a:r>
            <a:endParaRPr lang="en-US" dirty="0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914400" y="3698162"/>
            <a:ext cx="1082675" cy="1041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Spokesperson of </a:t>
            </a:r>
            <a:r>
              <a:rPr kumimoji="0" lang="en-GB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expt</a:t>
            </a: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 with result triggers process, informing DG, DR, DG-CO, DG-RH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  <a:ea typeface="Times New Roman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336800" y="3719338"/>
            <a:ext cx="1028700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DG contacts all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spokespersons to ascertain whether they have a relevant physical measurement 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594100" y="3635201"/>
            <a:ext cx="1143000" cy="1133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DG-CO and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expt spokespersons draft press release.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DG-CO and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IT-UDS pre-publish website.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5080000" y="5006801"/>
            <a:ext cx="1028700" cy="1268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DG-CO informs DG-RH, InterAction, EPPCN and other press officer contacts that a press release is on its way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5083175" y="2183687"/>
            <a:ext cx="1028700" cy="1257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Draft sent to DG, all experiment spokespersons, DR and PH for approval</a:t>
            </a:r>
            <a:endParaRPr kumimoji="0" lang="en-GB" sz="1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Narrow" charset="0"/>
              <a:ea typeface="Times New Roman" charset="0"/>
            </a:endParaRPr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 flipV="1">
            <a:off x="1997075" y="4052713"/>
            <a:ext cx="342900" cy="12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3365500" y="4084463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V="1">
            <a:off x="4854575" y="2552076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4854575" y="4404456"/>
            <a:ext cx="0" cy="10810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>
            <a:off x="4854575" y="2564316"/>
            <a:ext cx="0" cy="148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 flipV="1">
            <a:off x="6226175" y="2568401"/>
            <a:ext cx="0" cy="148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6451600" y="3177462"/>
            <a:ext cx="914400" cy="2057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Final press release distributed under embargo by DG-CO to:</a:t>
            </a:r>
            <a:endParaRPr kumimoji="0" lang="en-GB" sz="1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Narrow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Press office journalist list, EPPCN, InterAction, and other press officer contacts</a:t>
            </a:r>
            <a:endParaRPr kumimoji="0" lang="en-GB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6451600" y="2336087"/>
            <a:ext cx="914400" cy="741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  <a:ea typeface="Times New Roman" charset="0"/>
              </a:rPr>
              <a:t>DG informs council delegations, personnel</a:t>
            </a:r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>
            <a:off x="6111875" y="2557288"/>
            <a:ext cx="342900" cy="12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6" name="Line 16"/>
          <p:cNvSpPr>
            <a:spLocks noChangeShapeType="1"/>
          </p:cNvSpPr>
          <p:nvPr/>
        </p:nvSpPr>
        <p:spPr bwMode="auto">
          <a:xfrm>
            <a:off x="4740275" y="4394026"/>
            <a:ext cx="11430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7" name="Line 17"/>
          <p:cNvSpPr>
            <a:spLocks noChangeShapeType="1"/>
          </p:cNvSpPr>
          <p:nvPr/>
        </p:nvSpPr>
        <p:spPr bwMode="auto">
          <a:xfrm>
            <a:off x="4854575" y="548463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8" name="Line 18"/>
          <p:cNvSpPr>
            <a:spLocks noChangeShapeType="1"/>
          </p:cNvSpPr>
          <p:nvPr/>
        </p:nvSpPr>
        <p:spPr bwMode="auto">
          <a:xfrm>
            <a:off x="4740275" y="4051126"/>
            <a:ext cx="11430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>
            <a:off x="6226175" y="4060651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Is it working?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178001"/>
            <a:ext cx="8686800" cy="1462211"/>
          </a:xfrm>
        </p:spPr>
        <p:txBody>
          <a:bodyPr/>
          <a:lstStyle/>
          <a:p>
            <a:r>
              <a:rPr lang="en-US" dirty="0" smtClean="0"/>
              <a:t>September 2010 CMS ridge</a:t>
            </a:r>
          </a:p>
          <a:p>
            <a:r>
              <a:rPr lang="en-US" dirty="0" smtClean="0"/>
              <a:t>Protocol not followed</a:t>
            </a:r>
            <a:endParaRPr lang="en-US" dirty="0" smtClean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-1" y="4995301"/>
            <a:ext cx="7422399" cy="186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 2010 ATLAS Jet quenching</a:t>
            </a:r>
            <a:endParaRPr lang="en-US" sz="32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noProof="0" dirty="0" smtClean="0"/>
              <a:t>Protocol not followed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796" y="2189245"/>
            <a:ext cx="2121768" cy="18400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676" y="4995301"/>
            <a:ext cx="2353976" cy="1635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Recent developments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78001"/>
            <a:ext cx="8229600" cy="1462211"/>
          </a:xfrm>
        </p:spPr>
        <p:txBody>
          <a:bodyPr/>
          <a:lstStyle/>
          <a:p>
            <a:r>
              <a:rPr lang="en-US" dirty="0" smtClean="0"/>
              <a:t>March 2011 CMS Higgs paper</a:t>
            </a:r>
          </a:p>
          <a:p>
            <a:r>
              <a:rPr lang="en-US" dirty="0" smtClean="0"/>
              <a:t>Protocol not followed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0" y="4995301"/>
            <a:ext cx="9144000" cy="1462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 pattern emerging?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CMShigg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049" y="2178001"/>
            <a:ext cx="2848151" cy="224525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More recent developments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78001"/>
            <a:ext cx="8229600" cy="257355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21 April morning: DG informs me that the experiments have agreed with management how to handle the issue.</a:t>
            </a:r>
          </a:p>
          <a:p>
            <a:r>
              <a:rPr lang="en-US" dirty="0" smtClean="0"/>
              <a:t>21 April afternoon: ATLAS internal note purporting to show non-Standard Model Higgs at 115 </a:t>
            </a:r>
            <a:r>
              <a:rPr lang="en-US" dirty="0" err="1" smtClean="0"/>
              <a:t>GeV</a:t>
            </a:r>
            <a:r>
              <a:rPr lang="en-US" dirty="0" smtClean="0"/>
              <a:t> leaked to a blog</a:t>
            </a:r>
          </a:p>
          <a:p>
            <a:r>
              <a:rPr lang="en-US" dirty="0" smtClean="0"/>
              <a:t>22 April morning: CERN press office phones start ringing</a:t>
            </a:r>
          </a:p>
          <a:p>
            <a:r>
              <a:rPr lang="en-US" dirty="0" smtClean="0"/>
              <a:t>26 April morning: The inquest begins…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46598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result in terms of coverage and reputation is OK – but we can’t afford to do this too often.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1746"/>
            <a:ext cx="8229600" cy="401527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CERN must reinforce the protocol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CERN must ensure communication is fully informed all the time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However…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We (communicators) can never assume 1. and 2.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Therefore…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We (communicators) must be better prepared.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What we are doing…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1746"/>
            <a:ext cx="8229600" cy="4015273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Preparing backgrounders on:</a:t>
            </a:r>
          </a:p>
          <a:p>
            <a:pPr marL="514350" indent="-514350">
              <a:buNone/>
            </a:pPr>
            <a:r>
              <a:rPr lang="en-US" dirty="0" smtClean="0"/>
              <a:t>Higgs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SUSY</a:t>
            </a:r>
          </a:p>
          <a:p>
            <a:pPr marL="514350" indent="-514350">
              <a:buNone/>
            </a:pPr>
            <a:r>
              <a:rPr lang="en-US" dirty="0" smtClean="0"/>
              <a:t>Compositeness</a:t>
            </a:r>
          </a:p>
          <a:p>
            <a:pPr marL="514350" indent="-514350">
              <a:buNone/>
            </a:pPr>
            <a:r>
              <a:rPr lang="en-US" dirty="0" smtClean="0"/>
              <a:t>Heavy </a:t>
            </a:r>
            <a:r>
              <a:rPr lang="en-US" dirty="0" smtClean="0"/>
              <a:t>gauge </a:t>
            </a:r>
            <a:r>
              <a:rPr lang="en-US" dirty="0" smtClean="0"/>
              <a:t>bosons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Gravity</a:t>
            </a:r>
          </a:p>
          <a:p>
            <a:pPr marL="514350" indent="-514350">
              <a:buNone/>
            </a:pPr>
            <a:r>
              <a:rPr lang="en-US" dirty="0" err="1" smtClean="0"/>
              <a:t>Technicolour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4th generation particles</a:t>
            </a:r>
          </a:p>
          <a:p>
            <a:pPr marL="514350" indent="-514350">
              <a:buNone/>
            </a:pPr>
            <a:r>
              <a:rPr lang="en-US" dirty="0" smtClean="0"/>
              <a:t>Dark matter</a:t>
            </a:r>
          </a:p>
          <a:p>
            <a:pPr marL="514350" indent="-514350">
              <a:buNone/>
            </a:pPr>
            <a:r>
              <a:rPr lang="en-US" dirty="0" smtClean="0"/>
              <a:t>A</a:t>
            </a:r>
            <a:r>
              <a:rPr lang="en-US" dirty="0" smtClean="0"/>
              <a:t>ntimatter asymmetry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To be accompanied as far as possible by (</a:t>
            </a:r>
            <a:r>
              <a:rPr lang="en-US" dirty="0" err="1" smtClean="0"/>
              <a:t>audio)visual</a:t>
            </a:r>
            <a:r>
              <a:rPr lang="en-US" dirty="0" smtClean="0"/>
              <a:t> material.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Comment from </a:t>
            </a:r>
            <a:r>
              <a:rPr lang="en-US" dirty="0" smtClean="0"/>
              <a:t>K</a:t>
            </a:r>
            <a:r>
              <a:rPr lang="en-US" dirty="0" smtClean="0"/>
              <a:t>athryn?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/>
          <a:lstStyle/>
          <a:p>
            <a:r>
              <a:rPr lang="en-US" dirty="0" smtClean="0"/>
              <a:t>What we are doing…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1746"/>
            <a:ext cx="8229600" cy="401527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Preparing for result announcement event:</a:t>
            </a:r>
          </a:p>
          <a:p>
            <a:pPr marL="180975" indent="-180975"/>
            <a:r>
              <a:rPr lang="en-US" dirty="0" smtClean="0"/>
              <a:t>No time to prepare this time, therefore everything has to be ready in advance.</a:t>
            </a:r>
          </a:p>
          <a:p>
            <a:pPr marL="180975" indent="-180975"/>
            <a:r>
              <a:rPr lang="en-US" dirty="0" smtClean="0"/>
              <a:t>Results seminar at CERN followed by press conference</a:t>
            </a:r>
          </a:p>
          <a:p>
            <a:pPr marL="180975" indent="-180975"/>
            <a:r>
              <a:rPr lang="en-US" dirty="0" smtClean="0"/>
              <a:t>Press centre to be turnkey ready</a:t>
            </a:r>
          </a:p>
          <a:p>
            <a:pPr marL="180975" indent="-180975"/>
            <a:r>
              <a:rPr lang="en-US" dirty="0" smtClean="0"/>
              <a:t>Media visits to control rooms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450</Words>
  <Application>Microsoft Macintosh PowerPoint</Application>
  <PresentationFormat>On-screen Show (4:3)</PresentationFormat>
  <Paragraphs>83</Paragraphs>
  <Slides>10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Review of CERN publication strategies</vt:lpstr>
      <vt:lpstr>Already established</vt:lpstr>
      <vt:lpstr>Announcement protocol</vt:lpstr>
      <vt:lpstr>Is it working?</vt:lpstr>
      <vt:lpstr>Recent developments</vt:lpstr>
      <vt:lpstr>More recent developments</vt:lpstr>
      <vt:lpstr>Lessons learned</vt:lpstr>
      <vt:lpstr>What we are doing…</vt:lpstr>
      <vt:lpstr>What we are doing…</vt:lpstr>
      <vt:lpstr>What we plan to do for the next leak…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kyurkewi</dc:creator>
  <cp:lastModifiedBy>CERN User</cp:lastModifiedBy>
  <cp:revision>65</cp:revision>
  <dcterms:created xsi:type="dcterms:W3CDTF">2011-05-04T14:38:58Z</dcterms:created>
  <dcterms:modified xsi:type="dcterms:W3CDTF">2011-05-04T15:59:33Z</dcterms:modified>
</cp:coreProperties>
</file>