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tiff" ContentType="image/tiff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57" r:id="rId4"/>
    <p:sldId id="260" r:id="rId5"/>
    <p:sldId id="268" r:id="rId6"/>
    <p:sldId id="270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6E5B-86C4-45EB-BE02-AB7F19FB664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B434-6081-49C7-9956-BDB419B7E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7762"/>
            <a:ext cx="4040188" cy="3308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800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7763"/>
            <a:ext cx="4041775" cy="330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883B-235B-194B-8C89-3CC46538A52D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6"/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b-la-silla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3767"/>
            <a:ext cx="9144000" cy="5024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9805"/>
            <a:ext cx="7772400" cy="1470025"/>
          </a:xfrm>
        </p:spPr>
        <p:txBody>
          <a:bodyPr/>
          <a:lstStyle/>
          <a:p>
            <a:r>
              <a:rPr lang="en-US" dirty="0" err="1" smtClean="0"/>
              <a:t>ESO’s</a:t>
            </a:r>
            <a:r>
              <a:rPr lang="en-US" dirty="0" smtClean="0"/>
              <a:t> Approach to Online </a:t>
            </a:r>
            <a:r>
              <a:rPr lang="en-US" dirty="0" smtClean="0"/>
              <a:t>M</a:t>
            </a:r>
            <a:r>
              <a:rPr lang="en-US" dirty="0" smtClean="0"/>
              <a:t>ultilingualism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2018"/>
            <a:ext cx="6400800" cy="101972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EPPCN meeting, Oslo 05.05.2011</a:t>
            </a:r>
            <a:br>
              <a:rPr lang="en-US" dirty="0" smtClean="0"/>
            </a:br>
            <a:r>
              <a:rPr lang="en-US" dirty="0" smtClean="0"/>
              <a:t>with thanks to Lars </a:t>
            </a:r>
            <a:r>
              <a:rPr lang="en-US" dirty="0" err="1" smtClean="0"/>
              <a:t>Cristensen</a:t>
            </a:r>
            <a:r>
              <a:rPr lang="en-US" dirty="0" smtClean="0"/>
              <a:t> (ESO)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43705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ESO home page</a:t>
            </a:r>
            <a:endParaRPr lang="en-US" sz="3600" dirty="0"/>
          </a:p>
        </p:txBody>
      </p:sp>
      <p:pic>
        <p:nvPicPr>
          <p:cNvPr id="8" name="Picture 7" descr="ESOhom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429" y="1310091"/>
            <a:ext cx="6285820" cy="5539524"/>
          </a:xfrm>
          <a:prstGeom prst="rect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3" name="Group 12"/>
          <p:cNvGrpSpPr/>
          <p:nvPr/>
        </p:nvGrpSpPr>
        <p:grpSpPr>
          <a:xfrm>
            <a:off x="117923" y="5461000"/>
            <a:ext cx="3350628" cy="369332"/>
            <a:chOff x="117923" y="5461000"/>
            <a:chExt cx="3350628" cy="36933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043214" y="5727337"/>
              <a:ext cx="2425337" cy="1588"/>
            </a:xfrm>
            <a:prstGeom prst="line">
              <a:avLst/>
            </a:prstGeom>
            <a:ln>
              <a:solidFill>
                <a:srgbClr val="000000"/>
              </a:solidFill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17923" y="5461000"/>
              <a:ext cx="1043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Clickable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4370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ESO Norway page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ESONor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388" y="1363156"/>
            <a:ext cx="6148826" cy="5418794"/>
          </a:xfrm>
          <a:prstGeom prst="rect">
            <a:avLst/>
          </a:prstGeom>
          <a:solidFill>
            <a:schemeClr val="tx1"/>
          </a:solidFill>
          <a:ln w="9525" cmpd="sng">
            <a:solidFill>
              <a:schemeClr val="tx1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-1" y="3136484"/>
            <a:ext cx="2149930" cy="369332"/>
            <a:chOff x="-1" y="3780525"/>
            <a:chExt cx="2149930" cy="36933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-1" y="4148269"/>
              <a:ext cx="2149930" cy="1588"/>
            </a:xfrm>
            <a:prstGeom prst="line">
              <a:avLst/>
            </a:prstGeom>
            <a:ln>
              <a:solidFill>
                <a:srgbClr val="000000"/>
              </a:solidFill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-1" y="3780525"/>
              <a:ext cx="178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National contact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705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ESO Norway press release</a:t>
            </a:r>
            <a:endParaRPr lang="en-US" sz="3600" dirty="0"/>
          </a:p>
        </p:txBody>
      </p:sp>
      <p:pic>
        <p:nvPicPr>
          <p:cNvPr id="7" name="Picture 6" descr="ESONorgePres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503" y="1373863"/>
            <a:ext cx="6192092" cy="5456923"/>
          </a:xfrm>
          <a:prstGeom prst="rect">
            <a:avLst/>
          </a:prstGeom>
          <a:solidFill>
            <a:srgbClr val="000000"/>
          </a:solidFill>
          <a:ln w="9525" cmpd="sng">
            <a:solidFill>
              <a:schemeClr val="tx1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0" y="3726801"/>
            <a:ext cx="6322786" cy="646331"/>
            <a:chOff x="0" y="4407126"/>
            <a:chExt cx="6322786" cy="64633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7934" y="5051869"/>
              <a:ext cx="6204852" cy="1588"/>
            </a:xfrm>
            <a:prstGeom prst="line">
              <a:avLst/>
            </a:prstGeom>
            <a:ln>
              <a:solidFill>
                <a:srgbClr val="000000"/>
              </a:solidFill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0" y="4407126"/>
              <a:ext cx="1490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Some content English only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705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ESO Model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63287" y="1759869"/>
            <a:ext cx="88265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ESO has 14 Member states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Spends approximately €4-5k per country per year for translation plus ~10% FTE at ESO HQ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Coordinated via ESON, the equivalent of EPPCN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ESO has approximately 10k visitors per day (same as CERN)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10% of visitors are on non-English pages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Governed by </a:t>
            </a:r>
            <a:r>
              <a:rPr lang="en-US" dirty="0" err="1" smtClean="0"/>
              <a:t>MoU</a:t>
            </a:r>
            <a:r>
              <a:rPr lang="en-US" dirty="0" smtClean="0"/>
              <a:t> – ESO found that it did not work on a voluntary basis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705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ESO Network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63287" y="2331342"/>
            <a:ext cx="8826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ESON mission</a:t>
            </a:r>
            <a:endParaRPr lang="en-GB" dirty="0" smtClean="0"/>
          </a:p>
          <a:p>
            <a:r>
              <a:rPr lang="en-US" i="1" dirty="0" smtClean="0"/>
              <a:t>“Act as </a:t>
            </a:r>
            <a:r>
              <a:rPr lang="en-US" i="1" dirty="0" err="1" smtClean="0"/>
              <a:t>ESO’s</a:t>
            </a:r>
            <a:r>
              <a:rPr lang="en-US" i="1" dirty="0" smtClean="0"/>
              <a:t> media and outreach representative in the member states and potential member states</a:t>
            </a:r>
            <a:r>
              <a:rPr lang="en-US" dirty="0" smtClean="0"/>
              <a:t> </a:t>
            </a:r>
            <a:r>
              <a:rPr lang="en-US" i="1" dirty="0" smtClean="0"/>
              <a:t>with the general aim of promoting </a:t>
            </a:r>
            <a:r>
              <a:rPr lang="en-US" i="1" dirty="0" err="1" smtClean="0"/>
              <a:t>ESO’s</a:t>
            </a:r>
            <a:r>
              <a:rPr lang="en-US" i="1" dirty="0" smtClean="0"/>
              <a:t> mission and demonstrating the many inspirational aspects of astronomy”.</a:t>
            </a:r>
            <a:endParaRPr lang="en-GB" dirty="0" smtClean="0"/>
          </a:p>
          <a:p>
            <a:pPr indent="180975">
              <a:spcAft>
                <a:spcPts val="2400"/>
              </a:spcAf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705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Would this work for us?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0065" y="1830371"/>
            <a:ext cx="45404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CERN has 20 Member states and rising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Annual cost to CERN would be €100k plus</a:t>
            </a:r>
            <a:br>
              <a:rPr lang="en-US" dirty="0" smtClean="0"/>
            </a:br>
            <a:r>
              <a:rPr lang="en-US" dirty="0" smtClean="0"/>
              <a:t>   &gt;10% FTE at CERN HQ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Would EPPCN be able to provide the service</a:t>
            </a:r>
            <a:br>
              <a:rPr lang="en-US" dirty="0" smtClean="0"/>
            </a:br>
            <a:r>
              <a:rPr lang="en-US" dirty="0" smtClean="0"/>
              <a:t>    at this cost?</a:t>
            </a:r>
          </a:p>
          <a:p>
            <a:pPr indent="180975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Can CERN provide the </a:t>
            </a:r>
            <a:r>
              <a:rPr lang="en-US" smtClean="0"/>
              <a:t>central resources?</a:t>
            </a:r>
            <a:endParaRPr lang="en-US" dirty="0" smtClean="0"/>
          </a:p>
        </p:txBody>
      </p:sp>
      <p:pic>
        <p:nvPicPr>
          <p:cNvPr id="6" name="Picture 5" descr="browser_languag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660511" y="1580054"/>
            <a:ext cx="484505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208</Words>
  <Application>Microsoft Macintosh PowerPoint</Application>
  <PresentationFormat>On-screen Show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ESO’s Approach to Online Multilingualism</vt:lpstr>
      <vt:lpstr>ESO home page</vt:lpstr>
      <vt:lpstr>Slide 3</vt:lpstr>
      <vt:lpstr>ESO Norway press release</vt:lpstr>
      <vt:lpstr>ESO Model</vt:lpstr>
      <vt:lpstr>ESO Network</vt:lpstr>
      <vt:lpstr>Would this work for us?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kyurkewi</dc:creator>
  <cp:lastModifiedBy>CERN User</cp:lastModifiedBy>
  <cp:revision>62</cp:revision>
  <dcterms:created xsi:type="dcterms:W3CDTF">2011-04-29T11:42:04Z</dcterms:created>
  <dcterms:modified xsi:type="dcterms:W3CDTF">2011-04-29T13:28:10Z</dcterms:modified>
</cp:coreProperties>
</file>