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notesSlides/notesSlide2.xml" ContentType="application/vnd.openxmlformats-officedocument.presentationml.notesSlide+xml"/>
  <Override PartName="/ppt/slides/slide5.xml" ContentType="application/vnd.openxmlformats-officedocument.presentationml.slide+xml"/>
  <Override PartName="/ppt/notesSlides/notesSlide4.xml" ContentType="application/vnd.openxmlformats-officedocument.presentationml.notesSlide+xml"/>
  <Override PartName="/ppt/slideLayouts/slideLayout1.xml" ContentType="application/vnd.openxmlformats-officedocument.presentationml.slideLayout+xml"/>
  <Default Extension="png" ContentType="image/png"/>
  <Override PartName="/ppt/notesSlides/notesSlide6.xml" ContentType="application/vnd.openxmlformats-officedocument.presentationml.notesSlide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s/slide4.xml" ContentType="application/vnd.openxmlformats-officedocument.presentationml.slid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6.xml" ContentType="application/vnd.openxmlformats-officedocument.presentationml.slide+xml"/>
  <Default Extension="tiff" ContentType="image/tiff"/>
  <Override PartName="/ppt/notesSlides/notesSlide5.xml" ContentType="application/vnd.openxmlformats-officedocument.presentationml.notesSlide+xml"/>
  <Default Extension="jpeg" ContentType="image/jpeg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rels" ContentType="application/vnd.openxmlformats-package.relationships+xml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67" r:id="rId3"/>
    <p:sldId id="263" r:id="rId4"/>
    <p:sldId id="268" r:id="rId5"/>
    <p:sldId id="269" r:id="rId6"/>
    <p:sldId id="270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12" d="100"/>
          <a:sy n="112" d="100"/>
        </p:scale>
        <p:origin x="-52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A76E5B-86C4-45EB-BE02-AB7F19FB664D}" type="datetimeFigureOut">
              <a:rPr lang="en-US" smtClean="0"/>
              <a:pPr/>
              <a:t>5/4/11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A0B434-6081-49C7-9956-BDB419B7E9E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A0B434-6081-49C7-9956-BDB419B7E9E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A0B434-6081-49C7-9956-BDB419B7E9E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A0B434-6081-49C7-9956-BDB419B7E9E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A0B434-6081-49C7-9956-BDB419B7E9E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A0B434-6081-49C7-9956-BDB419B7E9E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A0B434-6081-49C7-9956-BDB419B7E9E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8883B-235B-194B-8C89-3CC46538A52D}" type="datetimeFigureOut">
              <a:rPr lang="en-US" smtClean="0"/>
              <a:pPr/>
              <a:t>5/4/11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16A46-2014-7540-9AE9-857B036BA87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Blue-banner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-1588" y="0"/>
            <a:ext cx="9145588" cy="192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8883B-235B-194B-8C89-3CC46538A52D}" type="datetimeFigureOut">
              <a:rPr lang="en-US" smtClean="0"/>
              <a:pPr/>
              <a:t>5/4/11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16A46-2014-7540-9AE9-857B036BA8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178000"/>
            <a:ext cx="4038600" cy="3948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178000"/>
            <a:ext cx="4038600" cy="3948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8883B-235B-194B-8C89-3CC46538A52D}" type="datetimeFigureOut">
              <a:rPr lang="en-US" smtClean="0"/>
              <a:pPr/>
              <a:t>5/4/11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16A46-2014-7540-9AE9-857B036BA8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78000"/>
            <a:ext cx="4040188" cy="639762"/>
          </a:xfrm>
        </p:spPr>
        <p:txBody>
          <a:bodyPr anchor="ctr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817762"/>
            <a:ext cx="4040188" cy="33084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178000"/>
            <a:ext cx="4041775" cy="639762"/>
          </a:xfrm>
        </p:spPr>
        <p:txBody>
          <a:bodyPr anchor="ctr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817763"/>
            <a:ext cx="4041775" cy="3308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8883B-235B-194B-8C89-3CC46538A52D}" type="datetimeFigureOut">
              <a:rPr lang="en-US" smtClean="0"/>
              <a:pPr/>
              <a:t>5/4/11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16A46-2014-7540-9AE9-857B036BA8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0874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78000"/>
            <a:ext cx="8229600" cy="39437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18883B-235B-194B-8C89-3CC46538A52D}" type="datetimeFigureOut">
              <a:rPr lang="en-US" smtClean="0"/>
              <a:pPr/>
              <a:t>5/4/11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816A46-2014-7540-9AE9-857B036BA87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Blue-banner"/>
          <p:cNvPicPr>
            <a:picLocks noChangeAspect="1" noChangeArrowheads="1"/>
          </p:cNvPicPr>
          <p:nvPr userDrawn="1"/>
        </p:nvPicPr>
        <p:blipFill>
          <a:blip r:embed="rId6"/>
          <a:srcRect b="56508"/>
          <a:stretch>
            <a:fillRect/>
          </a:stretch>
        </p:blipFill>
        <p:spPr bwMode="auto">
          <a:xfrm>
            <a:off x="-1588" y="0"/>
            <a:ext cx="91455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33767"/>
            <a:ext cx="7772400" cy="1470025"/>
          </a:xfrm>
        </p:spPr>
        <p:txBody>
          <a:bodyPr/>
          <a:lstStyle/>
          <a:p>
            <a:r>
              <a:rPr lang="en-US" dirty="0" smtClean="0"/>
              <a:t>EPPCN and CERN Council Brussels event in 2012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24857" y="3243850"/>
            <a:ext cx="6984999" cy="1019721"/>
          </a:xfrm>
        </p:spPr>
        <p:txBody>
          <a:bodyPr>
            <a:normAutofit/>
          </a:bodyPr>
          <a:lstStyle/>
          <a:p>
            <a:r>
              <a:rPr lang="en-US" dirty="0" smtClean="0"/>
              <a:t>James </a:t>
            </a:r>
            <a:r>
              <a:rPr lang="en-US" dirty="0" err="1" smtClean="0"/>
              <a:t>Gillies</a:t>
            </a:r>
            <a:r>
              <a:rPr lang="en-US" dirty="0" smtClean="0"/>
              <a:t>, EPPCN, Oslo 6 May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57200" y="90874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European Strategy for Particle Physics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882570" y="2234700"/>
            <a:ext cx="4804229" cy="3943767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sz="1600" dirty="0" smtClean="0"/>
              <a:t>Strong national activity &amp; CERN</a:t>
            </a:r>
          </a:p>
          <a:p>
            <a:pPr>
              <a:buNone/>
            </a:pPr>
            <a:r>
              <a:rPr lang="en-US" sz="1600" dirty="0" smtClean="0"/>
              <a:t>Globalization</a:t>
            </a:r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r>
              <a:rPr lang="en-US" sz="1600" dirty="0" smtClean="0"/>
              <a:t>LHC top priority</a:t>
            </a:r>
          </a:p>
          <a:p>
            <a:pPr>
              <a:buNone/>
            </a:pPr>
            <a:r>
              <a:rPr lang="en-US" sz="1600" dirty="0" smtClean="0"/>
              <a:t>CLIC</a:t>
            </a:r>
          </a:p>
          <a:p>
            <a:pPr>
              <a:buNone/>
            </a:pPr>
            <a:r>
              <a:rPr lang="en-US" sz="1600" dirty="0" smtClean="0"/>
              <a:t>ILC</a:t>
            </a:r>
          </a:p>
          <a:p>
            <a:pPr>
              <a:buNone/>
            </a:pPr>
            <a:r>
              <a:rPr lang="en-US" sz="1600" dirty="0" smtClean="0"/>
              <a:t>Neutrinos as part of global effort</a:t>
            </a:r>
          </a:p>
          <a:p>
            <a:pPr>
              <a:buNone/>
            </a:pPr>
            <a:r>
              <a:rPr lang="en-US" sz="1600" dirty="0" smtClean="0"/>
              <a:t>Links with </a:t>
            </a:r>
            <a:r>
              <a:rPr lang="en-US" sz="1600" dirty="0" err="1" smtClean="0"/>
              <a:t>ApPEC</a:t>
            </a:r>
            <a:endParaRPr lang="en-US" sz="1600" dirty="0" smtClean="0"/>
          </a:p>
          <a:p>
            <a:pPr>
              <a:buNone/>
            </a:pPr>
            <a:r>
              <a:rPr lang="en-US" sz="1600" dirty="0" err="1" smtClean="0"/>
              <a:t>Flavour</a:t>
            </a:r>
            <a:r>
              <a:rPr lang="en-US" sz="1600" dirty="0" smtClean="0"/>
              <a:t> physics</a:t>
            </a:r>
          </a:p>
          <a:p>
            <a:pPr>
              <a:buNone/>
            </a:pPr>
            <a:r>
              <a:rPr lang="en-US" sz="1600" dirty="0" err="1" smtClean="0"/>
              <a:t>NuPECC</a:t>
            </a:r>
            <a:endParaRPr lang="en-US" sz="1600" dirty="0" smtClean="0"/>
          </a:p>
          <a:p>
            <a:pPr>
              <a:buNone/>
            </a:pPr>
            <a:r>
              <a:rPr lang="en-US" sz="1600" dirty="0" smtClean="0"/>
              <a:t>Theory</a:t>
            </a:r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r>
              <a:rPr lang="en-US" sz="1600" dirty="0" smtClean="0"/>
              <a:t>Update the strategy</a:t>
            </a:r>
          </a:p>
          <a:p>
            <a:pPr>
              <a:buNone/>
            </a:pPr>
            <a:r>
              <a:rPr lang="en-US" sz="1600" dirty="0" smtClean="0"/>
              <a:t>Future facilities (Global)</a:t>
            </a:r>
          </a:p>
          <a:p>
            <a:pPr>
              <a:buNone/>
            </a:pPr>
            <a:r>
              <a:rPr lang="en-US" sz="1600" dirty="0" smtClean="0"/>
              <a:t>Relationship with EU</a:t>
            </a:r>
          </a:p>
          <a:p>
            <a:pPr>
              <a:buNone/>
            </a:pPr>
            <a:r>
              <a:rPr lang="en-US" sz="1600" dirty="0" smtClean="0"/>
              <a:t>Non-MS involvement in strategy</a:t>
            </a:r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r>
              <a:rPr lang="en-US" sz="1600" dirty="0" smtClean="0"/>
              <a:t>EPPCN</a:t>
            </a:r>
          </a:p>
          <a:p>
            <a:pPr>
              <a:buNone/>
            </a:pPr>
            <a:r>
              <a:rPr lang="en-US" sz="1600" dirty="0" smtClean="0"/>
              <a:t>TT</a:t>
            </a:r>
          </a:p>
          <a:p>
            <a:pPr>
              <a:buNone/>
            </a:pPr>
            <a:r>
              <a:rPr lang="en-US" sz="1600" dirty="0" smtClean="0"/>
              <a:t>Engagement with industry</a:t>
            </a:r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178000"/>
            <a:ext cx="2891823" cy="42371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Communication at the Brussels meeting: Exhibition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02740"/>
            <a:ext cx="3105217" cy="3943767"/>
          </a:xfrm>
        </p:spPr>
        <p:txBody>
          <a:bodyPr>
            <a:normAutofit fontScale="85000" lnSpcReduction="20000"/>
          </a:bodyPr>
          <a:lstStyle/>
          <a:p>
            <a:pPr marL="361950" indent="-361950"/>
            <a:r>
              <a:rPr lang="en-US" dirty="0" smtClean="0"/>
              <a:t>Grass roots</a:t>
            </a:r>
          </a:p>
          <a:p>
            <a:pPr marL="361950" indent="-361950"/>
            <a:r>
              <a:rPr lang="en-US" dirty="0" smtClean="0"/>
              <a:t>Showcase relevance to MS</a:t>
            </a:r>
          </a:p>
          <a:p>
            <a:pPr marL="361950" indent="-361950"/>
            <a:r>
              <a:rPr lang="en-US" dirty="0" smtClean="0"/>
              <a:t>Budget will be available</a:t>
            </a:r>
          </a:p>
          <a:p>
            <a:pPr marL="361950" indent="-361950"/>
            <a:r>
              <a:rPr lang="en-US" dirty="0" smtClean="0"/>
              <a:t>Graphic elements coordinated by CERN</a:t>
            </a:r>
          </a:p>
          <a:p>
            <a:pPr marL="361950" indent="-361950"/>
            <a:r>
              <a:rPr lang="en-US" dirty="0" smtClean="0"/>
              <a:t>Royal Society a possible model?</a:t>
            </a:r>
          </a:p>
        </p:txBody>
      </p:sp>
      <p:pic>
        <p:nvPicPr>
          <p:cNvPr id="4" name="Picture 3" descr="royalsociety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2417" y="2302740"/>
            <a:ext cx="5400050" cy="3665659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Communication at the Brussels meeting: Press conference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91400"/>
            <a:ext cx="2880375" cy="3943767"/>
          </a:xfrm>
        </p:spPr>
        <p:txBody>
          <a:bodyPr>
            <a:normAutofit/>
          </a:bodyPr>
          <a:lstStyle/>
          <a:p>
            <a:r>
              <a:rPr lang="en-US" dirty="0" err="1" smtClean="0"/>
              <a:t>Berlaymont</a:t>
            </a:r>
            <a:r>
              <a:rPr lang="en-US" dirty="0" smtClean="0"/>
              <a:t> press room</a:t>
            </a:r>
          </a:p>
          <a:p>
            <a:r>
              <a:rPr lang="en-US" dirty="0" smtClean="0"/>
              <a:t>Strategy</a:t>
            </a:r>
          </a:p>
          <a:p>
            <a:r>
              <a:rPr lang="en-US" dirty="0" smtClean="0"/>
              <a:t>LHC status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7575" y="2291400"/>
            <a:ext cx="5349225" cy="40119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Communication at the Brussels meeting: networking event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36761"/>
            <a:ext cx="8229600" cy="3124620"/>
          </a:xfrm>
        </p:spPr>
        <p:txBody>
          <a:bodyPr>
            <a:normAutofit/>
          </a:bodyPr>
          <a:lstStyle/>
          <a:p>
            <a:r>
              <a:rPr lang="en-US" dirty="0" smtClean="0"/>
              <a:t>Public debate? </a:t>
            </a:r>
          </a:p>
          <a:p>
            <a:r>
              <a:rPr lang="en-US" dirty="0" smtClean="0"/>
              <a:t>Link to exhibition?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2909" y="2336760"/>
            <a:ext cx="4705753" cy="31246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Communication at the Brussels meeting: brochure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61500"/>
            <a:ext cx="8229600" cy="3943767"/>
          </a:xfrm>
        </p:spPr>
        <p:txBody>
          <a:bodyPr>
            <a:normAutofit/>
          </a:bodyPr>
          <a:lstStyle/>
          <a:p>
            <a:r>
              <a:rPr lang="en-US" dirty="0" smtClean="0"/>
              <a:t>Needed?</a:t>
            </a:r>
          </a:p>
          <a:p>
            <a:r>
              <a:rPr lang="en-US" dirty="0" smtClean="0"/>
              <a:t>Format?</a:t>
            </a:r>
          </a:p>
          <a:p>
            <a:r>
              <a:rPr lang="en-US" dirty="0" smtClean="0"/>
              <a:t>Contents?</a:t>
            </a:r>
          </a:p>
          <a:p>
            <a:r>
              <a:rPr lang="en-US" dirty="0" smtClean="0"/>
              <a:t>N.B. </a:t>
            </a:r>
            <a:r>
              <a:rPr lang="en-US" smtClean="0"/>
              <a:t>ICFA brochure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1800" y="2461500"/>
            <a:ext cx="1905000" cy="977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1314</TotalTime>
  <Words>148</Words>
  <Application>Microsoft Macintosh PowerPoint</Application>
  <PresentationFormat>On-screen Show (4:3)</PresentationFormat>
  <Paragraphs>49</Paragraphs>
  <Slides>6</Slides>
  <Notes>6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EPPCN and CERN Council Brussels event in 2012</vt:lpstr>
      <vt:lpstr>European Strategy for Particle Physics</vt:lpstr>
      <vt:lpstr>Communication at the Brussels meeting: Exhibition</vt:lpstr>
      <vt:lpstr>Communication at the Brussels meeting: Press conference</vt:lpstr>
      <vt:lpstr>Communication at the Brussels meeting: networking event</vt:lpstr>
      <vt:lpstr>Communication at the Brussels meeting: brochure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kyurkewi</dc:creator>
  <cp:lastModifiedBy>CERN User</cp:lastModifiedBy>
  <cp:revision>61</cp:revision>
  <dcterms:created xsi:type="dcterms:W3CDTF">2011-05-04T14:39:58Z</dcterms:created>
  <dcterms:modified xsi:type="dcterms:W3CDTF">2011-05-04T15:30:48Z</dcterms:modified>
</cp:coreProperties>
</file>