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handoutMasterIdLst>
    <p:handoutMasterId r:id="rId47"/>
  </p:handoutMasterIdLst>
  <p:sldIdLst>
    <p:sldId id="355" r:id="rId2"/>
    <p:sldId id="430" r:id="rId3"/>
    <p:sldId id="411" r:id="rId4"/>
    <p:sldId id="436" r:id="rId5"/>
    <p:sldId id="446" r:id="rId6"/>
    <p:sldId id="434" r:id="rId7"/>
    <p:sldId id="356" r:id="rId8"/>
    <p:sldId id="357" r:id="rId9"/>
    <p:sldId id="358" r:id="rId10"/>
    <p:sldId id="422" r:id="rId11"/>
    <p:sldId id="421" r:id="rId12"/>
    <p:sldId id="423" r:id="rId13"/>
    <p:sldId id="415" r:id="rId14"/>
    <p:sldId id="416" r:id="rId15"/>
    <p:sldId id="444" r:id="rId16"/>
    <p:sldId id="347" r:id="rId17"/>
    <p:sldId id="339" r:id="rId18"/>
    <p:sldId id="428" r:id="rId19"/>
    <p:sldId id="427" r:id="rId20"/>
    <p:sldId id="431" r:id="rId21"/>
    <p:sldId id="413" r:id="rId22"/>
    <p:sldId id="338" r:id="rId23"/>
    <p:sldId id="340" r:id="rId24"/>
    <p:sldId id="439" r:id="rId25"/>
    <p:sldId id="447" r:id="rId26"/>
    <p:sldId id="429" r:id="rId27"/>
    <p:sldId id="438" r:id="rId28"/>
    <p:sldId id="343" r:id="rId29"/>
    <p:sldId id="344" r:id="rId30"/>
    <p:sldId id="348" r:id="rId31"/>
    <p:sldId id="393" r:id="rId32"/>
    <p:sldId id="449" r:id="rId33"/>
    <p:sldId id="405" r:id="rId34"/>
    <p:sldId id="398" r:id="rId35"/>
    <p:sldId id="399" r:id="rId36"/>
    <p:sldId id="407" r:id="rId37"/>
    <p:sldId id="341" r:id="rId38"/>
    <p:sldId id="445" r:id="rId39"/>
    <p:sldId id="450" r:id="rId40"/>
    <p:sldId id="440" r:id="rId41"/>
    <p:sldId id="441" r:id="rId42"/>
    <p:sldId id="257" r:id="rId43"/>
    <p:sldId id="448" r:id="rId44"/>
    <p:sldId id="384" r:id="rId45"/>
  </p:sldIdLst>
  <p:sldSz cx="9144000" cy="6858000" type="screen4x3"/>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DC3"/>
    <a:srgbClr val="FAEA84"/>
    <a:srgbClr val="D1C46E"/>
    <a:srgbClr val="E7BD3F"/>
    <a:srgbClr val="FFDC47"/>
    <a:srgbClr val="1F3941"/>
    <a:srgbClr val="3F6B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78"/>
    <p:restoredTop sz="96197"/>
  </p:normalViewPr>
  <p:slideViewPr>
    <p:cSldViewPr snapToGrid="0" snapToObjects="1">
      <p:cViewPr varScale="1">
        <p:scale>
          <a:sx n="124" d="100"/>
          <a:sy n="124" d="100"/>
        </p:scale>
        <p:origin x="376" y="168"/>
      </p:cViewPr>
      <p:guideLst>
        <p:guide orient="horz" pos="2136"/>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5FB6ACB-5A6A-0C40-A131-3CF8B7C672B7}" type="datetimeFigureOut">
              <a:rPr lang="en-US" smtClean="0"/>
              <a:t>2/26/24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78E2E1-1C0D-F245-8DDE-18F79394BB8E}" type="slidenum">
              <a:rPr lang="en-US" smtClean="0"/>
              <a:t>‹#›</a:t>
            </a:fld>
            <a:endParaRPr lang="en-US" dirty="0"/>
          </a:p>
        </p:txBody>
      </p:sp>
    </p:spTree>
    <p:extLst>
      <p:ext uri="{BB962C8B-B14F-4D97-AF65-F5344CB8AC3E}">
        <p14:creationId xmlns:p14="http://schemas.microsoft.com/office/powerpoint/2010/main" val="1772128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DD54F6-E6D3-ED49-8E45-4B7279B56AE4}" type="datetimeFigureOut">
              <a:rPr lang="en-US" smtClean="0"/>
              <a:t>2/26/24</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05B889-953C-F042-B56E-9D8B16B7B209}" type="slidenum">
              <a:rPr lang="en-US" smtClean="0"/>
              <a:t>‹#›</a:t>
            </a:fld>
            <a:endParaRPr lang="en-US" dirty="0"/>
          </a:p>
        </p:txBody>
      </p:sp>
    </p:spTree>
    <p:extLst>
      <p:ext uri="{BB962C8B-B14F-4D97-AF65-F5344CB8AC3E}">
        <p14:creationId xmlns:p14="http://schemas.microsoft.com/office/powerpoint/2010/main" val="143561122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05B889-953C-F042-B56E-9D8B16B7B209}" type="slidenum">
              <a:rPr lang="en-US" smtClean="0"/>
              <a:t>22</a:t>
            </a:fld>
            <a:endParaRPr lang="en-US" dirty="0"/>
          </a:p>
        </p:txBody>
      </p:sp>
    </p:spTree>
    <p:extLst>
      <p:ext uri="{BB962C8B-B14F-4D97-AF65-F5344CB8AC3E}">
        <p14:creationId xmlns:p14="http://schemas.microsoft.com/office/powerpoint/2010/main" val="534082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7"/>
            <a:ext cx="6858000" cy="165576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814A666E-22F0-3741-AD0F-F81289EB6ED2}" type="datetimeFigureOut">
              <a:rPr lang="en-US" smtClean="0"/>
              <a:t>2/26/24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329033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4A666E-22F0-3741-AD0F-F81289EB6ED2}" type="datetimeFigureOut">
              <a:rPr lang="en-US" smtClean="0"/>
              <a:t>2/26/24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1785285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6"/>
            <a:ext cx="1971675"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1" y="365126"/>
            <a:ext cx="5800725"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4A666E-22F0-3741-AD0F-F81289EB6ED2}" type="datetimeFigureOut">
              <a:rPr lang="en-US" smtClean="0"/>
              <a:t>2/26/24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658269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41D05073-2CB4-7D46-8C46-8322A24C78F8}" type="slidenum">
              <a:rPr lang="en-US"/>
              <a:pPr>
                <a:defRPr/>
              </a:pPr>
              <a:t>‹#›</a:t>
            </a:fld>
            <a:endParaRPr lang="en-US" dirty="0"/>
          </a:p>
        </p:txBody>
      </p:sp>
    </p:spTree>
    <p:extLst>
      <p:ext uri="{BB962C8B-B14F-4D97-AF65-F5344CB8AC3E}">
        <p14:creationId xmlns:p14="http://schemas.microsoft.com/office/powerpoint/2010/main" val="215678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2800" b="1">
                <a:latin typeface="Times New Roman" charset="0"/>
                <a:ea typeface="Times New Roman" charset="0"/>
                <a:cs typeface="Times New Roman"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a:defRPr sz="2400">
                <a:latin typeface="Times New Roman" charset="0"/>
                <a:ea typeface="Times New Roman" charset="0"/>
                <a:cs typeface="Times New Roman" charset="0"/>
              </a:defRPr>
            </a:lvl1pPr>
            <a:lvl2pPr>
              <a:defRPr sz="2400">
                <a:latin typeface="Times New Roman" charset="0"/>
                <a:ea typeface="Times New Roman" charset="0"/>
                <a:cs typeface="Times New Roman" charset="0"/>
              </a:defRPr>
            </a:lvl2pPr>
            <a:lvl3pPr>
              <a:defRPr sz="2400">
                <a:latin typeface="Times New Roman" charset="0"/>
                <a:ea typeface="Times New Roman" charset="0"/>
                <a:cs typeface="Times New Roman" charset="0"/>
              </a:defRPr>
            </a:lvl3pPr>
            <a:lvl4pPr>
              <a:defRPr sz="2400">
                <a:latin typeface="Times New Roman" charset="0"/>
                <a:ea typeface="Times New Roman" charset="0"/>
                <a:cs typeface="Times New Roman" charset="0"/>
              </a:defRPr>
            </a:lvl4pPr>
            <a:lvl5pPr>
              <a:defRPr sz="2400">
                <a:latin typeface="Times New Roman" charset="0"/>
                <a:ea typeface="Times New Roman" charset="0"/>
                <a:cs typeface="Times New Roman"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14A666E-22F0-3741-AD0F-F81289EB6ED2}" type="datetimeFigureOut">
              <a:rPr lang="en-US" smtClean="0"/>
              <a:t>2/26/24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330322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4A666E-22F0-3741-AD0F-F81289EB6ED2}" type="datetimeFigureOut">
              <a:rPr lang="en-US" smtClean="0"/>
              <a:t>2/26/24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480979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4A666E-22F0-3741-AD0F-F81289EB6ED2}" type="datetimeFigureOut">
              <a:rPr lang="en-US" smtClean="0"/>
              <a:t>2/26/24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694311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4A666E-22F0-3741-AD0F-F81289EB6ED2}" type="datetimeFigureOut">
              <a:rPr lang="en-US" smtClean="0"/>
              <a:t>2/26/24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2018390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4A666E-22F0-3741-AD0F-F81289EB6ED2}" type="datetimeFigureOut">
              <a:rPr lang="en-US" smtClean="0"/>
              <a:t>2/26/24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1433663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A666E-22F0-3741-AD0F-F81289EB6ED2}" type="datetimeFigureOut">
              <a:rPr lang="en-US" smtClean="0"/>
              <a:t>2/26/24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822866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1"/>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14A666E-22F0-3741-AD0F-F81289EB6ED2}" type="datetimeFigureOut">
              <a:rPr lang="en-US" smtClean="0"/>
              <a:t>2/26/24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121755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Drag picture to placeholder or click icon to add</a:t>
            </a:r>
          </a:p>
        </p:txBody>
      </p:sp>
      <p:sp>
        <p:nvSpPr>
          <p:cNvPr id="4" name="Text Placeholder 3"/>
          <p:cNvSpPr>
            <a:spLocks noGrp="1"/>
          </p:cNvSpPr>
          <p:nvPr>
            <p:ph type="body" sz="half" idx="2"/>
          </p:nvPr>
        </p:nvSpPr>
        <p:spPr>
          <a:xfrm>
            <a:off x="629841" y="2057401"/>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14A666E-22F0-3741-AD0F-F81289EB6ED2}" type="datetimeFigureOut">
              <a:rPr lang="en-US" smtClean="0"/>
              <a:t>2/26/24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26063C-FF84-1344-9FD9-674300F3BAD0}" type="slidenum">
              <a:rPr lang="en-US" smtClean="0"/>
              <a:t>‹#›</a:t>
            </a:fld>
            <a:endParaRPr lang="en-US" dirty="0"/>
          </a:p>
        </p:txBody>
      </p:sp>
    </p:spTree>
    <p:extLst>
      <p:ext uri="{BB962C8B-B14F-4D97-AF65-F5344CB8AC3E}">
        <p14:creationId xmlns:p14="http://schemas.microsoft.com/office/powerpoint/2010/main" val="1936508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14A666E-22F0-3741-AD0F-F81289EB6ED2}" type="datetimeFigureOut">
              <a:rPr lang="en-US" smtClean="0"/>
              <a:t>2/26/24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26063C-FF84-1344-9FD9-674300F3BAD0}" type="slidenum">
              <a:rPr lang="en-US" smtClean="0"/>
              <a:t>‹#›</a:t>
            </a:fld>
            <a:endParaRPr lang="en-US" dirty="0"/>
          </a:p>
        </p:txBody>
      </p:sp>
    </p:spTree>
    <p:extLst>
      <p:ext uri="{BB962C8B-B14F-4D97-AF65-F5344CB8AC3E}">
        <p14:creationId xmlns:p14="http://schemas.microsoft.com/office/powerpoint/2010/main" val="12228088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tiff"/><Relationship Id="rId1" Type="http://schemas.openxmlformats.org/officeDocument/2006/relationships/slideLayout" Target="../slideLayouts/slideLayout7.xml"/><Relationship Id="rId6" Type="http://schemas.openxmlformats.org/officeDocument/2006/relationships/image" Target="../media/image29.tiff"/><Relationship Id="rId5" Type="http://schemas.openxmlformats.org/officeDocument/2006/relationships/image" Target="../media/image28.jpeg"/><Relationship Id="rId4" Type="http://schemas.microsoft.com/office/2007/relationships/hdphoto" Target="../media/hdphoto3.wdp"/></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tiff"/><Relationship Id="rId1" Type="http://schemas.openxmlformats.org/officeDocument/2006/relationships/slideLayout" Target="../slideLayouts/slideLayout7.xml"/><Relationship Id="rId6" Type="http://schemas.openxmlformats.org/officeDocument/2006/relationships/image" Target="../media/image29.tiff"/><Relationship Id="rId5" Type="http://schemas.openxmlformats.org/officeDocument/2006/relationships/image" Target="../media/image28.jpeg"/><Relationship Id="rId4" Type="http://schemas.microsoft.com/office/2007/relationships/hdphoto" Target="../media/hdphoto3.wdp"/></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3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image" Target="../media/image34.tiff"/><Relationship Id="rId1" Type="http://schemas.openxmlformats.org/officeDocument/2006/relationships/slideLayout" Target="../slideLayouts/slideLayout6.xml"/><Relationship Id="rId5" Type="http://schemas.openxmlformats.org/officeDocument/2006/relationships/image" Target="../media/image37.tiff"/><Relationship Id="rId4" Type="http://schemas.openxmlformats.org/officeDocument/2006/relationships/image" Target="../media/image36.tiff"/></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phycisistscolation.org/" TargetMode="External"/><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2" y="1397000"/>
            <a:ext cx="8547385" cy="1282700"/>
          </a:xfrm>
        </p:spPr>
        <p:txBody>
          <a:bodyPr>
            <a:noAutofit/>
          </a:bodyPr>
          <a:lstStyle/>
          <a:p>
            <a:r>
              <a:rPr lang="en-US" sz="4000" dirty="0">
                <a:latin typeface="+mn-lt"/>
              </a:rPr>
              <a:t>Reducing the Risks of Nuclear Weapons</a:t>
            </a:r>
            <a:endParaRPr lang="en-US" sz="4000" b="1" dirty="0">
              <a:latin typeface="+mn-lt"/>
              <a:ea typeface="Times New Roman" charset="0"/>
              <a:cs typeface="Times New Roman" charset="0"/>
            </a:endParaRPr>
          </a:p>
        </p:txBody>
      </p:sp>
      <p:sp>
        <p:nvSpPr>
          <p:cNvPr id="3" name="Subtitle 2"/>
          <p:cNvSpPr>
            <a:spLocks noGrp="1"/>
          </p:cNvSpPr>
          <p:nvPr>
            <p:ph type="subTitle" idx="1"/>
          </p:nvPr>
        </p:nvSpPr>
        <p:spPr>
          <a:xfrm>
            <a:off x="160130" y="2944115"/>
            <a:ext cx="8839200" cy="3468260"/>
          </a:xfrm>
        </p:spPr>
        <p:txBody>
          <a:bodyPr>
            <a:noAutofit/>
          </a:bodyPr>
          <a:lstStyle/>
          <a:p>
            <a:pPr>
              <a:lnSpc>
                <a:spcPct val="100000"/>
              </a:lnSpc>
              <a:spcBef>
                <a:spcPts val="0"/>
              </a:spcBef>
            </a:pPr>
            <a:r>
              <a:rPr lang="en-US" sz="2400" dirty="0">
                <a:ea typeface="Times New Roman" charset="0"/>
                <a:cs typeface="Times New Roman" charset="0"/>
              </a:rPr>
              <a:t>Steve Fetter</a:t>
            </a:r>
          </a:p>
          <a:p>
            <a:pPr>
              <a:lnSpc>
                <a:spcPct val="100000"/>
              </a:lnSpc>
              <a:spcBef>
                <a:spcPts val="0"/>
              </a:spcBef>
            </a:pPr>
            <a:r>
              <a:rPr lang="en-US" sz="2400" dirty="0">
                <a:ea typeface="Times New Roman" charset="0"/>
                <a:cs typeface="Times New Roman" charset="0"/>
              </a:rPr>
              <a:t>ETH Zurich</a:t>
            </a:r>
          </a:p>
          <a:p>
            <a:pPr>
              <a:lnSpc>
                <a:spcPct val="100000"/>
              </a:lnSpc>
              <a:spcBef>
                <a:spcPts val="0"/>
              </a:spcBef>
            </a:pPr>
            <a:r>
              <a:rPr lang="en-US" sz="2400" dirty="0">
                <a:ea typeface="Times New Roman" charset="0"/>
                <a:cs typeface="Times New Roman" charset="0"/>
              </a:rPr>
              <a:t>University of Maryland</a:t>
            </a:r>
          </a:p>
          <a:p>
            <a:pPr>
              <a:spcBef>
                <a:spcPts val="0"/>
              </a:spcBef>
            </a:pPr>
            <a:endParaRPr lang="en-US" sz="2400" dirty="0">
              <a:ea typeface="Times New Roman" charset="0"/>
              <a:cs typeface="Times New Roman" charset="0"/>
            </a:endParaRPr>
          </a:p>
          <a:p>
            <a:pPr>
              <a:lnSpc>
                <a:spcPct val="100000"/>
              </a:lnSpc>
              <a:spcBef>
                <a:spcPts val="0"/>
              </a:spcBef>
            </a:pPr>
            <a:r>
              <a:rPr lang="en-US" sz="2400" dirty="0">
                <a:ea typeface="Times New Roman" charset="0"/>
                <a:cs typeface="Times New Roman" charset="0"/>
              </a:rPr>
              <a:t>Experimental Particle and Astro-Particle Physics Seminar</a:t>
            </a:r>
          </a:p>
          <a:p>
            <a:pPr>
              <a:lnSpc>
                <a:spcPct val="100000"/>
              </a:lnSpc>
              <a:spcBef>
                <a:spcPts val="0"/>
              </a:spcBef>
            </a:pPr>
            <a:r>
              <a:rPr lang="en-US" sz="2400" dirty="0">
                <a:ea typeface="Times New Roman" charset="0"/>
                <a:cs typeface="Times New Roman" charset="0"/>
              </a:rPr>
              <a:t>26 February 2024</a:t>
            </a:r>
          </a:p>
          <a:p>
            <a:pPr>
              <a:lnSpc>
                <a:spcPct val="100000"/>
              </a:lnSpc>
              <a:spcBef>
                <a:spcPts val="0"/>
              </a:spcBef>
            </a:pPr>
            <a:endParaRPr lang="en-US" sz="2400" dirty="0">
              <a:ea typeface="Times New Roman" charset="0"/>
              <a:cs typeface="Times New Roman" charset="0"/>
            </a:endParaRPr>
          </a:p>
        </p:txBody>
      </p:sp>
    </p:spTree>
    <p:extLst>
      <p:ext uri="{BB962C8B-B14F-4D97-AF65-F5344CB8AC3E}">
        <p14:creationId xmlns:p14="http://schemas.microsoft.com/office/powerpoint/2010/main" val="243639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935"/>
            <a:ext cx="9144000" cy="1152197"/>
          </a:xfrm>
        </p:spPr>
        <p:txBody>
          <a:bodyPr>
            <a:normAutofit/>
          </a:bodyPr>
          <a:lstStyle/>
          <a:p>
            <a:r>
              <a:rPr lang="en-US" sz="3200" dirty="0">
                <a:latin typeface="+mn-lt"/>
              </a:rPr>
              <a:t>Energy Release from Fission of 1 kg U235 (or Pu239)</a:t>
            </a:r>
          </a:p>
        </p:txBody>
      </p:sp>
      <p:sp>
        <p:nvSpPr>
          <p:cNvPr id="5" name="TextBox 4">
            <a:extLst>
              <a:ext uri="{FF2B5EF4-FFF2-40B4-BE49-F238E27FC236}">
                <a16:creationId xmlns:a16="http://schemas.microsoft.com/office/drawing/2014/main" id="{45A5037A-C266-2260-EB41-5714E20496A9}"/>
              </a:ext>
            </a:extLst>
          </p:cNvPr>
          <p:cNvSpPr txBox="1"/>
          <p:nvPr/>
        </p:nvSpPr>
        <p:spPr>
          <a:xfrm>
            <a:off x="241600" y="1270332"/>
            <a:ext cx="4271407" cy="1938992"/>
          </a:xfrm>
          <a:prstGeom prst="rect">
            <a:avLst/>
          </a:prstGeom>
          <a:noFill/>
        </p:spPr>
        <p:txBody>
          <a:bodyPr wrap="square" rtlCol="0">
            <a:spAutoFit/>
          </a:bodyPr>
          <a:lstStyle/>
          <a:p>
            <a:r>
              <a:rPr lang="en-US" sz="2000" dirty="0"/>
              <a:t>200 MeV per fission:</a:t>
            </a:r>
          </a:p>
          <a:p>
            <a:r>
              <a:rPr lang="en-US" sz="2000" dirty="0"/>
              <a:t>     KE of fission fragments       165 MeV</a:t>
            </a:r>
          </a:p>
          <a:p>
            <a:r>
              <a:rPr lang="en-US" sz="2000" dirty="0"/>
              <a:t>     KE of neutrons                          5 MeV</a:t>
            </a:r>
          </a:p>
          <a:p>
            <a:r>
              <a:rPr lang="en-US" sz="2000" dirty="0"/>
              <a:t>     Gamma-rays                              7 MeV</a:t>
            </a:r>
          </a:p>
          <a:p>
            <a:r>
              <a:rPr lang="en-US" sz="2000" dirty="0"/>
              <a:t>     Decay of fission products     13 MeV</a:t>
            </a:r>
          </a:p>
          <a:p>
            <a:r>
              <a:rPr lang="en-US" sz="2000" dirty="0"/>
              <a:t>     Neutrinos                                10 MeV</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2FF8714-D2CF-A478-E946-86AB076B8180}"/>
                  </a:ext>
                </a:extLst>
              </p:cNvPr>
              <p:cNvSpPr txBox="1"/>
              <p:nvPr/>
            </p:nvSpPr>
            <p:spPr>
              <a:xfrm>
                <a:off x="325306" y="3655137"/>
                <a:ext cx="8503380" cy="180459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200" b="0" i="1" smtClean="0">
                              <a:latin typeface="Cambria Math" panose="02040503050406030204" pitchFamily="18" charset="0"/>
                              <a:ea typeface="Cambria Math" panose="02040503050406030204" pitchFamily="18" charset="0"/>
                            </a:rPr>
                          </m:ctrlPr>
                        </m:dPr>
                        <m:e>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1000 </m:t>
                              </m:r>
                              <m:r>
                                <a:rPr lang="en-US" sz="2200" b="0" i="1" smtClean="0">
                                  <a:latin typeface="Cambria Math" panose="02040503050406030204" pitchFamily="18" charset="0"/>
                                  <a:ea typeface="Cambria Math" panose="02040503050406030204" pitchFamily="18" charset="0"/>
                                </a:rPr>
                                <m:t>𝑔</m:t>
                              </m:r>
                            </m:num>
                            <m:den>
                              <m:r>
                                <a:rPr lang="en-US" sz="2200" b="0" i="1" smtClean="0">
                                  <a:latin typeface="Cambria Math" panose="02040503050406030204" pitchFamily="18" charset="0"/>
                                  <a:ea typeface="Cambria Math" panose="02040503050406030204" pitchFamily="18" charset="0"/>
                                </a:rPr>
                                <m:t>𝑘𝑔</m:t>
                              </m:r>
                            </m:den>
                          </m:f>
                        </m:e>
                      </m:d>
                      <m:d>
                        <m:dPr>
                          <m:begChr m:val="["/>
                          <m:endChr m:val="]"/>
                          <m:ctrlPr>
                            <a:rPr lang="en-US" sz="2200" i="1">
                              <a:latin typeface="Cambria Math" panose="02040503050406030204" pitchFamily="18" charset="0"/>
                              <a:ea typeface="Cambria Math" panose="02040503050406030204" pitchFamily="18" charset="0"/>
                            </a:rPr>
                          </m:ctrlPr>
                        </m:dPr>
                        <m:e>
                          <m:f>
                            <m:fPr>
                              <m:ctrlPr>
                                <a:rPr lang="en-US" sz="2200" i="1">
                                  <a:latin typeface="Cambria Math" panose="02040503050406030204" pitchFamily="18" charset="0"/>
                                  <a:ea typeface="Cambria Math" panose="02040503050406030204" pitchFamily="18" charset="0"/>
                                </a:rPr>
                              </m:ctrlPr>
                            </m:fPr>
                            <m:num>
                              <m:r>
                                <a:rPr lang="en-US" sz="2200" i="1" smtClean="0">
                                  <a:latin typeface="Cambria Math" panose="02040503050406030204" pitchFamily="18" charset="0"/>
                                  <a:ea typeface="Cambria Math" panose="02040503050406030204" pitchFamily="18" charset="0"/>
                                </a:rPr>
                                <m:t>𝑚</m:t>
                              </m:r>
                              <m:r>
                                <a:rPr lang="en-US" sz="2200" b="0" i="1" smtClean="0">
                                  <a:latin typeface="Cambria Math" panose="02040503050406030204" pitchFamily="18" charset="0"/>
                                  <a:ea typeface="Cambria Math" panose="02040503050406030204" pitchFamily="18" charset="0"/>
                                </a:rPr>
                                <m:t>𝑜𝑙</m:t>
                              </m:r>
                            </m:num>
                            <m:den>
                              <m:r>
                                <a:rPr lang="en-US" sz="2200" b="0" i="1" smtClean="0">
                                  <a:latin typeface="Cambria Math" panose="02040503050406030204" pitchFamily="18" charset="0"/>
                                  <a:ea typeface="Cambria Math" panose="02040503050406030204" pitchFamily="18" charset="0"/>
                                </a:rPr>
                                <m:t>235 </m:t>
                              </m:r>
                              <m:r>
                                <a:rPr lang="en-US" sz="2200" b="0" i="1" smtClean="0">
                                  <a:latin typeface="Cambria Math" panose="02040503050406030204" pitchFamily="18" charset="0"/>
                                  <a:ea typeface="Cambria Math" panose="02040503050406030204" pitchFamily="18" charset="0"/>
                                </a:rPr>
                                <m:t>𝑔</m:t>
                              </m:r>
                            </m:den>
                          </m:f>
                        </m:e>
                      </m:d>
                      <m:d>
                        <m:dPr>
                          <m:begChr m:val="["/>
                          <m:endChr m:val="]"/>
                          <m:ctrlPr>
                            <a:rPr lang="en-US" sz="2200" i="1">
                              <a:latin typeface="Cambria Math" panose="02040503050406030204" pitchFamily="18" charset="0"/>
                              <a:ea typeface="Cambria Math" panose="02040503050406030204" pitchFamily="18" charset="0"/>
                            </a:rPr>
                          </m:ctrlPr>
                        </m:dPr>
                        <m:e>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6×</m:t>
                              </m:r>
                              <m:sSup>
                                <m:sSupPr>
                                  <m:ctrlPr>
                                    <a:rPr lang="en-US" sz="2200" i="1">
                                      <a:latin typeface="Cambria Math" panose="02040503050406030204" pitchFamily="18" charset="0"/>
                                      <a:ea typeface="Cambria Math" panose="02040503050406030204" pitchFamily="18" charset="0"/>
                                    </a:rPr>
                                  </m:ctrlPr>
                                </m:sSupPr>
                                <m:e>
                                  <m:r>
                                    <a:rPr lang="en-US" sz="2200" i="1">
                                      <a:latin typeface="Cambria Math" panose="02040503050406030204" pitchFamily="18" charset="0"/>
                                      <a:ea typeface="Cambria Math" panose="02040503050406030204" pitchFamily="18" charset="0"/>
                                    </a:rPr>
                                    <m:t>10</m:t>
                                  </m:r>
                                </m:e>
                                <m:sup>
                                  <m:r>
                                    <a:rPr lang="en-US" sz="2200" i="1">
                                      <a:latin typeface="Cambria Math" panose="02040503050406030204" pitchFamily="18" charset="0"/>
                                      <a:ea typeface="Cambria Math" panose="02040503050406030204" pitchFamily="18" charset="0"/>
                                    </a:rPr>
                                    <m:t>23</m:t>
                                  </m:r>
                                </m:sup>
                              </m:sSup>
                              <m:r>
                                <a:rPr lang="en-US" sz="2200" b="0" i="1" smtClean="0">
                                  <a:latin typeface="Cambria Math" panose="02040503050406030204" pitchFamily="18" charset="0"/>
                                  <a:ea typeface="Cambria Math" panose="02040503050406030204" pitchFamily="18" charset="0"/>
                                </a:rPr>
                                <m:t> </m:t>
                              </m:r>
                              <m:r>
                                <a:rPr lang="en-US" sz="2200" b="0" i="1" smtClean="0">
                                  <a:latin typeface="Cambria Math" panose="02040503050406030204" pitchFamily="18" charset="0"/>
                                  <a:ea typeface="Cambria Math" panose="02040503050406030204" pitchFamily="18" charset="0"/>
                                </a:rPr>
                                <m:t>𝑛𝑢𝑐𝑙𝑒𝑖</m:t>
                              </m:r>
                            </m:num>
                            <m:den>
                              <m:r>
                                <a:rPr lang="en-US" sz="2200" b="0" i="1" smtClean="0">
                                  <a:latin typeface="Cambria Math" panose="02040503050406030204" pitchFamily="18" charset="0"/>
                                  <a:ea typeface="Cambria Math" panose="02040503050406030204" pitchFamily="18" charset="0"/>
                                </a:rPr>
                                <m:t>𝑚𝑜𝑙</m:t>
                              </m:r>
                            </m:den>
                          </m:f>
                        </m:e>
                      </m:d>
                      <m:d>
                        <m:dPr>
                          <m:begChr m:val="["/>
                          <m:endChr m:val="]"/>
                          <m:ctrlPr>
                            <a:rPr lang="en-US" sz="2200" i="1">
                              <a:latin typeface="Cambria Math" panose="02040503050406030204" pitchFamily="18" charset="0"/>
                              <a:ea typeface="Cambria Math" panose="02040503050406030204" pitchFamily="18" charset="0"/>
                            </a:rPr>
                          </m:ctrlPr>
                        </m:dPr>
                        <m:e>
                          <m:f>
                            <m:fPr>
                              <m:ctrlPr>
                                <a:rPr lang="en-US" sz="2200" i="1">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180 </m:t>
                              </m:r>
                              <m:r>
                                <a:rPr lang="en-US" sz="2200" b="0" i="1" smtClean="0">
                                  <a:latin typeface="Cambria Math" panose="02040503050406030204" pitchFamily="18" charset="0"/>
                                  <a:ea typeface="Cambria Math" panose="02040503050406030204" pitchFamily="18" charset="0"/>
                                </a:rPr>
                                <m:t>𝑀𝑒𝑉</m:t>
                              </m:r>
                            </m:num>
                            <m:den>
                              <m:r>
                                <a:rPr lang="en-US" sz="2200" b="0" i="1" smtClean="0">
                                  <a:latin typeface="Cambria Math" panose="02040503050406030204" pitchFamily="18" charset="0"/>
                                  <a:ea typeface="Cambria Math" panose="02040503050406030204" pitchFamily="18" charset="0"/>
                                </a:rPr>
                                <m:t>𝑓𝑖𝑠𝑠𝑖𝑜𝑛</m:t>
                              </m:r>
                            </m:den>
                          </m:f>
                        </m:e>
                      </m:d>
                      <m:d>
                        <m:dPr>
                          <m:begChr m:val="["/>
                          <m:endChr m:val="]"/>
                          <m:ctrlPr>
                            <a:rPr lang="en-US" sz="2200" i="1">
                              <a:latin typeface="Cambria Math" panose="02040503050406030204" pitchFamily="18" charset="0"/>
                              <a:ea typeface="Cambria Math" panose="02040503050406030204" pitchFamily="18" charset="0"/>
                            </a:rPr>
                          </m:ctrlPr>
                        </m:dPr>
                        <m:e>
                          <m:f>
                            <m:fPr>
                              <m:ctrlPr>
                                <a:rPr lang="en-US" sz="2200" i="1">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1.6×</m:t>
                              </m:r>
                              <m:sSup>
                                <m:sSupPr>
                                  <m:ctrlPr>
                                    <a:rPr lang="en-US" sz="2200" b="0" i="1" smtClean="0">
                                      <a:latin typeface="Cambria Math" panose="02040503050406030204" pitchFamily="18" charset="0"/>
                                      <a:ea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10</m:t>
                                  </m:r>
                                </m:e>
                                <m:sup>
                                  <m:r>
                                    <a:rPr lang="en-US" sz="2200" b="0" i="1" smtClean="0">
                                      <a:latin typeface="Cambria Math" panose="02040503050406030204" pitchFamily="18" charset="0"/>
                                      <a:ea typeface="Cambria Math" panose="02040503050406030204" pitchFamily="18" charset="0"/>
                                    </a:rPr>
                                    <m:t>−13</m:t>
                                  </m:r>
                                </m:sup>
                              </m:sSup>
                              <m:r>
                                <a:rPr lang="en-US" sz="2200" b="0" i="1" smtClean="0">
                                  <a:latin typeface="Cambria Math" panose="02040503050406030204" pitchFamily="18" charset="0"/>
                                  <a:ea typeface="Cambria Math" panose="02040503050406030204" pitchFamily="18" charset="0"/>
                                </a:rPr>
                                <m:t>𝐽</m:t>
                              </m:r>
                            </m:num>
                            <m:den>
                              <m:r>
                                <a:rPr lang="en-US" sz="2200" b="0" i="1" smtClean="0">
                                  <a:latin typeface="Cambria Math" panose="02040503050406030204" pitchFamily="18" charset="0"/>
                                  <a:ea typeface="Cambria Math" panose="02040503050406030204" pitchFamily="18" charset="0"/>
                                </a:rPr>
                                <m:t>𝑀𝑒𝑉</m:t>
                              </m:r>
                            </m:den>
                          </m:f>
                        </m:e>
                      </m:d>
                      <m:d>
                        <m:dPr>
                          <m:begChr m:val="["/>
                          <m:endChr m:val="]"/>
                          <m:ctrlPr>
                            <a:rPr lang="en-US" sz="2200" i="1">
                              <a:latin typeface="Cambria Math" panose="02040503050406030204" pitchFamily="18" charset="0"/>
                              <a:ea typeface="Cambria Math" panose="02040503050406030204" pitchFamily="18" charset="0"/>
                            </a:rPr>
                          </m:ctrlPr>
                        </m:dPr>
                        <m:e>
                          <m:f>
                            <m:fPr>
                              <m:ctrlPr>
                                <a:rPr lang="en-US" sz="2200" i="1">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𝑡𝑜𝑛</m:t>
                              </m:r>
                              <m:r>
                                <a:rPr lang="en-US" sz="2200" b="0" i="1" smtClean="0">
                                  <a:latin typeface="Cambria Math" panose="02040503050406030204" pitchFamily="18" charset="0"/>
                                  <a:ea typeface="Cambria Math" panose="02040503050406030204" pitchFamily="18" charset="0"/>
                                </a:rPr>
                                <m:t> </m:t>
                              </m:r>
                              <m:r>
                                <a:rPr lang="en-US" sz="2200" b="0" i="1" smtClean="0">
                                  <a:latin typeface="Cambria Math" panose="02040503050406030204" pitchFamily="18" charset="0"/>
                                  <a:ea typeface="Cambria Math" panose="02040503050406030204" pitchFamily="18" charset="0"/>
                                </a:rPr>
                                <m:t>𝑇𝑁𝑇</m:t>
                              </m:r>
                            </m:num>
                            <m:den>
                              <m:r>
                                <a:rPr lang="en-US" sz="2200" b="0" i="1" smtClean="0">
                                  <a:latin typeface="Cambria Math" panose="02040503050406030204" pitchFamily="18" charset="0"/>
                                  <a:ea typeface="Cambria Math" panose="02040503050406030204" pitchFamily="18" charset="0"/>
                                </a:rPr>
                                <m:t>4.2×</m:t>
                              </m:r>
                              <m:sSup>
                                <m:sSupPr>
                                  <m:ctrlPr>
                                    <a:rPr lang="en-US" sz="2200" b="0" i="1" smtClean="0">
                                      <a:latin typeface="Cambria Math" panose="02040503050406030204" pitchFamily="18" charset="0"/>
                                      <a:ea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10</m:t>
                                  </m:r>
                                </m:e>
                                <m:sup>
                                  <m:r>
                                    <a:rPr lang="en-US" sz="2200" b="0" i="1" smtClean="0">
                                      <a:latin typeface="Cambria Math" panose="02040503050406030204" pitchFamily="18" charset="0"/>
                                      <a:ea typeface="Cambria Math" panose="02040503050406030204" pitchFamily="18" charset="0"/>
                                    </a:rPr>
                                    <m:t>9</m:t>
                                  </m:r>
                                </m:sup>
                              </m:sSup>
                              <m:r>
                                <a:rPr lang="en-US" sz="2200" b="0" i="1" smtClean="0">
                                  <a:latin typeface="Cambria Math" panose="02040503050406030204" pitchFamily="18" charset="0"/>
                                  <a:ea typeface="Cambria Math" panose="02040503050406030204" pitchFamily="18" charset="0"/>
                                </a:rPr>
                                <m:t>𝐽</m:t>
                              </m:r>
                            </m:den>
                          </m:f>
                        </m:e>
                      </m:d>
                    </m:oMath>
                  </m:oMathPara>
                </a14:m>
                <a:endParaRPr lang="en-US" sz="2200" i="1" dirty="0">
                  <a:latin typeface="Cambria Math" panose="02040503050406030204" pitchFamily="18" charset="0"/>
                  <a:ea typeface="Cambria Math" panose="02040503050406030204" pitchFamily="18" charset="0"/>
                </a:endParaRPr>
              </a:p>
              <a:p>
                <a:endParaRPr lang="en-US" sz="22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ea typeface="Cambria Math" panose="02040503050406030204" pitchFamily="18" charset="0"/>
                        </a:rPr>
                        <m:t>=17,500 </m:t>
                      </m:r>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𝑡𝑜𝑛</m:t>
                          </m:r>
                          <m:r>
                            <a:rPr lang="en-US" sz="2200" b="0" i="1" smtClean="0">
                              <a:latin typeface="Cambria Math" panose="02040503050406030204" pitchFamily="18" charset="0"/>
                              <a:ea typeface="Cambria Math" panose="02040503050406030204" pitchFamily="18" charset="0"/>
                            </a:rPr>
                            <m:t> </m:t>
                          </m:r>
                          <m:r>
                            <a:rPr lang="en-US" sz="2200" b="0" i="1" smtClean="0">
                              <a:latin typeface="Cambria Math" panose="02040503050406030204" pitchFamily="18" charset="0"/>
                              <a:ea typeface="Cambria Math" panose="02040503050406030204" pitchFamily="18" charset="0"/>
                            </a:rPr>
                            <m:t>𝑇𝑁𝑇</m:t>
                          </m:r>
                        </m:num>
                        <m:den>
                          <m:r>
                            <a:rPr lang="en-US" sz="2200" b="0" i="1" smtClean="0">
                              <a:latin typeface="Cambria Math" panose="02040503050406030204" pitchFamily="18" charset="0"/>
                              <a:ea typeface="Cambria Math" panose="02040503050406030204" pitchFamily="18" charset="0"/>
                            </a:rPr>
                            <m:t>𝑘𝑔</m:t>
                          </m:r>
                        </m:den>
                      </m:f>
                      <m:r>
                        <a:rPr lang="en-US" sz="2200" b="0" i="1" smtClean="0">
                          <a:latin typeface="Cambria Math" panose="02040503050406030204" pitchFamily="18" charset="0"/>
                          <a:ea typeface="Cambria Math" panose="02040503050406030204" pitchFamily="18" charset="0"/>
                        </a:rPr>
                        <m:t>=17.5 </m:t>
                      </m:r>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𝑘𝑡</m:t>
                          </m:r>
                        </m:num>
                        <m:den>
                          <m:r>
                            <a:rPr lang="en-US" sz="2200" b="0" i="1" smtClean="0">
                              <a:latin typeface="Cambria Math" panose="02040503050406030204" pitchFamily="18" charset="0"/>
                              <a:ea typeface="Cambria Math" panose="02040503050406030204" pitchFamily="18" charset="0"/>
                            </a:rPr>
                            <m:t>𝑘𝑔</m:t>
                          </m:r>
                        </m:den>
                      </m:f>
                    </m:oMath>
                  </m:oMathPara>
                </a14:m>
                <a:endParaRPr lang="en-US" sz="2200" dirty="0"/>
              </a:p>
            </p:txBody>
          </p:sp>
        </mc:Choice>
        <mc:Fallback xmlns="">
          <p:sp>
            <p:nvSpPr>
              <p:cNvPr id="7" name="TextBox 6">
                <a:extLst>
                  <a:ext uri="{FF2B5EF4-FFF2-40B4-BE49-F238E27FC236}">
                    <a16:creationId xmlns:a16="http://schemas.microsoft.com/office/drawing/2014/main" id="{82FF8714-D2CF-A478-E946-86AB076B8180}"/>
                  </a:ext>
                </a:extLst>
              </p:cNvPr>
              <p:cNvSpPr txBox="1">
                <a:spLocks noRot="1" noChangeAspect="1" noMove="1" noResize="1" noEditPoints="1" noAdjustHandles="1" noChangeArrowheads="1" noChangeShapeType="1" noTextEdit="1"/>
              </p:cNvSpPr>
              <p:nvPr/>
            </p:nvSpPr>
            <p:spPr>
              <a:xfrm>
                <a:off x="325306" y="3655137"/>
                <a:ext cx="8503380" cy="1804597"/>
              </a:xfrm>
              <a:prstGeom prst="rect">
                <a:avLst/>
              </a:prstGeom>
              <a:blipFill>
                <a:blip r:embed="rId2"/>
                <a:stretch>
                  <a:fillRect t="-1399" b="-5594"/>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37C25BA8-A6D2-2832-94B5-6BB28F6C0015}"/>
              </a:ext>
            </a:extLst>
          </p:cNvPr>
          <p:cNvSpPr txBox="1"/>
          <p:nvPr/>
        </p:nvSpPr>
        <p:spPr>
          <a:xfrm>
            <a:off x="2680991" y="5761789"/>
            <a:ext cx="3837798" cy="830997"/>
          </a:xfrm>
          <a:prstGeom prst="rect">
            <a:avLst/>
          </a:prstGeom>
          <a:noFill/>
        </p:spPr>
        <p:txBody>
          <a:bodyPr wrap="square" rtlCol="0">
            <a:spAutoFit/>
          </a:bodyPr>
          <a:lstStyle/>
          <a:p>
            <a:r>
              <a:rPr lang="en-US" sz="2400" dirty="0"/>
              <a:t>Hiroshima: 15 kilotons (kt)</a:t>
            </a:r>
          </a:p>
          <a:p>
            <a:r>
              <a:rPr lang="en-US" sz="2400" dirty="0"/>
              <a:t>Nagasaki:   20 kt</a:t>
            </a:r>
          </a:p>
        </p:txBody>
      </p:sp>
      <p:sp>
        <p:nvSpPr>
          <p:cNvPr id="10" name="Right Brace 9">
            <a:extLst>
              <a:ext uri="{FF2B5EF4-FFF2-40B4-BE49-F238E27FC236}">
                <a16:creationId xmlns:a16="http://schemas.microsoft.com/office/drawing/2014/main" id="{0CEC9713-564E-5A12-B605-414A534A5F80}"/>
              </a:ext>
            </a:extLst>
          </p:cNvPr>
          <p:cNvSpPr/>
          <p:nvPr/>
        </p:nvSpPr>
        <p:spPr>
          <a:xfrm>
            <a:off x="4395022" y="1578077"/>
            <a:ext cx="398206" cy="988142"/>
          </a:xfrm>
          <a:prstGeom prst="righ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AF1C2723-AB97-7849-3B97-A9CBFA1DBBC2}"/>
              </a:ext>
            </a:extLst>
          </p:cNvPr>
          <p:cNvSpPr txBox="1"/>
          <p:nvPr/>
        </p:nvSpPr>
        <p:spPr>
          <a:xfrm>
            <a:off x="4940710" y="1563333"/>
            <a:ext cx="1578079" cy="1015663"/>
          </a:xfrm>
          <a:prstGeom prst="rect">
            <a:avLst/>
          </a:prstGeom>
          <a:noFill/>
        </p:spPr>
        <p:txBody>
          <a:bodyPr wrap="square" rtlCol="0">
            <a:spAutoFit/>
          </a:bodyPr>
          <a:lstStyle/>
          <a:p>
            <a:r>
              <a:rPr lang="en-US" sz="2000" dirty="0"/>
              <a:t>≈180 MeV Immediately Available</a:t>
            </a:r>
          </a:p>
        </p:txBody>
      </p:sp>
    </p:spTree>
    <p:extLst>
      <p:ext uri="{BB962C8B-B14F-4D97-AF65-F5344CB8AC3E}">
        <p14:creationId xmlns:p14="http://schemas.microsoft.com/office/powerpoint/2010/main" val="1022093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935"/>
            <a:ext cx="9144000" cy="707887"/>
          </a:xfrm>
        </p:spPr>
        <p:txBody>
          <a:bodyPr>
            <a:normAutofit/>
          </a:bodyPr>
          <a:lstStyle/>
          <a:p>
            <a:r>
              <a:rPr lang="en-US" sz="3200" dirty="0">
                <a:latin typeface="+mn-lt"/>
              </a:rPr>
              <a:t>Neutron Velocity, Mean Free Path, Generation Time</a:t>
            </a:r>
          </a:p>
        </p:txBody>
      </p:sp>
      <p:sp>
        <p:nvSpPr>
          <p:cNvPr id="6" name="TextBox 5"/>
          <p:cNvSpPr txBox="1"/>
          <p:nvPr/>
        </p:nvSpPr>
        <p:spPr>
          <a:xfrm>
            <a:off x="4249742" y="1181493"/>
            <a:ext cx="4678737" cy="707886"/>
          </a:xfrm>
          <a:prstGeom prst="rect">
            <a:avLst/>
          </a:prstGeom>
          <a:noFill/>
        </p:spPr>
        <p:txBody>
          <a:bodyPr wrap="square" rtlCol="0">
            <a:spAutoFit/>
          </a:bodyPr>
          <a:lstStyle/>
          <a:p>
            <a:endParaRPr lang="en-US" sz="2000" b="1" dirty="0"/>
          </a:p>
          <a:p>
            <a:r>
              <a:rPr lang="en-US" sz="2000" b="1" dirty="0"/>
              <a:t>= (2.5 neutrons/fission) x (2 MeV/neutron)</a:t>
            </a:r>
          </a:p>
        </p:txBody>
      </p:sp>
      <p:sp>
        <p:nvSpPr>
          <p:cNvPr id="3" name="TextBox 2"/>
          <p:cNvSpPr txBox="1"/>
          <p:nvPr/>
        </p:nvSpPr>
        <p:spPr>
          <a:xfrm>
            <a:off x="4713858" y="2142582"/>
            <a:ext cx="4035433" cy="1015663"/>
          </a:xfrm>
          <a:prstGeom prst="rect">
            <a:avLst/>
          </a:prstGeom>
          <a:noFill/>
        </p:spPr>
        <p:txBody>
          <a:bodyPr wrap="square" rtlCol="0">
            <a:spAutoFit/>
          </a:bodyPr>
          <a:lstStyle/>
          <a:p>
            <a:pPr algn="r"/>
            <a:r>
              <a:rPr lang="en-US" sz="2000" dirty="0"/>
              <a:t>Cross section for fast fission:</a:t>
            </a:r>
          </a:p>
          <a:p>
            <a:pPr algn="r"/>
            <a:r>
              <a:rPr lang="en-US" sz="2000" dirty="0"/>
              <a:t>     	U235:   1.2 barn</a:t>
            </a:r>
            <a:endParaRPr lang="en-US" sz="2000" baseline="30000" dirty="0"/>
          </a:p>
          <a:p>
            <a:pPr algn="r"/>
            <a:r>
              <a:rPr lang="en-US" sz="2000" dirty="0"/>
              <a:t>     	Pu239: 1.8 barn </a:t>
            </a:r>
          </a:p>
        </p:txBody>
      </p:sp>
      <p:sp>
        <p:nvSpPr>
          <p:cNvPr id="5" name="TextBox 4">
            <a:extLst>
              <a:ext uri="{FF2B5EF4-FFF2-40B4-BE49-F238E27FC236}">
                <a16:creationId xmlns:a16="http://schemas.microsoft.com/office/drawing/2014/main" id="{45A5037A-C266-2260-EB41-5714E20496A9}"/>
              </a:ext>
            </a:extLst>
          </p:cNvPr>
          <p:cNvSpPr txBox="1"/>
          <p:nvPr/>
        </p:nvSpPr>
        <p:spPr>
          <a:xfrm>
            <a:off x="199560" y="902473"/>
            <a:ext cx="4271407" cy="1938992"/>
          </a:xfrm>
          <a:prstGeom prst="rect">
            <a:avLst/>
          </a:prstGeom>
          <a:noFill/>
        </p:spPr>
        <p:txBody>
          <a:bodyPr wrap="square" rtlCol="0">
            <a:spAutoFit/>
          </a:bodyPr>
          <a:lstStyle/>
          <a:p>
            <a:r>
              <a:rPr lang="en-US" sz="2000" dirty="0"/>
              <a:t>200 MeV per fission:</a:t>
            </a:r>
          </a:p>
          <a:p>
            <a:r>
              <a:rPr lang="en-US" sz="2000" dirty="0"/>
              <a:t>     KE of fission fragments       165 MeV</a:t>
            </a:r>
          </a:p>
          <a:p>
            <a:r>
              <a:rPr lang="en-US" sz="2000" dirty="0"/>
              <a:t>     </a:t>
            </a:r>
            <a:r>
              <a:rPr lang="en-US" sz="2000" b="1" dirty="0"/>
              <a:t>KE of neutrons                          5 MeV</a:t>
            </a:r>
          </a:p>
          <a:p>
            <a:r>
              <a:rPr lang="en-US" sz="2000" dirty="0"/>
              <a:t>     Gamma-rays                              7 MeV</a:t>
            </a:r>
          </a:p>
          <a:p>
            <a:r>
              <a:rPr lang="en-US" sz="2000" dirty="0"/>
              <a:t>     Decay of fission products     13 MeV</a:t>
            </a:r>
          </a:p>
          <a:p>
            <a:r>
              <a:rPr lang="en-US" sz="2000" dirty="0"/>
              <a:t>     Neutrinos                                10 MeV</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98BB010-0C3D-9783-AC0E-D8EEA4162EEF}"/>
                  </a:ext>
                </a:extLst>
              </p:cNvPr>
              <p:cNvSpPr txBox="1"/>
              <p:nvPr/>
            </p:nvSpPr>
            <p:spPr>
              <a:xfrm>
                <a:off x="1548581" y="3487991"/>
                <a:ext cx="6127383" cy="9675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ea typeface="Cambria Math" panose="02040503050406030204" pitchFamily="18" charset="0"/>
                        </a:rPr>
                        <m:t>𝑣</m:t>
                      </m:r>
                      <m:r>
                        <a:rPr lang="en-US" sz="2000" b="0" i="1" smtClean="0">
                          <a:latin typeface="Cambria Math" panose="02040503050406030204" pitchFamily="18" charset="0"/>
                          <a:ea typeface="Cambria Math" panose="02040503050406030204" pitchFamily="18" charset="0"/>
                        </a:rPr>
                        <m:t>=</m:t>
                      </m:r>
                      <m:rad>
                        <m:radPr>
                          <m:degHide m:val="on"/>
                          <m:ctrlPr>
                            <a:rPr lang="en-US" sz="2000" i="1" smtClean="0">
                              <a:latin typeface="Cambria Math" panose="02040503050406030204" pitchFamily="18" charset="0"/>
                              <a:ea typeface="Cambria Math" panose="02040503050406030204" pitchFamily="18" charset="0"/>
                            </a:rPr>
                          </m:ctrlPr>
                        </m:radPr>
                        <m:deg/>
                        <m:e>
                          <m:f>
                            <m:fPr>
                              <m:ctrlPr>
                                <a:rPr lang="en-US" sz="200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𝐸</m:t>
                              </m:r>
                            </m:num>
                            <m:den>
                              <m:r>
                                <a:rPr lang="en-US" sz="2000" b="0" i="1" smtClean="0">
                                  <a:latin typeface="Cambria Math" panose="02040503050406030204" pitchFamily="18" charset="0"/>
                                  <a:ea typeface="Cambria Math" panose="02040503050406030204" pitchFamily="18" charset="0"/>
                                </a:rPr>
                                <m:t>𝑚</m:t>
                              </m:r>
                            </m:den>
                          </m:f>
                        </m:e>
                      </m:rad>
                      <m:r>
                        <a:rPr lang="en-US" sz="2000" b="0" i="1" smtClean="0">
                          <a:latin typeface="Cambria Math" panose="02040503050406030204" pitchFamily="18" charset="0"/>
                          <a:ea typeface="Cambria Math" panose="02040503050406030204" pitchFamily="18" charset="0"/>
                        </a:rPr>
                        <m:t>=</m:t>
                      </m:r>
                      <m:rad>
                        <m:radPr>
                          <m:degHide m:val="on"/>
                          <m:ctrlPr>
                            <a:rPr lang="en-US" sz="2000" b="0" i="1" smtClean="0">
                              <a:latin typeface="Cambria Math" panose="02040503050406030204" pitchFamily="18" charset="0"/>
                              <a:ea typeface="Cambria Math" panose="02040503050406030204" pitchFamily="18" charset="0"/>
                            </a:rPr>
                          </m:ctrlPr>
                        </m:radPr>
                        <m:deg/>
                        <m:e>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2</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2 </m:t>
                                  </m:r>
                                  <m:r>
                                    <a:rPr lang="en-US" sz="2000" b="0" i="1" smtClean="0">
                                      <a:latin typeface="Cambria Math" panose="02040503050406030204" pitchFamily="18" charset="0"/>
                                      <a:ea typeface="Cambria Math" panose="02040503050406030204" pitchFamily="18" charset="0"/>
                                    </a:rPr>
                                    <m:t>𝑀𝑒𝑉</m:t>
                                  </m:r>
                                </m:e>
                              </m:d>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1.6×</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10</m:t>
                                      </m:r>
                                    </m:e>
                                    <m:sup>
                                      <m:r>
                                        <a:rPr lang="en-US" sz="2000" b="0" i="1" smtClean="0">
                                          <a:latin typeface="Cambria Math" panose="02040503050406030204" pitchFamily="18" charset="0"/>
                                          <a:ea typeface="Cambria Math" panose="02040503050406030204" pitchFamily="18" charset="0"/>
                                        </a:rPr>
                                        <m:t>−6</m:t>
                                      </m:r>
                                    </m:sup>
                                  </m:sSup>
                                  <m:r>
                                    <a:rPr lang="en-US" sz="2000" b="0" i="1" smtClean="0">
                                      <a:latin typeface="Cambria Math" panose="02040503050406030204" pitchFamily="18" charset="0"/>
                                      <a:ea typeface="Cambria Math" panose="02040503050406030204" pitchFamily="18" charset="0"/>
                                    </a:rPr>
                                    <m:t> </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𝑒𝑟𝑔</m:t>
                                      </m:r>
                                    </m:num>
                                    <m:den>
                                      <m:r>
                                        <a:rPr lang="en-US" sz="2000" b="0" i="1" smtClean="0">
                                          <a:latin typeface="Cambria Math" panose="02040503050406030204" pitchFamily="18" charset="0"/>
                                          <a:ea typeface="Cambria Math" panose="02040503050406030204" pitchFamily="18" charset="0"/>
                                        </a:rPr>
                                        <m:t>𝑀𝑒𝑉</m:t>
                                      </m:r>
                                    </m:den>
                                  </m:f>
                                </m:e>
                              </m:d>
                            </m:num>
                            <m:den>
                              <m:r>
                                <a:rPr lang="en-US" sz="2000" b="0" i="1" smtClean="0">
                                  <a:latin typeface="Cambria Math" panose="02040503050406030204" pitchFamily="18" charset="0"/>
                                  <a:ea typeface="Cambria Math" panose="02040503050406030204" pitchFamily="18" charset="0"/>
                                </a:rPr>
                                <m:t>1.67×</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10</m:t>
                                  </m:r>
                                </m:e>
                                <m:sup>
                                  <m:r>
                                    <a:rPr lang="en-US" sz="2000" b="0" i="1" smtClean="0">
                                      <a:latin typeface="Cambria Math" panose="02040503050406030204" pitchFamily="18" charset="0"/>
                                      <a:ea typeface="Cambria Math" panose="02040503050406030204" pitchFamily="18" charset="0"/>
                                    </a:rPr>
                                    <m:t>−24</m:t>
                                  </m:r>
                                </m:sup>
                              </m:sSup>
                              <m:r>
                                <a:rPr lang="en-US" sz="2000" b="0" i="1" smtClean="0">
                                  <a:latin typeface="Cambria Math" panose="02040503050406030204" pitchFamily="18" charset="0"/>
                                  <a:ea typeface="Cambria Math" panose="02040503050406030204" pitchFamily="18" charset="0"/>
                                </a:rPr>
                                <m:t>𝑔</m:t>
                              </m:r>
                            </m:den>
                          </m:f>
                        </m:e>
                      </m:rad>
                      <m:r>
                        <a:rPr lang="en-US" sz="2000" b="0"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𝟐</m:t>
                      </m:r>
                      <m:r>
                        <a:rPr lang="en-US" sz="2000" b="1" i="1" smtClean="0">
                          <a:latin typeface="Cambria Math" panose="02040503050406030204" pitchFamily="18" charset="0"/>
                          <a:ea typeface="Cambria Math" panose="02040503050406030204" pitchFamily="18" charset="0"/>
                        </a:rPr>
                        <m:t>×</m:t>
                      </m:r>
                      <m:sSup>
                        <m:sSupPr>
                          <m:ctrlPr>
                            <a:rPr lang="en-US" sz="2000" b="1" i="1" smtClean="0">
                              <a:latin typeface="Cambria Math" panose="02040503050406030204" pitchFamily="18" charset="0"/>
                              <a:ea typeface="Cambria Math" panose="02040503050406030204" pitchFamily="18" charset="0"/>
                            </a:rPr>
                          </m:ctrlPr>
                        </m:sSupPr>
                        <m:e>
                          <m:r>
                            <a:rPr lang="en-US" sz="2000" b="1" i="1" smtClean="0">
                              <a:latin typeface="Cambria Math" panose="02040503050406030204" pitchFamily="18" charset="0"/>
                              <a:ea typeface="Cambria Math" panose="02040503050406030204" pitchFamily="18" charset="0"/>
                            </a:rPr>
                            <m:t>𝟏𝟎</m:t>
                          </m:r>
                        </m:e>
                        <m:sup>
                          <m:r>
                            <a:rPr lang="en-US" sz="2000" b="1" i="1" smtClean="0">
                              <a:latin typeface="Cambria Math" panose="02040503050406030204" pitchFamily="18" charset="0"/>
                              <a:ea typeface="Cambria Math" panose="02040503050406030204" pitchFamily="18" charset="0"/>
                            </a:rPr>
                            <m:t>𝟗</m:t>
                          </m:r>
                        </m:sup>
                      </m:sSup>
                      <m:f>
                        <m:fPr>
                          <m:ctrlPr>
                            <a:rPr lang="en-US" sz="2000" b="1" i="1" smtClean="0">
                              <a:latin typeface="Cambria Math" panose="02040503050406030204" pitchFamily="18" charset="0"/>
                              <a:ea typeface="Cambria Math" panose="02040503050406030204" pitchFamily="18" charset="0"/>
                            </a:rPr>
                          </m:ctrlPr>
                        </m:fPr>
                        <m:num>
                          <m:r>
                            <a:rPr lang="en-US" sz="2000" b="1" i="1" smtClean="0">
                              <a:latin typeface="Cambria Math" panose="02040503050406030204" pitchFamily="18" charset="0"/>
                              <a:ea typeface="Cambria Math" panose="02040503050406030204" pitchFamily="18" charset="0"/>
                            </a:rPr>
                            <m:t>𝒄𝒎</m:t>
                          </m:r>
                        </m:num>
                        <m:den>
                          <m:r>
                            <a:rPr lang="en-US" sz="2000" b="1" i="1" smtClean="0">
                              <a:latin typeface="Cambria Math" panose="02040503050406030204" pitchFamily="18" charset="0"/>
                              <a:ea typeface="Cambria Math" panose="02040503050406030204" pitchFamily="18" charset="0"/>
                            </a:rPr>
                            <m:t>𝒔</m:t>
                          </m:r>
                        </m:den>
                      </m:f>
                    </m:oMath>
                  </m:oMathPara>
                </a14:m>
                <a:endParaRPr lang="en-US" sz="2000" b="1" dirty="0"/>
              </a:p>
            </p:txBody>
          </p:sp>
        </mc:Choice>
        <mc:Fallback xmlns="">
          <p:sp>
            <p:nvSpPr>
              <p:cNvPr id="4" name="TextBox 3">
                <a:extLst>
                  <a:ext uri="{FF2B5EF4-FFF2-40B4-BE49-F238E27FC236}">
                    <a16:creationId xmlns:a16="http://schemas.microsoft.com/office/drawing/2014/main" id="{498BB010-0C3D-9783-AC0E-D8EEA4162EEF}"/>
                  </a:ext>
                </a:extLst>
              </p:cNvPr>
              <p:cNvSpPr txBox="1">
                <a:spLocks noRot="1" noChangeAspect="1" noMove="1" noResize="1" noEditPoints="1" noAdjustHandles="1" noChangeArrowheads="1" noChangeShapeType="1" noTextEdit="1"/>
              </p:cNvSpPr>
              <p:nvPr/>
            </p:nvSpPr>
            <p:spPr>
              <a:xfrm>
                <a:off x="1548581" y="3487991"/>
                <a:ext cx="6127383" cy="96750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2FF8714-D2CF-A478-E946-86AB076B8180}"/>
                  </a:ext>
                </a:extLst>
              </p:cNvPr>
              <p:cNvSpPr txBox="1"/>
              <p:nvPr/>
            </p:nvSpPr>
            <p:spPr>
              <a:xfrm>
                <a:off x="889825" y="4731767"/>
                <a:ext cx="7374805" cy="69435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𝐴</m:t>
                          </m:r>
                        </m:num>
                        <m:den>
                          <m:r>
                            <a:rPr lang="en-US" sz="2000" b="0" i="1" smtClean="0">
                              <a:latin typeface="Cambria Math" panose="02040503050406030204" pitchFamily="18" charset="0"/>
                              <a:ea typeface="Cambria Math" panose="02040503050406030204" pitchFamily="18" charset="0"/>
                            </a:rPr>
                            <m:t>𝜌</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𝑁</m:t>
                              </m:r>
                            </m:e>
                            <m:sub>
                              <m:r>
                                <a:rPr lang="en-US" sz="2000" b="0" i="1" smtClean="0">
                                  <a:latin typeface="Cambria Math" panose="02040503050406030204" pitchFamily="18" charset="0"/>
                                  <a:ea typeface="Cambria Math" panose="02040503050406030204" pitchFamily="18" charset="0"/>
                                </a:rPr>
                                <m:t>𝐴</m:t>
                              </m:r>
                            </m:sub>
                          </m:sSub>
                          <m:r>
                            <a:rPr lang="en-US" sz="2000" b="0" i="1" smtClean="0">
                              <a:latin typeface="Cambria Math" panose="02040503050406030204" pitchFamily="18" charset="0"/>
                              <a:ea typeface="Cambria Math" panose="02040503050406030204" pitchFamily="18" charset="0"/>
                            </a:rPr>
                            <m:t>𝜎</m:t>
                          </m:r>
                        </m:den>
                      </m:f>
                      <m:r>
                        <a:rPr lang="en-US" sz="2000" b="0" i="1" smtClean="0">
                          <a:latin typeface="Cambria Math" panose="02040503050406030204" pitchFamily="18" charset="0"/>
                          <a:ea typeface="Cambria Math" panose="02040503050406030204" pitchFamily="18" charset="0"/>
                        </a:rPr>
                        <m:t>=</m:t>
                      </m:r>
                      <m:d>
                        <m:dPr>
                          <m:begChr m:val="["/>
                          <m:endChr m:val="]"/>
                          <m:ctrlPr>
                            <a:rPr lang="en-US" sz="2000" b="0" i="1" smtClean="0">
                              <a:latin typeface="Cambria Math" panose="02040503050406030204" pitchFamily="18" charset="0"/>
                              <a:ea typeface="Cambria Math" panose="02040503050406030204" pitchFamily="18" charset="0"/>
                            </a:rPr>
                          </m:ctrlPr>
                        </m:dPr>
                        <m:e>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235 </m:t>
                              </m:r>
                              <m:r>
                                <a:rPr lang="en-US" sz="2000" b="0" i="1" smtClean="0">
                                  <a:latin typeface="Cambria Math" panose="02040503050406030204" pitchFamily="18" charset="0"/>
                                  <a:ea typeface="Cambria Math" panose="02040503050406030204" pitchFamily="18" charset="0"/>
                                </a:rPr>
                                <m:t>𝑔</m:t>
                              </m:r>
                            </m:num>
                            <m:den>
                              <m:r>
                                <a:rPr lang="en-US" sz="2000" b="0" i="1" smtClean="0">
                                  <a:latin typeface="Cambria Math" panose="02040503050406030204" pitchFamily="18" charset="0"/>
                                  <a:ea typeface="Cambria Math" panose="02040503050406030204" pitchFamily="18" charset="0"/>
                                </a:rPr>
                                <m:t>𝑚𝑜𝑙</m:t>
                              </m:r>
                            </m:den>
                          </m:f>
                        </m:e>
                      </m:d>
                      <m:d>
                        <m:dPr>
                          <m:begChr m:val="["/>
                          <m:endChr m:val="]"/>
                          <m:ctrlPr>
                            <a:rPr lang="en-US" sz="2000" i="1">
                              <a:latin typeface="Cambria Math" panose="02040503050406030204" pitchFamily="18" charset="0"/>
                              <a:ea typeface="Cambria Math" panose="02040503050406030204" pitchFamily="18" charset="0"/>
                            </a:rPr>
                          </m:ctrlPr>
                        </m:dPr>
                        <m:e>
                          <m:f>
                            <m:fPr>
                              <m:ctrlPr>
                                <a:rPr lang="en-US" sz="2000" i="1">
                                  <a:latin typeface="Cambria Math" panose="02040503050406030204" pitchFamily="18" charset="0"/>
                                  <a:ea typeface="Cambria Math" panose="02040503050406030204" pitchFamily="18" charset="0"/>
                                </a:rPr>
                              </m:ctrlPr>
                            </m:fPr>
                            <m:num>
                              <m:sSup>
                                <m:sSupPr>
                                  <m:ctrlPr>
                                    <a:rPr lang="en-US" sz="200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𝑐𝑚</m:t>
                                  </m:r>
                                </m:e>
                                <m:sup>
                                  <m:r>
                                    <a:rPr lang="en-US" sz="2000" b="0" i="1" smtClean="0">
                                      <a:latin typeface="Cambria Math" panose="02040503050406030204" pitchFamily="18" charset="0"/>
                                      <a:ea typeface="Cambria Math" panose="02040503050406030204" pitchFamily="18" charset="0"/>
                                    </a:rPr>
                                    <m:t>3</m:t>
                                  </m:r>
                                </m:sup>
                              </m:sSup>
                            </m:num>
                            <m:den>
                              <m:r>
                                <a:rPr lang="en-US" sz="2000" b="0" i="1" smtClean="0">
                                  <a:latin typeface="Cambria Math" panose="02040503050406030204" pitchFamily="18" charset="0"/>
                                  <a:ea typeface="Cambria Math" panose="02040503050406030204" pitchFamily="18" charset="0"/>
                                </a:rPr>
                                <m:t>19 </m:t>
                              </m:r>
                              <m:r>
                                <a:rPr lang="en-US" sz="2000" b="0" i="1" smtClean="0">
                                  <a:latin typeface="Cambria Math" panose="02040503050406030204" pitchFamily="18" charset="0"/>
                                  <a:ea typeface="Cambria Math" panose="02040503050406030204" pitchFamily="18" charset="0"/>
                                </a:rPr>
                                <m:t>𝑔</m:t>
                              </m:r>
                            </m:den>
                          </m:f>
                        </m:e>
                      </m:d>
                      <m:d>
                        <m:dPr>
                          <m:begChr m:val="["/>
                          <m:endChr m:val="]"/>
                          <m:ctrlPr>
                            <a:rPr lang="en-US" sz="2000" i="1">
                              <a:latin typeface="Cambria Math" panose="02040503050406030204" pitchFamily="18" charset="0"/>
                              <a:ea typeface="Cambria Math" panose="02040503050406030204" pitchFamily="18" charset="0"/>
                            </a:rPr>
                          </m:ctrlPr>
                        </m:dPr>
                        <m:e>
                          <m:f>
                            <m:fPr>
                              <m:ctrlPr>
                                <a:rPr lang="en-US" sz="2000" i="1">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𝑚𝑜𝑙</m:t>
                              </m:r>
                            </m:num>
                            <m:den>
                              <m:r>
                                <a:rPr lang="en-US" sz="2000" b="0" i="1" smtClean="0">
                                  <a:latin typeface="Cambria Math" panose="02040503050406030204" pitchFamily="18" charset="0"/>
                                  <a:ea typeface="Cambria Math" panose="02040503050406030204" pitchFamily="18" charset="0"/>
                                </a:rPr>
                                <m:t>6×</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10</m:t>
                                  </m:r>
                                </m:e>
                                <m:sup>
                                  <m:r>
                                    <a:rPr lang="en-US" sz="2000" b="0" i="1" smtClean="0">
                                      <a:latin typeface="Cambria Math" panose="02040503050406030204" pitchFamily="18" charset="0"/>
                                      <a:ea typeface="Cambria Math" panose="02040503050406030204" pitchFamily="18" charset="0"/>
                                    </a:rPr>
                                    <m:t>23</m:t>
                                  </m:r>
                                </m:sup>
                              </m:sSup>
                            </m:den>
                          </m:f>
                        </m:e>
                      </m:d>
                      <m:d>
                        <m:dPr>
                          <m:begChr m:val="["/>
                          <m:endChr m:val="]"/>
                          <m:ctrlPr>
                            <a:rPr lang="en-US" sz="2000" i="1">
                              <a:latin typeface="Cambria Math" panose="02040503050406030204" pitchFamily="18" charset="0"/>
                              <a:ea typeface="Cambria Math" panose="02040503050406030204" pitchFamily="18" charset="0"/>
                            </a:rPr>
                          </m:ctrlPr>
                        </m:dPr>
                        <m:e>
                          <m:f>
                            <m:fPr>
                              <m:ctrlPr>
                                <a:rPr lang="en-US" sz="2000" i="1">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1</m:t>
                              </m:r>
                            </m:num>
                            <m:den>
                              <m:sSup>
                                <m:sSupPr>
                                  <m:ctrlPr>
                                    <a:rPr lang="en-US" sz="200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1.2×10</m:t>
                                  </m:r>
                                </m:e>
                                <m:sup>
                                  <m:r>
                                    <a:rPr lang="en-US" sz="2000" b="0" i="1" smtClean="0">
                                      <a:latin typeface="Cambria Math" panose="02040503050406030204" pitchFamily="18" charset="0"/>
                                      <a:ea typeface="Cambria Math" panose="02040503050406030204" pitchFamily="18" charset="0"/>
                                    </a:rPr>
                                    <m:t>−24</m:t>
                                  </m:r>
                                </m:sup>
                              </m:sSup>
                              <m:sSup>
                                <m:sSupPr>
                                  <m:ctrlPr>
                                    <a:rPr lang="en-US" sz="200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𝑐𝑚</m:t>
                                  </m:r>
                                </m:e>
                                <m:sup>
                                  <m:r>
                                    <a:rPr lang="en-US" sz="2000" b="0" i="1" smtClean="0">
                                      <a:latin typeface="Cambria Math" panose="02040503050406030204" pitchFamily="18" charset="0"/>
                                      <a:ea typeface="Cambria Math" panose="02040503050406030204" pitchFamily="18" charset="0"/>
                                    </a:rPr>
                                    <m:t>2</m:t>
                                  </m:r>
                                </m:sup>
                              </m:sSup>
                            </m:den>
                          </m:f>
                        </m:e>
                      </m:d>
                      <m:r>
                        <a:rPr lang="en-US" sz="2000" b="0"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𝟏𝟕</m:t>
                      </m:r>
                      <m:r>
                        <a:rPr lang="en-US" sz="2000" b="1" i="1" smtClean="0">
                          <a:latin typeface="Cambria Math" panose="02040503050406030204" pitchFamily="18" charset="0"/>
                          <a:ea typeface="Cambria Math" panose="02040503050406030204" pitchFamily="18" charset="0"/>
                        </a:rPr>
                        <m:t> </m:t>
                      </m:r>
                      <m:r>
                        <a:rPr lang="en-US" sz="2000" b="1" i="1" smtClean="0">
                          <a:latin typeface="Cambria Math" panose="02040503050406030204" pitchFamily="18" charset="0"/>
                          <a:ea typeface="Cambria Math" panose="02040503050406030204" pitchFamily="18" charset="0"/>
                        </a:rPr>
                        <m:t>𝒄𝒎</m:t>
                      </m:r>
                    </m:oMath>
                  </m:oMathPara>
                </a14:m>
                <a:endParaRPr lang="en-US" sz="2000" b="1" dirty="0"/>
              </a:p>
            </p:txBody>
          </p:sp>
        </mc:Choice>
        <mc:Fallback xmlns="">
          <p:sp>
            <p:nvSpPr>
              <p:cNvPr id="7" name="TextBox 6">
                <a:extLst>
                  <a:ext uri="{FF2B5EF4-FFF2-40B4-BE49-F238E27FC236}">
                    <a16:creationId xmlns:a16="http://schemas.microsoft.com/office/drawing/2014/main" id="{82FF8714-D2CF-A478-E946-86AB076B8180}"/>
                  </a:ext>
                </a:extLst>
              </p:cNvPr>
              <p:cNvSpPr txBox="1">
                <a:spLocks noRot="1" noChangeAspect="1" noMove="1" noResize="1" noEditPoints="1" noAdjustHandles="1" noChangeArrowheads="1" noChangeShapeType="1" noTextEdit="1"/>
              </p:cNvSpPr>
              <p:nvPr/>
            </p:nvSpPr>
            <p:spPr>
              <a:xfrm>
                <a:off x="889825" y="4731767"/>
                <a:ext cx="7374805" cy="694357"/>
              </a:xfrm>
              <a:prstGeom prst="rect">
                <a:avLst/>
              </a:prstGeom>
              <a:blipFill>
                <a:blip r:embed="rId3"/>
                <a:stretch>
                  <a:fillRect t="-1786" b="-1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6169D3B-7799-55F8-6A76-89A670973E8A}"/>
                  </a:ext>
                </a:extLst>
              </p:cNvPr>
              <p:cNvSpPr txBox="1"/>
              <p:nvPr/>
            </p:nvSpPr>
            <p:spPr>
              <a:xfrm>
                <a:off x="1838634" y="5783822"/>
                <a:ext cx="5466734" cy="78181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ea typeface="Cambria Math" panose="02040503050406030204" pitchFamily="18" charset="0"/>
                        </a:rPr>
                        <m:t>𝜏</m:t>
                      </m:r>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𝜆</m:t>
                          </m:r>
                        </m:num>
                        <m:den>
                          <m:r>
                            <a:rPr lang="en-US" sz="2000" b="0" i="1" smtClean="0">
                              <a:latin typeface="Cambria Math" panose="02040503050406030204" pitchFamily="18" charset="0"/>
                              <a:ea typeface="Cambria Math" panose="02040503050406030204" pitchFamily="18" charset="0"/>
                            </a:rPr>
                            <m:t>𝑣</m:t>
                          </m:r>
                        </m:den>
                      </m:f>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17 </m:t>
                          </m:r>
                          <m:r>
                            <a:rPr lang="en-US" sz="2000" b="0" i="1" smtClean="0">
                              <a:latin typeface="Cambria Math" panose="02040503050406030204" pitchFamily="18" charset="0"/>
                              <a:ea typeface="Cambria Math" panose="02040503050406030204" pitchFamily="18" charset="0"/>
                            </a:rPr>
                            <m:t>𝑐𝑚</m:t>
                          </m:r>
                        </m:num>
                        <m:den>
                          <m:r>
                            <a:rPr lang="en-US" sz="2000" b="0" i="1" smtClean="0">
                              <a:latin typeface="Cambria Math" panose="02040503050406030204" pitchFamily="18" charset="0"/>
                              <a:ea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𝑥</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10</m:t>
                              </m:r>
                            </m:e>
                            <m:sup>
                              <m:r>
                                <a:rPr lang="en-US" sz="2000" b="0" i="1" smtClean="0">
                                  <a:latin typeface="Cambria Math" panose="02040503050406030204" pitchFamily="18" charset="0"/>
                                  <a:ea typeface="Cambria Math" panose="02040503050406030204" pitchFamily="18" charset="0"/>
                                </a:rPr>
                                <m:t>9</m:t>
                              </m:r>
                            </m:sup>
                          </m:sSup>
                          <m:r>
                            <a:rPr lang="en-US" sz="2000" b="0" i="1" smtClean="0">
                              <a:latin typeface="Cambria Math" panose="02040503050406030204" pitchFamily="18" charset="0"/>
                              <a:ea typeface="Cambria Math" panose="02040503050406030204" pitchFamily="18" charset="0"/>
                            </a:rPr>
                            <m:t> </m:t>
                          </m:r>
                          <m:f>
                            <m:fPr>
                              <m:ctrlPr>
                                <a:rPr lang="en-US" sz="2000" b="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𝑐𝑚</m:t>
                              </m:r>
                            </m:num>
                            <m:den>
                              <m:r>
                                <a:rPr lang="en-US" sz="2000" b="0" i="1" smtClean="0">
                                  <a:latin typeface="Cambria Math" panose="02040503050406030204" pitchFamily="18" charset="0"/>
                                  <a:ea typeface="Cambria Math" panose="02040503050406030204" pitchFamily="18" charset="0"/>
                                </a:rPr>
                                <m:t>𝑠</m:t>
                              </m:r>
                            </m:den>
                          </m:f>
                        </m:den>
                      </m:f>
                      <m:r>
                        <a:rPr lang="en-US" sz="2000" i="1">
                          <a:latin typeface="Cambria Math" panose="02040503050406030204" pitchFamily="18" charset="0"/>
                          <a:ea typeface="Cambria Math" panose="02040503050406030204" pitchFamily="18" charset="0"/>
                        </a:rPr>
                        <m:t>≈</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10</m:t>
                          </m:r>
                        </m:e>
                        <m:sup>
                          <m:r>
                            <a:rPr lang="en-US" sz="2000" b="0" i="1" smtClean="0">
                              <a:latin typeface="Cambria Math" panose="02040503050406030204" pitchFamily="18" charset="0"/>
                              <a:ea typeface="Cambria Math" panose="02040503050406030204" pitchFamily="18" charset="0"/>
                            </a:rPr>
                            <m:t>−8</m:t>
                          </m:r>
                        </m:sup>
                      </m:sSup>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𝑠</m:t>
                      </m:r>
                      <m:r>
                        <a:rPr lang="en-US" sz="2000" b="0" i="1" smtClean="0">
                          <a:latin typeface="Cambria Math" panose="02040503050406030204" pitchFamily="18" charset="0"/>
                          <a:ea typeface="Cambria Math" panose="02040503050406030204" pitchFamily="18" charset="0"/>
                        </a:rPr>
                        <m:t>=</m:t>
                      </m:r>
                      <m:r>
                        <a:rPr lang="en-US" sz="2000" b="1" i="1" smtClean="0">
                          <a:latin typeface="Cambria Math" panose="02040503050406030204" pitchFamily="18" charset="0"/>
                          <a:ea typeface="Cambria Math" panose="02040503050406030204" pitchFamily="18" charset="0"/>
                        </a:rPr>
                        <m:t>𝟏𝟎</m:t>
                      </m:r>
                      <m:r>
                        <a:rPr lang="en-US" sz="2000" b="1" i="1" smtClean="0">
                          <a:latin typeface="Cambria Math" panose="02040503050406030204" pitchFamily="18" charset="0"/>
                          <a:ea typeface="Cambria Math" panose="02040503050406030204" pitchFamily="18" charset="0"/>
                        </a:rPr>
                        <m:t> </m:t>
                      </m:r>
                      <m:r>
                        <a:rPr lang="en-US" sz="2000" b="1" i="1" smtClean="0">
                          <a:latin typeface="Cambria Math" panose="02040503050406030204" pitchFamily="18" charset="0"/>
                          <a:ea typeface="Cambria Math" panose="02040503050406030204" pitchFamily="18" charset="0"/>
                        </a:rPr>
                        <m:t>𝒏𝒔</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𝑠h𝑎𝑘𝑒</m:t>
                      </m:r>
                      <m:r>
                        <a:rPr lang="en-US" sz="2000" b="0" i="1" smtClean="0">
                          <a:latin typeface="Cambria Math" panose="02040503050406030204" pitchFamily="18" charset="0"/>
                          <a:ea typeface="Cambria Math" panose="02040503050406030204" pitchFamily="18" charset="0"/>
                        </a:rPr>
                        <m:t>”</m:t>
                      </m:r>
                    </m:oMath>
                  </m:oMathPara>
                </a14:m>
                <a:endParaRPr lang="en-US" sz="2000" dirty="0"/>
              </a:p>
            </p:txBody>
          </p:sp>
        </mc:Choice>
        <mc:Fallback xmlns="">
          <p:sp>
            <p:nvSpPr>
              <p:cNvPr id="8" name="TextBox 7">
                <a:extLst>
                  <a:ext uri="{FF2B5EF4-FFF2-40B4-BE49-F238E27FC236}">
                    <a16:creationId xmlns:a16="http://schemas.microsoft.com/office/drawing/2014/main" id="{76169D3B-7799-55F8-6A76-89A670973E8A}"/>
                  </a:ext>
                </a:extLst>
              </p:cNvPr>
              <p:cNvSpPr txBox="1">
                <a:spLocks noRot="1" noChangeAspect="1" noMove="1" noResize="1" noEditPoints="1" noAdjustHandles="1" noChangeArrowheads="1" noChangeShapeType="1" noTextEdit="1"/>
              </p:cNvSpPr>
              <p:nvPr/>
            </p:nvSpPr>
            <p:spPr>
              <a:xfrm>
                <a:off x="1838634" y="5783822"/>
                <a:ext cx="5466734" cy="781817"/>
              </a:xfrm>
              <a:prstGeom prst="rect">
                <a:avLst/>
              </a:prstGeom>
              <a:blipFill>
                <a:blip r:embed="rId4"/>
                <a:stretch>
                  <a:fillRect t="-6452" b="-6452"/>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B9FFF1F9-4745-FC1E-B5B9-DBE814427000}"/>
              </a:ext>
            </a:extLst>
          </p:cNvPr>
          <p:cNvSpPr txBox="1"/>
          <p:nvPr/>
        </p:nvSpPr>
        <p:spPr>
          <a:xfrm>
            <a:off x="7239405" y="5358290"/>
            <a:ext cx="1904597" cy="400110"/>
          </a:xfrm>
          <a:prstGeom prst="rect">
            <a:avLst/>
          </a:prstGeom>
          <a:noFill/>
        </p:spPr>
        <p:txBody>
          <a:bodyPr wrap="square" rtlCol="0">
            <a:spAutoFit/>
          </a:bodyPr>
          <a:lstStyle/>
          <a:p>
            <a:r>
              <a:rPr lang="en-US" sz="2000" dirty="0"/>
              <a:t> Pu239: 11 cm</a:t>
            </a:r>
          </a:p>
        </p:txBody>
      </p:sp>
    </p:spTree>
    <p:extLst>
      <p:ext uri="{BB962C8B-B14F-4D97-AF65-F5344CB8AC3E}">
        <p14:creationId xmlns:p14="http://schemas.microsoft.com/office/powerpoint/2010/main" val="981789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6935"/>
            <a:ext cx="7886700" cy="1152197"/>
          </a:xfrm>
        </p:spPr>
        <p:txBody>
          <a:bodyPr>
            <a:normAutofit/>
          </a:bodyPr>
          <a:lstStyle/>
          <a:p>
            <a:r>
              <a:rPr lang="en-US" sz="3200" dirty="0">
                <a:latin typeface="+mn-lt"/>
              </a:rPr>
              <a:t>Time to Fission of 1 kg U235</a:t>
            </a:r>
          </a:p>
        </p:txBody>
      </p:sp>
      <p:sp>
        <p:nvSpPr>
          <p:cNvPr id="5" name="TextBox 4">
            <a:extLst>
              <a:ext uri="{FF2B5EF4-FFF2-40B4-BE49-F238E27FC236}">
                <a16:creationId xmlns:a16="http://schemas.microsoft.com/office/drawing/2014/main" id="{45A5037A-C266-2260-EB41-5714E20496A9}"/>
              </a:ext>
            </a:extLst>
          </p:cNvPr>
          <p:cNvSpPr txBox="1"/>
          <p:nvPr/>
        </p:nvSpPr>
        <p:spPr>
          <a:xfrm>
            <a:off x="241600" y="1270332"/>
            <a:ext cx="5097316" cy="461665"/>
          </a:xfrm>
          <a:prstGeom prst="rect">
            <a:avLst/>
          </a:prstGeom>
          <a:noFill/>
        </p:spPr>
        <p:txBody>
          <a:bodyPr wrap="square" rtlCol="0">
            <a:spAutoFit/>
          </a:bodyPr>
          <a:lstStyle/>
          <a:p>
            <a:r>
              <a:rPr lang="en-US" sz="2400" dirty="0"/>
              <a:t>Number of nuclei in 1 kg of U235:</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2FF8714-D2CF-A478-E946-86AB076B8180}"/>
                  </a:ext>
                </a:extLst>
              </p:cNvPr>
              <p:cNvSpPr txBox="1"/>
              <p:nvPr/>
            </p:nvSpPr>
            <p:spPr>
              <a:xfrm>
                <a:off x="845572" y="1944321"/>
                <a:ext cx="7472515" cy="83337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400" b="0" i="1" smtClean="0">
                              <a:latin typeface="Cambria Math" panose="02040503050406030204" pitchFamily="18" charset="0"/>
                              <a:ea typeface="Cambria Math" panose="02040503050406030204" pitchFamily="18" charset="0"/>
                            </a:rPr>
                          </m:ctrlPr>
                        </m:dPr>
                        <m:e>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1000 </m:t>
                              </m:r>
                              <m:r>
                                <a:rPr lang="en-US" sz="2400" b="0" i="1" smtClean="0">
                                  <a:latin typeface="Cambria Math" panose="02040503050406030204" pitchFamily="18" charset="0"/>
                                  <a:ea typeface="Cambria Math" panose="02040503050406030204" pitchFamily="18" charset="0"/>
                                </a:rPr>
                                <m:t>𝑔</m:t>
                              </m:r>
                            </m:num>
                            <m:den>
                              <m:r>
                                <a:rPr lang="en-US" sz="2400" b="0" i="1" smtClean="0">
                                  <a:latin typeface="Cambria Math" panose="02040503050406030204" pitchFamily="18" charset="0"/>
                                  <a:ea typeface="Cambria Math" panose="02040503050406030204" pitchFamily="18" charset="0"/>
                                </a:rPr>
                                <m:t>𝑘𝑔</m:t>
                              </m:r>
                            </m:den>
                          </m:f>
                        </m:e>
                      </m:d>
                      <m:d>
                        <m:dPr>
                          <m:begChr m:val="["/>
                          <m:endChr m:val="]"/>
                          <m:ctrlPr>
                            <a:rPr lang="en-US" sz="2400" i="1">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ea typeface="Cambria Math" panose="02040503050406030204" pitchFamily="18" charset="0"/>
                                </a:rPr>
                              </m:ctrlPr>
                            </m:fPr>
                            <m:num>
                              <m:r>
                                <a:rPr lang="en-US" sz="2400" i="1" smtClean="0">
                                  <a:latin typeface="Cambria Math" panose="02040503050406030204" pitchFamily="18" charset="0"/>
                                  <a:ea typeface="Cambria Math" panose="02040503050406030204" pitchFamily="18" charset="0"/>
                                </a:rPr>
                                <m:t>𝑚</m:t>
                              </m:r>
                              <m:r>
                                <a:rPr lang="en-US" sz="2400" b="0" i="1" smtClean="0">
                                  <a:latin typeface="Cambria Math" panose="02040503050406030204" pitchFamily="18" charset="0"/>
                                  <a:ea typeface="Cambria Math" panose="02040503050406030204" pitchFamily="18" charset="0"/>
                                </a:rPr>
                                <m:t>𝑜𝑙</m:t>
                              </m:r>
                            </m:num>
                            <m:den>
                              <m:r>
                                <a:rPr lang="en-US" sz="2400" b="0" i="1" smtClean="0">
                                  <a:latin typeface="Cambria Math" panose="02040503050406030204" pitchFamily="18" charset="0"/>
                                  <a:ea typeface="Cambria Math" panose="02040503050406030204" pitchFamily="18" charset="0"/>
                                </a:rPr>
                                <m:t>235 </m:t>
                              </m:r>
                              <m:r>
                                <a:rPr lang="en-US" sz="2400" b="0" i="1" smtClean="0">
                                  <a:latin typeface="Cambria Math" panose="02040503050406030204" pitchFamily="18" charset="0"/>
                                  <a:ea typeface="Cambria Math" panose="02040503050406030204" pitchFamily="18" charset="0"/>
                                </a:rPr>
                                <m:t>𝑔</m:t>
                              </m:r>
                            </m:den>
                          </m:f>
                        </m:e>
                      </m:d>
                      <m:d>
                        <m:dPr>
                          <m:begChr m:val="["/>
                          <m:endChr m:val="]"/>
                          <m:ctrlPr>
                            <a:rPr lang="en-US" sz="2400" i="1">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6×</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10</m:t>
                                  </m:r>
                                </m:e>
                                <m:sup>
                                  <m:r>
                                    <a:rPr lang="en-US" sz="2400" i="1">
                                      <a:latin typeface="Cambria Math" panose="02040503050406030204" pitchFamily="18" charset="0"/>
                                      <a:ea typeface="Cambria Math" panose="02040503050406030204" pitchFamily="18" charset="0"/>
                                    </a:rPr>
                                    <m:t>23</m:t>
                                  </m:r>
                                </m:sup>
                              </m:sSup>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𝑛𝑢𝑐𝑙𝑒𝑖</m:t>
                              </m:r>
                            </m:num>
                            <m:den>
                              <m:r>
                                <a:rPr lang="en-US" sz="2400" b="0" i="1" smtClean="0">
                                  <a:latin typeface="Cambria Math" panose="02040503050406030204" pitchFamily="18" charset="0"/>
                                  <a:ea typeface="Cambria Math" panose="02040503050406030204" pitchFamily="18" charset="0"/>
                                </a:rPr>
                                <m:t>𝑚𝑜𝑙</m:t>
                              </m:r>
                            </m:den>
                          </m:f>
                        </m:e>
                      </m:d>
                      <m:r>
                        <a:rPr lang="en-US" sz="2400" b="0" i="1" smtClean="0">
                          <a:latin typeface="Cambria Math" panose="02040503050406030204" pitchFamily="18" charset="0"/>
                          <a:ea typeface="Cambria Math" panose="02040503050406030204" pitchFamily="18" charset="0"/>
                        </a:rPr>
                        <m:t>=2.5×</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10</m:t>
                          </m:r>
                        </m:e>
                        <m:sup>
                          <m:r>
                            <a:rPr lang="en-US" sz="2400" b="0" i="1" smtClean="0">
                              <a:latin typeface="Cambria Math" panose="02040503050406030204" pitchFamily="18" charset="0"/>
                              <a:ea typeface="Cambria Math" panose="02040503050406030204" pitchFamily="18" charset="0"/>
                            </a:rPr>
                            <m:t>24</m:t>
                          </m:r>
                        </m:sup>
                      </m:sSup>
                      <m:r>
                        <a:rPr lang="en-US" sz="2400" b="0" i="1" smtClean="0">
                          <a:latin typeface="Cambria Math" panose="02040503050406030204" pitchFamily="18" charset="0"/>
                          <a:ea typeface="Cambria Math" panose="02040503050406030204" pitchFamily="18" charset="0"/>
                        </a:rPr>
                        <m:t> </m:t>
                      </m:r>
                      <m:f>
                        <m:fPr>
                          <m:ctrlPr>
                            <a:rPr lang="en-US" sz="2400" b="0" i="1" smtClean="0">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𝑛𝑢𝑐𝑙𝑒𝑖</m:t>
                          </m:r>
                        </m:num>
                        <m:den>
                          <m:r>
                            <a:rPr lang="en-US" sz="2400" b="0" i="1" smtClean="0">
                              <a:latin typeface="Cambria Math" panose="02040503050406030204" pitchFamily="18" charset="0"/>
                              <a:ea typeface="Cambria Math" panose="02040503050406030204" pitchFamily="18" charset="0"/>
                            </a:rPr>
                            <m:t>𝑘𝑔</m:t>
                          </m:r>
                        </m:den>
                      </m:f>
                    </m:oMath>
                  </m:oMathPara>
                </a14:m>
                <a:endParaRPr lang="en-US" sz="2400" dirty="0"/>
              </a:p>
            </p:txBody>
          </p:sp>
        </mc:Choice>
        <mc:Fallback xmlns="">
          <p:sp>
            <p:nvSpPr>
              <p:cNvPr id="7" name="TextBox 6">
                <a:extLst>
                  <a:ext uri="{FF2B5EF4-FFF2-40B4-BE49-F238E27FC236}">
                    <a16:creationId xmlns:a16="http://schemas.microsoft.com/office/drawing/2014/main" id="{82FF8714-D2CF-A478-E946-86AB076B8180}"/>
                  </a:ext>
                </a:extLst>
              </p:cNvPr>
              <p:cNvSpPr txBox="1">
                <a:spLocks noRot="1" noChangeAspect="1" noMove="1" noResize="1" noEditPoints="1" noAdjustHandles="1" noChangeArrowheads="1" noChangeShapeType="1" noTextEdit="1"/>
              </p:cNvSpPr>
              <p:nvPr/>
            </p:nvSpPr>
            <p:spPr>
              <a:xfrm>
                <a:off x="845572" y="1944321"/>
                <a:ext cx="7472515" cy="833370"/>
              </a:xfrm>
              <a:prstGeom prst="rect">
                <a:avLst/>
              </a:prstGeom>
              <a:blipFill>
                <a:blip r:embed="rId2"/>
                <a:stretch>
                  <a:fillRect t="-1515" b="-15152"/>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CE33A077-AD31-CFF9-8294-653BBC5BA4C5}"/>
              </a:ext>
            </a:extLst>
          </p:cNvPr>
          <p:cNvSpPr txBox="1"/>
          <p:nvPr/>
        </p:nvSpPr>
        <p:spPr>
          <a:xfrm>
            <a:off x="246517" y="3000810"/>
            <a:ext cx="7275160" cy="830997"/>
          </a:xfrm>
          <a:prstGeom prst="rect">
            <a:avLst/>
          </a:prstGeom>
          <a:noFill/>
        </p:spPr>
        <p:txBody>
          <a:bodyPr wrap="square" rtlCol="0">
            <a:spAutoFit/>
          </a:bodyPr>
          <a:lstStyle/>
          <a:p>
            <a:r>
              <a:rPr lang="en-US" sz="2400" dirty="0"/>
              <a:t>If the number of fissions doubles each generation, then after </a:t>
            </a:r>
            <a:r>
              <a:rPr lang="en-US" sz="2400" i="1" dirty="0"/>
              <a:t>n</a:t>
            </a:r>
            <a:r>
              <a:rPr lang="en-US" sz="2400" dirty="0"/>
              <a:t> generations the total number of fissions is: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D67E8D8-5101-D32D-92D4-040544DF99AF}"/>
                  </a:ext>
                </a:extLst>
              </p:cNvPr>
              <p:cNvSpPr txBox="1"/>
              <p:nvPr/>
            </p:nvSpPr>
            <p:spPr>
              <a:xfrm>
                <a:off x="850488" y="4117250"/>
                <a:ext cx="7472515"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2</m:t>
                          </m:r>
                        </m:e>
                        <m:sup>
                          <m:r>
                            <a:rPr lang="en-US" sz="2400" b="0" i="1" smtClean="0">
                              <a:latin typeface="Cambria Math" panose="02040503050406030204" pitchFamily="18" charset="0"/>
                              <a:ea typeface="Cambria Math" panose="02040503050406030204" pitchFamily="18" charset="0"/>
                            </a:rPr>
                            <m:t>𝑛</m:t>
                          </m:r>
                          <m:r>
                            <a:rPr lang="en-US" sz="2400" b="0" i="1" smtClean="0">
                              <a:latin typeface="Cambria Math" panose="02040503050406030204" pitchFamily="18" charset="0"/>
                              <a:ea typeface="Cambria Math" panose="02040503050406030204" pitchFamily="18" charset="0"/>
                            </a:rPr>
                            <m:t>+1</m:t>
                          </m:r>
                        </m:sup>
                      </m:sSup>
                      <m:r>
                        <a:rPr lang="en-US" sz="2400" b="0" i="1"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2</m:t>
                          </m:r>
                        </m:e>
                        <m:sup>
                          <m:r>
                            <a:rPr lang="en-US" sz="2400" b="0" i="1" smtClean="0">
                              <a:latin typeface="Cambria Math" panose="02040503050406030204" pitchFamily="18" charset="0"/>
                              <a:ea typeface="Cambria Math" panose="02040503050406030204" pitchFamily="18" charset="0"/>
                            </a:rPr>
                            <m:t>81</m:t>
                          </m:r>
                        </m:sup>
                      </m:sSup>
                      <m:r>
                        <a:rPr lang="en-US" sz="2400" b="0" i="1" smtClean="0">
                          <a:latin typeface="Cambria Math" panose="02040503050406030204" pitchFamily="18" charset="0"/>
                          <a:ea typeface="Cambria Math" panose="02040503050406030204" pitchFamily="18" charset="0"/>
                        </a:rPr>
                        <m:t>=2.4×</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10</m:t>
                          </m:r>
                        </m:e>
                        <m:sup>
                          <m:r>
                            <a:rPr lang="en-US" sz="2400" b="0" i="1" smtClean="0">
                              <a:latin typeface="Cambria Math" panose="02040503050406030204" pitchFamily="18" charset="0"/>
                              <a:ea typeface="Cambria Math" panose="02040503050406030204" pitchFamily="18" charset="0"/>
                            </a:rPr>
                            <m:t>24</m:t>
                          </m:r>
                        </m:sup>
                      </m:sSup>
                    </m:oMath>
                  </m:oMathPara>
                </a14:m>
                <a:endParaRPr lang="en-US" sz="2400" dirty="0"/>
              </a:p>
            </p:txBody>
          </p:sp>
        </mc:Choice>
        <mc:Fallback xmlns="">
          <p:sp>
            <p:nvSpPr>
              <p:cNvPr id="4" name="TextBox 3">
                <a:extLst>
                  <a:ext uri="{FF2B5EF4-FFF2-40B4-BE49-F238E27FC236}">
                    <a16:creationId xmlns:a16="http://schemas.microsoft.com/office/drawing/2014/main" id="{0D67E8D8-5101-D32D-92D4-040544DF99AF}"/>
                  </a:ext>
                </a:extLst>
              </p:cNvPr>
              <p:cNvSpPr txBox="1">
                <a:spLocks noRot="1" noChangeAspect="1" noMove="1" noResize="1" noEditPoints="1" noAdjustHandles="1" noChangeArrowheads="1" noChangeShapeType="1" noTextEdit="1"/>
              </p:cNvSpPr>
              <p:nvPr/>
            </p:nvSpPr>
            <p:spPr>
              <a:xfrm>
                <a:off x="850488" y="4117250"/>
                <a:ext cx="7472515" cy="369332"/>
              </a:xfrm>
              <a:prstGeom prst="rect">
                <a:avLst/>
              </a:prstGeom>
              <a:blipFill>
                <a:blip r:embed="rId3"/>
                <a:stretch>
                  <a:fillRect b="-6667"/>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39594FAA-E488-B082-DE12-5B99774537ED}"/>
              </a:ext>
            </a:extLst>
          </p:cNvPr>
          <p:cNvSpPr txBox="1"/>
          <p:nvPr/>
        </p:nvSpPr>
        <p:spPr>
          <a:xfrm>
            <a:off x="221937" y="4731288"/>
            <a:ext cx="8730333" cy="830997"/>
          </a:xfrm>
          <a:prstGeom prst="rect">
            <a:avLst/>
          </a:prstGeom>
          <a:noFill/>
        </p:spPr>
        <p:txBody>
          <a:bodyPr wrap="square" rtlCol="0">
            <a:spAutoFit/>
          </a:bodyPr>
          <a:lstStyle/>
          <a:p>
            <a:r>
              <a:rPr lang="en-US" sz="2400" dirty="0"/>
              <a:t>So about 80 generations to fission 1 kg—less than 1 </a:t>
            </a:r>
            <a:r>
              <a:rPr lang="en-US" sz="2400" dirty="0" err="1">
                <a:latin typeface="Symbol" pitchFamily="2" charset="2"/>
              </a:rPr>
              <a:t>m</a:t>
            </a:r>
            <a:r>
              <a:rPr lang="en-US" sz="2400" dirty="0" err="1"/>
              <a:t>s.</a:t>
            </a:r>
            <a:endParaRPr lang="en-US" sz="2400" dirty="0"/>
          </a:p>
          <a:p>
            <a:r>
              <a:rPr lang="en-US" sz="2400" dirty="0"/>
              <a:t>99.9% of the energy is released in the last 10 generations, 0.1 </a:t>
            </a:r>
            <a:r>
              <a:rPr lang="en-US" sz="2400" dirty="0" err="1">
                <a:latin typeface="Symbol" pitchFamily="2" charset="2"/>
              </a:rPr>
              <a:t>m</a:t>
            </a:r>
            <a:r>
              <a:rPr lang="en-US" sz="2400" dirty="0" err="1"/>
              <a:t>s.</a:t>
            </a:r>
            <a:endParaRPr lang="en-US" sz="2400" dirty="0"/>
          </a:p>
        </p:txBody>
      </p:sp>
    </p:spTree>
    <p:extLst>
      <p:ext uri="{BB962C8B-B14F-4D97-AF65-F5344CB8AC3E}">
        <p14:creationId xmlns:p14="http://schemas.microsoft.com/office/powerpoint/2010/main" val="1635479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4A6C4-D3E9-0B35-2C5B-364224C2A1C8}"/>
              </a:ext>
            </a:extLst>
          </p:cNvPr>
          <p:cNvSpPr>
            <a:spLocks noGrp="1"/>
          </p:cNvSpPr>
          <p:nvPr>
            <p:ph type="title"/>
          </p:nvPr>
        </p:nvSpPr>
        <p:spPr>
          <a:xfrm>
            <a:off x="628650" y="365124"/>
            <a:ext cx="7886700" cy="509083"/>
          </a:xfrm>
        </p:spPr>
        <p:txBody>
          <a:bodyPr>
            <a:noAutofit/>
          </a:bodyPr>
          <a:lstStyle/>
          <a:p>
            <a:pPr algn="ctr"/>
            <a:r>
              <a:rPr lang="en-US" sz="3200" b="1" dirty="0"/>
              <a:t>Critical Mass</a:t>
            </a:r>
          </a:p>
        </p:txBody>
      </p:sp>
      <p:pic>
        <p:nvPicPr>
          <p:cNvPr id="3" name="Picture 2">
            <a:extLst>
              <a:ext uri="{FF2B5EF4-FFF2-40B4-BE49-F238E27FC236}">
                <a16:creationId xmlns:a16="http://schemas.microsoft.com/office/drawing/2014/main" id="{56BE5B84-3327-18A0-01E2-0CC2D14ECC4B}"/>
              </a:ext>
            </a:extLst>
          </p:cNvPr>
          <p:cNvPicPr>
            <a:picLocks noChangeAspect="1"/>
          </p:cNvPicPr>
          <p:nvPr/>
        </p:nvPicPr>
        <p:blipFill>
          <a:blip r:embed="rId2"/>
          <a:stretch>
            <a:fillRect/>
          </a:stretch>
        </p:blipFill>
        <p:spPr>
          <a:xfrm>
            <a:off x="1731219" y="1466992"/>
            <a:ext cx="5873495" cy="3749039"/>
          </a:xfrm>
          <a:prstGeom prst="rect">
            <a:avLst/>
          </a:prstGeom>
        </p:spPr>
      </p:pic>
      <p:sp>
        <p:nvSpPr>
          <p:cNvPr id="4" name="TextBox 3">
            <a:extLst>
              <a:ext uri="{FF2B5EF4-FFF2-40B4-BE49-F238E27FC236}">
                <a16:creationId xmlns:a16="http://schemas.microsoft.com/office/drawing/2014/main" id="{80728CC2-67AA-8727-147D-4322001EF871}"/>
              </a:ext>
            </a:extLst>
          </p:cNvPr>
          <p:cNvSpPr txBox="1"/>
          <p:nvPr/>
        </p:nvSpPr>
        <p:spPr>
          <a:xfrm>
            <a:off x="7429002" y="3068078"/>
            <a:ext cx="1714998" cy="1200329"/>
          </a:xfrm>
          <a:prstGeom prst="rect">
            <a:avLst/>
          </a:prstGeom>
          <a:noFill/>
        </p:spPr>
        <p:txBody>
          <a:bodyPr wrap="square" rtlCol="0">
            <a:spAutoFit/>
          </a:bodyPr>
          <a:lstStyle/>
          <a:p>
            <a:r>
              <a:rPr lang="en-US" sz="2400" dirty="0"/>
              <a:t>subcritical:</a:t>
            </a:r>
          </a:p>
          <a:p>
            <a:r>
              <a:rPr lang="en-US" sz="2400" dirty="0"/>
              <a:t>exponential decrease </a:t>
            </a:r>
          </a:p>
        </p:txBody>
      </p:sp>
      <p:sp>
        <p:nvSpPr>
          <p:cNvPr id="9" name="TextBox 8">
            <a:extLst>
              <a:ext uri="{FF2B5EF4-FFF2-40B4-BE49-F238E27FC236}">
                <a16:creationId xmlns:a16="http://schemas.microsoft.com/office/drawing/2014/main" id="{B54979CF-F49B-862A-8ED3-7F55075A5F57}"/>
              </a:ext>
            </a:extLst>
          </p:cNvPr>
          <p:cNvSpPr txBox="1"/>
          <p:nvPr/>
        </p:nvSpPr>
        <p:spPr>
          <a:xfrm>
            <a:off x="494085" y="5456382"/>
            <a:ext cx="4077916" cy="1200329"/>
          </a:xfrm>
          <a:prstGeom prst="rect">
            <a:avLst/>
          </a:prstGeom>
          <a:noFill/>
        </p:spPr>
        <p:txBody>
          <a:bodyPr wrap="square" rtlCol="0">
            <a:spAutoFit/>
          </a:bodyPr>
          <a:lstStyle/>
          <a:p>
            <a:r>
              <a:rPr lang="en-US" sz="2400" dirty="0"/>
              <a:t>Bare critical mass</a:t>
            </a:r>
          </a:p>
          <a:p>
            <a:r>
              <a:rPr lang="en-US" sz="2400" dirty="0"/>
              <a:t>    U235: 52 kg (17 cm sphere)</a:t>
            </a:r>
          </a:p>
          <a:p>
            <a:r>
              <a:rPr lang="en-US" sz="2400" dirty="0"/>
              <a:t>         Pu: 10 kg (10 cm sphere)</a:t>
            </a:r>
          </a:p>
        </p:txBody>
      </p:sp>
      <p:sp>
        <p:nvSpPr>
          <p:cNvPr id="10" name="TextBox 9">
            <a:extLst>
              <a:ext uri="{FF2B5EF4-FFF2-40B4-BE49-F238E27FC236}">
                <a16:creationId xmlns:a16="http://schemas.microsoft.com/office/drawing/2014/main" id="{02B9E067-5DB7-530D-4F29-2D99FCCAEF91}"/>
              </a:ext>
            </a:extLst>
          </p:cNvPr>
          <p:cNvSpPr txBox="1"/>
          <p:nvPr/>
        </p:nvSpPr>
        <p:spPr>
          <a:xfrm>
            <a:off x="4572000" y="5458960"/>
            <a:ext cx="4572000" cy="1200329"/>
          </a:xfrm>
          <a:prstGeom prst="rect">
            <a:avLst/>
          </a:prstGeom>
          <a:noFill/>
        </p:spPr>
        <p:txBody>
          <a:bodyPr wrap="square" rtlCol="0">
            <a:spAutoFit/>
          </a:bodyPr>
          <a:lstStyle/>
          <a:p>
            <a:r>
              <a:rPr lang="en-US" sz="2400" dirty="0"/>
              <a:t>Critical mass can be decreased by:</a:t>
            </a:r>
          </a:p>
          <a:p>
            <a:r>
              <a:rPr lang="en-US" sz="2400" dirty="0"/>
              <a:t>     Using a reflector</a:t>
            </a:r>
          </a:p>
          <a:p>
            <a:r>
              <a:rPr lang="en-US" sz="2400" dirty="0"/>
              <a:t>     Increasing density</a:t>
            </a:r>
          </a:p>
        </p:txBody>
      </p:sp>
      <p:sp>
        <p:nvSpPr>
          <p:cNvPr id="11" name="TextBox 10">
            <a:extLst>
              <a:ext uri="{FF2B5EF4-FFF2-40B4-BE49-F238E27FC236}">
                <a16:creationId xmlns:a16="http://schemas.microsoft.com/office/drawing/2014/main" id="{4168D369-4D05-AE49-36B8-D59D77ACD17C}"/>
              </a:ext>
            </a:extLst>
          </p:cNvPr>
          <p:cNvSpPr txBox="1"/>
          <p:nvPr/>
        </p:nvSpPr>
        <p:spPr>
          <a:xfrm>
            <a:off x="1" y="3082510"/>
            <a:ext cx="1870840" cy="1200329"/>
          </a:xfrm>
          <a:prstGeom prst="rect">
            <a:avLst/>
          </a:prstGeom>
          <a:noFill/>
        </p:spPr>
        <p:txBody>
          <a:bodyPr wrap="square" rtlCol="0">
            <a:spAutoFit/>
          </a:bodyPr>
          <a:lstStyle/>
          <a:p>
            <a:pPr algn="r"/>
            <a:r>
              <a:rPr lang="en-US" sz="2400" dirty="0"/>
              <a:t>super-critical: exponential increase</a:t>
            </a:r>
          </a:p>
        </p:txBody>
      </p:sp>
      <p:sp>
        <p:nvSpPr>
          <p:cNvPr id="12" name="TextBox 11">
            <a:extLst>
              <a:ext uri="{FF2B5EF4-FFF2-40B4-BE49-F238E27FC236}">
                <a16:creationId xmlns:a16="http://schemas.microsoft.com/office/drawing/2014/main" id="{259E29E5-AC6F-6893-FADC-64133B9DF9AB}"/>
              </a:ext>
            </a:extLst>
          </p:cNvPr>
          <p:cNvSpPr txBox="1"/>
          <p:nvPr/>
        </p:nvSpPr>
        <p:spPr>
          <a:xfrm>
            <a:off x="397538" y="858275"/>
            <a:ext cx="8364626" cy="830997"/>
          </a:xfrm>
          <a:prstGeom prst="rect">
            <a:avLst/>
          </a:prstGeom>
          <a:noFill/>
        </p:spPr>
        <p:txBody>
          <a:bodyPr wrap="square" rtlCol="0">
            <a:spAutoFit/>
          </a:bodyPr>
          <a:lstStyle/>
          <a:p>
            <a:r>
              <a:rPr lang="en-US" sz="2400" dirty="0"/>
              <a:t>Assembly of fissile material is “critical” if fission rate and neutron population is constant (i.e., each fission causes one new fission)</a:t>
            </a:r>
          </a:p>
        </p:txBody>
      </p:sp>
    </p:spTree>
    <p:extLst>
      <p:ext uri="{BB962C8B-B14F-4D97-AF65-F5344CB8AC3E}">
        <p14:creationId xmlns:p14="http://schemas.microsoft.com/office/powerpoint/2010/main" val="4253950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4A6C4-D3E9-0B35-2C5B-364224C2A1C8}"/>
              </a:ext>
            </a:extLst>
          </p:cNvPr>
          <p:cNvSpPr>
            <a:spLocks noGrp="1"/>
          </p:cNvSpPr>
          <p:nvPr>
            <p:ph type="title"/>
          </p:nvPr>
        </p:nvSpPr>
        <p:spPr>
          <a:xfrm>
            <a:off x="0" y="124490"/>
            <a:ext cx="9144000" cy="509083"/>
          </a:xfrm>
        </p:spPr>
        <p:txBody>
          <a:bodyPr>
            <a:noAutofit/>
          </a:bodyPr>
          <a:lstStyle/>
          <a:p>
            <a:pPr algn="ctr"/>
            <a:r>
              <a:rPr lang="en-US" sz="3200" b="1" dirty="0"/>
              <a:t>Assembly of Super-Critical Mass: Gun v. Implosion</a:t>
            </a:r>
          </a:p>
        </p:txBody>
      </p:sp>
      <p:pic>
        <p:nvPicPr>
          <p:cNvPr id="7" name="Picture 6">
            <a:extLst>
              <a:ext uri="{FF2B5EF4-FFF2-40B4-BE49-F238E27FC236}">
                <a16:creationId xmlns:a16="http://schemas.microsoft.com/office/drawing/2014/main" id="{648A199F-34D8-EBDD-82A6-666FFC3FCB9F}"/>
              </a:ext>
            </a:extLst>
          </p:cNvPr>
          <p:cNvPicPr>
            <a:picLocks noChangeAspect="1"/>
          </p:cNvPicPr>
          <p:nvPr/>
        </p:nvPicPr>
        <p:blipFill>
          <a:blip r:embed="rId2"/>
          <a:stretch>
            <a:fillRect/>
          </a:stretch>
        </p:blipFill>
        <p:spPr>
          <a:xfrm>
            <a:off x="685800" y="612841"/>
            <a:ext cx="7772400" cy="2709011"/>
          </a:xfrm>
          <a:prstGeom prst="rect">
            <a:avLst/>
          </a:prstGeom>
        </p:spPr>
      </p:pic>
      <p:pic>
        <p:nvPicPr>
          <p:cNvPr id="8" name="Picture 7">
            <a:extLst>
              <a:ext uri="{FF2B5EF4-FFF2-40B4-BE49-F238E27FC236}">
                <a16:creationId xmlns:a16="http://schemas.microsoft.com/office/drawing/2014/main" id="{7E9A9FD9-784D-F888-7430-04F3EAEFAE25}"/>
              </a:ext>
            </a:extLst>
          </p:cNvPr>
          <p:cNvPicPr>
            <a:picLocks noChangeAspect="1"/>
          </p:cNvPicPr>
          <p:nvPr/>
        </p:nvPicPr>
        <p:blipFill>
          <a:blip r:embed="rId3"/>
          <a:stretch>
            <a:fillRect/>
          </a:stretch>
        </p:blipFill>
        <p:spPr>
          <a:xfrm>
            <a:off x="1275348" y="3209863"/>
            <a:ext cx="6797842" cy="3657722"/>
          </a:xfrm>
          <a:prstGeom prst="rect">
            <a:avLst/>
          </a:prstGeom>
        </p:spPr>
      </p:pic>
    </p:spTree>
    <p:extLst>
      <p:ext uri="{BB962C8B-B14F-4D97-AF65-F5344CB8AC3E}">
        <p14:creationId xmlns:p14="http://schemas.microsoft.com/office/powerpoint/2010/main" val="3965454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4A6C4-D3E9-0B35-2C5B-364224C2A1C8}"/>
              </a:ext>
            </a:extLst>
          </p:cNvPr>
          <p:cNvSpPr>
            <a:spLocks noGrp="1"/>
          </p:cNvSpPr>
          <p:nvPr>
            <p:ph type="title"/>
          </p:nvPr>
        </p:nvSpPr>
        <p:spPr>
          <a:xfrm>
            <a:off x="0" y="124490"/>
            <a:ext cx="9144000" cy="509083"/>
          </a:xfrm>
        </p:spPr>
        <p:txBody>
          <a:bodyPr>
            <a:noAutofit/>
          </a:bodyPr>
          <a:lstStyle/>
          <a:p>
            <a:pPr algn="ctr"/>
            <a:r>
              <a:rPr lang="en-US" sz="3200" b="1" dirty="0"/>
              <a:t>Gun Assembly Works for HEU but not Pu</a:t>
            </a:r>
          </a:p>
        </p:txBody>
      </p:sp>
      <p:pic>
        <p:nvPicPr>
          <p:cNvPr id="3" name="Picture 2">
            <a:extLst>
              <a:ext uri="{FF2B5EF4-FFF2-40B4-BE49-F238E27FC236}">
                <a16:creationId xmlns:a16="http://schemas.microsoft.com/office/drawing/2014/main" id="{45F2E26C-6A58-D28E-F962-F9A170C27E5E}"/>
              </a:ext>
            </a:extLst>
          </p:cNvPr>
          <p:cNvPicPr>
            <a:picLocks noChangeAspect="1"/>
          </p:cNvPicPr>
          <p:nvPr/>
        </p:nvPicPr>
        <p:blipFill rotWithShape="1">
          <a:blip r:embed="rId2"/>
          <a:srcRect b="16227"/>
          <a:stretch/>
        </p:blipFill>
        <p:spPr>
          <a:xfrm>
            <a:off x="3318932" y="637978"/>
            <a:ext cx="4267200" cy="2054427"/>
          </a:xfrm>
          <a:prstGeom prst="rect">
            <a:avLst/>
          </a:prstGeom>
        </p:spPr>
      </p:pic>
      <p:pic>
        <p:nvPicPr>
          <p:cNvPr id="4" name="Picture 3">
            <a:extLst>
              <a:ext uri="{FF2B5EF4-FFF2-40B4-BE49-F238E27FC236}">
                <a16:creationId xmlns:a16="http://schemas.microsoft.com/office/drawing/2014/main" id="{48163E02-6E1F-D168-0712-B1CDBFB13F39}"/>
              </a:ext>
            </a:extLst>
          </p:cNvPr>
          <p:cNvPicPr>
            <a:picLocks noChangeAspect="1"/>
          </p:cNvPicPr>
          <p:nvPr/>
        </p:nvPicPr>
        <p:blipFill rotWithShape="1">
          <a:blip r:embed="rId2"/>
          <a:srcRect t="79241" r="53571" b="6214"/>
          <a:stretch/>
        </p:blipFill>
        <p:spPr>
          <a:xfrm>
            <a:off x="1490132" y="1567280"/>
            <a:ext cx="1981200" cy="356684"/>
          </a:xfrm>
          <a:prstGeom prst="rect">
            <a:avLst/>
          </a:prstGeom>
        </p:spPr>
      </p:pic>
      <p:cxnSp>
        <p:nvCxnSpPr>
          <p:cNvPr id="10" name="Straight Arrow Connector 9">
            <a:extLst>
              <a:ext uri="{FF2B5EF4-FFF2-40B4-BE49-F238E27FC236}">
                <a16:creationId xmlns:a16="http://schemas.microsoft.com/office/drawing/2014/main" id="{291BF062-974B-A5A0-F47C-E9E2DA03221E}"/>
              </a:ext>
            </a:extLst>
          </p:cNvPr>
          <p:cNvCxnSpPr/>
          <p:nvPr/>
        </p:nvCxnSpPr>
        <p:spPr>
          <a:xfrm flipH="1">
            <a:off x="4572000" y="2802473"/>
            <a:ext cx="1097280" cy="0"/>
          </a:xfrm>
          <a:prstGeom prst="straightConnector1">
            <a:avLst/>
          </a:prstGeom>
          <a:ln w="444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229233A-2EBF-E2DC-F6F2-5B23A057AD4B}"/>
              </a:ext>
            </a:extLst>
          </p:cNvPr>
          <p:cNvSpPr txBox="1"/>
          <p:nvPr/>
        </p:nvSpPr>
        <p:spPr>
          <a:xfrm>
            <a:off x="4605868" y="2899841"/>
            <a:ext cx="1083734" cy="369332"/>
          </a:xfrm>
          <a:prstGeom prst="rect">
            <a:avLst/>
          </a:prstGeom>
          <a:noFill/>
        </p:spPr>
        <p:txBody>
          <a:bodyPr wrap="square" rtlCol="0">
            <a:spAutoFit/>
          </a:bodyPr>
          <a:lstStyle/>
          <a:p>
            <a:r>
              <a:rPr lang="en-US" sz="1800" dirty="0"/>
              <a:t>∼10 cm</a:t>
            </a:r>
          </a:p>
        </p:txBody>
      </p:sp>
      <p:sp>
        <p:nvSpPr>
          <p:cNvPr id="12" name="TextBox 11">
            <a:extLst>
              <a:ext uri="{FF2B5EF4-FFF2-40B4-BE49-F238E27FC236}">
                <a16:creationId xmlns:a16="http://schemas.microsoft.com/office/drawing/2014/main" id="{D09CECDB-1704-45F5-2C81-1B9594D7595F}"/>
              </a:ext>
            </a:extLst>
          </p:cNvPr>
          <p:cNvSpPr txBox="1"/>
          <p:nvPr/>
        </p:nvSpPr>
        <p:spPr>
          <a:xfrm>
            <a:off x="626531" y="3386672"/>
            <a:ext cx="7924800" cy="461665"/>
          </a:xfrm>
          <a:prstGeom prst="rect">
            <a:avLst/>
          </a:prstGeom>
          <a:noFill/>
        </p:spPr>
        <p:txBody>
          <a:bodyPr wrap="square" rtlCol="0">
            <a:spAutoFit/>
          </a:bodyPr>
          <a:lstStyle/>
          <a:p>
            <a:r>
              <a:rPr lang="en-US" sz="2400" dirty="0"/>
              <a:t>Assembly time (first criticality to maximum criticality) ∼ 10</a:t>
            </a:r>
            <a:r>
              <a:rPr lang="en-US" sz="2400" baseline="30000" dirty="0"/>
              <a:t>−4</a:t>
            </a:r>
            <a:r>
              <a:rPr lang="en-US" sz="2400" dirty="0"/>
              <a:t> s</a:t>
            </a:r>
          </a:p>
        </p:txBody>
      </p:sp>
      <p:graphicFrame>
        <p:nvGraphicFramePr>
          <p:cNvPr id="14" name="Table 13">
            <a:extLst>
              <a:ext uri="{FF2B5EF4-FFF2-40B4-BE49-F238E27FC236}">
                <a16:creationId xmlns:a16="http://schemas.microsoft.com/office/drawing/2014/main" id="{0DCA2C94-FD44-FA11-AAC6-77852FD85960}"/>
              </a:ext>
            </a:extLst>
          </p:cNvPr>
          <p:cNvGraphicFramePr>
            <a:graphicFrameLocks noGrp="1"/>
          </p:cNvGraphicFramePr>
          <p:nvPr>
            <p:extLst>
              <p:ext uri="{D42A27DB-BD31-4B8C-83A1-F6EECF244321}">
                <p14:modId xmlns:p14="http://schemas.microsoft.com/office/powerpoint/2010/main" val="2399222853"/>
              </p:ext>
            </p:extLst>
          </p:nvPr>
        </p:nvGraphicFramePr>
        <p:xfrm>
          <a:off x="254001" y="4021666"/>
          <a:ext cx="4199466" cy="2560320"/>
        </p:xfrm>
        <a:graphic>
          <a:graphicData uri="http://schemas.openxmlformats.org/drawingml/2006/table">
            <a:tbl>
              <a:tblPr firstRow="1" bandRow="1">
                <a:tableStyleId>{5940675A-B579-460E-94D1-54222C63F5DA}</a:tableStyleId>
              </a:tblPr>
              <a:tblGrid>
                <a:gridCol w="1032369">
                  <a:extLst>
                    <a:ext uri="{9D8B030D-6E8A-4147-A177-3AD203B41FA5}">
                      <a16:colId xmlns:a16="http://schemas.microsoft.com/office/drawing/2014/main" val="2779633753"/>
                    </a:ext>
                  </a:extLst>
                </a:gridCol>
                <a:gridCol w="1067365">
                  <a:extLst>
                    <a:ext uri="{9D8B030D-6E8A-4147-A177-3AD203B41FA5}">
                      <a16:colId xmlns:a16="http://schemas.microsoft.com/office/drawing/2014/main" val="2485639961"/>
                    </a:ext>
                  </a:extLst>
                </a:gridCol>
                <a:gridCol w="1049866">
                  <a:extLst>
                    <a:ext uri="{9D8B030D-6E8A-4147-A177-3AD203B41FA5}">
                      <a16:colId xmlns:a16="http://schemas.microsoft.com/office/drawing/2014/main" val="3770298139"/>
                    </a:ext>
                  </a:extLst>
                </a:gridCol>
                <a:gridCol w="1049866">
                  <a:extLst>
                    <a:ext uri="{9D8B030D-6E8A-4147-A177-3AD203B41FA5}">
                      <a16:colId xmlns:a16="http://schemas.microsoft.com/office/drawing/2014/main" val="419423777"/>
                    </a:ext>
                  </a:extLst>
                </a:gridCol>
              </a:tblGrid>
              <a:tr h="370840">
                <a:tc>
                  <a:txBody>
                    <a:bodyPr/>
                    <a:lstStyle/>
                    <a:p>
                      <a:endParaRPr lang="en-US" sz="22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200" dirty="0"/>
                        <a:t>n/kg-s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2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200" dirty="0"/>
                        <a:t>n/kg-s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5471131"/>
                  </a:ext>
                </a:extLst>
              </a:tr>
              <a:tr h="370840">
                <a:tc>
                  <a:txBody>
                    <a:bodyPr/>
                    <a:lstStyle/>
                    <a:p>
                      <a:r>
                        <a:rPr lang="en-US" sz="2200" dirty="0"/>
                        <a:t>U-235</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2200" dirty="0"/>
                        <a:t>  0.30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2200" dirty="0"/>
                        <a:t>80%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2200" dirty="0"/>
                        <a:t>0.2</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91477662"/>
                  </a:ext>
                </a:extLst>
              </a:tr>
              <a:tr h="370840">
                <a:tc>
                  <a:txBody>
                    <a:bodyPr/>
                    <a:lstStyle/>
                    <a:p>
                      <a:r>
                        <a:rPr lang="en-US" sz="2200" dirty="0"/>
                        <a:t>U-238</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200" dirty="0"/>
                        <a:t>14</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200" dirty="0"/>
                        <a:t>20%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200" dirty="0"/>
                        <a:t>2.8</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30933159"/>
                  </a:ext>
                </a:extLst>
              </a:tr>
              <a:tr h="370840">
                <a:tc>
                  <a:txBody>
                    <a:bodyPr/>
                    <a:lstStyle/>
                    <a:p>
                      <a:r>
                        <a:rPr lang="en-US" sz="2200" dirty="0"/>
                        <a:t>HEU</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22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22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2200" dirty="0"/>
                        <a:t>3.0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32724734"/>
                  </a:ext>
                </a:extLst>
              </a:tr>
              <a:tr h="370840">
                <a:tc>
                  <a:txBody>
                    <a:bodyPr/>
                    <a:lstStyle/>
                    <a:p>
                      <a:endParaRPr lang="en-US" sz="22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22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22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200" dirty="0"/>
                        <a:t>x 64 kg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52911102"/>
                  </a:ext>
                </a:extLst>
              </a:tr>
              <a:tr h="370840">
                <a:tc>
                  <a:txBody>
                    <a:bodyPr/>
                    <a:lstStyle/>
                    <a:p>
                      <a:endParaRPr lang="en-US" sz="2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22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r>
                        <a:rPr lang="en-US" sz="2200" dirty="0"/>
                        <a:t>             = 200 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86975815"/>
                  </a:ext>
                </a:extLst>
              </a:tr>
            </a:tbl>
          </a:graphicData>
        </a:graphic>
      </p:graphicFrame>
      <p:graphicFrame>
        <p:nvGraphicFramePr>
          <p:cNvPr id="15" name="Table 14">
            <a:extLst>
              <a:ext uri="{FF2B5EF4-FFF2-40B4-BE49-F238E27FC236}">
                <a16:creationId xmlns:a16="http://schemas.microsoft.com/office/drawing/2014/main" id="{FB129608-839A-3260-DCDA-DFC25D4DB6B4}"/>
              </a:ext>
            </a:extLst>
          </p:cNvPr>
          <p:cNvGraphicFramePr>
            <a:graphicFrameLocks noGrp="1"/>
          </p:cNvGraphicFramePr>
          <p:nvPr>
            <p:extLst>
              <p:ext uri="{D42A27DB-BD31-4B8C-83A1-F6EECF244321}">
                <p14:modId xmlns:p14="http://schemas.microsoft.com/office/powerpoint/2010/main" val="894313581"/>
              </p:ext>
            </p:extLst>
          </p:nvPr>
        </p:nvGraphicFramePr>
        <p:xfrm>
          <a:off x="4758266" y="4021668"/>
          <a:ext cx="4199466" cy="2560320"/>
        </p:xfrm>
        <a:graphic>
          <a:graphicData uri="http://schemas.openxmlformats.org/drawingml/2006/table">
            <a:tbl>
              <a:tblPr firstRow="1" bandRow="1">
                <a:tableStyleId>{5940675A-B579-460E-94D1-54222C63F5DA}</a:tableStyleId>
              </a:tblPr>
              <a:tblGrid>
                <a:gridCol w="1032369">
                  <a:extLst>
                    <a:ext uri="{9D8B030D-6E8A-4147-A177-3AD203B41FA5}">
                      <a16:colId xmlns:a16="http://schemas.microsoft.com/office/drawing/2014/main" val="2779633753"/>
                    </a:ext>
                  </a:extLst>
                </a:gridCol>
                <a:gridCol w="1135098">
                  <a:extLst>
                    <a:ext uri="{9D8B030D-6E8A-4147-A177-3AD203B41FA5}">
                      <a16:colId xmlns:a16="http://schemas.microsoft.com/office/drawing/2014/main" val="2485639961"/>
                    </a:ext>
                  </a:extLst>
                </a:gridCol>
                <a:gridCol w="820982">
                  <a:extLst>
                    <a:ext uri="{9D8B030D-6E8A-4147-A177-3AD203B41FA5}">
                      <a16:colId xmlns:a16="http://schemas.microsoft.com/office/drawing/2014/main" val="3770298139"/>
                    </a:ext>
                  </a:extLst>
                </a:gridCol>
                <a:gridCol w="1211017">
                  <a:extLst>
                    <a:ext uri="{9D8B030D-6E8A-4147-A177-3AD203B41FA5}">
                      <a16:colId xmlns:a16="http://schemas.microsoft.com/office/drawing/2014/main" val="419423777"/>
                    </a:ext>
                  </a:extLst>
                </a:gridCol>
              </a:tblGrid>
              <a:tr h="370840">
                <a:tc>
                  <a:txBody>
                    <a:bodyPr/>
                    <a:lstStyle/>
                    <a:p>
                      <a:endParaRPr lang="en-US" sz="22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200" dirty="0"/>
                        <a:t>n/kg-s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2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200" dirty="0"/>
                        <a:t>n/kg-s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5471131"/>
                  </a:ext>
                </a:extLst>
              </a:tr>
              <a:tr h="370840">
                <a:tc>
                  <a:txBody>
                    <a:bodyPr/>
                    <a:lstStyle/>
                    <a:p>
                      <a:r>
                        <a:rPr lang="en-US" sz="2200" dirty="0"/>
                        <a:t>Pu-239</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2200" dirty="0"/>
                        <a:t>        650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r>
                        <a:rPr lang="en-US" sz="2200" dirty="0"/>
                        <a:t>98%</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r>
                        <a:rPr lang="en-US" sz="2200" dirty="0"/>
                        <a:t>     640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91477662"/>
                  </a:ext>
                </a:extLst>
              </a:tr>
              <a:tr h="370840">
                <a:tc>
                  <a:txBody>
                    <a:bodyPr/>
                    <a:lstStyle/>
                    <a:p>
                      <a:r>
                        <a:rPr lang="en-US" sz="2200" dirty="0"/>
                        <a:t>Pu-240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200" dirty="0"/>
                        <a:t>910,000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200" dirty="0"/>
                        <a:t>2%</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200" dirty="0"/>
                        <a:t>18,000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30933159"/>
                  </a:ext>
                </a:extLst>
              </a:tr>
              <a:tr h="370840">
                <a:tc>
                  <a:txBody>
                    <a:bodyPr/>
                    <a:lstStyle/>
                    <a:p>
                      <a:r>
                        <a:rPr lang="en-US" sz="2200" dirty="0" err="1"/>
                        <a:t>WgPu</a:t>
                      </a:r>
                      <a:endParaRPr lang="en-US" sz="22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22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US" sz="22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r>
                        <a:rPr lang="en-US" sz="2200" dirty="0"/>
                        <a:t>19,000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32724734"/>
                  </a:ext>
                </a:extLst>
              </a:tr>
              <a:tr h="370840">
                <a:tc>
                  <a:txBody>
                    <a:bodyPr/>
                    <a:lstStyle/>
                    <a:p>
                      <a:endParaRPr lang="en-US" sz="22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22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2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n-US" sz="2200" dirty="0"/>
                        <a:t>x 20 kg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52911102"/>
                  </a:ext>
                </a:extLst>
              </a:tr>
              <a:tr h="370840">
                <a:tc>
                  <a:txBody>
                    <a:bodyPr/>
                    <a:lstStyle/>
                    <a:p>
                      <a:endParaRPr lang="en-US" sz="2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2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r>
                        <a:rPr lang="en-US" sz="2200" dirty="0"/>
                        <a:t>    = 200,000 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86975815"/>
                  </a:ext>
                </a:extLst>
              </a:tr>
            </a:tbl>
          </a:graphicData>
        </a:graphic>
      </p:graphicFrame>
    </p:spTree>
    <p:extLst>
      <p:ext uri="{BB962C8B-B14F-4D97-AF65-F5344CB8AC3E}">
        <p14:creationId xmlns:p14="http://schemas.microsoft.com/office/powerpoint/2010/main" val="3559152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 y="3504156"/>
            <a:ext cx="5440680" cy="3353844"/>
          </a:xfrm>
          <a:prstGeom prst="rect">
            <a:avLst/>
          </a:prstGeom>
        </p:spPr>
      </p:pic>
      <p:pic>
        <p:nvPicPr>
          <p:cNvPr id="3" name="Picture 2"/>
          <p:cNvPicPr>
            <a:picLocks noChangeAspect="1"/>
          </p:cNvPicPr>
          <p:nvPr/>
        </p:nvPicPr>
        <p:blipFill>
          <a:blip r:embed="rId3"/>
          <a:stretch>
            <a:fillRect/>
          </a:stretch>
        </p:blipFill>
        <p:spPr>
          <a:xfrm>
            <a:off x="0" y="4429"/>
            <a:ext cx="5330952" cy="3502602"/>
          </a:xfrm>
          <a:prstGeom prst="rect">
            <a:avLst/>
          </a:prstGeom>
        </p:spPr>
      </p:pic>
      <p:sp>
        <p:nvSpPr>
          <p:cNvPr id="4" name="TextBox 3"/>
          <p:cNvSpPr txBox="1"/>
          <p:nvPr/>
        </p:nvSpPr>
        <p:spPr>
          <a:xfrm>
            <a:off x="5449824" y="896112"/>
            <a:ext cx="3502152" cy="2308324"/>
          </a:xfrm>
          <a:prstGeom prst="rect">
            <a:avLst/>
          </a:prstGeom>
          <a:noFill/>
        </p:spPr>
        <p:txBody>
          <a:bodyPr wrap="square" rtlCol="0">
            <a:spAutoFit/>
          </a:bodyPr>
          <a:lstStyle/>
          <a:p>
            <a:r>
              <a:rPr lang="en-US" sz="2400" dirty="0"/>
              <a:t>“Little Boy” (Hiroshima)</a:t>
            </a:r>
          </a:p>
          <a:p>
            <a:r>
              <a:rPr lang="en-US" sz="2400" dirty="0"/>
              <a:t>Gun-type device</a:t>
            </a:r>
          </a:p>
          <a:p>
            <a:r>
              <a:rPr lang="en-US" sz="2400" dirty="0"/>
              <a:t>4400 kg</a:t>
            </a:r>
          </a:p>
          <a:p>
            <a:r>
              <a:rPr lang="en-US" sz="2400" dirty="0"/>
              <a:t>64 kg of HEU (51 kg U235)</a:t>
            </a:r>
          </a:p>
          <a:p>
            <a:r>
              <a:rPr lang="en-US" sz="2400" dirty="0"/>
              <a:t>15 kilotons </a:t>
            </a:r>
          </a:p>
          <a:p>
            <a:r>
              <a:rPr lang="en-US" sz="2400" dirty="0"/>
              <a:t>Efficiency = 1.7% </a:t>
            </a:r>
          </a:p>
        </p:txBody>
      </p:sp>
      <p:sp>
        <p:nvSpPr>
          <p:cNvPr id="5" name="TextBox 4"/>
          <p:cNvSpPr txBox="1"/>
          <p:nvPr/>
        </p:nvSpPr>
        <p:spPr>
          <a:xfrm>
            <a:off x="5446776" y="4184904"/>
            <a:ext cx="3502152" cy="2308324"/>
          </a:xfrm>
          <a:prstGeom prst="rect">
            <a:avLst/>
          </a:prstGeom>
          <a:noFill/>
        </p:spPr>
        <p:txBody>
          <a:bodyPr wrap="square" rtlCol="0">
            <a:spAutoFit/>
          </a:bodyPr>
          <a:lstStyle/>
          <a:p>
            <a:r>
              <a:rPr lang="en-US" sz="2400" dirty="0"/>
              <a:t>“Fat Man” (Nagasaki)</a:t>
            </a:r>
          </a:p>
          <a:p>
            <a:r>
              <a:rPr lang="en-US" sz="2400" dirty="0"/>
              <a:t>Implosion device</a:t>
            </a:r>
          </a:p>
          <a:p>
            <a:r>
              <a:rPr lang="en-US" sz="2400" dirty="0"/>
              <a:t>4670 kg</a:t>
            </a:r>
          </a:p>
          <a:p>
            <a:r>
              <a:rPr lang="en-US" sz="2400" dirty="0"/>
              <a:t>6.2 kg of Pu</a:t>
            </a:r>
          </a:p>
          <a:p>
            <a:r>
              <a:rPr lang="en-US" sz="2400" dirty="0"/>
              <a:t>20 kilotons </a:t>
            </a:r>
          </a:p>
          <a:p>
            <a:r>
              <a:rPr lang="en-US" sz="2400" dirty="0"/>
              <a:t>Efficiency = 18% </a:t>
            </a:r>
          </a:p>
        </p:txBody>
      </p:sp>
    </p:spTree>
    <p:extLst>
      <p:ext uri="{BB962C8B-B14F-4D97-AF65-F5344CB8AC3E}">
        <p14:creationId xmlns:p14="http://schemas.microsoft.com/office/powerpoint/2010/main" val="1224431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472" y="392557"/>
            <a:ext cx="4224528" cy="614589"/>
          </a:xfrm>
        </p:spPr>
        <p:txBody>
          <a:bodyPr>
            <a:normAutofit/>
          </a:bodyPr>
          <a:lstStyle/>
          <a:p>
            <a:r>
              <a:rPr lang="en-US" sz="3200" dirty="0">
                <a:latin typeface="+mn-lt"/>
              </a:rPr>
              <a:t>Fusion Reactions</a:t>
            </a:r>
          </a:p>
        </p:txBody>
      </p:sp>
      <p:sp>
        <p:nvSpPr>
          <p:cNvPr id="6" name="TextBox 5"/>
          <p:cNvSpPr txBox="1"/>
          <p:nvPr/>
        </p:nvSpPr>
        <p:spPr>
          <a:xfrm>
            <a:off x="1474839" y="3506158"/>
            <a:ext cx="6799006" cy="1938992"/>
          </a:xfrm>
          <a:prstGeom prst="rect">
            <a:avLst/>
          </a:prstGeom>
          <a:solidFill>
            <a:schemeClr val="bg1"/>
          </a:solidFill>
        </p:spPr>
        <p:txBody>
          <a:bodyPr wrap="square" rtlCol="0">
            <a:spAutoFit/>
          </a:bodyPr>
          <a:lstStyle/>
          <a:p>
            <a:r>
              <a:rPr lang="en-US" sz="2400" dirty="0"/>
              <a:t>D-Li6: 65 kt per kg (∼4x greater than fission)</a:t>
            </a:r>
          </a:p>
          <a:p>
            <a:endParaRPr lang="en-US" sz="2400" dirty="0"/>
          </a:p>
          <a:p>
            <a:r>
              <a:rPr lang="en-US" sz="2400" dirty="0"/>
              <a:t>     </a:t>
            </a:r>
            <a:r>
              <a:rPr lang="en-US" sz="2400" b="1" dirty="0"/>
              <a:t>Li6 + n </a:t>
            </a:r>
            <a:r>
              <a:rPr lang="en-US" sz="2400" b="1" dirty="0">
                <a:sym typeface="Wingdings"/>
              </a:rPr>
              <a:t> </a:t>
            </a:r>
            <a:r>
              <a:rPr lang="en-US" sz="2400" b="1" dirty="0"/>
              <a:t>He4 +</a:t>
            </a:r>
            <a:r>
              <a:rPr lang="en-US" sz="1800" b="1" dirty="0"/>
              <a:t>  </a:t>
            </a:r>
            <a:r>
              <a:rPr lang="en-US" sz="2400" b="1" dirty="0"/>
              <a:t>T + 4.8 MeV</a:t>
            </a:r>
          </a:p>
          <a:p>
            <a:r>
              <a:rPr lang="en-US" sz="2400" b="1" dirty="0"/>
              <a:t>                                  ↓</a:t>
            </a:r>
          </a:p>
          <a:p>
            <a:r>
              <a:rPr lang="en-US" sz="2400" b="1" dirty="0"/>
              <a:t>                            D + T </a:t>
            </a:r>
            <a:r>
              <a:rPr lang="en-US" sz="2400" b="1" dirty="0">
                <a:sym typeface="Wingdings"/>
              </a:rPr>
              <a:t> </a:t>
            </a:r>
            <a:r>
              <a:rPr lang="en-US" sz="2400" b="1" dirty="0"/>
              <a:t> He4 + n + 17.6 MeV</a:t>
            </a:r>
          </a:p>
        </p:txBody>
      </p:sp>
      <p:sp>
        <p:nvSpPr>
          <p:cNvPr id="4" name="TextBox 3">
            <a:extLst>
              <a:ext uri="{FF2B5EF4-FFF2-40B4-BE49-F238E27FC236}">
                <a16:creationId xmlns:a16="http://schemas.microsoft.com/office/drawing/2014/main" id="{00582170-0F32-C4EA-810F-7CF6D37CB30C}"/>
              </a:ext>
            </a:extLst>
          </p:cNvPr>
          <p:cNvSpPr txBox="1"/>
          <p:nvPr/>
        </p:nvSpPr>
        <p:spPr>
          <a:xfrm>
            <a:off x="575190" y="1277547"/>
            <a:ext cx="5366939" cy="1569660"/>
          </a:xfrm>
          <a:prstGeom prst="rect">
            <a:avLst/>
          </a:prstGeom>
          <a:solidFill>
            <a:schemeClr val="bg1"/>
          </a:solidFill>
        </p:spPr>
        <p:txBody>
          <a:bodyPr wrap="square" rtlCol="0">
            <a:spAutoFit/>
          </a:bodyPr>
          <a:lstStyle/>
          <a:p>
            <a:r>
              <a:rPr lang="en-US" sz="2400" b="1" dirty="0"/>
              <a:t>D + T	 </a:t>
            </a:r>
            <a:r>
              <a:rPr lang="en-US" sz="2400" b="1" dirty="0">
                <a:sym typeface="Wingdings"/>
              </a:rPr>
              <a:t>  </a:t>
            </a:r>
            <a:r>
              <a:rPr lang="en-US" sz="2400" b="1" dirty="0"/>
              <a:t>He4 + n  + 17.6 MeV</a:t>
            </a:r>
          </a:p>
          <a:p>
            <a:r>
              <a:rPr lang="en-US" sz="2400" dirty="0"/>
              <a:t>D + D	 </a:t>
            </a:r>
            <a:r>
              <a:rPr lang="en-US" sz="2400" dirty="0">
                <a:sym typeface="Wingdings"/>
              </a:rPr>
              <a:t>  He3 + n  +   3.2 MeV</a:t>
            </a:r>
          </a:p>
          <a:p>
            <a:r>
              <a:rPr lang="en-US" sz="2400" dirty="0"/>
              <a:t>D + D	 </a:t>
            </a:r>
            <a:r>
              <a:rPr lang="en-US" sz="2400" dirty="0">
                <a:sym typeface="Wingdings"/>
              </a:rPr>
              <a:t>       T + H  +   4.0 MeV</a:t>
            </a:r>
          </a:p>
          <a:p>
            <a:r>
              <a:rPr lang="en-US" sz="2400" dirty="0"/>
              <a:t>T + T	 </a:t>
            </a:r>
            <a:r>
              <a:rPr lang="en-US" sz="2400" dirty="0">
                <a:sym typeface="Wingdings"/>
              </a:rPr>
              <a:t>  He4 + 2n + 11.3 MeV</a:t>
            </a:r>
          </a:p>
        </p:txBody>
      </p:sp>
      <p:sp>
        <p:nvSpPr>
          <p:cNvPr id="8" name="TextBox 7">
            <a:extLst>
              <a:ext uri="{FF2B5EF4-FFF2-40B4-BE49-F238E27FC236}">
                <a16:creationId xmlns:a16="http://schemas.microsoft.com/office/drawing/2014/main" id="{5B26674D-39AA-2CE4-3DD8-D60555EF61F8}"/>
              </a:ext>
            </a:extLst>
          </p:cNvPr>
          <p:cNvSpPr txBox="1"/>
          <p:nvPr/>
        </p:nvSpPr>
        <p:spPr>
          <a:xfrm>
            <a:off x="783770" y="5715551"/>
            <a:ext cx="7606604" cy="461665"/>
          </a:xfrm>
          <a:prstGeom prst="rect">
            <a:avLst/>
          </a:prstGeom>
          <a:solidFill>
            <a:schemeClr val="bg1"/>
          </a:solidFill>
        </p:spPr>
        <p:txBody>
          <a:bodyPr wrap="square" rtlCol="0">
            <a:spAutoFit/>
          </a:bodyPr>
          <a:lstStyle/>
          <a:p>
            <a:r>
              <a:rPr lang="en-US" sz="2400" dirty="0"/>
              <a:t>Use fission to cause fusion: boosted and two-stage weapons</a:t>
            </a:r>
          </a:p>
        </p:txBody>
      </p:sp>
      <p:pic>
        <p:nvPicPr>
          <p:cNvPr id="9" name="Picture 8">
            <a:extLst>
              <a:ext uri="{FF2B5EF4-FFF2-40B4-BE49-F238E27FC236}">
                <a16:creationId xmlns:a16="http://schemas.microsoft.com/office/drawing/2014/main" id="{D1CC2BD7-B19D-376A-2794-2D302A73345F}"/>
              </a:ext>
            </a:extLst>
          </p:cNvPr>
          <p:cNvPicPr>
            <a:picLocks noChangeAspect="1"/>
          </p:cNvPicPr>
          <p:nvPr/>
        </p:nvPicPr>
        <p:blipFill>
          <a:blip r:embed="rId2"/>
          <a:stretch>
            <a:fillRect/>
          </a:stretch>
        </p:blipFill>
        <p:spPr>
          <a:xfrm>
            <a:off x="5502310" y="453256"/>
            <a:ext cx="2395695" cy="2675193"/>
          </a:xfrm>
          <a:prstGeom prst="rect">
            <a:avLst/>
          </a:prstGeom>
        </p:spPr>
      </p:pic>
      <p:sp>
        <p:nvSpPr>
          <p:cNvPr id="11" name="TextBox 10">
            <a:extLst>
              <a:ext uri="{FF2B5EF4-FFF2-40B4-BE49-F238E27FC236}">
                <a16:creationId xmlns:a16="http://schemas.microsoft.com/office/drawing/2014/main" id="{0D6CB099-BF3B-8CAE-3FE6-A144A4BF784D}"/>
              </a:ext>
            </a:extLst>
          </p:cNvPr>
          <p:cNvSpPr txBox="1"/>
          <p:nvPr/>
        </p:nvSpPr>
        <p:spPr>
          <a:xfrm>
            <a:off x="5317252" y="627027"/>
            <a:ext cx="370116" cy="461665"/>
          </a:xfrm>
          <a:prstGeom prst="rect">
            <a:avLst/>
          </a:prstGeom>
          <a:solidFill>
            <a:schemeClr val="bg1"/>
          </a:solidFill>
        </p:spPr>
        <p:txBody>
          <a:bodyPr wrap="square" rtlCol="0">
            <a:spAutoFit/>
          </a:bodyPr>
          <a:lstStyle/>
          <a:p>
            <a:r>
              <a:rPr lang="en-US" sz="2400" dirty="0"/>
              <a:t>D</a:t>
            </a:r>
          </a:p>
        </p:txBody>
      </p:sp>
      <p:sp>
        <p:nvSpPr>
          <p:cNvPr id="12" name="TextBox 11">
            <a:extLst>
              <a:ext uri="{FF2B5EF4-FFF2-40B4-BE49-F238E27FC236}">
                <a16:creationId xmlns:a16="http://schemas.microsoft.com/office/drawing/2014/main" id="{3B1168DF-AE6F-8AD4-82BB-38C4A2377B1A}"/>
              </a:ext>
            </a:extLst>
          </p:cNvPr>
          <p:cNvSpPr txBox="1"/>
          <p:nvPr/>
        </p:nvSpPr>
        <p:spPr>
          <a:xfrm>
            <a:off x="7278353" y="668896"/>
            <a:ext cx="370116" cy="461665"/>
          </a:xfrm>
          <a:prstGeom prst="rect">
            <a:avLst/>
          </a:prstGeom>
          <a:solidFill>
            <a:schemeClr val="bg1"/>
          </a:solidFill>
        </p:spPr>
        <p:txBody>
          <a:bodyPr wrap="square" rtlCol="0">
            <a:spAutoFit/>
          </a:bodyPr>
          <a:lstStyle/>
          <a:p>
            <a:r>
              <a:rPr lang="en-US" sz="2400" dirty="0"/>
              <a:t>T</a:t>
            </a:r>
          </a:p>
        </p:txBody>
      </p:sp>
    </p:spTree>
    <p:extLst>
      <p:ext uri="{BB962C8B-B14F-4D97-AF65-F5344CB8AC3E}">
        <p14:creationId xmlns:p14="http://schemas.microsoft.com/office/powerpoint/2010/main" val="1848092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59A39-3AA8-5CFE-7C1B-5668B24B3F52}"/>
              </a:ext>
            </a:extLst>
          </p:cNvPr>
          <p:cNvSpPr>
            <a:spLocks noGrp="1"/>
          </p:cNvSpPr>
          <p:nvPr>
            <p:ph type="title"/>
          </p:nvPr>
        </p:nvSpPr>
        <p:spPr>
          <a:xfrm>
            <a:off x="246315" y="215036"/>
            <a:ext cx="4536050" cy="796714"/>
          </a:xfrm>
        </p:spPr>
        <p:txBody>
          <a:bodyPr>
            <a:normAutofit/>
          </a:bodyPr>
          <a:lstStyle/>
          <a:p>
            <a:pPr algn="ctr"/>
            <a:r>
              <a:rPr lang="en-US" b="1" dirty="0"/>
              <a:t>Boosted Fission Weapon</a:t>
            </a:r>
          </a:p>
        </p:txBody>
      </p:sp>
      <p:grpSp>
        <p:nvGrpSpPr>
          <p:cNvPr id="7" name="Group 6">
            <a:extLst>
              <a:ext uri="{FF2B5EF4-FFF2-40B4-BE49-F238E27FC236}">
                <a16:creationId xmlns:a16="http://schemas.microsoft.com/office/drawing/2014/main" id="{48E4D3A4-F688-53C6-1A44-6C1697822610}"/>
              </a:ext>
            </a:extLst>
          </p:cNvPr>
          <p:cNvGrpSpPr>
            <a:grpSpLocks noChangeAspect="1"/>
          </p:cNvGrpSpPr>
          <p:nvPr/>
        </p:nvGrpSpPr>
        <p:grpSpPr>
          <a:xfrm>
            <a:off x="4439265" y="781663"/>
            <a:ext cx="4433355" cy="3200400"/>
            <a:chOff x="2787445" y="2123768"/>
            <a:chExt cx="5434433" cy="3923071"/>
          </a:xfrm>
        </p:grpSpPr>
        <p:pic>
          <p:nvPicPr>
            <p:cNvPr id="3" name="Picture 2">
              <a:extLst>
                <a:ext uri="{FF2B5EF4-FFF2-40B4-BE49-F238E27FC236}">
                  <a16:creationId xmlns:a16="http://schemas.microsoft.com/office/drawing/2014/main" id="{109E3A61-9E19-3828-D730-D5E857FB039C}"/>
                </a:ext>
              </a:extLst>
            </p:cNvPr>
            <p:cNvPicPr>
              <a:picLocks noChangeAspect="1"/>
            </p:cNvPicPr>
            <p:nvPr/>
          </p:nvPicPr>
          <p:blipFill>
            <a:blip r:embed="rId2"/>
            <a:stretch>
              <a:fillRect/>
            </a:stretch>
          </p:blipFill>
          <p:spPr>
            <a:xfrm>
              <a:off x="2794000" y="2159000"/>
              <a:ext cx="5427878" cy="3877056"/>
            </a:xfrm>
            <a:prstGeom prst="rect">
              <a:avLst/>
            </a:prstGeom>
          </p:spPr>
        </p:pic>
        <p:sp>
          <p:nvSpPr>
            <p:cNvPr id="4" name="Rectangle 3">
              <a:extLst>
                <a:ext uri="{FF2B5EF4-FFF2-40B4-BE49-F238E27FC236}">
                  <a16:creationId xmlns:a16="http://schemas.microsoft.com/office/drawing/2014/main" id="{A785589D-4E61-7B6C-F462-56C1DB35E565}"/>
                </a:ext>
              </a:extLst>
            </p:cNvPr>
            <p:cNvSpPr/>
            <p:nvPr/>
          </p:nvSpPr>
          <p:spPr>
            <a:xfrm>
              <a:off x="2787445" y="2123768"/>
              <a:ext cx="1946787" cy="5014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AED0F54-D6CB-49FB-E9C2-60C284505954}"/>
                </a:ext>
              </a:extLst>
            </p:cNvPr>
            <p:cNvSpPr/>
            <p:nvPr/>
          </p:nvSpPr>
          <p:spPr>
            <a:xfrm>
              <a:off x="2787445" y="3429000"/>
              <a:ext cx="2241755" cy="21016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B09E726-4459-DB8D-4240-FC6909E71ED2}"/>
                </a:ext>
              </a:extLst>
            </p:cNvPr>
            <p:cNvSpPr/>
            <p:nvPr/>
          </p:nvSpPr>
          <p:spPr>
            <a:xfrm>
              <a:off x="2787445" y="5397910"/>
              <a:ext cx="752168" cy="6489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a:extLst>
              <a:ext uri="{FF2B5EF4-FFF2-40B4-BE49-F238E27FC236}">
                <a16:creationId xmlns:a16="http://schemas.microsoft.com/office/drawing/2014/main" id="{A223B9DD-7457-3595-6768-446F518B21E4}"/>
              </a:ext>
            </a:extLst>
          </p:cNvPr>
          <p:cNvPicPr>
            <a:picLocks noChangeAspect="1"/>
          </p:cNvPicPr>
          <p:nvPr/>
        </p:nvPicPr>
        <p:blipFill>
          <a:blip r:embed="rId3"/>
          <a:stretch>
            <a:fillRect/>
          </a:stretch>
        </p:blipFill>
        <p:spPr>
          <a:xfrm>
            <a:off x="-1476" y="3930445"/>
            <a:ext cx="7574269" cy="2603090"/>
          </a:xfrm>
          <a:prstGeom prst="rect">
            <a:avLst/>
          </a:prstGeom>
        </p:spPr>
      </p:pic>
      <p:cxnSp>
        <p:nvCxnSpPr>
          <p:cNvPr id="10" name="Straight Arrow Connector 9">
            <a:extLst>
              <a:ext uri="{FF2B5EF4-FFF2-40B4-BE49-F238E27FC236}">
                <a16:creationId xmlns:a16="http://schemas.microsoft.com/office/drawing/2014/main" id="{0249836C-4062-857E-FBC2-A8AC14A2CD12}"/>
              </a:ext>
            </a:extLst>
          </p:cNvPr>
          <p:cNvCxnSpPr/>
          <p:nvPr/>
        </p:nvCxnSpPr>
        <p:spPr>
          <a:xfrm flipH="1">
            <a:off x="3996813" y="2138516"/>
            <a:ext cx="2403987" cy="266945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9F96AF2-3B2A-FB6E-BE4F-C21C350D357E}"/>
              </a:ext>
            </a:extLst>
          </p:cNvPr>
          <p:cNvSpPr txBox="1"/>
          <p:nvPr/>
        </p:nvSpPr>
        <p:spPr>
          <a:xfrm>
            <a:off x="6875515" y="2138516"/>
            <a:ext cx="1076632" cy="461665"/>
          </a:xfrm>
          <a:prstGeom prst="rect">
            <a:avLst/>
          </a:prstGeom>
          <a:solidFill>
            <a:schemeClr val="bg1"/>
          </a:solidFill>
        </p:spPr>
        <p:txBody>
          <a:bodyPr wrap="square" rtlCol="0">
            <a:spAutoFit/>
          </a:bodyPr>
          <a:lstStyle/>
          <a:p>
            <a:pPr algn="ctr"/>
            <a:r>
              <a:rPr lang="en-US" sz="2400" dirty="0"/>
              <a:t>DT gas</a:t>
            </a:r>
          </a:p>
        </p:txBody>
      </p:sp>
      <p:sp>
        <p:nvSpPr>
          <p:cNvPr id="12" name="TextBox 11">
            <a:extLst>
              <a:ext uri="{FF2B5EF4-FFF2-40B4-BE49-F238E27FC236}">
                <a16:creationId xmlns:a16="http://schemas.microsoft.com/office/drawing/2014/main" id="{7BF81DD0-AD05-AC7E-3E7E-ACF7563B2812}"/>
              </a:ext>
            </a:extLst>
          </p:cNvPr>
          <p:cNvSpPr txBox="1"/>
          <p:nvPr/>
        </p:nvSpPr>
        <p:spPr>
          <a:xfrm>
            <a:off x="6304432" y="405733"/>
            <a:ext cx="2205388" cy="461665"/>
          </a:xfrm>
          <a:prstGeom prst="rect">
            <a:avLst/>
          </a:prstGeom>
          <a:solidFill>
            <a:schemeClr val="bg1"/>
          </a:solidFill>
        </p:spPr>
        <p:txBody>
          <a:bodyPr wrap="square" rtlCol="0">
            <a:spAutoFit/>
          </a:bodyPr>
          <a:lstStyle/>
          <a:p>
            <a:pPr algn="ctr"/>
            <a:r>
              <a:rPr lang="en-US" sz="2400" dirty="0"/>
              <a:t>Hollow Pu Pit</a:t>
            </a:r>
          </a:p>
        </p:txBody>
      </p:sp>
      <p:sp>
        <p:nvSpPr>
          <p:cNvPr id="13" name="TextBox 12">
            <a:extLst>
              <a:ext uri="{FF2B5EF4-FFF2-40B4-BE49-F238E27FC236}">
                <a16:creationId xmlns:a16="http://schemas.microsoft.com/office/drawing/2014/main" id="{157BF8E0-EB59-12A8-76DC-1485B86D093B}"/>
              </a:ext>
            </a:extLst>
          </p:cNvPr>
          <p:cNvSpPr txBox="1"/>
          <p:nvPr/>
        </p:nvSpPr>
        <p:spPr>
          <a:xfrm>
            <a:off x="452176" y="1140284"/>
            <a:ext cx="4119823" cy="2308324"/>
          </a:xfrm>
          <a:prstGeom prst="rect">
            <a:avLst/>
          </a:prstGeom>
          <a:solidFill>
            <a:schemeClr val="bg1"/>
          </a:solidFill>
        </p:spPr>
        <p:txBody>
          <a:bodyPr wrap="square" rtlCol="0">
            <a:spAutoFit/>
          </a:bodyPr>
          <a:lstStyle/>
          <a:p>
            <a:pPr marL="342900" indent="-342900">
              <a:buFont typeface="Arial" panose="020B0604020202020204" pitchFamily="34" charset="0"/>
              <a:buChar char="•"/>
            </a:pPr>
            <a:r>
              <a:rPr lang="en-US" sz="2400" dirty="0"/>
              <a:t>The neutrons from DT fusion  increase fission by ≈10x, making possible compact  fission devices</a:t>
            </a:r>
          </a:p>
          <a:p>
            <a:pPr marL="342900" indent="-342900">
              <a:buFont typeface="Arial" panose="020B0604020202020204" pitchFamily="34" charset="0"/>
              <a:buChar char="•"/>
            </a:pPr>
            <a:r>
              <a:rPr lang="en-US" sz="2400" dirty="0"/>
              <a:t>Fusion </a:t>
            </a:r>
            <a:r>
              <a:rPr lang="en-US" sz="2400"/>
              <a:t>does not contribute </a:t>
            </a:r>
            <a:r>
              <a:rPr lang="en-US" sz="2400" dirty="0"/>
              <a:t>significantly to the yield</a:t>
            </a:r>
          </a:p>
        </p:txBody>
      </p:sp>
      <p:sp>
        <p:nvSpPr>
          <p:cNvPr id="9" name="Donut 8">
            <a:extLst>
              <a:ext uri="{FF2B5EF4-FFF2-40B4-BE49-F238E27FC236}">
                <a16:creationId xmlns:a16="http://schemas.microsoft.com/office/drawing/2014/main" id="{2BA40FED-79DA-A8C9-CD50-31819F6319F6}"/>
              </a:ext>
            </a:extLst>
          </p:cNvPr>
          <p:cNvSpPr/>
          <p:nvPr/>
        </p:nvSpPr>
        <p:spPr>
          <a:xfrm>
            <a:off x="3504928" y="4689273"/>
            <a:ext cx="640080" cy="640080"/>
          </a:xfrm>
          <a:prstGeom prst="donut">
            <a:avLst/>
          </a:prstGeom>
          <a:solidFill>
            <a:schemeClr val="accent6">
              <a:lumMod val="75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Oval 13">
            <a:extLst>
              <a:ext uri="{FF2B5EF4-FFF2-40B4-BE49-F238E27FC236}">
                <a16:creationId xmlns:a16="http://schemas.microsoft.com/office/drawing/2014/main" id="{A906F68D-BD87-C393-EAE5-1B89ADD25E20}"/>
              </a:ext>
            </a:extLst>
          </p:cNvPr>
          <p:cNvSpPr/>
          <p:nvPr/>
        </p:nvSpPr>
        <p:spPr>
          <a:xfrm>
            <a:off x="3593433" y="4769483"/>
            <a:ext cx="457200" cy="457200"/>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2985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2731D-1840-3099-CA0D-6FAFF241A117}"/>
              </a:ext>
            </a:extLst>
          </p:cNvPr>
          <p:cNvSpPr>
            <a:spLocks noGrp="1"/>
          </p:cNvSpPr>
          <p:nvPr>
            <p:ph type="title"/>
          </p:nvPr>
        </p:nvSpPr>
        <p:spPr>
          <a:xfrm>
            <a:off x="84081" y="365125"/>
            <a:ext cx="8996848" cy="1325563"/>
          </a:xfrm>
        </p:spPr>
        <p:txBody>
          <a:bodyPr/>
          <a:lstStyle/>
          <a:p>
            <a:pPr algn="ctr"/>
            <a:r>
              <a:rPr lang="en-US" b="1" dirty="0"/>
              <a:t>Two-stage Thermonuclear (fission-fusion) Weapon</a:t>
            </a:r>
          </a:p>
        </p:txBody>
      </p:sp>
      <p:grpSp>
        <p:nvGrpSpPr>
          <p:cNvPr id="14" name="Group 13">
            <a:extLst>
              <a:ext uri="{FF2B5EF4-FFF2-40B4-BE49-F238E27FC236}">
                <a16:creationId xmlns:a16="http://schemas.microsoft.com/office/drawing/2014/main" id="{B4B31F27-7423-DBDF-8AAA-8B5964DC7EFB}"/>
              </a:ext>
            </a:extLst>
          </p:cNvPr>
          <p:cNvGrpSpPr/>
          <p:nvPr/>
        </p:nvGrpSpPr>
        <p:grpSpPr>
          <a:xfrm>
            <a:off x="100481" y="1649586"/>
            <a:ext cx="9043519" cy="5206384"/>
            <a:chOff x="100481" y="1485815"/>
            <a:chExt cx="9043519" cy="5206384"/>
          </a:xfrm>
        </p:grpSpPr>
        <p:pic>
          <p:nvPicPr>
            <p:cNvPr id="4" name="Picture 3">
              <a:extLst>
                <a:ext uri="{FF2B5EF4-FFF2-40B4-BE49-F238E27FC236}">
                  <a16:creationId xmlns:a16="http://schemas.microsoft.com/office/drawing/2014/main" id="{BB14EC19-7B76-E792-697E-709A94982149}"/>
                </a:ext>
              </a:extLst>
            </p:cNvPr>
            <p:cNvPicPr>
              <a:picLocks noChangeAspect="1"/>
            </p:cNvPicPr>
            <p:nvPr/>
          </p:nvPicPr>
          <p:blipFill>
            <a:blip r:embed="rId2"/>
            <a:stretch>
              <a:fillRect/>
            </a:stretch>
          </p:blipFill>
          <p:spPr>
            <a:xfrm>
              <a:off x="1788607" y="1858774"/>
              <a:ext cx="5577028" cy="4833425"/>
            </a:xfrm>
            <a:prstGeom prst="rect">
              <a:avLst/>
            </a:prstGeom>
          </p:spPr>
        </p:pic>
        <p:sp>
          <p:nvSpPr>
            <p:cNvPr id="5" name="TextBox 4">
              <a:extLst>
                <a:ext uri="{FF2B5EF4-FFF2-40B4-BE49-F238E27FC236}">
                  <a16:creationId xmlns:a16="http://schemas.microsoft.com/office/drawing/2014/main" id="{45C5EB01-3650-613F-7EBB-8E0EA2A0F788}"/>
                </a:ext>
              </a:extLst>
            </p:cNvPr>
            <p:cNvSpPr txBox="1"/>
            <p:nvPr/>
          </p:nvSpPr>
          <p:spPr>
            <a:xfrm>
              <a:off x="2240782" y="4983986"/>
              <a:ext cx="2974313" cy="830997"/>
            </a:xfrm>
            <a:prstGeom prst="rect">
              <a:avLst/>
            </a:prstGeom>
            <a:solidFill>
              <a:schemeClr val="bg1"/>
            </a:solidFill>
          </p:spPr>
          <p:txBody>
            <a:bodyPr wrap="square" rtlCol="0">
              <a:spAutoFit/>
            </a:bodyPr>
            <a:lstStyle/>
            <a:p>
              <a:r>
                <a:rPr lang="en-US" sz="2400" dirty="0"/>
                <a:t>    DT boost gas</a:t>
              </a:r>
            </a:p>
            <a:p>
              <a:endParaRPr lang="en-US" sz="2400" dirty="0"/>
            </a:p>
          </p:txBody>
        </p:sp>
        <p:sp>
          <p:nvSpPr>
            <p:cNvPr id="6" name="TextBox 5">
              <a:extLst>
                <a:ext uri="{FF2B5EF4-FFF2-40B4-BE49-F238E27FC236}">
                  <a16:creationId xmlns:a16="http://schemas.microsoft.com/office/drawing/2014/main" id="{11CD2192-8D44-8515-6C98-DFF5DD33EAB5}"/>
                </a:ext>
              </a:extLst>
            </p:cNvPr>
            <p:cNvSpPr txBox="1"/>
            <p:nvPr/>
          </p:nvSpPr>
          <p:spPr>
            <a:xfrm>
              <a:off x="3615028" y="2109749"/>
              <a:ext cx="2018044" cy="461665"/>
            </a:xfrm>
            <a:prstGeom prst="rect">
              <a:avLst/>
            </a:prstGeom>
            <a:solidFill>
              <a:schemeClr val="bg1"/>
            </a:solidFill>
          </p:spPr>
          <p:txBody>
            <a:bodyPr wrap="square" rtlCol="0">
              <a:spAutoFit/>
            </a:bodyPr>
            <a:lstStyle/>
            <a:p>
              <a:r>
                <a:rPr lang="en-US" sz="2400" dirty="0"/>
                <a:t>Radiation Case</a:t>
              </a:r>
            </a:p>
          </p:txBody>
        </p:sp>
        <p:sp>
          <p:nvSpPr>
            <p:cNvPr id="7" name="TextBox 6">
              <a:extLst>
                <a:ext uri="{FF2B5EF4-FFF2-40B4-BE49-F238E27FC236}">
                  <a16:creationId xmlns:a16="http://schemas.microsoft.com/office/drawing/2014/main" id="{04040413-EAF9-57F5-B4C5-DCA774D3EE18}"/>
                </a:ext>
              </a:extLst>
            </p:cNvPr>
            <p:cNvSpPr txBox="1"/>
            <p:nvPr/>
          </p:nvSpPr>
          <p:spPr>
            <a:xfrm>
              <a:off x="2935790" y="1485815"/>
              <a:ext cx="1225901" cy="461665"/>
            </a:xfrm>
            <a:prstGeom prst="rect">
              <a:avLst/>
            </a:prstGeom>
            <a:solidFill>
              <a:schemeClr val="bg1"/>
            </a:solidFill>
          </p:spPr>
          <p:txBody>
            <a:bodyPr wrap="square" rtlCol="0">
              <a:spAutoFit/>
            </a:bodyPr>
            <a:lstStyle/>
            <a:p>
              <a:pPr algn="ctr"/>
              <a:r>
                <a:rPr lang="en-US" sz="2400" dirty="0"/>
                <a:t>Pu pit</a:t>
              </a:r>
            </a:p>
          </p:txBody>
        </p:sp>
        <p:sp>
          <p:nvSpPr>
            <p:cNvPr id="8" name="Rectangle 7">
              <a:extLst>
                <a:ext uri="{FF2B5EF4-FFF2-40B4-BE49-F238E27FC236}">
                  <a16:creationId xmlns:a16="http://schemas.microsoft.com/office/drawing/2014/main" id="{B890C7BE-251A-77D0-8A85-6F2C767B863F}"/>
                </a:ext>
              </a:extLst>
            </p:cNvPr>
            <p:cNvSpPr/>
            <p:nvPr/>
          </p:nvSpPr>
          <p:spPr>
            <a:xfrm>
              <a:off x="1989574" y="5612678"/>
              <a:ext cx="5144756" cy="9344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CF5327F-DB3D-AD55-2DF2-B8BC4DEDC5CC}"/>
                </a:ext>
              </a:extLst>
            </p:cNvPr>
            <p:cNvSpPr txBox="1"/>
            <p:nvPr/>
          </p:nvSpPr>
          <p:spPr>
            <a:xfrm>
              <a:off x="100481" y="1991022"/>
              <a:ext cx="3366198" cy="461665"/>
            </a:xfrm>
            <a:prstGeom prst="rect">
              <a:avLst/>
            </a:prstGeom>
            <a:solidFill>
              <a:schemeClr val="bg1"/>
            </a:solidFill>
          </p:spPr>
          <p:txBody>
            <a:bodyPr wrap="square" rtlCol="0">
              <a:spAutoFit/>
            </a:bodyPr>
            <a:lstStyle/>
            <a:p>
              <a:r>
                <a:rPr lang="en-US" sz="2400" dirty="0"/>
                <a:t>boosted fission “primary”</a:t>
              </a:r>
            </a:p>
          </p:txBody>
        </p:sp>
        <p:sp>
          <p:nvSpPr>
            <p:cNvPr id="10" name="TextBox 9">
              <a:extLst>
                <a:ext uri="{FF2B5EF4-FFF2-40B4-BE49-F238E27FC236}">
                  <a16:creationId xmlns:a16="http://schemas.microsoft.com/office/drawing/2014/main" id="{B4802304-4558-D464-0FAF-A561C30D41BA}"/>
                </a:ext>
              </a:extLst>
            </p:cNvPr>
            <p:cNvSpPr txBox="1"/>
            <p:nvPr/>
          </p:nvSpPr>
          <p:spPr>
            <a:xfrm>
              <a:off x="5667271" y="1852022"/>
              <a:ext cx="3476729" cy="461665"/>
            </a:xfrm>
            <a:prstGeom prst="rect">
              <a:avLst/>
            </a:prstGeom>
            <a:solidFill>
              <a:schemeClr val="bg1"/>
            </a:solidFill>
          </p:spPr>
          <p:txBody>
            <a:bodyPr wrap="square" rtlCol="0">
              <a:spAutoFit/>
            </a:bodyPr>
            <a:lstStyle/>
            <a:p>
              <a:r>
                <a:rPr lang="en-US" sz="2400" dirty="0"/>
                <a:t>fusion-fission “secondary”</a:t>
              </a:r>
            </a:p>
          </p:txBody>
        </p:sp>
        <p:sp>
          <p:nvSpPr>
            <p:cNvPr id="12" name="TextBox 11">
              <a:extLst>
                <a:ext uri="{FF2B5EF4-FFF2-40B4-BE49-F238E27FC236}">
                  <a16:creationId xmlns:a16="http://schemas.microsoft.com/office/drawing/2014/main" id="{5F44B8AF-FFD6-8CAF-24B6-B8EEA85F696F}"/>
                </a:ext>
              </a:extLst>
            </p:cNvPr>
            <p:cNvSpPr txBox="1"/>
            <p:nvPr/>
          </p:nvSpPr>
          <p:spPr>
            <a:xfrm>
              <a:off x="502416" y="2483389"/>
              <a:ext cx="1657978" cy="830997"/>
            </a:xfrm>
            <a:prstGeom prst="rect">
              <a:avLst/>
            </a:prstGeom>
            <a:solidFill>
              <a:schemeClr val="bg1"/>
            </a:solidFill>
          </p:spPr>
          <p:txBody>
            <a:bodyPr wrap="square" rtlCol="0">
              <a:spAutoFit/>
            </a:bodyPr>
            <a:lstStyle/>
            <a:p>
              <a:pPr algn="ctr"/>
              <a:r>
                <a:rPr lang="en-US" sz="2400" dirty="0"/>
                <a:t>5 - 10 kt</a:t>
              </a:r>
            </a:p>
            <a:p>
              <a:pPr algn="ctr"/>
              <a:r>
                <a:rPr lang="en-US" sz="2400" dirty="0"/>
                <a:t>99% fission</a:t>
              </a:r>
            </a:p>
          </p:txBody>
        </p:sp>
        <p:sp>
          <p:nvSpPr>
            <p:cNvPr id="13" name="TextBox 12">
              <a:extLst>
                <a:ext uri="{FF2B5EF4-FFF2-40B4-BE49-F238E27FC236}">
                  <a16:creationId xmlns:a16="http://schemas.microsoft.com/office/drawing/2014/main" id="{D3399FCD-F945-8015-6873-3848368A2D45}"/>
                </a:ext>
              </a:extLst>
            </p:cNvPr>
            <p:cNvSpPr txBox="1"/>
            <p:nvPr/>
          </p:nvSpPr>
          <p:spPr>
            <a:xfrm>
              <a:off x="7055622" y="2464968"/>
              <a:ext cx="1888676" cy="830997"/>
            </a:xfrm>
            <a:prstGeom prst="rect">
              <a:avLst/>
            </a:prstGeom>
            <a:solidFill>
              <a:schemeClr val="bg1"/>
            </a:solidFill>
          </p:spPr>
          <p:txBody>
            <a:bodyPr wrap="square" rtlCol="0">
              <a:spAutoFit/>
            </a:bodyPr>
            <a:lstStyle/>
            <a:p>
              <a:pPr algn="ctr"/>
              <a:r>
                <a:rPr lang="en-US" sz="2400" dirty="0"/>
                <a:t>100 - 1000 kt</a:t>
              </a:r>
            </a:p>
            <a:p>
              <a:pPr algn="ctr"/>
              <a:r>
                <a:rPr lang="en-US" sz="2400" dirty="0"/>
                <a:t>≈50% fission</a:t>
              </a:r>
            </a:p>
          </p:txBody>
        </p:sp>
      </p:grpSp>
      <p:sp>
        <p:nvSpPr>
          <p:cNvPr id="3" name="TextBox 2">
            <a:extLst>
              <a:ext uri="{FF2B5EF4-FFF2-40B4-BE49-F238E27FC236}">
                <a16:creationId xmlns:a16="http://schemas.microsoft.com/office/drawing/2014/main" id="{70614775-DF02-E805-34C0-0BAB37CA78A6}"/>
              </a:ext>
            </a:extLst>
          </p:cNvPr>
          <p:cNvSpPr txBox="1"/>
          <p:nvPr/>
        </p:nvSpPr>
        <p:spPr>
          <a:xfrm>
            <a:off x="367865" y="5899094"/>
            <a:ext cx="8418786" cy="830997"/>
          </a:xfrm>
          <a:prstGeom prst="rect">
            <a:avLst/>
          </a:prstGeom>
          <a:solidFill>
            <a:schemeClr val="bg1"/>
          </a:solidFill>
        </p:spPr>
        <p:txBody>
          <a:bodyPr wrap="square" rtlCol="0">
            <a:spAutoFit/>
          </a:bodyPr>
          <a:lstStyle/>
          <a:p>
            <a:pPr algn="ctr"/>
            <a:r>
              <a:rPr lang="en-US" sz="2400" dirty="0"/>
              <a:t>“radiation implosion” similar to indirect-drive ICF, in which laser pulse on </a:t>
            </a:r>
            <a:r>
              <a:rPr lang="en-US" sz="2400" dirty="0" err="1"/>
              <a:t>hohlaum</a:t>
            </a:r>
            <a:r>
              <a:rPr lang="en-US" sz="2400" dirty="0"/>
              <a:t> produces x-rays to compress fusion capsule</a:t>
            </a:r>
          </a:p>
        </p:txBody>
      </p:sp>
      <p:sp>
        <p:nvSpPr>
          <p:cNvPr id="11" name="TextBox 10">
            <a:extLst>
              <a:ext uri="{FF2B5EF4-FFF2-40B4-BE49-F238E27FC236}">
                <a16:creationId xmlns:a16="http://schemas.microsoft.com/office/drawing/2014/main" id="{FCB54BDC-A207-E982-0D43-9BB06AC4C5BB}"/>
              </a:ext>
            </a:extLst>
          </p:cNvPr>
          <p:cNvSpPr txBox="1"/>
          <p:nvPr/>
        </p:nvSpPr>
        <p:spPr>
          <a:xfrm>
            <a:off x="4065646" y="3042208"/>
            <a:ext cx="1021360" cy="461665"/>
          </a:xfrm>
          <a:prstGeom prst="rect">
            <a:avLst/>
          </a:prstGeom>
          <a:solidFill>
            <a:schemeClr val="bg1"/>
          </a:solidFill>
        </p:spPr>
        <p:txBody>
          <a:bodyPr wrap="square" rtlCol="0">
            <a:spAutoFit/>
          </a:bodyPr>
          <a:lstStyle/>
          <a:p>
            <a:pPr algn="ctr"/>
            <a:r>
              <a:rPr lang="en-US" sz="2400" dirty="0"/>
              <a:t>foam</a:t>
            </a:r>
          </a:p>
        </p:txBody>
      </p:sp>
      <p:sp>
        <p:nvSpPr>
          <p:cNvPr id="15" name="TextBox 14">
            <a:extLst>
              <a:ext uri="{FF2B5EF4-FFF2-40B4-BE49-F238E27FC236}">
                <a16:creationId xmlns:a16="http://schemas.microsoft.com/office/drawing/2014/main" id="{F4087E1A-DC1B-3C99-B610-3B90EC9B1EC1}"/>
              </a:ext>
            </a:extLst>
          </p:cNvPr>
          <p:cNvSpPr txBox="1"/>
          <p:nvPr/>
        </p:nvSpPr>
        <p:spPr>
          <a:xfrm>
            <a:off x="4133966" y="4014411"/>
            <a:ext cx="868958" cy="461665"/>
          </a:xfrm>
          <a:prstGeom prst="rect">
            <a:avLst/>
          </a:prstGeom>
          <a:solidFill>
            <a:schemeClr val="bg1"/>
          </a:solidFill>
        </p:spPr>
        <p:txBody>
          <a:bodyPr wrap="square" lIns="0" rIns="0" rtlCol="0">
            <a:spAutoFit/>
          </a:bodyPr>
          <a:lstStyle/>
          <a:p>
            <a:pPr algn="ctr"/>
            <a:r>
              <a:rPr lang="en-US" sz="2400" dirty="0"/>
              <a:t>x-rays</a:t>
            </a:r>
          </a:p>
        </p:txBody>
      </p:sp>
      <p:sp>
        <p:nvSpPr>
          <p:cNvPr id="16" name="Right Arrow 15">
            <a:extLst>
              <a:ext uri="{FF2B5EF4-FFF2-40B4-BE49-F238E27FC236}">
                <a16:creationId xmlns:a16="http://schemas.microsoft.com/office/drawing/2014/main" id="{DCFB6ED7-70B7-AEC2-11AF-6F34F5AB8BD3}"/>
              </a:ext>
            </a:extLst>
          </p:cNvPr>
          <p:cNvSpPr/>
          <p:nvPr/>
        </p:nvSpPr>
        <p:spPr>
          <a:xfrm>
            <a:off x="4309794" y="3674644"/>
            <a:ext cx="567006" cy="42993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7842FD36-C2DC-7526-EA4A-A571B3D5E33C}"/>
              </a:ext>
            </a:extLst>
          </p:cNvPr>
          <p:cNvCxnSpPr/>
          <p:nvPr/>
        </p:nvCxnSpPr>
        <p:spPr>
          <a:xfrm>
            <a:off x="5791200" y="2470484"/>
            <a:ext cx="0" cy="146304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1CC21FF-6F7C-B8EF-9EA3-4487669E54D4}"/>
              </a:ext>
            </a:extLst>
          </p:cNvPr>
          <p:cNvCxnSpPr/>
          <p:nvPr/>
        </p:nvCxnSpPr>
        <p:spPr>
          <a:xfrm>
            <a:off x="3537282" y="2109540"/>
            <a:ext cx="0" cy="146304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989CB7F-4E38-3B12-8140-DE3C4DA73399}"/>
              </a:ext>
            </a:extLst>
          </p:cNvPr>
          <p:cNvCxnSpPr/>
          <p:nvPr/>
        </p:nvCxnSpPr>
        <p:spPr>
          <a:xfrm>
            <a:off x="3400926" y="3946359"/>
            <a:ext cx="0" cy="128016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897D805-B082-8FC1-C81E-F98DB0F42429}"/>
              </a:ext>
            </a:extLst>
          </p:cNvPr>
          <p:cNvCxnSpPr/>
          <p:nvPr/>
        </p:nvCxnSpPr>
        <p:spPr>
          <a:xfrm>
            <a:off x="3023940" y="2606843"/>
            <a:ext cx="0" cy="7315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4535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8672064-4227-D726-64FC-5CD0BD66DA0E}"/>
              </a:ext>
            </a:extLst>
          </p:cNvPr>
          <p:cNvPicPr>
            <a:picLocks noChangeAspect="1"/>
          </p:cNvPicPr>
          <p:nvPr/>
        </p:nvPicPr>
        <p:blipFill rotWithShape="1">
          <a:blip r:embed="rId2"/>
          <a:srcRect t="22974" b="12874"/>
          <a:stretch/>
        </p:blipFill>
        <p:spPr>
          <a:xfrm>
            <a:off x="1024762" y="1382"/>
            <a:ext cx="7110248" cy="6866915"/>
          </a:xfrm>
          <a:prstGeom prst="rect">
            <a:avLst/>
          </a:prstGeom>
        </p:spPr>
      </p:pic>
    </p:spTree>
    <p:extLst>
      <p:ext uri="{BB962C8B-B14F-4D97-AF65-F5344CB8AC3E}">
        <p14:creationId xmlns:p14="http://schemas.microsoft.com/office/powerpoint/2010/main" val="1518956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472" y="392557"/>
            <a:ext cx="8439912" cy="614589"/>
          </a:xfrm>
        </p:spPr>
        <p:txBody>
          <a:bodyPr>
            <a:normAutofit fontScale="90000"/>
          </a:bodyPr>
          <a:lstStyle/>
          <a:p>
            <a:r>
              <a:rPr lang="en-US" sz="3200" dirty="0">
                <a:latin typeface="+mn-lt"/>
              </a:rPr>
              <a:t>Two-stage Thermonuclear (fission-fusion) Weapons</a:t>
            </a:r>
          </a:p>
        </p:txBody>
      </p:sp>
      <p:pic>
        <p:nvPicPr>
          <p:cNvPr id="3" name="Picture 2"/>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82296" y="1344168"/>
            <a:ext cx="8988552" cy="4261104"/>
          </a:xfrm>
          <a:prstGeom prst="rect">
            <a:avLst/>
          </a:prstGeom>
        </p:spPr>
      </p:pic>
      <p:sp>
        <p:nvSpPr>
          <p:cNvPr id="10" name="TextBox 9"/>
          <p:cNvSpPr txBox="1"/>
          <p:nvPr/>
        </p:nvSpPr>
        <p:spPr>
          <a:xfrm>
            <a:off x="155447" y="5769864"/>
            <a:ext cx="8942833" cy="923330"/>
          </a:xfrm>
          <a:prstGeom prst="rect">
            <a:avLst/>
          </a:prstGeom>
          <a:noFill/>
        </p:spPr>
        <p:txBody>
          <a:bodyPr wrap="square" rtlCol="0">
            <a:spAutoFit/>
          </a:bodyPr>
          <a:lstStyle/>
          <a:p>
            <a:r>
              <a:rPr lang="en-US" sz="1800" dirty="0"/>
              <a:t>Using these design principles, the U.S. deployed weapons with yields up to 25,000 kt.  </a:t>
            </a:r>
          </a:p>
          <a:p>
            <a:r>
              <a:rPr lang="en-US" sz="1800" dirty="0"/>
              <a:t>The Soviet Union produced a 100,000 kt device (“Tsar Bomba”), which it tested at 57,000 kt.  The nuclear weapons deployed today have an average yield of about 350 kt.</a:t>
            </a:r>
          </a:p>
        </p:txBody>
      </p:sp>
    </p:spTree>
    <p:extLst>
      <p:ext uri="{BB962C8B-B14F-4D97-AF65-F5344CB8AC3E}">
        <p14:creationId xmlns:p14="http://schemas.microsoft.com/office/powerpoint/2010/main" val="23546145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6464" y="299812"/>
            <a:ext cx="5407683" cy="549275"/>
          </a:xfrm>
        </p:spPr>
        <p:txBody>
          <a:bodyPr>
            <a:normAutofit/>
          </a:bodyPr>
          <a:lstStyle/>
          <a:p>
            <a:r>
              <a:rPr lang="en-US" sz="3200" dirty="0">
                <a:latin typeface="+mn-lt"/>
              </a:rPr>
              <a:t>Effects of Nuclear Weapons</a:t>
            </a:r>
          </a:p>
        </p:txBody>
      </p:sp>
      <p:sp>
        <p:nvSpPr>
          <p:cNvPr id="4" name="Content Placeholder 3"/>
          <p:cNvSpPr>
            <a:spLocks noGrp="1"/>
          </p:cNvSpPr>
          <p:nvPr>
            <p:ph idx="1"/>
          </p:nvPr>
        </p:nvSpPr>
        <p:spPr>
          <a:xfrm>
            <a:off x="1340879" y="1014880"/>
            <a:ext cx="6520855" cy="5249286"/>
          </a:xfrm>
        </p:spPr>
        <p:txBody>
          <a:bodyPr>
            <a:normAutofit/>
          </a:bodyPr>
          <a:lstStyle/>
          <a:p>
            <a:r>
              <a:rPr lang="en-US" dirty="0">
                <a:latin typeface="+mj-lt"/>
              </a:rPr>
              <a:t>Blast and Shock (≈50% of energy)</a:t>
            </a:r>
          </a:p>
          <a:p>
            <a:pPr lvl="1"/>
            <a:r>
              <a:rPr lang="en-US" dirty="0">
                <a:latin typeface="+mj-lt"/>
              </a:rPr>
              <a:t>Air blast </a:t>
            </a:r>
          </a:p>
          <a:p>
            <a:pPr lvl="1"/>
            <a:r>
              <a:rPr lang="en-US" dirty="0">
                <a:latin typeface="+mj-lt"/>
              </a:rPr>
              <a:t>Ground shock, cratering</a:t>
            </a:r>
          </a:p>
          <a:p>
            <a:r>
              <a:rPr lang="en-US" dirty="0">
                <a:latin typeface="+mj-lt"/>
              </a:rPr>
              <a:t>Thermal Radiation (35-45%)</a:t>
            </a:r>
          </a:p>
          <a:p>
            <a:pPr lvl="1"/>
            <a:r>
              <a:rPr lang="en-US" dirty="0">
                <a:latin typeface="+mj-lt"/>
              </a:rPr>
              <a:t>Fires and firestorms</a:t>
            </a:r>
          </a:p>
          <a:p>
            <a:pPr lvl="1"/>
            <a:r>
              <a:rPr lang="en-US" dirty="0">
                <a:latin typeface="+mj-lt"/>
              </a:rPr>
              <a:t>Burns, blindness</a:t>
            </a:r>
          </a:p>
          <a:p>
            <a:r>
              <a:rPr lang="en-US" dirty="0">
                <a:latin typeface="+mj-lt"/>
              </a:rPr>
              <a:t>Nuclear Radiation (5%)</a:t>
            </a:r>
          </a:p>
          <a:p>
            <a:pPr lvl="1"/>
            <a:r>
              <a:rPr lang="en-US" dirty="0">
                <a:latin typeface="Symbol" pitchFamily="2" charset="2"/>
              </a:rPr>
              <a:t>g,</a:t>
            </a:r>
            <a:r>
              <a:rPr lang="en-US" dirty="0">
                <a:latin typeface="+mj-lt"/>
              </a:rPr>
              <a:t> n released during fission</a:t>
            </a:r>
          </a:p>
          <a:p>
            <a:r>
              <a:rPr lang="en-US" dirty="0">
                <a:latin typeface="+mj-lt"/>
              </a:rPr>
              <a:t>Fallout (5-10%)</a:t>
            </a:r>
          </a:p>
          <a:p>
            <a:pPr lvl="1"/>
            <a:r>
              <a:rPr lang="en-US" dirty="0">
                <a:latin typeface="Symbol" pitchFamily="2" charset="2"/>
              </a:rPr>
              <a:t>g,</a:t>
            </a:r>
            <a:r>
              <a:rPr lang="en-US" dirty="0">
                <a:latin typeface="+mj-lt"/>
              </a:rPr>
              <a:t> </a:t>
            </a:r>
            <a:r>
              <a:rPr lang="en-US" dirty="0">
                <a:latin typeface="Symbol" pitchFamily="2" charset="2"/>
              </a:rPr>
              <a:t>b </a:t>
            </a:r>
            <a:r>
              <a:rPr lang="en-US" dirty="0">
                <a:latin typeface="+mj-lt"/>
              </a:rPr>
              <a:t>released during decay of fission products</a:t>
            </a:r>
          </a:p>
          <a:p>
            <a:pPr lvl="1"/>
            <a:r>
              <a:rPr lang="en-US" dirty="0">
                <a:latin typeface="+mj-lt"/>
              </a:rPr>
              <a:t>Local (if fireball touches ground)</a:t>
            </a:r>
          </a:p>
          <a:p>
            <a:pPr lvl="1"/>
            <a:r>
              <a:rPr lang="en-US" dirty="0">
                <a:latin typeface="+mj-lt"/>
              </a:rPr>
              <a:t>Global fallout</a:t>
            </a:r>
          </a:p>
          <a:p>
            <a:r>
              <a:rPr lang="en-US" dirty="0">
                <a:latin typeface="+mj-lt"/>
              </a:rPr>
              <a:t>EMP and Radar Effects</a:t>
            </a:r>
          </a:p>
        </p:txBody>
      </p:sp>
    </p:spTree>
    <p:extLst>
      <p:ext uri="{BB962C8B-B14F-4D97-AF65-F5344CB8AC3E}">
        <p14:creationId xmlns:p14="http://schemas.microsoft.com/office/powerpoint/2010/main" val="2726371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descr="Tibbits Hiroshima Picture"/>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0" y="9143"/>
            <a:ext cx="9144000" cy="61789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1" name="Rectangle 3"/>
          <p:cNvSpPr>
            <a:spLocks noGrp="1" noChangeArrowheads="1"/>
          </p:cNvSpPr>
          <p:nvPr>
            <p:ph type="body" idx="1"/>
          </p:nvPr>
        </p:nvSpPr>
        <p:spPr>
          <a:xfrm>
            <a:off x="64407" y="6181449"/>
            <a:ext cx="9024729" cy="639975"/>
          </a:xfrm>
        </p:spPr>
        <p:txBody>
          <a:bodyPr>
            <a:noAutofit/>
          </a:bodyPr>
          <a:lstStyle/>
          <a:p>
            <a:pPr algn="ctr" eaLnBrk="1" hangingPunct="1">
              <a:lnSpc>
                <a:spcPct val="90000"/>
              </a:lnSpc>
              <a:buFontTx/>
              <a:buNone/>
            </a:pPr>
            <a:r>
              <a:rPr lang="en-US" sz="2400" b="1" dirty="0">
                <a:latin typeface="+mn-lt"/>
                <a:ea typeface="ＭＳ Ｐゴシック" charset="0"/>
                <a:cs typeface="ＭＳ Ｐゴシック" charset="0"/>
              </a:rPr>
              <a:t>Hiroshima: </a:t>
            </a:r>
            <a:r>
              <a:rPr lang="en-US" dirty="0">
                <a:latin typeface="+mn-lt"/>
                <a:ea typeface="ＭＳ Ｐゴシック" charset="0"/>
                <a:cs typeface="ＭＳ Ｐゴシック" charset="0"/>
              </a:rPr>
              <a:t>125,000 deaths from burns and firestorm; building collapse and flying debris; radiation and radiation-induced cancer</a:t>
            </a:r>
            <a:endParaRPr lang="en-US" sz="2400" dirty="0">
              <a:latin typeface="+mn-lt"/>
              <a:ea typeface="ＭＳ Ｐゴシック" charset="0"/>
              <a:cs typeface="ＭＳ Ｐゴシック" charset="0"/>
            </a:endParaRPr>
          </a:p>
        </p:txBody>
      </p:sp>
    </p:spTree>
    <p:extLst>
      <p:ext uri="{BB962C8B-B14F-4D97-AF65-F5344CB8AC3E}">
        <p14:creationId xmlns:p14="http://schemas.microsoft.com/office/powerpoint/2010/main" val="1578477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1046078"/>
            <a:ext cx="9144000" cy="5223051"/>
          </a:xfrm>
          <a:prstGeom prst="rect">
            <a:avLst/>
          </a:prstGeom>
        </p:spPr>
      </p:pic>
      <p:sp>
        <p:nvSpPr>
          <p:cNvPr id="11" name="TextBox 10"/>
          <p:cNvSpPr txBox="1"/>
          <p:nvPr/>
        </p:nvSpPr>
        <p:spPr>
          <a:xfrm>
            <a:off x="0" y="239915"/>
            <a:ext cx="9144000" cy="830997"/>
          </a:xfrm>
          <a:prstGeom prst="rect">
            <a:avLst/>
          </a:prstGeom>
          <a:noFill/>
        </p:spPr>
        <p:txBody>
          <a:bodyPr wrap="square" rtlCol="0">
            <a:spAutoFit/>
          </a:bodyPr>
          <a:lstStyle/>
          <a:p>
            <a:pPr algn="ctr"/>
            <a:r>
              <a:rPr lang="en-US" sz="2400" b="1" dirty="0">
                <a:ea typeface="Times New Roman" charset="0"/>
                <a:cs typeface="Times New Roman" charset="0"/>
              </a:rPr>
              <a:t>Area of Complete Destruction</a:t>
            </a:r>
          </a:p>
          <a:p>
            <a:pPr algn="ctr"/>
            <a:r>
              <a:rPr lang="en-US" sz="2400" b="1" dirty="0">
                <a:ea typeface="Times New Roman" charset="0"/>
                <a:cs typeface="Times New Roman" charset="0"/>
              </a:rPr>
              <a:t>350-kt warhead centered on White House </a:t>
            </a:r>
          </a:p>
        </p:txBody>
      </p:sp>
      <p:grpSp>
        <p:nvGrpSpPr>
          <p:cNvPr id="6" name="Group 5"/>
          <p:cNvGrpSpPr/>
          <p:nvPr/>
        </p:nvGrpSpPr>
        <p:grpSpPr>
          <a:xfrm>
            <a:off x="2828645" y="1747687"/>
            <a:ext cx="3424465" cy="4499311"/>
            <a:chOff x="2755495" y="1140521"/>
            <a:chExt cx="3424465" cy="4499311"/>
          </a:xfrm>
        </p:grpSpPr>
        <p:sp>
          <p:nvSpPr>
            <p:cNvPr id="10" name="Oval 9"/>
            <p:cNvSpPr/>
            <p:nvPr/>
          </p:nvSpPr>
          <p:spPr>
            <a:xfrm>
              <a:off x="2755495" y="1751075"/>
              <a:ext cx="3416300" cy="3340100"/>
            </a:xfrm>
            <a:prstGeom prst="ellipse">
              <a:avLst/>
            </a:prstGeom>
            <a:solidFill>
              <a:srgbClr val="FFC000">
                <a:alpha val="2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latin typeface="Times New Roman" charset="0"/>
                <a:ea typeface="Times New Roman" charset="0"/>
                <a:cs typeface="Times New Roman" charset="0"/>
              </a:endParaRPr>
            </a:p>
            <a:p>
              <a:pPr algn="ctr"/>
              <a:endParaRPr lang="en-US" sz="1800" dirty="0">
                <a:solidFill>
                  <a:schemeClr val="tx1"/>
                </a:solidFill>
                <a:latin typeface="Times New Roman" charset="0"/>
                <a:ea typeface="Times New Roman" charset="0"/>
                <a:cs typeface="Times New Roman" charset="0"/>
              </a:endParaRPr>
            </a:p>
          </p:txBody>
        </p:sp>
        <p:sp>
          <p:nvSpPr>
            <p:cNvPr id="9" name="Oval 8"/>
            <p:cNvSpPr/>
            <p:nvPr/>
          </p:nvSpPr>
          <p:spPr>
            <a:xfrm>
              <a:off x="3505200" y="2425700"/>
              <a:ext cx="1930400" cy="1929884"/>
            </a:xfrm>
            <a:prstGeom prst="ellipse">
              <a:avLst/>
            </a:prstGeom>
            <a:solidFill>
              <a:srgbClr val="FF000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3761470" y="1140521"/>
              <a:ext cx="1411605" cy="369332"/>
            </a:xfrm>
            <a:prstGeom prst="rect">
              <a:avLst/>
            </a:prstGeom>
            <a:noFill/>
            <a:ln>
              <a:noFill/>
            </a:ln>
          </p:spPr>
          <p:txBody>
            <a:bodyPr wrap="none" rtlCol="0">
              <a:spAutoFit/>
            </a:bodyPr>
            <a:lstStyle/>
            <a:p>
              <a:pPr algn="ctr"/>
              <a:r>
                <a:rPr lang="en-US" sz="1800" b="1" dirty="0">
                  <a:ea typeface="Times New Roman" charset="0"/>
                  <a:cs typeface="Times New Roman" charset="0"/>
                </a:rPr>
                <a:t>Fire: ∼20 km</a:t>
              </a:r>
            </a:p>
          </p:txBody>
        </p:sp>
        <p:sp>
          <p:nvSpPr>
            <p:cNvPr id="13" name="TextBox 12"/>
            <p:cNvSpPr txBox="1"/>
            <p:nvPr/>
          </p:nvSpPr>
          <p:spPr>
            <a:xfrm>
              <a:off x="3683008" y="5270500"/>
              <a:ext cx="1570302" cy="369332"/>
            </a:xfrm>
            <a:prstGeom prst="rect">
              <a:avLst/>
            </a:prstGeom>
            <a:noFill/>
            <a:ln>
              <a:noFill/>
            </a:ln>
          </p:spPr>
          <p:txBody>
            <a:bodyPr wrap="none" rtlCol="0">
              <a:spAutoFit/>
            </a:bodyPr>
            <a:lstStyle/>
            <a:p>
              <a:pPr algn="ctr"/>
              <a:r>
                <a:rPr lang="en-US" sz="1800" b="1" dirty="0">
                  <a:ea typeface="Times New Roman" charset="0"/>
                  <a:cs typeface="Times New Roman" charset="0"/>
                </a:rPr>
                <a:t>blast: ∼ 11 km</a:t>
              </a:r>
            </a:p>
          </p:txBody>
        </p:sp>
        <p:cxnSp>
          <p:nvCxnSpPr>
            <p:cNvPr id="24" name="Straight Arrow Connector 23"/>
            <p:cNvCxnSpPr/>
            <p:nvPr/>
          </p:nvCxnSpPr>
          <p:spPr>
            <a:xfrm>
              <a:off x="2763660" y="1551553"/>
              <a:ext cx="3416300"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3505200" y="5270500"/>
              <a:ext cx="1930400" cy="14853"/>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4" name="Rectangle 3">
            <a:extLst>
              <a:ext uri="{FF2B5EF4-FFF2-40B4-BE49-F238E27FC236}">
                <a16:creationId xmlns:a16="http://schemas.microsoft.com/office/drawing/2014/main" id="{C1F03549-2BF8-DF44-A25D-98E0B4ADDC8E}"/>
              </a:ext>
            </a:extLst>
          </p:cNvPr>
          <p:cNvSpPr txBox="1">
            <a:spLocks noChangeArrowheads="1"/>
          </p:cNvSpPr>
          <p:nvPr/>
        </p:nvSpPr>
        <p:spPr>
          <a:xfrm>
            <a:off x="64407" y="6383050"/>
            <a:ext cx="9024729" cy="436636"/>
          </a:xfrm>
          <a:prstGeom prst="rect">
            <a:avLst/>
          </a:prstGeom>
        </p:spPr>
        <p:txBody>
          <a:bodyPr>
            <a:no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buFontTx/>
              <a:buNone/>
            </a:pPr>
            <a:r>
              <a:rPr lang="en-US" dirty="0">
                <a:ea typeface="ＭＳ Ｐゴシック" charset="0"/>
                <a:cs typeface="ＭＳ Ｐゴシック" charset="0"/>
              </a:rPr>
              <a:t>About 1 million deaths from blast and fire</a:t>
            </a:r>
            <a:endParaRPr lang="en-US" sz="2400" dirty="0">
              <a:ea typeface="ＭＳ Ｐゴシック" charset="0"/>
              <a:cs typeface="ＭＳ Ｐゴシック" charset="0"/>
            </a:endParaRPr>
          </a:p>
        </p:txBody>
      </p:sp>
    </p:spTree>
    <p:extLst>
      <p:ext uri="{BB962C8B-B14F-4D97-AF65-F5344CB8AC3E}">
        <p14:creationId xmlns:p14="http://schemas.microsoft.com/office/powerpoint/2010/main" val="20976873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48847F-42D3-DAAD-B0BD-93B0627A8108}"/>
              </a:ext>
            </a:extLst>
          </p:cNvPr>
          <p:cNvPicPr>
            <a:picLocks noChangeAspect="1"/>
          </p:cNvPicPr>
          <p:nvPr/>
        </p:nvPicPr>
        <p:blipFill rotWithShape="1">
          <a:blip r:embed="rId2"/>
          <a:srcRect l="6540" t="17773" r="10126" b="12267"/>
          <a:stretch/>
        </p:blipFill>
        <p:spPr>
          <a:xfrm>
            <a:off x="8636" y="1070912"/>
            <a:ext cx="9144000" cy="4943838"/>
          </a:xfrm>
          <a:prstGeom prst="rect">
            <a:avLst/>
          </a:prstGeom>
        </p:spPr>
      </p:pic>
      <p:sp>
        <p:nvSpPr>
          <p:cNvPr id="11" name="TextBox 10"/>
          <p:cNvSpPr txBox="1"/>
          <p:nvPr/>
        </p:nvSpPr>
        <p:spPr>
          <a:xfrm>
            <a:off x="0" y="239915"/>
            <a:ext cx="9144000" cy="830997"/>
          </a:xfrm>
          <a:prstGeom prst="rect">
            <a:avLst/>
          </a:prstGeom>
          <a:noFill/>
        </p:spPr>
        <p:txBody>
          <a:bodyPr wrap="square" rtlCol="0">
            <a:spAutoFit/>
          </a:bodyPr>
          <a:lstStyle/>
          <a:p>
            <a:pPr algn="ctr"/>
            <a:r>
              <a:rPr lang="en-US" sz="2400" b="1" dirty="0">
                <a:ea typeface="Times New Roman" charset="0"/>
                <a:cs typeface="Times New Roman" charset="0"/>
              </a:rPr>
              <a:t>Area of Destruction</a:t>
            </a:r>
          </a:p>
          <a:p>
            <a:pPr algn="ctr"/>
            <a:r>
              <a:rPr lang="en-US" sz="2400" b="1" dirty="0">
                <a:ea typeface="Times New Roman" charset="0"/>
                <a:cs typeface="Times New Roman" charset="0"/>
              </a:rPr>
              <a:t>350-kt warhead centered on White Hall </a:t>
            </a:r>
          </a:p>
        </p:txBody>
      </p:sp>
      <p:grpSp>
        <p:nvGrpSpPr>
          <p:cNvPr id="6" name="Group 5"/>
          <p:cNvGrpSpPr/>
          <p:nvPr/>
        </p:nvGrpSpPr>
        <p:grpSpPr>
          <a:xfrm>
            <a:off x="2849665" y="1188887"/>
            <a:ext cx="3424465" cy="4499311"/>
            <a:chOff x="2755495" y="1140521"/>
            <a:chExt cx="3424465" cy="4499311"/>
          </a:xfrm>
        </p:grpSpPr>
        <p:sp>
          <p:nvSpPr>
            <p:cNvPr id="10" name="Oval 9"/>
            <p:cNvSpPr/>
            <p:nvPr/>
          </p:nvSpPr>
          <p:spPr>
            <a:xfrm>
              <a:off x="2755495" y="1751075"/>
              <a:ext cx="3416300" cy="3340100"/>
            </a:xfrm>
            <a:prstGeom prst="ellipse">
              <a:avLst/>
            </a:prstGeom>
            <a:solidFill>
              <a:srgbClr val="FFC000">
                <a:alpha val="2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latin typeface="Times New Roman" charset="0"/>
                <a:ea typeface="Times New Roman" charset="0"/>
                <a:cs typeface="Times New Roman" charset="0"/>
              </a:endParaRPr>
            </a:p>
            <a:p>
              <a:pPr algn="ctr"/>
              <a:endParaRPr lang="en-US" sz="1800" dirty="0">
                <a:solidFill>
                  <a:schemeClr val="tx1"/>
                </a:solidFill>
                <a:latin typeface="Times New Roman" charset="0"/>
                <a:ea typeface="Times New Roman" charset="0"/>
                <a:cs typeface="Times New Roman" charset="0"/>
              </a:endParaRPr>
            </a:p>
          </p:txBody>
        </p:sp>
        <p:sp>
          <p:nvSpPr>
            <p:cNvPr id="9" name="Oval 8"/>
            <p:cNvSpPr/>
            <p:nvPr/>
          </p:nvSpPr>
          <p:spPr>
            <a:xfrm>
              <a:off x="3505200" y="2425700"/>
              <a:ext cx="1930400" cy="1929884"/>
            </a:xfrm>
            <a:prstGeom prst="ellipse">
              <a:avLst/>
            </a:prstGeom>
            <a:solidFill>
              <a:srgbClr val="FF000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3787922" y="1140521"/>
              <a:ext cx="1358705" cy="369332"/>
            </a:xfrm>
            <a:prstGeom prst="rect">
              <a:avLst/>
            </a:prstGeom>
            <a:solidFill>
              <a:schemeClr val="bg1"/>
            </a:solidFill>
            <a:ln>
              <a:noFill/>
            </a:ln>
          </p:spPr>
          <p:txBody>
            <a:bodyPr wrap="none" rtlCol="0">
              <a:spAutoFit/>
            </a:bodyPr>
            <a:lstStyle/>
            <a:p>
              <a:pPr algn="ctr"/>
              <a:r>
                <a:rPr lang="en-US" sz="1800" b="1" dirty="0">
                  <a:ea typeface="Times New Roman" charset="0"/>
                  <a:cs typeface="Times New Roman" charset="0"/>
                </a:rPr>
                <a:t>Fire: ~20 km</a:t>
              </a:r>
            </a:p>
          </p:txBody>
        </p:sp>
        <p:sp>
          <p:nvSpPr>
            <p:cNvPr id="13" name="TextBox 12"/>
            <p:cNvSpPr txBox="1"/>
            <p:nvPr/>
          </p:nvSpPr>
          <p:spPr>
            <a:xfrm>
              <a:off x="3735907" y="5270500"/>
              <a:ext cx="1464504" cy="369332"/>
            </a:xfrm>
            <a:prstGeom prst="rect">
              <a:avLst/>
            </a:prstGeom>
            <a:solidFill>
              <a:schemeClr val="bg1"/>
            </a:solidFill>
            <a:ln>
              <a:noFill/>
            </a:ln>
          </p:spPr>
          <p:txBody>
            <a:bodyPr wrap="none" rtlCol="0">
              <a:spAutoFit/>
            </a:bodyPr>
            <a:lstStyle/>
            <a:p>
              <a:pPr algn="ctr"/>
              <a:r>
                <a:rPr lang="en-US" sz="1800" b="1" dirty="0">
                  <a:ea typeface="Times New Roman" charset="0"/>
                  <a:cs typeface="Times New Roman" charset="0"/>
                </a:rPr>
                <a:t>blast: ~11 km</a:t>
              </a:r>
            </a:p>
          </p:txBody>
        </p:sp>
        <p:cxnSp>
          <p:nvCxnSpPr>
            <p:cNvPr id="24" name="Straight Arrow Connector 23"/>
            <p:cNvCxnSpPr/>
            <p:nvPr/>
          </p:nvCxnSpPr>
          <p:spPr>
            <a:xfrm>
              <a:off x="2763660" y="1551553"/>
              <a:ext cx="3416300"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3505200" y="5270500"/>
              <a:ext cx="1930400" cy="14853"/>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4" name="Rectangle 3">
            <a:extLst>
              <a:ext uri="{FF2B5EF4-FFF2-40B4-BE49-F238E27FC236}">
                <a16:creationId xmlns:a16="http://schemas.microsoft.com/office/drawing/2014/main" id="{C1F03549-2BF8-DF44-A25D-98E0B4ADDC8E}"/>
              </a:ext>
            </a:extLst>
          </p:cNvPr>
          <p:cNvSpPr txBox="1">
            <a:spLocks noChangeArrowheads="1"/>
          </p:cNvSpPr>
          <p:nvPr/>
        </p:nvSpPr>
        <p:spPr>
          <a:xfrm>
            <a:off x="64407" y="6383050"/>
            <a:ext cx="9024729" cy="436636"/>
          </a:xfrm>
          <a:prstGeom prst="rect">
            <a:avLst/>
          </a:prstGeom>
        </p:spPr>
        <p:txBody>
          <a:bodyPr>
            <a:no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buFontTx/>
              <a:buNone/>
            </a:pPr>
            <a:r>
              <a:rPr lang="en-US" dirty="0">
                <a:ea typeface="ＭＳ Ｐゴシック" charset="0"/>
                <a:cs typeface="ＭＳ Ｐゴシック" charset="0"/>
              </a:rPr>
              <a:t>About 1 million deaths from blast and fire</a:t>
            </a:r>
            <a:endParaRPr lang="en-US" sz="2400" dirty="0">
              <a:ea typeface="ＭＳ Ｐゴシック" charset="0"/>
              <a:cs typeface="ＭＳ Ｐゴシック" charset="0"/>
            </a:endParaRPr>
          </a:p>
        </p:txBody>
      </p:sp>
    </p:spTree>
    <p:extLst>
      <p:ext uri="{BB962C8B-B14F-4D97-AF65-F5344CB8AC3E}">
        <p14:creationId xmlns:p14="http://schemas.microsoft.com/office/powerpoint/2010/main" val="3540500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2985B3-8898-C175-D471-C3DE479AD017}"/>
              </a:ext>
            </a:extLst>
          </p:cNvPr>
          <p:cNvPicPr>
            <a:picLocks noChangeAspect="1"/>
          </p:cNvPicPr>
          <p:nvPr/>
        </p:nvPicPr>
        <p:blipFill rotWithShape="1">
          <a:blip r:embed="rId2"/>
          <a:srcRect l="-2401" t="10814" r="26017" b="33702"/>
          <a:stretch/>
        </p:blipFill>
        <p:spPr>
          <a:xfrm>
            <a:off x="0" y="1169802"/>
            <a:ext cx="9144000" cy="5002398"/>
          </a:xfrm>
          <a:prstGeom prst="rect">
            <a:avLst/>
          </a:prstGeom>
        </p:spPr>
      </p:pic>
      <p:sp>
        <p:nvSpPr>
          <p:cNvPr id="11" name="TextBox 10"/>
          <p:cNvSpPr txBox="1"/>
          <p:nvPr/>
        </p:nvSpPr>
        <p:spPr>
          <a:xfrm>
            <a:off x="0" y="239915"/>
            <a:ext cx="9144000" cy="830997"/>
          </a:xfrm>
          <a:prstGeom prst="rect">
            <a:avLst/>
          </a:prstGeom>
          <a:noFill/>
        </p:spPr>
        <p:txBody>
          <a:bodyPr wrap="square" rtlCol="0">
            <a:spAutoFit/>
          </a:bodyPr>
          <a:lstStyle/>
          <a:p>
            <a:pPr algn="ctr"/>
            <a:r>
              <a:rPr lang="en-US" sz="2400" b="1" dirty="0">
                <a:ea typeface="Times New Roman" charset="0"/>
                <a:cs typeface="Times New Roman" charset="0"/>
              </a:rPr>
              <a:t>Area of Destruction</a:t>
            </a:r>
          </a:p>
          <a:p>
            <a:pPr algn="ctr"/>
            <a:r>
              <a:rPr lang="en-US" sz="2400" b="1" dirty="0">
                <a:ea typeface="Times New Roman" charset="0"/>
                <a:cs typeface="Times New Roman" charset="0"/>
              </a:rPr>
              <a:t>350-kt warhead centered on ETH </a:t>
            </a:r>
          </a:p>
        </p:txBody>
      </p:sp>
      <p:grpSp>
        <p:nvGrpSpPr>
          <p:cNvPr id="6" name="Group 5"/>
          <p:cNvGrpSpPr/>
          <p:nvPr/>
        </p:nvGrpSpPr>
        <p:grpSpPr>
          <a:xfrm>
            <a:off x="2849665" y="1188887"/>
            <a:ext cx="3424465" cy="4499311"/>
            <a:chOff x="2755495" y="1140521"/>
            <a:chExt cx="3424465" cy="4499311"/>
          </a:xfrm>
        </p:grpSpPr>
        <p:sp>
          <p:nvSpPr>
            <p:cNvPr id="10" name="Oval 9"/>
            <p:cNvSpPr/>
            <p:nvPr/>
          </p:nvSpPr>
          <p:spPr>
            <a:xfrm>
              <a:off x="2755495" y="1751075"/>
              <a:ext cx="3416300" cy="3340100"/>
            </a:xfrm>
            <a:prstGeom prst="ellipse">
              <a:avLst/>
            </a:prstGeom>
            <a:solidFill>
              <a:srgbClr val="FFC000">
                <a:alpha val="2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latin typeface="Times New Roman" charset="0"/>
                <a:ea typeface="Times New Roman" charset="0"/>
                <a:cs typeface="Times New Roman" charset="0"/>
              </a:endParaRPr>
            </a:p>
            <a:p>
              <a:pPr algn="ctr"/>
              <a:endParaRPr lang="en-US" sz="1800" dirty="0">
                <a:solidFill>
                  <a:schemeClr val="tx1"/>
                </a:solidFill>
                <a:latin typeface="Times New Roman" charset="0"/>
                <a:ea typeface="Times New Roman" charset="0"/>
                <a:cs typeface="Times New Roman" charset="0"/>
              </a:endParaRPr>
            </a:p>
          </p:txBody>
        </p:sp>
        <p:sp>
          <p:nvSpPr>
            <p:cNvPr id="9" name="Oval 8"/>
            <p:cNvSpPr/>
            <p:nvPr/>
          </p:nvSpPr>
          <p:spPr>
            <a:xfrm>
              <a:off x="3505200" y="2425700"/>
              <a:ext cx="1930400" cy="1929884"/>
            </a:xfrm>
            <a:prstGeom prst="ellipse">
              <a:avLst/>
            </a:prstGeom>
            <a:solidFill>
              <a:srgbClr val="FF0000">
                <a:alpha val="1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3787922" y="1140521"/>
              <a:ext cx="1358705" cy="369332"/>
            </a:xfrm>
            <a:prstGeom prst="rect">
              <a:avLst/>
            </a:prstGeom>
            <a:solidFill>
              <a:schemeClr val="bg1"/>
            </a:solidFill>
            <a:ln>
              <a:noFill/>
            </a:ln>
          </p:spPr>
          <p:txBody>
            <a:bodyPr wrap="none" rtlCol="0">
              <a:spAutoFit/>
            </a:bodyPr>
            <a:lstStyle/>
            <a:p>
              <a:pPr algn="ctr"/>
              <a:r>
                <a:rPr lang="en-US" sz="1800" b="1" dirty="0">
                  <a:ea typeface="Times New Roman" charset="0"/>
                  <a:cs typeface="Times New Roman" charset="0"/>
                </a:rPr>
                <a:t>Fire: ~20 km</a:t>
              </a:r>
            </a:p>
          </p:txBody>
        </p:sp>
        <p:sp>
          <p:nvSpPr>
            <p:cNvPr id="13" name="TextBox 12"/>
            <p:cNvSpPr txBox="1"/>
            <p:nvPr/>
          </p:nvSpPr>
          <p:spPr>
            <a:xfrm>
              <a:off x="3735907" y="5270500"/>
              <a:ext cx="1464504" cy="369332"/>
            </a:xfrm>
            <a:prstGeom prst="rect">
              <a:avLst/>
            </a:prstGeom>
            <a:solidFill>
              <a:schemeClr val="bg1"/>
            </a:solidFill>
            <a:ln>
              <a:noFill/>
            </a:ln>
          </p:spPr>
          <p:txBody>
            <a:bodyPr wrap="none" rtlCol="0">
              <a:spAutoFit/>
            </a:bodyPr>
            <a:lstStyle/>
            <a:p>
              <a:pPr algn="ctr"/>
              <a:r>
                <a:rPr lang="en-US" sz="1800" b="1" dirty="0">
                  <a:ea typeface="Times New Roman" charset="0"/>
                  <a:cs typeface="Times New Roman" charset="0"/>
                </a:rPr>
                <a:t>blast: ~11 km</a:t>
              </a:r>
            </a:p>
          </p:txBody>
        </p:sp>
        <p:cxnSp>
          <p:nvCxnSpPr>
            <p:cNvPr id="24" name="Straight Arrow Connector 23"/>
            <p:cNvCxnSpPr/>
            <p:nvPr/>
          </p:nvCxnSpPr>
          <p:spPr>
            <a:xfrm>
              <a:off x="2763660" y="1551553"/>
              <a:ext cx="3416300"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3505200" y="5270500"/>
              <a:ext cx="1930400" cy="14853"/>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4" name="Rectangle 3">
            <a:extLst>
              <a:ext uri="{FF2B5EF4-FFF2-40B4-BE49-F238E27FC236}">
                <a16:creationId xmlns:a16="http://schemas.microsoft.com/office/drawing/2014/main" id="{C1F03549-2BF8-DF44-A25D-98E0B4ADDC8E}"/>
              </a:ext>
            </a:extLst>
          </p:cNvPr>
          <p:cNvSpPr txBox="1">
            <a:spLocks noChangeArrowheads="1"/>
          </p:cNvSpPr>
          <p:nvPr/>
        </p:nvSpPr>
        <p:spPr>
          <a:xfrm>
            <a:off x="64407" y="6383050"/>
            <a:ext cx="9024729" cy="436636"/>
          </a:xfrm>
          <a:prstGeom prst="rect">
            <a:avLst/>
          </a:prstGeom>
        </p:spPr>
        <p:txBody>
          <a:bodyPr>
            <a:no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buFontTx/>
              <a:buNone/>
            </a:pPr>
            <a:r>
              <a:rPr lang="en-US" dirty="0">
                <a:ea typeface="ＭＳ Ｐゴシック" charset="0"/>
                <a:cs typeface="ＭＳ Ｐゴシック" charset="0"/>
              </a:rPr>
              <a:t>About 500,000 deaths from blast and fire</a:t>
            </a:r>
            <a:endParaRPr lang="en-US" sz="2400" dirty="0">
              <a:ea typeface="ＭＳ Ｐゴシック" charset="0"/>
              <a:cs typeface="ＭＳ Ｐゴシック" charset="0"/>
            </a:endParaRPr>
          </a:p>
        </p:txBody>
      </p:sp>
    </p:spTree>
    <p:extLst>
      <p:ext uri="{BB962C8B-B14F-4D97-AF65-F5344CB8AC3E}">
        <p14:creationId xmlns:p14="http://schemas.microsoft.com/office/powerpoint/2010/main" val="3643670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5B9D89-8E42-5B1E-7716-3792EB7AE67B}"/>
              </a:ext>
            </a:extLst>
          </p:cNvPr>
          <p:cNvPicPr>
            <a:picLocks noChangeAspect="1"/>
          </p:cNvPicPr>
          <p:nvPr/>
        </p:nvPicPr>
        <p:blipFill>
          <a:blip r:embed="rId2"/>
          <a:stretch>
            <a:fillRect/>
          </a:stretch>
        </p:blipFill>
        <p:spPr>
          <a:xfrm>
            <a:off x="344603" y="721166"/>
            <a:ext cx="8448615" cy="6126480"/>
          </a:xfrm>
          <a:prstGeom prst="rect">
            <a:avLst/>
          </a:prstGeom>
        </p:spPr>
      </p:pic>
      <p:sp>
        <p:nvSpPr>
          <p:cNvPr id="3" name="Title 2"/>
          <p:cNvSpPr>
            <a:spLocks noGrp="1"/>
          </p:cNvSpPr>
          <p:nvPr>
            <p:ph type="title"/>
          </p:nvPr>
        </p:nvSpPr>
        <p:spPr>
          <a:xfrm>
            <a:off x="628650" y="365126"/>
            <a:ext cx="7886700" cy="556590"/>
          </a:xfrm>
        </p:spPr>
        <p:txBody>
          <a:bodyPr/>
          <a:lstStyle/>
          <a:p>
            <a:pPr algn="ctr"/>
            <a:r>
              <a:rPr lang="en-US" dirty="0"/>
              <a:t>Global Nuclear Arsenals, 1945-2023</a:t>
            </a:r>
          </a:p>
        </p:txBody>
      </p:sp>
      <p:cxnSp>
        <p:nvCxnSpPr>
          <p:cNvPr id="6" name="Straight Connector 5">
            <a:extLst>
              <a:ext uri="{FF2B5EF4-FFF2-40B4-BE49-F238E27FC236}">
                <a16:creationId xmlns:a16="http://schemas.microsoft.com/office/drawing/2014/main" id="{DE4EAA82-DB7F-0240-AAD8-A1D8F0B2B389}"/>
              </a:ext>
            </a:extLst>
          </p:cNvPr>
          <p:cNvCxnSpPr>
            <a:cxnSpLocks/>
          </p:cNvCxnSpPr>
          <p:nvPr/>
        </p:nvCxnSpPr>
        <p:spPr>
          <a:xfrm flipH="1" flipV="1">
            <a:off x="4924691" y="921715"/>
            <a:ext cx="0" cy="484632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2F213BC-892D-B94E-BEE1-5066690F0FD2}"/>
              </a:ext>
            </a:extLst>
          </p:cNvPr>
          <p:cNvSpPr txBox="1"/>
          <p:nvPr/>
        </p:nvSpPr>
        <p:spPr>
          <a:xfrm>
            <a:off x="4887937" y="5556144"/>
            <a:ext cx="1332000" cy="300082"/>
          </a:xfrm>
          <a:prstGeom prst="rect">
            <a:avLst/>
          </a:prstGeom>
          <a:noFill/>
        </p:spPr>
        <p:txBody>
          <a:bodyPr wrap="square" rtlCol="0">
            <a:spAutoFit/>
          </a:bodyPr>
          <a:lstStyle/>
          <a:p>
            <a:r>
              <a:rPr lang="en-US" dirty="0"/>
              <a:t>INF</a:t>
            </a:r>
          </a:p>
        </p:txBody>
      </p:sp>
      <p:cxnSp>
        <p:nvCxnSpPr>
          <p:cNvPr id="9" name="Straight Connector 8">
            <a:extLst>
              <a:ext uri="{FF2B5EF4-FFF2-40B4-BE49-F238E27FC236}">
                <a16:creationId xmlns:a16="http://schemas.microsoft.com/office/drawing/2014/main" id="{B11AE6D5-734F-2245-BA8D-393C594450A0}"/>
              </a:ext>
            </a:extLst>
          </p:cNvPr>
          <p:cNvCxnSpPr>
            <a:cxnSpLocks/>
          </p:cNvCxnSpPr>
          <p:nvPr/>
        </p:nvCxnSpPr>
        <p:spPr>
          <a:xfrm flipH="1" flipV="1">
            <a:off x="5295348" y="1705137"/>
            <a:ext cx="0" cy="40233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B2CFAD3-53DF-2946-8024-93883FF76192}"/>
              </a:ext>
            </a:extLst>
          </p:cNvPr>
          <p:cNvSpPr txBox="1"/>
          <p:nvPr/>
        </p:nvSpPr>
        <p:spPr>
          <a:xfrm>
            <a:off x="5245699" y="5556702"/>
            <a:ext cx="1332000" cy="300082"/>
          </a:xfrm>
          <a:prstGeom prst="rect">
            <a:avLst/>
          </a:prstGeom>
          <a:noFill/>
        </p:spPr>
        <p:txBody>
          <a:bodyPr wrap="square" rtlCol="0">
            <a:spAutoFit/>
          </a:bodyPr>
          <a:lstStyle/>
          <a:p>
            <a:r>
              <a:rPr lang="en-US" dirty="0"/>
              <a:t>START</a:t>
            </a:r>
          </a:p>
        </p:txBody>
      </p:sp>
    </p:spTree>
    <p:extLst>
      <p:ext uri="{BB962C8B-B14F-4D97-AF65-F5344CB8AC3E}">
        <p14:creationId xmlns:p14="http://schemas.microsoft.com/office/powerpoint/2010/main" val="387807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5B9D89-8E42-5B1E-7716-3792EB7AE67B}"/>
              </a:ext>
            </a:extLst>
          </p:cNvPr>
          <p:cNvPicPr>
            <a:picLocks noChangeAspect="1"/>
          </p:cNvPicPr>
          <p:nvPr/>
        </p:nvPicPr>
        <p:blipFill>
          <a:blip r:embed="rId2"/>
          <a:stretch>
            <a:fillRect/>
          </a:stretch>
        </p:blipFill>
        <p:spPr>
          <a:xfrm>
            <a:off x="344603" y="721166"/>
            <a:ext cx="8448615" cy="6126480"/>
          </a:xfrm>
          <a:prstGeom prst="rect">
            <a:avLst/>
          </a:prstGeom>
        </p:spPr>
      </p:pic>
      <p:sp>
        <p:nvSpPr>
          <p:cNvPr id="3" name="Title 2"/>
          <p:cNvSpPr>
            <a:spLocks noGrp="1"/>
          </p:cNvSpPr>
          <p:nvPr>
            <p:ph type="title"/>
          </p:nvPr>
        </p:nvSpPr>
        <p:spPr>
          <a:xfrm>
            <a:off x="628650" y="365126"/>
            <a:ext cx="7886700" cy="556590"/>
          </a:xfrm>
        </p:spPr>
        <p:txBody>
          <a:bodyPr/>
          <a:lstStyle/>
          <a:p>
            <a:pPr algn="ctr"/>
            <a:r>
              <a:rPr lang="en-US" dirty="0"/>
              <a:t>Global Nuclear Arsenals, 1945-2023</a:t>
            </a:r>
          </a:p>
        </p:txBody>
      </p:sp>
      <p:cxnSp>
        <p:nvCxnSpPr>
          <p:cNvPr id="6" name="Straight Connector 5">
            <a:extLst>
              <a:ext uri="{FF2B5EF4-FFF2-40B4-BE49-F238E27FC236}">
                <a16:creationId xmlns:a16="http://schemas.microsoft.com/office/drawing/2014/main" id="{DE4EAA82-DB7F-0240-AAD8-A1D8F0B2B389}"/>
              </a:ext>
            </a:extLst>
          </p:cNvPr>
          <p:cNvCxnSpPr>
            <a:cxnSpLocks/>
          </p:cNvCxnSpPr>
          <p:nvPr/>
        </p:nvCxnSpPr>
        <p:spPr>
          <a:xfrm flipH="1" flipV="1">
            <a:off x="4924691" y="921715"/>
            <a:ext cx="0" cy="484632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2F213BC-892D-B94E-BEE1-5066690F0FD2}"/>
              </a:ext>
            </a:extLst>
          </p:cNvPr>
          <p:cNvSpPr txBox="1"/>
          <p:nvPr/>
        </p:nvSpPr>
        <p:spPr>
          <a:xfrm>
            <a:off x="4887937" y="5556144"/>
            <a:ext cx="1332000" cy="300082"/>
          </a:xfrm>
          <a:prstGeom prst="rect">
            <a:avLst/>
          </a:prstGeom>
          <a:noFill/>
        </p:spPr>
        <p:txBody>
          <a:bodyPr wrap="square" rtlCol="0">
            <a:spAutoFit/>
          </a:bodyPr>
          <a:lstStyle/>
          <a:p>
            <a:r>
              <a:rPr lang="en-US" dirty="0"/>
              <a:t>INF</a:t>
            </a:r>
          </a:p>
        </p:txBody>
      </p:sp>
      <p:cxnSp>
        <p:nvCxnSpPr>
          <p:cNvPr id="9" name="Straight Connector 8">
            <a:extLst>
              <a:ext uri="{FF2B5EF4-FFF2-40B4-BE49-F238E27FC236}">
                <a16:creationId xmlns:a16="http://schemas.microsoft.com/office/drawing/2014/main" id="{B11AE6D5-734F-2245-BA8D-393C594450A0}"/>
              </a:ext>
            </a:extLst>
          </p:cNvPr>
          <p:cNvCxnSpPr>
            <a:cxnSpLocks/>
          </p:cNvCxnSpPr>
          <p:nvPr/>
        </p:nvCxnSpPr>
        <p:spPr>
          <a:xfrm flipH="1" flipV="1">
            <a:off x="5295348" y="1705137"/>
            <a:ext cx="0" cy="40233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B2CFAD3-53DF-2946-8024-93883FF76192}"/>
              </a:ext>
            </a:extLst>
          </p:cNvPr>
          <p:cNvSpPr txBox="1"/>
          <p:nvPr/>
        </p:nvSpPr>
        <p:spPr>
          <a:xfrm>
            <a:off x="5245699" y="5556702"/>
            <a:ext cx="1332000" cy="300082"/>
          </a:xfrm>
          <a:prstGeom prst="rect">
            <a:avLst/>
          </a:prstGeom>
          <a:noFill/>
        </p:spPr>
        <p:txBody>
          <a:bodyPr wrap="square" rtlCol="0">
            <a:spAutoFit/>
          </a:bodyPr>
          <a:lstStyle/>
          <a:p>
            <a:r>
              <a:rPr lang="en-US" dirty="0"/>
              <a:t>START</a:t>
            </a:r>
          </a:p>
        </p:txBody>
      </p:sp>
      <p:sp>
        <p:nvSpPr>
          <p:cNvPr id="2" name="Up Arrow 1">
            <a:extLst>
              <a:ext uri="{FF2B5EF4-FFF2-40B4-BE49-F238E27FC236}">
                <a16:creationId xmlns:a16="http://schemas.microsoft.com/office/drawing/2014/main" id="{EB25872C-3FFD-E8BA-8BE2-54E10F3B482C}"/>
              </a:ext>
            </a:extLst>
          </p:cNvPr>
          <p:cNvSpPr/>
          <p:nvPr/>
        </p:nvSpPr>
        <p:spPr>
          <a:xfrm rot="3000224">
            <a:off x="8311092" y="5121574"/>
            <a:ext cx="724264" cy="874323"/>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3F62FD6-25A9-AA98-F946-9AD961214148}"/>
              </a:ext>
            </a:extLst>
          </p:cNvPr>
          <p:cNvSpPr txBox="1"/>
          <p:nvPr/>
        </p:nvSpPr>
        <p:spPr>
          <a:xfrm>
            <a:off x="8397761" y="5307724"/>
            <a:ext cx="388880" cy="646331"/>
          </a:xfrm>
          <a:prstGeom prst="rect">
            <a:avLst/>
          </a:prstGeom>
          <a:noFill/>
        </p:spPr>
        <p:txBody>
          <a:bodyPr wrap="square" rtlCol="0">
            <a:spAutoFit/>
          </a:bodyPr>
          <a:lstStyle/>
          <a:p>
            <a:r>
              <a:rPr lang="en-US" sz="3600" dirty="0"/>
              <a:t>?</a:t>
            </a:r>
            <a:endParaRPr lang="en-US" dirty="0"/>
          </a:p>
        </p:txBody>
      </p:sp>
    </p:spTree>
    <p:extLst>
      <p:ext uri="{BB962C8B-B14F-4D97-AF65-F5344CB8AC3E}">
        <p14:creationId xmlns:p14="http://schemas.microsoft.com/office/powerpoint/2010/main" val="10588241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571221"/>
          </a:xfrm>
        </p:spPr>
        <p:txBody>
          <a:bodyPr/>
          <a:lstStyle/>
          <a:p>
            <a:r>
              <a:rPr lang="en-US" dirty="0">
                <a:latin typeface="+mn-lt"/>
              </a:rPr>
              <a:t>Global Nuclear Arsenals: 2023</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87718018"/>
              </p:ext>
            </p:extLst>
          </p:nvPr>
        </p:nvGraphicFramePr>
        <p:xfrm>
          <a:off x="2083478" y="1191843"/>
          <a:ext cx="4656354" cy="5181600"/>
        </p:xfrm>
        <a:graphic>
          <a:graphicData uri="http://schemas.openxmlformats.org/drawingml/2006/table">
            <a:tbl>
              <a:tblPr firstRow="1" bandRow="1">
                <a:tableStyleId>{2D5ABB26-0587-4C30-8999-92F81FD0307C}</a:tableStyleId>
              </a:tblPr>
              <a:tblGrid>
                <a:gridCol w="859767">
                  <a:extLst>
                    <a:ext uri="{9D8B030D-6E8A-4147-A177-3AD203B41FA5}">
                      <a16:colId xmlns:a16="http://schemas.microsoft.com/office/drawing/2014/main" val="20000"/>
                    </a:ext>
                  </a:extLst>
                </a:gridCol>
                <a:gridCol w="2706624">
                  <a:extLst>
                    <a:ext uri="{9D8B030D-6E8A-4147-A177-3AD203B41FA5}">
                      <a16:colId xmlns:a16="http://schemas.microsoft.com/office/drawing/2014/main" val="20001"/>
                    </a:ext>
                  </a:extLst>
                </a:gridCol>
                <a:gridCol w="1089963">
                  <a:extLst>
                    <a:ext uri="{9D8B030D-6E8A-4147-A177-3AD203B41FA5}">
                      <a16:colId xmlns:a16="http://schemas.microsoft.com/office/drawing/2014/main" val="20002"/>
                    </a:ext>
                  </a:extLst>
                </a:gridCol>
              </a:tblGrid>
              <a:tr h="370840">
                <a:tc rowSpan="5">
                  <a:txBody>
                    <a:bodyPr/>
                    <a:lstStyle/>
                    <a:p>
                      <a:pPr algn="ctr"/>
                      <a:r>
                        <a:rPr lang="en-US" sz="2800" dirty="0"/>
                        <a:t>P5</a:t>
                      </a:r>
                    </a:p>
                  </a:txBody>
                  <a:tcPr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lumMod val="85000"/>
                      </a:schemeClr>
                    </a:solidFill>
                  </a:tcPr>
                </a:tc>
                <a:tc>
                  <a:txBody>
                    <a:bodyPr/>
                    <a:lstStyle/>
                    <a:p>
                      <a:r>
                        <a:rPr lang="en-US" sz="2800" dirty="0"/>
                        <a:t>Russia</a:t>
                      </a:r>
                    </a:p>
                  </a:txBody>
                  <a:tcPr>
                    <a:lnL>
                      <a:noFill/>
                    </a:lnL>
                    <a:lnT w="12700" cap="flat" cmpd="sng" algn="ctr">
                      <a:solidFill>
                        <a:schemeClr val="tx1"/>
                      </a:solidFill>
                      <a:prstDash val="solid"/>
                      <a:round/>
                      <a:headEnd type="none" w="med" len="med"/>
                      <a:tailEnd type="none" w="med" len="med"/>
                    </a:lnT>
                  </a:tcPr>
                </a:tc>
                <a:tc>
                  <a:txBody>
                    <a:bodyPr/>
                    <a:lstStyle/>
                    <a:p>
                      <a:pPr algn="r"/>
                      <a:r>
                        <a:rPr lang="en-US" sz="2800" dirty="0"/>
                        <a:t>4,500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70840">
                <a:tc vMerge="1">
                  <a:txBody>
                    <a:bodyPr/>
                    <a:lstStyle/>
                    <a:p>
                      <a:endParaRPr lang="en-US" sz="2800" dirty="0"/>
                    </a:p>
                  </a:txBody>
                  <a:tcPr/>
                </a:tc>
                <a:tc>
                  <a:txBody>
                    <a:bodyPr/>
                    <a:lstStyle/>
                    <a:p>
                      <a:r>
                        <a:rPr lang="en-US" sz="2800" dirty="0"/>
                        <a:t>United States</a:t>
                      </a:r>
                    </a:p>
                  </a:txBody>
                  <a:tcPr>
                    <a:lnL>
                      <a:noFill/>
                    </a:lnL>
                  </a:tcPr>
                </a:tc>
                <a:tc>
                  <a:txBody>
                    <a:bodyPr/>
                    <a:lstStyle/>
                    <a:p>
                      <a:pPr algn="r"/>
                      <a:r>
                        <a:rPr lang="en-US" sz="2800" dirty="0"/>
                        <a:t>3,700</a:t>
                      </a:r>
                    </a:p>
                  </a:txBody>
                  <a:tcPr/>
                </a:tc>
                <a:extLst>
                  <a:ext uri="{0D108BD9-81ED-4DB2-BD59-A6C34878D82A}">
                    <a16:rowId xmlns:a16="http://schemas.microsoft.com/office/drawing/2014/main" val="10001"/>
                  </a:ext>
                </a:extLst>
              </a:tr>
              <a:tr h="370840">
                <a:tc vMerge="1">
                  <a:txBody>
                    <a:bodyPr/>
                    <a:lstStyle/>
                    <a:p>
                      <a:endParaRPr lang="en-US" sz="2800" dirty="0"/>
                    </a:p>
                  </a:txBody>
                  <a:tcPr/>
                </a:tc>
                <a:tc>
                  <a:txBody>
                    <a:bodyPr/>
                    <a:lstStyle/>
                    <a:p>
                      <a:r>
                        <a:rPr lang="en-US" sz="2800" dirty="0"/>
                        <a:t>China</a:t>
                      </a:r>
                    </a:p>
                  </a:txBody>
                  <a:tcPr>
                    <a:lnL>
                      <a:noFill/>
                    </a:lnL>
                  </a:tcPr>
                </a:tc>
                <a:tc>
                  <a:txBody>
                    <a:bodyPr/>
                    <a:lstStyle/>
                    <a:p>
                      <a:pPr algn="r"/>
                      <a:r>
                        <a:rPr lang="en-US" sz="2800" dirty="0"/>
                        <a:t>400</a:t>
                      </a:r>
                    </a:p>
                  </a:txBody>
                  <a:tcPr/>
                </a:tc>
                <a:extLst>
                  <a:ext uri="{0D108BD9-81ED-4DB2-BD59-A6C34878D82A}">
                    <a16:rowId xmlns:a16="http://schemas.microsoft.com/office/drawing/2014/main" val="10002"/>
                  </a:ext>
                </a:extLst>
              </a:tr>
              <a:tr h="370840">
                <a:tc vMerge="1">
                  <a:txBody>
                    <a:bodyPr/>
                    <a:lstStyle/>
                    <a:p>
                      <a:endParaRPr lang="en-US" sz="2800" dirty="0"/>
                    </a:p>
                  </a:txBody>
                  <a:tcPr/>
                </a:tc>
                <a:tc>
                  <a:txBody>
                    <a:bodyPr/>
                    <a:lstStyle/>
                    <a:p>
                      <a:r>
                        <a:rPr lang="en-US" sz="2800" dirty="0"/>
                        <a:t>France</a:t>
                      </a:r>
                    </a:p>
                  </a:txBody>
                  <a:tcPr>
                    <a:lnL>
                      <a:noFill/>
                    </a:lnL>
                  </a:tcPr>
                </a:tc>
                <a:tc>
                  <a:txBody>
                    <a:bodyPr/>
                    <a:lstStyle/>
                    <a:p>
                      <a:pPr algn="r"/>
                      <a:r>
                        <a:rPr lang="en-US" sz="2800" dirty="0"/>
                        <a:t>300</a:t>
                      </a:r>
                    </a:p>
                  </a:txBody>
                  <a:tcPr/>
                </a:tc>
                <a:extLst>
                  <a:ext uri="{0D108BD9-81ED-4DB2-BD59-A6C34878D82A}">
                    <a16:rowId xmlns:a16="http://schemas.microsoft.com/office/drawing/2014/main" val="10003"/>
                  </a:ext>
                </a:extLst>
              </a:tr>
              <a:tr h="370840">
                <a:tc vMerge="1">
                  <a:txBody>
                    <a:bodyPr/>
                    <a:lstStyle/>
                    <a:p>
                      <a:endParaRPr lang="en-US" sz="2800" dirty="0"/>
                    </a:p>
                  </a:txBody>
                  <a:tcPr/>
                </a:tc>
                <a:tc>
                  <a:txBody>
                    <a:bodyPr/>
                    <a:lstStyle/>
                    <a:p>
                      <a:r>
                        <a:rPr lang="en-US" sz="2800" dirty="0">
                          <a:solidFill>
                            <a:schemeClr val="tx1"/>
                          </a:solidFill>
                        </a:rPr>
                        <a:t>United Kingdom</a:t>
                      </a:r>
                    </a:p>
                  </a:txBody>
                  <a:tcPr>
                    <a:lnL>
                      <a:noFill/>
                    </a:lnL>
                    <a:lnB w="12700" cap="flat" cmpd="sng" algn="ctr">
                      <a:noFill/>
                      <a:prstDash val="solid"/>
                      <a:round/>
                      <a:headEnd type="none" w="med" len="med"/>
                      <a:tailEnd type="none" w="med" len="med"/>
                    </a:lnB>
                  </a:tcPr>
                </a:tc>
                <a:tc>
                  <a:txBody>
                    <a:bodyPr/>
                    <a:lstStyle/>
                    <a:p>
                      <a:pPr algn="r"/>
                      <a:r>
                        <a:rPr lang="en-US" sz="2800" dirty="0">
                          <a:solidFill>
                            <a:schemeClr val="tx1"/>
                          </a:solidFill>
                        </a:rPr>
                        <a:t>220</a:t>
                      </a:r>
                    </a:p>
                  </a:txBody>
                  <a:tcPr>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r h="370840">
                <a:tc rowSpan="4">
                  <a:txBody>
                    <a:bodyPr/>
                    <a:lstStyle/>
                    <a:p>
                      <a:r>
                        <a:rPr lang="en-US" sz="2800" dirty="0"/>
                        <a:t>non-NPT</a:t>
                      </a:r>
                    </a:p>
                  </a:txBody>
                  <a:tcPr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en-US" sz="2800" dirty="0"/>
                        <a:t>Pakistan</a:t>
                      </a:r>
                    </a:p>
                  </a:txBody>
                  <a:tcPr>
                    <a:lnL>
                      <a:noFill/>
                    </a:lnL>
                    <a:lnT w="12700" cap="flat" cmpd="sng" algn="ctr">
                      <a:noFill/>
                      <a:prstDash val="solid"/>
                      <a:round/>
                      <a:headEnd type="none" w="med" len="med"/>
                      <a:tailEnd type="none" w="med" len="med"/>
                    </a:lnT>
                  </a:tcPr>
                </a:tc>
                <a:tc>
                  <a:txBody>
                    <a:bodyPr/>
                    <a:lstStyle/>
                    <a:p>
                      <a:pPr algn="r"/>
                      <a:r>
                        <a:rPr lang="en-US" sz="2800" dirty="0"/>
                        <a:t>170</a:t>
                      </a:r>
                    </a:p>
                  </a:txBody>
                  <a:tcPr>
                    <a:lnT w="12700" cap="flat" cmpd="sng" algn="ctr">
                      <a:noFill/>
                      <a:prstDash val="solid"/>
                      <a:round/>
                      <a:headEnd type="none" w="med" len="med"/>
                      <a:tailEnd type="none" w="med" len="med"/>
                    </a:lnT>
                  </a:tcPr>
                </a:tc>
                <a:extLst>
                  <a:ext uri="{0D108BD9-81ED-4DB2-BD59-A6C34878D82A}">
                    <a16:rowId xmlns:a16="http://schemas.microsoft.com/office/drawing/2014/main" val="10005"/>
                  </a:ext>
                </a:extLst>
              </a:tr>
              <a:tr h="370840">
                <a:tc vMerge="1">
                  <a:txBody>
                    <a:bodyPr/>
                    <a:lstStyle/>
                    <a:p>
                      <a:endParaRPr lang="en-US" sz="2800" dirty="0"/>
                    </a:p>
                  </a:txBody>
                  <a:tcPr/>
                </a:tc>
                <a:tc>
                  <a:txBody>
                    <a:bodyPr/>
                    <a:lstStyle/>
                    <a:p>
                      <a:r>
                        <a:rPr lang="en-US" sz="2800" dirty="0"/>
                        <a:t>India</a:t>
                      </a:r>
                    </a:p>
                  </a:txBody>
                  <a:tcPr>
                    <a:lnL>
                      <a:noFill/>
                    </a:lnL>
                  </a:tcPr>
                </a:tc>
                <a:tc>
                  <a:txBody>
                    <a:bodyPr/>
                    <a:lstStyle/>
                    <a:p>
                      <a:pPr algn="r"/>
                      <a:r>
                        <a:rPr lang="en-US" sz="2800" dirty="0"/>
                        <a:t>160</a:t>
                      </a:r>
                    </a:p>
                  </a:txBody>
                  <a:tcPr/>
                </a:tc>
                <a:extLst>
                  <a:ext uri="{0D108BD9-81ED-4DB2-BD59-A6C34878D82A}">
                    <a16:rowId xmlns:a16="http://schemas.microsoft.com/office/drawing/2014/main" val="10006"/>
                  </a:ext>
                </a:extLst>
              </a:tr>
              <a:tr h="370840">
                <a:tc vMerge="1">
                  <a:txBody>
                    <a:bodyPr/>
                    <a:lstStyle/>
                    <a:p>
                      <a:endParaRPr lang="en-US" sz="2800" dirty="0"/>
                    </a:p>
                  </a:txBody>
                  <a:tcPr/>
                </a:tc>
                <a:tc>
                  <a:txBody>
                    <a:bodyPr/>
                    <a:lstStyle/>
                    <a:p>
                      <a:r>
                        <a:rPr lang="en-US" sz="2800" dirty="0"/>
                        <a:t>Israel</a:t>
                      </a:r>
                    </a:p>
                  </a:txBody>
                  <a:tcPr>
                    <a:lnL>
                      <a:noFill/>
                    </a:lnL>
                  </a:tcPr>
                </a:tc>
                <a:tc>
                  <a:txBody>
                    <a:bodyPr/>
                    <a:lstStyle/>
                    <a:p>
                      <a:pPr algn="r"/>
                      <a:r>
                        <a:rPr lang="en-US" sz="2800" dirty="0"/>
                        <a:t>90</a:t>
                      </a:r>
                    </a:p>
                  </a:txBody>
                  <a:tcPr/>
                </a:tc>
                <a:extLst>
                  <a:ext uri="{0D108BD9-81ED-4DB2-BD59-A6C34878D82A}">
                    <a16:rowId xmlns:a16="http://schemas.microsoft.com/office/drawing/2014/main" val="10007"/>
                  </a:ext>
                </a:extLst>
              </a:tr>
              <a:tr h="370840">
                <a:tc vMerge="1">
                  <a:txBody>
                    <a:bodyPr/>
                    <a:lstStyle/>
                    <a:p>
                      <a:endParaRPr lang="en-US" sz="2800" dirty="0"/>
                    </a:p>
                  </a:txBody>
                  <a:tcPr>
                    <a:lnB w="12700" cap="flat" cmpd="sng" algn="ctr">
                      <a:solidFill>
                        <a:schemeClr val="tx1"/>
                      </a:solidFill>
                      <a:prstDash val="solid"/>
                      <a:round/>
                      <a:headEnd type="none" w="med" len="med"/>
                      <a:tailEnd type="none" w="med" len="med"/>
                    </a:lnB>
                  </a:tcPr>
                </a:tc>
                <a:tc>
                  <a:txBody>
                    <a:bodyPr/>
                    <a:lstStyle/>
                    <a:p>
                      <a:r>
                        <a:rPr lang="en-US" sz="2800" dirty="0"/>
                        <a:t>North Korea</a:t>
                      </a:r>
                    </a:p>
                  </a:txBody>
                  <a:tcPr>
                    <a:lnL>
                      <a:noFill/>
                    </a:lnL>
                    <a:lnB w="12700" cap="flat" cmpd="sng" algn="ctr">
                      <a:solidFill>
                        <a:schemeClr val="tx1"/>
                      </a:solidFill>
                      <a:prstDash val="solid"/>
                      <a:round/>
                      <a:headEnd type="none" w="med" len="med"/>
                      <a:tailEnd type="none" w="med" len="med"/>
                    </a:lnB>
                  </a:tcPr>
                </a:tc>
                <a:tc>
                  <a:txBody>
                    <a:bodyPr/>
                    <a:lstStyle/>
                    <a:p>
                      <a:pPr algn="r"/>
                      <a:r>
                        <a:rPr lang="en-US" sz="2800" dirty="0"/>
                        <a:t>20-30</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370840">
                <a:tc>
                  <a:txBody>
                    <a:bodyPr/>
                    <a:lstStyle/>
                    <a:p>
                      <a:endParaRPr lang="en-US" sz="2800"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a:t>Total</a:t>
                      </a:r>
                    </a:p>
                  </a:txBody>
                  <a:tcPr>
                    <a:lnL>
                      <a:noFill/>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2800" dirty="0"/>
                        <a:t>9,600</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5" name="Right Brace 4">
            <a:extLst>
              <a:ext uri="{FF2B5EF4-FFF2-40B4-BE49-F238E27FC236}">
                <a16:creationId xmlns:a16="http://schemas.microsoft.com/office/drawing/2014/main" id="{B7319519-C6F9-8B42-8439-593023ECBD5D}"/>
              </a:ext>
            </a:extLst>
          </p:cNvPr>
          <p:cNvSpPr/>
          <p:nvPr/>
        </p:nvSpPr>
        <p:spPr>
          <a:xfrm>
            <a:off x="6811200" y="1281600"/>
            <a:ext cx="172800" cy="849600"/>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CF1CCB38-7E15-7C46-8CD9-3626DC620A29}"/>
              </a:ext>
            </a:extLst>
          </p:cNvPr>
          <p:cNvSpPr txBox="1"/>
          <p:nvPr/>
        </p:nvSpPr>
        <p:spPr>
          <a:xfrm>
            <a:off x="6976800" y="1476000"/>
            <a:ext cx="1080000" cy="461665"/>
          </a:xfrm>
          <a:prstGeom prst="rect">
            <a:avLst/>
          </a:prstGeom>
          <a:noFill/>
        </p:spPr>
        <p:txBody>
          <a:bodyPr wrap="square" rtlCol="0">
            <a:spAutoFit/>
          </a:bodyPr>
          <a:lstStyle/>
          <a:p>
            <a:r>
              <a:rPr lang="en-US" sz="2400" dirty="0"/>
              <a:t>≈ 90%</a:t>
            </a:r>
          </a:p>
        </p:txBody>
      </p:sp>
    </p:spTree>
    <p:extLst>
      <p:ext uri="{BB962C8B-B14F-4D97-AF65-F5344CB8AC3E}">
        <p14:creationId xmlns:p14="http://schemas.microsoft.com/office/powerpoint/2010/main" val="11144880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541960"/>
          </a:xfrm>
        </p:spPr>
        <p:txBody>
          <a:bodyPr/>
          <a:lstStyle/>
          <a:p>
            <a:r>
              <a:rPr lang="en-US" dirty="0">
                <a:latin typeface="+mn-lt"/>
              </a:rPr>
              <a:t>U.S. Nuclear Stockpile, 2023</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22506693"/>
              </p:ext>
            </p:extLst>
          </p:nvPr>
        </p:nvGraphicFramePr>
        <p:xfrm>
          <a:off x="520219" y="1133273"/>
          <a:ext cx="8120327" cy="4937760"/>
        </p:xfrm>
        <a:graphic>
          <a:graphicData uri="http://schemas.openxmlformats.org/drawingml/2006/table">
            <a:tbl>
              <a:tblPr firstRow="1" bandRow="1">
                <a:tableStyleId>{2D5ABB26-0587-4C30-8999-92F81FD0307C}</a:tableStyleId>
              </a:tblPr>
              <a:tblGrid>
                <a:gridCol w="1454125">
                  <a:extLst>
                    <a:ext uri="{9D8B030D-6E8A-4147-A177-3AD203B41FA5}">
                      <a16:colId xmlns:a16="http://schemas.microsoft.com/office/drawing/2014/main" val="20000"/>
                    </a:ext>
                  </a:extLst>
                </a:gridCol>
                <a:gridCol w="5196309">
                  <a:extLst>
                    <a:ext uri="{9D8B030D-6E8A-4147-A177-3AD203B41FA5}">
                      <a16:colId xmlns:a16="http://schemas.microsoft.com/office/drawing/2014/main" val="20001"/>
                    </a:ext>
                  </a:extLst>
                </a:gridCol>
                <a:gridCol w="1469893">
                  <a:extLst>
                    <a:ext uri="{9D8B030D-6E8A-4147-A177-3AD203B41FA5}">
                      <a16:colId xmlns:a16="http://schemas.microsoft.com/office/drawing/2014/main" val="20002"/>
                    </a:ext>
                  </a:extLst>
                </a:gridCol>
              </a:tblGrid>
              <a:tr h="370840">
                <a:tc>
                  <a:txBody>
                    <a:bodyPr/>
                    <a:lstStyle/>
                    <a:p>
                      <a:endParaRPr lang="en-US" sz="2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a:t>Delivery Vehicles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t>Warheads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2400" dirty="0"/>
                        <a:t>ICBMs</a:t>
                      </a:r>
                    </a:p>
                  </a:txBody>
                  <a:tcPr>
                    <a:lnT w="12700" cap="flat" cmpd="sng" algn="ctr">
                      <a:solidFill>
                        <a:schemeClr val="tx1"/>
                      </a:solidFill>
                      <a:prstDash val="solid"/>
                      <a:round/>
                      <a:headEnd type="none" w="med" len="med"/>
                      <a:tailEnd type="none" w="med" len="med"/>
                    </a:lnT>
                  </a:tcPr>
                </a:tc>
                <a:tc>
                  <a:txBody>
                    <a:bodyPr/>
                    <a:lstStyle/>
                    <a:p>
                      <a:r>
                        <a:rPr lang="en-US" sz="2400" dirty="0"/>
                        <a:t>400 Minuteman-III x</a:t>
                      </a:r>
                      <a:r>
                        <a:rPr lang="en-US" sz="2400" baseline="0" dirty="0"/>
                        <a:t> </a:t>
                      </a:r>
                      <a:r>
                        <a:rPr lang="en-US" sz="2400" dirty="0"/>
                        <a:t>1 warhead</a:t>
                      </a:r>
                    </a:p>
                  </a:txBody>
                  <a:tcPr>
                    <a:lnT w="12700" cap="flat" cmpd="sng" algn="ctr">
                      <a:solidFill>
                        <a:schemeClr val="tx1"/>
                      </a:solidFill>
                      <a:prstDash val="solid"/>
                      <a:round/>
                      <a:headEnd type="none" w="med" len="med"/>
                      <a:tailEnd type="none" w="med" len="med"/>
                    </a:lnT>
                  </a:tcPr>
                </a:tc>
                <a:tc>
                  <a:txBody>
                    <a:bodyPr/>
                    <a:lstStyle/>
                    <a:p>
                      <a:pPr algn="r"/>
                      <a:r>
                        <a:rPr lang="en-US" sz="2400" dirty="0"/>
                        <a:t>400</a:t>
                      </a:r>
                    </a:p>
                  </a:txBody>
                  <a:tcPr marR="45720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lang="en-US" sz="2400" dirty="0"/>
                        <a:t>SLBMs</a:t>
                      </a:r>
                    </a:p>
                  </a:txBody>
                  <a:tcPr/>
                </a:tc>
                <a:tc>
                  <a:txBody>
                    <a:bodyPr/>
                    <a:lstStyle/>
                    <a:p>
                      <a:r>
                        <a:rPr lang="en-US" sz="2400" dirty="0"/>
                        <a:t>12 Trident</a:t>
                      </a:r>
                      <a:r>
                        <a:rPr lang="en-US" sz="2400" baseline="0" dirty="0"/>
                        <a:t> SSBN x 20 D-5 x 4-5 warheads</a:t>
                      </a:r>
                      <a:endParaRPr lang="en-US" sz="2400" dirty="0"/>
                    </a:p>
                  </a:txBody>
                  <a:tcPr/>
                </a:tc>
                <a:tc>
                  <a:txBody>
                    <a:bodyPr/>
                    <a:lstStyle/>
                    <a:p>
                      <a:pPr algn="r"/>
                      <a:r>
                        <a:rPr lang="en-US" sz="2400" dirty="0"/>
                        <a:t>920</a:t>
                      </a:r>
                    </a:p>
                  </a:txBody>
                  <a:tcPr marR="457200"/>
                </a:tc>
                <a:extLst>
                  <a:ext uri="{0D108BD9-81ED-4DB2-BD59-A6C34878D82A}">
                    <a16:rowId xmlns:a16="http://schemas.microsoft.com/office/drawing/2014/main" val="10002"/>
                  </a:ext>
                </a:extLst>
              </a:tr>
              <a:tr h="290863">
                <a:tc>
                  <a:txBody>
                    <a:bodyPr/>
                    <a:lstStyle/>
                    <a:p>
                      <a:r>
                        <a:rPr lang="en-US" sz="2400" dirty="0"/>
                        <a:t>Bombers</a:t>
                      </a:r>
                    </a:p>
                  </a:txBody>
                  <a:tcPr/>
                </a:tc>
                <a:tc>
                  <a:txBody>
                    <a:bodyPr/>
                    <a:lstStyle/>
                    <a:p>
                      <a:r>
                        <a:rPr lang="en-US" sz="2400" dirty="0"/>
                        <a:t>45 B-52 x 4 ALCMs x 1</a:t>
                      </a:r>
                      <a:r>
                        <a:rPr lang="en-US" sz="2400" baseline="0" dirty="0"/>
                        <a:t> warhead</a:t>
                      </a:r>
                      <a:endParaRPr lang="en-US" sz="2400" dirty="0"/>
                    </a:p>
                  </a:txBody>
                  <a:tcPr/>
                </a:tc>
                <a:tc>
                  <a:txBody>
                    <a:bodyPr/>
                    <a:lstStyle/>
                    <a:p>
                      <a:pPr algn="r"/>
                      <a:r>
                        <a:rPr lang="en-US" sz="2400" dirty="0"/>
                        <a:t>180</a:t>
                      </a:r>
                    </a:p>
                  </a:txBody>
                  <a:tcPr marR="457200"/>
                </a:tc>
                <a:extLst>
                  <a:ext uri="{0D108BD9-81ED-4DB2-BD59-A6C34878D82A}">
                    <a16:rowId xmlns:a16="http://schemas.microsoft.com/office/drawing/2014/main" val="10003"/>
                  </a:ext>
                </a:extLst>
              </a:tr>
              <a:tr h="370840">
                <a:tc>
                  <a:txBody>
                    <a:bodyPr/>
                    <a:lstStyle/>
                    <a:p>
                      <a:endParaRPr lang="en-US" sz="2400" dirty="0"/>
                    </a:p>
                  </a:txBody>
                  <a:tcPr>
                    <a:lnB w="12700" cap="flat" cmpd="sng" algn="ctr">
                      <a:solidFill>
                        <a:schemeClr val="tx1"/>
                      </a:solidFill>
                      <a:prstDash val="solid"/>
                      <a:round/>
                      <a:headEnd type="none" w="med" len="med"/>
                      <a:tailEnd type="none" w="med" len="med"/>
                    </a:lnB>
                  </a:tcPr>
                </a:tc>
                <a:tc>
                  <a:txBody>
                    <a:bodyPr/>
                    <a:lstStyle/>
                    <a:p>
                      <a:r>
                        <a:rPr lang="en-US" sz="2400" baseline="0" dirty="0"/>
                        <a:t>20 B-2 x 5 bombs</a:t>
                      </a:r>
                      <a:endParaRPr lang="en-US" sz="2400" dirty="0"/>
                    </a:p>
                  </a:txBody>
                  <a:tcPr>
                    <a:lnB w="12700" cap="flat" cmpd="sng" algn="ctr">
                      <a:solidFill>
                        <a:schemeClr val="tx1"/>
                      </a:solidFill>
                      <a:prstDash val="solid"/>
                      <a:round/>
                      <a:headEnd type="none" w="med" len="med"/>
                      <a:tailEnd type="none" w="med" len="med"/>
                    </a:lnB>
                  </a:tcPr>
                </a:tc>
                <a:tc>
                  <a:txBody>
                    <a:bodyPr/>
                    <a:lstStyle/>
                    <a:p>
                      <a:pPr algn="r"/>
                      <a:r>
                        <a:rPr lang="en-US" sz="2400" dirty="0"/>
                        <a:t>100</a:t>
                      </a:r>
                    </a:p>
                  </a:txBody>
                  <a:tcPr marR="45720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70840">
                <a:tc gridSpan="2">
                  <a:txBody>
                    <a:bodyPr/>
                    <a:lstStyle/>
                    <a:p>
                      <a:r>
                        <a:rPr lang="en-US" sz="2400" dirty="0"/>
                        <a:t>Deployed</a:t>
                      </a:r>
                      <a:r>
                        <a:rPr lang="en-US" sz="2400" baseline="0" dirty="0"/>
                        <a:t> </a:t>
                      </a:r>
                      <a:r>
                        <a:rPr lang="en-US" sz="2400" dirty="0"/>
                        <a:t>strategic warheads</a:t>
                      </a:r>
                    </a:p>
                    <a:p>
                      <a:r>
                        <a:rPr lang="en-US" sz="2400" dirty="0"/>
                        <a:t>     on alert; can be launched within minutes</a:t>
                      </a:r>
                    </a:p>
                  </a:txBody>
                  <a:tcPr>
                    <a:lnT w="12700" cap="flat" cmpd="sng" algn="ctr">
                      <a:solidFill>
                        <a:schemeClr val="tx1"/>
                      </a:solidFill>
                      <a:prstDash val="solid"/>
                      <a:round/>
                      <a:headEnd type="none" w="med" len="med"/>
                      <a:tailEnd type="none" w="med" len="med"/>
                    </a:lnT>
                  </a:tcPr>
                </a:tc>
                <a:tc hMerge="1">
                  <a:txBody>
                    <a:bodyPr/>
                    <a:lstStyle/>
                    <a:p>
                      <a:endParaRPr lang="en-US" sz="2400" dirty="0"/>
                    </a:p>
                  </a:txBody>
                  <a:tcPr>
                    <a:lnT w="12700" cap="flat" cmpd="sng" algn="ctr">
                      <a:solidFill>
                        <a:schemeClr val="tx1"/>
                      </a:solidFill>
                      <a:prstDash val="solid"/>
                      <a:round/>
                      <a:headEnd type="none" w="med" len="med"/>
                      <a:tailEnd type="none" w="med" len="med"/>
                    </a:lnT>
                  </a:tcPr>
                </a:tc>
                <a:tc>
                  <a:txBody>
                    <a:bodyPr/>
                    <a:lstStyle/>
                    <a:p>
                      <a:pPr algn="r"/>
                      <a:r>
                        <a:rPr lang="en-US" sz="2400" dirty="0"/>
                        <a:t>1,600</a:t>
                      </a:r>
                    </a:p>
                    <a:p>
                      <a:pPr algn="r"/>
                      <a:r>
                        <a:rPr lang="en-US" sz="2400" dirty="0"/>
                        <a:t>900</a:t>
                      </a:r>
                    </a:p>
                  </a:txBody>
                  <a:tcPr marR="45720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5"/>
                  </a:ext>
                </a:extLst>
              </a:tr>
              <a:tr h="370840">
                <a:tc gridSpan="2">
                  <a:txBody>
                    <a:bodyPr/>
                    <a:lstStyle/>
                    <a:p>
                      <a:r>
                        <a:rPr lang="en-US" sz="2400" dirty="0"/>
                        <a:t>Deployed</a:t>
                      </a:r>
                      <a:r>
                        <a:rPr lang="en-US" sz="2400" baseline="0" dirty="0"/>
                        <a:t> n</a:t>
                      </a:r>
                      <a:r>
                        <a:rPr lang="en-US" sz="2400" dirty="0"/>
                        <a:t>onstrategic warheads</a:t>
                      </a:r>
                    </a:p>
                  </a:txBody>
                  <a:tcPr/>
                </a:tc>
                <a:tc hMerge="1">
                  <a:txBody>
                    <a:bodyPr/>
                    <a:lstStyle/>
                    <a:p>
                      <a:endParaRPr lang="en-US" sz="2400" dirty="0"/>
                    </a:p>
                  </a:txBody>
                  <a:tcPr/>
                </a:tc>
                <a:tc>
                  <a:txBody>
                    <a:bodyPr/>
                    <a:lstStyle/>
                    <a:p>
                      <a:pPr algn="r"/>
                      <a:r>
                        <a:rPr lang="en-US" sz="2400" dirty="0"/>
                        <a:t>150</a:t>
                      </a:r>
                    </a:p>
                  </a:txBody>
                  <a:tcPr marR="457200"/>
                </a:tc>
                <a:extLst>
                  <a:ext uri="{0D108BD9-81ED-4DB2-BD59-A6C34878D82A}">
                    <a16:rowId xmlns:a16="http://schemas.microsoft.com/office/drawing/2014/main" val="10006"/>
                  </a:ext>
                </a:extLst>
              </a:tr>
              <a:tr h="370840">
                <a:tc gridSpan="2">
                  <a:txBody>
                    <a:bodyPr/>
                    <a:lstStyle/>
                    <a:p>
                      <a:r>
                        <a:rPr lang="en-US" sz="2400" dirty="0"/>
                        <a:t>Reserve strategic and nonstrategic warheads</a:t>
                      </a:r>
                    </a:p>
                  </a:txBody>
                  <a:tcPr>
                    <a:lnB w="12700" cap="flat" cmpd="sng" algn="ctr">
                      <a:solidFill>
                        <a:schemeClr val="tx1"/>
                      </a:solidFill>
                      <a:prstDash val="solid"/>
                      <a:round/>
                      <a:headEnd type="none" w="med" len="med"/>
                      <a:tailEnd type="none" w="med" len="med"/>
                    </a:lnB>
                  </a:tcPr>
                </a:tc>
                <a:tc hMerge="1">
                  <a:txBody>
                    <a:bodyPr/>
                    <a:lstStyle/>
                    <a:p>
                      <a:endParaRPr lang="en-US" sz="2400" dirty="0"/>
                    </a:p>
                  </a:txBody>
                  <a:tcPr>
                    <a:lnB w="12700" cap="flat" cmpd="sng" algn="ctr">
                      <a:solidFill>
                        <a:schemeClr val="tx1"/>
                      </a:solidFill>
                      <a:prstDash val="solid"/>
                      <a:round/>
                      <a:headEnd type="none" w="med" len="med"/>
                      <a:tailEnd type="none" w="med" len="med"/>
                    </a:lnB>
                  </a:tcPr>
                </a:tc>
                <a:tc>
                  <a:txBody>
                    <a:bodyPr/>
                    <a:lstStyle/>
                    <a:p>
                      <a:pPr algn="r"/>
                      <a:r>
                        <a:rPr lang="en-US" sz="2400" dirty="0"/>
                        <a:t>2,050</a:t>
                      </a:r>
                    </a:p>
                  </a:txBody>
                  <a:tcPr marR="45720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370840">
                <a:tc gridSpan="2">
                  <a:txBody>
                    <a:bodyPr/>
                    <a:lstStyle/>
                    <a:p>
                      <a:r>
                        <a:rPr lang="en-US" sz="2400" dirty="0"/>
                        <a:t>Total active stockpile</a:t>
                      </a:r>
                    </a:p>
                  </a:txBody>
                  <a:tcPr>
                    <a:lnT w="12700" cap="flat" cmpd="sng" algn="ctr">
                      <a:solidFill>
                        <a:schemeClr val="tx1"/>
                      </a:solidFill>
                      <a:prstDash val="solid"/>
                      <a:round/>
                      <a:headEnd type="none" w="med" len="med"/>
                      <a:tailEnd type="none" w="med" len="med"/>
                    </a:lnT>
                  </a:tcPr>
                </a:tc>
                <a:tc hMerge="1">
                  <a:txBody>
                    <a:bodyPr/>
                    <a:lstStyle/>
                    <a:p>
                      <a:endParaRPr lang="en-US" sz="2400" dirty="0"/>
                    </a:p>
                  </a:txBody>
                  <a:tcPr/>
                </a:tc>
                <a:tc>
                  <a:txBody>
                    <a:bodyPr/>
                    <a:lstStyle/>
                    <a:p>
                      <a:pPr algn="r"/>
                      <a:r>
                        <a:rPr lang="en-US" sz="2400" dirty="0"/>
                        <a:t>3,800</a:t>
                      </a:r>
                    </a:p>
                  </a:txBody>
                  <a:tcPr marR="45720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8"/>
                  </a:ext>
                </a:extLst>
              </a:tr>
              <a:tr h="370840">
                <a:tc gridSpan="2">
                  <a:txBody>
                    <a:bodyPr/>
                    <a:lstStyle/>
                    <a:p>
                      <a:r>
                        <a:rPr lang="en-US" sz="2400" dirty="0"/>
                        <a:t>Retired</a:t>
                      </a:r>
                      <a:r>
                        <a:rPr lang="en-US" sz="2400" baseline="0" dirty="0"/>
                        <a:t> and </a:t>
                      </a:r>
                      <a:r>
                        <a:rPr lang="en-US" sz="2400" dirty="0"/>
                        <a:t>awaiting dismantling</a:t>
                      </a:r>
                    </a:p>
                  </a:txBody>
                  <a:tcPr>
                    <a:lnB w="12700" cap="flat" cmpd="sng" algn="ctr">
                      <a:solidFill>
                        <a:schemeClr val="tx1"/>
                      </a:solidFill>
                      <a:prstDash val="solid"/>
                      <a:round/>
                      <a:headEnd type="none" w="med" len="med"/>
                      <a:tailEnd type="none" w="med" len="med"/>
                    </a:lnB>
                  </a:tcPr>
                </a:tc>
                <a:tc hMerge="1">
                  <a:txBody>
                    <a:bodyPr/>
                    <a:lstStyle/>
                    <a:p>
                      <a:endParaRPr lang="en-US" sz="2400" dirty="0"/>
                    </a:p>
                  </a:txBody>
                  <a:tcPr/>
                </a:tc>
                <a:tc>
                  <a:txBody>
                    <a:bodyPr/>
                    <a:lstStyle/>
                    <a:p>
                      <a:pPr algn="r"/>
                      <a:r>
                        <a:rPr lang="en-US" sz="2400" dirty="0"/>
                        <a:t>2,000</a:t>
                      </a:r>
                    </a:p>
                  </a:txBody>
                  <a:tcPr marR="45720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848909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E882AEB-E863-1A41-B8E4-A92E213757FB}"/>
              </a:ext>
            </a:extLst>
          </p:cNvPr>
          <p:cNvPicPr>
            <a:picLocks noChangeAspect="1"/>
          </p:cNvPicPr>
          <p:nvPr/>
        </p:nvPicPr>
        <p:blipFill>
          <a:blip r:embed="rId2"/>
          <a:stretch>
            <a:fillRect/>
          </a:stretch>
        </p:blipFill>
        <p:spPr>
          <a:xfrm>
            <a:off x="8958" y="390293"/>
            <a:ext cx="9126084" cy="6077414"/>
          </a:xfrm>
          <a:prstGeom prst="rect">
            <a:avLst/>
          </a:prstGeom>
        </p:spPr>
      </p:pic>
    </p:spTree>
    <p:extLst>
      <p:ext uri="{BB962C8B-B14F-4D97-AF65-F5344CB8AC3E}">
        <p14:creationId xmlns:p14="http://schemas.microsoft.com/office/powerpoint/2010/main" val="33493428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564801" y="0"/>
            <a:ext cx="4572000" cy="4264348"/>
          </a:xfrm>
          <a:prstGeom prst="rect">
            <a:avLst/>
          </a:prstGeom>
        </p:spPr>
      </p:pic>
      <p:pic>
        <p:nvPicPr>
          <p:cNvPr id="4" name="Picture 3"/>
          <p:cNvPicPr>
            <a:picLocks noChangeAspect="1"/>
          </p:cNvPicPr>
          <p:nvPr/>
        </p:nvPicPr>
        <p:blipFill rotWithShape="1">
          <a:blip r:embed="rId3" cstate="hqprint">
            <a:extLst>
              <a:ext uri="{BEBA8EAE-BF5A-486C-A8C5-ECC9F3942E4B}">
                <a14:imgProps xmlns:a14="http://schemas.microsoft.com/office/drawing/2010/main">
                  <a14:imgLayer r:embed="rId4">
                    <a14:imgEffect>
                      <a14:sharpenSoften amount="100000"/>
                    </a14:imgEffect>
                    <a14:imgEffect>
                      <a14:brightnessContrast contrast="-42000"/>
                    </a14:imgEffect>
                  </a14:imgLayer>
                </a14:imgProps>
              </a:ext>
              <a:ext uri="{28A0092B-C50C-407E-A947-70E740481C1C}">
                <a14:useLocalDpi xmlns:a14="http://schemas.microsoft.com/office/drawing/2010/main"/>
              </a:ext>
            </a:extLst>
          </a:blip>
          <a:srcRect l="140" t="8925" r="11255"/>
          <a:stretch/>
        </p:blipFill>
        <p:spPr>
          <a:xfrm>
            <a:off x="6874" y="-8549"/>
            <a:ext cx="4723922" cy="4272896"/>
          </a:xfrm>
          <a:prstGeom prst="rect">
            <a:avLst/>
          </a:prstGeom>
        </p:spPr>
      </p:pic>
      <p:pic>
        <p:nvPicPr>
          <p:cNvPr id="1026" name="Picture 2" descr="B-1B, B-2, B-52, B-21: all the bombers in the US Air Force - Business  Insider">
            <a:extLst>
              <a:ext uri="{FF2B5EF4-FFF2-40B4-BE49-F238E27FC236}">
                <a16:creationId xmlns:a16="http://schemas.microsoft.com/office/drawing/2014/main" id="{6B442D62-18AB-6E41-9AEE-AB88AE2FD28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942" r="7661"/>
          <a:stretch/>
        </p:blipFill>
        <p:spPr bwMode="auto">
          <a:xfrm>
            <a:off x="6206400" y="4240965"/>
            <a:ext cx="2937600" cy="2638400"/>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5"/>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9767" y="4272897"/>
            <a:ext cx="6451524" cy="2606468"/>
          </a:xfrm>
          <a:prstGeom prst="rect">
            <a:avLst/>
          </a:prstGeom>
        </p:spPr>
      </p:pic>
    </p:spTree>
    <p:extLst>
      <p:ext uri="{BB962C8B-B14F-4D97-AF65-F5344CB8AC3E}">
        <p14:creationId xmlns:p14="http://schemas.microsoft.com/office/powerpoint/2010/main" val="3044582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564801" y="0"/>
            <a:ext cx="4572000" cy="4264348"/>
          </a:xfrm>
          <a:prstGeom prst="rect">
            <a:avLst/>
          </a:prstGeom>
        </p:spPr>
      </p:pic>
      <p:pic>
        <p:nvPicPr>
          <p:cNvPr id="4" name="Picture 3"/>
          <p:cNvPicPr>
            <a:picLocks noChangeAspect="1"/>
          </p:cNvPicPr>
          <p:nvPr/>
        </p:nvPicPr>
        <p:blipFill rotWithShape="1">
          <a:blip r:embed="rId3" cstate="hqprint">
            <a:extLst>
              <a:ext uri="{BEBA8EAE-BF5A-486C-A8C5-ECC9F3942E4B}">
                <a14:imgProps xmlns:a14="http://schemas.microsoft.com/office/drawing/2010/main">
                  <a14:imgLayer r:embed="rId4">
                    <a14:imgEffect>
                      <a14:sharpenSoften amount="100000"/>
                    </a14:imgEffect>
                    <a14:imgEffect>
                      <a14:brightnessContrast contrast="-42000"/>
                    </a14:imgEffect>
                  </a14:imgLayer>
                </a14:imgProps>
              </a:ext>
              <a:ext uri="{28A0092B-C50C-407E-A947-70E740481C1C}">
                <a14:useLocalDpi xmlns:a14="http://schemas.microsoft.com/office/drawing/2010/main"/>
              </a:ext>
            </a:extLst>
          </a:blip>
          <a:srcRect l="140" t="8925" r="11255"/>
          <a:stretch/>
        </p:blipFill>
        <p:spPr>
          <a:xfrm>
            <a:off x="6874" y="-8549"/>
            <a:ext cx="4723922" cy="4272896"/>
          </a:xfrm>
          <a:prstGeom prst="rect">
            <a:avLst/>
          </a:prstGeom>
        </p:spPr>
      </p:pic>
      <p:pic>
        <p:nvPicPr>
          <p:cNvPr id="1026" name="Picture 2" descr="B-1B, B-2, B-52, B-21: all the bombers in the US Air Force - Business  Insider">
            <a:extLst>
              <a:ext uri="{FF2B5EF4-FFF2-40B4-BE49-F238E27FC236}">
                <a16:creationId xmlns:a16="http://schemas.microsoft.com/office/drawing/2014/main" id="{6B442D62-18AB-6E41-9AEE-AB88AE2FD28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942" r="7661"/>
          <a:stretch/>
        </p:blipFill>
        <p:spPr bwMode="auto">
          <a:xfrm>
            <a:off x="6206400" y="4240965"/>
            <a:ext cx="2937600" cy="2638400"/>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5"/>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9767" y="4272897"/>
            <a:ext cx="6451524" cy="2606468"/>
          </a:xfrm>
          <a:prstGeom prst="rect">
            <a:avLst/>
          </a:prstGeom>
        </p:spPr>
      </p:pic>
      <p:sp>
        <p:nvSpPr>
          <p:cNvPr id="6" name="TextBox 5">
            <a:extLst>
              <a:ext uri="{FF2B5EF4-FFF2-40B4-BE49-F238E27FC236}">
                <a16:creationId xmlns:a16="http://schemas.microsoft.com/office/drawing/2014/main" id="{1B71FA25-6474-8346-B8C2-D1CF7B82E631}"/>
              </a:ext>
            </a:extLst>
          </p:cNvPr>
          <p:cNvSpPr txBox="1"/>
          <p:nvPr/>
        </p:nvSpPr>
        <p:spPr>
          <a:xfrm>
            <a:off x="1818115" y="3955739"/>
            <a:ext cx="5515200" cy="584775"/>
          </a:xfrm>
          <a:prstGeom prst="rect">
            <a:avLst/>
          </a:prstGeom>
          <a:solidFill>
            <a:schemeClr val="bg1"/>
          </a:solidFill>
        </p:spPr>
        <p:txBody>
          <a:bodyPr wrap="square" rtlCol="0">
            <a:spAutoFit/>
          </a:bodyPr>
          <a:lstStyle/>
          <a:p>
            <a:pPr algn="ctr"/>
            <a:r>
              <a:rPr lang="en-US" sz="3200" dirty="0"/>
              <a:t>All to be replaced starting 2030</a:t>
            </a:r>
          </a:p>
        </p:txBody>
      </p:sp>
    </p:spTree>
    <p:extLst>
      <p:ext uri="{BB962C8B-B14F-4D97-AF65-F5344CB8AC3E}">
        <p14:creationId xmlns:p14="http://schemas.microsoft.com/office/powerpoint/2010/main" val="36270467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he LGM-35A Sentinel The Next Generation U.S. Air Force Nuclear Weapons">
            <a:extLst>
              <a:ext uri="{FF2B5EF4-FFF2-40B4-BE49-F238E27FC236}">
                <a16:creationId xmlns:a16="http://schemas.microsoft.com/office/drawing/2014/main" id="{C7BC6A00-8032-4816-A536-17F6B3D7A4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627"/>
          <a:stretch/>
        </p:blipFill>
        <p:spPr bwMode="auto">
          <a:xfrm>
            <a:off x="0" y="0"/>
            <a:ext cx="5141616" cy="3310128"/>
          </a:xfrm>
          <a:prstGeom prst="rect">
            <a:avLst/>
          </a:prstGeom>
          <a:solidFill>
            <a:schemeClr val="tx1"/>
          </a:solidFill>
        </p:spPr>
      </p:pic>
      <p:pic>
        <p:nvPicPr>
          <p:cNvPr id="1030" name="Picture 6" descr="B-21 Raider | Northrop Grumman">
            <a:extLst>
              <a:ext uri="{FF2B5EF4-FFF2-40B4-BE49-F238E27FC236}">
                <a16:creationId xmlns:a16="http://schemas.microsoft.com/office/drawing/2014/main" id="{93319FA9-84D5-281A-D370-58431EA4A1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199"/>
          <a:stretch/>
        </p:blipFill>
        <p:spPr bwMode="auto">
          <a:xfrm>
            <a:off x="-1" y="3902202"/>
            <a:ext cx="5223566" cy="29718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aytheon Prevails on LRSO, Lockheed Out | Air &amp; Space Forces Magazine">
            <a:extLst>
              <a:ext uri="{FF2B5EF4-FFF2-40B4-BE49-F238E27FC236}">
                <a16:creationId xmlns:a16="http://schemas.microsoft.com/office/drawing/2014/main" id="{1B088DD6-64BF-6CE6-F537-1C0420301C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6862" y="3898767"/>
            <a:ext cx="4457138" cy="29714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olumbia-class submarine - Wikipedia">
            <a:extLst>
              <a:ext uri="{FF2B5EF4-FFF2-40B4-BE49-F238E27FC236}">
                <a16:creationId xmlns:a16="http://schemas.microsoft.com/office/drawing/2014/main" id="{1CC59A27-DF4E-5C12-B33D-6BB09ECACF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6541"/>
            <a:ext cx="4571999" cy="330358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5850339-12C7-2F88-746E-9D3C1F94E56C}"/>
              </a:ext>
            </a:extLst>
          </p:cNvPr>
          <p:cNvSpPr txBox="1"/>
          <p:nvPr/>
        </p:nvSpPr>
        <p:spPr>
          <a:xfrm>
            <a:off x="1819296" y="3313992"/>
            <a:ext cx="5515200" cy="584775"/>
          </a:xfrm>
          <a:prstGeom prst="rect">
            <a:avLst/>
          </a:prstGeom>
          <a:solidFill>
            <a:schemeClr val="bg1"/>
          </a:solidFill>
        </p:spPr>
        <p:txBody>
          <a:bodyPr wrap="square" rtlCol="0">
            <a:spAutoFit/>
          </a:bodyPr>
          <a:lstStyle/>
          <a:p>
            <a:pPr algn="ctr"/>
            <a:r>
              <a:rPr lang="en-US" sz="3200" dirty="0"/>
              <a:t>Total Cost: $1.5 trillion</a:t>
            </a:r>
          </a:p>
        </p:txBody>
      </p:sp>
      <p:sp>
        <p:nvSpPr>
          <p:cNvPr id="8" name="TextBox 7">
            <a:extLst>
              <a:ext uri="{FF2B5EF4-FFF2-40B4-BE49-F238E27FC236}">
                <a16:creationId xmlns:a16="http://schemas.microsoft.com/office/drawing/2014/main" id="{DEE725DC-9392-2BBF-894E-BBB301B16A97}"/>
              </a:ext>
            </a:extLst>
          </p:cNvPr>
          <p:cNvSpPr txBox="1"/>
          <p:nvPr/>
        </p:nvSpPr>
        <p:spPr>
          <a:xfrm>
            <a:off x="5665872" y="2584639"/>
            <a:ext cx="2947776" cy="584775"/>
          </a:xfrm>
          <a:prstGeom prst="rect">
            <a:avLst/>
          </a:prstGeom>
          <a:noFill/>
        </p:spPr>
        <p:txBody>
          <a:bodyPr wrap="square" rtlCol="0">
            <a:spAutoFit/>
          </a:bodyPr>
          <a:lstStyle/>
          <a:p>
            <a:r>
              <a:rPr lang="en-US" sz="3200" dirty="0">
                <a:solidFill>
                  <a:schemeClr val="bg1"/>
                </a:solidFill>
              </a:rPr>
              <a:t>Columbia</a:t>
            </a:r>
            <a:r>
              <a:rPr lang="en-US" sz="3200" dirty="0"/>
              <a:t> </a:t>
            </a:r>
            <a:r>
              <a:rPr lang="en-US" sz="3200" dirty="0">
                <a:solidFill>
                  <a:schemeClr val="bg1"/>
                </a:solidFill>
              </a:rPr>
              <a:t>SSBN</a:t>
            </a:r>
          </a:p>
        </p:txBody>
      </p:sp>
      <p:sp>
        <p:nvSpPr>
          <p:cNvPr id="9" name="TextBox 8">
            <a:extLst>
              <a:ext uri="{FF2B5EF4-FFF2-40B4-BE49-F238E27FC236}">
                <a16:creationId xmlns:a16="http://schemas.microsoft.com/office/drawing/2014/main" id="{A6510632-26A2-98F6-30D6-709BEFF6031F}"/>
              </a:ext>
            </a:extLst>
          </p:cNvPr>
          <p:cNvSpPr txBox="1"/>
          <p:nvPr/>
        </p:nvSpPr>
        <p:spPr>
          <a:xfrm>
            <a:off x="148992" y="6166039"/>
            <a:ext cx="2173584" cy="584775"/>
          </a:xfrm>
          <a:prstGeom prst="rect">
            <a:avLst/>
          </a:prstGeom>
          <a:noFill/>
        </p:spPr>
        <p:txBody>
          <a:bodyPr wrap="square" rtlCol="0">
            <a:spAutoFit/>
          </a:bodyPr>
          <a:lstStyle/>
          <a:p>
            <a:r>
              <a:rPr lang="en-US" sz="3200" dirty="0"/>
              <a:t>B-21 Raider</a:t>
            </a:r>
          </a:p>
        </p:txBody>
      </p:sp>
      <p:sp>
        <p:nvSpPr>
          <p:cNvPr id="10" name="TextBox 9">
            <a:extLst>
              <a:ext uri="{FF2B5EF4-FFF2-40B4-BE49-F238E27FC236}">
                <a16:creationId xmlns:a16="http://schemas.microsoft.com/office/drawing/2014/main" id="{DF3A6AE0-0AFC-9EDA-0BBB-5241CEC10B22}"/>
              </a:ext>
            </a:extLst>
          </p:cNvPr>
          <p:cNvSpPr txBox="1"/>
          <p:nvPr/>
        </p:nvSpPr>
        <p:spPr>
          <a:xfrm>
            <a:off x="5123328" y="6266558"/>
            <a:ext cx="3517752" cy="584775"/>
          </a:xfrm>
          <a:prstGeom prst="rect">
            <a:avLst/>
          </a:prstGeom>
          <a:noFill/>
        </p:spPr>
        <p:txBody>
          <a:bodyPr wrap="square" rtlCol="0">
            <a:spAutoFit/>
          </a:bodyPr>
          <a:lstStyle/>
          <a:p>
            <a:r>
              <a:rPr lang="en-US" sz="3200" dirty="0">
                <a:solidFill>
                  <a:schemeClr val="bg1"/>
                </a:solidFill>
              </a:rPr>
              <a:t>LRSO cruise missile</a:t>
            </a:r>
          </a:p>
        </p:txBody>
      </p:sp>
      <p:sp>
        <p:nvSpPr>
          <p:cNvPr id="11" name="TextBox 10">
            <a:extLst>
              <a:ext uri="{FF2B5EF4-FFF2-40B4-BE49-F238E27FC236}">
                <a16:creationId xmlns:a16="http://schemas.microsoft.com/office/drawing/2014/main" id="{DA4E26C7-BE34-6F13-94A0-417EFAB9E5D7}"/>
              </a:ext>
            </a:extLst>
          </p:cNvPr>
          <p:cNvSpPr txBox="1"/>
          <p:nvPr/>
        </p:nvSpPr>
        <p:spPr>
          <a:xfrm>
            <a:off x="-1" y="2581355"/>
            <a:ext cx="2792361" cy="584775"/>
          </a:xfrm>
          <a:prstGeom prst="rect">
            <a:avLst/>
          </a:prstGeom>
          <a:solidFill>
            <a:schemeClr val="tx1"/>
          </a:solidFill>
        </p:spPr>
        <p:txBody>
          <a:bodyPr wrap="square" rtlCol="0">
            <a:spAutoFit/>
          </a:bodyPr>
          <a:lstStyle/>
          <a:p>
            <a:r>
              <a:rPr lang="en-US" sz="3200" dirty="0">
                <a:solidFill>
                  <a:schemeClr val="bg1"/>
                </a:solidFill>
              </a:rPr>
              <a:t>Sentinel ICBM</a:t>
            </a:r>
          </a:p>
        </p:txBody>
      </p:sp>
      <p:sp>
        <p:nvSpPr>
          <p:cNvPr id="12" name="Rectangle 11">
            <a:extLst>
              <a:ext uri="{FF2B5EF4-FFF2-40B4-BE49-F238E27FC236}">
                <a16:creationId xmlns:a16="http://schemas.microsoft.com/office/drawing/2014/main" id="{B28B72CB-D046-DA9C-1FBD-33F76844324E}"/>
              </a:ext>
            </a:extLst>
          </p:cNvPr>
          <p:cNvSpPr/>
          <p:nvPr/>
        </p:nvSpPr>
        <p:spPr>
          <a:xfrm>
            <a:off x="11341" y="2231923"/>
            <a:ext cx="2466388" cy="44245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75454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541960"/>
          </a:xfrm>
        </p:spPr>
        <p:txBody>
          <a:bodyPr/>
          <a:lstStyle/>
          <a:p>
            <a:r>
              <a:rPr lang="en-US" dirty="0">
                <a:latin typeface="+mn-lt"/>
              </a:rPr>
              <a:t>Russian Nuclear Stockpile, 2023</a:t>
            </a:r>
          </a:p>
        </p:txBody>
      </p:sp>
      <p:graphicFrame>
        <p:nvGraphicFramePr>
          <p:cNvPr id="4" name="Content Placeholder 3"/>
          <p:cNvGraphicFramePr>
            <a:graphicFrameLocks noGrp="1"/>
          </p:cNvGraphicFramePr>
          <p:nvPr>
            <p:ph idx="1"/>
          </p:nvPr>
        </p:nvGraphicFramePr>
        <p:xfrm>
          <a:off x="520219" y="1133273"/>
          <a:ext cx="8120327" cy="4480560"/>
        </p:xfrm>
        <a:graphic>
          <a:graphicData uri="http://schemas.openxmlformats.org/drawingml/2006/table">
            <a:tbl>
              <a:tblPr firstRow="1" bandRow="1">
                <a:tableStyleId>{2D5ABB26-0587-4C30-8999-92F81FD0307C}</a:tableStyleId>
              </a:tblPr>
              <a:tblGrid>
                <a:gridCol w="1454125">
                  <a:extLst>
                    <a:ext uri="{9D8B030D-6E8A-4147-A177-3AD203B41FA5}">
                      <a16:colId xmlns:a16="http://schemas.microsoft.com/office/drawing/2014/main" val="20000"/>
                    </a:ext>
                  </a:extLst>
                </a:gridCol>
                <a:gridCol w="5196309">
                  <a:extLst>
                    <a:ext uri="{9D8B030D-6E8A-4147-A177-3AD203B41FA5}">
                      <a16:colId xmlns:a16="http://schemas.microsoft.com/office/drawing/2014/main" val="20001"/>
                    </a:ext>
                  </a:extLst>
                </a:gridCol>
                <a:gridCol w="1469893">
                  <a:extLst>
                    <a:ext uri="{9D8B030D-6E8A-4147-A177-3AD203B41FA5}">
                      <a16:colId xmlns:a16="http://schemas.microsoft.com/office/drawing/2014/main" val="20002"/>
                    </a:ext>
                  </a:extLst>
                </a:gridCol>
              </a:tblGrid>
              <a:tr h="370840">
                <a:tc>
                  <a:txBody>
                    <a:bodyPr/>
                    <a:lstStyle/>
                    <a:p>
                      <a:endParaRPr lang="en-US" sz="2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a:t>Delivery Vehicles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a:t>Warheads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2400" dirty="0"/>
                        <a:t>ICBMs</a:t>
                      </a:r>
                    </a:p>
                  </a:txBody>
                  <a:tcPr>
                    <a:lnT w="12700" cap="flat" cmpd="sng" algn="ctr">
                      <a:solidFill>
                        <a:schemeClr val="tx1"/>
                      </a:solidFill>
                      <a:prstDash val="solid"/>
                      <a:round/>
                      <a:headEnd type="none" w="med" len="med"/>
                      <a:tailEnd type="none" w="med" len="med"/>
                    </a:lnT>
                  </a:tcPr>
                </a:tc>
                <a:tc>
                  <a:txBody>
                    <a:bodyPr/>
                    <a:lstStyle/>
                    <a:p>
                      <a:r>
                        <a:rPr lang="en-US" sz="2400" dirty="0"/>
                        <a:t>306 ICBMs x</a:t>
                      </a:r>
                      <a:r>
                        <a:rPr lang="en-US" sz="2400" baseline="0" dirty="0"/>
                        <a:t> </a:t>
                      </a:r>
                      <a:r>
                        <a:rPr lang="en-US" sz="2400" dirty="0"/>
                        <a:t>1-10 warheads</a:t>
                      </a:r>
                    </a:p>
                  </a:txBody>
                  <a:tcPr>
                    <a:lnT w="12700" cap="flat" cmpd="sng" algn="ctr">
                      <a:solidFill>
                        <a:schemeClr val="tx1"/>
                      </a:solidFill>
                      <a:prstDash val="solid"/>
                      <a:round/>
                      <a:headEnd type="none" w="med" len="med"/>
                      <a:tailEnd type="none" w="med" len="med"/>
                    </a:lnT>
                  </a:tcPr>
                </a:tc>
                <a:tc>
                  <a:txBody>
                    <a:bodyPr/>
                    <a:lstStyle/>
                    <a:p>
                      <a:pPr algn="r"/>
                      <a:r>
                        <a:rPr lang="en-US" sz="2400" dirty="0"/>
                        <a:t>812</a:t>
                      </a:r>
                    </a:p>
                  </a:txBody>
                  <a:tcPr marR="45720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lang="en-US" sz="2400" dirty="0"/>
                        <a:t>SLBMs</a:t>
                      </a:r>
                    </a:p>
                  </a:txBody>
                  <a:tcPr/>
                </a:tc>
                <a:tc>
                  <a:txBody>
                    <a:bodyPr/>
                    <a:lstStyle/>
                    <a:p>
                      <a:r>
                        <a:rPr lang="en-US" sz="2400" dirty="0"/>
                        <a:t>10 </a:t>
                      </a:r>
                      <a:r>
                        <a:rPr lang="en-US" sz="2400" baseline="0" dirty="0"/>
                        <a:t>SSBN x 16 SLBMs  x 4-6 warheads</a:t>
                      </a:r>
                      <a:endParaRPr lang="en-US" sz="2400" dirty="0"/>
                    </a:p>
                  </a:txBody>
                  <a:tcPr/>
                </a:tc>
                <a:tc>
                  <a:txBody>
                    <a:bodyPr/>
                    <a:lstStyle/>
                    <a:p>
                      <a:pPr algn="r"/>
                      <a:r>
                        <a:rPr lang="en-US" sz="2400" dirty="0"/>
                        <a:t>576</a:t>
                      </a:r>
                    </a:p>
                  </a:txBody>
                  <a:tcPr marR="457200"/>
                </a:tc>
                <a:extLst>
                  <a:ext uri="{0D108BD9-81ED-4DB2-BD59-A6C34878D82A}">
                    <a16:rowId xmlns:a16="http://schemas.microsoft.com/office/drawing/2014/main" val="10002"/>
                  </a:ext>
                </a:extLst>
              </a:tr>
              <a:tr h="290863">
                <a:tc>
                  <a:txBody>
                    <a:bodyPr/>
                    <a:lstStyle/>
                    <a:p>
                      <a:r>
                        <a:rPr lang="en-US" sz="2400" dirty="0"/>
                        <a:t>Bombers</a:t>
                      </a:r>
                    </a:p>
                  </a:txBody>
                  <a:tcPr>
                    <a:lnB w="12700" cap="flat" cmpd="sng" algn="ctr">
                      <a:solidFill>
                        <a:schemeClr val="tx1"/>
                      </a:solidFill>
                      <a:prstDash val="solid"/>
                      <a:round/>
                      <a:headEnd type="none" w="med" len="med"/>
                      <a:tailEnd type="none" w="med" len="med"/>
                    </a:lnB>
                  </a:tcPr>
                </a:tc>
                <a:tc>
                  <a:txBody>
                    <a:bodyPr/>
                    <a:lstStyle/>
                    <a:p>
                      <a:r>
                        <a:rPr lang="en-US" sz="2400" dirty="0"/>
                        <a:t>68 bombers x 6-16 ALCMs x 1</a:t>
                      </a:r>
                      <a:r>
                        <a:rPr lang="en-US" sz="2400" baseline="0" dirty="0"/>
                        <a:t> warhead</a:t>
                      </a:r>
                      <a:endParaRPr lang="en-US" sz="2400" dirty="0"/>
                    </a:p>
                  </a:txBody>
                  <a:tcPr>
                    <a:lnB w="12700" cap="flat" cmpd="sng" algn="ctr">
                      <a:solidFill>
                        <a:schemeClr val="tx1"/>
                      </a:solidFill>
                      <a:prstDash val="solid"/>
                      <a:round/>
                      <a:headEnd type="none" w="med" len="med"/>
                      <a:tailEnd type="none" w="med" len="med"/>
                    </a:lnB>
                  </a:tcPr>
                </a:tc>
                <a:tc>
                  <a:txBody>
                    <a:bodyPr/>
                    <a:lstStyle/>
                    <a:p>
                      <a:pPr algn="r"/>
                      <a:r>
                        <a:rPr lang="en-US" sz="2400" dirty="0"/>
                        <a:t>200</a:t>
                      </a:r>
                    </a:p>
                  </a:txBody>
                  <a:tcPr marR="45720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70840">
                <a:tc gridSpan="2">
                  <a:txBody>
                    <a:bodyPr/>
                    <a:lstStyle/>
                    <a:p>
                      <a:r>
                        <a:rPr lang="en-US" sz="2400" dirty="0"/>
                        <a:t>Deployed</a:t>
                      </a:r>
                      <a:r>
                        <a:rPr lang="en-US" sz="2400" baseline="0" dirty="0"/>
                        <a:t> </a:t>
                      </a:r>
                      <a:r>
                        <a:rPr lang="en-US" sz="2400" dirty="0"/>
                        <a:t>strategic warheads</a:t>
                      </a:r>
                    </a:p>
                    <a:p>
                      <a:r>
                        <a:rPr lang="en-US" sz="2400" dirty="0"/>
                        <a:t>     on alert and can be launched within minutes</a:t>
                      </a:r>
                    </a:p>
                  </a:txBody>
                  <a:tcPr>
                    <a:lnT w="12700" cap="flat" cmpd="sng" algn="ctr">
                      <a:solidFill>
                        <a:schemeClr val="tx1"/>
                      </a:solidFill>
                      <a:prstDash val="solid"/>
                      <a:round/>
                      <a:headEnd type="none" w="med" len="med"/>
                      <a:tailEnd type="none" w="med" len="med"/>
                    </a:lnT>
                  </a:tcPr>
                </a:tc>
                <a:tc hMerge="1">
                  <a:txBody>
                    <a:bodyPr/>
                    <a:lstStyle/>
                    <a:p>
                      <a:endParaRPr lang="en-US" sz="2400" dirty="0"/>
                    </a:p>
                  </a:txBody>
                  <a:tcPr>
                    <a:lnT w="12700" cap="flat" cmpd="sng" algn="ctr">
                      <a:solidFill>
                        <a:schemeClr val="tx1"/>
                      </a:solidFill>
                      <a:prstDash val="solid"/>
                      <a:round/>
                      <a:headEnd type="none" w="med" len="med"/>
                      <a:tailEnd type="none" w="med" len="med"/>
                    </a:lnT>
                  </a:tcPr>
                </a:tc>
                <a:tc>
                  <a:txBody>
                    <a:bodyPr/>
                    <a:lstStyle/>
                    <a:p>
                      <a:pPr algn="r"/>
                      <a:r>
                        <a:rPr lang="en-US" sz="2400" dirty="0"/>
                        <a:t>1,588</a:t>
                      </a:r>
                    </a:p>
                    <a:p>
                      <a:pPr algn="r"/>
                      <a:r>
                        <a:rPr lang="en-US" sz="2400" dirty="0"/>
                        <a:t>1,000</a:t>
                      </a:r>
                    </a:p>
                  </a:txBody>
                  <a:tcPr marR="45720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5"/>
                  </a:ext>
                </a:extLst>
              </a:tr>
              <a:tr h="370840">
                <a:tc gridSpan="2">
                  <a:txBody>
                    <a:bodyPr/>
                    <a:lstStyle/>
                    <a:p>
                      <a:r>
                        <a:rPr lang="en-US" sz="2400" dirty="0"/>
                        <a:t>Reserve strategic warheads</a:t>
                      </a:r>
                    </a:p>
                  </a:txBody>
                  <a:tcPr/>
                </a:tc>
                <a:tc hMerge="1">
                  <a:txBody>
                    <a:bodyPr/>
                    <a:lstStyle/>
                    <a:p>
                      <a:endParaRPr lang="en-US" sz="2400" dirty="0"/>
                    </a:p>
                  </a:txBody>
                  <a:tcPr/>
                </a:tc>
                <a:tc>
                  <a:txBody>
                    <a:bodyPr/>
                    <a:lstStyle/>
                    <a:p>
                      <a:pPr algn="r"/>
                      <a:r>
                        <a:rPr lang="en-US" sz="2400" dirty="0"/>
                        <a:t>1,000</a:t>
                      </a:r>
                    </a:p>
                  </a:txBody>
                  <a:tcPr marR="457200"/>
                </a:tc>
                <a:extLst>
                  <a:ext uri="{0D108BD9-81ED-4DB2-BD59-A6C34878D82A}">
                    <a16:rowId xmlns:a16="http://schemas.microsoft.com/office/drawing/2014/main" val="10006"/>
                  </a:ext>
                </a:extLst>
              </a:tr>
              <a:tr h="370840">
                <a:tc gridSpan="2">
                  <a:txBody>
                    <a:bodyPr/>
                    <a:lstStyle/>
                    <a:p>
                      <a:r>
                        <a:rPr lang="en-US" sz="2400" dirty="0"/>
                        <a:t>Nonstrategic warheads</a:t>
                      </a:r>
                    </a:p>
                  </a:txBody>
                  <a:tcPr>
                    <a:lnB w="12700" cap="flat" cmpd="sng" algn="ctr">
                      <a:solidFill>
                        <a:schemeClr val="tx1"/>
                      </a:solidFill>
                      <a:prstDash val="solid"/>
                      <a:round/>
                      <a:headEnd type="none" w="med" len="med"/>
                      <a:tailEnd type="none" w="med" len="med"/>
                    </a:lnB>
                  </a:tcPr>
                </a:tc>
                <a:tc hMerge="1">
                  <a:txBody>
                    <a:bodyPr/>
                    <a:lstStyle/>
                    <a:p>
                      <a:endParaRPr lang="en-US" sz="2400" dirty="0"/>
                    </a:p>
                  </a:txBody>
                  <a:tcPr>
                    <a:lnB w="12700" cap="flat" cmpd="sng" algn="ctr">
                      <a:solidFill>
                        <a:schemeClr val="tx1"/>
                      </a:solidFill>
                      <a:prstDash val="solid"/>
                      <a:round/>
                      <a:headEnd type="none" w="med" len="med"/>
                      <a:tailEnd type="none" w="med" len="med"/>
                    </a:lnB>
                  </a:tcPr>
                </a:tc>
                <a:tc>
                  <a:txBody>
                    <a:bodyPr/>
                    <a:lstStyle/>
                    <a:p>
                      <a:pPr algn="r"/>
                      <a:r>
                        <a:rPr lang="en-US" sz="2400" dirty="0"/>
                        <a:t>1,900</a:t>
                      </a:r>
                    </a:p>
                  </a:txBody>
                  <a:tcPr marR="45720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370840">
                <a:tc gridSpan="2">
                  <a:txBody>
                    <a:bodyPr/>
                    <a:lstStyle/>
                    <a:p>
                      <a:r>
                        <a:rPr lang="en-US" sz="2400" dirty="0"/>
                        <a:t>Total active stockpile</a:t>
                      </a:r>
                    </a:p>
                  </a:txBody>
                  <a:tcPr>
                    <a:lnT w="12700" cap="flat" cmpd="sng" algn="ctr">
                      <a:solidFill>
                        <a:schemeClr val="tx1"/>
                      </a:solidFill>
                      <a:prstDash val="solid"/>
                      <a:round/>
                      <a:headEnd type="none" w="med" len="med"/>
                      <a:tailEnd type="none" w="med" len="med"/>
                    </a:lnT>
                  </a:tcPr>
                </a:tc>
                <a:tc hMerge="1">
                  <a:txBody>
                    <a:bodyPr/>
                    <a:lstStyle/>
                    <a:p>
                      <a:endParaRPr lang="en-US" sz="2400" dirty="0"/>
                    </a:p>
                  </a:txBody>
                  <a:tcPr/>
                </a:tc>
                <a:tc>
                  <a:txBody>
                    <a:bodyPr/>
                    <a:lstStyle/>
                    <a:p>
                      <a:pPr algn="r"/>
                      <a:r>
                        <a:rPr lang="en-US" sz="2400" dirty="0"/>
                        <a:t>4,500</a:t>
                      </a:r>
                    </a:p>
                  </a:txBody>
                  <a:tcPr marR="45720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8"/>
                  </a:ext>
                </a:extLst>
              </a:tr>
              <a:tr h="370840">
                <a:tc gridSpan="2">
                  <a:txBody>
                    <a:bodyPr/>
                    <a:lstStyle/>
                    <a:p>
                      <a:r>
                        <a:rPr lang="en-US" sz="2400" dirty="0"/>
                        <a:t>Retired</a:t>
                      </a:r>
                      <a:r>
                        <a:rPr lang="en-US" sz="2400" baseline="0" dirty="0"/>
                        <a:t> and </a:t>
                      </a:r>
                      <a:r>
                        <a:rPr lang="en-US" sz="2400" dirty="0"/>
                        <a:t>awaiting dismantling</a:t>
                      </a:r>
                    </a:p>
                  </a:txBody>
                  <a:tcPr>
                    <a:lnB w="12700" cap="flat" cmpd="sng" algn="ctr">
                      <a:solidFill>
                        <a:schemeClr val="tx1"/>
                      </a:solidFill>
                      <a:prstDash val="solid"/>
                      <a:round/>
                      <a:headEnd type="none" w="med" len="med"/>
                      <a:tailEnd type="none" w="med" len="med"/>
                    </a:lnB>
                  </a:tcPr>
                </a:tc>
                <a:tc hMerge="1">
                  <a:txBody>
                    <a:bodyPr/>
                    <a:lstStyle/>
                    <a:p>
                      <a:endParaRPr lang="en-US" sz="2400" dirty="0"/>
                    </a:p>
                  </a:txBody>
                  <a:tcPr/>
                </a:tc>
                <a:tc>
                  <a:txBody>
                    <a:bodyPr/>
                    <a:lstStyle/>
                    <a:p>
                      <a:pPr algn="r"/>
                      <a:r>
                        <a:rPr lang="en-US" sz="2400" dirty="0"/>
                        <a:t>1,500</a:t>
                      </a:r>
                    </a:p>
                  </a:txBody>
                  <a:tcPr marR="45720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518646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C5C92-5760-894B-A9CE-5DF18A2BDF04}"/>
              </a:ext>
            </a:extLst>
          </p:cNvPr>
          <p:cNvSpPr>
            <a:spLocks noGrp="1"/>
          </p:cNvSpPr>
          <p:nvPr>
            <p:ph type="title"/>
          </p:nvPr>
        </p:nvSpPr>
        <p:spPr>
          <a:xfrm>
            <a:off x="628650" y="204585"/>
            <a:ext cx="7886700" cy="544094"/>
          </a:xfrm>
        </p:spPr>
        <p:txBody>
          <a:bodyPr/>
          <a:lstStyle/>
          <a:p>
            <a:pPr algn="ctr"/>
            <a:r>
              <a:rPr lang="en-US" dirty="0"/>
              <a:t>Russia’s New Nuclear Weapons</a:t>
            </a:r>
          </a:p>
        </p:txBody>
      </p:sp>
      <p:pic>
        <p:nvPicPr>
          <p:cNvPr id="3" name="Picture 2">
            <a:extLst>
              <a:ext uri="{FF2B5EF4-FFF2-40B4-BE49-F238E27FC236}">
                <a16:creationId xmlns:a16="http://schemas.microsoft.com/office/drawing/2014/main" id="{89D9F557-8670-F347-875E-A8B3C99E3B68}"/>
              </a:ext>
            </a:extLst>
          </p:cNvPr>
          <p:cNvPicPr>
            <a:picLocks noChangeAspect="1"/>
          </p:cNvPicPr>
          <p:nvPr/>
        </p:nvPicPr>
        <p:blipFill>
          <a:blip r:embed="rId2"/>
          <a:stretch>
            <a:fillRect/>
          </a:stretch>
        </p:blipFill>
        <p:spPr>
          <a:xfrm>
            <a:off x="741607" y="957355"/>
            <a:ext cx="3651273" cy="2160394"/>
          </a:xfrm>
          <a:prstGeom prst="rect">
            <a:avLst/>
          </a:prstGeom>
        </p:spPr>
      </p:pic>
      <p:pic>
        <p:nvPicPr>
          <p:cNvPr id="4" name="Picture 3">
            <a:extLst>
              <a:ext uri="{FF2B5EF4-FFF2-40B4-BE49-F238E27FC236}">
                <a16:creationId xmlns:a16="http://schemas.microsoft.com/office/drawing/2014/main" id="{897A9978-6C48-3A47-9034-06F447DEF077}"/>
              </a:ext>
            </a:extLst>
          </p:cNvPr>
          <p:cNvPicPr>
            <a:picLocks noChangeAspect="1"/>
          </p:cNvPicPr>
          <p:nvPr/>
        </p:nvPicPr>
        <p:blipFill>
          <a:blip r:embed="rId3"/>
          <a:stretch>
            <a:fillRect/>
          </a:stretch>
        </p:blipFill>
        <p:spPr>
          <a:xfrm>
            <a:off x="4688302" y="913917"/>
            <a:ext cx="3898900" cy="2298700"/>
          </a:xfrm>
          <a:prstGeom prst="rect">
            <a:avLst/>
          </a:prstGeom>
        </p:spPr>
      </p:pic>
      <p:sp>
        <p:nvSpPr>
          <p:cNvPr id="5" name="TextBox 4">
            <a:extLst>
              <a:ext uri="{FF2B5EF4-FFF2-40B4-BE49-F238E27FC236}">
                <a16:creationId xmlns:a16="http://schemas.microsoft.com/office/drawing/2014/main" id="{58401FFC-F52C-1C43-87E3-BF275518002A}"/>
              </a:ext>
            </a:extLst>
          </p:cNvPr>
          <p:cNvSpPr txBox="1"/>
          <p:nvPr/>
        </p:nvSpPr>
        <p:spPr>
          <a:xfrm>
            <a:off x="855749" y="1103883"/>
            <a:ext cx="992459" cy="707886"/>
          </a:xfrm>
          <a:prstGeom prst="rect">
            <a:avLst/>
          </a:prstGeom>
          <a:noFill/>
        </p:spPr>
        <p:txBody>
          <a:bodyPr wrap="square" rtlCol="0">
            <a:spAutoFit/>
          </a:bodyPr>
          <a:lstStyle/>
          <a:p>
            <a:r>
              <a:rPr lang="en-US" sz="2000" dirty="0" err="1"/>
              <a:t>Sarmat</a:t>
            </a:r>
            <a:r>
              <a:rPr lang="en-US" sz="2000" dirty="0"/>
              <a:t> ICBM</a:t>
            </a:r>
          </a:p>
        </p:txBody>
      </p:sp>
      <p:sp>
        <p:nvSpPr>
          <p:cNvPr id="6" name="TextBox 5">
            <a:extLst>
              <a:ext uri="{FF2B5EF4-FFF2-40B4-BE49-F238E27FC236}">
                <a16:creationId xmlns:a16="http://schemas.microsoft.com/office/drawing/2014/main" id="{ED6176CD-20F1-D846-9765-3AEC036040E2}"/>
              </a:ext>
            </a:extLst>
          </p:cNvPr>
          <p:cNvSpPr txBox="1"/>
          <p:nvPr/>
        </p:nvSpPr>
        <p:spPr>
          <a:xfrm>
            <a:off x="4843608" y="2631023"/>
            <a:ext cx="3983175" cy="400110"/>
          </a:xfrm>
          <a:prstGeom prst="rect">
            <a:avLst/>
          </a:prstGeom>
          <a:noFill/>
        </p:spPr>
        <p:txBody>
          <a:bodyPr wrap="square" rtlCol="0">
            <a:spAutoFit/>
          </a:bodyPr>
          <a:lstStyle/>
          <a:p>
            <a:r>
              <a:rPr lang="en-US" sz="2000" dirty="0" err="1"/>
              <a:t>Avangard</a:t>
            </a:r>
            <a:r>
              <a:rPr lang="en-US" sz="2000" dirty="0"/>
              <a:t> hypersonic glide vehicle</a:t>
            </a:r>
          </a:p>
        </p:txBody>
      </p:sp>
      <p:pic>
        <p:nvPicPr>
          <p:cNvPr id="7" name="Picture 6">
            <a:extLst>
              <a:ext uri="{FF2B5EF4-FFF2-40B4-BE49-F238E27FC236}">
                <a16:creationId xmlns:a16="http://schemas.microsoft.com/office/drawing/2014/main" id="{45CF6839-6886-CC46-8733-9F9F99580FBE}"/>
              </a:ext>
            </a:extLst>
          </p:cNvPr>
          <p:cNvPicPr>
            <a:picLocks noChangeAspect="1"/>
          </p:cNvPicPr>
          <p:nvPr/>
        </p:nvPicPr>
        <p:blipFill>
          <a:blip r:embed="rId4"/>
          <a:stretch>
            <a:fillRect/>
          </a:stretch>
        </p:blipFill>
        <p:spPr>
          <a:xfrm>
            <a:off x="6980" y="3061294"/>
            <a:ext cx="9144000" cy="1852072"/>
          </a:xfrm>
          <a:prstGeom prst="rect">
            <a:avLst/>
          </a:prstGeom>
        </p:spPr>
      </p:pic>
      <p:pic>
        <p:nvPicPr>
          <p:cNvPr id="9" name="Picture 8">
            <a:extLst>
              <a:ext uri="{FF2B5EF4-FFF2-40B4-BE49-F238E27FC236}">
                <a16:creationId xmlns:a16="http://schemas.microsoft.com/office/drawing/2014/main" id="{70849A41-4933-744A-B812-D94055D95CA6}"/>
              </a:ext>
            </a:extLst>
          </p:cNvPr>
          <p:cNvPicPr>
            <a:picLocks noChangeAspect="1"/>
          </p:cNvPicPr>
          <p:nvPr/>
        </p:nvPicPr>
        <p:blipFill rotWithShape="1">
          <a:blip r:embed="rId5"/>
          <a:srcRect t="58241"/>
          <a:stretch/>
        </p:blipFill>
        <p:spPr>
          <a:xfrm>
            <a:off x="557430" y="4943491"/>
            <a:ext cx="7810500" cy="1914509"/>
          </a:xfrm>
          <a:prstGeom prst="rect">
            <a:avLst/>
          </a:prstGeom>
        </p:spPr>
      </p:pic>
      <p:sp>
        <p:nvSpPr>
          <p:cNvPr id="10" name="TextBox 9">
            <a:extLst>
              <a:ext uri="{FF2B5EF4-FFF2-40B4-BE49-F238E27FC236}">
                <a16:creationId xmlns:a16="http://schemas.microsoft.com/office/drawing/2014/main" id="{77CCEF61-3FFB-944D-BAFD-296FB597D9DB}"/>
              </a:ext>
            </a:extLst>
          </p:cNvPr>
          <p:cNvSpPr txBox="1"/>
          <p:nvPr/>
        </p:nvSpPr>
        <p:spPr>
          <a:xfrm>
            <a:off x="645455" y="5046231"/>
            <a:ext cx="3983175" cy="707886"/>
          </a:xfrm>
          <a:prstGeom prst="rect">
            <a:avLst/>
          </a:prstGeom>
          <a:noFill/>
        </p:spPr>
        <p:txBody>
          <a:bodyPr wrap="square" rtlCol="0">
            <a:spAutoFit/>
          </a:bodyPr>
          <a:lstStyle/>
          <a:p>
            <a:r>
              <a:rPr lang="en-US" sz="2000" dirty="0" err="1">
                <a:solidFill>
                  <a:schemeClr val="bg1"/>
                </a:solidFill>
              </a:rPr>
              <a:t>Burevestnik</a:t>
            </a:r>
            <a:r>
              <a:rPr lang="en-US" sz="2000" dirty="0">
                <a:solidFill>
                  <a:schemeClr val="bg1"/>
                </a:solidFill>
              </a:rPr>
              <a:t> Nuclear-powered Cruise Missile</a:t>
            </a:r>
          </a:p>
        </p:txBody>
      </p:sp>
      <p:sp>
        <p:nvSpPr>
          <p:cNvPr id="11" name="Rectangle 10">
            <a:extLst>
              <a:ext uri="{FF2B5EF4-FFF2-40B4-BE49-F238E27FC236}">
                <a16:creationId xmlns:a16="http://schemas.microsoft.com/office/drawing/2014/main" id="{990CD06C-F1CB-E549-9BF3-90A02EF8041D}"/>
              </a:ext>
            </a:extLst>
          </p:cNvPr>
          <p:cNvSpPr/>
          <p:nvPr/>
        </p:nvSpPr>
        <p:spPr>
          <a:xfrm>
            <a:off x="7538565" y="3117749"/>
            <a:ext cx="1528653" cy="442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F5A927F-1C8F-C842-9418-BA3603AB4DCE}"/>
              </a:ext>
            </a:extLst>
          </p:cNvPr>
          <p:cNvSpPr/>
          <p:nvPr/>
        </p:nvSpPr>
        <p:spPr>
          <a:xfrm>
            <a:off x="1848208" y="4620861"/>
            <a:ext cx="4461850" cy="2925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23224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FC9D8AC-04BD-3947-AF70-4EEEDB6AAAFC}"/>
              </a:ext>
            </a:extLst>
          </p:cNvPr>
          <p:cNvPicPr>
            <a:picLocks noChangeAspect="1"/>
          </p:cNvPicPr>
          <p:nvPr/>
        </p:nvPicPr>
        <p:blipFill>
          <a:blip r:embed="rId2"/>
          <a:stretch>
            <a:fillRect/>
          </a:stretch>
        </p:blipFill>
        <p:spPr>
          <a:xfrm>
            <a:off x="0" y="0"/>
            <a:ext cx="7815072" cy="4489015"/>
          </a:xfrm>
          <a:prstGeom prst="rect">
            <a:avLst/>
          </a:prstGeom>
        </p:spPr>
      </p:pic>
      <p:pic>
        <p:nvPicPr>
          <p:cNvPr id="5" name="Picture 4">
            <a:extLst>
              <a:ext uri="{FF2B5EF4-FFF2-40B4-BE49-F238E27FC236}">
                <a16:creationId xmlns:a16="http://schemas.microsoft.com/office/drawing/2014/main" id="{60B537B3-546F-9F46-A3BC-D22C61E17B0C}"/>
              </a:ext>
            </a:extLst>
          </p:cNvPr>
          <p:cNvPicPr>
            <a:picLocks noChangeAspect="1"/>
          </p:cNvPicPr>
          <p:nvPr/>
        </p:nvPicPr>
        <p:blipFill>
          <a:blip r:embed="rId2"/>
          <a:stretch>
            <a:fillRect/>
          </a:stretch>
        </p:blipFill>
        <p:spPr>
          <a:xfrm>
            <a:off x="3956" y="17225"/>
            <a:ext cx="7815072" cy="4489015"/>
          </a:xfrm>
          <a:prstGeom prst="rect">
            <a:avLst/>
          </a:prstGeom>
        </p:spPr>
      </p:pic>
      <p:sp>
        <p:nvSpPr>
          <p:cNvPr id="6" name="Rectangle 5">
            <a:extLst>
              <a:ext uri="{FF2B5EF4-FFF2-40B4-BE49-F238E27FC236}">
                <a16:creationId xmlns:a16="http://schemas.microsoft.com/office/drawing/2014/main" id="{BC96888F-3ED8-2F4C-9A76-531CD8C89300}"/>
              </a:ext>
            </a:extLst>
          </p:cNvPr>
          <p:cNvSpPr/>
          <p:nvPr/>
        </p:nvSpPr>
        <p:spPr>
          <a:xfrm>
            <a:off x="5877172" y="862082"/>
            <a:ext cx="1920240" cy="36472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hina's nuclear arsenal to triple by 2035? Country to expand nuclear  warheads to 1500 | WION - YouTube">
            <a:extLst>
              <a:ext uri="{FF2B5EF4-FFF2-40B4-BE49-F238E27FC236}">
                <a16:creationId xmlns:a16="http://schemas.microsoft.com/office/drawing/2014/main" id="{F65F5127-44E6-E3B3-90C0-1383F16BA15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952" b="12861"/>
          <a:stretch/>
        </p:blipFill>
        <p:spPr bwMode="auto">
          <a:xfrm>
            <a:off x="3721100" y="3885539"/>
            <a:ext cx="5440172" cy="298610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315943E-C4AE-322B-D618-5A10A519B310}"/>
              </a:ext>
            </a:extLst>
          </p:cNvPr>
          <p:cNvSpPr txBox="1"/>
          <p:nvPr/>
        </p:nvSpPr>
        <p:spPr>
          <a:xfrm>
            <a:off x="3968750" y="-68025"/>
            <a:ext cx="1206500" cy="954107"/>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X</a:t>
            </a:r>
          </a:p>
          <a:p>
            <a:r>
              <a:rPr lang="en-US" sz="28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300</a:t>
            </a:r>
          </a:p>
        </p:txBody>
      </p:sp>
    </p:spTree>
    <p:extLst>
      <p:ext uri="{BB962C8B-B14F-4D97-AF65-F5344CB8AC3E}">
        <p14:creationId xmlns:p14="http://schemas.microsoft.com/office/powerpoint/2010/main" val="21365933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3" y="299812"/>
            <a:ext cx="8806543" cy="549275"/>
          </a:xfrm>
        </p:spPr>
        <p:txBody>
          <a:bodyPr>
            <a:normAutofit/>
          </a:bodyPr>
          <a:lstStyle/>
          <a:p>
            <a:r>
              <a:rPr lang="en-US" sz="3200" dirty="0">
                <a:latin typeface="+mn-lt"/>
              </a:rPr>
              <a:t>Deterrence through Assured Destruction</a:t>
            </a:r>
          </a:p>
        </p:txBody>
      </p:sp>
      <p:sp>
        <p:nvSpPr>
          <p:cNvPr id="4" name="Content Placeholder 3"/>
          <p:cNvSpPr>
            <a:spLocks noGrp="1"/>
          </p:cNvSpPr>
          <p:nvPr>
            <p:ph idx="1"/>
          </p:nvPr>
        </p:nvSpPr>
        <p:spPr>
          <a:xfrm>
            <a:off x="653763" y="1167666"/>
            <a:ext cx="7842237" cy="5690333"/>
          </a:xfrm>
        </p:spPr>
        <p:txBody>
          <a:bodyPr>
            <a:normAutofit/>
          </a:bodyPr>
          <a:lstStyle/>
          <a:p>
            <a:pPr marL="0" indent="0">
              <a:buNone/>
            </a:pPr>
            <a:r>
              <a:rPr lang="en-US" dirty="0">
                <a:latin typeface="+mj-lt"/>
              </a:rPr>
              <a:t>Because nuclear weapons are so destructive, effective defense is impossible</a:t>
            </a:r>
          </a:p>
          <a:p>
            <a:r>
              <a:rPr lang="en-US" dirty="0">
                <a:latin typeface="+mj-lt"/>
              </a:rPr>
              <a:t>US, Russia, and China can be destroyed by fewer than 100 nuclear detonations</a:t>
            </a:r>
          </a:p>
          <a:p>
            <a:r>
              <a:rPr lang="en-US" dirty="0">
                <a:latin typeface="+mj-lt"/>
              </a:rPr>
              <a:t>Weapons are deployed on submarines, mobile missiles, and aircraft designed to survive an attack and penetrate missile and air defenses</a:t>
            </a:r>
          </a:p>
          <a:p>
            <a:r>
              <a:rPr lang="en-US" dirty="0">
                <a:latin typeface="+mj-lt"/>
              </a:rPr>
              <a:t>Because countries cannot prevent a devastating nuclear attack, they deter attack by maintaining a capability to deliver devastating nuclear retaliation</a:t>
            </a:r>
          </a:p>
          <a:p>
            <a:r>
              <a:rPr lang="en-US" dirty="0">
                <a:latin typeface="+mj-lt"/>
              </a:rPr>
              <a:t>When adversaries both have assured retaliatory capability, a state of “mutual assured destruction” exists</a:t>
            </a:r>
          </a:p>
          <a:p>
            <a:r>
              <a:rPr lang="en-US" dirty="0">
                <a:latin typeface="+mj-lt"/>
              </a:rPr>
              <a:t>Because no political or military goal is worth destruction, avoid conflicts that could lead to nuclear war</a:t>
            </a:r>
          </a:p>
        </p:txBody>
      </p:sp>
    </p:spTree>
    <p:extLst>
      <p:ext uri="{BB962C8B-B14F-4D97-AF65-F5344CB8AC3E}">
        <p14:creationId xmlns:p14="http://schemas.microsoft.com/office/powerpoint/2010/main" val="9000252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3" y="299812"/>
            <a:ext cx="8806543" cy="549275"/>
          </a:xfrm>
        </p:spPr>
        <p:txBody>
          <a:bodyPr>
            <a:normAutofit/>
          </a:bodyPr>
          <a:lstStyle/>
          <a:p>
            <a:r>
              <a:rPr lang="en-US" sz="3200" dirty="0">
                <a:latin typeface="+mn-lt"/>
              </a:rPr>
              <a:t>Deterrence Failure and Other Risks</a:t>
            </a:r>
          </a:p>
        </p:txBody>
      </p:sp>
      <p:sp>
        <p:nvSpPr>
          <p:cNvPr id="4" name="Content Placeholder 3"/>
          <p:cNvSpPr>
            <a:spLocks noGrp="1"/>
          </p:cNvSpPr>
          <p:nvPr>
            <p:ph idx="1"/>
          </p:nvPr>
        </p:nvSpPr>
        <p:spPr>
          <a:xfrm>
            <a:off x="653763" y="1167667"/>
            <a:ext cx="7842237" cy="4839434"/>
          </a:xfrm>
        </p:spPr>
        <p:txBody>
          <a:bodyPr>
            <a:normAutofit/>
          </a:bodyPr>
          <a:lstStyle/>
          <a:p>
            <a:r>
              <a:rPr lang="en-US" dirty="0">
                <a:latin typeface="+mj-lt"/>
              </a:rPr>
              <a:t>Conflicts that escalates to nuclear use</a:t>
            </a:r>
          </a:p>
          <a:p>
            <a:pPr lvl="1"/>
            <a:r>
              <a:rPr lang="en-US" dirty="0">
                <a:latin typeface="+mj-lt"/>
              </a:rPr>
              <a:t>Russia v. NATO</a:t>
            </a:r>
            <a:r>
              <a:rPr lang="en-US" dirty="0">
                <a:solidFill>
                  <a:schemeClr val="bg1">
                    <a:lumMod val="75000"/>
                  </a:schemeClr>
                </a:solidFill>
                <a:latin typeface="+mj-lt"/>
              </a:rPr>
              <a:t>;  China v. Taiwan or Japan; North Korea v.  South Korea or Japan; India v. Pakistan; Israel</a:t>
            </a:r>
          </a:p>
          <a:p>
            <a:pPr lvl="1"/>
            <a:r>
              <a:rPr lang="en-US" dirty="0">
                <a:solidFill>
                  <a:schemeClr val="bg1">
                    <a:lumMod val="75000"/>
                  </a:schemeClr>
                </a:solidFill>
                <a:latin typeface="+mj-lt"/>
              </a:rPr>
              <a:t>Use of nuclear weapons to forestall conventional defeat</a:t>
            </a:r>
          </a:p>
          <a:p>
            <a:pPr>
              <a:spcBef>
                <a:spcPts val="1350"/>
              </a:spcBef>
            </a:pPr>
            <a:r>
              <a:rPr lang="en-US" dirty="0">
                <a:solidFill>
                  <a:schemeClr val="bg1">
                    <a:lumMod val="75000"/>
                  </a:schemeClr>
                </a:solidFill>
                <a:latin typeface="+mj-lt"/>
              </a:rPr>
              <a:t>Accidental, inadvertent, mistaken, or unauthorized use</a:t>
            </a:r>
          </a:p>
          <a:p>
            <a:pPr lvl="1"/>
            <a:r>
              <a:rPr lang="en-US" dirty="0">
                <a:solidFill>
                  <a:schemeClr val="bg1">
                    <a:lumMod val="75000"/>
                  </a:schemeClr>
                </a:solidFill>
                <a:latin typeface="+mj-lt"/>
              </a:rPr>
              <a:t>Accidental detonation; false warning; rogue officer</a:t>
            </a:r>
          </a:p>
          <a:p>
            <a:pPr>
              <a:spcBef>
                <a:spcPts val="1350"/>
              </a:spcBef>
            </a:pPr>
            <a:r>
              <a:rPr lang="en-US" dirty="0">
                <a:solidFill>
                  <a:schemeClr val="bg1">
                    <a:lumMod val="75000"/>
                  </a:schemeClr>
                </a:solidFill>
                <a:latin typeface="+mj-lt"/>
              </a:rPr>
              <a:t>Nuclear terrorism using stolen weapons or materials</a:t>
            </a:r>
          </a:p>
          <a:p>
            <a:pPr>
              <a:spcBef>
                <a:spcPts val="1350"/>
              </a:spcBef>
            </a:pPr>
            <a:r>
              <a:rPr lang="en-US" dirty="0">
                <a:solidFill>
                  <a:schemeClr val="bg1">
                    <a:lumMod val="75000"/>
                  </a:schemeClr>
                </a:solidFill>
                <a:latin typeface="+mj-lt"/>
              </a:rPr>
              <a:t>Spread of nuclear weapons to additional states (Iran, Saudi Arabia, South Korea, Japan)</a:t>
            </a:r>
          </a:p>
          <a:p>
            <a:pPr>
              <a:spcBef>
                <a:spcPts val="1350"/>
              </a:spcBef>
            </a:pPr>
            <a:r>
              <a:rPr lang="en-US" dirty="0">
                <a:solidFill>
                  <a:schemeClr val="bg1">
                    <a:lumMod val="75000"/>
                  </a:schemeClr>
                </a:solidFill>
                <a:latin typeface="+mj-lt"/>
              </a:rPr>
              <a:t>Nuclear arms races that result in unnecessary expenditures</a:t>
            </a:r>
            <a:endParaRPr lang="en-US" dirty="0">
              <a:solidFill>
                <a:schemeClr val="bg1">
                  <a:lumMod val="75000"/>
                </a:schemeClr>
              </a:solidFill>
              <a:latin typeface="+mn-lt"/>
            </a:endParaRPr>
          </a:p>
        </p:txBody>
      </p:sp>
    </p:spTree>
    <p:extLst>
      <p:ext uri="{BB962C8B-B14F-4D97-AF65-F5344CB8AC3E}">
        <p14:creationId xmlns:p14="http://schemas.microsoft.com/office/powerpoint/2010/main" val="5919729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719C4F5-0EAC-8AD1-B33C-D79EFA58BDF3}"/>
              </a:ext>
            </a:extLst>
          </p:cNvPr>
          <p:cNvSpPr txBox="1"/>
          <p:nvPr/>
        </p:nvSpPr>
        <p:spPr>
          <a:xfrm>
            <a:off x="326572" y="1193277"/>
            <a:ext cx="8490857" cy="4401205"/>
          </a:xfrm>
          <a:prstGeom prst="rect">
            <a:avLst/>
          </a:prstGeom>
          <a:solidFill>
            <a:schemeClr val="bg1"/>
          </a:solidFill>
        </p:spPr>
        <p:txBody>
          <a:bodyPr wrap="square" rtlCol="0">
            <a:spAutoFit/>
          </a:bodyPr>
          <a:lstStyle/>
          <a:p>
            <a:r>
              <a:rPr lang="en-US" sz="2800" dirty="0"/>
              <a:t>“…attempting to return Russia to its 1991 borders will only lead to one outcome: to a global war with Western countries utilizing our entire strategic arsenal, in Kyiv, Berlin, London, and Washington, and all other beautiful historical sites, which have long been included in our nuclear triad's attack goals.”</a:t>
            </a:r>
          </a:p>
          <a:p>
            <a:endParaRPr lang="en-US" sz="2800" dirty="0"/>
          </a:p>
          <a:p>
            <a:pPr marL="1828800"/>
            <a:r>
              <a:rPr lang="en-US" sz="2800" dirty="0"/>
              <a:t>Dmitry Medvedev, 18 February 2024</a:t>
            </a:r>
          </a:p>
          <a:p>
            <a:pPr marL="1828800"/>
            <a:r>
              <a:rPr lang="en-US" sz="2800" dirty="0"/>
              <a:t>Deputy Chairman, Security Council</a:t>
            </a:r>
          </a:p>
          <a:p>
            <a:pPr marL="1828800"/>
            <a:r>
              <a:rPr lang="en-US" sz="2800" dirty="0"/>
              <a:t>Prime Minister, 2012-20; President, 2008-12</a:t>
            </a:r>
          </a:p>
        </p:txBody>
      </p:sp>
    </p:spTree>
    <p:extLst>
      <p:ext uri="{BB962C8B-B14F-4D97-AF65-F5344CB8AC3E}">
        <p14:creationId xmlns:p14="http://schemas.microsoft.com/office/powerpoint/2010/main" val="7558480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3" y="299812"/>
            <a:ext cx="8806543" cy="549275"/>
          </a:xfrm>
        </p:spPr>
        <p:txBody>
          <a:bodyPr>
            <a:normAutofit/>
          </a:bodyPr>
          <a:lstStyle/>
          <a:p>
            <a:r>
              <a:rPr lang="en-US" sz="3200" dirty="0">
                <a:latin typeface="+mn-lt"/>
              </a:rPr>
              <a:t>Deterrence Failure and Other Risks</a:t>
            </a:r>
          </a:p>
        </p:txBody>
      </p:sp>
      <p:sp>
        <p:nvSpPr>
          <p:cNvPr id="4" name="Content Placeholder 3"/>
          <p:cNvSpPr>
            <a:spLocks noGrp="1"/>
          </p:cNvSpPr>
          <p:nvPr>
            <p:ph idx="1"/>
          </p:nvPr>
        </p:nvSpPr>
        <p:spPr>
          <a:xfrm>
            <a:off x="653763" y="1167667"/>
            <a:ext cx="7842237" cy="4839434"/>
          </a:xfrm>
        </p:spPr>
        <p:txBody>
          <a:bodyPr>
            <a:normAutofit/>
          </a:bodyPr>
          <a:lstStyle/>
          <a:p>
            <a:r>
              <a:rPr lang="en-US" dirty="0">
                <a:latin typeface="+mj-lt"/>
              </a:rPr>
              <a:t>Conflicts that escalates to nuclear use</a:t>
            </a:r>
          </a:p>
          <a:p>
            <a:pPr lvl="1"/>
            <a:r>
              <a:rPr lang="en-US" dirty="0">
                <a:latin typeface="+mj-lt"/>
              </a:rPr>
              <a:t>Russia v. NATO;  China v. Taiwan or Japan; North Korea v.  South Korea or Japan; India v. Pakistan; Israel</a:t>
            </a:r>
          </a:p>
          <a:p>
            <a:pPr lvl="1"/>
            <a:r>
              <a:rPr lang="en-US" dirty="0">
                <a:latin typeface="+mj-lt"/>
              </a:rPr>
              <a:t>Use of nuclear weapons to forestall conventional defeat</a:t>
            </a:r>
          </a:p>
          <a:p>
            <a:pPr>
              <a:spcBef>
                <a:spcPts val="1350"/>
              </a:spcBef>
            </a:pPr>
            <a:r>
              <a:rPr lang="en-US" dirty="0">
                <a:latin typeface="+mj-lt"/>
              </a:rPr>
              <a:t>Accidental, inadvertent, mistaken, or unauthorized use</a:t>
            </a:r>
          </a:p>
          <a:p>
            <a:pPr lvl="1"/>
            <a:r>
              <a:rPr lang="en-US" dirty="0">
                <a:latin typeface="+mj-lt"/>
              </a:rPr>
              <a:t>Accidental detonation; false warning; rogue officer</a:t>
            </a:r>
          </a:p>
          <a:p>
            <a:pPr>
              <a:spcBef>
                <a:spcPts val="1350"/>
              </a:spcBef>
            </a:pPr>
            <a:r>
              <a:rPr lang="en-US" dirty="0">
                <a:latin typeface="+mj-lt"/>
              </a:rPr>
              <a:t>Nuclear terrorism using stolen weapons or materials</a:t>
            </a:r>
          </a:p>
          <a:p>
            <a:pPr>
              <a:spcBef>
                <a:spcPts val="1350"/>
              </a:spcBef>
            </a:pPr>
            <a:r>
              <a:rPr lang="en-US" dirty="0">
                <a:latin typeface="+mj-lt"/>
              </a:rPr>
              <a:t>Spread of nuclear weapons to additional states (Iran, Saudi Arabia, South Korea, Japan)</a:t>
            </a:r>
          </a:p>
          <a:p>
            <a:pPr>
              <a:spcBef>
                <a:spcPts val="1350"/>
              </a:spcBef>
            </a:pPr>
            <a:r>
              <a:rPr lang="en-US" dirty="0">
                <a:latin typeface="+mj-lt"/>
              </a:rPr>
              <a:t>Nuclear arms races that result in unnecessary expenditures</a:t>
            </a:r>
            <a:endParaRPr lang="en-US" dirty="0">
              <a:latin typeface="+mn-lt"/>
            </a:endParaRPr>
          </a:p>
        </p:txBody>
      </p:sp>
    </p:spTree>
    <p:extLst>
      <p:ext uri="{BB962C8B-B14F-4D97-AF65-F5344CB8AC3E}">
        <p14:creationId xmlns:p14="http://schemas.microsoft.com/office/powerpoint/2010/main" val="1776287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51BE70-1437-2EB2-518D-ED1C58C9AF15}"/>
              </a:ext>
            </a:extLst>
          </p:cNvPr>
          <p:cNvGrpSpPr/>
          <p:nvPr/>
        </p:nvGrpSpPr>
        <p:grpSpPr>
          <a:xfrm>
            <a:off x="0" y="961698"/>
            <a:ext cx="9144000" cy="5897158"/>
            <a:chOff x="0" y="1237544"/>
            <a:chExt cx="8844452" cy="5621311"/>
          </a:xfrm>
        </p:grpSpPr>
        <p:pic>
          <p:nvPicPr>
            <p:cNvPr id="6" name="Picture 5">
              <a:extLst>
                <a:ext uri="{FF2B5EF4-FFF2-40B4-BE49-F238E27FC236}">
                  <a16:creationId xmlns:a16="http://schemas.microsoft.com/office/drawing/2014/main" id="{7A0628D6-0B71-4C41-A223-69EC6D9A1AA0}"/>
                </a:ext>
              </a:extLst>
            </p:cNvPr>
            <p:cNvPicPr>
              <a:picLocks noChangeAspect="1"/>
            </p:cNvPicPr>
            <p:nvPr/>
          </p:nvPicPr>
          <p:blipFill rotWithShape="1">
            <a:blip r:embed="rId2"/>
            <a:srcRect r="50000"/>
            <a:stretch/>
          </p:blipFill>
          <p:spPr>
            <a:xfrm>
              <a:off x="0" y="1237544"/>
              <a:ext cx="4572000" cy="5621311"/>
            </a:xfrm>
            <a:prstGeom prst="rect">
              <a:avLst/>
            </a:prstGeom>
          </p:spPr>
        </p:pic>
        <p:pic>
          <p:nvPicPr>
            <p:cNvPr id="2" name="Picture 1">
              <a:extLst>
                <a:ext uri="{FF2B5EF4-FFF2-40B4-BE49-F238E27FC236}">
                  <a16:creationId xmlns:a16="http://schemas.microsoft.com/office/drawing/2014/main" id="{C41601FC-1DCB-DFC4-CC49-684F82EC6F5F}"/>
                </a:ext>
              </a:extLst>
            </p:cNvPr>
            <p:cNvPicPr>
              <a:picLocks noChangeAspect="1"/>
            </p:cNvPicPr>
            <p:nvPr/>
          </p:nvPicPr>
          <p:blipFill rotWithShape="1">
            <a:blip r:embed="rId2"/>
            <a:srcRect l="52931"/>
            <a:stretch/>
          </p:blipFill>
          <p:spPr>
            <a:xfrm>
              <a:off x="4540466" y="1237544"/>
              <a:ext cx="4303986" cy="5621311"/>
            </a:xfrm>
            <a:prstGeom prst="rect">
              <a:avLst/>
            </a:prstGeom>
          </p:spPr>
        </p:pic>
      </p:grpSp>
      <p:pic>
        <p:nvPicPr>
          <p:cNvPr id="8" name="Picture 7">
            <a:extLst>
              <a:ext uri="{FF2B5EF4-FFF2-40B4-BE49-F238E27FC236}">
                <a16:creationId xmlns:a16="http://schemas.microsoft.com/office/drawing/2014/main" id="{CCAB7024-92D0-511E-CF99-803248760D10}"/>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4000"/>
                    </a14:imgEffect>
                    <a14:imgEffect>
                      <a14:saturation sat="0"/>
                    </a14:imgEffect>
                  </a14:imgLayer>
                </a14:imgProps>
              </a:ext>
            </a:extLst>
          </a:blip>
          <a:srcRect l="4225" t="96798" r="85553" b="15"/>
          <a:stretch/>
        </p:blipFill>
        <p:spPr>
          <a:xfrm>
            <a:off x="258839" y="212863"/>
            <a:ext cx="5459306" cy="1061823"/>
          </a:xfrm>
          <a:prstGeom prst="rect">
            <a:avLst/>
          </a:prstGeom>
        </p:spPr>
      </p:pic>
    </p:spTree>
    <p:extLst>
      <p:ext uri="{BB962C8B-B14F-4D97-AF65-F5344CB8AC3E}">
        <p14:creationId xmlns:p14="http://schemas.microsoft.com/office/powerpoint/2010/main" val="6165474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3" y="299812"/>
            <a:ext cx="8806543" cy="549275"/>
          </a:xfrm>
        </p:spPr>
        <p:txBody>
          <a:bodyPr>
            <a:normAutofit/>
          </a:bodyPr>
          <a:lstStyle/>
          <a:p>
            <a:r>
              <a:rPr lang="en-US" sz="3200" dirty="0">
                <a:latin typeface="+mn-lt"/>
              </a:rPr>
              <a:t>Challenges to the Global Nuclear Order</a:t>
            </a:r>
          </a:p>
        </p:txBody>
      </p:sp>
      <p:sp>
        <p:nvSpPr>
          <p:cNvPr id="4" name="Content Placeholder 3"/>
          <p:cNvSpPr>
            <a:spLocks noGrp="1"/>
          </p:cNvSpPr>
          <p:nvPr>
            <p:ph idx="1"/>
          </p:nvPr>
        </p:nvSpPr>
        <p:spPr>
          <a:xfrm>
            <a:off x="653763" y="1167666"/>
            <a:ext cx="7842237" cy="5690333"/>
          </a:xfrm>
        </p:spPr>
        <p:txBody>
          <a:bodyPr>
            <a:normAutofit/>
          </a:bodyPr>
          <a:lstStyle/>
          <a:p>
            <a:pPr marL="0" indent="0">
              <a:buNone/>
            </a:pPr>
            <a:r>
              <a:rPr lang="en-US" dirty="0">
                <a:latin typeface="+mj-lt"/>
              </a:rPr>
              <a:t>Stability that characterized post-Cold War period is ending</a:t>
            </a:r>
          </a:p>
          <a:p>
            <a:r>
              <a:rPr lang="en-US" dirty="0">
                <a:latin typeface="+mj-lt"/>
              </a:rPr>
              <a:t>Russia </a:t>
            </a:r>
          </a:p>
          <a:p>
            <a:pPr lvl="1"/>
            <a:r>
              <a:rPr lang="en-US" dirty="0">
                <a:latin typeface="+mj-lt"/>
              </a:rPr>
              <a:t>Invasion of Ukraine and nuclear threats</a:t>
            </a:r>
          </a:p>
          <a:p>
            <a:pPr lvl="1"/>
            <a:r>
              <a:rPr lang="en-US" dirty="0">
                <a:latin typeface="+mj-lt"/>
              </a:rPr>
              <a:t>Suspension of New START, refusal to discuss follow-on </a:t>
            </a:r>
          </a:p>
          <a:p>
            <a:pPr lvl="1"/>
            <a:r>
              <a:rPr lang="en-US" dirty="0">
                <a:latin typeface="+mj-lt"/>
              </a:rPr>
              <a:t>De-ratification of CTBT </a:t>
            </a:r>
          </a:p>
          <a:p>
            <a:pPr lvl="1"/>
            <a:r>
              <a:rPr lang="en-US" dirty="0">
                <a:latin typeface="+mj-lt"/>
              </a:rPr>
              <a:t>End of INF and Open Skies </a:t>
            </a:r>
          </a:p>
          <a:p>
            <a:pPr lvl="1"/>
            <a:r>
              <a:rPr lang="en-US" dirty="0">
                <a:latin typeface="+mj-lt"/>
              </a:rPr>
              <a:t>Development and deployment of new nuclear systems</a:t>
            </a:r>
          </a:p>
          <a:p>
            <a:r>
              <a:rPr lang="en-US" dirty="0">
                <a:latin typeface="+mj-lt"/>
              </a:rPr>
              <a:t>China</a:t>
            </a:r>
          </a:p>
          <a:p>
            <a:pPr lvl="1"/>
            <a:r>
              <a:rPr lang="en-US" dirty="0">
                <a:latin typeface="+mj-lt"/>
              </a:rPr>
              <a:t>large expansion of nuclear arsenal </a:t>
            </a:r>
          </a:p>
          <a:p>
            <a:pPr lvl="1"/>
            <a:r>
              <a:rPr lang="en-US" dirty="0">
                <a:latin typeface="+mj-lt"/>
              </a:rPr>
              <a:t>potential for conflict over Taiwan and South China Sea</a:t>
            </a:r>
          </a:p>
          <a:p>
            <a:r>
              <a:rPr lang="en-US" dirty="0">
                <a:latin typeface="+mj-lt"/>
              </a:rPr>
              <a:t>North Korea: continued development and testing of ICBMs</a:t>
            </a:r>
          </a:p>
          <a:p>
            <a:r>
              <a:rPr lang="en-US" dirty="0">
                <a:latin typeface="+mj-lt"/>
              </a:rPr>
              <a:t>Iran: continued production of HEU; failure to restore JCPOA</a:t>
            </a:r>
          </a:p>
          <a:p>
            <a:r>
              <a:rPr lang="en-US" dirty="0">
                <a:latin typeface="+mj-lt"/>
              </a:rPr>
              <a:t>Emerging technologies: hypersonic and autonomous weapons, space-based radar, AI/ML, quantum sensors</a:t>
            </a:r>
          </a:p>
        </p:txBody>
      </p:sp>
    </p:spTree>
    <p:extLst>
      <p:ext uri="{BB962C8B-B14F-4D97-AF65-F5344CB8AC3E}">
        <p14:creationId xmlns:p14="http://schemas.microsoft.com/office/powerpoint/2010/main" val="41233038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3" y="299812"/>
            <a:ext cx="8806543" cy="549275"/>
          </a:xfrm>
        </p:spPr>
        <p:txBody>
          <a:bodyPr>
            <a:normAutofit/>
          </a:bodyPr>
          <a:lstStyle/>
          <a:p>
            <a:r>
              <a:rPr lang="en-US" sz="3200" dirty="0">
                <a:latin typeface="+mn-lt"/>
              </a:rPr>
              <a:t>Congressional Commission on Strategic Posture</a:t>
            </a:r>
          </a:p>
        </p:txBody>
      </p:sp>
      <p:sp>
        <p:nvSpPr>
          <p:cNvPr id="4" name="Content Placeholder 3"/>
          <p:cNvSpPr>
            <a:spLocks noGrp="1"/>
          </p:cNvSpPr>
          <p:nvPr>
            <p:ph idx="1"/>
          </p:nvPr>
        </p:nvSpPr>
        <p:spPr>
          <a:xfrm>
            <a:off x="437863" y="1066066"/>
            <a:ext cx="8274337" cy="5690333"/>
          </a:xfrm>
        </p:spPr>
        <p:txBody>
          <a:bodyPr>
            <a:normAutofit/>
          </a:bodyPr>
          <a:lstStyle/>
          <a:p>
            <a:pPr marL="0" indent="0">
              <a:buNone/>
            </a:pPr>
            <a:r>
              <a:rPr lang="en-US" dirty="0">
                <a:latin typeface="+mj-lt"/>
              </a:rPr>
              <a:t>The following should be pursued with urgency:</a:t>
            </a:r>
          </a:p>
          <a:p>
            <a:pPr lvl="1">
              <a:spcBef>
                <a:spcPts val="975"/>
              </a:spcBef>
            </a:pPr>
            <a:r>
              <a:rPr lang="en-US" dirty="0">
                <a:latin typeface="+mj-lt"/>
              </a:rPr>
              <a:t>Upload warheads</a:t>
            </a:r>
          </a:p>
          <a:p>
            <a:pPr lvl="1">
              <a:spcBef>
                <a:spcPts val="975"/>
              </a:spcBef>
            </a:pPr>
            <a:r>
              <a:rPr lang="en-US" dirty="0">
                <a:latin typeface="+mj-lt"/>
              </a:rPr>
              <a:t>Deploy new ICBM in </a:t>
            </a:r>
            <a:r>
              <a:rPr lang="en-US" dirty="0" err="1">
                <a:latin typeface="+mj-lt"/>
              </a:rPr>
              <a:t>MIRVed</a:t>
            </a:r>
            <a:r>
              <a:rPr lang="en-US" dirty="0">
                <a:latin typeface="+mj-lt"/>
              </a:rPr>
              <a:t> or road-mobile configuration</a:t>
            </a:r>
          </a:p>
          <a:p>
            <a:pPr lvl="1">
              <a:spcBef>
                <a:spcPts val="975"/>
              </a:spcBef>
            </a:pPr>
            <a:r>
              <a:rPr lang="en-US" dirty="0">
                <a:latin typeface="+mj-lt"/>
              </a:rPr>
              <a:t>Increase number of new SSBNs and Trident missiles</a:t>
            </a:r>
          </a:p>
          <a:p>
            <a:pPr lvl="1">
              <a:spcBef>
                <a:spcPts val="975"/>
              </a:spcBef>
            </a:pPr>
            <a:r>
              <a:rPr lang="en-US" dirty="0">
                <a:latin typeface="+mj-lt"/>
              </a:rPr>
              <a:t>Increase number of new cruise missiles on bombers</a:t>
            </a:r>
          </a:p>
          <a:p>
            <a:pPr lvl="1">
              <a:spcBef>
                <a:spcPts val="975"/>
              </a:spcBef>
            </a:pPr>
            <a:r>
              <a:rPr lang="en-US" dirty="0">
                <a:latin typeface="+mj-lt"/>
              </a:rPr>
              <a:t>Increase number of new bombers</a:t>
            </a:r>
          </a:p>
          <a:p>
            <a:pPr lvl="1">
              <a:spcBef>
                <a:spcPts val="975"/>
              </a:spcBef>
            </a:pPr>
            <a:r>
              <a:rPr lang="en-US" dirty="0">
                <a:latin typeface="+mj-lt"/>
              </a:rPr>
              <a:t>Plan for bombers to be on continuous alert</a:t>
            </a:r>
          </a:p>
          <a:p>
            <a:pPr lvl="1">
              <a:spcBef>
                <a:spcPts val="975"/>
              </a:spcBef>
            </a:pPr>
            <a:r>
              <a:rPr lang="en-US" dirty="0">
                <a:latin typeface="+mj-lt"/>
              </a:rPr>
              <a:t>Develop and deploy additional theater nuclear weapon systems</a:t>
            </a:r>
          </a:p>
          <a:p>
            <a:pPr lvl="1">
              <a:spcBef>
                <a:spcPts val="975"/>
              </a:spcBef>
            </a:pPr>
            <a:r>
              <a:rPr lang="en-US" dirty="0">
                <a:latin typeface="+mj-lt"/>
              </a:rPr>
              <a:t>Increase production capacity for nuclear weapons and delivery systems</a:t>
            </a:r>
          </a:p>
          <a:p>
            <a:pPr lvl="1">
              <a:spcBef>
                <a:spcPts val="975"/>
              </a:spcBef>
            </a:pPr>
            <a:r>
              <a:rPr lang="en-US" dirty="0">
                <a:latin typeface="+mj-lt"/>
              </a:rPr>
              <a:t>Develop and deploy homeland missile and air defenses “that can deter and defeat coercive attacks by Russia and China.”</a:t>
            </a:r>
          </a:p>
        </p:txBody>
      </p:sp>
    </p:spTree>
    <p:extLst>
      <p:ext uri="{BB962C8B-B14F-4D97-AF65-F5344CB8AC3E}">
        <p14:creationId xmlns:p14="http://schemas.microsoft.com/office/powerpoint/2010/main" val="7862743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D3B28-AC49-90A6-717B-80AD1A513BE2}"/>
              </a:ext>
            </a:extLst>
          </p:cNvPr>
          <p:cNvSpPr>
            <a:spLocks noGrp="1"/>
          </p:cNvSpPr>
          <p:nvPr>
            <p:ph type="title"/>
          </p:nvPr>
        </p:nvSpPr>
        <p:spPr>
          <a:xfrm>
            <a:off x="628650" y="433002"/>
            <a:ext cx="7886700" cy="561044"/>
          </a:xfrm>
        </p:spPr>
        <p:txBody>
          <a:bodyPr>
            <a:normAutofit/>
          </a:bodyPr>
          <a:lstStyle/>
          <a:p>
            <a:pPr algn="ctr"/>
            <a:r>
              <a:rPr lang="en-US" sz="3000" dirty="0">
                <a:latin typeface="+mn-lt"/>
              </a:rPr>
              <a:t>Emerging Technologies and Strategic Stability</a:t>
            </a:r>
          </a:p>
        </p:txBody>
      </p:sp>
      <p:sp>
        <p:nvSpPr>
          <p:cNvPr id="3" name="Content Placeholder 2">
            <a:extLst>
              <a:ext uri="{FF2B5EF4-FFF2-40B4-BE49-F238E27FC236}">
                <a16:creationId xmlns:a16="http://schemas.microsoft.com/office/drawing/2014/main" id="{F1B1914B-C35A-3CD3-329B-51BA54FF6438}"/>
              </a:ext>
            </a:extLst>
          </p:cNvPr>
          <p:cNvSpPr>
            <a:spLocks noGrp="1"/>
          </p:cNvSpPr>
          <p:nvPr>
            <p:ph idx="1"/>
          </p:nvPr>
        </p:nvSpPr>
        <p:spPr>
          <a:xfrm>
            <a:off x="437197" y="1272726"/>
            <a:ext cx="8269605" cy="5152272"/>
          </a:xfrm>
        </p:spPr>
        <p:txBody>
          <a:bodyPr>
            <a:noAutofit/>
          </a:bodyPr>
          <a:lstStyle/>
          <a:p>
            <a:pPr marL="0" indent="0">
              <a:buNone/>
            </a:pPr>
            <a:r>
              <a:rPr lang="en-US" sz="2200" dirty="0">
                <a:latin typeface="+mn-lt"/>
              </a:rPr>
              <a:t>“A wide range of new or fast-evolving technologies and applications are creating new challenges for strategic stability.”    </a:t>
            </a:r>
          </a:p>
          <a:p>
            <a:pPr marL="0" indent="0" algn="r">
              <a:spcBef>
                <a:spcPts val="0"/>
              </a:spcBef>
              <a:buNone/>
            </a:pPr>
            <a:r>
              <a:rPr lang="en-US" sz="2200" dirty="0">
                <a:latin typeface="+mn-lt"/>
              </a:rPr>
              <a:t>—2022 National Defense Strategy</a:t>
            </a:r>
          </a:p>
          <a:p>
            <a:pPr marL="0" indent="0">
              <a:spcBef>
                <a:spcPts val="1650"/>
              </a:spcBef>
              <a:buNone/>
            </a:pPr>
            <a:r>
              <a:rPr lang="en-US" sz="2200" dirty="0">
                <a:latin typeface="+mn-lt"/>
              </a:rPr>
              <a:t>“Emerging and disruptive technologies spell an uncertain future for second-strike retaliatory forces. New sensors and big data may render mobile missiles and submarines vulnerable to detection.”    </a:t>
            </a:r>
          </a:p>
          <a:p>
            <a:pPr marL="0" indent="0" algn="r">
              <a:spcBef>
                <a:spcPts val="0"/>
              </a:spcBef>
              <a:buNone/>
            </a:pPr>
            <a:r>
              <a:rPr lang="en-US" sz="2200" dirty="0">
                <a:latin typeface="+mn-lt"/>
              </a:rPr>
              <a:t>—Rose </a:t>
            </a:r>
            <a:r>
              <a:rPr lang="en-US" sz="2200" dirty="0" err="1">
                <a:latin typeface="+mn-lt"/>
              </a:rPr>
              <a:t>Gottemoeller</a:t>
            </a:r>
            <a:endParaRPr lang="en-US" sz="2200" dirty="0">
              <a:latin typeface="+mn-lt"/>
            </a:endParaRPr>
          </a:p>
          <a:p>
            <a:pPr marL="0" indent="0">
              <a:spcBef>
                <a:spcPts val="2100"/>
              </a:spcBef>
              <a:buNone/>
            </a:pPr>
            <a:r>
              <a:rPr lang="en-US" sz="2200" dirty="0">
                <a:latin typeface="+mn-lt"/>
              </a:rPr>
              <a:t>“Changes in technology are eroding the foundation of nuclear deterrence. Rooted in the computer revolution, these advances are making nuclear forces far more vulnerable than before.”    </a:t>
            </a:r>
          </a:p>
          <a:p>
            <a:pPr marL="0" indent="0" algn="r">
              <a:spcBef>
                <a:spcPts val="0"/>
              </a:spcBef>
              <a:buNone/>
            </a:pPr>
            <a:r>
              <a:rPr lang="en-US" sz="2200" dirty="0">
                <a:latin typeface="+mn-lt"/>
              </a:rPr>
              <a:t>—Keir Lieber and Daryl Press</a:t>
            </a:r>
          </a:p>
          <a:p>
            <a:pPr marL="0" indent="0">
              <a:spcBef>
                <a:spcPts val="2100"/>
              </a:spcBef>
              <a:buNone/>
            </a:pPr>
            <a:r>
              <a:rPr lang="en-US" sz="2200" dirty="0">
                <a:latin typeface="+mn-lt"/>
              </a:rPr>
              <a:t>“New technology may upset nuclear strategic stability by calling into question the survivability of nuclear forces.”    </a:t>
            </a:r>
          </a:p>
          <a:p>
            <a:pPr marL="0" indent="0" algn="r">
              <a:spcBef>
                <a:spcPts val="0"/>
              </a:spcBef>
              <a:buNone/>
            </a:pPr>
            <a:r>
              <a:rPr lang="en-US" sz="2200" dirty="0">
                <a:latin typeface="+mn-lt"/>
              </a:rPr>
              <a:t>—Matthew </a:t>
            </a:r>
            <a:r>
              <a:rPr lang="en-US" sz="2200" dirty="0" err="1">
                <a:latin typeface="+mn-lt"/>
              </a:rPr>
              <a:t>Kroenig</a:t>
            </a:r>
            <a:endParaRPr lang="en-US" sz="2200" dirty="0">
              <a:latin typeface="+mn-lt"/>
            </a:endParaRPr>
          </a:p>
        </p:txBody>
      </p:sp>
    </p:spTree>
    <p:extLst>
      <p:ext uri="{BB962C8B-B14F-4D97-AF65-F5344CB8AC3E}">
        <p14:creationId xmlns:p14="http://schemas.microsoft.com/office/powerpoint/2010/main" val="31409090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766" y="195944"/>
            <a:ext cx="7886700" cy="751114"/>
          </a:xfrm>
        </p:spPr>
        <p:txBody>
          <a:bodyPr/>
          <a:lstStyle/>
          <a:p>
            <a:r>
              <a:rPr lang="en-US" dirty="0">
                <a:latin typeface="+mn-lt"/>
              </a:rPr>
              <a:t>What can physicists do?</a:t>
            </a:r>
          </a:p>
        </p:txBody>
      </p:sp>
      <p:sp>
        <p:nvSpPr>
          <p:cNvPr id="3" name="Content Placeholder 3">
            <a:extLst>
              <a:ext uri="{FF2B5EF4-FFF2-40B4-BE49-F238E27FC236}">
                <a16:creationId xmlns:a16="http://schemas.microsoft.com/office/drawing/2014/main" id="{2C203127-C343-1162-D91F-0F3754B34D99}"/>
              </a:ext>
            </a:extLst>
          </p:cNvPr>
          <p:cNvSpPr>
            <a:spLocks noGrp="1"/>
          </p:cNvSpPr>
          <p:nvPr>
            <p:ph idx="1"/>
          </p:nvPr>
        </p:nvSpPr>
        <p:spPr>
          <a:xfrm>
            <a:off x="858487" y="1066067"/>
            <a:ext cx="7462553" cy="5151854"/>
          </a:xfrm>
        </p:spPr>
        <p:txBody>
          <a:bodyPr>
            <a:normAutofit/>
          </a:bodyPr>
          <a:lstStyle/>
          <a:p>
            <a:pPr marL="0" indent="0">
              <a:buNone/>
            </a:pPr>
            <a:r>
              <a:rPr lang="en-US" dirty="0">
                <a:latin typeface="+mj-lt"/>
              </a:rPr>
              <a:t>Evaluate the impacts of emerging technologies:</a:t>
            </a:r>
          </a:p>
          <a:p>
            <a:pPr>
              <a:spcBef>
                <a:spcPts val="1350"/>
              </a:spcBef>
            </a:pPr>
            <a:r>
              <a:rPr lang="en-US" dirty="0">
                <a:latin typeface="+mj-lt"/>
              </a:rPr>
              <a:t>Missile/air defense and countermeasures</a:t>
            </a:r>
          </a:p>
          <a:p>
            <a:pPr>
              <a:spcBef>
                <a:spcPts val="1350"/>
              </a:spcBef>
            </a:pPr>
            <a:r>
              <a:rPr lang="en-US" dirty="0">
                <a:latin typeface="+mj-lt"/>
              </a:rPr>
              <a:t>Directed energy weapons </a:t>
            </a:r>
          </a:p>
          <a:p>
            <a:pPr>
              <a:spcBef>
                <a:spcPts val="1350"/>
              </a:spcBef>
            </a:pPr>
            <a:r>
              <a:rPr lang="en-US" dirty="0">
                <a:latin typeface="+mj-lt"/>
              </a:rPr>
              <a:t>Large constellations of small satellites in low-Earth orbit</a:t>
            </a:r>
          </a:p>
          <a:p>
            <a:pPr>
              <a:spcBef>
                <a:spcPts val="1350"/>
              </a:spcBef>
            </a:pPr>
            <a:r>
              <a:rPr lang="en-US" dirty="0">
                <a:latin typeface="+mj-lt"/>
              </a:rPr>
              <a:t>Space-based radar + AI/ML for tracking mobile missiles</a:t>
            </a:r>
          </a:p>
          <a:p>
            <a:pPr>
              <a:spcBef>
                <a:spcPts val="1350"/>
              </a:spcBef>
            </a:pPr>
            <a:r>
              <a:rPr lang="en-US" dirty="0">
                <a:latin typeface="+mj-lt"/>
              </a:rPr>
              <a:t>Hypersonic weapons</a:t>
            </a:r>
          </a:p>
          <a:p>
            <a:pPr>
              <a:spcBef>
                <a:spcPts val="1350"/>
              </a:spcBef>
            </a:pPr>
            <a:r>
              <a:rPr lang="en-US" dirty="0">
                <a:latin typeface="+mj-lt"/>
              </a:rPr>
              <a:t>Autonomous air, sea, and land vehicles </a:t>
            </a:r>
          </a:p>
          <a:p>
            <a:pPr>
              <a:spcBef>
                <a:spcPts val="1350"/>
              </a:spcBef>
            </a:pPr>
            <a:r>
              <a:rPr lang="en-US" dirty="0">
                <a:latin typeface="+mj-lt"/>
              </a:rPr>
              <a:t>Quantum sensing for inertial guidance, sub detection</a:t>
            </a:r>
          </a:p>
        </p:txBody>
      </p:sp>
    </p:spTree>
    <p:extLst>
      <p:ext uri="{BB962C8B-B14F-4D97-AF65-F5344CB8AC3E}">
        <p14:creationId xmlns:p14="http://schemas.microsoft.com/office/powerpoint/2010/main" val="7180225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83D4C40-4B70-72DD-2052-DA65BD4886D6}"/>
              </a:ext>
            </a:extLst>
          </p:cNvPr>
          <p:cNvPicPr>
            <a:picLocks noChangeAspect="1"/>
          </p:cNvPicPr>
          <p:nvPr/>
        </p:nvPicPr>
        <p:blipFill>
          <a:blip r:embed="rId2"/>
          <a:stretch>
            <a:fillRect/>
          </a:stretch>
        </p:blipFill>
        <p:spPr>
          <a:xfrm>
            <a:off x="685800" y="919625"/>
            <a:ext cx="7772400" cy="3274037"/>
          </a:xfrm>
          <a:prstGeom prst="rect">
            <a:avLst/>
          </a:prstGeom>
        </p:spPr>
      </p:pic>
      <p:sp>
        <p:nvSpPr>
          <p:cNvPr id="2" name="Title 1"/>
          <p:cNvSpPr>
            <a:spLocks noGrp="1"/>
          </p:cNvSpPr>
          <p:nvPr>
            <p:ph type="title"/>
          </p:nvPr>
        </p:nvSpPr>
        <p:spPr>
          <a:xfrm>
            <a:off x="617766" y="195944"/>
            <a:ext cx="7886700" cy="751114"/>
          </a:xfrm>
        </p:spPr>
        <p:txBody>
          <a:bodyPr/>
          <a:lstStyle/>
          <a:p>
            <a:r>
              <a:rPr lang="en-US" dirty="0">
                <a:latin typeface="+mn-lt"/>
              </a:rPr>
              <a:t>What can physicists do?</a:t>
            </a:r>
          </a:p>
        </p:txBody>
      </p:sp>
      <p:sp>
        <p:nvSpPr>
          <p:cNvPr id="5" name="TextBox 4">
            <a:extLst>
              <a:ext uri="{FF2B5EF4-FFF2-40B4-BE49-F238E27FC236}">
                <a16:creationId xmlns:a16="http://schemas.microsoft.com/office/drawing/2014/main" id="{63D79648-A440-B542-8C2A-0E78F57C9A44}"/>
              </a:ext>
            </a:extLst>
          </p:cNvPr>
          <p:cNvSpPr txBox="1"/>
          <p:nvPr/>
        </p:nvSpPr>
        <p:spPr>
          <a:xfrm>
            <a:off x="4580166" y="1243975"/>
            <a:ext cx="3794400" cy="461665"/>
          </a:xfrm>
          <a:prstGeom prst="rect">
            <a:avLst/>
          </a:prstGeom>
          <a:noFill/>
        </p:spPr>
        <p:txBody>
          <a:bodyPr wrap="square" rtlCol="0">
            <a:spAutoFit/>
          </a:bodyPr>
          <a:lstStyle/>
          <a:p>
            <a:r>
              <a:rPr lang="en-US" sz="2400" dirty="0">
                <a:hlinkClick r:id="rId3"/>
              </a:rPr>
              <a:t>https://phycisistscolation.org</a:t>
            </a:r>
            <a:r>
              <a:rPr lang="en-US" sz="2400" dirty="0"/>
              <a:t> </a:t>
            </a:r>
          </a:p>
        </p:txBody>
      </p:sp>
      <p:pic>
        <p:nvPicPr>
          <p:cNvPr id="7" name="Picture 6">
            <a:extLst>
              <a:ext uri="{FF2B5EF4-FFF2-40B4-BE49-F238E27FC236}">
                <a16:creationId xmlns:a16="http://schemas.microsoft.com/office/drawing/2014/main" id="{65851953-EF59-5EDB-0065-9CE4DE1DEC16}"/>
              </a:ext>
            </a:extLst>
          </p:cNvPr>
          <p:cNvPicPr>
            <a:picLocks noChangeAspect="1"/>
          </p:cNvPicPr>
          <p:nvPr/>
        </p:nvPicPr>
        <p:blipFill rotWithShape="1">
          <a:blip r:embed="rId4"/>
          <a:srcRect t="29774"/>
          <a:stretch/>
        </p:blipFill>
        <p:spPr>
          <a:xfrm>
            <a:off x="685800" y="4225156"/>
            <a:ext cx="7772400" cy="2581874"/>
          </a:xfrm>
          <a:prstGeom prst="rect">
            <a:avLst/>
          </a:prstGeom>
        </p:spPr>
      </p:pic>
    </p:spTree>
    <p:extLst>
      <p:ext uri="{BB962C8B-B14F-4D97-AF65-F5344CB8AC3E}">
        <p14:creationId xmlns:p14="http://schemas.microsoft.com/office/powerpoint/2010/main" val="153187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51BE70-1437-2EB2-518D-ED1C58C9AF15}"/>
              </a:ext>
            </a:extLst>
          </p:cNvPr>
          <p:cNvGrpSpPr/>
          <p:nvPr/>
        </p:nvGrpSpPr>
        <p:grpSpPr>
          <a:xfrm>
            <a:off x="0" y="961698"/>
            <a:ext cx="9144000" cy="5897158"/>
            <a:chOff x="0" y="1237544"/>
            <a:chExt cx="8844452" cy="5621311"/>
          </a:xfrm>
        </p:grpSpPr>
        <p:pic>
          <p:nvPicPr>
            <p:cNvPr id="6" name="Picture 5">
              <a:extLst>
                <a:ext uri="{FF2B5EF4-FFF2-40B4-BE49-F238E27FC236}">
                  <a16:creationId xmlns:a16="http://schemas.microsoft.com/office/drawing/2014/main" id="{7A0628D6-0B71-4C41-A223-69EC6D9A1AA0}"/>
                </a:ext>
              </a:extLst>
            </p:cNvPr>
            <p:cNvPicPr>
              <a:picLocks noChangeAspect="1"/>
            </p:cNvPicPr>
            <p:nvPr/>
          </p:nvPicPr>
          <p:blipFill rotWithShape="1">
            <a:blip r:embed="rId2"/>
            <a:srcRect r="50000"/>
            <a:stretch/>
          </p:blipFill>
          <p:spPr>
            <a:xfrm>
              <a:off x="0" y="1237544"/>
              <a:ext cx="4572000" cy="5621311"/>
            </a:xfrm>
            <a:prstGeom prst="rect">
              <a:avLst/>
            </a:prstGeom>
          </p:spPr>
        </p:pic>
        <p:pic>
          <p:nvPicPr>
            <p:cNvPr id="2" name="Picture 1">
              <a:extLst>
                <a:ext uri="{FF2B5EF4-FFF2-40B4-BE49-F238E27FC236}">
                  <a16:creationId xmlns:a16="http://schemas.microsoft.com/office/drawing/2014/main" id="{C41601FC-1DCB-DFC4-CC49-684F82EC6F5F}"/>
                </a:ext>
              </a:extLst>
            </p:cNvPr>
            <p:cNvPicPr>
              <a:picLocks noChangeAspect="1"/>
            </p:cNvPicPr>
            <p:nvPr/>
          </p:nvPicPr>
          <p:blipFill rotWithShape="1">
            <a:blip r:embed="rId2"/>
            <a:srcRect l="52931"/>
            <a:stretch/>
          </p:blipFill>
          <p:spPr>
            <a:xfrm>
              <a:off x="4540466" y="1237544"/>
              <a:ext cx="4303986" cy="5621311"/>
            </a:xfrm>
            <a:prstGeom prst="rect">
              <a:avLst/>
            </a:prstGeom>
          </p:spPr>
        </p:pic>
      </p:grpSp>
      <p:pic>
        <p:nvPicPr>
          <p:cNvPr id="8" name="Picture 7">
            <a:extLst>
              <a:ext uri="{FF2B5EF4-FFF2-40B4-BE49-F238E27FC236}">
                <a16:creationId xmlns:a16="http://schemas.microsoft.com/office/drawing/2014/main" id="{CCAB7024-92D0-511E-CF99-803248760D10}"/>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4000"/>
                    </a14:imgEffect>
                    <a14:imgEffect>
                      <a14:saturation sat="0"/>
                    </a14:imgEffect>
                  </a14:imgLayer>
                </a14:imgProps>
              </a:ext>
            </a:extLst>
          </a:blip>
          <a:srcRect l="4225" t="96798" r="85553" b="15"/>
          <a:stretch/>
        </p:blipFill>
        <p:spPr>
          <a:xfrm>
            <a:off x="258839" y="212863"/>
            <a:ext cx="5459306" cy="1061823"/>
          </a:xfrm>
          <a:prstGeom prst="rect">
            <a:avLst/>
          </a:prstGeom>
        </p:spPr>
      </p:pic>
      <p:sp>
        <p:nvSpPr>
          <p:cNvPr id="4" name="TextBox 3">
            <a:extLst>
              <a:ext uri="{FF2B5EF4-FFF2-40B4-BE49-F238E27FC236}">
                <a16:creationId xmlns:a16="http://schemas.microsoft.com/office/drawing/2014/main" id="{D0EDE718-4EF0-A717-DE43-F60FFB85FE55}"/>
              </a:ext>
            </a:extLst>
          </p:cNvPr>
          <p:cNvSpPr txBox="1"/>
          <p:nvPr/>
        </p:nvSpPr>
        <p:spPr>
          <a:xfrm>
            <a:off x="15416" y="1890444"/>
            <a:ext cx="6868269" cy="2677656"/>
          </a:xfrm>
          <a:prstGeom prst="rect">
            <a:avLst/>
          </a:prstGeom>
          <a:solidFill>
            <a:schemeClr val="bg1"/>
          </a:solidFill>
        </p:spPr>
        <p:txBody>
          <a:bodyPr wrap="square" lIns="274320" rIns="274320" rtlCol="0">
            <a:spAutoFit/>
          </a:bodyPr>
          <a:lstStyle/>
          <a:p>
            <a:r>
              <a:rPr lang="en-US" sz="2800" dirty="0"/>
              <a:t>“Physicists invented nuclear weapons and historically have made major contributions to efforts to limit the dangers they pose. We urge concerned physicists to inform themselves and contribute to a new debate over how to reduce those dangers.”</a:t>
            </a:r>
          </a:p>
        </p:txBody>
      </p:sp>
    </p:spTree>
    <p:extLst>
      <p:ext uri="{BB962C8B-B14F-4D97-AF65-F5344CB8AC3E}">
        <p14:creationId xmlns:p14="http://schemas.microsoft.com/office/powerpoint/2010/main" val="3626462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3E8D525-A7F6-C140-A822-FE66C0126AE2}"/>
              </a:ext>
            </a:extLst>
          </p:cNvPr>
          <p:cNvPicPr>
            <a:picLocks noChangeAspect="1"/>
          </p:cNvPicPr>
          <p:nvPr/>
        </p:nvPicPr>
        <p:blipFill>
          <a:blip r:embed="rId2"/>
          <a:stretch>
            <a:fillRect/>
          </a:stretch>
        </p:blipFill>
        <p:spPr>
          <a:xfrm>
            <a:off x="238145" y="420414"/>
            <a:ext cx="8758709" cy="6083176"/>
          </a:xfrm>
          <a:prstGeom prst="rect">
            <a:avLst/>
          </a:prstGeom>
        </p:spPr>
      </p:pic>
    </p:spTree>
    <p:extLst>
      <p:ext uri="{BB962C8B-B14F-4D97-AF65-F5344CB8AC3E}">
        <p14:creationId xmlns:p14="http://schemas.microsoft.com/office/powerpoint/2010/main" val="3587523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3" y="1120612"/>
            <a:ext cx="8806543" cy="549275"/>
          </a:xfrm>
        </p:spPr>
        <p:txBody>
          <a:bodyPr>
            <a:normAutofit/>
          </a:bodyPr>
          <a:lstStyle/>
          <a:p>
            <a:r>
              <a:rPr lang="en-US" sz="3200" dirty="0">
                <a:latin typeface="+mn-lt"/>
              </a:rPr>
              <a:t>Outline</a:t>
            </a:r>
          </a:p>
        </p:txBody>
      </p:sp>
      <p:sp>
        <p:nvSpPr>
          <p:cNvPr id="4" name="Content Placeholder 3"/>
          <p:cNvSpPr>
            <a:spLocks noGrp="1"/>
          </p:cNvSpPr>
          <p:nvPr>
            <p:ph idx="1"/>
          </p:nvPr>
        </p:nvSpPr>
        <p:spPr>
          <a:xfrm>
            <a:off x="2024525" y="1979370"/>
            <a:ext cx="5101492" cy="3758017"/>
          </a:xfrm>
        </p:spPr>
        <p:txBody>
          <a:bodyPr>
            <a:normAutofit/>
          </a:bodyPr>
          <a:lstStyle/>
          <a:p>
            <a:r>
              <a:rPr lang="en-US" sz="2800" dirty="0">
                <a:latin typeface="+mj-lt"/>
              </a:rPr>
              <a:t>Nuclear weapon primer</a:t>
            </a:r>
          </a:p>
          <a:p>
            <a:r>
              <a:rPr lang="en-US" sz="2800" dirty="0">
                <a:latin typeface="+mj-lt"/>
              </a:rPr>
              <a:t>Nuclear weapon effects</a:t>
            </a:r>
          </a:p>
          <a:p>
            <a:r>
              <a:rPr lang="en-US" sz="2800" dirty="0">
                <a:latin typeface="+mj-lt"/>
              </a:rPr>
              <a:t>Current nuclear arsenals</a:t>
            </a:r>
          </a:p>
          <a:p>
            <a:r>
              <a:rPr lang="en-US" sz="2800" dirty="0">
                <a:latin typeface="+mj-lt"/>
              </a:rPr>
              <a:t>Modernization and expansion</a:t>
            </a:r>
          </a:p>
          <a:p>
            <a:r>
              <a:rPr lang="en-US" sz="2800" dirty="0">
                <a:latin typeface="+mj-lt"/>
              </a:rPr>
              <a:t>Deterrence and possible failures</a:t>
            </a:r>
          </a:p>
          <a:p>
            <a:r>
              <a:rPr lang="en-US" sz="2800" dirty="0">
                <a:latin typeface="+mj-lt"/>
              </a:rPr>
              <a:t>Increasing risks</a:t>
            </a:r>
          </a:p>
          <a:p>
            <a:r>
              <a:rPr lang="en-US" sz="2800" dirty="0">
                <a:latin typeface="+mj-lt"/>
              </a:rPr>
              <a:t>What can physicists do?</a:t>
            </a:r>
          </a:p>
          <a:p>
            <a:endParaRPr lang="en-US" sz="2800" dirty="0">
              <a:latin typeface="+mj-lt"/>
            </a:endParaRPr>
          </a:p>
        </p:txBody>
      </p:sp>
    </p:spTree>
    <p:extLst>
      <p:ext uri="{BB962C8B-B14F-4D97-AF65-F5344CB8AC3E}">
        <p14:creationId xmlns:p14="http://schemas.microsoft.com/office/powerpoint/2010/main" val="53887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3" y="299812"/>
            <a:ext cx="8806543" cy="549275"/>
          </a:xfrm>
        </p:spPr>
        <p:txBody>
          <a:bodyPr>
            <a:normAutofit/>
          </a:bodyPr>
          <a:lstStyle/>
          <a:p>
            <a:r>
              <a:rPr lang="en-US" sz="3200" dirty="0">
                <a:latin typeface="+mn-lt"/>
              </a:rPr>
              <a:t>Nuclear Weapons Primer</a:t>
            </a:r>
          </a:p>
        </p:txBody>
      </p:sp>
      <p:sp>
        <p:nvSpPr>
          <p:cNvPr id="4" name="Content Placeholder 3"/>
          <p:cNvSpPr>
            <a:spLocks noGrp="1"/>
          </p:cNvSpPr>
          <p:nvPr>
            <p:ph idx="1"/>
          </p:nvPr>
        </p:nvSpPr>
        <p:spPr>
          <a:xfrm>
            <a:off x="331890" y="993859"/>
            <a:ext cx="8480910" cy="5799341"/>
          </a:xfrm>
        </p:spPr>
        <p:txBody>
          <a:bodyPr>
            <a:normAutofit/>
          </a:bodyPr>
          <a:lstStyle/>
          <a:p>
            <a:r>
              <a:rPr lang="en-US" dirty="0">
                <a:latin typeface="+mj-lt"/>
              </a:rPr>
              <a:t>All nuclear weapons use materials that can sustain a fast-fission chain reaction</a:t>
            </a:r>
          </a:p>
          <a:p>
            <a:r>
              <a:rPr lang="en-US" dirty="0">
                <a:latin typeface="+mj-lt"/>
              </a:rPr>
              <a:t>Highly-enriched uranium (HEU)</a:t>
            </a:r>
          </a:p>
          <a:p>
            <a:pPr lvl="1"/>
            <a:r>
              <a:rPr lang="en-US" dirty="0">
                <a:latin typeface="+mj-lt"/>
              </a:rPr>
              <a:t>Natural uranium is 0.7% U235, 99.3% U238</a:t>
            </a:r>
          </a:p>
          <a:p>
            <a:pPr lvl="1"/>
            <a:r>
              <a:rPr lang="en-US" dirty="0">
                <a:latin typeface="+mj-lt"/>
              </a:rPr>
              <a:t>Isotope enrichment in needed to increase U235 to ~90%</a:t>
            </a:r>
          </a:p>
          <a:p>
            <a:pPr lvl="2"/>
            <a:r>
              <a:rPr lang="en-US" dirty="0">
                <a:latin typeface="+mj-lt"/>
              </a:rPr>
              <a:t>Electromagnetic, gaseous diffusion, gas centrifuge, laser</a:t>
            </a:r>
          </a:p>
          <a:p>
            <a:r>
              <a:rPr lang="en-US" dirty="0">
                <a:latin typeface="+mj-lt"/>
              </a:rPr>
              <a:t>Plutonium</a:t>
            </a:r>
          </a:p>
          <a:p>
            <a:pPr lvl="1">
              <a:spcAft>
                <a:spcPts val="1200"/>
              </a:spcAft>
            </a:pPr>
            <a:r>
              <a:rPr lang="en-US" dirty="0">
                <a:latin typeface="+mj-lt"/>
              </a:rPr>
              <a:t>Pu does not exist in nature; produced in reactors from U238: </a:t>
            </a:r>
          </a:p>
          <a:p>
            <a:pPr lvl="2"/>
            <a:endParaRPr lang="en-US" dirty="0">
              <a:latin typeface="+mj-lt"/>
            </a:endParaRPr>
          </a:p>
          <a:p>
            <a:pPr marL="685800" lvl="2" indent="0">
              <a:spcBef>
                <a:spcPts val="975"/>
              </a:spcBef>
              <a:buNone/>
            </a:pPr>
            <a:r>
              <a:rPr lang="en-US" dirty="0">
                <a:latin typeface="+mj-lt"/>
              </a:rPr>
              <a:t>  1 gram per MW-d (25 MW reactor produces 8 kg per year) </a:t>
            </a:r>
          </a:p>
          <a:p>
            <a:pPr lvl="1"/>
            <a:r>
              <a:rPr lang="en-US" dirty="0">
                <a:latin typeface="+mj-lt"/>
              </a:rPr>
              <a:t>Pu is chemically separated from highly radioactive spent nuclear fuel in reprocessing plants</a:t>
            </a:r>
          </a:p>
          <a:p>
            <a:r>
              <a:rPr lang="en-US" dirty="0">
                <a:latin typeface="+mj-lt"/>
              </a:rPr>
              <a:t>Limiting the spread of enrichment and reprocessing technology is key to limiting the spread of nuclear weapons</a:t>
            </a:r>
          </a:p>
        </p:txBody>
      </p:sp>
      <p:pic>
        <p:nvPicPr>
          <p:cNvPr id="3" name="Picture 2"/>
          <p:cNvPicPr>
            <a:picLocks noChangeAspect="1"/>
          </p:cNvPicPr>
          <p:nvPr/>
        </p:nvPicPr>
        <p:blipFill>
          <a:blip r:embed="rId2"/>
          <a:stretch>
            <a:fillRect/>
          </a:stretch>
        </p:blipFill>
        <p:spPr>
          <a:xfrm>
            <a:off x="1314362" y="4186720"/>
            <a:ext cx="5549900" cy="444500"/>
          </a:xfrm>
          <a:prstGeom prst="rect">
            <a:avLst/>
          </a:prstGeom>
        </p:spPr>
      </p:pic>
    </p:spTree>
    <p:extLst>
      <p:ext uri="{BB962C8B-B14F-4D97-AF65-F5344CB8AC3E}">
        <p14:creationId xmlns:p14="http://schemas.microsoft.com/office/powerpoint/2010/main" val="4013322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6935"/>
            <a:ext cx="7886700" cy="614589"/>
          </a:xfrm>
        </p:spPr>
        <p:txBody>
          <a:bodyPr>
            <a:normAutofit/>
          </a:bodyPr>
          <a:lstStyle/>
          <a:p>
            <a:r>
              <a:rPr lang="en-US" sz="3200" dirty="0">
                <a:latin typeface="+mn-lt"/>
              </a:rPr>
              <a:t>Fast Fission Chain Reaction</a:t>
            </a:r>
          </a:p>
        </p:txBody>
      </p:sp>
      <p:pic>
        <p:nvPicPr>
          <p:cNvPr id="4" name="Picture 3"/>
          <p:cNvPicPr>
            <a:picLocks noChangeAspect="1"/>
          </p:cNvPicPr>
          <p:nvPr/>
        </p:nvPicPr>
        <p:blipFill>
          <a:blip r:embed="rId2"/>
          <a:stretch>
            <a:fillRect/>
          </a:stretch>
        </p:blipFill>
        <p:spPr>
          <a:xfrm>
            <a:off x="860760" y="692097"/>
            <a:ext cx="7427832" cy="5806088"/>
          </a:xfrm>
          <a:prstGeom prst="rect">
            <a:avLst/>
          </a:prstGeom>
        </p:spPr>
      </p:pic>
      <p:sp>
        <p:nvSpPr>
          <p:cNvPr id="17" name="TextBox 16">
            <a:extLst>
              <a:ext uri="{FF2B5EF4-FFF2-40B4-BE49-F238E27FC236}">
                <a16:creationId xmlns:a16="http://schemas.microsoft.com/office/drawing/2014/main" id="{6E408E66-A490-05B5-9E47-25F37D020896}"/>
              </a:ext>
            </a:extLst>
          </p:cNvPr>
          <p:cNvSpPr txBox="1"/>
          <p:nvPr/>
        </p:nvSpPr>
        <p:spPr>
          <a:xfrm>
            <a:off x="904694" y="2299825"/>
            <a:ext cx="1194620" cy="707886"/>
          </a:xfrm>
          <a:prstGeom prst="rect">
            <a:avLst/>
          </a:prstGeom>
          <a:noFill/>
        </p:spPr>
        <p:txBody>
          <a:bodyPr wrap="square" rtlCol="0">
            <a:spAutoFit/>
          </a:bodyPr>
          <a:lstStyle/>
          <a:p>
            <a:pPr algn="ctr"/>
            <a:r>
              <a:rPr lang="en-US" sz="2000" dirty="0"/>
              <a:t>U235 or Pu239</a:t>
            </a:r>
          </a:p>
        </p:txBody>
      </p:sp>
      <p:sp>
        <p:nvSpPr>
          <p:cNvPr id="18" name="TextBox 17">
            <a:extLst>
              <a:ext uri="{FF2B5EF4-FFF2-40B4-BE49-F238E27FC236}">
                <a16:creationId xmlns:a16="http://schemas.microsoft.com/office/drawing/2014/main" id="{8490E198-A51A-50A9-5423-848530F006E4}"/>
              </a:ext>
            </a:extLst>
          </p:cNvPr>
          <p:cNvSpPr txBox="1"/>
          <p:nvPr/>
        </p:nvSpPr>
        <p:spPr>
          <a:xfrm>
            <a:off x="1799304" y="1165140"/>
            <a:ext cx="1799302" cy="1015663"/>
          </a:xfrm>
          <a:prstGeom prst="rect">
            <a:avLst/>
          </a:prstGeom>
          <a:noFill/>
        </p:spPr>
        <p:txBody>
          <a:bodyPr wrap="square" rtlCol="0">
            <a:spAutoFit/>
          </a:bodyPr>
          <a:lstStyle/>
          <a:p>
            <a:pPr algn="ctr"/>
            <a:r>
              <a:rPr lang="en-US" sz="2000" dirty="0"/>
              <a:t>Many possible fission products</a:t>
            </a:r>
          </a:p>
        </p:txBody>
      </p:sp>
      <p:pic>
        <p:nvPicPr>
          <p:cNvPr id="3" name="Picture 2">
            <a:extLst>
              <a:ext uri="{FF2B5EF4-FFF2-40B4-BE49-F238E27FC236}">
                <a16:creationId xmlns:a16="http://schemas.microsoft.com/office/drawing/2014/main" id="{EEF047DA-87A4-F48E-EBE6-E42C6F9F01D7}"/>
              </a:ext>
            </a:extLst>
          </p:cNvPr>
          <p:cNvPicPr>
            <a:picLocks noChangeAspect="1"/>
          </p:cNvPicPr>
          <p:nvPr/>
        </p:nvPicPr>
        <p:blipFill rotWithShape="1">
          <a:blip r:embed="rId2"/>
          <a:srcRect l="28315" t="34516" r="60861" b="54897"/>
          <a:stretch/>
        </p:blipFill>
        <p:spPr>
          <a:xfrm rot="2625563">
            <a:off x="3058514" y="3106076"/>
            <a:ext cx="804042" cy="614589"/>
          </a:xfrm>
          <a:prstGeom prst="rect">
            <a:avLst/>
          </a:prstGeom>
        </p:spPr>
      </p:pic>
      <p:pic>
        <p:nvPicPr>
          <p:cNvPr id="5" name="Picture 4">
            <a:extLst>
              <a:ext uri="{FF2B5EF4-FFF2-40B4-BE49-F238E27FC236}">
                <a16:creationId xmlns:a16="http://schemas.microsoft.com/office/drawing/2014/main" id="{74050863-3CC5-08F7-B3F6-FC9D8A3C8B94}"/>
              </a:ext>
            </a:extLst>
          </p:cNvPr>
          <p:cNvPicPr>
            <a:picLocks noChangeAspect="1"/>
          </p:cNvPicPr>
          <p:nvPr/>
        </p:nvPicPr>
        <p:blipFill rotWithShape="1">
          <a:blip r:embed="rId2"/>
          <a:srcRect l="28315" t="34516" r="60861" b="54897"/>
          <a:stretch/>
        </p:blipFill>
        <p:spPr>
          <a:xfrm rot="20243862">
            <a:off x="5018353" y="1095199"/>
            <a:ext cx="804042" cy="590837"/>
          </a:xfrm>
          <a:prstGeom prst="rect">
            <a:avLst/>
          </a:prstGeom>
        </p:spPr>
      </p:pic>
      <p:pic>
        <p:nvPicPr>
          <p:cNvPr id="6" name="Picture 5">
            <a:extLst>
              <a:ext uri="{FF2B5EF4-FFF2-40B4-BE49-F238E27FC236}">
                <a16:creationId xmlns:a16="http://schemas.microsoft.com/office/drawing/2014/main" id="{978FA16F-69DD-EC13-112A-96910AA02A8C}"/>
              </a:ext>
            </a:extLst>
          </p:cNvPr>
          <p:cNvPicPr>
            <a:picLocks noChangeAspect="1"/>
          </p:cNvPicPr>
          <p:nvPr/>
        </p:nvPicPr>
        <p:blipFill rotWithShape="1">
          <a:blip r:embed="rId2"/>
          <a:srcRect l="28315" t="34516" r="60861" b="54897"/>
          <a:stretch/>
        </p:blipFill>
        <p:spPr>
          <a:xfrm rot="20243862">
            <a:off x="7220275" y="348955"/>
            <a:ext cx="804042" cy="590837"/>
          </a:xfrm>
          <a:prstGeom prst="rect">
            <a:avLst/>
          </a:prstGeom>
        </p:spPr>
      </p:pic>
      <p:pic>
        <p:nvPicPr>
          <p:cNvPr id="7" name="Picture 6">
            <a:extLst>
              <a:ext uri="{FF2B5EF4-FFF2-40B4-BE49-F238E27FC236}">
                <a16:creationId xmlns:a16="http://schemas.microsoft.com/office/drawing/2014/main" id="{49CBA002-F6B9-3543-8354-B9183CDE811E}"/>
              </a:ext>
            </a:extLst>
          </p:cNvPr>
          <p:cNvPicPr>
            <a:picLocks noChangeAspect="1"/>
          </p:cNvPicPr>
          <p:nvPr/>
        </p:nvPicPr>
        <p:blipFill rotWithShape="1">
          <a:blip r:embed="rId2"/>
          <a:srcRect l="28315" t="34516" r="63625" b="58096"/>
          <a:stretch/>
        </p:blipFill>
        <p:spPr>
          <a:xfrm rot="20712781">
            <a:off x="7257059" y="3126217"/>
            <a:ext cx="578129" cy="428904"/>
          </a:xfrm>
          <a:prstGeom prst="rect">
            <a:avLst/>
          </a:prstGeom>
        </p:spPr>
      </p:pic>
      <p:sp>
        <p:nvSpPr>
          <p:cNvPr id="8" name="TextBox 7">
            <a:extLst>
              <a:ext uri="{FF2B5EF4-FFF2-40B4-BE49-F238E27FC236}">
                <a16:creationId xmlns:a16="http://schemas.microsoft.com/office/drawing/2014/main" id="{554296FA-9C66-F25C-0A63-0DD6880CF044}"/>
              </a:ext>
            </a:extLst>
          </p:cNvPr>
          <p:cNvSpPr txBox="1"/>
          <p:nvPr/>
        </p:nvSpPr>
        <p:spPr>
          <a:xfrm>
            <a:off x="5724" y="4741085"/>
            <a:ext cx="2590333" cy="1631216"/>
          </a:xfrm>
          <a:prstGeom prst="rect">
            <a:avLst/>
          </a:prstGeom>
          <a:noFill/>
        </p:spPr>
        <p:txBody>
          <a:bodyPr wrap="square" rtlCol="0">
            <a:spAutoFit/>
          </a:bodyPr>
          <a:lstStyle/>
          <a:p>
            <a:r>
              <a:rPr lang="en-US" sz="2000" dirty="0"/>
              <a:t>What Szilard imagined after reading Rutherford speech calling nuclear energy “moonshine” </a:t>
            </a:r>
          </a:p>
        </p:txBody>
      </p:sp>
    </p:spTree>
    <p:extLst>
      <p:ext uri="{BB962C8B-B14F-4D97-AF65-F5344CB8AC3E}">
        <p14:creationId xmlns:p14="http://schemas.microsoft.com/office/powerpoint/2010/main" val="8951006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mperative of Nuclear Disarmament 28-29Sept2016 rev1" id="{42ECB4E6-F8AA-D342-ABB8-3D02991BF22E}" vid="{5190B286-D5AB-F84A-ABA1-F120ED353F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 need a movement, LASG (28-29Sept2016)</Template>
  <TotalTime>123516</TotalTime>
  <Words>2099</Words>
  <Application>Microsoft Macintosh PowerPoint</Application>
  <PresentationFormat>On-screen Show (4:3)</PresentationFormat>
  <Paragraphs>356</Paragraphs>
  <Slides>44</Slides>
  <Notes>1</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ＭＳ Ｐゴシック</vt:lpstr>
      <vt:lpstr>Arial</vt:lpstr>
      <vt:lpstr>Calibri</vt:lpstr>
      <vt:lpstr>Cambria Math</vt:lpstr>
      <vt:lpstr>Symbol</vt:lpstr>
      <vt:lpstr>Times New Roman</vt:lpstr>
      <vt:lpstr>Wingdings</vt:lpstr>
      <vt:lpstr>Office Theme</vt:lpstr>
      <vt:lpstr>Reducing the Risks of Nuclear Weapons</vt:lpstr>
      <vt:lpstr>PowerPoint Presentation</vt:lpstr>
      <vt:lpstr>PowerPoint Presentation</vt:lpstr>
      <vt:lpstr>PowerPoint Presentation</vt:lpstr>
      <vt:lpstr>PowerPoint Presentation</vt:lpstr>
      <vt:lpstr>PowerPoint Presentation</vt:lpstr>
      <vt:lpstr>Outline</vt:lpstr>
      <vt:lpstr>Nuclear Weapons Primer</vt:lpstr>
      <vt:lpstr>Fast Fission Chain Reaction</vt:lpstr>
      <vt:lpstr>Energy Release from Fission of 1 kg U235 (or Pu239)</vt:lpstr>
      <vt:lpstr>Neutron Velocity, Mean Free Path, Generation Time</vt:lpstr>
      <vt:lpstr>Time to Fission of 1 kg U235</vt:lpstr>
      <vt:lpstr>Critical Mass</vt:lpstr>
      <vt:lpstr>Assembly of Super-Critical Mass: Gun v. Implosion</vt:lpstr>
      <vt:lpstr>Gun Assembly Works for HEU but not Pu</vt:lpstr>
      <vt:lpstr>PowerPoint Presentation</vt:lpstr>
      <vt:lpstr>Fusion Reactions</vt:lpstr>
      <vt:lpstr>Boosted Fission Weapon</vt:lpstr>
      <vt:lpstr>Two-stage Thermonuclear (fission-fusion) Weapon</vt:lpstr>
      <vt:lpstr>Two-stage Thermonuclear (fission-fusion) Weapons</vt:lpstr>
      <vt:lpstr>Effects of Nuclear Weapons</vt:lpstr>
      <vt:lpstr>PowerPoint Presentation</vt:lpstr>
      <vt:lpstr>PowerPoint Presentation</vt:lpstr>
      <vt:lpstr>PowerPoint Presentation</vt:lpstr>
      <vt:lpstr>PowerPoint Presentation</vt:lpstr>
      <vt:lpstr>Global Nuclear Arsenals, 1945-2023</vt:lpstr>
      <vt:lpstr>Global Nuclear Arsenals, 1945-2023</vt:lpstr>
      <vt:lpstr>Global Nuclear Arsenals: 2023</vt:lpstr>
      <vt:lpstr>U.S. Nuclear Stockpile, 2023</vt:lpstr>
      <vt:lpstr>PowerPoint Presentation</vt:lpstr>
      <vt:lpstr>PowerPoint Presentation</vt:lpstr>
      <vt:lpstr>PowerPoint Presentation</vt:lpstr>
      <vt:lpstr>Russian Nuclear Stockpile, 2023</vt:lpstr>
      <vt:lpstr>Russia’s New Nuclear Weapons</vt:lpstr>
      <vt:lpstr>PowerPoint Presentation</vt:lpstr>
      <vt:lpstr>Deterrence through Assured Destruction</vt:lpstr>
      <vt:lpstr>Deterrence Failure and Other Risks</vt:lpstr>
      <vt:lpstr>PowerPoint Presentation</vt:lpstr>
      <vt:lpstr>Deterrence Failure and Other Risks</vt:lpstr>
      <vt:lpstr>Challenges to the Global Nuclear Order</vt:lpstr>
      <vt:lpstr>Congressional Commission on Strategic Posture</vt:lpstr>
      <vt:lpstr>Emerging Technologies and Strategic Stability</vt:lpstr>
      <vt:lpstr>What can physicists do?</vt:lpstr>
      <vt:lpstr>What can physicists 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need a movement</dc:title>
  <dc:creator>Frank von Hippel</dc:creator>
  <cp:lastModifiedBy>Steve Fetter</cp:lastModifiedBy>
  <cp:revision>484</cp:revision>
  <cp:lastPrinted>2017-01-05T01:27:13Z</cp:lastPrinted>
  <dcterms:created xsi:type="dcterms:W3CDTF">2016-09-28T21:59:52Z</dcterms:created>
  <dcterms:modified xsi:type="dcterms:W3CDTF">2024-02-26T07:47:04Z</dcterms:modified>
</cp:coreProperties>
</file>