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4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ink/ink1.xml" ContentType="application/inkml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38"/>
  </p:notesMasterIdLst>
  <p:handoutMasterIdLst>
    <p:handoutMasterId r:id="rId39"/>
  </p:handoutMasterIdLst>
  <p:sldIdLst>
    <p:sldId id="462" r:id="rId7"/>
    <p:sldId id="463" r:id="rId8"/>
    <p:sldId id="432" r:id="rId9"/>
    <p:sldId id="464" r:id="rId10"/>
    <p:sldId id="467" r:id="rId11"/>
    <p:sldId id="465" r:id="rId12"/>
    <p:sldId id="466" r:id="rId13"/>
    <p:sldId id="328" r:id="rId14"/>
    <p:sldId id="443" r:id="rId15"/>
    <p:sldId id="446" r:id="rId16"/>
    <p:sldId id="445" r:id="rId17"/>
    <p:sldId id="458" r:id="rId18"/>
    <p:sldId id="333" r:id="rId19"/>
    <p:sldId id="473" r:id="rId20"/>
    <p:sldId id="449" r:id="rId21"/>
    <p:sldId id="308" r:id="rId22"/>
    <p:sldId id="271" r:id="rId23"/>
    <p:sldId id="312" r:id="rId24"/>
    <p:sldId id="468" r:id="rId25"/>
    <p:sldId id="493" r:id="rId26"/>
    <p:sldId id="470" r:id="rId27"/>
    <p:sldId id="469" r:id="rId28"/>
    <p:sldId id="349" r:id="rId29"/>
    <p:sldId id="475" r:id="rId30"/>
    <p:sldId id="477" r:id="rId31"/>
    <p:sldId id="494" r:id="rId32"/>
    <p:sldId id="316" r:id="rId33"/>
    <p:sldId id="456" r:id="rId34"/>
    <p:sldId id="451" r:id="rId35"/>
    <p:sldId id="472" r:id="rId36"/>
    <p:sldId id="256" r:id="rId3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62"/>
            <p14:sldId id="463"/>
            <p14:sldId id="432"/>
            <p14:sldId id="464"/>
            <p14:sldId id="467"/>
            <p14:sldId id="465"/>
            <p14:sldId id="466"/>
            <p14:sldId id="328"/>
          </p14:sldIdLst>
        </p14:section>
        <p14:section name="RESEARCH" id="{D670EF6F-A640-134A-9728-6F32167804A3}">
          <p14:sldIdLst/>
        </p14:section>
        <p14:section name="COLLABORATION" id="{AE6AABEC-8DEF-334F-ABD2-7401B5EFA072}">
          <p14:sldIdLst/>
        </p14:section>
        <p14:section name="EDUCATION &amp; TRAINING" id="{6BA0A48C-AB07-3844-9D9C-C0393A66C610}">
          <p14:sldIdLst/>
        </p14:section>
        <p14:section name="INNOVATION" id="{8708DAF8-4BBA-D143-A938-48541F954A12}">
          <p14:sldIdLst>
            <p14:sldId id="443"/>
            <p14:sldId id="446"/>
            <p14:sldId id="445"/>
            <p14:sldId id="458"/>
            <p14:sldId id="333"/>
            <p14:sldId id="473"/>
            <p14:sldId id="449"/>
            <p14:sldId id="308"/>
            <p14:sldId id="271"/>
            <p14:sldId id="312"/>
            <p14:sldId id="468"/>
            <p14:sldId id="493"/>
            <p14:sldId id="470"/>
            <p14:sldId id="469"/>
            <p14:sldId id="349"/>
            <p14:sldId id="475"/>
            <p14:sldId id="477"/>
            <p14:sldId id="494"/>
            <p14:sldId id="316"/>
            <p14:sldId id="456"/>
            <p14:sldId id="451"/>
            <p14:sldId id="472"/>
            <p14:sldId id="256"/>
          </p14:sldIdLst>
        </p14:section>
        <p14:section name="Country" id="{3927369A-27B5-AC4A-B690-84FC9064CA3F}">
          <p14:sldIdLst/>
        </p14:section>
        <p14:section name="GENERAL_2" id="{624513C6-30EB-1C49-9807-988A4711516B}">
          <p14:sldIdLst/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E2466"/>
    <a:srgbClr val="1B426B"/>
    <a:srgbClr val="C0BFCB"/>
    <a:srgbClr val="1B436B"/>
    <a:srgbClr val="A8CEE3"/>
    <a:srgbClr val="668BCC"/>
    <a:srgbClr val="B9CFFF"/>
    <a:srgbClr val="2F2F2F"/>
    <a:srgbClr val="BFBFCB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3" autoAdjust="0"/>
    <p:restoredTop sz="51302" autoAdjust="0"/>
  </p:normalViewPr>
  <p:slideViewPr>
    <p:cSldViewPr snapToGrid="0" snapToObjects="1">
      <p:cViewPr varScale="1">
        <p:scale>
          <a:sx n="59" d="100"/>
          <a:sy n="59" d="100"/>
        </p:scale>
        <p:origin x="2070" y="78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5" d="100"/>
        <a:sy n="25" d="100"/>
      </p:scale>
      <p:origin x="0" y="-13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viewProps" Target="viewProp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heme" Target="theme/theme1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795549-5116-F647-9E49-5207F25A5F6A}" type="doc">
      <dgm:prSet loTypeId="urn:microsoft.com/office/officeart/2005/8/layout/balanc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0DF3A82-89ED-C74D-BB4C-EC8215B7E9F0}">
      <dgm:prSet phldrT="[Text]" custT="1"/>
      <dgm:spPr>
        <a:solidFill>
          <a:srgbClr val="1B436B"/>
        </a:solidFill>
      </dgm:spPr>
      <dgm:t>
        <a:bodyPr/>
        <a:lstStyle/>
        <a:p>
          <a:r>
            <a:rPr lang="en-GB" sz="1800"/>
            <a:t>Scout for technologies</a:t>
          </a:r>
        </a:p>
      </dgm:t>
    </dgm:pt>
    <dgm:pt modelId="{5A877D5F-5E23-F447-BA95-1EAD02C2A9E5}" type="parTrans" cxnId="{7937ABDD-296F-F248-8B30-7785C9EF493A}">
      <dgm:prSet/>
      <dgm:spPr/>
      <dgm:t>
        <a:bodyPr/>
        <a:lstStyle/>
        <a:p>
          <a:endParaRPr lang="en-GB"/>
        </a:p>
      </dgm:t>
    </dgm:pt>
    <dgm:pt modelId="{E9AB483E-F149-9A4E-8CB4-D61E0178951C}" type="sibTrans" cxnId="{7937ABDD-296F-F248-8B30-7785C9EF493A}">
      <dgm:prSet/>
      <dgm:spPr/>
      <dgm:t>
        <a:bodyPr/>
        <a:lstStyle/>
        <a:p>
          <a:endParaRPr lang="en-GB"/>
        </a:p>
      </dgm:t>
    </dgm:pt>
    <dgm:pt modelId="{E784A386-692C-874D-BF5A-F993BB73DCD6}">
      <dgm:prSet phldrT="[Text]" custT="1"/>
      <dgm:spPr/>
      <dgm:t>
        <a:bodyPr/>
        <a:lstStyle/>
        <a:p>
          <a:r>
            <a:rPr lang="en-GB" sz="1800"/>
            <a:t>Search unmet needs</a:t>
          </a:r>
        </a:p>
      </dgm:t>
    </dgm:pt>
    <dgm:pt modelId="{3E67DE19-FBAF-CE4A-95F2-626C18D51DAC}" type="parTrans" cxnId="{4A4E32B2-8E5E-EF41-A46D-4A1271296B7E}">
      <dgm:prSet/>
      <dgm:spPr/>
      <dgm:t>
        <a:bodyPr/>
        <a:lstStyle/>
        <a:p>
          <a:endParaRPr lang="en-GB"/>
        </a:p>
      </dgm:t>
    </dgm:pt>
    <dgm:pt modelId="{90E58BCD-0F83-F54D-8A4C-16EA9EDB9F70}" type="sibTrans" cxnId="{4A4E32B2-8E5E-EF41-A46D-4A1271296B7E}">
      <dgm:prSet/>
      <dgm:spPr/>
      <dgm:t>
        <a:bodyPr/>
        <a:lstStyle/>
        <a:p>
          <a:endParaRPr lang="en-GB"/>
        </a:p>
      </dgm:t>
    </dgm:pt>
    <dgm:pt modelId="{39C36FBA-FE33-A741-8443-DEDC4B6DE124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endParaRPr lang="en-GB" sz="1600"/>
        </a:p>
      </dgm:t>
    </dgm:pt>
    <dgm:pt modelId="{34442781-D7BE-2E4E-8F28-B94ECCBD50A1}" type="sibTrans" cxnId="{3DC5CBE0-C4FD-7546-A6C5-EEBA449D8C83}">
      <dgm:prSet/>
      <dgm:spPr/>
      <dgm:t>
        <a:bodyPr/>
        <a:lstStyle/>
        <a:p>
          <a:endParaRPr lang="en-GB"/>
        </a:p>
      </dgm:t>
    </dgm:pt>
    <dgm:pt modelId="{A092DCF0-F186-EF4B-B97A-B5D0E21A66BD}" type="parTrans" cxnId="{3DC5CBE0-C4FD-7546-A6C5-EEBA449D8C83}">
      <dgm:prSet/>
      <dgm:spPr/>
      <dgm:t>
        <a:bodyPr/>
        <a:lstStyle/>
        <a:p>
          <a:endParaRPr lang="en-GB"/>
        </a:p>
      </dgm:t>
    </dgm:pt>
    <dgm:pt modelId="{4B26A596-5373-8D40-A43A-9DBEFC630CAB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endParaRPr lang="en-GB" sz="1600"/>
        </a:p>
      </dgm:t>
    </dgm:pt>
    <dgm:pt modelId="{42AA9BDE-55CC-4045-AF40-6077844FDA8D}" type="sibTrans" cxnId="{F54C5CAC-8FEE-3346-B6B3-FF6452772CA5}">
      <dgm:prSet/>
      <dgm:spPr/>
      <dgm:t>
        <a:bodyPr/>
        <a:lstStyle/>
        <a:p>
          <a:endParaRPr lang="en-GB"/>
        </a:p>
      </dgm:t>
    </dgm:pt>
    <dgm:pt modelId="{B2E8FDF8-F023-664F-9734-9827DC3EBD5A}" type="parTrans" cxnId="{F54C5CAC-8FEE-3346-B6B3-FF6452772CA5}">
      <dgm:prSet/>
      <dgm:spPr/>
      <dgm:t>
        <a:bodyPr/>
        <a:lstStyle/>
        <a:p>
          <a:endParaRPr lang="en-GB"/>
        </a:p>
      </dgm:t>
    </dgm:pt>
    <dgm:pt modelId="{9731ABDE-6B03-1E4A-9170-5D4B56602E4A}" type="pres">
      <dgm:prSet presAssocID="{87795549-5116-F647-9E49-5207F25A5F6A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BF70399-D455-7D4A-B041-E647AEFB3E50}" type="pres">
      <dgm:prSet presAssocID="{87795549-5116-F647-9E49-5207F25A5F6A}" presName="dummyMaxCanvas" presStyleCnt="0"/>
      <dgm:spPr/>
    </dgm:pt>
    <dgm:pt modelId="{8133DC7E-C9EC-F247-BC7E-9AA59B6492FC}" type="pres">
      <dgm:prSet presAssocID="{87795549-5116-F647-9E49-5207F25A5F6A}" presName="parentComposite" presStyleCnt="0"/>
      <dgm:spPr/>
    </dgm:pt>
    <dgm:pt modelId="{906F55CF-6BD6-A54D-A267-D0F167693679}" type="pres">
      <dgm:prSet presAssocID="{87795549-5116-F647-9E49-5207F25A5F6A}" presName="parent1" presStyleLbl="alignAccFollowNode1" presStyleIdx="0" presStyleCnt="4">
        <dgm:presLayoutVars>
          <dgm:chMax val="4"/>
        </dgm:presLayoutVars>
      </dgm:prSet>
      <dgm:spPr/>
    </dgm:pt>
    <dgm:pt modelId="{535C2F45-C556-4D46-AB7E-EEE0C46EBBD5}" type="pres">
      <dgm:prSet presAssocID="{87795549-5116-F647-9E49-5207F25A5F6A}" presName="parent2" presStyleLbl="alignAccFollowNode1" presStyleIdx="1" presStyleCnt="4">
        <dgm:presLayoutVars>
          <dgm:chMax val="4"/>
        </dgm:presLayoutVars>
      </dgm:prSet>
      <dgm:spPr/>
    </dgm:pt>
    <dgm:pt modelId="{E3F0BEE9-2D8B-9942-9942-9C298F4F5E49}" type="pres">
      <dgm:prSet presAssocID="{87795549-5116-F647-9E49-5207F25A5F6A}" presName="childrenComposite" presStyleCnt="0"/>
      <dgm:spPr/>
    </dgm:pt>
    <dgm:pt modelId="{F0CBA243-99D9-8341-88ED-9865A33D5762}" type="pres">
      <dgm:prSet presAssocID="{87795549-5116-F647-9E49-5207F25A5F6A}" presName="dummyMaxCanvas_ChildArea" presStyleCnt="0"/>
      <dgm:spPr/>
    </dgm:pt>
    <dgm:pt modelId="{9913025A-AE94-3141-AEA6-EADF4C0F31DD}" type="pres">
      <dgm:prSet presAssocID="{87795549-5116-F647-9E49-5207F25A5F6A}" presName="fulcrum" presStyleLbl="alignAccFollowNode1" presStyleIdx="2" presStyleCnt="4"/>
      <dgm:spPr/>
    </dgm:pt>
    <dgm:pt modelId="{76AF631F-CE3A-5D47-B21C-32445496AF5E}" type="pres">
      <dgm:prSet presAssocID="{87795549-5116-F647-9E49-5207F25A5F6A}" presName="balance_11" presStyleLbl="alignAccFollowNode1" presStyleIdx="3" presStyleCnt="4" custLinFactNeighborY="11190">
        <dgm:presLayoutVars>
          <dgm:bulletEnabled val="1"/>
        </dgm:presLayoutVars>
      </dgm:prSet>
      <dgm:spPr/>
    </dgm:pt>
    <dgm:pt modelId="{4B7BC28B-38DC-2648-A002-2EC0F07D9E3A}" type="pres">
      <dgm:prSet presAssocID="{87795549-5116-F647-9E49-5207F25A5F6A}" presName="left_11_1" presStyleLbl="node1" presStyleIdx="0" presStyleCnt="2" custScaleY="28747" custLinFactNeighborX="1043" custLinFactNeighborY="36133">
        <dgm:presLayoutVars>
          <dgm:bulletEnabled val="1"/>
        </dgm:presLayoutVars>
      </dgm:prSet>
      <dgm:spPr/>
    </dgm:pt>
    <dgm:pt modelId="{1F8E4AD9-2B31-FB45-8FC7-F8DB46FD70FB}" type="pres">
      <dgm:prSet presAssocID="{87795549-5116-F647-9E49-5207F25A5F6A}" presName="right_11_1" presStyleLbl="node1" presStyleIdx="1" presStyleCnt="2" custScaleY="28747" custLinFactNeighborX="1043" custLinFactNeighborY="36133">
        <dgm:presLayoutVars>
          <dgm:bulletEnabled val="1"/>
        </dgm:presLayoutVars>
      </dgm:prSet>
      <dgm:spPr/>
    </dgm:pt>
  </dgm:ptLst>
  <dgm:cxnLst>
    <dgm:cxn modelId="{F705A46F-8835-3442-8F12-8301ABB2179E}" type="presOf" srcId="{40DF3A82-89ED-C74D-BB4C-EC8215B7E9F0}" destId="{4B7BC28B-38DC-2648-A002-2EC0F07D9E3A}" srcOrd="0" destOrd="0" presId="urn:microsoft.com/office/officeart/2005/8/layout/balance1"/>
    <dgm:cxn modelId="{22DCF77A-E69B-8246-8A54-0357BF24F2DF}" type="presOf" srcId="{4B26A596-5373-8D40-A43A-9DBEFC630CAB}" destId="{906F55CF-6BD6-A54D-A267-D0F167693679}" srcOrd="0" destOrd="0" presId="urn:microsoft.com/office/officeart/2005/8/layout/balance1"/>
    <dgm:cxn modelId="{14ECAC98-5235-7242-B6E7-30AB8354E63B}" type="presOf" srcId="{39C36FBA-FE33-A741-8443-DEDC4B6DE124}" destId="{535C2F45-C556-4D46-AB7E-EEE0C46EBBD5}" srcOrd="0" destOrd="0" presId="urn:microsoft.com/office/officeart/2005/8/layout/balance1"/>
    <dgm:cxn modelId="{94B5F59E-0DB8-1C4A-A835-913D7171C022}" type="presOf" srcId="{E784A386-692C-874D-BF5A-F993BB73DCD6}" destId="{1F8E4AD9-2B31-FB45-8FC7-F8DB46FD70FB}" srcOrd="0" destOrd="0" presId="urn:microsoft.com/office/officeart/2005/8/layout/balance1"/>
    <dgm:cxn modelId="{97C593A6-E836-EF4C-B771-BF26742E9921}" type="presOf" srcId="{87795549-5116-F647-9E49-5207F25A5F6A}" destId="{9731ABDE-6B03-1E4A-9170-5D4B56602E4A}" srcOrd="0" destOrd="0" presId="urn:microsoft.com/office/officeart/2005/8/layout/balance1"/>
    <dgm:cxn modelId="{F54C5CAC-8FEE-3346-B6B3-FF6452772CA5}" srcId="{87795549-5116-F647-9E49-5207F25A5F6A}" destId="{4B26A596-5373-8D40-A43A-9DBEFC630CAB}" srcOrd="0" destOrd="0" parTransId="{B2E8FDF8-F023-664F-9734-9827DC3EBD5A}" sibTransId="{42AA9BDE-55CC-4045-AF40-6077844FDA8D}"/>
    <dgm:cxn modelId="{4A4E32B2-8E5E-EF41-A46D-4A1271296B7E}" srcId="{39C36FBA-FE33-A741-8443-DEDC4B6DE124}" destId="{E784A386-692C-874D-BF5A-F993BB73DCD6}" srcOrd="0" destOrd="0" parTransId="{3E67DE19-FBAF-CE4A-95F2-626C18D51DAC}" sibTransId="{90E58BCD-0F83-F54D-8A4C-16EA9EDB9F70}"/>
    <dgm:cxn modelId="{7937ABDD-296F-F248-8B30-7785C9EF493A}" srcId="{4B26A596-5373-8D40-A43A-9DBEFC630CAB}" destId="{40DF3A82-89ED-C74D-BB4C-EC8215B7E9F0}" srcOrd="0" destOrd="0" parTransId="{5A877D5F-5E23-F447-BA95-1EAD02C2A9E5}" sibTransId="{E9AB483E-F149-9A4E-8CB4-D61E0178951C}"/>
    <dgm:cxn modelId="{3DC5CBE0-C4FD-7546-A6C5-EEBA449D8C83}" srcId="{87795549-5116-F647-9E49-5207F25A5F6A}" destId="{39C36FBA-FE33-A741-8443-DEDC4B6DE124}" srcOrd="1" destOrd="0" parTransId="{A092DCF0-F186-EF4B-B97A-B5D0E21A66BD}" sibTransId="{34442781-D7BE-2E4E-8F28-B94ECCBD50A1}"/>
    <dgm:cxn modelId="{ED6AD3B5-4BC2-6247-A800-E50ACB57B17C}" type="presParOf" srcId="{9731ABDE-6B03-1E4A-9170-5D4B56602E4A}" destId="{3BF70399-D455-7D4A-B041-E647AEFB3E50}" srcOrd="0" destOrd="0" presId="urn:microsoft.com/office/officeart/2005/8/layout/balance1"/>
    <dgm:cxn modelId="{601162CF-87A6-E04A-8896-6E7F0938DEE7}" type="presParOf" srcId="{9731ABDE-6B03-1E4A-9170-5D4B56602E4A}" destId="{8133DC7E-C9EC-F247-BC7E-9AA59B6492FC}" srcOrd="1" destOrd="0" presId="urn:microsoft.com/office/officeart/2005/8/layout/balance1"/>
    <dgm:cxn modelId="{F163DEB8-4AC2-5349-9340-5CA5FFAE0ED7}" type="presParOf" srcId="{8133DC7E-C9EC-F247-BC7E-9AA59B6492FC}" destId="{906F55CF-6BD6-A54D-A267-D0F167693679}" srcOrd="0" destOrd="0" presId="urn:microsoft.com/office/officeart/2005/8/layout/balance1"/>
    <dgm:cxn modelId="{E30D5209-ED2A-6C47-B6B6-D1BF75167024}" type="presParOf" srcId="{8133DC7E-C9EC-F247-BC7E-9AA59B6492FC}" destId="{535C2F45-C556-4D46-AB7E-EEE0C46EBBD5}" srcOrd="1" destOrd="0" presId="urn:microsoft.com/office/officeart/2005/8/layout/balance1"/>
    <dgm:cxn modelId="{8A898674-A525-4945-873F-B9227F827DDF}" type="presParOf" srcId="{9731ABDE-6B03-1E4A-9170-5D4B56602E4A}" destId="{E3F0BEE9-2D8B-9942-9942-9C298F4F5E49}" srcOrd="2" destOrd="0" presId="urn:microsoft.com/office/officeart/2005/8/layout/balance1"/>
    <dgm:cxn modelId="{FE7E65F8-2805-554A-842A-F0ABCD5B9DC1}" type="presParOf" srcId="{E3F0BEE9-2D8B-9942-9942-9C298F4F5E49}" destId="{F0CBA243-99D9-8341-88ED-9865A33D5762}" srcOrd="0" destOrd="0" presId="urn:microsoft.com/office/officeart/2005/8/layout/balance1"/>
    <dgm:cxn modelId="{CC30DB93-615F-5B4E-AF73-BEFC0B8D7AAD}" type="presParOf" srcId="{E3F0BEE9-2D8B-9942-9942-9C298F4F5E49}" destId="{9913025A-AE94-3141-AEA6-EADF4C0F31DD}" srcOrd="1" destOrd="0" presId="urn:microsoft.com/office/officeart/2005/8/layout/balance1"/>
    <dgm:cxn modelId="{01B669B4-7F1C-9949-94C8-D91A27C05A15}" type="presParOf" srcId="{E3F0BEE9-2D8B-9942-9942-9C298F4F5E49}" destId="{76AF631F-CE3A-5D47-B21C-32445496AF5E}" srcOrd="2" destOrd="0" presId="urn:microsoft.com/office/officeart/2005/8/layout/balance1"/>
    <dgm:cxn modelId="{4E6943A3-A2C8-F641-A3DE-3493F24FCA85}" type="presParOf" srcId="{E3F0BEE9-2D8B-9942-9942-9C298F4F5E49}" destId="{4B7BC28B-38DC-2648-A002-2EC0F07D9E3A}" srcOrd="3" destOrd="0" presId="urn:microsoft.com/office/officeart/2005/8/layout/balance1"/>
    <dgm:cxn modelId="{AF11B0A6-5176-7644-8136-519124B0C37D}" type="presParOf" srcId="{E3F0BEE9-2D8B-9942-9942-9C298F4F5E49}" destId="{1F8E4AD9-2B31-FB45-8FC7-F8DB46FD70FB}" srcOrd="4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0A0609-4294-BE4A-84D9-7502F288B787}" type="doc">
      <dgm:prSet loTypeId="urn:microsoft.com/office/officeart/2005/8/layout/hProcess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522E3A2-9FB8-BF43-8ADA-916C58053243}">
      <dgm:prSet phldrT="[Text]"/>
      <dgm:spPr/>
      <dgm:t>
        <a:bodyPr/>
        <a:lstStyle/>
        <a:p>
          <a:r>
            <a:rPr lang="en-GB" dirty="0"/>
            <a:t>Discover</a:t>
          </a:r>
        </a:p>
      </dgm:t>
    </dgm:pt>
    <dgm:pt modelId="{B4E9DE62-DF93-B849-AAF2-B10918E42659}" type="parTrans" cxnId="{3592F21F-975D-ED49-9F8D-650B46C887B1}">
      <dgm:prSet/>
      <dgm:spPr/>
      <dgm:t>
        <a:bodyPr/>
        <a:lstStyle/>
        <a:p>
          <a:endParaRPr lang="en-GB"/>
        </a:p>
      </dgm:t>
    </dgm:pt>
    <dgm:pt modelId="{81C261B8-A597-AA41-AE8E-3DD19171ED06}" type="sibTrans" cxnId="{3592F21F-975D-ED49-9F8D-650B46C887B1}">
      <dgm:prSet/>
      <dgm:spPr/>
      <dgm:t>
        <a:bodyPr/>
        <a:lstStyle/>
        <a:p>
          <a:endParaRPr lang="en-GB"/>
        </a:p>
      </dgm:t>
    </dgm:pt>
    <dgm:pt modelId="{420EDEAE-4D05-CF41-BAAC-3853C5BB62BB}">
      <dgm:prSet phldrT="[Text]"/>
      <dgm:spPr/>
      <dgm:t>
        <a:bodyPr/>
        <a:lstStyle/>
        <a:p>
          <a:r>
            <a:rPr lang="en-GB" dirty="0"/>
            <a:t>Discussion with Innovation / R&amp;D management</a:t>
          </a:r>
        </a:p>
      </dgm:t>
    </dgm:pt>
    <dgm:pt modelId="{3EBA5991-A924-D748-8876-CC5CC1A108A8}" type="parTrans" cxnId="{3ED71A3A-7CBC-7B4B-B26F-DE9CFD7D7FCA}">
      <dgm:prSet/>
      <dgm:spPr/>
      <dgm:t>
        <a:bodyPr/>
        <a:lstStyle/>
        <a:p>
          <a:endParaRPr lang="en-GB"/>
        </a:p>
      </dgm:t>
    </dgm:pt>
    <dgm:pt modelId="{0D6BAB83-A4E4-174D-9DAB-A72C306096FD}" type="sibTrans" cxnId="{3ED71A3A-7CBC-7B4B-B26F-DE9CFD7D7FCA}">
      <dgm:prSet/>
      <dgm:spPr/>
      <dgm:t>
        <a:bodyPr/>
        <a:lstStyle/>
        <a:p>
          <a:endParaRPr lang="en-GB"/>
        </a:p>
      </dgm:t>
    </dgm:pt>
    <dgm:pt modelId="{96621B77-6CC8-7E41-9D57-AD7C1F55E9DF}">
      <dgm:prSet phldrT="[Text]"/>
      <dgm:spPr/>
      <dgm:t>
        <a:bodyPr/>
        <a:lstStyle/>
        <a:p>
          <a:r>
            <a:rPr lang="en-GB" dirty="0"/>
            <a:t>Discovery day program at CERN</a:t>
          </a:r>
        </a:p>
      </dgm:t>
    </dgm:pt>
    <dgm:pt modelId="{57B65330-31DF-1B45-B858-E2CBCDD9F6E2}" type="parTrans" cxnId="{6F128C13-8A61-754F-A45E-F48D50489665}">
      <dgm:prSet/>
      <dgm:spPr/>
      <dgm:t>
        <a:bodyPr/>
        <a:lstStyle/>
        <a:p>
          <a:endParaRPr lang="en-GB"/>
        </a:p>
      </dgm:t>
    </dgm:pt>
    <dgm:pt modelId="{8273F10D-3DE4-A847-81D0-BA55A2BD9C2C}" type="sibTrans" cxnId="{6F128C13-8A61-754F-A45E-F48D50489665}">
      <dgm:prSet/>
      <dgm:spPr/>
      <dgm:t>
        <a:bodyPr/>
        <a:lstStyle/>
        <a:p>
          <a:endParaRPr lang="en-GB"/>
        </a:p>
      </dgm:t>
    </dgm:pt>
    <dgm:pt modelId="{C0F0E8CF-89C8-B146-8B70-34DA599A3F7E}">
      <dgm:prSet phldrT="[Text]"/>
      <dgm:spPr/>
      <dgm:t>
        <a:bodyPr/>
        <a:lstStyle/>
        <a:p>
          <a:r>
            <a:rPr lang="en-GB" dirty="0"/>
            <a:t>Shape</a:t>
          </a:r>
        </a:p>
      </dgm:t>
    </dgm:pt>
    <dgm:pt modelId="{8158A912-2F26-B841-8313-4C7F412FD1B4}" type="parTrans" cxnId="{A15AF9B1-D33A-1E44-A254-E5AD4703C48B}">
      <dgm:prSet/>
      <dgm:spPr/>
      <dgm:t>
        <a:bodyPr/>
        <a:lstStyle/>
        <a:p>
          <a:endParaRPr lang="en-GB"/>
        </a:p>
      </dgm:t>
    </dgm:pt>
    <dgm:pt modelId="{F99F3544-A59D-034D-8B43-6CE0100731CC}" type="sibTrans" cxnId="{A15AF9B1-D33A-1E44-A254-E5AD4703C48B}">
      <dgm:prSet/>
      <dgm:spPr/>
      <dgm:t>
        <a:bodyPr/>
        <a:lstStyle/>
        <a:p>
          <a:endParaRPr lang="en-GB"/>
        </a:p>
      </dgm:t>
    </dgm:pt>
    <dgm:pt modelId="{121AE789-59F7-CD45-885F-60727673A97A}">
      <dgm:prSet phldrT="[Text]"/>
      <dgm:spPr/>
      <dgm:t>
        <a:bodyPr/>
        <a:lstStyle/>
        <a:p>
          <a:r>
            <a:rPr lang="en-GB" dirty="0"/>
            <a:t>Define innovation ambitions and technical needs </a:t>
          </a:r>
        </a:p>
      </dgm:t>
    </dgm:pt>
    <dgm:pt modelId="{A8843200-A401-7D41-82A1-8AA08560ADF8}" type="parTrans" cxnId="{1FB8CDD4-DAFA-504C-ADB7-5CFF70D9F223}">
      <dgm:prSet/>
      <dgm:spPr/>
      <dgm:t>
        <a:bodyPr/>
        <a:lstStyle/>
        <a:p>
          <a:endParaRPr lang="en-GB"/>
        </a:p>
      </dgm:t>
    </dgm:pt>
    <dgm:pt modelId="{7B808F64-5B67-B44F-AF1B-B4A70FB0C10E}" type="sibTrans" cxnId="{1FB8CDD4-DAFA-504C-ADB7-5CFF70D9F223}">
      <dgm:prSet/>
      <dgm:spPr/>
      <dgm:t>
        <a:bodyPr/>
        <a:lstStyle/>
        <a:p>
          <a:endParaRPr lang="en-GB"/>
        </a:p>
      </dgm:t>
    </dgm:pt>
    <dgm:pt modelId="{C09C67A6-1F81-2248-B15F-E46ADEEE8126}">
      <dgm:prSet phldrT="[Text]"/>
      <dgm:spPr/>
      <dgm:t>
        <a:bodyPr/>
        <a:lstStyle/>
        <a:p>
          <a:r>
            <a:rPr lang="en-GB" dirty="0"/>
            <a:t>Discuss expertise contributed by partners</a:t>
          </a:r>
        </a:p>
      </dgm:t>
    </dgm:pt>
    <dgm:pt modelId="{3371C5D9-DAAC-1446-BD1E-F2581E0A0EF8}" type="parTrans" cxnId="{F0A59D1C-5F00-2D46-82BD-170F4DDF2D07}">
      <dgm:prSet/>
      <dgm:spPr/>
      <dgm:t>
        <a:bodyPr/>
        <a:lstStyle/>
        <a:p>
          <a:endParaRPr lang="en-GB"/>
        </a:p>
      </dgm:t>
    </dgm:pt>
    <dgm:pt modelId="{22EA7F7A-BCFA-F644-B106-DE570A88D070}" type="sibTrans" cxnId="{F0A59D1C-5F00-2D46-82BD-170F4DDF2D07}">
      <dgm:prSet/>
      <dgm:spPr/>
      <dgm:t>
        <a:bodyPr/>
        <a:lstStyle/>
        <a:p>
          <a:endParaRPr lang="en-GB"/>
        </a:p>
      </dgm:t>
    </dgm:pt>
    <dgm:pt modelId="{562573E4-BBBD-6E49-8AFE-D91FB7401451}">
      <dgm:prSet phldrT="[Text]"/>
      <dgm:spPr/>
      <dgm:t>
        <a:bodyPr/>
        <a:lstStyle/>
        <a:p>
          <a:r>
            <a:rPr lang="en-GB" dirty="0"/>
            <a:t>Execute</a:t>
          </a:r>
        </a:p>
      </dgm:t>
    </dgm:pt>
    <dgm:pt modelId="{D3E76463-7CE9-7E44-9963-7B822FD71A56}" type="parTrans" cxnId="{F9E3448E-D6D7-3B44-8216-6BABF1F33248}">
      <dgm:prSet/>
      <dgm:spPr/>
      <dgm:t>
        <a:bodyPr/>
        <a:lstStyle/>
        <a:p>
          <a:endParaRPr lang="en-GB"/>
        </a:p>
      </dgm:t>
    </dgm:pt>
    <dgm:pt modelId="{85426959-3A61-844F-A90B-1E890A29A7A0}" type="sibTrans" cxnId="{F9E3448E-D6D7-3B44-8216-6BABF1F33248}">
      <dgm:prSet/>
      <dgm:spPr/>
      <dgm:t>
        <a:bodyPr/>
        <a:lstStyle/>
        <a:p>
          <a:endParaRPr lang="en-GB"/>
        </a:p>
      </dgm:t>
    </dgm:pt>
    <dgm:pt modelId="{FF4893C0-4830-CC43-847A-A3DF9BAC42E3}">
      <dgm:prSet phldrT="[Text]"/>
      <dgm:spPr/>
      <dgm:t>
        <a:bodyPr/>
        <a:lstStyle/>
        <a:p>
          <a:r>
            <a:rPr lang="en-GB" dirty="0"/>
            <a:t>Formalize partnership:</a:t>
          </a:r>
          <a:br>
            <a:rPr lang="en-GB" dirty="0"/>
          </a:br>
          <a:r>
            <a:rPr lang="en-GB" dirty="0"/>
            <a:t>- License</a:t>
          </a:r>
        </a:p>
      </dgm:t>
    </dgm:pt>
    <dgm:pt modelId="{C8359633-2618-634D-B2DB-B236418739E6}" type="parTrans" cxnId="{80D50939-4D14-2949-9FD4-C791845DD3E1}">
      <dgm:prSet/>
      <dgm:spPr/>
      <dgm:t>
        <a:bodyPr/>
        <a:lstStyle/>
        <a:p>
          <a:endParaRPr lang="en-GB"/>
        </a:p>
      </dgm:t>
    </dgm:pt>
    <dgm:pt modelId="{D3696A80-845B-9041-B033-633CDB365CE8}" type="sibTrans" cxnId="{80D50939-4D14-2949-9FD4-C791845DD3E1}">
      <dgm:prSet/>
      <dgm:spPr/>
      <dgm:t>
        <a:bodyPr/>
        <a:lstStyle/>
        <a:p>
          <a:endParaRPr lang="en-GB"/>
        </a:p>
      </dgm:t>
    </dgm:pt>
    <dgm:pt modelId="{A6EA782A-4AA7-3545-A125-93D877E34F32}">
      <dgm:prSet phldrT="[Text]"/>
      <dgm:spPr/>
      <dgm:t>
        <a:bodyPr/>
        <a:lstStyle/>
        <a:p>
          <a:r>
            <a:rPr lang="en-GB" dirty="0"/>
            <a:t>Find mutual interest</a:t>
          </a:r>
        </a:p>
      </dgm:t>
    </dgm:pt>
    <dgm:pt modelId="{1FA1A920-5A6D-6F4A-9BFE-67155E8B2E02}" type="parTrans" cxnId="{A93F2196-CE71-DB48-86DC-CB2D50764E14}">
      <dgm:prSet/>
      <dgm:spPr/>
      <dgm:t>
        <a:bodyPr/>
        <a:lstStyle/>
        <a:p>
          <a:endParaRPr lang="en-GB"/>
        </a:p>
      </dgm:t>
    </dgm:pt>
    <dgm:pt modelId="{93EAFBE5-66B6-D949-BB87-E7056F4213EF}" type="sibTrans" cxnId="{A93F2196-CE71-DB48-86DC-CB2D50764E14}">
      <dgm:prSet/>
      <dgm:spPr/>
      <dgm:t>
        <a:bodyPr/>
        <a:lstStyle/>
        <a:p>
          <a:endParaRPr lang="en-GB"/>
        </a:p>
      </dgm:t>
    </dgm:pt>
    <dgm:pt modelId="{D8CEEEF7-C84C-5846-9BA2-D41D5DB037B3}">
      <dgm:prSet phldrT="[Text]"/>
      <dgm:spPr/>
      <dgm:t>
        <a:bodyPr/>
        <a:lstStyle/>
        <a:p>
          <a:r>
            <a:rPr lang="en-GB" dirty="0"/>
            <a:t>Timeline, resources, IP</a:t>
          </a:r>
        </a:p>
      </dgm:t>
    </dgm:pt>
    <dgm:pt modelId="{B5881FA3-6E44-A24C-B1AD-B101CC796D10}" type="parTrans" cxnId="{06D84092-B4DC-454A-9A82-F4CE23BF8C90}">
      <dgm:prSet/>
      <dgm:spPr/>
      <dgm:t>
        <a:bodyPr/>
        <a:lstStyle/>
        <a:p>
          <a:endParaRPr lang="en-GB"/>
        </a:p>
      </dgm:t>
    </dgm:pt>
    <dgm:pt modelId="{BF2A566A-182D-B14A-B6D6-5F364F2E1AD5}" type="sibTrans" cxnId="{06D84092-B4DC-454A-9A82-F4CE23BF8C90}">
      <dgm:prSet/>
      <dgm:spPr/>
      <dgm:t>
        <a:bodyPr/>
        <a:lstStyle/>
        <a:p>
          <a:endParaRPr lang="en-GB"/>
        </a:p>
      </dgm:t>
    </dgm:pt>
    <dgm:pt modelId="{49145E18-9E3B-F341-A0A9-2AA088E4836F}">
      <dgm:prSet phldrT="[Text]"/>
      <dgm:spPr/>
      <dgm:t>
        <a:bodyPr/>
        <a:lstStyle/>
        <a:p>
          <a:pPr>
            <a:buNone/>
          </a:pPr>
          <a:r>
            <a:rPr lang="en-GB" dirty="0"/>
            <a:t>   - Consultancy / Service</a:t>
          </a:r>
          <a:br>
            <a:rPr lang="en-GB" dirty="0"/>
          </a:br>
          <a:r>
            <a:rPr lang="en-GB" dirty="0"/>
            <a:t>- Contract Research-</a:t>
          </a:r>
          <a:br>
            <a:rPr lang="en-GB" dirty="0"/>
          </a:br>
          <a:r>
            <a:rPr lang="en-GB" dirty="0"/>
            <a:t>- Collaborative R&amp;D</a:t>
          </a:r>
        </a:p>
      </dgm:t>
    </dgm:pt>
    <dgm:pt modelId="{34453071-A614-2B42-8107-F35AFCD2BD24}" type="parTrans" cxnId="{11C13D82-07B7-0241-8767-E1C06F870233}">
      <dgm:prSet/>
      <dgm:spPr/>
      <dgm:t>
        <a:bodyPr/>
        <a:lstStyle/>
        <a:p>
          <a:endParaRPr lang="en-GB"/>
        </a:p>
      </dgm:t>
    </dgm:pt>
    <dgm:pt modelId="{7D162FCF-7FDB-124F-998B-D3E012EC7330}" type="sibTrans" cxnId="{11C13D82-07B7-0241-8767-E1C06F870233}">
      <dgm:prSet/>
      <dgm:spPr/>
      <dgm:t>
        <a:bodyPr/>
        <a:lstStyle/>
        <a:p>
          <a:endParaRPr lang="en-GB"/>
        </a:p>
      </dgm:t>
    </dgm:pt>
    <dgm:pt modelId="{D52DEB8E-F5AE-2648-A39C-012FAC98667D}" type="pres">
      <dgm:prSet presAssocID="{330A0609-4294-BE4A-84D9-7502F288B787}" presName="Name0" presStyleCnt="0">
        <dgm:presLayoutVars>
          <dgm:dir/>
          <dgm:animLvl val="lvl"/>
          <dgm:resizeHandles val="exact"/>
        </dgm:presLayoutVars>
      </dgm:prSet>
      <dgm:spPr/>
    </dgm:pt>
    <dgm:pt modelId="{C474D1B6-6AB9-4846-B268-E8D4C77F97FE}" type="pres">
      <dgm:prSet presAssocID="{330A0609-4294-BE4A-84D9-7502F288B787}" presName="tSp" presStyleCnt="0"/>
      <dgm:spPr/>
    </dgm:pt>
    <dgm:pt modelId="{27D16A4B-E772-B74B-B86E-A8BAC92D48D6}" type="pres">
      <dgm:prSet presAssocID="{330A0609-4294-BE4A-84D9-7502F288B787}" presName="bSp" presStyleCnt="0"/>
      <dgm:spPr/>
    </dgm:pt>
    <dgm:pt modelId="{79F2F344-D4EF-F947-ABC0-CB90464EEAF7}" type="pres">
      <dgm:prSet presAssocID="{330A0609-4294-BE4A-84D9-7502F288B787}" presName="process" presStyleCnt="0"/>
      <dgm:spPr/>
    </dgm:pt>
    <dgm:pt modelId="{A219017F-ED44-FF4A-AC15-7C2C14A8FE84}" type="pres">
      <dgm:prSet presAssocID="{9522E3A2-9FB8-BF43-8ADA-916C58053243}" presName="composite1" presStyleCnt="0"/>
      <dgm:spPr/>
    </dgm:pt>
    <dgm:pt modelId="{47ED5421-82CD-4641-B200-FAF10B31705B}" type="pres">
      <dgm:prSet presAssocID="{9522E3A2-9FB8-BF43-8ADA-916C58053243}" presName="dummyNode1" presStyleLbl="node1" presStyleIdx="0" presStyleCnt="3"/>
      <dgm:spPr/>
    </dgm:pt>
    <dgm:pt modelId="{7162CCCD-B563-FF4D-BEBE-0FE2408BC568}" type="pres">
      <dgm:prSet presAssocID="{9522E3A2-9FB8-BF43-8ADA-916C58053243}" presName="childNode1" presStyleLbl="bgAcc1" presStyleIdx="0" presStyleCnt="3">
        <dgm:presLayoutVars>
          <dgm:bulletEnabled val="1"/>
        </dgm:presLayoutVars>
      </dgm:prSet>
      <dgm:spPr/>
    </dgm:pt>
    <dgm:pt modelId="{920BF245-0642-064E-B363-716D64632FBA}" type="pres">
      <dgm:prSet presAssocID="{9522E3A2-9FB8-BF43-8ADA-916C58053243}" presName="childNode1tx" presStyleLbl="bgAcc1" presStyleIdx="0" presStyleCnt="3">
        <dgm:presLayoutVars>
          <dgm:bulletEnabled val="1"/>
        </dgm:presLayoutVars>
      </dgm:prSet>
      <dgm:spPr/>
    </dgm:pt>
    <dgm:pt modelId="{6D62170B-5B9D-ED48-BDFB-4DAE9A692332}" type="pres">
      <dgm:prSet presAssocID="{9522E3A2-9FB8-BF43-8ADA-916C58053243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425006D5-10A7-DF46-B1D8-B555FE47E4B4}" type="pres">
      <dgm:prSet presAssocID="{9522E3A2-9FB8-BF43-8ADA-916C58053243}" presName="connSite1" presStyleCnt="0"/>
      <dgm:spPr/>
    </dgm:pt>
    <dgm:pt modelId="{B1C8EA73-B13A-4F47-8B01-4C34B3C8AAEF}" type="pres">
      <dgm:prSet presAssocID="{81C261B8-A597-AA41-AE8E-3DD19171ED06}" presName="Name9" presStyleLbl="sibTrans2D1" presStyleIdx="0" presStyleCnt="2"/>
      <dgm:spPr/>
    </dgm:pt>
    <dgm:pt modelId="{FAE69CD0-6105-1149-B552-0DA13A80323E}" type="pres">
      <dgm:prSet presAssocID="{C0F0E8CF-89C8-B146-8B70-34DA599A3F7E}" presName="composite2" presStyleCnt="0"/>
      <dgm:spPr/>
    </dgm:pt>
    <dgm:pt modelId="{709C95B7-2DDE-0D44-950D-085F4635981F}" type="pres">
      <dgm:prSet presAssocID="{C0F0E8CF-89C8-B146-8B70-34DA599A3F7E}" presName="dummyNode2" presStyleLbl="node1" presStyleIdx="0" presStyleCnt="3"/>
      <dgm:spPr/>
    </dgm:pt>
    <dgm:pt modelId="{23482D0C-B529-CD43-ADB0-19EF530CD859}" type="pres">
      <dgm:prSet presAssocID="{C0F0E8CF-89C8-B146-8B70-34DA599A3F7E}" presName="childNode2" presStyleLbl="bgAcc1" presStyleIdx="1" presStyleCnt="3" custScaleX="111554">
        <dgm:presLayoutVars>
          <dgm:bulletEnabled val="1"/>
        </dgm:presLayoutVars>
      </dgm:prSet>
      <dgm:spPr/>
    </dgm:pt>
    <dgm:pt modelId="{A882B5B5-01E4-0E4D-9C0C-B4BBDD05B2D0}" type="pres">
      <dgm:prSet presAssocID="{C0F0E8CF-89C8-B146-8B70-34DA599A3F7E}" presName="childNode2tx" presStyleLbl="bgAcc1" presStyleIdx="1" presStyleCnt="3">
        <dgm:presLayoutVars>
          <dgm:bulletEnabled val="1"/>
        </dgm:presLayoutVars>
      </dgm:prSet>
      <dgm:spPr/>
    </dgm:pt>
    <dgm:pt modelId="{8755A7B8-C421-324E-AAEF-1E154D7D9478}" type="pres">
      <dgm:prSet presAssocID="{C0F0E8CF-89C8-B146-8B70-34DA599A3F7E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7D54E6A5-A898-1940-9584-B4428DC00461}" type="pres">
      <dgm:prSet presAssocID="{C0F0E8CF-89C8-B146-8B70-34DA599A3F7E}" presName="connSite2" presStyleCnt="0"/>
      <dgm:spPr/>
    </dgm:pt>
    <dgm:pt modelId="{763BF81D-8D24-2945-81A8-FB5556F300A9}" type="pres">
      <dgm:prSet presAssocID="{F99F3544-A59D-034D-8B43-6CE0100731CC}" presName="Name18" presStyleLbl="sibTrans2D1" presStyleIdx="1" presStyleCnt="2"/>
      <dgm:spPr/>
    </dgm:pt>
    <dgm:pt modelId="{A9D11AAD-BF97-F349-8366-D8467C1BE12A}" type="pres">
      <dgm:prSet presAssocID="{562573E4-BBBD-6E49-8AFE-D91FB7401451}" presName="composite1" presStyleCnt="0"/>
      <dgm:spPr/>
    </dgm:pt>
    <dgm:pt modelId="{9D262B21-11F8-BC4F-9F49-161F5EBEBD5B}" type="pres">
      <dgm:prSet presAssocID="{562573E4-BBBD-6E49-8AFE-D91FB7401451}" presName="dummyNode1" presStyleLbl="node1" presStyleIdx="1" presStyleCnt="3"/>
      <dgm:spPr/>
    </dgm:pt>
    <dgm:pt modelId="{144B28CC-178E-CF44-91F2-D363E83FB087}" type="pres">
      <dgm:prSet presAssocID="{562573E4-BBBD-6E49-8AFE-D91FB7401451}" presName="childNode1" presStyleLbl="bgAcc1" presStyleIdx="2" presStyleCnt="3">
        <dgm:presLayoutVars>
          <dgm:bulletEnabled val="1"/>
        </dgm:presLayoutVars>
      </dgm:prSet>
      <dgm:spPr/>
    </dgm:pt>
    <dgm:pt modelId="{167F71FA-9A1A-504C-8B1E-CCF38F9E25E8}" type="pres">
      <dgm:prSet presAssocID="{562573E4-BBBD-6E49-8AFE-D91FB7401451}" presName="childNode1tx" presStyleLbl="bgAcc1" presStyleIdx="2" presStyleCnt="3">
        <dgm:presLayoutVars>
          <dgm:bulletEnabled val="1"/>
        </dgm:presLayoutVars>
      </dgm:prSet>
      <dgm:spPr/>
    </dgm:pt>
    <dgm:pt modelId="{7269F3E8-575C-F047-BA12-93FA0B5FE8D9}" type="pres">
      <dgm:prSet presAssocID="{562573E4-BBBD-6E49-8AFE-D91FB740145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4D58DB03-BFA1-5B4F-A814-AE2A14D9E99F}" type="pres">
      <dgm:prSet presAssocID="{562573E4-BBBD-6E49-8AFE-D91FB7401451}" presName="connSite1" presStyleCnt="0"/>
      <dgm:spPr/>
    </dgm:pt>
  </dgm:ptLst>
  <dgm:cxnLst>
    <dgm:cxn modelId="{623F9F00-33CB-0A4B-82AA-09D91A649C1A}" type="presOf" srcId="{FF4893C0-4830-CC43-847A-A3DF9BAC42E3}" destId="{144B28CC-178E-CF44-91F2-D363E83FB087}" srcOrd="0" destOrd="0" presId="urn:microsoft.com/office/officeart/2005/8/layout/hProcess4"/>
    <dgm:cxn modelId="{6F128C13-8A61-754F-A45E-F48D50489665}" srcId="{9522E3A2-9FB8-BF43-8ADA-916C58053243}" destId="{96621B77-6CC8-7E41-9D57-AD7C1F55E9DF}" srcOrd="1" destOrd="0" parTransId="{57B65330-31DF-1B45-B858-E2CBCDD9F6E2}" sibTransId="{8273F10D-3DE4-A847-81D0-BA55A2BD9C2C}"/>
    <dgm:cxn modelId="{0D873516-72FE-B247-9EC9-18DAA1C249BD}" type="presOf" srcId="{420EDEAE-4D05-CF41-BAAC-3853C5BB62BB}" destId="{7162CCCD-B563-FF4D-BEBE-0FE2408BC568}" srcOrd="0" destOrd="0" presId="urn:microsoft.com/office/officeart/2005/8/layout/hProcess4"/>
    <dgm:cxn modelId="{F0A59D1C-5F00-2D46-82BD-170F4DDF2D07}" srcId="{C0F0E8CF-89C8-B146-8B70-34DA599A3F7E}" destId="{C09C67A6-1F81-2248-B15F-E46ADEEE8126}" srcOrd="1" destOrd="0" parTransId="{3371C5D9-DAAC-1446-BD1E-F2581E0A0EF8}" sibTransId="{22EA7F7A-BCFA-F644-B106-DE570A88D070}"/>
    <dgm:cxn modelId="{3592F21F-975D-ED49-9F8D-650B46C887B1}" srcId="{330A0609-4294-BE4A-84D9-7502F288B787}" destId="{9522E3A2-9FB8-BF43-8ADA-916C58053243}" srcOrd="0" destOrd="0" parTransId="{B4E9DE62-DF93-B849-AAF2-B10918E42659}" sibTransId="{81C261B8-A597-AA41-AE8E-3DD19171ED06}"/>
    <dgm:cxn modelId="{C7E7CF26-A682-F143-827E-05372F9AB0C5}" type="presOf" srcId="{49145E18-9E3B-F341-A0A9-2AA088E4836F}" destId="{144B28CC-178E-CF44-91F2-D363E83FB087}" srcOrd="0" destOrd="1" presId="urn:microsoft.com/office/officeart/2005/8/layout/hProcess4"/>
    <dgm:cxn modelId="{A1B2F429-2D6D-384D-8FD6-CDFD2124A878}" type="presOf" srcId="{C09C67A6-1F81-2248-B15F-E46ADEEE8126}" destId="{A882B5B5-01E4-0E4D-9C0C-B4BBDD05B2D0}" srcOrd="1" destOrd="1" presId="urn:microsoft.com/office/officeart/2005/8/layout/hProcess4"/>
    <dgm:cxn modelId="{19510137-9D73-3547-8ACF-B1315523F007}" type="presOf" srcId="{D8CEEEF7-C84C-5846-9BA2-D41D5DB037B3}" destId="{23482D0C-B529-CD43-ADB0-19EF530CD859}" srcOrd="0" destOrd="2" presId="urn:microsoft.com/office/officeart/2005/8/layout/hProcess4"/>
    <dgm:cxn modelId="{80D50939-4D14-2949-9FD4-C791845DD3E1}" srcId="{562573E4-BBBD-6E49-8AFE-D91FB7401451}" destId="{FF4893C0-4830-CC43-847A-A3DF9BAC42E3}" srcOrd="0" destOrd="0" parTransId="{C8359633-2618-634D-B2DB-B236418739E6}" sibTransId="{D3696A80-845B-9041-B033-633CDB365CE8}"/>
    <dgm:cxn modelId="{3ED71A3A-7CBC-7B4B-B26F-DE9CFD7D7FCA}" srcId="{9522E3A2-9FB8-BF43-8ADA-916C58053243}" destId="{420EDEAE-4D05-CF41-BAAC-3853C5BB62BB}" srcOrd="0" destOrd="0" parTransId="{3EBA5991-A924-D748-8876-CC5CC1A108A8}" sibTransId="{0D6BAB83-A4E4-174D-9DAB-A72C306096FD}"/>
    <dgm:cxn modelId="{FF09B13F-B24C-C24D-8378-CA07FFC1A73F}" type="presOf" srcId="{49145E18-9E3B-F341-A0A9-2AA088E4836F}" destId="{167F71FA-9A1A-504C-8B1E-CCF38F9E25E8}" srcOrd="1" destOrd="1" presId="urn:microsoft.com/office/officeart/2005/8/layout/hProcess4"/>
    <dgm:cxn modelId="{4C771E60-CF7E-214A-BE08-FE1F5CEE2D30}" type="presOf" srcId="{D8CEEEF7-C84C-5846-9BA2-D41D5DB037B3}" destId="{A882B5B5-01E4-0E4D-9C0C-B4BBDD05B2D0}" srcOrd="1" destOrd="2" presId="urn:microsoft.com/office/officeart/2005/8/layout/hProcess4"/>
    <dgm:cxn modelId="{3BDB5966-A709-784B-817B-8AB3066E6C65}" type="presOf" srcId="{A6EA782A-4AA7-3545-A125-93D877E34F32}" destId="{7162CCCD-B563-FF4D-BEBE-0FE2408BC568}" srcOrd="0" destOrd="2" presId="urn:microsoft.com/office/officeart/2005/8/layout/hProcess4"/>
    <dgm:cxn modelId="{AF1CD24E-A19D-1240-A40E-02B17DF5F7B6}" type="presOf" srcId="{96621B77-6CC8-7E41-9D57-AD7C1F55E9DF}" destId="{7162CCCD-B563-FF4D-BEBE-0FE2408BC568}" srcOrd="0" destOrd="1" presId="urn:microsoft.com/office/officeart/2005/8/layout/hProcess4"/>
    <dgm:cxn modelId="{3130F451-41D8-A24A-897B-4BE862385817}" type="presOf" srcId="{330A0609-4294-BE4A-84D9-7502F288B787}" destId="{D52DEB8E-F5AE-2648-A39C-012FAC98667D}" srcOrd="0" destOrd="0" presId="urn:microsoft.com/office/officeart/2005/8/layout/hProcess4"/>
    <dgm:cxn modelId="{28C61576-630F-6048-A287-FC0F074A4582}" type="presOf" srcId="{FF4893C0-4830-CC43-847A-A3DF9BAC42E3}" destId="{167F71FA-9A1A-504C-8B1E-CCF38F9E25E8}" srcOrd="1" destOrd="0" presId="urn:microsoft.com/office/officeart/2005/8/layout/hProcess4"/>
    <dgm:cxn modelId="{11C13D82-07B7-0241-8767-E1C06F870233}" srcId="{562573E4-BBBD-6E49-8AFE-D91FB7401451}" destId="{49145E18-9E3B-F341-A0A9-2AA088E4836F}" srcOrd="1" destOrd="0" parTransId="{34453071-A614-2B42-8107-F35AFCD2BD24}" sibTransId="{7D162FCF-7FDB-124F-998B-D3E012EC7330}"/>
    <dgm:cxn modelId="{F9E3448E-D6D7-3B44-8216-6BABF1F33248}" srcId="{330A0609-4294-BE4A-84D9-7502F288B787}" destId="{562573E4-BBBD-6E49-8AFE-D91FB7401451}" srcOrd="2" destOrd="0" parTransId="{D3E76463-7CE9-7E44-9963-7B822FD71A56}" sibTransId="{85426959-3A61-844F-A90B-1E890A29A7A0}"/>
    <dgm:cxn modelId="{06D84092-B4DC-454A-9A82-F4CE23BF8C90}" srcId="{C0F0E8CF-89C8-B146-8B70-34DA599A3F7E}" destId="{D8CEEEF7-C84C-5846-9BA2-D41D5DB037B3}" srcOrd="2" destOrd="0" parTransId="{B5881FA3-6E44-A24C-B1AD-B101CC796D10}" sibTransId="{BF2A566A-182D-B14A-B6D6-5F364F2E1AD5}"/>
    <dgm:cxn modelId="{A93F2196-CE71-DB48-86DC-CB2D50764E14}" srcId="{9522E3A2-9FB8-BF43-8ADA-916C58053243}" destId="{A6EA782A-4AA7-3545-A125-93D877E34F32}" srcOrd="2" destOrd="0" parTransId="{1FA1A920-5A6D-6F4A-9BFE-67155E8B2E02}" sibTransId="{93EAFBE5-66B6-D949-BB87-E7056F4213EF}"/>
    <dgm:cxn modelId="{FBE8C1A8-565C-E649-BF9A-6EE44E9F164F}" type="presOf" srcId="{121AE789-59F7-CD45-885F-60727673A97A}" destId="{A882B5B5-01E4-0E4D-9C0C-B4BBDD05B2D0}" srcOrd="1" destOrd="0" presId="urn:microsoft.com/office/officeart/2005/8/layout/hProcess4"/>
    <dgm:cxn modelId="{8FEB92A9-0FAD-3F4E-9359-AB4794600F3F}" type="presOf" srcId="{121AE789-59F7-CD45-885F-60727673A97A}" destId="{23482D0C-B529-CD43-ADB0-19EF530CD859}" srcOrd="0" destOrd="0" presId="urn:microsoft.com/office/officeart/2005/8/layout/hProcess4"/>
    <dgm:cxn modelId="{BDC8F6AD-59D4-D443-B48D-E5AF18E1F534}" type="presOf" srcId="{81C261B8-A597-AA41-AE8E-3DD19171ED06}" destId="{B1C8EA73-B13A-4F47-8B01-4C34B3C8AAEF}" srcOrd="0" destOrd="0" presId="urn:microsoft.com/office/officeart/2005/8/layout/hProcess4"/>
    <dgm:cxn modelId="{A15AF9B1-D33A-1E44-A254-E5AD4703C48B}" srcId="{330A0609-4294-BE4A-84D9-7502F288B787}" destId="{C0F0E8CF-89C8-B146-8B70-34DA599A3F7E}" srcOrd="1" destOrd="0" parTransId="{8158A912-2F26-B841-8313-4C7F412FD1B4}" sibTransId="{F99F3544-A59D-034D-8B43-6CE0100731CC}"/>
    <dgm:cxn modelId="{005096B7-F264-6248-91BA-3EF874BB312E}" type="presOf" srcId="{9522E3A2-9FB8-BF43-8ADA-916C58053243}" destId="{6D62170B-5B9D-ED48-BDFB-4DAE9A692332}" srcOrd="0" destOrd="0" presId="urn:microsoft.com/office/officeart/2005/8/layout/hProcess4"/>
    <dgm:cxn modelId="{0CB6F8B8-556E-1E48-BAC5-37F1C8C7582A}" type="presOf" srcId="{F99F3544-A59D-034D-8B43-6CE0100731CC}" destId="{763BF81D-8D24-2945-81A8-FB5556F300A9}" srcOrd="0" destOrd="0" presId="urn:microsoft.com/office/officeart/2005/8/layout/hProcess4"/>
    <dgm:cxn modelId="{914499CD-B063-2942-B3C0-9073D41C5009}" type="presOf" srcId="{A6EA782A-4AA7-3545-A125-93D877E34F32}" destId="{920BF245-0642-064E-B363-716D64632FBA}" srcOrd="1" destOrd="2" presId="urn:microsoft.com/office/officeart/2005/8/layout/hProcess4"/>
    <dgm:cxn modelId="{1FB8CDD4-DAFA-504C-ADB7-5CFF70D9F223}" srcId="{C0F0E8CF-89C8-B146-8B70-34DA599A3F7E}" destId="{121AE789-59F7-CD45-885F-60727673A97A}" srcOrd="0" destOrd="0" parTransId="{A8843200-A401-7D41-82A1-8AA08560ADF8}" sibTransId="{7B808F64-5B67-B44F-AF1B-B4A70FB0C10E}"/>
    <dgm:cxn modelId="{FAADC1DD-51F4-B348-A763-4C9639882A29}" type="presOf" srcId="{420EDEAE-4D05-CF41-BAAC-3853C5BB62BB}" destId="{920BF245-0642-064E-B363-716D64632FBA}" srcOrd="1" destOrd="0" presId="urn:microsoft.com/office/officeart/2005/8/layout/hProcess4"/>
    <dgm:cxn modelId="{53B0C8DF-1835-2A4F-BCB6-A1E6F6846D8D}" type="presOf" srcId="{C0F0E8CF-89C8-B146-8B70-34DA599A3F7E}" destId="{8755A7B8-C421-324E-AAEF-1E154D7D9478}" srcOrd="0" destOrd="0" presId="urn:microsoft.com/office/officeart/2005/8/layout/hProcess4"/>
    <dgm:cxn modelId="{3B524BE4-40DD-5C4C-867F-DB696AD26240}" type="presOf" srcId="{562573E4-BBBD-6E49-8AFE-D91FB7401451}" destId="{7269F3E8-575C-F047-BA12-93FA0B5FE8D9}" srcOrd="0" destOrd="0" presId="urn:microsoft.com/office/officeart/2005/8/layout/hProcess4"/>
    <dgm:cxn modelId="{ED2C10F8-D986-3A41-A087-64002346950B}" type="presOf" srcId="{C09C67A6-1F81-2248-B15F-E46ADEEE8126}" destId="{23482D0C-B529-CD43-ADB0-19EF530CD859}" srcOrd="0" destOrd="1" presId="urn:microsoft.com/office/officeart/2005/8/layout/hProcess4"/>
    <dgm:cxn modelId="{F29682FA-F098-3048-8709-D81446945E22}" type="presOf" srcId="{96621B77-6CC8-7E41-9D57-AD7C1F55E9DF}" destId="{920BF245-0642-064E-B363-716D64632FBA}" srcOrd="1" destOrd="1" presId="urn:microsoft.com/office/officeart/2005/8/layout/hProcess4"/>
    <dgm:cxn modelId="{82469F96-5AE9-984B-8F38-F28D1FF7F350}" type="presParOf" srcId="{D52DEB8E-F5AE-2648-A39C-012FAC98667D}" destId="{C474D1B6-6AB9-4846-B268-E8D4C77F97FE}" srcOrd="0" destOrd="0" presId="urn:microsoft.com/office/officeart/2005/8/layout/hProcess4"/>
    <dgm:cxn modelId="{115F14A1-24E3-AF49-B5B0-F7E554C46E8D}" type="presParOf" srcId="{D52DEB8E-F5AE-2648-A39C-012FAC98667D}" destId="{27D16A4B-E772-B74B-B86E-A8BAC92D48D6}" srcOrd="1" destOrd="0" presId="urn:microsoft.com/office/officeart/2005/8/layout/hProcess4"/>
    <dgm:cxn modelId="{8626193C-0332-7149-B272-4B33CDEFA37C}" type="presParOf" srcId="{D52DEB8E-F5AE-2648-A39C-012FAC98667D}" destId="{79F2F344-D4EF-F947-ABC0-CB90464EEAF7}" srcOrd="2" destOrd="0" presId="urn:microsoft.com/office/officeart/2005/8/layout/hProcess4"/>
    <dgm:cxn modelId="{768E95C7-62CC-AD48-B32C-556D5C2AC725}" type="presParOf" srcId="{79F2F344-D4EF-F947-ABC0-CB90464EEAF7}" destId="{A219017F-ED44-FF4A-AC15-7C2C14A8FE84}" srcOrd="0" destOrd="0" presId="urn:microsoft.com/office/officeart/2005/8/layout/hProcess4"/>
    <dgm:cxn modelId="{B57A7456-BBD1-374E-928C-34D618E8582F}" type="presParOf" srcId="{A219017F-ED44-FF4A-AC15-7C2C14A8FE84}" destId="{47ED5421-82CD-4641-B200-FAF10B31705B}" srcOrd="0" destOrd="0" presId="urn:microsoft.com/office/officeart/2005/8/layout/hProcess4"/>
    <dgm:cxn modelId="{FC6F636B-3370-2B43-A1CD-DA44D2AC83FF}" type="presParOf" srcId="{A219017F-ED44-FF4A-AC15-7C2C14A8FE84}" destId="{7162CCCD-B563-FF4D-BEBE-0FE2408BC568}" srcOrd="1" destOrd="0" presId="urn:microsoft.com/office/officeart/2005/8/layout/hProcess4"/>
    <dgm:cxn modelId="{2BDA0CB4-9FFB-274E-BCB3-0EAB36BC8D20}" type="presParOf" srcId="{A219017F-ED44-FF4A-AC15-7C2C14A8FE84}" destId="{920BF245-0642-064E-B363-716D64632FBA}" srcOrd="2" destOrd="0" presId="urn:microsoft.com/office/officeart/2005/8/layout/hProcess4"/>
    <dgm:cxn modelId="{69B3955C-8086-C642-B89D-9FEB11DB137B}" type="presParOf" srcId="{A219017F-ED44-FF4A-AC15-7C2C14A8FE84}" destId="{6D62170B-5B9D-ED48-BDFB-4DAE9A692332}" srcOrd="3" destOrd="0" presId="urn:microsoft.com/office/officeart/2005/8/layout/hProcess4"/>
    <dgm:cxn modelId="{46A4A776-557B-064D-993A-11E3C831F475}" type="presParOf" srcId="{A219017F-ED44-FF4A-AC15-7C2C14A8FE84}" destId="{425006D5-10A7-DF46-B1D8-B555FE47E4B4}" srcOrd="4" destOrd="0" presId="urn:microsoft.com/office/officeart/2005/8/layout/hProcess4"/>
    <dgm:cxn modelId="{53EA77E3-F500-D545-B3BD-3F14D0BD73CF}" type="presParOf" srcId="{79F2F344-D4EF-F947-ABC0-CB90464EEAF7}" destId="{B1C8EA73-B13A-4F47-8B01-4C34B3C8AAEF}" srcOrd="1" destOrd="0" presId="urn:microsoft.com/office/officeart/2005/8/layout/hProcess4"/>
    <dgm:cxn modelId="{C0818C06-6790-2E43-9132-54FDA815BA40}" type="presParOf" srcId="{79F2F344-D4EF-F947-ABC0-CB90464EEAF7}" destId="{FAE69CD0-6105-1149-B552-0DA13A80323E}" srcOrd="2" destOrd="0" presId="urn:microsoft.com/office/officeart/2005/8/layout/hProcess4"/>
    <dgm:cxn modelId="{37AEEB3F-8689-8F45-9420-87987F655DCD}" type="presParOf" srcId="{FAE69CD0-6105-1149-B552-0DA13A80323E}" destId="{709C95B7-2DDE-0D44-950D-085F4635981F}" srcOrd="0" destOrd="0" presId="urn:microsoft.com/office/officeart/2005/8/layout/hProcess4"/>
    <dgm:cxn modelId="{CBE85F14-91E0-F149-9653-E37889E55DA4}" type="presParOf" srcId="{FAE69CD0-6105-1149-B552-0DA13A80323E}" destId="{23482D0C-B529-CD43-ADB0-19EF530CD859}" srcOrd="1" destOrd="0" presId="urn:microsoft.com/office/officeart/2005/8/layout/hProcess4"/>
    <dgm:cxn modelId="{BCE49840-8B29-8F4F-A56D-B3FA81C856F8}" type="presParOf" srcId="{FAE69CD0-6105-1149-B552-0DA13A80323E}" destId="{A882B5B5-01E4-0E4D-9C0C-B4BBDD05B2D0}" srcOrd="2" destOrd="0" presId="urn:microsoft.com/office/officeart/2005/8/layout/hProcess4"/>
    <dgm:cxn modelId="{6E967F15-65EC-0C40-B0BC-C26F1FBA0159}" type="presParOf" srcId="{FAE69CD0-6105-1149-B552-0DA13A80323E}" destId="{8755A7B8-C421-324E-AAEF-1E154D7D9478}" srcOrd="3" destOrd="0" presId="urn:microsoft.com/office/officeart/2005/8/layout/hProcess4"/>
    <dgm:cxn modelId="{AE3600F6-88D7-B14F-96AB-0E825471B577}" type="presParOf" srcId="{FAE69CD0-6105-1149-B552-0DA13A80323E}" destId="{7D54E6A5-A898-1940-9584-B4428DC00461}" srcOrd="4" destOrd="0" presId="urn:microsoft.com/office/officeart/2005/8/layout/hProcess4"/>
    <dgm:cxn modelId="{42687F13-3AFF-0847-8551-34A0CE4DF7D7}" type="presParOf" srcId="{79F2F344-D4EF-F947-ABC0-CB90464EEAF7}" destId="{763BF81D-8D24-2945-81A8-FB5556F300A9}" srcOrd="3" destOrd="0" presId="urn:microsoft.com/office/officeart/2005/8/layout/hProcess4"/>
    <dgm:cxn modelId="{0D9E34C7-2FFC-2842-9F45-A7C67AFF5C09}" type="presParOf" srcId="{79F2F344-D4EF-F947-ABC0-CB90464EEAF7}" destId="{A9D11AAD-BF97-F349-8366-D8467C1BE12A}" srcOrd="4" destOrd="0" presId="urn:microsoft.com/office/officeart/2005/8/layout/hProcess4"/>
    <dgm:cxn modelId="{727BD4CC-BD0F-1343-BFEE-8F80F52EAFA3}" type="presParOf" srcId="{A9D11AAD-BF97-F349-8366-D8467C1BE12A}" destId="{9D262B21-11F8-BC4F-9F49-161F5EBEBD5B}" srcOrd="0" destOrd="0" presId="urn:microsoft.com/office/officeart/2005/8/layout/hProcess4"/>
    <dgm:cxn modelId="{C788D55A-E198-A743-9380-9D997DE23BE4}" type="presParOf" srcId="{A9D11AAD-BF97-F349-8366-D8467C1BE12A}" destId="{144B28CC-178E-CF44-91F2-D363E83FB087}" srcOrd="1" destOrd="0" presId="urn:microsoft.com/office/officeart/2005/8/layout/hProcess4"/>
    <dgm:cxn modelId="{FAACDC1C-292F-F641-9CEE-12830DC6FA10}" type="presParOf" srcId="{A9D11AAD-BF97-F349-8366-D8467C1BE12A}" destId="{167F71FA-9A1A-504C-8B1E-CCF38F9E25E8}" srcOrd="2" destOrd="0" presId="urn:microsoft.com/office/officeart/2005/8/layout/hProcess4"/>
    <dgm:cxn modelId="{A5ABA93E-3A77-6844-98D3-DD75A9D801CF}" type="presParOf" srcId="{A9D11AAD-BF97-F349-8366-D8467C1BE12A}" destId="{7269F3E8-575C-F047-BA12-93FA0B5FE8D9}" srcOrd="3" destOrd="0" presId="urn:microsoft.com/office/officeart/2005/8/layout/hProcess4"/>
    <dgm:cxn modelId="{CBE822C3-7717-0C46-9B69-08E89174A991}" type="presParOf" srcId="{A9D11AAD-BF97-F349-8366-D8467C1BE12A}" destId="{4D58DB03-BFA1-5B4F-A814-AE2A14D9E99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5C0732-0611-4B3A-AF1E-C48A31E315EC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5DD26CC-5A4B-4D5E-A354-8962E52AB67B}">
      <dgm:prSet phldrT="[Text]"/>
      <dgm:spPr/>
      <dgm:t>
        <a:bodyPr/>
        <a:lstStyle/>
        <a:p>
          <a:r>
            <a:rPr lang="en-US" dirty="0"/>
            <a:t>Licence</a:t>
          </a:r>
        </a:p>
      </dgm:t>
    </dgm:pt>
    <dgm:pt modelId="{87C518B9-FEF3-438F-9B69-D0FCE297A633}" type="parTrans" cxnId="{9EDBCCEE-18C7-4DFE-B7C4-DE7A6EC22298}">
      <dgm:prSet/>
      <dgm:spPr/>
      <dgm:t>
        <a:bodyPr/>
        <a:lstStyle/>
        <a:p>
          <a:endParaRPr lang="en-US"/>
        </a:p>
      </dgm:t>
    </dgm:pt>
    <dgm:pt modelId="{2C1BC99B-A979-485F-B96C-5B69E4DC3C50}" type="sibTrans" cxnId="{9EDBCCEE-18C7-4DFE-B7C4-DE7A6EC22298}">
      <dgm:prSet/>
      <dgm:spPr/>
      <dgm:t>
        <a:bodyPr/>
        <a:lstStyle/>
        <a:p>
          <a:endParaRPr lang="en-US"/>
        </a:p>
      </dgm:t>
    </dgm:pt>
    <dgm:pt modelId="{B0AA52BF-8FCA-4456-9591-F863943E5652}">
      <dgm:prSet phldrT="[Text]"/>
      <dgm:spPr/>
      <dgm:t>
        <a:bodyPr/>
        <a:lstStyle/>
        <a:p>
          <a:r>
            <a:rPr lang="en-US" dirty="0"/>
            <a:t>Access to existing solution</a:t>
          </a:r>
        </a:p>
      </dgm:t>
    </dgm:pt>
    <dgm:pt modelId="{B954B423-2B70-4829-B4DE-8C2D14C90F72}" type="parTrans" cxnId="{B8D926AB-EBD9-42EF-B194-E7F957368F7F}">
      <dgm:prSet/>
      <dgm:spPr/>
      <dgm:t>
        <a:bodyPr/>
        <a:lstStyle/>
        <a:p>
          <a:endParaRPr lang="en-US"/>
        </a:p>
      </dgm:t>
    </dgm:pt>
    <dgm:pt modelId="{3AB5678D-FB0C-444B-8E7C-FF8077DD7FBB}" type="sibTrans" cxnId="{B8D926AB-EBD9-42EF-B194-E7F957368F7F}">
      <dgm:prSet/>
      <dgm:spPr/>
      <dgm:t>
        <a:bodyPr/>
        <a:lstStyle/>
        <a:p>
          <a:endParaRPr lang="en-US"/>
        </a:p>
      </dgm:t>
    </dgm:pt>
    <dgm:pt modelId="{EC9D4616-DF50-4840-8BA2-DD1869561E53}">
      <dgm:prSet phldrT="[Text]"/>
      <dgm:spPr/>
      <dgm:t>
        <a:bodyPr/>
        <a:lstStyle/>
        <a:p>
          <a:r>
            <a:rPr lang="en-US" dirty="0"/>
            <a:t>Support to implement</a:t>
          </a:r>
        </a:p>
      </dgm:t>
    </dgm:pt>
    <dgm:pt modelId="{1CE05BFC-4670-473D-A9C9-FFF175FA51E4}" type="parTrans" cxnId="{0743FB5B-132C-4AE6-A198-8F3657BED9D5}">
      <dgm:prSet/>
      <dgm:spPr/>
      <dgm:t>
        <a:bodyPr/>
        <a:lstStyle/>
        <a:p>
          <a:endParaRPr lang="en-US"/>
        </a:p>
      </dgm:t>
    </dgm:pt>
    <dgm:pt modelId="{1DBDBB51-38DB-410E-9B1F-7A80AC2D7514}" type="sibTrans" cxnId="{0743FB5B-132C-4AE6-A198-8F3657BED9D5}">
      <dgm:prSet/>
      <dgm:spPr/>
      <dgm:t>
        <a:bodyPr/>
        <a:lstStyle/>
        <a:p>
          <a:endParaRPr lang="en-US"/>
        </a:p>
      </dgm:t>
    </dgm:pt>
    <dgm:pt modelId="{EB18F942-FDB6-4A6B-8F7D-725FBC661E59}">
      <dgm:prSet phldrT="[Text]"/>
      <dgm:spPr/>
      <dgm:t>
        <a:bodyPr/>
        <a:lstStyle/>
        <a:p>
          <a:r>
            <a:rPr lang="en-US" dirty="0"/>
            <a:t>Consultancy/Service</a:t>
          </a:r>
        </a:p>
      </dgm:t>
    </dgm:pt>
    <dgm:pt modelId="{34E29749-5A7B-4ED1-ABEB-571C0D1BE519}" type="parTrans" cxnId="{CF12792E-8300-4484-BCB6-0A1174182BCC}">
      <dgm:prSet/>
      <dgm:spPr/>
      <dgm:t>
        <a:bodyPr/>
        <a:lstStyle/>
        <a:p>
          <a:endParaRPr lang="en-US"/>
        </a:p>
      </dgm:t>
    </dgm:pt>
    <dgm:pt modelId="{97CA904D-BD3F-4028-8402-3733EB466946}" type="sibTrans" cxnId="{CF12792E-8300-4484-BCB6-0A1174182BCC}">
      <dgm:prSet/>
      <dgm:spPr/>
      <dgm:t>
        <a:bodyPr/>
        <a:lstStyle/>
        <a:p>
          <a:endParaRPr lang="en-US"/>
        </a:p>
      </dgm:t>
    </dgm:pt>
    <dgm:pt modelId="{F0F6DE5B-5AAA-4C87-A889-7B4BEA74509F}">
      <dgm:prSet phldrT="[Text]"/>
      <dgm:spPr/>
      <dgm:t>
        <a:bodyPr/>
        <a:lstStyle/>
        <a:p>
          <a:r>
            <a:rPr lang="en-US" dirty="0"/>
            <a:t>Time of experts</a:t>
          </a:r>
        </a:p>
      </dgm:t>
    </dgm:pt>
    <dgm:pt modelId="{51E12F5D-E827-415A-8584-B106F1C5E7E8}" type="parTrans" cxnId="{087E6D76-A00F-40B8-83F8-6D889FBEE483}">
      <dgm:prSet/>
      <dgm:spPr/>
      <dgm:t>
        <a:bodyPr/>
        <a:lstStyle/>
        <a:p>
          <a:endParaRPr lang="en-US"/>
        </a:p>
      </dgm:t>
    </dgm:pt>
    <dgm:pt modelId="{97D10C99-5460-4FA0-AA27-22532C912522}" type="sibTrans" cxnId="{087E6D76-A00F-40B8-83F8-6D889FBEE483}">
      <dgm:prSet/>
      <dgm:spPr/>
      <dgm:t>
        <a:bodyPr/>
        <a:lstStyle/>
        <a:p>
          <a:endParaRPr lang="en-US"/>
        </a:p>
      </dgm:t>
    </dgm:pt>
    <dgm:pt modelId="{21959117-2642-467A-8004-21BCB46049F8}">
      <dgm:prSet phldrT="[Text]"/>
      <dgm:spPr/>
      <dgm:t>
        <a:bodyPr/>
        <a:lstStyle/>
        <a:p>
          <a:r>
            <a:rPr lang="en-US" dirty="0"/>
            <a:t>Contract research</a:t>
          </a:r>
        </a:p>
      </dgm:t>
    </dgm:pt>
    <dgm:pt modelId="{1BC8DB46-E473-4AEA-BC96-BB0A261556DB}" type="parTrans" cxnId="{EBD32AAB-AD9D-4700-9F7B-8C3C5E369FB2}">
      <dgm:prSet/>
      <dgm:spPr/>
      <dgm:t>
        <a:bodyPr/>
        <a:lstStyle/>
        <a:p>
          <a:endParaRPr lang="en-US"/>
        </a:p>
      </dgm:t>
    </dgm:pt>
    <dgm:pt modelId="{EDD60E3D-BDAF-4657-A1A9-7DF540C4174B}" type="sibTrans" cxnId="{EBD32AAB-AD9D-4700-9F7B-8C3C5E369FB2}">
      <dgm:prSet/>
      <dgm:spPr/>
      <dgm:t>
        <a:bodyPr/>
        <a:lstStyle/>
        <a:p>
          <a:endParaRPr lang="en-US"/>
        </a:p>
      </dgm:t>
    </dgm:pt>
    <dgm:pt modelId="{13347FA4-99C2-444C-AA38-A382506096A9}">
      <dgm:prSet phldrT="[Text]"/>
      <dgm:spPr/>
      <dgm:t>
        <a:bodyPr/>
        <a:lstStyle/>
        <a:p>
          <a:r>
            <a:rPr lang="en-US" dirty="0"/>
            <a:t>Specific solution</a:t>
          </a:r>
        </a:p>
      </dgm:t>
    </dgm:pt>
    <dgm:pt modelId="{7D0B2584-6EC7-49DB-9C70-B055338502E2}" type="parTrans" cxnId="{F92D8E6D-EC4D-4573-B3FE-A22294A59AE2}">
      <dgm:prSet/>
      <dgm:spPr/>
      <dgm:t>
        <a:bodyPr/>
        <a:lstStyle/>
        <a:p>
          <a:endParaRPr lang="en-US"/>
        </a:p>
      </dgm:t>
    </dgm:pt>
    <dgm:pt modelId="{21084E68-1228-41ED-B4D3-D18810213462}" type="sibTrans" cxnId="{F92D8E6D-EC4D-4573-B3FE-A22294A59AE2}">
      <dgm:prSet/>
      <dgm:spPr/>
      <dgm:t>
        <a:bodyPr/>
        <a:lstStyle/>
        <a:p>
          <a:endParaRPr lang="en-US"/>
        </a:p>
      </dgm:t>
    </dgm:pt>
    <dgm:pt modelId="{E7147828-2698-445D-8F82-2F18371FB77B}">
      <dgm:prSet phldrT="[Text]"/>
      <dgm:spPr/>
      <dgm:t>
        <a:bodyPr/>
        <a:lstStyle/>
        <a:p>
          <a:r>
            <a:rPr lang="en-US" dirty="0"/>
            <a:t>Outsource its development to CERN</a:t>
          </a:r>
        </a:p>
      </dgm:t>
    </dgm:pt>
    <dgm:pt modelId="{8AA573FE-91FA-49A0-ACF2-88C12779C002}" type="parTrans" cxnId="{7ACE6886-6E8D-41A6-B8E3-69BDC1C7FB2E}">
      <dgm:prSet/>
      <dgm:spPr/>
      <dgm:t>
        <a:bodyPr/>
        <a:lstStyle/>
        <a:p>
          <a:endParaRPr lang="en-US"/>
        </a:p>
      </dgm:t>
    </dgm:pt>
    <dgm:pt modelId="{28917459-2832-45AD-9F6C-6808D603A60F}" type="sibTrans" cxnId="{7ACE6886-6E8D-41A6-B8E3-69BDC1C7FB2E}">
      <dgm:prSet/>
      <dgm:spPr/>
      <dgm:t>
        <a:bodyPr/>
        <a:lstStyle/>
        <a:p>
          <a:endParaRPr lang="en-US"/>
        </a:p>
      </dgm:t>
    </dgm:pt>
    <dgm:pt modelId="{0E2614C8-C0BB-4727-A5B8-702C67BA9700}">
      <dgm:prSet phldrT="[Text]"/>
      <dgm:spPr/>
      <dgm:t>
        <a:bodyPr/>
        <a:lstStyle/>
        <a:p>
          <a:r>
            <a:rPr lang="en-US" dirty="0"/>
            <a:t>Collaborative R&amp;D</a:t>
          </a:r>
        </a:p>
      </dgm:t>
    </dgm:pt>
    <dgm:pt modelId="{103FF4AB-8216-43E1-AEB7-F1BCAD049826}" type="parTrans" cxnId="{DB1B7616-E63D-4693-AE8E-27DF427685BF}">
      <dgm:prSet/>
      <dgm:spPr/>
      <dgm:t>
        <a:bodyPr/>
        <a:lstStyle/>
        <a:p>
          <a:endParaRPr lang="en-US"/>
        </a:p>
      </dgm:t>
    </dgm:pt>
    <dgm:pt modelId="{51B7123D-9106-4F66-AF37-7C2E41257C82}" type="sibTrans" cxnId="{DB1B7616-E63D-4693-AE8E-27DF427685BF}">
      <dgm:prSet/>
      <dgm:spPr/>
      <dgm:t>
        <a:bodyPr/>
        <a:lstStyle/>
        <a:p>
          <a:endParaRPr lang="en-US"/>
        </a:p>
      </dgm:t>
    </dgm:pt>
    <dgm:pt modelId="{0F6117B3-56E1-40AC-8A36-0B3121755D1E}">
      <dgm:prSet phldrT="[Text]"/>
      <dgm:spPr/>
      <dgm:t>
        <a:bodyPr/>
        <a:lstStyle/>
        <a:p>
          <a:r>
            <a:rPr lang="en-US" dirty="0"/>
            <a:t>Time of facilities</a:t>
          </a:r>
        </a:p>
      </dgm:t>
    </dgm:pt>
    <dgm:pt modelId="{A0527B6A-278F-48B7-BE5D-32CE9664B575}" type="parTrans" cxnId="{D06F4610-9377-4533-A914-5C7B52377CAF}">
      <dgm:prSet/>
      <dgm:spPr/>
      <dgm:t>
        <a:bodyPr/>
        <a:lstStyle/>
        <a:p>
          <a:endParaRPr lang="en-US"/>
        </a:p>
      </dgm:t>
    </dgm:pt>
    <dgm:pt modelId="{8D81CB68-A652-45E5-81A7-0833F77F8E03}" type="sibTrans" cxnId="{D06F4610-9377-4533-A914-5C7B52377CAF}">
      <dgm:prSet/>
      <dgm:spPr/>
      <dgm:t>
        <a:bodyPr/>
        <a:lstStyle/>
        <a:p>
          <a:endParaRPr lang="en-US"/>
        </a:p>
      </dgm:t>
    </dgm:pt>
    <dgm:pt modelId="{0FCC4C11-56A8-472D-BD72-88C3BA0BA38E}">
      <dgm:prSet phldrT="[Text]"/>
      <dgm:spPr/>
      <dgm:t>
        <a:bodyPr/>
        <a:lstStyle/>
        <a:p>
          <a:r>
            <a:rPr lang="en-US" dirty="0"/>
            <a:t>Specific issue</a:t>
          </a:r>
        </a:p>
      </dgm:t>
    </dgm:pt>
    <dgm:pt modelId="{9FD1DC84-AAD6-4D48-B0CA-27C4CB8921E4}" type="parTrans" cxnId="{1752213A-7BCB-4997-862C-D62FF221CC14}">
      <dgm:prSet/>
      <dgm:spPr/>
      <dgm:t>
        <a:bodyPr/>
        <a:lstStyle/>
        <a:p>
          <a:endParaRPr lang="en-US"/>
        </a:p>
      </dgm:t>
    </dgm:pt>
    <dgm:pt modelId="{A8F05CA7-7EA5-447F-B00C-0A4DB4D95ACA}" type="sibTrans" cxnId="{1752213A-7BCB-4997-862C-D62FF221CC14}">
      <dgm:prSet/>
      <dgm:spPr/>
      <dgm:t>
        <a:bodyPr/>
        <a:lstStyle/>
        <a:p>
          <a:endParaRPr lang="en-US"/>
        </a:p>
      </dgm:t>
    </dgm:pt>
    <dgm:pt modelId="{ACAF8BEA-2789-4B22-9EF3-D221A4E16865}">
      <dgm:prSet phldrT="[Text]"/>
      <dgm:spPr/>
      <dgm:t>
        <a:bodyPr/>
        <a:lstStyle/>
        <a:p>
          <a:r>
            <a:rPr lang="en-US" dirty="0"/>
            <a:t>General issue</a:t>
          </a:r>
        </a:p>
      </dgm:t>
    </dgm:pt>
    <dgm:pt modelId="{BEDFF964-8C14-46CD-A7C3-1F833016DDAC}" type="parTrans" cxnId="{E3C285D2-6FA1-461D-A880-2A817E084FD0}">
      <dgm:prSet/>
      <dgm:spPr/>
      <dgm:t>
        <a:bodyPr/>
        <a:lstStyle/>
        <a:p>
          <a:endParaRPr lang="en-US"/>
        </a:p>
      </dgm:t>
    </dgm:pt>
    <dgm:pt modelId="{8A34B7E7-90CD-4BA4-8BFF-107952E031DF}" type="sibTrans" cxnId="{E3C285D2-6FA1-461D-A880-2A817E084FD0}">
      <dgm:prSet/>
      <dgm:spPr/>
      <dgm:t>
        <a:bodyPr/>
        <a:lstStyle/>
        <a:p>
          <a:endParaRPr lang="en-US"/>
        </a:p>
      </dgm:t>
    </dgm:pt>
    <dgm:pt modelId="{CEE650E1-D8F5-41B0-9C4A-4EC36500A70B}">
      <dgm:prSet phldrT="[Text]"/>
      <dgm:spPr/>
      <dgm:t>
        <a:bodyPr/>
        <a:lstStyle/>
        <a:p>
          <a:r>
            <a:rPr lang="en-US" dirty="0"/>
            <a:t>Jointly find solution</a:t>
          </a:r>
        </a:p>
      </dgm:t>
    </dgm:pt>
    <dgm:pt modelId="{DBD2F272-7FB0-460B-8323-83BC81E62512}" type="parTrans" cxnId="{A91AACEF-6AFD-458F-9718-2E4DBD81BD42}">
      <dgm:prSet/>
      <dgm:spPr/>
      <dgm:t>
        <a:bodyPr/>
        <a:lstStyle/>
        <a:p>
          <a:endParaRPr lang="en-US"/>
        </a:p>
      </dgm:t>
    </dgm:pt>
    <dgm:pt modelId="{7553E40C-66F5-4DA0-8B1E-122C995FC607}" type="sibTrans" cxnId="{A91AACEF-6AFD-458F-9718-2E4DBD81BD42}">
      <dgm:prSet/>
      <dgm:spPr/>
      <dgm:t>
        <a:bodyPr/>
        <a:lstStyle/>
        <a:p>
          <a:endParaRPr lang="en-US"/>
        </a:p>
      </dgm:t>
    </dgm:pt>
    <dgm:pt modelId="{BDFF77E5-915F-45C3-9CA0-6F753E24CDDC}">
      <dgm:prSet phldrT="[Text]"/>
      <dgm:spPr/>
      <dgm:t>
        <a:bodyPr/>
        <a:lstStyle/>
        <a:p>
          <a:r>
            <a:rPr lang="en-US" dirty="0"/>
            <a:t>Jointly develop solution</a:t>
          </a:r>
        </a:p>
      </dgm:t>
    </dgm:pt>
    <dgm:pt modelId="{FA0C8737-A5B7-4FCE-803A-3139B52FA478}" type="parTrans" cxnId="{9134B7DB-0D8B-44C2-B09E-675B5278F691}">
      <dgm:prSet/>
      <dgm:spPr/>
      <dgm:t>
        <a:bodyPr/>
        <a:lstStyle/>
        <a:p>
          <a:endParaRPr lang="en-US"/>
        </a:p>
      </dgm:t>
    </dgm:pt>
    <dgm:pt modelId="{A8FDA481-9EC1-4EDD-B146-658664EDB955}" type="sibTrans" cxnId="{9134B7DB-0D8B-44C2-B09E-675B5278F691}">
      <dgm:prSet/>
      <dgm:spPr/>
      <dgm:t>
        <a:bodyPr/>
        <a:lstStyle/>
        <a:p>
          <a:endParaRPr lang="en-US"/>
        </a:p>
      </dgm:t>
    </dgm:pt>
    <dgm:pt modelId="{409A77C8-6BC4-47D2-83DC-946F04A6FF81}" type="pres">
      <dgm:prSet presAssocID="{165C0732-0611-4B3A-AF1E-C48A31E315EC}" presName="Name0" presStyleCnt="0">
        <dgm:presLayoutVars>
          <dgm:dir/>
          <dgm:animLvl val="lvl"/>
          <dgm:resizeHandles val="exact"/>
        </dgm:presLayoutVars>
      </dgm:prSet>
      <dgm:spPr/>
    </dgm:pt>
    <dgm:pt modelId="{06CA6523-D024-40E1-B5A8-9165105C0591}" type="pres">
      <dgm:prSet presAssocID="{25DD26CC-5A4B-4D5E-A354-8962E52AB67B}" presName="composite" presStyleCnt="0"/>
      <dgm:spPr/>
    </dgm:pt>
    <dgm:pt modelId="{9BB8BCE8-F605-410B-8E93-3FF442C08B7D}" type="pres">
      <dgm:prSet presAssocID="{25DD26CC-5A4B-4D5E-A354-8962E52AB67B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0BDE8EDE-244B-4FAA-94EC-66444F8A91AD}" type="pres">
      <dgm:prSet presAssocID="{25DD26CC-5A4B-4D5E-A354-8962E52AB67B}" presName="desTx" presStyleLbl="alignAccFollowNode1" presStyleIdx="0" presStyleCnt="4">
        <dgm:presLayoutVars>
          <dgm:bulletEnabled val="1"/>
        </dgm:presLayoutVars>
      </dgm:prSet>
      <dgm:spPr/>
    </dgm:pt>
    <dgm:pt modelId="{8FEC5BA7-2868-4EA8-B6C8-0D44B8A24774}" type="pres">
      <dgm:prSet presAssocID="{2C1BC99B-A979-485F-B96C-5B69E4DC3C50}" presName="space" presStyleCnt="0"/>
      <dgm:spPr/>
    </dgm:pt>
    <dgm:pt modelId="{025DF9B3-78A0-480D-AD02-16AACF3DE230}" type="pres">
      <dgm:prSet presAssocID="{EB18F942-FDB6-4A6B-8F7D-725FBC661E59}" presName="composite" presStyleCnt="0"/>
      <dgm:spPr/>
    </dgm:pt>
    <dgm:pt modelId="{00492A3E-18D1-4E5F-82F4-3FF247E20D68}" type="pres">
      <dgm:prSet presAssocID="{EB18F942-FDB6-4A6B-8F7D-725FBC661E59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F124C1A6-3A21-40E7-AEAD-362B364F7E41}" type="pres">
      <dgm:prSet presAssocID="{EB18F942-FDB6-4A6B-8F7D-725FBC661E59}" presName="desTx" presStyleLbl="alignAccFollowNode1" presStyleIdx="1" presStyleCnt="4">
        <dgm:presLayoutVars>
          <dgm:bulletEnabled val="1"/>
        </dgm:presLayoutVars>
      </dgm:prSet>
      <dgm:spPr/>
    </dgm:pt>
    <dgm:pt modelId="{57A27BD4-2071-40E2-91BB-9CD9ACAF8377}" type="pres">
      <dgm:prSet presAssocID="{97CA904D-BD3F-4028-8402-3733EB466946}" presName="space" presStyleCnt="0"/>
      <dgm:spPr/>
    </dgm:pt>
    <dgm:pt modelId="{12D279E2-38F7-491F-A6D0-9B1CFB688BCC}" type="pres">
      <dgm:prSet presAssocID="{21959117-2642-467A-8004-21BCB46049F8}" presName="composite" presStyleCnt="0"/>
      <dgm:spPr/>
    </dgm:pt>
    <dgm:pt modelId="{88FC64F0-8373-491D-A6EC-8A590A06EE98}" type="pres">
      <dgm:prSet presAssocID="{21959117-2642-467A-8004-21BCB46049F8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AFD34CD-95F3-4B77-B0A1-7E46390A71E5}" type="pres">
      <dgm:prSet presAssocID="{21959117-2642-467A-8004-21BCB46049F8}" presName="desTx" presStyleLbl="alignAccFollowNode1" presStyleIdx="2" presStyleCnt="4">
        <dgm:presLayoutVars>
          <dgm:bulletEnabled val="1"/>
        </dgm:presLayoutVars>
      </dgm:prSet>
      <dgm:spPr/>
    </dgm:pt>
    <dgm:pt modelId="{9F8E0659-E8C0-473F-8014-7CD512376436}" type="pres">
      <dgm:prSet presAssocID="{EDD60E3D-BDAF-4657-A1A9-7DF540C4174B}" presName="space" presStyleCnt="0"/>
      <dgm:spPr/>
    </dgm:pt>
    <dgm:pt modelId="{2890113B-6775-4A3E-AE02-C5ACFD200F88}" type="pres">
      <dgm:prSet presAssocID="{0E2614C8-C0BB-4727-A5B8-702C67BA9700}" presName="composite" presStyleCnt="0"/>
      <dgm:spPr/>
    </dgm:pt>
    <dgm:pt modelId="{DD77659E-00F9-41E5-832B-ECB0E95F4FFB}" type="pres">
      <dgm:prSet presAssocID="{0E2614C8-C0BB-4727-A5B8-702C67BA970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125EE193-C6A8-42B7-9992-FA8F8833CBF9}" type="pres">
      <dgm:prSet presAssocID="{0E2614C8-C0BB-4727-A5B8-702C67BA9700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6784C08-DB52-4089-92BA-B2E0F980EBD6}" type="presOf" srcId="{CEE650E1-D8F5-41B0-9C4A-4EC36500A70B}" destId="{125EE193-C6A8-42B7-9992-FA8F8833CBF9}" srcOrd="0" destOrd="1" presId="urn:microsoft.com/office/officeart/2005/8/layout/hList1"/>
    <dgm:cxn modelId="{D06F4610-9377-4533-A914-5C7B52377CAF}" srcId="{EB18F942-FDB6-4A6B-8F7D-725FBC661E59}" destId="{0F6117B3-56E1-40AC-8A36-0B3121755D1E}" srcOrd="2" destOrd="0" parTransId="{A0527B6A-278F-48B7-BE5D-32CE9664B575}" sibTransId="{8D81CB68-A652-45E5-81A7-0833F77F8E03}"/>
    <dgm:cxn modelId="{DB1B7616-E63D-4693-AE8E-27DF427685BF}" srcId="{165C0732-0611-4B3A-AF1E-C48A31E315EC}" destId="{0E2614C8-C0BB-4727-A5B8-702C67BA9700}" srcOrd="3" destOrd="0" parTransId="{103FF4AB-8216-43E1-AEB7-F1BCAD049826}" sibTransId="{51B7123D-9106-4F66-AF37-7C2E41257C82}"/>
    <dgm:cxn modelId="{E7824D1D-6A54-44CB-8BFB-6E40DA8F788A}" type="presOf" srcId="{BDFF77E5-915F-45C3-9CA0-6F753E24CDDC}" destId="{125EE193-C6A8-42B7-9992-FA8F8833CBF9}" srcOrd="0" destOrd="2" presId="urn:microsoft.com/office/officeart/2005/8/layout/hList1"/>
    <dgm:cxn modelId="{DF13DD20-DEE9-40F4-ABD7-094587D818E7}" type="presOf" srcId="{21959117-2642-467A-8004-21BCB46049F8}" destId="{88FC64F0-8373-491D-A6EC-8A590A06EE98}" srcOrd="0" destOrd="0" presId="urn:microsoft.com/office/officeart/2005/8/layout/hList1"/>
    <dgm:cxn modelId="{CF12792E-8300-4484-BCB6-0A1174182BCC}" srcId="{165C0732-0611-4B3A-AF1E-C48A31E315EC}" destId="{EB18F942-FDB6-4A6B-8F7D-725FBC661E59}" srcOrd="1" destOrd="0" parTransId="{34E29749-5A7B-4ED1-ABEB-571C0D1BE519}" sibTransId="{97CA904D-BD3F-4028-8402-3733EB466946}"/>
    <dgm:cxn modelId="{1752213A-7BCB-4997-862C-D62FF221CC14}" srcId="{EB18F942-FDB6-4A6B-8F7D-725FBC661E59}" destId="{0FCC4C11-56A8-472D-BD72-88C3BA0BA38E}" srcOrd="0" destOrd="0" parTransId="{9FD1DC84-AAD6-4D48-B0CA-27C4CB8921E4}" sibTransId="{A8F05CA7-7EA5-447F-B00C-0A4DB4D95ACA}"/>
    <dgm:cxn modelId="{0743FB5B-132C-4AE6-A198-8F3657BED9D5}" srcId="{25DD26CC-5A4B-4D5E-A354-8962E52AB67B}" destId="{EC9D4616-DF50-4840-8BA2-DD1869561E53}" srcOrd="1" destOrd="0" parTransId="{1CE05BFC-4670-473D-A9C9-FFF175FA51E4}" sibTransId="{1DBDBB51-38DB-410E-9B1F-7A80AC2D7514}"/>
    <dgm:cxn modelId="{77A60D5F-7D89-4D43-AFFE-077CF4B2A599}" type="presOf" srcId="{0FCC4C11-56A8-472D-BD72-88C3BA0BA38E}" destId="{F124C1A6-3A21-40E7-AEAD-362B364F7E41}" srcOrd="0" destOrd="0" presId="urn:microsoft.com/office/officeart/2005/8/layout/hList1"/>
    <dgm:cxn modelId="{D0DD0766-EB1C-4069-A45B-5C0992DCE1F5}" type="presOf" srcId="{EC9D4616-DF50-4840-8BA2-DD1869561E53}" destId="{0BDE8EDE-244B-4FAA-94EC-66444F8A91AD}" srcOrd="0" destOrd="1" presId="urn:microsoft.com/office/officeart/2005/8/layout/hList1"/>
    <dgm:cxn modelId="{707E416B-C53A-4D17-BA98-8C7961B96113}" type="presOf" srcId="{B0AA52BF-8FCA-4456-9591-F863943E5652}" destId="{0BDE8EDE-244B-4FAA-94EC-66444F8A91AD}" srcOrd="0" destOrd="0" presId="urn:microsoft.com/office/officeart/2005/8/layout/hList1"/>
    <dgm:cxn modelId="{F92D8E6D-EC4D-4573-B3FE-A22294A59AE2}" srcId="{21959117-2642-467A-8004-21BCB46049F8}" destId="{13347FA4-99C2-444C-AA38-A382506096A9}" srcOrd="0" destOrd="0" parTransId="{7D0B2584-6EC7-49DB-9C70-B055338502E2}" sibTransId="{21084E68-1228-41ED-B4D3-D18810213462}"/>
    <dgm:cxn modelId="{087E6D76-A00F-40B8-83F8-6D889FBEE483}" srcId="{EB18F942-FDB6-4A6B-8F7D-725FBC661E59}" destId="{F0F6DE5B-5AAA-4C87-A889-7B4BEA74509F}" srcOrd="1" destOrd="0" parTransId="{51E12F5D-E827-415A-8584-B106F1C5E7E8}" sibTransId="{97D10C99-5460-4FA0-AA27-22532C912522}"/>
    <dgm:cxn modelId="{06024A77-E31B-475F-9623-DB55FC9C9972}" type="presOf" srcId="{E7147828-2698-445D-8F82-2F18371FB77B}" destId="{7AFD34CD-95F3-4B77-B0A1-7E46390A71E5}" srcOrd="0" destOrd="1" presId="urn:microsoft.com/office/officeart/2005/8/layout/hList1"/>
    <dgm:cxn modelId="{1B3C0885-3392-48D3-8113-2CF758B40DB7}" type="presOf" srcId="{165C0732-0611-4B3A-AF1E-C48A31E315EC}" destId="{409A77C8-6BC4-47D2-83DC-946F04A6FF81}" srcOrd="0" destOrd="0" presId="urn:microsoft.com/office/officeart/2005/8/layout/hList1"/>
    <dgm:cxn modelId="{7ACE6886-6E8D-41A6-B8E3-69BDC1C7FB2E}" srcId="{21959117-2642-467A-8004-21BCB46049F8}" destId="{E7147828-2698-445D-8F82-2F18371FB77B}" srcOrd="1" destOrd="0" parTransId="{8AA573FE-91FA-49A0-ACF2-88C12779C002}" sibTransId="{28917459-2832-45AD-9F6C-6808D603A60F}"/>
    <dgm:cxn modelId="{FEEA0E8F-334D-4286-896F-C6AD2B97845D}" type="presOf" srcId="{ACAF8BEA-2789-4B22-9EF3-D221A4E16865}" destId="{125EE193-C6A8-42B7-9992-FA8F8833CBF9}" srcOrd="0" destOrd="0" presId="urn:microsoft.com/office/officeart/2005/8/layout/hList1"/>
    <dgm:cxn modelId="{B8062497-7758-43AC-9B72-11C275BDC085}" type="presOf" srcId="{0E2614C8-C0BB-4727-A5B8-702C67BA9700}" destId="{DD77659E-00F9-41E5-832B-ECB0E95F4FFB}" srcOrd="0" destOrd="0" presId="urn:microsoft.com/office/officeart/2005/8/layout/hList1"/>
    <dgm:cxn modelId="{4487E1A3-D7FC-4F51-BFBF-F18A2A65C861}" type="presOf" srcId="{EB18F942-FDB6-4A6B-8F7D-725FBC661E59}" destId="{00492A3E-18D1-4E5F-82F4-3FF247E20D68}" srcOrd="0" destOrd="0" presId="urn:microsoft.com/office/officeart/2005/8/layout/hList1"/>
    <dgm:cxn modelId="{B8D926AB-EBD9-42EF-B194-E7F957368F7F}" srcId="{25DD26CC-5A4B-4D5E-A354-8962E52AB67B}" destId="{B0AA52BF-8FCA-4456-9591-F863943E5652}" srcOrd="0" destOrd="0" parTransId="{B954B423-2B70-4829-B4DE-8C2D14C90F72}" sibTransId="{3AB5678D-FB0C-444B-8E7C-FF8077DD7FBB}"/>
    <dgm:cxn modelId="{EBD32AAB-AD9D-4700-9F7B-8C3C5E369FB2}" srcId="{165C0732-0611-4B3A-AF1E-C48A31E315EC}" destId="{21959117-2642-467A-8004-21BCB46049F8}" srcOrd="2" destOrd="0" parTransId="{1BC8DB46-E473-4AEA-BC96-BB0A261556DB}" sibTransId="{EDD60E3D-BDAF-4657-A1A9-7DF540C4174B}"/>
    <dgm:cxn modelId="{7CF3FCAF-6BC5-44FC-9440-807C3E82980E}" type="presOf" srcId="{F0F6DE5B-5AAA-4C87-A889-7B4BEA74509F}" destId="{F124C1A6-3A21-40E7-AEAD-362B364F7E41}" srcOrd="0" destOrd="1" presId="urn:microsoft.com/office/officeart/2005/8/layout/hList1"/>
    <dgm:cxn modelId="{251C43BA-EB65-4F6D-9E4C-3AE95A640CD0}" type="presOf" srcId="{0F6117B3-56E1-40AC-8A36-0B3121755D1E}" destId="{F124C1A6-3A21-40E7-AEAD-362B364F7E41}" srcOrd="0" destOrd="2" presId="urn:microsoft.com/office/officeart/2005/8/layout/hList1"/>
    <dgm:cxn modelId="{B3E62FCE-42A3-4127-9363-E8FE81848047}" type="presOf" srcId="{25DD26CC-5A4B-4D5E-A354-8962E52AB67B}" destId="{9BB8BCE8-F605-410B-8E93-3FF442C08B7D}" srcOrd="0" destOrd="0" presId="urn:microsoft.com/office/officeart/2005/8/layout/hList1"/>
    <dgm:cxn modelId="{E3C285D2-6FA1-461D-A880-2A817E084FD0}" srcId="{0E2614C8-C0BB-4727-A5B8-702C67BA9700}" destId="{ACAF8BEA-2789-4B22-9EF3-D221A4E16865}" srcOrd="0" destOrd="0" parTransId="{BEDFF964-8C14-46CD-A7C3-1F833016DDAC}" sibTransId="{8A34B7E7-90CD-4BA4-8BFF-107952E031DF}"/>
    <dgm:cxn modelId="{B65A15D8-FDFE-4B94-8724-6629439DE205}" type="presOf" srcId="{13347FA4-99C2-444C-AA38-A382506096A9}" destId="{7AFD34CD-95F3-4B77-B0A1-7E46390A71E5}" srcOrd="0" destOrd="0" presId="urn:microsoft.com/office/officeart/2005/8/layout/hList1"/>
    <dgm:cxn modelId="{9134B7DB-0D8B-44C2-B09E-675B5278F691}" srcId="{0E2614C8-C0BB-4727-A5B8-702C67BA9700}" destId="{BDFF77E5-915F-45C3-9CA0-6F753E24CDDC}" srcOrd="2" destOrd="0" parTransId="{FA0C8737-A5B7-4FCE-803A-3139B52FA478}" sibTransId="{A8FDA481-9EC1-4EDD-B146-658664EDB955}"/>
    <dgm:cxn modelId="{9EDBCCEE-18C7-4DFE-B7C4-DE7A6EC22298}" srcId="{165C0732-0611-4B3A-AF1E-C48A31E315EC}" destId="{25DD26CC-5A4B-4D5E-A354-8962E52AB67B}" srcOrd="0" destOrd="0" parTransId="{87C518B9-FEF3-438F-9B69-D0FCE297A633}" sibTransId="{2C1BC99B-A979-485F-B96C-5B69E4DC3C50}"/>
    <dgm:cxn modelId="{A91AACEF-6AFD-458F-9718-2E4DBD81BD42}" srcId="{0E2614C8-C0BB-4727-A5B8-702C67BA9700}" destId="{CEE650E1-D8F5-41B0-9C4A-4EC36500A70B}" srcOrd="1" destOrd="0" parTransId="{DBD2F272-7FB0-460B-8323-83BC81E62512}" sibTransId="{7553E40C-66F5-4DA0-8B1E-122C995FC607}"/>
    <dgm:cxn modelId="{A3B80090-5869-4FAC-89AC-6FF87165147A}" type="presParOf" srcId="{409A77C8-6BC4-47D2-83DC-946F04A6FF81}" destId="{06CA6523-D024-40E1-B5A8-9165105C0591}" srcOrd="0" destOrd="0" presId="urn:microsoft.com/office/officeart/2005/8/layout/hList1"/>
    <dgm:cxn modelId="{A8A5A303-8F3B-4AD3-ACFD-99DFF5F75AC9}" type="presParOf" srcId="{06CA6523-D024-40E1-B5A8-9165105C0591}" destId="{9BB8BCE8-F605-410B-8E93-3FF442C08B7D}" srcOrd="0" destOrd="0" presId="urn:microsoft.com/office/officeart/2005/8/layout/hList1"/>
    <dgm:cxn modelId="{17F34827-A90A-463C-BC55-2F0A1D36A443}" type="presParOf" srcId="{06CA6523-D024-40E1-B5A8-9165105C0591}" destId="{0BDE8EDE-244B-4FAA-94EC-66444F8A91AD}" srcOrd="1" destOrd="0" presId="urn:microsoft.com/office/officeart/2005/8/layout/hList1"/>
    <dgm:cxn modelId="{457FC801-7389-45E7-8B04-2147DEFB6AE1}" type="presParOf" srcId="{409A77C8-6BC4-47D2-83DC-946F04A6FF81}" destId="{8FEC5BA7-2868-4EA8-B6C8-0D44B8A24774}" srcOrd="1" destOrd="0" presId="urn:microsoft.com/office/officeart/2005/8/layout/hList1"/>
    <dgm:cxn modelId="{67EBFFCC-0683-4097-8623-196CE79085B2}" type="presParOf" srcId="{409A77C8-6BC4-47D2-83DC-946F04A6FF81}" destId="{025DF9B3-78A0-480D-AD02-16AACF3DE230}" srcOrd="2" destOrd="0" presId="urn:microsoft.com/office/officeart/2005/8/layout/hList1"/>
    <dgm:cxn modelId="{64B6EBE9-D8F8-485E-92BF-64C87BAB2C3E}" type="presParOf" srcId="{025DF9B3-78A0-480D-AD02-16AACF3DE230}" destId="{00492A3E-18D1-4E5F-82F4-3FF247E20D68}" srcOrd="0" destOrd="0" presId="urn:microsoft.com/office/officeart/2005/8/layout/hList1"/>
    <dgm:cxn modelId="{D2040E92-4CF5-4ABB-A9AA-F213255E03F6}" type="presParOf" srcId="{025DF9B3-78A0-480D-AD02-16AACF3DE230}" destId="{F124C1A6-3A21-40E7-AEAD-362B364F7E41}" srcOrd="1" destOrd="0" presId="urn:microsoft.com/office/officeart/2005/8/layout/hList1"/>
    <dgm:cxn modelId="{834E7742-AF9B-433C-A2AD-00E4A744D938}" type="presParOf" srcId="{409A77C8-6BC4-47D2-83DC-946F04A6FF81}" destId="{57A27BD4-2071-40E2-91BB-9CD9ACAF8377}" srcOrd="3" destOrd="0" presId="urn:microsoft.com/office/officeart/2005/8/layout/hList1"/>
    <dgm:cxn modelId="{92E34609-0619-432F-8372-38F6F743D4EB}" type="presParOf" srcId="{409A77C8-6BC4-47D2-83DC-946F04A6FF81}" destId="{12D279E2-38F7-491F-A6D0-9B1CFB688BCC}" srcOrd="4" destOrd="0" presId="urn:microsoft.com/office/officeart/2005/8/layout/hList1"/>
    <dgm:cxn modelId="{B6780E72-755E-44F6-A01B-DD7E4B275539}" type="presParOf" srcId="{12D279E2-38F7-491F-A6D0-9B1CFB688BCC}" destId="{88FC64F0-8373-491D-A6EC-8A590A06EE98}" srcOrd="0" destOrd="0" presId="urn:microsoft.com/office/officeart/2005/8/layout/hList1"/>
    <dgm:cxn modelId="{B7D13B12-3C97-4378-B001-86CF8055EA50}" type="presParOf" srcId="{12D279E2-38F7-491F-A6D0-9B1CFB688BCC}" destId="{7AFD34CD-95F3-4B77-B0A1-7E46390A71E5}" srcOrd="1" destOrd="0" presId="urn:microsoft.com/office/officeart/2005/8/layout/hList1"/>
    <dgm:cxn modelId="{448D86B2-C218-4B0E-8825-C3241A741A31}" type="presParOf" srcId="{409A77C8-6BC4-47D2-83DC-946F04A6FF81}" destId="{9F8E0659-E8C0-473F-8014-7CD512376436}" srcOrd="5" destOrd="0" presId="urn:microsoft.com/office/officeart/2005/8/layout/hList1"/>
    <dgm:cxn modelId="{BB79EA45-DD45-4075-976A-D2B82226DE06}" type="presParOf" srcId="{409A77C8-6BC4-47D2-83DC-946F04A6FF81}" destId="{2890113B-6775-4A3E-AE02-C5ACFD200F88}" srcOrd="6" destOrd="0" presId="urn:microsoft.com/office/officeart/2005/8/layout/hList1"/>
    <dgm:cxn modelId="{12905332-2F42-402C-8BC8-6CCB9C37A459}" type="presParOf" srcId="{2890113B-6775-4A3E-AE02-C5ACFD200F88}" destId="{DD77659E-00F9-41E5-832B-ECB0E95F4FFB}" srcOrd="0" destOrd="0" presId="urn:microsoft.com/office/officeart/2005/8/layout/hList1"/>
    <dgm:cxn modelId="{7FC51FB5-0021-4CEE-A3CD-06F522546A54}" type="presParOf" srcId="{2890113B-6775-4A3E-AE02-C5ACFD200F88}" destId="{125EE193-C6A8-42B7-9992-FA8F8833CBF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6F55CF-6BD6-A54D-A267-D0F167693679}">
      <dsp:nvSpPr>
        <dsp:cNvPr id="0" name=""/>
        <dsp:cNvSpPr/>
      </dsp:nvSpPr>
      <dsp:spPr>
        <a:xfrm>
          <a:off x="1337407" y="0"/>
          <a:ext cx="2015960" cy="1119978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1370210" y="32803"/>
        <a:ext cx="1950354" cy="1054372"/>
      </dsp:txXfrm>
    </dsp:sp>
    <dsp:sp modelId="{535C2F45-C556-4D46-AB7E-EEE0C46EBBD5}">
      <dsp:nvSpPr>
        <dsp:cNvPr id="0" name=""/>
        <dsp:cNvSpPr/>
      </dsp:nvSpPr>
      <dsp:spPr>
        <a:xfrm>
          <a:off x="4249351" y="0"/>
          <a:ext cx="2015960" cy="1119978"/>
        </a:xfrm>
        <a:prstGeom prst="roundRect">
          <a:avLst>
            <a:gd name="adj" fmla="val 10000"/>
          </a:avLst>
        </a:prstGeom>
        <a:solidFill>
          <a:schemeClr val="bg1"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600" kern="1200"/>
        </a:p>
      </dsp:txBody>
      <dsp:txXfrm>
        <a:off x="4282154" y="32803"/>
        <a:ext cx="1950354" cy="1054372"/>
      </dsp:txXfrm>
    </dsp:sp>
    <dsp:sp modelId="{9913025A-AE94-3141-AEA6-EADF4C0F31DD}">
      <dsp:nvSpPr>
        <dsp:cNvPr id="0" name=""/>
        <dsp:cNvSpPr/>
      </dsp:nvSpPr>
      <dsp:spPr>
        <a:xfrm>
          <a:off x="3381368" y="4759907"/>
          <a:ext cx="839983" cy="839983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AF631F-CE3A-5D47-B21C-32445496AF5E}">
      <dsp:nvSpPr>
        <dsp:cNvPr id="0" name=""/>
        <dsp:cNvSpPr/>
      </dsp:nvSpPr>
      <dsp:spPr>
        <a:xfrm>
          <a:off x="1281409" y="4446333"/>
          <a:ext cx="5039901" cy="34047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BC28B-38DC-2648-A002-2EC0F07D9E3A}">
      <dsp:nvSpPr>
        <dsp:cNvPr id="0" name=""/>
        <dsp:cNvSpPr/>
      </dsp:nvSpPr>
      <dsp:spPr>
        <a:xfrm>
          <a:off x="1358434" y="3520264"/>
          <a:ext cx="2015960" cy="862853"/>
        </a:xfrm>
        <a:prstGeom prst="roundRect">
          <a:avLst/>
        </a:prstGeom>
        <a:solidFill>
          <a:srgbClr val="1B436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Scout for technologies</a:t>
          </a:r>
        </a:p>
      </dsp:txBody>
      <dsp:txXfrm>
        <a:off x="1400555" y="3562385"/>
        <a:ext cx="1931718" cy="778611"/>
      </dsp:txXfrm>
    </dsp:sp>
    <dsp:sp modelId="{1F8E4AD9-2B31-FB45-8FC7-F8DB46FD70FB}">
      <dsp:nvSpPr>
        <dsp:cNvPr id="0" name=""/>
        <dsp:cNvSpPr/>
      </dsp:nvSpPr>
      <dsp:spPr>
        <a:xfrm>
          <a:off x="4270377" y="3520264"/>
          <a:ext cx="2015960" cy="8628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Search unmet needs</a:t>
          </a:r>
        </a:p>
      </dsp:txBody>
      <dsp:txXfrm>
        <a:off x="4312498" y="3562385"/>
        <a:ext cx="1931718" cy="7786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62CCCD-B563-FF4D-BEBE-0FE2408BC568}">
      <dsp:nvSpPr>
        <dsp:cNvPr id="0" name=""/>
        <dsp:cNvSpPr/>
      </dsp:nvSpPr>
      <dsp:spPr>
        <a:xfrm>
          <a:off x="4010" y="1357661"/>
          <a:ext cx="2456455" cy="2026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Discussion with Innovation / R&amp;D management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Discovery day program at CERN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Find mutual interest</a:t>
          </a:r>
        </a:p>
      </dsp:txBody>
      <dsp:txXfrm>
        <a:off x="50635" y="1404286"/>
        <a:ext cx="2363205" cy="1498655"/>
      </dsp:txXfrm>
    </dsp:sp>
    <dsp:sp modelId="{B1C8EA73-B13A-4F47-8B01-4C34B3C8AAEF}">
      <dsp:nvSpPr>
        <dsp:cNvPr id="0" name=""/>
        <dsp:cNvSpPr/>
      </dsp:nvSpPr>
      <dsp:spPr>
        <a:xfrm>
          <a:off x="1376434" y="1727665"/>
          <a:ext cx="2858393" cy="2858393"/>
        </a:xfrm>
        <a:prstGeom prst="leftCircularArrow">
          <a:avLst>
            <a:gd name="adj1" fmla="val 2926"/>
            <a:gd name="adj2" fmla="val 358187"/>
            <a:gd name="adj3" fmla="val 2133698"/>
            <a:gd name="adj4" fmla="val 9024489"/>
            <a:gd name="adj5" fmla="val 341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62170B-5B9D-ED48-BDFB-4DAE9A692332}">
      <dsp:nvSpPr>
        <dsp:cNvPr id="0" name=""/>
        <dsp:cNvSpPr/>
      </dsp:nvSpPr>
      <dsp:spPr>
        <a:xfrm>
          <a:off x="549889" y="2949566"/>
          <a:ext cx="2183515" cy="868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Discover</a:t>
          </a:r>
        </a:p>
      </dsp:txBody>
      <dsp:txXfrm>
        <a:off x="575321" y="2974998"/>
        <a:ext cx="2132651" cy="817448"/>
      </dsp:txXfrm>
    </dsp:sp>
    <dsp:sp modelId="{23482D0C-B529-CD43-ADB0-19EF530CD859}">
      <dsp:nvSpPr>
        <dsp:cNvPr id="0" name=""/>
        <dsp:cNvSpPr/>
      </dsp:nvSpPr>
      <dsp:spPr>
        <a:xfrm>
          <a:off x="3131711" y="1357661"/>
          <a:ext cx="2740274" cy="2026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Define innovation ambitions and technical needs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Discuss expertise contributed by partners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Timeline, resources, IP</a:t>
          </a:r>
        </a:p>
      </dsp:txBody>
      <dsp:txXfrm>
        <a:off x="3178336" y="1838442"/>
        <a:ext cx="2647024" cy="1498655"/>
      </dsp:txXfrm>
    </dsp:sp>
    <dsp:sp modelId="{763BF81D-8D24-2945-81A8-FB5556F300A9}">
      <dsp:nvSpPr>
        <dsp:cNvPr id="0" name=""/>
        <dsp:cNvSpPr/>
      </dsp:nvSpPr>
      <dsp:spPr>
        <a:xfrm>
          <a:off x="4636218" y="117187"/>
          <a:ext cx="3009078" cy="3009078"/>
        </a:xfrm>
        <a:prstGeom prst="circularArrow">
          <a:avLst>
            <a:gd name="adj1" fmla="val 2780"/>
            <a:gd name="adj2" fmla="val 339085"/>
            <a:gd name="adj3" fmla="val 19485404"/>
            <a:gd name="adj4" fmla="val 12575511"/>
            <a:gd name="adj5" fmla="val 324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55A7B8-C421-324E-AAEF-1E154D7D9478}">
      <dsp:nvSpPr>
        <dsp:cNvPr id="0" name=""/>
        <dsp:cNvSpPr/>
      </dsp:nvSpPr>
      <dsp:spPr>
        <a:xfrm>
          <a:off x="3819499" y="923504"/>
          <a:ext cx="2183515" cy="868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Shape</a:t>
          </a:r>
        </a:p>
      </dsp:txBody>
      <dsp:txXfrm>
        <a:off x="3844931" y="948936"/>
        <a:ext cx="2132651" cy="817448"/>
      </dsp:txXfrm>
    </dsp:sp>
    <dsp:sp modelId="{144B28CC-178E-CF44-91F2-D363E83FB087}">
      <dsp:nvSpPr>
        <dsp:cNvPr id="0" name=""/>
        <dsp:cNvSpPr/>
      </dsp:nvSpPr>
      <dsp:spPr>
        <a:xfrm>
          <a:off x="6401321" y="1357661"/>
          <a:ext cx="2456455" cy="20260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/>
            <a:t>Formalize partnership:</a:t>
          </a:r>
          <a:br>
            <a:rPr lang="en-GB" sz="1600" kern="1200" dirty="0"/>
          </a:br>
          <a:r>
            <a:rPr lang="en-GB" sz="1600" kern="1200" dirty="0"/>
            <a:t>- License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kern="1200" dirty="0"/>
            <a:t>   - Consultancy / Service</a:t>
          </a:r>
          <a:br>
            <a:rPr lang="en-GB" sz="1600" kern="1200" dirty="0"/>
          </a:br>
          <a:r>
            <a:rPr lang="en-GB" sz="1600" kern="1200" dirty="0"/>
            <a:t>- Contract Research-</a:t>
          </a:r>
          <a:br>
            <a:rPr lang="en-GB" sz="1600" kern="1200" dirty="0"/>
          </a:br>
          <a:r>
            <a:rPr lang="en-GB" sz="1600" kern="1200" dirty="0"/>
            <a:t>- Collaborative R&amp;D</a:t>
          </a:r>
        </a:p>
      </dsp:txBody>
      <dsp:txXfrm>
        <a:off x="6447946" y="1404286"/>
        <a:ext cx="2363205" cy="1498655"/>
      </dsp:txXfrm>
    </dsp:sp>
    <dsp:sp modelId="{7269F3E8-575C-F047-BA12-93FA0B5FE8D9}">
      <dsp:nvSpPr>
        <dsp:cNvPr id="0" name=""/>
        <dsp:cNvSpPr/>
      </dsp:nvSpPr>
      <dsp:spPr>
        <a:xfrm>
          <a:off x="6947200" y="2949566"/>
          <a:ext cx="2183515" cy="868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4000" kern="1200" dirty="0"/>
            <a:t>Execute</a:t>
          </a:r>
        </a:p>
      </dsp:txBody>
      <dsp:txXfrm>
        <a:off x="6972632" y="2974998"/>
        <a:ext cx="2132651" cy="817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B8BCE8-F605-410B-8E93-3FF442C08B7D}">
      <dsp:nvSpPr>
        <dsp:cNvPr id="0" name=""/>
        <dsp:cNvSpPr/>
      </dsp:nvSpPr>
      <dsp:spPr>
        <a:xfrm>
          <a:off x="4124" y="1387714"/>
          <a:ext cx="2479949" cy="547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Licence</a:t>
          </a:r>
        </a:p>
      </dsp:txBody>
      <dsp:txXfrm>
        <a:off x="4124" y="1387714"/>
        <a:ext cx="2479949" cy="547200"/>
      </dsp:txXfrm>
    </dsp:sp>
    <dsp:sp modelId="{0BDE8EDE-244B-4FAA-94EC-66444F8A91AD}">
      <dsp:nvSpPr>
        <dsp:cNvPr id="0" name=""/>
        <dsp:cNvSpPr/>
      </dsp:nvSpPr>
      <dsp:spPr>
        <a:xfrm>
          <a:off x="4124" y="1934914"/>
          <a:ext cx="2479949" cy="134462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Access to existing solution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Support to implement</a:t>
          </a:r>
        </a:p>
      </dsp:txBody>
      <dsp:txXfrm>
        <a:off x="4124" y="1934914"/>
        <a:ext cx="2479949" cy="1344621"/>
      </dsp:txXfrm>
    </dsp:sp>
    <dsp:sp modelId="{00492A3E-18D1-4E5F-82F4-3FF247E20D68}">
      <dsp:nvSpPr>
        <dsp:cNvPr id="0" name=""/>
        <dsp:cNvSpPr/>
      </dsp:nvSpPr>
      <dsp:spPr>
        <a:xfrm>
          <a:off x="2831266" y="1387714"/>
          <a:ext cx="2479949" cy="5472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Consultancy/Service</a:t>
          </a:r>
        </a:p>
      </dsp:txBody>
      <dsp:txXfrm>
        <a:off x="2831266" y="1387714"/>
        <a:ext cx="2479949" cy="547200"/>
      </dsp:txXfrm>
    </dsp:sp>
    <dsp:sp modelId="{F124C1A6-3A21-40E7-AEAD-362B364F7E41}">
      <dsp:nvSpPr>
        <dsp:cNvPr id="0" name=""/>
        <dsp:cNvSpPr/>
      </dsp:nvSpPr>
      <dsp:spPr>
        <a:xfrm>
          <a:off x="2831266" y="1934914"/>
          <a:ext cx="2479949" cy="1344621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Specific issue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Time of experts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Time of facilities</a:t>
          </a:r>
        </a:p>
      </dsp:txBody>
      <dsp:txXfrm>
        <a:off x="2831266" y="1934914"/>
        <a:ext cx="2479949" cy="1344621"/>
      </dsp:txXfrm>
    </dsp:sp>
    <dsp:sp modelId="{88FC64F0-8373-491D-A6EC-8A590A06EE98}">
      <dsp:nvSpPr>
        <dsp:cNvPr id="0" name=""/>
        <dsp:cNvSpPr/>
      </dsp:nvSpPr>
      <dsp:spPr>
        <a:xfrm>
          <a:off x="5658408" y="1387714"/>
          <a:ext cx="2479949" cy="547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Contract research</a:t>
          </a:r>
        </a:p>
      </dsp:txBody>
      <dsp:txXfrm>
        <a:off x="5658408" y="1387714"/>
        <a:ext cx="2479949" cy="547200"/>
      </dsp:txXfrm>
    </dsp:sp>
    <dsp:sp modelId="{7AFD34CD-95F3-4B77-B0A1-7E46390A71E5}">
      <dsp:nvSpPr>
        <dsp:cNvPr id="0" name=""/>
        <dsp:cNvSpPr/>
      </dsp:nvSpPr>
      <dsp:spPr>
        <a:xfrm>
          <a:off x="5658408" y="1934914"/>
          <a:ext cx="2479949" cy="1344621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Specific solution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Outsource its development to CERN</a:t>
          </a:r>
        </a:p>
      </dsp:txBody>
      <dsp:txXfrm>
        <a:off x="5658408" y="1934914"/>
        <a:ext cx="2479949" cy="1344621"/>
      </dsp:txXfrm>
    </dsp:sp>
    <dsp:sp modelId="{DD77659E-00F9-41E5-832B-ECB0E95F4FFB}">
      <dsp:nvSpPr>
        <dsp:cNvPr id="0" name=""/>
        <dsp:cNvSpPr/>
      </dsp:nvSpPr>
      <dsp:spPr>
        <a:xfrm>
          <a:off x="8485551" y="1387714"/>
          <a:ext cx="2479949" cy="54720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Collaborative R&amp;D</a:t>
          </a:r>
        </a:p>
      </dsp:txBody>
      <dsp:txXfrm>
        <a:off x="8485551" y="1387714"/>
        <a:ext cx="2479949" cy="547200"/>
      </dsp:txXfrm>
    </dsp:sp>
    <dsp:sp modelId="{125EE193-C6A8-42B7-9992-FA8F8833CBF9}">
      <dsp:nvSpPr>
        <dsp:cNvPr id="0" name=""/>
        <dsp:cNvSpPr/>
      </dsp:nvSpPr>
      <dsp:spPr>
        <a:xfrm>
          <a:off x="8485551" y="1934914"/>
          <a:ext cx="2479949" cy="1344621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General issue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Jointly find solution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Jointly develop solution</a:t>
          </a:r>
        </a:p>
      </dsp:txBody>
      <dsp:txXfrm>
        <a:off x="8485551" y="1934914"/>
        <a:ext cx="2479949" cy="13446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4405FD2-B7A9-EF60-4394-6C42B4C2ED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63F39-145A-DC17-AE47-F897E9F856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92A19-05E8-4819-AF29-4C85530EAB4F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5B17D1-6302-208B-9097-B26DDD0897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2D55FE-9186-1344-B41B-54AF5E8009C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068A5-1CDA-437F-94CD-F7AE4840B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45909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8-23T15:50:00.191"/>
    </inkml:context>
    <inkml:brush xml:id="br0">
      <inkml:brushProperty name="width" value="0.3" units="cm"/>
      <inkml:brushProperty name="height" value="0.6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0 167,'53'-2,"0"-2,-1-3,76-19,148-15,-39 8,-185 26,72-3,-40 5,5-10,-64 10,1 0,30-1,-44 6,-1 0,1 0,0 1,0 1,21 5,-31-7,0 1,0 0,0-1,0 1,0 0,0 0,-1 0,1 1,0-1,-1 0,1 1,0-1,-1 1,0-1,1 1,-1 0,0-1,0 1,0 0,0 0,0 0,-1 0,1 0,0 0,-1 0,0 0,1 0,-1 0,0 0,0 1,0-1,0 0,0 0,-1 0,1 0,-1 0,1 0,-1 0,0 0,0 0,-1 2,-1 1,1 0,-1-1,-1 0,1 1,-1-1,1 0,-1 0,0-1,-1 1,1-1,0 0,-1 0,0-1,0 1,0-1,0 0,-8 2,-5 2,0-2,-1 0,-32 3,-160-8,138-2,-75 7,127-1,1 1,0 1,-37 14,37-11,1-2,-1 0,-40 6,-168-9,145-4,1538 1,-2999 0,3658 0,-2509 29,121-3,-178-17,170-7,733-17,258-5,-397 21,-437 21,-662 25,6-47,401-3,1349-9,59-29,-891 34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07/05/2024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449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239596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017213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35047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9597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9172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928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08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8581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0097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25781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3307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628650" lvl="1" indent="-171450" defTabSz="9144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Calibri"/>
                <a:ea typeface="Calibri"/>
                <a:cs typeface="Calibri"/>
                <a:sym typeface="Calibri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90422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34601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25383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8530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983711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7371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21990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20380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94192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50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20387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734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6338" y="550863"/>
            <a:ext cx="4892675" cy="275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7431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98775" y="849313"/>
            <a:ext cx="4075113" cy="22939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1473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446338" y="550863"/>
            <a:ext cx="4892675" cy="2752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879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33306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97053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313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2"/>
            <a:ext cx="10249472" cy="552451"/>
          </a:xfrm>
        </p:spPr>
        <p:txBody>
          <a:bodyPr/>
          <a:lstStyle/>
          <a:p>
            <a:r>
              <a:rPr lang="fr-FR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17230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1732E-D0E9-45FA-A068-A0A672D06F77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5F595-5C73-4627-BAEA-5A8981A4D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2865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- Finland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B707-FBE1-0741-9749-D0F1DB33A781}" type="datetimeFigureOut">
              <a:rPr lang="en-US" smtClean="0"/>
              <a:t>07-May-24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F7AA-8DD0-9446-A4A9-BCB6D9CE9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9390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1329267" y="6210302"/>
            <a:ext cx="10249472" cy="552451"/>
          </a:xfrm>
        </p:spPr>
        <p:txBody>
          <a:bodyPr/>
          <a:lstStyle/>
          <a:p>
            <a:r>
              <a:rPr lang="fr-FR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404321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Nick Ziogas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Knowledge Transfer @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F7AA-8DD0-9446-A4A9-BCB6D9CE9E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101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10 May 2022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Finland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10 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Finland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Nick Ziogas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 dirty="0"/>
              <a:t>Knowledge Transfer @ CERN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  <p:sldLayoutId id="2147483801" r:id="rId15"/>
    <p:sldLayoutId id="2147483802" r:id="rId16"/>
    <p:sldLayoutId id="2147483803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  <p:sldLayoutId id="2147483798" r:id="rId15"/>
    <p:sldLayoutId id="2147483799" r:id="rId16"/>
    <p:sldLayoutId id="2147483800" r:id="rId17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10 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Finland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13" Type="http://schemas.openxmlformats.org/officeDocument/2006/relationships/image" Target="../media/image26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24.emf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28.emf"/><Relationship Id="rId10" Type="http://schemas.openxmlformats.org/officeDocument/2006/relationships/image" Target="../media/image23.emf"/><Relationship Id="rId4" Type="http://schemas.openxmlformats.org/officeDocument/2006/relationships/diagramLayout" Target="../diagrams/layout1.xml"/><Relationship Id="rId9" Type="http://schemas.openxmlformats.org/officeDocument/2006/relationships/image" Target="../media/image22.emf"/><Relationship Id="rId1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31.png"/><Relationship Id="rId4" Type="http://schemas.openxmlformats.org/officeDocument/2006/relationships/hyperlink" Target="https://www.youtube.com/watch?time_continue=45&amp;amp;v=wxKRW1Z2lWo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60.png"/><Relationship Id="rId5" Type="http://schemas.openxmlformats.org/officeDocument/2006/relationships/customXml" Target="../ink/ink1.xml"/><Relationship Id="rId4" Type="http://schemas.openxmlformats.org/officeDocument/2006/relationships/image" Target="../media/image51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Business </a:t>
            </a:r>
            <a:r>
              <a:rPr lang="fr-FR" dirty="0" err="1"/>
              <a:t>Development</a:t>
            </a:r>
            <a:r>
              <a:rPr lang="fr-FR" dirty="0"/>
              <a:t> &amp; </a:t>
            </a:r>
            <a:r>
              <a:rPr lang="fr-FR" dirty="0" err="1"/>
              <a:t>Entrepreneurship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913439" y="3680373"/>
            <a:ext cx="6366934" cy="904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974" y="-58830"/>
            <a:ext cx="12185349" cy="691683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23511" y="218247"/>
            <a:ext cx="12176886" cy="592841"/>
          </a:xfrm>
        </p:spPr>
        <p:txBody>
          <a:bodyPr>
            <a:normAutofit/>
          </a:bodyPr>
          <a:lstStyle/>
          <a:p>
            <a:r>
              <a:rPr lang="fr-FR" sz="3600" b="1" i="1" dirty="0" err="1">
                <a:solidFill>
                  <a:schemeClr val="bg1"/>
                </a:solidFill>
              </a:rPr>
              <a:t>Accelerating</a:t>
            </a:r>
            <a:r>
              <a:rPr lang="fr-FR" sz="3600" b="1" i="1" dirty="0">
                <a:solidFill>
                  <a:schemeClr val="bg1"/>
                </a:solidFill>
              </a:rPr>
              <a:t> Innovation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-31974" y="3775193"/>
            <a:ext cx="11145883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</a:rPr>
              <a:t>From CERN Technology to Society</a:t>
            </a:r>
          </a:p>
          <a:p>
            <a:endParaRPr lang="en-GB" sz="3600" dirty="0">
              <a:solidFill>
                <a:schemeClr val="bg1"/>
              </a:solidFill>
            </a:endParaRPr>
          </a:p>
          <a:p>
            <a:r>
              <a:rPr lang="en-US" sz="3200" dirty="0">
                <a:solidFill>
                  <a:schemeClr val="bg1"/>
                </a:solidFill>
              </a:rPr>
              <a:t>Nick Ziogas</a:t>
            </a:r>
          </a:p>
          <a:p>
            <a:endParaRPr lang="en-US" sz="32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CERN Knowledge Transfer</a:t>
            </a:r>
          </a:p>
          <a:p>
            <a:r>
              <a:rPr lang="en-US" sz="2800" dirty="0">
                <a:solidFill>
                  <a:schemeClr val="bg1"/>
                </a:solidFill>
              </a:rPr>
              <a:t>ziogas@cern.ch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77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C0EFE-678C-C2AD-B5F6-ED3439F4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99" y="511993"/>
            <a:ext cx="11495999" cy="1116849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6E2466"/>
                </a:solidFill>
              </a:rPr>
              <a:t>CERN as trusted non-commercial innovation partner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37935-3AE2-C7A2-1A31-4E52676F8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7A63D6B-026F-5052-AC38-D658959E8CAB}"/>
              </a:ext>
            </a:extLst>
          </p:cNvPr>
          <p:cNvGrpSpPr/>
          <p:nvPr/>
        </p:nvGrpSpPr>
        <p:grpSpPr>
          <a:xfrm>
            <a:off x="0" y="1628842"/>
            <a:ext cx="12136498" cy="3014811"/>
            <a:chOff x="-59377" y="2030681"/>
            <a:chExt cx="12365582" cy="2752672"/>
          </a:xfrm>
        </p:grpSpPr>
        <p:sp>
          <p:nvSpPr>
            <p:cNvPr id="10" name="ZoneTexte 15">
              <a:extLst>
                <a:ext uri="{FF2B5EF4-FFF2-40B4-BE49-F238E27FC236}">
                  <a16:creationId xmlns:a16="http://schemas.microsoft.com/office/drawing/2014/main" id="{BE9EBECD-21E8-A9DD-FA73-283BDD12D566}"/>
                </a:ext>
              </a:extLst>
            </p:cNvPr>
            <p:cNvSpPr txBox="1"/>
            <p:nvPr/>
          </p:nvSpPr>
          <p:spPr>
            <a:xfrm>
              <a:off x="-4548" y="4188712"/>
              <a:ext cx="2392824" cy="397464"/>
            </a:xfrm>
            <a:prstGeom prst="rect">
              <a:avLst/>
            </a:prstGeom>
            <a:solidFill>
              <a:srgbClr val="6E246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HEALTHCARE</a:t>
              </a:r>
              <a:endParaRPr lang="fr-FR" sz="2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4" name="ZoneTexte 16">
              <a:extLst>
                <a:ext uri="{FF2B5EF4-FFF2-40B4-BE49-F238E27FC236}">
                  <a16:creationId xmlns:a16="http://schemas.microsoft.com/office/drawing/2014/main" id="{04E8B802-6726-E975-DE46-4E157963EAFC}"/>
                </a:ext>
              </a:extLst>
            </p:cNvPr>
            <p:cNvSpPr txBox="1"/>
            <p:nvPr/>
          </p:nvSpPr>
          <p:spPr>
            <a:xfrm>
              <a:off x="2387765" y="4188712"/>
              <a:ext cx="2394070" cy="415498"/>
            </a:xfrm>
            <a:prstGeom prst="rect">
              <a:avLst/>
            </a:prstGeom>
            <a:solidFill>
              <a:srgbClr val="6E246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ENVIRONMENT</a:t>
              </a:r>
              <a:endParaRPr lang="fr-FR" sz="21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ZoneTexte 17">
              <a:extLst>
                <a:ext uri="{FF2B5EF4-FFF2-40B4-BE49-F238E27FC236}">
                  <a16:creationId xmlns:a16="http://schemas.microsoft.com/office/drawing/2014/main" id="{0AF3876D-CA57-A863-2B7B-9EF817816F0A}"/>
                </a:ext>
              </a:extLst>
            </p:cNvPr>
            <p:cNvSpPr txBox="1"/>
            <p:nvPr/>
          </p:nvSpPr>
          <p:spPr>
            <a:xfrm>
              <a:off x="4782570" y="4181539"/>
              <a:ext cx="2392824" cy="397464"/>
            </a:xfrm>
            <a:prstGeom prst="rect">
              <a:avLst/>
            </a:prstGeom>
            <a:solidFill>
              <a:srgbClr val="6E246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DIGITAL</a:t>
              </a:r>
              <a:endParaRPr lang="fr-FR" sz="21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ZoneTexte 17">
              <a:extLst>
                <a:ext uri="{FF2B5EF4-FFF2-40B4-BE49-F238E27FC236}">
                  <a16:creationId xmlns:a16="http://schemas.microsoft.com/office/drawing/2014/main" id="{94E3A359-FC37-C16A-EAC6-0ACCD988FEDE}"/>
                </a:ext>
              </a:extLst>
            </p:cNvPr>
            <p:cNvSpPr txBox="1"/>
            <p:nvPr/>
          </p:nvSpPr>
          <p:spPr>
            <a:xfrm>
              <a:off x="7176638" y="4170806"/>
              <a:ext cx="2517253" cy="412202"/>
            </a:xfrm>
            <a:prstGeom prst="rect">
              <a:avLst/>
            </a:prstGeom>
            <a:solidFill>
              <a:srgbClr val="6E246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AEROSPACE</a:t>
              </a:r>
              <a:endParaRPr lang="fr-FR" sz="21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9" name="ZoneTexte 17">
              <a:extLst>
                <a:ext uri="{FF2B5EF4-FFF2-40B4-BE49-F238E27FC236}">
                  <a16:creationId xmlns:a16="http://schemas.microsoft.com/office/drawing/2014/main" id="{985AF44A-4A72-1CF0-E260-414026A6424D}"/>
                </a:ext>
              </a:extLst>
            </p:cNvPr>
            <p:cNvSpPr txBox="1"/>
            <p:nvPr/>
          </p:nvSpPr>
          <p:spPr>
            <a:xfrm>
              <a:off x="9693893" y="4168364"/>
              <a:ext cx="2498107" cy="411797"/>
            </a:xfrm>
            <a:prstGeom prst="rect">
              <a:avLst/>
            </a:prstGeom>
            <a:solidFill>
              <a:srgbClr val="6E246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QUANTUM</a:t>
              </a:r>
              <a:endParaRPr lang="fr-FR" sz="21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6DD1F38-0B3D-345F-755C-E919814E85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59" t="8533" r="19947"/>
            <a:stretch/>
          </p:blipFill>
          <p:spPr>
            <a:xfrm>
              <a:off x="1786" y="2268186"/>
              <a:ext cx="2385979" cy="1943478"/>
            </a:xfrm>
            <a:prstGeom prst="rect">
              <a:avLst/>
            </a:prstGeom>
          </p:spPr>
        </p:pic>
        <p:pic>
          <p:nvPicPr>
            <p:cNvPr id="32" name="Picture 2" descr="https://lh3.googleusercontent.com/Q1g4fNzTAd0kegIrhjzuiQBLKkJBsMIz4Eb-O6p6TilCU-e5v2wsmpUN0JpD1y-P-zV7Lm0D1b-AnWbTj40PmEY2vhgxpKnU3cX4c-lKONnL9vfxknihzrp-VdkW7WhNmLWT3JHY">
              <a:extLst>
                <a:ext uri="{FF2B5EF4-FFF2-40B4-BE49-F238E27FC236}">
                  <a16:creationId xmlns:a16="http://schemas.microsoft.com/office/drawing/2014/main" id="{93FEEDE7-1735-7581-72BB-96B008B058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81" t="1127" r="9686"/>
            <a:stretch/>
          </p:blipFill>
          <p:spPr bwMode="auto">
            <a:xfrm>
              <a:off x="4812346" y="2268185"/>
              <a:ext cx="2787858" cy="1940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341EB9C-6A57-E004-2660-FA87E3868B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72" r="798"/>
            <a:stretch/>
          </p:blipFill>
          <p:spPr>
            <a:xfrm>
              <a:off x="2358001" y="2268186"/>
              <a:ext cx="2453101" cy="194744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D4FDC78-4DF8-483F-6EB3-8A819DB34B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1445" t="10015" r="31541" b="30997"/>
            <a:stretch/>
          </p:blipFill>
          <p:spPr>
            <a:xfrm>
              <a:off x="7304882" y="2253839"/>
              <a:ext cx="2498107" cy="1947444"/>
            </a:xfrm>
            <a:prstGeom prst="rect">
              <a:avLst/>
            </a:prstGeom>
          </p:spPr>
        </p:pic>
        <p:pic>
          <p:nvPicPr>
            <p:cNvPr id="36" name="Picture 2">
              <a:extLst>
                <a:ext uri="{FF2B5EF4-FFF2-40B4-BE49-F238E27FC236}">
                  <a16:creationId xmlns:a16="http://schemas.microsoft.com/office/drawing/2014/main" id="{76E63DEA-48A2-D91A-114C-D0DE069D21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614" b="4614"/>
            <a:stretch>
              <a:fillRect/>
            </a:stretch>
          </p:blipFill>
          <p:spPr bwMode="auto">
            <a:xfrm>
              <a:off x="9693890" y="2253839"/>
              <a:ext cx="2498109" cy="1947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0E25040-021A-F4C5-F4E2-DC3F7FE2D962}"/>
                </a:ext>
              </a:extLst>
            </p:cNvPr>
            <p:cNvSpPr/>
            <p:nvPr/>
          </p:nvSpPr>
          <p:spPr>
            <a:xfrm>
              <a:off x="-4548" y="2030681"/>
              <a:ext cx="12310753" cy="237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A5C4816-FD91-7A02-1A5C-82001F9C3545}"/>
                </a:ext>
              </a:extLst>
            </p:cNvPr>
            <p:cNvSpPr/>
            <p:nvPr/>
          </p:nvSpPr>
          <p:spPr>
            <a:xfrm>
              <a:off x="-59377" y="4545849"/>
              <a:ext cx="12310753" cy="2375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0" name="Espace réservé du pied de page 4">
            <a:extLst>
              <a:ext uri="{FF2B5EF4-FFF2-40B4-BE49-F238E27FC236}">
                <a16:creationId xmlns:a16="http://schemas.microsoft.com/office/drawing/2014/main" id="{E784FC44-8FE2-7638-8F8F-5AD0700A6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  <p:sp>
        <p:nvSpPr>
          <p:cNvPr id="41" name="Espace réservé de la date 3">
            <a:extLst>
              <a:ext uri="{FF2B5EF4-FFF2-40B4-BE49-F238E27FC236}">
                <a16:creationId xmlns:a16="http://schemas.microsoft.com/office/drawing/2014/main" id="{5F895342-C981-EA07-CDF1-970708C9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47263" y="6441742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8329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BBFC3D-9620-17E7-64BA-C5B1B352A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2000" y="6440400"/>
            <a:ext cx="4114800" cy="246512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fr-FR" dirty="0" err="1"/>
              <a:t>Presentation</a:t>
            </a:r>
            <a:r>
              <a:rPr lang="fr-FR"/>
              <a:t> - Finland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4CB2063-ED9B-F471-2813-80E8BC7106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825771"/>
              </p:ext>
            </p:extLst>
          </p:nvPr>
        </p:nvGraphicFramePr>
        <p:xfrm>
          <a:off x="2474153" y="517236"/>
          <a:ext cx="7602720" cy="5599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1" name="Group 50">
            <a:extLst>
              <a:ext uri="{FF2B5EF4-FFF2-40B4-BE49-F238E27FC236}">
                <a16:creationId xmlns:a16="http://schemas.microsoft.com/office/drawing/2014/main" id="{073676A2-87BF-3627-C7CF-02F856E87161}"/>
              </a:ext>
            </a:extLst>
          </p:cNvPr>
          <p:cNvGrpSpPr/>
          <p:nvPr/>
        </p:nvGrpSpPr>
        <p:grpSpPr>
          <a:xfrm>
            <a:off x="-360504" y="373135"/>
            <a:ext cx="2147587" cy="6437364"/>
            <a:chOff x="549717" y="1063179"/>
            <a:chExt cx="1741055" cy="498846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7117A264-71BB-DF58-AB4A-D6243E16C69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9717" y="1063179"/>
              <a:ext cx="1741055" cy="1646190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9442A3C-365A-76A4-1F68-C4A76C676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9717" y="2744437"/>
              <a:ext cx="1741054" cy="1646189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D38E5B0-AFAC-EEBF-3761-96E524E3D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49717" y="4405456"/>
              <a:ext cx="1741055" cy="164619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3A7DEC7-3676-1360-1557-EA703FEA6950}"/>
              </a:ext>
            </a:extLst>
          </p:cNvPr>
          <p:cNvGrpSpPr/>
          <p:nvPr/>
        </p:nvGrpSpPr>
        <p:grpSpPr>
          <a:xfrm>
            <a:off x="10404917" y="249382"/>
            <a:ext cx="2113564" cy="6561118"/>
            <a:chOff x="10723417" y="296882"/>
            <a:chExt cx="1771314" cy="6561118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AAD399D-FE09-9401-4EBB-1CCE387FA38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0909478" y="408274"/>
              <a:ext cx="1282522" cy="1309809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EDA6487-6808-9931-F8B9-F0BFCD498D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0909478" y="1724573"/>
              <a:ext cx="1282522" cy="1275877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2C90B142-469D-8F5E-FE6B-D967CBD4A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920016" y="3004487"/>
              <a:ext cx="1517703" cy="1318547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C74CCBB5-CF68-2189-0665-65C20CB559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10863003" y="4326994"/>
              <a:ext cx="1375471" cy="1282444"/>
            </a:xfrm>
            <a:prstGeom prst="rect">
              <a:avLst/>
            </a:prstGeom>
          </p:spPr>
        </p:pic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6100B19D-C7FD-0F85-B30F-FF04BE8D8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0920016" y="5609808"/>
              <a:ext cx="1261443" cy="1235830"/>
            </a:xfrm>
            <a:prstGeom prst="rect">
              <a:avLst/>
            </a:prstGeom>
          </p:spPr>
        </p:pic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D60CF5A-1DC0-66DE-2C24-C66A3AC257E9}"/>
                </a:ext>
              </a:extLst>
            </p:cNvPr>
            <p:cNvSpPr/>
            <p:nvPr/>
          </p:nvSpPr>
          <p:spPr>
            <a:xfrm>
              <a:off x="10723417" y="296883"/>
              <a:ext cx="232224" cy="6561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D0BCFCB-63D2-115D-F95E-5712C101EE33}"/>
                </a:ext>
              </a:extLst>
            </p:cNvPr>
            <p:cNvSpPr/>
            <p:nvPr/>
          </p:nvSpPr>
          <p:spPr>
            <a:xfrm>
              <a:off x="12157708" y="296882"/>
              <a:ext cx="337023" cy="65611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166D677C-EEBA-29C4-9D6F-3835BF276C87}"/>
              </a:ext>
            </a:extLst>
          </p:cNvPr>
          <p:cNvSpPr/>
          <p:nvPr/>
        </p:nvSpPr>
        <p:spPr>
          <a:xfrm>
            <a:off x="1431108" y="332509"/>
            <a:ext cx="821034" cy="6561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5CBE1D34-A444-5A6B-A6E3-9F8D4BA9D69E}"/>
              </a:ext>
            </a:extLst>
          </p:cNvPr>
          <p:cNvSpPr/>
          <p:nvPr/>
        </p:nvSpPr>
        <p:spPr>
          <a:xfrm>
            <a:off x="-552356" y="249383"/>
            <a:ext cx="552356" cy="6561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943A84C-5B6C-A170-2EB4-981EE05CA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087" y="418083"/>
            <a:ext cx="8617835" cy="645579"/>
          </a:xfrm>
        </p:spPr>
        <p:txBody>
          <a:bodyPr/>
          <a:lstStyle/>
          <a:p>
            <a:r>
              <a:rPr lang="en-CH" dirty="0">
                <a:solidFill>
                  <a:srgbClr val="6E2466"/>
                </a:solidFill>
              </a:rPr>
              <a:t>Hybrid strategy: tech push &amp; market pull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06AB361A-2396-A17E-20F0-7D986D880FA0}"/>
              </a:ext>
            </a:extLst>
          </p:cNvPr>
          <p:cNvSpPr/>
          <p:nvPr/>
        </p:nvSpPr>
        <p:spPr>
          <a:xfrm>
            <a:off x="-3369835" y="230341"/>
            <a:ext cx="7789342" cy="6663284"/>
          </a:xfrm>
          <a:prstGeom prst="ellipse">
            <a:avLst/>
          </a:prstGeom>
          <a:solidFill>
            <a:srgbClr val="1B426B">
              <a:alpha val="628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12AABDC-4551-3BBA-D661-546DA6B1AEC0}"/>
              </a:ext>
            </a:extLst>
          </p:cNvPr>
          <p:cNvSpPr/>
          <p:nvPr/>
        </p:nvSpPr>
        <p:spPr>
          <a:xfrm>
            <a:off x="8679945" y="230341"/>
            <a:ext cx="6987815" cy="6663284"/>
          </a:xfrm>
          <a:prstGeom prst="ellipse">
            <a:avLst/>
          </a:prstGeom>
          <a:solidFill>
            <a:srgbClr val="6E2466">
              <a:alpha val="6285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0E18DCF-4BAC-2142-FAB3-B1ECA168D303}"/>
              </a:ext>
            </a:extLst>
          </p:cNvPr>
          <p:cNvGrpSpPr/>
          <p:nvPr/>
        </p:nvGrpSpPr>
        <p:grpSpPr>
          <a:xfrm>
            <a:off x="3824261" y="3059549"/>
            <a:ext cx="4927904" cy="940781"/>
            <a:chOff x="3695094" y="5808373"/>
            <a:chExt cx="4927904" cy="940781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322C5464-BE4D-AFF3-4055-2AB68AE380E4}"/>
                </a:ext>
              </a:extLst>
            </p:cNvPr>
            <p:cNvGrpSpPr/>
            <p:nvPr/>
          </p:nvGrpSpPr>
          <p:grpSpPr>
            <a:xfrm>
              <a:off x="6607038" y="5808373"/>
              <a:ext cx="2015960" cy="940781"/>
              <a:chOff x="4249351" y="2419152"/>
              <a:chExt cx="2015960" cy="940781"/>
            </a:xfrm>
          </p:grpSpPr>
          <p:sp>
            <p:nvSpPr>
              <p:cNvPr id="60" name="Rounded Rectangle 59">
                <a:extLst>
                  <a:ext uri="{FF2B5EF4-FFF2-40B4-BE49-F238E27FC236}">
                    <a16:creationId xmlns:a16="http://schemas.microsoft.com/office/drawing/2014/main" id="{DE206263-E9BE-A60C-E18F-34E67D250EA2}"/>
                  </a:ext>
                </a:extLst>
              </p:cNvPr>
              <p:cNvSpPr/>
              <p:nvPr/>
            </p:nvSpPr>
            <p:spPr>
              <a:xfrm>
                <a:off x="4249351" y="2419152"/>
                <a:ext cx="2015960" cy="940781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1" name="Rounded Rectangle 4">
                <a:extLst>
                  <a:ext uri="{FF2B5EF4-FFF2-40B4-BE49-F238E27FC236}">
                    <a16:creationId xmlns:a16="http://schemas.microsoft.com/office/drawing/2014/main" id="{CDA5E111-50C3-6F95-5BAC-7D63F69C79B5}"/>
                  </a:ext>
                </a:extLst>
              </p:cNvPr>
              <p:cNvSpPr txBox="1"/>
              <p:nvPr/>
            </p:nvSpPr>
            <p:spPr>
              <a:xfrm>
                <a:off x="4295276" y="2465077"/>
                <a:ext cx="1924110" cy="84893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/>
                  <a:t>Create value propositions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ED260712-4C09-67C9-5112-1593F117AFE5}"/>
                </a:ext>
              </a:extLst>
            </p:cNvPr>
            <p:cNvGrpSpPr/>
            <p:nvPr/>
          </p:nvGrpSpPr>
          <p:grpSpPr>
            <a:xfrm>
              <a:off x="3695094" y="5808373"/>
              <a:ext cx="2015960" cy="940781"/>
              <a:chOff x="1337407" y="2419152"/>
              <a:chExt cx="2015960" cy="940781"/>
            </a:xfrm>
          </p:grpSpPr>
          <p:sp>
            <p:nvSpPr>
              <p:cNvPr id="58" name="Rounded Rectangle 57">
                <a:extLst>
                  <a:ext uri="{FF2B5EF4-FFF2-40B4-BE49-F238E27FC236}">
                    <a16:creationId xmlns:a16="http://schemas.microsoft.com/office/drawing/2014/main" id="{4D07958F-DA5A-B1BC-76B3-B1239FBBFC1B}"/>
                  </a:ext>
                </a:extLst>
              </p:cNvPr>
              <p:cNvSpPr/>
              <p:nvPr/>
            </p:nvSpPr>
            <p:spPr>
              <a:xfrm>
                <a:off x="1337407" y="2419152"/>
                <a:ext cx="2015960" cy="940781"/>
              </a:xfrm>
              <a:prstGeom prst="roundRect">
                <a:avLst/>
              </a:prstGeom>
              <a:solidFill>
                <a:srgbClr val="1B436B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59" name="Rounded Rectangle 6">
                <a:extLst>
                  <a:ext uri="{FF2B5EF4-FFF2-40B4-BE49-F238E27FC236}">
                    <a16:creationId xmlns:a16="http://schemas.microsoft.com/office/drawing/2014/main" id="{FA850F82-4618-B52F-8ADF-5E26D1374737}"/>
                  </a:ext>
                </a:extLst>
              </p:cNvPr>
              <p:cNvSpPr txBox="1"/>
              <p:nvPr/>
            </p:nvSpPr>
            <p:spPr>
              <a:xfrm>
                <a:off x="1383332" y="2465077"/>
                <a:ext cx="1924110" cy="84893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/>
                  <a:t>Create tech and IP dossiers</a:t>
                </a: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3DFD138-1F87-CBA7-DF0B-66D9D156792B}"/>
              </a:ext>
            </a:extLst>
          </p:cNvPr>
          <p:cNvGrpSpPr/>
          <p:nvPr/>
        </p:nvGrpSpPr>
        <p:grpSpPr>
          <a:xfrm>
            <a:off x="3797967" y="2082381"/>
            <a:ext cx="4927904" cy="940781"/>
            <a:chOff x="3632048" y="2958609"/>
            <a:chExt cx="4927904" cy="940781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7E9B3F7C-C3B3-C0FE-3DE9-F3304390BB25}"/>
                </a:ext>
              </a:extLst>
            </p:cNvPr>
            <p:cNvGrpSpPr/>
            <p:nvPr/>
          </p:nvGrpSpPr>
          <p:grpSpPr>
            <a:xfrm>
              <a:off x="6543992" y="2958609"/>
              <a:ext cx="2015960" cy="940781"/>
              <a:chOff x="4249351" y="1411172"/>
              <a:chExt cx="2015960" cy="940781"/>
            </a:xfrm>
          </p:grpSpPr>
          <p:sp>
            <p:nvSpPr>
              <p:cNvPr id="67" name="Rounded Rectangle 66">
                <a:extLst>
                  <a:ext uri="{FF2B5EF4-FFF2-40B4-BE49-F238E27FC236}">
                    <a16:creationId xmlns:a16="http://schemas.microsoft.com/office/drawing/2014/main" id="{0E0AF985-0AB5-C031-11EF-C884F52BCFE8}"/>
                  </a:ext>
                </a:extLst>
              </p:cNvPr>
              <p:cNvSpPr/>
              <p:nvPr/>
            </p:nvSpPr>
            <p:spPr>
              <a:xfrm>
                <a:off x="4249351" y="1411172"/>
                <a:ext cx="2015960" cy="940781"/>
              </a:xfrm>
              <a:prstGeom prst="roundRect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8" name="Rounded Rectangle 4">
                <a:extLst>
                  <a:ext uri="{FF2B5EF4-FFF2-40B4-BE49-F238E27FC236}">
                    <a16:creationId xmlns:a16="http://schemas.microsoft.com/office/drawing/2014/main" id="{03F3954F-733E-EA12-D0B4-283CEC46ADD3}"/>
                  </a:ext>
                </a:extLst>
              </p:cNvPr>
              <p:cNvSpPr txBox="1"/>
              <p:nvPr/>
            </p:nvSpPr>
            <p:spPr>
              <a:xfrm>
                <a:off x="4295276" y="1457097"/>
                <a:ext cx="1924110" cy="84893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/>
                  <a:t>Mobilize innovation partners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752D367-0239-377D-0395-AE1E995E0EE0}"/>
                </a:ext>
              </a:extLst>
            </p:cNvPr>
            <p:cNvGrpSpPr/>
            <p:nvPr/>
          </p:nvGrpSpPr>
          <p:grpSpPr>
            <a:xfrm>
              <a:off x="3632048" y="2958609"/>
              <a:ext cx="2015960" cy="940781"/>
              <a:chOff x="1337407" y="1411172"/>
              <a:chExt cx="2015960" cy="940781"/>
            </a:xfrm>
          </p:grpSpPr>
          <p:sp>
            <p:nvSpPr>
              <p:cNvPr id="65" name="Rounded Rectangle 64">
                <a:extLst>
                  <a:ext uri="{FF2B5EF4-FFF2-40B4-BE49-F238E27FC236}">
                    <a16:creationId xmlns:a16="http://schemas.microsoft.com/office/drawing/2014/main" id="{1EE6B32F-FF6D-F487-76E9-B76D1F7BB91F}"/>
                  </a:ext>
                </a:extLst>
              </p:cNvPr>
              <p:cNvSpPr/>
              <p:nvPr/>
            </p:nvSpPr>
            <p:spPr>
              <a:xfrm>
                <a:off x="1337407" y="1411172"/>
                <a:ext cx="2015960" cy="940781"/>
              </a:xfrm>
              <a:prstGeom prst="roundRect">
                <a:avLst/>
              </a:prstGeom>
              <a:solidFill>
                <a:srgbClr val="1B436B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6" name="Rounded Rectangle 6">
                <a:extLst>
                  <a:ext uri="{FF2B5EF4-FFF2-40B4-BE49-F238E27FC236}">
                    <a16:creationId xmlns:a16="http://schemas.microsoft.com/office/drawing/2014/main" id="{CAC7A1A3-4FAF-5E68-2B75-875C0F21DB19}"/>
                  </a:ext>
                </a:extLst>
              </p:cNvPr>
              <p:cNvSpPr txBox="1"/>
              <p:nvPr/>
            </p:nvSpPr>
            <p:spPr>
              <a:xfrm>
                <a:off x="1383332" y="1457097"/>
                <a:ext cx="1924110" cy="84893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GB" sz="1800" kern="1200"/>
                  <a:t>Mobilize tech experts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623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C0EFE-678C-C2AD-B5F6-ED3439F4A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999" y="511993"/>
            <a:ext cx="11495999" cy="1116849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6E2466"/>
                </a:solidFill>
              </a:rPr>
              <a:t>Shaping innovation partnerships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337935-3AE2-C7A2-1A31-4E52676F8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12</a:t>
            </a:fld>
            <a:endParaRPr lang="fr-FR"/>
          </a:p>
        </p:txBody>
      </p:sp>
      <p:sp>
        <p:nvSpPr>
          <p:cNvPr id="40" name="Espace réservé du pied de page 4">
            <a:extLst>
              <a:ext uri="{FF2B5EF4-FFF2-40B4-BE49-F238E27FC236}">
                <a16:creationId xmlns:a16="http://schemas.microsoft.com/office/drawing/2014/main" id="{E784FC44-8FE2-7638-8F8F-5AD0700A6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27998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  <p:sp>
        <p:nvSpPr>
          <p:cNvPr id="41" name="Espace réservé de la date 3">
            <a:extLst>
              <a:ext uri="{FF2B5EF4-FFF2-40B4-BE49-F238E27FC236}">
                <a16:creationId xmlns:a16="http://schemas.microsoft.com/office/drawing/2014/main" id="{5F895342-C981-EA07-CDF1-970708C9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47263" y="6441742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  <p:graphicFrame>
        <p:nvGraphicFramePr>
          <p:cNvPr id="44" name="Diagram 43">
            <a:extLst>
              <a:ext uri="{FF2B5EF4-FFF2-40B4-BE49-F238E27FC236}">
                <a16:creationId xmlns:a16="http://schemas.microsoft.com/office/drawing/2014/main" id="{DF2897E9-2E2A-0401-B428-0E1A294936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9552084"/>
              </p:ext>
            </p:extLst>
          </p:nvPr>
        </p:nvGraphicFramePr>
        <p:xfrm>
          <a:off x="1528634" y="1388958"/>
          <a:ext cx="9134727" cy="4741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6806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3"/>
          <p:cNvGraphicFramePr>
            <a:graphicFrameLocks/>
          </p:cNvGraphicFramePr>
          <p:nvPr/>
        </p:nvGraphicFramePr>
        <p:xfrm>
          <a:off x="609600" y="1325563"/>
          <a:ext cx="109696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784FC44-8FE2-7638-8F8F-5AD0700A6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67647" y="6445798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5F895342-C981-EA07-CDF1-970708C9C8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47263" y="6435161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2130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0A78B-E668-36F8-DF0F-0661A1728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96FAEC-45B3-0B6D-EB6D-F9055D052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14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17D476-7D07-404A-7936-8085D23AF41B}"/>
              </a:ext>
            </a:extLst>
          </p:cNvPr>
          <p:cNvSpPr txBox="1">
            <a:spLocks/>
          </p:cNvSpPr>
          <p:nvPr/>
        </p:nvSpPr>
        <p:spPr>
          <a:xfrm>
            <a:off x="1807016" y="2015388"/>
            <a:ext cx="8617835" cy="64557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4400" dirty="0">
                <a:solidFill>
                  <a:srgbClr val="6E2466"/>
                </a:solidFill>
              </a:rPr>
              <a:t>How much time does it take to create a R&amp;D Partnership?</a:t>
            </a:r>
            <a:endParaRPr lang="en-US" sz="4400" dirty="0">
              <a:solidFill>
                <a:srgbClr val="6E2466"/>
              </a:solidFill>
            </a:endParaRPr>
          </a:p>
          <a:p>
            <a:endParaRPr lang="en-US" sz="4400" dirty="0">
              <a:solidFill>
                <a:srgbClr val="6E2466"/>
              </a:solidFill>
            </a:endParaRPr>
          </a:p>
          <a:p>
            <a:r>
              <a:rPr lang="en-US" sz="4400" dirty="0">
                <a:solidFill>
                  <a:srgbClr val="6E2466"/>
                </a:solidFill>
              </a:rPr>
              <a:t>What is the % of partnerships that typically make it to the execution phase?</a:t>
            </a:r>
            <a:endParaRPr lang="en-CH" sz="4400" dirty="0">
              <a:solidFill>
                <a:srgbClr val="6E2466"/>
              </a:solidFill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985CC0C-7B48-EE46-59EF-0527E32687DB}"/>
              </a:ext>
            </a:extLst>
          </p:cNvPr>
          <p:cNvSpPr txBox="1">
            <a:spLocks/>
          </p:cNvSpPr>
          <p:nvPr/>
        </p:nvSpPr>
        <p:spPr>
          <a:xfrm>
            <a:off x="1233762" y="6442618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fr-FR"/>
            </a:defPPr>
            <a:lvl1pPr marL="0" algn="l" defTabSz="914400" rtl="0" eaLnBrk="1" latinLnBrk="0" hangingPunct="1">
              <a:defRPr sz="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Knowledge Transfer @ CERN</a:t>
            </a:r>
          </a:p>
        </p:txBody>
      </p:sp>
    </p:spTree>
    <p:extLst>
      <p:ext uri="{BB962C8B-B14F-4D97-AF65-F5344CB8AC3E}">
        <p14:creationId xmlns:p14="http://schemas.microsoft.com/office/powerpoint/2010/main" val="34691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B523884-1AC8-5B45-85C9-C0EBBE0395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978"/>
            <a:ext cx="12192000" cy="6643021"/>
          </a:xfrm>
          <a:prstGeom prst="rect">
            <a:avLst/>
          </a:prstGeom>
        </p:spPr>
      </p:pic>
      <p:sp>
        <p:nvSpPr>
          <p:cNvPr id="6" name="Shape 159"/>
          <p:cNvSpPr>
            <a:spLocks noGrp="1"/>
          </p:cNvSpPr>
          <p:nvPr>
            <p:ph type="title" idx="4294967295"/>
          </p:nvPr>
        </p:nvSpPr>
        <p:spPr>
          <a:xfrm>
            <a:off x="5994400" y="4952999"/>
            <a:ext cx="6197599" cy="1408181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/>
          <a:p>
            <a:pPr defTabSz="213590"/>
            <a:r>
              <a:rPr lang="en-GB" sz="3200" dirty="0" err="1">
                <a:solidFill>
                  <a:schemeClr val="bg1"/>
                </a:solidFill>
              </a:rPr>
              <a:t>MedAustron</a:t>
            </a:r>
            <a:r>
              <a:rPr lang="en-GB" sz="3200">
                <a:solidFill>
                  <a:schemeClr val="bg1"/>
                </a:solidFill>
              </a:rPr>
              <a:t> and CNAO offer hadron therapy using CERN technology.</a:t>
            </a:r>
            <a:endParaRPr sz="3200">
              <a:solidFill>
                <a:schemeClr val="bg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B032343-20D8-2D4A-B2DC-C866A3A25005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3E72D5B-A61D-7249-985F-AD4C06D2D046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B49D795-5194-1F45-8DC0-CA38DB5F6B1B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540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221B91-575F-3A4C-9AE4-0C26631641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1609"/>
            <a:ext cx="12192000" cy="662639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9D94EF49-B644-B647-AA74-70D592AA04A2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27E425-8576-3D49-ACA2-8168056B4214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719C569-EB29-FB4C-934B-C7B6FD40070D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  <p:sp>
        <p:nvSpPr>
          <p:cNvPr id="10" name="Shape 159">
            <a:extLst>
              <a:ext uri="{FF2B5EF4-FFF2-40B4-BE49-F238E27FC236}">
                <a16:creationId xmlns:a16="http://schemas.microsoft.com/office/drawing/2014/main" id="{4F7610BC-5315-0048-577A-78CB8B94196F}"/>
              </a:ext>
            </a:extLst>
          </p:cNvPr>
          <p:cNvSpPr txBox="1">
            <a:spLocks/>
          </p:cNvSpPr>
          <p:nvPr/>
        </p:nvSpPr>
        <p:spPr>
          <a:xfrm>
            <a:off x="5994400" y="4952999"/>
            <a:ext cx="6197599" cy="1408181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213590"/>
            <a:r>
              <a:rPr lang="en-GB" sz="3200" err="1">
                <a:solidFill>
                  <a:schemeClr val="bg1"/>
                </a:solidFill>
              </a:rPr>
              <a:t>MedAustron</a:t>
            </a:r>
            <a:r>
              <a:rPr lang="en-GB" sz="3200">
                <a:solidFill>
                  <a:schemeClr val="bg1"/>
                </a:solidFill>
              </a:rPr>
              <a:t> and CNAO offer hadron therapy using CERN technology.</a:t>
            </a:r>
          </a:p>
        </p:txBody>
      </p:sp>
    </p:spTree>
    <p:extLst>
      <p:ext uri="{BB962C8B-B14F-4D97-AF65-F5344CB8AC3E}">
        <p14:creationId xmlns:p14="http://schemas.microsoft.com/office/powerpoint/2010/main" val="1485949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5900"/>
            <a:ext cx="12212320" cy="763270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7961407-D1EC-2C41-CCA3-277ADDABF3BE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4CBD10A-547C-B86E-5355-91911055AC2C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1F4A7F1-C8DF-4165-6B90-1C3B81346D87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License</a:t>
              </a:r>
            </a:p>
          </p:txBody>
        </p:sp>
      </p:grpSp>
      <p:sp>
        <p:nvSpPr>
          <p:cNvPr id="20" name="Shape 153">
            <a:extLst>
              <a:ext uri="{FF2B5EF4-FFF2-40B4-BE49-F238E27FC236}">
                <a16:creationId xmlns:a16="http://schemas.microsoft.com/office/drawing/2014/main" id="{837DC8A4-9574-D0ED-B100-A9769864B16F}"/>
              </a:ext>
            </a:extLst>
          </p:cNvPr>
          <p:cNvSpPr txBox="1">
            <a:spLocks/>
          </p:cNvSpPr>
          <p:nvPr/>
        </p:nvSpPr>
        <p:spPr>
          <a:xfrm>
            <a:off x="7937500" y="4152900"/>
            <a:ext cx="4254500" cy="1828800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US"/>
              <a:t>MARS Bio Imaging: next generation X ray finally in color using CERN chips</a:t>
            </a:r>
          </a:p>
        </p:txBody>
      </p:sp>
      <p:pic>
        <p:nvPicPr>
          <p:cNvPr id="8" name="Picture 424">
            <a:hlinkClick r:id="rId4"/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17953"/>
            <a:ext cx="3731767" cy="1909064"/>
          </a:xfrm>
          <a:prstGeom prst="rect">
            <a:avLst/>
          </a:prstGeom>
          <a:noFill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7961407-D1EC-2C41-CCA3-277ADDABF3BE}"/>
              </a:ext>
            </a:extLst>
          </p:cNvPr>
          <p:cNvGrpSpPr/>
          <p:nvPr/>
        </p:nvGrpSpPr>
        <p:grpSpPr>
          <a:xfrm>
            <a:off x="0" y="1852671"/>
            <a:ext cx="3731767" cy="576000"/>
            <a:chOff x="8485551" y="1159075"/>
            <a:chExt cx="2479949" cy="57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4CBD10A-547C-B86E-5355-91911055AC2C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1F4A7F1-C8DF-4165-6B90-1C3B81346D87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dirty="0"/>
                <a:t>MEDIPIX Read-out chips for particle imaging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0065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243"/>
            <a:ext cx="12192000" cy="6629400"/>
          </a:xfrm>
          <a:prstGeom prst="rect">
            <a:avLst/>
          </a:prstGeom>
        </p:spPr>
      </p:pic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0" y="496819"/>
            <a:ext cx="6095999" cy="1828800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/>
          <a:p>
            <a:pPr defTabSz="213590"/>
            <a:r>
              <a:rPr lang="en-GB" sz="3200" dirty="0">
                <a:solidFill>
                  <a:schemeClr val="bg1"/>
                </a:solidFill>
              </a:rPr>
              <a:t>ZENSEACT (Volvo Cars Company) teams up with CERN on extremely fast machine learning using FPGAs.</a:t>
            </a:r>
            <a:endParaRPr sz="320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83BA71-CFD7-7D4A-820D-DC0C1F021B14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041F5-AB57-8B43-99F0-4C350DB82BA6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38B1D6-DB60-9748-8506-079CB78C7D2B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697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4D86CC2-1769-9847-98C4-8A258114F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" name="Shape 153"/>
          <p:cNvSpPr txBox="1">
            <a:spLocks noGrp="1"/>
          </p:cNvSpPr>
          <p:nvPr>
            <p:ph type="title" idx="4294967295"/>
          </p:nvPr>
        </p:nvSpPr>
        <p:spPr>
          <a:xfrm>
            <a:off x="0" y="4667004"/>
            <a:ext cx="6169892" cy="2190996"/>
          </a:xfrm>
          <a:prstGeom prst="rect">
            <a:avLst/>
          </a:prstGeom>
          <a:solidFill>
            <a:srgbClr val="DCDEE0"/>
          </a:solidFill>
        </p:spPr>
        <p:txBody>
          <a:bodyPr vert="horz" lIns="45720" tIns="45720" rIns="45720" bIns="45720" rtlCol="0" anchor="ctr">
            <a:noAutofit/>
          </a:bodyPr>
          <a:lstStyle>
            <a:lvl1pPr defTabSz="341743">
              <a:lnSpc>
                <a:spcPct val="90000"/>
              </a:lnSpc>
              <a:defRPr sz="5120" b="0" spc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l" defTabSz="213590"/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CEVA and CERN joined R&amp;D</a:t>
            </a:r>
            <a:br>
              <a:rPr lang="en-US" sz="2700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on neural network</a:t>
            </a:r>
            <a:r>
              <a:rPr lang="en-GB" sz="2700" dirty="0">
                <a:latin typeface="Raleway" charset="0"/>
                <a:ea typeface="Raleway" charset="0"/>
                <a:cs typeface="Raleway" charset="0"/>
              </a:rPr>
              <a:t> w</a:t>
            </a: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eight and activation compression algorithms aiming make them </a:t>
            </a:r>
            <a:r>
              <a:rPr lang="en-GB" sz="2700" dirty="0">
                <a:latin typeface="Raleway" charset="0"/>
                <a:ea typeface="Raleway" charset="0"/>
                <a:cs typeface="Raleway" charset="0"/>
              </a:rPr>
              <a:t>run more efficiently. </a:t>
            </a: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Wireless </a:t>
            </a:r>
            <a:r>
              <a:rPr lang="en-US" sz="2700" dirty="0" err="1">
                <a:latin typeface="Raleway" charset="0"/>
                <a:ea typeface="Raleway" charset="0"/>
                <a:cs typeface="Raleway" charset="0"/>
              </a:rPr>
              <a:t>comms</a:t>
            </a: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 &amp; computer vision applications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225989-42B0-7F41-83F5-9B7F285561AD}"/>
              </a:ext>
            </a:extLst>
          </p:cNvPr>
          <p:cNvGrpSpPr/>
          <p:nvPr/>
        </p:nvGrpSpPr>
        <p:grpSpPr>
          <a:xfrm>
            <a:off x="9712051" y="-1023"/>
            <a:ext cx="2479949" cy="576000"/>
            <a:chOff x="8485551" y="1159075"/>
            <a:chExt cx="2479949" cy="57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A7755C-78CB-B24E-8018-5714A0020ACC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291A1C-86B1-7B4F-9ECF-C3376CFEA441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Collaborative R&amp;D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78815A-DDFF-2D4C-94AB-80D42BB4B7EE}"/>
              </a:ext>
            </a:extLst>
          </p:cNvPr>
          <p:cNvGrpSpPr/>
          <p:nvPr/>
        </p:nvGrpSpPr>
        <p:grpSpPr>
          <a:xfrm>
            <a:off x="9712051" y="574977"/>
            <a:ext cx="2479949" cy="1773098"/>
            <a:chOff x="8485551" y="1735075"/>
            <a:chExt cx="2479949" cy="177309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E3A0E2F-BF8B-4748-AC08-F6EFA7D9D13C}"/>
                </a:ext>
              </a:extLst>
            </p:cNvPr>
            <p:cNvSpPr/>
            <p:nvPr/>
          </p:nvSpPr>
          <p:spPr>
            <a:xfrm>
              <a:off x="8485551" y="1735075"/>
              <a:ext cx="2479949" cy="1773098"/>
            </a:xfrm>
            <a:prstGeom prst="rect">
              <a:avLst/>
            </a:prstGeom>
          </p:spPr>
          <p:style>
            <a:lnRef idx="2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53924C0-830F-DE46-B66A-9B2CF3CA6FBC}"/>
                </a:ext>
              </a:extLst>
            </p:cNvPr>
            <p:cNvSpPr txBox="1"/>
            <p:nvPr/>
          </p:nvSpPr>
          <p:spPr>
            <a:xfrm>
              <a:off x="8485551" y="1735075"/>
              <a:ext cx="2479949" cy="177309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6680" tIns="106680" rIns="142240" bIns="16002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General issue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Jointly find solution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/>
                <a:t>Jointly develop solution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3624518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018" y="877371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CERN today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480" y="2960807"/>
            <a:ext cx="2870200" cy="156966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5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23</a:t>
            </a:r>
          </a:p>
          <a:p>
            <a:r>
              <a:rPr lang="en-GB" sz="3200" dirty="0"/>
              <a:t>Member states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59760" y="2958689"/>
            <a:ext cx="2870200" cy="156966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5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2500</a:t>
            </a:r>
          </a:p>
          <a:p>
            <a:r>
              <a:rPr lang="en-GB" sz="3200" dirty="0"/>
              <a:t>Staff positions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62040" y="2958689"/>
            <a:ext cx="2870200" cy="156966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5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1600</a:t>
            </a:r>
          </a:p>
          <a:p>
            <a:r>
              <a:rPr lang="en-GB" sz="3200" dirty="0"/>
              <a:t>Other personnel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89720" y="2958689"/>
            <a:ext cx="2870200" cy="156966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5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12700</a:t>
            </a:r>
          </a:p>
          <a:p>
            <a:r>
              <a:rPr lang="en-GB" sz="3200" dirty="0"/>
              <a:t>Scientific users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" y="28861"/>
            <a:ext cx="12192000" cy="848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 </a:t>
            </a: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21800" y="5066950"/>
            <a:ext cx="2870200" cy="1569660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5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z="3200" dirty="0"/>
              <a:t>Annual Budget</a:t>
            </a:r>
          </a:p>
          <a:p>
            <a:r>
              <a:rPr lang="en-GB" sz="3200" dirty="0"/>
              <a:t>~1100 MCHF</a:t>
            </a:r>
          </a:p>
        </p:txBody>
      </p:sp>
    </p:spTree>
    <p:extLst>
      <p:ext uri="{BB962C8B-B14F-4D97-AF65-F5344CB8AC3E}">
        <p14:creationId xmlns:p14="http://schemas.microsoft.com/office/powerpoint/2010/main" val="483035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6241A1-04D4-02F6-82D8-860CE4337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2191999" cy="5711567"/>
          </a:xfrm>
          <a:prstGeom prst="rect">
            <a:avLst/>
          </a:prstGeom>
        </p:spPr>
      </p:pic>
      <p:sp>
        <p:nvSpPr>
          <p:cNvPr id="166" name="Shape 153"/>
          <p:cNvSpPr txBox="1">
            <a:spLocks noGrp="1"/>
          </p:cNvSpPr>
          <p:nvPr>
            <p:ph type="title" idx="4294967295"/>
          </p:nvPr>
        </p:nvSpPr>
        <p:spPr>
          <a:xfrm>
            <a:off x="-1" y="5711567"/>
            <a:ext cx="12191999" cy="1158948"/>
          </a:xfrm>
          <a:prstGeom prst="rect">
            <a:avLst/>
          </a:prstGeom>
          <a:solidFill>
            <a:srgbClr val="DCDEE0"/>
          </a:solidFill>
        </p:spPr>
        <p:txBody>
          <a:bodyPr vert="horz" lIns="45720" tIns="45720" rIns="45720" bIns="45720" rtlCol="0" anchor="ctr">
            <a:noAutofit/>
          </a:bodyPr>
          <a:lstStyle>
            <a:lvl1pPr defTabSz="341743">
              <a:lnSpc>
                <a:spcPct val="90000"/>
              </a:lnSpc>
              <a:defRPr sz="5120" b="0" spc="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algn="l" defTabSz="213590"/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On board inference of Earth Observation images:</a:t>
            </a:r>
            <a:br>
              <a:rPr lang="en-US" sz="2700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Application: Detection of plastic litter at sea.</a:t>
            </a:r>
            <a:br>
              <a:rPr lang="en-US" sz="2700" dirty="0">
                <a:latin typeface="Raleway" charset="0"/>
                <a:ea typeface="Raleway" charset="0"/>
                <a:cs typeface="Raleway" charset="0"/>
              </a:rPr>
            </a:br>
            <a:r>
              <a:rPr lang="en-US" sz="2700" dirty="0">
                <a:latin typeface="Raleway" charset="0"/>
                <a:ea typeface="Raleway" charset="0"/>
                <a:cs typeface="Raleway" charset="0"/>
              </a:rPr>
              <a:t>Next generation EO applications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225989-42B0-7F41-83F5-9B7F285561AD}"/>
              </a:ext>
            </a:extLst>
          </p:cNvPr>
          <p:cNvGrpSpPr/>
          <p:nvPr/>
        </p:nvGrpSpPr>
        <p:grpSpPr>
          <a:xfrm>
            <a:off x="0" y="-7280"/>
            <a:ext cx="2707574" cy="576000"/>
            <a:chOff x="8485551" y="1159075"/>
            <a:chExt cx="2479949" cy="57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A7755C-78CB-B24E-8018-5714A0020ACC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291A1C-86B1-7B4F-9ECF-C3376CFEA441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Successful EU Project Submission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A9E72D4-AEEE-716A-4DEC-394007CC23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7405" y="0"/>
            <a:ext cx="2754593" cy="162807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88505D5-6D78-6EAE-B7C7-FEB8735FCC67}"/>
              </a:ext>
            </a:extLst>
          </p:cNvPr>
          <p:cNvGrpSpPr/>
          <p:nvPr/>
        </p:nvGrpSpPr>
        <p:grpSpPr>
          <a:xfrm>
            <a:off x="-20758" y="4643824"/>
            <a:ext cx="5456663" cy="1081855"/>
            <a:chOff x="6735337" y="4643824"/>
            <a:chExt cx="5456663" cy="108185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DE155DA-E9C6-13D3-EB56-67879ACF6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35337" y="4643824"/>
              <a:ext cx="2249835" cy="1081855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E87369D-CACD-A3AA-5F98-08F8E067F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85172" y="4643824"/>
              <a:ext cx="1109393" cy="1067743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3CC24E9-F215-333D-7170-A8CAFA262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094565" y="4643824"/>
              <a:ext cx="961448" cy="103951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F6E88E6-A8F0-63BB-60B5-F7FB15823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6013" y="4643824"/>
              <a:ext cx="1135987" cy="10677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7406956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89" y="0"/>
            <a:ext cx="12191786" cy="6858000"/>
          </a:xfrm>
          <a:prstGeom prst="rect">
            <a:avLst/>
          </a:prstGeom>
        </p:spPr>
      </p:pic>
      <p:sp>
        <p:nvSpPr>
          <p:cNvPr id="173" name="Shape 173"/>
          <p:cNvSpPr>
            <a:spLocks noGrp="1"/>
          </p:cNvSpPr>
          <p:nvPr>
            <p:ph type="title" idx="4294967295"/>
          </p:nvPr>
        </p:nvSpPr>
        <p:spPr>
          <a:xfrm>
            <a:off x="-1989" y="576000"/>
            <a:ext cx="6263089" cy="1208350"/>
          </a:xfrm>
          <a:prstGeom prst="rect">
            <a:avLst/>
          </a:prstGeom>
          <a:solidFill>
            <a:srgbClr val="DCDEE0"/>
          </a:solidFill>
        </p:spPr>
        <p:txBody>
          <a:bodyPr anchor="t">
            <a:noAutofit/>
          </a:bodyPr>
          <a:lstStyle/>
          <a:p>
            <a:pPr algn="l"/>
            <a:r>
              <a:rPr lang="en-GB" sz="3000" dirty="0"/>
              <a:t>AI enhanced autonomous condition monitoring for Septa magnets, using Digital Twins </a:t>
            </a:r>
            <a:br>
              <a:rPr lang="en-US" sz="3199" dirty="0">
                <a:latin typeface="Raleway"/>
              </a:rPr>
            </a:br>
            <a:br>
              <a:rPr lang="en-US" sz="3199" dirty="0">
                <a:latin typeface="Raleway"/>
              </a:rPr>
            </a:br>
            <a:br>
              <a:rPr lang="en-US" sz="3199" dirty="0">
                <a:latin typeface="Raleway" charset="0"/>
                <a:ea typeface="Raleway" charset="0"/>
                <a:cs typeface="Raleway" charset="0"/>
              </a:rPr>
            </a:br>
            <a:endParaRPr sz="3199" dirty="0">
              <a:latin typeface="Raleway" charset="0"/>
              <a:ea typeface="Raleway" charset="0"/>
              <a:cs typeface="Raleway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59ADEF-C683-B449-8671-5A173ECFB9FC}"/>
              </a:ext>
            </a:extLst>
          </p:cNvPr>
          <p:cNvGrpSpPr/>
          <p:nvPr/>
        </p:nvGrpSpPr>
        <p:grpSpPr>
          <a:xfrm>
            <a:off x="0" y="0"/>
            <a:ext cx="2479949" cy="576000"/>
            <a:chOff x="8485551" y="1159075"/>
            <a:chExt cx="2479949" cy="57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1C2D01-B9C7-5748-AA97-78B2C78662EA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7D2AA2-AA34-8E4B-A042-1EA2119CD9E5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488340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53" name="Shape 153"/>
          <p:cNvSpPr>
            <a:spLocks noGrp="1"/>
          </p:cNvSpPr>
          <p:nvPr>
            <p:ph type="title" idx="4294967295"/>
          </p:nvPr>
        </p:nvSpPr>
        <p:spPr>
          <a:xfrm>
            <a:off x="0" y="4905152"/>
            <a:ext cx="9557429" cy="1952845"/>
          </a:xfrm>
          <a:prstGeom prst="rect">
            <a:avLst/>
          </a:prstGeom>
          <a:solidFill>
            <a:srgbClr val="DCDEE0"/>
          </a:solidFill>
        </p:spPr>
        <p:txBody>
          <a:bodyPr anchor="t">
            <a:noAutofit/>
          </a:bodyPr>
          <a:lstStyle/>
          <a:p>
            <a:pPr algn="l" defTabSz="213590">
              <a:defRPr sz="4160"/>
            </a:pPr>
            <a: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ROCHE is using </a:t>
            </a:r>
            <a:r>
              <a:rPr lang="en-GB" sz="2800" b="0" dirty="0" err="1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CernVM</a:t>
            </a:r>
            <a: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-FS for application and library distribution worldwide. </a:t>
            </a:r>
            <a:b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</a:br>
            <a: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  <a:sym typeface="Calibri"/>
              </a:rPr>
              <a:t>Contract Research for </a:t>
            </a:r>
            <a: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a Company in the financial services sector. </a:t>
            </a:r>
            <a:r>
              <a:rPr lang="en-GB" sz="2800" b="0" dirty="0" err="1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JumpTrading</a:t>
            </a:r>
            <a:r>
              <a:rPr lang="en-GB" sz="28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 has strong interest in this tech for fast reliable worldwide file distribution</a:t>
            </a:r>
            <a:r>
              <a:rPr lang="en-GB" sz="3200" b="0" dirty="0">
                <a:solidFill>
                  <a:srgbClr val="000000"/>
                </a:solidFill>
                <a:latin typeface="Raleway" charset="0"/>
                <a:ea typeface="Raleway" charset="0"/>
                <a:cs typeface="Raleway" charset="0"/>
              </a:rPr>
              <a:t>.</a:t>
            </a:r>
            <a:endParaRPr lang="en-US" sz="3200" b="0" dirty="0">
              <a:solidFill>
                <a:srgbClr val="000000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712051" y="365201"/>
            <a:ext cx="2479949" cy="3909916"/>
            <a:chOff x="9712050" y="496819"/>
            <a:chExt cx="2479949" cy="248312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359ADEF-C683-B449-8671-5A173ECFB9FC}"/>
                </a:ext>
              </a:extLst>
            </p:cNvPr>
            <p:cNvGrpSpPr/>
            <p:nvPr/>
          </p:nvGrpSpPr>
          <p:grpSpPr>
            <a:xfrm>
              <a:off x="9712050" y="496819"/>
              <a:ext cx="2479949" cy="576000"/>
              <a:chOff x="8485551" y="1159075"/>
              <a:chExt cx="2479949" cy="576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81C2D01-B9C7-5748-AA97-78B2C78662EA}"/>
                  </a:ext>
                </a:extLst>
              </p:cNvPr>
              <p:cNvSpPr/>
              <p:nvPr/>
            </p:nvSpPr>
            <p:spPr>
              <a:xfrm>
                <a:off x="8485551" y="1159075"/>
                <a:ext cx="2479949" cy="576000"/>
              </a:xfrm>
              <a:prstGeom prst="rect">
                <a:avLst/>
              </a:prstGeom>
            </p:spPr>
            <p:style>
              <a:lnRef idx="2">
                <a:schemeClr val="accent5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7D2AA2-AA34-8E4B-A042-1EA2119CD9E5}"/>
                  </a:ext>
                </a:extLst>
              </p:cNvPr>
              <p:cNvSpPr txBox="1"/>
              <p:nvPr/>
            </p:nvSpPr>
            <p:spPr>
              <a:xfrm>
                <a:off x="8485551" y="1159075"/>
                <a:ext cx="2479949" cy="57600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42240" tIns="81280" rIns="142240" bIns="81280" numCol="1" spcCol="1270" anchor="ctr" anchorCtr="0">
                <a:noAutofit/>
              </a:bodyPr>
              <a:lstStyle/>
              <a:p>
                <a:pPr marL="0" lvl="0" indent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2000" kern="1200" dirty="0"/>
                  <a:t>Contract Research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904B43C-4155-3743-8091-6A5AFD639BD2}"/>
                </a:ext>
              </a:extLst>
            </p:cNvPr>
            <p:cNvGrpSpPr/>
            <p:nvPr/>
          </p:nvGrpSpPr>
          <p:grpSpPr>
            <a:xfrm>
              <a:off x="9712050" y="1072819"/>
              <a:ext cx="2479949" cy="1907122"/>
              <a:chOff x="8485551" y="1735075"/>
              <a:chExt cx="2479949" cy="1907122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18EF208-771C-1C47-9567-7A282A7C6A61}"/>
                  </a:ext>
                </a:extLst>
              </p:cNvPr>
              <p:cNvSpPr/>
              <p:nvPr/>
            </p:nvSpPr>
            <p:spPr>
              <a:xfrm>
                <a:off x="8485551" y="1735075"/>
                <a:ext cx="2479949" cy="1773098"/>
              </a:xfrm>
              <a:prstGeom prst="rect">
                <a:avLst/>
              </a:prstGeom>
            </p:spPr>
            <p:style>
              <a:lnRef idx="2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5">
                  <a:tint val="40000"/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E4DDA16-8B4C-1447-B853-516A12B5CFED}"/>
                  </a:ext>
                </a:extLst>
              </p:cNvPr>
              <p:cNvSpPr txBox="1"/>
              <p:nvPr/>
            </p:nvSpPr>
            <p:spPr>
              <a:xfrm>
                <a:off x="8485551" y="1735075"/>
                <a:ext cx="2479949" cy="190712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06680" tIns="106680" rIns="142240" bIns="160020" numCol="1" spcCol="1270" anchor="t" anchorCtr="0">
                <a:noAutofit/>
              </a:bodyPr>
              <a:lstStyle/>
              <a:p>
                <a:pPr marL="228600" lvl="1" indent="-228600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dirty="0"/>
                  <a:t>Use case and requirements by the company</a:t>
                </a:r>
              </a:p>
              <a:p>
                <a:pPr marL="228600" lvl="1" indent="-22860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kern="1200" dirty="0"/>
                  <a:t>Code contributed to the OS project</a:t>
                </a:r>
              </a:p>
              <a:p>
                <a:pPr marL="228600" lvl="1" indent="-22860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"/>
                </a:pPr>
                <a:r>
                  <a:rPr lang="en-US" sz="2000" kern="1200" dirty="0"/>
                  <a:t>Development @CERN, benefit for HEP applications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149181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al-Time Quotes | Nasdaq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2" y="-52418"/>
            <a:ext cx="12200884" cy="793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hape 159"/>
          <p:cNvSpPr txBox="1">
            <a:spLocks/>
          </p:cNvSpPr>
          <p:nvPr/>
        </p:nvSpPr>
        <p:spPr>
          <a:xfrm>
            <a:off x="4276906" y="4991100"/>
            <a:ext cx="7915094" cy="1370081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GB"/>
              <a:t>Collaboration with CORMEC and WUR to support national banks and regulators to detect trading anomalies in stock market.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59ADEF-C683-B449-8671-5A173ECFB9FC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1C2D01-B9C7-5748-AA97-78B2C78662EA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A7D2AA2-AA34-8E4B-A042-1EA2119CD9E5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6358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hape 153">
            <a:extLst>
              <a:ext uri="{FF2B5EF4-FFF2-40B4-BE49-F238E27FC236}">
                <a16:creationId xmlns:a16="http://schemas.microsoft.com/office/drawing/2014/main" id="{452564C0-493D-CE4B-B537-805EFDF11FCD}"/>
              </a:ext>
            </a:extLst>
          </p:cNvPr>
          <p:cNvSpPr txBox="1">
            <a:spLocks/>
          </p:cNvSpPr>
          <p:nvPr/>
        </p:nvSpPr>
        <p:spPr>
          <a:xfrm>
            <a:off x="4070195" y="4360127"/>
            <a:ext cx="8121805" cy="2471842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pPr algn="l"/>
            <a:r>
              <a:rPr lang="en-US" sz="2900" dirty="0"/>
              <a:t>High energy beam for testing radiation hardness with ESA.</a:t>
            </a:r>
          </a:p>
          <a:p>
            <a:pPr algn="l"/>
            <a:r>
              <a:rPr lang="en-GB" sz="2900" dirty="0"/>
              <a:t>Before embarking on its journey, critical components of ESA’s interplanetary mission were tested in the only facility on Earth capable of replicating Jupiter’s harsh radiative environment.</a:t>
            </a:r>
            <a:endParaRPr lang="en-US" sz="29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31715C-B4F8-9243-A0D0-91BB9F4FA75B}"/>
              </a:ext>
            </a:extLst>
          </p:cNvPr>
          <p:cNvGrpSpPr/>
          <p:nvPr/>
        </p:nvGrpSpPr>
        <p:grpSpPr>
          <a:xfrm>
            <a:off x="9712051" y="836409"/>
            <a:ext cx="2479949" cy="576000"/>
            <a:chOff x="5658408" y="1159075"/>
            <a:chExt cx="2479949" cy="576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6B53B69-93B7-BB42-9840-62BAD16C877C}"/>
                </a:ext>
              </a:extLst>
            </p:cNvPr>
            <p:cNvSpPr/>
            <p:nvPr/>
          </p:nvSpPr>
          <p:spPr>
            <a:xfrm>
              <a:off x="5658408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ACA9342-A376-414E-9E16-362A415DA744}"/>
                </a:ext>
              </a:extLst>
            </p:cNvPr>
            <p:cNvSpPr txBox="1"/>
            <p:nvPr/>
          </p:nvSpPr>
          <p:spPr>
            <a:xfrm>
              <a:off x="5658408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Contract research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516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D0366D32-A83C-67F1-1DC2-C15C049BC2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18" t="30540" r="-6318" b="30541"/>
          <a:stretch/>
        </p:blipFill>
        <p:spPr>
          <a:xfrm>
            <a:off x="0" y="255898"/>
            <a:ext cx="1943100" cy="1278241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05EE52-B69C-2EFA-8C86-1C20A7AD2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N.Ziogas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DD6C13-F63B-5E6F-BC2B-EA889ACDF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1FF7AA-8DD0-9446-A4A9-BCB6D9CE9EAD}" type="slidenum">
              <a:rPr lang="en-US" smtClean="0"/>
              <a:t>25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2A51B5-E7BF-FFF9-C0CF-CD0239D53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Business </a:t>
            </a:r>
            <a:r>
              <a:rPr lang="fr-FR" dirty="0" err="1"/>
              <a:t>Development</a:t>
            </a:r>
            <a:r>
              <a:rPr lang="fr-FR" dirty="0"/>
              <a:t> &amp; </a:t>
            </a:r>
            <a:r>
              <a:rPr lang="fr-FR" dirty="0" err="1"/>
              <a:t>Entrepreneurship</a:t>
            </a:r>
            <a:endParaRPr lang="en-US" dirty="0"/>
          </a:p>
        </p:txBody>
      </p:sp>
      <p:pic>
        <p:nvPicPr>
          <p:cNvPr id="7" name="Picture 6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2468E596-B532-939E-87E2-CEA83EE825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931" t="8889" r="8500" b="9074"/>
          <a:stretch/>
        </p:blipFill>
        <p:spPr>
          <a:xfrm>
            <a:off x="1467984" y="685799"/>
            <a:ext cx="10014735" cy="566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990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80D41F-B389-422C-CDA5-5DF1D1978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6458"/>
            <a:ext cx="6095999" cy="663154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63E8C9-5D83-3200-F8C1-8C16B99D8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6457"/>
            <a:ext cx="6095999" cy="6631541"/>
          </a:xfrm>
          <a:prstGeom prst="rect">
            <a:avLst/>
          </a:prstGeom>
        </p:spPr>
      </p:pic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1" y="496819"/>
            <a:ext cx="5400674" cy="192675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defTabSz="213590"/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SUPERNODE an IE startup</a:t>
            </a:r>
            <a:br>
              <a:rPr lang="en-GB" sz="3200" dirty="0">
                <a:latin typeface="Raleway" charset="0"/>
                <a:ea typeface="Raleway" charset="0"/>
                <a:cs typeface="Raleway" charset="0"/>
              </a:rPr>
            </a:br>
            <a:r>
              <a:rPr lang="en-GB" sz="3200" dirty="0">
                <a:latin typeface="Raleway" charset="0"/>
                <a:ea typeface="Raleway" charset="0"/>
                <a:cs typeface="Raleway" charset="0"/>
              </a:rPr>
              <a:t>working with CERN on superconducting tech for HVDC transmission</a:t>
            </a:r>
            <a:endParaRPr sz="3200" dirty="0">
              <a:latin typeface="Raleway" charset="0"/>
              <a:ea typeface="Raleway" charset="0"/>
              <a:cs typeface="Raleway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83BA71-CFD7-7D4A-820D-DC0C1F021B14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041F5-AB57-8B43-99F0-4C350DB82BA6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38B1D6-DB60-9748-8506-079CB78C7D2B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146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6243"/>
            <a:ext cx="12192000" cy="7396185"/>
          </a:xfrm>
        </p:spPr>
      </p:pic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0" y="4897166"/>
            <a:ext cx="8161130" cy="1449458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/>
          <a:p>
            <a:pPr defTabSz="213590"/>
            <a:r>
              <a:rPr lang="en-US" sz="3200">
                <a:solidFill>
                  <a:schemeClr val="bg1"/>
                </a:solidFill>
              </a:rPr>
              <a:t>Tokamak Energy (fusion power) taps into expertise of CERN on simulation of currents and magnetic fields.</a:t>
            </a:r>
            <a:endParaRPr sz="320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BC62806-17A7-E64E-BAA5-7B8B204D779C}"/>
              </a:ext>
            </a:extLst>
          </p:cNvPr>
          <p:cNvGrpSpPr/>
          <p:nvPr/>
        </p:nvGrpSpPr>
        <p:grpSpPr>
          <a:xfrm>
            <a:off x="0" y="511376"/>
            <a:ext cx="2479949" cy="576000"/>
            <a:chOff x="2831266" y="1159075"/>
            <a:chExt cx="2479949" cy="576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6409C40-91F4-0C42-BD4D-25E5B98CF76E}"/>
                </a:ext>
              </a:extLst>
            </p:cNvPr>
            <p:cNvSpPr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CH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49AF53A-8F0E-AD46-8B15-3F825843A228}"/>
                </a:ext>
              </a:extLst>
            </p:cNvPr>
            <p:cNvSpPr txBox="1"/>
            <p:nvPr/>
          </p:nvSpPr>
          <p:spPr>
            <a:xfrm>
              <a:off x="2831266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Consultancy</a:t>
              </a:r>
            </a:p>
          </p:txBody>
        </p:sp>
      </p:grp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47E68317-EB98-DA30-9EFD-60CDE30A7B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18" t="30540" r="-6318" b="30541"/>
          <a:stretch/>
        </p:blipFill>
        <p:spPr>
          <a:xfrm>
            <a:off x="10037136" y="6106679"/>
            <a:ext cx="2328125" cy="90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2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59"/>
          <p:cNvSpPr>
            <a:spLocks noGrp="1"/>
          </p:cNvSpPr>
          <p:nvPr>
            <p:ph type="title" idx="4294967295"/>
          </p:nvPr>
        </p:nvSpPr>
        <p:spPr>
          <a:xfrm>
            <a:off x="1" y="496819"/>
            <a:ext cx="5400674" cy="1926754"/>
          </a:xfrm>
          <a:prstGeom prst="rect">
            <a:avLst/>
          </a:prstGeom>
          <a:solidFill>
            <a:srgbClr val="DCDEE0"/>
          </a:solidFill>
        </p:spPr>
        <p:txBody>
          <a:bodyPr vert="horz" lIns="91440" tIns="45720" rIns="91440" bIns="45720" rtlCol="0" anchor="b">
            <a:noAutofit/>
          </a:bodyPr>
          <a:lstStyle/>
          <a:p>
            <a:pPr defTabSz="213590"/>
            <a:r>
              <a:rPr lang="en-GB" sz="3200">
                <a:latin typeface="Raleway" charset="0"/>
                <a:ea typeface="Raleway" charset="0"/>
                <a:cs typeface="Raleway" charset="0"/>
              </a:rPr>
              <a:t>ZENSEACT (Volvo Cars Company) teams up with CERN on fast machine learning using FPGAs.</a:t>
            </a:r>
            <a:endParaRPr sz="3200">
              <a:latin typeface="Raleway" charset="0"/>
              <a:ea typeface="Raleway" charset="0"/>
              <a:cs typeface="Raleway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E83BA71-CFD7-7D4A-820D-DC0C1F021B14}"/>
              </a:ext>
            </a:extLst>
          </p:cNvPr>
          <p:cNvGrpSpPr/>
          <p:nvPr/>
        </p:nvGrpSpPr>
        <p:grpSpPr>
          <a:xfrm>
            <a:off x="9712050" y="496819"/>
            <a:ext cx="2479949" cy="576000"/>
            <a:chOff x="8485551" y="1159075"/>
            <a:chExt cx="2479949" cy="576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C8041F5-AB57-8B43-99F0-4C350DB82BA6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F38B1D6-DB60-9748-8506-079CB78C7D2B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  <p:pic>
        <p:nvPicPr>
          <p:cNvPr id="7" name="Picture Placeholder 2">
            <a:extLst>
              <a:ext uri="{FF2B5EF4-FFF2-40B4-BE49-F238E27FC236}">
                <a16:creationId xmlns:a16="http://schemas.microsoft.com/office/drawing/2014/main" id="{0C91439A-9818-57DB-6BE8-4E17994E061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208724"/>
            <a:ext cx="12284149" cy="6649276"/>
          </a:xfrm>
          <a:prstGeom prst="rect">
            <a:avLst/>
          </a:prstGeom>
        </p:spPr>
      </p:pic>
      <p:sp>
        <p:nvSpPr>
          <p:cNvPr id="12" name="Shape 159">
            <a:extLst>
              <a:ext uri="{FF2B5EF4-FFF2-40B4-BE49-F238E27FC236}">
                <a16:creationId xmlns:a16="http://schemas.microsoft.com/office/drawing/2014/main" id="{792A953D-C065-AEF8-B321-32A407470BD6}"/>
              </a:ext>
            </a:extLst>
          </p:cNvPr>
          <p:cNvSpPr txBox="1">
            <a:spLocks/>
          </p:cNvSpPr>
          <p:nvPr/>
        </p:nvSpPr>
        <p:spPr>
          <a:xfrm>
            <a:off x="0" y="4787900"/>
            <a:ext cx="5854701" cy="1458981"/>
          </a:xfrm>
          <a:prstGeom prst="rect">
            <a:avLst/>
          </a:prstGeom>
          <a:solidFill>
            <a:srgbClr val="C0BFCB"/>
          </a:solidFill>
        </p:spPr>
        <p:txBody>
          <a:bodyPr vert="horz" lIns="0" tIns="0" rIns="0" bIns="0" rtlCol="0" anchor="b" anchorCtr="0">
            <a:noAutofit/>
          </a:bodyPr>
          <a:lstStyle>
            <a:defPPr>
              <a:defRPr lang="fr-FR"/>
            </a:defPPr>
            <a:lvl1pPr algn="ctr" defTabSz="213590"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Raleway" charset="0"/>
                <a:cs typeface="Raleway" charset="0"/>
              </a:defRPr>
            </a:lvl1pPr>
          </a:lstStyle>
          <a:p>
            <a:r>
              <a:rPr lang="en-GB"/>
              <a:t>CERN and ABB team up on reducing electricity in cooling and ventilation.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1681A38-5FD4-6A15-890D-9DA1E73145DA}"/>
              </a:ext>
            </a:extLst>
          </p:cNvPr>
          <p:cNvGrpSpPr/>
          <p:nvPr/>
        </p:nvGrpSpPr>
        <p:grpSpPr>
          <a:xfrm>
            <a:off x="9864450" y="649219"/>
            <a:ext cx="2479949" cy="576000"/>
            <a:chOff x="8485551" y="1159075"/>
            <a:chExt cx="2479949" cy="576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F0F3138-A3A3-0997-5C47-5016B6824162}"/>
                </a:ext>
              </a:extLst>
            </p:cNvPr>
            <p:cNvSpPr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1DF50EF-0174-7716-73A9-C3A2E647F5FC}"/>
                </a:ext>
              </a:extLst>
            </p:cNvPr>
            <p:cNvSpPr txBox="1"/>
            <p:nvPr/>
          </p:nvSpPr>
          <p:spPr>
            <a:xfrm>
              <a:off x="8485551" y="1159075"/>
              <a:ext cx="2479949" cy="57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1280" rIns="142240" bIns="8128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/>
                <a:t>Collaborative R&amp;D</a:t>
              </a:r>
            </a:p>
          </p:txBody>
        </p:sp>
      </p:grp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47E68317-EB98-DA30-9EFD-60CDE30A7B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18" t="30540" r="-6318" b="30541"/>
          <a:stretch/>
        </p:blipFill>
        <p:spPr>
          <a:xfrm>
            <a:off x="10150549" y="5951919"/>
            <a:ext cx="2328125" cy="90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3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567191"/>
            <a:ext cx="12192000" cy="731609"/>
          </a:xfrm>
        </p:spPr>
        <p:txBody>
          <a:bodyPr>
            <a:normAutofit/>
          </a:bodyPr>
          <a:lstStyle/>
          <a:p>
            <a:r>
              <a:rPr lang="en-US" dirty="0"/>
              <a:t>Key lessons learned when innovating with Industry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29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78A2038-5FA3-29F5-287A-59AEEAB33969}"/>
              </a:ext>
            </a:extLst>
          </p:cNvPr>
          <p:cNvSpPr/>
          <p:nvPr/>
        </p:nvSpPr>
        <p:spPr>
          <a:xfrm>
            <a:off x="-309418" y="1818267"/>
            <a:ext cx="128108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CERN is strong in the ‘extremes’ of the technology scale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You need passionate experts on both sides to succeed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Need to identify a concrete project &amp; clear business case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Keep in mind differences in culture, language, and pace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000" dirty="0"/>
              <a:t>Driving deep tech innovation requires courage, commitment &amp; time</a:t>
            </a:r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79BF36AC-1296-8938-D617-5161717C5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  <p:sp>
        <p:nvSpPr>
          <p:cNvPr id="26" name="Espace réservé de la date 3">
            <a:extLst>
              <a:ext uri="{FF2B5EF4-FFF2-40B4-BE49-F238E27FC236}">
                <a16:creationId xmlns:a16="http://schemas.microsoft.com/office/drawing/2014/main" id="{3D6D0656-FE93-8167-E8CB-EA111F4A77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47263" y="6441742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C9A0C03-5883-3BAD-C045-7A7297A537B4}"/>
              </a:ext>
            </a:extLst>
          </p:cNvPr>
          <p:cNvSpPr/>
          <p:nvPr/>
        </p:nvSpPr>
        <p:spPr>
          <a:xfrm>
            <a:off x="1061492" y="4950191"/>
            <a:ext cx="10172100" cy="1016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en-US" sz="3200" dirty="0">
                <a:solidFill>
                  <a:schemeClr val="bg1"/>
                </a:solidFill>
              </a:rPr>
              <a:t>But, results can be way beyond expectations! </a:t>
            </a:r>
          </a:p>
        </p:txBody>
      </p:sp>
    </p:spTree>
    <p:extLst>
      <p:ext uri="{BB962C8B-B14F-4D97-AF65-F5344CB8AC3E}">
        <p14:creationId xmlns:p14="http://schemas.microsoft.com/office/powerpoint/2010/main" val="90564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/>
              <a:t>Four pillars underpin CERN’s mission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647263" y="6441742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30" t="-432" r="6110" b="432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6606" r="16606"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9239" t="-351" r="2561" b="351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C63ED1E5-2AE3-9273-7D73-3651E1BF1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en-US" dirty="0"/>
              <a:t>Knowledge Transfer @ CERN</a:t>
            </a:r>
          </a:p>
        </p:txBody>
      </p:sp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FF07F27-105F-502B-F5F2-2CC511FE6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2192000" cy="606829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6239" y="1427307"/>
            <a:ext cx="10511798" cy="1325563"/>
          </a:xfrm>
        </p:spPr>
        <p:txBody>
          <a:bodyPr>
            <a:normAutofit/>
          </a:bodyPr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Thank you for your attention</a:t>
            </a:r>
            <a:endParaRPr lang="en-GB" sz="3599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16347" y="3202978"/>
            <a:ext cx="6263246" cy="12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599" b="1" dirty="0">
                <a:solidFill>
                  <a:schemeClr val="bg1"/>
                </a:solidFill>
              </a:rPr>
              <a:t>Nick Ziogas@cern.ch</a:t>
            </a:r>
          </a:p>
          <a:p>
            <a:pPr algn="ctr"/>
            <a:r>
              <a:rPr lang="en-GB" sz="3599" b="1" dirty="0" err="1">
                <a:solidFill>
                  <a:schemeClr val="bg1"/>
                </a:solidFill>
              </a:rPr>
              <a:t>kt.cern</a:t>
            </a:r>
            <a:endParaRPr lang="fr-FR" sz="3599" dirty="0">
              <a:solidFill>
                <a:schemeClr val="bg1"/>
              </a:solidFill>
            </a:endParaRPr>
          </a:p>
        </p:txBody>
      </p:sp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" y="0"/>
            <a:ext cx="1009607" cy="9994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30AEBE2-7D2A-5F3B-C8FB-FFC7B83825E7}"/>
                  </a:ext>
                </a:extLst>
              </p14:cNvPr>
              <p14:cNvContentPartPr/>
              <p14:nvPr/>
            </p14:nvContentPartPr>
            <p14:xfrm>
              <a:off x="570011" y="6471421"/>
              <a:ext cx="851400" cy="120240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30AEBE2-7D2A-5F3B-C8FB-FFC7B83825E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6011" y="6363781"/>
                <a:ext cx="959040" cy="33588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7B2059AA-DC50-D056-6338-AAFFD374CEA5}"/>
              </a:ext>
            </a:extLst>
          </p:cNvPr>
          <p:cNvSpPr/>
          <p:nvPr/>
        </p:nvSpPr>
        <p:spPr>
          <a:xfrm>
            <a:off x="415636" y="6353299"/>
            <a:ext cx="1005775" cy="368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939D5F-8270-AA8C-90E6-172F45F68F7A}"/>
              </a:ext>
            </a:extLst>
          </p:cNvPr>
          <p:cNvSpPr/>
          <p:nvPr/>
        </p:nvSpPr>
        <p:spPr>
          <a:xfrm>
            <a:off x="10495807" y="6407593"/>
            <a:ext cx="1005775" cy="3681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6823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" y="-35794"/>
            <a:ext cx="12187591" cy="689379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49173" y="1143001"/>
            <a:ext cx="8912177" cy="1066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>
                <a:solidFill>
                  <a:srgbClr val="FFC000"/>
                </a:solidFill>
                <a:latin typeface="+mj-lt"/>
              </a:rPr>
              <a:t>The Higgs Boson completes the Standard Model,</a:t>
            </a:r>
          </a:p>
          <a:p>
            <a:pPr marL="0" indent="0" algn="ctr">
              <a:buNone/>
            </a:pPr>
            <a:r>
              <a:rPr lang="en-GB" sz="2400" dirty="0">
                <a:solidFill>
                  <a:srgbClr val="FFC000"/>
                </a:solidFill>
                <a:latin typeface="+mj-lt"/>
              </a:rPr>
              <a:t>but the Model explains only what concerns ordinary atoms </a:t>
            </a:r>
            <a:r>
              <a:rPr lang="en-GB" sz="2400" dirty="0" err="1">
                <a:solidFill>
                  <a:srgbClr val="FFC000"/>
                </a:solidFill>
                <a:latin typeface="+mj-lt"/>
              </a:rPr>
              <a:t>i.e</a:t>
            </a:r>
            <a:r>
              <a:rPr lang="en-GB" sz="2400" dirty="0">
                <a:solidFill>
                  <a:srgbClr val="FFC000"/>
                </a:solidFill>
                <a:latin typeface="+mj-lt"/>
              </a:rPr>
              <a:t>, ~ 5% of our Universe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 defTabSz="685663">
              <a:defRPr/>
            </a:pP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 bwMode="auto">
          <a:xfrm>
            <a:off x="1649173" y="4267200"/>
            <a:ext cx="891217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>
            <a:lvl1pPr marL="514350" indent="-514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50000"/>
                  <a:lumOff val="50000"/>
                </a:schemeClr>
              </a:buClr>
              <a:buSzPct val="120000"/>
              <a:buFont typeface="Wingdings" pitchFamily="2" charset="2"/>
              <a:buChar char="§"/>
              <a:defRPr sz="28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>
                  <a:lumMod val="65000"/>
                  <a:lumOff val="35000"/>
                </a:schemeClr>
              </a:buClr>
              <a:buSzPct val="120000"/>
              <a:buFont typeface="Arial" pitchFamily="34" charset="0"/>
              <a:buChar char="•"/>
              <a:defRPr sz="24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>
                  <a:lumMod val="50000"/>
                  <a:lumOff val="50000"/>
                </a:schemeClr>
              </a:buClr>
              <a:buSzPct val="120000"/>
              <a:buFont typeface="Arial" pitchFamily="34" charset="0"/>
              <a:buChar char="›"/>
              <a:defRPr sz="200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–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120000"/>
              <a:buChar char="»"/>
              <a:defRPr>
                <a:solidFill>
                  <a:srgbClr val="15539C"/>
                </a:solidFill>
                <a:latin typeface="Franklin Gothic Book" pitchFamily="34" charset="0"/>
              </a:defRPr>
            </a:lvl9pPr>
          </a:lstStyle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Dark matter (~24%) and dark energy (~71%) make up the rest. What are they really?</a:t>
            </a: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How does gravity really work?</a:t>
            </a: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r>
              <a:rPr lang="en-GB" sz="2400" kern="0" dirty="0">
                <a:solidFill>
                  <a:srgbClr val="FFC000"/>
                </a:solidFill>
              </a:rPr>
              <a:t>Why there is no antimatter in nature?</a:t>
            </a:r>
          </a:p>
          <a:p>
            <a:pPr marL="0" indent="0" algn="ctr" defTabSz="685663">
              <a:buClr>
                <a:srgbClr val="44546A">
                  <a:lumMod val="50000"/>
                  <a:lumOff val="50000"/>
                </a:srgbClr>
              </a:buClr>
              <a:buNone/>
            </a:pPr>
            <a:endParaRPr lang="en-GB" sz="2400" kern="0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364" y="6330753"/>
            <a:ext cx="12050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Fundamental research is our driver, what this lab is all about</a:t>
            </a:r>
            <a:endParaRPr lang="en-GB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17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5519" y="1"/>
            <a:ext cx="5014595" cy="6857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450079" cy="68579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0114" y="3"/>
            <a:ext cx="3807777" cy="68579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0079" y="3"/>
            <a:ext cx="4090035" cy="68579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364" y="6330753"/>
            <a:ext cx="4310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Accelerators</a:t>
            </a:r>
            <a:endParaRPr lang="en-GB" sz="2400" i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67966" y="6236838"/>
            <a:ext cx="3752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Computing</a:t>
            </a:r>
            <a:endParaRPr lang="en-GB" sz="2400" i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9443" y="6286565"/>
            <a:ext cx="4310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chemeClr val="bg1"/>
                </a:solidFill>
              </a:rPr>
              <a:t>Detectors</a:t>
            </a:r>
            <a:endParaRPr lang="en-GB" sz="2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639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Afbeeldingsresultaat voor cern partic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0101" y="4896408"/>
            <a:ext cx="112922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FACTS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The LHC collides protons at unprecedented energy, equivalent to 13,000 times their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40 Million collisions/sec, one every 25 ns. About 40 collisions per event. (40 MHz collision rate)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Thousands of particles emerge from each collision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1 MB of data recorded by the detectors at each collision. It represents 40 TB/sec! Too much to be stored.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Only 5% of those are stored after filtering. About 80 </a:t>
            </a:r>
            <a:r>
              <a:rPr lang="en-GB" dirty="0" err="1">
                <a:solidFill>
                  <a:schemeClr val="bg1"/>
                </a:solidFill>
              </a:rPr>
              <a:t>Pb</a:t>
            </a:r>
            <a:r>
              <a:rPr lang="en-GB" dirty="0">
                <a:solidFill>
                  <a:schemeClr val="bg1"/>
                </a:solidFill>
              </a:rPr>
              <a:t> of derived data per run.</a:t>
            </a:r>
          </a:p>
        </p:txBody>
      </p:sp>
    </p:spTree>
    <p:extLst>
      <p:ext uri="{BB962C8B-B14F-4D97-AF65-F5344CB8AC3E}">
        <p14:creationId xmlns:p14="http://schemas.microsoft.com/office/powerpoint/2010/main" val="377453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04581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ectangle 5"/>
          <p:cNvSpPr/>
          <p:nvPr/>
        </p:nvSpPr>
        <p:spPr>
          <a:xfrm>
            <a:off x="870640" y="0"/>
            <a:ext cx="9157280" cy="584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99" i="1" dirty="0">
                <a:solidFill>
                  <a:schemeClr val="bg1"/>
                </a:solidFill>
                <a:latin typeface="Helvetica" pitchFamily="34" charset="0"/>
                <a:ea typeface="Helvetica" charset="0"/>
                <a:cs typeface="Helvetica" charset="0"/>
              </a:rPr>
              <a:t>The LHC Big Data Challenge – HL LHC - 2029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129212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High Luminosity LHC - 2029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200 collisions per event vs 40 today. Need to disentangle 200 collisions happening at once.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Event complexity grows non linearly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 HL-LHC run would need to store about 900 </a:t>
            </a:r>
            <a:r>
              <a:rPr lang="en-GB" dirty="0" err="1">
                <a:solidFill>
                  <a:schemeClr val="bg1"/>
                </a:solidFill>
              </a:rPr>
              <a:t>Pb</a:t>
            </a:r>
            <a:r>
              <a:rPr lang="en-GB" dirty="0">
                <a:solidFill>
                  <a:schemeClr val="bg1"/>
                </a:solidFill>
              </a:rPr>
              <a:t> of derived data. A data deluge!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Even taking into account HW progress (storage &amp; processing), we are off by a factor of 10, projecting to 2029</a:t>
            </a:r>
          </a:p>
        </p:txBody>
      </p:sp>
    </p:spTree>
    <p:extLst>
      <p:ext uri="{BB962C8B-B14F-4D97-AF65-F5344CB8AC3E}">
        <p14:creationId xmlns:p14="http://schemas.microsoft.com/office/powerpoint/2010/main" val="1312782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FEC4D16-65CE-2D49-BD37-ECF62DF1A511}"/>
              </a:ext>
            </a:extLst>
          </p:cNvPr>
          <p:cNvSpPr/>
          <p:nvPr/>
        </p:nvSpPr>
        <p:spPr bwMode="auto">
          <a:xfrm>
            <a:off x="2462852" y="2398780"/>
            <a:ext cx="7287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Health, Safety and Environment Management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AD05F5-032A-A54A-9397-A777F30A04DB}"/>
              </a:ext>
            </a:extLst>
          </p:cNvPr>
          <p:cNvSpPr/>
          <p:nvPr/>
        </p:nvSpPr>
        <p:spPr bwMode="auto">
          <a:xfrm>
            <a:off x="4447174" y="3319451"/>
            <a:ext cx="2929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6BA9E8"/>
                </a:solidFill>
              </a:rPr>
              <a:t>Superconducting Magnets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BD41540-042E-5D42-BDC8-5F94C041C7EA}"/>
              </a:ext>
            </a:extLst>
          </p:cNvPr>
          <p:cNvSpPr/>
          <p:nvPr/>
        </p:nvSpPr>
        <p:spPr bwMode="auto">
          <a:xfrm>
            <a:off x="3597301" y="4250480"/>
            <a:ext cx="120577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305D96"/>
                </a:solidFill>
              </a:rPr>
              <a:t>Sensors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B7AC731-807C-484C-88DC-80D50CBE8FDD}"/>
              </a:ext>
            </a:extLst>
          </p:cNvPr>
          <p:cNvSpPr/>
          <p:nvPr/>
        </p:nvSpPr>
        <p:spPr bwMode="auto">
          <a:xfrm>
            <a:off x="2334708" y="453860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Robotics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44FB4E-BE07-5F4A-9088-B9F88677CBD6}"/>
              </a:ext>
            </a:extLst>
          </p:cNvPr>
          <p:cNvSpPr/>
          <p:nvPr/>
        </p:nvSpPr>
        <p:spPr bwMode="auto">
          <a:xfrm>
            <a:off x="6315053" y="4875693"/>
            <a:ext cx="2882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Radio Frequency Technology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D19CE6-B24E-0144-866D-B9F724A82084}"/>
              </a:ext>
            </a:extLst>
          </p:cNvPr>
          <p:cNvSpPr/>
          <p:nvPr/>
        </p:nvSpPr>
        <p:spPr bwMode="auto">
          <a:xfrm>
            <a:off x="1327450" y="3769184"/>
            <a:ext cx="34756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41C0C3"/>
                </a:solidFill>
              </a:rPr>
              <a:t>Radiation Protection and Monitoring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3F06F8E-8A0C-714A-9203-B8FC36F8367D}"/>
              </a:ext>
            </a:extLst>
          </p:cNvPr>
          <p:cNvSpPr/>
          <p:nvPr/>
        </p:nvSpPr>
        <p:spPr bwMode="auto">
          <a:xfrm>
            <a:off x="5007158" y="3834647"/>
            <a:ext cx="40046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tx1"/>
                </a:solidFill>
              </a:rPr>
              <a:t>Particle Tracking and Calorimetry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258844-86B3-9441-AD97-366021ED6786}"/>
              </a:ext>
            </a:extLst>
          </p:cNvPr>
          <p:cNvSpPr/>
          <p:nvPr/>
        </p:nvSpPr>
        <p:spPr bwMode="auto">
          <a:xfrm>
            <a:off x="8143050" y="3375701"/>
            <a:ext cx="32143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305D96"/>
                </a:solidFill>
              </a:rPr>
              <a:t>Particle Acceleration and Control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77D6C9-F5DC-3E4B-9773-1B9D972D8D4E}"/>
              </a:ext>
            </a:extLst>
          </p:cNvPr>
          <p:cNvSpPr/>
          <p:nvPr/>
        </p:nvSpPr>
        <p:spPr bwMode="auto">
          <a:xfrm>
            <a:off x="949637" y="2941306"/>
            <a:ext cx="40575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305D96"/>
                </a:solidFill>
              </a:rPr>
              <a:t>Optoelectronics and Microelectronics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53EDEA-EEDD-6C4B-814C-AF3853794503}"/>
              </a:ext>
            </a:extLst>
          </p:cNvPr>
          <p:cNvSpPr/>
          <p:nvPr/>
        </p:nvSpPr>
        <p:spPr bwMode="auto">
          <a:xfrm>
            <a:off x="4142391" y="1799664"/>
            <a:ext cx="144142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>
                <a:solidFill>
                  <a:srgbClr val="41C0C3"/>
                </a:solidFill>
              </a:rPr>
              <a:t>Metrology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9D6616-1AF4-ED4C-B0C4-2977B963FE09}"/>
              </a:ext>
            </a:extLst>
          </p:cNvPr>
          <p:cNvSpPr/>
          <p:nvPr/>
        </p:nvSpPr>
        <p:spPr bwMode="auto">
          <a:xfrm>
            <a:off x="5324635" y="4315622"/>
            <a:ext cx="1903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6BA9E8"/>
                </a:solidFill>
              </a:rPr>
              <a:t>Material Science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C811335-19E2-9041-A20D-A580D031AAF6}"/>
              </a:ext>
            </a:extLst>
          </p:cNvPr>
          <p:cNvSpPr/>
          <p:nvPr/>
        </p:nvSpPr>
        <p:spPr bwMode="auto">
          <a:xfrm>
            <a:off x="3654220" y="5332461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1" dirty="0">
                <a:solidFill>
                  <a:srgbClr val="305D96"/>
                </a:solidFill>
              </a:rPr>
              <a:t>Manufacturing and Mechanical Processes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D9F7FFC-621D-254D-B80D-7808D285608B}"/>
              </a:ext>
            </a:extLst>
          </p:cNvPr>
          <p:cNvSpPr/>
          <p:nvPr/>
        </p:nvSpPr>
        <p:spPr bwMode="auto">
          <a:xfrm>
            <a:off x="1567935" y="1281604"/>
            <a:ext cx="5437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6BA9E8"/>
                </a:solidFill>
              </a:rPr>
              <a:t>Machine Learning and Deep Learning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8088D40-1051-8140-8328-7BF6EC7CA8D1}"/>
              </a:ext>
            </a:extLst>
          </p:cNvPr>
          <p:cNvSpPr/>
          <p:nvPr/>
        </p:nvSpPr>
        <p:spPr bwMode="auto">
          <a:xfrm>
            <a:off x="7756313" y="1371584"/>
            <a:ext cx="33538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41C0C3"/>
                </a:solidFill>
              </a:rPr>
              <a:t>Industrial Controls and Automation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ACD15C4-9E39-054D-A3E4-EB8E9641FF73}"/>
              </a:ext>
            </a:extLst>
          </p:cNvPr>
          <p:cNvSpPr/>
          <p:nvPr/>
        </p:nvSpPr>
        <p:spPr bwMode="auto">
          <a:xfrm>
            <a:off x="5212692" y="2852372"/>
            <a:ext cx="6096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200" dirty="0">
                <a:solidFill>
                  <a:srgbClr val="41C0C3"/>
                </a:solidFill>
              </a:rPr>
              <a:t>High Volume Data Management &amp; Storage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E3E985-E44F-EC4C-84B3-2BE9FE8510DE}"/>
              </a:ext>
            </a:extLst>
          </p:cNvPr>
          <p:cNvSpPr/>
          <p:nvPr/>
        </p:nvSpPr>
        <p:spPr bwMode="auto">
          <a:xfrm>
            <a:off x="5911677" y="1840574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305D96"/>
                </a:solidFill>
              </a:rPr>
              <a:t>High and Ultra High Vacuum Systems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299BD7-EB14-BF45-9D8B-AB43AB265E90}"/>
              </a:ext>
            </a:extLst>
          </p:cNvPr>
          <p:cNvSpPr/>
          <p:nvPr/>
        </p:nvSpPr>
        <p:spPr bwMode="auto">
          <a:xfrm>
            <a:off x="2142272" y="1992613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/>
              <a:t>Data Analytics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4BA7C36-0749-D24C-823D-80DDA1787E2A}"/>
              </a:ext>
            </a:extLst>
          </p:cNvPr>
          <p:cNvSpPr/>
          <p:nvPr/>
        </p:nvSpPr>
        <p:spPr bwMode="auto">
          <a:xfrm>
            <a:off x="8878807" y="2406383"/>
            <a:ext cx="12314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rgbClr val="6BA9E8"/>
                </a:solidFill>
              </a:rPr>
              <a:t>Cryogenics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88AF86-D4E3-4841-B4C9-D61FFE0A05C2}"/>
              </a:ext>
            </a:extLst>
          </p:cNvPr>
          <p:cNvSpPr/>
          <p:nvPr/>
        </p:nvSpPr>
        <p:spPr bwMode="auto">
          <a:xfrm>
            <a:off x="3597301" y="4803110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solidFill>
                  <a:srgbClr val="41C0C3"/>
                </a:solidFill>
              </a:rPr>
              <a:t>Collaboration Tools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D54B6F5-65D9-5C49-8C4C-60F2D9FCED81}"/>
              </a:ext>
            </a:extLst>
          </p:cNvPr>
          <p:cNvSpPr/>
          <p:nvPr/>
        </p:nvSpPr>
        <p:spPr bwMode="auto">
          <a:xfrm>
            <a:off x="7774748" y="4275691"/>
            <a:ext cx="28456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41C0C3"/>
                </a:solidFill>
              </a:rPr>
              <a:t>Cooling and Ventilation</a:t>
            </a: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83459A6-DC4A-1E0F-FD82-CA3577BF1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0471893" y="6496953"/>
            <a:ext cx="72167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/>
              <a:t>Nick Ziogas</a:t>
            </a:r>
            <a:endParaRPr lang="fr-FR" sz="800" i="1" dirty="0"/>
          </a:p>
        </p:txBody>
      </p:sp>
    </p:spTree>
    <p:extLst>
      <p:ext uri="{BB962C8B-B14F-4D97-AF65-F5344CB8AC3E}">
        <p14:creationId xmlns:p14="http://schemas.microsoft.com/office/powerpoint/2010/main" val="4214623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F82B0-9A7A-0BFF-0A71-B2D635174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9</a:t>
            </a:fld>
            <a:endParaRPr lang="fr-FR"/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230BAC3-8AEF-DE29-B4B0-3A18FCBCBF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277" y="830503"/>
            <a:ext cx="10186688" cy="5730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A93503-CC04-FD59-7AEF-DD87F4C83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645579"/>
          </a:xfrm>
        </p:spPr>
        <p:txBody>
          <a:bodyPr/>
          <a:lstStyle/>
          <a:p>
            <a:r>
              <a:rPr lang="en-CH" dirty="0">
                <a:solidFill>
                  <a:srgbClr val="6E2466"/>
                </a:solidFill>
              </a:rPr>
              <a:t>Our toolbox to accelerate innovation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BCFC2605-E1E3-1175-42F2-796044ED26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47263" y="6441742"/>
            <a:ext cx="1517702" cy="239688"/>
          </a:xfrm>
        </p:spPr>
        <p:txBody>
          <a:bodyPr/>
          <a:lstStyle/>
          <a:p>
            <a:r>
              <a:rPr lang="en-US" dirty="0"/>
              <a:t>Nick Ziogas</a:t>
            </a:r>
            <a:endParaRPr lang="fr-FR" dirty="0"/>
          </a:p>
        </p:txBody>
      </p:sp>
      <p:sp>
        <p:nvSpPr>
          <p:cNvPr id="14" name="Espace réservé du pied de page 4">
            <a:extLst>
              <a:ext uri="{FF2B5EF4-FFF2-40B4-BE49-F238E27FC236}">
                <a16:creationId xmlns:a16="http://schemas.microsoft.com/office/drawing/2014/main" id="{6B68D29B-95CE-4195-B74A-35D48DE54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6000" y="6439599"/>
            <a:ext cx="3608877" cy="241832"/>
          </a:xfrm>
        </p:spPr>
        <p:txBody>
          <a:bodyPr/>
          <a:lstStyle/>
          <a:p>
            <a:r>
              <a:rPr lang="fr-FR" dirty="0"/>
              <a:t>Knowledge Transfer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36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64651</TotalTime>
  <Words>1055</Words>
  <Application>Microsoft Office PowerPoint</Application>
  <PresentationFormat>Widescreen</PresentationFormat>
  <Paragraphs>182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Arial</vt:lpstr>
      <vt:lpstr>Calibri</vt:lpstr>
      <vt:lpstr>Helvetica</vt:lpstr>
      <vt:lpstr>Raleway</vt:lpstr>
      <vt:lpstr>CERN_Corporate</vt:lpstr>
      <vt:lpstr>1_Research</vt:lpstr>
      <vt:lpstr>2_Collaboration</vt:lpstr>
      <vt:lpstr>3_Innovation</vt:lpstr>
      <vt:lpstr>4_Education and Training</vt:lpstr>
      <vt:lpstr>Country</vt:lpstr>
      <vt:lpstr>Accelerating Innovation</vt:lpstr>
      <vt:lpstr>CERN today</vt:lpstr>
      <vt:lpstr>Four pillars underpin CERN’s mission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toolbox to accelerate innovation</vt:lpstr>
      <vt:lpstr>CERN as trusted non-commercial innovation partner</vt:lpstr>
      <vt:lpstr>Hybrid strategy: tech push &amp; market pull</vt:lpstr>
      <vt:lpstr>Shaping innovation partnerships</vt:lpstr>
      <vt:lpstr>PowerPoint Presentation</vt:lpstr>
      <vt:lpstr>PowerPoint Presentation</vt:lpstr>
      <vt:lpstr>MedAustron and CNAO offer hadron therapy using CERN technology.</vt:lpstr>
      <vt:lpstr>PowerPoint Presentation</vt:lpstr>
      <vt:lpstr>PowerPoint Presentation</vt:lpstr>
      <vt:lpstr>ZENSEACT (Volvo Cars Company) teams up with CERN on extremely fast machine learning using FPGAs.</vt:lpstr>
      <vt:lpstr>CEVA and CERN joined R&amp;D on neural network weight and activation compression algorithms aiming make them run more efficiently. Wireless comms &amp; computer vision applications</vt:lpstr>
      <vt:lpstr>On board inference of Earth Observation images: Application: Detection of plastic litter at sea. Next generation EO applications</vt:lpstr>
      <vt:lpstr>AI enhanced autonomous condition monitoring for Septa magnets, using Digital Twins    </vt:lpstr>
      <vt:lpstr>ROCHE is using CernVM-FS for application and library distribution worldwide.  Contract Research for a Company in the financial services sector. JumpTrading has strong interest in this tech for fast reliable worldwide file distribution.</vt:lpstr>
      <vt:lpstr>PowerPoint Presentation</vt:lpstr>
      <vt:lpstr>PowerPoint Presentation</vt:lpstr>
      <vt:lpstr>PowerPoint Presentation</vt:lpstr>
      <vt:lpstr>SUPERNODE an IE startup working with CERN on superconducting tech for HVDC transmission</vt:lpstr>
      <vt:lpstr>Tokamak Energy (fusion power) taps into expertise of CERN on simulation of currents and magnetic fields.</vt:lpstr>
      <vt:lpstr>ZENSEACT (Volvo Cars Company) teams up with CERN on fast machine learning using FPGAs.</vt:lpstr>
      <vt:lpstr>Key lessons learned when innovating with Industry</vt:lpstr>
      <vt:lpstr>Thank you for your attention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Nick Ziogas</cp:lastModifiedBy>
  <cp:revision>1725</cp:revision>
  <cp:lastPrinted>2021-04-15T12:33:04Z</cp:lastPrinted>
  <dcterms:created xsi:type="dcterms:W3CDTF">2017-12-12T17:17:03Z</dcterms:created>
  <dcterms:modified xsi:type="dcterms:W3CDTF">2024-05-08T10:13:12Z</dcterms:modified>
</cp:coreProperties>
</file>