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3" r:id="rId5"/>
    <p:sldId id="423" r:id="rId6"/>
    <p:sldId id="428" r:id="rId7"/>
    <p:sldId id="448" r:id="rId8"/>
    <p:sldId id="443" r:id="rId9"/>
    <p:sldId id="445" r:id="rId10"/>
    <p:sldId id="446" r:id="rId11"/>
    <p:sldId id="424" r:id="rId1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cois-Xavier Nuiry" initials="FN" lastIdx="1" clrIdx="0">
    <p:extLst>
      <p:ext uri="{19B8F6BF-5375-455C-9EA6-DF929625EA0E}">
        <p15:presenceInfo xmlns:p15="http://schemas.microsoft.com/office/powerpoint/2012/main" userId="S-1-5-21-1526224874-1540688658-1361462980-92515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9011"/>
    <a:srgbClr val="CCECFF"/>
    <a:srgbClr val="C808CD"/>
    <a:srgbClr val="00B050"/>
    <a:srgbClr val="FB963C"/>
    <a:srgbClr val="FFFFFF"/>
    <a:srgbClr val="CCFF99"/>
    <a:srgbClr val="9BEAFF"/>
    <a:srgbClr val="5F5F5F"/>
    <a:srgbClr val="006E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08" autoAdjust="0"/>
    <p:restoredTop sz="96284" autoAdjust="0"/>
  </p:normalViewPr>
  <p:slideViewPr>
    <p:cSldViewPr snapToObjects="1" showGuides="1">
      <p:cViewPr varScale="1">
        <p:scale>
          <a:sx n="74" d="100"/>
          <a:sy n="74" d="100"/>
        </p:scale>
        <p:origin x="1136" y="5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92" d="100"/>
          <a:sy n="92" d="100"/>
        </p:scale>
        <p:origin x="63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04/11/2024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04/11/2024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7406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2207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2220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75857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5390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5338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38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Estimation of connection bellows deformation for FRAS safety system - C. Piccinni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Estimation of connection bellows deformation for FRAS safety system - C. Piccinni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Estimation of connection bellows deformation for FRAS safety system - C. Piccinni 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Estimation of connection bellows deformation for FRAS safety system - C. Piccinni 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Estimation of connection bellows deformation for FRAS safety system - C. Piccinni 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Estimation of connection bellows deformation for FRAS safety system - C. Piccinni 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Estimation of connection bellows deformation for FRAS safety system - C. Piccinni 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Estimation of connection bellows deformation for FRAS safety system - C. Piccinni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73294/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651160" y="1730452"/>
            <a:ext cx="7881280" cy="1539096"/>
          </a:xfrm>
        </p:spPr>
        <p:txBody>
          <a:bodyPr/>
          <a:lstStyle/>
          <a:p>
            <a:br>
              <a:rPr lang="en-GB" b="0" dirty="0"/>
            </a:br>
            <a:endParaRPr lang="en-GB" b="0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4716016" y="3219870"/>
            <a:ext cx="3456384" cy="721257"/>
          </a:xfrm>
        </p:spPr>
        <p:txBody>
          <a:bodyPr>
            <a:normAutofit/>
          </a:bodyPr>
          <a:lstStyle/>
          <a:p>
            <a:pPr algn="r"/>
            <a:r>
              <a:rPr lang="en-US" u="sng" dirty="0"/>
              <a:t>C. Piccinni</a:t>
            </a:r>
          </a:p>
          <a:p>
            <a:pPr algn="r"/>
            <a:r>
              <a:rPr lang="en-GB" sz="2000" dirty="0">
                <a:solidFill>
                  <a:schemeClr val="accent5"/>
                </a:solidFill>
                <a:latin typeface="+mj-lt"/>
                <a:ea typeface="+mj-ea"/>
                <a:cs typeface="+mj-cs"/>
              </a:rPr>
              <a:t>WP5.2 Meeting – 04</a:t>
            </a:r>
            <a:r>
              <a:rPr lang="en-US" sz="2000" dirty="0">
                <a:solidFill>
                  <a:schemeClr val="accent5"/>
                </a:solidFill>
                <a:latin typeface="+mj-lt"/>
                <a:ea typeface="+mj-ea"/>
                <a:cs typeface="+mj-cs"/>
              </a:rPr>
              <a:t>/11/2024</a:t>
            </a:r>
            <a:endParaRPr lang="en-GB" sz="2000" dirty="0">
              <a:solidFill>
                <a:schemeClr val="accent5"/>
              </a:solidFill>
              <a:latin typeface="+mj-lt"/>
              <a:ea typeface="+mj-ea"/>
              <a:cs typeface="+mj-cs"/>
            </a:endParaRPr>
          </a:p>
          <a:p>
            <a:pPr algn="r"/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" name="Titre 17">
            <a:extLst>
              <a:ext uri="{FF2B5EF4-FFF2-40B4-BE49-F238E27FC236}">
                <a16:creationId xmlns:a16="http://schemas.microsoft.com/office/drawing/2014/main" id="{C479CBB1-923D-7D66-2E66-D846F0A1BC59}"/>
              </a:ext>
            </a:extLst>
          </p:cNvPr>
          <p:cNvSpPr txBox="1">
            <a:spLocks/>
          </p:cNvSpPr>
          <p:nvPr/>
        </p:nvSpPr>
        <p:spPr>
          <a:xfrm>
            <a:off x="651160" y="1779662"/>
            <a:ext cx="7953923" cy="104480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600" dirty="0">
                <a:ea typeface="Times New Roman" panose="02020603050405020304" pitchFamily="18" charset="0"/>
                <a:cs typeface="Times New Roman" panose="02020603050405020304" pitchFamily="18" charset="0"/>
              </a:rPr>
              <a:t>Estimation of connection bellows deformation for FRAS safety system  </a:t>
            </a:r>
            <a:endParaRPr lang="en-GB" sz="3600" dirty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F29E2-4E5D-747B-27B7-020A10D72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Outline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158FB-38F6-BEF8-F8CA-A2FE009F5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952" y="1585668"/>
            <a:ext cx="7668632" cy="1972164"/>
          </a:xfrm>
        </p:spPr>
        <p:txBody>
          <a:bodyPr>
            <a:normAutofit/>
          </a:bodyPr>
          <a:lstStyle/>
          <a:p>
            <a:pPr algn="l"/>
            <a:r>
              <a:rPr lang="en-US" sz="2400" dirty="0"/>
              <a:t>Introduction;</a:t>
            </a:r>
          </a:p>
          <a:p>
            <a:pPr algn="l"/>
            <a:r>
              <a:rPr lang="en-US" sz="2400" dirty="0"/>
              <a:t>Movement of connection bellows of collimators;</a:t>
            </a:r>
          </a:p>
          <a:p>
            <a:pPr algn="l"/>
            <a:r>
              <a:rPr lang="en-US" sz="2400" dirty="0"/>
              <a:t>FRAS safety system: bellows deformation treatment;</a:t>
            </a:r>
          </a:p>
          <a:p>
            <a:pPr algn="l"/>
            <a:r>
              <a:rPr lang="en-US" sz="2400" dirty="0"/>
              <a:t>Conclusions.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1F8A5E-6793-0345-DCEA-EA7D016EE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Estimation of connection bellows deformation for FRAS safety system - C. Piccinni 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25385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F29E2-4E5D-747B-27B7-020A10D72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158FB-38F6-BEF8-F8CA-A2FE009F5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512" y="969069"/>
            <a:ext cx="8568952" cy="1471277"/>
          </a:xfrm>
        </p:spPr>
        <p:txBody>
          <a:bodyPr>
            <a:normAutofit/>
          </a:bodyPr>
          <a:lstStyle/>
          <a:p>
            <a:pPr algn="l"/>
            <a:r>
              <a:rPr lang="en-US" sz="2400" dirty="0"/>
              <a:t>Connection bellows = hydroformed bellows;</a:t>
            </a:r>
          </a:p>
          <a:p>
            <a:pPr algn="l"/>
            <a:r>
              <a:rPr lang="en-GB" sz="2400" dirty="0"/>
              <a:t>Connection bellows movements limits will be implemented within FRAS safety functions (WP15.4);</a:t>
            </a: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1F8A5E-6793-0345-DCEA-EA7D016EE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Estimation of connection bellows deformation for FRAS safety system - C. Piccinni </a:t>
            </a:r>
            <a:endParaRPr lang="en-GB" noProof="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58FDBF8-FC26-5A0A-2B2D-B141775B0A3E}"/>
              </a:ext>
            </a:extLst>
          </p:cNvPr>
          <p:cNvSpPr txBox="1">
            <a:spLocks/>
          </p:cNvSpPr>
          <p:nvPr/>
        </p:nvSpPr>
        <p:spPr>
          <a:xfrm>
            <a:off x="541710" y="2958679"/>
            <a:ext cx="8208912" cy="12157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b="1" dirty="0"/>
              <a:t>Limit strokes</a:t>
            </a:r>
            <a:r>
              <a:rPr lang="en-GB" sz="2400" dirty="0"/>
              <a:t> (transversal, torsional, longitudinal) shall be defined to be implemented in protection functions.</a:t>
            </a:r>
            <a:endParaRPr lang="en-US" sz="24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A9D1A23-5074-814E-4D72-0678C46D71B8}"/>
              </a:ext>
            </a:extLst>
          </p:cNvPr>
          <p:cNvCxnSpPr/>
          <p:nvPr/>
        </p:nvCxnSpPr>
        <p:spPr>
          <a:xfrm>
            <a:off x="4211960" y="2283718"/>
            <a:ext cx="0" cy="4194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1370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F29E2-4E5D-747B-27B7-020A10D72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Movement of connection bellows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158FB-38F6-BEF8-F8CA-A2FE009F5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726652"/>
            <a:ext cx="7272808" cy="29876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400" dirty="0"/>
              <a:t>Strokes of Collimators bellows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1F8A5E-6793-0345-DCEA-EA7D016EE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Estimation of connection bellows deformation for FRAS safety system - C. Piccinni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86572FB-389B-31B7-18DA-41DBF46862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895166"/>
              </p:ext>
            </p:extLst>
          </p:nvPr>
        </p:nvGraphicFramePr>
        <p:xfrm>
          <a:off x="1752414" y="1025415"/>
          <a:ext cx="5472608" cy="1783080"/>
        </p:xfrm>
        <a:graphic>
          <a:graphicData uri="http://schemas.openxmlformats.org/drawingml/2006/table">
            <a:tbl>
              <a:tblPr/>
              <a:tblGrid>
                <a:gridCol w="2407387">
                  <a:extLst>
                    <a:ext uri="{9D8B030D-6E8A-4147-A177-3AD203B41FA5}">
                      <a16:colId xmlns:a16="http://schemas.microsoft.com/office/drawing/2014/main" val="2402899382"/>
                    </a:ext>
                  </a:extLst>
                </a:gridCol>
                <a:gridCol w="1609591">
                  <a:extLst>
                    <a:ext uri="{9D8B030D-6E8A-4147-A177-3AD203B41FA5}">
                      <a16:colId xmlns:a16="http://schemas.microsoft.com/office/drawing/2014/main" val="1820974441"/>
                    </a:ext>
                  </a:extLst>
                </a:gridCol>
                <a:gridCol w="1455630">
                  <a:extLst>
                    <a:ext uri="{9D8B030D-6E8A-4147-A177-3AD203B41FA5}">
                      <a16:colId xmlns:a16="http://schemas.microsoft.com/office/drawing/2014/main" val="4160686713"/>
                    </a:ext>
                  </a:extLst>
                </a:gridCol>
              </a:tblGrid>
              <a:tr h="2149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Bellow type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LHCTCLPX__0060 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LHCTCLPX__0067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3039515"/>
                  </a:ext>
                </a:extLst>
              </a:tr>
              <a:tr h="2027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Operational stroke*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+5.5</a:t>
                      </a:r>
                      <a:r>
                        <a:rPr lang="en-GB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/-14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+5.5</a:t>
                      </a:r>
                      <a:r>
                        <a:rPr lang="en-GB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/-14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4988035"/>
                  </a:ext>
                </a:extLst>
              </a:tr>
              <a:tr h="2149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Axial stroke (</a:t>
                      </a:r>
                      <a:r>
                        <a:rPr lang="en-GB" sz="1100" b="0" i="0" u="sng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as per spec</a:t>
                      </a:r>
                      <a:r>
                        <a:rPr lang="en-GB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± 15 mm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± 15 mm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6676607"/>
                  </a:ext>
                </a:extLst>
              </a:tr>
              <a:tr h="2149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Lateral stroke (</a:t>
                      </a:r>
                      <a:r>
                        <a:rPr lang="en-GB" sz="1100" b="0" i="0" u="sng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as per spec</a:t>
                      </a:r>
                      <a:r>
                        <a:rPr lang="en-GB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± 2.5 mm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± 2.5 mm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1578227"/>
                  </a:ext>
                </a:extLst>
              </a:tr>
              <a:tr h="2149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Angular stroke (</a:t>
                      </a:r>
                      <a:r>
                        <a:rPr lang="en-GB" sz="1100" b="0" i="0" u="sng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as per spec</a:t>
                      </a:r>
                      <a:r>
                        <a:rPr lang="en-GB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± 5°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± 5°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1415727"/>
                  </a:ext>
                </a:extLst>
              </a:tr>
              <a:tr h="2149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Lifetime [cycles] (</a:t>
                      </a:r>
                      <a:r>
                        <a:rPr lang="en-GB" sz="1100" b="0" i="0" u="sng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as per spec</a:t>
                      </a:r>
                      <a:r>
                        <a:rPr lang="en-GB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500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500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0883636"/>
                  </a:ext>
                </a:extLst>
              </a:tr>
              <a:tr h="2149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Total length [mm]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172.5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173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0122220"/>
                  </a:ext>
                </a:extLst>
              </a:tr>
              <a:tr h="2149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Convolutions length [mm]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132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132.5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413388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709B4AB-A414-D22C-8187-F215A4EE4773}"/>
              </a:ext>
            </a:extLst>
          </p:cNvPr>
          <p:cNvSpPr txBox="1"/>
          <p:nvPr/>
        </p:nvSpPr>
        <p:spPr>
          <a:xfrm>
            <a:off x="179512" y="2913733"/>
            <a:ext cx="8784976" cy="18928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chemeClr val="accent5"/>
                </a:solidFill>
              </a:rPr>
              <a:t>From </a:t>
            </a:r>
            <a:r>
              <a:rPr lang="en-GB" sz="1300" u="sng" dirty="0">
                <a:solidFill>
                  <a:schemeClr val="accent5"/>
                </a:solidFill>
              </a:rPr>
              <a:t>EDMS 2428906</a:t>
            </a:r>
            <a:r>
              <a:rPr lang="en-GB" sz="1300" dirty="0">
                <a:solidFill>
                  <a:schemeClr val="accent5"/>
                </a:solidFill>
              </a:rPr>
              <a:t>:</a:t>
            </a:r>
          </a:p>
          <a:p>
            <a:pPr marL="228600" indent="-228600">
              <a:buAutoNum type="alphaLcParenR"/>
            </a:pPr>
            <a:r>
              <a:rPr lang="en-GB" sz="1300" dirty="0">
                <a:solidFill>
                  <a:schemeClr val="accent5"/>
                </a:solidFill>
              </a:rPr>
              <a:t>The nominal stroke is </a:t>
            </a:r>
            <a:r>
              <a:rPr lang="en-GB" sz="1300" b="1" dirty="0">
                <a:solidFill>
                  <a:schemeClr val="accent5"/>
                </a:solidFill>
              </a:rPr>
              <a:t>18.5 mm</a:t>
            </a:r>
            <a:r>
              <a:rPr lang="en-GB" sz="1300" dirty="0">
                <a:solidFill>
                  <a:schemeClr val="accent5"/>
                </a:solidFill>
              </a:rPr>
              <a:t>. It means that when the tool will be in parking position (flanges opened, bellow compressed), it can compress the bellows up to 18.5 mm (from extended position – 163 mm – to compressed position – 144.5 mm).</a:t>
            </a:r>
          </a:p>
          <a:p>
            <a:pPr marL="228600" indent="-228600">
              <a:buAutoNum type="alphaLcParenR"/>
            </a:pPr>
            <a:r>
              <a:rPr lang="en-GB" sz="1300" b="1" dirty="0">
                <a:solidFill>
                  <a:schemeClr val="accent5"/>
                </a:solidFill>
              </a:rPr>
              <a:t>During this bake-out</a:t>
            </a:r>
            <a:r>
              <a:rPr lang="en-GB" sz="1300" dirty="0">
                <a:solidFill>
                  <a:schemeClr val="accent5"/>
                </a:solidFill>
              </a:rPr>
              <a:t>, the bellows will absorb, by compression, the dilatation of the equipment in the longitudinal direction. For this reason, the bellows are installed at their nominal length </a:t>
            </a:r>
            <a:r>
              <a:rPr lang="en-GB" sz="1300" b="1" dirty="0">
                <a:solidFill>
                  <a:schemeClr val="accent5"/>
                </a:solidFill>
              </a:rPr>
              <a:t>+ 5mm</a:t>
            </a:r>
            <a:r>
              <a:rPr lang="en-GB" sz="1300" dirty="0">
                <a:solidFill>
                  <a:schemeClr val="accent5"/>
                </a:solidFill>
              </a:rPr>
              <a:t>.</a:t>
            </a:r>
          </a:p>
          <a:p>
            <a:pPr marL="228600" indent="-228600">
              <a:buAutoNum type="alphaLcParenR"/>
            </a:pPr>
            <a:r>
              <a:rPr lang="en-GB" sz="1300" b="1" dirty="0">
                <a:solidFill>
                  <a:schemeClr val="accent5"/>
                </a:solidFill>
              </a:rPr>
              <a:t>Maximum axial error (mm): +/-0.25 mm </a:t>
            </a:r>
          </a:p>
          <a:p>
            <a:pPr marL="349250" indent="-171450" algn="ctr">
              <a:buFont typeface="Wingdings" panose="05000000000000000000" pitchFamily="2" charset="2"/>
              <a:buChar char="à"/>
            </a:pPr>
            <a:r>
              <a:rPr lang="en-GB" sz="1300" dirty="0">
                <a:solidFill>
                  <a:schemeClr val="accent5"/>
                </a:solidFill>
              </a:rPr>
              <a:t>18.5+0.25-5=13.75 </a:t>
            </a:r>
            <a:r>
              <a:rPr lang="en-GB" sz="1300" dirty="0">
                <a:solidFill>
                  <a:schemeClr val="accent5"/>
                </a:solidFill>
                <a:sym typeface="Wingdings" panose="05000000000000000000" pitchFamily="2" charset="2"/>
              </a:rPr>
              <a:t> </a:t>
            </a:r>
            <a:r>
              <a:rPr lang="en-GB" sz="1300" dirty="0">
                <a:solidFill>
                  <a:schemeClr val="accent5"/>
                </a:solidFill>
              </a:rPr>
              <a:t> </a:t>
            </a:r>
            <a:r>
              <a:rPr lang="en-GB" sz="1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~ -14 mm</a:t>
            </a:r>
          </a:p>
          <a:p>
            <a:pPr marL="349250" indent="-171450" algn="ctr">
              <a:buFont typeface="Wingdings" panose="05000000000000000000" pitchFamily="2" charset="2"/>
              <a:buChar char="à"/>
            </a:pPr>
            <a:r>
              <a:rPr lang="en-GB" sz="1300" dirty="0">
                <a:solidFill>
                  <a:schemeClr val="accent5"/>
                </a:solidFill>
              </a:rPr>
              <a:t>5+0.25=5.25 </a:t>
            </a:r>
            <a:r>
              <a:rPr lang="en-GB" sz="1300" dirty="0">
                <a:solidFill>
                  <a:schemeClr val="accent5"/>
                </a:solidFill>
                <a:sym typeface="Wingdings" panose="05000000000000000000" pitchFamily="2" charset="2"/>
              </a:rPr>
              <a:t></a:t>
            </a:r>
            <a:r>
              <a:rPr lang="en-GB" sz="1300" dirty="0">
                <a:solidFill>
                  <a:schemeClr val="accent5"/>
                </a:solidFill>
              </a:rPr>
              <a:t> </a:t>
            </a:r>
            <a:r>
              <a:rPr lang="en-GB" sz="1300" b="1" dirty="0">
                <a:solidFill>
                  <a:srgbClr val="EF9011"/>
                </a:solidFill>
              </a:rPr>
              <a:t>~ +5.5</a:t>
            </a:r>
            <a:endParaRPr lang="en-US" sz="1300" b="1" dirty="0">
              <a:solidFill>
                <a:srgbClr val="EF90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45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F29E2-4E5D-747B-27B7-020A10D72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162982"/>
            <a:ext cx="7848432" cy="540000"/>
          </a:xfrm>
        </p:spPr>
        <p:txBody>
          <a:bodyPr/>
          <a:lstStyle/>
          <a:p>
            <a:pPr algn="l"/>
            <a:r>
              <a:rPr lang="en-US" sz="3600" dirty="0"/>
              <a:t>FRAS safety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158FB-38F6-BEF8-F8CA-A2FE009F5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019" y="865965"/>
            <a:ext cx="8319713" cy="1353422"/>
          </a:xfrm>
        </p:spPr>
        <p:txBody>
          <a:bodyPr>
            <a:normAutofit/>
          </a:bodyPr>
          <a:lstStyle/>
          <a:p>
            <a:pPr marL="254000" indent="-254000" algn="l"/>
            <a:r>
              <a:rPr lang="en-GB" sz="1600" dirty="0"/>
              <a:t>Bellows movements limits will be implemented within FRAS safety functions </a:t>
            </a:r>
          </a:p>
          <a:p>
            <a:pPr marL="266700" indent="0" algn="l">
              <a:buNone/>
            </a:pPr>
            <a:r>
              <a:rPr lang="en-GB" sz="1600" dirty="0">
                <a:sym typeface="Wingdings" panose="05000000000000000000" pitchFamily="2" charset="2"/>
              </a:rPr>
              <a:t> further details in: </a:t>
            </a:r>
            <a:r>
              <a:rPr lang="en-GB" sz="1600" dirty="0">
                <a:hlinkClick r:id="rId3"/>
              </a:rPr>
              <a:t>https://indico.cern.ch/event/1473294/</a:t>
            </a:r>
            <a:r>
              <a:rPr lang="en-GB" sz="1600" dirty="0">
                <a:sym typeface="Wingdings" panose="05000000000000000000" pitchFamily="2" charset="2"/>
              </a:rPr>
              <a:t> </a:t>
            </a:r>
            <a:endParaRPr lang="en-GB" sz="1600" dirty="0"/>
          </a:p>
          <a:p>
            <a:pPr marL="254000" indent="-254000" algn="l"/>
            <a:r>
              <a:rPr lang="en-US" sz="1800" dirty="0"/>
              <a:t>Bellows deformation treatment: </a:t>
            </a:r>
            <a:endParaRPr lang="en-US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1F8A5E-6793-0345-DCEA-EA7D016EE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Estimation of connection bellows deformation for FRAS safety system - C. Piccinni </a:t>
            </a:r>
            <a:endParaRPr lang="en-GB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2BAD1D-818F-CDFC-BC07-2007820F8420}"/>
              </a:ext>
            </a:extLst>
          </p:cNvPr>
          <p:cNvSpPr txBox="1"/>
          <p:nvPr/>
        </p:nvSpPr>
        <p:spPr>
          <a:xfrm>
            <a:off x="7460460" y="60263"/>
            <a:ext cx="1578270" cy="184666"/>
          </a:xfrm>
          <a:prstGeom prst="rect">
            <a:avLst/>
          </a:prstGeom>
          <a:noFill/>
          <a:ln>
            <a:solidFill>
              <a:srgbClr val="EF9011"/>
            </a:solidFill>
          </a:ln>
        </p:spPr>
        <p:txBody>
          <a:bodyPr wrap="square">
            <a:spAutoFit/>
          </a:bodyPr>
          <a:lstStyle/>
          <a:p>
            <a:r>
              <a:rPr lang="en-GB" sz="600" dirty="0"/>
              <a:t>From M. </a:t>
            </a:r>
            <a:r>
              <a:rPr lang="en-GB" sz="600" dirty="0" err="1"/>
              <a:t>Sosin</a:t>
            </a:r>
            <a:r>
              <a:rPr lang="en-GB" sz="600" dirty="0"/>
              <a:t> presentation of 23/10/24</a:t>
            </a:r>
            <a:endParaRPr lang="en-US" sz="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CB54576-ADB9-09EB-B3AF-2ACEB9428341}"/>
              </a:ext>
            </a:extLst>
          </p:cNvPr>
          <p:cNvGrpSpPr/>
          <p:nvPr/>
        </p:nvGrpSpPr>
        <p:grpSpPr>
          <a:xfrm>
            <a:off x="736889" y="1687291"/>
            <a:ext cx="7885029" cy="1566476"/>
            <a:chOff x="125520" y="410763"/>
            <a:chExt cx="10670587" cy="2396315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7C19428-9A2A-83C3-B50A-31B5411F3CE5}"/>
                </a:ext>
              </a:extLst>
            </p:cNvPr>
            <p:cNvSpPr txBox="1"/>
            <p:nvPr/>
          </p:nvSpPr>
          <p:spPr>
            <a:xfrm>
              <a:off x="2080279" y="917058"/>
              <a:ext cx="2699042" cy="3659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100" dirty="0" err="1"/>
                <a:t>Adjusted</a:t>
              </a:r>
              <a:r>
                <a:rPr lang="pl-PL" sz="1100" dirty="0"/>
                <a:t> component 1 (AC1)</a:t>
              </a:r>
              <a:endParaRPr lang="en-150" sz="1100" dirty="0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132F86D-CF9E-35FC-DDDF-96B323CAA1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5531" t="61711" r="59880" b="18703"/>
            <a:stretch/>
          </p:blipFill>
          <p:spPr>
            <a:xfrm>
              <a:off x="8851769" y="716511"/>
              <a:ext cx="1944338" cy="1458254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2BD7703-4B8D-E2C9-6DFE-9A68E77FBFE9}"/>
                </a:ext>
              </a:extLst>
            </p:cNvPr>
            <p:cNvSpPr/>
            <p:nvPr/>
          </p:nvSpPr>
          <p:spPr>
            <a:xfrm>
              <a:off x="3408356" y="1289444"/>
              <a:ext cx="1440160" cy="52853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AB654CC-C183-6362-07A4-8BBA3282ECBD}"/>
                </a:ext>
              </a:extLst>
            </p:cNvPr>
            <p:cNvSpPr/>
            <p:nvPr/>
          </p:nvSpPr>
          <p:spPr>
            <a:xfrm>
              <a:off x="5704023" y="1289444"/>
              <a:ext cx="1440160" cy="52853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20" name="Right Brace 19">
              <a:extLst>
                <a:ext uri="{FF2B5EF4-FFF2-40B4-BE49-F238E27FC236}">
                  <a16:creationId xmlns:a16="http://schemas.microsoft.com/office/drawing/2014/main" id="{E83A52E6-E7D8-9AD4-75A9-8CA1A382F7E8}"/>
                </a:ext>
              </a:extLst>
            </p:cNvPr>
            <p:cNvSpPr/>
            <p:nvPr/>
          </p:nvSpPr>
          <p:spPr>
            <a:xfrm rot="16200000">
              <a:off x="5201574" y="786995"/>
              <a:ext cx="155448" cy="849450"/>
            </a:xfrm>
            <a:prstGeom prst="rightBrac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21" name="Right Brace 20">
              <a:extLst>
                <a:ext uri="{FF2B5EF4-FFF2-40B4-BE49-F238E27FC236}">
                  <a16:creationId xmlns:a16="http://schemas.microsoft.com/office/drawing/2014/main" id="{D4FCDB8D-4F32-4D4E-77B1-6FD2BC767E0A}"/>
                </a:ext>
              </a:extLst>
            </p:cNvPr>
            <p:cNvSpPr/>
            <p:nvPr/>
          </p:nvSpPr>
          <p:spPr>
            <a:xfrm rot="5400000">
              <a:off x="5195517" y="1465355"/>
              <a:ext cx="155448" cy="849450"/>
            </a:xfrm>
            <a:prstGeom prst="rightBrac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07281B0-AC9D-DE09-090D-437AF7B3F7FD}"/>
                </a:ext>
              </a:extLst>
            </p:cNvPr>
            <p:cNvSpPr/>
            <p:nvPr/>
          </p:nvSpPr>
          <p:spPr>
            <a:xfrm>
              <a:off x="5628987" y="1477858"/>
              <a:ext cx="144016" cy="144016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 sz="160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43D622A-0A37-B10A-2908-F80AF060C170}"/>
                </a:ext>
              </a:extLst>
            </p:cNvPr>
            <p:cNvSpPr/>
            <p:nvPr/>
          </p:nvSpPr>
          <p:spPr>
            <a:xfrm>
              <a:off x="4776508" y="1480433"/>
              <a:ext cx="144016" cy="144016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 sz="160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D4139A0-F978-ED7D-11AE-BA6EE4EFBFAE}"/>
                </a:ext>
              </a:extLst>
            </p:cNvPr>
            <p:cNvSpPr/>
            <p:nvPr/>
          </p:nvSpPr>
          <p:spPr>
            <a:xfrm>
              <a:off x="9478459" y="1150088"/>
              <a:ext cx="144016" cy="144016"/>
            </a:xfrm>
            <a:prstGeom prst="ellipse">
              <a:avLst/>
            </a:prstGeom>
            <a:solidFill>
              <a:srgbClr val="FF0000">
                <a:alpha val="59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 sz="160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EEB8B00-135D-D0FD-2667-4BA71C843ED0}"/>
                </a:ext>
              </a:extLst>
            </p:cNvPr>
            <p:cNvSpPr/>
            <p:nvPr/>
          </p:nvSpPr>
          <p:spPr>
            <a:xfrm>
              <a:off x="10148236" y="1501105"/>
              <a:ext cx="144016" cy="144016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 sz="160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62A817A-A70F-6D51-2D14-25C2FBC9F035}"/>
                </a:ext>
              </a:extLst>
            </p:cNvPr>
            <p:cNvSpPr txBox="1"/>
            <p:nvPr/>
          </p:nvSpPr>
          <p:spPr>
            <a:xfrm>
              <a:off x="4807325" y="674758"/>
              <a:ext cx="1063391" cy="4736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dirty="0" err="1">
                  <a:solidFill>
                    <a:srgbClr val="FF0000"/>
                  </a:solidFill>
                </a:rPr>
                <a:t>Bellow</a:t>
              </a:r>
              <a:endParaRPr lang="en-150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2618867F-40EB-DE9F-2E75-6BC87469B02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779298" y="1614049"/>
              <a:ext cx="882690" cy="68564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FE4CCC1A-7271-2548-D31D-1DAE1A11492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17321" y="1603657"/>
              <a:ext cx="1744667" cy="69603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A755FFD6-0114-D6AA-F259-95B25F5B34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48903" y="1614049"/>
              <a:ext cx="3427325" cy="67525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2F42A31-1930-1C77-3DC7-26CDF230AE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48903" y="1289444"/>
              <a:ext cx="2829556" cy="99985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927DEAB-C21D-CF6B-4F18-496A3D311603}"/>
                </a:ext>
              </a:extLst>
            </p:cNvPr>
            <p:cNvSpPr txBox="1"/>
            <p:nvPr/>
          </p:nvSpPr>
          <p:spPr>
            <a:xfrm>
              <a:off x="5881770" y="2306160"/>
              <a:ext cx="2271189" cy="3552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</a:rPr>
                <a:t>Bellow connection point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34C92D0-934E-2149-AA8E-B33D9EC8D971}"/>
                </a:ext>
              </a:extLst>
            </p:cNvPr>
            <p:cNvSpPr txBox="1"/>
            <p:nvPr/>
          </p:nvSpPr>
          <p:spPr>
            <a:xfrm>
              <a:off x="6035024" y="1014556"/>
              <a:ext cx="2699042" cy="3659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100" dirty="0" err="1"/>
                <a:t>Adjusted</a:t>
              </a:r>
              <a:r>
                <a:rPr lang="pl-PL" sz="1100" dirty="0"/>
                <a:t> component 2 (AC2)</a:t>
              </a:r>
              <a:endParaRPr lang="en-150" sz="1100" dirty="0"/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EA7184A0-0B77-2E53-F1BA-9F1349194A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11532" y="1477858"/>
              <a:ext cx="0" cy="34353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8C6A47D7-0F09-F86A-0A2B-230294A8E9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29943" y="1740158"/>
              <a:ext cx="423664" cy="599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FFCDA81B-C2F6-401A-D6E9-BB3D26AD6C68}"/>
                </a:ext>
              </a:extLst>
            </p:cNvPr>
            <p:cNvCxnSpPr>
              <a:cxnSpLocks/>
              <a:endCxn id="13" idx="3"/>
            </p:cNvCxnSpPr>
            <p:nvPr/>
          </p:nvCxnSpPr>
          <p:spPr>
            <a:xfrm flipV="1">
              <a:off x="3811532" y="1553711"/>
              <a:ext cx="1036984" cy="18984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1C0D619-EEE6-43A6-58E8-2FD769D65F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9025" y="1337097"/>
              <a:ext cx="7747043" cy="90733"/>
            </a:xfrm>
            <a:prstGeom prst="line">
              <a:avLst/>
            </a:prstGeom>
            <a:ln w="12700">
              <a:solidFill>
                <a:srgbClr val="00B05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7BE68CE-6FC3-AC1A-B379-18B65949FC62}"/>
                </a:ext>
              </a:extLst>
            </p:cNvPr>
            <p:cNvSpPr txBox="1"/>
            <p:nvPr/>
          </p:nvSpPr>
          <p:spPr>
            <a:xfrm>
              <a:off x="125520" y="1535356"/>
              <a:ext cx="2794491" cy="3659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100" dirty="0" err="1">
                  <a:solidFill>
                    <a:srgbClr val="00B050"/>
                  </a:solidFill>
                </a:rPr>
                <a:t>Nominal</a:t>
              </a:r>
              <a:r>
                <a:rPr lang="pl-PL" sz="1100" dirty="0">
                  <a:solidFill>
                    <a:srgbClr val="00B050"/>
                  </a:solidFill>
                </a:rPr>
                <a:t> </a:t>
              </a:r>
              <a:r>
                <a:rPr lang="pl-PL" sz="1100" dirty="0" err="1">
                  <a:solidFill>
                    <a:srgbClr val="00B050"/>
                  </a:solidFill>
                </a:rPr>
                <a:t>adjustment</a:t>
              </a:r>
              <a:r>
                <a:rPr lang="pl-PL" sz="1100" dirty="0">
                  <a:solidFill>
                    <a:srgbClr val="00B050"/>
                  </a:solidFill>
                </a:rPr>
                <a:t> </a:t>
              </a:r>
              <a:r>
                <a:rPr lang="pl-PL" sz="1100" dirty="0" err="1">
                  <a:solidFill>
                    <a:srgbClr val="00B050"/>
                  </a:solidFill>
                </a:rPr>
                <a:t>reference</a:t>
              </a:r>
              <a:endParaRPr lang="en-150" sz="1100" dirty="0">
                <a:solidFill>
                  <a:srgbClr val="00B050"/>
                </a:solidFill>
              </a:endParaRP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A91305D2-9378-C92C-F387-C0DDF0358F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2933" y="1165530"/>
              <a:ext cx="0" cy="343539"/>
            </a:xfrm>
            <a:prstGeom prst="straightConnector1">
              <a:avLst/>
            </a:prstGeom>
            <a:ln w="12700"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7662F9AA-FD42-DDAC-E01C-F25F083A37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1344" y="1427830"/>
              <a:ext cx="423664" cy="5993"/>
            </a:xfrm>
            <a:prstGeom prst="straightConnector1">
              <a:avLst/>
            </a:prstGeom>
            <a:ln w="12700"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Curved Right Arrow 32">
              <a:extLst>
                <a:ext uri="{FF2B5EF4-FFF2-40B4-BE49-F238E27FC236}">
                  <a16:creationId xmlns:a16="http://schemas.microsoft.com/office/drawing/2014/main" id="{BC622B9B-F430-112E-4EB4-9DE35C99C230}"/>
                </a:ext>
              </a:extLst>
            </p:cNvPr>
            <p:cNvSpPr/>
            <p:nvPr/>
          </p:nvSpPr>
          <p:spPr>
            <a:xfrm rot="16200000" flipV="1">
              <a:off x="7238803" y="1401181"/>
              <a:ext cx="257947" cy="381126"/>
            </a:xfrm>
            <a:prstGeom prst="curvedRight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schemeClr val="tx1"/>
                </a:solidFill>
              </a:endParaRPr>
            </a:p>
          </p:txBody>
        </p:sp>
        <p:sp>
          <p:nvSpPr>
            <p:cNvPr id="41" name="Curved Right Arrow 32">
              <a:extLst>
                <a:ext uri="{FF2B5EF4-FFF2-40B4-BE49-F238E27FC236}">
                  <a16:creationId xmlns:a16="http://schemas.microsoft.com/office/drawing/2014/main" id="{0D20FDE5-BA47-5F55-40BC-266A2981AC0A}"/>
                </a:ext>
              </a:extLst>
            </p:cNvPr>
            <p:cNvSpPr/>
            <p:nvPr/>
          </p:nvSpPr>
          <p:spPr>
            <a:xfrm rot="16200000" flipV="1">
              <a:off x="3220584" y="1402239"/>
              <a:ext cx="276998" cy="381126"/>
            </a:xfrm>
            <a:prstGeom prst="curvedRight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schemeClr val="tx1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D5E7E6A-018B-D9F1-128D-9C636395A181}"/>
                </a:ext>
              </a:extLst>
            </p:cNvPr>
            <p:cNvSpPr txBox="1"/>
            <p:nvPr/>
          </p:nvSpPr>
          <p:spPr>
            <a:xfrm>
              <a:off x="3067897" y="1879109"/>
              <a:ext cx="785720" cy="258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600" dirty="0"/>
                <a:t>ROLL_AC1</a:t>
              </a:r>
              <a:endParaRPr lang="en-150" sz="600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CBD36B3-1723-B391-BA2B-A3B967E26602}"/>
                </a:ext>
              </a:extLst>
            </p:cNvPr>
            <p:cNvSpPr txBox="1"/>
            <p:nvPr/>
          </p:nvSpPr>
          <p:spPr>
            <a:xfrm>
              <a:off x="7511438" y="1494522"/>
              <a:ext cx="785720" cy="258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600" dirty="0"/>
                <a:t>ROLL_AC2</a:t>
              </a:r>
              <a:endParaRPr lang="en-150" sz="600" dirty="0"/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AF0E2D8E-1639-290C-A761-FD5F899E4B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3437" y="1220622"/>
              <a:ext cx="524328" cy="250103"/>
            </a:xfrm>
            <a:prstGeom prst="straightConnector1">
              <a:avLst/>
            </a:prstGeom>
            <a:ln w="12700"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B05CC9B-436A-0CAA-470F-67C89C0CEE92}"/>
                </a:ext>
              </a:extLst>
            </p:cNvPr>
            <p:cNvSpPr txBox="1"/>
            <p:nvPr/>
          </p:nvSpPr>
          <p:spPr>
            <a:xfrm>
              <a:off x="799198" y="985741"/>
              <a:ext cx="319321" cy="258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600" dirty="0"/>
                <a:t>V</a:t>
              </a:r>
              <a:endParaRPr lang="en-150" sz="600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E0444D9-EF91-4AB8-5211-9492787AD0C5}"/>
                </a:ext>
              </a:extLst>
            </p:cNvPr>
            <p:cNvSpPr txBox="1"/>
            <p:nvPr/>
          </p:nvSpPr>
          <p:spPr>
            <a:xfrm>
              <a:off x="1306685" y="1110570"/>
              <a:ext cx="325830" cy="258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600" dirty="0"/>
                <a:t>R</a:t>
              </a:r>
              <a:endParaRPr lang="en-150" sz="600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56A2348-4C00-5850-CE76-287B81D3E672}"/>
                </a:ext>
              </a:extLst>
            </p:cNvPr>
            <p:cNvSpPr txBox="1"/>
            <p:nvPr/>
          </p:nvSpPr>
          <p:spPr>
            <a:xfrm>
              <a:off x="1229658" y="1327803"/>
              <a:ext cx="308476" cy="258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600" dirty="0"/>
                <a:t>L</a:t>
              </a:r>
              <a:endParaRPr lang="en-150" sz="600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379A049-1329-1FFD-273A-37842C1B2972}"/>
                </a:ext>
              </a:extLst>
            </p:cNvPr>
            <p:cNvSpPr txBox="1"/>
            <p:nvPr/>
          </p:nvSpPr>
          <p:spPr>
            <a:xfrm>
              <a:off x="3711457" y="1804642"/>
              <a:ext cx="792228" cy="516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/>
                <a:t>Component</a:t>
              </a:r>
            </a:p>
            <a:p>
              <a:r>
                <a:rPr lang="en-US" sz="600" dirty="0"/>
                <a:t>Coordinate</a:t>
              </a:r>
            </a:p>
            <a:p>
              <a:r>
                <a:rPr lang="en-US" sz="600" dirty="0"/>
                <a:t>System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958B043-995D-4B01-2D3C-9A800E028526}"/>
                </a:ext>
              </a:extLst>
            </p:cNvPr>
            <p:cNvSpPr txBox="1"/>
            <p:nvPr/>
          </p:nvSpPr>
          <p:spPr>
            <a:xfrm rot="17637887">
              <a:off x="5336922" y="888132"/>
              <a:ext cx="1204642" cy="2499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600" dirty="0"/>
                <a:t>BELLOW_S (</a:t>
              </a:r>
              <a:r>
                <a:rPr lang="pl-PL" sz="600" dirty="0" err="1"/>
                <a:t>sortie</a:t>
              </a:r>
              <a:r>
                <a:rPr lang="pl-PL" sz="600" dirty="0"/>
                <a:t>)</a:t>
              </a:r>
              <a:endParaRPr lang="en-150" sz="600" dirty="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1CCF21D-6B2E-BCD9-A2E5-BF8835D9B51C}"/>
                </a:ext>
              </a:extLst>
            </p:cNvPr>
            <p:cNvSpPr txBox="1"/>
            <p:nvPr/>
          </p:nvSpPr>
          <p:spPr>
            <a:xfrm rot="17733677">
              <a:off x="3925027" y="2058502"/>
              <a:ext cx="1247249" cy="2499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600" dirty="0"/>
                <a:t>BELLOW_E (</a:t>
              </a:r>
              <a:r>
                <a:rPr lang="pl-PL" sz="600" dirty="0" err="1"/>
                <a:t>entree</a:t>
              </a:r>
              <a:r>
                <a:rPr lang="pl-PL" sz="600" dirty="0"/>
                <a:t>)</a:t>
              </a:r>
              <a:endParaRPr lang="en-150" sz="600" dirty="0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75EF0BE-3DD4-3172-42B1-D76A8F39B660}"/>
              </a:ext>
            </a:extLst>
          </p:cNvPr>
          <p:cNvGrpSpPr/>
          <p:nvPr/>
        </p:nvGrpSpPr>
        <p:grpSpPr>
          <a:xfrm>
            <a:off x="48031" y="3315913"/>
            <a:ext cx="2937482" cy="951459"/>
            <a:chOff x="251521" y="1727196"/>
            <a:chExt cx="2937482" cy="951459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80D76844-76C6-5432-7562-D347F1E0FC8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1521" y="1914797"/>
              <a:ext cx="2937482" cy="763858"/>
            </a:xfrm>
            <a:prstGeom prst="rect">
              <a:avLst/>
            </a:prstGeom>
          </p:spPr>
        </p:pic>
        <p:sp>
          <p:nvSpPr>
            <p:cNvPr id="56" name="Content Placeholder 2">
              <a:extLst>
                <a:ext uri="{FF2B5EF4-FFF2-40B4-BE49-F238E27FC236}">
                  <a16:creationId xmlns:a16="http://schemas.microsoft.com/office/drawing/2014/main" id="{7D6E6EDF-F7A9-99D5-0B9F-03C416491C06}"/>
                </a:ext>
              </a:extLst>
            </p:cNvPr>
            <p:cNvSpPr txBox="1">
              <a:spLocks/>
            </p:cNvSpPr>
            <p:nvPr/>
          </p:nvSpPr>
          <p:spPr>
            <a:xfrm>
              <a:off x="1300996" y="1727196"/>
              <a:ext cx="892619" cy="172194"/>
            </a:xfrm>
            <a:prstGeom prst="rect">
              <a:avLst/>
            </a:prstGeom>
            <a:ln>
              <a:solidFill>
                <a:schemeClr val="bg2">
                  <a:lumMod val="75000"/>
                </a:schemeClr>
              </a:solidFill>
            </a:ln>
          </p:spPr>
          <p:txBody>
            <a:bodyPr vert="horz" lIns="0" tIns="0" rIns="0" bIns="0" rtlCol="0">
              <a:normAutofit/>
            </a:bodyPr>
            <a:lstStyle>
              <a:lvl1pPr marL="342900" indent="-3429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100" dirty="0"/>
                <a:t>Transversal</a:t>
              </a:r>
              <a:endParaRPr lang="en-US" sz="900" dirty="0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C5C418FA-B81F-5B59-3443-1171BD591010}"/>
              </a:ext>
            </a:extLst>
          </p:cNvPr>
          <p:cNvGrpSpPr/>
          <p:nvPr/>
        </p:nvGrpSpPr>
        <p:grpSpPr>
          <a:xfrm>
            <a:off x="2801878" y="3093553"/>
            <a:ext cx="2562210" cy="1671246"/>
            <a:chOff x="2066523" y="3498581"/>
            <a:chExt cx="1929414" cy="1389834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33835ED5-CC56-ADB2-6EC6-8258611BE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66523" y="3714197"/>
              <a:ext cx="1929414" cy="117421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7" name="Content Placeholder 2">
              <a:extLst>
                <a:ext uri="{FF2B5EF4-FFF2-40B4-BE49-F238E27FC236}">
                  <a16:creationId xmlns:a16="http://schemas.microsoft.com/office/drawing/2014/main" id="{634A76ED-3501-55C1-396F-25AEF23EFC6E}"/>
                </a:ext>
              </a:extLst>
            </p:cNvPr>
            <p:cNvSpPr txBox="1">
              <a:spLocks/>
            </p:cNvSpPr>
            <p:nvPr/>
          </p:nvSpPr>
          <p:spPr>
            <a:xfrm>
              <a:off x="2774844" y="3498581"/>
              <a:ext cx="732743" cy="168775"/>
            </a:xfrm>
            <a:prstGeom prst="rect">
              <a:avLst/>
            </a:prstGeom>
            <a:ln>
              <a:solidFill>
                <a:schemeClr val="bg2">
                  <a:lumMod val="75000"/>
                </a:schemeClr>
              </a:solidFill>
            </a:ln>
          </p:spPr>
          <p:txBody>
            <a:bodyPr vert="horz" lIns="0" tIns="0" rIns="0" bIns="0" rtlCol="0">
              <a:normAutofit/>
            </a:bodyPr>
            <a:lstStyle>
              <a:lvl1pPr marL="342900" indent="-3429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100" dirty="0"/>
                <a:t>Torsion</a:t>
              </a:r>
              <a:endParaRPr lang="en-US" sz="900" dirty="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2DD39C1-D4C0-CC3D-7CA9-A16F89045019}"/>
              </a:ext>
            </a:extLst>
          </p:cNvPr>
          <p:cNvGrpSpPr/>
          <p:nvPr/>
        </p:nvGrpSpPr>
        <p:grpSpPr>
          <a:xfrm>
            <a:off x="4803675" y="3296093"/>
            <a:ext cx="4356484" cy="1499828"/>
            <a:chOff x="4861183" y="3124692"/>
            <a:chExt cx="4356484" cy="1499828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144E647C-37EF-2DE4-1253-D1D9A86B8246}"/>
                </a:ext>
              </a:extLst>
            </p:cNvPr>
            <p:cNvGrpSpPr/>
            <p:nvPr/>
          </p:nvGrpSpPr>
          <p:grpSpPr>
            <a:xfrm>
              <a:off x="5672077" y="3124692"/>
              <a:ext cx="2859923" cy="1327003"/>
              <a:chOff x="5518133" y="1331795"/>
              <a:chExt cx="3389627" cy="1560413"/>
            </a:xfrm>
          </p:grpSpPr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9CE05533-8675-C24B-C3AA-4D70CE763C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518133" y="1580203"/>
                <a:ext cx="3389627" cy="1312005"/>
              </a:xfrm>
              <a:prstGeom prst="rect">
                <a:avLst/>
              </a:prstGeom>
            </p:spPr>
          </p:pic>
          <p:sp>
            <p:nvSpPr>
              <p:cNvPr id="58" name="Content Placeholder 2">
                <a:extLst>
                  <a:ext uri="{FF2B5EF4-FFF2-40B4-BE49-F238E27FC236}">
                    <a16:creationId xmlns:a16="http://schemas.microsoft.com/office/drawing/2014/main" id="{E3EFFFB5-2736-4599-CF76-ABAEAD111D6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75671" y="1331795"/>
                <a:ext cx="1189977" cy="214851"/>
              </a:xfrm>
              <a:prstGeom prst="rect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100" dirty="0"/>
                  <a:t>Longitudinal</a:t>
                </a:r>
                <a:endParaRPr lang="en-US" sz="900" dirty="0"/>
              </a:p>
            </p:txBody>
          </p: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DEC39006-59DB-C5E0-C504-99B0B6DC9F8B}"/>
                </a:ext>
              </a:extLst>
            </p:cNvPr>
            <p:cNvSpPr txBox="1"/>
            <p:nvPr/>
          </p:nvSpPr>
          <p:spPr>
            <a:xfrm>
              <a:off x="4861183" y="4393688"/>
              <a:ext cx="435648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914400"/>
              <a:r>
                <a:rPr lang="en-US" sz="900" u="sng" dirty="0">
                  <a:latin typeface="Calibri" panose="020F0502020204030204"/>
                </a:rPr>
                <a:t>Longitudinal deformation will be measured, but will not be protected by safety functions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2159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F29E2-4E5D-747B-27B7-020A10D72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162982"/>
            <a:ext cx="8352928" cy="540000"/>
          </a:xfrm>
        </p:spPr>
        <p:txBody>
          <a:bodyPr/>
          <a:lstStyle/>
          <a:p>
            <a:pPr algn="l"/>
            <a:r>
              <a:rPr lang="en-GB" sz="3600" dirty="0"/>
              <a:t>Double-bellow deformation treatment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1F8A5E-6793-0345-DCEA-EA7D016EE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Estimation of connection bellows deformation for FRAS safety system - C. Piccinni </a:t>
            </a:r>
            <a:endParaRPr lang="en-GB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E4A3A8-E5CA-17F6-53EA-1A66B04D57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39" b="17096"/>
          <a:stretch/>
        </p:blipFill>
        <p:spPr bwMode="auto">
          <a:xfrm>
            <a:off x="2195736" y="776463"/>
            <a:ext cx="1440160" cy="1724700"/>
          </a:xfrm>
          <a:prstGeom prst="rect">
            <a:avLst/>
          </a:prstGeom>
          <a:noFill/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BD56000-4566-41CB-6BA6-ABCC712EA28B}"/>
              </a:ext>
            </a:extLst>
          </p:cNvPr>
          <p:cNvSpPr/>
          <p:nvPr/>
        </p:nvSpPr>
        <p:spPr>
          <a:xfrm>
            <a:off x="179512" y="2475775"/>
            <a:ext cx="8640960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200" dirty="0">
                <a:solidFill>
                  <a:schemeClr val="accent5"/>
                </a:solidFill>
              </a:rPr>
              <a:t>For </a:t>
            </a:r>
            <a:r>
              <a:rPr lang="en-GB" sz="1200" b="1" dirty="0">
                <a:solidFill>
                  <a:schemeClr val="accent5"/>
                </a:solidFill>
              </a:rPr>
              <a:t>double bellow configuration </a:t>
            </a:r>
            <a:r>
              <a:rPr lang="en-GB" sz="1200" dirty="0">
                <a:solidFill>
                  <a:schemeClr val="accent5"/>
                </a:solidFill>
              </a:rPr>
              <a:t>(as per collimators) </a:t>
            </a:r>
            <a:r>
              <a:rPr lang="en-GB" sz="1200" dirty="0">
                <a:solidFill>
                  <a:schemeClr val="accent5"/>
                </a:solidFill>
                <a:sym typeface="Wingdings" panose="05000000000000000000" pitchFamily="2" charset="2"/>
              </a:rPr>
              <a:t> </a:t>
            </a:r>
            <a:r>
              <a:rPr lang="en-GB" sz="1200" u="sng" dirty="0">
                <a:solidFill>
                  <a:schemeClr val="accent5"/>
                </a:solidFill>
              </a:rPr>
              <a:t>Bellow connection point approach</a:t>
            </a:r>
            <a:r>
              <a:rPr lang="en-GB" sz="1200" dirty="0">
                <a:solidFill>
                  <a:schemeClr val="accent5"/>
                </a:solidFill>
              </a:rPr>
              <a:t>:</a:t>
            </a:r>
          </a:p>
          <a:p>
            <a:pPr marL="254000" indent="-2540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Virtual Bellow Connections Point (</a:t>
            </a:r>
            <a:r>
              <a:rPr lang="en-GB" sz="1200" b="1" dirty="0">
                <a:solidFill>
                  <a:schemeClr val="accent5"/>
                </a:solidFill>
              </a:rPr>
              <a:t>VBCP</a:t>
            </a:r>
            <a:r>
              <a:rPr lang="en-GB" sz="1200" dirty="0">
                <a:solidFill>
                  <a:schemeClr val="accent5"/>
                </a:solidFill>
              </a:rPr>
              <a:t>) in the mid-distance between Real Bellow Connection Points (</a:t>
            </a:r>
            <a:r>
              <a:rPr lang="en-GB" sz="1200" b="1" dirty="0">
                <a:solidFill>
                  <a:schemeClr val="accent5"/>
                </a:solidFill>
              </a:rPr>
              <a:t>RBCP</a:t>
            </a:r>
            <a:r>
              <a:rPr lang="en-GB" sz="1200" dirty="0">
                <a:solidFill>
                  <a:schemeClr val="accent5"/>
                </a:solidFill>
              </a:rPr>
              <a:t>) for bellows deformation follow-up</a:t>
            </a:r>
          </a:p>
          <a:p>
            <a:pPr marL="254000" indent="-2540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Considering the LHC beams spacing at ~194mm, the maximum vertical offset of +/-0.1 mm is expected at RBCP, when ultimate FRAS rotation (+/-1 </a:t>
            </a:r>
            <a:r>
              <a:rPr lang="en-GB" sz="1200" dirty="0" err="1">
                <a:solidFill>
                  <a:schemeClr val="accent5"/>
                </a:solidFill>
              </a:rPr>
              <a:t>mrad</a:t>
            </a:r>
            <a:r>
              <a:rPr lang="en-GB" sz="1200" dirty="0">
                <a:solidFill>
                  <a:schemeClr val="accent5"/>
                </a:solidFill>
              </a:rPr>
              <a:t>) is applied. Rotation of component has negligible impact on radial offset. </a:t>
            </a:r>
            <a:br>
              <a:rPr lang="en-GB" sz="1200" dirty="0">
                <a:solidFill>
                  <a:schemeClr val="accent5"/>
                </a:solidFill>
              </a:rPr>
            </a:br>
            <a:r>
              <a:rPr lang="en-GB" sz="1200" dirty="0">
                <a:solidFill>
                  <a:schemeClr val="accent5"/>
                </a:solidFill>
              </a:rPr>
              <a:t>According to that:</a:t>
            </a:r>
          </a:p>
          <a:p>
            <a:pPr marL="447675" lvl="2" indent="-180975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tabLst>
                <a:tab pos="447675" algn="l"/>
              </a:tabLst>
            </a:pPr>
            <a:r>
              <a:rPr lang="en-GB" sz="1200" dirty="0">
                <a:solidFill>
                  <a:schemeClr val="accent5"/>
                </a:solidFill>
              </a:rPr>
              <a:t>The vertical and radial </a:t>
            </a:r>
            <a:r>
              <a:rPr lang="en-GB" sz="1200" b="1" dirty="0">
                <a:solidFill>
                  <a:schemeClr val="accent5"/>
                </a:solidFill>
              </a:rPr>
              <a:t>transversal</a:t>
            </a:r>
            <a:r>
              <a:rPr lang="en-GB" sz="1200" dirty="0">
                <a:solidFill>
                  <a:schemeClr val="accent5"/>
                </a:solidFill>
              </a:rPr>
              <a:t> deformation determination will be based on VBCP geometry, with vertical offset </a:t>
            </a:r>
            <a:r>
              <a:rPr lang="en-GB" sz="1200" u="sng" dirty="0">
                <a:solidFill>
                  <a:schemeClr val="accent5"/>
                </a:solidFill>
              </a:rPr>
              <a:t>threshold limit reduced by 0.1 mm </a:t>
            </a:r>
            <a:r>
              <a:rPr lang="en-GB" sz="1200" dirty="0">
                <a:solidFill>
                  <a:schemeClr val="accent5"/>
                </a:solidFill>
              </a:rPr>
              <a:t>to achieve always RBCP position in its deformation range</a:t>
            </a:r>
          </a:p>
          <a:p>
            <a:pPr marL="447675" lvl="2" indent="-180975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tabLst>
                <a:tab pos="447675" algn="l"/>
              </a:tabLst>
            </a:pPr>
            <a:r>
              <a:rPr lang="en-GB" sz="1200" dirty="0">
                <a:solidFill>
                  <a:schemeClr val="accent5"/>
                </a:solidFill>
              </a:rPr>
              <a:t>The </a:t>
            </a:r>
            <a:r>
              <a:rPr lang="en-GB" sz="1200" b="1" dirty="0">
                <a:solidFill>
                  <a:schemeClr val="accent5"/>
                </a:solidFill>
              </a:rPr>
              <a:t>torsional</a:t>
            </a:r>
            <a:r>
              <a:rPr lang="en-GB" sz="1200" dirty="0">
                <a:solidFill>
                  <a:schemeClr val="accent5"/>
                </a:solidFill>
              </a:rPr>
              <a:t> deformation will be determined in same way as for single bellow configuration, basing on components roll measurement.</a:t>
            </a:r>
            <a:endParaRPr lang="en-GB" sz="3200" dirty="0">
              <a:solidFill>
                <a:schemeClr val="accent5"/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C53FE63-BDE9-0E5E-9026-A8BFBB12A6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1379" y="820466"/>
            <a:ext cx="2393879" cy="15761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7F21B53-C1CE-B46D-CAAB-B3802B315585}"/>
              </a:ext>
            </a:extLst>
          </p:cNvPr>
          <p:cNvSpPr txBox="1"/>
          <p:nvPr/>
        </p:nvSpPr>
        <p:spPr>
          <a:xfrm>
            <a:off x="7460460" y="51470"/>
            <a:ext cx="1578270" cy="184666"/>
          </a:xfrm>
          <a:prstGeom prst="rect">
            <a:avLst/>
          </a:prstGeom>
          <a:noFill/>
          <a:ln>
            <a:solidFill>
              <a:srgbClr val="EF9011"/>
            </a:solidFill>
          </a:ln>
        </p:spPr>
        <p:txBody>
          <a:bodyPr wrap="square">
            <a:spAutoFit/>
          </a:bodyPr>
          <a:lstStyle/>
          <a:p>
            <a:r>
              <a:rPr lang="en-GB" sz="600" dirty="0"/>
              <a:t>From M. </a:t>
            </a:r>
            <a:r>
              <a:rPr lang="en-GB" sz="600" dirty="0" err="1"/>
              <a:t>Sosin</a:t>
            </a:r>
            <a:r>
              <a:rPr lang="en-GB" sz="600" dirty="0"/>
              <a:t> presentation of 23/10/24</a:t>
            </a:r>
            <a:endParaRPr lang="en-US" sz="600" dirty="0"/>
          </a:p>
        </p:txBody>
      </p:sp>
    </p:spTree>
    <p:extLst>
      <p:ext uri="{BB962C8B-B14F-4D97-AF65-F5344CB8AC3E}">
        <p14:creationId xmlns:p14="http://schemas.microsoft.com/office/powerpoint/2010/main" val="1830722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F29E2-4E5D-747B-27B7-020A10D72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162982"/>
            <a:ext cx="7560840" cy="540000"/>
          </a:xfrm>
        </p:spPr>
        <p:txBody>
          <a:bodyPr/>
          <a:lstStyle/>
          <a:p>
            <a:pPr algn="l"/>
            <a:r>
              <a:rPr lang="en-US" sz="3600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158FB-38F6-BEF8-F8CA-A2FE009F5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842" y="2454930"/>
            <a:ext cx="8364638" cy="825908"/>
          </a:xfrm>
        </p:spPr>
        <p:txBody>
          <a:bodyPr>
            <a:normAutofit/>
          </a:bodyPr>
          <a:lstStyle/>
          <a:p>
            <a:pPr marL="254000" indent="-254000" algn="l"/>
            <a:r>
              <a:rPr lang="en-GB" sz="1600" b="1" dirty="0"/>
              <a:t>Need to identify max values of the secondary movements </a:t>
            </a:r>
            <a:r>
              <a:rPr lang="en-GB" sz="1600" dirty="0"/>
              <a:t>from cantilever effect on </a:t>
            </a:r>
            <a:r>
              <a:rPr lang="en-GB" sz="1600" dirty="0">
                <a:solidFill>
                  <a:schemeClr val="accent5"/>
                </a:solidFill>
              </a:rPr>
              <a:t>RBCP </a:t>
            </a:r>
            <a:r>
              <a:rPr lang="en-GB" sz="1600" dirty="0"/>
              <a:t>(torsion under rotation, expansion under drift, shear under translation, etc) -</a:t>
            </a:r>
            <a:r>
              <a:rPr lang="en-GB" sz="1600" dirty="0">
                <a:solidFill>
                  <a:schemeClr val="accent5"/>
                </a:solidFill>
              </a:rPr>
              <a:t>based of allowable strok</a:t>
            </a:r>
            <a:r>
              <a:rPr lang="en-GB" sz="1600" dirty="0"/>
              <a:t>e of bellows</a:t>
            </a:r>
            <a:r>
              <a:rPr lang="en-GB" sz="1600" dirty="0">
                <a:solidFill>
                  <a:schemeClr val="accent5"/>
                </a:solidFill>
              </a:rPr>
              <a:t> (RBCP)- to evaluate the limit for VBCP;</a:t>
            </a:r>
            <a:endParaRPr lang="en-GB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1F8A5E-6793-0345-DCEA-EA7D016EE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Estimation of connection bellows deformation for FRAS safety system - C. Piccinni </a:t>
            </a:r>
            <a:endParaRPr lang="en-GB" noProof="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3E28F8A-D744-D738-283F-663A62A2B9A0}"/>
              </a:ext>
            </a:extLst>
          </p:cNvPr>
          <p:cNvSpPr txBox="1">
            <a:spLocks/>
          </p:cNvSpPr>
          <p:nvPr/>
        </p:nvSpPr>
        <p:spPr>
          <a:xfrm>
            <a:off x="523650" y="1072708"/>
            <a:ext cx="8208912" cy="9884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>
                <a:solidFill>
                  <a:schemeClr val="accent5"/>
                </a:solidFill>
              </a:rPr>
              <a:t>Virtual Bellow Connections Point approach will be used for collimators bellows;</a:t>
            </a:r>
            <a:endParaRPr lang="en-GB" sz="1600" b="1" dirty="0"/>
          </a:p>
          <a:p>
            <a:pPr algn="l"/>
            <a:r>
              <a:rPr lang="en-GB" sz="1600" b="1" dirty="0"/>
              <a:t>Limit movement</a:t>
            </a:r>
            <a:r>
              <a:rPr lang="en-GB" sz="1600" dirty="0"/>
              <a:t> (transversal, torsional, longitudinal) of </a:t>
            </a:r>
            <a:r>
              <a:rPr lang="en-GB" sz="1600" b="1" dirty="0">
                <a:solidFill>
                  <a:schemeClr val="accent5"/>
                </a:solidFill>
              </a:rPr>
              <a:t>VBCP </a:t>
            </a:r>
            <a:r>
              <a:rPr lang="en-GB" sz="1600" dirty="0"/>
              <a:t>shall be defined to be implemented in protection functions </a:t>
            </a:r>
            <a:r>
              <a:rPr lang="en-GB" sz="1600" dirty="0">
                <a:sym typeface="Wingdings" panose="05000000000000000000" pitchFamily="2" charset="2"/>
              </a:rPr>
              <a:t> shall be communicated to WP15.4</a:t>
            </a:r>
            <a:endParaRPr lang="en-US" sz="160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A14402A-B0E3-F12D-E6F2-E0EC3D87A233}"/>
              </a:ext>
            </a:extLst>
          </p:cNvPr>
          <p:cNvCxnSpPr>
            <a:cxnSpLocks/>
          </p:cNvCxnSpPr>
          <p:nvPr/>
        </p:nvCxnSpPr>
        <p:spPr>
          <a:xfrm>
            <a:off x="4283968" y="3317852"/>
            <a:ext cx="0" cy="36004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3CBE1BB-5F3F-08CE-49A3-4D2E0A1B5150}"/>
              </a:ext>
            </a:extLst>
          </p:cNvPr>
          <p:cNvSpPr txBox="1">
            <a:spLocks/>
          </p:cNvSpPr>
          <p:nvPr/>
        </p:nvSpPr>
        <p:spPr>
          <a:xfrm>
            <a:off x="2576693" y="3652214"/>
            <a:ext cx="3774589" cy="4239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dirty="0"/>
              <a:t>Need of kinematics study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781839E-AA23-3453-4012-497B2C4F5B4D}"/>
              </a:ext>
            </a:extLst>
          </p:cNvPr>
          <p:cNvCxnSpPr>
            <a:cxnSpLocks/>
          </p:cNvCxnSpPr>
          <p:nvPr/>
        </p:nvCxnSpPr>
        <p:spPr>
          <a:xfrm>
            <a:off x="4262636" y="2022901"/>
            <a:ext cx="0" cy="36004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8822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158FB-38F6-BEF8-F8CA-A2FE009F5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2067694"/>
            <a:ext cx="7920000" cy="649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Thank you for your attention!</a:t>
            </a:r>
            <a:endParaRPr lang="en-GB" sz="32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1F8A5E-6793-0345-DCEA-EA7D016EE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Estimation of connection bellows deformation for FRAS safety system - C. Piccinni 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452356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E58F0CB8-C230-487D-984B-05F0DC60F7EF}" vid="{F8C82AC0-0E06-4D73-AEA3-BEA7951E737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524BDF110D040B68CA70FE3294456" ma:contentTypeVersion="1" ma:contentTypeDescription="Create a new document." ma:contentTypeScope="" ma:versionID="89b14a02302ad28749ee1cac92c78013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23c11eee0d542004c4a7d729835418c6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B151538-7B12-4890-887A-E687D80164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21DCB4E-5F44-49E2-937F-E6AC00142344}">
  <ds:schemaRefs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sharepoint/v4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Template_Presentation_PSM_16.9rev1</Template>
  <TotalTime>18537</TotalTime>
  <Words>721</Words>
  <Application>Microsoft Office PowerPoint</Application>
  <PresentationFormat>On-screen Show (16:9)</PresentationFormat>
  <Paragraphs>96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Wingdings</vt:lpstr>
      <vt:lpstr>Thème Office</vt:lpstr>
      <vt:lpstr> </vt:lpstr>
      <vt:lpstr>Outline</vt:lpstr>
      <vt:lpstr>Introduction</vt:lpstr>
      <vt:lpstr>Movement of connection bellows </vt:lpstr>
      <vt:lpstr>FRAS safety system</vt:lpstr>
      <vt:lpstr>Double-bellow deformation treatment</vt:lpstr>
      <vt:lpstr>Conclusions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WPxxx Description</dc:title>
  <dc:creator>Cecile Noels</dc:creator>
  <cp:lastModifiedBy>Carla Piccinni</cp:lastModifiedBy>
  <cp:revision>1350</cp:revision>
  <dcterms:created xsi:type="dcterms:W3CDTF">2020-02-06T17:34:13Z</dcterms:created>
  <dcterms:modified xsi:type="dcterms:W3CDTF">2024-11-04T16:20:39Z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0x01010054C524BDF110D040B68CA70FE3294456</vt:lpwstr>
  </property>
</Properties>
</file>