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316" r:id="rId6"/>
    <p:sldId id="315" r:id="rId7"/>
    <p:sldId id="317" r:id="rId8"/>
    <p:sldId id="314" r:id="rId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CC6F2F-769F-48FD-BD62-7B91DBB88B05}">
          <p14:sldIdLst>
            <p14:sldId id="263"/>
            <p14:sldId id="316"/>
            <p14:sldId id="315"/>
            <p14:sldId id="317"/>
            <p14:sldId id="314"/>
          </p14:sldIdLst>
        </p14:section>
        <p14:section name="backup" id="{55F442C9-634A-45AC-8041-B42B756E31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B7971C-2CAA-8FDE-F038-D68C257F056D}" name="Laura Helene Hannemann" initials="LHH" userId="S::laura.helene.hannemann@cern.ch::dc4ddc29-4458-4d74-ab5d-32a6910f4225" providerId="AD"/>
  <p188:author id="{069F58C6-BAE9-F369-0B64-CF5EA5112081}" name="Francois-Xavier Nuiry" initials="FN" userId="S::francois-xavier.nuiry@cern.ch::ac2c6c0a-52b9-4cce-8ccc-9014d89086a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A2"/>
    <a:srgbClr val="1F85B2"/>
    <a:srgbClr val="FFC7CE"/>
    <a:srgbClr val="03E30E"/>
    <a:srgbClr val="FFEB9C"/>
    <a:srgbClr val="16D050"/>
    <a:srgbClr val="4DAACC"/>
    <a:srgbClr val="0081AF"/>
    <a:srgbClr val="03EB0E"/>
    <a:srgbClr val="3E9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56" autoAdjust="0"/>
    <p:restoredTop sz="93051" autoAdjust="0"/>
  </p:normalViewPr>
  <p:slideViewPr>
    <p:cSldViewPr snapToObjects="1" showGuides="1">
      <p:cViewPr varScale="1">
        <p:scale>
          <a:sx n="162" d="100"/>
          <a:sy n="162" d="100"/>
        </p:scale>
        <p:origin x="166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2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2600867"/>
            <a:ext cx="8280920" cy="1224218"/>
          </a:xfrm>
        </p:spPr>
        <p:txBody>
          <a:bodyPr/>
          <a:lstStyle/>
          <a:p>
            <a:pPr algn="ctr"/>
            <a:r>
              <a:rPr lang="en-GB" sz="2800" dirty="0"/>
              <a:t>Pairing of Graphite Blocks</a:t>
            </a:r>
            <a:br>
              <a:rPr lang="en-GB" sz="2800" dirty="0"/>
            </a:br>
            <a:r>
              <a:rPr lang="en-GB" sz="2800" dirty="0"/>
              <a:t>Metrology Results</a:t>
            </a:r>
            <a:endParaRPr lang="en-GB" sz="3200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72517" y="5034126"/>
            <a:ext cx="7128792" cy="1347202"/>
          </a:xfrm>
        </p:spPr>
        <p:txBody>
          <a:bodyPr>
            <a:normAutofit/>
          </a:bodyPr>
          <a:lstStyle/>
          <a:p>
            <a:r>
              <a:rPr lang="en-GB" sz="1400" b="0" i="0">
                <a:solidFill>
                  <a:schemeClr val="bg2"/>
                </a:solidFill>
              </a:rPr>
              <a:t>WP5.2 Meeting</a:t>
            </a:r>
            <a:endParaRPr lang="en-GB" sz="1400" b="0" i="0" dirty="0">
              <a:solidFill>
                <a:schemeClr val="bg2"/>
              </a:solidFill>
            </a:endParaRPr>
          </a:p>
          <a:p>
            <a:r>
              <a:rPr lang="en-GB" sz="1400" b="0" i="0" dirty="0">
                <a:solidFill>
                  <a:schemeClr val="bg2"/>
                </a:solidFill>
              </a:rPr>
              <a:t>November 18</a:t>
            </a:r>
            <a:r>
              <a:rPr lang="en-GB" sz="1400" b="0" i="0" baseline="30000" dirty="0">
                <a:solidFill>
                  <a:schemeClr val="bg2"/>
                </a:solidFill>
              </a:rPr>
              <a:t>th</a:t>
            </a:r>
            <a:r>
              <a:rPr lang="en-GB" sz="1400" b="0" i="0" dirty="0">
                <a:solidFill>
                  <a:schemeClr val="bg2"/>
                </a:solidFill>
              </a:rPr>
              <a:t> , 2024</a:t>
            </a:r>
          </a:p>
          <a:p>
            <a:endParaRPr lang="en-GB" sz="1400" b="0" i="0" dirty="0">
              <a:solidFill>
                <a:schemeClr val="bg2"/>
              </a:solidFill>
            </a:endParaRPr>
          </a:p>
          <a:p>
            <a:r>
              <a:rPr lang="en-GB" sz="1400" baseline="30000" dirty="0"/>
              <a:t>L. Hannemann, C. Accettura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07477-0EB7-F5EB-DB29-A36E3AAB7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pairing Graphite blocks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EFA15-795A-7173-32C1-796FF8B46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Block pairs were machined together at SGL.</a:t>
            </a:r>
          </a:p>
          <a:p>
            <a:r>
              <a:rPr lang="en-US" dirty="0"/>
              <a:t>Due to damage of copper coating, individual blocks might need to get rejected.</a:t>
            </a:r>
          </a:p>
          <a:p>
            <a:r>
              <a:rPr lang="en-US" dirty="0"/>
              <a:t>Repeated metrology for newly formed block pairs of blocks with similar thickness necessary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31953-1830-47E2-C04C-63BBCC4A4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0EC77-608F-B861-01F6-5623E6A9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2FE032-1B2E-7F44-7D5E-248BA97E6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068960"/>
            <a:ext cx="4654735" cy="293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5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0E41D-D708-3BA4-FB9A-8B580D6CE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Metrology Results Surface Marking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C161395-4EE2-B4BD-828E-48F874EA65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9344542"/>
              </p:ext>
            </p:extLst>
          </p:nvPr>
        </p:nvGraphicFramePr>
        <p:xfrm>
          <a:off x="612775" y="1176921"/>
          <a:ext cx="3887217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977">
                  <a:extLst>
                    <a:ext uri="{9D8B030D-6E8A-4147-A177-3AD203B41FA5}">
                      <a16:colId xmlns:a16="http://schemas.microsoft.com/office/drawing/2014/main" val="4245912456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0311665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 block pairs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Parallelism of common surface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576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S11-1 &amp; S29-1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0000"/>
                          </a:highlight>
                        </a:rPr>
                        <a:t>15.1 µm</a:t>
                      </a:r>
                      <a:endParaRPr lang="en-GB" dirty="0">
                        <a:highlight>
                          <a:srgbClr val="FF0000"/>
                        </a:highlight>
                      </a:endParaRP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046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S22-1 &amp; S23-2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0000"/>
                          </a:highlight>
                        </a:rPr>
                        <a:t>12.3 µm</a:t>
                      </a:r>
                      <a:endParaRPr lang="en-GB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195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S12-2 &amp; S25-1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00FF00"/>
                          </a:highlight>
                        </a:rPr>
                        <a:t>8.7 µm</a:t>
                      </a:r>
                      <a:endParaRPr lang="en-GB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866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S18-2 &amp; S16-2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0000"/>
                          </a:highlight>
                        </a:rPr>
                        <a:t>11.5 µm</a:t>
                      </a:r>
                      <a:endParaRPr lang="en-GB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475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S10-2 &amp; S24-2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0000"/>
                          </a:highlight>
                        </a:rPr>
                        <a:t>12.8 µm</a:t>
                      </a:r>
                      <a:endParaRPr lang="en-GB" dirty="0"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94988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A89862-00C7-B18C-66A1-AF9E9228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1DBEA-B47C-91D0-92AF-EE1E1DDEF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9F81F3-FC54-405C-90FC-1178C942D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980713"/>
            <a:ext cx="5811061" cy="26864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2669B9-BDB6-511C-EBB9-97A4A89F90E8}"/>
              </a:ext>
            </a:extLst>
          </p:cNvPr>
          <p:cNvSpPr txBox="1"/>
          <p:nvPr/>
        </p:nvSpPr>
        <p:spPr>
          <a:xfrm>
            <a:off x="4741226" y="1176921"/>
            <a:ext cx="3394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General proposal: accept blocks, since deviations are relatively small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5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CDDB9-CA4D-A2F0-3822-441BD3FF1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Markings from Metrology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CB5D6-31D6-BC6C-3C51-E2F6FB6FB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D2AF68-ABD0-AF18-C783-DBE866B5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0F739-D090-33F1-E903-D6F1D088A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F2B093-EC3C-E7EF-8522-F10D13EDBA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0" b="20525"/>
          <a:stretch/>
        </p:blipFill>
        <p:spPr bwMode="auto">
          <a:xfrm>
            <a:off x="599521" y="1219202"/>
            <a:ext cx="5071333" cy="305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B4F542-721C-98B6-FCB0-66199D535F13}"/>
              </a:ext>
            </a:extLst>
          </p:cNvPr>
          <p:cNvSpPr txBox="1"/>
          <p:nvPr/>
        </p:nvSpPr>
        <p:spPr>
          <a:xfrm>
            <a:off x="5940152" y="1332967"/>
            <a:ext cx="2807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Metrology left visible marks on the coating.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Marks are not significantly deep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78EA08-F4A8-D934-FE19-3C0691233BEA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1331640" y="1933132"/>
            <a:ext cx="4608512" cy="9840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7B6D212-CDF5-66C1-FDCD-2D52F31FD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093367"/>
            <a:ext cx="5143781" cy="321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738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B23776-D3BF-294C-AD88-FF98D20C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A312E-381A-A7FA-2A7D-56F9015A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30/10/2024 Kick-off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2F276-D34A-81F4-6DF5-36C89E0AA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FC256F9-532E-A9C8-0D97-2F1CAFED68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816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8946e33d-fd2f-4ae4-8ee9-d90c129cdf9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97903</TotalTime>
  <Words>161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Pairing of Graphite Blocks Metrology Results</vt:lpstr>
      <vt:lpstr>Purpose of pairing Graphite blocks</vt:lpstr>
      <vt:lpstr>Metrology Results Surface Marking</vt:lpstr>
      <vt:lpstr>Surface Markings from Metrology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Laura Helene Hannemann</cp:lastModifiedBy>
  <cp:revision>755</cp:revision>
  <cp:lastPrinted>2020-02-24T18:04:23Z</cp:lastPrinted>
  <dcterms:created xsi:type="dcterms:W3CDTF">2016-01-11T14:38:10Z</dcterms:created>
  <dcterms:modified xsi:type="dcterms:W3CDTF">2024-11-18T15:08:57Z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