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4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6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7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3"/>
    <p:sldMasterId id="2147483732" r:id="rId4"/>
    <p:sldMasterId id="2147483762" r:id="rId5"/>
    <p:sldMasterId id="2147483777" r:id="rId6"/>
    <p:sldMasterId id="2147483792" r:id="rId7"/>
    <p:sldMasterId id="2147483807" r:id="rId8"/>
    <p:sldMasterId id="2147483823" r:id="rId9"/>
    <p:sldMasterId id="2147483837" r:id="rId10"/>
  </p:sldMasterIdLst>
  <p:notesMasterIdLst>
    <p:notesMasterId r:id="rId65"/>
  </p:notesMasterIdLst>
  <p:sldIdLst>
    <p:sldId id="584" r:id="rId11"/>
    <p:sldId id="639" r:id="rId12"/>
    <p:sldId id="641" r:id="rId13"/>
    <p:sldId id="1655" r:id="rId14"/>
    <p:sldId id="1672" r:id="rId15"/>
    <p:sldId id="281" r:id="rId16"/>
    <p:sldId id="1658" r:id="rId17"/>
    <p:sldId id="1669" r:id="rId18"/>
    <p:sldId id="1660" r:id="rId19"/>
    <p:sldId id="1663" r:id="rId20"/>
    <p:sldId id="1656" r:id="rId21"/>
    <p:sldId id="1657" r:id="rId22"/>
    <p:sldId id="1668" r:id="rId23"/>
    <p:sldId id="1661" r:id="rId24"/>
    <p:sldId id="1667" r:id="rId25"/>
    <p:sldId id="1666" r:id="rId26"/>
    <p:sldId id="1676" r:id="rId27"/>
    <p:sldId id="1659" r:id="rId28"/>
    <p:sldId id="1675" r:id="rId29"/>
    <p:sldId id="1681" r:id="rId30"/>
    <p:sldId id="1680" r:id="rId31"/>
    <p:sldId id="1682" r:id="rId32"/>
    <p:sldId id="1677" r:id="rId33"/>
    <p:sldId id="1684" r:id="rId34"/>
    <p:sldId id="1702" r:id="rId35"/>
    <p:sldId id="1678" r:id="rId36"/>
    <p:sldId id="1683" r:id="rId37"/>
    <p:sldId id="1679" r:id="rId38"/>
    <p:sldId id="1686" r:id="rId39"/>
    <p:sldId id="1653" r:id="rId40"/>
    <p:sldId id="377" r:id="rId41"/>
    <p:sldId id="652" r:id="rId42"/>
    <p:sldId id="376" r:id="rId43"/>
    <p:sldId id="653" r:id="rId44"/>
    <p:sldId id="1704" r:id="rId45"/>
    <p:sldId id="654" r:id="rId46"/>
    <p:sldId id="1641" r:id="rId47"/>
    <p:sldId id="1639" r:id="rId48"/>
    <p:sldId id="1705" r:id="rId49"/>
    <p:sldId id="1707" r:id="rId50"/>
    <p:sldId id="1706" r:id="rId51"/>
    <p:sldId id="638" r:id="rId52"/>
    <p:sldId id="1685" r:id="rId53"/>
    <p:sldId id="364" r:id="rId54"/>
    <p:sldId id="1671" r:id="rId55"/>
    <p:sldId id="258" r:id="rId56"/>
    <p:sldId id="1662" r:id="rId57"/>
    <p:sldId id="1664" r:id="rId58"/>
    <p:sldId id="1687" r:id="rId59"/>
    <p:sldId id="378" r:id="rId60"/>
    <p:sldId id="1698" r:id="rId61"/>
    <p:sldId id="1700" r:id="rId62"/>
    <p:sldId id="1701" r:id="rId63"/>
    <p:sldId id="1673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56DEACA-F800-42E6-951C-ED5BA06F84F1}" name="Edvards Francis Kuks" initials="EFK" userId="S::EdvardsFrancis.Kuks@izm.gov.lv::28e73f3a-b33d-497a-bcd0-2db89053af5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8DB"/>
    <a:srgbClr val="A191E8"/>
    <a:srgbClr val="F2F2F2"/>
    <a:srgbClr val="FDD741"/>
    <a:srgbClr val="2024DF"/>
    <a:srgbClr val="EDEDFA"/>
    <a:srgbClr val="0000B3"/>
    <a:srgbClr val="7030A0"/>
    <a:srgbClr val="CCB8FE"/>
    <a:srgbClr val="B07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6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63" Type="http://schemas.openxmlformats.org/officeDocument/2006/relationships/slide" Target="slides/slide53.xml"/><Relationship Id="rId68" Type="http://schemas.openxmlformats.org/officeDocument/2006/relationships/theme" Target="theme/theme1.xml"/><Relationship Id="rId7" Type="http://schemas.openxmlformats.org/officeDocument/2006/relationships/slideMaster" Target="slideMasters/slideMaster5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61" Type="http://schemas.openxmlformats.org/officeDocument/2006/relationships/slide" Target="slides/slide5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tableStyles" Target="tableStyles.xml"/><Relationship Id="rId8" Type="http://schemas.openxmlformats.org/officeDocument/2006/relationships/slideMaster" Target="slideMasters/slideMaster6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viewProps" Target="viewProps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8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Relationship Id="rId34" Type="http://schemas.openxmlformats.org/officeDocument/2006/relationships/slide" Target="slides/slide24.xml"/><Relationship Id="rId50" Type="http://schemas.openxmlformats.org/officeDocument/2006/relationships/slide" Target="slides/slide40.xml"/><Relationship Id="rId55" Type="http://schemas.openxmlformats.org/officeDocument/2006/relationships/slide" Target="slides/slide4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31C42-9B51-42DA-B7BA-C9040E2B82D6}" type="datetimeFigureOut">
              <a:rPr lang="en-US" smtClean="0"/>
              <a:t>1/11/24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0E445-8024-4917-8AFA-FF8A49DC9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88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229E8-B7D7-B24A-B4D4-D278F95460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6698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40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4.wdp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4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4.png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6.pn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4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01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7"/>
          <p:cNvSpPr txBox="1">
            <a:spLocks/>
          </p:cNvSpPr>
          <p:nvPr userDrawn="1"/>
        </p:nvSpPr>
        <p:spPr>
          <a:xfrm>
            <a:off x="1540871" y="0"/>
            <a:ext cx="9923340" cy="4737370"/>
          </a:xfrm>
          <a:custGeom>
            <a:avLst/>
            <a:gdLst>
              <a:gd name="connsiteX0" fmla="*/ 269459 w 10787364"/>
              <a:gd name="connsiteY0" fmla="*/ 0 h 5149852"/>
              <a:gd name="connsiteX1" fmla="*/ 10787364 w 10787364"/>
              <a:gd name="connsiteY1" fmla="*/ 0 h 5149852"/>
              <a:gd name="connsiteX2" fmla="*/ 9587675 w 10787364"/>
              <a:gd name="connsiteY2" fmla="*/ 3851503 h 5149852"/>
              <a:gd name="connsiteX3" fmla="*/ 3982321 w 10787364"/>
              <a:gd name="connsiteY3" fmla="*/ 5149852 h 5149852"/>
              <a:gd name="connsiteX4" fmla="*/ 0 w 10787364"/>
              <a:gd name="connsiteY4" fmla="*/ 865076 h 51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7364" h="5149852">
                <a:moveTo>
                  <a:pt x="269459" y="0"/>
                </a:moveTo>
                <a:lnTo>
                  <a:pt x="10787364" y="0"/>
                </a:lnTo>
                <a:lnTo>
                  <a:pt x="9587675" y="3851503"/>
                </a:lnTo>
                <a:lnTo>
                  <a:pt x="3982321" y="5149852"/>
                </a:lnTo>
                <a:lnTo>
                  <a:pt x="0" y="865076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b="1" i="0" kern="120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" name="Group 1"/>
          <p:cNvGrpSpPr>
            <a:grpSpLocks noChangeAspect="1"/>
          </p:cNvGrpSpPr>
          <p:nvPr userDrawn="1"/>
        </p:nvGrpSpPr>
        <p:grpSpPr bwMode="auto">
          <a:xfrm rot="20761722">
            <a:off x="358739" y="1004167"/>
            <a:ext cx="2058911" cy="2526544"/>
            <a:chOff x="2751" y="823"/>
            <a:chExt cx="2175" cy="2669"/>
          </a:xfrm>
          <a:noFill/>
        </p:grpSpPr>
        <p:sp>
          <p:nvSpPr>
            <p:cNvPr id="3" name="Freeform 273"/>
            <p:cNvSpPr>
              <a:spLocks/>
            </p:cNvSpPr>
            <p:nvPr/>
          </p:nvSpPr>
          <p:spPr bwMode="auto">
            <a:xfrm>
              <a:off x="3194" y="2595"/>
              <a:ext cx="1289" cy="897"/>
            </a:xfrm>
            <a:custGeom>
              <a:avLst/>
              <a:gdLst>
                <a:gd name="T0" fmla="*/ 1289 w 1289"/>
                <a:gd name="T1" fmla="*/ 0 h 897"/>
                <a:gd name="T2" fmla="*/ 645 w 1289"/>
                <a:gd name="T3" fmla="*/ 897 h 897"/>
                <a:gd name="T4" fmla="*/ 0 w 1289"/>
                <a:gd name="T5" fmla="*/ 0 h 897"/>
                <a:gd name="T6" fmla="*/ 1289 w 1289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9" h="897">
                  <a:moveTo>
                    <a:pt x="1289" y="0"/>
                  </a:moveTo>
                  <a:lnTo>
                    <a:pt x="645" y="897"/>
                  </a:lnTo>
                  <a:lnTo>
                    <a:pt x="0" y="0"/>
                  </a:lnTo>
                  <a:lnTo>
                    <a:pt x="1289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74"/>
            <p:cNvSpPr>
              <a:spLocks/>
            </p:cNvSpPr>
            <p:nvPr/>
          </p:nvSpPr>
          <p:spPr bwMode="auto">
            <a:xfrm>
              <a:off x="3839" y="2595"/>
              <a:ext cx="1087" cy="897"/>
            </a:xfrm>
            <a:custGeom>
              <a:avLst/>
              <a:gdLst>
                <a:gd name="T0" fmla="*/ 0 w 1087"/>
                <a:gd name="T1" fmla="*/ 897 h 897"/>
                <a:gd name="T2" fmla="*/ 1087 w 1087"/>
                <a:gd name="T3" fmla="*/ 206 h 897"/>
                <a:gd name="T4" fmla="*/ 644 w 1087"/>
                <a:gd name="T5" fmla="*/ 0 h 897"/>
                <a:gd name="T6" fmla="*/ 0 w 1087"/>
                <a:gd name="T7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7" h="897">
                  <a:moveTo>
                    <a:pt x="0" y="897"/>
                  </a:moveTo>
                  <a:lnTo>
                    <a:pt x="1087" y="206"/>
                  </a:lnTo>
                  <a:lnTo>
                    <a:pt x="644" y="0"/>
                  </a:lnTo>
                  <a:lnTo>
                    <a:pt x="0" y="897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751" y="2595"/>
              <a:ext cx="1088" cy="897"/>
            </a:xfrm>
            <a:custGeom>
              <a:avLst/>
              <a:gdLst>
                <a:gd name="T0" fmla="*/ 1088 w 1088"/>
                <a:gd name="T1" fmla="*/ 897 h 897"/>
                <a:gd name="T2" fmla="*/ 0 w 1088"/>
                <a:gd name="T3" fmla="*/ 206 h 897"/>
                <a:gd name="T4" fmla="*/ 443 w 1088"/>
                <a:gd name="T5" fmla="*/ 0 h 897"/>
                <a:gd name="T6" fmla="*/ 1088 w 1088"/>
                <a:gd name="T7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897">
                  <a:moveTo>
                    <a:pt x="1088" y="897"/>
                  </a:moveTo>
                  <a:lnTo>
                    <a:pt x="0" y="206"/>
                  </a:lnTo>
                  <a:lnTo>
                    <a:pt x="443" y="0"/>
                  </a:lnTo>
                  <a:lnTo>
                    <a:pt x="1088" y="897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4483" y="1493"/>
              <a:ext cx="443" cy="1308"/>
            </a:xfrm>
            <a:custGeom>
              <a:avLst/>
              <a:gdLst>
                <a:gd name="T0" fmla="*/ 443 w 443"/>
                <a:gd name="T1" fmla="*/ 1308 h 1308"/>
                <a:gd name="T2" fmla="*/ 443 w 443"/>
                <a:gd name="T3" fmla="*/ 0 h 1308"/>
                <a:gd name="T4" fmla="*/ 0 w 443"/>
                <a:gd name="T5" fmla="*/ 1102 h 1308"/>
                <a:gd name="T6" fmla="*/ 443 w 443"/>
                <a:gd name="T7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1308">
                  <a:moveTo>
                    <a:pt x="443" y="1308"/>
                  </a:moveTo>
                  <a:lnTo>
                    <a:pt x="443" y="0"/>
                  </a:lnTo>
                  <a:lnTo>
                    <a:pt x="0" y="1102"/>
                  </a:lnTo>
                  <a:lnTo>
                    <a:pt x="443" y="1308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2751" y="1493"/>
              <a:ext cx="443" cy="1308"/>
            </a:xfrm>
            <a:custGeom>
              <a:avLst/>
              <a:gdLst>
                <a:gd name="T0" fmla="*/ 0 w 443"/>
                <a:gd name="T1" fmla="*/ 1308 h 1308"/>
                <a:gd name="T2" fmla="*/ 3 w 443"/>
                <a:gd name="T3" fmla="*/ 0 h 1308"/>
                <a:gd name="T4" fmla="*/ 443 w 443"/>
                <a:gd name="T5" fmla="*/ 1102 h 1308"/>
                <a:gd name="T6" fmla="*/ 0 w 443"/>
                <a:gd name="T7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1308">
                  <a:moveTo>
                    <a:pt x="0" y="1308"/>
                  </a:moveTo>
                  <a:lnTo>
                    <a:pt x="3" y="0"/>
                  </a:lnTo>
                  <a:lnTo>
                    <a:pt x="443" y="1102"/>
                  </a:lnTo>
                  <a:lnTo>
                    <a:pt x="0" y="1308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3194" y="1446"/>
              <a:ext cx="1289" cy="1149"/>
            </a:xfrm>
            <a:custGeom>
              <a:avLst/>
              <a:gdLst>
                <a:gd name="T0" fmla="*/ 1289 w 1289"/>
                <a:gd name="T1" fmla="*/ 1149 h 1149"/>
                <a:gd name="T2" fmla="*/ 0 w 1289"/>
                <a:gd name="T3" fmla="*/ 1149 h 1149"/>
                <a:gd name="T4" fmla="*/ 628 w 1289"/>
                <a:gd name="T5" fmla="*/ 0 h 1149"/>
                <a:gd name="T6" fmla="*/ 1289 w 1289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9" h="1149">
                  <a:moveTo>
                    <a:pt x="1289" y="1149"/>
                  </a:moveTo>
                  <a:lnTo>
                    <a:pt x="0" y="1149"/>
                  </a:lnTo>
                  <a:lnTo>
                    <a:pt x="628" y="0"/>
                  </a:lnTo>
                  <a:lnTo>
                    <a:pt x="1289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9"/>
            <p:cNvSpPr>
              <a:spLocks/>
            </p:cNvSpPr>
            <p:nvPr/>
          </p:nvSpPr>
          <p:spPr bwMode="auto">
            <a:xfrm>
              <a:off x="3822" y="1446"/>
              <a:ext cx="1104" cy="1149"/>
            </a:xfrm>
            <a:custGeom>
              <a:avLst/>
              <a:gdLst>
                <a:gd name="T0" fmla="*/ 661 w 1104"/>
                <a:gd name="T1" fmla="*/ 1149 h 1149"/>
                <a:gd name="T2" fmla="*/ 1104 w 1104"/>
                <a:gd name="T3" fmla="*/ 47 h 1149"/>
                <a:gd name="T4" fmla="*/ 0 w 1104"/>
                <a:gd name="T5" fmla="*/ 0 h 1149"/>
                <a:gd name="T6" fmla="*/ 661 w 1104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4" h="1149">
                  <a:moveTo>
                    <a:pt x="661" y="1149"/>
                  </a:moveTo>
                  <a:lnTo>
                    <a:pt x="1104" y="47"/>
                  </a:lnTo>
                  <a:lnTo>
                    <a:pt x="0" y="0"/>
                  </a:lnTo>
                  <a:lnTo>
                    <a:pt x="661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0"/>
            <p:cNvSpPr>
              <a:spLocks/>
            </p:cNvSpPr>
            <p:nvPr/>
          </p:nvSpPr>
          <p:spPr bwMode="auto">
            <a:xfrm>
              <a:off x="2751" y="1446"/>
              <a:ext cx="1071" cy="1149"/>
            </a:xfrm>
            <a:custGeom>
              <a:avLst/>
              <a:gdLst>
                <a:gd name="T0" fmla="*/ 443 w 1071"/>
                <a:gd name="T1" fmla="*/ 1149 h 1149"/>
                <a:gd name="T2" fmla="*/ 0 w 1071"/>
                <a:gd name="T3" fmla="*/ 47 h 1149"/>
                <a:gd name="T4" fmla="*/ 1071 w 1071"/>
                <a:gd name="T5" fmla="*/ 0 h 1149"/>
                <a:gd name="T6" fmla="*/ 443 w 1071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1" h="1149">
                  <a:moveTo>
                    <a:pt x="443" y="1149"/>
                  </a:moveTo>
                  <a:lnTo>
                    <a:pt x="0" y="47"/>
                  </a:lnTo>
                  <a:lnTo>
                    <a:pt x="1071" y="0"/>
                  </a:lnTo>
                  <a:lnTo>
                    <a:pt x="443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81"/>
            <p:cNvSpPr>
              <a:spLocks/>
            </p:cNvSpPr>
            <p:nvPr/>
          </p:nvSpPr>
          <p:spPr bwMode="auto">
            <a:xfrm>
              <a:off x="2751" y="823"/>
              <a:ext cx="1071" cy="670"/>
            </a:xfrm>
            <a:custGeom>
              <a:avLst/>
              <a:gdLst>
                <a:gd name="T0" fmla="*/ 1071 w 1071"/>
                <a:gd name="T1" fmla="*/ 623 h 670"/>
                <a:gd name="T2" fmla="*/ 1071 w 1071"/>
                <a:gd name="T3" fmla="*/ 0 h 670"/>
                <a:gd name="T4" fmla="*/ 0 w 1071"/>
                <a:gd name="T5" fmla="*/ 670 h 670"/>
                <a:gd name="T6" fmla="*/ 1071 w 1071"/>
                <a:gd name="T7" fmla="*/ 623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1" h="670">
                  <a:moveTo>
                    <a:pt x="1071" y="623"/>
                  </a:moveTo>
                  <a:lnTo>
                    <a:pt x="1071" y="0"/>
                  </a:lnTo>
                  <a:lnTo>
                    <a:pt x="0" y="670"/>
                  </a:lnTo>
                  <a:lnTo>
                    <a:pt x="1071" y="623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82"/>
            <p:cNvSpPr>
              <a:spLocks/>
            </p:cNvSpPr>
            <p:nvPr/>
          </p:nvSpPr>
          <p:spPr bwMode="auto">
            <a:xfrm>
              <a:off x="3822" y="823"/>
              <a:ext cx="1102" cy="673"/>
            </a:xfrm>
            <a:custGeom>
              <a:avLst/>
              <a:gdLst>
                <a:gd name="T0" fmla="*/ 0 w 1102"/>
                <a:gd name="T1" fmla="*/ 623 h 673"/>
                <a:gd name="T2" fmla="*/ 0 w 1102"/>
                <a:gd name="T3" fmla="*/ 0 h 673"/>
                <a:gd name="T4" fmla="*/ 1102 w 1102"/>
                <a:gd name="T5" fmla="*/ 673 h 673"/>
                <a:gd name="T6" fmla="*/ 0 w 1102"/>
                <a:gd name="T7" fmla="*/ 62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2" h="673">
                  <a:moveTo>
                    <a:pt x="0" y="623"/>
                  </a:moveTo>
                  <a:lnTo>
                    <a:pt x="0" y="0"/>
                  </a:lnTo>
                  <a:lnTo>
                    <a:pt x="1102" y="673"/>
                  </a:lnTo>
                  <a:lnTo>
                    <a:pt x="0" y="623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7"/>
          <p:cNvSpPr txBox="1">
            <a:spLocks/>
          </p:cNvSpPr>
          <p:nvPr userDrawn="1"/>
        </p:nvSpPr>
        <p:spPr>
          <a:xfrm rot="20298230">
            <a:off x="9804694" y="2792393"/>
            <a:ext cx="1627438" cy="1847461"/>
          </a:xfrm>
          <a:custGeom>
            <a:avLst/>
            <a:gdLst>
              <a:gd name="connsiteX0" fmla="*/ 809474 w 1610511"/>
              <a:gd name="connsiteY0" fmla="*/ 0 h 1847461"/>
              <a:gd name="connsiteX1" fmla="*/ 1610511 w 1610511"/>
              <a:gd name="connsiteY1" fmla="*/ 466908 h 1847461"/>
              <a:gd name="connsiteX2" fmla="*/ 1610511 w 1610511"/>
              <a:gd name="connsiteY2" fmla="*/ 1381309 h 1847461"/>
              <a:gd name="connsiteX3" fmla="*/ 814139 w 1610511"/>
              <a:gd name="connsiteY3" fmla="*/ 1847461 h 1847461"/>
              <a:gd name="connsiteX4" fmla="*/ 0 w 1610511"/>
              <a:gd name="connsiteY4" fmla="*/ 1381309 h 1847461"/>
              <a:gd name="connsiteX5" fmla="*/ 0 w 1610511"/>
              <a:gd name="connsiteY5" fmla="*/ 466908 h 184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10511" h="1847461">
                <a:moveTo>
                  <a:pt x="809474" y="0"/>
                </a:moveTo>
                <a:lnTo>
                  <a:pt x="1610511" y="466908"/>
                </a:lnTo>
                <a:lnTo>
                  <a:pt x="1610511" y="1381309"/>
                </a:lnTo>
                <a:lnTo>
                  <a:pt x="814139" y="1847461"/>
                </a:lnTo>
                <a:lnTo>
                  <a:pt x="0" y="1381309"/>
                </a:lnTo>
                <a:lnTo>
                  <a:pt x="0" y="466908"/>
                </a:lnTo>
                <a:close/>
              </a:path>
            </a:pathLst>
          </a:custGeom>
          <a:gradFill>
            <a:gsLst>
              <a:gs pos="30000">
                <a:schemeClr val="accent1">
                  <a:lumMod val="74000"/>
                  <a:alpha val="41000"/>
                </a:schemeClr>
              </a:gs>
              <a:gs pos="100000">
                <a:schemeClr val="bg2"/>
              </a:gs>
            </a:gsLst>
            <a:lin ang="2700000" scaled="1"/>
          </a:gra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b="1" i="0" kern="120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7631" y="5636653"/>
            <a:ext cx="968344" cy="89738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2120" y="5674827"/>
            <a:ext cx="1557549" cy="82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17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6" name="Picture 305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929" t="-1" r="-1780" b="30234"/>
          <a:stretch/>
        </p:blipFill>
        <p:spPr>
          <a:xfrm flipV="1">
            <a:off x="114" y="-338"/>
            <a:ext cx="3570475" cy="2360014"/>
          </a:xfrm>
          <a:prstGeom prst="rect">
            <a:avLst/>
          </a:prstGeom>
        </p:spPr>
      </p:pic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3" name="Snip Diagonal Corner Rectangle 2"/>
          <p:cNvSpPr/>
          <p:nvPr userDrawn="1"/>
        </p:nvSpPr>
        <p:spPr bwMode="auto">
          <a:xfrm>
            <a:off x="9292897" y="675665"/>
            <a:ext cx="4806653" cy="5505991"/>
          </a:xfrm>
          <a:custGeom>
            <a:avLst/>
            <a:gdLst>
              <a:gd name="connsiteX0" fmla="*/ 0 w 1434353"/>
              <a:gd name="connsiteY0" fmla="*/ 0 h 1183341"/>
              <a:gd name="connsiteX1" fmla="*/ 1237126 w 1434353"/>
              <a:gd name="connsiteY1" fmla="*/ 0 h 1183341"/>
              <a:gd name="connsiteX2" fmla="*/ 1434353 w 1434353"/>
              <a:gd name="connsiteY2" fmla="*/ 197227 h 1183341"/>
              <a:gd name="connsiteX3" fmla="*/ 1434353 w 1434353"/>
              <a:gd name="connsiteY3" fmla="*/ 1183341 h 1183341"/>
              <a:gd name="connsiteX4" fmla="*/ 1434353 w 1434353"/>
              <a:gd name="connsiteY4" fmla="*/ 1183341 h 1183341"/>
              <a:gd name="connsiteX5" fmla="*/ 197227 w 1434353"/>
              <a:gd name="connsiteY5" fmla="*/ 1183341 h 1183341"/>
              <a:gd name="connsiteX6" fmla="*/ 0 w 1434353"/>
              <a:gd name="connsiteY6" fmla="*/ 986114 h 1183341"/>
              <a:gd name="connsiteX7" fmla="*/ 0 w 1434353"/>
              <a:gd name="connsiteY7" fmla="*/ 0 h 1183341"/>
              <a:gd name="connsiteX0" fmla="*/ 705305 w 1434353"/>
              <a:gd name="connsiteY0" fmla="*/ 0 h 1280086"/>
              <a:gd name="connsiteX1" fmla="*/ 1237126 w 1434353"/>
              <a:gd name="connsiteY1" fmla="*/ 96745 h 1280086"/>
              <a:gd name="connsiteX2" fmla="*/ 1434353 w 1434353"/>
              <a:gd name="connsiteY2" fmla="*/ 293972 h 1280086"/>
              <a:gd name="connsiteX3" fmla="*/ 1434353 w 1434353"/>
              <a:gd name="connsiteY3" fmla="*/ 1280086 h 1280086"/>
              <a:gd name="connsiteX4" fmla="*/ 1434353 w 1434353"/>
              <a:gd name="connsiteY4" fmla="*/ 1280086 h 1280086"/>
              <a:gd name="connsiteX5" fmla="*/ 197227 w 1434353"/>
              <a:gd name="connsiteY5" fmla="*/ 1280086 h 1280086"/>
              <a:gd name="connsiteX6" fmla="*/ 0 w 1434353"/>
              <a:gd name="connsiteY6" fmla="*/ 1082859 h 1280086"/>
              <a:gd name="connsiteX7" fmla="*/ 705305 w 1434353"/>
              <a:gd name="connsiteY7" fmla="*/ 0 h 1280086"/>
              <a:gd name="connsiteX0" fmla="*/ 574231 w 1303279"/>
              <a:gd name="connsiteY0" fmla="*/ 0 h 1280086"/>
              <a:gd name="connsiteX1" fmla="*/ 1106052 w 1303279"/>
              <a:gd name="connsiteY1" fmla="*/ 96745 h 1280086"/>
              <a:gd name="connsiteX2" fmla="*/ 1303279 w 1303279"/>
              <a:gd name="connsiteY2" fmla="*/ 293972 h 1280086"/>
              <a:gd name="connsiteX3" fmla="*/ 1303279 w 1303279"/>
              <a:gd name="connsiteY3" fmla="*/ 1280086 h 1280086"/>
              <a:gd name="connsiteX4" fmla="*/ 1303279 w 1303279"/>
              <a:gd name="connsiteY4" fmla="*/ 1280086 h 1280086"/>
              <a:gd name="connsiteX5" fmla="*/ 66153 w 1303279"/>
              <a:gd name="connsiteY5" fmla="*/ 1280086 h 1280086"/>
              <a:gd name="connsiteX6" fmla="*/ 0 w 1303279"/>
              <a:gd name="connsiteY6" fmla="*/ 336983 h 1280086"/>
              <a:gd name="connsiteX7" fmla="*/ 574231 w 1303279"/>
              <a:gd name="connsiteY7" fmla="*/ 0 h 1280086"/>
              <a:gd name="connsiteX0" fmla="*/ 574231 w 1303279"/>
              <a:gd name="connsiteY0" fmla="*/ 0 h 1280086"/>
              <a:gd name="connsiteX1" fmla="*/ 1106052 w 1303279"/>
              <a:gd name="connsiteY1" fmla="*/ 96745 h 1280086"/>
              <a:gd name="connsiteX2" fmla="*/ 1303279 w 1303279"/>
              <a:gd name="connsiteY2" fmla="*/ 293972 h 1280086"/>
              <a:gd name="connsiteX3" fmla="*/ 1303279 w 1303279"/>
              <a:gd name="connsiteY3" fmla="*/ 1280086 h 1280086"/>
              <a:gd name="connsiteX4" fmla="*/ 1303279 w 1303279"/>
              <a:gd name="connsiteY4" fmla="*/ 1280086 h 1280086"/>
              <a:gd name="connsiteX5" fmla="*/ 616 w 1303279"/>
              <a:gd name="connsiteY5" fmla="*/ 1021058 h 1280086"/>
              <a:gd name="connsiteX6" fmla="*/ 0 w 1303279"/>
              <a:gd name="connsiteY6" fmla="*/ 336983 h 1280086"/>
              <a:gd name="connsiteX7" fmla="*/ 574231 w 1303279"/>
              <a:gd name="connsiteY7" fmla="*/ 0 h 1280086"/>
              <a:gd name="connsiteX0" fmla="*/ 574231 w 1303279"/>
              <a:gd name="connsiteY0" fmla="*/ 0 h 1345623"/>
              <a:gd name="connsiteX1" fmla="*/ 1106052 w 1303279"/>
              <a:gd name="connsiteY1" fmla="*/ 96745 h 1345623"/>
              <a:gd name="connsiteX2" fmla="*/ 1303279 w 1303279"/>
              <a:gd name="connsiteY2" fmla="*/ 293972 h 1345623"/>
              <a:gd name="connsiteX3" fmla="*/ 1303279 w 1303279"/>
              <a:gd name="connsiteY3" fmla="*/ 1280086 h 1345623"/>
              <a:gd name="connsiteX4" fmla="*/ 569887 w 1303279"/>
              <a:gd name="connsiteY4" fmla="*/ 1345623 h 1345623"/>
              <a:gd name="connsiteX5" fmla="*/ 616 w 1303279"/>
              <a:gd name="connsiteY5" fmla="*/ 1021058 h 1345623"/>
              <a:gd name="connsiteX6" fmla="*/ 0 w 1303279"/>
              <a:gd name="connsiteY6" fmla="*/ 336983 h 1345623"/>
              <a:gd name="connsiteX7" fmla="*/ 574231 w 1303279"/>
              <a:gd name="connsiteY7" fmla="*/ 0 h 1345623"/>
              <a:gd name="connsiteX0" fmla="*/ 574231 w 1303279"/>
              <a:gd name="connsiteY0" fmla="*/ 0 h 1345623"/>
              <a:gd name="connsiteX1" fmla="*/ 1106052 w 1303279"/>
              <a:gd name="connsiteY1" fmla="*/ 96745 h 1345623"/>
              <a:gd name="connsiteX2" fmla="*/ 1303279 w 1303279"/>
              <a:gd name="connsiteY2" fmla="*/ 293972 h 1345623"/>
              <a:gd name="connsiteX3" fmla="*/ 1175326 w 1303279"/>
              <a:gd name="connsiteY3" fmla="*/ 977366 h 1345623"/>
              <a:gd name="connsiteX4" fmla="*/ 569887 w 1303279"/>
              <a:gd name="connsiteY4" fmla="*/ 1345623 h 1345623"/>
              <a:gd name="connsiteX5" fmla="*/ 616 w 1303279"/>
              <a:gd name="connsiteY5" fmla="*/ 1021058 h 1345623"/>
              <a:gd name="connsiteX6" fmla="*/ 0 w 1303279"/>
              <a:gd name="connsiteY6" fmla="*/ 336983 h 1345623"/>
              <a:gd name="connsiteX7" fmla="*/ 574231 w 1303279"/>
              <a:gd name="connsiteY7" fmla="*/ 0 h 1345623"/>
              <a:gd name="connsiteX0" fmla="*/ 574231 w 1303279"/>
              <a:gd name="connsiteY0" fmla="*/ 0 h 1345623"/>
              <a:gd name="connsiteX1" fmla="*/ 1106052 w 1303279"/>
              <a:gd name="connsiteY1" fmla="*/ 96745 h 1345623"/>
              <a:gd name="connsiteX2" fmla="*/ 1303279 w 1303279"/>
              <a:gd name="connsiteY2" fmla="*/ 293972 h 1345623"/>
              <a:gd name="connsiteX3" fmla="*/ 1156601 w 1303279"/>
              <a:gd name="connsiteY3" fmla="*/ 1014816 h 1345623"/>
              <a:gd name="connsiteX4" fmla="*/ 569887 w 1303279"/>
              <a:gd name="connsiteY4" fmla="*/ 1345623 h 1345623"/>
              <a:gd name="connsiteX5" fmla="*/ 616 w 1303279"/>
              <a:gd name="connsiteY5" fmla="*/ 1021058 h 1345623"/>
              <a:gd name="connsiteX6" fmla="*/ 0 w 1303279"/>
              <a:gd name="connsiteY6" fmla="*/ 336983 h 1345623"/>
              <a:gd name="connsiteX7" fmla="*/ 574231 w 1303279"/>
              <a:gd name="connsiteY7" fmla="*/ 0 h 1345623"/>
              <a:gd name="connsiteX0" fmla="*/ 574231 w 1156601"/>
              <a:gd name="connsiteY0" fmla="*/ 0 h 1345623"/>
              <a:gd name="connsiteX1" fmla="*/ 1106052 w 1156601"/>
              <a:gd name="connsiteY1" fmla="*/ 96745 h 1345623"/>
              <a:gd name="connsiteX2" fmla="*/ 744652 w 1156601"/>
              <a:gd name="connsiteY2" fmla="*/ 450012 h 1345623"/>
              <a:gd name="connsiteX3" fmla="*/ 1156601 w 1156601"/>
              <a:gd name="connsiteY3" fmla="*/ 1014816 h 1345623"/>
              <a:gd name="connsiteX4" fmla="*/ 569887 w 1156601"/>
              <a:gd name="connsiteY4" fmla="*/ 1345623 h 1345623"/>
              <a:gd name="connsiteX5" fmla="*/ 616 w 1156601"/>
              <a:gd name="connsiteY5" fmla="*/ 1021058 h 1345623"/>
              <a:gd name="connsiteX6" fmla="*/ 0 w 1156601"/>
              <a:gd name="connsiteY6" fmla="*/ 336983 h 1345623"/>
              <a:gd name="connsiteX7" fmla="*/ 574231 w 1156601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744652 w 1174710"/>
              <a:gd name="connsiteY2" fmla="*/ 450012 h 1345623"/>
              <a:gd name="connsiteX3" fmla="*/ 1156601 w 1174710"/>
              <a:gd name="connsiteY3" fmla="*/ 1014816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1159721 w 1174710"/>
              <a:gd name="connsiteY2" fmla="*/ 634140 h 1345623"/>
              <a:gd name="connsiteX3" fmla="*/ 1156601 w 1174710"/>
              <a:gd name="connsiteY3" fmla="*/ 1014816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1159721 w 1174710"/>
              <a:gd name="connsiteY2" fmla="*/ 634140 h 1345623"/>
              <a:gd name="connsiteX3" fmla="*/ 1165963 w 1174710"/>
              <a:gd name="connsiteY3" fmla="*/ 1011695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1172204 w 1174710"/>
              <a:gd name="connsiteY2" fmla="*/ 659107 h 1345623"/>
              <a:gd name="connsiteX3" fmla="*/ 1165963 w 1174710"/>
              <a:gd name="connsiteY3" fmla="*/ 1011695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4710" h="1345623">
                <a:moveTo>
                  <a:pt x="574231" y="0"/>
                </a:moveTo>
                <a:lnTo>
                  <a:pt x="1174710" y="340169"/>
                </a:lnTo>
                <a:cubicBezTo>
                  <a:pt x="1173875" y="446482"/>
                  <a:pt x="1173039" y="552794"/>
                  <a:pt x="1172204" y="659107"/>
                </a:cubicBezTo>
                <a:lnTo>
                  <a:pt x="1165963" y="1011695"/>
                </a:lnTo>
                <a:lnTo>
                  <a:pt x="569887" y="1345623"/>
                </a:lnTo>
                <a:lnTo>
                  <a:pt x="616" y="1021058"/>
                </a:lnTo>
                <a:cubicBezTo>
                  <a:pt x="411" y="793033"/>
                  <a:pt x="205" y="565008"/>
                  <a:pt x="0" y="336983"/>
                </a:cubicBezTo>
                <a:lnTo>
                  <a:pt x="57423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352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81234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73835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0487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16334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8840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85521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52319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64196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36810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0171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56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4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9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99389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3736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04861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91000" y="-1143000"/>
            <a:ext cx="6858000" cy="9144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" y="-9427"/>
            <a:ext cx="6429401" cy="6876854"/>
          </a:xfrm>
          <a:custGeom>
            <a:avLst/>
            <a:gdLst>
              <a:gd name="connsiteX0" fmla="*/ 0 w 6099463"/>
              <a:gd name="connsiteY0" fmla="*/ 0 h 6858000"/>
              <a:gd name="connsiteX1" fmla="*/ 6099463 w 6099463"/>
              <a:gd name="connsiteY1" fmla="*/ 0 h 6858000"/>
              <a:gd name="connsiteX2" fmla="*/ 6099463 w 6099463"/>
              <a:gd name="connsiteY2" fmla="*/ 6858000 h 6858000"/>
              <a:gd name="connsiteX3" fmla="*/ 0 w 6099463"/>
              <a:gd name="connsiteY3" fmla="*/ 6858000 h 6858000"/>
              <a:gd name="connsiteX4" fmla="*/ 0 w 6099463"/>
              <a:gd name="connsiteY4" fmla="*/ 0 h 6858000"/>
              <a:gd name="connsiteX0" fmla="*/ 0 w 6099463"/>
              <a:gd name="connsiteY0" fmla="*/ 0 h 6867427"/>
              <a:gd name="connsiteX1" fmla="*/ 6099463 w 6099463"/>
              <a:gd name="connsiteY1" fmla="*/ 0 h 6867427"/>
              <a:gd name="connsiteX2" fmla="*/ 4892832 w 6099463"/>
              <a:gd name="connsiteY2" fmla="*/ 6867427 h 6867427"/>
              <a:gd name="connsiteX3" fmla="*/ 0 w 6099463"/>
              <a:gd name="connsiteY3" fmla="*/ 6858000 h 6867427"/>
              <a:gd name="connsiteX4" fmla="*/ 0 w 6099463"/>
              <a:gd name="connsiteY4" fmla="*/ 0 h 6867427"/>
              <a:gd name="connsiteX0" fmla="*/ 0 w 6429401"/>
              <a:gd name="connsiteY0" fmla="*/ 9427 h 6876854"/>
              <a:gd name="connsiteX1" fmla="*/ 6429401 w 6429401"/>
              <a:gd name="connsiteY1" fmla="*/ 0 h 6876854"/>
              <a:gd name="connsiteX2" fmla="*/ 4892832 w 6429401"/>
              <a:gd name="connsiteY2" fmla="*/ 6876854 h 6876854"/>
              <a:gd name="connsiteX3" fmla="*/ 0 w 6429401"/>
              <a:gd name="connsiteY3" fmla="*/ 6867427 h 6876854"/>
              <a:gd name="connsiteX4" fmla="*/ 0 w 6429401"/>
              <a:gd name="connsiteY4" fmla="*/ 9427 h 6876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9401" h="6876854">
                <a:moveTo>
                  <a:pt x="0" y="9427"/>
                </a:moveTo>
                <a:lnTo>
                  <a:pt x="6429401" y="0"/>
                </a:lnTo>
                <a:lnTo>
                  <a:pt x="4892832" y="6876854"/>
                </a:lnTo>
                <a:lnTo>
                  <a:pt x="0" y="6867427"/>
                </a:lnTo>
                <a:lnTo>
                  <a:pt x="0" y="9427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800"/>
          </a:p>
        </p:txBody>
      </p:sp>
    </p:spTree>
    <p:extLst>
      <p:ext uri="{BB962C8B-B14F-4D97-AF65-F5344CB8AC3E}">
        <p14:creationId xmlns:p14="http://schemas.microsoft.com/office/powerpoint/2010/main" val="407623072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8102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>
                <a:solidFill>
                  <a:srgbClr val="2802CA"/>
                </a:solidFill>
              </a:rPr>
              <a:t>NOSAUKUMS</a:t>
            </a:r>
            <a:br>
              <a:rPr lang="lv-LV" b="1">
                <a:solidFill>
                  <a:srgbClr val="2802CA"/>
                </a:solidFill>
              </a:rPr>
            </a:br>
            <a:r>
              <a:rPr lang="lv-LV" b="1">
                <a:solidFill>
                  <a:srgbClr val="2802CA"/>
                </a:solidFill>
              </a:rPr>
              <a:t>NOSAUKUMS NOSAUKUMS</a:t>
            </a:r>
            <a:br>
              <a:rPr lang="lv-LV" b="1">
                <a:solidFill>
                  <a:srgbClr val="2802CA"/>
                </a:solidFill>
              </a:rPr>
            </a:br>
            <a:r>
              <a:rPr lang="lv-LV" b="1">
                <a:solidFill>
                  <a:srgbClr val="2802CA"/>
                </a:solidFill>
              </a:rPr>
              <a:t>NOSAUKUMS</a:t>
            </a:r>
            <a:endParaRPr lang="lv-LV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47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61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57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43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Group 4"/>
          <p:cNvGrpSpPr/>
          <p:nvPr userDrawn="1"/>
        </p:nvGrpSpPr>
        <p:grpSpPr>
          <a:xfrm>
            <a:off x="-923606" y="841716"/>
            <a:ext cx="3470275" cy="4003676"/>
            <a:chOff x="4364038" y="1717675"/>
            <a:chExt cx="3470275" cy="40036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085013" y="2503488"/>
              <a:ext cx="749300" cy="433388"/>
            </a:xfrm>
            <a:custGeom>
              <a:avLst/>
              <a:gdLst>
                <a:gd name="T0" fmla="*/ 236 w 472"/>
                <a:gd name="T1" fmla="*/ 273 h 273"/>
                <a:gd name="T2" fmla="*/ 0 w 472"/>
                <a:gd name="T3" fmla="*/ 134 h 273"/>
                <a:gd name="T4" fmla="*/ 236 w 472"/>
                <a:gd name="T5" fmla="*/ 0 h 273"/>
                <a:gd name="T6" fmla="*/ 472 w 472"/>
                <a:gd name="T7" fmla="*/ 134 h 273"/>
                <a:gd name="T8" fmla="*/ 236 w 472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273">
                  <a:moveTo>
                    <a:pt x="236" y="273"/>
                  </a:moveTo>
                  <a:lnTo>
                    <a:pt x="0" y="134"/>
                  </a:lnTo>
                  <a:lnTo>
                    <a:pt x="236" y="0"/>
                  </a:lnTo>
                  <a:lnTo>
                    <a:pt x="472" y="134"/>
                  </a:lnTo>
                  <a:lnTo>
                    <a:pt x="236" y="27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7085013" y="2716213"/>
              <a:ext cx="382588" cy="1785938"/>
            </a:xfrm>
            <a:custGeom>
              <a:avLst/>
              <a:gdLst>
                <a:gd name="T0" fmla="*/ 236 w 241"/>
                <a:gd name="T1" fmla="*/ 408 h 1125"/>
                <a:gd name="T2" fmla="*/ 236 w 241"/>
                <a:gd name="T3" fmla="*/ 139 h 1125"/>
                <a:gd name="T4" fmla="*/ 0 w 241"/>
                <a:gd name="T5" fmla="*/ 0 h 1125"/>
                <a:gd name="T6" fmla="*/ 5 w 241"/>
                <a:gd name="T7" fmla="*/ 273 h 1125"/>
                <a:gd name="T8" fmla="*/ 5 w 241"/>
                <a:gd name="T9" fmla="*/ 991 h 1125"/>
                <a:gd name="T10" fmla="*/ 241 w 241"/>
                <a:gd name="T11" fmla="*/ 1125 h 1125"/>
                <a:gd name="T12" fmla="*/ 236 w 241"/>
                <a:gd name="T13" fmla="*/ 408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1125">
                  <a:moveTo>
                    <a:pt x="236" y="408"/>
                  </a:moveTo>
                  <a:lnTo>
                    <a:pt x="236" y="139"/>
                  </a:lnTo>
                  <a:lnTo>
                    <a:pt x="0" y="0"/>
                  </a:lnTo>
                  <a:lnTo>
                    <a:pt x="5" y="273"/>
                  </a:lnTo>
                  <a:lnTo>
                    <a:pt x="5" y="991"/>
                  </a:lnTo>
                  <a:lnTo>
                    <a:pt x="241" y="1125"/>
                  </a:lnTo>
                  <a:lnTo>
                    <a:pt x="236" y="40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475413" y="2716213"/>
              <a:ext cx="1358900" cy="2786063"/>
            </a:xfrm>
            <a:custGeom>
              <a:avLst/>
              <a:gdLst>
                <a:gd name="T0" fmla="*/ 856 w 856"/>
                <a:gd name="T1" fmla="*/ 273 h 1755"/>
                <a:gd name="T2" fmla="*/ 856 w 856"/>
                <a:gd name="T3" fmla="*/ 273 h 1755"/>
                <a:gd name="T4" fmla="*/ 856 w 856"/>
                <a:gd name="T5" fmla="*/ 0 h 1755"/>
                <a:gd name="T6" fmla="*/ 856 w 856"/>
                <a:gd name="T7" fmla="*/ 0 h 1755"/>
                <a:gd name="T8" fmla="*/ 856 w 856"/>
                <a:gd name="T9" fmla="*/ 0 h 1755"/>
                <a:gd name="T10" fmla="*/ 620 w 856"/>
                <a:gd name="T11" fmla="*/ 139 h 1755"/>
                <a:gd name="T12" fmla="*/ 625 w 856"/>
                <a:gd name="T13" fmla="*/ 1125 h 1755"/>
                <a:gd name="T14" fmla="*/ 0 w 856"/>
                <a:gd name="T15" fmla="*/ 1486 h 1755"/>
                <a:gd name="T16" fmla="*/ 0 w 856"/>
                <a:gd name="T17" fmla="*/ 1755 h 1755"/>
                <a:gd name="T18" fmla="*/ 856 w 856"/>
                <a:gd name="T19" fmla="*/ 1259 h 1755"/>
                <a:gd name="T20" fmla="*/ 856 w 856"/>
                <a:gd name="T21" fmla="*/ 273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6" h="1755">
                  <a:moveTo>
                    <a:pt x="856" y="273"/>
                  </a:moveTo>
                  <a:lnTo>
                    <a:pt x="856" y="273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620" y="139"/>
                  </a:lnTo>
                  <a:lnTo>
                    <a:pt x="625" y="1125"/>
                  </a:lnTo>
                  <a:lnTo>
                    <a:pt x="0" y="1486"/>
                  </a:lnTo>
                  <a:lnTo>
                    <a:pt x="0" y="1755"/>
                  </a:lnTo>
                  <a:lnTo>
                    <a:pt x="856" y="1259"/>
                  </a:lnTo>
                  <a:lnTo>
                    <a:pt x="856" y="2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099176" y="4289425"/>
              <a:ext cx="1368425" cy="785813"/>
            </a:xfrm>
            <a:custGeom>
              <a:avLst/>
              <a:gdLst>
                <a:gd name="T0" fmla="*/ 626 w 862"/>
                <a:gd name="T1" fmla="*/ 0 h 495"/>
                <a:gd name="T2" fmla="*/ 0 w 862"/>
                <a:gd name="T3" fmla="*/ 356 h 495"/>
                <a:gd name="T4" fmla="*/ 237 w 862"/>
                <a:gd name="T5" fmla="*/ 495 h 495"/>
                <a:gd name="T6" fmla="*/ 237 w 862"/>
                <a:gd name="T7" fmla="*/ 495 h 495"/>
                <a:gd name="T8" fmla="*/ 84 w 862"/>
                <a:gd name="T9" fmla="*/ 407 h 495"/>
                <a:gd name="T10" fmla="*/ 237 w 862"/>
                <a:gd name="T11" fmla="*/ 495 h 495"/>
                <a:gd name="T12" fmla="*/ 862 w 862"/>
                <a:gd name="T13" fmla="*/ 134 h 495"/>
                <a:gd name="T14" fmla="*/ 626 w 862"/>
                <a:gd name="T1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495">
                  <a:moveTo>
                    <a:pt x="626" y="0"/>
                  </a:moveTo>
                  <a:lnTo>
                    <a:pt x="0" y="356"/>
                  </a:lnTo>
                  <a:lnTo>
                    <a:pt x="237" y="495"/>
                  </a:lnTo>
                  <a:lnTo>
                    <a:pt x="237" y="495"/>
                  </a:lnTo>
                  <a:lnTo>
                    <a:pt x="84" y="407"/>
                  </a:lnTo>
                  <a:lnTo>
                    <a:pt x="237" y="495"/>
                  </a:lnTo>
                  <a:lnTo>
                    <a:pt x="862" y="134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364038" y="2716213"/>
              <a:ext cx="374650" cy="647700"/>
            </a:xfrm>
            <a:custGeom>
              <a:avLst/>
              <a:gdLst>
                <a:gd name="T0" fmla="*/ 236 w 236"/>
                <a:gd name="T1" fmla="*/ 139 h 408"/>
                <a:gd name="T2" fmla="*/ 236 w 236"/>
                <a:gd name="T3" fmla="*/ 408 h 408"/>
                <a:gd name="T4" fmla="*/ 0 w 236"/>
                <a:gd name="T5" fmla="*/ 273 h 408"/>
                <a:gd name="T6" fmla="*/ 5 w 236"/>
                <a:gd name="T7" fmla="*/ 0 h 408"/>
                <a:gd name="T8" fmla="*/ 236 w 236"/>
                <a:gd name="T9" fmla="*/ 13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408">
                  <a:moveTo>
                    <a:pt x="236" y="139"/>
                  </a:moveTo>
                  <a:lnTo>
                    <a:pt x="236" y="408"/>
                  </a:lnTo>
                  <a:lnTo>
                    <a:pt x="0" y="273"/>
                  </a:lnTo>
                  <a:lnTo>
                    <a:pt x="5" y="0"/>
                  </a:lnTo>
                  <a:lnTo>
                    <a:pt x="236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38688" y="2151063"/>
              <a:ext cx="1360488" cy="1212850"/>
            </a:xfrm>
            <a:custGeom>
              <a:avLst/>
              <a:gdLst>
                <a:gd name="T0" fmla="*/ 237 w 857"/>
                <a:gd name="T1" fmla="*/ 356 h 764"/>
                <a:gd name="T2" fmla="*/ 0 w 857"/>
                <a:gd name="T3" fmla="*/ 495 h 764"/>
                <a:gd name="T4" fmla="*/ 0 w 857"/>
                <a:gd name="T5" fmla="*/ 764 h 764"/>
                <a:gd name="T6" fmla="*/ 237 w 857"/>
                <a:gd name="T7" fmla="*/ 629 h 764"/>
                <a:gd name="T8" fmla="*/ 857 w 857"/>
                <a:gd name="T9" fmla="*/ 268 h 764"/>
                <a:gd name="T10" fmla="*/ 857 w 857"/>
                <a:gd name="T11" fmla="*/ 0 h 764"/>
                <a:gd name="T12" fmla="*/ 237 w 857"/>
                <a:gd name="T13" fmla="*/ 356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7" h="764">
                  <a:moveTo>
                    <a:pt x="237" y="356"/>
                  </a:moveTo>
                  <a:lnTo>
                    <a:pt x="0" y="495"/>
                  </a:lnTo>
                  <a:lnTo>
                    <a:pt x="0" y="764"/>
                  </a:lnTo>
                  <a:lnTo>
                    <a:pt x="237" y="629"/>
                  </a:lnTo>
                  <a:lnTo>
                    <a:pt x="857" y="268"/>
                  </a:lnTo>
                  <a:lnTo>
                    <a:pt x="857" y="0"/>
                  </a:lnTo>
                  <a:lnTo>
                    <a:pt x="237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371976" y="1717675"/>
              <a:ext cx="3087688" cy="1219200"/>
            </a:xfrm>
            <a:custGeom>
              <a:avLst/>
              <a:gdLst>
                <a:gd name="T0" fmla="*/ 231 w 1945"/>
                <a:gd name="T1" fmla="*/ 495 h 768"/>
                <a:gd name="T2" fmla="*/ 231 w 1945"/>
                <a:gd name="T3" fmla="*/ 495 h 768"/>
                <a:gd name="T4" fmla="*/ 0 w 1945"/>
                <a:gd name="T5" fmla="*/ 629 h 768"/>
                <a:gd name="T6" fmla="*/ 0 w 1945"/>
                <a:gd name="T7" fmla="*/ 629 h 768"/>
                <a:gd name="T8" fmla="*/ 0 w 1945"/>
                <a:gd name="T9" fmla="*/ 629 h 768"/>
                <a:gd name="T10" fmla="*/ 231 w 1945"/>
                <a:gd name="T11" fmla="*/ 768 h 768"/>
                <a:gd name="T12" fmla="*/ 1088 w 1945"/>
                <a:gd name="T13" fmla="*/ 273 h 768"/>
                <a:gd name="T14" fmla="*/ 1709 w 1945"/>
                <a:gd name="T15" fmla="*/ 629 h 768"/>
                <a:gd name="T16" fmla="*/ 1945 w 1945"/>
                <a:gd name="T17" fmla="*/ 495 h 768"/>
                <a:gd name="T18" fmla="*/ 1084 w 1945"/>
                <a:gd name="T19" fmla="*/ 0 h 768"/>
                <a:gd name="T20" fmla="*/ 231 w 1945"/>
                <a:gd name="T21" fmla="*/ 495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5" h="768">
                  <a:moveTo>
                    <a:pt x="231" y="495"/>
                  </a:moveTo>
                  <a:lnTo>
                    <a:pt x="231" y="495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231" y="768"/>
                  </a:lnTo>
                  <a:lnTo>
                    <a:pt x="1088" y="273"/>
                  </a:lnTo>
                  <a:lnTo>
                    <a:pt x="1709" y="629"/>
                  </a:lnTo>
                  <a:lnTo>
                    <a:pt x="1945" y="495"/>
                  </a:lnTo>
                  <a:lnTo>
                    <a:pt x="1084" y="0"/>
                  </a:lnTo>
                  <a:lnTo>
                    <a:pt x="231" y="4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99176" y="2151063"/>
              <a:ext cx="985838" cy="998538"/>
            </a:xfrm>
            <a:custGeom>
              <a:avLst/>
              <a:gdLst>
                <a:gd name="T0" fmla="*/ 0 w 621"/>
                <a:gd name="T1" fmla="*/ 268 h 629"/>
                <a:gd name="T2" fmla="*/ 621 w 621"/>
                <a:gd name="T3" fmla="*/ 629 h 629"/>
                <a:gd name="T4" fmla="*/ 621 w 621"/>
                <a:gd name="T5" fmla="*/ 356 h 629"/>
                <a:gd name="T6" fmla="*/ 621 w 621"/>
                <a:gd name="T7" fmla="*/ 356 h 629"/>
                <a:gd name="T8" fmla="*/ 621 w 621"/>
                <a:gd name="T9" fmla="*/ 532 h 629"/>
                <a:gd name="T10" fmla="*/ 621 w 621"/>
                <a:gd name="T11" fmla="*/ 356 h 629"/>
                <a:gd name="T12" fmla="*/ 0 w 621"/>
                <a:gd name="T13" fmla="*/ 0 h 629"/>
                <a:gd name="T14" fmla="*/ 0 w 621"/>
                <a:gd name="T15" fmla="*/ 26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1" h="629">
                  <a:moveTo>
                    <a:pt x="0" y="268"/>
                  </a:moveTo>
                  <a:lnTo>
                    <a:pt x="621" y="629"/>
                  </a:lnTo>
                  <a:lnTo>
                    <a:pt x="621" y="356"/>
                  </a:lnTo>
                  <a:lnTo>
                    <a:pt x="621" y="356"/>
                  </a:lnTo>
                  <a:lnTo>
                    <a:pt x="621" y="532"/>
                  </a:lnTo>
                  <a:lnTo>
                    <a:pt x="621" y="356"/>
                  </a:lnTo>
                  <a:lnTo>
                    <a:pt x="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099176" y="5075238"/>
              <a:ext cx="376238" cy="646113"/>
            </a:xfrm>
            <a:custGeom>
              <a:avLst/>
              <a:gdLst>
                <a:gd name="T0" fmla="*/ 0 w 237"/>
                <a:gd name="T1" fmla="*/ 134 h 407"/>
                <a:gd name="T2" fmla="*/ 237 w 237"/>
                <a:gd name="T3" fmla="*/ 0 h 407"/>
                <a:gd name="T4" fmla="*/ 237 w 237"/>
                <a:gd name="T5" fmla="*/ 269 h 407"/>
                <a:gd name="T6" fmla="*/ 0 w 237"/>
                <a:gd name="T7" fmla="*/ 407 h 407"/>
                <a:gd name="T8" fmla="*/ 0 w 237"/>
                <a:gd name="T9" fmla="*/ 13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7">
                  <a:moveTo>
                    <a:pt x="0" y="134"/>
                  </a:moveTo>
                  <a:lnTo>
                    <a:pt x="237" y="0"/>
                  </a:lnTo>
                  <a:lnTo>
                    <a:pt x="237" y="269"/>
                  </a:lnTo>
                  <a:lnTo>
                    <a:pt x="0" y="407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738688" y="4295775"/>
              <a:ext cx="1736725" cy="992188"/>
            </a:xfrm>
            <a:custGeom>
              <a:avLst/>
              <a:gdLst>
                <a:gd name="T0" fmla="*/ 626 w 1094"/>
                <a:gd name="T1" fmla="*/ 491 h 625"/>
                <a:gd name="T2" fmla="*/ 857 w 1094"/>
                <a:gd name="T3" fmla="*/ 625 h 625"/>
                <a:gd name="T4" fmla="*/ 1094 w 1094"/>
                <a:gd name="T5" fmla="*/ 491 h 625"/>
                <a:gd name="T6" fmla="*/ 857 w 1094"/>
                <a:gd name="T7" fmla="*/ 357 h 625"/>
                <a:gd name="T8" fmla="*/ 237 w 1094"/>
                <a:gd name="T9" fmla="*/ 0 h 625"/>
                <a:gd name="T10" fmla="*/ 0 w 1094"/>
                <a:gd name="T11" fmla="*/ 135 h 625"/>
                <a:gd name="T12" fmla="*/ 626 w 1094"/>
                <a:gd name="T13" fmla="*/ 49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25">
                  <a:moveTo>
                    <a:pt x="626" y="491"/>
                  </a:moveTo>
                  <a:lnTo>
                    <a:pt x="857" y="625"/>
                  </a:lnTo>
                  <a:lnTo>
                    <a:pt x="1094" y="491"/>
                  </a:lnTo>
                  <a:lnTo>
                    <a:pt x="857" y="357"/>
                  </a:lnTo>
                  <a:lnTo>
                    <a:pt x="237" y="0"/>
                  </a:lnTo>
                  <a:lnTo>
                    <a:pt x="0" y="135"/>
                  </a:lnTo>
                  <a:lnTo>
                    <a:pt x="626" y="49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371976" y="3149600"/>
              <a:ext cx="1727200" cy="2571750"/>
            </a:xfrm>
            <a:custGeom>
              <a:avLst/>
              <a:gdLst>
                <a:gd name="T0" fmla="*/ 852 w 1088"/>
                <a:gd name="T1" fmla="*/ 1482 h 1620"/>
                <a:gd name="T2" fmla="*/ 852 w 1088"/>
                <a:gd name="T3" fmla="*/ 1482 h 1620"/>
                <a:gd name="T4" fmla="*/ 1088 w 1088"/>
                <a:gd name="T5" fmla="*/ 1620 h 1620"/>
                <a:gd name="T6" fmla="*/ 1088 w 1088"/>
                <a:gd name="T7" fmla="*/ 1620 h 1620"/>
                <a:gd name="T8" fmla="*/ 1088 w 1088"/>
                <a:gd name="T9" fmla="*/ 1620 h 1620"/>
                <a:gd name="T10" fmla="*/ 1088 w 1088"/>
                <a:gd name="T11" fmla="*/ 1347 h 1620"/>
                <a:gd name="T12" fmla="*/ 231 w 1088"/>
                <a:gd name="T13" fmla="*/ 857 h 1620"/>
                <a:gd name="T14" fmla="*/ 231 w 1088"/>
                <a:gd name="T15" fmla="*/ 135 h 1620"/>
                <a:gd name="T16" fmla="*/ 0 w 1088"/>
                <a:gd name="T17" fmla="*/ 0 h 1620"/>
                <a:gd name="T18" fmla="*/ 0 w 1088"/>
                <a:gd name="T19" fmla="*/ 991 h 1620"/>
                <a:gd name="T20" fmla="*/ 852 w 1088"/>
                <a:gd name="T21" fmla="*/ 1482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620">
                  <a:moveTo>
                    <a:pt x="852" y="1482"/>
                  </a:moveTo>
                  <a:lnTo>
                    <a:pt x="852" y="1482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347"/>
                  </a:lnTo>
                  <a:lnTo>
                    <a:pt x="231" y="857"/>
                  </a:lnTo>
                  <a:lnTo>
                    <a:pt x="231" y="135"/>
                  </a:lnTo>
                  <a:lnTo>
                    <a:pt x="0" y="0"/>
                  </a:lnTo>
                  <a:lnTo>
                    <a:pt x="0" y="991"/>
                  </a:lnTo>
                  <a:lnTo>
                    <a:pt x="852" y="148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738688" y="3149600"/>
              <a:ext cx="376238" cy="1360488"/>
            </a:xfrm>
            <a:custGeom>
              <a:avLst/>
              <a:gdLst>
                <a:gd name="T0" fmla="*/ 237 w 237"/>
                <a:gd name="T1" fmla="*/ 722 h 857"/>
                <a:gd name="T2" fmla="*/ 237 w 237"/>
                <a:gd name="T3" fmla="*/ 0 h 857"/>
                <a:gd name="T4" fmla="*/ 0 w 237"/>
                <a:gd name="T5" fmla="*/ 135 h 857"/>
                <a:gd name="T6" fmla="*/ 0 w 237"/>
                <a:gd name="T7" fmla="*/ 135 h 857"/>
                <a:gd name="T8" fmla="*/ 153 w 237"/>
                <a:gd name="T9" fmla="*/ 47 h 857"/>
                <a:gd name="T10" fmla="*/ 0 w 237"/>
                <a:gd name="T11" fmla="*/ 135 h 857"/>
                <a:gd name="T12" fmla="*/ 0 w 237"/>
                <a:gd name="T13" fmla="*/ 857 h 857"/>
                <a:gd name="T14" fmla="*/ 237 w 237"/>
                <a:gd name="T15" fmla="*/ 722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857">
                  <a:moveTo>
                    <a:pt x="237" y="722"/>
                  </a:moveTo>
                  <a:lnTo>
                    <a:pt x="237" y="0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153" y="47"/>
                  </a:lnTo>
                  <a:lnTo>
                    <a:pt x="0" y="135"/>
                  </a:lnTo>
                  <a:lnTo>
                    <a:pt x="0" y="857"/>
                  </a:lnTo>
                  <a:lnTo>
                    <a:pt x="237" y="7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1364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66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nKom ba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434948" y="6387525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90113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697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6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71788" y="371789"/>
            <a:ext cx="11820211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33166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875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3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1788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325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9468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311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536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4018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365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212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71789"/>
            <a:ext cx="11820211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15411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 dirty="0">
                <a:solidFill>
                  <a:srgbClr val="2802CA"/>
                </a:solidFill>
              </a:rPr>
              <a:t>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 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</a:t>
            </a:r>
            <a:endParaRPr lang="lv-LV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7920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318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417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695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20797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</p:spTree>
    <p:extLst>
      <p:ext uri="{BB962C8B-B14F-4D97-AF65-F5344CB8AC3E}">
        <p14:creationId xmlns:p14="http://schemas.microsoft.com/office/powerpoint/2010/main" val="13145204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7773702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428665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5768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1044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71789" y="371788"/>
            <a:ext cx="11448422" cy="6486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44054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0644539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646541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2158399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917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4826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3034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226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2866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222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002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549"/>
          <a:stretch/>
        </p:blipFill>
        <p:spPr>
          <a:xfrm>
            <a:off x="5044862" y="3533991"/>
            <a:ext cx="6427322" cy="3324008"/>
          </a:xfrm>
          <a:prstGeom prst="rect">
            <a:avLst/>
          </a:prstGeom>
        </p:spPr>
      </p:pic>
      <p:sp>
        <p:nvSpPr>
          <p:cNvPr id="7" name="Hexagon 6"/>
          <p:cNvSpPr/>
          <p:nvPr userDrawn="1"/>
        </p:nvSpPr>
        <p:spPr bwMode="auto">
          <a:xfrm rot="5400000">
            <a:off x="8335791" y="1646089"/>
            <a:ext cx="3368718" cy="2904067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22120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548557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52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370992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51025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5780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04079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9815403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556658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393478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200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2_Title Slide">
    <p:bg>
      <p:bgPr>
        <a:solidFill>
          <a:srgbClr val="0104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71620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7946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4331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70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95657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984538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</p:spTree>
    <p:extLst>
      <p:ext uri="{BB962C8B-B14F-4D97-AF65-F5344CB8AC3E}">
        <p14:creationId xmlns:p14="http://schemas.microsoft.com/office/powerpoint/2010/main" val="40215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58828808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1296698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65539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5281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 userDrawn="1"/>
        </p:nvSpPr>
        <p:spPr bwMode="auto">
          <a:xfrm rot="5400000">
            <a:off x="6844758" y="1538631"/>
            <a:ext cx="5129300" cy="4421810"/>
          </a:xfrm>
          <a:prstGeom prst="hexagon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198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/>
          </a:p>
        </p:txBody>
      </p:sp>
      <p:grpSp>
        <p:nvGrpSpPr>
          <p:cNvPr id="7" name="Group 6998"/>
          <p:cNvGrpSpPr>
            <a:grpSpLocks noChangeAspect="1"/>
          </p:cNvGrpSpPr>
          <p:nvPr userDrawn="1"/>
        </p:nvGrpSpPr>
        <p:grpSpPr bwMode="auto">
          <a:xfrm>
            <a:off x="5447061" y="74492"/>
            <a:ext cx="6708807" cy="6708801"/>
            <a:chOff x="3847" y="1762"/>
            <a:chExt cx="3428" cy="3428"/>
          </a:xfrm>
          <a:solidFill>
            <a:schemeClr val="tx1">
              <a:alpha val="30000"/>
            </a:schemeClr>
          </a:solidFill>
        </p:grpSpPr>
        <p:grpSp>
          <p:nvGrpSpPr>
            <p:cNvPr id="8" name="Group 7199"/>
            <p:cNvGrpSpPr>
              <a:grpSpLocks/>
            </p:cNvGrpSpPr>
            <p:nvPr/>
          </p:nvGrpSpPr>
          <p:grpSpPr bwMode="auto">
            <a:xfrm>
              <a:off x="3847" y="1901"/>
              <a:ext cx="3422" cy="3281"/>
              <a:chOff x="3847" y="1901"/>
              <a:chExt cx="3422" cy="3281"/>
            </a:xfrm>
            <a:grpFill/>
          </p:grpSpPr>
          <p:sp>
            <p:nvSpPr>
              <p:cNvPr id="105" name="Freeform 6999"/>
              <p:cNvSpPr>
                <a:spLocks/>
              </p:cNvSpPr>
              <p:nvPr/>
            </p:nvSpPr>
            <p:spPr bwMode="auto">
              <a:xfrm>
                <a:off x="6840" y="3749"/>
                <a:ext cx="270" cy="85"/>
              </a:xfrm>
              <a:custGeom>
                <a:avLst/>
                <a:gdLst>
                  <a:gd name="T0" fmla="*/ 0 w 270"/>
                  <a:gd name="T1" fmla="*/ 85 h 85"/>
                  <a:gd name="T2" fmla="*/ 270 w 270"/>
                  <a:gd name="T3" fmla="*/ 0 h 85"/>
                  <a:gd name="T4" fmla="*/ 0 w 270"/>
                  <a:gd name="T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85">
                    <a:moveTo>
                      <a:pt x="0" y="85"/>
                    </a:moveTo>
                    <a:lnTo>
                      <a:pt x="270" y="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7000"/>
              <p:cNvSpPr>
                <a:spLocks noChangeShapeType="1"/>
              </p:cNvSpPr>
              <p:nvPr/>
            </p:nvSpPr>
            <p:spPr bwMode="auto">
              <a:xfrm flipV="1">
                <a:off x="6840" y="3749"/>
                <a:ext cx="270" cy="8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001"/>
              <p:cNvSpPr>
                <a:spLocks/>
              </p:cNvSpPr>
              <p:nvPr/>
            </p:nvSpPr>
            <p:spPr bwMode="auto">
              <a:xfrm>
                <a:off x="7087" y="3729"/>
                <a:ext cx="41" cy="40"/>
              </a:xfrm>
              <a:custGeom>
                <a:avLst/>
                <a:gdLst>
                  <a:gd name="T0" fmla="*/ 31 w 35"/>
                  <a:gd name="T1" fmla="*/ 11 h 34"/>
                  <a:gd name="T2" fmla="*/ 24 w 35"/>
                  <a:gd name="T3" fmla="*/ 31 h 34"/>
                  <a:gd name="T4" fmla="*/ 3 w 35"/>
                  <a:gd name="T5" fmla="*/ 23 h 34"/>
                  <a:gd name="T6" fmla="*/ 11 w 35"/>
                  <a:gd name="T7" fmla="*/ 3 h 34"/>
                  <a:gd name="T8" fmla="*/ 31 w 35"/>
                  <a:gd name="T9" fmla="*/ 1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4">
                    <a:moveTo>
                      <a:pt x="31" y="11"/>
                    </a:moveTo>
                    <a:cubicBezTo>
                      <a:pt x="35" y="18"/>
                      <a:pt x="31" y="27"/>
                      <a:pt x="24" y="31"/>
                    </a:cubicBezTo>
                    <a:cubicBezTo>
                      <a:pt x="16" y="34"/>
                      <a:pt x="7" y="31"/>
                      <a:pt x="3" y="23"/>
                    </a:cubicBezTo>
                    <a:cubicBezTo>
                      <a:pt x="0" y="16"/>
                      <a:pt x="3" y="7"/>
                      <a:pt x="11" y="3"/>
                    </a:cubicBezTo>
                    <a:cubicBezTo>
                      <a:pt x="19" y="0"/>
                      <a:pt x="28" y="3"/>
                      <a:pt x="31" y="11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002"/>
              <p:cNvSpPr>
                <a:spLocks/>
              </p:cNvSpPr>
              <p:nvPr/>
            </p:nvSpPr>
            <p:spPr bwMode="auto">
              <a:xfrm>
                <a:off x="4016" y="4478"/>
                <a:ext cx="1112" cy="681"/>
              </a:xfrm>
              <a:custGeom>
                <a:avLst/>
                <a:gdLst>
                  <a:gd name="T0" fmla="*/ 0 w 1112"/>
                  <a:gd name="T1" fmla="*/ 681 h 681"/>
                  <a:gd name="T2" fmla="*/ 1112 w 1112"/>
                  <a:gd name="T3" fmla="*/ 0 h 681"/>
                  <a:gd name="T4" fmla="*/ 0 w 1112"/>
                  <a:gd name="T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2" h="681">
                    <a:moveTo>
                      <a:pt x="0" y="681"/>
                    </a:moveTo>
                    <a:lnTo>
                      <a:pt x="1112" y="0"/>
                    </a:lnTo>
                    <a:lnTo>
                      <a:pt x="0" y="68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Line 7003"/>
              <p:cNvSpPr>
                <a:spLocks noChangeShapeType="1"/>
              </p:cNvSpPr>
              <p:nvPr/>
            </p:nvSpPr>
            <p:spPr bwMode="auto">
              <a:xfrm flipV="1">
                <a:off x="4016" y="4478"/>
                <a:ext cx="1112" cy="68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7004"/>
              <p:cNvSpPr>
                <a:spLocks/>
              </p:cNvSpPr>
              <p:nvPr/>
            </p:nvSpPr>
            <p:spPr bwMode="auto">
              <a:xfrm>
                <a:off x="4034" y="4547"/>
                <a:ext cx="636" cy="616"/>
              </a:xfrm>
              <a:custGeom>
                <a:avLst/>
                <a:gdLst>
                  <a:gd name="T0" fmla="*/ 0 w 636"/>
                  <a:gd name="T1" fmla="*/ 616 h 616"/>
                  <a:gd name="T2" fmla="*/ 636 w 636"/>
                  <a:gd name="T3" fmla="*/ 0 h 616"/>
                  <a:gd name="T4" fmla="*/ 0 w 636"/>
                  <a:gd name="T5" fmla="*/ 616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6" h="616">
                    <a:moveTo>
                      <a:pt x="0" y="616"/>
                    </a:moveTo>
                    <a:lnTo>
                      <a:pt x="636" y="0"/>
                    </a:lnTo>
                    <a:lnTo>
                      <a:pt x="0" y="61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Line 7005"/>
              <p:cNvSpPr>
                <a:spLocks noChangeShapeType="1"/>
              </p:cNvSpPr>
              <p:nvPr/>
            </p:nvSpPr>
            <p:spPr bwMode="auto">
              <a:xfrm flipV="1">
                <a:off x="4034" y="4547"/>
                <a:ext cx="636" cy="61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7006"/>
              <p:cNvSpPr>
                <a:spLocks/>
              </p:cNvSpPr>
              <p:nvPr/>
            </p:nvSpPr>
            <p:spPr bwMode="auto">
              <a:xfrm>
                <a:off x="4030" y="4076"/>
                <a:ext cx="406" cy="1105"/>
              </a:xfrm>
              <a:custGeom>
                <a:avLst/>
                <a:gdLst>
                  <a:gd name="T0" fmla="*/ 0 w 406"/>
                  <a:gd name="T1" fmla="*/ 1105 h 1105"/>
                  <a:gd name="T2" fmla="*/ 406 w 406"/>
                  <a:gd name="T3" fmla="*/ 0 h 1105"/>
                  <a:gd name="T4" fmla="*/ 0 w 406"/>
                  <a:gd name="T5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6" h="1105">
                    <a:moveTo>
                      <a:pt x="0" y="1105"/>
                    </a:moveTo>
                    <a:lnTo>
                      <a:pt x="406" y="0"/>
                    </a:lnTo>
                    <a:lnTo>
                      <a:pt x="0" y="110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Line 7007"/>
              <p:cNvSpPr>
                <a:spLocks noChangeShapeType="1"/>
              </p:cNvSpPr>
              <p:nvPr/>
            </p:nvSpPr>
            <p:spPr bwMode="auto">
              <a:xfrm flipV="1">
                <a:off x="4030" y="4076"/>
                <a:ext cx="406" cy="110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7008"/>
              <p:cNvSpPr>
                <a:spLocks/>
              </p:cNvSpPr>
              <p:nvPr/>
            </p:nvSpPr>
            <p:spPr bwMode="auto">
              <a:xfrm>
                <a:off x="4030" y="3440"/>
                <a:ext cx="371" cy="1741"/>
              </a:xfrm>
              <a:custGeom>
                <a:avLst/>
                <a:gdLst>
                  <a:gd name="T0" fmla="*/ 0 w 371"/>
                  <a:gd name="T1" fmla="*/ 1741 h 1741"/>
                  <a:gd name="T2" fmla="*/ 371 w 371"/>
                  <a:gd name="T3" fmla="*/ 0 h 1741"/>
                  <a:gd name="T4" fmla="*/ 0 w 371"/>
                  <a:gd name="T5" fmla="*/ 1741 h 1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1" h="1741">
                    <a:moveTo>
                      <a:pt x="0" y="1741"/>
                    </a:moveTo>
                    <a:lnTo>
                      <a:pt x="371" y="0"/>
                    </a:lnTo>
                    <a:lnTo>
                      <a:pt x="0" y="174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Line 7009"/>
              <p:cNvSpPr>
                <a:spLocks noChangeShapeType="1"/>
              </p:cNvSpPr>
              <p:nvPr/>
            </p:nvSpPr>
            <p:spPr bwMode="auto">
              <a:xfrm flipV="1">
                <a:off x="4030" y="3440"/>
                <a:ext cx="371" cy="174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7010"/>
              <p:cNvSpPr>
                <a:spLocks/>
              </p:cNvSpPr>
              <p:nvPr/>
            </p:nvSpPr>
            <p:spPr bwMode="auto">
              <a:xfrm>
                <a:off x="4034" y="4062"/>
                <a:ext cx="630" cy="1101"/>
              </a:xfrm>
              <a:custGeom>
                <a:avLst/>
                <a:gdLst>
                  <a:gd name="T0" fmla="*/ 0 w 630"/>
                  <a:gd name="T1" fmla="*/ 1101 h 1101"/>
                  <a:gd name="T2" fmla="*/ 630 w 630"/>
                  <a:gd name="T3" fmla="*/ 0 h 1101"/>
                  <a:gd name="T4" fmla="*/ 0 w 630"/>
                  <a:gd name="T5" fmla="*/ 1101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0" h="1101">
                    <a:moveTo>
                      <a:pt x="0" y="1101"/>
                    </a:moveTo>
                    <a:lnTo>
                      <a:pt x="630" y="0"/>
                    </a:lnTo>
                    <a:lnTo>
                      <a:pt x="0" y="110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Line 7011"/>
              <p:cNvSpPr>
                <a:spLocks noChangeShapeType="1"/>
              </p:cNvSpPr>
              <p:nvPr/>
            </p:nvSpPr>
            <p:spPr bwMode="auto">
              <a:xfrm flipV="1">
                <a:off x="4034" y="4062"/>
                <a:ext cx="630" cy="110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7012"/>
              <p:cNvSpPr>
                <a:spLocks/>
              </p:cNvSpPr>
              <p:nvPr/>
            </p:nvSpPr>
            <p:spPr bwMode="auto">
              <a:xfrm>
                <a:off x="4034" y="4748"/>
                <a:ext cx="1334" cy="415"/>
              </a:xfrm>
              <a:custGeom>
                <a:avLst/>
                <a:gdLst>
                  <a:gd name="T0" fmla="*/ 0 w 1334"/>
                  <a:gd name="T1" fmla="*/ 415 h 415"/>
                  <a:gd name="T2" fmla="*/ 1334 w 1334"/>
                  <a:gd name="T3" fmla="*/ 0 h 415"/>
                  <a:gd name="T4" fmla="*/ 0 w 1334"/>
                  <a:gd name="T5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4" h="415">
                    <a:moveTo>
                      <a:pt x="0" y="415"/>
                    </a:moveTo>
                    <a:lnTo>
                      <a:pt x="1334" y="0"/>
                    </a:lnTo>
                    <a:lnTo>
                      <a:pt x="0" y="41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7013"/>
              <p:cNvSpPr>
                <a:spLocks noChangeShapeType="1"/>
              </p:cNvSpPr>
              <p:nvPr/>
            </p:nvSpPr>
            <p:spPr bwMode="auto">
              <a:xfrm flipV="1">
                <a:off x="4034" y="4748"/>
                <a:ext cx="1334" cy="41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7014"/>
              <p:cNvSpPr>
                <a:spLocks/>
              </p:cNvSpPr>
              <p:nvPr/>
            </p:nvSpPr>
            <p:spPr bwMode="auto">
              <a:xfrm>
                <a:off x="4015" y="5143"/>
                <a:ext cx="39" cy="39"/>
              </a:xfrm>
              <a:custGeom>
                <a:avLst/>
                <a:gdLst>
                  <a:gd name="T0" fmla="*/ 19 w 33"/>
                  <a:gd name="T1" fmla="*/ 2 h 33"/>
                  <a:gd name="T2" fmla="*/ 31 w 33"/>
                  <a:gd name="T3" fmla="*/ 20 h 33"/>
                  <a:gd name="T4" fmla="*/ 13 w 33"/>
                  <a:gd name="T5" fmla="*/ 32 h 33"/>
                  <a:gd name="T6" fmla="*/ 1 w 33"/>
                  <a:gd name="T7" fmla="*/ 14 h 33"/>
                  <a:gd name="T8" fmla="*/ 19 w 33"/>
                  <a:gd name="T9" fmla="*/ 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19" y="2"/>
                    </a:moveTo>
                    <a:cubicBezTo>
                      <a:pt x="27" y="3"/>
                      <a:pt x="33" y="11"/>
                      <a:pt x="31" y="20"/>
                    </a:cubicBezTo>
                    <a:cubicBezTo>
                      <a:pt x="29" y="28"/>
                      <a:pt x="21" y="33"/>
                      <a:pt x="13" y="32"/>
                    </a:cubicBezTo>
                    <a:cubicBezTo>
                      <a:pt x="5" y="30"/>
                      <a:pt x="0" y="22"/>
                      <a:pt x="1" y="14"/>
                    </a:cubicBezTo>
                    <a:cubicBezTo>
                      <a:pt x="3" y="6"/>
                      <a:pt x="11" y="0"/>
                      <a:pt x="19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7015"/>
              <p:cNvSpPr>
                <a:spLocks/>
              </p:cNvSpPr>
              <p:nvPr/>
            </p:nvSpPr>
            <p:spPr bwMode="auto">
              <a:xfrm>
                <a:off x="4007" y="3062"/>
                <a:ext cx="311" cy="222"/>
              </a:xfrm>
              <a:custGeom>
                <a:avLst/>
                <a:gdLst>
                  <a:gd name="T0" fmla="*/ 0 w 311"/>
                  <a:gd name="T1" fmla="*/ 0 h 222"/>
                  <a:gd name="T2" fmla="*/ 311 w 311"/>
                  <a:gd name="T3" fmla="*/ 222 h 222"/>
                  <a:gd name="T4" fmla="*/ 0 w 311"/>
                  <a:gd name="T5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" h="222">
                    <a:moveTo>
                      <a:pt x="0" y="0"/>
                    </a:moveTo>
                    <a:lnTo>
                      <a:pt x="311" y="22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7016"/>
              <p:cNvSpPr>
                <a:spLocks noChangeShapeType="1"/>
              </p:cNvSpPr>
              <p:nvPr/>
            </p:nvSpPr>
            <p:spPr bwMode="auto">
              <a:xfrm>
                <a:off x="4007" y="3062"/>
                <a:ext cx="311" cy="22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7017"/>
              <p:cNvSpPr>
                <a:spLocks/>
              </p:cNvSpPr>
              <p:nvPr/>
            </p:nvSpPr>
            <p:spPr bwMode="auto">
              <a:xfrm>
                <a:off x="3936" y="2694"/>
                <a:ext cx="71" cy="368"/>
              </a:xfrm>
              <a:custGeom>
                <a:avLst/>
                <a:gdLst>
                  <a:gd name="T0" fmla="*/ 71 w 71"/>
                  <a:gd name="T1" fmla="*/ 368 h 368"/>
                  <a:gd name="T2" fmla="*/ 0 w 71"/>
                  <a:gd name="T3" fmla="*/ 0 h 368"/>
                  <a:gd name="T4" fmla="*/ 71 w 71"/>
                  <a:gd name="T5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368">
                    <a:moveTo>
                      <a:pt x="71" y="368"/>
                    </a:moveTo>
                    <a:lnTo>
                      <a:pt x="0" y="0"/>
                    </a:lnTo>
                    <a:lnTo>
                      <a:pt x="71" y="368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7018"/>
              <p:cNvSpPr>
                <a:spLocks noChangeShapeType="1"/>
              </p:cNvSpPr>
              <p:nvPr/>
            </p:nvSpPr>
            <p:spPr bwMode="auto">
              <a:xfrm flipH="1" flipV="1">
                <a:off x="3936" y="2694"/>
                <a:ext cx="71" cy="36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019"/>
              <p:cNvSpPr>
                <a:spLocks/>
              </p:cNvSpPr>
              <p:nvPr/>
            </p:nvSpPr>
            <p:spPr bwMode="auto">
              <a:xfrm>
                <a:off x="3987" y="3042"/>
                <a:ext cx="40" cy="40"/>
              </a:xfrm>
              <a:custGeom>
                <a:avLst/>
                <a:gdLst>
                  <a:gd name="T0" fmla="*/ 13 w 34"/>
                  <a:gd name="T1" fmla="*/ 2 h 34"/>
                  <a:gd name="T2" fmla="*/ 32 w 34"/>
                  <a:gd name="T3" fmla="*/ 13 h 34"/>
                  <a:gd name="T4" fmla="*/ 22 w 34"/>
                  <a:gd name="T5" fmla="*/ 32 h 34"/>
                  <a:gd name="T6" fmla="*/ 3 w 34"/>
                  <a:gd name="T7" fmla="*/ 21 h 34"/>
                  <a:gd name="T8" fmla="*/ 13 w 34"/>
                  <a:gd name="T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3" y="2"/>
                    </a:moveTo>
                    <a:cubicBezTo>
                      <a:pt x="21" y="0"/>
                      <a:pt x="29" y="4"/>
                      <a:pt x="32" y="13"/>
                    </a:cubicBezTo>
                    <a:cubicBezTo>
                      <a:pt x="34" y="21"/>
                      <a:pt x="30" y="29"/>
                      <a:pt x="22" y="32"/>
                    </a:cubicBezTo>
                    <a:cubicBezTo>
                      <a:pt x="14" y="34"/>
                      <a:pt x="5" y="29"/>
                      <a:pt x="3" y="21"/>
                    </a:cubicBezTo>
                    <a:cubicBezTo>
                      <a:pt x="0" y="13"/>
                      <a:pt x="5" y="5"/>
                      <a:pt x="13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020"/>
              <p:cNvSpPr>
                <a:spLocks/>
              </p:cNvSpPr>
              <p:nvPr/>
            </p:nvSpPr>
            <p:spPr bwMode="auto">
              <a:xfrm>
                <a:off x="3922" y="2674"/>
                <a:ext cx="40" cy="40"/>
              </a:xfrm>
              <a:custGeom>
                <a:avLst/>
                <a:gdLst>
                  <a:gd name="T0" fmla="*/ 12 w 34"/>
                  <a:gd name="T1" fmla="*/ 2 h 34"/>
                  <a:gd name="T2" fmla="*/ 31 w 34"/>
                  <a:gd name="T3" fmla="*/ 12 h 34"/>
                  <a:gd name="T4" fmla="*/ 21 w 34"/>
                  <a:gd name="T5" fmla="*/ 31 h 34"/>
                  <a:gd name="T6" fmla="*/ 2 w 34"/>
                  <a:gd name="T7" fmla="*/ 21 h 34"/>
                  <a:gd name="T8" fmla="*/ 12 w 34"/>
                  <a:gd name="T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2" y="2"/>
                    </a:moveTo>
                    <a:cubicBezTo>
                      <a:pt x="20" y="0"/>
                      <a:pt x="29" y="4"/>
                      <a:pt x="31" y="12"/>
                    </a:cubicBezTo>
                    <a:cubicBezTo>
                      <a:pt x="34" y="20"/>
                      <a:pt x="29" y="29"/>
                      <a:pt x="21" y="31"/>
                    </a:cubicBezTo>
                    <a:cubicBezTo>
                      <a:pt x="13" y="34"/>
                      <a:pt x="5" y="29"/>
                      <a:pt x="2" y="21"/>
                    </a:cubicBezTo>
                    <a:cubicBezTo>
                      <a:pt x="0" y="13"/>
                      <a:pt x="4" y="4"/>
                      <a:pt x="12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021"/>
              <p:cNvSpPr>
                <a:spLocks/>
              </p:cNvSpPr>
              <p:nvPr/>
            </p:nvSpPr>
            <p:spPr bwMode="auto">
              <a:xfrm>
                <a:off x="5021" y="2000"/>
                <a:ext cx="70" cy="368"/>
              </a:xfrm>
              <a:custGeom>
                <a:avLst/>
                <a:gdLst>
                  <a:gd name="T0" fmla="*/ 70 w 70"/>
                  <a:gd name="T1" fmla="*/ 368 h 368"/>
                  <a:gd name="T2" fmla="*/ 0 w 70"/>
                  <a:gd name="T3" fmla="*/ 0 h 368"/>
                  <a:gd name="T4" fmla="*/ 70 w 70"/>
                  <a:gd name="T5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68">
                    <a:moveTo>
                      <a:pt x="70" y="368"/>
                    </a:moveTo>
                    <a:lnTo>
                      <a:pt x="0" y="0"/>
                    </a:lnTo>
                    <a:lnTo>
                      <a:pt x="70" y="368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022"/>
              <p:cNvSpPr>
                <a:spLocks noChangeShapeType="1"/>
              </p:cNvSpPr>
              <p:nvPr/>
            </p:nvSpPr>
            <p:spPr bwMode="auto">
              <a:xfrm flipH="1" flipV="1">
                <a:off x="5021" y="2000"/>
                <a:ext cx="70" cy="36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023"/>
              <p:cNvSpPr>
                <a:spLocks/>
              </p:cNvSpPr>
              <p:nvPr/>
            </p:nvSpPr>
            <p:spPr bwMode="auto">
              <a:xfrm>
                <a:off x="5007" y="1980"/>
                <a:ext cx="40" cy="40"/>
              </a:xfrm>
              <a:custGeom>
                <a:avLst/>
                <a:gdLst>
                  <a:gd name="T0" fmla="*/ 12 w 34"/>
                  <a:gd name="T1" fmla="*/ 2 h 34"/>
                  <a:gd name="T2" fmla="*/ 31 w 34"/>
                  <a:gd name="T3" fmla="*/ 13 h 34"/>
                  <a:gd name="T4" fmla="*/ 21 w 34"/>
                  <a:gd name="T5" fmla="*/ 32 h 34"/>
                  <a:gd name="T6" fmla="*/ 2 w 34"/>
                  <a:gd name="T7" fmla="*/ 21 h 34"/>
                  <a:gd name="T8" fmla="*/ 12 w 34"/>
                  <a:gd name="T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2" y="2"/>
                    </a:moveTo>
                    <a:cubicBezTo>
                      <a:pt x="20" y="0"/>
                      <a:pt x="29" y="5"/>
                      <a:pt x="31" y="13"/>
                    </a:cubicBezTo>
                    <a:cubicBezTo>
                      <a:pt x="34" y="21"/>
                      <a:pt x="29" y="29"/>
                      <a:pt x="21" y="32"/>
                    </a:cubicBezTo>
                    <a:cubicBezTo>
                      <a:pt x="13" y="34"/>
                      <a:pt x="4" y="29"/>
                      <a:pt x="2" y="21"/>
                    </a:cubicBezTo>
                    <a:cubicBezTo>
                      <a:pt x="0" y="13"/>
                      <a:pt x="4" y="5"/>
                      <a:pt x="12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024"/>
              <p:cNvSpPr>
                <a:spLocks/>
              </p:cNvSpPr>
              <p:nvPr/>
            </p:nvSpPr>
            <p:spPr bwMode="auto">
              <a:xfrm>
                <a:off x="4705" y="3422"/>
                <a:ext cx="165" cy="282"/>
              </a:xfrm>
              <a:custGeom>
                <a:avLst/>
                <a:gdLst>
                  <a:gd name="T0" fmla="*/ 2 w 140"/>
                  <a:gd name="T1" fmla="*/ 0 h 240"/>
                  <a:gd name="T2" fmla="*/ 0 w 140"/>
                  <a:gd name="T3" fmla="*/ 0 h 240"/>
                  <a:gd name="T4" fmla="*/ 139 w 140"/>
                  <a:gd name="T5" fmla="*/ 240 h 240"/>
                  <a:gd name="T6" fmla="*/ 140 w 140"/>
                  <a:gd name="T7" fmla="*/ 240 h 240"/>
                  <a:gd name="T8" fmla="*/ 2 w 140"/>
                  <a:gd name="T9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240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39" y="240"/>
                      <a:pt x="139" y="240"/>
                      <a:pt x="139" y="240"/>
                    </a:cubicBezTo>
                    <a:cubicBezTo>
                      <a:pt x="139" y="240"/>
                      <a:pt x="140" y="240"/>
                      <a:pt x="140" y="24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025"/>
              <p:cNvSpPr>
                <a:spLocks/>
              </p:cNvSpPr>
              <p:nvPr/>
            </p:nvSpPr>
            <p:spPr bwMode="auto">
              <a:xfrm>
                <a:off x="4357" y="3731"/>
                <a:ext cx="504" cy="585"/>
              </a:xfrm>
              <a:custGeom>
                <a:avLst/>
                <a:gdLst>
                  <a:gd name="T0" fmla="*/ 0 w 428"/>
                  <a:gd name="T1" fmla="*/ 496 h 497"/>
                  <a:gd name="T2" fmla="*/ 1 w 428"/>
                  <a:gd name="T3" fmla="*/ 497 h 497"/>
                  <a:gd name="T4" fmla="*/ 428 w 428"/>
                  <a:gd name="T5" fmla="*/ 0 h 497"/>
                  <a:gd name="T6" fmla="*/ 427 w 428"/>
                  <a:gd name="T7" fmla="*/ 0 h 497"/>
                  <a:gd name="T8" fmla="*/ 0 w 428"/>
                  <a:gd name="T9" fmla="*/ 496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8" h="497">
                    <a:moveTo>
                      <a:pt x="0" y="496"/>
                    </a:moveTo>
                    <a:cubicBezTo>
                      <a:pt x="0" y="497"/>
                      <a:pt x="1" y="497"/>
                      <a:pt x="1" y="497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0"/>
                      <a:pt x="427" y="0"/>
                      <a:pt x="427" y="0"/>
                    </a:cubicBezTo>
                    <a:lnTo>
                      <a:pt x="0" y="496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026"/>
              <p:cNvSpPr>
                <a:spLocks/>
              </p:cNvSpPr>
              <p:nvPr/>
            </p:nvSpPr>
            <p:spPr bwMode="auto">
              <a:xfrm>
                <a:off x="4356" y="4338"/>
                <a:ext cx="146" cy="54"/>
              </a:xfrm>
              <a:custGeom>
                <a:avLst/>
                <a:gdLst>
                  <a:gd name="T0" fmla="*/ 124 w 124"/>
                  <a:gd name="T1" fmla="*/ 46 h 46"/>
                  <a:gd name="T2" fmla="*/ 124 w 124"/>
                  <a:gd name="T3" fmla="*/ 45 h 46"/>
                  <a:gd name="T4" fmla="*/ 1 w 124"/>
                  <a:gd name="T5" fmla="*/ 0 h 46"/>
                  <a:gd name="T6" fmla="*/ 0 w 124"/>
                  <a:gd name="T7" fmla="*/ 2 h 46"/>
                  <a:gd name="T8" fmla="*/ 124 w 12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46">
                    <a:moveTo>
                      <a:pt x="124" y="46"/>
                    </a:moveTo>
                    <a:cubicBezTo>
                      <a:pt x="124" y="46"/>
                      <a:pt x="124" y="46"/>
                      <a:pt x="124" y="4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lnTo>
                      <a:pt x="124" y="46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027"/>
              <p:cNvSpPr>
                <a:spLocks/>
              </p:cNvSpPr>
              <p:nvPr/>
            </p:nvSpPr>
            <p:spPr bwMode="auto">
              <a:xfrm>
                <a:off x="4377" y="4410"/>
                <a:ext cx="136" cy="481"/>
              </a:xfrm>
              <a:custGeom>
                <a:avLst/>
                <a:gdLst>
                  <a:gd name="T0" fmla="*/ 113 w 115"/>
                  <a:gd name="T1" fmla="*/ 0 h 409"/>
                  <a:gd name="T2" fmla="*/ 0 w 115"/>
                  <a:gd name="T3" fmla="*/ 409 h 409"/>
                  <a:gd name="T4" fmla="*/ 2 w 115"/>
                  <a:gd name="T5" fmla="*/ 408 h 409"/>
                  <a:gd name="T6" fmla="*/ 115 w 115"/>
                  <a:gd name="T7" fmla="*/ 1 h 409"/>
                  <a:gd name="T8" fmla="*/ 114 w 115"/>
                  <a:gd name="T9" fmla="*/ 1 h 409"/>
                  <a:gd name="T10" fmla="*/ 113 w 115"/>
                  <a:gd name="T11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409">
                    <a:moveTo>
                      <a:pt x="113" y="0"/>
                    </a:moveTo>
                    <a:cubicBezTo>
                      <a:pt x="0" y="409"/>
                      <a:pt x="0" y="409"/>
                      <a:pt x="0" y="409"/>
                    </a:cubicBezTo>
                    <a:cubicBezTo>
                      <a:pt x="1" y="409"/>
                      <a:pt x="2" y="409"/>
                      <a:pt x="2" y="408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5" y="1"/>
                      <a:pt x="115" y="1"/>
                      <a:pt x="114" y="1"/>
                    </a:cubicBezTo>
                    <a:cubicBezTo>
                      <a:pt x="114" y="1"/>
                      <a:pt x="114" y="1"/>
                      <a:pt x="113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028"/>
              <p:cNvSpPr>
                <a:spLocks/>
              </p:cNvSpPr>
              <p:nvPr/>
            </p:nvSpPr>
            <p:spPr bwMode="auto">
              <a:xfrm>
                <a:off x="4689" y="3388"/>
                <a:ext cx="35" cy="34"/>
              </a:xfrm>
              <a:custGeom>
                <a:avLst/>
                <a:gdLst>
                  <a:gd name="T0" fmla="*/ 27 w 30"/>
                  <a:gd name="T1" fmla="*/ 20 h 29"/>
                  <a:gd name="T2" fmla="*/ 19 w 30"/>
                  <a:gd name="T3" fmla="*/ 3 h 29"/>
                  <a:gd name="T4" fmla="*/ 2 w 30"/>
                  <a:gd name="T5" fmla="*/ 11 h 29"/>
                  <a:gd name="T6" fmla="*/ 10 w 30"/>
                  <a:gd name="T7" fmla="*/ 28 h 29"/>
                  <a:gd name="T8" fmla="*/ 14 w 30"/>
                  <a:gd name="T9" fmla="*/ 29 h 29"/>
                  <a:gd name="T10" fmla="*/ 16 w 30"/>
                  <a:gd name="T11" fmla="*/ 29 h 29"/>
                  <a:gd name="T12" fmla="*/ 27 w 30"/>
                  <a:gd name="T13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7" y="20"/>
                    </a:moveTo>
                    <a:cubicBezTo>
                      <a:pt x="30" y="13"/>
                      <a:pt x="26" y="5"/>
                      <a:pt x="19" y="3"/>
                    </a:cubicBezTo>
                    <a:cubicBezTo>
                      <a:pt x="12" y="0"/>
                      <a:pt x="5" y="4"/>
                      <a:pt x="2" y="11"/>
                    </a:cubicBezTo>
                    <a:cubicBezTo>
                      <a:pt x="0" y="18"/>
                      <a:pt x="3" y="25"/>
                      <a:pt x="10" y="28"/>
                    </a:cubicBezTo>
                    <a:cubicBezTo>
                      <a:pt x="12" y="28"/>
                      <a:pt x="13" y="29"/>
                      <a:pt x="14" y="29"/>
                    </a:cubicBezTo>
                    <a:cubicBezTo>
                      <a:pt x="15" y="29"/>
                      <a:pt x="15" y="29"/>
                      <a:pt x="16" y="29"/>
                    </a:cubicBezTo>
                    <a:cubicBezTo>
                      <a:pt x="21" y="28"/>
                      <a:pt x="25" y="25"/>
                      <a:pt x="27" y="2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7029"/>
              <p:cNvSpPr>
                <a:spLocks/>
              </p:cNvSpPr>
              <p:nvPr/>
            </p:nvSpPr>
            <p:spPr bwMode="auto">
              <a:xfrm>
                <a:off x="4853" y="3704"/>
                <a:ext cx="35" cy="33"/>
              </a:xfrm>
              <a:custGeom>
                <a:avLst/>
                <a:gdLst>
                  <a:gd name="T0" fmla="*/ 19 w 30"/>
                  <a:gd name="T1" fmla="*/ 0 h 28"/>
                  <a:gd name="T2" fmla="*/ 15 w 30"/>
                  <a:gd name="T3" fmla="*/ 0 h 28"/>
                  <a:gd name="T4" fmla="*/ 14 w 30"/>
                  <a:gd name="T5" fmla="*/ 0 h 28"/>
                  <a:gd name="T6" fmla="*/ 2 w 30"/>
                  <a:gd name="T7" fmla="*/ 8 h 28"/>
                  <a:gd name="T8" fmla="*/ 6 w 30"/>
                  <a:gd name="T9" fmla="*/ 23 h 28"/>
                  <a:gd name="T10" fmla="*/ 7 w 30"/>
                  <a:gd name="T11" fmla="*/ 23 h 28"/>
                  <a:gd name="T12" fmla="*/ 10 w 30"/>
                  <a:gd name="T13" fmla="*/ 25 h 28"/>
                  <a:gd name="T14" fmla="*/ 27 w 30"/>
                  <a:gd name="T15" fmla="*/ 17 h 28"/>
                  <a:gd name="T16" fmla="*/ 19 w 30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8">
                    <a:moveTo>
                      <a:pt x="19" y="0"/>
                    </a:moveTo>
                    <a:cubicBezTo>
                      <a:pt x="18" y="0"/>
                      <a:pt x="17" y="0"/>
                      <a:pt x="15" y="0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2" y="19"/>
                      <a:pt x="6" y="23"/>
                    </a:cubicBezTo>
                    <a:cubicBezTo>
                      <a:pt x="6" y="23"/>
                      <a:pt x="6" y="23"/>
                      <a:pt x="7" y="23"/>
                    </a:cubicBezTo>
                    <a:cubicBezTo>
                      <a:pt x="8" y="24"/>
                      <a:pt x="9" y="25"/>
                      <a:pt x="10" y="25"/>
                    </a:cubicBezTo>
                    <a:cubicBezTo>
                      <a:pt x="17" y="28"/>
                      <a:pt x="25" y="24"/>
                      <a:pt x="27" y="17"/>
                    </a:cubicBezTo>
                    <a:cubicBezTo>
                      <a:pt x="30" y="11"/>
                      <a:pt x="26" y="3"/>
                      <a:pt x="19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7030"/>
              <p:cNvSpPr>
                <a:spLocks/>
              </p:cNvSpPr>
              <p:nvPr/>
            </p:nvSpPr>
            <p:spPr bwMode="auto">
              <a:xfrm>
                <a:off x="4329" y="4310"/>
                <a:ext cx="35" cy="34"/>
              </a:xfrm>
              <a:custGeom>
                <a:avLst/>
                <a:gdLst>
                  <a:gd name="T0" fmla="*/ 20 w 30"/>
                  <a:gd name="T1" fmla="*/ 2 h 29"/>
                  <a:gd name="T2" fmla="*/ 3 w 30"/>
                  <a:gd name="T3" fmla="*/ 10 h 29"/>
                  <a:gd name="T4" fmla="*/ 11 w 30"/>
                  <a:gd name="T5" fmla="*/ 27 h 29"/>
                  <a:gd name="T6" fmla="*/ 23 w 30"/>
                  <a:gd name="T7" fmla="*/ 26 h 29"/>
                  <a:gd name="T8" fmla="*/ 24 w 30"/>
                  <a:gd name="T9" fmla="*/ 24 h 29"/>
                  <a:gd name="T10" fmla="*/ 28 w 30"/>
                  <a:gd name="T11" fmla="*/ 19 h 29"/>
                  <a:gd name="T12" fmla="*/ 25 w 30"/>
                  <a:gd name="T13" fmla="*/ 5 h 29"/>
                  <a:gd name="T14" fmla="*/ 24 w 30"/>
                  <a:gd name="T15" fmla="*/ 4 h 29"/>
                  <a:gd name="T16" fmla="*/ 20 w 30"/>
                  <a:gd name="T17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9">
                    <a:moveTo>
                      <a:pt x="20" y="2"/>
                    </a:moveTo>
                    <a:cubicBezTo>
                      <a:pt x="13" y="0"/>
                      <a:pt x="5" y="3"/>
                      <a:pt x="3" y="10"/>
                    </a:cubicBezTo>
                    <a:cubicBezTo>
                      <a:pt x="0" y="17"/>
                      <a:pt x="4" y="25"/>
                      <a:pt x="11" y="27"/>
                    </a:cubicBezTo>
                    <a:cubicBezTo>
                      <a:pt x="15" y="29"/>
                      <a:pt x="20" y="28"/>
                      <a:pt x="23" y="26"/>
                    </a:cubicBezTo>
                    <a:cubicBezTo>
                      <a:pt x="24" y="25"/>
                      <a:pt x="24" y="25"/>
                      <a:pt x="24" y="24"/>
                    </a:cubicBezTo>
                    <a:cubicBezTo>
                      <a:pt x="26" y="23"/>
                      <a:pt x="27" y="21"/>
                      <a:pt x="28" y="19"/>
                    </a:cubicBezTo>
                    <a:cubicBezTo>
                      <a:pt x="30" y="14"/>
                      <a:pt x="28" y="9"/>
                      <a:pt x="25" y="5"/>
                    </a:cubicBezTo>
                    <a:cubicBezTo>
                      <a:pt x="25" y="5"/>
                      <a:pt x="24" y="5"/>
                      <a:pt x="24" y="4"/>
                    </a:cubicBezTo>
                    <a:cubicBezTo>
                      <a:pt x="23" y="3"/>
                      <a:pt x="21" y="3"/>
                      <a:pt x="20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031"/>
              <p:cNvSpPr>
                <a:spLocks/>
              </p:cNvSpPr>
              <p:nvPr/>
            </p:nvSpPr>
            <p:spPr bwMode="auto">
              <a:xfrm>
                <a:off x="4501" y="4378"/>
                <a:ext cx="34" cy="36"/>
              </a:xfrm>
              <a:custGeom>
                <a:avLst/>
                <a:gdLst>
                  <a:gd name="T0" fmla="*/ 8 w 29"/>
                  <a:gd name="T1" fmla="*/ 27 h 30"/>
                  <a:gd name="T2" fmla="*/ 9 w 29"/>
                  <a:gd name="T3" fmla="*/ 28 h 30"/>
                  <a:gd name="T4" fmla="*/ 10 w 29"/>
                  <a:gd name="T5" fmla="*/ 28 h 30"/>
                  <a:gd name="T6" fmla="*/ 27 w 29"/>
                  <a:gd name="T7" fmla="*/ 20 h 30"/>
                  <a:gd name="T8" fmla="*/ 19 w 29"/>
                  <a:gd name="T9" fmla="*/ 3 h 30"/>
                  <a:gd name="T10" fmla="*/ 1 w 29"/>
                  <a:gd name="T11" fmla="*/ 11 h 30"/>
                  <a:gd name="T12" fmla="*/ 1 w 29"/>
                  <a:gd name="T13" fmla="*/ 11 h 30"/>
                  <a:gd name="T14" fmla="*/ 1 w 29"/>
                  <a:gd name="T15" fmla="*/ 12 h 30"/>
                  <a:gd name="T16" fmla="*/ 8 w 29"/>
                  <a:gd name="T17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0">
                    <a:moveTo>
                      <a:pt x="8" y="27"/>
                    </a:moveTo>
                    <a:cubicBezTo>
                      <a:pt x="9" y="28"/>
                      <a:pt x="9" y="28"/>
                      <a:pt x="9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7" y="30"/>
                      <a:pt x="24" y="27"/>
                      <a:pt x="27" y="20"/>
                    </a:cubicBezTo>
                    <a:cubicBezTo>
                      <a:pt x="29" y="13"/>
                      <a:pt x="26" y="5"/>
                      <a:pt x="19" y="3"/>
                    </a:cubicBezTo>
                    <a:cubicBezTo>
                      <a:pt x="12" y="0"/>
                      <a:pt x="4" y="4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9"/>
                      <a:pt x="3" y="25"/>
                      <a:pt x="8" y="27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032"/>
              <p:cNvSpPr>
                <a:spLocks/>
              </p:cNvSpPr>
              <p:nvPr/>
            </p:nvSpPr>
            <p:spPr bwMode="auto">
              <a:xfrm>
                <a:off x="4367" y="4889"/>
                <a:ext cx="35" cy="34"/>
              </a:xfrm>
              <a:custGeom>
                <a:avLst/>
                <a:gdLst>
                  <a:gd name="T0" fmla="*/ 9 w 30"/>
                  <a:gd name="T1" fmla="*/ 2 h 29"/>
                  <a:gd name="T2" fmla="*/ 3 w 30"/>
                  <a:gd name="T3" fmla="*/ 9 h 29"/>
                  <a:gd name="T4" fmla="*/ 11 w 30"/>
                  <a:gd name="T5" fmla="*/ 27 h 29"/>
                  <a:gd name="T6" fmla="*/ 28 w 30"/>
                  <a:gd name="T7" fmla="*/ 19 h 29"/>
                  <a:gd name="T8" fmla="*/ 20 w 30"/>
                  <a:gd name="T9" fmla="*/ 1 h 29"/>
                  <a:gd name="T10" fmla="*/ 11 w 30"/>
                  <a:gd name="T11" fmla="*/ 1 h 29"/>
                  <a:gd name="T12" fmla="*/ 9 w 30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9" y="2"/>
                    </a:moveTo>
                    <a:cubicBezTo>
                      <a:pt x="6" y="3"/>
                      <a:pt x="4" y="6"/>
                      <a:pt x="3" y="9"/>
                    </a:cubicBezTo>
                    <a:cubicBezTo>
                      <a:pt x="0" y="16"/>
                      <a:pt x="4" y="24"/>
                      <a:pt x="11" y="27"/>
                    </a:cubicBezTo>
                    <a:cubicBezTo>
                      <a:pt x="18" y="29"/>
                      <a:pt x="25" y="25"/>
                      <a:pt x="28" y="19"/>
                    </a:cubicBezTo>
                    <a:cubicBezTo>
                      <a:pt x="30" y="12"/>
                      <a:pt x="27" y="4"/>
                      <a:pt x="20" y="1"/>
                    </a:cubicBezTo>
                    <a:cubicBezTo>
                      <a:pt x="17" y="0"/>
                      <a:pt x="14" y="0"/>
                      <a:pt x="11" y="1"/>
                    </a:cubicBezTo>
                    <a:cubicBezTo>
                      <a:pt x="11" y="2"/>
                      <a:pt x="10" y="2"/>
                      <a:pt x="9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033"/>
              <p:cNvSpPr>
                <a:spLocks/>
              </p:cNvSpPr>
              <p:nvPr/>
            </p:nvSpPr>
            <p:spPr bwMode="auto">
              <a:xfrm>
                <a:off x="7177" y="2874"/>
                <a:ext cx="41" cy="323"/>
              </a:xfrm>
              <a:custGeom>
                <a:avLst/>
                <a:gdLst>
                  <a:gd name="T0" fmla="*/ 2 w 35"/>
                  <a:gd name="T1" fmla="*/ 0 h 275"/>
                  <a:gd name="T2" fmla="*/ 0 w 35"/>
                  <a:gd name="T3" fmla="*/ 0 h 275"/>
                  <a:gd name="T4" fmla="*/ 34 w 35"/>
                  <a:gd name="T5" fmla="*/ 275 h 275"/>
                  <a:gd name="T6" fmla="*/ 35 w 35"/>
                  <a:gd name="T7" fmla="*/ 275 h 275"/>
                  <a:gd name="T8" fmla="*/ 2 w 35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75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34" y="275"/>
                      <a:pt x="34" y="275"/>
                      <a:pt x="34" y="275"/>
                    </a:cubicBezTo>
                    <a:cubicBezTo>
                      <a:pt x="34" y="275"/>
                      <a:pt x="35" y="275"/>
                      <a:pt x="35" y="275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034"/>
              <p:cNvSpPr>
                <a:spLocks/>
              </p:cNvSpPr>
              <p:nvPr/>
            </p:nvSpPr>
            <p:spPr bwMode="auto">
              <a:xfrm>
                <a:off x="6507" y="3218"/>
                <a:ext cx="691" cy="343"/>
              </a:xfrm>
              <a:custGeom>
                <a:avLst/>
                <a:gdLst>
                  <a:gd name="T0" fmla="*/ 0 w 588"/>
                  <a:gd name="T1" fmla="*/ 289 h 291"/>
                  <a:gd name="T2" fmla="*/ 0 w 588"/>
                  <a:gd name="T3" fmla="*/ 291 h 291"/>
                  <a:gd name="T4" fmla="*/ 588 w 588"/>
                  <a:gd name="T5" fmla="*/ 1 h 291"/>
                  <a:gd name="T6" fmla="*/ 587 w 588"/>
                  <a:gd name="T7" fmla="*/ 0 h 291"/>
                  <a:gd name="T8" fmla="*/ 0 w 588"/>
                  <a:gd name="T9" fmla="*/ 289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8" h="291">
                    <a:moveTo>
                      <a:pt x="0" y="289"/>
                    </a:moveTo>
                    <a:cubicBezTo>
                      <a:pt x="0" y="290"/>
                      <a:pt x="0" y="290"/>
                      <a:pt x="0" y="291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88" y="1"/>
                      <a:pt x="588" y="0"/>
                      <a:pt x="587" y="0"/>
                    </a:cubicBezTo>
                    <a:lnTo>
                      <a:pt x="0" y="289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035"/>
              <p:cNvSpPr>
                <a:spLocks/>
              </p:cNvSpPr>
              <p:nvPr/>
            </p:nvSpPr>
            <p:spPr bwMode="auto">
              <a:xfrm>
                <a:off x="6496" y="3581"/>
                <a:ext cx="114" cy="107"/>
              </a:xfrm>
              <a:custGeom>
                <a:avLst/>
                <a:gdLst>
                  <a:gd name="T0" fmla="*/ 96 w 97"/>
                  <a:gd name="T1" fmla="*/ 91 h 91"/>
                  <a:gd name="T2" fmla="*/ 97 w 97"/>
                  <a:gd name="T3" fmla="*/ 89 h 91"/>
                  <a:gd name="T4" fmla="*/ 2 w 97"/>
                  <a:gd name="T5" fmla="*/ 0 h 91"/>
                  <a:gd name="T6" fmla="*/ 0 w 97"/>
                  <a:gd name="T7" fmla="*/ 1 h 91"/>
                  <a:gd name="T8" fmla="*/ 96 w 97"/>
                  <a:gd name="T9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1">
                    <a:moveTo>
                      <a:pt x="96" y="91"/>
                    </a:moveTo>
                    <a:cubicBezTo>
                      <a:pt x="97" y="90"/>
                      <a:pt x="97" y="90"/>
                      <a:pt x="97" y="8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lnTo>
                      <a:pt x="96" y="9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036"/>
              <p:cNvSpPr>
                <a:spLocks/>
              </p:cNvSpPr>
              <p:nvPr/>
            </p:nvSpPr>
            <p:spPr bwMode="auto">
              <a:xfrm>
                <a:off x="6300" y="3707"/>
                <a:ext cx="311" cy="390"/>
              </a:xfrm>
              <a:custGeom>
                <a:avLst/>
                <a:gdLst>
                  <a:gd name="T0" fmla="*/ 264 w 265"/>
                  <a:gd name="T1" fmla="*/ 0 h 332"/>
                  <a:gd name="T2" fmla="*/ 0 w 265"/>
                  <a:gd name="T3" fmla="*/ 332 h 332"/>
                  <a:gd name="T4" fmla="*/ 2 w 265"/>
                  <a:gd name="T5" fmla="*/ 332 h 332"/>
                  <a:gd name="T6" fmla="*/ 265 w 265"/>
                  <a:gd name="T7" fmla="*/ 1 h 332"/>
                  <a:gd name="T8" fmla="*/ 265 w 265"/>
                  <a:gd name="T9" fmla="*/ 1 h 332"/>
                  <a:gd name="T10" fmla="*/ 264 w 265"/>
                  <a:gd name="T1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332">
                    <a:moveTo>
                      <a:pt x="264" y="0"/>
                    </a:moveTo>
                    <a:cubicBezTo>
                      <a:pt x="0" y="332"/>
                      <a:pt x="0" y="332"/>
                      <a:pt x="0" y="332"/>
                    </a:cubicBezTo>
                    <a:cubicBezTo>
                      <a:pt x="1" y="332"/>
                      <a:pt x="1" y="332"/>
                      <a:pt x="2" y="332"/>
                    </a:cubicBezTo>
                    <a:cubicBezTo>
                      <a:pt x="265" y="1"/>
                      <a:pt x="265" y="1"/>
                      <a:pt x="265" y="1"/>
                    </a:cubicBezTo>
                    <a:cubicBezTo>
                      <a:pt x="265" y="1"/>
                      <a:pt x="265" y="1"/>
                      <a:pt x="265" y="1"/>
                    </a:cubicBezTo>
                    <a:cubicBezTo>
                      <a:pt x="265" y="1"/>
                      <a:pt x="264" y="0"/>
                      <a:pt x="264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037"/>
              <p:cNvSpPr>
                <a:spLocks/>
              </p:cNvSpPr>
              <p:nvPr/>
            </p:nvSpPr>
            <p:spPr bwMode="auto">
              <a:xfrm>
                <a:off x="7167" y="2842"/>
                <a:ext cx="35" cy="34"/>
              </a:xfrm>
              <a:custGeom>
                <a:avLst/>
                <a:gdLst>
                  <a:gd name="T0" fmla="*/ 25 w 30"/>
                  <a:gd name="T1" fmla="*/ 24 h 29"/>
                  <a:gd name="T2" fmla="*/ 24 w 30"/>
                  <a:gd name="T3" fmla="*/ 5 h 29"/>
                  <a:gd name="T4" fmla="*/ 5 w 30"/>
                  <a:gd name="T5" fmla="*/ 6 h 29"/>
                  <a:gd name="T6" fmla="*/ 6 w 30"/>
                  <a:gd name="T7" fmla="*/ 25 h 29"/>
                  <a:gd name="T8" fmla="*/ 9 w 30"/>
                  <a:gd name="T9" fmla="*/ 27 h 29"/>
                  <a:gd name="T10" fmla="*/ 11 w 30"/>
                  <a:gd name="T11" fmla="*/ 27 h 29"/>
                  <a:gd name="T12" fmla="*/ 25 w 30"/>
                  <a:gd name="T13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5" y="24"/>
                    </a:moveTo>
                    <a:cubicBezTo>
                      <a:pt x="30" y="19"/>
                      <a:pt x="30" y="10"/>
                      <a:pt x="24" y="5"/>
                    </a:cubicBezTo>
                    <a:cubicBezTo>
                      <a:pt x="19" y="0"/>
                      <a:pt x="10" y="0"/>
                      <a:pt x="5" y="6"/>
                    </a:cubicBezTo>
                    <a:cubicBezTo>
                      <a:pt x="0" y="11"/>
                      <a:pt x="1" y="20"/>
                      <a:pt x="6" y="25"/>
                    </a:cubicBezTo>
                    <a:cubicBezTo>
                      <a:pt x="7" y="26"/>
                      <a:pt x="8" y="26"/>
                      <a:pt x="9" y="27"/>
                    </a:cubicBezTo>
                    <a:cubicBezTo>
                      <a:pt x="10" y="27"/>
                      <a:pt x="10" y="27"/>
                      <a:pt x="11" y="27"/>
                    </a:cubicBezTo>
                    <a:cubicBezTo>
                      <a:pt x="16" y="29"/>
                      <a:pt x="21" y="28"/>
                      <a:pt x="25" y="2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038"/>
              <p:cNvSpPr>
                <a:spLocks/>
              </p:cNvSpPr>
              <p:nvPr/>
            </p:nvSpPr>
            <p:spPr bwMode="auto">
              <a:xfrm>
                <a:off x="7195" y="3195"/>
                <a:ext cx="34" cy="34"/>
              </a:xfrm>
              <a:custGeom>
                <a:avLst/>
                <a:gdLst>
                  <a:gd name="T0" fmla="*/ 24 w 29"/>
                  <a:gd name="T1" fmla="*/ 5 h 29"/>
                  <a:gd name="T2" fmla="*/ 20 w 29"/>
                  <a:gd name="T3" fmla="*/ 2 h 29"/>
                  <a:gd name="T4" fmla="*/ 19 w 29"/>
                  <a:gd name="T5" fmla="*/ 2 h 29"/>
                  <a:gd name="T6" fmla="*/ 5 w 29"/>
                  <a:gd name="T7" fmla="*/ 5 h 29"/>
                  <a:gd name="T8" fmla="*/ 2 w 29"/>
                  <a:gd name="T9" fmla="*/ 20 h 29"/>
                  <a:gd name="T10" fmla="*/ 3 w 29"/>
                  <a:gd name="T11" fmla="*/ 21 h 29"/>
                  <a:gd name="T12" fmla="*/ 5 w 29"/>
                  <a:gd name="T13" fmla="*/ 24 h 29"/>
                  <a:gd name="T14" fmla="*/ 24 w 29"/>
                  <a:gd name="T15" fmla="*/ 24 h 29"/>
                  <a:gd name="T16" fmla="*/ 24 w 29"/>
                  <a:gd name="T17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9">
                    <a:moveTo>
                      <a:pt x="24" y="5"/>
                    </a:moveTo>
                    <a:cubicBezTo>
                      <a:pt x="23" y="4"/>
                      <a:pt x="21" y="3"/>
                      <a:pt x="20" y="2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4" y="0"/>
                      <a:pt x="9" y="1"/>
                      <a:pt x="5" y="5"/>
                    </a:cubicBezTo>
                    <a:cubicBezTo>
                      <a:pt x="1" y="9"/>
                      <a:pt x="0" y="15"/>
                      <a:pt x="2" y="20"/>
                    </a:cubicBezTo>
                    <a:cubicBezTo>
                      <a:pt x="3" y="20"/>
                      <a:pt x="3" y="21"/>
                      <a:pt x="3" y="21"/>
                    </a:cubicBezTo>
                    <a:cubicBezTo>
                      <a:pt x="4" y="22"/>
                      <a:pt x="4" y="23"/>
                      <a:pt x="5" y="24"/>
                    </a:cubicBezTo>
                    <a:cubicBezTo>
                      <a:pt x="11" y="29"/>
                      <a:pt x="19" y="29"/>
                      <a:pt x="24" y="24"/>
                    </a:cubicBezTo>
                    <a:cubicBezTo>
                      <a:pt x="29" y="18"/>
                      <a:pt x="29" y="10"/>
                      <a:pt x="24" y="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039"/>
              <p:cNvSpPr>
                <a:spLocks/>
              </p:cNvSpPr>
              <p:nvPr/>
            </p:nvSpPr>
            <p:spPr bwMode="auto">
              <a:xfrm>
                <a:off x="6475" y="3549"/>
                <a:ext cx="34" cy="34"/>
              </a:xfrm>
              <a:custGeom>
                <a:avLst/>
                <a:gdLst>
                  <a:gd name="T0" fmla="*/ 24 w 29"/>
                  <a:gd name="T1" fmla="*/ 5 h 29"/>
                  <a:gd name="T2" fmla="*/ 5 w 29"/>
                  <a:gd name="T3" fmla="*/ 5 h 29"/>
                  <a:gd name="T4" fmla="*/ 6 w 29"/>
                  <a:gd name="T5" fmla="*/ 24 h 29"/>
                  <a:gd name="T6" fmla="*/ 18 w 29"/>
                  <a:gd name="T7" fmla="*/ 28 h 29"/>
                  <a:gd name="T8" fmla="*/ 20 w 29"/>
                  <a:gd name="T9" fmla="*/ 27 h 29"/>
                  <a:gd name="T10" fmla="*/ 25 w 29"/>
                  <a:gd name="T11" fmla="*/ 24 h 29"/>
                  <a:gd name="T12" fmla="*/ 27 w 29"/>
                  <a:gd name="T13" fmla="*/ 10 h 29"/>
                  <a:gd name="T14" fmla="*/ 27 w 29"/>
                  <a:gd name="T15" fmla="*/ 8 h 29"/>
                  <a:gd name="T16" fmla="*/ 24 w 29"/>
                  <a:gd name="T17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9">
                    <a:moveTo>
                      <a:pt x="24" y="5"/>
                    </a:moveTo>
                    <a:cubicBezTo>
                      <a:pt x="19" y="0"/>
                      <a:pt x="10" y="0"/>
                      <a:pt x="5" y="5"/>
                    </a:cubicBezTo>
                    <a:cubicBezTo>
                      <a:pt x="0" y="11"/>
                      <a:pt x="1" y="19"/>
                      <a:pt x="6" y="24"/>
                    </a:cubicBezTo>
                    <a:cubicBezTo>
                      <a:pt x="9" y="27"/>
                      <a:pt x="14" y="29"/>
                      <a:pt x="18" y="28"/>
                    </a:cubicBezTo>
                    <a:cubicBezTo>
                      <a:pt x="18" y="27"/>
                      <a:pt x="19" y="27"/>
                      <a:pt x="20" y="27"/>
                    </a:cubicBezTo>
                    <a:cubicBezTo>
                      <a:pt x="21" y="26"/>
                      <a:pt x="23" y="25"/>
                      <a:pt x="25" y="24"/>
                    </a:cubicBezTo>
                    <a:cubicBezTo>
                      <a:pt x="28" y="20"/>
                      <a:pt x="29" y="14"/>
                      <a:pt x="27" y="10"/>
                    </a:cubicBezTo>
                    <a:cubicBezTo>
                      <a:pt x="27" y="9"/>
                      <a:pt x="27" y="9"/>
                      <a:pt x="27" y="8"/>
                    </a:cubicBezTo>
                    <a:cubicBezTo>
                      <a:pt x="26" y="7"/>
                      <a:pt x="25" y="6"/>
                      <a:pt x="24" y="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040"/>
              <p:cNvSpPr>
                <a:spLocks/>
              </p:cNvSpPr>
              <p:nvPr/>
            </p:nvSpPr>
            <p:spPr bwMode="auto">
              <a:xfrm>
                <a:off x="6605" y="3680"/>
                <a:ext cx="35" cy="34"/>
              </a:xfrm>
              <a:custGeom>
                <a:avLst/>
                <a:gdLst>
                  <a:gd name="T0" fmla="*/ 4 w 29"/>
                  <a:gd name="T1" fmla="*/ 23 h 29"/>
                  <a:gd name="T2" fmla="*/ 5 w 29"/>
                  <a:gd name="T3" fmla="*/ 24 h 29"/>
                  <a:gd name="T4" fmla="*/ 5 w 29"/>
                  <a:gd name="T5" fmla="*/ 24 h 29"/>
                  <a:gd name="T6" fmla="*/ 24 w 29"/>
                  <a:gd name="T7" fmla="*/ 23 h 29"/>
                  <a:gd name="T8" fmla="*/ 23 w 29"/>
                  <a:gd name="T9" fmla="*/ 5 h 29"/>
                  <a:gd name="T10" fmla="*/ 4 w 29"/>
                  <a:gd name="T11" fmla="*/ 5 h 29"/>
                  <a:gd name="T12" fmla="*/ 4 w 29"/>
                  <a:gd name="T13" fmla="*/ 5 h 29"/>
                  <a:gd name="T14" fmla="*/ 3 w 29"/>
                  <a:gd name="T15" fmla="*/ 7 h 29"/>
                  <a:gd name="T16" fmla="*/ 4 w 29"/>
                  <a:gd name="T17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9">
                    <a:moveTo>
                      <a:pt x="4" y="23"/>
                    </a:moveTo>
                    <a:cubicBezTo>
                      <a:pt x="4" y="23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1" y="29"/>
                      <a:pt x="19" y="29"/>
                      <a:pt x="24" y="23"/>
                    </a:cubicBezTo>
                    <a:cubicBezTo>
                      <a:pt x="29" y="18"/>
                      <a:pt x="29" y="10"/>
                      <a:pt x="23" y="5"/>
                    </a:cubicBezTo>
                    <a:cubicBezTo>
                      <a:pt x="18" y="0"/>
                      <a:pt x="9" y="0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3" y="7"/>
                    </a:cubicBezTo>
                    <a:cubicBezTo>
                      <a:pt x="0" y="12"/>
                      <a:pt x="0" y="19"/>
                      <a:pt x="4" y="2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7041"/>
              <p:cNvSpPr>
                <a:spLocks/>
              </p:cNvSpPr>
              <p:nvPr/>
            </p:nvSpPr>
            <p:spPr bwMode="auto">
              <a:xfrm>
                <a:off x="6283" y="4097"/>
                <a:ext cx="34" cy="33"/>
              </a:xfrm>
              <a:custGeom>
                <a:avLst/>
                <a:gdLst>
                  <a:gd name="T0" fmla="*/ 14 w 29"/>
                  <a:gd name="T1" fmla="*/ 0 h 28"/>
                  <a:gd name="T2" fmla="*/ 5 w 29"/>
                  <a:gd name="T3" fmla="*/ 4 h 28"/>
                  <a:gd name="T4" fmla="*/ 5 w 29"/>
                  <a:gd name="T5" fmla="*/ 23 h 28"/>
                  <a:gd name="T6" fmla="*/ 24 w 29"/>
                  <a:gd name="T7" fmla="*/ 22 h 28"/>
                  <a:gd name="T8" fmla="*/ 24 w 29"/>
                  <a:gd name="T9" fmla="*/ 3 h 28"/>
                  <a:gd name="T10" fmla="*/ 16 w 29"/>
                  <a:gd name="T11" fmla="*/ 0 h 28"/>
                  <a:gd name="T12" fmla="*/ 14 w 29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8">
                    <a:moveTo>
                      <a:pt x="14" y="0"/>
                    </a:moveTo>
                    <a:cubicBezTo>
                      <a:pt x="11" y="0"/>
                      <a:pt x="7" y="1"/>
                      <a:pt x="5" y="4"/>
                    </a:cubicBezTo>
                    <a:cubicBezTo>
                      <a:pt x="0" y="9"/>
                      <a:pt x="0" y="18"/>
                      <a:pt x="5" y="23"/>
                    </a:cubicBezTo>
                    <a:cubicBezTo>
                      <a:pt x="11" y="28"/>
                      <a:pt x="19" y="27"/>
                      <a:pt x="24" y="22"/>
                    </a:cubicBezTo>
                    <a:cubicBezTo>
                      <a:pt x="29" y="17"/>
                      <a:pt x="29" y="8"/>
                      <a:pt x="24" y="3"/>
                    </a:cubicBezTo>
                    <a:cubicBezTo>
                      <a:pt x="21" y="1"/>
                      <a:pt x="19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7042"/>
              <p:cNvSpPr>
                <a:spLocks/>
              </p:cNvSpPr>
              <p:nvPr/>
            </p:nvSpPr>
            <p:spPr bwMode="auto">
              <a:xfrm>
                <a:off x="6082" y="4265"/>
                <a:ext cx="576" cy="44"/>
              </a:xfrm>
              <a:custGeom>
                <a:avLst/>
                <a:gdLst>
                  <a:gd name="T0" fmla="*/ 490 w 490"/>
                  <a:gd name="T1" fmla="*/ 1 h 37"/>
                  <a:gd name="T2" fmla="*/ 490 w 490"/>
                  <a:gd name="T3" fmla="*/ 0 h 37"/>
                  <a:gd name="T4" fmla="*/ 0 w 490"/>
                  <a:gd name="T5" fmla="*/ 36 h 37"/>
                  <a:gd name="T6" fmla="*/ 0 w 490"/>
                  <a:gd name="T7" fmla="*/ 37 h 37"/>
                  <a:gd name="T8" fmla="*/ 490 w 490"/>
                  <a:gd name="T9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" h="37">
                    <a:moveTo>
                      <a:pt x="490" y="1"/>
                    </a:moveTo>
                    <a:cubicBezTo>
                      <a:pt x="490" y="1"/>
                      <a:pt x="490" y="1"/>
                      <a:pt x="490" y="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7"/>
                    </a:cubicBezTo>
                    <a:lnTo>
                      <a:pt x="490" y="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7043"/>
              <p:cNvSpPr>
                <a:spLocks/>
              </p:cNvSpPr>
              <p:nvPr/>
            </p:nvSpPr>
            <p:spPr bwMode="auto">
              <a:xfrm>
                <a:off x="6334" y="4279"/>
                <a:ext cx="333" cy="463"/>
              </a:xfrm>
              <a:custGeom>
                <a:avLst/>
                <a:gdLst>
                  <a:gd name="T0" fmla="*/ 0 w 283"/>
                  <a:gd name="T1" fmla="*/ 392 h 393"/>
                  <a:gd name="T2" fmla="*/ 1 w 283"/>
                  <a:gd name="T3" fmla="*/ 392 h 393"/>
                  <a:gd name="T4" fmla="*/ 1 w 283"/>
                  <a:gd name="T5" fmla="*/ 393 h 393"/>
                  <a:gd name="T6" fmla="*/ 283 w 283"/>
                  <a:gd name="T7" fmla="*/ 1 h 393"/>
                  <a:gd name="T8" fmla="*/ 282 w 283"/>
                  <a:gd name="T9" fmla="*/ 0 h 393"/>
                  <a:gd name="T10" fmla="*/ 0 w 283"/>
                  <a:gd name="T11" fmla="*/ 392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3" h="393">
                    <a:moveTo>
                      <a:pt x="0" y="392"/>
                    </a:moveTo>
                    <a:cubicBezTo>
                      <a:pt x="0" y="392"/>
                      <a:pt x="1" y="392"/>
                      <a:pt x="1" y="392"/>
                    </a:cubicBezTo>
                    <a:cubicBezTo>
                      <a:pt x="1" y="393"/>
                      <a:pt x="1" y="393"/>
                      <a:pt x="1" y="393"/>
                    </a:cubicBezTo>
                    <a:cubicBezTo>
                      <a:pt x="283" y="1"/>
                      <a:pt x="283" y="1"/>
                      <a:pt x="283" y="1"/>
                    </a:cubicBezTo>
                    <a:cubicBezTo>
                      <a:pt x="283" y="1"/>
                      <a:pt x="283" y="0"/>
                      <a:pt x="282" y="0"/>
                    </a:cubicBezTo>
                    <a:lnTo>
                      <a:pt x="0" y="392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7044"/>
              <p:cNvSpPr>
                <a:spLocks/>
              </p:cNvSpPr>
              <p:nvPr/>
            </p:nvSpPr>
            <p:spPr bwMode="auto">
              <a:xfrm>
                <a:off x="6073" y="4323"/>
                <a:ext cx="247" cy="418"/>
              </a:xfrm>
              <a:custGeom>
                <a:avLst/>
                <a:gdLst>
                  <a:gd name="T0" fmla="*/ 1 w 210"/>
                  <a:gd name="T1" fmla="*/ 0 h 355"/>
                  <a:gd name="T2" fmla="*/ 0 w 210"/>
                  <a:gd name="T3" fmla="*/ 1 h 355"/>
                  <a:gd name="T4" fmla="*/ 209 w 210"/>
                  <a:gd name="T5" fmla="*/ 355 h 355"/>
                  <a:gd name="T6" fmla="*/ 210 w 210"/>
                  <a:gd name="T7" fmla="*/ 354 h 355"/>
                  <a:gd name="T8" fmla="*/ 1 w 210"/>
                  <a:gd name="T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55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209" y="355"/>
                      <a:pt x="209" y="355"/>
                      <a:pt x="209" y="355"/>
                    </a:cubicBezTo>
                    <a:cubicBezTo>
                      <a:pt x="209" y="355"/>
                      <a:pt x="210" y="354"/>
                      <a:pt x="210" y="35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7045"/>
              <p:cNvSpPr>
                <a:spLocks/>
              </p:cNvSpPr>
              <p:nvPr/>
            </p:nvSpPr>
            <p:spPr bwMode="auto">
              <a:xfrm>
                <a:off x="6049" y="3676"/>
                <a:ext cx="16" cy="621"/>
              </a:xfrm>
              <a:custGeom>
                <a:avLst/>
                <a:gdLst>
                  <a:gd name="T0" fmla="*/ 1 w 14"/>
                  <a:gd name="T1" fmla="*/ 0 h 528"/>
                  <a:gd name="T2" fmla="*/ 0 w 14"/>
                  <a:gd name="T3" fmla="*/ 1 h 528"/>
                  <a:gd name="T4" fmla="*/ 12 w 14"/>
                  <a:gd name="T5" fmla="*/ 528 h 528"/>
                  <a:gd name="T6" fmla="*/ 14 w 14"/>
                  <a:gd name="T7" fmla="*/ 528 h 528"/>
                  <a:gd name="T8" fmla="*/ 1 w 14"/>
                  <a:gd name="T9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528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2" y="528"/>
                      <a:pt x="12" y="528"/>
                      <a:pt x="12" y="528"/>
                    </a:cubicBezTo>
                    <a:cubicBezTo>
                      <a:pt x="13" y="528"/>
                      <a:pt x="13" y="528"/>
                      <a:pt x="14" y="528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7046"/>
              <p:cNvSpPr>
                <a:spLocks/>
              </p:cNvSpPr>
              <p:nvPr/>
            </p:nvSpPr>
            <p:spPr bwMode="auto">
              <a:xfrm>
                <a:off x="5857" y="3678"/>
                <a:ext cx="185" cy="441"/>
              </a:xfrm>
              <a:custGeom>
                <a:avLst/>
                <a:gdLst>
                  <a:gd name="T0" fmla="*/ 0 w 157"/>
                  <a:gd name="T1" fmla="*/ 375 h 375"/>
                  <a:gd name="T2" fmla="*/ 1 w 157"/>
                  <a:gd name="T3" fmla="*/ 375 h 375"/>
                  <a:gd name="T4" fmla="*/ 157 w 157"/>
                  <a:gd name="T5" fmla="*/ 0 h 375"/>
                  <a:gd name="T6" fmla="*/ 156 w 157"/>
                  <a:gd name="T7" fmla="*/ 0 h 375"/>
                  <a:gd name="T8" fmla="*/ 0 w 157"/>
                  <a:gd name="T9" fmla="*/ 37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" h="375">
                    <a:moveTo>
                      <a:pt x="0" y="375"/>
                    </a:moveTo>
                    <a:cubicBezTo>
                      <a:pt x="0" y="375"/>
                      <a:pt x="1" y="375"/>
                      <a:pt x="1" y="375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57" y="0"/>
                      <a:pt x="157" y="0"/>
                      <a:pt x="156" y="0"/>
                    </a:cubicBezTo>
                    <a:lnTo>
                      <a:pt x="0" y="375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7047"/>
              <p:cNvSpPr>
                <a:spLocks/>
              </p:cNvSpPr>
              <p:nvPr/>
            </p:nvSpPr>
            <p:spPr bwMode="auto">
              <a:xfrm>
                <a:off x="5458" y="3985"/>
                <a:ext cx="384" cy="142"/>
              </a:xfrm>
              <a:custGeom>
                <a:avLst/>
                <a:gdLst>
                  <a:gd name="T0" fmla="*/ 0 w 326"/>
                  <a:gd name="T1" fmla="*/ 0 h 120"/>
                  <a:gd name="T2" fmla="*/ 0 w 326"/>
                  <a:gd name="T3" fmla="*/ 1 h 120"/>
                  <a:gd name="T4" fmla="*/ 325 w 326"/>
                  <a:gd name="T5" fmla="*/ 120 h 120"/>
                  <a:gd name="T6" fmla="*/ 326 w 326"/>
                  <a:gd name="T7" fmla="*/ 118 h 120"/>
                  <a:gd name="T8" fmla="*/ 0 w 326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6" h="120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325" y="120"/>
                      <a:pt x="325" y="120"/>
                      <a:pt x="325" y="120"/>
                    </a:cubicBezTo>
                    <a:cubicBezTo>
                      <a:pt x="325" y="119"/>
                      <a:pt x="326" y="119"/>
                      <a:pt x="326" y="118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7048"/>
              <p:cNvSpPr>
                <a:spLocks/>
              </p:cNvSpPr>
              <p:nvPr/>
            </p:nvSpPr>
            <p:spPr bwMode="auto">
              <a:xfrm>
                <a:off x="6685" y="4271"/>
                <a:ext cx="387" cy="341"/>
              </a:xfrm>
              <a:custGeom>
                <a:avLst/>
                <a:gdLst>
                  <a:gd name="T0" fmla="*/ 0 w 329"/>
                  <a:gd name="T1" fmla="*/ 0 h 290"/>
                  <a:gd name="T2" fmla="*/ 0 w 329"/>
                  <a:gd name="T3" fmla="*/ 2 h 290"/>
                  <a:gd name="T4" fmla="*/ 328 w 329"/>
                  <a:gd name="T5" fmla="*/ 290 h 290"/>
                  <a:gd name="T6" fmla="*/ 329 w 329"/>
                  <a:gd name="T7" fmla="*/ 290 h 290"/>
                  <a:gd name="T8" fmla="*/ 0 w 329"/>
                  <a:gd name="T9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9" h="290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328" y="290"/>
                      <a:pt x="328" y="290"/>
                      <a:pt x="328" y="290"/>
                    </a:cubicBezTo>
                    <a:cubicBezTo>
                      <a:pt x="328" y="290"/>
                      <a:pt x="328" y="290"/>
                      <a:pt x="329" y="29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7049"/>
              <p:cNvSpPr>
                <a:spLocks/>
              </p:cNvSpPr>
              <p:nvPr/>
            </p:nvSpPr>
            <p:spPr bwMode="auto">
              <a:xfrm>
                <a:off x="7085" y="4415"/>
                <a:ext cx="157" cy="197"/>
              </a:xfrm>
              <a:custGeom>
                <a:avLst/>
                <a:gdLst>
                  <a:gd name="T0" fmla="*/ 132 w 133"/>
                  <a:gd name="T1" fmla="*/ 0 h 168"/>
                  <a:gd name="T2" fmla="*/ 0 w 133"/>
                  <a:gd name="T3" fmla="*/ 167 h 168"/>
                  <a:gd name="T4" fmla="*/ 1 w 133"/>
                  <a:gd name="T5" fmla="*/ 168 h 168"/>
                  <a:gd name="T6" fmla="*/ 133 w 133"/>
                  <a:gd name="T7" fmla="*/ 2 h 168"/>
                  <a:gd name="T8" fmla="*/ 132 w 133"/>
                  <a:gd name="T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68">
                    <a:moveTo>
                      <a:pt x="132" y="0"/>
                    </a:moveTo>
                    <a:cubicBezTo>
                      <a:pt x="0" y="167"/>
                      <a:pt x="0" y="167"/>
                      <a:pt x="0" y="167"/>
                    </a:cubicBezTo>
                    <a:cubicBezTo>
                      <a:pt x="0" y="167"/>
                      <a:pt x="1" y="167"/>
                      <a:pt x="1" y="168"/>
                    </a:cubicBezTo>
                    <a:cubicBezTo>
                      <a:pt x="133" y="2"/>
                      <a:pt x="133" y="2"/>
                      <a:pt x="133" y="2"/>
                    </a:cubicBezTo>
                    <a:cubicBezTo>
                      <a:pt x="133" y="1"/>
                      <a:pt x="132" y="1"/>
                      <a:pt x="132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7050"/>
              <p:cNvSpPr>
                <a:spLocks/>
              </p:cNvSpPr>
              <p:nvPr/>
            </p:nvSpPr>
            <p:spPr bwMode="auto">
              <a:xfrm>
                <a:off x="6197" y="4763"/>
                <a:ext cx="120" cy="138"/>
              </a:xfrm>
              <a:custGeom>
                <a:avLst/>
                <a:gdLst>
                  <a:gd name="T0" fmla="*/ 101 w 102"/>
                  <a:gd name="T1" fmla="*/ 0 h 117"/>
                  <a:gd name="T2" fmla="*/ 0 w 102"/>
                  <a:gd name="T3" fmla="*/ 116 h 117"/>
                  <a:gd name="T4" fmla="*/ 1 w 102"/>
                  <a:gd name="T5" fmla="*/ 117 h 117"/>
                  <a:gd name="T6" fmla="*/ 102 w 102"/>
                  <a:gd name="T7" fmla="*/ 0 h 117"/>
                  <a:gd name="T8" fmla="*/ 102 w 102"/>
                  <a:gd name="T9" fmla="*/ 0 h 117"/>
                  <a:gd name="T10" fmla="*/ 101 w 102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17">
                    <a:moveTo>
                      <a:pt x="101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16"/>
                      <a:pt x="1" y="117"/>
                      <a:pt x="1" y="117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1" y="0"/>
                      <a:pt x="101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7051"/>
              <p:cNvSpPr>
                <a:spLocks/>
              </p:cNvSpPr>
              <p:nvPr/>
            </p:nvSpPr>
            <p:spPr bwMode="auto">
              <a:xfrm>
                <a:off x="5429" y="3967"/>
                <a:ext cx="31" cy="31"/>
              </a:xfrm>
              <a:custGeom>
                <a:avLst/>
                <a:gdLst>
                  <a:gd name="T0" fmla="*/ 21 w 26"/>
                  <a:gd name="T1" fmla="*/ 4 h 27"/>
                  <a:gd name="T2" fmla="*/ 4 w 26"/>
                  <a:gd name="T3" fmla="*/ 6 h 27"/>
                  <a:gd name="T4" fmla="*/ 6 w 26"/>
                  <a:gd name="T5" fmla="*/ 23 h 27"/>
                  <a:gd name="T6" fmla="*/ 23 w 26"/>
                  <a:gd name="T7" fmla="*/ 21 h 27"/>
                  <a:gd name="T8" fmla="*/ 25 w 26"/>
                  <a:gd name="T9" fmla="*/ 17 h 27"/>
                  <a:gd name="T10" fmla="*/ 25 w 26"/>
                  <a:gd name="T11" fmla="*/ 16 h 27"/>
                  <a:gd name="T12" fmla="*/ 21 w 26"/>
                  <a:gd name="T1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7">
                    <a:moveTo>
                      <a:pt x="21" y="4"/>
                    </a:moveTo>
                    <a:cubicBezTo>
                      <a:pt x="16" y="0"/>
                      <a:pt x="8" y="1"/>
                      <a:pt x="4" y="6"/>
                    </a:cubicBezTo>
                    <a:cubicBezTo>
                      <a:pt x="0" y="11"/>
                      <a:pt x="1" y="19"/>
                      <a:pt x="6" y="23"/>
                    </a:cubicBezTo>
                    <a:cubicBezTo>
                      <a:pt x="11" y="27"/>
                      <a:pt x="19" y="26"/>
                      <a:pt x="23" y="21"/>
                    </a:cubicBezTo>
                    <a:cubicBezTo>
                      <a:pt x="24" y="20"/>
                      <a:pt x="25" y="18"/>
                      <a:pt x="25" y="17"/>
                    </a:cubicBezTo>
                    <a:cubicBezTo>
                      <a:pt x="25" y="17"/>
                      <a:pt x="25" y="16"/>
                      <a:pt x="25" y="16"/>
                    </a:cubicBezTo>
                    <a:cubicBezTo>
                      <a:pt x="26" y="12"/>
                      <a:pt x="25" y="7"/>
                      <a:pt x="21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7052"/>
              <p:cNvSpPr>
                <a:spLocks/>
              </p:cNvSpPr>
              <p:nvPr/>
            </p:nvSpPr>
            <p:spPr bwMode="auto">
              <a:xfrm>
                <a:off x="5838" y="4117"/>
                <a:ext cx="31" cy="32"/>
              </a:xfrm>
              <a:custGeom>
                <a:avLst/>
                <a:gdLst>
                  <a:gd name="T0" fmla="*/ 3 w 26"/>
                  <a:gd name="T1" fmla="*/ 6 h 27"/>
                  <a:gd name="T2" fmla="*/ 3 w 26"/>
                  <a:gd name="T3" fmla="*/ 6 h 27"/>
                  <a:gd name="T4" fmla="*/ 2 w 26"/>
                  <a:gd name="T5" fmla="*/ 8 h 27"/>
                  <a:gd name="T6" fmla="*/ 5 w 26"/>
                  <a:gd name="T7" fmla="*/ 23 h 27"/>
                  <a:gd name="T8" fmla="*/ 22 w 26"/>
                  <a:gd name="T9" fmla="*/ 21 h 27"/>
                  <a:gd name="T10" fmla="*/ 20 w 26"/>
                  <a:gd name="T11" fmla="*/ 4 h 27"/>
                  <a:gd name="T12" fmla="*/ 17 w 26"/>
                  <a:gd name="T13" fmla="*/ 2 h 27"/>
                  <a:gd name="T14" fmla="*/ 16 w 26"/>
                  <a:gd name="T15" fmla="*/ 2 h 27"/>
                  <a:gd name="T16" fmla="*/ 3 w 26"/>
                  <a:gd name="T17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27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7"/>
                      <a:pt x="2" y="7"/>
                      <a:pt x="2" y="8"/>
                    </a:cubicBezTo>
                    <a:cubicBezTo>
                      <a:pt x="0" y="13"/>
                      <a:pt x="1" y="19"/>
                      <a:pt x="5" y="23"/>
                    </a:cubicBezTo>
                    <a:cubicBezTo>
                      <a:pt x="11" y="27"/>
                      <a:pt x="18" y="26"/>
                      <a:pt x="22" y="21"/>
                    </a:cubicBezTo>
                    <a:cubicBezTo>
                      <a:pt x="26" y="16"/>
                      <a:pt x="25" y="8"/>
                      <a:pt x="20" y="4"/>
                    </a:cubicBezTo>
                    <a:cubicBezTo>
                      <a:pt x="19" y="3"/>
                      <a:pt x="18" y="3"/>
                      <a:pt x="17" y="2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1" y="0"/>
                      <a:pt x="6" y="2"/>
                      <a:pt x="3" y="6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7053"/>
              <p:cNvSpPr>
                <a:spLocks/>
              </p:cNvSpPr>
              <p:nvPr/>
            </p:nvSpPr>
            <p:spPr bwMode="auto">
              <a:xfrm>
                <a:off x="6027" y="3649"/>
                <a:ext cx="31" cy="29"/>
              </a:xfrm>
              <a:custGeom>
                <a:avLst/>
                <a:gdLst>
                  <a:gd name="T0" fmla="*/ 23 w 27"/>
                  <a:gd name="T1" fmla="*/ 21 h 25"/>
                  <a:gd name="T2" fmla="*/ 21 w 27"/>
                  <a:gd name="T3" fmla="*/ 4 h 25"/>
                  <a:gd name="T4" fmla="*/ 5 w 27"/>
                  <a:gd name="T5" fmla="*/ 6 h 25"/>
                  <a:gd name="T6" fmla="*/ 6 w 27"/>
                  <a:gd name="T7" fmla="*/ 23 h 25"/>
                  <a:gd name="T8" fmla="*/ 12 w 27"/>
                  <a:gd name="T9" fmla="*/ 25 h 25"/>
                  <a:gd name="T10" fmla="*/ 13 w 27"/>
                  <a:gd name="T11" fmla="*/ 25 h 25"/>
                  <a:gd name="T12" fmla="*/ 19 w 27"/>
                  <a:gd name="T13" fmla="*/ 24 h 25"/>
                  <a:gd name="T14" fmla="*/ 20 w 27"/>
                  <a:gd name="T15" fmla="*/ 23 h 25"/>
                  <a:gd name="T16" fmla="*/ 23 w 27"/>
                  <a:gd name="T17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3" y="21"/>
                    </a:moveTo>
                    <a:cubicBezTo>
                      <a:pt x="27" y="15"/>
                      <a:pt x="27" y="8"/>
                      <a:pt x="21" y="4"/>
                    </a:cubicBezTo>
                    <a:cubicBezTo>
                      <a:pt x="16" y="0"/>
                      <a:pt x="9" y="0"/>
                      <a:pt x="5" y="6"/>
                    </a:cubicBezTo>
                    <a:cubicBezTo>
                      <a:pt x="0" y="11"/>
                      <a:pt x="1" y="18"/>
                      <a:pt x="6" y="23"/>
                    </a:cubicBezTo>
                    <a:cubicBezTo>
                      <a:pt x="8" y="24"/>
                      <a:pt x="10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5" y="25"/>
                      <a:pt x="17" y="25"/>
                      <a:pt x="19" y="24"/>
                    </a:cubicBezTo>
                    <a:cubicBezTo>
                      <a:pt x="19" y="24"/>
                      <a:pt x="20" y="24"/>
                      <a:pt x="20" y="23"/>
                    </a:cubicBezTo>
                    <a:cubicBezTo>
                      <a:pt x="21" y="23"/>
                      <a:pt x="22" y="22"/>
                      <a:pt x="23" y="21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7054"/>
              <p:cNvSpPr>
                <a:spLocks/>
              </p:cNvSpPr>
              <p:nvPr/>
            </p:nvSpPr>
            <p:spPr bwMode="auto">
              <a:xfrm>
                <a:off x="6053" y="4296"/>
                <a:ext cx="29" cy="29"/>
              </a:xfrm>
              <a:custGeom>
                <a:avLst/>
                <a:gdLst>
                  <a:gd name="T0" fmla="*/ 23 w 25"/>
                  <a:gd name="T1" fmla="*/ 20 h 25"/>
                  <a:gd name="T2" fmla="*/ 25 w 25"/>
                  <a:gd name="T3" fmla="*/ 11 h 25"/>
                  <a:gd name="T4" fmla="*/ 25 w 25"/>
                  <a:gd name="T5" fmla="*/ 10 h 25"/>
                  <a:gd name="T6" fmla="*/ 21 w 25"/>
                  <a:gd name="T7" fmla="*/ 3 h 25"/>
                  <a:gd name="T8" fmla="*/ 11 w 25"/>
                  <a:gd name="T9" fmla="*/ 1 h 25"/>
                  <a:gd name="T10" fmla="*/ 9 w 25"/>
                  <a:gd name="T11" fmla="*/ 1 h 25"/>
                  <a:gd name="T12" fmla="*/ 4 w 25"/>
                  <a:gd name="T13" fmla="*/ 5 h 25"/>
                  <a:gd name="T14" fmla="*/ 6 w 25"/>
                  <a:gd name="T15" fmla="*/ 22 h 25"/>
                  <a:gd name="T16" fmla="*/ 17 w 25"/>
                  <a:gd name="T17" fmla="*/ 24 h 25"/>
                  <a:gd name="T18" fmla="*/ 18 w 25"/>
                  <a:gd name="T19" fmla="*/ 23 h 25"/>
                  <a:gd name="T20" fmla="*/ 23 w 25"/>
                  <a:gd name="T21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5">
                    <a:moveTo>
                      <a:pt x="23" y="20"/>
                    </a:moveTo>
                    <a:cubicBezTo>
                      <a:pt x="25" y="17"/>
                      <a:pt x="25" y="14"/>
                      <a:pt x="25" y="11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4" y="7"/>
                      <a:pt x="23" y="5"/>
                      <a:pt x="21" y="3"/>
                    </a:cubicBezTo>
                    <a:cubicBezTo>
                      <a:pt x="18" y="1"/>
                      <a:pt x="14" y="0"/>
                      <a:pt x="11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7" y="2"/>
                      <a:pt x="5" y="3"/>
                      <a:pt x="4" y="5"/>
                    </a:cubicBezTo>
                    <a:cubicBezTo>
                      <a:pt x="0" y="10"/>
                      <a:pt x="0" y="18"/>
                      <a:pt x="6" y="22"/>
                    </a:cubicBezTo>
                    <a:cubicBezTo>
                      <a:pt x="9" y="24"/>
                      <a:pt x="13" y="25"/>
                      <a:pt x="17" y="24"/>
                    </a:cubicBezTo>
                    <a:cubicBezTo>
                      <a:pt x="17" y="24"/>
                      <a:pt x="18" y="23"/>
                      <a:pt x="18" y="23"/>
                    </a:cubicBezTo>
                    <a:cubicBezTo>
                      <a:pt x="20" y="22"/>
                      <a:pt x="21" y="21"/>
                      <a:pt x="23" y="2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7055"/>
              <p:cNvSpPr>
                <a:spLocks/>
              </p:cNvSpPr>
              <p:nvPr/>
            </p:nvSpPr>
            <p:spPr bwMode="auto">
              <a:xfrm>
                <a:off x="6310" y="4737"/>
                <a:ext cx="32" cy="31"/>
              </a:xfrm>
              <a:custGeom>
                <a:avLst/>
                <a:gdLst>
                  <a:gd name="T0" fmla="*/ 20 w 27"/>
                  <a:gd name="T1" fmla="*/ 3 h 26"/>
                  <a:gd name="T2" fmla="*/ 8 w 27"/>
                  <a:gd name="T3" fmla="*/ 2 h 26"/>
                  <a:gd name="T4" fmla="*/ 7 w 27"/>
                  <a:gd name="T5" fmla="*/ 3 h 26"/>
                  <a:gd name="T6" fmla="*/ 4 w 27"/>
                  <a:gd name="T7" fmla="*/ 5 h 26"/>
                  <a:gd name="T8" fmla="*/ 5 w 27"/>
                  <a:gd name="T9" fmla="*/ 22 h 26"/>
                  <a:gd name="T10" fmla="*/ 6 w 27"/>
                  <a:gd name="T11" fmla="*/ 22 h 26"/>
                  <a:gd name="T12" fmla="*/ 6 w 27"/>
                  <a:gd name="T13" fmla="*/ 22 h 26"/>
                  <a:gd name="T14" fmla="*/ 23 w 27"/>
                  <a:gd name="T15" fmla="*/ 20 h 26"/>
                  <a:gd name="T16" fmla="*/ 21 w 27"/>
                  <a:gd name="T17" fmla="*/ 4 h 26"/>
                  <a:gd name="T18" fmla="*/ 21 w 27"/>
                  <a:gd name="T19" fmla="*/ 3 h 26"/>
                  <a:gd name="T20" fmla="*/ 20 w 27"/>
                  <a:gd name="T21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6">
                    <a:moveTo>
                      <a:pt x="20" y="3"/>
                    </a:moveTo>
                    <a:cubicBezTo>
                      <a:pt x="16" y="0"/>
                      <a:pt x="12" y="0"/>
                      <a:pt x="8" y="2"/>
                    </a:cubicBezTo>
                    <a:cubicBezTo>
                      <a:pt x="8" y="2"/>
                      <a:pt x="7" y="3"/>
                      <a:pt x="7" y="3"/>
                    </a:cubicBezTo>
                    <a:cubicBezTo>
                      <a:pt x="6" y="4"/>
                      <a:pt x="5" y="4"/>
                      <a:pt x="4" y="5"/>
                    </a:cubicBezTo>
                    <a:cubicBezTo>
                      <a:pt x="0" y="10"/>
                      <a:pt x="1" y="17"/>
                      <a:pt x="5" y="22"/>
                    </a:cubicBezTo>
                    <a:cubicBezTo>
                      <a:pt x="5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11" y="26"/>
                      <a:pt x="19" y="26"/>
                      <a:pt x="23" y="20"/>
                    </a:cubicBezTo>
                    <a:cubicBezTo>
                      <a:pt x="27" y="15"/>
                      <a:pt x="26" y="8"/>
                      <a:pt x="21" y="4"/>
                    </a:cubicBezTo>
                    <a:cubicBezTo>
                      <a:pt x="21" y="4"/>
                      <a:pt x="21" y="4"/>
                      <a:pt x="21" y="3"/>
                    </a:cubicBezTo>
                    <a:cubicBezTo>
                      <a:pt x="21" y="3"/>
                      <a:pt x="20" y="3"/>
                      <a:pt x="20" y="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7056"/>
              <p:cNvSpPr>
                <a:spLocks/>
              </p:cNvSpPr>
              <p:nvPr/>
            </p:nvSpPr>
            <p:spPr bwMode="auto">
              <a:xfrm>
                <a:off x="6171" y="4892"/>
                <a:ext cx="31" cy="33"/>
              </a:xfrm>
              <a:custGeom>
                <a:avLst/>
                <a:gdLst>
                  <a:gd name="T0" fmla="*/ 21 w 26"/>
                  <a:gd name="T1" fmla="*/ 5 h 28"/>
                  <a:gd name="T2" fmla="*/ 4 w 26"/>
                  <a:gd name="T3" fmla="*/ 6 h 28"/>
                  <a:gd name="T4" fmla="*/ 6 w 26"/>
                  <a:gd name="T5" fmla="*/ 23 h 28"/>
                  <a:gd name="T6" fmla="*/ 23 w 26"/>
                  <a:gd name="T7" fmla="*/ 21 h 28"/>
                  <a:gd name="T8" fmla="*/ 23 w 26"/>
                  <a:gd name="T9" fmla="*/ 7 h 28"/>
                  <a:gd name="T10" fmla="*/ 22 w 26"/>
                  <a:gd name="T11" fmla="*/ 6 h 28"/>
                  <a:gd name="T12" fmla="*/ 21 w 26"/>
                  <a:gd name="T13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8">
                    <a:moveTo>
                      <a:pt x="21" y="5"/>
                    </a:moveTo>
                    <a:cubicBezTo>
                      <a:pt x="15" y="0"/>
                      <a:pt x="8" y="1"/>
                      <a:pt x="4" y="6"/>
                    </a:cubicBezTo>
                    <a:cubicBezTo>
                      <a:pt x="0" y="12"/>
                      <a:pt x="0" y="19"/>
                      <a:pt x="6" y="23"/>
                    </a:cubicBezTo>
                    <a:cubicBezTo>
                      <a:pt x="11" y="28"/>
                      <a:pt x="18" y="27"/>
                      <a:pt x="23" y="21"/>
                    </a:cubicBezTo>
                    <a:cubicBezTo>
                      <a:pt x="26" y="17"/>
                      <a:pt x="26" y="11"/>
                      <a:pt x="23" y="7"/>
                    </a:cubicBezTo>
                    <a:cubicBezTo>
                      <a:pt x="23" y="7"/>
                      <a:pt x="22" y="6"/>
                      <a:pt x="22" y="6"/>
                    </a:cubicBezTo>
                    <a:cubicBezTo>
                      <a:pt x="22" y="5"/>
                      <a:pt x="21" y="5"/>
                      <a:pt x="21" y="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7057"/>
              <p:cNvSpPr>
                <a:spLocks/>
              </p:cNvSpPr>
              <p:nvPr/>
            </p:nvSpPr>
            <p:spPr bwMode="auto">
              <a:xfrm>
                <a:off x="6658" y="4251"/>
                <a:ext cx="30" cy="32"/>
              </a:xfrm>
              <a:custGeom>
                <a:avLst/>
                <a:gdLst>
                  <a:gd name="T0" fmla="*/ 19 w 25"/>
                  <a:gd name="T1" fmla="*/ 4 h 27"/>
                  <a:gd name="T2" fmla="*/ 2 w 25"/>
                  <a:gd name="T3" fmla="*/ 6 h 27"/>
                  <a:gd name="T4" fmla="*/ 0 w 25"/>
                  <a:gd name="T5" fmla="*/ 12 h 27"/>
                  <a:gd name="T6" fmla="*/ 0 w 25"/>
                  <a:gd name="T7" fmla="*/ 13 h 27"/>
                  <a:gd name="T8" fmla="*/ 4 w 25"/>
                  <a:gd name="T9" fmla="*/ 23 h 27"/>
                  <a:gd name="T10" fmla="*/ 6 w 25"/>
                  <a:gd name="T11" fmla="*/ 24 h 27"/>
                  <a:gd name="T12" fmla="*/ 7 w 25"/>
                  <a:gd name="T13" fmla="*/ 25 h 27"/>
                  <a:gd name="T14" fmla="*/ 21 w 25"/>
                  <a:gd name="T15" fmla="*/ 21 h 27"/>
                  <a:gd name="T16" fmla="*/ 23 w 25"/>
                  <a:gd name="T17" fmla="*/ 19 h 27"/>
                  <a:gd name="T18" fmla="*/ 23 w 25"/>
                  <a:gd name="T19" fmla="*/ 17 h 27"/>
                  <a:gd name="T20" fmla="*/ 19 w 25"/>
                  <a:gd name="T21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7">
                    <a:moveTo>
                      <a:pt x="19" y="4"/>
                    </a:moveTo>
                    <a:cubicBezTo>
                      <a:pt x="14" y="0"/>
                      <a:pt x="7" y="1"/>
                      <a:pt x="2" y="6"/>
                    </a:cubicBezTo>
                    <a:cubicBezTo>
                      <a:pt x="1" y="8"/>
                      <a:pt x="0" y="10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7"/>
                      <a:pt x="1" y="21"/>
                      <a:pt x="4" y="23"/>
                    </a:cubicBezTo>
                    <a:cubicBezTo>
                      <a:pt x="5" y="24"/>
                      <a:pt x="6" y="24"/>
                      <a:pt x="6" y="24"/>
                    </a:cubicBezTo>
                    <a:cubicBezTo>
                      <a:pt x="7" y="24"/>
                      <a:pt x="7" y="25"/>
                      <a:pt x="7" y="25"/>
                    </a:cubicBezTo>
                    <a:cubicBezTo>
                      <a:pt x="12" y="27"/>
                      <a:pt x="18" y="25"/>
                      <a:pt x="21" y="21"/>
                    </a:cubicBezTo>
                    <a:cubicBezTo>
                      <a:pt x="22" y="20"/>
                      <a:pt x="22" y="19"/>
                      <a:pt x="23" y="19"/>
                    </a:cubicBezTo>
                    <a:cubicBezTo>
                      <a:pt x="23" y="18"/>
                      <a:pt x="23" y="18"/>
                      <a:pt x="23" y="17"/>
                    </a:cubicBezTo>
                    <a:cubicBezTo>
                      <a:pt x="25" y="13"/>
                      <a:pt x="23" y="7"/>
                      <a:pt x="19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7058"/>
              <p:cNvSpPr>
                <a:spLocks/>
              </p:cNvSpPr>
              <p:nvPr/>
            </p:nvSpPr>
            <p:spPr bwMode="auto">
              <a:xfrm>
                <a:off x="7063" y="4609"/>
                <a:ext cx="32" cy="30"/>
              </a:xfrm>
              <a:custGeom>
                <a:avLst/>
                <a:gdLst>
                  <a:gd name="T0" fmla="*/ 8 w 27"/>
                  <a:gd name="T1" fmla="*/ 3 h 26"/>
                  <a:gd name="T2" fmla="*/ 7 w 27"/>
                  <a:gd name="T3" fmla="*/ 3 h 26"/>
                  <a:gd name="T4" fmla="*/ 4 w 27"/>
                  <a:gd name="T5" fmla="*/ 5 h 26"/>
                  <a:gd name="T6" fmla="*/ 6 w 27"/>
                  <a:gd name="T7" fmla="*/ 22 h 26"/>
                  <a:gd name="T8" fmla="*/ 23 w 27"/>
                  <a:gd name="T9" fmla="*/ 20 h 26"/>
                  <a:gd name="T10" fmla="*/ 21 w 27"/>
                  <a:gd name="T11" fmla="*/ 3 h 26"/>
                  <a:gd name="T12" fmla="*/ 20 w 27"/>
                  <a:gd name="T13" fmla="*/ 3 h 26"/>
                  <a:gd name="T14" fmla="*/ 19 w 27"/>
                  <a:gd name="T15" fmla="*/ 2 h 26"/>
                  <a:gd name="T16" fmla="*/ 8 w 27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6">
                    <a:moveTo>
                      <a:pt x="8" y="3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6" y="4"/>
                      <a:pt x="5" y="5"/>
                      <a:pt x="4" y="5"/>
                    </a:cubicBezTo>
                    <a:cubicBezTo>
                      <a:pt x="0" y="11"/>
                      <a:pt x="1" y="18"/>
                      <a:pt x="6" y="22"/>
                    </a:cubicBezTo>
                    <a:cubicBezTo>
                      <a:pt x="12" y="26"/>
                      <a:pt x="19" y="26"/>
                      <a:pt x="23" y="20"/>
                    </a:cubicBezTo>
                    <a:cubicBezTo>
                      <a:pt x="27" y="15"/>
                      <a:pt x="27" y="8"/>
                      <a:pt x="21" y="3"/>
                    </a:cubicBezTo>
                    <a:cubicBezTo>
                      <a:pt x="21" y="3"/>
                      <a:pt x="20" y="3"/>
                      <a:pt x="20" y="3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5" y="0"/>
                      <a:pt x="11" y="1"/>
                      <a:pt x="8" y="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7059"/>
              <p:cNvSpPr>
                <a:spLocks/>
              </p:cNvSpPr>
              <p:nvPr/>
            </p:nvSpPr>
            <p:spPr bwMode="auto">
              <a:xfrm>
                <a:off x="7238" y="4392"/>
                <a:ext cx="31" cy="32"/>
              </a:xfrm>
              <a:custGeom>
                <a:avLst/>
                <a:gdLst>
                  <a:gd name="T0" fmla="*/ 5 w 26"/>
                  <a:gd name="T1" fmla="*/ 23 h 27"/>
                  <a:gd name="T2" fmla="*/ 22 w 26"/>
                  <a:gd name="T3" fmla="*/ 21 h 27"/>
                  <a:gd name="T4" fmla="*/ 20 w 26"/>
                  <a:gd name="T5" fmla="*/ 4 h 27"/>
                  <a:gd name="T6" fmla="*/ 3 w 26"/>
                  <a:gd name="T7" fmla="*/ 6 h 27"/>
                  <a:gd name="T8" fmla="*/ 2 w 26"/>
                  <a:gd name="T9" fmla="*/ 19 h 27"/>
                  <a:gd name="T10" fmla="*/ 3 w 26"/>
                  <a:gd name="T11" fmla="*/ 21 h 27"/>
                  <a:gd name="T12" fmla="*/ 5 w 26"/>
                  <a:gd name="T13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7">
                    <a:moveTo>
                      <a:pt x="5" y="23"/>
                    </a:moveTo>
                    <a:cubicBezTo>
                      <a:pt x="10" y="27"/>
                      <a:pt x="18" y="27"/>
                      <a:pt x="22" y="21"/>
                    </a:cubicBezTo>
                    <a:cubicBezTo>
                      <a:pt x="26" y="16"/>
                      <a:pt x="25" y="9"/>
                      <a:pt x="20" y="4"/>
                    </a:cubicBezTo>
                    <a:cubicBezTo>
                      <a:pt x="15" y="0"/>
                      <a:pt x="7" y="1"/>
                      <a:pt x="3" y="6"/>
                    </a:cubicBezTo>
                    <a:cubicBezTo>
                      <a:pt x="0" y="10"/>
                      <a:pt x="0" y="15"/>
                      <a:pt x="2" y="19"/>
                    </a:cubicBezTo>
                    <a:cubicBezTo>
                      <a:pt x="2" y="20"/>
                      <a:pt x="3" y="20"/>
                      <a:pt x="3" y="21"/>
                    </a:cubicBezTo>
                    <a:cubicBezTo>
                      <a:pt x="3" y="22"/>
                      <a:pt x="4" y="22"/>
                      <a:pt x="5" y="2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7060"/>
              <p:cNvSpPr>
                <a:spLocks/>
              </p:cNvSpPr>
              <p:nvPr/>
            </p:nvSpPr>
            <p:spPr bwMode="auto">
              <a:xfrm>
                <a:off x="6794" y="1950"/>
                <a:ext cx="280" cy="386"/>
              </a:xfrm>
              <a:custGeom>
                <a:avLst/>
                <a:gdLst>
                  <a:gd name="T0" fmla="*/ 131 w 238"/>
                  <a:gd name="T1" fmla="*/ 180 h 328"/>
                  <a:gd name="T2" fmla="*/ 186 w 238"/>
                  <a:gd name="T3" fmla="*/ 0 h 328"/>
                  <a:gd name="T4" fmla="*/ 184 w 238"/>
                  <a:gd name="T5" fmla="*/ 0 h 328"/>
                  <a:gd name="T6" fmla="*/ 129 w 238"/>
                  <a:gd name="T7" fmla="*/ 179 h 328"/>
                  <a:gd name="T8" fmla="*/ 0 w 238"/>
                  <a:gd name="T9" fmla="*/ 154 h 328"/>
                  <a:gd name="T10" fmla="*/ 0 w 238"/>
                  <a:gd name="T11" fmla="*/ 155 h 328"/>
                  <a:gd name="T12" fmla="*/ 129 w 238"/>
                  <a:gd name="T13" fmla="*/ 181 h 328"/>
                  <a:gd name="T14" fmla="*/ 84 w 238"/>
                  <a:gd name="T15" fmla="*/ 328 h 328"/>
                  <a:gd name="T16" fmla="*/ 85 w 238"/>
                  <a:gd name="T17" fmla="*/ 328 h 328"/>
                  <a:gd name="T18" fmla="*/ 130 w 238"/>
                  <a:gd name="T19" fmla="*/ 181 h 328"/>
                  <a:gd name="T20" fmla="*/ 238 w 238"/>
                  <a:gd name="T21" fmla="*/ 203 h 328"/>
                  <a:gd name="T22" fmla="*/ 238 w 238"/>
                  <a:gd name="T23" fmla="*/ 201 h 328"/>
                  <a:gd name="T24" fmla="*/ 131 w 238"/>
                  <a:gd name="T25" fmla="*/ 18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8" h="328">
                    <a:moveTo>
                      <a:pt x="131" y="180"/>
                    </a:moveTo>
                    <a:cubicBezTo>
                      <a:pt x="186" y="0"/>
                      <a:pt x="186" y="0"/>
                      <a:pt x="186" y="0"/>
                    </a:cubicBezTo>
                    <a:cubicBezTo>
                      <a:pt x="185" y="0"/>
                      <a:pt x="185" y="0"/>
                      <a:pt x="184" y="0"/>
                    </a:cubicBezTo>
                    <a:cubicBezTo>
                      <a:pt x="129" y="179"/>
                      <a:pt x="129" y="179"/>
                      <a:pt x="129" y="179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4"/>
                      <a:pt x="0" y="155"/>
                      <a:pt x="0" y="155"/>
                    </a:cubicBezTo>
                    <a:cubicBezTo>
                      <a:pt x="129" y="181"/>
                      <a:pt x="129" y="181"/>
                      <a:pt x="129" y="181"/>
                    </a:cubicBezTo>
                    <a:cubicBezTo>
                      <a:pt x="84" y="328"/>
                      <a:pt x="84" y="328"/>
                      <a:pt x="84" y="328"/>
                    </a:cubicBezTo>
                    <a:cubicBezTo>
                      <a:pt x="84" y="328"/>
                      <a:pt x="85" y="328"/>
                      <a:pt x="85" y="328"/>
                    </a:cubicBezTo>
                    <a:cubicBezTo>
                      <a:pt x="130" y="181"/>
                      <a:pt x="130" y="181"/>
                      <a:pt x="130" y="181"/>
                    </a:cubicBezTo>
                    <a:cubicBezTo>
                      <a:pt x="238" y="203"/>
                      <a:pt x="238" y="203"/>
                      <a:pt x="238" y="203"/>
                    </a:cubicBezTo>
                    <a:cubicBezTo>
                      <a:pt x="238" y="202"/>
                      <a:pt x="238" y="202"/>
                      <a:pt x="238" y="201"/>
                    </a:cubicBezTo>
                    <a:lnTo>
                      <a:pt x="131" y="18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7061"/>
              <p:cNvSpPr>
                <a:spLocks/>
              </p:cNvSpPr>
              <p:nvPr/>
            </p:nvSpPr>
            <p:spPr bwMode="auto">
              <a:xfrm>
                <a:off x="6313" y="2378"/>
                <a:ext cx="438" cy="630"/>
              </a:xfrm>
              <a:custGeom>
                <a:avLst/>
                <a:gdLst>
                  <a:gd name="T0" fmla="*/ 235 w 373"/>
                  <a:gd name="T1" fmla="*/ 86 h 535"/>
                  <a:gd name="T2" fmla="*/ 279 w 373"/>
                  <a:gd name="T3" fmla="*/ 1 h 535"/>
                  <a:gd name="T4" fmla="*/ 278 w 373"/>
                  <a:gd name="T5" fmla="*/ 0 h 535"/>
                  <a:gd name="T6" fmla="*/ 234 w 373"/>
                  <a:gd name="T7" fmla="*/ 85 h 535"/>
                  <a:gd name="T8" fmla="*/ 118 w 373"/>
                  <a:gd name="T9" fmla="*/ 15 h 535"/>
                  <a:gd name="T10" fmla="*/ 118 w 373"/>
                  <a:gd name="T11" fmla="*/ 16 h 535"/>
                  <a:gd name="T12" fmla="*/ 233 w 373"/>
                  <a:gd name="T13" fmla="*/ 86 h 535"/>
                  <a:gd name="T14" fmla="*/ 0 w 373"/>
                  <a:gd name="T15" fmla="*/ 535 h 535"/>
                  <a:gd name="T16" fmla="*/ 1 w 373"/>
                  <a:gd name="T17" fmla="*/ 535 h 535"/>
                  <a:gd name="T18" fmla="*/ 234 w 373"/>
                  <a:gd name="T19" fmla="*/ 87 h 535"/>
                  <a:gd name="T20" fmla="*/ 372 w 373"/>
                  <a:gd name="T21" fmla="*/ 170 h 535"/>
                  <a:gd name="T22" fmla="*/ 373 w 373"/>
                  <a:gd name="T23" fmla="*/ 169 h 535"/>
                  <a:gd name="T24" fmla="*/ 235 w 373"/>
                  <a:gd name="T25" fmla="*/ 86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3" h="535">
                    <a:moveTo>
                      <a:pt x="235" y="86"/>
                    </a:moveTo>
                    <a:cubicBezTo>
                      <a:pt x="279" y="1"/>
                      <a:pt x="279" y="1"/>
                      <a:pt x="279" y="1"/>
                    </a:cubicBezTo>
                    <a:cubicBezTo>
                      <a:pt x="279" y="1"/>
                      <a:pt x="278" y="1"/>
                      <a:pt x="278" y="0"/>
                    </a:cubicBezTo>
                    <a:cubicBezTo>
                      <a:pt x="234" y="85"/>
                      <a:pt x="234" y="85"/>
                      <a:pt x="234" y="8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15"/>
                      <a:pt x="118" y="16"/>
                      <a:pt x="118" y="16"/>
                    </a:cubicBezTo>
                    <a:cubicBezTo>
                      <a:pt x="233" y="86"/>
                      <a:pt x="233" y="86"/>
                      <a:pt x="233" y="86"/>
                    </a:cubicBezTo>
                    <a:cubicBezTo>
                      <a:pt x="0" y="535"/>
                      <a:pt x="0" y="535"/>
                      <a:pt x="0" y="535"/>
                    </a:cubicBezTo>
                    <a:cubicBezTo>
                      <a:pt x="0" y="535"/>
                      <a:pt x="1" y="535"/>
                      <a:pt x="1" y="535"/>
                    </a:cubicBezTo>
                    <a:cubicBezTo>
                      <a:pt x="234" y="87"/>
                      <a:pt x="234" y="87"/>
                      <a:pt x="234" y="87"/>
                    </a:cubicBezTo>
                    <a:cubicBezTo>
                      <a:pt x="372" y="170"/>
                      <a:pt x="372" y="170"/>
                      <a:pt x="372" y="170"/>
                    </a:cubicBezTo>
                    <a:cubicBezTo>
                      <a:pt x="373" y="170"/>
                      <a:pt x="373" y="169"/>
                      <a:pt x="373" y="169"/>
                    </a:cubicBezTo>
                    <a:lnTo>
                      <a:pt x="235" y="86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7062"/>
              <p:cNvSpPr>
                <a:spLocks/>
              </p:cNvSpPr>
              <p:nvPr/>
            </p:nvSpPr>
            <p:spPr bwMode="auto">
              <a:xfrm>
                <a:off x="5638" y="3090"/>
                <a:ext cx="472" cy="333"/>
              </a:xfrm>
              <a:custGeom>
                <a:avLst/>
                <a:gdLst>
                  <a:gd name="T0" fmla="*/ 0 w 401"/>
                  <a:gd name="T1" fmla="*/ 281 h 283"/>
                  <a:gd name="T2" fmla="*/ 0 w 401"/>
                  <a:gd name="T3" fmla="*/ 283 h 283"/>
                  <a:gd name="T4" fmla="*/ 1 w 401"/>
                  <a:gd name="T5" fmla="*/ 283 h 283"/>
                  <a:gd name="T6" fmla="*/ 401 w 401"/>
                  <a:gd name="T7" fmla="*/ 1 h 283"/>
                  <a:gd name="T8" fmla="*/ 400 w 401"/>
                  <a:gd name="T9" fmla="*/ 0 h 283"/>
                  <a:gd name="T10" fmla="*/ 0 w 401"/>
                  <a:gd name="T11" fmla="*/ 281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1" h="283">
                    <a:moveTo>
                      <a:pt x="0" y="281"/>
                    </a:moveTo>
                    <a:cubicBezTo>
                      <a:pt x="0" y="282"/>
                      <a:pt x="0" y="282"/>
                      <a:pt x="0" y="283"/>
                    </a:cubicBezTo>
                    <a:cubicBezTo>
                      <a:pt x="1" y="283"/>
                      <a:pt x="1" y="283"/>
                      <a:pt x="1" y="283"/>
                    </a:cubicBezTo>
                    <a:cubicBezTo>
                      <a:pt x="401" y="1"/>
                      <a:pt x="401" y="1"/>
                      <a:pt x="401" y="1"/>
                    </a:cubicBezTo>
                    <a:cubicBezTo>
                      <a:pt x="401" y="0"/>
                      <a:pt x="400" y="0"/>
                      <a:pt x="400" y="0"/>
                    </a:cubicBezTo>
                    <a:lnTo>
                      <a:pt x="0" y="28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7063"/>
              <p:cNvSpPr>
                <a:spLocks/>
              </p:cNvSpPr>
              <p:nvPr/>
            </p:nvSpPr>
            <p:spPr bwMode="auto">
              <a:xfrm>
                <a:off x="6664" y="2150"/>
                <a:ext cx="212" cy="420"/>
              </a:xfrm>
              <a:custGeom>
                <a:avLst/>
                <a:gdLst>
                  <a:gd name="T0" fmla="*/ 90 w 180"/>
                  <a:gd name="T1" fmla="*/ 175 h 357"/>
                  <a:gd name="T2" fmla="*/ 94 w 180"/>
                  <a:gd name="T3" fmla="*/ 0 h 357"/>
                  <a:gd name="T4" fmla="*/ 92 w 180"/>
                  <a:gd name="T5" fmla="*/ 0 h 357"/>
                  <a:gd name="T6" fmla="*/ 89 w 180"/>
                  <a:gd name="T7" fmla="*/ 175 h 357"/>
                  <a:gd name="T8" fmla="*/ 0 w 180"/>
                  <a:gd name="T9" fmla="*/ 181 h 357"/>
                  <a:gd name="T10" fmla="*/ 0 w 180"/>
                  <a:gd name="T11" fmla="*/ 182 h 357"/>
                  <a:gd name="T12" fmla="*/ 89 w 180"/>
                  <a:gd name="T13" fmla="*/ 176 h 357"/>
                  <a:gd name="T14" fmla="*/ 85 w 180"/>
                  <a:gd name="T15" fmla="*/ 357 h 357"/>
                  <a:gd name="T16" fmla="*/ 87 w 180"/>
                  <a:gd name="T17" fmla="*/ 357 h 357"/>
                  <a:gd name="T18" fmla="*/ 90 w 180"/>
                  <a:gd name="T19" fmla="*/ 176 h 357"/>
                  <a:gd name="T20" fmla="*/ 179 w 180"/>
                  <a:gd name="T21" fmla="*/ 170 h 357"/>
                  <a:gd name="T22" fmla="*/ 180 w 180"/>
                  <a:gd name="T23" fmla="*/ 169 h 357"/>
                  <a:gd name="T24" fmla="*/ 90 w 180"/>
                  <a:gd name="T25" fmla="*/ 17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357">
                    <a:moveTo>
                      <a:pt x="90" y="175"/>
                    </a:moveTo>
                    <a:cubicBezTo>
                      <a:pt x="94" y="0"/>
                      <a:pt x="94" y="0"/>
                      <a:pt x="94" y="0"/>
                    </a:cubicBezTo>
                    <a:cubicBezTo>
                      <a:pt x="93" y="0"/>
                      <a:pt x="93" y="0"/>
                      <a:pt x="92" y="0"/>
                    </a:cubicBezTo>
                    <a:cubicBezTo>
                      <a:pt x="89" y="175"/>
                      <a:pt x="89" y="175"/>
                      <a:pt x="89" y="175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2"/>
                      <a:pt x="0" y="182"/>
                    </a:cubicBezTo>
                    <a:cubicBezTo>
                      <a:pt x="89" y="176"/>
                      <a:pt x="89" y="176"/>
                      <a:pt x="89" y="176"/>
                    </a:cubicBezTo>
                    <a:cubicBezTo>
                      <a:pt x="85" y="357"/>
                      <a:pt x="85" y="357"/>
                      <a:pt x="85" y="357"/>
                    </a:cubicBezTo>
                    <a:cubicBezTo>
                      <a:pt x="86" y="357"/>
                      <a:pt x="86" y="357"/>
                      <a:pt x="87" y="357"/>
                    </a:cubicBezTo>
                    <a:cubicBezTo>
                      <a:pt x="90" y="176"/>
                      <a:pt x="90" y="176"/>
                      <a:pt x="90" y="176"/>
                    </a:cubicBezTo>
                    <a:cubicBezTo>
                      <a:pt x="179" y="170"/>
                      <a:pt x="179" y="170"/>
                      <a:pt x="179" y="170"/>
                    </a:cubicBezTo>
                    <a:cubicBezTo>
                      <a:pt x="179" y="170"/>
                      <a:pt x="180" y="169"/>
                      <a:pt x="180" y="169"/>
                    </a:cubicBezTo>
                    <a:lnTo>
                      <a:pt x="90" y="175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7064"/>
              <p:cNvSpPr>
                <a:spLocks/>
              </p:cNvSpPr>
              <p:nvPr/>
            </p:nvSpPr>
            <p:spPr bwMode="auto">
              <a:xfrm>
                <a:off x="6082" y="2404"/>
                <a:ext cx="348" cy="660"/>
              </a:xfrm>
              <a:custGeom>
                <a:avLst/>
                <a:gdLst>
                  <a:gd name="T0" fmla="*/ 114 w 296"/>
                  <a:gd name="T1" fmla="*/ 400 h 561"/>
                  <a:gd name="T2" fmla="*/ 296 w 296"/>
                  <a:gd name="T3" fmla="*/ 1 h 561"/>
                  <a:gd name="T4" fmla="*/ 295 w 296"/>
                  <a:gd name="T5" fmla="*/ 0 h 561"/>
                  <a:gd name="T6" fmla="*/ 113 w 296"/>
                  <a:gd name="T7" fmla="*/ 398 h 561"/>
                  <a:gd name="T8" fmla="*/ 1 w 296"/>
                  <a:gd name="T9" fmla="*/ 222 h 561"/>
                  <a:gd name="T10" fmla="*/ 0 w 296"/>
                  <a:gd name="T11" fmla="*/ 223 h 561"/>
                  <a:gd name="T12" fmla="*/ 112 w 296"/>
                  <a:gd name="T13" fmla="*/ 400 h 561"/>
                  <a:gd name="T14" fmla="*/ 39 w 296"/>
                  <a:gd name="T15" fmla="*/ 560 h 561"/>
                  <a:gd name="T16" fmla="*/ 40 w 296"/>
                  <a:gd name="T17" fmla="*/ 561 h 561"/>
                  <a:gd name="T18" fmla="*/ 113 w 296"/>
                  <a:gd name="T19" fmla="*/ 401 h 561"/>
                  <a:gd name="T20" fmla="*/ 182 w 296"/>
                  <a:gd name="T21" fmla="*/ 511 h 561"/>
                  <a:gd name="T22" fmla="*/ 184 w 296"/>
                  <a:gd name="T23" fmla="*/ 510 h 561"/>
                  <a:gd name="T24" fmla="*/ 114 w 296"/>
                  <a:gd name="T25" fmla="*/ 40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6" h="561">
                    <a:moveTo>
                      <a:pt x="114" y="400"/>
                    </a:moveTo>
                    <a:cubicBezTo>
                      <a:pt x="296" y="1"/>
                      <a:pt x="296" y="1"/>
                      <a:pt x="296" y="1"/>
                    </a:cubicBezTo>
                    <a:cubicBezTo>
                      <a:pt x="296" y="1"/>
                      <a:pt x="295" y="0"/>
                      <a:pt x="295" y="0"/>
                    </a:cubicBezTo>
                    <a:cubicBezTo>
                      <a:pt x="113" y="398"/>
                      <a:pt x="113" y="398"/>
                      <a:pt x="113" y="398"/>
                    </a:cubicBezTo>
                    <a:cubicBezTo>
                      <a:pt x="1" y="222"/>
                      <a:pt x="1" y="222"/>
                      <a:pt x="1" y="222"/>
                    </a:cubicBezTo>
                    <a:cubicBezTo>
                      <a:pt x="1" y="222"/>
                      <a:pt x="0" y="223"/>
                      <a:pt x="0" y="223"/>
                    </a:cubicBezTo>
                    <a:cubicBezTo>
                      <a:pt x="112" y="400"/>
                      <a:pt x="112" y="400"/>
                      <a:pt x="112" y="400"/>
                    </a:cubicBezTo>
                    <a:cubicBezTo>
                      <a:pt x="39" y="560"/>
                      <a:pt x="39" y="560"/>
                      <a:pt x="39" y="560"/>
                    </a:cubicBezTo>
                    <a:cubicBezTo>
                      <a:pt x="39" y="560"/>
                      <a:pt x="40" y="560"/>
                      <a:pt x="40" y="561"/>
                    </a:cubicBezTo>
                    <a:cubicBezTo>
                      <a:pt x="113" y="401"/>
                      <a:pt x="113" y="401"/>
                      <a:pt x="113" y="401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3" y="510"/>
                      <a:pt x="183" y="510"/>
                      <a:pt x="184" y="510"/>
                    </a:cubicBezTo>
                    <a:lnTo>
                      <a:pt x="114" y="40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7065"/>
              <p:cNvSpPr>
                <a:spLocks/>
              </p:cNvSpPr>
              <p:nvPr/>
            </p:nvSpPr>
            <p:spPr bwMode="auto">
              <a:xfrm>
                <a:off x="6996" y="1915"/>
                <a:ext cx="38" cy="35"/>
              </a:xfrm>
              <a:custGeom>
                <a:avLst/>
                <a:gdLst>
                  <a:gd name="T0" fmla="*/ 24 w 32"/>
                  <a:gd name="T1" fmla="*/ 28 h 30"/>
                  <a:gd name="T2" fmla="*/ 27 w 32"/>
                  <a:gd name="T3" fmla="*/ 8 h 30"/>
                  <a:gd name="T4" fmla="*/ 8 w 32"/>
                  <a:gd name="T5" fmla="*/ 5 h 30"/>
                  <a:gd name="T6" fmla="*/ 4 w 32"/>
                  <a:gd name="T7" fmla="*/ 24 h 30"/>
                  <a:gd name="T8" fmla="*/ 12 w 32"/>
                  <a:gd name="T9" fmla="*/ 30 h 30"/>
                  <a:gd name="T10" fmla="*/ 14 w 32"/>
                  <a:gd name="T11" fmla="*/ 30 h 30"/>
                  <a:gd name="T12" fmla="*/ 24 w 32"/>
                  <a:gd name="T13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0">
                    <a:moveTo>
                      <a:pt x="24" y="28"/>
                    </a:moveTo>
                    <a:cubicBezTo>
                      <a:pt x="30" y="23"/>
                      <a:pt x="32" y="14"/>
                      <a:pt x="27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1" y="9"/>
                      <a:pt x="0" y="18"/>
                      <a:pt x="4" y="24"/>
                    </a:cubicBezTo>
                    <a:cubicBezTo>
                      <a:pt x="6" y="27"/>
                      <a:pt x="9" y="29"/>
                      <a:pt x="12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7" y="30"/>
                      <a:pt x="21" y="30"/>
                      <a:pt x="24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7066"/>
              <p:cNvSpPr>
                <a:spLocks/>
              </p:cNvSpPr>
              <p:nvPr/>
            </p:nvSpPr>
            <p:spPr bwMode="auto">
              <a:xfrm>
                <a:off x="7072" y="2172"/>
                <a:ext cx="37" cy="38"/>
              </a:xfrm>
              <a:custGeom>
                <a:avLst/>
                <a:gdLst>
                  <a:gd name="T0" fmla="*/ 26 w 31"/>
                  <a:gd name="T1" fmla="*/ 8 h 32"/>
                  <a:gd name="T2" fmla="*/ 7 w 31"/>
                  <a:gd name="T3" fmla="*/ 4 h 32"/>
                  <a:gd name="T4" fmla="*/ 1 w 31"/>
                  <a:gd name="T5" fmla="*/ 12 h 32"/>
                  <a:gd name="T6" fmla="*/ 1 w 31"/>
                  <a:gd name="T7" fmla="*/ 14 h 32"/>
                  <a:gd name="T8" fmla="*/ 3 w 31"/>
                  <a:gd name="T9" fmla="*/ 24 h 32"/>
                  <a:gd name="T10" fmla="*/ 23 w 31"/>
                  <a:gd name="T11" fmla="*/ 27 h 32"/>
                  <a:gd name="T12" fmla="*/ 26 w 31"/>
                  <a:gd name="T13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2">
                    <a:moveTo>
                      <a:pt x="26" y="8"/>
                    </a:moveTo>
                    <a:cubicBezTo>
                      <a:pt x="22" y="1"/>
                      <a:pt x="13" y="0"/>
                      <a:pt x="7" y="4"/>
                    </a:cubicBezTo>
                    <a:cubicBezTo>
                      <a:pt x="4" y="6"/>
                      <a:pt x="2" y="9"/>
                      <a:pt x="1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0" y="17"/>
                      <a:pt x="1" y="21"/>
                      <a:pt x="3" y="24"/>
                    </a:cubicBezTo>
                    <a:cubicBezTo>
                      <a:pt x="8" y="30"/>
                      <a:pt x="16" y="32"/>
                      <a:pt x="23" y="27"/>
                    </a:cubicBezTo>
                    <a:cubicBezTo>
                      <a:pt x="29" y="23"/>
                      <a:pt x="31" y="14"/>
                      <a:pt x="26" y="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7067"/>
              <p:cNvSpPr>
                <a:spLocks/>
              </p:cNvSpPr>
              <p:nvPr/>
            </p:nvSpPr>
            <p:spPr bwMode="auto">
              <a:xfrm>
                <a:off x="6758" y="2115"/>
                <a:ext cx="36" cy="36"/>
              </a:xfrm>
              <a:custGeom>
                <a:avLst/>
                <a:gdLst>
                  <a:gd name="T0" fmla="*/ 24 w 30"/>
                  <a:gd name="T1" fmla="*/ 28 h 31"/>
                  <a:gd name="T2" fmla="*/ 30 w 30"/>
                  <a:gd name="T3" fmla="*/ 15 h 31"/>
                  <a:gd name="T4" fmla="*/ 30 w 30"/>
                  <a:gd name="T5" fmla="*/ 14 h 31"/>
                  <a:gd name="T6" fmla="*/ 27 w 30"/>
                  <a:gd name="T7" fmla="*/ 8 h 31"/>
                  <a:gd name="T8" fmla="*/ 8 w 30"/>
                  <a:gd name="T9" fmla="*/ 5 h 31"/>
                  <a:gd name="T10" fmla="*/ 4 w 30"/>
                  <a:gd name="T11" fmla="*/ 25 h 31"/>
                  <a:gd name="T12" fmla="*/ 12 w 30"/>
                  <a:gd name="T13" fmla="*/ 30 h 31"/>
                  <a:gd name="T14" fmla="*/ 14 w 30"/>
                  <a:gd name="T15" fmla="*/ 30 h 31"/>
                  <a:gd name="T16" fmla="*/ 24 w 30"/>
                  <a:gd name="T17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1">
                    <a:moveTo>
                      <a:pt x="24" y="28"/>
                    </a:moveTo>
                    <a:cubicBezTo>
                      <a:pt x="28" y="25"/>
                      <a:pt x="30" y="20"/>
                      <a:pt x="30" y="15"/>
                    </a:cubicBezTo>
                    <a:cubicBezTo>
                      <a:pt x="30" y="15"/>
                      <a:pt x="30" y="14"/>
                      <a:pt x="30" y="14"/>
                    </a:cubicBezTo>
                    <a:cubicBezTo>
                      <a:pt x="29" y="12"/>
                      <a:pt x="28" y="10"/>
                      <a:pt x="27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1" y="9"/>
                      <a:pt x="0" y="18"/>
                      <a:pt x="4" y="25"/>
                    </a:cubicBezTo>
                    <a:cubicBezTo>
                      <a:pt x="6" y="27"/>
                      <a:pt x="9" y="29"/>
                      <a:pt x="12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7" y="31"/>
                      <a:pt x="21" y="30"/>
                      <a:pt x="24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7068"/>
              <p:cNvSpPr>
                <a:spLocks/>
              </p:cNvSpPr>
              <p:nvPr/>
            </p:nvSpPr>
            <p:spPr bwMode="auto">
              <a:xfrm>
                <a:off x="6875" y="2336"/>
                <a:ext cx="35" cy="35"/>
              </a:xfrm>
              <a:custGeom>
                <a:avLst/>
                <a:gdLst>
                  <a:gd name="T0" fmla="*/ 6 w 30"/>
                  <a:gd name="T1" fmla="*/ 2 h 30"/>
                  <a:gd name="T2" fmla="*/ 1 w 30"/>
                  <a:gd name="T3" fmla="*/ 11 h 30"/>
                  <a:gd name="T4" fmla="*/ 0 w 30"/>
                  <a:gd name="T5" fmla="*/ 12 h 30"/>
                  <a:gd name="T6" fmla="*/ 3 w 30"/>
                  <a:gd name="T7" fmla="*/ 22 h 30"/>
                  <a:gd name="T8" fmla="*/ 22 w 30"/>
                  <a:gd name="T9" fmla="*/ 25 h 30"/>
                  <a:gd name="T10" fmla="*/ 26 w 30"/>
                  <a:gd name="T11" fmla="*/ 6 h 30"/>
                  <a:gd name="T12" fmla="*/ 16 w 30"/>
                  <a:gd name="T13" fmla="*/ 0 h 30"/>
                  <a:gd name="T14" fmla="*/ 15 w 30"/>
                  <a:gd name="T15" fmla="*/ 0 h 30"/>
                  <a:gd name="T16" fmla="*/ 6 w 30"/>
                  <a:gd name="T1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0">
                    <a:moveTo>
                      <a:pt x="6" y="2"/>
                    </a:moveTo>
                    <a:cubicBezTo>
                      <a:pt x="3" y="4"/>
                      <a:pt x="1" y="7"/>
                      <a:pt x="1" y="11"/>
                    </a:cubicBezTo>
                    <a:cubicBezTo>
                      <a:pt x="1" y="11"/>
                      <a:pt x="0" y="12"/>
                      <a:pt x="0" y="12"/>
                    </a:cubicBezTo>
                    <a:cubicBezTo>
                      <a:pt x="0" y="16"/>
                      <a:pt x="1" y="19"/>
                      <a:pt x="3" y="22"/>
                    </a:cubicBezTo>
                    <a:cubicBezTo>
                      <a:pt x="7" y="28"/>
                      <a:pt x="16" y="30"/>
                      <a:pt x="22" y="25"/>
                    </a:cubicBezTo>
                    <a:cubicBezTo>
                      <a:pt x="29" y="21"/>
                      <a:pt x="30" y="12"/>
                      <a:pt x="26" y="6"/>
                    </a:cubicBezTo>
                    <a:cubicBezTo>
                      <a:pt x="24" y="2"/>
                      <a:pt x="20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2" y="0"/>
                      <a:pt x="9" y="1"/>
                      <a:pt x="6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7069"/>
              <p:cNvSpPr>
                <a:spLocks/>
              </p:cNvSpPr>
              <p:nvPr/>
            </p:nvSpPr>
            <p:spPr bwMode="auto">
              <a:xfrm>
                <a:off x="6629" y="2345"/>
                <a:ext cx="35" cy="37"/>
              </a:xfrm>
              <a:custGeom>
                <a:avLst/>
                <a:gdLst>
                  <a:gd name="T0" fmla="*/ 24 w 30"/>
                  <a:gd name="T1" fmla="*/ 28 h 31"/>
                  <a:gd name="T2" fmla="*/ 30 w 30"/>
                  <a:gd name="T3" fmla="*/ 16 h 31"/>
                  <a:gd name="T4" fmla="*/ 30 w 30"/>
                  <a:gd name="T5" fmla="*/ 15 h 31"/>
                  <a:gd name="T6" fmla="*/ 27 w 30"/>
                  <a:gd name="T7" fmla="*/ 8 h 31"/>
                  <a:gd name="T8" fmla="*/ 8 w 30"/>
                  <a:gd name="T9" fmla="*/ 5 h 31"/>
                  <a:gd name="T10" fmla="*/ 4 w 30"/>
                  <a:gd name="T11" fmla="*/ 24 h 31"/>
                  <a:gd name="T12" fmla="*/ 9 w 30"/>
                  <a:gd name="T13" fmla="*/ 28 h 31"/>
                  <a:gd name="T14" fmla="*/ 10 w 30"/>
                  <a:gd name="T15" fmla="*/ 29 h 31"/>
                  <a:gd name="T16" fmla="*/ 24 w 30"/>
                  <a:gd name="T17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1">
                    <a:moveTo>
                      <a:pt x="24" y="28"/>
                    </a:moveTo>
                    <a:cubicBezTo>
                      <a:pt x="28" y="25"/>
                      <a:pt x="30" y="21"/>
                      <a:pt x="30" y="16"/>
                    </a:cubicBezTo>
                    <a:cubicBezTo>
                      <a:pt x="30" y="16"/>
                      <a:pt x="30" y="15"/>
                      <a:pt x="30" y="15"/>
                    </a:cubicBezTo>
                    <a:cubicBezTo>
                      <a:pt x="30" y="12"/>
                      <a:pt x="29" y="10"/>
                      <a:pt x="27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1" y="9"/>
                      <a:pt x="0" y="18"/>
                      <a:pt x="4" y="24"/>
                    </a:cubicBezTo>
                    <a:cubicBezTo>
                      <a:pt x="6" y="26"/>
                      <a:pt x="7" y="27"/>
                      <a:pt x="9" y="28"/>
                    </a:cubicBezTo>
                    <a:cubicBezTo>
                      <a:pt x="9" y="29"/>
                      <a:pt x="10" y="29"/>
                      <a:pt x="10" y="29"/>
                    </a:cubicBezTo>
                    <a:cubicBezTo>
                      <a:pt x="15" y="31"/>
                      <a:pt x="20" y="31"/>
                      <a:pt x="24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7070"/>
              <p:cNvSpPr>
                <a:spLocks/>
              </p:cNvSpPr>
              <p:nvPr/>
            </p:nvSpPr>
            <p:spPr bwMode="auto">
              <a:xfrm>
                <a:off x="6748" y="2570"/>
                <a:ext cx="36" cy="35"/>
              </a:xfrm>
              <a:custGeom>
                <a:avLst/>
                <a:gdLst>
                  <a:gd name="T0" fmla="*/ 14 w 31"/>
                  <a:gd name="T1" fmla="*/ 0 h 30"/>
                  <a:gd name="T2" fmla="*/ 7 w 31"/>
                  <a:gd name="T3" fmla="*/ 2 h 30"/>
                  <a:gd name="T4" fmla="*/ 3 w 31"/>
                  <a:gd name="T5" fmla="*/ 6 h 30"/>
                  <a:gd name="T6" fmla="*/ 2 w 31"/>
                  <a:gd name="T7" fmla="*/ 7 h 30"/>
                  <a:gd name="T8" fmla="*/ 3 w 31"/>
                  <a:gd name="T9" fmla="*/ 22 h 30"/>
                  <a:gd name="T10" fmla="*/ 23 w 31"/>
                  <a:gd name="T11" fmla="*/ 25 h 30"/>
                  <a:gd name="T12" fmla="*/ 26 w 31"/>
                  <a:gd name="T13" fmla="*/ 6 h 30"/>
                  <a:gd name="T14" fmla="*/ 16 w 31"/>
                  <a:gd name="T15" fmla="*/ 0 h 30"/>
                  <a:gd name="T16" fmla="*/ 14 w 31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14" y="0"/>
                    </a:moveTo>
                    <a:cubicBezTo>
                      <a:pt x="12" y="0"/>
                      <a:pt x="9" y="1"/>
                      <a:pt x="7" y="2"/>
                    </a:cubicBezTo>
                    <a:cubicBezTo>
                      <a:pt x="5" y="3"/>
                      <a:pt x="4" y="4"/>
                      <a:pt x="3" y="6"/>
                    </a:cubicBezTo>
                    <a:cubicBezTo>
                      <a:pt x="3" y="6"/>
                      <a:pt x="3" y="7"/>
                      <a:pt x="2" y="7"/>
                    </a:cubicBezTo>
                    <a:cubicBezTo>
                      <a:pt x="0" y="12"/>
                      <a:pt x="0" y="17"/>
                      <a:pt x="3" y="22"/>
                    </a:cubicBezTo>
                    <a:cubicBezTo>
                      <a:pt x="8" y="28"/>
                      <a:pt x="17" y="30"/>
                      <a:pt x="23" y="25"/>
                    </a:cubicBezTo>
                    <a:cubicBezTo>
                      <a:pt x="29" y="21"/>
                      <a:pt x="31" y="12"/>
                      <a:pt x="26" y="6"/>
                    </a:cubicBezTo>
                    <a:cubicBezTo>
                      <a:pt x="24" y="2"/>
                      <a:pt x="20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7071"/>
              <p:cNvSpPr>
                <a:spLocks/>
              </p:cNvSpPr>
              <p:nvPr/>
            </p:nvSpPr>
            <p:spPr bwMode="auto">
              <a:xfrm>
                <a:off x="6417" y="2371"/>
                <a:ext cx="37" cy="36"/>
              </a:xfrm>
              <a:custGeom>
                <a:avLst/>
                <a:gdLst>
                  <a:gd name="T0" fmla="*/ 24 w 31"/>
                  <a:gd name="T1" fmla="*/ 27 h 30"/>
                  <a:gd name="T2" fmla="*/ 29 w 31"/>
                  <a:gd name="T3" fmla="*/ 22 h 30"/>
                  <a:gd name="T4" fmla="*/ 29 w 31"/>
                  <a:gd name="T5" fmla="*/ 21 h 30"/>
                  <a:gd name="T6" fmla="*/ 28 w 31"/>
                  <a:gd name="T7" fmla="*/ 8 h 30"/>
                  <a:gd name="T8" fmla="*/ 8 w 31"/>
                  <a:gd name="T9" fmla="*/ 4 h 30"/>
                  <a:gd name="T10" fmla="*/ 5 w 31"/>
                  <a:gd name="T11" fmla="*/ 24 h 30"/>
                  <a:gd name="T12" fmla="*/ 10 w 31"/>
                  <a:gd name="T13" fmla="*/ 28 h 30"/>
                  <a:gd name="T14" fmla="*/ 11 w 31"/>
                  <a:gd name="T15" fmla="*/ 29 h 30"/>
                  <a:gd name="T16" fmla="*/ 24 w 31"/>
                  <a:gd name="T17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24" y="27"/>
                    </a:moveTo>
                    <a:cubicBezTo>
                      <a:pt x="26" y="26"/>
                      <a:pt x="28" y="24"/>
                      <a:pt x="29" y="22"/>
                    </a:cubicBezTo>
                    <a:cubicBezTo>
                      <a:pt x="29" y="22"/>
                      <a:pt x="29" y="21"/>
                      <a:pt x="29" y="21"/>
                    </a:cubicBezTo>
                    <a:cubicBezTo>
                      <a:pt x="31" y="17"/>
                      <a:pt x="31" y="12"/>
                      <a:pt x="28" y="8"/>
                    </a:cubicBezTo>
                    <a:cubicBezTo>
                      <a:pt x="23" y="1"/>
                      <a:pt x="15" y="0"/>
                      <a:pt x="8" y="4"/>
                    </a:cubicBezTo>
                    <a:cubicBezTo>
                      <a:pt x="2" y="9"/>
                      <a:pt x="0" y="17"/>
                      <a:pt x="5" y="24"/>
                    </a:cubicBezTo>
                    <a:cubicBezTo>
                      <a:pt x="6" y="26"/>
                      <a:pt x="8" y="27"/>
                      <a:pt x="10" y="28"/>
                    </a:cubicBezTo>
                    <a:cubicBezTo>
                      <a:pt x="10" y="28"/>
                      <a:pt x="11" y="29"/>
                      <a:pt x="11" y="29"/>
                    </a:cubicBezTo>
                    <a:cubicBezTo>
                      <a:pt x="15" y="30"/>
                      <a:pt x="20" y="30"/>
                      <a:pt x="24" y="27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7072"/>
              <p:cNvSpPr>
                <a:spLocks/>
              </p:cNvSpPr>
              <p:nvPr/>
            </p:nvSpPr>
            <p:spPr bwMode="auto">
              <a:xfrm>
                <a:off x="6283" y="3003"/>
                <a:ext cx="38" cy="37"/>
              </a:xfrm>
              <a:custGeom>
                <a:avLst/>
                <a:gdLst>
                  <a:gd name="T0" fmla="*/ 25 w 32"/>
                  <a:gd name="T1" fmla="*/ 4 h 31"/>
                  <a:gd name="T2" fmla="*/ 13 w 32"/>
                  <a:gd name="T3" fmla="*/ 1 h 31"/>
                  <a:gd name="T4" fmla="*/ 11 w 32"/>
                  <a:gd name="T5" fmla="*/ 2 h 31"/>
                  <a:gd name="T6" fmla="*/ 8 w 32"/>
                  <a:gd name="T7" fmla="*/ 3 h 31"/>
                  <a:gd name="T8" fmla="*/ 5 w 32"/>
                  <a:gd name="T9" fmla="*/ 23 h 31"/>
                  <a:gd name="T10" fmla="*/ 24 w 32"/>
                  <a:gd name="T11" fmla="*/ 26 h 31"/>
                  <a:gd name="T12" fmla="*/ 28 w 32"/>
                  <a:gd name="T13" fmla="*/ 7 h 31"/>
                  <a:gd name="T14" fmla="*/ 26 w 32"/>
                  <a:gd name="T15" fmla="*/ 4 h 31"/>
                  <a:gd name="T16" fmla="*/ 25 w 32"/>
                  <a:gd name="T17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1">
                    <a:moveTo>
                      <a:pt x="25" y="4"/>
                    </a:moveTo>
                    <a:cubicBezTo>
                      <a:pt x="21" y="1"/>
                      <a:pt x="17" y="0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0" y="2"/>
                      <a:pt x="9" y="2"/>
                      <a:pt x="8" y="3"/>
                    </a:cubicBezTo>
                    <a:cubicBezTo>
                      <a:pt x="2" y="8"/>
                      <a:pt x="0" y="16"/>
                      <a:pt x="5" y="23"/>
                    </a:cubicBezTo>
                    <a:cubicBezTo>
                      <a:pt x="9" y="29"/>
                      <a:pt x="18" y="31"/>
                      <a:pt x="24" y="26"/>
                    </a:cubicBezTo>
                    <a:cubicBezTo>
                      <a:pt x="31" y="22"/>
                      <a:pt x="32" y="13"/>
                      <a:pt x="28" y="7"/>
                    </a:cubicBezTo>
                    <a:cubicBezTo>
                      <a:pt x="27" y="6"/>
                      <a:pt x="27" y="5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7073"/>
              <p:cNvSpPr>
                <a:spLocks/>
              </p:cNvSpPr>
              <p:nvPr/>
            </p:nvSpPr>
            <p:spPr bwMode="auto">
              <a:xfrm>
                <a:off x="6100" y="3058"/>
                <a:ext cx="37" cy="36"/>
              </a:xfrm>
              <a:custGeom>
                <a:avLst/>
                <a:gdLst>
                  <a:gd name="T0" fmla="*/ 8 w 32"/>
                  <a:gd name="T1" fmla="*/ 4 h 30"/>
                  <a:gd name="T2" fmla="*/ 4 w 32"/>
                  <a:gd name="T3" fmla="*/ 23 h 30"/>
                  <a:gd name="T4" fmla="*/ 8 w 32"/>
                  <a:gd name="T5" fmla="*/ 27 h 30"/>
                  <a:gd name="T6" fmla="*/ 9 w 32"/>
                  <a:gd name="T7" fmla="*/ 28 h 30"/>
                  <a:gd name="T8" fmla="*/ 24 w 32"/>
                  <a:gd name="T9" fmla="*/ 27 h 30"/>
                  <a:gd name="T10" fmla="*/ 27 w 32"/>
                  <a:gd name="T11" fmla="*/ 7 h 30"/>
                  <a:gd name="T12" fmla="*/ 25 w 32"/>
                  <a:gd name="T13" fmla="*/ 5 h 30"/>
                  <a:gd name="T14" fmla="*/ 24 w 32"/>
                  <a:gd name="T15" fmla="*/ 4 h 30"/>
                  <a:gd name="T16" fmla="*/ 8 w 32"/>
                  <a:gd name="T1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8" y="4"/>
                    </a:moveTo>
                    <a:cubicBezTo>
                      <a:pt x="1" y="8"/>
                      <a:pt x="0" y="17"/>
                      <a:pt x="4" y="23"/>
                    </a:cubicBezTo>
                    <a:cubicBezTo>
                      <a:pt x="5" y="25"/>
                      <a:pt x="6" y="26"/>
                      <a:pt x="8" y="27"/>
                    </a:cubicBezTo>
                    <a:cubicBezTo>
                      <a:pt x="8" y="27"/>
                      <a:pt x="9" y="27"/>
                      <a:pt x="9" y="28"/>
                    </a:cubicBezTo>
                    <a:cubicBezTo>
                      <a:pt x="14" y="30"/>
                      <a:pt x="19" y="30"/>
                      <a:pt x="24" y="27"/>
                    </a:cubicBezTo>
                    <a:cubicBezTo>
                      <a:pt x="30" y="22"/>
                      <a:pt x="32" y="13"/>
                      <a:pt x="27" y="7"/>
                    </a:cubicBezTo>
                    <a:cubicBezTo>
                      <a:pt x="27" y="6"/>
                      <a:pt x="26" y="5"/>
                      <a:pt x="25" y="5"/>
                    </a:cubicBezTo>
                    <a:cubicBezTo>
                      <a:pt x="25" y="4"/>
                      <a:pt x="24" y="4"/>
                      <a:pt x="24" y="4"/>
                    </a:cubicBezTo>
                    <a:cubicBezTo>
                      <a:pt x="19" y="0"/>
                      <a:pt x="13" y="0"/>
                      <a:pt x="8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7074"/>
              <p:cNvSpPr>
                <a:spLocks/>
              </p:cNvSpPr>
              <p:nvPr/>
            </p:nvSpPr>
            <p:spPr bwMode="auto">
              <a:xfrm>
                <a:off x="6051" y="2636"/>
                <a:ext cx="37" cy="38"/>
              </a:xfrm>
              <a:custGeom>
                <a:avLst/>
                <a:gdLst>
                  <a:gd name="T0" fmla="*/ 27 w 31"/>
                  <a:gd name="T1" fmla="*/ 25 h 32"/>
                  <a:gd name="T2" fmla="*/ 28 w 31"/>
                  <a:gd name="T3" fmla="*/ 8 h 32"/>
                  <a:gd name="T4" fmla="*/ 8 w 31"/>
                  <a:gd name="T5" fmla="*/ 5 h 32"/>
                  <a:gd name="T6" fmla="*/ 5 w 31"/>
                  <a:gd name="T7" fmla="*/ 24 h 32"/>
                  <a:gd name="T8" fmla="*/ 24 w 31"/>
                  <a:gd name="T9" fmla="*/ 28 h 32"/>
                  <a:gd name="T10" fmla="*/ 26 w 31"/>
                  <a:gd name="T11" fmla="*/ 26 h 32"/>
                  <a:gd name="T12" fmla="*/ 27 w 31"/>
                  <a:gd name="T13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2">
                    <a:moveTo>
                      <a:pt x="27" y="25"/>
                    </a:moveTo>
                    <a:cubicBezTo>
                      <a:pt x="31" y="20"/>
                      <a:pt x="31" y="13"/>
                      <a:pt x="28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2" y="9"/>
                      <a:pt x="0" y="18"/>
                      <a:pt x="5" y="24"/>
                    </a:cubicBezTo>
                    <a:cubicBezTo>
                      <a:pt x="9" y="31"/>
                      <a:pt x="18" y="32"/>
                      <a:pt x="24" y="28"/>
                    </a:cubicBezTo>
                    <a:cubicBezTo>
                      <a:pt x="25" y="27"/>
                      <a:pt x="25" y="27"/>
                      <a:pt x="26" y="26"/>
                    </a:cubicBezTo>
                    <a:cubicBezTo>
                      <a:pt x="26" y="26"/>
                      <a:pt x="27" y="25"/>
                      <a:pt x="27" y="2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7075"/>
              <p:cNvSpPr>
                <a:spLocks/>
              </p:cNvSpPr>
              <p:nvPr/>
            </p:nvSpPr>
            <p:spPr bwMode="auto">
              <a:xfrm>
                <a:off x="5607" y="3414"/>
                <a:ext cx="37" cy="37"/>
              </a:xfrm>
              <a:custGeom>
                <a:avLst/>
                <a:gdLst>
                  <a:gd name="T0" fmla="*/ 27 w 32"/>
                  <a:gd name="T1" fmla="*/ 6 h 32"/>
                  <a:gd name="T2" fmla="*/ 8 w 32"/>
                  <a:gd name="T3" fmla="*/ 4 h 32"/>
                  <a:gd name="T4" fmla="*/ 4 w 32"/>
                  <a:gd name="T5" fmla="*/ 24 h 32"/>
                  <a:gd name="T6" fmla="*/ 24 w 32"/>
                  <a:gd name="T7" fmla="*/ 27 h 32"/>
                  <a:gd name="T8" fmla="*/ 28 w 32"/>
                  <a:gd name="T9" fmla="*/ 8 h 32"/>
                  <a:gd name="T10" fmla="*/ 27 w 32"/>
                  <a:gd name="T11" fmla="*/ 8 h 32"/>
                  <a:gd name="T12" fmla="*/ 27 w 32"/>
                  <a:gd name="T1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27" y="6"/>
                    </a:moveTo>
                    <a:cubicBezTo>
                      <a:pt x="22" y="1"/>
                      <a:pt x="14" y="0"/>
                      <a:pt x="8" y="4"/>
                    </a:cubicBezTo>
                    <a:cubicBezTo>
                      <a:pt x="1" y="8"/>
                      <a:pt x="0" y="17"/>
                      <a:pt x="4" y="24"/>
                    </a:cubicBezTo>
                    <a:cubicBezTo>
                      <a:pt x="9" y="30"/>
                      <a:pt x="18" y="32"/>
                      <a:pt x="24" y="27"/>
                    </a:cubicBezTo>
                    <a:cubicBezTo>
                      <a:pt x="30" y="23"/>
                      <a:pt x="32" y="14"/>
                      <a:pt x="28" y="8"/>
                    </a:cubicBezTo>
                    <a:cubicBezTo>
                      <a:pt x="28" y="8"/>
                      <a:pt x="28" y="8"/>
                      <a:pt x="27" y="8"/>
                    </a:cubicBezTo>
                    <a:cubicBezTo>
                      <a:pt x="27" y="7"/>
                      <a:pt x="27" y="7"/>
                      <a:pt x="27" y="6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7076"/>
              <p:cNvSpPr>
                <a:spLocks/>
              </p:cNvSpPr>
              <p:nvPr/>
            </p:nvSpPr>
            <p:spPr bwMode="auto">
              <a:xfrm>
                <a:off x="4960" y="3468"/>
                <a:ext cx="3" cy="13"/>
              </a:xfrm>
              <a:custGeom>
                <a:avLst/>
                <a:gdLst>
                  <a:gd name="T0" fmla="*/ 0 w 3"/>
                  <a:gd name="T1" fmla="*/ 11 h 11"/>
                  <a:gd name="T2" fmla="*/ 3 w 3"/>
                  <a:gd name="T3" fmla="*/ 11 h 11"/>
                  <a:gd name="T4" fmla="*/ 2 w 3"/>
                  <a:gd name="T5" fmla="*/ 0 h 11"/>
                  <a:gd name="T6" fmla="*/ 0 w 3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1">
                    <a:moveTo>
                      <a:pt x="0" y="11"/>
                    </a:moveTo>
                    <a:cubicBezTo>
                      <a:pt x="1" y="11"/>
                      <a:pt x="2" y="11"/>
                      <a:pt x="3" y="11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7077"/>
              <p:cNvSpPr>
                <a:spLocks/>
              </p:cNvSpPr>
              <p:nvPr/>
            </p:nvSpPr>
            <p:spPr bwMode="auto">
              <a:xfrm>
                <a:off x="3890" y="2431"/>
                <a:ext cx="1053" cy="1059"/>
              </a:xfrm>
              <a:custGeom>
                <a:avLst/>
                <a:gdLst>
                  <a:gd name="T0" fmla="*/ 893 w 895"/>
                  <a:gd name="T1" fmla="*/ 900 h 900"/>
                  <a:gd name="T2" fmla="*/ 895 w 895"/>
                  <a:gd name="T3" fmla="*/ 899 h 900"/>
                  <a:gd name="T4" fmla="*/ 2 w 895"/>
                  <a:gd name="T5" fmla="*/ 0 h 900"/>
                  <a:gd name="T6" fmla="*/ 0 w 895"/>
                  <a:gd name="T7" fmla="*/ 2 h 900"/>
                  <a:gd name="T8" fmla="*/ 893 w 895"/>
                  <a:gd name="T9" fmla="*/ 90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5" h="900">
                    <a:moveTo>
                      <a:pt x="893" y="900"/>
                    </a:moveTo>
                    <a:cubicBezTo>
                      <a:pt x="894" y="900"/>
                      <a:pt x="894" y="899"/>
                      <a:pt x="895" y="89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2"/>
                    </a:cubicBezTo>
                    <a:lnTo>
                      <a:pt x="893" y="90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7078"/>
              <p:cNvSpPr>
                <a:spLocks/>
              </p:cNvSpPr>
              <p:nvPr/>
            </p:nvSpPr>
            <p:spPr bwMode="auto">
              <a:xfrm>
                <a:off x="4293" y="1950"/>
                <a:ext cx="661" cy="1532"/>
              </a:xfrm>
              <a:custGeom>
                <a:avLst/>
                <a:gdLst>
                  <a:gd name="T0" fmla="*/ 562 w 562"/>
                  <a:gd name="T1" fmla="*/ 1302 h 1302"/>
                  <a:gd name="T2" fmla="*/ 2 w 562"/>
                  <a:gd name="T3" fmla="*/ 0 h 1302"/>
                  <a:gd name="T4" fmla="*/ 0 w 562"/>
                  <a:gd name="T5" fmla="*/ 1 h 1302"/>
                  <a:gd name="T6" fmla="*/ 0 w 562"/>
                  <a:gd name="T7" fmla="*/ 1 h 1302"/>
                  <a:gd name="T8" fmla="*/ 560 w 562"/>
                  <a:gd name="T9" fmla="*/ 1302 h 1302"/>
                  <a:gd name="T10" fmla="*/ 560 w 562"/>
                  <a:gd name="T11" fmla="*/ 1302 h 1302"/>
                  <a:gd name="T12" fmla="*/ 562 w 562"/>
                  <a:gd name="T13" fmla="*/ 1302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2" h="1302">
                    <a:moveTo>
                      <a:pt x="562" y="130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560" y="1302"/>
                      <a:pt x="560" y="1302"/>
                      <a:pt x="560" y="1302"/>
                    </a:cubicBezTo>
                    <a:cubicBezTo>
                      <a:pt x="560" y="1302"/>
                      <a:pt x="560" y="1302"/>
                      <a:pt x="560" y="1302"/>
                    </a:cubicBezTo>
                    <a:cubicBezTo>
                      <a:pt x="561" y="1302"/>
                      <a:pt x="562" y="1302"/>
                      <a:pt x="562" y="130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7079"/>
              <p:cNvSpPr>
                <a:spLocks/>
              </p:cNvSpPr>
              <p:nvPr/>
            </p:nvSpPr>
            <p:spPr bwMode="auto">
              <a:xfrm>
                <a:off x="4844" y="2480"/>
                <a:ext cx="272" cy="1001"/>
              </a:xfrm>
              <a:custGeom>
                <a:avLst/>
                <a:gdLst>
                  <a:gd name="T0" fmla="*/ 100 w 231"/>
                  <a:gd name="T1" fmla="*/ 840 h 851"/>
                  <a:gd name="T2" fmla="*/ 101 w 231"/>
                  <a:gd name="T3" fmla="*/ 851 h 851"/>
                  <a:gd name="T4" fmla="*/ 103 w 231"/>
                  <a:gd name="T5" fmla="*/ 851 h 851"/>
                  <a:gd name="T6" fmla="*/ 101 w 231"/>
                  <a:gd name="T7" fmla="*/ 832 h 851"/>
                  <a:gd name="T8" fmla="*/ 231 w 231"/>
                  <a:gd name="T9" fmla="*/ 0 h 851"/>
                  <a:gd name="T10" fmla="*/ 229 w 231"/>
                  <a:gd name="T11" fmla="*/ 0 h 851"/>
                  <a:gd name="T12" fmla="*/ 100 w 231"/>
                  <a:gd name="T13" fmla="*/ 824 h 851"/>
                  <a:gd name="T14" fmla="*/ 2 w 231"/>
                  <a:gd name="T15" fmla="*/ 1 h 851"/>
                  <a:gd name="T16" fmla="*/ 0 w 231"/>
                  <a:gd name="T17" fmla="*/ 1 h 851"/>
                  <a:gd name="T18" fmla="*/ 99 w 231"/>
                  <a:gd name="T19" fmla="*/ 832 h 851"/>
                  <a:gd name="T20" fmla="*/ 96 w 231"/>
                  <a:gd name="T21" fmla="*/ 851 h 851"/>
                  <a:gd name="T22" fmla="*/ 98 w 231"/>
                  <a:gd name="T23" fmla="*/ 851 h 851"/>
                  <a:gd name="T24" fmla="*/ 100 w 231"/>
                  <a:gd name="T25" fmla="*/ 84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851">
                    <a:moveTo>
                      <a:pt x="100" y="840"/>
                    </a:moveTo>
                    <a:cubicBezTo>
                      <a:pt x="101" y="851"/>
                      <a:pt x="101" y="851"/>
                      <a:pt x="101" y="851"/>
                    </a:cubicBezTo>
                    <a:cubicBezTo>
                      <a:pt x="102" y="851"/>
                      <a:pt x="103" y="851"/>
                      <a:pt x="103" y="851"/>
                    </a:cubicBezTo>
                    <a:cubicBezTo>
                      <a:pt x="101" y="832"/>
                      <a:pt x="101" y="832"/>
                      <a:pt x="101" y="832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0" y="0"/>
                      <a:pt x="230" y="0"/>
                      <a:pt x="229" y="0"/>
                    </a:cubicBezTo>
                    <a:cubicBezTo>
                      <a:pt x="100" y="824"/>
                      <a:pt x="100" y="824"/>
                      <a:pt x="100" y="82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99" y="832"/>
                      <a:pt x="99" y="832"/>
                      <a:pt x="99" y="832"/>
                    </a:cubicBezTo>
                    <a:cubicBezTo>
                      <a:pt x="96" y="851"/>
                      <a:pt x="96" y="851"/>
                      <a:pt x="96" y="851"/>
                    </a:cubicBezTo>
                    <a:cubicBezTo>
                      <a:pt x="97" y="851"/>
                      <a:pt x="97" y="851"/>
                      <a:pt x="98" y="851"/>
                    </a:cubicBezTo>
                    <a:lnTo>
                      <a:pt x="100" y="84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7080"/>
              <p:cNvSpPr>
                <a:spLocks/>
              </p:cNvSpPr>
              <p:nvPr/>
            </p:nvSpPr>
            <p:spPr bwMode="auto">
              <a:xfrm>
                <a:off x="4935" y="3481"/>
                <a:ext cx="53" cy="51"/>
              </a:xfrm>
              <a:custGeom>
                <a:avLst/>
                <a:gdLst>
                  <a:gd name="T0" fmla="*/ 2 w 45"/>
                  <a:gd name="T1" fmla="*/ 28 h 44"/>
                  <a:gd name="T2" fmla="*/ 29 w 45"/>
                  <a:gd name="T3" fmla="*/ 40 h 44"/>
                  <a:gd name="T4" fmla="*/ 41 w 45"/>
                  <a:gd name="T5" fmla="*/ 12 h 44"/>
                  <a:gd name="T6" fmla="*/ 26 w 45"/>
                  <a:gd name="T7" fmla="*/ 0 h 44"/>
                  <a:gd name="T8" fmla="*/ 24 w 45"/>
                  <a:gd name="T9" fmla="*/ 0 h 44"/>
                  <a:gd name="T10" fmla="*/ 21 w 45"/>
                  <a:gd name="T11" fmla="*/ 0 h 44"/>
                  <a:gd name="T12" fmla="*/ 19 w 45"/>
                  <a:gd name="T13" fmla="*/ 0 h 44"/>
                  <a:gd name="T14" fmla="*/ 16 w 45"/>
                  <a:gd name="T15" fmla="*/ 1 h 44"/>
                  <a:gd name="T16" fmla="*/ 14 w 45"/>
                  <a:gd name="T17" fmla="*/ 1 h 44"/>
                  <a:gd name="T18" fmla="*/ 14 w 45"/>
                  <a:gd name="T19" fmla="*/ 1 h 44"/>
                  <a:gd name="T20" fmla="*/ 7 w 45"/>
                  <a:gd name="T21" fmla="*/ 7 h 44"/>
                  <a:gd name="T22" fmla="*/ 5 w 45"/>
                  <a:gd name="T23" fmla="*/ 8 h 44"/>
                  <a:gd name="T24" fmla="*/ 2 w 45"/>
                  <a:gd name="T2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" h="44">
                    <a:moveTo>
                      <a:pt x="2" y="28"/>
                    </a:moveTo>
                    <a:cubicBezTo>
                      <a:pt x="6" y="39"/>
                      <a:pt x="18" y="44"/>
                      <a:pt x="29" y="40"/>
                    </a:cubicBezTo>
                    <a:cubicBezTo>
                      <a:pt x="39" y="35"/>
                      <a:pt x="45" y="23"/>
                      <a:pt x="41" y="12"/>
                    </a:cubicBezTo>
                    <a:cubicBezTo>
                      <a:pt x="38" y="6"/>
                      <a:pt x="33" y="2"/>
                      <a:pt x="26" y="0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8" y="0"/>
                      <a:pt x="17" y="0"/>
                      <a:pt x="16" y="1"/>
                    </a:cubicBezTo>
                    <a:cubicBezTo>
                      <a:pt x="16" y="1"/>
                      <a:pt x="15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2"/>
                      <a:pt x="9" y="4"/>
                      <a:pt x="7" y="7"/>
                    </a:cubicBezTo>
                    <a:cubicBezTo>
                      <a:pt x="6" y="7"/>
                      <a:pt x="6" y="8"/>
                      <a:pt x="5" y="8"/>
                    </a:cubicBezTo>
                    <a:cubicBezTo>
                      <a:pt x="1" y="14"/>
                      <a:pt x="0" y="22"/>
                      <a:pt x="2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7081"/>
              <p:cNvSpPr>
                <a:spLocks/>
              </p:cNvSpPr>
              <p:nvPr/>
            </p:nvSpPr>
            <p:spPr bwMode="auto">
              <a:xfrm>
                <a:off x="3847" y="2388"/>
                <a:ext cx="54" cy="55"/>
              </a:xfrm>
              <a:custGeom>
                <a:avLst/>
                <a:gdLst>
                  <a:gd name="T0" fmla="*/ 5 w 46"/>
                  <a:gd name="T1" fmla="*/ 32 h 47"/>
                  <a:gd name="T2" fmla="*/ 31 w 46"/>
                  <a:gd name="T3" fmla="*/ 43 h 47"/>
                  <a:gd name="T4" fmla="*/ 37 w 46"/>
                  <a:gd name="T5" fmla="*/ 39 h 47"/>
                  <a:gd name="T6" fmla="*/ 39 w 46"/>
                  <a:gd name="T7" fmla="*/ 37 h 47"/>
                  <a:gd name="T8" fmla="*/ 43 w 46"/>
                  <a:gd name="T9" fmla="*/ 16 h 47"/>
                  <a:gd name="T10" fmla="*/ 16 w 46"/>
                  <a:gd name="T11" fmla="*/ 5 h 47"/>
                  <a:gd name="T12" fmla="*/ 5 w 46"/>
                  <a:gd name="T13" fmla="*/ 3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7">
                    <a:moveTo>
                      <a:pt x="5" y="32"/>
                    </a:moveTo>
                    <a:cubicBezTo>
                      <a:pt x="9" y="42"/>
                      <a:pt x="20" y="47"/>
                      <a:pt x="31" y="43"/>
                    </a:cubicBezTo>
                    <a:cubicBezTo>
                      <a:pt x="33" y="42"/>
                      <a:pt x="35" y="41"/>
                      <a:pt x="37" y="39"/>
                    </a:cubicBezTo>
                    <a:cubicBezTo>
                      <a:pt x="38" y="39"/>
                      <a:pt x="38" y="38"/>
                      <a:pt x="39" y="37"/>
                    </a:cubicBezTo>
                    <a:cubicBezTo>
                      <a:pt x="44" y="32"/>
                      <a:pt x="46" y="23"/>
                      <a:pt x="43" y="16"/>
                    </a:cubicBezTo>
                    <a:cubicBezTo>
                      <a:pt x="39" y="5"/>
                      <a:pt x="27" y="0"/>
                      <a:pt x="16" y="5"/>
                    </a:cubicBezTo>
                    <a:cubicBezTo>
                      <a:pt x="6" y="9"/>
                      <a:pt x="0" y="21"/>
                      <a:pt x="5" y="3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7082"/>
              <p:cNvSpPr>
                <a:spLocks/>
              </p:cNvSpPr>
              <p:nvPr/>
            </p:nvSpPr>
            <p:spPr bwMode="auto">
              <a:xfrm>
                <a:off x="4257" y="1901"/>
                <a:ext cx="54" cy="55"/>
              </a:xfrm>
              <a:custGeom>
                <a:avLst/>
                <a:gdLst>
                  <a:gd name="T0" fmla="*/ 32 w 46"/>
                  <a:gd name="T1" fmla="*/ 42 h 47"/>
                  <a:gd name="T2" fmla="*/ 42 w 46"/>
                  <a:gd name="T3" fmla="*/ 16 h 47"/>
                  <a:gd name="T4" fmla="*/ 16 w 46"/>
                  <a:gd name="T5" fmla="*/ 4 h 47"/>
                  <a:gd name="T6" fmla="*/ 4 w 46"/>
                  <a:gd name="T7" fmla="*/ 31 h 47"/>
                  <a:gd name="T8" fmla="*/ 30 w 46"/>
                  <a:gd name="T9" fmla="*/ 43 h 47"/>
                  <a:gd name="T10" fmla="*/ 30 w 46"/>
                  <a:gd name="T11" fmla="*/ 43 h 47"/>
                  <a:gd name="T12" fmla="*/ 32 w 46"/>
                  <a:gd name="T13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7">
                    <a:moveTo>
                      <a:pt x="32" y="42"/>
                    </a:moveTo>
                    <a:cubicBezTo>
                      <a:pt x="42" y="37"/>
                      <a:pt x="46" y="26"/>
                      <a:pt x="42" y="16"/>
                    </a:cubicBezTo>
                    <a:cubicBezTo>
                      <a:pt x="38" y="5"/>
                      <a:pt x="26" y="0"/>
                      <a:pt x="16" y="4"/>
                    </a:cubicBezTo>
                    <a:cubicBezTo>
                      <a:pt x="5" y="9"/>
                      <a:pt x="0" y="21"/>
                      <a:pt x="4" y="31"/>
                    </a:cubicBezTo>
                    <a:cubicBezTo>
                      <a:pt x="8" y="42"/>
                      <a:pt x="20" y="47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1" y="42"/>
                      <a:pt x="32" y="42"/>
                      <a:pt x="32" y="4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7083"/>
              <p:cNvSpPr>
                <a:spLocks/>
              </p:cNvSpPr>
              <p:nvPr/>
            </p:nvSpPr>
            <p:spPr bwMode="auto">
              <a:xfrm>
                <a:off x="4815" y="2429"/>
                <a:ext cx="54" cy="53"/>
              </a:xfrm>
              <a:custGeom>
                <a:avLst/>
                <a:gdLst>
                  <a:gd name="T0" fmla="*/ 27 w 46"/>
                  <a:gd name="T1" fmla="*/ 44 h 45"/>
                  <a:gd name="T2" fmla="*/ 31 w 46"/>
                  <a:gd name="T3" fmla="*/ 43 h 45"/>
                  <a:gd name="T4" fmla="*/ 42 w 46"/>
                  <a:gd name="T5" fmla="*/ 16 h 45"/>
                  <a:gd name="T6" fmla="*/ 16 w 46"/>
                  <a:gd name="T7" fmla="*/ 5 h 45"/>
                  <a:gd name="T8" fmla="*/ 4 w 46"/>
                  <a:gd name="T9" fmla="*/ 32 h 45"/>
                  <a:gd name="T10" fmla="*/ 25 w 46"/>
                  <a:gd name="T11" fmla="*/ 44 h 45"/>
                  <a:gd name="T12" fmla="*/ 27 w 46"/>
                  <a:gd name="T13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5">
                    <a:moveTo>
                      <a:pt x="27" y="44"/>
                    </a:moveTo>
                    <a:cubicBezTo>
                      <a:pt x="28" y="44"/>
                      <a:pt x="29" y="43"/>
                      <a:pt x="31" y="43"/>
                    </a:cubicBezTo>
                    <a:cubicBezTo>
                      <a:pt x="41" y="39"/>
                      <a:pt x="46" y="26"/>
                      <a:pt x="42" y="16"/>
                    </a:cubicBezTo>
                    <a:cubicBezTo>
                      <a:pt x="38" y="5"/>
                      <a:pt x="26" y="0"/>
                      <a:pt x="16" y="5"/>
                    </a:cubicBezTo>
                    <a:cubicBezTo>
                      <a:pt x="5" y="9"/>
                      <a:pt x="0" y="21"/>
                      <a:pt x="4" y="32"/>
                    </a:cubicBezTo>
                    <a:cubicBezTo>
                      <a:pt x="7" y="40"/>
                      <a:pt x="16" y="45"/>
                      <a:pt x="25" y="44"/>
                    </a:cubicBezTo>
                    <a:cubicBezTo>
                      <a:pt x="25" y="44"/>
                      <a:pt x="26" y="44"/>
                      <a:pt x="27" y="4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7084"/>
              <p:cNvSpPr>
                <a:spLocks/>
              </p:cNvSpPr>
              <p:nvPr/>
            </p:nvSpPr>
            <p:spPr bwMode="auto">
              <a:xfrm>
                <a:off x="5085" y="2428"/>
                <a:ext cx="55" cy="53"/>
              </a:xfrm>
              <a:custGeom>
                <a:avLst/>
                <a:gdLst>
                  <a:gd name="T0" fmla="*/ 30 w 46"/>
                  <a:gd name="T1" fmla="*/ 43 h 45"/>
                  <a:gd name="T2" fmla="*/ 42 w 46"/>
                  <a:gd name="T3" fmla="*/ 16 h 45"/>
                  <a:gd name="T4" fmla="*/ 16 w 46"/>
                  <a:gd name="T5" fmla="*/ 4 h 45"/>
                  <a:gd name="T6" fmla="*/ 4 w 46"/>
                  <a:gd name="T7" fmla="*/ 32 h 45"/>
                  <a:gd name="T8" fmla="*/ 24 w 46"/>
                  <a:gd name="T9" fmla="*/ 44 h 45"/>
                  <a:gd name="T10" fmla="*/ 26 w 46"/>
                  <a:gd name="T11" fmla="*/ 44 h 45"/>
                  <a:gd name="T12" fmla="*/ 30 w 46"/>
                  <a:gd name="T13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5">
                    <a:moveTo>
                      <a:pt x="30" y="43"/>
                    </a:moveTo>
                    <a:cubicBezTo>
                      <a:pt x="41" y="38"/>
                      <a:pt x="46" y="26"/>
                      <a:pt x="42" y="16"/>
                    </a:cubicBezTo>
                    <a:cubicBezTo>
                      <a:pt x="38" y="5"/>
                      <a:pt x="26" y="0"/>
                      <a:pt x="16" y="4"/>
                    </a:cubicBezTo>
                    <a:cubicBezTo>
                      <a:pt x="5" y="9"/>
                      <a:pt x="0" y="21"/>
                      <a:pt x="4" y="32"/>
                    </a:cubicBezTo>
                    <a:cubicBezTo>
                      <a:pt x="7" y="40"/>
                      <a:pt x="15" y="45"/>
                      <a:pt x="24" y="44"/>
                    </a:cubicBezTo>
                    <a:cubicBezTo>
                      <a:pt x="25" y="44"/>
                      <a:pt x="25" y="44"/>
                      <a:pt x="26" y="44"/>
                    </a:cubicBezTo>
                    <a:cubicBezTo>
                      <a:pt x="28" y="44"/>
                      <a:pt x="29" y="43"/>
                      <a:pt x="30" y="4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7085"/>
              <p:cNvSpPr>
                <a:spLocks/>
              </p:cNvSpPr>
              <p:nvPr/>
            </p:nvSpPr>
            <p:spPr bwMode="auto">
              <a:xfrm>
                <a:off x="4453" y="2565"/>
                <a:ext cx="216" cy="509"/>
              </a:xfrm>
              <a:custGeom>
                <a:avLst/>
                <a:gdLst>
                  <a:gd name="T0" fmla="*/ 216 w 216"/>
                  <a:gd name="T1" fmla="*/ 0 h 509"/>
                  <a:gd name="T2" fmla="*/ 0 w 216"/>
                  <a:gd name="T3" fmla="*/ 509 h 509"/>
                  <a:gd name="T4" fmla="*/ 216 w 216"/>
                  <a:gd name="T5" fmla="*/ 0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509">
                    <a:moveTo>
                      <a:pt x="216" y="0"/>
                    </a:moveTo>
                    <a:lnTo>
                      <a:pt x="0" y="509"/>
                    </a:lnTo>
                    <a:lnTo>
                      <a:pt x="21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Line 7086"/>
              <p:cNvSpPr>
                <a:spLocks noChangeShapeType="1"/>
              </p:cNvSpPr>
              <p:nvPr/>
            </p:nvSpPr>
            <p:spPr bwMode="auto">
              <a:xfrm flipH="1">
                <a:off x="4453" y="2565"/>
                <a:ext cx="216" cy="50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087"/>
              <p:cNvSpPr>
                <a:spLocks/>
              </p:cNvSpPr>
              <p:nvPr/>
            </p:nvSpPr>
            <p:spPr bwMode="auto">
              <a:xfrm>
                <a:off x="4453" y="2951"/>
                <a:ext cx="434" cy="123"/>
              </a:xfrm>
              <a:custGeom>
                <a:avLst/>
                <a:gdLst>
                  <a:gd name="T0" fmla="*/ 0 w 434"/>
                  <a:gd name="T1" fmla="*/ 123 h 123"/>
                  <a:gd name="T2" fmla="*/ 434 w 434"/>
                  <a:gd name="T3" fmla="*/ 0 h 123"/>
                  <a:gd name="T4" fmla="*/ 0 w 434"/>
                  <a:gd name="T5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4" h="123">
                    <a:moveTo>
                      <a:pt x="0" y="123"/>
                    </a:moveTo>
                    <a:lnTo>
                      <a:pt x="434" y="0"/>
                    </a:lnTo>
                    <a:lnTo>
                      <a:pt x="0" y="123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7088"/>
              <p:cNvSpPr>
                <a:spLocks noChangeShapeType="1"/>
              </p:cNvSpPr>
              <p:nvPr/>
            </p:nvSpPr>
            <p:spPr bwMode="auto">
              <a:xfrm flipV="1">
                <a:off x="4453" y="2951"/>
                <a:ext cx="434" cy="12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7089"/>
              <p:cNvSpPr>
                <a:spLocks/>
              </p:cNvSpPr>
              <p:nvPr/>
            </p:nvSpPr>
            <p:spPr bwMode="auto">
              <a:xfrm>
                <a:off x="4885" y="2368"/>
                <a:ext cx="204" cy="592"/>
              </a:xfrm>
              <a:custGeom>
                <a:avLst/>
                <a:gdLst>
                  <a:gd name="T0" fmla="*/ 0 w 204"/>
                  <a:gd name="T1" fmla="*/ 592 h 592"/>
                  <a:gd name="T2" fmla="*/ 204 w 204"/>
                  <a:gd name="T3" fmla="*/ 0 h 592"/>
                  <a:gd name="T4" fmla="*/ 0 w 204"/>
                  <a:gd name="T5" fmla="*/ 592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4" h="592">
                    <a:moveTo>
                      <a:pt x="0" y="592"/>
                    </a:moveTo>
                    <a:lnTo>
                      <a:pt x="204" y="0"/>
                    </a:lnTo>
                    <a:lnTo>
                      <a:pt x="0" y="59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7090"/>
              <p:cNvSpPr>
                <a:spLocks noChangeShapeType="1"/>
              </p:cNvSpPr>
              <p:nvPr/>
            </p:nvSpPr>
            <p:spPr bwMode="auto">
              <a:xfrm flipV="1">
                <a:off x="4885" y="2368"/>
                <a:ext cx="204" cy="59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7091"/>
              <p:cNvSpPr>
                <a:spLocks/>
              </p:cNvSpPr>
              <p:nvPr/>
            </p:nvSpPr>
            <p:spPr bwMode="auto">
              <a:xfrm>
                <a:off x="4664" y="2576"/>
                <a:ext cx="546" cy="4"/>
              </a:xfrm>
              <a:custGeom>
                <a:avLst/>
                <a:gdLst>
                  <a:gd name="T0" fmla="*/ 0 w 546"/>
                  <a:gd name="T1" fmla="*/ 0 h 4"/>
                  <a:gd name="T2" fmla="*/ 546 w 546"/>
                  <a:gd name="T3" fmla="*/ 4 h 4"/>
                  <a:gd name="T4" fmla="*/ 0 w 546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6" h="4">
                    <a:moveTo>
                      <a:pt x="0" y="0"/>
                    </a:moveTo>
                    <a:lnTo>
                      <a:pt x="546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7092"/>
              <p:cNvSpPr>
                <a:spLocks noChangeShapeType="1"/>
              </p:cNvSpPr>
              <p:nvPr/>
            </p:nvSpPr>
            <p:spPr bwMode="auto">
              <a:xfrm>
                <a:off x="4664" y="2576"/>
                <a:ext cx="546" cy="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7093"/>
              <p:cNvSpPr>
                <a:spLocks/>
              </p:cNvSpPr>
              <p:nvPr/>
            </p:nvSpPr>
            <p:spPr bwMode="auto">
              <a:xfrm>
                <a:off x="5210" y="2220"/>
                <a:ext cx="385" cy="360"/>
              </a:xfrm>
              <a:custGeom>
                <a:avLst/>
                <a:gdLst>
                  <a:gd name="T0" fmla="*/ 0 w 385"/>
                  <a:gd name="T1" fmla="*/ 360 h 360"/>
                  <a:gd name="T2" fmla="*/ 385 w 385"/>
                  <a:gd name="T3" fmla="*/ 0 h 360"/>
                  <a:gd name="T4" fmla="*/ 0 w 385"/>
                  <a:gd name="T5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5" h="360">
                    <a:moveTo>
                      <a:pt x="0" y="360"/>
                    </a:moveTo>
                    <a:lnTo>
                      <a:pt x="385" y="0"/>
                    </a:lnTo>
                    <a:lnTo>
                      <a:pt x="0" y="36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7094"/>
              <p:cNvSpPr>
                <a:spLocks noChangeShapeType="1"/>
              </p:cNvSpPr>
              <p:nvPr/>
            </p:nvSpPr>
            <p:spPr bwMode="auto">
              <a:xfrm flipV="1">
                <a:off x="5210" y="2220"/>
                <a:ext cx="385" cy="36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7095"/>
              <p:cNvSpPr>
                <a:spLocks/>
              </p:cNvSpPr>
              <p:nvPr/>
            </p:nvSpPr>
            <p:spPr bwMode="auto">
              <a:xfrm>
                <a:off x="5591" y="2218"/>
                <a:ext cx="463" cy="247"/>
              </a:xfrm>
              <a:custGeom>
                <a:avLst/>
                <a:gdLst>
                  <a:gd name="T0" fmla="*/ 0 w 463"/>
                  <a:gd name="T1" fmla="*/ 0 h 247"/>
                  <a:gd name="T2" fmla="*/ 463 w 463"/>
                  <a:gd name="T3" fmla="*/ 247 h 247"/>
                  <a:gd name="T4" fmla="*/ 0 w 463"/>
                  <a:gd name="T5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3" h="247">
                    <a:moveTo>
                      <a:pt x="0" y="0"/>
                    </a:moveTo>
                    <a:lnTo>
                      <a:pt x="463" y="2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7096"/>
              <p:cNvSpPr>
                <a:spLocks noChangeShapeType="1"/>
              </p:cNvSpPr>
              <p:nvPr/>
            </p:nvSpPr>
            <p:spPr bwMode="auto">
              <a:xfrm>
                <a:off x="5591" y="2218"/>
                <a:ext cx="463" cy="24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7097"/>
              <p:cNvSpPr>
                <a:spLocks/>
              </p:cNvSpPr>
              <p:nvPr/>
            </p:nvSpPr>
            <p:spPr bwMode="auto">
              <a:xfrm>
                <a:off x="6054" y="2465"/>
                <a:ext cx="279" cy="293"/>
              </a:xfrm>
              <a:custGeom>
                <a:avLst/>
                <a:gdLst>
                  <a:gd name="T0" fmla="*/ 0 w 279"/>
                  <a:gd name="T1" fmla="*/ 0 h 293"/>
                  <a:gd name="T2" fmla="*/ 279 w 279"/>
                  <a:gd name="T3" fmla="*/ 293 h 293"/>
                  <a:gd name="T4" fmla="*/ 0 w 279"/>
                  <a:gd name="T5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9" h="293">
                    <a:moveTo>
                      <a:pt x="0" y="0"/>
                    </a:moveTo>
                    <a:lnTo>
                      <a:pt x="279" y="29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7098"/>
              <p:cNvSpPr>
                <a:spLocks noChangeShapeType="1"/>
              </p:cNvSpPr>
              <p:nvPr/>
            </p:nvSpPr>
            <p:spPr bwMode="auto">
              <a:xfrm>
                <a:off x="6054" y="2465"/>
                <a:ext cx="279" cy="29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7099"/>
              <p:cNvSpPr>
                <a:spLocks/>
              </p:cNvSpPr>
              <p:nvPr/>
            </p:nvSpPr>
            <p:spPr bwMode="auto">
              <a:xfrm>
                <a:off x="6333" y="2589"/>
                <a:ext cx="361" cy="169"/>
              </a:xfrm>
              <a:custGeom>
                <a:avLst/>
                <a:gdLst>
                  <a:gd name="T0" fmla="*/ 0 w 361"/>
                  <a:gd name="T1" fmla="*/ 169 h 169"/>
                  <a:gd name="T2" fmla="*/ 361 w 361"/>
                  <a:gd name="T3" fmla="*/ 0 h 169"/>
                  <a:gd name="T4" fmla="*/ 0 w 361"/>
                  <a:gd name="T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" h="169">
                    <a:moveTo>
                      <a:pt x="0" y="169"/>
                    </a:moveTo>
                    <a:lnTo>
                      <a:pt x="361" y="0"/>
                    </a:lnTo>
                    <a:lnTo>
                      <a:pt x="0" y="16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7100"/>
              <p:cNvSpPr>
                <a:spLocks noChangeShapeType="1"/>
              </p:cNvSpPr>
              <p:nvPr/>
            </p:nvSpPr>
            <p:spPr bwMode="auto">
              <a:xfrm flipV="1">
                <a:off x="6333" y="2589"/>
                <a:ext cx="361" cy="16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7101"/>
              <p:cNvSpPr>
                <a:spLocks/>
              </p:cNvSpPr>
              <p:nvPr/>
            </p:nvSpPr>
            <p:spPr bwMode="auto">
              <a:xfrm>
                <a:off x="6601" y="2585"/>
                <a:ext cx="97" cy="399"/>
              </a:xfrm>
              <a:custGeom>
                <a:avLst/>
                <a:gdLst>
                  <a:gd name="T0" fmla="*/ 97 w 97"/>
                  <a:gd name="T1" fmla="*/ 0 h 399"/>
                  <a:gd name="T2" fmla="*/ 0 w 97"/>
                  <a:gd name="T3" fmla="*/ 399 h 399"/>
                  <a:gd name="T4" fmla="*/ 97 w 97"/>
                  <a:gd name="T5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399">
                    <a:moveTo>
                      <a:pt x="97" y="0"/>
                    </a:moveTo>
                    <a:lnTo>
                      <a:pt x="0" y="399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7102"/>
              <p:cNvSpPr>
                <a:spLocks noChangeShapeType="1"/>
              </p:cNvSpPr>
              <p:nvPr/>
            </p:nvSpPr>
            <p:spPr bwMode="auto">
              <a:xfrm flipH="1">
                <a:off x="6601" y="2585"/>
                <a:ext cx="97" cy="39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7103"/>
              <p:cNvSpPr>
                <a:spLocks/>
              </p:cNvSpPr>
              <p:nvPr/>
            </p:nvSpPr>
            <p:spPr bwMode="auto">
              <a:xfrm>
                <a:off x="6601" y="2984"/>
                <a:ext cx="390" cy="361"/>
              </a:xfrm>
              <a:custGeom>
                <a:avLst/>
                <a:gdLst>
                  <a:gd name="T0" fmla="*/ 0 w 390"/>
                  <a:gd name="T1" fmla="*/ 0 h 361"/>
                  <a:gd name="T2" fmla="*/ 390 w 390"/>
                  <a:gd name="T3" fmla="*/ 361 h 361"/>
                  <a:gd name="T4" fmla="*/ 0 w 390"/>
                  <a:gd name="T5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0" h="361">
                    <a:moveTo>
                      <a:pt x="0" y="0"/>
                    </a:moveTo>
                    <a:lnTo>
                      <a:pt x="390" y="36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7104"/>
              <p:cNvSpPr>
                <a:spLocks noChangeShapeType="1"/>
              </p:cNvSpPr>
              <p:nvPr/>
            </p:nvSpPr>
            <p:spPr bwMode="auto">
              <a:xfrm>
                <a:off x="6601" y="2984"/>
                <a:ext cx="390" cy="36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7105"/>
              <p:cNvSpPr>
                <a:spLocks/>
              </p:cNvSpPr>
              <p:nvPr/>
            </p:nvSpPr>
            <p:spPr bwMode="auto">
              <a:xfrm>
                <a:off x="6540" y="3345"/>
                <a:ext cx="451" cy="299"/>
              </a:xfrm>
              <a:custGeom>
                <a:avLst/>
                <a:gdLst>
                  <a:gd name="T0" fmla="*/ 451 w 451"/>
                  <a:gd name="T1" fmla="*/ 0 h 299"/>
                  <a:gd name="T2" fmla="*/ 0 w 451"/>
                  <a:gd name="T3" fmla="*/ 299 h 299"/>
                  <a:gd name="T4" fmla="*/ 451 w 451"/>
                  <a:gd name="T5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1" h="299">
                    <a:moveTo>
                      <a:pt x="451" y="0"/>
                    </a:moveTo>
                    <a:lnTo>
                      <a:pt x="0" y="299"/>
                    </a:lnTo>
                    <a:lnTo>
                      <a:pt x="45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7106"/>
              <p:cNvSpPr>
                <a:spLocks noChangeShapeType="1"/>
              </p:cNvSpPr>
              <p:nvPr/>
            </p:nvSpPr>
            <p:spPr bwMode="auto">
              <a:xfrm flipH="1">
                <a:off x="6540" y="3345"/>
                <a:ext cx="451" cy="29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7107"/>
              <p:cNvSpPr>
                <a:spLocks/>
              </p:cNvSpPr>
              <p:nvPr/>
            </p:nvSpPr>
            <p:spPr bwMode="auto">
              <a:xfrm>
                <a:off x="6540" y="3644"/>
                <a:ext cx="270" cy="366"/>
              </a:xfrm>
              <a:custGeom>
                <a:avLst/>
                <a:gdLst>
                  <a:gd name="T0" fmla="*/ 0 w 270"/>
                  <a:gd name="T1" fmla="*/ 0 h 366"/>
                  <a:gd name="T2" fmla="*/ 270 w 270"/>
                  <a:gd name="T3" fmla="*/ 366 h 366"/>
                  <a:gd name="T4" fmla="*/ 0 w 270"/>
                  <a:gd name="T5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366">
                    <a:moveTo>
                      <a:pt x="0" y="0"/>
                    </a:moveTo>
                    <a:lnTo>
                      <a:pt x="270" y="36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7108"/>
              <p:cNvSpPr>
                <a:spLocks noChangeShapeType="1"/>
              </p:cNvSpPr>
              <p:nvPr/>
            </p:nvSpPr>
            <p:spPr bwMode="auto">
              <a:xfrm>
                <a:off x="6540" y="3644"/>
                <a:ext cx="270" cy="36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7109"/>
              <p:cNvSpPr>
                <a:spLocks/>
              </p:cNvSpPr>
              <p:nvPr/>
            </p:nvSpPr>
            <p:spPr bwMode="auto">
              <a:xfrm>
                <a:off x="6487" y="3998"/>
                <a:ext cx="321" cy="186"/>
              </a:xfrm>
              <a:custGeom>
                <a:avLst/>
                <a:gdLst>
                  <a:gd name="T0" fmla="*/ 321 w 321"/>
                  <a:gd name="T1" fmla="*/ 0 h 186"/>
                  <a:gd name="T2" fmla="*/ 0 w 321"/>
                  <a:gd name="T3" fmla="*/ 186 h 186"/>
                  <a:gd name="T4" fmla="*/ 321 w 321"/>
                  <a:gd name="T5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" h="186">
                    <a:moveTo>
                      <a:pt x="321" y="0"/>
                    </a:moveTo>
                    <a:lnTo>
                      <a:pt x="0" y="186"/>
                    </a:lnTo>
                    <a:lnTo>
                      <a:pt x="32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7110"/>
              <p:cNvSpPr>
                <a:spLocks noChangeShapeType="1"/>
              </p:cNvSpPr>
              <p:nvPr/>
            </p:nvSpPr>
            <p:spPr bwMode="auto">
              <a:xfrm flipH="1">
                <a:off x="6487" y="3998"/>
                <a:ext cx="321" cy="18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7111"/>
              <p:cNvSpPr>
                <a:spLocks/>
              </p:cNvSpPr>
              <p:nvPr/>
            </p:nvSpPr>
            <p:spPr bwMode="auto">
              <a:xfrm>
                <a:off x="6365" y="4184"/>
                <a:ext cx="122" cy="385"/>
              </a:xfrm>
              <a:custGeom>
                <a:avLst/>
                <a:gdLst>
                  <a:gd name="T0" fmla="*/ 122 w 122"/>
                  <a:gd name="T1" fmla="*/ 0 h 385"/>
                  <a:gd name="T2" fmla="*/ 0 w 122"/>
                  <a:gd name="T3" fmla="*/ 385 h 385"/>
                  <a:gd name="T4" fmla="*/ 122 w 122"/>
                  <a:gd name="T5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385">
                    <a:moveTo>
                      <a:pt x="122" y="0"/>
                    </a:moveTo>
                    <a:lnTo>
                      <a:pt x="0" y="385"/>
                    </a:lnTo>
                    <a:lnTo>
                      <a:pt x="12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7112"/>
              <p:cNvSpPr>
                <a:spLocks noChangeShapeType="1"/>
              </p:cNvSpPr>
              <p:nvPr/>
            </p:nvSpPr>
            <p:spPr bwMode="auto">
              <a:xfrm flipH="1">
                <a:off x="6365" y="4184"/>
                <a:ext cx="122" cy="38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7113"/>
              <p:cNvSpPr>
                <a:spLocks/>
              </p:cNvSpPr>
              <p:nvPr/>
            </p:nvSpPr>
            <p:spPr bwMode="auto">
              <a:xfrm>
                <a:off x="5827" y="4542"/>
                <a:ext cx="538" cy="27"/>
              </a:xfrm>
              <a:custGeom>
                <a:avLst/>
                <a:gdLst>
                  <a:gd name="T0" fmla="*/ 538 w 538"/>
                  <a:gd name="T1" fmla="*/ 27 h 27"/>
                  <a:gd name="T2" fmla="*/ 0 w 538"/>
                  <a:gd name="T3" fmla="*/ 0 h 27"/>
                  <a:gd name="T4" fmla="*/ 538 w 538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8" h="27">
                    <a:moveTo>
                      <a:pt x="538" y="27"/>
                    </a:moveTo>
                    <a:lnTo>
                      <a:pt x="0" y="0"/>
                    </a:lnTo>
                    <a:lnTo>
                      <a:pt x="538" y="2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7114"/>
              <p:cNvSpPr>
                <a:spLocks noChangeShapeType="1"/>
              </p:cNvSpPr>
              <p:nvPr/>
            </p:nvSpPr>
            <p:spPr bwMode="auto">
              <a:xfrm flipH="1" flipV="1">
                <a:off x="5827" y="4542"/>
                <a:ext cx="538" cy="2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7115"/>
              <p:cNvSpPr>
                <a:spLocks/>
              </p:cNvSpPr>
              <p:nvPr/>
            </p:nvSpPr>
            <p:spPr bwMode="auto">
              <a:xfrm>
                <a:off x="5383" y="4538"/>
                <a:ext cx="444" cy="207"/>
              </a:xfrm>
              <a:custGeom>
                <a:avLst/>
                <a:gdLst>
                  <a:gd name="T0" fmla="*/ 444 w 444"/>
                  <a:gd name="T1" fmla="*/ 0 h 207"/>
                  <a:gd name="T2" fmla="*/ 0 w 444"/>
                  <a:gd name="T3" fmla="*/ 207 h 207"/>
                  <a:gd name="T4" fmla="*/ 444 w 444"/>
                  <a:gd name="T5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4" h="207">
                    <a:moveTo>
                      <a:pt x="444" y="0"/>
                    </a:moveTo>
                    <a:lnTo>
                      <a:pt x="0" y="207"/>
                    </a:lnTo>
                    <a:lnTo>
                      <a:pt x="44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7116"/>
              <p:cNvSpPr>
                <a:spLocks noChangeShapeType="1"/>
              </p:cNvSpPr>
              <p:nvPr/>
            </p:nvSpPr>
            <p:spPr bwMode="auto">
              <a:xfrm flipH="1">
                <a:off x="5383" y="4538"/>
                <a:ext cx="444" cy="20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7117"/>
              <p:cNvSpPr>
                <a:spLocks/>
              </p:cNvSpPr>
              <p:nvPr/>
            </p:nvSpPr>
            <p:spPr bwMode="auto">
              <a:xfrm>
                <a:off x="5128" y="4478"/>
                <a:ext cx="255" cy="267"/>
              </a:xfrm>
              <a:custGeom>
                <a:avLst/>
                <a:gdLst>
                  <a:gd name="T0" fmla="*/ 255 w 255"/>
                  <a:gd name="T1" fmla="*/ 267 h 267"/>
                  <a:gd name="T2" fmla="*/ 0 w 255"/>
                  <a:gd name="T3" fmla="*/ 0 h 267"/>
                  <a:gd name="T4" fmla="*/ 255 w 255"/>
                  <a:gd name="T5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5" h="267">
                    <a:moveTo>
                      <a:pt x="255" y="267"/>
                    </a:moveTo>
                    <a:lnTo>
                      <a:pt x="0" y="0"/>
                    </a:lnTo>
                    <a:lnTo>
                      <a:pt x="255" y="26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7118"/>
              <p:cNvSpPr>
                <a:spLocks noChangeShapeType="1"/>
              </p:cNvSpPr>
              <p:nvPr/>
            </p:nvSpPr>
            <p:spPr bwMode="auto">
              <a:xfrm flipH="1" flipV="1">
                <a:off x="5128" y="4478"/>
                <a:ext cx="255" cy="26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7119"/>
              <p:cNvSpPr>
                <a:spLocks/>
              </p:cNvSpPr>
              <p:nvPr/>
            </p:nvSpPr>
            <p:spPr bwMode="auto">
              <a:xfrm>
                <a:off x="4670" y="4471"/>
                <a:ext cx="471" cy="76"/>
              </a:xfrm>
              <a:custGeom>
                <a:avLst/>
                <a:gdLst>
                  <a:gd name="T0" fmla="*/ 471 w 471"/>
                  <a:gd name="T1" fmla="*/ 0 h 76"/>
                  <a:gd name="T2" fmla="*/ 0 w 471"/>
                  <a:gd name="T3" fmla="*/ 76 h 76"/>
                  <a:gd name="T4" fmla="*/ 471 w 471"/>
                  <a:gd name="T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1" h="76">
                    <a:moveTo>
                      <a:pt x="471" y="0"/>
                    </a:moveTo>
                    <a:lnTo>
                      <a:pt x="0" y="76"/>
                    </a:lnTo>
                    <a:lnTo>
                      <a:pt x="47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7120"/>
              <p:cNvSpPr>
                <a:spLocks noChangeShapeType="1"/>
              </p:cNvSpPr>
              <p:nvPr/>
            </p:nvSpPr>
            <p:spPr bwMode="auto">
              <a:xfrm flipH="1">
                <a:off x="4670" y="4471"/>
                <a:ext cx="471" cy="7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7121"/>
              <p:cNvSpPr>
                <a:spLocks/>
              </p:cNvSpPr>
              <p:nvPr/>
            </p:nvSpPr>
            <p:spPr bwMode="auto">
              <a:xfrm>
                <a:off x="4665" y="4045"/>
                <a:ext cx="5" cy="502"/>
              </a:xfrm>
              <a:custGeom>
                <a:avLst/>
                <a:gdLst>
                  <a:gd name="T0" fmla="*/ 5 w 5"/>
                  <a:gd name="T1" fmla="*/ 502 h 502"/>
                  <a:gd name="T2" fmla="*/ 0 w 5"/>
                  <a:gd name="T3" fmla="*/ 0 h 502"/>
                  <a:gd name="T4" fmla="*/ 5 w 5"/>
                  <a:gd name="T5" fmla="*/ 50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2">
                    <a:moveTo>
                      <a:pt x="5" y="502"/>
                    </a:moveTo>
                    <a:lnTo>
                      <a:pt x="0" y="0"/>
                    </a:lnTo>
                    <a:lnTo>
                      <a:pt x="5" y="50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7122"/>
              <p:cNvSpPr>
                <a:spLocks noChangeShapeType="1"/>
              </p:cNvSpPr>
              <p:nvPr/>
            </p:nvSpPr>
            <p:spPr bwMode="auto">
              <a:xfrm flipH="1" flipV="1">
                <a:off x="4665" y="4045"/>
                <a:ext cx="5" cy="50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7123"/>
              <p:cNvSpPr>
                <a:spLocks/>
              </p:cNvSpPr>
              <p:nvPr/>
            </p:nvSpPr>
            <p:spPr bwMode="auto">
              <a:xfrm>
                <a:off x="4361" y="3865"/>
                <a:ext cx="304" cy="180"/>
              </a:xfrm>
              <a:custGeom>
                <a:avLst/>
                <a:gdLst>
                  <a:gd name="T0" fmla="*/ 304 w 304"/>
                  <a:gd name="T1" fmla="*/ 180 h 180"/>
                  <a:gd name="T2" fmla="*/ 0 w 304"/>
                  <a:gd name="T3" fmla="*/ 0 h 180"/>
                  <a:gd name="T4" fmla="*/ 304 w 304"/>
                  <a:gd name="T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" h="180">
                    <a:moveTo>
                      <a:pt x="304" y="180"/>
                    </a:moveTo>
                    <a:lnTo>
                      <a:pt x="0" y="0"/>
                    </a:lnTo>
                    <a:lnTo>
                      <a:pt x="304" y="18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7124"/>
              <p:cNvSpPr>
                <a:spLocks noChangeShapeType="1"/>
              </p:cNvSpPr>
              <p:nvPr/>
            </p:nvSpPr>
            <p:spPr bwMode="auto">
              <a:xfrm flipH="1" flipV="1">
                <a:off x="4361" y="3865"/>
                <a:ext cx="304" cy="18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125"/>
              <p:cNvSpPr>
                <a:spLocks/>
              </p:cNvSpPr>
              <p:nvPr/>
            </p:nvSpPr>
            <p:spPr bwMode="auto">
              <a:xfrm>
                <a:off x="4361" y="3450"/>
                <a:ext cx="224" cy="415"/>
              </a:xfrm>
              <a:custGeom>
                <a:avLst/>
                <a:gdLst>
                  <a:gd name="T0" fmla="*/ 0 w 224"/>
                  <a:gd name="T1" fmla="*/ 415 h 415"/>
                  <a:gd name="T2" fmla="*/ 224 w 224"/>
                  <a:gd name="T3" fmla="*/ 0 h 415"/>
                  <a:gd name="T4" fmla="*/ 0 w 224"/>
                  <a:gd name="T5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415">
                    <a:moveTo>
                      <a:pt x="0" y="415"/>
                    </a:moveTo>
                    <a:lnTo>
                      <a:pt x="224" y="0"/>
                    </a:lnTo>
                    <a:lnTo>
                      <a:pt x="0" y="41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7126"/>
              <p:cNvSpPr>
                <a:spLocks noChangeShapeType="1"/>
              </p:cNvSpPr>
              <p:nvPr/>
            </p:nvSpPr>
            <p:spPr bwMode="auto">
              <a:xfrm flipV="1">
                <a:off x="4361" y="3450"/>
                <a:ext cx="224" cy="41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7127"/>
              <p:cNvSpPr>
                <a:spLocks/>
              </p:cNvSpPr>
              <p:nvPr/>
            </p:nvSpPr>
            <p:spPr bwMode="auto">
              <a:xfrm>
                <a:off x="4453" y="3074"/>
                <a:ext cx="132" cy="376"/>
              </a:xfrm>
              <a:custGeom>
                <a:avLst/>
                <a:gdLst>
                  <a:gd name="T0" fmla="*/ 132 w 132"/>
                  <a:gd name="T1" fmla="*/ 376 h 376"/>
                  <a:gd name="T2" fmla="*/ 0 w 132"/>
                  <a:gd name="T3" fmla="*/ 0 h 376"/>
                  <a:gd name="T4" fmla="*/ 132 w 132"/>
                  <a:gd name="T5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376">
                    <a:moveTo>
                      <a:pt x="132" y="376"/>
                    </a:moveTo>
                    <a:lnTo>
                      <a:pt x="0" y="0"/>
                    </a:lnTo>
                    <a:lnTo>
                      <a:pt x="132" y="37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7128"/>
              <p:cNvSpPr>
                <a:spLocks noChangeShapeType="1"/>
              </p:cNvSpPr>
              <p:nvPr/>
            </p:nvSpPr>
            <p:spPr bwMode="auto">
              <a:xfrm flipH="1" flipV="1">
                <a:off x="4453" y="3074"/>
                <a:ext cx="132" cy="37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7129"/>
              <p:cNvSpPr>
                <a:spLocks/>
              </p:cNvSpPr>
              <p:nvPr/>
            </p:nvSpPr>
            <p:spPr bwMode="auto">
              <a:xfrm>
                <a:off x="4401" y="2960"/>
                <a:ext cx="484" cy="480"/>
              </a:xfrm>
              <a:custGeom>
                <a:avLst/>
                <a:gdLst>
                  <a:gd name="T0" fmla="*/ 484 w 484"/>
                  <a:gd name="T1" fmla="*/ 0 h 480"/>
                  <a:gd name="T2" fmla="*/ 0 w 484"/>
                  <a:gd name="T3" fmla="*/ 480 h 480"/>
                  <a:gd name="T4" fmla="*/ 484 w 484"/>
                  <a:gd name="T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4" h="480">
                    <a:moveTo>
                      <a:pt x="484" y="0"/>
                    </a:moveTo>
                    <a:lnTo>
                      <a:pt x="0" y="480"/>
                    </a:lnTo>
                    <a:lnTo>
                      <a:pt x="4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7130"/>
              <p:cNvSpPr>
                <a:spLocks noChangeShapeType="1"/>
              </p:cNvSpPr>
              <p:nvPr/>
            </p:nvSpPr>
            <p:spPr bwMode="auto">
              <a:xfrm flipH="1">
                <a:off x="4401" y="2960"/>
                <a:ext cx="484" cy="48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7131"/>
              <p:cNvSpPr>
                <a:spLocks/>
              </p:cNvSpPr>
              <p:nvPr/>
            </p:nvSpPr>
            <p:spPr bwMode="auto">
              <a:xfrm>
                <a:off x="4401" y="3440"/>
                <a:ext cx="235" cy="300"/>
              </a:xfrm>
              <a:custGeom>
                <a:avLst/>
                <a:gdLst>
                  <a:gd name="T0" fmla="*/ 0 w 235"/>
                  <a:gd name="T1" fmla="*/ 0 h 300"/>
                  <a:gd name="T2" fmla="*/ 235 w 235"/>
                  <a:gd name="T3" fmla="*/ 300 h 300"/>
                  <a:gd name="T4" fmla="*/ 0 w 235"/>
                  <a:gd name="T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5" h="300">
                    <a:moveTo>
                      <a:pt x="0" y="0"/>
                    </a:moveTo>
                    <a:lnTo>
                      <a:pt x="235" y="3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7132"/>
              <p:cNvSpPr>
                <a:spLocks noChangeShapeType="1"/>
              </p:cNvSpPr>
              <p:nvPr/>
            </p:nvSpPr>
            <p:spPr bwMode="auto">
              <a:xfrm>
                <a:off x="4401" y="3440"/>
                <a:ext cx="235" cy="30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7133"/>
              <p:cNvSpPr>
                <a:spLocks/>
              </p:cNvSpPr>
              <p:nvPr/>
            </p:nvSpPr>
            <p:spPr bwMode="auto">
              <a:xfrm>
                <a:off x="4436" y="3740"/>
                <a:ext cx="200" cy="336"/>
              </a:xfrm>
              <a:custGeom>
                <a:avLst/>
                <a:gdLst>
                  <a:gd name="T0" fmla="*/ 200 w 200"/>
                  <a:gd name="T1" fmla="*/ 0 h 336"/>
                  <a:gd name="T2" fmla="*/ 0 w 200"/>
                  <a:gd name="T3" fmla="*/ 336 h 336"/>
                  <a:gd name="T4" fmla="*/ 200 w 200"/>
                  <a:gd name="T5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336">
                    <a:moveTo>
                      <a:pt x="200" y="0"/>
                    </a:moveTo>
                    <a:lnTo>
                      <a:pt x="0" y="336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7134"/>
              <p:cNvSpPr>
                <a:spLocks noChangeShapeType="1"/>
              </p:cNvSpPr>
              <p:nvPr/>
            </p:nvSpPr>
            <p:spPr bwMode="auto">
              <a:xfrm flipH="1">
                <a:off x="4436" y="3740"/>
                <a:ext cx="200" cy="33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7135"/>
              <p:cNvSpPr>
                <a:spLocks/>
              </p:cNvSpPr>
              <p:nvPr/>
            </p:nvSpPr>
            <p:spPr bwMode="auto">
              <a:xfrm>
                <a:off x="4437" y="4064"/>
                <a:ext cx="480" cy="15"/>
              </a:xfrm>
              <a:custGeom>
                <a:avLst/>
                <a:gdLst>
                  <a:gd name="T0" fmla="*/ 0 w 480"/>
                  <a:gd name="T1" fmla="*/ 0 h 15"/>
                  <a:gd name="T2" fmla="*/ 480 w 480"/>
                  <a:gd name="T3" fmla="*/ 15 h 15"/>
                  <a:gd name="T4" fmla="*/ 0 w 480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0" h="15">
                    <a:moveTo>
                      <a:pt x="0" y="0"/>
                    </a:moveTo>
                    <a:lnTo>
                      <a:pt x="480" y="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7136"/>
              <p:cNvSpPr>
                <a:spLocks noChangeShapeType="1"/>
              </p:cNvSpPr>
              <p:nvPr/>
            </p:nvSpPr>
            <p:spPr bwMode="auto">
              <a:xfrm>
                <a:off x="4437" y="4064"/>
                <a:ext cx="480" cy="1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7137"/>
              <p:cNvSpPr>
                <a:spLocks/>
              </p:cNvSpPr>
              <p:nvPr/>
            </p:nvSpPr>
            <p:spPr bwMode="auto">
              <a:xfrm>
                <a:off x="4917" y="4079"/>
                <a:ext cx="308" cy="589"/>
              </a:xfrm>
              <a:custGeom>
                <a:avLst/>
                <a:gdLst>
                  <a:gd name="T0" fmla="*/ 0 w 308"/>
                  <a:gd name="T1" fmla="*/ 0 h 589"/>
                  <a:gd name="T2" fmla="*/ 308 w 308"/>
                  <a:gd name="T3" fmla="*/ 589 h 589"/>
                  <a:gd name="T4" fmla="*/ 0 w 308"/>
                  <a:gd name="T5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8" h="589">
                    <a:moveTo>
                      <a:pt x="0" y="0"/>
                    </a:moveTo>
                    <a:lnTo>
                      <a:pt x="308" y="58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7138"/>
              <p:cNvSpPr>
                <a:spLocks noChangeShapeType="1"/>
              </p:cNvSpPr>
              <p:nvPr/>
            </p:nvSpPr>
            <p:spPr bwMode="auto">
              <a:xfrm>
                <a:off x="4917" y="4079"/>
                <a:ext cx="308" cy="58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7139"/>
              <p:cNvSpPr>
                <a:spLocks/>
              </p:cNvSpPr>
              <p:nvPr/>
            </p:nvSpPr>
            <p:spPr bwMode="auto">
              <a:xfrm>
                <a:off x="5229" y="4545"/>
                <a:ext cx="208" cy="122"/>
              </a:xfrm>
              <a:custGeom>
                <a:avLst/>
                <a:gdLst>
                  <a:gd name="T0" fmla="*/ 0 w 208"/>
                  <a:gd name="T1" fmla="*/ 122 h 122"/>
                  <a:gd name="T2" fmla="*/ 208 w 208"/>
                  <a:gd name="T3" fmla="*/ 0 h 122"/>
                  <a:gd name="T4" fmla="*/ 0 w 208"/>
                  <a:gd name="T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" h="122">
                    <a:moveTo>
                      <a:pt x="0" y="122"/>
                    </a:moveTo>
                    <a:lnTo>
                      <a:pt x="208" y="0"/>
                    </a:lnTo>
                    <a:lnTo>
                      <a:pt x="0" y="12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7140"/>
              <p:cNvSpPr>
                <a:spLocks noChangeShapeType="1"/>
              </p:cNvSpPr>
              <p:nvPr/>
            </p:nvSpPr>
            <p:spPr bwMode="auto">
              <a:xfrm flipV="1">
                <a:off x="5229" y="4545"/>
                <a:ext cx="208" cy="12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7141"/>
              <p:cNvSpPr>
                <a:spLocks/>
              </p:cNvSpPr>
              <p:nvPr/>
            </p:nvSpPr>
            <p:spPr bwMode="auto">
              <a:xfrm>
                <a:off x="5435" y="4545"/>
                <a:ext cx="323" cy="242"/>
              </a:xfrm>
              <a:custGeom>
                <a:avLst/>
                <a:gdLst>
                  <a:gd name="T0" fmla="*/ 0 w 323"/>
                  <a:gd name="T1" fmla="*/ 0 h 242"/>
                  <a:gd name="T2" fmla="*/ 323 w 323"/>
                  <a:gd name="T3" fmla="*/ 242 h 242"/>
                  <a:gd name="T4" fmla="*/ 0 w 323"/>
                  <a:gd name="T5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3" h="242">
                    <a:moveTo>
                      <a:pt x="0" y="0"/>
                    </a:moveTo>
                    <a:lnTo>
                      <a:pt x="323" y="2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7142"/>
              <p:cNvSpPr>
                <a:spLocks noChangeShapeType="1"/>
              </p:cNvSpPr>
              <p:nvPr/>
            </p:nvSpPr>
            <p:spPr bwMode="auto">
              <a:xfrm>
                <a:off x="5435" y="4545"/>
                <a:ext cx="323" cy="24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7143"/>
              <p:cNvSpPr>
                <a:spLocks/>
              </p:cNvSpPr>
              <p:nvPr/>
            </p:nvSpPr>
            <p:spPr bwMode="auto">
              <a:xfrm>
                <a:off x="5756" y="4395"/>
                <a:ext cx="224" cy="390"/>
              </a:xfrm>
              <a:custGeom>
                <a:avLst/>
                <a:gdLst>
                  <a:gd name="T0" fmla="*/ 0 w 224"/>
                  <a:gd name="T1" fmla="*/ 390 h 390"/>
                  <a:gd name="T2" fmla="*/ 224 w 224"/>
                  <a:gd name="T3" fmla="*/ 0 h 390"/>
                  <a:gd name="T4" fmla="*/ 0 w 224"/>
                  <a:gd name="T5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390">
                    <a:moveTo>
                      <a:pt x="0" y="390"/>
                    </a:moveTo>
                    <a:lnTo>
                      <a:pt x="224" y="0"/>
                    </a:lnTo>
                    <a:lnTo>
                      <a:pt x="0" y="39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7144"/>
              <p:cNvSpPr>
                <a:spLocks noChangeShapeType="1"/>
              </p:cNvSpPr>
              <p:nvPr/>
            </p:nvSpPr>
            <p:spPr bwMode="auto">
              <a:xfrm flipV="1">
                <a:off x="5756" y="4395"/>
                <a:ext cx="224" cy="39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7145"/>
              <p:cNvSpPr>
                <a:spLocks/>
              </p:cNvSpPr>
              <p:nvPr/>
            </p:nvSpPr>
            <p:spPr bwMode="auto">
              <a:xfrm>
                <a:off x="5980" y="4396"/>
                <a:ext cx="438" cy="125"/>
              </a:xfrm>
              <a:custGeom>
                <a:avLst/>
                <a:gdLst>
                  <a:gd name="T0" fmla="*/ 0 w 438"/>
                  <a:gd name="T1" fmla="*/ 0 h 125"/>
                  <a:gd name="T2" fmla="*/ 438 w 438"/>
                  <a:gd name="T3" fmla="*/ 125 h 125"/>
                  <a:gd name="T4" fmla="*/ 0 w 438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8" h="125">
                    <a:moveTo>
                      <a:pt x="0" y="0"/>
                    </a:moveTo>
                    <a:lnTo>
                      <a:pt x="438" y="1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7146"/>
              <p:cNvSpPr>
                <a:spLocks noChangeShapeType="1"/>
              </p:cNvSpPr>
              <p:nvPr/>
            </p:nvSpPr>
            <p:spPr bwMode="auto">
              <a:xfrm>
                <a:off x="5980" y="4396"/>
                <a:ext cx="438" cy="12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7147"/>
              <p:cNvSpPr>
                <a:spLocks/>
              </p:cNvSpPr>
              <p:nvPr/>
            </p:nvSpPr>
            <p:spPr bwMode="auto">
              <a:xfrm>
                <a:off x="6418" y="4090"/>
                <a:ext cx="157" cy="431"/>
              </a:xfrm>
              <a:custGeom>
                <a:avLst/>
                <a:gdLst>
                  <a:gd name="T0" fmla="*/ 0 w 157"/>
                  <a:gd name="T1" fmla="*/ 431 h 431"/>
                  <a:gd name="T2" fmla="*/ 157 w 157"/>
                  <a:gd name="T3" fmla="*/ 0 h 431"/>
                  <a:gd name="T4" fmla="*/ 0 w 157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7" h="431">
                    <a:moveTo>
                      <a:pt x="0" y="431"/>
                    </a:moveTo>
                    <a:lnTo>
                      <a:pt x="157" y="0"/>
                    </a:lnTo>
                    <a:lnTo>
                      <a:pt x="0" y="43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7148"/>
              <p:cNvSpPr>
                <a:spLocks noChangeShapeType="1"/>
              </p:cNvSpPr>
              <p:nvPr/>
            </p:nvSpPr>
            <p:spPr bwMode="auto">
              <a:xfrm flipV="1">
                <a:off x="6418" y="4090"/>
                <a:ext cx="157" cy="43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7149"/>
              <p:cNvSpPr>
                <a:spLocks/>
              </p:cNvSpPr>
              <p:nvPr/>
            </p:nvSpPr>
            <p:spPr bwMode="auto">
              <a:xfrm>
                <a:off x="6575" y="3844"/>
                <a:ext cx="270" cy="246"/>
              </a:xfrm>
              <a:custGeom>
                <a:avLst/>
                <a:gdLst>
                  <a:gd name="T0" fmla="*/ 0 w 270"/>
                  <a:gd name="T1" fmla="*/ 246 h 246"/>
                  <a:gd name="T2" fmla="*/ 270 w 270"/>
                  <a:gd name="T3" fmla="*/ 0 h 246"/>
                  <a:gd name="T4" fmla="*/ 0 w 270"/>
                  <a:gd name="T5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246">
                    <a:moveTo>
                      <a:pt x="0" y="246"/>
                    </a:moveTo>
                    <a:lnTo>
                      <a:pt x="270" y="0"/>
                    </a:lnTo>
                    <a:lnTo>
                      <a:pt x="0" y="24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7150"/>
              <p:cNvSpPr>
                <a:spLocks noChangeShapeType="1"/>
              </p:cNvSpPr>
              <p:nvPr/>
            </p:nvSpPr>
            <p:spPr bwMode="auto">
              <a:xfrm flipV="1">
                <a:off x="6575" y="3844"/>
                <a:ext cx="270" cy="24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7151"/>
              <p:cNvSpPr>
                <a:spLocks/>
              </p:cNvSpPr>
              <p:nvPr/>
            </p:nvSpPr>
            <p:spPr bwMode="auto">
              <a:xfrm>
                <a:off x="6658" y="3468"/>
                <a:ext cx="187" cy="376"/>
              </a:xfrm>
              <a:custGeom>
                <a:avLst/>
                <a:gdLst>
                  <a:gd name="T0" fmla="*/ 187 w 187"/>
                  <a:gd name="T1" fmla="*/ 376 h 376"/>
                  <a:gd name="T2" fmla="*/ 0 w 187"/>
                  <a:gd name="T3" fmla="*/ 0 h 376"/>
                  <a:gd name="T4" fmla="*/ 187 w 187"/>
                  <a:gd name="T5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376">
                    <a:moveTo>
                      <a:pt x="187" y="376"/>
                    </a:moveTo>
                    <a:lnTo>
                      <a:pt x="0" y="0"/>
                    </a:lnTo>
                    <a:lnTo>
                      <a:pt x="187" y="37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7152"/>
              <p:cNvSpPr>
                <a:spLocks noChangeShapeType="1"/>
              </p:cNvSpPr>
              <p:nvPr/>
            </p:nvSpPr>
            <p:spPr bwMode="auto">
              <a:xfrm flipH="1" flipV="1">
                <a:off x="6658" y="3468"/>
                <a:ext cx="187" cy="37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7153"/>
              <p:cNvSpPr>
                <a:spLocks/>
              </p:cNvSpPr>
              <p:nvPr/>
            </p:nvSpPr>
            <p:spPr bwMode="auto">
              <a:xfrm>
                <a:off x="6658" y="2924"/>
                <a:ext cx="217" cy="544"/>
              </a:xfrm>
              <a:custGeom>
                <a:avLst/>
                <a:gdLst>
                  <a:gd name="T0" fmla="*/ 0 w 217"/>
                  <a:gd name="T1" fmla="*/ 544 h 544"/>
                  <a:gd name="T2" fmla="*/ 217 w 217"/>
                  <a:gd name="T3" fmla="*/ 0 h 544"/>
                  <a:gd name="T4" fmla="*/ 0 w 217"/>
                  <a:gd name="T5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" h="544">
                    <a:moveTo>
                      <a:pt x="0" y="544"/>
                    </a:moveTo>
                    <a:lnTo>
                      <a:pt x="217" y="0"/>
                    </a:lnTo>
                    <a:lnTo>
                      <a:pt x="0" y="54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7154"/>
              <p:cNvSpPr>
                <a:spLocks noChangeShapeType="1"/>
              </p:cNvSpPr>
              <p:nvPr/>
            </p:nvSpPr>
            <p:spPr bwMode="auto">
              <a:xfrm flipV="1">
                <a:off x="6658" y="2924"/>
                <a:ext cx="217" cy="54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7155"/>
              <p:cNvSpPr>
                <a:spLocks/>
              </p:cNvSpPr>
              <p:nvPr/>
            </p:nvSpPr>
            <p:spPr bwMode="auto">
              <a:xfrm>
                <a:off x="6583" y="2897"/>
                <a:ext cx="292" cy="27"/>
              </a:xfrm>
              <a:custGeom>
                <a:avLst/>
                <a:gdLst>
                  <a:gd name="T0" fmla="*/ 292 w 292"/>
                  <a:gd name="T1" fmla="*/ 27 h 27"/>
                  <a:gd name="T2" fmla="*/ 0 w 292"/>
                  <a:gd name="T3" fmla="*/ 0 h 27"/>
                  <a:gd name="T4" fmla="*/ 292 w 292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2" h="27">
                    <a:moveTo>
                      <a:pt x="292" y="27"/>
                    </a:moveTo>
                    <a:lnTo>
                      <a:pt x="0" y="0"/>
                    </a:lnTo>
                    <a:lnTo>
                      <a:pt x="292" y="2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7156"/>
              <p:cNvSpPr>
                <a:spLocks noChangeShapeType="1"/>
              </p:cNvSpPr>
              <p:nvPr/>
            </p:nvSpPr>
            <p:spPr bwMode="auto">
              <a:xfrm flipH="1" flipV="1">
                <a:off x="6583" y="2897"/>
                <a:ext cx="292" cy="2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7157"/>
              <p:cNvSpPr>
                <a:spLocks/>
              </p:cNvSpPr>
              <p:nvPr/>
            </p:nvSpPr>
            <p:spPr bwMode="auto">
              <a:xfrm>
                <a:off x="6541" y="2477"/>
                <a:ext cx="42" cy="420"/>
              </a:xfrm>
              <a:custGeom>
                <a:avLst/>
                <a:gdLst>
                  <a:gd name="T0" fmla="*/ 42 w 42"/>
                  <a:gd name="T1" fmla="*/ 420 h 420"/>
                  <a:gd name="T2" fmla="*/ 0 w 42"/>
                  <a:gd name="T3" fmla="*/ 0 h 420"/>
                  <a:gd name="T4" fmla="*/ 42 w 42"/>
                  <a:gd name="T5" fmla="*/ 42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20">
                    <a:moveTo>
                      <a:pt x="42" y="420"/>
                    </a:moveTo>
                    <a:lnTo>
                      <a:pt x="0" y="0"/>
                    </a:lnTo>
                    <a:lnTo>
                      <a:pt x="42" y="42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7158"/>
              <p:cNvSpPr>
                <a:spLocks noChangeShapeType="1"/>
              </p:cNvSpPr>
              <p:nvPr/>
            </p:nvSpPr>
            <p:spPr bwMode="auto">
              <a:xfrm flipH="1" flipV="1">
                <a:off x="6541" y="2477"/>
                <a:ext cx="42" cy="42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7159"/>
              <p:cNvSpPr>
                <a:spLocks/>
              </p:cNvSpPr>
              <p:nvPr/>
            </p:nvSpPr>
            <p:spPr bwMode="auto">
              <a:xfrm>
                <a:off x="6058" y="2477"/>
                <a:ext cx="483" cy="117"/>
              </a:xfrm>
              <a:custGeom>
                <a:avLst/>
                <a:gdLst>
                  <a:gd name="T0" fmla="*/ 483 w 483"/>
                  <a:gd name="T1" fmla="*/ 0 h 117"/>
                  <a:gd name="T2" fmla="*/ 0 w 483"/>
                  <a:gd name="T3" fmla="*/ 117 h 117"/>
                  <a:gd name="T4" fmla="*/ 483 w 483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3" h="117">
                    <a:moveTo>
                      <a:pt x="483" y="0"/>
                    </a:moveTo>
                    <a:lnTo>
                      <a:pt x="0" y="117"/>
                    </a:lnTo>
                    <a:lnTo>
                      <a:pt x="483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7160"/>
              <p:cNvSpPr>
                <a:spLocks noChangeShapeType="1"/>
              </p:cNvSpPr>
              <p:nvPr/>
            </p:nvSpPr>
            <p:spPr bwMode="auto">
              <a:xfrm flipH="1">
                <a:off x="6058" y="2477"/>
                <a:ext cx="483" cy="11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7161"/>
              <p:cNvSpPr>
                <a:spLocks/>
              </p:cNvSpPr>
              <p:nvPr/>
            </p:nvSpPr>
            <p:spPr bwMode="auto">
              <a:xfrm>
                <a:off x="5862" y="2224"/>
                <a:ext cx="202" cy="373"/>
              </a:xfrm>
              <a:custGeom>
                <a:avLst/>
                <a:gdLst>
                  <a:gd name="T0" fmla="*/ 202 w 202"/>
                  <a:gd name="T1" fmla="*/ 373 h 373"/>
                  <a:gd name="T2" fmla="*/ 0 w 202"/>
                  <a:gd name="T3" fmla="*/ 0 h 373"/>
                  <a:gd name="T4" fmla="*/ 202 w 202"/>
                  <a:gd name="T5" fmla="*/ 373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373">
                    <a:moveTo>
                      <a:pt x="202" y="373"/>
                    </a:moveTo>
                    <a:lnTo>
                      <a:pt x="0" y="0"/>
                    </a:lnTo>
                    <a:lnTo>
                      <a:pt x="202" y="373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7162"/>
              <p:cNvSpPr>
                <a:spLocks noChangeShapeType="1"/>
              </p:cNvSpPr>
              <p:nvPr/>
            </p:nvSpPr>
            <p:spPr bwMode="auto">
              <a:xfrm flipH="1" flipV="1">
                <a:off x="5862" y="2224"/>
                <a:ext cx="202" cy="37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7163"/>
              <p:cNvSpPr>
                <a:spLocks/>
              </p:cNvSpPr>
              <p:nvPr/>
            </p:nvSpPr>
            <p:spPr bwMode="auto">
              <a:xfrm>
                <a:off x="5514" y="2224"/>
                <a:ext cx="348" cy="218"/>
              </a:xfrm>
              <a:custGeom>
                <a:avLst/>
                <a:gdLst>
                  <a:gd name="T0" fmla="*/ 348 w 348"/>
                  <a:gd name="T1" fmla="*/ 0 h 218"/>
                  <a:gd name="T2" fmla="*/ 0 w 348"/>
                  <a:gd name="T3" fmla="*/ 218 h 218"/>
                  <a:gd name="T4" fmla="*/ 348 w 348"/>
                  <a:gd name="T5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18">
                    <a:moveTo>
                      <a:pt x="348" y="0"/>
                    </a:moveTo>
                    <a:lnTo>
                      <a:pt x="0" y="218"/>
                    </a:lnTo>
                    <a:lnTo>
                      <a:pt x="3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7164"/>
              <p:cNvSpPr>
                <a:spLocks noChangeShapeType="1"/>
              </p:cNvSpPr>
              <p:nvPr/>
            </p:nvSpPr>
            <p:spPr bwMode="auto">
              <a:xfrm flipH="1">
                <a:off x="5514" y="2224"/>
                <a:ext cx="348" cy="21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7165"/>
              <p:cNvSpPr>
                <a:spLocks/>
              </p:cNvSpPr>
              <p:nvPr/>
            </p:nvSpPr>
            <p:spPr bwMode="auto">
              <a:xfrm>
                <a:off x="5088" y="2368"/>
                <a:ext cx="426" cy="74"/>
              </a:xfrm>
              <a:custGeom>
                <a:avLst/>
                <a:gdLst>
                  <a:gd name="T0" fmla="*/ 426 w 426"/>
                  <a:gd name="T1" fmla="*/ 74 h 74"/>
                  <a:gd name="T2" fmla="*/ 0 w 426"/>
                  <a:gd name="T3" fmla="*/ 0 h 74"/>
                  <a:gd name="T4" fmla="*/ 426 w 426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" h="74">
                    <a:moveTo>
                      <a:pt x="426" y="74"/>
                    </a:moveTo>
                    <a:lnTo>
                      <a:pt x="0" y="0"/>
                    </a:lnTo>
                    <a:lnTo>
                      <a:pt x="426" y="7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7166"/>
              <p:cNvSpPr>
                <a:spLocks noChangeShapeType="1"/>
              </p:cNvSpPr>
              <p:nvPr/>
            </p:nvSpPr>
            <p:spPr bwMode="auto">
              <a:xfrm flipH="1" flipV="1">
                <a:off x="5088" y="2368"/>
                <a:ext cx="426" cy="7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7167"/>
              <p:cNvSpPr>
                <a:spLocks/>
              </p:cNvSpPr>
              <p:nvPr/>
            </p:nvSpPr>
            <p:spPr bwMode="auto">
              <a:xfrm>
                <a:off x="4697" y="2575"/>
                <a:ext cx="312" cy="240"/>
              </a:xfrm>
              <a:custGeom>
                <a:avLst/>
                <a:gdLst>
                  <a:gd name="T0" fmla="*/ 0 w 312"/>
                  <a:gd name="T1" fmla="*/ 240 h 240"/>
                  <a:gd name="T2" fmla="*/ 312 w 312"/>
                  <a:gd name="T3" fmla="*/ 0 h 240"/>
                  <a:gd name="T4" fmla="*/ 0 w 312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2" h="240">
                    <a:moveTo>
                      <a:pt x="0" y="240"/>
                    </a:moveTo>
                    <a:lnTo>
                      <a:pt x="312" y="0"/>
                    </a:lnTo>
                    <a:lnTo>
                      <a:pt x="0" y="24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7168"/>
              <p:cNvSpPr>
                <a:spLocks noChangeShapeType="1"/>
              </p:cNvSpPr>
              <p:nvPr/>
            </p:nvSpPr>
            <p:spPr bwMode="auto">
              <a:xfrm flipV="1">
                <a:off x="4697" y="2575"/>
                <a:ext cx="312" cy="24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7169"/>
              <p:cNvSpPr>
                <a:spLocks/>
              </p:cNvSpPr>
              <p:nvPr/>
            </p:nvSpPr>
            <p:spPr bwMode="auto">
              <a:xfrm>
                <a:off x="4664" y="2576"/>
                <a:ext cx="33" cy="239"/>
              </a:xfrm>
              <a:custGeom>
                <a:avLst/>
                <a:gdLst>
                  <a:gd name="T0" fmla="*/ 33 w 33"/>
                  <a:gd name="T1" fmla="*/ 239 h 239"/>
                  <a:gd name="T2" fmla="*/ 0 w 33"/>
                  <a:gd name="T3" fmla="*/ 0 h 239"/>
                  <a:gd name="T4" fmla="*/ 33 w 33"/>
                  <a:gd name="T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39">
                    <a:moveTo>
                      <a:pt x="33" y="239"/>
                    </a:moveTo>
                    <a:lnTo>
                      <a:pt x="0" y="0"/>
                    </a:lnTo>
                    <a:lnTo>
                      <a:pt x="33" y="23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7170"/>
              <p:cNvSpPr>
                <a:spLocks noChangeShapeType="1"/>
              </p:cNvSpPr>
              <p:nvPr/>
            </p:nvSpPr>
            <p:spPr bwMode="auto">
              <a:xfrm flipH="1" flipV="1">
                <a:off x="4664" y="2576"/>
                <a:ext cx="33" cy="23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7171"/>
              <p:cNvSpPr>
                <a:spLocks/>
              </p:cNvSpPr>
              <p:nvPr/>
            </p:nvSpPr>
            <p:spPr bwMode="auto">
              <a:xfrm>
                <a:off x="5089" y="2212"/>
                <a:ext cx="201" cy="156"/>
              </a:xfrm>
              <a:custGeom>
                <a:avLst/>
                <a:gdLst>
                  <a:gd name="T0" fmla="*/ 0 w 201"/>
                  <a:gd name="T1" fmla="*/ 156 h 156"/>
                  <a:gd name="T2" fmla="*/ 201 w 201"/>
                  <a:gd name="T3" fmla="*/ 0 h 156"/>
                  <a:gd name="T4" fmla="*/ 0 w 201"/>
                  <a:gd name="T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" h="156">
                    <a:moveTo>
                      <a:pt x="0" y="156"/>
                    </a:moveTo>
                    <a:lnTo>
                      <a:pt x="201" y="0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7172"/>
              <p:cNvSpPr>
                <a:spLocks noChangeShapeType="1"/>
              </p:cNvSpPr>
              <p:nvPr/>
            </p:nvSpPr>
            <p:spPr bwMode="auto">
              <a:xfrm flipV="1">
                <a:off x="5089" y="2212"/>
                <a:ext cx="201" cy="15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7173"/>
              <p:cNvSpPr>
                <a:spLocks/>
              </p:cNvSpPr>
              <p:nvPr/>
            </p:nvSpPr>
            <p:spPr bwMode="auto">
              <a:xfrm>
                <a:off x="5290" y="2212"/>
                <a:ext cx="137" cy="304"/>
              </a:xfrm>
              <a:custGeom>
                <a:avLst/>
                <a:gdLst>
                  <a:gd name="T0" fmla="*/ 137 w 137"/>
                  <a:gd name="T1" fmla="*/ 304 h 304"/>
                  <a:gd name="T2" fmla="*/ 0 w 137"/>
                  <a:gd name="T3" fmla="*/ 0 h 304"/>
                  <a:gd name="T4" fmla="*/ 137 w 137"/>
                  <a:gd name="T5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7" h="304">
                    <a:moveTo>
                      <a:pt x="137" y="304"/>
                    </a:moveTo>
                    <a:lnTo>
                      <a:pt x="0" y="0"/>
                    </a:lnTo>
                    <a:lnTo>
                      <a:pt x="137" y="30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7174"/>
              <p:cNvSpPr>
                <a:spLocks noChangeShapeType="1"/>
              </p:cNvSpPr>
              <p:nvPr/>
            </p:nvSpPr>
            <p:spPr bwMode="auto">
              <a:xfrm flipH="1" flipV="1">
                <a:off x="5290" y="2212"/>
                <a:ext cx="137" cy="30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7175"/>
              <p:cNvSpPr>
                <a:spLocks/>
              </p:cNvSpPr>
              <p:nvPr/>
            </p:nvSpPr>
            <p:spPr bwMode="auto">
              <a:xfrm>
                <a:off x="4453" y="2815"/>
                <a:ext cx="244" cy="259"/>
              </a:xfrm>
              <a:custGeom>
                <a:avLst/>
                <a:gdLst>
                  <a:gd name="T0" fmla="*/ 244 w 244"/>
                  <a:gd name="T1" fmla="*/ 0 h 259"/>
                  <a:gd name="T2" fmla="*/ 0 w 244"/>
                  <a:gd name="T3" fmla="*/ 259 h 259"/>
                  <a:gd name="T4" fmla="*/ 244 w 244"/>
                  <a:gd name="T5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4" h="259">
                    <a:moveTo>
                      <a:pt x="244" y="0"/>
                    </a:moveTo>
                    <a:lnTo>
                      <a:pt x="0" y="259"/>
                    </a:lnTo>
                    <a:lnTo>
                      <a:pt x="24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7176"/>
              <p:cNvSpPr>
                <a:spLocks noChangeShapeType="1"/>
              </p:cNvSpPr>
              <p:nvPr/>
            </p:nvSpPr>
            <p:spPr bwMode="auto">
              <a:xfrm flipH="1">
                <a:off x="4453" y="2815"/>
                <a:ext cx="244" cy="25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7177"/>
              <p:cNvSpPr>
                <a:spLocks/>
              </p:cNvSpPr>
              <p:nvPr/>
            </p:nvSpPr>
            <p:spPr bwMode="auto">
              <a:xfrm>
                <a:off x="4322" y="3281"/>
                <a:ext cx="207" cy="24"/>
              </a:xfrm>
              <a:custGeom>
                <a:avLst/>
                <a:gdLst>
                  <a:gd name="T0" fmla="*/ 207 w 207"/>
                  <a:gd name="T1" fmla="*/ 24 h 24"/>
                  <a:gd name="T2" fmla="*/ 0 w 207"/>
                  <a:gd name="T3" fmla="*/ 0 h 24"/>
                  <a:gd name="T4" fmla="*/ 207 w 207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7" h="24">
                    <a:moveTo>
                      <a:pt x="207" y="24"/>
                    </a:moveTo>
                    <a:lnTo>
                      <a:pt x="0" y="0"/>
                    </a:lnTo>
                    <a:lnTo>
                      <a:pt x="207" y="2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7178"/>
              <p:cNvSpPr>
                <a:spLocks noChangeShapeType="1"/>
              </p:cNvSpPr>
              <p:nvPr/>
            </p:nvSpPr>
            <p:spPr bwMode="auto">
              <a:xfrm flipH="1" flipV="1">
                <a:off x="4322" y="3281"/>
                <a:ext cx="207" cy="2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7179"/>
              <p:cNvSpPr>
                <a:spLocks/>
              </p:cNvSpPr>
              <p:nvPr/>
            </p:nvSpPr>
            <p:spPr bwMode="auto">
              <a:xfrm>
                <a:off x="4322" y="3281"/>
                <a:ext cx="79" cy="159"/>
              </a:xfrm>
              <a:custGeom>
                <a:avLst/>
                <a:gdLst>
                  <a:gd name="T0" fmla="*/ 0 w 79"/>
                  <a:gd name="T1" fmla="*/ 0 h 159"/>
                  <a:gd name="T2" fmla="*/ 79 w 79"/>
                  <a:gd name="T3" fmla="*/ 159 h 159"/>
                  <a:gd name="T4" fmla="*/ 0 w 79"/>
                  <a:gd name="T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59">
                    <a:moveTo>
                      <a:pt x="0" y="0"/>
                    </a:moveTo>
                    <a:lnTo>
                      <a:pt x="79" y="15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7180"/>
              <p:cNvSpPr>
                <a:spLocks noChangeShapeType="1"/>
              </p:cNvSpPr>
              <p:nvPr/>
            </p:nvSpPr>
            <p:spPr bwMode="auto">
              <a:xfrm>
                <a:off x="4322" y="3281"/>
                <a:ext cx="79" cy="15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7181"/>
              <p:cNvSpPr>
                <a:spLocks/>
              </p:cNvSpPr>
              <p:nvPr/>
            </p:nvSpPr>
            <p:spPr bwMode="auto">
              <a:xfrm>
                <a:off x="4436" y="4076"/>
                <a:ext cx="247" cy="474"/>
              </a:xfrm>
              <a:custGeom>
                <a:avLst/>
                <a:gdLst>
                  <a:gd name="T0" fmla="*/ 0 w 247"/>
                  <a:gd name="T1" fmla="*/ 0 h 474"/>
                  <a:gd name="T2" fmla="*/ 247 w 247"/>
                  <a:gd name="T3" fmla="*/ 474 h 474"/>
                  <a:gd name="T4" fmla="*/ 0 w 247"/>
                  <a:gd name="T5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7" h="474">
                    <a:moveTo>
                      <a:pt x="0" y="0"/>
                    </a:moveTo>
                    <a:lnTo>
                      <a:pt x="247" y="4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7182"/>
              <p:cNvSpPr>
                <a:spLocks noChangeShapeType="1"/>
              </p:cNvSpPr>
              <p:nvPr/>
            </p:nvSpPr>
            <p:spPr bwMode="auto">
              <a:xfrm>
                <a:off x="4436" y="4076"/>
                <a:ext cx="247" cy="47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7183"/>
              <p:cNvSpPr>
                <a:spLocks/>
              </p:cNvSpPr>
              <p:nvPr/>
            </p:nvSpPr>
            <p:spPr bwMode="auto">
              <a:xfrm>
                <a:off x="5225" y="4668"/>
                <a:ext cx="158" cy="77"/>
              </a:xfrm>
              <a:custGeom>
                <a:avLst/>
                <a:gdLst>
                  <a:gd name="T0" fmla="*/ 0 w 158"/>
                  <a:gd name="T1" fmla="*/ 0 h 77"/>
                  <a:gd name="T2" fmla="*/ 158 w 158"/>
                  <a:gd name="T3" fmla="*/ 77 h 77"/>
                  <a:gd name="T4" fmla="*/ 0 w 158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8" h="77">
                    <a:moveTo>
                      <a:pt x="0" y="0"/>
                    </a:moveTo>
                    <a:lnTo>
                      <a:pt x="158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7184"/>
              <p:cNvSpPr>
                <a:spLocks noChangeShapeType="1"/>
              </p:cNvSpPr>
              <p:nvPr/>
            </p:nvSpPr>
            <p:spPr bwMode="auto">
              <a:xfrm>
                <a:off x="5225" y="4668"/>
                <a:ext cx="158" cy="7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7185"/>
              <p:cNvSpPr>
                <a:spLocks/>
              </p:cNvSpPr>
              <p:nvPr/>
            </p:nvSpPr>
            <p:spPr bwMode="auto">
              <a:xfrm>
                <a:off x="5980" y="4184"/>
                <a:ext cx="507" cy="211"/>
              </a:xfrm>
              <a:custGeom>
                <a:avLst/>
                <a:gdLst>
                  <a:gd name="T0" fmla="*/ 0 w 507"/>
                  <a:gd name="T1" fmla="*/ 211 h 211"/>
                  <a:gd name="T2" fmla="*/ 507 w 507"/>
                  <a:gd name="T3" fmla="*/ 0 h 211"/>
                  <a:gd name="T4" fmla="*/ 0 w 507"/>
                  <a:gd name="T5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7" h="211">
                    <a:moveTo>
                      <a:pt x="0" y="211"/>
                    </a:moveTo>
                    <a:lnTo>
                      <a:pt x="507" y="0"/>
                    </a:lnTo>
                    <a:lnTo>
                      <a:pt x="0" y="21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Line 7186"/>
              <p:cNvSpPr>
                <a:spLocks noChangeShapeType="1"/>
              </p:cNvSpPr>
              <p:nvPr/>
            </p:nvSpPr>
            <p:spPr bwMode="auto">
              <a:xfrm flipV="1">
                <a:off x="5980" y="4184"/>
                <a:ext cx="507" cy="21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7187"/>
              <p:cNvSpPr>
                <a:spLocks/>
              </p:cNvSpPr>
              <p:nvPr/>
            </p:nvSpPr>
            <p:spPr bwMode="auto">
              <a:xfrm>
                <a:off x="6845" y="3345"/>
                <a:ext cx="146" cy="499"/>
              </a:xfrm>
              <a:custGeom>
                <a:avLst/>
                <a:gdLst>
                  <a:gd name="T0" fmla="*/ 0 w 146"/>
                  <a:gd name="T1" fmla="*/ 499 h 499"/>
                  <a:gd name="T2" fmla="*/ 146 w 146"/>
                  <a:gd name="T3" fmla="*/ 0 h 499"/>
                  <a:gd name="T4" fmla="*/ 0 w 146"/>
                  <a:gd name="T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499">
                    <a:moveTo>
                      <a:pt x="0" y="499"/>
                    </a:moveTo>
                    <a:lnTo>
                      <a:pt x="146" y="0"/>
                    </a:lnTo>
                    <a:lnTo>
                      <a:pt x="0" y="49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7188"/>
              <p:cNvSpPr>
                <a:spLocks noChangeShapeType="1"/>
              </p:cNvSpPr>
              <p:nvPr/>
            </p:nvSpPr>
            <p:spPr bwMode="auto">
              <a:xfrm flipV="1">
                <a:off x="6845" y="3345"/>
                <a:ext cx="146" cy="49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7189"/>
              <p:cNvSpPr>
                <a:spLocks/>
              </p:cNvSpPr>
              <p:nvPr/>
            </p:nvSpPr>
            <p:spPr bwMode="auto">
              <a:xfrm>
                <a:off x="5862" y="2224"/>
                <a:ext cx="679" cy="253"/>
              </a:xfrm>
              <a:custGeom>
                <a:avLst/>
                <a:gdLst>
                  <a:gd name="T0" fmla="*/ 0 w 679"/>
                  <a:gd name="T1" fmla="*/ 0 h 253"/>
                  <a:gd name="T2" fmla="*/ 679 w 679"/>
                  <a:gd name="T3" fmla="*/ 253 h 253"/>
                  <a:gd name="T4" fmla="*/ 0 w 679"/>
                  <a:gd name="T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9" h="253">
                    <a:moveTo>
                      <a:pt x="0" y="0"/>
                    </a:moveTo>
                    <a:lnTo>
                      <a:pt x="679" y="2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7190"/>
              <p:cNvSpPr>
                <a:spLocks noChangeShapeType="1"/>
              </p:cNvSpPr>
              <p:nvPr/>
            </p:nvSpPr>
            <p:spPr bwMode="auto">
              <a:xfrm>
                <a:off x="5862" y="2224"/>
                <a:ext cx="679" cy="25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7191"/>
              <p:cNvSpPr>
                <a:spLocks/>
              </p:cNvSpPr>
              <p:nvPr/>
            </p:nvSpPr>
            <p:spPr bwMode="auto">
              <a:xfrm>
                <a:off x="6333" y="2758"/>
                <a:ext cx="268" cy="226"/>
              </a:xfrm>
              <a:custGeom>
                <a:avLst/>
                <a:gdLst>
                  <a:gd name="T0" fmla="*/ 0 w 268"/>
                  <a:gd name="T1" fmla="*/ 0 h 226"/>
                  <a:gd name="T2" fmla="*/ 268 w 268"/>
                  <a:gd name="T3" fmla="*/ 226 h 226"/>
                  <a:gd name="T4" fmla="*/ 0 w 268"/>
                  <a:gd name="T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8" h="226">
                    <a:moveTo>
                      <a:pt x="0" y="0"/>
                    </a:moveTo>
                    <a:lnTo>
                      <a:pt x="268" y="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7192"/>
              <p:cNvSpPr>
                <a:spLocks noChangeShapeType="1"/>
              </p:cNvSpPr>
              <p:nvPr/>
            </p:nvSpPr>
            <p:spPr bwMode="auto">
              <a:xfrm>
                <a:off x="6333" y="2758"/>
                <a:ext cx="268" cy="22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7193"/>
              <p:cNvSpPr>
                <a:spLocks/>
              </p:cNvSpPr>
              <p:nvPr/>
            </p:nvSpPr>
            <p:spPr bwMode="auto">
              <a:xfrm>
                <a:off x="5427" y="2421"/>
                <a:ext cx="535" cy="95"/>
              </a:xfrm>
              <a:custGeom>
                <a:avLst/>
                <a:gdLst>
                  <a:gd name="T0" fmla="*/ 0 w 535"/>
                  <a:gd name="T1" fmla="*/ 95 h 95"/>
                  <a:gd name="T2" fmla="*/ 535 w 535"/>
                  <a:gd name="T3" fmla="*/ 0 h 95"/>
                  <a:gd name="T4" fmla="*/ 0 w 535"/>
                  <a:gd name="T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5" h="95">
                    <a:moveTo>
                      <a:pt x="0" y="95"/>
                    </a:moveTo>
                    <a:lnTo>
                      <a:pt x="535" y="0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7194"/>
              <p:cNvSpPr>
                <a:spLocks noChangeShapeType="1"/>
              </p:cNvSpPr>
              <p:nvPr/>
            </p:nvSpPr>
            <p:spPr bwMode="auto">
              <a:xfrm flipV="1">
                <a:off x="5427" y="2421"/>
                <a:ext cx="535" cy="9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7195"/>
              <p:cNvSpPr>
                <a:spLocks/>
              </p:cNvSpPr>
              <p:nvPr/>
            </p:nvSpPr>
            <p:spPr bwMode="auto">
              <a:xfrm>
                <a:off x="6875" y="2924"/>
                <a:ext cx="56" cy="152"/>
              </a:xfrm>
              <a:custGeom>
                <a:avLst/>
                <a:gdLst>
                  <a:gd name="T0" fmla="*/ 0 w 56"/>
                  <a:gd name="T1" fmla="*/ 0 h 152"/>
                  <a:gd name="T2" fmla="*/ 56 w 56"/>
                  <a:gd name="T3" fmla="*/ 152 h 152"/>
                  <a:gd name="T4" fmla="*/ 0 w 56"/>
                  <a:gd name="T5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52">
                    <a:moveTo>
                      <a:pt x="0" y="0"/>
                    </a:moveTo>
                    <a:lnTo>
                      <a:pt x="56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7196"/>
              <p:cNvSpPr>
                <a:spLocks noChangeShapeType="1"/>
              </p:cNvSpPr>
              <p:nvPr/>
            </p:nvSpPr>
            <p:spPr bwMode="auto">
              <a:xfrm>
                <a:off x="6875" y="2924"/>
                <a:ext cx="56" cy="15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7197"/>
              <p:cNvSpPr>
                <a:spLocks/>
              </p:cNvSpPr>
              <p:nvPr/>
            </p:nvSpPr>
            <p:spPr bwMode="auto">
              <a:xfrm>
                <a:off x="6570" y="3076"/>
                <a:ext cx="361" cy="158"/>
              </a:xfrm>
              <a:custGeom>
                <a:avLst/>
                <a:gdLst>
                  <a:gd name="T0" fmla="*/ 361 w 361"/>
                  <a:gd name="T1" fmla="*/ 0 h 158"/>
                  <a:gd name="T2" fmla="*/ 0 w 361"/>
                  <a:gd name="T3" fmla="*/ 158 h 158"/>
                  <a:gd name="T4" fmla="*/ 361 w 361"/>
                  <a:gd name="T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" h="158">
                    <a:moveTo>
                      <a:pt x="361" y="0"/>
                    </a:moveTo>
                    <a:lnTo>
                      <a:pt x="0" y="158"/>
                    </a:lnTo>
                    <a:lnTo>
                      <a:pt x="36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7198"/>
              <p:cNvSpPr>
                <a:spLocks noChangeShapeType="1"/>
              </p:cNvSpPr>
              <p:nvPr/>
            </p:nvSpPr>
            <p:spPr bwMode="auto">
              <a:xfrm flipH="1">
                <a:off x="6570" y="3076"/>
                <a:ext cx="361" cy="15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Freeform 7200"/>
            <p:cNvSpPr>
              <a:spLocks/>
            </p:cNvSpPr>
            <p:nvPr/>
          </p:nvSpPr>
          <p:spPr bwMode="auto">
            <a:xfrm>
              <a:off x="6570" y="3234"/>
              <a:ext cx="88" cy="234"/>
            </a:xfrm>
            <a:custGeom>
              <a:avLst/>
              <a:gdLst>
                <a:gd name="T0" fmla="*/ 0 w 88"/>
                <a:gd name="T1" fmla="*/ 0 h 234"/>
                <a:gd name="T2" fmla="*/ 88 w 88"/>
                <a:gd name="T3" fmla="*/ 234 h 234"/>
                <a:gd name="T4" fmla="*/ 0 w 88"/>
                <a:gd name="T5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34">
                  <a:moveTo>
                    <a:pt x="0" y="0"/>
                  </a:moveTo>
                  <a:lnTo>
                    <a:pt x="88" y="2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7201"/>
            <p:cNvSpPr>
              <a:spLocks noChangeShapeType="1"/>
            </p:cNvSpPr>
            <p:nvPr/>
          </p:nvSpPr>
          <p:spPr bwMode="auto">
            <a:xfrm>
              <a:off x="6570" y="3234"/>
              <a:ext cx="88" cy="234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202"/>
            <p:cNvSpPr>
              <a:spLocks/>
            </p:cNvSpPr>
            <p:nvPr/>
          </p:nvSpPr>
          <p:spPr bwMode="auto">
            <a:xfrm>
              <a:off x="5382" y="4735"/>
              <a:ext cx="373" cy="187"/>
            </a:xfrm>
            <a:custGeom>
              <a:avLst/>
              <a:gdLst>
                <a:gd name="T0" fmla="*/ 0 w 373"/>
                <a:gd name="T1" fmla="*/ 0 h 187"/>
                <a:gd name="T2" fmla="*/ 373 w 373"/>
                <a:gd name="T3" fmla="*/ 187 h 187"/>
                <a:gd name="T4" fmla="*/ 0 w 373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3" h="187">
                  <a:moveTo>
                    <a:pt x="0" y="0"/>
                  </a:moveTo>
                  <a:lnTo>
                    <a:pt x="373" y="1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203"/>
            <p:cNvSpPr>
              <a:spLocks noChangeShapeType="1"/>
            </p:cNvSpPr>
            <p:nvPr/>
          </p:nvSpPr>
          <p:spPr bwMode="auto">
            <a:xfrm>
              <a:off x="5382" y="4735"/>
              <a:ext cx="373" cy="187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204"/>
            <p:cNvSpPr>
              <a:spLocks/>
            </p:cNvSpPr>
            <p:nvPr/>
          </p:nvSpPr>
          <p:spPr bwMode="auto">
            <a:xfrm>
              <a:off x="5755" y="4554"/>
              <a:ext cx="309" cy="368"/>
            </a:xfrm>
            <a:custGeom>
              <a:avLst/>
              <a:gdLst>
                <a:gd name="T0" fmla="*/ 0 w 309"/>
                <a:gd name="T1" fmla="*/ 368 h 368"/>
                <a:gd name="T2" fmla="*/ 309 w 309"/>
                <a:gd name="T3" fmla="*/ 0 h 368"/>
                <a:gd name="T4" fmla="*/ 0 w 309"/>
                <a:gd name="T5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9" h="368">
                  <a:moveTo>
                    <a:pt x="0" y="368"/>
                  </a:moveTo>
                  <a:lnTo>
                    <a:pt x="309" y="0"/>
                  </a:lnTo>
                  <a:lnTo>
                    <a:pt x="0" y="368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7205"/>
            <p:cNvSpPr>
              <a:spLocks noChangeShapeType="1"/>
            </p:cNvSpPr>
            <p:nvPr/>
          </p:nvSpPr>
          <p:spPr bwMode="auto">
            <a:xfrm flipV="1">
              <a:off x="5755" y="4554"/>
              <a:ext cx="309" cy="368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206"/>
            <p:cNvSpPr>
              <a:spLocks/>
            </p:cNvSpPr>
            <p:nvPr/>
          </p:nvSpPr>
          <p:spPr bwMode="auto">
            <a:xfrm>
              <a:off x="5364" y="2400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207"/>
            <p:cNvSpPr>
              <a:spLocks/>
            </p:cNvSpPr>
            <p:nvPr/>
          </p:nvSpPr>
          <p:spPr bwMode="auto">
            <a:xfrm>
              <a:off x="5189" y="2561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7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2" y="33"/>
                    <a:pt x="14" y="32"/>
                  </a:cubicBezTo>
                  <a:cubicBezTo>
                    <a:pt x="5" y="31"/>
                    <a:pt x="0" y="23"/>
                    <a:pt x="1" y="15"/>
                  </a:cubicBezTo>
                  <a:cubicBezTo>
                    <a:pt x="2" y="6"/>
                    <a:pt x="9" y="0"/>
                    <a:pt x="17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208"/>
            <p:cNvSpPr>
              <a:spLocks/>
            </p:cNvSpPr>
            <p:nvPr/>
          </p:nvSpPr>
          <p:spPr bwMode="auto">
            <a:xfrm>
              <a:off x="4680" y="2790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209"/>
            <p:cNvSpPr>
              <a:spLocks/>
            </p:cNvSpPr>
            <p:nvPr/>
          </p:nvSpPr>
          <p:spPr bwMode="auto">
            <a:xfrm>
              <a:off x="4864" y="2937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210"/>
            <p:cNvSpPr>
              <a:spLocks/>
            </p:cNvSpPr>
            <p:nvPr/>
          </p:nvSpPr>
          <p:spPr bwMode="auto">
            <a:xfrm>
              <a:off x="4516" y="3289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211"/>
            <p:cNvSpPr>
              <a:spLocks/>
            </p:cNvSpPr>
            <p:nvPr/>
          </p:nvSpPr>
          <p:spPr bwMode="auto">
            <a:xfrm>
              <a:off x="4382" y="342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212"/>
            <p:cNvSpPr>
              <a:spLocks/>
            </p:cNvSpPr>
            <p:nvPr/>
          </p:nvSpPr>
          <p:spPr bwMode="auto">
            <a:xfrm>
              <a:off x="4567" y="3431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213"/>
            <p:cNvSpPr>
              <a:spLocks/>
            </p:cNvSpPr>
            <p:nvPr/>
          </p:nvSpPr>
          <p:spPr bwMode="auto">
            <a:xfrm>
              <a:off x="4493" y="3567"/>
              <a:ext cx="38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214"/>
            <p:cNvSpPr>
              <a:spLocks/>
            </p:cNvSpPr>
            <p:nvPr/>
          </p:nvSpPr>
          <p:spPr bwMode="auto">
            <a:xfrm>
              <a:off x="4342" y="3847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215"/>
            <p:cNvSpPr>
              <a:spLocks/>
            </p:cNvSpPr>
            <p:nvPr/>
          </p:nvSpPr>
          <p:spPr bwMode="auto">
            <a:xfrm>
              <a:off x="4617" y="372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216"/>
            <p:cNvSpPr>
              <a:spLocks/>
            </p:cNvSpPr>
            <p:nvPr/>
          </p:nvSpPr>
          <p:spPr bwMode="auto">
            <a:xfrm>
              <a:off x="4490" y="3934"/>
              <a:ext cx="39" cy="38"/>
            </a:xfrm>
            <a:custGeom>
              <a:avLst/>
              <a:gdLst>
                <a:gd name="T0" fmla="*/ 32 w 33"/>
                <a:gd name="T1" fmla="*/ 18 h 33"/>
                <a:gd name="T2" fmla="*/ 15 w 33"/>
                <a:gd name="T3" fmla="*/ 32 h 33"/>
                <a:gd name="T4" fmla="*/ 1 w 33"/>
                <a:gd name="T5" fmla="*/ 15 h 33"/>
                <a:gd name="T6" fmla="*/ 18 w 33"/>
                <a:gd name="T7" fmla="*/ 1 h 33"/>
                <a:gd name="T8" fmla="*/ 32 w 33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2" y="18"/>
                  </a:moveTo>
                  <a:cubicBezTo>
                    <a:pt x="31" y="27"/>
                    <a:pt x="23" y="33"/>
                    <a:pt x="15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217"/>
            <p:cNvSpPr>
              <a:spLocks/>
            </p:cNvSpPr>
            <p:nvPr/>
          </p:nvSpPr>
          <p:spPr bwMode="auto">
            <a:xfrm>
              <a:off x="4423" y="4051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2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218"/>
            <p:cNvSpPr>
              <a:spLocks/>
            </p:cNvSpPr>
            <p:nvPr/>
          </p:nvSpPr>
          <p:spPr bwMode="auto">
            <a:xfrm>
              <a:off x="4647" y="4025"/>
              <a:ext cx="38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219"/>
            <p:cNvSpPr>
              <a:spLocks/>
            </p:cNvSpPr>
            <p:nvPr/>
          </p:nvSpPr>
          <p:spPr bwMode="auto">
            <a:xfrm>
              <a:off x="4893" y="4063"/>
              <a:ext cx="38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220"/>
            <p:cNvSpPr>
              <a:spLocks/>
            </p:cNvSpPr>
            <p:nvPr/>
          </p:nvSpPr>
          <p:spPr bwMode="auto">
            <a:xfrm>
              <a:off x="4655" y="452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221"/>
            <p:cNvSpPr>
              <a:spLocks/>
            </p:cNvSpPr>
            <p:nvPr/>
          </p:nvSpPr>
          <p:spPr bwMode="auto">
            <a:xfrm>
              <a:off x="5110" y="4457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222"/>
            <p:cNvSpPr>
              <a:spLocks/>
            </p:cNvSpPr>
            <p:nvPr/>
          </p:nvSpPr>
          <p:spPr bwMode="auto">
            <a:xfrm>
              <a:off x="5421" y="4531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223"/>
            <p:cNvSpPr>
              <a:spLocks/>
            </p:cNvSpPr>
            <p:nvPr/>
          </p:nvSpPr>
          <p:spPr bwMode="auto">
            <a:xfrm>
              <a:off x="5738" y="4765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2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224"/>
            <p:cNvSpPr>
              <a:spLocks/>
            </p:cNvSpPr>
            <p:nvPr/>
          </p:nvSpPr>
          <p:spPr bwMode="auto">
            <a:xfrm>
              <a:off x="5736" y="490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225"/>
            <p:cNvSpPr>
              <a:spLocks/>
            </p:cNvSpPr>
            <p:nvPr/>
          </p:nvSpPr>
          <p:spPr bwMode="auto">
            <a:xfrm>
              <a:off x="5803" y="452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226"/>
            <p:cNvSpPr>
              <a:spLocks/>
            </p:cNvSpPr>
            <p:nvPr/>
          </p:nvSpPr>
          <p:spPr bwMode="auto">
            <a:xfrm>
              <a:off x="5962" y="438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227"/>
            <p:cNvSpPr>
              <a:spLocks/>
            </p:cNvSpPr>
            <p:nvPr/>
          </p:nvSpPr>
          <p:spPr bwMode="auto">
            <a:xfrm>
              <a:off x="6398" y="450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5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7"/>
                    <a:pt x="22" y="32"/>
                    <a:pt x="14" y="31"/>
                  </a:cubicBezTo>
                  <a:cubicBezTo>
                    <a:pt x="6" y="30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228"/>
            <p:cNvSpPr>
              <a:spLocks/>
            </p:cNvSpPr>
            <p:nvPr/>
          </p:nvSpPr>
          <p:spPr bwMode="auto">
            <a:xfrm>
              <a:off x="6347" y="4548"/>
              <a:ext cx="38" cy="37"/>
            </a:xfrm>
            <a:custGeom>
              <a:avLst/>
              <a:gdLst>
                <a:gd name="T0" fmla="*/ 32 w 33"/>
                <a:gd name="T1" fmla="*/ 17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7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5"/>
                    <a:pt x="10" y="0"/>
                    <a:pt x="18" y="1"/>
                  </a:cubicBezTo>
                  <a:cubicBezTo>
                    <a:pt x="27" y="2"/>
                    <a:pt x="33" y="9"/>
                    <a:pt x="32" y="17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229"/>
            <p:cNvSpPr>
              <a:spLocks/>
            </p:cNvSpPr>
            <p:nvPr/>
          </p:nvSpPr>
          <p:spPr bwMode="auto">
            <a:xfrm>
              <a:off x="6531" y="4129"/>
              <a:ext cx="38" cy="38"/>
            </a:xfrm>
            <a:custGeom>
              <a:avLst/>
              <a:gdLst>
                <a:gd name="T0" fmla="*/ 31 w 32"/>
                <a:gd name="T1" fmla="*/ 17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5"/>
                    <a:pt x="10" y="0"/>
                    <a:pt x="18" y="1"/>
                  </a:cubicBezTo>
                  <a:cubicBezTo>
                    <a:pt x="26" y="2"/>
                    <a:pt x="32" y="9"/>
                    <a:pt x="31" y="17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230"/>
            <p:cNvSpPr>
              <a:spLocks/>
            </p:cNvSpPr>
            <p:nvPr/>
          </p:nvSpPr>
          <p:spPr bwMode="auto">
            <a:xfrm>
              <a:off x="6788" y="3983"/>
              <a:ext cx="37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231"/>
            <p:cNvSpPr>
              <a:spLocks/>
            </p:cNvSpPr>
            <p:nvPr/>
          </p:nvSpPr>
          <p:spPr bwMode="auto">
            <a:xfrm>
              <a:off x="6518" y="363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232"/>
            <p:cNvSpPr>
              <a:spLocks/>
            </p:cNvSpPr>
            <p:nvPr/>
          </p:nvSpPr>
          <p:spPr bwMode="auto">
            <a:xfrm>
              <a:off x="6824" y="3821"/>
              <a:ext cx="39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233"/>
            <p:cNvSpPr>
              <a:spLocks/>
            </p:cNvSpPr>
            <p:nvPr/>
          </p:nvSpPr>
          <p:spPr bwMode="auto">
            <a:xfrm>
              <a:off x="6636" y="3449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234"/>
            <p:cNvSpPr>
              <a:spLocks/>
            </p:cNvSpPr>
            <p:nvPr/>
          </p:nvSpPr>
          <p:spPr bwMode="auto">
            <a:xfrm>
              <a:off x="6968" y="3329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235"/>
            <p:cNvSpPr>
              <a:spLocks/>
            </p:cNvSpPr>
            <p:nvPr/>
          </p:nvSpPr>
          <p:spPr bwMode="auto">
            <a:xfrm>
              <a:off x="6553" y="3217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236"/>
            <p:cNvSpPr>
              <a:spLocks/>
            </p:cNvSpPr>
            <p:nvPr/>
          </p:nvSpPr>
          <p:spPr bwMode="auto">
            <a:xfrm>
              <a:off x="6914" y="3060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237"/>
            <p:cNvSpPr>
              <a:spLocks/>
            </p:cNvSpPr>
            <p:nvPr/>
          </p:nvSpPr>
          <p:spPr bwMode="auto">
            <a:xfrm>
              <a:off x="6854" y="2907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238"/>
            <p:cNvSpPr>
              <a:spLocks/>
            </p:cNvSpPr>
            <p:nvPr/>
          </p:nvSpPr>
          <p:spPr bwMode="auto">
            <a:xfrm>
              <a:off x="6581" y="2967"/>
              <a:ext cx="39" cy="38"/>
            </a:xfrm>
            <a:custGeom>
              <a:avLst/>
              <a:gdLst>
                <a:gd name="T0" fmla="*/ 32 w 33"/>
                <a:gd name="T1" fmla="*/ 18 h 33"/>
                <a:gd name="T2" fmla="*/ 15 w 33"/>
                <a:gd name="T3" fmla="*/ 32 h 33"/>
                <a:gd name="T4" fmla="*/ 1 w 33"/>
                <a:gd name="T5" fmla="*/ 15 h 33"/>
                <a:gd name="T6" fmla="*/ 18 w 33"/>
                <a:gd name="T7" fmla="*/ 1 h 33"/>
                <a:gd name="T8" fmla="*/ 32 w 33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2" y="18"/>
                  </a:moveTo>
                  <a:cubicBezTo>
                    <a:pt x="31" y="27"/>
                    <a:pt x="23" y="33"/>
                    <a:pt x="15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7239"/>
            <p:cNvSpPr>
              <a:spLocks/>
            </p:cNvSpPr>
            <p:nvPr/>
          </p:nvSpPr>
          <p:spPr bwMode="auto">
            <a:xfrm>
              <a:off x="6763" y="3128"/>
              <a:ext cx="39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240"/>
            <p:cNvSpPr>
              <a:spLocks/>
            </p:cNvSpPr>
            <p:nvPr/>
          </p:nvSpPr>
          <p:spPr bwMode="auto">
            <a:xfrm>
              <a:off x="6564" y="2878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7241"/>
            <p:cNvSpPr>
              <a:spLocks/>
            </p:cNvSpPr>
            <p:nvPr/>
          </p:nvSpPr>
          <p:spPr bwMode="auto">
            <a:xfrm>
              <a:off x="6316" y="2737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242"/>
            <p:cNvSpPr>
              <a:spLocks/>
            </p:cNvSpPr>
            <p:nvPr/>
          </p:nvSpPr>
          <p:spPr bwMode="auto">
            <a:xfrm>
              <a:off x="6522" y="246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243"/>
            <p:cNvSpPr>
              <a:spLocks/>
            </p:cNvSpPr>
            <p:nvPr/>
          </p:nvSpPr>
          <p:spPr bwMode="auto">
            <a:xfrm>
              <a:off x="6043" y="2574"/>
              <a:ext cx="39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244"/>
            <p:cNvSpPr>
              <a:spLocks/>
            </p:cNvSpPr>
            <p:nvPr/>
          </p:nvSpPr>
          <p:spPr bwMode="auto">
            <a:xfrm>
              <a:off x="5949" y="240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245"/>
            <p:cNvSpPr>
              <a:spLocks/>
            </p:cNvSpPr>
            <p:nvPr/>
          </p:nvSpPr>
          <p:spPr bwMode="auto">
            <a:xfrm>
              <a:off x="5845" y="2209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246"/>
            <p:cNvSpPr>
              <a:spLocks/>
            </p:cNvSpPr>
            <p:nvPr/>
          </p:nvSpPr>
          <p:spPr bwMode="auto">
            <a:xfrm>
              <a:off x="5410" y="2496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247"/>
            <p:cNvSpPr>
              <a:spLocks/>
            </p:cNvSpPr>
            <p:nvPr/>
          </p:nvSpPr>
          <p:spPr bwMode="auto">
            <a:xfrm>
              <a:off x="5495" y="2424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248"/>
            <p:cNvSpPr>
              <a:spLocks/>
            </p:cNvSpPr>
            <p:nvPr/>
          </p:nvSpPr>
          <p:spPr bwMode="auto">
            <a:xfrm>
              <a:off x="5364" y="4719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249"/>
            <p:cNvSpPr>
              <a:spLocks/>
            </p:cNvSpPr>
            <p:nvPr/>
          </p:nvSpPr>
          <p:spPr bwMode="auto">
            <a:xfrm>
              <a:off x="5210" y="465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250"/>
            <p:cNvSpPr>
              <a:spLocks/>
            </p:cNvSpPr>
            <p:nvPr/>
          </p:nvSpPr>
          <p:spPr bwMode="auto">
            <a:xfrm>
              <a:off x="5271" y="2196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7251"/>
            <p:cNvSpPr>
              <a:spLocks/>
            </p:cNvSpPr>
            <p:nvPr/>
          </p:nvSpPr>
          <p:spPr bwMode="auto">
            <a:xfrm>
              <a:off x="5070" y="2345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252"/>
            <p:cNvSpPr>
              <a:spLocks/>
            </p:cNvSpPr>
            <p:nvPr/>
          </p:nvSpPr>
          <p:spPr bwMode="auto">
            <a:xfrm>
              <a:off x="4995" y="256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253"/>
            <p:cNvSpPr>
              <a:spLocks/>
            </p:cNvSpPr>
            <p:nvPr/>
          </p:nvSpPr>
          <p:spPr bwMode="auto">
            <a:xfrm>
              <a:off x="4645" y="2557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254"/>
            <p:cNvSpPr>
              <a:spLocks/>
            </p:cNvSpPr>
            <p:nvPr/>
          </p:nvSpPr>
          <p:spPr bwMode="auto">
            <a:xfrm>
              <a:off x="4434" y="3055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255"/>
            <p:cNvSpPr>
              <a:spLocks/>
            </p:cNvSpPr>
            <p:nvPr/>
          </p:nvSpPr>
          <p:spPr bwMode="auto">
            <a:xfrm>
              <a:off x="4303" y="3268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256"/>
            <p:cNvSpPr>
              <a:spLocks/>
            </p:cNvSpPr>
            <p:nvPr/>
          </p:nvSpPr>
          <p:spPr bwMode="auto">
            <a:xfrm>
              <a:off x="5575" y="2203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7257"/>
            <p:cNvSpPr>
              <a:spLocks/>
            </p:cNvSpPr>
            <p:nvPr/>
          </p:nvSpPr>
          <p:spPr bwMode="auto">
            <a:xfrm>
              <a:off x="6365" y="4569"/>
              <a:ext cx="891" cy="602"/>
            </a:xfrm>
            <a:custGeom>
              <a:avLst/>
              <a:gdLst>
                <a:gd name="T0" fmla="*/ 0 w 891"/>
                <a:gd name="T1" fmla="*/ 0 h 602"/>
                <a:gd name="T2" fmla="*/ 891 w 891"/>
                <a:gd name="T3" fmla="*/ 602 h 602"/>
                <a:gd name="T4" fmla="*/ 0 w 891"/>
                <a:gd name="T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1" h="602">
                  <a:moveTo>
                    <a:pt x="0" y="0"/>
                  </a:moveTo>
                  <a:lnTo>
                    <a:pt x="891" y="6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7258"/>
            <p:cNvSpPr>
              <a:spLocks noChangeShapeType="1"/>
            </p:cNvSpPr>
            <p:nvPr/>
          </p:nvSpPr>
          <p:spPr bwMode="auto">
            <a:xfrm>
              <a:off x="6365" y="4569"/>
              <a:ext cx="891" cy="60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7259"/>
            <p:cNvSpPr>
              <a:spLocks/>
            </p:cNvSpPr>
            <p:nvPr/>
          </p:nvSpPr>
          <p:spPr bwMode="auto">
            <a:xfrm>
              <a:off x="6810" y="4010"/>
              <a:ext cx="440" cy="1155"/>
            </a:xfrm>
            <a:custGeom>
              <a:avLst/>
              <a:gdLst>
                <a:gd name="T0" fmla="*/ 440 w 440"/>
                <a:gd name="T1" fmla="*/ 1155 h 1155"/>
                <a:gd name="T2" fmla="*/ 0 w 440"/>
                <a:gd name="T3" fmla="*/ 0 h 1155"/>
                <a:gd name="T4" fmla="*/ 440 w 440"/>
                <a:gd name="T5" fmla="*/ 1155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0" h="1155">
                  <a:moveTo>
                    <a:pt x="440" y="1155"/>
                  </a:moveTo>
                  <a:lnTo>
                    <a:pt x="0" y="0"/>
                  </a:lnTo>
                  <a:lnTo>
                    <a:pt x="440" y="115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7260"/>
            <p:cNvSpPr>
              <a:spLocks noChangeShapeType="1"/>
            </p:cNvSpPr>
            <p:nvPr/>
          </p:nvSpPr>
          <p:spPr bwMode="auto">
            <a:xfrm flipH="1" flipV="1">
              <a:off x="6810" y="4010"/>
              <a:ext cx="440" cy="1155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261"/>
            <p:cNvSpPr>
              <a:spLocks/>
            </p:cNvSpPr>
            <p:nvPr/>
          </p:nvSpPr>
          <p:spPr bwMode="auto">
            <a:xfrm>
              <a:off x="6550" y="4148"/>
              <a:ext cx="706" cy="1023"/>
            </a:xfrm>
            <a:custGeom>
              <a:avLst/>
              <a:gdLst>
                <a:gd name="T0" fmla="*/ 0 w 706"/>
                <a:gd name="T1" fmla="*/ 0 h 1023"/>
                <a:gd name="T2" fmla="*/ 706 w 706"/>
                <a:gd name="T3" fmla="*/ 1023 h 1023"/>
                <a:gd name="T4" fmla="*/ 0 w 706"/>
                <a:gd name="T5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6" h="1023">
                  <a:moveTo>
                    <a:pt x="0" y="0"/>
                  </a:moveTo>
                  <a:lnTo>
                    <a:pt x="706" y="102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7262"/>
            <p:cNvSpPr>
              <a:spLocks noChangeShapeType="1"/>
            </p:cNvSpPr>
            <p:nvPr/>
          </p:nvSpPr>
          <p:spPr bwMode="auto">
            <a:xfrm>
              <a:off x="6550" y="4148"/>
              <a:ext cx="706" cy="1023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63"/>
            <p:cNvSpPr>
              <a:spLocks/>
            </p:cNvSpPr>
            <p:nvPr/>
          </p:nvSpPr>
          <p:spPr bwMode="auto">
            <a:xfrm>
              <a:off x="5755" y="4922"/>
              <a:ext cx="1501" cy="249"/>
            </a:xfrm>
            <a:custGeom>
              <a:avLst/>
              <a:gdLst>
                <a:gd name="T0" fmla="*/ 1501 w 1501"/>
                <a:gd name="T1" fmla="*/ 249 h 249"/>
                <a:gd name="T2" fmla="*/ 0 w 1501"/>
                <a:gd name="T3" fmla="*/ 0 h 249"/>
                <a:gd name="T4" fmla="*/ 1501 w 1501"/>
                <a:gd name="T5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1" h="249">
                  <a:moveTo>
                    <a:pt x="1501" y="249"/>
                  </a:moveTo>
                  <a:lnTo>
                    <a:pt x="0" y="0"/>
                  </a:lnTo>
                  <a:lnTo>
                    <a:pt x="1501" y="249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7264"/>
            <p:cNvSpPr>
              <a:spLocks noChangeShapeType="1"/>
            </p:cNvSpPr>
            <p:nvPr/>
          </p:nvSpPr>
          <p:spPr bwMode="auto">
            <a:xfrm flipH="1" flipV="1">
              <a:off x="5755" y="4922"/>
              <a:ext cx="1501" cy="249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65"/>
            <p:cNvSpPr>
              <a:spLocks/>
            </p:cNvSpPr>
            <p:nvPr/>
          </p:nvSpPr>
          <p:spPr bwMode="auto">
            <a:xfrm>
              <a:off x="5827" y="4542"/>
              <a:ext cx="1411" cy="627"/>
            </a:xfrm>
            <a:custGeom>
              <a:avLst/>
              <a:gdLst>
                <a:gd name="T0" fmla="*/ 1411 w 1411"/>
                <a:gd name="T1" fmla="*/ 627 h 627"/>
                <a:gd name="T2" fmla="*/ 0 w 1411"/>
                <a:gd name="T3" fmla="*/ 0 h 627"/>
                <a:gd name="T4" fmla="*/ 1411 w 1411"/>
                <a:gd name="T5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1" h="627">
                  <a:moveTo>
                    <a:pt x="1411" y="627"/>
                  </a:moveTo>
                  <a:lnTo>
                    <a:pt x="0" y="0"/>
                  </a:lnTo>
                  <a:lnTo>
                    <a:pt x="1411" y="627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7266"/>
            <p:cNvSpPr>
              <a:spLocks noChangeShapeType="1"/>
            </p:cNvSpPr>
            <p:nvPr/>
          </p:nvSpPr>
          <p:spPr bwMode="auto">
            <a:xfrm flipH="1" flipV="1">
              <a:off x="5827" y="4542"/>
              <a:ext cx="1411" cy="627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267"/>
            <p:cNvSpPr>
              <a:spLocks/>
            </p:cNvSpPr>
            <p:nvPr/>
          </p:nvSpPr>
          <p:spPr bwMode="auto">
            <a:xfrm>
              <a:off x="7237" y="515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268"/>
            <p:cNvSpPr>
              <a:spLocks/>
            </p:cNvSpPr>
            <p:nvPr/>
          </p:nvSpPr>
          <p:spPr bwMode="auto">
            <a:xfrm>
              <a:off x="4086" y="3987"/>
              <a:ext cx="338" cy="82"/>
            </a:xfrm>
            <a:custGeom>
              <a:avLst/>
              <a:gdLst>
                <a:gd name="T0" fmla="*/ 338 w 338"/>
                <a:gd name="T1" fmla="*/ 82 h 82"/>
                <a:gd name="T2" fmla="*/ 0 w 338"/>
                <a:gd name="T3" fmla="*/ 0 h 82"/>
                <a:gd name="T4" fmla="*/ 338 w 338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8" h="82">
                  <a:moveTo>
                    <a:pt x="338" y="82"/>
                  </a:moveTo>
                  <a:lnTo>
                    <a:pt x="0" y="0"/>
                  </a:lnTo>
                  <a:lnTo>
                    <a:pt x="338" y="8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7269"/>
            <p:cNvSpPr>
              <a:spLocks noChangeShapeType="1"/>
            </p:cNvSpPr>
            <p:nvPr/>
          </p:nvSpPr>
          <p:spPr bwMode="auto">
            <a:xfrm flipH="1" flipV="1">
              <a:off x="4086" y="3987"/>
              <a:ext cx="338" cy="8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270"/>
            <p:cNvSpPr>
              <a:spLocks/>
            </p:cNvSpPr>
            <p:nvPr/>
          </p:nvSpPr>
          <p:spPr bwMode="auto">
            <a:xfrm>
              <a:off x="4069" y="3984"/>
              <a:ext cx="52" cy="394"/>
            </a:xfrm>
            <a:custGeom>
              <a:avLst/>
              <a:gdLst>
                <a:gd name="T0" fmla="*/ 0 w 52"/>
                <a:gd name="T1" fmla="*/ 0 h 394"/>
                <a:gd name="T2" fmla="*/ 52 w 52"/>
                <a:gd name="T3" fmla="*/ 394 h 394"/>
                <a:gd name="T4" fmla="*/ 0 w 52"/>
                <a:gd name="T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394">
                  <a:moveTo>
                    <a:pt x="0" y="0"/>
                  </a:moveTo>
                  <a:lnTo>
                    <a:pt x="52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7271"/>
            <p:cNvSpPr>
              <a:spLocks noChangeShapeType="1"/>
            </p:cNvSpPr>
            <p:nvPr/>
          </p:nvSpPr>
          <p:spPr bwMode="auto">
            <a:xfrm>
              <a:off x="4069" y="3984"/>
              <a:ext cx="52" cy="394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272"/>
            <p:cNvSpPr>
              <a:spLocks/>
            </p:cNvSpPr>
            <p:nvPr/>
          </p:nvSpPr>
          <p:spPr bwMode="auto">
            <a:xfrm>
              <a:off x="3977" y="4377"/>
              <a:ext cx="144" cy="1"/>
            </a:xfrm>
            <a:custGeom>
              <a:avLst/>
              <a:gdLst>
                <a:gd name="T0" fmla="*/ 144 w 144"/>
                <a:gd name="T1" fmla="*/ 1 h 1"/>
                <a:gd name="T2" fmla="*/ 0 w 144"/>
                <a:gd name="T3" fmla="*/ 0 h 1"/>
                <a:gd name="T4" fmla="*/ 144 w 14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1">
                  <a:moveTo>
                    <a:pt x="144" y="1"/>
                  </a:moveTo>
                  <a:lnTo>
                    <a:pt x="0" y="0"/>
                  </a:lnTo>
                  <a:lnTo>
                    <a:pt x="144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7273"/>
            <p:cNvSpPr>
              <a:spLocks noChangeShapeType="1"/>
            </p:cNvSpPr>
            <p:nvPr/>
          </p:nvSpPr>
          <p:spPr bwMode="auto">
            <a:xfrm flipH="1" flipV="1">
              <a:off x="3977" y="4377"/>
              <a:ext cx="144" cy="1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274"/>
            <p:cNvSpPr>
              <a:spLocks/>
            </p:cNvSpPr>
            <p:nvPr/>
          </p:nvSpPr>
          <p:spPr bwMode="auto">
            <a:xfrm>
              <a:off x="5873" y="2152"/>
              <a:ext cx="270" cy="86"/>
            </a:xfrm>
            <a:custGeom>
              <a:avLst/>
              <a:gdLst>
                <a:gd name="T0" fmla="*/ 0 w 270"/>
                <a:gd name="T1" fmla="*/ 86 h 86"/>
                <a:gd name="T2" fmla="*/ 270 w 270"/>
                <a:gd name="T3" fmla="*/ 0 h 86"/>
                <a:gd name="T4" fmla="*/ 0 w 270"/>
                <a:gd name="T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0" h="86">
                  <a:moveTo>
                    <a:pt x="0" y="86"/>
                  </a:moveTo>
                  <a:lnTo>
                    <a:pt x="270" y="0"/>
                  </a:lnTo>
                  <a:lnTo>
                    <a:pt x="0" y="8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7275"/>
            <p:cNvSpPr>
              <a:spLocks noChangeShapeType="1"/>
            </p:cNvSpPr>
            <p:nvPr/>
          </p:nvSpPr>
          <p:spPr bwMode="auto">
            <a:xfrm flipV="1">
              <a:off x="5873" y="2152"/>
              <a:ext cx="270" cy="86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276"/>
            <p:cNvSpPr>
              <a:spLocks/>
            </p:cNvSpPr>
            <p:nvPr/>
          </p:nvSpPr>
          <p:spPr bwMode="auto">
            <a:xfrm>
              <a:off x="6051" y="1900"/>
              <a:ext cx="92" cy="252"/>
            </a:xfrm>
            <a:custGeom>
              <a:avLst/>
              <a:gdLst>
                <a:gd name="T0" fmla="*/ 92 w 92"/>
                <a:gd name="T1" fmla="*/ 252 h 252"/>
                <a:gd name="T2" fmla="*/ 0 w 92"/>
                <a:gd name="T3" fmla="*/ 0 h 252"/>
                <a:gd name="T4" fmla="*/ 92 w 92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252">
                  <a:moveTo>
                    <a:pt x="92" y="252"/>
                  </a:moveTo>
                  <a:lnTo>
                    <a:pt x="0" y="0"/>
                  </a:lnTo>
                  <a:lnTo>
                    <a:pt x="92" y="25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7277"/>
            <p:cNvSpPr>
              <a:spLocks noChangeShapeType="1"/>
            </p:cNvSpPr>
            <p:nvPr/>
          </p:nvSpPr>
          <p:spPr bwMode="auto">
            <a:xfrm flipH="1" flipV="1">
              <a:off x="6051" y="1900"/>
              <a:ext cx="92" cy="25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278"/>
            <p:cNvSpPr>
              <a:spLocks/>
            </p:cNvSpPr>
            <p:nvPr/>
          </p:nvSpPr>
          <p:spPr bwMode="auto">
            <a:xfrm>
              <a:off x="5873" y="1900"/>
              <a:ext cx="178" cy="338"/>
            </a:xfrm>
            <a:custGeom>
              <a:avLst/>
              <a:gdLst>
                <a:gd name="T0" fmla="*/ 178 w 178"/>
                <a:gd name="T1" fmla="*/ 0 h 338"/>
                <a:gd name="T2" fmla="*/ 0 w 178"/>
                <a:gd name="T3" fmla="*/ 338 h 338"/>
                <a:gd name="T4" fmla="*/ 178 w 178"/>
                <a:gd name="T5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338">
                  <a:moveTo>
                    <a:pt x="178" y="0"/>
                  </a:moveTo>
                  <a:lnTo>
                    <a:pt x="0" y="338"/>
                  </a:lnTo>
                  <a:lnTo>
                    <a:pt x="178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7279"/>
            <p:cNvSpPr>
              <a:spLocks noChangeShapeType="1"/>
            </p:cNvSpPr>
            <p:nvPr/>
          </p:nvSpPr>
          <p:spPr bwMode="auto">
            <a:xfrm flipH="1">
              <a:off x="5873" y="1900"/>
              <a:ext cx="178" cy="338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280"/>
            <p:cNvSpPr>
              <a:spLocks/>
            </p:cNvSpPr>
            <p:nvPr/>
          </p:nvSpPr>
          <p:spPr bwMode="auto">
            <a:xfrm>
              <a:off x="6051" y="1778"/>
              <a:ext cx="356" cy="122"/>
            </a:xfrm>
            <a:custGeom>
              <a:avLst/>
              <a:gdLst>
                <a:gd name="T0" fmla="*/ 0 w 356"/>
                <a:gd name="T1" fmla="*/ 122 h 122"/>
                <a:gd name="T2" fmla="*/ 356 w 356"/>
                <a:gd name="T3" fmla="*/ 0 h 122"/>
                <a:gd name="T4" fmla="*/ 0 w 356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6" h="122">
                  <a:moveTo>
                    <a:pt x="0" y="122"/>
                  </a:moveTo>
                  <a:lnTo>
                    <a:pt x="356" y="0"/>
                  </a:lnTo>
                  <a:lnTo>
                    <a:pt x="0" y="12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7281"/>
            <p:cNvSpPr>
              <a:spLocks noChangeShapeType="1"/>
            </p:cNvSpPr>
            <p:nvPr/>
          </p:nvSpPr>
          <p:spPr bwMode="auto">
            <a:xfrm flipV="1">
              <a:off x="6051" y="1778"/>
              <a:ext cx="356" cy="12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282"/>
            <p:cNvSpPr>
              <a:spLocks/>
            </p:cNvSpPr>
            <p:nvPr/>
          </p:nvSpPr>
          <p:spPr bwMode="auto">
            <a:xfrm>
              <a:off x="3958" y="4358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283"/>
            <p:cNvSpPr>
              <a:spLocks/>
            </p:cNvSpPr>
            <p:nvPr/>
          </p:nvSpPr>
          <p:spPr bwMode="auto">
            <a:xfrm>
              <a:off x="4102" y="4359"/>
              <a:ext cx="38" cy="38"/>
            </a:xfrm>
            <a:custGeom>
              <a:avLst/>
              <a:gdLst>
                <a:gd name="T0" fmla="*/ 31 w 32"/>
                <a:gd name="T1" fmla="*/ 17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7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284"/>
            <p:cNvSpPr>
              <a:spLocks/>
            </p:cNvSpPr>
            <p:nvPr/>
          </p:nvSpPr>
          <p:spPr bwMode="auto">
            <a:xfrm>
              <a:off x="4050" y="3965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7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5" y="30"/>
                    <a:pt x="0" y="23"/>
                    <a:pt x="1" y="14"/>
                  </a:cubicBezTo>
                  <a:cubicBezTo>
                    <a:pt x="2" y="6"/>
                    <a:pt x="9" y="0"/>
                    <a:pt x="17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285"/>
            <p:cNvSpPr>
              <a:spLocks/>
            </p:cNvSpPr>
            <p:nvPr/>
          </p:nvSpPr>
          <p:spPr bwMode="auto">
            <a:xfrm>
              <a:off x="5271" y="2196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86"/>
            <p:cNvSpPr>
              <a:spLocks/>
            </p:cNvSpPr>
            <p:nvPr/>
          </p:nvSpPr>
          <p:spPr bwMode="auto">
            <a:xfrm>
              <a:off x="5070" y="2345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287"/>
            <p:cNvSpPr>
              <a:spLocks/>
            </p:cNvSpPr>
            <p:nvPr/>
          </p:nvSpPr>
          <p:spPr bwMode="auto">
            <a:xfrm>
              <a:off x="4995" y="256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288"/>
            <p:cNvSpPr>
              <a:spLocks/>
            </p:cNvSpPr>
            <p:nvPr/>
          </p:nvSpPr>
          <p:spPr bwMode="auto">
            <a:xfrm>
              <a:off x="4645" y="2557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89"/>
            <p:cNvSpPr>
              <a:spLocks/>
            </p:cNvSpPr>
            <p:nvPr/>
          </p:nvSpPr>
          <p:spPr bwMode="auto">
            <a:xfrm>
              <a:off x="4434" y="3055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290"/>
            <p:cNvSpPr>
              <a:spLocks/>
            </p:cNvSpPr>
            <p:nvPr/>
          </p:nvSpPr>
          <p:spPr bwMode="auto">
            <a:xfrm>
              <a:off x="4303" y="3268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291"/>
            <p:cNvSpPr>
              <a:spLocks/>
            </p:cNvSpPr>
            <p:nvPr/>
          </p:nvSpPr>
          <p:spPr bwMode="auto">
            <a:xfrm>
              <a:off x="5575" y="2203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292"/>
            <p:cNvSpPr>
              <a:spLocks/>
            </p:cNvSpPr>
            <p:nvPr/>
          </p:nvSpPr>
          <p:spPr bwMode="auto">
            <a:xfrm>
              <a:off x="6678" y="2571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293"/>
            <p:cNvSpPr>
              <a:spLocks/>
            </p:cNvSpPr>
            <p:nvPr/>
          </p:nvSpPr>
          <p:spPr bwMode="auto">
            <a:xfrm>
              <a:off x="6120" y="2132"/>
              <a:ext cx="40" cy="42"/>
            </a:xfrm>
            <a:custGeom>
              <a:avLst/>
              <a:gdLst>
                <a:gd name="T0" fmla="*/ 31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3 h 35"/>
                <a:gd name="T8" fmla="*/ 31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11"/>
                  </a:moveTo>
                  <a:cubicBezTo>
                    <a:pt x="34" y="19"/>
                    <a:pt x="31" y="28"/>
                    <a:pt x="23" y="31"/>
                  </a:cubicBezTo>
                  <a:cubicBezTo>
                    <a:pt x="16" y="35"/>
                    <a:pt x="7" y="31"/>
                    <a:pt x="3" y="24"/>
                  </a:cubicBezTo>
                  <a:cubicBezTo>
                    <a:pt x="0" y="16"/>
                    <a:pt x="3" y="7"/>
                    <a:pt x="11" y="3"/>
                  </a:cubicBezTo>
                  <a:cubicBezTo>
                    <a:pt x="18" y="0"/>
                    <a:pt x="28" y="3"/>
                    <a:pt x="31" y="11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294"/>
            <p:cNvSpPr>
              <a:spLocks/>
            </p:cNvSpPr>
            <p:nvPr/>
          </p:nvSpPr>
          <p:spPr bwMode="auto">
            <a:xfrm>
              <a:off x="6388" y="1762"/>
              <a:ext cx="40" cy="41"/>
            </a:xfrm>
            <a:custGeom>
              <a:avLst/>
              <a:gdLst>
                <a:gd name="T0" fmla="*/ 31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3 h 35"/>
                <a:gd name="T8" fmla="*/ 31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11"/>
                  </a:moveTo>
                  <a:cubicBezTo>
                    <a:pt x="34" y="19"/>
                    <a:pt x="31" y="28"/>
                    <a:pt x="23" y="31"/>
                  </a:cubicBezTo>
                  <a:cubicBezTo>
                    <a:pt x="16" y="35"/>
                    <a:pt x="7" y="31"/>
                    <a:pt x="3" y="24"/>
                  </a:cubicBezTo>
                  <a:cubicBezTo>
                    <a:pt x="0" y="16"/>
                    <a:pt x="3" y="7"/>
                    <a:pt x="11" y="3"/>
                  </a:cubicBezTo>
                  <a:cubicBezTo>
                    <a:pt x="18" y="0"/>
                    <a:pt x="27" y="3"/>
                    <a:pt x="31" y="11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295"/>
            <p:cNvSpPr>
              <a:spLocks/>
            </p:cNvSpPr>
            <p:nvPr/>
          </p:nvSpPr>
          <p:spPr bwMode="auto">
            <a:xfrm>
              <a:off x="6031" y="1878"/>
              <a:ext cx="40" cy="42"/>
            </a:xfrm>
            <a:custGeom>
              <a:avLst/>
              <a:gdLst>
                <a:gd name="T0" fmla="*/ 31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4 h 35"/>
                <a:gd name="T8" fmla="*/ 31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11"/>
                  </a:moveTo>
                  <a:cubicBezTo>
                    <a:pt x="34" y="19"/>
                    <a:pt x="31" y="28"/>
                    <a:pt x="23" y="31"/>
                  </a:cubicBezTo>
                  <a:cubicBezTo>
                    <a:pt x="16" y="35"/>
                    <a:pt x="7" y="32"/>
                    <a:pt x="3" y="24"/>
                  </a:cubicBezTo>
                  <a:cubicBezTo>
                    <a:pt x="0" y="16"/>
                    <a:pt x="3" y="7"/>
                    <a:pt x="11" y="4"/>
                  </a:cubicBezTo>
                  <a:cubicBezTo>
                    <a:pt x="18" y="0"/>
                    <a:pt x="27" y="4"/>
                    <a:pt x="31" y="11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850096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8798433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0634086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376132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8174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49864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8714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6343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64002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40377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</p:spTree>
    <p:extLst>
      <p:ext uri="{BB962C8B-B14F-4D97-AF65-F5344CB8AC3E}">
        <p14:creationId xmlns:p14="http://schemas.microsoft.com/office/powerpoint/2010/main" val="150337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4" name="Hexagon 3"/>
          <p:cNvSpPr/>
          <p:nvPr userDrawn="1"/>
        </p:nvSpPr>
        <p:spPr bwMode="auto">
          <a:xfrm rot="5400000">
            <a:off x="7558957" y="1752494"/>
            <a:ext cx="4544142" cy="3952291"/>
          </a:xfrm>
          <a:custGeom>
            <a:avLst/>
            <a:gdLst>
              <a:gd name="connsiteX0" fmla="*/ 0 w 1181174"/>
              <a:gd name="connsiteY0" fmla="*/ 509127 h 1018253"/>
              <a:gd name="connsiteX1" fmla="*/ 254563 w 1181174"/>
              <a:gd name="connsiteY1" fmla="*/ 0 h 1018253"/>
              <a:gd name="connsiteX2" fmla="*/ 926611 w 1181174"/>
              <a:gd name="connsiteY2" fmla="*/ 0 h 1018253"/>
              <a:gd name="connsiteX3" fmla="*/ 1181174 w 1181174"/>
              <a:gd name="connsiteY3" fmla="*/ 509127 h 1018253"/>
              <a:gd name="connsiteX4" fmla="*/ 926611 w 1181174"/>
              <a:gd name="connsiteY4" fmla="*/ 1018253 h 1018253"/>
              <a:gd name="connsiteX5" fmla="*/ 254563 w 1181174"/>
              <a:gd name="connsiteY5" fmla="*/ 1018253 h 1018253"/>
              <a:gd name="connsiteX6" fmla="*/ 0 w 1181174"/>
              <a:gd name="connsiteY6" fmla="*/ 509127 h 1018253"/>
              <a:gd name="connsiteX0" fmla="*/ 0 w 1263722"/>
              <a:gd name="connsiteY0" fmla="*/ 424460 h 1018253"/>
              <a:gd name="connsiteX1" fmla="*/ 337111 w 1263722"/>
              <a:gd name="connsiteY1" fmla="*/ 0 h 1018253"/>
              <a:gd name="connsiteX2" fmla="*/ 1009159 w 1263722"/>
              <a:gd name="connsiteY2" fmla="*/ 0 h 1018253"/>
              <a:gd name="connsiteX3" fmla="*/ 1263722 w 1263722"/>
              <a:gd name="connsiteY3" fmla="*/ 509127 h 1018253"/>
              <a:gd name="connsiteX4" fmla="*/ 1009159 w 1263722"/>
              <a:gd name="connsiteY4" fmla="*/ 1018253 h 1018253"/>
              <a:gd name="connsiteX5" fmla="*/ 337111 w 1263722"/>
              <a:gd name="connsiteY5" fmla="*/ 1018253 h 1018253"/>
              <a:gd name="connsiteX6" fmla="*/ 0 w 1263722"/>
              <a:gd name="connsiteY6" fmla="*/ 424460 h 1018253"/>
              <a:gd name="connsiteX0" fmla="*/ 0 w 1263722"/>
              <a:gd name="connsiteY0" fmla="*/ 578978 h 1172771"/>
              <a:gd name="connsiteX1" fmla="*/ 341348 w 1263722"/>
              <a:gd name="connsiteY1" fmla="*/ 0 h 1172771"/>
              <a:gd name="connsiteX2" fmla="*/ 1009159 w 1263722"/>
              <a:gd name="connsiteY2" fmla="*/ 154518 h 1172771"/>
              <a:gd name="connsiteX3" fmla="*/ 1263722 w 1263722"/>
              <a:gd name="connsiteY3" fmla="*/ 663645 h 1172771"/>
              <a:gd name="connsiteX4" fmla="*/ 1009159 w 1263722"/>
              <a:gd name="connsiteY4" fmla="*/ 1172771 h 1172771"/>
              <a:gd name="connsiteX5" fmla="*/ 337111 w 1263722"/>
              <a:gd name="connsiteY5" fmla="*/ 1172771 h 1172771"/>
              <a:gd name="connsiteX6" fmla="*/ 0 w 1263722"/>
              <a:gd name="connsiteY6" fmla="*/ 578978 h 1172771"/>
              <a:gd name="connsiteX0" fmla="*/ 0 w 1263722"/>
              <a:gd name="connsiteY0" fmla="*/ 587444 h 1181237"/>
              <a:gd name="connsiteX1" fmla="*/ 341348 w 1263722"/>
              <a:gd name="connsiteY1" fmla="*/ 8466 h 1181237"/>
              <a:gd name="connsiteX2" fmla="*/ 1011279 w 1263722"/>
              <a:gd name="connsiteY2" fmla="*/ 0 h 1181237"/>
              <a:gd name="connsiteX3" fmla="*/ 1263722 w 1263722"/>
              <a:gd name="connsiteY3" fmla="*/ 672111 h 1181237"/>
              <a:gd name="connsiteX4" fmla="*/ 1009159 w 1263722"/>
              <a:gd name="connsiteY4" fmla="*/ 1181237 h 1181237"/>
              <a:gd name="connsiteX5" fmla="*/ 337111 w 1263722"/>
              <a:gd name="connsiteY5" fmla="*/ 1181237 h 1181237"/>
              <a:gd name="connsiteX6" fmla="*/ 0 w 1263722"/>
              <a:gd name="connsiteY6" fmla="*/ 587444 h 1181237"/>
              <a:gd name="connsiteX0" fmla="*/ 0 w 1348392"/>
              <a:gd name="connsiteY0" fmla="*/ 587444 h 1181237"/>
              <a:gd name="connsiteX1" fmla="*/ 341348 w 1348392"/>
              <a:gd name="connsiteY1" fmla="*/ 8466 h 1181237"/>
              <a:gd name="connsiteX2" fmla="*/ 1011279 w 1348392"/>
              <a:gd name="connsiteY2" fmla="*/ 0 h 1181237"/>
              <a:gd name="connsiteX3" fmla="*/ 1348392 w 1348392"/>
              <a:gd name="connsiteY3" fmla="*/ 593795 h 1181237"/>
              <a:gd name="connsiteX4" fmla="*/ 1009159 w 1348392"/>
              <a:gd name="connsiteY4" fmla="*/ 1181237 h 1181237"/>
              <a:gd name="connsiteX5" fmla="*/ 337111 w 1348392"/>
              <a:gd name="connsiteY5" fmla="*/ 1181237 h 1181237"/>
              <a:gd name="connsiteX6" fmla="*/ 0 w 1348392"/>
              <a:gd name="connsiteY6" fmla="*/ 587444 h 1181237"/>
              <a:gd name="connsiteX0" fmla="*/ 0 w 1348392"/>
              <a:gd name="connsiteY0" fmla="*/ 578978 h 1172771"/>
              <a:gd name="connsiteX1" fmla="*/ 341348 w 1348392"/>
              <a:gd name="connsiteY1" fmla="*/ 0 h 1172771"/>
              <a:gd name="connsiteX2" fmla="*/ 1007048 w 1348392"/>
              <a:gd name="connsiteY2" fmla="*/ 2117 h 1172771"/>
              <a:gd name="connsiteX3" fmla="*/ 1348392 w 1348392"/>
              <a:gd name="connsiteY3" fmla="*/ 585329 h 1172771"/>
              <a:gd name="connsiteX4" fmla="*/ 1009159 w 1348392"/>
              <a:gd name="connsiteY4" fmla="*/ 1172771 h 1172771"/>
              <a:gd name="connsiteX5" fmla="*/ 337111 w 1348392"/>
              <a:gd name="connsiteY5" fmla="*/ 1172771 h 1172771"/>
              <a:gd name="connsiteX6" fmla="*/ 0 w 1348392"/>
              <a:gd name="connsiteY6" fmla="*/ 578978 h 117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8392" h="1172771">
                <a:moveTo>
                  <a:pt x="0" y="578978"/>
                </a:moveTo>
                <a:lnTo>
                  <a:pt x="341348" y="0"/>
                </a:lnTo>
                <a:lnTo>
                  <a:pt x="1007048" y="2117"/>
                </a:lnTo>
                <a:lnTo>
                  <a:pt x="1348392" y="585329"/>
                </a:lnTo>
                <a:lnTo>
                  <a:pt x="1009159" y="1172771"/>
                </a:lnTo>
                <a:lnTo>
                  <a:pt x="337111" y="1172771"/>
                </a:lnTo>
                <a:lnTo>
                  <a:pt x="0" y="578978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30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50254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53913540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4066188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850497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7117962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56161570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4183718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75263195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37676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74111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59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6_Title Slide">
    <p:bg>
      <p:bgPr>
        <a:solidFill>
          <a:srgbClr val="0104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4" name="Hexagon 3"/>
          <p:cNvSpPr/>
          <p:nvPr userDrawn="1"/>
        </p:nvSpPr>
        <p:spPr bwMode="auto">
          <a:xfrm rot="5400000">
            <a:off x="7558957" y="1752494"/>
            <a:ext cx="4544142" cy="3952291"/>
          </a:xfrm>
          <a:custGeom>
            <a:avLst/>
            <a:gdLst>
              <a:gd name="connsiteX0" fmla="*/ 0 w 1181174"/>
              <a:gd name="connsiteY0" fmla="*/ 509127 h 1018253"/>
              <a:gd name="connsiteX1" fmla="*/ 254563 w 1181174"/>
              <a:gd name="connsiteY1" fmla="*/ 0 h 1018253"/>
              <a:gd name="connsiteX2" fmla="*/ 926611 w 1181174"/>
              <a:gd name="connsiteY2" fmla="*/ 0 h 1018253"/>
              <a:gd name="connsiteX3" fmla="*/ 1181174 w 1181174"/>
              <a:gd name="connsiteY3" fmla="*/ 509127 h 1018253"/>
              <a:gd name="connsiteX4" fmla="*/ 926611 w 1181174"/>
              <a:gd name="connsiteY4" fmla="*/ 1018253 h 1018253"/>
              <a:gd name="connsiteX5" fmla="*/ 254563 w 1181174"/>
              <a:gd name="connsiteY5" fmla="*/ 1018253 h 1018253"/>
              <a:gd name="connsiteX6" fmla="*/ 0 w 1181174"/>
              <a:gd name="connsiteY6" fmla="*/ 509127 h 1018253"/>
              <a:gd name="connsiteX0" fmla="*/ 0 w 1263722"/>
              <a:gd name="connsiteY0" fmla="*/ 424460 h 1018253"/>
              <a:gd name="connsiteX1" fmla="*/ 337111 w 1263722"/>
              <a:gd name="connsiteY1" fmla="*/ 0 h 1018253"/>
              <a:gd name="connsiteX2" fmla="*/ 1009159 w 1263722"/>
              <a:gd name="connsiteY2" fmla="*/ 0 h 1018253"/>
              <a:gd name="connsiteX3" fmla="*/ 1263722 w 1263722"/>
              <a:gd name="connsiteY3" fmla="*/ 509127 h 1018253"/>
              <a:gd name="connsiteX4" fmla="*/ 1009159 w 1263722"/>
              <a:gd name="connsiteY4" fmla="*/ 1018253 h 1018253"/>
              <a:gd name="connsiteX5" fmla="*/ 337111 w 1263722"/>
              <a:gd name="connsiteY5" fmla="*/ 1018253 h 1018253"/>
              <a:gd name="connsiteX6" fmla="*/ 0 w 1263722"/>
              <a:gd name="connsiteY6" fmla="*/ 424460 h 1018253"/>
              <a:gd name="connsiteX0" fmla="*/ 0 w 1263722"/>
              <a:gd name="connsiteY0" fmla="*/ 578978 h 1172771"/>
              <a:gd name="connsiteX1" fmla="*/ 341348 w 1263722"/>
              <a:gd name="connsiteY1" fmla="*/ 0 h 1172771"/>
              <a:gd name="connsiteX2" fmla="*/ 1009159 w 1263722"/>
              <a:gd name="connsiteY2" fmla="*/ 154518 h 1172771"/>
              <a:gd name="connsiteX3" fmla="*/ 1263722 w 1263722"/>
              <a:gd name="connsiteY3" fmla="*/ 663645 h 1172771"/>
              <a:gd name="connsiteX4" fmla="*/ 1009159 w 1263722"/>
              <a:gd name="connsiteY4" fmla="*/ 1172771 h 1172771"/>
              <a:gd name="connsiteX5" fmla="*/ 337111 w 1263722"/>
              <a:gd name="connsiteY5" fmla="*/ 1172771 h 1172771"/>
              <a:gd name="connsiteX6" fmla="*/ 0 w 1263722"/>
              <a:gd name="connsiteY6" fmla="*/ 578978 h 1172771"/>
              <a:gd name="connsiteX0" fmla="*/ 0 w 1263722"/>
              <a:gd name="connsiteY0" fmla="*/ 587444 h 1181237"/>
              <a:gd name="connsiteX1" fmla="*/ 341348 w 1263722"/>
              <a:gd name="connsiteY1" fmla="*/ 8466 h 1181237"/>
              <a:gd name="connsiteX2" fmla="*/ 1011279 w 1263722"/>
              <a:gd name="connsiteY2" fmla="*/ 0 h 1181237"/>
              <a:gd name="connsiteX3" fmla="*/ 1263722 w 1263722"/>
              <a:gd name="connsiteY3" fmla="*/ 672111 h 1181237"/>
              <a:gd name="connsiteX4" fmla="*/ 1009159 w 1263722"/>
              <a:gd name="connsiteY4" fmla="*/ 1181237 h 1181237"/>
              <a:gd name="connsiteX5" fmla="*/ 337111 w 1263722"/>
              <a:gd name="connsiteY5" fmla="*/ 1181237 h 1181237"/>
              <a:gd name="connsiteX6" fmla="*/ 0 w 1263722"/>
              <a:gd name="connsiteY6" fmla="*/ 587444 h 1181237"/>
              <a:gd name="connsiteX0" fmla="*/ 0 w 1348392"/>
              <a:gd name="connsiteY0" fmla="*/ 587444 h 1181237"/>
              <a:gd name="connsiteX1" fmla="*/ 341348 w 1348392"/>
              <a:gd name="connsiteY1" fmla="*/ 8466 h 1181237"/>
              <a:gd name="connsiteX2" fmla="*/ 1011279 w 1348392"/>
              <a:gd name="connsiteY2" fmla="*/ 0 h 1181237"/>
              <a:gd name="connsiteX3" fmla="*/ 1348392 w 1348392"/>
              <a:gd name="connsiteY3" fmla="*/ 593795 h 1181237"/>
              <a:gd name="connsiteX4" fmla="*/ 1009159 w 1348392"/>
              <a:gd name="connsiteY4" fmla="*/ 1181237 h 1181237"/>
              <a:gd name="connsiteX5" fmla="*/ 337111 w 1348392"/>
              <a:gd name="connsiteY5" fmla="*/ 1181237 h 1181237"/>
              <a:gd name="connsiteX6" fmla="*/ 0 w 1348392"/>
              <a:gd name="connsiteY6" fmla="*/ 587444 h 1181237"/>
              <a:gd name="connsiteX0" fmla="*/ 0 w 1348392"/>
              <a:gd name="connsiteY0" fmla="*/ 578978 h 1172771"/>
              <a:gd name="connsiteX1" fmla="*/ 341348 w 1348392"/>
              <a:gd name="connsiteY1" fmla="*/ 0 h 1172771"/>
              <a:gd name="connsiteX2" fmla="*/ 1007048 w 1348392"/>
              <a:gd name="connsiteY2" fmla="*/ 2117 h 1172771"/>
              <a:gd name="connsiteX3" fmla="*/ 1348392 w 1348392"/>
              <a:gd name="connsiteY3" fmla="*/ 585329 h 1172771"/>
              <a:gd name="connsiteX4" fmla="*/ 1009159 w 1348392"/>
              <a:gd name="connsiteY4" fmla="*/ 1172771 h 1172771"/>
              <a:gd name="connsiteX5" fmla="*/ 337111 w 1348392"/>
              <a:gd name="connsiteY5" fmla="*/ 1172771 h 1172771"/>
              <a:gd name="connsiteX6" fmla="*/ 0 w 1348392"/>
              <a:gd name="connsiteY6" fmla="*/ 578978 h 117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8392" h="1172771">
                <a:moveTo>
                  <a:pt x="0" y="578978"/>
                </a:moveTo>
                <a:lnTo>
                  <a:pt x="341348" y="0"/>
                </a:lnTo>
                <a:lnTo>
                  <a:pt x="1007048" y="2117"/>
                </a:lnTo>
                <a:lnTo>
                  <a:pt x="1348392" y="585329"/>
                </a:lnTo>
                <a:lnTo>
                  <a:pt x="1009159" y="1172771"/>
                </a:lnTo>
                <a:lnTo>
                  <a:pt x="337111" y="1172771"/>
                </a:lnTo>
                <a:lnTo>
                  <a:pt x="0" y="578978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30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993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511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5088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9161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7642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5118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67628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77484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0193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55541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14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71789" y="371789"/>
            <a:ext cx="11448422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876755" y="51655"/>
            <a:ext cx="2438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0">
                <a:solidFill>
                  <a:schemeClr val="tx1">
                    <a:alpha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 A R K  0 3   P R E S E N T A T I O N</a:t>
            </a: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31618" y="6480277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000" b="1" i="0" smtClean="0">
                <a:solidFill>
                  <a:schemeClr val="tx1">
                    <a:alpha val="5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pPr algn="l"/>
              <a:t>‹#›</a:t>
            </a:fld>
            <a:endParaRPr lang="en-US" sz="1000" b="1" i="0">
              <a:solidFill>
                <a:schemeClr val="tx1">
                  <a:alpha val="5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68563" y="6525976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b="1" i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PAGE</a:t>
            </a:r>
            <a:r>
              <a:rPr lang="en-US" sz="1000" b="1" i="0" baseline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 NUMBER</a:t>
            </a:r>
            <a:endParaRPr lang="en-US" sz="1000" b="1" i="0">
              <a:solidFill>
                <a:schemeClr val="tx1">
                  <a:alpha val="3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9663321" y="6525976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i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PRESENTATION BY:</a:t>
            </a:r>
            <a:r>
              <a:rPr lang="en-US" sz="1000" b="1" i="0" baseline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 MARKZUGELBERG</a:t>
            </a:r>
            <a:endParaRPr lang="en-US" sz="1000" b="1" i="0">
              <a:solidFill>
                <a:schemeClr val="tx1">
                  <a:alpha val="3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98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9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Noteworthy Light" charset="0"/>
          <a:ea typeface="Noteworthy Light" charset="0"/>
          <a:cs typeface="Noteworthy Light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03DA1-DC42-4172-B1F3-105504315DF9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39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5" r:id="rId12"/>
    <p:sldLayoutId id="2147483746" r:id="rId13"/>
    <p:sldLayoutId id="214748382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39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836" r:id="rId15"/>
    <p:sldLayoutId id="2147483852" r:id="rId1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02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59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40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87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60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4.png"/><Relationship Id="rId4" Type="http://schemas.openxmlformats.org/officeDocument/2006/relationships/hyperlink" Target="https://www.facebook.com/rigastehniskauniversitate/videos/rtu-p&#275;tnieks-cern-izstr&#257;d&#257;jis-programmat&#363;ru-robotam/300124948138037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s://www.youtube.com/watch?v=w6O2qsEX0Z0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9.xml"/><Relationship Id="rId4" Type="http://schemas.openxmlformats.org/officeDocument/2006/relationships/hyperlink" Target="https://www.youtube.com/watch?v=3KnUcEPCZa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9.xml"/><Relationship Id="rId4" Type="http://schemas.openxmlformats.org/officeDocument/2006/relationships/hyperlink" Target="https://www.youtube.com/watch?v=Qw6pm6HCY2I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5749/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https://indico.cern.ch/event/1325749/" TargetMode="Externa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9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0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9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93.xml"/><Relationship Id="rId4" Type="http://schemas.openxmlformats.org/officeDocument/2006/relationships/image" Target="../media/image6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0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7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7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84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itriplus.eu/" TargetMode="External"/><Relationship Id="rId2" Type="http://schemas.openxmlformats.org/officeDocument/2006/relationships/hyperlink" Target="https://ifast-project.eu/home" TargetMode="External"/><Relationship Id="rId1" Type="http://schemas.openxmlformats.org/officeDocument/2006/relationships/slideLayout" Target="../slideLayouts/slideLayout114.xml"/><Relationship Id="rId6" Type="http://schemas.openxmlformats.org/officeDocument/2006/relationships/hyperlink" Target="https://quanthep.eu/" TargetMode="External"/><Relationship Id="rId5" Type="http://schemas.openxmlformats.org/officeDocument/2006/relationships/hyperlink" Target="https://www.prismap.eu/" TargetMode="External"/><Relationship Id="rId4" Type="http://schemas.openxmlformats.org/officeDocument/2006/relationships/hyperlink" Target="https://nimms.web.cern.ch/" TargetMode="Externa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png"/><Relationship Id="rId3" Type="http://schemas.openxmlformats.org/officeDocument/2006/relationships/image" Target="../media/image27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2" Type="http://schemas.openxmlformats.org/officeDocument/2006/relationships/image" Target="../media/image86.jpeg"/><Relationship Id="rId16" Type="http://schemas.openxmlformats.org/officeDocument/2006/relationships/image" Target="../media/image99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5" Type="http://schemas.openxmlformats.org/officeDocument/2006/relationships/image" Target="../media/image98.jpe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Relationship Id="rId14" Type="http://schemas.openxmlformats.org/officeDocument/2006/relationships/image" Target="../media/image97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9.xml"/><Relationship Id="rId5" Type="http://schemas.openxmlformats.org/officeDocument/2006/relationships/hyperlink" Target="https://drive.google.com/file/d/1PNOShL2vuUZM6YT5yqsTYyTlu-SO9eYi/view" TargetMode="Externa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itle 1"/>
          <p:cNvSpPr txBox="1">
            <a:spLocks/>
          </p:cNvSpPr>
          <p:nvPr/>
        </p:nvSpPr>
        <p:spPr>
          <a:xfrm>
            <a:off x="560298" y="2168474"/>
            <a:ext cx="5994326" cy="151377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l">
              <a:lnSpc>
                <a:spcPct val="150000"/>
              </a:lnSpc>
              <a:defRPr/>
            </a:pPr>
            <a:r>
              <a:rPr kumimoji="0" lang="lv-LV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 Black" charset="0"/>
                <a:ea typeface="Source Sans Pro Black" charset="0"/>
              </a:rPr>
              <a:t>Latvijas CERN stratēģija un Latvijas zinātniskās aktivitātes CERN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 Black" charset="0"/>
              <a:ea typeface="Source Sans Pro Black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41" y="24345"/>
            <a:ext cx="5348451" cy="1773903"/>
          </a:xfrm>
          <a:prstGeom prst="rect">
            <a:avLst/>
          </a:prstGeom>
        </p:spPr>
      </p:pic>
      <p:pic>
        <p:nvPicPr>
          <p:cNvPr id="4" name="Picture 3" descr="A circular structure with many different colored parts&#10;&#10;Description automatically generated with medium confidence">
            <a:extLst>
              <a:ext uri="{FF2B5EF4-FFF2-40B4-BE49-F238E27FC236}">
                <a16:creationId xmlns:a16="http://schemas.microsoft.com/office/drawing/2014/main" id="{F14AA34A-8397-13E6-AF0B-C303F9203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89" y="1273995"/>
            <a:ext cx="4816504" cy="481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AF8930-17B5-5C2D-0D3D-681632C8F5F4}"/>
              </a:ext>
            </a:extLst>
          </p:cNvPr>
          <p:cNvSpPr txBox="1">
            <a:spLocks/>
          </p:cNvSpPr>
          <p:nvPr/>
        </p:nvSpPr>
        <p:spPr>
          <a:xfrm>
            <a:off x="560298" y="5319882"/>
            <a:ext cx="5994326" cy="151377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algn="l">
              <a:lnSpc>
                <a:spcPct val="150000"/>
              </a:lnSpc>
              <a:defRPr/>
            </a:pPr>
            <a:r>
              <a:rPr lang="lv-LV" sz="2400" b="0" dirty="0">
                <a:solidFill>
                  <a:prstClr val="white"/>
                </a:solidFill>
              </a:rPr>
              <a:t>Latvijas CERN Nacionālais kontaktpunkts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 Black" charset="0"/>
              <a:ea typeface="Source Sans Pr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232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wearing glasses smiling">
            <a:extLst>
              <a:ext uri="{FF2B5EF4-FFF2-40B4-BE49-F238E27FC236}">
                <a16:creationId xmlns:a16="http://schemas.microsoft.com/office/drawing/2014/main" id="{9FAD2CDA-EAF7-8A87-B9B2-A51D6AAD96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r="14021"/>
          <a:stretch/>
        </p:blipFill>
        <p:spPr>
          <a:xfrm>
            <a:off x="9837821" y="66675"/>
            <a:ext cx="2296026" cy="29678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454096" y="1446944"/>
            <a:ext cx="9883680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RTU inženierzinātņu doktors,</a:t>
            </a:r>
          </a:p>
          <a:p>
            <a:pPr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	ar lielu pieredzi ražošanā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Pateicoties LV-CERN aktivitātēm no industrijas pārnāca </a:t>
            </a:r>
            <a:r>
              <a:rPr lang="lv-LV" sz="2800" b="1" dirty="0">
                <a:solidFill>
                  <a:srgbClr val="0000B3"/>
                </a:solidFill>
                <a:latin typeface="Verdana"/>
              </a:rPr>
              <a:t>strādāt LV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b="1" dirty="0">
              <a:solidFill>
                <a:srgbClr val="0000B3"/>
              </a:solidFill>
              <a:latin typeface="Verdana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Vada paātrinātāju tehnoloģiju grupu CERN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Vada RTU darbību I.FAST, HITRIplus un NIMMS projektos</a:t>
            </a: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pētnieks </a:t>
            </a:r>
            <a:r>
              <a:rPr lang="lv-LV" sz="2800" i="1" dirty="0">
                <a:solidFill>
                  <a:srgbClr val="0000B3"/>
                </a:solidFill>
                <a:latin typeface="Verdana"/>
              </a:rPr>
              <a:t>Daļiņu fizikas un paātrinātāju tehnoloģiju institūtā </a:t>
            </a:r>
            <a:r>
              <a:rPr lang="lv-LV" sz="2800" dirty="0">
                <a:solidFill>
                  <a:srgbClr val="0000B3"/>
                </a:solidFill>
                <a:latin typeface="Verdana"/>
              </a:rPr>
              <a:t>– direktora vietnieks</a:t>
            </a:r>
            <a:endParaRPr kumimoji="0" lang="lv-LV" sz="280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Andris Ratkus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11" name="Picture 10" descr="A gold object with holes">
            <a:extLst>
              <a:ext uri="{FF2B5EF4-FFF2-40B4-BE49-F238E27FC236}">
                <a16:creationId xmlns:a16="http://schemas.microsoft.com/office/drawing/2014/main" id="{21973B43-4863-D767-054B-952CF2A986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8" t="2457" r="17091" b="3339"/>
          <a:stretch/>
        </p:blipFill>
        <p:spPr>
          <a:xfrm>
            <a:off x="9837822" y="2907235"/>
            <a:ext cx="2296026" cy="3944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874FD60-79AB-0471-2A34-A878A737037F}"/>
              </a:ext>
            </a:extLst>
          </p:cNvPr>
          <p:cNvSpPr/>
          <p:nvPr/>
        </p:nvSpPr>
        <p:spPr>
          <a:xfrm rot="1800000">
            <a:off x="8507668" y="1894580"/>
            <a:ext cx="3660216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lv-LV" sz="3200" b="1" i="0" u="none" strike="noStrike" kern="1200" cap="none" spc="0" normalizeH="0" baseline="0" noProof="0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Talantīgs</a:t>
            </a:r>
          </a:p>
          <a:p>
            <a:pPr algn="ctr"/>
            <a:r>
              <a:rPr kumimoji="0" lang="lv-LV" sz="3200" b="1" i="0" u="none" strike="noStrike" kern="1200" cap="none" spc="0" normalizeH="0" baseline="0" noProof="0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jaunais līderis</a:t>
            </a:r>
            <a:endParaRPr lang="en-GB" sz="32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75633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0DADBFC-9373-1AAE-CE40-6F55C8D47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118" y="3675628"/>
            <a:ext cx="2641600" cy="2882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735653" y="1542866"/>
            <a:ext cx="9089663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Bakalaurs RTU, turpināja maģistratūrā Āhenes Universitātē (RWTH),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tad pateicoties iespējai veikt pētniecisko darbu CERN -&gt; doktorantūra RTU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3 gadus pavadīja CERN, veicot pētījums robotikas jomā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pētnieks </a:t>
            </a:r>
            <a:r>
              <a:rPr lang="lv-LV" sz="2800" i="1" dirty="0">
                <a:solidFill>
                  <a:srgbClr val="0000B3"/>
                </a:solidFill>
                <a:latin typeface="Verdana"/>
              </a:rPr>
              <a:t>Mākslīgā intelekta un sistēmu inženierijas katedrā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7" y="545445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Artūrs Ivanovs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2A70FDB-00CA-3519-24E6-0F86C661F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8203" y="132348"/>
            <a:ext cx="2161515" cy="31267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A4AF3E-EF38-4729-2700-AE336C620F66}"/>
              </a:ext>
            </a:extLst>
          </p:cNvPr>
          <p:cNvSpPr txBox="1"/>
          <p:nvPr/>
        </p:nvSpPr>
        <p:spPr>
          <a:xfrm>
            <a:off x="3030583" y="6125969"/>
            <a:ext cx="7563394" cy="43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BEA454-7D95-D2EE-269A-4634DCE04CF8}"/>
              </a:ext>
            </a:extLst>
          </p:cNvPr>
          <p:cNvSpPr/>
          <p:nvPr/>
        </p:nvSpPr>
        <p:spPr>
          <a:xfrm>
            <a:off x="5427549" y="480765"/>
            <a:ext cx="302659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1500" dirty="0">
                <a:solidFill>
                  <a:srgbClr val="0308DB"/>
                </a:solidFill>
                <a:latin typeface="Verdana"/>
                <a:hlinkClick r:id="rId4"/>
              </a:rPr>
              <a:t>FB video par Artūru CERN</a:t>
            </a:r>
            <a:endParaRPr lang="en-US" sz="1500" dirty="0">
              <a:solidFill>
                <a:srgbClr val="0308DB"/>
              </a:solidFill>
              <a:latin typeface="Verdan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A38D38-5BBF-1236-A158-C4A6EC09722E}"/>
              </a:ext>
            </a:extLst>
          </p:cNvPr>
          <p:cNvSpPr txBox="1"/>
          <p:nvPr/>
        </p:nvSpPr>
        <p:spPr>
          <a:xfrm>
            <a:off x="9488118" y="6414344"/>
            <a:ext cx="190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Avots</a:t>
            </a:r>
            <a:r>
              <a:rPr lang="en-GB" dirty="0"/>
              <a:t>: CERN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8E980-3A52-8D74-6623-A45E62B9AD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320" y="5884752"/>
            <a:ext cx="9283337" cy="7092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DA57065-2BB0-E005-D4F6-2C647B6FCD20}"/>
              </a:ext>
            </a:extLst>
          </p:cNvPr>
          <p:cNvSpPr/>
          <p:nvPr/>
        </p:nvSpPr>
        <p:spPr>
          <a:xfrm rot="1800000">
            <a:off x="8002296" y="1667436"/>
            <a:ext cx="4193012" cy="95410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Atgriezies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rgbClr val="0308DB"/>
                </a:solidFill>
                <a:latin typeface="Verdana"/>
                <a:ea typeface="+mj-ea"/>
                <a:cs typeface="+mj-cs"/>
              </a:rPr>
              <a:t> 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Latvijā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rgbClr val="0308DB"/>
                </a:solidFill>
                <a:latin typeface="Verdana"/>
                <a:ea typeface="+mj-ea"/>
                <a:cs typeface="+mj-cs"/>
              </a:rPr>
              <a:t> 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strādā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rgbClr val="0308DB"/>
                </a:solidFill>
                <a:latin typeface="Verdana"/>
                <a:ea typeface="+mj-ea"/>
                <a:cs typeface="+mj-cs"/>
              </a:rPr>
              <a:t> 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RTU</a:t>
            </a:r>
            <a:endParaRPr lang="en-GB" sz="2800" b="1" dirty="0">
              <a:ln w="22225">
                <a:solidFill>
                  <a:srgbClr val="0308DB"/>
                </a:solidFill>
                <a:prstDash val="solid"/>
              </a:ln>
              <a:solidFill>
                <a:schemeClr val="accent6"/>
              </a:solidFill>
              <a:latin typeface="Verdan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02887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449332" y="1608154"/>
            <a:ext cx="9883680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RTU doktors, ar specializāciju daļiņu fizikā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2+ gadus </a:t>
            </a: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pavadīja CERN, veicot pētījums augstas enerģijas fizikas jomā – CMS eksperimentā;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b="1" dirty="0">
                <a:solidFill>
                  <a:srgbClr val="0000B3"/>
                </a:solidFill>
                <a:latin typeface="Verdana"/>
              </a:rPr>
              <a:t>Atgriezies Latvijā, strādā RTU </a:t>
            </a:r>
            <a:r>
              <a:rPr lang="lv-LV" sz="2800" dirty="0">
                <a:solidFill>
                  <a:srgbClr val="0000B3"/>
                </a:solidFill>
                <a:latin typeface="Verdana"/>
              </a:rPr>
              <a:t>– vadošais pētnieks </a:t>
            </a:r>
            <a:r>
              <a:rPr lang="lv-LV" sz="2800" i="1" dirty="0">
                <a:solidFill>
                  <a:srgbClr val="0000B3"/>
                </a:solidFill>
                <a:latin typeface="Verdana"/>
              </a:rPr>
              <a:t>Industriālās elektronikas un elektrotehnikas institūtā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b="1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Pateicoties RTU dalībai CMS eksperimentā, Viesturam ir </a:t>
            </a:r>
            <a:r>
              <a:rPr lang="lv-LV" sz="2800" b="1" dirty="0">
                <a:solidFill>
                  <a:srgbClr val="0000B3"/>
                </a:solidFill>
                <a:latin typeface="Verdana"/>
              </a:rPr>
              <a:t>629 publikācijas, Hirša indekss: </a:t>
            </a:r>
            <a:r>
              <a:rPr lang="lv-LV" sz="2800" b="1" dirty="0">
                <a:solidFill>
                  <a:srgbClr val="FF0000"/>
                </a:solidFill>
                <a:latin typeface="Verdana"/>
              </a:rPr>
              <a:t>72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i="1" dirty="0">
              <a:solidFill>
                <a:srgbClr val="0000B3"/>
              </a:solidFill>
              <a:latin typeface="Verdana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Vieturs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Veckalns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CDB2FE7-F320-9F18-BC01-8EA5842E9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9212" y="178556"/>
            <a:ext cx="2097878" cy="29399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FDBF25-A754-BEF4-98D8-564B6319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762" y="5942655"/>
            <a:ext cx="5628238" cy="915345"/>
          </a:xfrm>
          <a:prstGeom prst="rect">
            <a:avLst/>
          </a:prstGeom>
        </p:spPr>
      </p:pic>
      <p:pic>
        <p:nvPicPr>
          <p:cNvPr id="4" name="Picture 2" descr="CMS-doc-3045-v3: CMS Logo">
            <a:extLst>
              <a:ext uri="{FF2B5EF4-FFF2-40B4-BE49-F238E27FC236}">
                <a16:creationId xmlns:a16="http://schemas.microsoft.com/office/drawing/2014/main" id="{01C12206-0C8A-4E88-F95C-CCC61FA03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3965" y="311852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30EF972-7DDD-984F-C1A9-42FC7A7756D9}"/>
              </a:ext>
            </a:extLst>
          </p:cNvPr>
          <p:cNvSpPr/>
          <p:nvPr/>
        </p:nvSpPr>
        <p:spPr>
          <a:xfrm rot="1800000">
            <a:off x="8002296" y="1667436"/>
            <a:ext cx="4193012" cy="95410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Atgriezies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rgbClr val="0308DB"/>
                </a:solidFill>
                <a:latin typeface="Verdana"/>
                <a:ea typeface="+mj-ea"/>
                <a:cs typeface="+mj-cs"/>
              </a:rPr>
              <a:t> 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Latvijā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rgbClr val="0308DB"/>
                </a:solidFill>
                <a:latin typeface="Verdana"/>
                <a:ea typeface="+mj-ea"/>
                <a:cs typeface="+mj-cs"/>
              </a:rPr>
              <a:t> 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strādā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rgbClr val="0308DB"/>
                </a:solidFill>
                <a:latin typeface="Verdana"/>
                <a:ea typeface="+mj-ea"/>
                <a:cs typeface="+mj-cs"/>
              </a:rPr>
              <a:t> 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RTU</a:t>
            </a:r>
            <a:endParaRPr lang="en-GB" sz="2800" b="1" dirty="0">
              <a:ln w="22225">
                <a:solidFill>
                  <a:srgbClr val="0308DB"/>
                </a:solidFill>
                <a:prstDash val="solid"/>
              </a:ln>
              <a:solidFill>
                <a:schemeClr val="accent6"/>
              </a:solidFill>
              <a:latin typeface="Verdan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2193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624707" y="1436356"/>
            <a:ext cx="9883680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Fiziķis, studē doktorantūrā RTU/LU </a:t>
            </a:r>
          </a:p>
          <a:p>
            <a:pPr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– programmā «Augstas enerģijas fizika un paātrinātāju tehnoloģijas» - IV. kursā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Atlernatīva bija Lundas vai Hamburgas universitāte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2</a:t>
            </a: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gadus pavadīja CERN, veicot pētījums augstas enerģijas fizikas jomā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Zinātniskais asistents - </a:t>
            </a:r>
            <a:r>
              <a:rPr lang="lv-LV" sz="2800" i="1" dirty="0">
                <a:solidFill>
                  <a:srgbClr val="0000B3"/>
                </a:solidFill>
                <a:latin typeface="Verdana"/>
              </a:rPr>
              <a:t>Daļiņu fizikas un paātrinātāju tehnoloģiju institūts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Andris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Potrebko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0C106EA2-B2ED-BEDB-47B0-14A4C126E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272" y="0"/>
            <a:ext cx="2105685" cy="30844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94C5A76-060E-787E-6791-0F3AC5A49DF4}"/>
              </a:ext>
            </a:extLst>
          </p:cNvPr>
          <p:cNvSpPr/>
          <p:nvPr/>
        </p:nvSpPr>
        <p:spPr>
          <a:xfrm rot="1800000">
            <a:off x="8002296" y="1667436"/>
            <a:ext cx="4193012" cy="95410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Atgriezies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rgbClr val="0308DB"/>
                </a:solidFill>
                <a:latin typeface="Verdana"/>
                <a:ea typeface="+mj-ea"/>
                <a:cs typeface="+mj-cs"/>
              </a:rPr>
              <a:t> 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Latvijā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rgbClr val="0308DB"/>
                </a:solidFill>
                <a:latin typeface="Verdana"/>
                <a:ea typeface="+mj-ea"/>
                <a:cs typeface="+mj-cs"/>
              </a:rPr>
              <a:t> 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strādā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rgbClr val="0308DB"/>
                </a:solidFill>
                <a:latin typeface="Verdana"/>
                <a:ea typeface="+mj-ea"/>
                <a:cs typeface="+mj-cs"/>
              </a:rPr>
              <a:t> </a:t>
            </a:r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RTU</a:t>
            </a:r>
            <a:endParaRPr lang="en-GB" sz="2800" b="1" dirty="0">
              <a:ln w="22225">
                <a:solidFill>
                  <a:srgbClr val="0308DB"/>
                </a:solidFill>
                <a:prstDash val="solid"/>
              </a:ln>
              <a:solidFill>
                <a:schemeClr val="accent6"/>
              </a:solidFill>
              <a:latin typeface="Verdana"/>
              <a:ea typeface="+mj-ea"/>
              <a:cs typeface="+mj-cs"/>
            </a:endParaRPr>
          </a:p>
        </p:txBody>
      </p:sp>
      <p:pic>
        <p:nvPicPr>
          <p:cNvPr id="3" name="Picture 2" descr="CMS-doc-3045-v3: CMS Logo">
            <a:extLst>
              <a:ext uri="{FF2B5EF4-FFF2-40B4-BE49-F238E27FC236}">
                <a16:creationId xmlns:a16="http://schemas.microsoft.com/office/drawing/2014/main" id="{1E77F692-F94C-CB5C-8136-6CC5FF369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881" y="391057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61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460625" y="1514843"/>
            <a:ext cx="9883680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Inženieris, studē doktorantūrā RTU – programmā «Ražošanas tehnoloģija» - IV. kursā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Pateicoties LV-CERN aktivitātēm no industrijas pārnāca pilnībā </a:t>
            </a:r>
            <a:r>
              <a:rPr lang="lv-LV" sz="2800" b="1" dirty="0">
                <a:solidFill>
                  <a:srgbClr val="0000B3"/>
                </a:solidFill>
                <a:latin typeface="Verdana"/>
              </a:rPr>
              <a:t>strādāt RTU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b="1" dirty="0">
              <a:solidFill>
                <a:srgbClr val="0000B3"/>
              </a:solidFill>
              <a:latin typeface="Verdana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Šobrīd </a:t>
            </a: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CERN-Latvijas Doktorantūras</a:t>
            </a: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Programmā</a:t>
            </a: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lv-LV" sz="2800" b="1" dirty="0">
                <a:solidFill>
                  <a:srgbClr val="0000B3"/>
                </a:solidFill>
                <a:latin typeface="Verdana"/>
              </a:rPr>
              <a:t>CERN novērtē darītājus…</a:t>
            </a:r>
            <a:endParaRPr kumimoji="0" lang="lv-LV" sz="28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Pētnieks </a:t>
            </a:r>
            <a:r>
              <a:rPr lang="lv-LV" sz="2800" i="1" dirty="0">
                <a:solidFill>
                  <a:srgbClr val="0000B3"/>
                </a:solidFill>
                <a:latin typeface="Verdana"/>
              </a:rPr>
              <a:t>Daļiņu fizikas un </a:t>
            </a: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defRPr/>
            </a:pPr>
            <a:r>
              <a:rPr lang="lv-LV" sz="2800" i="1" dirty="0">
                <a:solidFill>
                  <a:srgbClr val="0000B3"/>
                </a:solidFill>
                <a:latin typeface="Verdana"/>
              </a:rPr>
              <a:t>paātrinātāju tehnoloģiju institūtā</a:t>
            </a: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Guntis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Pikurs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770CB1-C057-D422-3F75-A996C14D4E0B}"/>
              </a:ext>
            </a:extLst>
          </p:cNvPr>
          <p:cNvSpPr txBox="1"/>
          <p:nvPr/>
        </p:nvSpPr>
        <p:spPr>
          <a:xfrm>
            <a:off x="5794625" y="513708"/>
            <a:ext cx="3883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>
                <a:solidFill>
                  <a:srgbClr val="0308DB"/>
                </a:solidFill>
                <a:hlinkClick r:id="rId2"/>
              </a:rPr>
              <a:t>Video par Gunti</a:t>
            </a:r>
            <a:endParaRPr lang="lv-LV" sz="2000" dirty="0">
              <a:solidFill>
                <a:srgbClr val="0308DB"/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581675C8-F583-2744-9674-08C147BC46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6" t="5990" b="5567"/>
          <a:stretch/>
        </p:blipFill>
        <p:spPr bwMode="auto">
          <a:xfrm>
            <a:off x="10061234" y="120567"/>
            <a:ext cx="2042209" cy="30768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55C8BDC-0462-9391-1A86-EDD656670A77}"/>
              </a:ext>
            </a:extLst>
          </p:cNvPr>
          <p:cNvSpPr/>
          <p:nvPr/>
        </p:nvSpPr>
        <p:spPr>
          <a:xfrm rot="1800000">
            <a:off x="8002296" y="1882879"/>
            <a:ext cx="4193012" cy="52322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lv-LV" sz="2800" b="1" dirty="0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Zināšanu </a:t>
            </a:r>
            <a:r>
              <a:rPr lang="lv-LV" sz="2800" b="1" dirty="0" err="1">
                <a:ln w="22225">
                  <a:solidFill>
                    <a:srgbClr val="0308DB"/>
                  </a:solidFill>
                  <a:prstDash val="solid"/>
                </a:ln>
                <a:solidFill>
                  <a:schemeClr val="accent6"/>
                </a:solidFill>
                <a:latin typeface="Verdana"/>
                <a:ea typeface="+mj-ea"/>
                <a:cs typeface="+mj-cs"/>
              </a:rPr>
              <a:t>pārnese</a:t>
            </a:r>
            <a:endParaRPr lang="en-GB" sz="2800" b="1" dirty="0">
              <a:ln w="22225">
                <a:solidFill>
                  <a:srgbClr val="0308DB"/>
                </a:solidFill>
                <a:prstDash val="solid"/>
              </a:ln>
              <a:solidFill>
                <a:schemeClr val="accent6"/>
              </a:solidFill>
              <a:latin typeface="Verdana"/>
              <a:ea typeface="+mj-ea"/>
              <a:cs typeface="+mj-cs"/>
            </a:endParaRPr>
          </a:p>
        </p:txBody>
      </p:sp>
      <p:pic>
        <p:nvPicPr>
          <p:cNvPr id="5" name="Picture 4" descr="A person and person in an office&#10;&#10;Description automatically generated">
            <a:extLst>
              <a:ext uri="{FF2B5EF4-FFF2-40B4-BE49-F238E27FC236}">
                <a16:creationId xmlns:a16="http://schemas.microsoft.com/office/drawing/2014/main" id="{EB018F19-E337-9137-FD50-4EF03B1E98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5" t="37154" b="16853"/>
          <a:stretch/>
        </p:blipFill>
        <p:spPr>
          <a:xfrm>
            <a:off x="7467101" y="3631191"/>
            <a:ext cx="4636342" cy="3154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0289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447985" y="1572323"/>
            <a:ext cx="9883680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Fiziķe, studē doktorantūrā RTU/LU – programmā «Augstas enerģijas fizika un paātrinātāju tehnoloģijas» - III. kursā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Plānoja turpināt studijas ārvalstīs,</a:t>
            </a:r>
          </a:p>
          <a:p>
            <a:pPr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	pateicoties iespējai veikt pētniecisko darbu 	CERN -&gt; doktorantūra RTU/LU programmā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Ir prestižajā </a:t>
            </a:r>
            <a:r>
              <a:rPr kumimoji="0" lang="lv-LV" sz="28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CERN Doktorantūras programmā</a:t>
            </a: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, veicot pētījums augstas enerģijas fizikas jomā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pētnieks </a:t>
            </a:r>
            <a:r>
              <a:rPr lang="lv-LV" sz="2800" i="1" dirty="0">
                <a:solidFill>
                  <a:srgbClr val="0000B3"/>
                </a:solidFill>
                <a:latin typeface="Verdana"/>
              </a:rPr>
              <a:t>Daļiņu fizikas un paātrinātāju tehnoloģiju institūtā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Antra Gaile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8A6D896-A48E-5402-1366-C1D54B2B5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4368" y="178483"/>
            <a:ext cx="2109651" cy="31644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85CBF4-3DE7-58A8-D0D1-F71A55E13A8C}"/>
              </a:ext>
            </a:extLst>
          </p:cNvPr>
          <p:cNvSpPr/>
          <p:nvPr/>
        </p:nvSpPr>
        <p:spPr>
          <a:xfrm rot="1800000">
            <a:off x="8118737" y="2036587"/>
            <a:ext cx="407707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lv-LV" sz="3200" b="1" i="0" u="none" strike="noStrike" kern="1200" cap="none" spc="0" normalizeH="0" baseline="0" noProof="0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jaunais talants</a:t>
            </a:r>
            <a:endParaRPr lang="en-GB" sz="32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4" name="Picture 3" descr="CMS-doc-3045-v3: CMS Logo">
            <a:extLst>
              <a:ext uri="{FF2B5EF4-FFF2-40B4-BE49-F238E27FC236}">
                <a16:creationId xmlns:a16="http://schemas.microsoft.com/office/drawing/2014/main" id="{D566F786-C32C-C211-35BF-D3581C578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881" y="391057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624B39-623F-AF80-75EC-178DA0F332B8}"/>
              </a:ext>
            </a:extLst>
          </p:cNvPr>
          <p:cNvSpPr txBox="1"/>
          <p:nvPr/>
        </p:nvSpPr>
        <p:spPr>
          <a:xfrm>
            <a:off x="5250094" y="503434"/>
            <a:ext cx="3267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solidFill>
                  <a:srgbClr val="0308DB"/>
                </a:solidFill>
                <a:hlinkClick r:id="rId4"/>
              </a:rPr>
              <a:t>Video ar Antru</a:t>
            </a:r>
            <a:endParaRPr lang="lv-LV" b="1" dirty="0">
              <a:solidFill>
                <a:srgbClr val="0308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89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36752D4-BC1E-4DA6-807D-7A60A3F6CC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3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37" y="468933"/>
            <a:ext cx="11413524" cy="6628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598378" y="1333701"/>
            <a:ext cx="9883680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M</a:t>
            </a:r>
            <a:r>
              <a:rPr kumimoji="0" lang="lv-LV" sz="2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edicīnas fiziķis, studē doktorantūrā RTU/LU		– programmā «Augstas enerģijas fizika un paātrinātāju tehnoloģijas» - III. kursā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4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Pēc maģistratūras, studijas bija pārtraucis, strādāja industrijā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pateicoties iespējai veikt pētniecisko darbu CERN -&gt; doktorantūra RTU/LU programmā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400" dirty="0">
              <a:solidFill>
                <a:srgbClr val="0000B3"/>
              </a:solidFill>
              <a:latin typeface="Verdana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Ir prestižajā </a:t>
            </a:r>
            <a:r>
              <a:rPr kumimoji="0" lang="lv-LV" sz="2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CERN Doktorantūras programmā</a:t>
            </a:r>
            <a:r>
              <a:rPr kumimoji="0" lang="lv-LV" sz="2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, 	CERN veic pētījumus paātrinātāju tehnoloģiju jomā – to pielietojumā vēža ārstniecībā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4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pētnieks </a:t>
            </a:r>
            <a:r>
              <a:rPr lang="lv-LV" sz="2400" i="1" dirty="0">
                <a:solidFill>
                  <a:srgbClr val="0000B3"/>
                </a:solidFill>
                <a:latin typeface="Verdana"/>
              </a:rPr>
              <a:t>Daļiņu fizikas un paātrinātāju tehnoloģiju institūtā</a:t>
            </a:r>
            <a:r>
              <a:rPr lang="lv-LV" sz="2400" dirty="0">
                <a:solidFill>
                  <a:srgbClr val="0000B3"/>
                </a:solidFill>
                <a:latin typeface="Verdana"/>
              </a:rPr>
              <a:t> un </a:t>
            </a:r>
            <a:r>
              <a:rPr lang="lv-LV" sz="2400" i="1" dirty="0">
                <a:solidFill>
                  <a:srgbClr val="0000B3"/>
                </a:solidFill>
                <a:latin typeface="Verdana"/>
              </a:rPr>
              <a:t>Biomedicīnas inženierzinātņu un nanotehnoloģiju institūtā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Kristaps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Paļskis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3" name="Picture 2" descr="A person with a mustache smiling&#10;&#10;Description automatically generated">
            <a:extLst>
              <a:ext uri="{FF2B5EF4-FFF2-40B4-BE49-F238E27FC236}">
                <a16:creationId xmlns:a16="http://schemas.microsoft.com/office/drawing/2014/main" id="{5E6B7A11-2E61-5AD1-BEC6-26A289E81F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2" r="11814"/>
          <a:stretch/>
        </p:blipFill>
        <p:spPr>
          <a:xfrm>
            <a:off x="9932504" y="53009"/>
            <a:ext cx="2206487" cy="30219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895FDDE-48C3-85AB-AB37-C82207A51ECB}"/>
              </a:ext>
            </a:extLst>
          </p:cNvPr>
          <p:cNvSpPr/>
          <p:nvPr/>
        </p:nvSpPr>
        <p:spPr>
          <a:xfrm rot="1800000">
            <a:off x="8118737" y="2036587"/>
            <a:ext cx="407707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lv-LV" sz="3200" b="1" i="0" u="none" strike="noStrike" kern="1200" cap="none" spc="0" normalizeH="0" baseline="0" noProof="0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jaunais talants</a:t>
            </a:r>
            <a:endParaRPr lang="en-GB" sz="32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283043-E1E9-0EDA-549A-F8487CF97110}"/>
              </a:ext>
            </a:extLst>
          </p:cNvPr>
          <p:cNvSpPr txBox="1"/>
          <p:nvPr/>
        </p:nvSpPr>
        <p:spPr>
          <a:xfrm>
            <a:off x="6381972" y="489838"/>
            <a:ext cx="3369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>
                <a:solidFill>
                  <a:srgbClr val="0308DB"/>
                </a:solidFill>
                <a:hlinkClick r:id="rId4"/>
              </a:rPr>
              <a:t>Kristapa video</a:t>
            </a:r>
            <a:endParaRPr lang="lv-LV" sz="2400" b="1" dirty="0">
              <a:solidFill>
                <a:srgbClr val="0308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13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in a black shirt&#10;&#10;Description automatically generated">
            <a:extLst>
              <a:ext uri="{FF2B5EF4-FFF2-40B4-BE49-F238E27FC236}">
                <a16:creationId xmlns:a16="http://schemas.microsoft.com/office/drawing/2014/main" id="{81929F05-9935-E968-DDB8-2C7F404290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3498" r="45682" b="37666"/>
          <a:stretch/>
        </p:blipFill>
        <p:spPr>
          <a:xfrm>
            <a:off x="9215919" y="154023"/>
            <a:ext cx="2377703" cy="2305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598378" y="2181497"/>
            <a:ext cx="8142272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Fiziķis, studē doktorantūrā RTU/LU – programmā «Augstas enerģijas fizika un paātrinātāju tehnoloģijas» - III. kursā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4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Pasniedz lekcijas astronomijā, aktīvs un atsaucīgs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400" dirty="0">
              <a:solidFill>
                <a:srgbClr val="0000B3"/>
              </a:solidFill>
              <a:latin typeface="Verdana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Ir prestižajā </a:t>
            </a:r>
            <a:r>
              <a:rPr kumimoji="0" lang="lv-LV" sz="2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CERN Doktorantūras programmā</a:t>
            </a:r>
            <a:r>
              <a:rPr kumimoji="0" lang="lv-LV" sz="2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, CERN veicot pētījums augstas enerģijas fizikas jomā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4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b="1" dirty="0">
                <a:solidFill>
                  <a:srgbClr val="0000B3"/>
                </a:solidFill>
                <a:latin typeface="Verdana"/>
              </a:rPr>
              <a:t>Pētnieks LU Ķīmiskās fizikas institūtā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Normunds Strautnieks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95FDDE-48C3-85AB-AB37-C82207A51ECB}"/>
              </a:ext>
            </a:extLst>
          </p:cNvPr>
          <p:cNvSpPr/>
          <p:nvPr/>
        </p:nvSpPr>
        <p:spPr>
          <a:xfrm rot="1800000">
            <a:off x="7954351" y="2314264"/>
            <a:ext cx="407707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lv-LV" sz="3200" b="1" i="0" u="none" strike="noStrike" kern="1200" cap="none" spc="0" normalizeH="0" baseline="0" noProof="0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jaunais talants</a:t>
            </a:r>
            <a:endParaRPr lang="en-GB" sz="32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6687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oup of people standing in a line with numbers on their shirts&#10;&#10;Description automatically generated">
            <a:extLst>
              <a:ext uri="{FF2B5EF4-FFF2-40B4-BE49-F238E27FC236}">
                <a16:creationId xmlns:a16="http://schemas.microsoft.com/office/drawing/2014/main" id="{377FC0F2-995F-7533-DF23-FA8A3D0665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6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433754" y="125691"/>
            <a:ext cx="3822189" cy="18999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ts val="600"/>
              </a:spcAft>
            </a:pPr>
            <a:r>
              <a:rPr lang="en-US" sz="4000" dirty="0" err="1">
                <a:solidFill>
                  <a:schemeClr val="tx1"/>
                </a:solidFill>
              </a:rPr>
              <a:t>Darbs</a:t>
            </a:r>
            <a:r>
              <a:rPr lang="en-US" sz="4000" dirty="0">
                <a:solidFill>
                  <a:schemeClr val="tx1"/>
                </a:solidFill>
              </a:rPr>
              <a:t> CERN </a:t>
            </a:r>
            <a:r>
              <a:rPr lang="en-US" sz="4000" dirty="0" err="1">
                <a:solidFill>
                  <a:schemeClr val="tx1"/>
                </a:solidFill>
              </a:rPr>
              <a:t>nozīmē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292042" y="2012169"/>
            <a:ext cx="3822189" cy="44807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err="1">
                <a:latin typeface="+mn-lt"/>
                <a:ea typeface="+mn-ea"/>
                <a:cs typeface="+mn-cs"/>
              </a:rPr>
              <a:t>Būt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pasaules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zinātnes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elitē</a:t>
            </a:r>
            <a:endParaRPr lang="en-US" sz="28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err="1">
                <a:latin typeface="+mn-lt"/>
                <a:ea typeface="+mn-ea"/>
                <a:cs typeface="+mn-cs"/>
              </a:rPr>
              <a:t>Atpazīstami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eksperimenti</a:t>
            </a:r>
            <a:endParaRPr lang="en-US" sz="28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err="1">
                <a:latin typeface="+mn-lt"/>
                <a:ea typeface="+mn-ea"/>
                <a:cs typeface="+mn-cs"/>
              </a:rPr>
              <a:t>Unikāla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pieredze</a:t>
            </a:r>
            <a:endParaRPr lang="en-US" sz="28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err="1">
                <a:latin typeface="+mn-lt"/>
                <a:ea typeface="+mn-ea"/>
                <a:cs typeface="+mn-cs"/>
              </a:rPr>
              <a:t>Tīklošanās</a:t>
            </a:r>
            <a:r>
              <a:rPr lang="en-US" sz="2800" dirty="0">
                <a:latin typeface="+mn-lt"/>
                <a:ea typeface="+mn-ea"/>
                <a:cs typeface="+mn-cs"/>
              </a:rPr>
              <a:t> un </a:t>
            </a:r>
            <a:r>
              <a:rPr lang="en-US" sz="2800" dirty="0" err="1">
                <a:latin typeface="+mn-lt"/>
                <a:ea typeface="+mn-ea"/>
                <a:cs typeface="+mn-cs"/>
              </a:rPr>
              <a:t>kontakti</a:t>
            </a:r>
            <a:endParaRPr lang="en-US" sz="28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+mn-lt"/>
                <a:ea typeface="+mn-ea"/>
                <a:cs typeface="+mn-cs"/>
              </a:rPr>
              <a:t>Super-</a:t>
            </a:r>
            <a:r>
              <a:rPr lang="en-US" sz="2800" dirty="0" err="1">
                <a:latin typeface="+mn-lt"/>
                <a:ea typeface="+mn-ea"/>
                <a:cs typeface="+mn-cs"/>
              </a:rPr>
              <a:t>augsts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līmenis</a:t>
            </a:r>
            <a:r>
              <a:rPr lang="en-US" sz="2800" dirty="0">
                <a:latin typeface="+mn-lt"/>
                <a:ea typeface="+mn-ea"/>
                <a:cs typeface="+mn-cs"/>
              </a:rPr>
              <a:t> – </a:t>
            </a:r>
            <a:r>
              <a:rPr lang="en-US" sz="2800" dirty="0" err="1">
                <a:latin typeface="+mn-lt"/>
                <a:ea typeface="+mn-ea"/>
                <a:cs typeface="+mn-cs"/>
              </a:rPr>
              <a:t>labākie</a:t>
            </a:r>
            <a:r>
              <a:rPr lang="en-US" sz="2800" dirty="0">
                <a:latin typeface="+mn-lt"/>
                <a:ea typeface="+mn-ea"/>
                <a:cs typeface="+mn-cs"/>
              </a:rPr>
              <a:t> no </a:t>
            </a:r>
            <a:r>
              <a:rPr lang="en-US" sz="2800" dirty="0" err="1">
                <a:latin typeface="+mn-lt"/>
                <a:ea typeface="+mn-ea"/>
                <a:cs typeface="+mn-cs"/>
              </a:rPr>
              <a:t>labākajiem</a:t>
            </a:r>
            <a:endParaRPr lang="en-US" sz="28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err="1">
                <a:latin typeface="+mn-lt"/>
                <a:ea typeface="+mn-ea"/>
                <a:cs typeface="+mn-cs"/>
              </a:rPr>
              <a:t>Starptautiska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konkurence</a:t>
            </a:r>
            <a:r>
              <a:rPr lang="en-US" sz="2800" dirty="0">
                <a:latin typeface="+mn-lt"/>
                <a:ea typeface="+mn-ea"/>
                <a:cs typeface="+mn-cs"/>
              </a:rPr>
              <a:t> un </a:t>
            </a:r>
            <a:r>
              <a:rPr lang="en-US" sz="2800" dirty="0" err="1">
                <a:latin typeface="+mn-lt"/>
                <a:ea typeface="+mn-ea"/>
                <a:cs typeface="+mn-cs"/>
              </a:rPr>
              <a:t>rezultātu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validācija</a:t>
            </a:r>
            <a:endParaRPr lang="en-US" sz="2800" dirty="0">
              <a:latin typeface="+mn-lt"/>
              <a:ea typeface="+mn-ea"/>
              <a:cs typeface="+mn-cs"/>
            </a:endParaRPr>
          </a:p>
          <a:p>
            <a:pPr marL="34290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err="1">
                <a:latin typeface="+mn-lt"/>
                <a:ea typeface="+mn-ea"/>
                <a:cs typeface="+mn-cs"/>
              </a:rPr>
              <a:t>Tieša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pieeja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unikālai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eksperimentālajai</a:t>
            </a:r>
            <a:r>
              <a:rPr lang="en-US" sz="2800" dirty="0"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latin typeface="+mn-lt"/>
                <a:ea typeface="+mn-ea"/>
                <a:cs typeface="+mn-cs"/>
              </a:rPr>
              <a:t>bāzei</a:t>
            </a:r>
            <a:r>
              <a:rPr lang="en-US" sz="2800" dirty="0">
                <a:latin typeface="+mn-lt"/>
                <a:ea typeface="+mn-ea"/>
                <a:cs typeface="+mn-cs"/>
              </a:rPr>
              <a:t> un </a:t>
            </a:r>
            <a:r>
              <a:rPr lang="en-US" sz="2800" dirty="0" err="1">
                <a:latin typeface="+mn-lt"/>
                <a:ea typeface="+mn-ea"/>
                <a:cs typeface="+mn-cs"/>
              </a:rPr>
              <a:t>iekārtām</a:t>
            </a:r>
            <a:endParaRPr lang="en-US" sz="28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470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9F5BDAA-05F1-D615-BFCB-FC2D57F4DE64}"/>
              </a:ext>
            </a:extLst>
          </p:cNvPr>
          <p:cNvSpPr txBox="1">
            <a:spLocks/>
          </p:cNvSpPr>
          <p:nvPr/>
        </p:nvSpPr>
        <p:spPr>
          <a:xfrm>
            <a:off x="426720" y="2842712"/>
            <a:ext cx="11338560" cy="30109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Latvijas </a:t>
            </a:r>
            <a:r>
              <a:rPr kumimoji="0" lang="lv-LV" sz="4400" i="0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valstspiederīgie</a:t>
            </a:r>
            <a:r>
              <a:rPr kumimoji="0" lang="lv-LV" sz="4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darbinieki CERN</a:t>
            </a:r>
            <a:b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endParaRPr kumimoji="0" lang="lv-LV" sz="11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23946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C347-F994-E881-A338-AFB249005F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54454" y="45130"/>
            <a:ext cx="10506075" cy="1919287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lv-LV" sz="3600" b="1" dirty="0">
                <a:solidFill>
                  <a:schemeClr val="bg1"/>
                </a:solidFill>
                <a:latin typeface="+mn-lt"/>
              </a:rPr>
              <a:t>Latvijas turpmākās sadarbības </a:t>
            </a:r>
            <a:br>
              <a:rPr lang="lv-LV" sz="3600" b="1" dirty="0">
                <a:solidFill>
                  <a:schemeClr val="bg1"/>
                </a:solidFill>
                <a:latin typeface="+mn-lt"/>
              </a:rPr>
            </a:br>
            <a:r>
              <a:rPr lang="lv-LV" sz="3600" b="1" dirty="0">
                <a:solidFill>
                  <a:schemeClr val="bg1"/>
                </a:solidFill>
                <a:latin typeface="+mn-lt"/>
              </a:rPr>
              <a:t>stratēģija ar CERN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856D336-B209-FAD8-CCEA-8934DC2EC80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38284" y="3198734"/>
            <a:ext cx="3534247" cy="29067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4287" lvl="0" indent="0" algn="r">
              <a:spcBef>
                <a:spcPts val="0"/>
              </a:spcBef>
              <a:buNone/>
            </a:pPr>
            <a:r>
              <a:rPr lang="lv-LV" dirty="0">
                <a:solidFill>
                  <a:schemeClr val="bg1"/>
                </a:solidFill>
              </a:rPr>
              <a:t>Jēgpilna unkoordinēta </a:t>
            </a:r>
          </a:p>
          <a:p>
            <a:pPr marL="14287" lvl="0" indent="0" algn="r">
              <a:spcBef>
                <a:spcPts val="0"/>
              </a:spcBef>
              <a:buNone/>
            </a:pPr>
            <a:r>
              <a:rPr lang="lv-LV" dirty="0">
                <a:solidFill>
                  <a:schemeClr val="bg1"/>
                </a:solidFill>
              </a:rPr>
              <a:t>Latvijas dalība CERN Asociētās Dalībvalsts statusā</a:t>
            </a:r>
          </a:p>
        </p:txBody>
      </p:sp>
      <p:sp>
        <p:nvSpPr>
          <p:cNvPr id="3" name="Rectangle 2"/>
          <p:cNvSpPr/>
          <p:nvPr/>
        </p:nvSpPr>
        <p:spPr>
          <a:xfrm>
            <a:off x="7918825" y="3302882"/>
            <a:ext cx="3053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Latvijas kļūšana par pilntiesīgu CERN Dalībvalsti 2-3 gadu laikā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401178" y="2328127"/>
            <a:ext cx="3377192" cy="3737310"/>
            <a:chOff x="4364038" y="1717675"/>
            <a:chExt cx="3470275" cy="4003676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7085013" y="2503488"/>
              <a:ext cx="749300" cy="433388"/>
            </a:xfrm>
            <a:custGeom>
              <a:avLst/>
              <a:gdLst>
                <a:gd name="T0" fmla="*/ 236 w 472"/>
                <a:gd name="T1" fmla="*/ 273 h 273"/>
                <a:gd name="T2" fmla="*/ 0 w 472"/>
                <a:gd name="T3" fmla="*/ 134 h 273"/>
                <a:gd name="T4" fmla="*/ 236 w 472"/>
                <a:gd name="T5" fmla="*/ 0 h 273"/>
                <a:gd name="T6" fmla="*/ 472 w 472"/>
                <a:gd name="T7" fmla="*/ 134 h 273"/>
                <a:gd name="T8" fmla="*/ 236 w 472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273">
                  <a:moveTo>
                    <a:pt x="236" y="273"/>
                  </a:moveTo>
                  <a:lnTo>
                    <a:pt x="0" y="134"/>
                  </a:lnTo>
                  <a:lnTo>
                    <a:pt x="236" y="0"/>
                  </a:lnTo>
                  <a:lnTo>
                    <a:pt x="472" y="134"/>
                  </a:lnTo>
                  <a:lnTo>
                    <a:pt x="236" y="27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7085013" y="2716213"/>
              <a:ext cx="382588" cy="1785938"/>
            </a:xfrm>
            <a:custGeom>
              <a:avLst/>
              <a:gdLst>
                <a:gd name="T0" fmla="*/ 236 w 241"/>
                <a:gd name="T1" fmla="*/ 408 h 1125"/>
                <a:gd name="T2" fmla="*/ 236 w 241"/>
                <a:gd name="T3" fmla="*/ 139 h 1125"/>
                <a:gd name="T4" fmla="*/ 0 w 241"/>
                <a:gd name="T5" fmla="*/ 0 h 1125"/>
                <a:gd name="T6" fmla="*/ 5 w 241"/>
                <a:gd name="T7" fmla="*/ 273 h 1125"/>
                <a:gd name="T8" fmla="*/ 5 w 241"/>
                <a:gd name="T9" fmla="*/ 991 h 1125"/>
                <a:gd name="T10" fmla="*/ 241 w 241"/>
                <a:gd name="T11" fmla="*/ 1125 h 1125"/>
                <a:gd name="T12" fmla="*/ 236 w 241"/>
                <a:gd name="T13" fmla="*/ 408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1125">
                  <a:moveTo>
                    <a:pt x="236" y="408"/>
                  </a:moveTo>
                  <a:lnTo>
                    <a:pt x="236" y="139"/>
                  </a:lnTo>
                  <a:lnTo>
                    <a:pt x="0" y="0"/>
                  </a:lnTo>
                  <a:lnTo>
                    <a:pt x="5" y="273"/>
                  </a:lnTo>
                  <a:lnTo>
                    <a:pt x="5" y="991"/>
                  </a:lnTo>
                  <a:lnTo>
                    <a:pt x="241" y="1125"/>
                  </a:lnTo>
                  <a:lnTo>
                    <a:pt x="236" y="40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6475413" y="2716213"/>
              <a:ext cx="1358900" cy="2786063"/>
            </a:xfrm>
            <a:custGeom>
              <a:avLst/>
              <a:gdLst>
                <a:gd name="T0" fmla="*/ 856 w 856"/>
                <a:gd name="T1" fmla="*/ 273 h 1755"/>
                <a:gd name="T2" fmla="*/ 856 w 856"/>
                <a:gd name="T3" fmla="*/ 273 h 1755"/>
                <a:gd name="T4" fmla="*/ 856 w 856"/>
                <a:gd name="T5" fmla="*/ 0 h 1755"/>
                <a:gd name="T6" fmla="*/ 856 w 856"/>
                <a:gd name="T7" fmla="*/ 0 h 1755"/>
                <a:gd name="T8" fmla="*/ 856 w 856"/>
                <a:gd name="T9" fmla="*/ 0 h 1755"/>
                <a:gd name="T10" fmla="*/ 620 w 856"/>
                <a:gd name="T11" fmla="*/ 139 h 1755"/>
                <a:gd name="T12" fmla="*/ 625 w 856"/>
                <a:gd name="T13" fmla="*/ 1125 h 1755"/>
                <a:gd name="T14" fmla="*/ 0 w 856"/>
                <a:gd name="T15" fmla="*/ 1486 h 1755"/>
                <a:gd name="T16" fmla="*/ 0 w 856"/>
                <a:gd name="T17" fmla="*/ 1755 h 1755"/>
                <a:gd name="T18" fmla="*/ 856 w 856"/>
                <a:gd name="T19" fmla="*/ 1259 h 1755"/>
                <a:gd name="T20" fmla="*/ 856 w 856"/>
                <a:gd name="T21" fmla="*/ 273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6" h="1755">
                  <a:moveTo>
                    <a:pt x="856" y="273"/>
                  </a:moveTo>
                  <a:lnTo>
                    <a:pt x="856" y="273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620" y="139"/>
                  </a:lnTo>
                  <a:lnTo>
                    <a:pt x="625" y="1125"/>
                  </a:lnTo>
                  <a:lnTo>
                    <a:pt x="0" y="1486"/>
                  </a:lnTo>
                  <a:lnTo>
                    <a:pt x="0" y="1755"/>
                  </a:lnTo>
                  <a:lnTo>
                    <a:pt x="856" y="1259"/>
                  </a:lnTo>
                  <a:lnTo>
                    <a:pt x="856" y="2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6099176" y="4289425"/>
              <a:ext cx="1368425" cy="785813"/>
            </a:xfrm>
            <a:custGeom>
              <a:avLst/>
              <a:gdLst>
                <a:gd name="T0" fmla="*/ 626 w 862"/>
                <a:gd name="T1" fmla="*/ 0 h 495"/>
                <a:gd name="T2" fmla="*/ 0 w 862"/>
                <a:gd name="T3" fmla="*/ 356 h 495"/>
                <a:gd name="T4" fmla="*/ 237 w 862"/>
                <a:gd name="T5" fmla="*/ 495 h 495"/>
                <a:gd name="T6" fmla="*/ 237 w 862"/>
                <a:gd name="T7" fmla="*/ 495 h 495"/>
                <a:gd name="T8" fmla="*/ 84 w 862"/>
                <a:gd name="T9" fmla="*/ 407 h 495"/>
                <a:gd name="T10" fmla="*/ 237 w 862"/>
                <a:gd name="T11" fmla="*/ 495 h 495"/>
                <a:gd name="T12" fmla="*/ 862 w 862"/>
                <a:gd name="T13" fmla="*/ 134 h 495"/>
                <a:gd name="T14" fmla="*/ 626 w 862"/>
                <a:gd name="T1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495">
                  <a:moveTo>
                    <a:pt x="626" y="0"/>
                  </a:moveTo>
                  <a:lnTo>
                    <a:pt x="0" y="356"/>
                  </a:lnTo>
                  <a:lnTo>
                    <a:pt x="237" y="495"/>
                  </a:lnTo>
                  <a:lnTo>
                    <a:pt x="237" y="495"/>
                  </a:lnTo>
                  <a:lnTo>
                    <a:pt x="84" y="407"/>
                  </a:lnTo>
                  <a:lnTo>
                    <a:pt x="237" y="495"/>
                  </a:lnTo>
                  <a:lnTo>
                    <a:pt x="862" y="134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4364038" y="2716213"/>
              <a:ext cx="374650" cy="647700"/>
            </a:xfrm>
            <a:custGeom>
              <a:avLst/>
              <a:gdLst>
                <a:gd name="T0" fmla="*/ 236 w 236"/>
                <a:gd name="T1" fmla="*/ 139 h 408"/>
                <a:gd name="T2" fmla="*/ 236 w 236"/>
                <a:gd name="T3" fmla="*/ 408 h 408"/>
                <a:gd name="T4" fmla="*/ 0 w 236"/>
                <a:gd name="T5" fmla="*/ 273 h 408"/>
                <a:gd name="T6" fmla="*/ 5 w 236"/>
                <a:gd name="T7" fmla="*/ 0 h 408"/>
                <a:gd name="T8" fmla="*/ 236 w 236"/>
                <a:gd name="T9" fmla="*/ 13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408">
                  <a:moveTo>
                    <a:pt x="236" y="139"/>
                  </a:moveTo>
                  <a:lnTo>
                    <a:pt x="236" y="408"/>
                  </a:lnTo>
                  <a:lnTo>
                    <a:pt x="0" y="273"/>
                  </a:lnTo>
                  <a:lnTo>
                    <a:pt x="5" y="0"/>
                  </a:lnTo>
                  <a:lnTo>
                    <a:pt x="236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4738688" y="2151063"/>
              <a:ext cx="1360488" cy="1212850"/>
            </a:xfrm>
            <a:custGeom>
              <a:avLst/>
              <a:gdLst>
                <a:gd name="T0" fmla="*/ 237 w 857"/>
                <a:gd name="T1" fmla="*/ 356 h 764"/>
                <a:gd name="T2" fmla="*/ 0 w 857"/>
                <a:gd name="T3" fmla="*/ 495 h 764"/>
                <a:gd name="T4" fmla="*/ 0 w 857"/>
                <a:gd name="T5" fmla="*/ 764 h 764"/>
                <a:gd name="T6" fmla="*/ 237 w 857"/>
                <a:gd name="T7" fmla="*/ 629 h 764"/>
                <a:gd name="T8" fmla="*/ 857 w 857"/>
                <a:gd name="T9" fmla="*/ 268 h 764"/>
                <a:gd name="T10" fmla="*/ 857 w 857"/>
                <a:gd name="T11" fmla="*/ 0 h 764"/>
                <a:gd name="T12" fmla="*/ 237 w 857"/>
                <a:gd name="T13" fmla="*/ 356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7" h="764">
                  <a:moveTo>
                    <a:pt x="237" y="356"/>
                  </a:moveTo>
                  <a:lnTo>
                    <a:pt x="0" y="495"/>
                  </a:lnTo>
                  <a:lnTo>
                    <a:pt x="0" y="764"/>
                  </a:lnTo>
                  <a:lnTo>
                    <a:pt x="237" y="629"/>
                  </a:lnTo>
                  <a:lnTo>
                    <a:pt x="857" y="268"/>
                  </a:lnTo>
                  <a:lnTo>
                    <a:pt x="857" y="0"/>
                  </a:lnTo>
                  <a:lnTo>
                    <a:pt x="237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4371976" y="1717675"/>
              <a:ext cx="3087688" cy="1219200"/>
            </a:xfrm>
            <a:custGeom>
              <a:avLst/>
              <a:gdLst>
                <a:gd name="T0" fmla="*/ 231 w 1945"/>
                <a:gd name="T1" fmla="*/ 495 h 768"/>
                <a:gd name="T2" fmla="*/ 231 w 1945"/>
                <a:gd name="T3" fmla="*/ 495 h 768"/>
                <a:gd name="T4" fmla="*/ 0 w 1945"/>
                <a:gd name="T5" fmla="*/ 629 h 768"/>
                <a:gd name="T6" fmla="*/ 0 w 1945"/>
                <a:gd name="T7" fmla="*/ 629 h 768"/>
                <a:gd name="T8" fmla="*/ 0 w 1945"/>
                <a:gd name="T9" fmla="*/ 629 h 768"/>
                <a:gd name="T10" fmla="*/ 231 w 1945"/>
                <a:gd name="T11" fmla="*/ 768 h 768"/>
                <a:gd name="T12" fmla="*/ 1088 w 1945"/>
                <a:gd name="T13" fmla="*/ 273 h 768"/>
                <a:gd name="T14" fmla="*/ 1709 w 1945"/>
                <a:gd name="T15" fmla="*/ 629 h 768"/>
                <a:gd name="T16" fmla="*/ 1945 w 1945"/>
                <a:gd name="T17" fmla="*/ 495 h 768"/>
                <a:gd name="T18" fmla="*/ 1084 w 1945"/>
                <a:gd name="T19" fmla="*/ 0 h 768"/>
                <a:gd name="T20" fmla="*/ 231 w 1945"/>
                <a:gd name="T21" fmla="*/ 495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5" h="768">
                  <a:moveTo>
                    <a:pt x="231" y="495"/>
                  </a:moveTo>
                  <a:lnTo>
                    <a:pt x="231" y="495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231" y="768"/>
                  </a:lnTo>
                  <a:lnTo>
                    <a:pt x="1088" y="273"/>
                  </a:lnTo>
                  <a:lnTo>
                    <a:pt x="1709" y="629"/>
                  </a:lnTo>
                  <a:lnTo>
                    <a:pt x="1945" y="495"/>
                  </a:lnTo>
                  <a:lnTo>
                    <a:pt x="1084" y="0"/>
                  </a:lnTo>
                  <a:lnTo>
                    <a:pt x="231" y="4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6099176" y="2151063"/>
              <a:ext cx="985838" cy="998538"/>
            </a:xfrm>
            <a:custGeom>
              <a:avLst/>
              <a:gdLst>
                <a:gd name="T0" fmla="*/ 0 w 621"/>
                <a:gd name="T1" fmla="*/ 268 h 629"/>
                <a:gd name="T2" fmla="*/ 621 w 621"/>
                <a:gd name="T3" fmla="*/ 629 h 629"/>
                <a:gd name="T4" fmla="*/ 621 w 621"/>
                <a:gd name="T5" fmla="*/ 356 h 629"/>
                <a:gd name="T6" fmla="*/ 621 w 621"/>
                <a:gd name="T7" fmla="*/ 356 h 629"/>
                <a:gd name="T8" fmla="*/ 621 w 621"/>
                <a:gd name="T9" fmla="*/ 532 h 629"/>
                <a:gd name="T10" fmla="*/ 621 w 621"/>
                <a:gd name="T11" fmla="*/ 356 h 629"/>
                <a:gd name="T12" fmla="*/ 0 w 621"/>
                <a:gd name="T13" fmla="*/ 0 h 629"/>
                <a:gd name="T14" fmla="*/ 0 w 621"/>
                <a:gd name="T15" fmla="*/ 26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1" h="629">
                  <a:moveTo>
                    <a:pt x="0" y="268"/>
                  </a:moveTo>
                  <a:lnTo>
                    <a:pt x="621" y="629"/>
                  </a:lnTo>
                  <a:lnTo>
                    <a:pt x="621" y="356"/>
                  </a:lnTo>
                  <a:lnTo>
                    <a:pt x="621" y="356"/>
                  </a:lnTo>
                  <a:lnTo>
                    <a:pt x="621" y="532"/>
                  </a:lnTo>
                  <a:lnTo>
                    <a:pt x="621" y="356"/>
                  </a:lnTo>
                  <a:lnTo>
                    <a:pt x="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6099176" y="5075238"/>
              <a:ext cx="376238" cy="646113"/>
            </a:xfrm>
            <a:custGeom>
              <a:avLst/>
              <a:gdLst>
                <a:gd name="T0" fmla="*/ 0 w 237"/>
                <a:gd name="T1" fmla="*/ 134 h 407"/>
                <a:gd name="T2" fmla="*/ 237 w 237"/>
                <a:gd name="T3" fmla="*/ 0 h 407"/>
                <a:gd name="T4" fmla="*/ 237 w 237"/>
                <a:gd name="T5" fmla="*/ 269 h 407"/>
                <a:gd name="T6" fmla="*/ 0 w 237"/>
                <a:gd name="T7" fmla="*/ 407 h 407"/>
                <a:gd name="T8" fmla="*/ 0 w 237"/>
                <a:gd name="T9" fmla="*/ 13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7">
                  <a:moveTo>
                    <a:pt x="0" y="134"/>
                  </a:moveTo>
                  <a:lnTo>
                    <a:pt x="237" y="0"/>
                  </a:lnTo>
                  <a:lnTo>
                    <a:pt x="237" y="269"/>
                  </a:lnTo>
                  <a:lnTo>
                    <a:pt x="0" y="407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4738688" y="4295775"/>
              <a:ext cx="1736725" cy="992188"/>
            </a:xfrm>
            <a:custGeom>
              <a:avLst/>
              <a:gdLst>
                <a:gd name="T0" fmla="*/ 626 w 1094"/>
                <a:gd name="T1" fmla="*/ 491 h 625"/>
                <a:gd name="T2" fmla="*/ 857 w 1094"/>
                <a:gd name="T3" fmla="*/ 625 h 625"/>
                <a:gd name="T4" fmla="*/ 1094 w 1094"/>
                <a:gd name="T5" fmla="*/ 491 h 625"/>
                <a:gd name="T6" fmla="*/ 857 w 1094"/>
                <a:gd name="T7" fmla="*/ 357 h 625"/>
                <a:gd name="T8" fmla="*/ 237 w 1094"/>
                <a:gd name="T9" fmla="*/ 0 h 625"/>
                <a:gd name="T10" fmla="*/ 0 w 1094"/>
                <a:gd name="T11" fmla="*/ 135 h 625"/>
                <a:gd name="T12" fmla="*/ 626 w 1094"/>
                <a:gd name="T13" fmla="*/ 49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25">
                  <a:moveTo>
                    <a:pt x="626" y="491"/>
                  </a:moveTo>
                  <a:lnTo>
                    <a:pt x="857" y="625"/>
                  </a:lnTo>
                  <a:lnTo>
                    <a:pt x="1094" y="491"/>
                  </a:lnTo>
                  <a:lnTo>
                    <a:pt x="857" y="357"/>
                  </a:lnTo>
                  <a:lnTo>
                    <a:pt x="237" y="0"/>
                  </a:lnTo>
                  <a:lnTo>
                    <a:pt x="0" y="135"/>
                  </a:lnTo>
                  <a:lnTo>
                    <a:pt x="626" y="49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4371976" y="3149600"/>
              <a:ext cx="1727200" cy="2571750"/>
            </a:xfrm>
            <a:custGeom>
              <a:avLst/>
              <a:gdLst>
                <a:gd name="T0" fmla="*/ 852 w 1088"/>
                <a:gd name="T1" fmla="*/ 1482 h 1620"/>
                <a:gd name="T2" fmla="*/ 852 w 1088"/>
                <a:gd name="T3" fmla="*/ 1482 h 1620"/>
                <a:gd name="T4" fmla="*/ 1088 w 1088"/>
                <a:gd name="T5" fmla="*/ 1620 h 1620"/>
                <a:gd name="T6" fmla="*/ 1088 w 1088"/>
                <a:gd name="T7" fmla="*/ 1620 h 1620"/>
                <a:gd name="T8" fmla="*/ 1088 w 1088"/>
                <a:gd name="T9" fmla="*/ 1620 h 1620"/>
                <a:gd name="T10" fmla="*/ 1088 w 1088"/>
                <a:gd name="T11" fmla="*/ 1347 h 1620"/>
                <a:gd name="T12" fmla="*/ 231 w 1088"/>
                <a:gd name="T13" fmla="*/ 857 h 1620"/>
                <a:gd name="T14" fmla="*/ 231 w 1088"/>
                <a:gd name="T15" fmla="*/ 135 h 1620"/>
                <a:gd name="T16" fmla="*/ 0 w 1088"/>
                <a:gd name="T17" fmla="*/ 0 h 1620"/>
                <a:gd name="T18" fmla="*/ 0 w 1088"/>
                <a:gd name="T19" fmla="*/ 991 h 1620"/>
                <a:gd name="T20" fmla="*/ 852 w 1088"/>
                <a:gd name="T21" fmla="*/ 1482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620">
                  <a:moveTo>
                    <a:pt x="852" y="1482"/>
                  </a:moveTo>
                  <a:lnTo>
                    <a:pt x="852" y="1482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347"/>
                  </a:lnTo>
                  <a:lnTo>
                    <a:pt x="231" y="857"/>
                  </a:lnTo>
                  <a:lnTo>
                    <a:pt x="231" y="135"/>
                  </a:lnTo>
                  <a:lnTo>
                    <a:pt x="0" y="0"/>
                  </a:lnTo>
                  <a:lnTo>
                    <a:pt x="0" y="991"/>
                  </a:lnTo>
                  <a:lnTo>
                    <a:pt x="852" y="148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4738688" y="3149600"/>
              <a:ext cx="376238" cy="1360488"/>
            </a:xfrm>
            <a:custGeom>
              <a:avLst/>
              <a:gdLst>
                <a:gd name="T0" fmla="*/ 237 w 237"/>
                <a:gd name="T1" fmla="*/ 722 h 857"/>
                <a:gd name="T2" fmla="*/ 237 w 237"/>
                <a:gd name="T3" fmla="*/ 0 h 857"/>
                <a:gd name="T4" fmla="*/ 0 w 237"/>
                <a:gd name="T5" fmla="*/ 135 h 857"/>
                <a:gd name="T6" fmla="*/ 0 w 237"/>
                <a:gd name="T7" fmla="*/ 135 h 857"/>
                <a:gd name="T8" fmla="*/ 153 w 237"/>
                <a:gd name="T9" fmla="*/ 47 h 857"/>
                <a:gd name="T10" fmla="*/ 0 w 237"/>
                <a:gd name="T11" fmla="*/ 135 h 857"/>
                <a:gd name="T12" fmla="*/ 0 w 237"/>
                <a:gd name="T13" fmla="*/ 857 h 857"/>
                <a:gd name="T14" fmla="*/ 237 w 237"/>
                <a:gd name="T15" fmla="*/ 722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857">
                  <a:moveTo>
                    <a:pt x="237" y="722"/>
                  </a:moveTo>
                  <a:lnTo>
                    <a:pt x="237" y="0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153" y="47"/>
                  </a:lnTo>
                  <a:lnTo>
                    <a:pt x="0" y="135"/>
                  </a:lnTo>
                  <a:lnTo>
                    <a:pt x="0" y="857"/>
                  </a:lnTo>
                  <a:lnTo>
                    <a:pt x="237" y="7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547" y="3590424"/>
            <a:ext cx="1288087" cy="127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81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person&#10;&#10;Description automatically generated">
            <a:extLst>
              <a:ext uri="{FF2B5EF4-FFF2-40B4-BE49-F238E27FC236}">
                <a16:creationId xmlns:a16="http://schemas.microsoft.com/office/drawing/2014/main" id="{A4F7A033-DDBB-363E-45EB-52109B865F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14800" cy="3213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EDF8A5DE-54F4-FA99-A0AF-27A88A3F8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274113" cy="27519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A screenshot of a phone&#10;&#10;Description automatically generated">
            <a:extLst>
              <a:ext uri="{FF2B5EF4-FFF2-40B4-BE49-F238E27FC236}">
                <a16:creationId xmlns:a16="http://schemas.microsoft.com/office/drawing/2014/main" id="{84705936-4128-8D16-C0E1-2B6E0424A0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898" y="3213100"/>
            <a:ext cx="3545134" cy="34850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A person wearing glasses and a white shirt&#10;&#10;Description automatically generated">
            <a:extLst>
              <a:ext uri="{FF2B5EF4-FFF2-40B4-BE49-F238E27FC236}">
                <a16:creationId xmlns:a16="http://schemas.microsoft.com/office/drawing/2014/main" id="{5DEBE940-BE75-6817-B662-8D10A8195B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697" y="0"/>
            <a:ext cx="2828304" cy="37806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A close-up of a person&#10;&#10;Description automatically generated">
            <a:extLst>
              <a:ext uri="{FF2B5EF4-FFF2-40B4-BE49-F238E27FC236}">
                <a16:creationId xmlns:a16="http://schemas.microsoft.com/office/drawing/2014/main" id="{BAA8A58A-4E91-1CB5-2BA8-2F595DC533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568" y="0"/>
            <a:ext cx="4038600" cy="292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6410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30AE9AFC-F489-F7E7-E06E-45735384E0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368" y="783822"/>
            <a:ext cx="10392507" cy="56279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A9A863-877F-82A1-1F2C-E0D41802D589}"/>
              </a:ext>
            </a:extLst>
          </p:cNvPr>
          <p:cNvSpPr txBox="1"/>
          <p:nvPr/>
        </p:nvSpPr>
        <p:spPr>
          <a:xfrm>
            <a:off x="6090140" y="6180964"/>
            <a:ext cx="61018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400" dirty="0">
                <a:hlinkClick r:id="rId3"/>
              </a:rPr>
              <a:t>https://indico.cern.ch/event/1325749/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00443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9A9A863-877F-82A1-1F2C-E0D41802D589}"/>
              </a:ext>
            </a:extLst>
          </p:cNvPr>
          <p:cNvSpPr txBox="1"/>
          <p:nvPr/>
        </p:nvSpPr>
        <p:spPr>
          <a:xfrm>
            <a:off x="6090140" y="6180964"/>
            <a:ext cx="61018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400" dirty="0">
                <a:hlinkClick r:id="rId2"/>
              </a:rPr>
              <a:t>https://indico.cern.ch/event/1325749/</a:t>
            </a:r>
            <a:r>
              <a:rPr lang="en-GB" sz="2400" dirty="0"/>
              <a:t> </a:t>
            </a:r>
          </a:p>
        </p:txBody>
      </p:sp>
      <p:pic>
        <p:nvPicPr>
          <p:cNvPr id="3" name="Picture 2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F6E20AC8-A9FD-2679-29EF-DD4BC8293B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30" y="351664"/>
            <a:ext cx="8493369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33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9F5BDAA-05F1-D615-BFCB-FC2D57F4DE64}"/>
              </a:ext>
            </a:extLst>
          </p:cNvPr>
          <p:cNvSpPr txBox="1">
            <a:spLocks/>
          </p:cNvSpPr>
          <p:nvPr/>
        </p:nvSpPr>
        <p:spPr>
          <a:xfrm>
            <a:off x="426720" y="2842712"/>
            <a:ext cx="11338560" cy="30109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Vasaras studentu programmas 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2023 rezultāti</a:t>
            </a:r>
            <a:b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endParaRPr kumimoji="0" lang="lv-LV" sz="11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083316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E41E9-B4A0-DC06-8329-592AF5A41AC6}"/>
              </a:ext>
            </a:extLst>
          </p:cNvPr>
          <p:cNvSpPr txBox="1">
            <a:spLocks/>
          </p:cNvSpPr>
          <p:nvPr/>
        </p:nvSpPr>
        <p:spPr>
          <a:xfrm>
            <a:off x="460625" y="1514843"/>
            <a:ext cx="11231366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marR="0" lvl="0" indent="-514350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Dairis Rihards (RTU) – Latvijas Paātrinātāju Grupa CERN</a:t>
            </a:r>
          </a:p>
          <a:p>
            <a:pPr marL="514350" marR="0" lvl="0" indent="-514350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Rūdolfs </a:t>
            </a:r>
            <a:r>
              <a:rPr lang="lv-LV" sz="2800" dirty="0" err="1">
                <a:solidFill>
                  <a:srgbClr val="0000B3"/>
                </a:solidFill>
                <a:latin typeface="Verdana"/>
              </a:rPr>
              <a:t>Zabolockis</a:t>
            </a:r>
            <a:r>
              <a:rPr lang="lv-LV" sz="2800" dirty="0">
                <a:solidFill>
                  <a:srgbClr val="0000B3"/>
                </a:solidFill>
                <a:latin typeface="Verdana"/>
              </a:rPr>
              <a:t> (LU) – MEDICIS</a:t>
            </a:r>
          </a:p>
          <a:p>
            <a:pPr marL="514350" marR="0" lvl="0" indent="-514350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Antons </a:t>
            </a:r>
            <a:r>
              <a:rPr kumimoji="0" lang="lv-LV" sz="2800" i="0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N</a:t>
            </a:r>
            <a:r>
              <a:rPr lang="lv-LV" sz="2800" dirty="0" err="1">
                <a:solidFill>
                  <a:srgbClr val="0000B3"/>
                </a:solidFill>
                <a:latin typeface="Verdana"/>
              </a:rPr>
              <a:t>ikolajevs</a:t>
            </a:r>
            <a:r>
              <a:rPr lang="lv-LV" sz="2800" dirty="0">
                <a:solidFill>
                  <a:srgbClr val="0000B3"/>
                </a:solidFill>
                <a:latin typeface="Verdana"/>
              </a:rPr>
              <a:t> (LU) – </a:t>
            </a:r>
            <a:r>
              <a:rPr lang="lv-LV" sz="2800" dirty="0" err="1">
                <a:solidFill>
                  <a:srgbClr val="0000B3"/>
                </a:solidFill>
                <a:latin typeface="Verdana"/>
              </a:rPr>
              <a:t>AeGIS</a:t>
            </a: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514350" marR="0" lvl="0" indent="-514350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lv-LV" sz="2800" i="0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Ričars</a:t>
            </a: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Remess (RTU) – CMS / skaitļošana</a:t>
            </a:r>
          </a:p>
          <a:p>
            <a:pPr marL="514350" marR="0" lvl="0" indent="-514350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Valdis Slokenbergs (ASV) - CMS</a:t>
            </a: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819CDFC-36BE-0D3B-10A6-08A63F27E57B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Vasaras studentu programmas </a:t>
            </a:r>
          </a:p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2023 rezultāti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6604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tanding in a field of sunflowers&#10;&#10;Description automatically generated">
            <a:extLst>
              <a:ext uri="{FF2B5EF4-FFF2-40B4-BE49-F238E27FC236}">
                <a16:creationId xmlns:a16="http://schemas.microsoft.com/office/drawing/2014/main" id="{9BB617E5-A561-A3DA-2569-BA7736EC9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63" y="359594"/>
            <a:ext cx="8400836" cy="630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6992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9F5BDAA-05F1-D615-BFCB-FC2D57F4DE64}"/>
              </a:ext>
            </a:extLst>
          </p:cNvPr>
          <p:cNvSpPr txBox="1">
            <a:spLocks/>
          </p:cNvSpPr>
          <p:nvPr/>
        </p:nvSpPr>
        <p:spPr>
          <a:xfrm>
            <a:off x="426720" y="2842712"/>
            <a:ext cx="11338560" cy="30109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… un daudzi citi</a:t>
            </a:r>
            <a:b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endParaRPr kumimoji="0" lang="lv-LV" sz="11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502202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ouple of people standing in front of a machine&#10;&#10;Description automatically generated">
            <a:extLst>
              <a:ext uri="{FF2B5EF4-FFF2-40B4-BE49-F238E27FC236}">
                <a16:creationId xmlns:a16="http://schemas.microsoft.com/office/drawing/2014/main" id="{AAE482AF-2D08-4EC1-088D-36232BAC4F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157" y="0"/>
            <a:ext cx="5143500" cy="6858000"/>
          </a:xfrm>
          <a:prstGeom prst="rect">
            <a:avLst/>
          </a:prstGeom>
        </p:spPr>
      </p:pic>
      <p:pic>
        <p:nvPicPr>
          <p:cNvPr id="8" name="Picture 7" descr="A person and person looking at a green board&#10;&#10;Description automatically generated">
            <a:extLst>
              <a:ext uri="{FF2B5EF4-FFF2-40B4-BE49-F238E27FC236}">
                <a16:creationId xmlns:a16="http://schemas.microsoft.com/office/drawing/2014/main" id="{BE91F1B4-6C5B-BABC-9348-05273E825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435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869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9F5BDAA-05F1-D615-BFCB-FC2D57F4DE64}"/>
              </a:ext>
            </a:extLst>
          </p:cNvPr>
          <p:cNvSpPr txBox="1">
            <a:spLocks/>
          </p:cNvSpPr>
          <p:nvPr/>
        </p:nvSpPr>
        <p:spPr>
          <a:xfrm>
            <a:off x="426720" y="2438266"/>
            <a:ext cx="11338560" cy="30109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Latvijas industrijas iesaiste CERN pētījumos un zināšanu </a:t>
            </a:r>
            <a:r>
              <a:rPr kumimoji="0" lang="lv-LV" sz="4400" i="0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pārnese</a:t>
            </a:r>
            <a:r>
              <a:rPr kumimoji="0" lang="lv-LV" sz="4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</a:t>
            </a:r>
            <a:b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endParaRPr kumimoji="0" lang="lv-LV" sz="11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64893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9F5BDAA-05F1-D615-BFCB-FC2D57F4DE64}"/>
              </a:ext>
            </a:extLst>
          </p:cNvPr>
          <p:cNvSpPr txBox="1">
            <a:spLocks/>
          </p:cNvSpPr>
          <p:nvPr/>
        </p:nvSpPr>
        <p:spPr>
          <a:xfrm>
            <a:off x="426720" y="2438266"/>
            <a:ext cx="11338560" cy="30109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v-LV" dirty="0">
                <a:solidFill>
                  <a:srgbClr val="0000B3"/>
                </a:solidFill>
                <a:latin typeface="Verdana"/>
              </a:rPr>
              <a:t>Latvijas programmas CERN</a:t>
            </a:r>
            <a:r>
              <a:rPr kumimoji="0" lang="lv-LV" sz="44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</a:t>
            </a:r>
            <a:b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endParaRPr kumimoji="0" lang="lv-LV" sz="11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43693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CBFA8EE-7713-F0EA-93FE-44CE750212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5150" y="579092"/>
            <a:ext cx="12271513" cy="117951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GB" sz="4000" b="1" dirty="0" err="1">
                <a:solidFill>
                  <a:schemeClr val="accent1"/>
                </a:solidFill>
              </a:rPr>
              <a:t>Uzdevumi</a:t>
            </a:r>
            <a:r>
              <a:rPr lang="en-GB" sz="4000" dirty="0">
                <a:solidFill>
                  <a:schemeClr val="accent1"/>
                </a:solidFill>
              </a:rPr>
              <a:t> </a:t>
            </a:r>
            <a:r>
              <a:rPr lang="en-GB" sz="4000" dirty="0" err="1">
                <a:solidFill>
                  <a:schemeClr val="accent1"/>
                </a:solidFill>
              </a:rPr>
              <a:t>jēgpilnai</a:t>
            </a:r>
            <a:r>
              <a:rPr lang="en-GB" sz="4000" dirty="0">
                <a:solidFill>
                  <a:schemeClr val="accent1"/>
                </a:solidFill>
              </a:rPr>
              <a:t> un </a:t>
            </a:r>
            <a:r>
              <a:rPr lang="en-GB" sz="4000" dirty="0" err="1">
                <a:solidFill>
                  <a:schemeClr val="accent1"/>
                </a:solidFill>
              </a:rPr>
              <a:t>koordinētai</a:t>
            </a:r>
            <a:r>
              <a:rPr lang="en-GB" sz="4000" dirty="0">
                <a:solidFill>
                  <a:schemeClr val="accent1"/>
                </a:solidFill>
              </a:rPr>
              <a:t> </a:t>
            </a:r>
            <a:r>
              <a:rPr lang="en-GB" sz="4000" dirty="0" err="1">
                <a:solidFill>
                  <a:schemeClr val="accent1"/>
                </a:solidFill>
              </a:rPr>
              <a:t>dalībai</a:t>
            </a:r>
            <a:r>
              <a:rPr lang="en-GB" sz="4000" dirty="0">
                <a:solidFill>
                  <a:schemeClr val="accent1"/>
                </a:solidFill>
              </a:rPr>
              <a:t> </a:t>
            </a:r>
            <a:br>
              <a:rPr lang="lv-LV" sz="4000" dirty="0">
                <a:solidFill>
                  <a:schemeClr val="accent1"/>
                </a:solidFill>
              </a:rPr>
            </a:br>
            <a:r>
              <a:rPr lang="en-GB" sz="4000" b="1" dirty="0">
                <a:solidFill>
                  <a:schemeClr val="accent1"/>
                </a:solidFill>
              </a:rPr>
              <a:t>CERN </a:t>
            </a:r>
            <a:r>
              <a:rPr lang="en-GB" sz="4000" b="1" dirty="0" err="1">
                <a:solidFill>
                  <a:schemeClr val="accent1"/>
                </a:solidFill>
              </a:rPr>
              <a:t>Asociētās</a:t>
            </a:r>
            <a:r>
              <a:rPr lang="en-GB" sz="4000" b="1" dirty="0">
                <a:solidFill>
                  <a:schemeClr val="accent1"/>
                </a:solidFill>
              </a:rPr>
              <a:t> Valsts </a:t>
            </a:r>
            <a:r>
              <a:rPr lang="en-GB" sz="4000" dirty="0" err="1">
                <a:solidFill>
                  <a:schemeClr val="accent1"/>
                </a:solidFill>
              </a:rPr>
              <a:t>statusā</a:t>
            </a:r>
            <a:r>
              <a:rPr lang="en-GB" sz="4000" dirty="0">
                <a:solidFill>
                  <a:schemeClr val="accent1"/>
                </a:solidFill>
              </a:rPr>
              <a:t>  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8555" y="1792711"/>
            <a:ext cx="9986272" cy="500619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1113183" y="2008807"/>
            <a:ext cx="10207487" cy="4391991"/>
            <a:chOff x="1694549" y="2187713"/>
            <a:chExt cx="8687111" cy="3978202"/>
          </a:xfrm>
        </p:grpSpPr>
        <p:sp>
          <p:nvSpPr>
            <p:cNvPr id="6" name="Freeform 5"/>
            <p:cNvSpPr/>
            <p:nvPr/>
          </p:nvSpPr>
          <p:spPr>
            <a:xfrm>
              <a:off x="1694549" y="2188415"/>
              <a:ext cx="2822422" cy="1944000"/>
            </a:xfrm>
            <a:custGeom>
              <a:avLst/>
              <a:gdLst>
                <a:gd name="connsiteX0" fmla="*/ 0 w 9514188"/>
                <a:gd name="connsiteY0" fmla="*/ 0 h 527051"/>
                <a:gd name="connsiteX1" fmla="*/ 9514188 w 9514188"/>
                <a:gd name="connsiteY1" fmla="*/ 0 h 527051"/>
                <a:gd name="connsiteX2" fmla="*/ 9514188 w 9514188"/>
                <a:gd name="connsiteY2" fmla="*/ 527051 h 527051"/>
                <a:gd name="connsiteX3" fmla="*/ 0 w 9514188"/>
                <a:gd name="connsiteY3" fmla="*/ 527051 h 527051"/>
                <a:gd name="connsiteX4" fmla="*/ 0 w 9514188"/>
                <a:gd name="connsiteY4" fmla="*/ 0 h 52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14188" h="527051">
                  <a:moveTo>
                    <a:pt x="0" y="0"/>
                  </a:moveTo>
                  <a:lnTo>
                    <a:pt x="9514188" y="0"/>
                  </a:lnTo>
                  <a:lnTo>
                    <a:pt x="9514188" y="527051"/>
                  </a:lnTo>
                  <a:lnTo>
                    <a:pt x="0" y="5270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40640" rIns="40640" bIns="4064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Optimāli un visos līmeņos izmantot CERN sniegtās iespējas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4603621" y="2187713"/>
              <a:ext cx="2877100" cy="1944000"/>
            </a:xfrm>
            <a:custGeom>
              <a:avLst/>
              <a:gdLst>
                <a:gd name="connsiteX0" fmla="*/ 0 w 9080652"/>
                <a:gd name="connsiteY0" fmla="*/ 0 h 527051"/>
                <a:gd name="connsiteX1" fmla="*/ 9080652 w 9080652"/>
                <a:gd name="connsiteY1" fmla="*/ 0 h 527051"/>
                <a:gd name="connsiteX2" fmla="*/ 9080652 w 9080652"/>
                <a:gd name="connsiteY2" fmla="*/ 527051 h 527051"/>
                <a:gd name="connsiteX3" fmla="*/ 0 w 9080652"/>
                <a:gd name="connsiteY3" fmla="*/ 527051 h 527051"/>
                <a:gd name="connsiteX4" fmla="*/ 0 w 9080652"/>
                <a:gd name="connsiteY4" fmla="*/ 0 h 52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80652" h="527051">
                  <a:moveTo>
                    <a:pt x="0" y="0"/>
                  </a:moveTo>
                  <a:lnTo>
                    <a:pt x="9080652" y="0"/>
                  </a:lnTo>
                  <a:lnTo>
                    <a:pt x="9080652" y="527051"/>
                  </a:lnTo>
                  <a:lnTo>
                    <a:pt x="0" y="5270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5">
                <a:hueOff val="-101262"/>
                <a:satOff val="8530"/>
                <a:lumOff val="2274"/>
                <a:alphaOff val="0"/>
              </a:schemeClr>
            </a:fillRef>
            <a:effectRef idx="0">
              <a:schemeClr val="accent5">
                <a:hueOff val="-101262"/>
                <a:satOff val="8530"/>
                <a:lumOff val="227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8347" tIns="40640" rIns="40640" bIns="4064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Sniegt ilgtspējīgu </a:t>
              </a:r>
            </a:p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pienesumu valsts noteikto prioritāšu izpildei izglītības, zinātnes, ekonomiskās izaugsmes, kā arī </a:t>
              </a:r>
            </a:p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P&amp;I jomās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7567371" y="2188415"/>
              <a:ext cx="2814288" cy="1944000"/>
            </a:xfrm>
            <a:custGeom>
              <a:avLst/>
              <a:gdLst>
                <a:gd name="connsiteX0" fmla="*/ 0 w 8882407"/>
                <a:gd name="connsiteY0" fmla="*/ 0 h 527051"/>
                <a:gd name="connsiteX1" fmla="*/ 8882407 w 8882407"/>
                <a:gd name="connsiteY1" fmla="*/ 0 h 527051"/>
                <a:gd name="connsiteX2" fmla="*/ 8882407 w 8882407"/>
                <a:gd name="connsiteY2" fmla="*/ 527051 h 527051"/>
                <a:gd name="connsiteX3" fmla="*/ 0 w 8882407"/>
                <a:gd name="connsiteY3" fmla="*/ 527051 h 527051"/>
                <a:gd name="connsiteX4" fmla="*/ 0 w 8882407"/>
                <a:gd name="connsiteY4" fmla="*/ 0 h 52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2407" h="527051">
                  <a:moveTo>
                    <a:pt x="0" y="0"/>
                  </a:moveTo>
                  <a:lnTo>
                    <a:pt x="8882407" y="0"/>
                  </a:lnTo>
                  <a:lnTo>
                    <a:pt x="8882407" y="527051"/>
                  </a:lnTo>
                  <a:lnTo>
                    <a:pt x="0" y="5270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5">
                <a:hueOff val="-202525"/>
                <a:satOff val="17059"/>
                <a:lumOff val="4549"/>
                <a:alphaOff val="0"/>
              </a:schemeClr>
            </a:fillRef>
            <a:effectRef idx="0">
              <a:schemeClr val="accent5">
                <a:hueOff val="-202525"/>
                <a:satOff val="17059"/>
                <a:lumOff val="454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40640" rIns="40640" bIns="4064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Atbalstīt</a:t>
              </a:r>
            </a:p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zinātniskās izcilības</a:t>
              </a:r>
            </a:p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vides veidošanos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694549" y="4221915"/>
              <a:ext cx="2814288" cy="1944000"/>
            </a:xfrm>
            <a:custGeom>
              <a:avLst/>
              <a:gdLst>
                <a:gd name="connsiteX0" fmla="*/ 0 w 8882407"/>
                <a:gd name="connsiteY0" fmla="*/ 0 h 527051"/>
                <a:gd name="connsiteX1" fmla="*/ 8882407 w 8882407"/>
                <a:gd name="connsiteY1" fmla="*/ 0 h 527051"/>
                <a:gd name="connsiteX2" fmla="*/ 8882407 w 8882407"/>
                <a:gd name="connsiteY2" fmla="*/ 527051 h 527051"/>
                <a:gd name="connsiteX3" fmla="*/ 0 w 8882407"/>
                <a:gd name="connsiteY3" fmla="*/ 527051 h 527051"/>
                <a:gd name="connsiteX4" fmla="*/ 0 w 8882407"/>
                <a:gd name="connsiteY4" fmla="*/ 0 h 52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2407" h="527051">
                  <a:moveTo>
                    <a:pt x="0" y="0"/>
                  </a:moveTo>
                  <a:lnTo>
                    <a:pt x="8882407" y="0"/>
                  </a:lnTo>
                  <a:lnTo>
                    <a:pt x="8882407" y="527051"/>
                  </a:lnTo>
                  <a:lnTo>
                    <a:pt x="0" y="5270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5">
                <a:hueOff val="-303787"/>
                <a:satOff val="25589"/>
                <a:lumOff val="6823"/>
                <a:alphaOff val="0"/>
              </a:schemeClr>
            </a:fillRef>
            <a:effectRef idx="0">
              <a:schemeClr val="accent5">
                <a:hueOff val="-303787"/>
                <a:satOff val="25589"/>
                <a:lumOff val="682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40640" rIns="40640" bIns="4064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Veicināt sadarbību starp Latviju un CERN, starp zinātniskajām grupām un uzņēmējiem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603621" y="4221915"/>
              <a:ext cx="2877100" cy="1944000"/>
            </a:xfrm>
            <a:custGeom>
              <a:avLst/>
              <a:gdLst>
                <a:gd name="connsiteX0" fmla="*/ 0 w 9080652"/>
                <a:gd name="connsiteY0" fmla="*/ 0 h 527051"/>
                <a:gd name="connsiteX1" fmla="*/ 9080652 w 9080652"/>
                <a:gd name="connsiteY1" fmla="*/ 0 h 527051"/>
                <a:gd name="connsiteX2" fmla="*/ 9080652 w 9080652"/>
                <a:gd name="connsiteY2" fmla="*/ 527051 h 527051"/>
                <a:gd name="connsiteX3" fmla="*/ 0 w 9080652"/>
                <a:gd name="connsiteY3" fmla="*/ 527051 h 527051"/>
                <a:gd name="connsiteX4" fmla="*/ 0 w 9080652"/>
                <a:gd name="connsiteY4" fmla="*/ 0 h 52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80652" h="527051">
                  <a:moveTo>
                    <a:pt x="0" y="0"/>
                  </a:moveTo>
                  <a:lnTo>
                    <a:pt x="9080652" y="0"/>
                  </a:lnTo>
                  <a:lnTo>
                    <a:pt x="9080652" y="527051"/>
                  </a:lnTo>
                  <a:lnTo>
                    <a:pt x="0" y="5270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5">
                <a:hueOff val="-405050"/>
                <a:satOff val="34118"/>
                <a:lumOff val="9098"/>
                <a:alphaOff val="0"/>
              </a:schemeClr>
            </a:fillRef>
            <a:effectRef idx="0">
              <a:schemeClr val="accent5">
                <a:hueOff val="-405050"/>
                <a:satOff val="34118"/>
                <a:lumOff val="909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8347" tIns="40640" rIns="40640" bIns="4064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Koncentrēt pieejamos un piesaistīt jaunus </a:t>
              </a:r>
            </a:p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cilvēkresursus, kā arī </a:t>
              </a:r>
            </a:p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pārdomāti pielietot finanšu instrumentus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7567372" y="4221915"/>
              <a:ext cx="2814288" cy="1944000"/>
            </a:xfrm>
            <a:custGeom>
              <a:avLst/>
              <a:gdLst>
                <a:gd name="connsiteX0" fmla="*/ 0 w 9514188"/>
                <a:gd name="connsiteY0" fmla="*/ 0 h 527051"/>
                <a:gd name="connsiteX1" fmla="*/ 9514188 w 9514188"/>
                <a:gd name="connsiteY1" fmla="*/ 0 h 527051"/>
                <a:gd name="connsiteX2" fmla="*/ 9514188 w 9514188"/>
                <a:gd name="connsiteY2" fmla="*/ 527051 h 527051"/>
                <a:gd name="connsiteX3" fmla="*/ 0 w 9514188"/>
                <a:gd name="connsiteY3" fmla="*/ 527051 h 527051"/>
                <a:gd name="connsiteX4" fmla="*/ 0 w 9514188"/>
                <a:gd name="connsiteY4" fmla="*/ 0 h 52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14188" h="527051">
                  <a:moveTo>
                    <a:pt x="0" y="0"/>
                  </a:moveTo>
                  <a:lnTo>
                    <a:pt x="9514188" y="0"/>
                  </a:lnTo>
                  <a:lnTo>
                    <a:pt x="9514188" y="527051"/>
                  </a:lnTo>
                  <a:lnTo>
                    <a:pt x="0" y="5270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5">
                <a:hueOff val="-506312"/>
                <a:satOff val="42648"/>
                <a:lumOff val="11372"/>
                <a:alphaOff val="0"/>
              </a:schemeClr>
            </a:fillRef>
            <a:effectRef idx="0">
              <a:schemeClr val="accent5">
                <a:hueOff val="-506312"/>
                <a:satOff val="42648"/>
                <a:lumOff val="1137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40640" rIns="40640" bIns="4064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Tuvāko gadu laikā nodrošināt Latvijai “well balanced country” statusu, ievērojot 60/40 proporcijas principu zinātnes - industrijas ieguvumā no dalības CERN </a:t>
              </a:r>
            </a:p>
          </p:txBody>
        </p:sp>
        <p:sp>
          <p:nvSpPr>
            <p:cNvPr id="2" name="Quad Arrow 1"/>
            <p:cNvSpPr/>
            <p:nvPr/>
          </p:nvSpPr>
          <p:spPr bwMode="auto">
            <a:xfrm>
              <a:off x="4157761" y="3759020"/>
              <a:ext cx="805070" cy="834887"/>
            </a:xfrm>
            <a:prstGeom prst="quadArrow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>
              <a:prstTxWarp prst="textArchDown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" name="Quad Arrow 11"/>
            <p:cNvSpPr/>
            <p:nvPr/>
          </p:nvSpPr>
          <p:spPr bwMode="auto">
            <a:xfrm>
              <a:off x="7078186" y="3714269"/>
              <a:ext cx="805070" cy="834887"/>
            </a:xfrm>
            <a:prstGeom prst="quadArrow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>
              <a:prstTxWarp prst="textArchDown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499436" y="6073199"/>
            <a:ext cx="435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9846809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 descr="A person in a helmet working in a factory&#10;&#10;Description automatically generated">
            <a:extLst>
              <a:ext uri="{FF2B5EF4-FFF2-40B4-BE49-F238E27FC236}">
                <a16:creationId xmlns:a16="http://schemas.microsoft.com/office/drawing/2014/main" id="{6EE9ECC5-9422-82CD-C5A5-79509B4AE8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39" r="8418" b="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7531610" y="365125"/>
            <a:ext cx="3822189" cy="18999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Kāpēc CERN?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7212458" y="1684962"/>
            <a:ext cx="4767209" cy="49829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Pasaules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vadošā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un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atpazīstamākā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zinātnes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laboratorija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Tehnoloģiju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iztrādes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un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testēšanas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centrs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Strādā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sadarbībā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uzņēmējiem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Iespēja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pacelt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zinātnisko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līmeni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Dalība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starptaustiskos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konsorcijos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un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kolaborācijās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Zinātniekam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/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inženierim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: 1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mēnesis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CERN = 5 gadi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Latvijā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–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pieredzes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un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kontaktu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veidošanas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ziņā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Zinātnieku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kalve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Novērš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smadzeņu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aizplūšanu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Motivē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mācīties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Latvijā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229025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F552765-1766-187F-7F8F-5E6437E03D06}"/>
              </a:ext>
            </a:extLst>
          </p:cNvPr>
          <p:cNvGrpSpPr/>
          <p:nvPr/>
        </p:nvGrpSpPr>
        <p:grpSpPr>
          <a:xfrm>
            <a:off x="5885895" y="1215719"/>
            <a:ext cx="6306105" cy="5524177"/>
            <a:chOff x="5885895" y="2265598"/>
            <a:chExt cx="6306105" cy="5524177"/>
          </a:xfrm>
        </p:grpSpPr>
        <p:pic>
          <p:nvPicPr>
            <p:cNvPr id="5" name="Picture 4" descr="A group of people posing for a photo&#10;&#10;Description automatically generated">
              <a:extLst>
                <a:ext uri="{FF2B5EF4-FFF2-40B4-BE49-F238E27FC236}">
                  <a16:creationId xmlns:a16="http://schemas.microsoft.com/office/drawing/2014/main" id="{FE4A1793-8BC8-AE0E-FB0A-1F47F275B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85895" y="2265598"/>
              <a:ext cx="6306105" cy="5524177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63764A6-1D2A-E6CF-9664-5A4B24FF5127}"/>
                </a:ext>
              </a:extLst>
            </p:cNvPr>
            <p:cNvSpPr/>
            <p:nvPr/>
          </p:nvSpPr>
          <p:spPr>
            <a:xfrm>
              <a:off x="5983433" y="2280365"/>
              <a:ext cx="6208567" cy="888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" name="Picture 1" descr="A group of people standing in front of a sign&#10;&#10;Description automatically generated with medium confidence">
            <a:extLst>
              <a:ext uri="{FF2B5EF4-FFF2-40B4-BE49-F238E27FC236}">
                <a16:creationId xmlns:a16="http://schemas.microsoft.com/office/drawing/2014/main" id="{F8378566-F60B-1344-423C-FE3599D1D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6080970" cy="4560728"/>
          </a:xfrm>
          <a:prstGeom prst="rect">
            <a:avLst/>
          </a:prstGeom>
        </p:spPr>
      </p:pic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B47980E3-4D88-2D24-B312-C80AEBE46C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964" b="14791"/>
          <a:stretch/>
        </p:blipFill>
        <p:spPr>
          <a:xfrm>
            <a:off x="-40678" y="3977807"/>
            <a:ext cx="6121648" cy="3179212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2F138E19-2F6A-981F-C7D9-FA7712C2225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83031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>
                <a:solidFill>
                  <a:schemeClr val="bg1"/>
                </a:solidFill>
                <a:latin typeface="Verdana"/>
                <a:ea typeface="Verdana"/>
              </a:rPr>
              <a:t>Outreach activities</a:t>
            </a:r>
            <a:endParaRPr lang="lv-LV" sz="3200" b="1">
              <a:solidFill>
                <a:schemeClr val="bg1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Job shadowing at CERN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Every year 4-5 school children </a:t>
            </a:r>
            <a:r>
              <a:rPr lang="lv-LV" sz="20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</a:t>
            </a:r>
            <a:r>
              <a:rPr lang="en-GB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to CERN to shadow Latvian scientists and engineers with preparatory and post-events in Latvia</a:t>
            </a:r>
          </a:p>
        </p:txBody>
      </p:sp>
    </p:spTree>
    <p:extLst>
      <p:ext uri="{BB962C8B-B14F-4D97-AF65-F5344CB8AC3E}">
        <p14:creationId xmlns:p14="http://schemas.microsoft.com/office/powerpoint/2010/main" val="1768279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ocument 11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E8905-8952-91D8-D8EE-BCABC19B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CERN patstāvīga ekspozīcija LNB </a:t>
            </a:r>
            <a:b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32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Content Placeholder 6" descr="Table&#10;&#10;Description automatically generated">
            <a:extLst>
              <a:ext uri="{FF2B5EF4-FFF2-40B4-BE49-F238E27FC236}">
                <a16:creationId xmlns:a16="http://schemas.microsoft.com/office/drawing/2014/main" id="{FE2AF724-27C3-81E8-1114-1E4EF06562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722" y="171162"/>
            <a:ext cx="6869152" cy="645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916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D2EE7D-A2FA-D0EA-99F7-F5EA3B3A35E2}"/>
              </a:ext>
            </a:extLst>
          </p:cNvPr>
          <p:cNvSpPr txBox="1">
            <a:spLocks/>
          </p:cNvSpPr>
          <p:nvPr/>
        </p:nvSpPr>
        <p:spPr>
          <a:xfrm>
            <a:off x="412376" y="310718"/>
            <a:ext cx="10810567" cy="159223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bg1"/>
                </a:solidFill>
                <a:latin typeface="Verdana"/>
                <a:ea typeface="Verdana"/>
              </a:rPr>
              <a:t>Outreach activities in Latvia</a:t>
            </a:r>
            <a:endParaRPr lang="lv-LV" sz="3000" b="1" dirty="0">
              <a:solidFill>
                <a:schemeClr val="bg1"/>
              </a:solidFill>
              <a:latin typeface="Verdana"/>
              <a:ea typeface="Verdana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b="1" dirty="0">
                <a:solidFill>
                  <a:schemeClr val="bg1"/>
                </a:solidFill>
                <a:latin typeface="Verdana"/>
                <a:ea typeface="Verdana"/>
              </a:rPr>
              <a:t>Latvian National Library </a:t>
            </a:r>
            <a:endParaRPr lang="en-GB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- permanent CERN exposition and classroom for children and </a:t>
            </a:r>
            <a:r>
              <a:rPr lang="lv-LV" sz="2000" dirty="0" err="1">
                <a:solidFill>
                  <a:schemeClr val="bg1"/>
                </a:solidFill>
                <a:latin typeface="Verdana"/>
                <a:ea typeface="Verdana"/>
              </a:rPr>
              <a:t>the</a:t>
            </a: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general public 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- CERN as a centre of excellence for technology and innovation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 descr="A group of people looking at a large screen&#10;&#10;Description automatically generated">
            <a:extLst>
              <a:ext uri="{FF2B5EF4-FFF2-40B4-BE49-F238E27FC236}">
                <a16:creationId xmlns:a16="http://schemas.microsoft.com/office/drawing/2014/main" id="{049F4365-C8CC-D43F-D1C3-7810F0EE4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2171780"/>
            <a:ext cx="6070600" cy="4571920"/>
          </a:xfrm>
          <a:prstGeom prst="rect">
            <a:avLst/>
          </a:prstGeom>
        </p:spPr>
      </p:pic>
      <p:pic>
        <p:nvPicPr>
          <p:cNvPr id="9" name="Picture 8" descr="A group of people standing in a line&#10;&#10;Description automatically generated">
            <a:extLst>
              <a:ext uri="{FF2B5EF4-FFF2-40B4-BE49-F238E27FC236}">
                <a16:creationId xmlns:a16="http://schemas.microsoft.com/office/drawing/2014/main" id="{0EA8B72B-445E-64F1-8CAC-20038D3EF8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14645"/>
          <a:stretch/>
        </p:blipFill>
        <p:spPr>
          <a:xfrm>
            <a:off x="7382512" y="2171780"/>
            <a:ext cx="4136387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345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ocument 11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E8905-8952-91D8-D8EE-BCABC19B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Skolēnu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vizītes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CERN – </a:t>
            </a:r>
            <a:r>
              <a:rPr lang="en-US" sz="32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Jauno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fiziķu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skola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3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Content Placeholder 5" descr="Table&#10;&#10;Description automatically generated with medium confidence">
            <a:extLst>
              <a:ext uri="{FF2B5EF4-FFF2-40B4-BE49-F238E27FC236}">
                <a16:creationId xmlns:a16="http://schemas.microsoft.com/office/drawing/2014/main" id="{B80D6525-EFF8-3236-2865-0EC6C1B107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623" y="846240"/>
            <a:ext cx="7250202" cy="5841654"/>
          </a:xfrm>
        </p:spPr>
      </p:pic>
    </p:spTree>
    <p:extLst>
      <p:ext uri="{BB962C8B-B14F-4D97-AF65-F5344CB8AC3E}">
        <p14:creationId xmlns:p14="http://schemas.microsoft.com/office/powerpoint/2010/main" val="30326256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6A366FD-2CEB-9E0E-D82D-3CA1D09217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682" y="616449"/>
            <a:ext cx="9067167" cy="604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214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ocument 11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E8905-8952-91D8-D8EE-BCABC19B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Riga </a:t>
            </a:r>
            <a:r>
              <a:rPr lang="en-US" sz="32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TechGirls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vizītes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CERN</a:t>
            </a:r>
            <a:b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3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Content Placeholder 8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71D93571-2AEE-A016-54E8-2076C9AA91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328" y="869120"/>
            <a:ext cx="7232497" cy="5119759"/>
          </a:xfrm>
        </p:spPr>
      </p:pic>
    </p:spTree>
    <p:extLst>
      <p:ext uri="{BB962C8B-B14F-4D97-AF65-F5344CB8AC3E}">
        <p14:creationId xmlns:p14="http://schemas.microsoft.com/office/powerpoint/2010/main" val="7894250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group of women standing in front of a wall&#10;&#10;Description automatically generated">
            <a:extLst>
              <a:ext uri="{FF2B5EF4-FFF2-40B4-BE49-F238E27FC236}">
                <a16:creationId xmlns:a16="http://schemas.microsoft.com/office/drawing/2014/main" id="{139992CF-577F-E370-DD62-87E26C33D0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063" y="-9833"/>
            <a:ext cx="5160617" cy="6882167"/>
          </a:xfrm>
        </p:spPr>
      </p:pic>
      <p:sp>
        <p:nvSpPr>
          <p:cNvPr id="5" name="Title 3">
            <a:extLst>
              <a:ext uri="{FF2B5EF4-FFF2-40B4-BE49-F238E27FC236}">
                <a16:creationId xmlns:a16="http://schemas.microsoft.com/office/drawing/2014/main" id="{400BCD69-46B1-BFEC-95D8-C996272A5CEB}"/>
              </a:ext>
            </a:extLst>
          </p:cNvPr>
          <p:cNvSpPr txBox="1">
            <a:spLocks/>
          </p:cNvSpPr>
          <p:nvPr/>
        </p:nvSpPr>
        <p:spPr>
          <a:xfrm>
            <a:off x="0" y="62144"/>
            <a:ext cx="12192000" cy="183031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>
                <a:solidFill>
                  <a:schemeClr val="bg1"/>
                </a:solidFill>
                <a:latin typeface="Verdana"/>
                <a:ea typeface="Verdana"/>
              </a:rPr>
              <a:t>Outreach activities </a:t>
            </a:r>
            <a:endParaRPr lang="lv-LV" sz="3200" b="1">
              <a:solidFill>
                <a:schemeClr val="bg1"/>
              </a:solidFill>
              <a:latin typeface="Verdana"/>
              <a:ea typeface="Verdana"/>
            </a:endParaRPr>
          </a:p>
          <a:p>
            <a:r>
              <a:rPr lang="en-GB" sz="2000" b="1">
                <a:solidFill>
                  <a:schemeClr val="bg1"/>
                </a:solidFill>
                <a:latin typeface="Verdana"/>
                <a:ea typeface="Verdana"/>
              </a:rPr>
              <a:t>Riga </a:t>
            </a:r>
            <a:r>
              <a:rPr lang="en-GB" sz="2000" b="1" err="1">
                <a:solidFill>
                  <a:schemeClr val="bg1"/>
                </a:solidFill>
                <a:latin typeface="Verdana"/>
                <a:ea typeface="Verdana"/>
              </a:rPr>
              <a:t>TechGirls</a:t>
            </a:r>
            <a:r>
              <a:rPr lang="en-GB" sz="2000" b="1">
                <a:solidFill>
                  <a:schemeClr val="bg1"/>
                </a:solidFill>
                <a:latin typeface="Verdana"/>
                <a:ea typeface="Verdana"/>
              </a:rPr>
              <a:t> at CERN</a:t>
            </a:r>
            <a:endParaRPr lang="lv-LV" sz="3200" b="1">
              <a:solidFill>
                <a:schemeClr val="bg1"/>
              </a:solidFill>
              <a:latin typeface="Verdana"/>
              <a:ea typeface="Verdana"/>
            </a:endParaRP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lv-LV" sz="2000">
                <a:solidFill>
                  <a:schemeClr val="bg1"/>
                </a:solidFill>
                <a:latin typeface="Verdana"/>
                <a:ea typeface="Verdana"/>
              </a:rPr>
              <a:t>v</a:t>
            </a:r>
            <a:r>
              <a:rPr lang="en-GB" sz="2000" err="1">
                <a:solidFill>
                  <a:schemeClr val="bg1"/>
                </a:solidFill>
                <a:latin typeface="Verdana"/>
                <a:ea typeface="Verdana"/>
              </a:rPr>
              <a:t>isits</a:t>
            </a:r>
            <a:r>
              <a:rPr lang="en-GB" sz="2000">
                <a:solidFill>
                  <a:schemeClr val="bg1"/>
                </a:solidFill>
                <a:latin typeface="Verdana"/>
                <a:ea typeface="Verdana"/>
              </a:rPr>
              <a:t> by Riga </a:t>
            </a:r>
            <a:r>
              <a:rPr lang="en-GB" sz="2000" err="1">
                <a:solidFill>
                  <a:schemeClr val="bg1"/>
                </a:solidFill>
                <a:latin typeface="Verdana"/>
                <a:ea typeface="Verdana"/>
              </a:rPr>
              <a:t>TechGirls</a:t>
            </a:r>
            <a:r>
              <a:rPr lang="en-GB" sz="2000">
                <a:solidFill>
                  <a:schemeClr val="bg1"/>
                </a:solidFill>
                <a:latin typeface="Verdana"/>
                <a:ea typeface="Verdana"/>
              </a:rPr>
              <a:t> to CERN </a:t>
            </a:r>
            <a:r>
              <a:rPr lang="lv-LV" sz="2000">
                <a:solidFill>
                  <a:schemeClr val="bg1"/>
                </a:solidFill>
                <a:latin typeface="Verdana"/>
                <a:ea typeface="Verdana"/>
              </a:rPr>
              <a:t>to </a:t>
            </a:r>
            <a:r>
              <a:rPr lang="en-GB" sz="2000">
                <a:solidFill>
                  <a:schemeClr val="bg1"/>
                </a:solidFill>
                <a:latin typeface="Verdana"/>
                <a:ea typeface="Verdana"/>
              </a:rPr>
              <a:t>raise </a:t>
            </a:r>
            <a:r>
              <a:rPr lang="lv-LV" sz="2000" err="1">
                <a:solidFill>
                  <a:schemeClr val="bg1"/>
                </a:solidFill>
                <a:latin typeface="Verdana"/>
                <a:ea typeface="Verdana"/>
              </a:rPr>
              <a:t>young</a:t>
            </a:r>
            <a:r>
              <a:rPr lang="lv-LV" sz="2000">
                <a:solidFill>
                  <a:schemeClr val="bg1"/>
                </a:solidFill>
                <a:latin typeface="Verdana"/>
                <a:ea typeface="Verdana"/>
              </a:rPr>
              <a:t> </a:t>
            </a:r>
            <a:r>
              <a:rPr lang="en-GB" sz="2000">
                <a:solidFill>
                  <a:schemeClr val="bg1"/>
                </a:solidFill>
                <a:latin typeface="Verdana"/>
                <a:ea typeface="Verdana"/>
              </a:rPr>
              <a:t>women’s interest and involvement in</a:t>
            </a:r>
            <a:r>
              <a:rPr lang="lv-LV" sz="2000">
                <a:solidFill>
                  <a:schemeClr val="bg1"/>
                </a:solidFill>
                <a:latin typeface="Verdana"/>
                <a:ea typeface="Verdana"/>
              </a:rPr>
              <a:t> STEM </a:t>
            </a:r>
            <a:r>
              <a:rPr lang="lv-LV" sz="2000" err="1">
                <a:solidFill>
                  <a:schemeClr val="bg1"/>
                </a:solidFill>
                <a:latin typeface="Verdana"/>
                <a:ea typeface="Verdana"/>
              </a:rPr>
              <a:t>and</a:t>
            </a:r>
            <a:r>
              <a:rPr lang="en-GB" sz="2000">
                <a:solidFill>
                  <a:schemeClr val="bg1"/>
                </a:solidFill>
                <a:latin typeface="Verdana"/>
                <a:ea typeface="Verdana"/>
              </a:rPr>
              <a:t> CERN related scientific areas</a:t>
            </a:r>
            <a:endParaRPr lang="lv-LV" sz="2000">
              <a:solidFill>
                <a:schemeClr val="bg1"/>
              </a:solidFill>
              <a:latin typeface="Verdana"/>
              <a:ea typeface="Verdana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2990C4-5B18-CD1F-BB8C-BA161B36D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37</a:t>
            </a:fld>
            <a:endParaRPr lang="en-GB"/>
          </a:p>
        </p:txBody>
      </p:sp>
      <p:pic>
        <p:nvPicPr>
          <p:cNvPr id="7" name="Content Placeholder 6" descr="A group of women wearing hard hats&#10;&#10;Description automatically generated">
            <a:extLst>
              <a:ext uri="{FF2B5EF4-FFF2-40B4-BE49-F238E27FC236}">
                <a16:creationId xmlns:a16="http://schemas.microsoft.com/office/drawing/2014/main" id="{C9AC6AC0-71BD-B982-BCE7-3105CB5EAC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939" y="2413844"/>
            <a:ext cx="4739125" cy="3551886"/>
          </a:xfr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BE0C4C2C-09D4-5D46-C8CA-CEB1BCB859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2" t="41564" r="30988" b="7382"/>
          <a:stretch/>
        </p:blipFill>
        <p:spPr>
          <a:xfrm>
            <a:off x="-1551" y="1890952"/>
            <a:ext cx="3563518" cy="489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287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ERN">
            <a:extLst>
              <a:ext uri="{FF2B5EF4-FFF2-40B4-BE49-F238E27FC236}">
                <a16:creationId xmlns:a16="http://schemas.microsoft.com/office/drawing/2014/main" id="{9279A8CA-96D8-49DD-BB34-6529E5597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293" y="-23228"/>
            <a:ext cx="5775141" cy="384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ttēls 9" descr="Attēls, kurā ir teksts, persona, griesti, grupa&#10;&#10;Apraksts ģenerēts automātiski">
            <a:extLst>
              <a:ext uri="{FF2B5EF4-FFF2-40B4-BE49-F238E27FC236}">
                <a16:creationId xmlns:a16="http://schemas.microsoft.com/office/drawing/2014/main" id="{A8774876-B33C-49DA-83B4-AC279CF27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000" y="3013174"/>
            <a:ext cx="7349000" cy="3883743"/>
          </a:xfrm>
          <a:prstGeom prst="rect">
            <a:avLst/>
          </a:prstGeom>
        </p:spPr>
      </p:pic>
      <p:pic>
        <p:nvPicPr>
          <p:cNvPr id="6" name="Attēls 5" descr="Attēls, kurā ir iekštelpu, griesti&#10;&#10;Apraksts ģenerēts automātiski">
            <a:extLst>
              <a:ext uri="{FF2B5EF4-FFF2-40B4-BE49-F238E27FC236}">
                <a16:creationId xmlns:a16="http://schemas.microsoft.com/office/drawing/2014/main" id="{2FA5EF84-5E22-4270-BF77-14EF4BE547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8"/>
          <a:stretch/>
        </p:blipFill>
        <p:spPr>
          <a:xfrm>
            <a:off x="5097568" y="-23228"/>
            <a:ext cx="7197950" cy="3799626"/>
          </a:xfrm>
          <a:prstGeom prst="rect">
            <a:avLst/>
          </a:prstGeom>
        </p:spPr>
      </p:pic>
      <p:pic>
        <p:nvPicPr>
          <p:cNvPr id="8" name="Attēls 7" descr="Attēls, kurā ir pūlis&#10;&#10;Apraksts ģenerēts automātiski">
            <a:extLst>
              <a:ext uri="{FF2B5EF4-FFF2-40B4-BE49-F238E27FC236}">
                <a16:creationId xmlns:a16="http://schemas.microsoft.com/office/drawing/2014/main" id="{0386AC09-C189-4D62-B837-5362CA68B0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08"/>
          <a:stretch/>
        </p:blipFill>
        <p:spPr>
          <a:xfrm>
            <a:off x="0" y="3817827"/>
            <a:ext cx="5143501" cy="3058374"/>
          </a:xfrm>
          <a:prstGeom prst="rect">
            <a:avLst/>
          </a:prstGeom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DDF28C54-CE3C-A0ED-3038-853DC2A8E71C}"/>
              </a:ext>
            </a:extLst>
          </p:cNvPr>
          <p:cNvSpPr txBox="1">
            <a:spLocks/>
          </p:cNvSpPr>
          <p:nvPr/>
        </p:nvSpPr>
        <p:spPr>
          <a:xfrm>
            <a:off x="-63910" y="1221070"/>
            <a:ext cx="6375510" cy="2594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>
                <a:solidFill>
                  <a:schemeClr val="bg1"/>
                </a:solidFill>
                <a:latin typeface="Verdana"/>
                <a:ea typeface="Verdana"/>
              </a:rPr>
              <a:t>Outreach activities</a:t>
            </a:r>
            <a:endParaRPr lang="lv-LV" sz="3000" b="1">
              <a:solidFill>
                <a:schemeClr val="bg1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000" b="1">
                <a:solidFill>
                  <a:schemeClr val="bg1"/>
                </a:solidFill>
                <a:latin typeface="Verdana"/>
                <a:ea typeface="Verdana"/>
              </a:rPr>
              <a:t>Latvian Physics Teachers Association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lv-LV" sz="2000">
                <a:solidFill>
                  <a:schemeClr val="bg1"/>
                </a:solidFill>
                <a:latin typeface="Verdana"/>
                <a:ea typeface="Verdana"/>
              </a:rPr>
              <a:t> </a:t>
            </a:r>
            <a:r>
              <a:rPr lang="en-GB" sz="2000">
                <a:solidFill>
                  <a:schemeClr val="bg1"/>
                </a:solidFill>
                <a:latin typeface="Verdana"/>
                <a:ea typeface="Verdana"/>
              </a:rPr>
              <a:t>Participation in events, lectures of Latvian scientists @CERN and CERN</a:t>
            </a:r>
            <a:r>
              <a:rPr lang="lv-LV" sz="2000">
                <a:solidFill>
                  <a:schemeClr val="bg1"/>
                </a:solidFill>
                <a:latin typeface="Verdana"/>
                <a:ea typeface="Verdana"/>
              </a:rPr>
              <a:t> </a:t>
            </a:r>
            <a:r>
              <a:rPr lang="lv-LV" sz="2000" err="1">
                <a:solidFill>
                  <a:schemeClr val="bg1"/>
                </a:solidFill>
                <a:latin typeface="Verdana"/>
                <a:ea typeface="Verdana"/>
              </a:rPr>
              <a:t>staff</a:t>
            </a:r>
            <a:r>
              <a:rPr lang="lv-LV" sz="2000">
                <a:solidFill>
                  <a:schemeClr val="bg1"/>
                </a:solidFill>
                <a:latin typeface="Verdana"/>
                <a:ea typeface="Verdana"/>
              </a:rPr>
              <a:t>/</a:t>
            </a:r>
            <a:r>
              <a:rPr lang="lv-LV" sz="2000" err="1">
                <a:solidFill>
                  <a:schemeClr val="bg1"/>
                </a:solidFill>
                <a:latin typeface="Verdana"/>
                <a:ea typeface="Verdana"/>
              </a:rPr>
              <a:t>selection</a:t>
            </a:r>
            <a:r>
              <a:rPr lang="en-GB" sz="2000">
                <a:solidFill>
                  <a:schemeClr val="bg1"/>
                </a:solidFill>
                <a:latin typeface="Verdana"/>
                <a:ea typeface="Verdana"/>
              </a:rPr>
              <a:t> of teachers for the CERN visits</a:t>
            </a:r>
          </a:p>
        </p:txBody>
      </p:sp>
    </p:spTree>
    <p:extLst>
      <p:ext uri="{BB962C8B-B14F-4D97-AF65-F5344CB8AC3E}">
        <p14:creationId xmlns:p14="http://schemas.microsoft.com/office/powerpoint/2010/main" val="23075082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7784449-AD07-C567-9533-C3EEE762BCEA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HITRIplus projekta sanāksme RTU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22" name="Picture 21" descr="A group of people standing in front of a sign&#10;&#10;Description automatically generated">
            <a:extLst>
              <a:ext uri="{FF2B5EF4-FFF2-40B4-BE49-F238E27FC236}">
                <a16:creationId xmlns:a16="http://schemas.microsoft.com/office/drawing/2014/main" id="{D58E1A5C-EB0D-4C94-E741-D7DA89D1C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276" y="1325366"/>
            <a:ext cx="6975511" cy="523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37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9F5BDAA-05F1-D615-BFCB-FC2D57F4DE64}"/>
              </a:ext>
            </a:extLst>
          </p:cNvPr>
          <p:cNvSpPr txBox="1">
            <a:spLocks/>
          </p:cNvSpPr>
          <p:nvPr/>
        </p:nvSpPr>
        <p:spPr>
          <a:xfrm>
            <a:off x="431074" y="418011"/>
            <a:ext cx="11338560" cy="30109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CERN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=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571500" marR="0" lvl="0" indent="-5715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lang="en-GB" b="1" dirty="0">
                <a:solidFill>
                  <a:srgbClr val="0000B3"/>
                </a:solidFill>
                <a:latin typeface="Verdana"/>
              </a:rPr>
              <a:t>t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alantu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</a:t>
            </a:r>
            <a:r>
              <a:rPr kumimoji="0" lang="en-GB" sz="4400" b="1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magnēts</a:t>
            </a:r>
            <a:endParaRPr lang="en-GB" b="1" i="0" dirty="0">
              <a:solidFill>
                <a:srgbClr val="0000B3"/>
              </a:solidFill>
              <a:latin typeface="Verdana"/>
            </a:endParaRPr>
          </a:p>
          <a:p>
            <a:pPr marL="571500" marR="0" lvl="0" indent="-5715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lang="en-GB" b="1" dirty="0">
                <a:solidFill>
                  <a:srgbClr val="0000B3"/>
                </a:solidFill>
                <a:latin typeface="Verdana"/>
              </a:rPr>
              <a:t>i</a:t>
            </a:r>
            <a:r>
              <a:rPr kumimoji="0" lang="en-GB" sz="4400" b="1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espēju</a:t>
            </a:r>
            <a:r>
              <a:rPr kumimoji="0" lang="en-GB" sz="4400" b="1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</a:t>
            </a:r>
            <a:r>
              <a:rPr kumimoji="0" lang="en-GB" sz="4400" b="1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sniedzējs</a:t>
            </a:r>
            <a:r>
              <a:rPr kumimoji="0" lang="en-GB" sz="4400" b="1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</a:t>
            </a:r>
          </a:p>
          <a:p>
            <a:pPr marL="571500" marR="0" lvl="0" indent="-5715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ystem Font Regular"/>
              <a:buChar char="-"/>
              <a:tabLst/>
              <a:defRPr/>
            </a:pPr>
            <a:r>
              <a:rPr lang="en-GB" b="1" dirty="0" err="1">
                <a:solidFill>
                  <a:srgbClr val="0000B3"/>
                </a:solidFill>
                <a:latin typeface="Verdana"/>
              </a:rPr>
              <a:t>spēcīga</a:t>
            </a:r>
            <a:r>
              <a:rPr lang="en-GB" b="1" dirty="0">
                <a:solidFill>
                  <a:srgbClr val="0000B3"/>
                </a:solidFill>
                <a:latin typeface="Verdana"/>
              </a:rPr>
              <a:t> </a:t>
            </a:r>
            <a:r>
              <a:rPr lang="en-GB" b="1" dirty="0" err="1">
                <a:solidFill>
                  <a:srgbClr val="0000B3"/>
                </a:solidFill>
                <a:latin typeface="Verdana"/>
              </a:rPr>
              <a:t>m</a:t>
            </a:r>
            <a:r>
              <a:rPr lang="en-GB" b="1" i="0" dirty="0" err="1">
                <a:solidFill>
                  <a:srgbClr val="0000B3"/>
                </a:solidFill>
                <a:latin typeface="Verdana"/>
              </a:rPr>
              <a:t>otivācija</a:t>
            </a:r>
            <a:r>
              <a:rPr lang="en-GB" b="1" i="0" dirty="0">
                <a:solidFill>
                  <a:srgbClr val="0000B3"/>
                </a:solidFill>
                <a:latin typeface="Verdana"/>
              </a:rPr>
              <a:t> </a:t>
            </a:r>
            <a:r>
              <a:rPr lang="en-GB" b="1" i="0" dirty="0" err="1">
                <a:solidFill>
                  <a:srgbClr val="0000B3"/>
                </a:solidFill>
                <a:latin typeface="Verdana"/>
              </a:rPr>
              <a:t>studēt</a:t>
            </a:r>
            <a:r>
              <a:rPr lang="en-GB" b="1" i="0" dirty="0">
                <a:solidFill>
                  <a:srgbClr val="0000B3"/>
                </a:solidFill>
                <a:latin typeface="Verdana"/>
              </a:rPr>
              <a:t> un </a:t>
            </a:r>
            <a:r>
              <a:rPr lang="en-GB" b="1" i="0" dirty="0" err="1">
                <a:solidFill>
                  <a:srgbClr val="0000B3"/>
                </a:solidFill>
                <a:latin typeface="Verdana"/>
              </a:rPr>
              <a:t>strādāt</a:t>
            </a:r>
            <a:r>
              <a:rPr lang="en-GB" b="1" dirty="0">
                <a:solidFill>
                  <a:srgbClr val="0000B3"/>
                </a:solidFill>
                <a:latin typeface="Verdana"/>
              </a:rPr>
              <a:t> </a:t>
            </a:r>
            <a:r>
              <a:rPr lang="en-GB" b="1" i="0" dirty="0" err="1">
                <a:solidFill>
                  <a:srgbClr val="0000B3"/>
                </a:solidFill>
                <a:latin typeface="Verdana"/>
              </a:rPr>
              <a:t>Latvijā</a:t>
            </a:r>
            <a:b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endParaRPr kumimoji="0" lang="lv-LV" sz="11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534554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7784449-AD07-C567-9533-C3EEE762BCEA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RTU Rektora vizīte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14" name="Picture 13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A1F21903-1FB8-3C33-ACFB-5F6C2D44C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77568"/>
            <a:ext cx="6215106" cy="3366516"/>
          </a:xfrm>
          <a:prstGeom prst="rect">
            <a:avLst/>
          </a:prstGeom>
        </p:spPr>
      </p:pic>
      <p:pic>
        <p:nvPicPr>
          <p:cNvPr id="16" name="Picture 15" descr="A group of men in white coats in a factory&#10;&#10;Description automatically generated">
            <a:extLst>
              <a:ext uri="{FF2B5EF4-FFF2-40B4-BE49-F238E27FC236}">
                <a16:creationId xmlns:a16="http://schemas.microsoft.com/office/drawing/2014/main" id="{0C9AA851-9554-FAF6-732B-21CF6985D8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216" y="1536192"/>
            <a:ext cx="5401056" cy="405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1291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7784449-AD07-C567-9533-C3EEE762BCEA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RTU maģistratūras studentu vizīte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6" name="Picture 5" descr="A person standing in front of a machine&#10;&#10;Description automatically generated">
            <a:extLst>
              <a:ext uri="{FF2B5EF4-FFF2-40B4-BE49-F238E27FC236}">
                <a16:creationId xmlns:a16="http://schemas.microsoft.com/office/drawing/2014/main" id="{F5D4829B-A9BC-1A1F-7E95-2A952AFABF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81" y="1816608"/>
            <a:ext cx="3530138" cy="3566160"/>
          </a:xfrm>
          <a:prstGeom prst="rect">
            <a:avLst/>
          </a:prstGeom>
        </p:spPr>
      </p:pic>
      <p:pic>
        <p:nvPicPr>
          <p:cNvPr id="8" name="Picture 7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id="{F5432AC2-B9A8-F47C-0F92-A9B7B864BF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913" y="2901696"/>
            <a:ext cx="2815590" cy="3754120"/>
          </a:xfrm>
          <a:prstGeom prst="rect">
            <a:avLst/>
          </a:prstGeom>
        </p:spPr>
      </p:pic>
      <p:pic>
        <p:nvPicPr>
          <p:cNvPr id="10" name="Picture 9" descr="A group of people standing in a room with pipes and machinery&#10;&#10;Description automatically generated">
            <a:extLst>
              <a:ext uri="{FF2B5EF4-FFF2-40B4-BE49-F238E27FC236}">
                <a16:creationId xmlns:a16="http://schemas.microsoft.com/office/drawing/2014/main" id="{7B3A31BD-608E-2156-D862-634F4B340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233" y="1831848"/>
            <a:ext cx="4856479" cy="364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984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person, preparing, cooking&#10;&#10;Description automatically generated">
            <a:extLst>
              <a:ext uri="{FF2B5EF4-FFF2-40B4-BE49-F238E27FC236}">
                <a16:creationId xmlns:a16="http://schemas.microsoft.com/office/drawing/2014/main" id="{E3B9399A-B7F7-9E72-A0D2-9D2D45E20B4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6173" t="107" r="18832" b="3927"/>
          <a:stretch/>
        </p:blipFill>
        <p:spPr>
          <a:xfrm>
            <a:off x="682338" y="1014413"/>
            <a:ext cx="4992688" cy="4791075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0DE083-74F1-9D19-6D1C-3865850B50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927863" y="420688"/>
            <a:ext cx="5886450" cy="1900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z="4000" b="1" dirty="0">
                <a:solidFill>
                  <a:schemeClr val="accent1"/>
                </a:solidFill>
                <a:latin typeface="+mn-lt"/>
              </a:rPr>
              <a:t>Virkne Latvijas uzņēmumu jau ir ieguvuši CERN pasūtījumus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29433" y="1454668"/>
            <a:ext cx="4974402" cy="9290606"/>
            <a:chOff x="8177153" y="2407268"/>
            <a:chExt cx="2043230" cy="4194526"/>
          </a:xfrm>
        </p:grpSpPr>
        <p:sp>
          <p:nvSpPr>
            <p:cNvPr id="8" name="Freeform 7"/>
            <p:cNvSpPr/>
            <p:nvPr/>
          </p:nvSpPr>
          <p:spPr>
            <a:xfrm>
              <a:off x="8553449" y="3242506"/>
              <a:ext cx="493780" cy="567564"/>
            </a:xfrm>
            <a:custGeom>
              <a:avLst/>
              <a:gdLst>
                <a:gd name="connsiteX0" fmla="*/ 0 w 567564"/>
                <a:gd name="connsiteY0" fmla="*/ 246890 h 493780"/>
                <a:gd name="connsiteX1" fmla="*/ 123445 w 567564"/>
                <a:gd name="connsiteY1" fmla="*/ 0 h 493780"/>
                <a:gd name="connsiteX2" fmla="*/ 444119 w 567564"/>
                <a:gd name="connsiteY2" fmla="*/ 0 h 493780"/>
                <a:gd name="connsiteX3" fmla="*/ 567564 w 567564"/>
                <a:gd name="connsiteY3" fmla="*/ 246890 h 493780"/>
                <a:gd name="connsiteX4" fmla="*/ 444119 w 567564"/>
                <a:gd name="connsiteY4" fmla="*/ 493780 h 493780"/>
                <a:gd name="connsiteX5" fmla="*/ 123445 w 567564"/>
                <a:gd name="connsiteY5" fmla="*/ 493780 h 493780"/>
                <a:gd name="connsiteX6" fmla="*/ 0 w 567564"/>
                <a:gd name="connsiteY6" fmla="*/ 246890 h 4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564" h="493780">
                  <a:moveTo>
                    <a:pt x="283782" y="0"/>
                  </a:moveTo>
                  <a:lnTo>
                    <a:pt x="567564" y="107397"/>
                  </a:lnTo>
                  <a:lnTo>
                    <a:pt x="567564" y="386383"/>
                  </a:lnTo>
                  <a:lnTo>
                    <a:pt x="283782" y="493780"/>
                  </a:lnTo>
                  <a:lnTo>
                    <a:pt x="0" y="386383"/>
                  </a:lnTo>
                  <a:lnTo>
                    <a:pt x="0" y="107397"/>
                  </a:lnTo>
                  <a:lnTo>
                    <a:pt x="283782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997" tIns="107495" rIns="95997" bIns="107495" numCol="1" spcCol="1270" anchor="ctr" anchorCtr="0">
              <a:noAutofit/>
            </a:bodyPr>
            <a:lstStyle/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SAF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Tehnika</a:t>
              </a:r>
              <a:endPara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586982" y="2407268"/>
              <a:ext cx="633401" cy="3405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8810555" y="2775503"/>
              <a:ext cx="493780" cy="567564"/>
            </a:xfrm>
            <a:custGeom>
              <a:avLst/>
              <a:gdLst>
                <a:gd name="connsiteX0" fmla="*/ 0 w 567564"/>
                <a:gd name="connsiteY0" fmla="*/ 246890 h 493780"/>
                <a:gd name="connsiteX1" fmla="*/ 123445 w 567564"/>
                <a:gd name="connsiteY1" fmla="*/ 0 h 493780"/>
                <a:gd name="connsiteX2" fmla="*/ 444119 w 567564"/>
                <a:gd name="connsiteY2" fmla="*/ 0 h 493780"/>
                <a:gd name="connsiteX3" fmla="*/ 567564 w 567564"/>
                <a:gd name="connsiteY3" fmla="*/ 246890 h 493780"/>
                <a:gd name="connsiteX4" fmla="*/ 444119 w 567564"/>
                <a:gd name="connsiteY4" fmla="*/ 493780 h 493780"/>
                <a:gd name="connsiteX5" fmla="*/ 123445 w 567564"/>
                <a:gd name="connsiteY5" fmla="*/ 493780 h 493780"/>
                <a:gd name="connsiteX6" fmla="*/ 0 w 567564"/>
                <a:gd name="connsiteY6" fmla="*/ 246890 h 4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564" h="493780">
                  <a:moveTo>
                    <a:pt x="283782" y="0"/>
                  </a:moveTo>
                  <a:lnTo>
                    <a:pt x="567564" y="107397"/>
                  </a:lnTo>
                  <a:lnTo>
                    <a:pt x="567564" y="386383"/>
                  </a:lnTo>
                  <a:lnTo>
                    <a:pt x="283782" y="493780"/>
                  </a:lnTo>
                  <a:lnTo>
                    <a:pt x="0" y="386383"/>
                  </a:lnTo>
                  <a:lnTo>
                    <a:pt x="0" y="107397"/>
                  </a:lnTo>
                  <a:lnTo>
                    <a:pt x="283782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997" tIns="107495" rIns="95997" bIns="107495" numCol="1" spcCol="1270" anchor="ctr" anchorCtr="0">
              <a:noAutofit/>
            </a:bodyPr>
            <a:lstStyle/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SIA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Allatherm</a:t>
              </a:r>
              <a:endPara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77153" y="2889016"/>
              <a:ext cx="612969" cy="3405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9078218" y="3247313"/>
              <a:ext cx="493780" cy="567564"/>
            </a:xfrm>
            <a:custGeom>
              <a:avLst/>
              <a:gdLst>
                <a:gd name="connsiteX0" fmla="*/ 0 w 567564"/>
                <a:gd name="connsiteY0" fmla="*/ 246890 h 493780"/>
                <a:gd name="connsiteX1" fmla="*/ 123445 w 567564"/>
                <a:gd name="connsiteY1" fmla="*/ 0 h 493780"/>
                <a:gd name="connsiteX2" fmla="*/ 444119 w 567564"/>
                <a:gd name="connsiteY2" fmla="*/ 0 h 493780"/>
                <a:gd name="connsiteX3" fmla="*/ 567564 w 567564"/>
                <a:gd name="connsiteY3" fmla="*/ 246890 h 493780"/>
                <a:gd name="connsiteX4" fmla="*/ 444119 w 567564"/>
                <a:gd name="connsiteY4" fmla="*/ 493780 h 493780"/>
                <a:gd name="connsiteX5" fmla="*/ 123445 w 567564"/>
                <a:gd name="connsiteY5" fmla="*/ 493780 h 493780"/>
                <a:gd name="connsiteX6" fmla="*/ 0 w 567564"/>
                <a:gd name="connsiteY6" fmla="*/ 246890 h 4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564" h="493780">
                  <a:moveTo>
                    <a:pt x="283782" y="0"/>
                  </a:moveTo>
                  <a:lnTo>
                    <a:pt x="567564" y="107397"/>
                  </a:lnTo>
                  <a:lnTo>
                    <a:pt x="567564" y="386383"/>
                  </a:lnTo>
                  <a:lnTo>
                    <a:pt x="283782" y="493780"/>
                  </a:lnTo>
                  <a:lnTo>
                    <a:pt x="0" y="386383"/>
                  </a:lnTo>
                  <a:lnTo>
                    <a:pt x="0" y="107397"/>
                  </a:lnTo>
                  <a:lnTo>
                    <a:pt x="283782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997" tIns="107495" rIns="95997" bIns="107495" numCol="1" spcCol="1270" anchor="ctr" anchorCtr="0">
              <a:noAutofit/>
            </a:bodyPr>
            <a:lstStyle/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Radošā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apvienība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"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Colortime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"</a:t>
              </a:r>
              <a:endPara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586982" y="3370765"/>
              <a:ext cx="633401" cy="3405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8810555" y="3715973"/>
              <a:ext cx="493780" cy="567564"/>
            </a:xfrm>
            <a:custGeom>
              <a:avLst/>
              <a:gdLst>
                <a:gd name="connsiteX0" fmla="*/ 0 w 567564"/>
                <a:gd name="connsiteY0" fmla="*/ 246890 h 493780"/>
                <a:gd name="connsiteX1" fmla="*/ 123445 w 567564"/>
                <a:gd name="connsiteY1" fmla="*/ 0 h 493780"/>
                <a:gd name="connsiteX2" fmla="*/ 444119 w 567564"/>
                <a:gd name="connsiteY2" fmla="*/ 0 h 493780"/>
                <a:gd name="connsiteX3" fmla="*/ 567564 w 567564"/>
                <a:gd name="connsiteY3" fmla="*/ 246890 h 493780"/>
                <a:gd name="connsiteX4" fmla="*/ 444119 w 567564"/>
                <a:gd name="connsiteY4" fmla="*/ 493780 h 493780"/>
                <a:gd name="connsiteX5" fmla="*/ 123445 w 567564"/>
                <a:gd name="connsiteY5" fmla="*/ 493780 h 493780"/>
                <a:gd name="connsiteX6" fmla="*/ 0 w 567564"/>
                <a:gd name="connsiteY6" fmla="*/ 246890 h 4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564" h="493780">
                  <a:moveTo>
                    <a:pt x="283782" y="0"/>
                  </a:moveTo>
                  <a:lnTo>
                    <a:pt x="567564" y="107397"/>
                  </a:lnTo>
                  <a:lnTo>
                    <a:pt x="567564" y="386383"/>
                  </a:lnTo>
                  <a:lnTo>
                    <a:pt x="283782" y="493780"/>
                  </a:lnTo>
                  <a:lnTo>
                    <a:pt x="0" y="386383"/>
                  </a:lnTo>
                  <a:lnTo>
                    <a:pt x="0" y="107397"/>
                  </a:lnTo>
                  <a:lnTo>
                    <a:pt x="28378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997" tIns="107495" rIns="95997" bIns="107495" numCol="1" spcCol="1270" anchor="ctr" anchorCtr="0">
              <a:noAutofit/>
            </a:bodyPr>
            <a:lstStyle/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CNC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endPara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SAAN</a:t>
              </a:r>
              <a:endPara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177153" y="3852513"/>
              <a:ext cx="612969" cy="3405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9345881" y="3715973"/>
              <a:ext cx="493780" cy="567564"/>
            </a:xfrm>
            <a:custGeom>
              <a:avLst/>
              <a:gdLst>
                <a:gd name="connsiteX0" fmla="*/ 0 w 567564"/>
                <a:gd name="connsiteY0" fmla="*/ 246890 h 493780"/>
                <a:gd name="connsiteX1" fmla="*/ 123445 w 567564"/>
                <a:gd name="connsiteY1" fmla="*/ 0 h 493780"/>
                <a:gd name="connsiteX2" fmla="*/ 444119 w 567564"/>
                <a:gd name="connsiteY2" fmla="*/ 0 h 493780"/>
                <a:gd name="connsiteX3" fmla="*/ 567564 w 567564"/>
                <a:gd name="connsiteY3" fmla="*/ 246890 h 493780"/>
                <a:gd name="connsiteX4" fmla="*/ 444119 w 567564"/>
                <a:gd name="connsiteY4" fmla="*/ 493780 h 493780"/>
                <a:gd name="connsiteX5" fmla="*/ 123445 w 567564"/>
                <a:gd name="connsiteY5" fmla="*/ 493780 h 493780"/>
                <a:gd name="connsiteX6" fmla="*/ 0 w 567564"/>
                <a:gd name="connsiteY6" fmla="*/ 246890 h 4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564" h="493780">
                  <a:moveTo>
                    <a:pt x="283782" y="0"/>
                  </a:moveTo>
                  <a:lnTo>
                    <a:pt x="567564" y="107397"/>
                  </a:lnTo>
                  <a:lnTo>
                    <a:pt x="567564" y="386383"/>
                  </a:lnTo>
                  <a:lnTo>
                    <a:pt x="283782" y="493780"/>
                  </a:lnTo>
                  <a:lnTo>
                    <a:pt x="0" y="386383"/>
                  </a:lnTo>
                  <a:lnTo>
                    <a:pt x="0" y="107397"/>
                  </a:lnTo>
                  <a:lnTo>
                    <a:pt x="283782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997" tIns="107495" rIns="95997" bIns="107495" numCol="1" spcCol="1270" anchor="ctr" anchorCtr="0">
              <a:noAutofit/>
            </a:bodyPr>
            <a:lstStyle/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SIA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Proximus</a:t>
              </a:r>
              <a:endPara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586982" y="4334262"/>
              <a:ext cx="633401" cy="3405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9340092" y="2775503"/>
              <a:ext cx="493780" cy="567564"/>
            </a:xfrm>
            <a:custGeom>
              <a:avLst/>
              <a:gdLst>
                <a:gd name="connsiteX0" fmla="*/ 0 w 567564"/>
                <a:gd name="connsiteY0" fmla="*/ 246890 h 493780"/>
                <a:gd name="connsiteX1" fmla="*/ 123445 w 567564"/>
                <a:gd name="connsiteY1" fmla="*/ 0 h 493780"/>
                <a:gd name="connsiteX2" fmla="*/ 444119 w 567564"/>
                <a:gd name="connsiteY2" fmla="*/ 0 h 493780"/>
                <a:gd name="connsiteX3" fmla="*/ 567564 w 567564"/>
                <a:gd name="connsiteY3" fmla="*/ 246890 h 493780"/>
                <a:gd name="connsiteX4" fmla="*/ 444119 w 567564"/>
                <a:gd name="connsiteY4" fmla="*/ 493780 h 493780"/>
                <a:gd name="connsiteX5" fmla="*/ 123445 w 567564"/>
                <a:gd name="connsiteY5" fmla="*/ 493780 h 493780"/>
                <a:gd name="connsiteX6" fmla="*/ 0 w 567564"/>
                <a:gd name="connsiteY6" fmla="*/ 246890 h 4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564" h="493780">
                  <a:moveTo>
                    <a:pt x="283782" y="0"/>
                  </a:moveTo>
                  <a:lnTo>
                    <a:pt x="567564" y="107397"/>
                  </a:lnTo>
                  <a:lnTo>
                    <a:pt x="567564" y="386383"/>
                  </a:lnTo>
                  <a:lnTo>
                    <a:pt x="283782" y="493780"/>
                  </a:lnTo>
                  <a:lnTo>
                    <a:pt x="0" y="386383"/>
                  </a:lnTo>
                  <a:lnTo>
                    <a:pt x="0" y="107397"/>
                  </a:lnTo>
                  <a:lnTo>
                    <a:pt x="283782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997" tIns="107495" rIns="95997" bIns="107495" numCol="1" spcCol="1270" anchor="ctr" anchorCtr="0">
              <a:noAutofit/>
            </a:bodyPr>
            <a:lstStyle/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AS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Helmes</a:t>
              </a:r>
              <a:endPara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177153" y="4816010"/>
              <a:ext cx="612969" cy="3405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096" name="Freeform 4095"/>
            <p:cNvSpPr/>
            <p:nvPr/>
          </p:nvSpPr>
          <p:spPr>
            <a:xfrm>
              <a:off x="9077156" y="4187783"/>
              <a:ext cx="493780" cy="567564"/>
            </a:xfrm>
            <a:custGeom>
              <a:avLst/>
              <a:gdLst>
                <a:gd name="connsiteX0" fmla="*/ 0 w 567564"/>
                <a:gd name="connsiteY0" fmla="*/ 246890 h 493780"/>
                <a:gd name="connsiteX1" fmla="*/ 123445 w 567564"/>
                <a:gd name="connsiteY1" fmla="*/ 0 h 493780"/>
                <a:gd name="connsiteX2" fmla="*/ 444119 w 567564"/>
                <a:gd name="connsiteY2" fmla="*/ 0 h 493780"/>
                <a:gd name="connsiteX3" fmla="*/ 567564 w 567564"/>
                <a:gd name="connsiteY3" fmla="*/ 246890 h 493780"/>
                <a:gd name="connsiteX4" fmla="*/ 444119 w 567564"/>
                <a:gd name="connsiteY4" fmla="*/ 493780 h 493780"/>
                <a:gd name="connsiteX5" fmla="*/ 123445 w 567564"/>
                <a:gd name="connsiteY5" fmla="*/ 493780 h 493780"/>
                <a:gd name="connsiteX6" fmla="*/ 0 w 567564"/>
                <a:gd name="connsiteY6" fmla="*/ 246890 h 4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564" h="493780">
                  <a:moveTo>
                    <a:pt x="283782" y="0"/>
                  </a:moveTo>
                  <a:lnTo>
                    <a:pt x="567564" y="107397"/>
                  </a:lnTo>
                  <a:lnTo>
                    <a:pt x="567564" y="386383"/>
                  </a:lnTo>
                  <a:lnTo>
                    <a:pt x="283782" y="493780"/>
                  </a:lnTo>
                  <a:lnTo>
                    <a:pt x="0" y="386383"/>
                  </a:lnTo>
                  <a:lnTo>
                    <a:pt x="0" y="107397"/>
                  </a:lnTo>
                  <a:lnTo>
                    <a:pt x="283782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997" tIns="107495" rIns="95997" bIns="107495" numCol="1" spcCol="1270" anchor="ctr" anchorCtr="0">
              <a:noAutofit/>
            </a:bodyPr>
            <a:lstStyle/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SIA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Primekss</a:t>
              </a:r>
              <a:endPara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97" name="Rectangle 4096"/>
            <p:cNvSpPr/>
            <p:nvPr/>
          </p:nvSpPr>
          <p:spPr>
            <a:xfrm>
              <a:off x="9586982" y="5297759"/>
              <a:ext cx="633401" cy="3405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100" name="Freeform 4099"/>
            <p:cNvSpPr/>
            <p:nvPr/>
          </p:nvSpPr>
          <p:spPr>
            <a:xfrm>
              <a:off x="8296343" y="3708917"/>
              <a:ext cx="493780" cy="567565"/>
            </a:xfrm>
            <a:custGeom>
              <a:avLst/>
              <a:gdLst>
                <a:gd name="connsiteX0" fmla="*/ 0 w 567564"/>
                <a:gd name="connsiteY0" fmla="*/ 246890 h 493780"/>
                <a:gd name="connsiteX1" fmla="*/ 123445 w 567564"/>
                <a:gd name="connsiteY1" fmla="*/ 0 h 493780"/>
                <a:gd name="connsiteX2" fmla="*/ 444119 w 567564"/>
                <a:gd name="connsiteY2" fmla="*/ 0 h 493780"/>
                <a:gd name="connsiteX3" fmla="*/ 567564 w 567564"/>
                <a:gd name="connsiteY3" fmla="*/ 246890 h 493780"/>
                <a:gd name="connsiteX4" fmla="*/ 444119 w 567564"/>
                <a:gd name="connsiteY4" fmla="*/ 493780 h 493780"/>
                <a:gd name="connsiteX5" fmla="*/ 123445 w 567564"/>
                <a:gd name="connsiteY5" fmla="*/ 493780 h 493780"/>
                <a:gd name="connsiteX6" fmla="*/ 0 w 567564"/>
                <a:gd name="connsiteY6" fmla="*/ 246890 h 4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564" h="493780">
                  <a:moveTo>
                    <a:pt x="283782" y="0"/>
                  </a:moveTo>
                  <a:lnTo>
                    <a:pt x="567564" y="107397"/>
                  </a:lnTo>
                  <a:lnTo>
                    <a:pt x="567564" y="386383"/>
                  </a:lnTo>
                  <a:lnTo>
                    <a:pt x="283782" y="493780"/>
                  </a:lnTo>
                  <a:lnTo>
                    <a:pt x="0" y="386383"/>
                  </a:lnTo>
                  <a:lnTo>
                    <a:pt x="0" y="107397"/>
                  </a:lnTo>
                  <a:lnTo>
                    <a:pt x="283782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997" tIns="107495" rIns="95997" bIns="107496" numCol="1" spcCol="1270" anchor="ctr" anchorCtr="0">
              <a:noAutofit/>
            </a:bodyPr>
            <a:lstStyle/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SIA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Exigum</a:t>
              </a:r>
              <a:endPara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01" name="Rectangle 4100"/>
            <p:cNvSpPr/>
            <p:nvPr/>
          </p:nvSpPr>
          <p:spPr>
            <a:xfrm>
              <a:off x="8177153" y="5779507"/>
              <a:ext cx="612969" cy="3405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103" name="Freeform 4102"/>
            <p:cNvSpPr/>
            <p:nvPr/>
          </p:nvSpPr>
          <p:spPr>
            <a:xfrm>
              <a:off x="9605010" y="4193051"/>
              <a:ext cx="493780" cy="567564"/>
            </a:xfrm>
            <a:custGeom>
              <a:avLst/>
              <a:gdLst>
                <a:gd name="connsiteX0" fmla="*/ 0 w 567564"/>
                <a:gd name="connsiteY0" fmla="*/ 246890 h 493780"/>
                <a:gd name="connsiteX1" fmla="*/ 123445 w 567564"/>
                <a:gd name="connsiteY1" fmla="*/ 0 h 493780"/>
                <a:gd name="connsiteX2" fmla="*/ 444119 w 567564"/>
                <a:gd name="connsiteY2" fmla="*/ 0 h 493780"/>
                <a:gd name="connsiteX3" fmla="*/ 567564 w 567564"/>
                <a:gd name="connsiteY3" fmla="*/ 246890 h 493780"/>
                <a:gd name="connsiteX4" fmla="*/ 444119 w 567564"/>
                <a:gd name="connsiteY4" fmla="*/ 493780 h 493780"/>
                <a:gd name="connsiteX5" fmla="*/ 123445 w 567564"/>
                <a:gd name="connsiteY5" fmla="*/ 493780 h 493780"/>
                <a:gd name="connsiteX6" fmla="*/ 0 w 567564"/>
                <a:gd name="connsiteY6" fmla="*/ 246890 h 4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564" h="493780">
                  <a:moveTo>
                    <a:pt x="283782" y="0"/>
                  </a:moveTo>
                  <a:lnTo>
                    <a:pt x="567564" y="107397"/>
                  </a:lnTo>
                  <a:lnTo>
                    <a:pt x="567564" y="386383"/>
                  </a:lnTo>
                  <a:lnTo>
                    <a:pt x="283782" y="493780"/>
                  </a:lnTo>
                  <a:lnTo>
                    <a:pt x="0" y="386383"/>
                  </a:lnTo>
                  <a:lnTo>
                    <a:pt x="0" y="107397"/>
                  </a:lnTo>
                  <a:lnTo>
                    <a:pt x="283782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997" tIns="107495" rIns="95997" bIns="107495" numCol="1" spcCol="1270" anchor="ctr" anchorCtr="0">
              <a:noAutofit/>
            </a:bodyPr>
            <a:lstStyle/>
            <a:p>
              <a:pPr marL="0" marR="0" lvl="0" indent="0" algn="ctr" defTabSz="222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u.c.</a:t>
              </a:r>
              <a:endParaRPr kumimoji="0" lang="lv-LV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04" name="Rectangle 4103"/>
            <p:cNvSpPr/>
            <p:nvPr/>
          </p:nvSpPr>
          <p:spPr>
            <a:xfrm>
              <a:off x="9586982" y="6261256"/>
              <a:ext cx="633401" cy="3405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</p:grpSp>
      <p:pic>
        <p:nvPicPr>
          <p:cNvPr id="4098" name="Picture 2" descr="50kW Prototype amplifier validated by CERN - BTESA">
            <a:extLst>
              <a:ext uri="{FF2B5EF4-FFF2-40B4-BE49-F238E27FC236}">
                <a16:creationId xmlns:a16="http://schemas.microsoft.com/office/drawing/2014/main" id="{A6079DE9-EE22-1CB0-3244-D63F5302A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047" y="3719737"/>
            <a:ext cx="1672450" cy="167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27931" y="856684"/>
            <a:ext cx="709181" cy="809406"/>
            <a:chOff x="8094153" y="1161571"/>
            <a:chExt cx="709181" cy="809406"/>
          </a:xfrm>
        </p:grpSpPr>
        <p:sp>
          <p:nvSpPr>
            <p:cNvPr id="10" name="Rectangle 9"/>
            <p:cNvSpPr/>
            <p:nvPr/>
          </p:nvSpPr>
          <p:spPr bwMode="auto">
            <a:xfrm>
              <a:off x="8094153" y="1261796"/>
              <a:ext cx="154407" cy="7091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>
              <a:prstTxWarp prst="textArchDown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 rot="5400000">
              <a:off x="8371540" y="884184"/>
              <a:ext cx="154407" cy="7091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>
              <a:prstTxWarp prst="textArchDown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14" name="Flowchart: Manual Input 1"/>
          <p:cNvSpPr/>
          <p:nvPr/>
        </p:nvSpPr>
        <p:spPr bwMode="auto">
          <a:xfrm rot="16200000" flipH="1" flipV="1">
            <a:off x="3362049" y="2901344"/>
            <a:ext cx="601039" cy="732514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71 w 10000"/>
              <a:gd name="connsiteY0" fmla="*/ 1378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71 w 10000"/>
              <a:gd name="connsiteY4" fmla="*/ 1378 h 10000"/>
              <a:gd name="connsiteX0" fmla="*/ 171 w 10000"/>
              <a:gd name="connsiteY0" fmla="*/ 981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71 w 10000"/>
              <a:gd name="connsiteY4" fmla="*/ 981 h 10000"/>
              <a:gd name="connsiteX0" fmla="*/ 171 w 10000"/>
              <a:gd name="connsiteY0" fmla="*/ 6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71 w 10000"/>
              <a:gd name="connsiteY4" fmla="*/ 6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71" y="60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171" y="60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  <a:lin ang="16800000" scaled="0"/>
            <a:tileRect/>
          </a:grad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2B46D1-2311-3AA9-5F2E-8173B37F3AD5}"/>
              </a:ext>
            </a:extLst>
          </p:cNvPr>
          <p:cNvSpPr txBox="1"/>
          <p:nvPr/>
        </p:nvSpPr>
        <p:spPr>
          <a:xfrm>
            <a:off x="111954" y="6381932"/>
            <a:ext cx="8203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Skaidri demonstrēta industrijas vēlme  – </a:t>
            </a: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nauda atgriežas Latvijā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499436" y="6073199"/>
            <a:ext cx="435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78671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8A817A-DD0F-4E25-EA8D-84D868D93F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0" t="18277" r="20709" b="36254"/>
          <a:stretch/>
        </p:blipFill>
        <p:spPr>
          <a:xfrm>
            <a:off x="8995955" y="2191913"/>
            <a:ext cx="3017814" cy="4156132"/>
          </a:xfrm>
          <a:prstGeom prst="rect">
            <a:avLst/>
          </a:prstGeom>
        </p:spPr>
      </p:pic>
      <p:pic>
        <p:nvPicPr>
          <p:cNvPr id="5" name="Picture 4" descr="A person and person in an office&#10;&#10;Description automatically generated">
            <a:extLst>
              <a:ext uri="{FF2B5EF4-FFF2-40B4-BE49-F238E27FC236}">
                <a16:creationId xmlns:a16="http://schemas.microsoft.com/office/drawing/2014/main" id="{784F0CD0-C453-C6AF-8A85-D949C30E96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23" r="14088"/>
          <a:stretch/>
        </p:blipFill>
        <p:spPr>
          <a:xfrm>
            <a:off x="3741963" y="2354036"/>
            <a:ext cx="5092883" cy="3994009"/>
          </a:xfrm>
          <a:prstGeom prst="rect">
            <a:avLst/>
          </a:prstGeom>
        </p:spPr>
      </p:pic>
      <p:pic>
        <p:nvPicPr>
          <p:cNvPr id="7" name="Picture 6" descr="A group of people in white coats&#10;&#10;Description automatically generated">
            <a:extLst>
              <a:ext uri="{FF2B5EF4-FFF2-40B4-BE49-F238E27FC236}">
                <a16:creationId xmlns:a16="http://schemas.microsoft.com/office/drawing/2014/main" id="{8EA1CA96-9AD5-89D2-DBAA-8FBA7EA70F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31" y="1811214"/>
            <a:ext cx="3402623" cy="453683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877E74-05C8-9D13-B519-AF09B2B6DCE7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Latvijas industrijas iesaiste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8577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95325" y="465135"/>
            <a:ext cx="11075497" cy="16176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/>
              <a:t>Tier 2 </a:t>
            </a:r>
            <a:r>
              <a:rPr lang="en-US" sz="3600" dirty="0" err="1"/>
              <a:t>projekts</a:t>
            </a:r>
            <a:endParaRPr lang="fr-FR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54B9BF-8D2A-8540-9288-CBAC054D9D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"/>
          <a:stretch/>
        </p:blipFill>
        <p:spPr>
          <a:xfrm>
            <a:off x="6149453" y="1964631"/>
            <a:ext cx="6241877" cy="32096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180764-90D1-5B41-9441-684F417A5A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64632"/>
            <a:ext cx="6037814" cy="320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178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4C3633-6566-2849-3CEC-5BA19AD4D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45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C05BA2-EBDD-434E-878A-888F090C3D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902"/>
            <a:ext cx="12192000" cy="652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5360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Scientific/research 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49637" y="1393831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Based on the bottom-up initiatives / balance &amp; diversity / strategic approach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43927" y="1897484"/>
            <a:ext cx="5366983" cy="451866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CERN based experiments and collaborations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CMS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 as a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HEP flagship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project (RTU+LU)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MEDICIS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(RTU+LU)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AEgIS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 (LU)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lt"/>
              <a:cs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ISOLDE/LIEBE (LU) </a:t>
            </a:r>
            <a:endParaRPr kumimoji="0" lang="en-GB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Crystal Clear Collaboration (LU)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Development of new projects and technologies at CERN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lt"/>
              <a:cs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Accelerator &amp; Technology Sector /ATS-DO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Engineering and Technology Departments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Future Circular Collider study (FCC)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Calibri" panose="020F0502020204030204"/>
              </a:rPr>
              <a:t>International Muon Collider Collaboration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550363" y="1972269"/>
            <a:ext cx="5642202" cy="436455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EU funded 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Calibri" panose="020F0502020204030204"/>
              </a:rPr>
              <a:t>projects 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Calibri" panose="020F0502020204030204"/>
              </a:rPr>
              <a:t>CERN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 coordinated/associated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Riga Technical University (RTU)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I.FAST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HITRIplus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lt"/>
                <a:cs typeface="Calibri" panose="020F0502020204030204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NIMMS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lt"/>
              <a:cs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lt"/>
                <a:cs typeface="Calibri" panose="020F0502020204030204"/>
              </a:rPr>
              <a:t>HERTIS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lt"/>
                <a:cs typeface="Calibri" panose="020F0502020204030204"/>
              </a:rPr>
              <a:t>COST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University of Latvia (UL)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PRISMAP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QuantHEP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0D91E8-1994-F0E6-049A-ED68E515E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58183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4B4910-06CA-4855-906E-4E1A599A3904}" type="slidenum">
              <a:rPr kumimoji="0" 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lv-LV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98090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5" y="301001"/>
            <a:ext cx="10181703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en-GB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CERN related projects and collaborations</a:t>
            </a:r>
          </a:p>
        </p:txBody>
      </p:sp>
      <p:pic>
        <p:nvPicPr>
          <p:cNvPr id="3074" name="Picture 2" descr="WebHome &lt; FCC &lt; TWiki">
            <a:extLst>
              <a:ext uri="{FF2B5EF4-FFF2-40B4-BE49-F238E27FC236}">
                <a16:creationId xmlns:a16="http://schemas.microsoft.com/office/drawing/2014/main" id="{AF5F5B91-FD0A-9777-73B8-6DDFD849A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270" y="1483883"/>
            <a:ext cx="2529869" cy="85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MS-doc-3045-v3: CMS Logo">
            <a:extLst>
              <a:ext uri="{FF2B5EF4-FFF2-40B4-BE49-F238E27FC236}">
                <a16:creationId xmlns:a16="http://schemas.microsoft.com/office/drawing/2014/main" id="{51F8F614-2396-CF6C-822F-21F243F1D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42" y="1203672"/>
            <a:ext cx="1424112" cy="142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186395C8-A4B9-6ABA-D0E7-791D777221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945" y="1213686"/>
            <a:ext cx="1424113" cy="1396813"/>
          </a:xfrm>
          <a:prstGeom prst="rect">
            <a:avLst/>
          </a:prstGeom>
        </p:spPr>
      </p:pic>
      <p:pic>
        <p:nvPicPr>
          <p:cNvPr id="8" name="Picture 7" descr="A close up of a blue and yellow background&#10;&#10;Description automatically generated">
            <a:extLst>
              <a:ext uri="{FF2B5EF4-FFF2-40B4-BE49-F238E27FC236}">
                <a16:creationId xmlns:a16="http://schemas.microsoft.com/office/drawing/2014/main" id="{98CAAE8A-537F-4F95-BBE3-AAE5AF3F60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482" y="5608526"/>
            <a:ext cx="4455237" cy="1098000"/>
          </a:xfrm>
          <a:prstGeom prst="rect">
            <a:avLst/>
          </a:prstGeom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7DBE5E1B-ABE4-F897-71CB-63E00A343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80" y="1451143"/>
            <a:ext cx="2173354" cy="123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3E0FCB64-702D-1F4C-DF50-ED7758905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078" y="3025914"/>
            <a:ext cx="2655493" cy="110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5102028D-8FF0-209F-568E-AAEB561F7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00" y="3003194"/>
            <a:ext cx="1585643" cy="142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>
            <a:extLst>
              <a:ext uri="{FF2B5EF4-FFF2-40B4-BE49-F238E27FC236}">
                <a16:creationId xmlns:a16="http://schemas.microsoft.com/office/drawing/2014/main" id="{03B9BDC2-FF9F-BAEF-9839-22F035694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328" y="3998314"/>
            <a:ext cx="2436188" cy="125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E19DBBC6-3644-A768-AA12-E1260DC638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80" y="5994081"/>
            <a:ext cx="2655493" cy="621797"/>
          </a:xfrm>
          <a:prstGeom prst="rect">
            <a:avLst/>
          </a:prstGeom>
        </p:spPr>
      </p:pic>
      <p:pic>
        <p:nvPicPr>
          <p:cNvPr id="3088" name="Picture 16">
            <a:extLst>
              <a:ext uri="{FF2B5EF4-FFF2-40B4-BE49-F238E27FC236}">
                <a16:creationId xmlns:a16="http://schemas.microsoft.com/office/drawing/2014/main" id="{EF7A0975-E7BC-0CBA-EF4F-058D57414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93" y="5561574"/>
            <a:ext cx="2458144" cy="110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ome">
            <a:extLst>
              <a:ext uri="{FF2B5EF4-FFF2-40B4-BE49-F238E27FC236}">
                <a16:creationId xmlns:a16="http://schemas.microsoft.com/office/drawing/2014/main" id="{A8199289-253D-4E05-7743-7DDC85857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351" y="1749539"/>
            <a:ext cx="1711959" cy="175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Visual identity - COST">
            <a:extLst>
              <a:ext uri="{FF2B5EF4-FFF2-40B4-BE49-F238E27FC236}">
                <a16:creationId xmlns:a16="http://schemas.microsoft.com/office/drawing/2014/main" id="{F92138DB-A513-BBA5-B22E-F661D4CA3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68" y="2802745"/>
            <a:ext cx="2558964" cy="120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ERN: AEgIS">
            <a:extLst>
              <a:ext uri="{FF2B5EF4-FFF2-40B4-BE49-F238E27FC236}">
                <a16:creationId xmlns:a16="http://schemas.microsoft.com/office/drawing/2014/main" id="{A9D7620E-8E85-C4C8-AC77-319BAA740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600" y="4477409"/>
            <a:ext cx="2655493" cy="127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me - QuantHEP">
            <a:extLst>
              <a:ext uri="{FF2B5EF4-FFF2-40B4-BE49-F238E27FC236}">
                <a16:creationId xmlns:a16="http://schemas.microsoft.com/office/drawing/2014/main" id="{6EDCF09F-4F81-22BD-DCC3-CCE54DDFD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683" y="4405378"/>
            <a:ext cx="2558964" cy="93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Crystal Clear Collaboration (RD18) | Crystal Clear Collaboration">
            <a:extLst>
              <a:ext uri="{FF2B5EF4-FFF2-40B4-BE49-F238E27FC236}">
                <a16:creationId xmlns:a16="http://schemas.microsoft.com/office/drawing/2014/main" id="{0BC62FCB-8016-62DA-9429-4BAAABB77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482" y="3998314"/>
            <a:ext cx="1424113" cy="142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4639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851042" y="1658983"/>
            <a:ext cx="10676561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lv-LV" sz="2800" b="1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Maģistratūras un bakalaura līmeņa RTU studenti</a:t>
            </a:r>
            <a:endParaRPr lang="en-GB" sz="2800" b="1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CERN ir izstrādāti un aizstāvēti vismaz 5 maģistra darbi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Šobrīd top vairāki </a:t>
            </a:r>
            <a:r>
              <a:rPr kumimoji="0" lang="lv-LV" sz="2800" i="0" u="none" strike="noStrike" kern="1200" cap="none" spc="0" normalizeH="0" baseline="0" noProof="0" dirty="0" err="1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inženierprojekti</a:t>
            </a: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>
              <a:lnSpc>
                <a:spcPct val="150000"/>
              </a:lnSpc>
              <a:defRPr/>
            </a:pPr>
            <a:r>
              <a:rPr lang="lv-LV" sz="2800" b="1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Doktorantu mācību vizītes</a:t>
            </a:r>
          </a:p>
          <a:p>
            <a:pPr>
              <a:lnSpc>
                <a:spcPct val="150000"/>
              </a:lnSpc>
              <a:defRPr/>
            </a:pPr>
            <a:r>
              <a:rPr lang="lv-LV" sz="28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Promocijas darbu vadītāji no CERN zinātnieku vidus</a:t>
            </a:r>
          </a:p>
          <a:p>
            <a:pPr>
              <a:lnSpc>
                <a:spcPct val="150000"/>
              </a:lnSpc>
              <a:defRPr/>
            </a:pPr>
            <a:r>
              <a:rPr lang="lv-LV" sz="28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Piesaistīti četri ārvalstu studenti RTU doktorantūrā</a:t>
            </a:r>
          </a:p>
          <a:p>
            <a:pPr>
              <a:lnSpc>
                <a:spcPct val="150000"/>
              </a:lnSpc>
              <a:defRPr/>
            </a:pPr>
            <a:r>
              <a:rPr lang="lv-LV" sz="2800" b="1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Prestiži, motivējoši un ar atdevi…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RTU studentu iespējas CERN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6118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9F5BDAA-05F1-D615-BFCB-FC2D57F4DE64}"/>
              </a:ext>
            </a:extLst>
          </p:cNvPr>
          <p:cNvSpPr txBox="1">
            <a:spLocks/>
          </p:cNvSpPr>
          <p:nvPr/>
        </p:nvSpPr>
        <p:spPr>
          <a:xfrm>
            <a:off x="426720" y="2438266"/>
            <a:ext cx="11338560" cy="30109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defRPr/>
            </a:pPr>
            <a:r>
              <a:rPr lang="lv-LV" dirty="0">
                <a:solidFill>
                  <a:srgbClr val="0000B3"/>
                </a:solidFill>
                <a:latin typeface="Verdana"/>
              </a:rPr>
              <a:t>Latvijas kļūšana par pilntiesīgu CERN Dalībvalsti</a:t>
            </a:r>
            <a:b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endParaRPr kumimoji="0" lang="lv-LV" sz="11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13949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men wearing hard hats&#10;&#10;Description automatically generated">
            <a:extLst>
              <a:ext uri="{FF2B5EF4-FFF2-40B4-BE49-F238E27FC236}">
                <a16:creationId xmlns:a16="http://schemas.microsoft.com/office/drawing/2014/main" id="{7D7492D9-CC76-2557-5664-3FCFCB066D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882" y="2114962"/>
            <a:ext cx="6676236" cy="4442104"/>
          </a:xfrm>
          <a:prstGeom prst="rect">
            <a:avLst/>
          </a:prstGeom>
        </p:spPr>
      </p:pic>
      <p:pic>
        <p:nvPicPr>
          <p:cNvPr id="4" name="Satura vietturis 4">
            <a:extLst>
              <a:ext uri="{FF2B5EF4-FFF2-40B4-BE49-F238E27FC236}">
                <a16:creationId xmlns:a16="http://schemas.microsoft.com/office/drawing/2014/main" id="{1CBEFCE5-AEA9-7ED0-31E1-DE2A68F7C2AC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817" y="496196"/>
            <a:ext cx="1428750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ttēls 7" descr="Attēls, kurā ir zīmējums&#10;&#10;Apraksts ģenerēts automātiski">
            <a:extLst>
              <a:ext uri="{FF2B5EF4-FFF2-40B4-BE49-F238E27FC236}">
                <a16:creationId xmlns:a16="http://schemas.microsoft.com/office/drawing/2014/main" id="{4329DB3A-BCE9-7812-7620-FAE3F9FFB5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9718" y="300934"/>
            <a:ext cx="2867025" cy="15906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972617-D422-4E37-5576-13616C3EA721}"/>
              </a:ext>
            </a:extLst>
          </p:cNvPr>
          <p:cNvSpPr txBox="1"/>
          <p:nvPr/>
        </p:nvSpPr>
        <p:spPr>
          <a:xfrm>
            <a:off x="9955658" y="5866544"/>
            <a:ext cx="1695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val="22345949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A95A19-DC48-42C9-9D6A-7A094C19A626}"/>
              </a:ext>
            </a:extLst>
          </p:cNvPr>
          <p:cNvSpPr txBox="1">
            <a:spLocks/>
          </p:cNvSpPr>
          <p:nvPr/>
        </p:nvSpPr>
        <p:spPr>
          <a:xfrm>
            <a:off x="1586196" y="746368"/>
            <a:ext cx="10515600" cy="808562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j-cs"/>
              </a:rPr>
              <a:t>Estimated timeline for full membership 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1A2328-9B46-4D45-9F6A-78AD24EA4377}"/>
              </a:ext>
            </a:extLst>
          </p:cNvPr>
          <p:cNvSpPr/>
          <p:nvPr/>
        </p:nvSpPr>
        <p:spPr>
          <a:xfrm>
            <a:off x="527181" y="2936879"/>
            <a:ext cx="2404533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Application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for Associate Member State in the pre-stage to Membership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CA5E98-9A04-4443-B237-285431935D8C}"/>
              </a:ext>
            </a:extLst>
          </p:cNvPr>
          <p:cNvSpPr/>
          <p:nvPr/>
        </p:nvSpPr>
        <p:spPr>
          <a:xfrm>
            <a:off x="2969461" y="2945201"/>
            <a:ext cx="2270180" cy="258532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CERN visit to Latvia,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to access compliance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with pre-stage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CERN invitation to Latvia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B2CEAF-E63D-4220-9177-30DF25288634}"/>
              </a:ext>
            </a:extLst>
          </p:cNvPr>
          <p:cNvSpPr/>
          <p:nvPr/>
        </p:nvSpPr>
        <p:spPr>
          <a:xfrm>
            <a:off x="5464228" y="2945200"/>
            <a:ext cx="2265894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Cabinet of Ministers decision about application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CERN decision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C20AB7-67A8-443A-9B4D-CB68A2FFCFAC}"/>
              </a:ext>
            </a:extLst>
          </p:cNvPr>
          <p:cNvSpPr/>
          <p:nvPr/>
        </p:nvSpPr>
        <p:spPr>
          <a:xfrm>
            <a:off x="7769178" y="2943214"/>
            <a:ext cx="2265894" cy="39703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Signature of pre-stage Agreement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Saeima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 ratifies law on Agreement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Latvia becomes Member State in the pre-stage to Membership of CERN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49B74E-D8A0-4CCC-892B-FC0BEAFB58AD}"/>
              </a:ext>
            </a:extLst>
          </p:cNvPr>
          <p:cNvSpPr/>
          <p:nvPr/>
        </p:nvSpPr>
        <p:spPr>
          <a:xfrm>
            <a:off x="10202333" y="2867563"/>
            <a:ext cx="1989667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Completion of the full cycle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Latvia becomes Member State of CERN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5FD704F2-88AB-40E4-977D-7BBF2BE80F39}"/>
              </a:ext>
            </a:extLst>
          </p:cNvPr>
          <p:cNvSpPr/>
          <p:nvPr/>
        </p:nvSpPr>
        <p:spPr>
          <a:xfrm>
            <a:off x="517434" y="2891315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marL="0" marR="0" lvl="0" indent="0" algn="l" defTabSz="2044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460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2BD910A9-5CB8-4FA1-8901-CAA1D596BBF0}"/>
              </a:ext>
            </a:extLst>
          </p:cNvPr>
          <p:cNvSpPr/>
          <p:nvPr/>
        </p:nvSpPr>
        <p:spPr>
          <a:xfrm>
            <a:off x="2936099" y="2891316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marL="0" marR="0" lvl="0" indent="0" algn="l" defTabSz="2044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460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41A545E4-FD6B-4DDD-95F1-187A430D852B}"/>
              </a:ext>
            </a:extLst>
          </p:cNvPr>
          <p:cNvSpPr/>
          <p:nvPr/>
        </p:nvSpPr>
        <p:spPr>
          <a:xfrm>
            <a:off x="5354764" y="2377162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marL="0" marR="0" lvl="0" indent="0" algn="l" defTabSz="2044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460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F8464C1D-EA76-4329-B20B-50E1D67EF32F}"/>
              </a:ext>
            </a:extLst>
          </p:cNvPr>
          <p:cNvSpPr/>
          <p:nvPr/>
        </p:nvSpPr>
        <p:spPr>
          <a:xfrm>
            <a:off x="7773429" y="2443233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marL="0" marR="0" lvl="0" indent="0" algn="l" defTabSz="2044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460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D8E19F-C4D3-4B37-A2B6-C9238D1EAF57}"/>
              </a:ext>
            </a:extLst>
          </p:cNvPr>
          <p:cNvSpPr/>
          <p:nvPr/>
        </p:nvSpPr>
        <p:spPr>
          <a:xfrm>
            <a:off x="8323268" y="1951918"/>
            <a:ext cx="1633036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2025 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CD5323-6A8A-4EE5-8EBC-F2CD63BDF47C}"/>
              </a:ext>
            </a:extLst>
          </p:cNvPr>
          <p:cNvSpPr/>
          <p:nvPr/>
        </p:nvSpPr>
        <p:spPr>
          <a:xfrm>
            <a:off x="5240448" y="1956285"/>
            <a:ext cx="1911101" cy="4001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2024/2025 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5522F7-28F9-4558-9AAC-BE0428921813}"/>
              </a:ext>
            </a:extLst>
          </p:cNvPr>
          <p:cNvSpPr/>
          <p:nvPr/>
        </p:nvSpPr>
        <p:spPr>
          <a:xfrm>
            <a:off x="3502237" y="1948490"/>
            <a:ext cx="1003801" cy="4001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2024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2FD7F9-B2D6-4C76-AD96-717431A5D5F1}"/>
              </a:ext>
            </a:extLst>
          </p:cNvPr>
          <p:cNvSpPr/>
          <p:nvPr/>
        </p:nvSpPr>
        <p:spPr>
          <a:xfrm>
            <a:off x="628677" y="1962384"/>
            <a:ext cx="2188420" cy="4001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2023 2nd half</a:t>
            </a:r>
          </a:p>
        </p:txBody>
      </p:sp>
      <p:sp>
        <p:nvSpPr>
          <p:cNvPr id="17" name="Pentagon 33">
            <a:extLst>
              <a:ext uri="{FF2B5EF4-FFF2-40B4-BE49-F238E27FC236}">
                <a16:creationId xmlns:a16="http://schemas.microsoft.com/office/drawing/2014/main" id="{E9446435-E7B1-4921-A29E-31E666710518}"/>
              </a:ext>
            </a:extLst>
          </p:cNvPr>
          <p:cNvSpPr/>
          <p:nvPr/>
        </p:nvSpPr>
        <p:spPr>
          <a:xfrm>
            <a:off x="321013" y="2665192"/>
            <a:ext cx="11741285" cy="140721"/>
          </a:xfrm>
          <a:prstGeom prst="homePlat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95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0BDF945-51CD-4574-BA2A-326C56464EA4}"/>
              </a:ext>
            </a:extLst>
          </p:cNvPr>
          <p:cNvSpPr/>
          <p:nvPr/>
        </p:nvSpPr>
        <p:spPr>
          <a:xfrm>
            <a:off x="1184278" y="2530039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2E8BF81-D0AC-48EE-9B8D-6B644CF7FD19}"/>
              </a:ext>
            </a:extLst>
          </p:cNvPr>
          <p:cNvSpPr/>
          <p:nvPr/>
        </p:nvSpPr>
        <p:spPr>
          <a:xfrm>
            <a:off x="3672078" y="2517607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8F9DF38-E3D5-4611-BC0C-AE32EF82245C}"/>
              </a:ext>
            </a:extLst>
          </p:cNvPr>
          <p:cNvSpPr/>
          <p:nvPr/>
        </p:nvSpPr>
        <p:spPr>
          <a:xfrm>
            <a:off x="6043845" y="2519023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D67F892-8D2D-403E-884F-3233D8A07A8D}"/>
              </a:ext>
            </a:extLst>
          </p:cNvPr>
          <p:cNvSpPr/>
          <p:nvPr/>
        </p:nvSpPr>
        <p:spPr>
          <a:xfrm>
            <a:off x="8531645" y="2506591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BF49FDA-C928-4D92-A5B9-1C8FC499951E}"/>
              </a:ext>
            </a:extLst>
          </p:cNvPr>
          <p:cNvSpPr/>
          <p:nvPr/>
        </p:nvSpPr>
        <p:spPr>
          <a:xfrm>
            <a:off x="10876152" y="2506590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2CC3266-7BC6-4822-BE22-D08E60BBC711}"/>
              </a:ext>
            </a:extLst>
          </p:cNvPr>
          <p:cNvSpPr/>
          <p:nvPr/>
        </p:nvSpPr>
        <p:spPr>
          <a:xfrm>
            <a:off x="10616334" y="1956660"/>
            <a:ext cx="915635" cy="4001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2027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2A06CC-AD97-B223-C84D-805D4073E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5169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4B4910-06CA-4855-906E-4E1A599A3904}" type="slidenum">
              <a:rPr kumimoji="0" 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lv-LV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80765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4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ull membership at CERN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679269" y="1499541"/>
            <a:ext cx="10994196" cy="50144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– CERN liaison committee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C62F75-EF7F-652B-2A8C-150205AB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7763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51</a:t>
            </a:fld>
            <a:endParaRPr lang="lv-LV"/>
          </a:p>
        </p:txBody>
      </p:sp>
      <p:pic>
        <p:nvPicPr>
          <p:cNvPr id="5" name="Picture 4" descr="A group of men standing in a room with a table with computers and wires&#10;&#10;Description automatically generated">
            <a:extLst>
              <a:ext uri="{FF2B5EF4-FFF2-40B4-BE49-F238E27FC236}">
                <a16:creationId xmlns:a16="http://schemas.microsoft.com/office/drawing/2014/main" id="{63AA40D2-68BD-BF2A-4F3B-8188A5385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713" y="2205712"/>
            <a:ext cx="5147852" cy="3860889"/>
          </a:xfrm>
          <a:prstGeom prst="rect">
            <a:avLst/>
          </a:prstGeom>
        </p:spPr>
      </p:pic>
      <p:pic>
        <p:nvPicPr>
          <p:cNvPr id="7" name="Picture 6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59F4B078-F818-8188-028A-3B493C2819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96" y="2196113"/>
            <a:ext cx="5846344" cy="388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2305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4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ull membership at CERN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679269" y="1499541"/>
            <a:ext cx="10994196" cy="50144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Activities at CERN Council level – science diplomacy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New Latvian representatives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C62F75-EF7F-652B-2A8C-150205AB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7763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52</a:t>
            </a:fld>
            <a:endParaRPr lang="lv-LV"/>
          </a:p>
        </p:txBody>
      </p:sp>
      <p:pic>
        <p:nvPicPr>
          <p:cNvPr id="6" name="Picture 5" descr="A group of people sitting in a room with computers&#10;&#10;Description automatically generated">
            <a:extLst>
              <a:ext uri="{FF2B5EF4-FFF2-40B4-BE49-F238E27FC236}">
                <a16:creationId xmlns:a16="http://schemas.microsoft.com/office/drawing/2014/main" id="{E4D30D35-22A0-3CAC-6F63-DACD30A9E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68" y="2470150"/>
            <a:ext cx="5416731" cy="4062548"/>
          </a:xfrm>
          <a:prstGeom prst="rect">
            <a:avLst/>
          </a:prstGeom>
        </p:spPr>
      </p:pic>
      <p:pic>
        <p:nvPicPr>
          <p:cNvPr id="10" name="Picture 9" descr="A group of people sitting at tables in a room&#10;&#10;Description automatically generated">
            <a:extLst>
              <a:ext uri="{FF2B5EF4-FFF2-40B4-BE49-F238E27FC236}">
                <a16:creationId xmlns:a16="http://schemas.microsoft.com/office/drawing/2014/main" id="{F9044791-8443-A855-79C4-D1E1DCF675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666" y="2470150"/>
            <a:ext cx="5416731" cy="406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5787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4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ull membership at CERN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679269" y="1499541"/>
            <a:ext cx="10994196" cy="50144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Science Gateway opening @ CERN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C62F75-EF7F-652B-2A8C-150205AB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7763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53</a:t>
            </a:fld>
            <a:endParaRPr lang="lv-LV"/>
          </a:p>
        </p:txBody>
      </p:sp>
      <p:pic>
        <p:nvPicPr>
          <p:cNvPr id="5" name="Picture 4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557D1692-61E4-31CE-8402-5DBD95A183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78"/>
          <a:stretch/>
        </p:blipFill>
        <p:spPr>
          <a:xfrm>
            <a:off x="6349829" y="2590801"/>
            <a:ext cx="5738409" cy="3702222"/>
          </a:xfrm>
          <a:prstGeom prst="rect">
            <a:avLst/>
          </a:prstGeom>
        </p:spPr>
      </p:pic>
      <p:pic>
        <p:nvPicPr>
          <p:cNvPr id="8" name="Picture 7" descr="A group of people standing in front of a wall&#10;&#10;Description automatically generated">
            <a:extLst>
              <a:ext uri="{FF2B5EF4-FFF2-40B4-BE49-F238E27FC236}">
                <a16:creationId xmlns:a16="http://schemas.microsoft.com/office/drawing/2014/main" id="{C82A0968-2E91-67C9-08CD-4928B06E5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41" y="2054398"/>
            <a:ext cx="5714228" cy="395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098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standing in front of a chalkboard&#10;&#10;Description automatically generated">
            <a:extLst>
              <a:ext uri="{FF2B5EF4-FFF2-40B4-BE49-F238E27FC236}">
                <a16:creationId xmlns:a16="http://schemas.microsoft.com/office/drawing/2014/main" id="{08511FAC-2F8B-AD56-D99B-5B5B477E25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5" b="5944"/>
          <a:stretch/>
        </p:blipFill>
        <p:spPr>
          <a:xfrm>
            <a:off x="6256869" y="1531123"/>
            <a:ext cx="5291666" cy="3212756"/>
          </a:xfrm>
          <a:prstGeom prst="rect">
            <a:avLst/>
          </a:prstGeom>
        </p:spPr>
      </p:pic>
      <p:pic>
        <p:nvPicPr>
          <p:cNvPr id="2" name="Attēls 5" descr="Attēls, kurā ir persona, ārtelpa, vīrietis, cilvēki&#10;&#10;Apraksts ģenerēts automātiski">
            <a:extLst>
              <a:ext uri="{FF2B5EF4-FFF2-40B4-BE49-F238E27FC236}">
                <a16:creationId xmlns:a16="http://schemas.microsoft.com/office/drawing/2014/main" id="{97B8B131-EEBE-7663-13BC-735006988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5" y="1531123"/>
            <a:ext cx="5291667" cy="39687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1F5D70-5731-D68F-0D4F-6062FE0B2B55}"/>
              </a:ext>
            </a:extLst>
          </p:cNvPr>
          <p:cNvSpPr txBox="1"/>
          <p:nvPr/>
        </p:nvSpPr>
        <p:spPr>
          <a:xfrm>
            <a:off x="643465" y="5842471"/>
            <a:ext cx="9193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>
                <a:solidFill>
                  <a:srgbClr val="0000B3"/>
                </a:solidFill>
                <a:latin typeface="Verdana"/>
                <a:ea typeface="+mj-ea"/>
                <a:cs typeface="+mj-cs"/>
              </a:rPr>
              <a:t>No «ēnas» līdz doktorantūrai</a:t>
            </a:r>
          </a:p>
        </p:txBody>
      </p:sp>
      <p:pic>
        <p:nvPicPr>
          <p:cNvPr id="7" name="Attēls 7" descr="Attēls, kurā ir zīmējums&#10;&#10;Apraksts ģenerēts automātiski">
            <a:extLst>
              <a:ext uri="{FF2B5EF4-FFF2-40B4-BE49-F238E27FC236}">
                <a16:creationId xmlns:a16="http://schemas.microsoft.com/office/drawing/2014/main" id="{7389D019-2355-DFBE-6434-0BA5130F8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0247" y="5086478"/>
            <a:ext cx="286702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487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@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1719438" y="1079814"/>
            <a:ext cx="11558902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Latvijas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personāls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CERN: USER, COAS, PJAS, DOCT, FELL, GRAD </a:t>
            </a:r>
            <a:endParaRPr lang="en-GB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- </a:t>
            </a:r>
            <a:r>
              <a:rPr lang="lv-LV" sz="2000" dirty="0">
                <a:solidFill>
                  <a:srgbClr val="1F0092"/>
                </a:solidFill>
                <a:latin typeface="Verdana"/>
                <a:ea typeface="Verdana"/>
              </a:rPr>
              <a:t>25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/</a:t>
            </a:r>
            <a:r>
              <a:rPr lang="lv-LV" sz="2000" dirty="0">
                <a:solidFill>
                  <a:srgbClr val="1F0092"/>
                </a:solidFill>
                <a:latin typeface="Verdana"/>
                <a:ea typeface="Verdana"/>
              </a:rPr>
              <a:t>08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/202</a:t>
            </a:r>
            <a:r>
              <a:rPr lang="lv-LV" sz="2000" dirty="0">
                <a:solidFill>
                  <a:srgbClr val="1F0092"/>
                </a:solidFill>
                <a:latin typeface="Verdana"/>
                <a:ea typeface="Verdana"/>
              </a:rPr>
              <a:t>3 dati</a:t>
            </a:r>
            <a:endParaRPr lang="en-GB" dirty="0">
              <a:cs typeface="Calibri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592015" y="1901952"/>
            <a:ext cx="5223158" cy="4197293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CMS-</a:t>
            </a:r>
            <a:r>
              <a:rPr lang="en-GB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Latvija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daļiņu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fizikas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groupa</a:t>
            </a:r>
            <a:endParaRPr lang="en-GB" sz="2000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Latvijas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paātrinātāju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tehnoloģiju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grupa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CERN</a:t>
            </a:r>
            <a:endParaRPr lang="en-GB" sz="2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Antihydrogen Experiment -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AEgIS</a:t>
            </a:r>
            <a:endParaRPr lang="en-GB" sz="2000" dirty="0">
              <a:solidFill>
                <a:srgbClr val="1F0092"/>
              </a:solidFill>
              <a:latin typeface="Verdana"/>
              <a:ea typeface="Verdana"/>
            </a:endParaRPr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MEDICIS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grupas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(jau3!)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Integrēti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ar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 CERN </a:t>
            </a:r>
            <a:r>
              <a:rPr lang="en-GB" sz="2000" dirty="0" err="1">
                <a:solidFill>
                  <a:srgbClr val="1F0092"/>
                </a:solidFill>
                <a:latin typeface="Verdana"/>
                <a:ea typeface="Verdana"/>
              </a:rPr>
              <a:t>programmām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:</a:t>
            </a:r>
          </a:p>
          <a:p>
            <a:pPr>
              <a:lnSpc>
                <a:spcPct val="100000"/>
              </a:lnSpc>
            </a:pPr>
            <a:r>
              <a:rPr lang="en-GB" sz="2000" i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CERN-Latvia doctoral programme</a:t>
            </a:r>
          </a:p>
          <a:p>
            <a:pPr>
              <a:lnSpc>
                <a:spcPct val="100000"/>
              </a:lnSpc>
            </a:pPr>
            <a:r>
              <a:rPr lang="en-GB" sz="2000" i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Doctoral Programme</a:t>
            </a:r>
          </a:p>
          <a:p>
            <a:pPr>
              <a:lnSpc>
                <a:spcPct val="100000"/>
              </a:lnSpc>
            </a:pPr>
            <a:r>
              <a:rPr lang="en-GB" sz="2000" i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Summer Student programme</a:t>
            </a:r>
          </a:p>
          <a:p>
            <a:pPr>
              <a:lnSpc>
                <a:spcPct val="100000"/>
              </a:lnSpc>
            </a:pPr>
            <a:r>
              <a:rPr lang="en-GB" sz="2000" i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Technical Student programme</a:t>
            </a:r>
          </a:p>
          <a:p>
            <a:pPr marL="0" indent="276225">
              <a:buNone/>
            </a:pPr>
            <a:endParaRPr lang="en-GB" sz="1800" dirty="0">
              <a:solidFill>
                <a:srgbClr val="000000"/>
              </a:solidFill>
              <a:latin typeface="Calibri"/>
              <a:ea typeface="Verdana"/>
              <a:cs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FBF161-FA5F-9B93-40C5-9255CC082453}"/>
              </a:ext>
            </a:extLst>
          </p:cNvPr>
          <p:cNvSpPr txBox="1"/>
          <p:nvPr/>
        </p:nvSpPr>
        <p:spPr>
          <a:xfrm>
            <a:off x="504929" y="6222355"/>
            <a:ext cx="595206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/>
              </a:rPr>
              <a:t>+ </a:t>
            </a:r>
            <a:r>
              <a:rPr lang="en-GB" sz="1600" dirty="0" err="1">
                <a:solidFill>
                  <a:srgbClr val="1F0092"/>
                </a:solidFill>
                <a:latin typeface="Verdana"/>
              </a:rPr>
              <a:t>daudzas</a:t>
            </a:r>
            <a:r>
              <a:rPr lang="en-GB" sz="1600" dirty="0">
                <a:solidFill>
                  <a:srgbClr val="1F0092"/>
                </a:solidFill>
                <a:latin typeface="Verdana"/>
              </a:rPr>
              <a:t> </a:t>
            </a:r>
            <a:r>
              <a:rPr lang="en-GB" sz="1600" dirty="0" err="1">
                <a:solidFill>
                  <a:srgbClr val="1F0092"/>
                </a:solidFill>
                <a:latin typeface="Verdana"/>
              </a:rPr>
              <a:t>īstermiņa</a:t>
            </a:r>
            <a:r>
              <a:rPr lang="en-GB" sz="1600" dirty="0">
                <a:solidFill>
                  <a:srgbClr val="1F0092"/>
                </a:solidFill>
                <a:latin typeface="Verdana"/>
              </a:rPr>
              <a:t> </a:t>
            </a:r>
            <a:r>
              <a:rPr lang="en-GB" sz="1600" dirty="0" err="1">
                <a:solidFill>
                  <a:srgbClr val="1F0092"/>
                </a:solidFill>
                <a:latin typeface="Verdana"/>
              </a:rPr>
              <a:t>mācību</a:t>
            </a:r>
            <a:r>
              <a:rPr lang="en-GB" sz="1600" dirty="0">
                <a:solidFill>
                  <a:srgbClr val="1F0092"/>
                </a:solidFill>
                <a:latin typeface="Verdana"/>
              </a:rPr>
              <a:t> </a:t>
            </a:r>
            <a:r>
              <a:rPr lang="en-GB" sz="1600" dirty="0" err="1">
                <a:solidFill>
                  <a:srgbClr val="1F0092"/>
                </a:solidFill>
                <a:latin typeface="Verdana"/>
              </a:rPr>
              <a:t>vizītes</a:t>
            </a:r>
            <a:r>
              <a:rPr lang="en-GB" sz="1600" dirty="0">
                <a:solidFill>
                  <a:srgbClr val="1F0092"/>
                </a:solidFill>
                <a:latin typeface="Verdana"/>
              </a:rPr>
              <a:t> CERN (2-3 </a:t>
            </a:r>
            <a:r>
              <a:rPr lang="en-GB" sz="1600" dirty="0" err="1">
                <a:solidFill>
                  <a:srgbClr val="1F0092"/>
                </a:solidFill>
                <a:latin typeface="Verdana"/>
              </a:rPr>
              <a:t>mēn</a:t>
            </a:r>
            <a:r>
              <a:rPr lang="en-GB" sz="1600" dirty="0">
                <a:solidFill>
                  <a:srgbClr val="1F0092"/>
                </a:solidFill>
                <a:latin typeface="Verdana"/>
              </a:rPr>
              <a:t>)</a:t>
            </a:r>
            <a:endParaRPr lang="en-US" sz="1600" dirty="0">
              <a:cs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22BB1C-7EEA-F276-516A-5DCFFA70B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97094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6</a:t>
            </a:fld>
            <a:endParaRPr lang="lv-LV"/>
          </a:p>
        </p:txBody>
      </p:sp>
      <p:pic>
        <p:nvPicPr>
          <p:cNvPr id="11" name="Picture 10" descr="A pie chart with numbers and symbols&#10;&#10;Description automatically generated">
            <a:extLst>
              <a:ext uri="{FF2B5EF4-FFF2-40B4-BE49-F238E27FC236}">
                <a16:creationId xmlns:a16="http://schemas.microsoft.com/office/drawing/2014/main" id="{22F160B3-1D5C-BC7C-E196-F2F73C2A3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829" y="1610588"/>
            <a:ext cx="5495299" cy="49283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549789-BE76-C1C5-9EAC-58D6AC541FC6}"/>
              </a:ext>
            </a:extLst>
          </p:cNvPr>
          <p:cNvSpPr txBox="1"/>
          <p:nvPr/>
        </p:nvSpPr>
        <p:spPr>
          <a:xfrm>
            <a:off x="6814457" y="6222355"/>
            <a:ext cx="487261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/>
              </a:rPr>
              <a:t>CERN HR data</a:t>
            </a:r>
            <a:endParaRPr lang="en-US" sz="1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0131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next to a machine&#10;&#10;Description automatically generated">
            <a:extLst>
              <a:ext uri="{FF2B5EF4-FFF2-40B4-BE49-F238E27FC236}">
                <a16:creationId xmlns:a16="http://schemas.microsoft.com/office/drawing/2014/main" id="{9FD55C7A-3558-5001-E9A5-3F5BB8BDFF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2" t="22948" r="2667"/>
          <a:stretch/>
        </p:blipFill>
        <p:spPr>
          <a:xfrm>
            <a:off x="69994" y="3216312"/>
            <a:ext cx="2249597" cy="2668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851042" y="1051685"/>
            <a:ext cx="9883680" cy="50020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Fiziķis un ieguvis doktora grādu Liverpūles universitātē, iepriekš jau darbojās CERN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Pateicoties LV-CERN aktivitātēm </a:t>
            </a:r>
            <a:r>
              <a:rPr lang="lv-LV" sz="2800" b="1" dirty="0">
                <a:solidFill>
                  <a:srgbClr val="0000B3"/>
                </a:solidFill>
                <a:latin typeface="Verdana"/>
              </a:rPr>
              <a:t>strādā LV</a:t>
            </a: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 </a:t>
            </a:r>
          </a:p>
          <a:p>
            <a:pPr marL="1828800" indent="-457200">
              <a:buFont typeface="System Font Regular"/>
              <a:buChar char="→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asociētais profesors, vadošais pētnieks</a:t>
            </a:r>
          </a:p>
          <a:p>
            <a:pPr marL="1828800" indent="-457200">
              <a:buFont typeface="System Font Regular"/>
              <a:buChar char="→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Latvijas CMS grupas vadītājs CERN</a:t>
            </a:r>
          </a:p>
          <a:p>
            <a:pPr marL="1828800" indent="-457200">
              <a:buFont typeface="System Font Regular"/>
              <a:buChar char="→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studiju programmas direktors</a:t>
            </a:r>
          </a:p>
          <a:p>
            <a:pPr marL="1828800" indent="-457200">
              <a:buFont typeface="System Font Regular"/>
              <a:buChar char="→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Valts Pētījumu Programmas vadītājs</a:t>
            </a:r>
          </a:p>
          <a:p>
            <a:pPr marL="1828800" indent="-457200">
              <a:buFont typeface="System Font Regular"/>
              <a:buChar char="→"/>
              <a:defRPr/>
            </a:pPr>
            <a:r>
              <a:rPr lang="lv-LV" sz="2400" i="1" dirty="0">
                <a:solidFill>
                  <a:srgbClr val="0000B3"/>
                </a:solidFill>
                <a:latin typeface="Verdana"/>
              </a:rPr>
              <a:t>Daļiņu fizikas un paātrinātāju tehnoloģiju		 institūts </a:t>
            </a:r>
            <a:r>
              <a:rPr lang="lv-LV" sz="2400" dirty="0">
                <a:solidFill>
                  <a:srgbClr val="0000B3"/>
                </a:solidFill>
                <a:latin typeface="Verdana"/>
              </a:rPr>
              <a:t>– direktors</a:t>
            </a:r>
          </a:p>
          <a:p>
            <a:pPr marL="1828800" indent="-457200">
              <a:buFont typeface="System Font Regular"/>
              <a:buChar char="→"/>
              <a:defRPr/>
            </a:pPr>
            <a:r>
              <a:rPr lang="lv-LV" sz="2400" dirty="0">
                <a:solidFill>
                  <a:srgbClr val="0000B3"/>
                </a:solidFill>
                <a:latin typeface="Verdana"/>
              </a:rPr>
              <a:t>Vadoša pozīcija CMS eksperimentā 				– ir atbildīgs par kritisku iekārtu izstrādi</a:t>
            </a:r>
          </a:p>
          <a:p>
            <a:pPr marL="1828800" indent="-457200">
              <a:buFont typeface="System Font Regular"/>
              <a:buChar char="→"/>
              <a:defRPr/>
            </a:pPr>
            <a:r>
              <a:rPr lang="lv-LV" sz="2400" b="1" dirty="0">
                <a:solidFill>
                  <a:srgbClr val="0000B3"/>
                </a:solidFill>
                <a:latin typeface="Verdana"/>
              </a:rPr>
              <a:t>453 publikācijas, Hirša indekss: </a:t>
            </a:r>
            <a:r>
              <a:rPr lang="lv-LV" sz="2400" b="1" dirty="0">
                <a:solidFill>
                  <a:srgbClr val="FF0000"/>
                </a:solidFill>
                <a:latin typeface="Verdana"/>
              </a:rPr>
              <a:t>66</a:t>
            </a:r>
          </a:p>
          <a:p>
            <a:pPr marL="1208088" indent="-457200">
              <a:buFont typeface="System Font Regular"/>
              <a:buChar char="→"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lv-LV" sz="2800" b="1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Kārlis ir liels ieguvums </a:t>
            </a:r>
            <a:r>
              <a:rPr lang="lv-LV" sz="2800" b="1" dirty="0">
                <a:solidFill>
                  <a:srgbClr val="0000B3"/>
                </a:solidFill>
                <a:latin typeface="Verdana"/>
              </a:rPr>
              <a:t>Latvijas zinātnei!</a:t>
            </a:r>
            <a:endParaRPr kumimoji="0" lang="lv-LV" sz="2800" b="1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Kārlis Dreimanis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6CBCB19-BD8E-0BAE-C73F-E1E34B2C1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203" y="102159"/>
            <a:ext cx="1927804" cy="26886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D574437-5F96-DD37-C8EA-9C8C34683A76}"/>
              </a:ext>
            </a:extLst>
          </p:cNvPr>
          <p:cNvSpPr/>
          <p:nvPr/>
        </p:nvSpPr>
        <p:spPr>
          <a:xfrm rot="1800000">
            <a:off x="8507668" y="1894580"/>
            <a:ext cx="3660216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lv-LV" sz="3200" b="1" i="0" u="none" strike="noStrike" kern="1200" cap="none" spc="0" normalizeH="0" baseline="0" noProof="0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Talantīgs</a:t>
            </a:r>
          </a:p>
          <a:p>
            <a:pPr algn="ctr"/>
            <a:r>
              <a:rPr kumimoji="0" lang="lv-LV" sz="3200" b="1" i="0" u="none" strike="noStrike" kern="1200" cap="none" spc="0" normalizeH="0" baseline="0" noProof="0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jaunais līderis</a:t>
            </a:r>
            <a:endParaRPr lang="en-GB" sz="32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2" name="Picture 2" descr="CMS-doc-3045-v3: CMS Logo">
            <a:extLst>
              <a:ext uri="{FF2B5EF4-FFF2-40B4-BE49-F238E27FC236}">
                <a16:creationId xmlns:a16="http://schemas.microsoft.com/office/drawing/2014/main" id="{3AC13559-FA23-9301-93D7-78E9585E7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881" y="391057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C82A9F-79DD-0566-A5AF-141149DB23C4}"/>
              </a:ext>
            </a:extLst>
          </p:cNvPr>
          <p:cNvSpPr txBox="1"/>
          <p:nvPr/>
        </p:nvSpPr>
        <p:spPr>
          <a:xfrm>
            <a:off x="6411074" y="410966"/>
            <a:ext cx="3369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solidFill>
                  <a:srgbClr val="0308DB"/>
                </a:solidFill>
                <a:hlinkClick r:id="rId5"/>
              </a:rPr>
              <a:t>Video ar Kārli</a:t>
            </a:r>
            <a:endParaRPr lang="lv-LV" sz="2000" b="1" dirty="0">
              <a:solidFill>
                <a:srgbClr val="0308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000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660903" y="1289345"/>
            <a:ext cx="11018067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Teorētiskās fizikas profesors, </a:t>
            </a:r>
            <a:r>
              <a:rPr lang="lv-LV" sz="2800" dirty="0">
                <a:solidFill>
                  <a:srgbClr val="0000B3"/>
                </a:solidFill>
                <a:latin typeface="Verdana"/>
              </a:rPr>
              <a:t>d</a:t>
            </a:r>
            <a: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zimis</a:t>
            </a: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Rīgā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kumimoji="0" lang="lv-LV" sz="11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Pateicoties LV-CERN aktivitātēm </a:t>
            </a:r>
            <a:r>
              <a:rPr lang="lv-LV" sz="2800" b="1" dirty="0">
                <a:solidFill>
                  <a:srgbClr val="0000B3"/>
                </a:solidFill>
                <a:latin typeface="Verdana"/>
              </a:rPr>
              <a:t>strādā LV</a:t>
            </a:r>
          </a:p>
          <a:p>
            <a:pPr>
              <a:defRPr/>
            </a:pPr>
            <a:r>
              <a:rPr lang="lv-LV" sz="2800" i="1" dirty="0">
                <a:solidFill>
                  <a:srgbClr val="0000B3"/>
                </a:solidFill>
                <a:latin typeface="Verdana"/>
              </a:rPr>
              <a:t>Daļiņu fizikas un paātrinātāju tehnoloģiju institūtā</a:t>
            </a:r>
            <a:endParaRPr lang="lv-LV" sz="2800" b="1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1100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Pasaules mēroga autoritāte:</a:t>
            </a:r>
          </a:p>
          <a:p>
            <a:pPr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	 teorētiskajā elementārdaļiņu fizikā un kvantu teorijā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1200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i="1" dirty="0">
                <a:solidFill>
                  <a:srgbClr val="0000B3"/>
                </a:solidFill>
                <a:latin typeface="Verdana"/>
              </a:rPr>
              <a:t>bij.</a:t>
            </a:r>
            <a:r>
              <a:rPr lang="lv-LV" sz="2800" dirty="0">
                <a:solidFill>
                  <a:srgbClr val="0000B3"/>
                </a:solidFill>
                <a:latin typeface="Verdana"/>
              </a:rPr>
              <a:t> CNRS Pētniecības direktors - </a:t>
            </a:r>
            <a:r>
              <a:rPr lang="lv-LV" sz="2800" i="1" dirty="0">
                <a:solidFill>
                  <a:srgbClr val="0000B3"/>
                </a:solidFill>
                <a:latin typeface="Verdana"/>
              </a:rPr>
              <a:t>Centre National de la Recherche Scientifique</a:t>
            </a:r>
            <a:r>
              <a:rPr lang="lv-LV" sz="2800" dirty="0">
                <a:solidFill>
                  <a:srgbClr val="0000B3"/>
                </a:solidFill>
                <a:latin typeface="Verdana"/>
              </a:rPr>
              <a:t>, pasniedzis Sorbonas univ.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2015.g. saņēmis Eiropas Fizikas Biedrības godalgu (vienīgais Baltijas reģionā); </a:t>
            </a:r>
            <a:r>
              <a:rPr lang="lv-LV" sz="2800" b="1" dirty="0">
                <a:solidFill>
                  <a:srgbClr val="0000B3"/>
                </a:solidFill>
                <a:latin typeface="Verdana"/>
              </a:rPr>
              <a:t>Hirša indekss: </a:t>
            </a:r>
            <a:r>
              <a:rPr lang="lv-LV" sz="2800" b="1" dirty="0">
                <a:solidFill>
                  <a:srgbClr val="FF0000"/>
                </a:solidFill>
                <a:latin typeface="Verdana"/>
              </a:rPr>
              <a:t>48</a:t>
            </a: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                 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5 publikācijas cit. vairāk kā 1000x un 42 vairāk kā 100x</a:t>
            </a:r>
          </a:p>
          <a:p>
            <a:pPr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Jurijs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Dokšicers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1026" name="Picture 2" descr="RTU Public Lecture: &quot;Demystifying Strong Interactions&quot; (15 June 2021) ·  Indico">
            <a:extLst>
              <a:ext uri="{FF2B5EF4-FFF2-40B4-BE49-F238E27FC236}">
                <a16:creationId xmlns:a16="http://schemas.microsoft.com/office/drawing/2014/main" id="{3729A6C9-5329-5DE5-8F68-22A8700EF6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3" t="18282" r="8508" b="29864"/>
          <a:stretch/>
        </p:blipFill>
        <p:spPr bwMode="auto">
          <a:xfrm>
            <a:off x="10118368" y="151998"/>
            <a:ext cx="1942254" cy="22758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C39AE2A-5B8B-1727-29A9-E0C9F9992768}"/>
              </a:ext>
            </a:extLst>
          </p:cNvPr>
          <p:cNvSpPr/>
          <p:nvPr/>
        </p:nvSpPr>
        <p:spPr>
          <a:xfrm rot="1800000">
            <a:off x="8499401" y="1985301"/>
            <a:ext cx="3660216" cy="5847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lv-LV" sz="3200" b="1" i="0" u="none" strike="noStrike" kern="1200" cap="none" spc="0" normalizeH="0" baseline="0" noProof="0" dirty="0">
                <a:ln w="22225">
                  <a:solidFill>
                    <a:srgbClr val="FF0000"/>
                  </a:solidFill>
                  <a:prstDash val="solid"/>
                </a:ln>
                <a:solidFill>
                  <a:schemeClr val="accent6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Autoritāte</a:t>
            </a:r>
            <a:endParaRPr lang="en-GB" sz="32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chemeClr val="accent6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58819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38F4C1D-528D-D1F7-8B7C-5255EAFA564F}"/>
              </a:ext>
            </a:extLst>
          </p:cNvPr>
          <p:cNvSpPr txBox="1">
            <a:spLocks/>
          </p:cNvSpPr>
          <p:nvPr/>
        </p:nvSpPr>
        <p:spPr>
          <a:xfrm>
            <a:off x="713730" y="1544125"/>
            <a:ext cx="9883680" cy="467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1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Markus Seidel</a:t>
            </a: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- fiziķis un ieguvis doktora grādu Hamburgas universitātē, iepriekš jau darbojās CERN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lv-LV" sz="2800" i="0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Pirms tam strādājis no </a:t>
            </a:r>
            <a:r>
              <a:rPr kumimoji="0" lang="lv-LV" sz="2800" i="1" u="none" strike="noStrike" kern="1200" cap="none" spc="0" normalizeH="0" baseline="0" noProof="0" dirty="0">
                <a:ln>
                  <a:noFill/>
                </a:ln>
                <a:solidFill>
                  <a:srgbClr val="0000B3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University of Maryland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kumimoji="0" lang="lv-LV" sz="2800" i="0" u="none" strike="noStrike" kern="1200" cap="none" spc="0" normalizeH="0" baseline="0" noProof="0" dirty="0">
              <a:ln>
                <a:noFill/>
              </a:ln>
              <a:solidFill>
                <a:srgbClr val="0000B3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Vadošais pētnieks </a:t>
            </a:r>
            <a:r>
              <a:rPr lang="lv-LV" sz="2800" i="1" dirty="0">
                <a:solidFill>
                  <a:srgbClr val="0000B3"/>
                </a:solidFill>
                <a:latin typeface="Verdana"/>
              </a:rPr>
              <a:t>Daļiņu fizikas un paātrinātāju tehnoloģiju institūtā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dirty="0">
                <a:solidFill>
                  <a:srgbClr val="0000B3"/>
                </a:solidFill>
                <a:latin typeface="Verdana"/>
              </a:rPr>
              <a:t>Ikdienā vada doktorantu darbu daļiņu fizikā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i="1" dirty="0">
              <a:solidFill>
                <a:srgbClr val="0000B3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sz="2800" b="1" dirty="0">
                <a:solidFill>
                  <a:srgbClr val="0000B3"/>
                </a:solidFill>
                <a:latin typeface="Verdana"/>
              </a:rPr>
              <a:t>1037 publikācijas, Hirša indekss: </a:t>
            </a:r>
            <a:r>
              <a:rPr lang="lv-LV" sz="2800" b="1" dirty="0">
                <a:solidFill>
                  <a:srgbClr val="FF0000"/>
                </a:solidFill>
                <a:latin typeface="Verdana"/>
              </a:rPr>
              <a:t>108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lv-LV" sz="2800" i="1" dirty="0">
              <a:solidFill>
                <a:srgbClr val="0000B3"/>
              </a:solidFill>
              <a:latin typeface="Verdana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43F6E68-8A95-E468-056F-5EF286DB9241}"/>
              </a:ext>
            </a:extLst>
          </p:cNvPr>
          <p:cNvSpPr txBox="1">
            <a:spLocks/>
          </p:cNvSpPr>
          <p:nvPr/>
        </p:nvSpPr>
        <p:spPr>
          <a:xfrm>
            <a:off x="1457276" y="301001"/>
            <a:ext cx="9277446" cy="8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Markus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Zeidels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657C5D-0A54-1E12-7244-718B28E21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1063" y="0"/>
            <a:ext cx="1794203" cy="26913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79C5668-CEF3-62DE-6F68-CD2AAE8D3B60}"/>
              </a:ext>
            </a:extLst>
          </p:cNvPr>
          <p:cNvSpPr/>
          <p:nvPr/>
        </p:nvSpPr>
        <p:spPr>
          <a:xfrm rot="1800000">
            <a:off x="8499401" y="1985301"/>
            <a:ext cx="3660216" cy="5847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lv-LV" sz="3200" b="1" i="0" u="none" strike="noStrike" kern="1200" cap="none" spc="0" normalizeH="0" baseline="0" noProof="0" dirty="0">
                <a:ln w="22225">
                  <a:solidFill>
                    <a:srgbClr val="FF0000"/>
                  </a:solidFill>
                  <a:prstDash val="solid"/>
                </a:ln>
                <a:solidFill>
                  <a:schemeClr val="accent6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Ekspertīze</a:t>
            </a:r>
          </a:p>
        </p:txBody>
      </p:sp>
      <p:pic>
        <p:nvPicPr>
          <p:cNvPr id="8" name="Picture 2" descr="CMS-doc-3045-v3: CMS Logo">
            <a:extLst>
              <a:ext uri="{FF2B5EF4-FFF2-40B4-BE49-F238E27FC236}">
                <a16:creationId xmlns:a16="http://schemas.microsoft.com/office/drawing/2014/main" id="{9B821712-226F-37C6-E82A-2B2FABFAC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6726" y="360545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933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08DB"/>
      </a:accent1>
      <a:accent2>
        <a:srgbClr val="0070C0"/>
      </a:accent2>
      <a:accent3>
        <a:srgbClr val="A5A5A5"/>
      </a:accent3>
      <a:accent4>
        <a:srgbClr val="FFCB00"/>
      </a:accent4>
      <a:accent5>
        <a:srgbClr val="4472C4"/>
      </a:accent5>
      <a:accent6>
        <a:srgbClr val="48A1FA"/>
      </a:accent6>
      <a:hlink>
        <a:srgbClr val="0563C1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vert="horz" wrap="square" lIns="91440" tIns="45720" rIns="91440" bIns="45720" numCol="1" anchor="ctr" anchorCtr="0" compatLnSpc="1">
        <a:prstTxWarp prst="textArchDown">
          <a:avLst/>
        </a:prstTxWarp>
      </a:bodyPr>
      <a:lstStyle>
        <a:defPPr algn="ctr">
          <a:defRPr dirty="0" smtClean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6571A0DC8C58409372199A1286DE23" ma:contentTypeVersion="14" ma:contentTypeDescription="Create a new document." ma:contentTypeScope="" ma:versionID="133906e70c0439bbef022fcd65bc7b94">
  <xsd:schema xmlns:xsd="http://www.w3.org/2001/XMLSchema" xmlns:xs="http://www.w3.org/2001/XMLSchema" xmlns:p="http://schemas.microsoft.com/office/2006/metadata/properties" xmlns:ns2="8f4a6246-9539-42c8-a75c-c18e2cf71b56" xmlns:ns3="39acef1a-2ff9-43b3-8063-e626ee45a7d1" targetNamespace="http://schemas.microsoft.com/office/2006/metadata/properties" ma:root="true" ma:fieldsID="1c88e38ca50e5c4ffe3473f8f4947623" ns2:_="" ns3:_="">
    <xsd:import namespace="8f4a6246-9539-42c8-a75c-c18e2cf71b56"/>
    <xsd:import namespace="39acef1a-2ff9-43b3-8063-e626ee45a7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4a6246-9539-42c8-a75c-c18e2cf71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032bf106-b365-443e-bdf9-9561cb4f30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acef1a-2ff9-43b3-8063-e626ee45a7d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1fd5ae-8fa0-4b90-b283-1db3415aa96f}" ma:internalName="TaxCatchAll" ma:showField="CatchAllData" ma:web="39acef1a-2ff9-43b3-8063-e626ee45a7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5DFD43-181D-4014-95F7-A44498792B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4a6246-9539-42c8-a75c-c18e2cf71b56"/>
    <ds:schemaRef ds:uri="39acef1a-2ff9-43b3-8063-e626ee45a7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A26AB9-2ECA-4D18-95AD-F8B23D7536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12603</TotalTime>
  <Words>1558</Words>
  <Application>Microsoft Macintosh PowerPoint</Application>
  <PresentationFormat>Widescreen</PresentationFormat>
  <Paragraphs>317</Paragraphs>
  <Slides>54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54</vt:i4>
      </vt:variant>
    </vt:vector>
  </HeadingPairs>
  <TitlesOfParts>
    <vt:vector size="72" baseType="lpstr">
      <vt:lpstr>Arial</vt:lpstr>
      <vt:lpstr>Arial Narrow</vt:lpstr>
      <vt:lpstr>Calibri</vt:lpstr>
      <vt:lpstr>Calibri Light</vt:lpstr>
      <vt:lpstr>Noteworthy Light</vt:lpstr>
      <vt:lpstr>Source Sans Pro</vt:lpstr>
      <vt:lpstr>Source Sans Pro Black</vt:lpstr>
      <vt:lpstr>Source Sans Pro Semibold</vt:lpstr>
      <vt:lpstr>System Font Regular</vt:lpstr>
      <vt:lpstr>Verdana</vt:lpstr>
      <vt:lpstr>Office Theme</vt:lpstr>
      <vt:lpstr>2_Office Theme</vt:lpstr>
      <vt:lpstr>1_Research</vt:lpstr>
      <vt:lpstr>2_Collaboration</vt:lpstr>
      <vt:lpstr>3_Innovation</vt:lpstr>
      <vt:lpstr>4_Education and Training</vt:lpstr>
      <vt:lpstr>1_Office Theme</vt:lpstr>
      <vt:lpstr>3_Office Theme</vt:lpstr>
      <vt:lpstr>PowerPoint Presentation</vt:lpstr>
      <vt:lpstr>Latvijas turpmākās sadarbības  stratēģija ar CERN</vt:lpstr>
      <vt:lpstr>Uzdevumi jēgpilnai un koordinētai dalībai  CERN Asociētās Valsts statusā  </vt:lpstr>
      <vt:lpstr>PowerPoint Presentation</vt:lpstr>
      <vt:lpstr>PowerPoint Presentation</vt:lpstr>
      <vt:lpstr>Latvia @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patstāvīga ekspozīcija LNB  </vt:lpstr>
      <vt:lpstr>PowerPoint Presentation</vt:lpstr>
      <vt:lpstr>Skolēnu vizītes CERN – Jauno fiziķu skola  </vt:lpstr>
      <vt:lpstr>PowerPoint Presentation</vt:lpstr>
      <vt:lpstr>Riga TechGirls vizītes CERN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Virkne Latvijas uzņēmumu jau ir ieguvuši CERN pasūtījumus</vt:lpstr>
      <vt:lpstr>PowerPoint Presentation</vt:lpstr>
      <vt:lpstr>Tier 2 projekts</vt:lpstr>
      <vt:lpstr>PowerPoint Presentation</vt:lpstr>
      <vt:lpstr>Scientific/research portfolio</vt:lpstr>
      <vt:lpstr>PowerPoint Presentation</vt:lpstr>
      <vt:lpstr>PowerPoint Presentation</vt:lpstr>
      <vt:lpstr>PowerPoint Presentation</vt:lpstr>
      <vt:lpstr>PowerPoint Presentation</vt:lpstr>
      <vt:lpstr>Full membership at CERN</vt:lpstr>
      <vt:lpstr>Full membership at CERN</vt:lpstr>
      <vt:lpstr>Full membership at CERN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Jānis Paiders</dc:creator>
  <cp:lastModifiedBy>Toms Torims</cp:lastModifiedBy>
  <cp:revision>241</cp:revision>
  <dcterms:created xsi:type="dcterms:W3CDTF">2021-03-09T09:36:21Z</dcterms:created>
  <dcterms:modified xsi:type="dcterms:W3CDTF">2024-01-11T21:19:30Z</dcterms:modified>
</cp:coreProperties>
</file>