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4621" r:id="rId3"/>
    <p:sldId id="4623" r:id="rId4"/>
    <p:sldId id="2147196674" r:id="rId5"/>
    <p:sldId id="2147196676" r:id="rId6"/>
    <p:sldId id="2147196668" r:id="rId7"/>
    <p:sldId id="2146847230" r:id="rId8"/>
    <p:sldId id="2146847253" r:id="rId9"/>
    <p:sldId id="2146847238" r:id="rId10"/>
    <p:sldId id="2146847240" r:id="rId11"/>
    <p:sldId id="2147196664" r:id="rId12"/>
    <p:sldId id="2147196670" r:id="rId13"/>
    <p:sldId id="2146847245" r:id="rId14"/>
    <p:sldId id="2147196671" r:id="rId15"/>
    <p:sldId id="2147196661" r:id="rId16"/>
    <p:sldId id="2147196675" r:id="rId17"/>
    <p:sldId id="2147196673" r:id="rId18"/>
    <p:sldId id="4635" r:id="rId19"/>
    <p:sldId id="2146847249" r:id="rId20"/>
    <p:sldId id="2146847257" r:id="rId21"/>
    <p:sldId id="2146847258" r:id="rId22"/>
    <p:sldId id="2146847255" r:id="rId23"/>
    <p:sldId id="2147196672" r:id="rId24"/>
    <p:sldId id="2146847171" r:id="rId25"/>
    <p:sldId id="3342" r:id="rId26"/>
    <p:sldId id="2147196669" r:id="rId27"/>
    <p:sldId id="2146847246" r:id="rId28"/>
    <p:sldId id="214719667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03EC8"/>
    <a:srgbClr val="FFFF00"/>
    <a:srgbClr val="FFFFCC"/>
    <a:srgbClr val="009999"/>
    <a:srgbClr val="3B663A"/>
    <a:srgbClr val="040404"/>
    <a:srgbClr val="2F2F2F"/>
    <a:srgbClr val="9999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89229" autoAdjust="0"/>
  </p:normalViewPr>
  <p:slideViewPr>
    <p:cSldViewPr snapToObjects="1">
      <p:cViewPr varScale="1">
        <p:scale>
          <a:sx n="55" d="100"/>
          <a:sy n="55" d="100"/>
        </p:scale>
        <p:origin x="40" y="152"/>
      </p:cViewPr>
      <p:guideLst/>
    </p:cSldViewPr>
  </p:slideViewPr>
  <p:outlineViewPr>
    <p:cViewPr>
      <p:scale>
        <a:sx n="33" d="100"/>
        <a:sy n="33" d="100"/>
      </p:scale>
      <p:origin x="0" y="-17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0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94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71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43FA-8919-E64E-874C-8E23E3679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087BC-F54F-3E4E-B771-0459F27D9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2772B-4A07-6B43-AA74-DB662DC3D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BCA05-B04B-0E40-BC18-677FDF6B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87A1-B9CB-8F43-AD0E-1FCDB6310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30D1-2062-3C42-9ABF-2560637523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11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J. Mnich | Report from CERN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J. Mnich | Report from CERN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3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t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50340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0.png"/><Relationship Id="rId7" Type="http://schemas.openxmlformats.org/officeDocument/2006/relationships/image" Target="../media/image15.emf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9"/>
            <a:ext cx="11376025" cy="1512168"/>
          </a:xfrm>
        </p:spPr>
        <p:txBody>
          <a:bodyPr/>
          <a:lstStyle/>
          <a:p>
            <a:r>
              <a:rPr lang="en-US" sz="4000" dirty="0"/>
              <a:t>Report from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986442"/>
            <a:ext cx="11376026" cy="1512168"/>
          </a:xfrm>
        </p:spPr>
        <p:txBody>
          <a:bodyPr/>
          <a:lstStyle/>
          <a:p>
            <a:pPr algn="l"/>
            <a:r>
              <a:rPr lang="de-DE" sz="2400" dirty="0"/>
              <a:t>115</a:t>
            </a:r>
            <a:r>
              <a:rPr lang="de-DE" sz="2400" baseline="30000" dirty="0"/>
              <a:t>th</a:t>
            </a:r>
            <a:r>
              <a:rPr lang="de-DE" sz="2400" dirty="0"/>
              <a:t> </a:t>
            </a:r>
            <a:r>
              <a:rPr lang="de-DE" sz="2400" dirty="0" err="1"/>
              <a:t>Plenary</a:t>
            </a:r>
            <a:r>
              <a:rPr lang="de-DE" sz="2400" dirty="0"/>
              <a:t> ECFA Meeting</a:t>
            </a:r>
            <a:endParaRPr lang="en-US" sz="24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Joachim </a:t>
            </a:r>
            <a:r>
              <a:rPr lang="en-US" sz="1800" dirty="0" err="1"/>
              <a:t>Mnich</a:t>
            </a:r>
            <a:endParaRPr lang="en-US" sz="18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1800" dirty="0"/>
              <a:t>November 14</a:t>
            </a:r>
            <a:r>
              <a:rPr lang="de-DE" sz="1800" baseline="30000" dirty="0"/>
              <a:t>th</a:t>
            </a:r>
            <a:r>
              <a:rPr lang="en-US" sz="1800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DAACE4-4F65-45BE-8303-874557A3A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63" y="1020726"/>
            <a:ext cx="6370401" cy="3920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And a lot of progress in ATLAS…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A589AF-CC00-4F12-99CD-BB3D7A4AC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7133"/>
          </a:xfrm>
        </p:spPr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HL-LHC and Phase II Projects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63E84-7F14-422A-98C1-FC1F461D9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2B17D-CB43-46B6-8718-95EA47D41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8B8B2-40B2-43DF-9A5D-9CB8136D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904305-E0D0-4551-8B0D-408E27198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439335"/>
            <a:ext cx="7992888" cy="473996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5D4E451-6E1E-42C6-A303-589F4E3026C4}"/>
              </a:ext>
            </a:extLst>
          </p:cNvPr>
          <p:cNvSpPr/>
          <p:nvPr/>
        </p:nvSpPr>
        <p:spPr>
          <a:xfrm>
            <a:off x="9408368" y="1268760"/>
            <a:ext cx="1800200" cy="864096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See talk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Craig Sawyer</a:t>
            </a:r>
          </a:p>
        </p:txBody>
      </p:sp>
    </p:spTree>
    <p:extLst>
      <p:ext uri="{BB962C8B-B14F-4D97-AF65-F5344CB8AC3E}">
        <p14:creationId xmlns:p14="http://schemas.microsoft.com/office/powerpoint/2010/main" val="3695867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DAACE4-4F65-45BE-8303-874557A3A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665" y="1020726"/>
            <a:ext cx="5558311" cy="47845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FF0000"/>
                </a:solidFill>
              </a:rPr>
              <a:t>BUT: </a:t>
            </a:r>
            <a:br>
              <a:rPr lang="en-GB" sz="1600" dirty="0">
                <a:solidFill>
                  <a:srgbClr val="FF0000"/>
                </a:solidFill>
              </a:rPr>
            </a:br>
            <a:r>
              <a:rPr lang="en-GB" sz="1600" dirty="0"/>
              <a:t>Significant delays in the Phase II projects of ATLAS and CMS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700" b="0" dirty="0"/>
              <a:t>in particular ATLAS </a:t>
            </a:r>
            <a:r>
              <a:rPr lang="en-GB" sz="1700" b="0" dirty="0" err="1"/>
              <a:t>ITk</a:t>
            </a:r>
            <a:r>
              <a:rPr lang="en-GB" sz="1700" b="0" dirty="0"/>
              <a:t> and CMS HGCAL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700" b="0" dirty="0"/>
              <a:t>no or even negative time contingency left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700" b="0" dirty="0"/>
              <a:t>in </a:t>
            </a:r>
            <a:r>
              <a:rPr lang="de-DE" sz="1700" b="0" dirty="0" err="1"/>
              <a:t>addition</a:t>
            </a:r>
            <a:r>
              <a:rPr lang="de-DE" sz="1700" b="0" dirty="0"/>
              <a:t>, si</a:t>
            </a:r>
            <a:r>
              <a:rPr lang="en-GB" sz="1700" b="0" dirty="0" err="1"/>
              <a:t>gnificant</a:t>
            </a:r>
            <a:r>
              <a:rPr lang="en-GB" sz="1700" b="0" dirty="0"/>
              <a:t> schedule risks remaining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P2UG/LHCC/SPC conclusion: schedule is not tenable</a:t>
            </a:r>
            <a:br>
              <a:rPr lang="en-GB" sz="1600" dirty="0"/>
            </a:br>
            <a:r>
              <a:rPr lang="en-GB" sz="1600" b="0" dirty="0"/>
              <a:t>(conclusion in September 2024)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altLang="en-US" sz="1600" b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en-US" sz="1600" dirty="0"/>
              <a:t>LS3 Cost and Schedule Review in September 2024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700" b="0" dirty="0"/>
              <a:t>Remaining civil engineering work for HL-LHC requires an extension of LS3 by 4 months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sz="1700" b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700" dirty="0"/>
              <a:t>Decision of CERN directorate: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Delay start of HL-LHC by 1 year, composed roughly by 1/2 year extension of Run 3 in 2026 and 1/2 year extension of LS3 as required by the LHC and by CMS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700" b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altLang="en-US" sz="1700" b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6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A589AF-CC00-4F12-99CD-BB3D7A4AC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HL-LHC and New Schedule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63E84-7F14-422A-98C1-FC1F461D9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2B17D-CB43-46B6-8718-95EA47D41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8B8B2-40B2-43DF-9A5D-9CB8136D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A072F5-2329-4D4B-B099-717F6B1D04AD}"/>
              </a:ext>
            </a:extLst>
          </p:cNvPr>
          <p:cNvSpPr/>
          <p:nvPr/>
        </p:nvSpPr>
        <p:spPr>
          <a:xfrm>
            <a:off x="6264696" y="1125441"/>
            <a:ext cx="602399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</a:rPr>
              <a:t>Key dates of new LHC schedule:</a:t>
            </a: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</a:rPr>
              <a:t>Operation in 2026: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short YETS 2025/26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run LHC until end of June with possibly HI run taking place in June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run injectors until end August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</a:rPr>
              <a:t>Restart in 2030: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start hardware commissioning in January 2030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closure of experimental caverns mid-May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beam in the machine as of June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restart of injectors to be defined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</a:rPr>
              <a:t>Post-LS3: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LS4 moved by one year: from 2033/34 to 2034/35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chemeClr val="tx2"/>
                </a:solidFill>
              </a:rPr>
              <a:t>LS5 will become an EYETS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</a:rPr>
              <a:t>Details still to be worked out, </a:t>
            </a:r>
            <a:r>
              <a:rPr lang="en-US" altLang="en-US" sz="1600" b="1" dirty="0">
                <a:solidFill>
                  <a:schemeClr val="tx2"/>
                </a:solidFill>
              </a:rPr>
              <a:t>optimization to be performed </a:t>
            </a: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8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94F37D-DFE7-4388-B235-006CADCE2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5" y="1052736"/>
            <a:ext cx="5616741" cy="46085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Risks remain also on the new schedule: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Established risk registers with impact and mitigation measures with the experiments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Examples (which were not even thought of before!)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CMS outer shell accident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b="0" dirty="0"/>
              <a:t>incident on the road 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/>
              <a:t>fortunately no major damage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600" dirty="0"/>
              <a:t>l</a:t>
            </a:r>
            <a:r>
              <a:rPr lang="en-GB" sz="1600" b="0" dirty="0" err="1"/>
              <a:t>ooks</a:t>
            </a:r>
            <a:r>
              <a:rPr lang="en-GB" sz="1600" b="0" dirty="0"/>
              <a:t> like we were lucky…</a:t>
            </a:r>
            <a:endParaRPr lang="en-GB" sz="160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 err="1"/>
              <a:t>lpGBT</a:t>
            </a:r>
            <a:r>
              <a:rPr lang="en-GB" sz="1800" b="0" dirty="0"/>
              <a:t> chip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/>
              <a:t>by testing large number of components recently a problem with the low power </a:t>
            </a:r>
            <a:r>
              <a:rPr lang="en-US" sz="1600" dirty="0" err="1"/>
              <a:t>GigaBit</a:t>
            </a:r>
            <a:r>
              <a:rPr lang="en-US" sz="1600" dirty="0"/>
              <a:t> Transceiver (</a:t>
            </a:r>
            <a:r>
              <a:rPr lang="en-US" sz="1600" dirty="0" err="1"/>
              <a:t>lpGBT</a:t>
            </a:r>
            <a:r>
              <a:rPr lang="en-US" sz="1600" dirty="0"/>
              <a:t>) chip has been discovered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/>
              <a:t>in about 1% of the cases the chip does not restart, impact on detectors is being evaluated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/>
              <a:t>new production will take 6-12 months</a:t>
            </a:r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80468C-6A3A-451F-8295-981148192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 Risks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0B75C-E3DF-4567-984E-6736C2A52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D9777-808C-4618-A15E-7917CE558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F25CA-D202-4C06-8154-7EEB6A6D8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14B669-CD77-4401-88E0-F637ECB40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437" y="764704"/>
            <a:ext cx="3898734" cy="2616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B9206A-A35A-45C7-A55C-9216DAC2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0589" y="764704"/>
            <a:ext cx="1933914" cy="2594668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99C1ABD-AC6E-4B22-AC3F-079D027CFFB8}"/>
              </a:ext>
            </a:extLst>
          </p:cNvPr>
          <p:cNvSpPr txBox="1">
            <a:spLocks/>
          </p:cNvSpPr>
          <p:nvPr/>
        </p:nvSpPr>
        <p:spPr>
          <a:xfrm>
            <a:off x="6042344" y="3717032"/>
            <a:ext cx="5976043" cy="1731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To avoid any further, very detrimental delays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Highest priority must be given to the upgrade projects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Increased efforts by all institutes and collaborators will be necessary!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90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1B92DA-9E1E-41AC-A72F-19C9AAF16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91077" cy="606908"/>
          </a:xfrm>
        </p:spPr>
        <p:txBody>
          <a:bodyPr/>
          <a:lstStyle/>
          <a:p>
            <a:r>
              <a:rPr lang="de-DE" dirty="0"/>
              <a:t>Phase </a:t>
            </a:r>
            <a:r>
              <a:rPr lang="de-DE" dirty="0" err="1"/>
              <a:t>IIb</a:t>
            </a:r>
            <a:r>
              <a:rPr lang="de-DE" dirty="0"/>
              <a:t>: ALICE and LHC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BC3CD-37FA-4735-8064-CFD9390FD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A681-3772-472F-B42C-C83956D0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74DEA-AACE-49DA-8740-FACD3536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1823F7-3379-409C-84B0-4ACD7420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819" y="602467"/>
            <a:ext cx="2798284" cy="4015648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FBE971-519D-4216-8428-0539E2EB0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724" y="600803"/>
            <a:ext cx="2577947" cy="4023377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48B3493-6789-4D41-82D7-21F2B6CC9799}"/>
              </a:ext>
            </a:extLst>
          </p:cNvPr>
          <p:cNvSpPr txBox="1">
            <a:spLocks/>
          </p:cNvSpPr>
          <p:nvPr/>
        </p:nvSpPr>
        <p:spPr>
          <a:xfrm>
            <a:off x="407625" y="1158633"/>
            <a:ext cx="5823054" cy="30731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Scoping documents submitted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/>
              <a:t>For both experiments scenarios of core costs between </a:t>
            </a: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≈ 125 MCHF and 180 MCHF are presented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Under scientific and technical review by the LHCC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Results expected by March 2025 </a:t>
            </a:r>
            <a:r>
              <a:rPr lang="en-US" sz="1800" b="0" dirty="0"/>
              <a:t>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303030"/>
                </a:solidFill>
              </a:rPr>
              <a:t>In parallel discussions with Funding Agencies to define realistic funding envelopes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>
                <a:solidFill>
                  <a:srgbClr val="FF0000"/>
                </a:solidFill>
              </a:rPr>
              <a:t>Aim to define upgrade scope, based on LHCC and FA input, in spring 2025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/>
              <a:t>Then start to work on TDRs 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ACFF3B2-0429-4F1F-9DC4-2A075ACE79D5}"/>
              </a:ext>
            </a:extLst>
          </p:cNvPr>
          <p:cNvSpPr txBox="1">
            <a:spLocks/>
          </p:cNvSpPr>
          <p:nvPr/>
        </p:nvSpPr>
        <p:spPr>
          <a:xfrm>
            <a:off x="499730" y="4968635"/>
            <a:ext cx="10420806" cy="9643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1800" dirty="0" err="1"/>
              <a:t>Detector</a:t>
            </a:r>
            <a:r>
              <a:rPr lang="de-DE" sz="1800" dirty="0"/>
              <a:t> </a:t>
            </a:r>
            <a:r>
              <a:rPr lang="de-DE" sz="1800" dirty="0" err="1"/>
              <a:t>improvements</a:t>
            </a:r>
            <a:r>
              <a:rPr lang="de-DE" sz="1800" dirty="0"/>
              <a:t> </a:t>
            </a:r>
            <a:r>
              <a:rPr lang="de-DE" sz="1800" dirty="0" err="1"/>
              <a:t>during</a:t>
            </a:r>
            <a:r>
              <a:rPr lang="de-DE" sz="1800" dirty="0"/>
              <a:t> LS3:</a:t>
            </a:r>
            <a:endParaRPr lang="en-GB" sz="180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800" b="0" dirty="0"/>
              <a:t>ALICE: ITS3 and </a:t>
            </a:r>
            <a:r>
              <a:rPr lang="de-DE" sz="1800" b="0" dirty="0" err="1"/>
              <a:t>FoCal</a:t>
            </a:r>
            <a:r>
              <a:rPr lang="de-DE" sz="1800" b="0" dirty="0"/>
              <a:t>: TDRs </a:t>
            </a:r>
            <a:r>
              <a:rPr lang="de-DE" sz="1800" b="0" dirty="0" err="1"/>
              <a:t>are</a:t>
            </a:r>
            <a:r>
              <a:rPr lang="de-DE" sz="1800" b="0" dirty="0"/>
              <a:t> </a:t>
            </a:r>
            <a:r>
              <a:rPr lang="de-DE" sz="1800" b="0" dirty="0" err="1"/>
              <a:t>completed</a:t>
            </a:r>
            <a:r>
              <a:rPr lang="de-DE" sz="1800" b="0" dirty="0"/>
              <a:t> and </a:t>
            </a:r>
            <a:r>
              <a:rPr lang="de-DE" sz="1800" b="0" dirty="0" err="1"/>
              <a:t>endorsed</a:t>
            </a:r>
            <a:r>
              <a:rPr lang="de-DE" sz="1800" b="0" dirty="0"/>
              <a:t> </a:t>
            </a:r>
            <a:r>
              <a:rPr lang="de-DE" sz="1800" b="0" dirty="0" err="1"/>
              <a:t>by</a:t>
            </a:r>
            <a:r>
              <a:rPr lang="de-DE" sz="1800" b="0" dirty="0"/>
              <a:t> Research Board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 err="1"/>
              <a:t>LHCb</a:t>
            </a:r>
            <a:r>
              <a:rPr lang="en-GB" sz="1800" b="0" dirty="0"/>
              <a:t>: ECAL, RICH; endorsed by RB; DAQ Enhancement TDR; LHCC recommended for approval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498059-21BB-4CAE-9614-4B5FBD74E2DE}"/>
              </a:ext>
            </a:extLst>
          </p:cNvPr>
          <p:cNvSpPr/>
          <p:nvPr/>
        </p:nvSpPr>
        <p:spPr>
          <a:xfrm>
            <a:off x="10128448" y="-10634"/>
            <a:ext cx="1800200" cy="980501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See talks 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Felix </a:t>
            </a:r>
            <a:r>
              <a:rPr lang="en-GB" dirty="0" err="1">
                <a:solidFill>
                  <a:srgbClr val="FF0000"/>
                </a:solidFill>
              </a:rPr>
              <a:t>Reidt</a:t>
            </a:r>
            <a:r>
              <a:rPr lang="en-GB" dirty="0">
                <a:solidFill>
                  <a:srgbClr val="FF0000"/>
                </a:solidFill>
              </a:rPr>
              <a:t> &amp; </a:t>
            </a:r>
            <a:r>
              <a:rPr lang="en-GB" dirty="0" err="1">
                <a:solidFill>
                  <a:srgbClr val="FF0000"/>
                </a:solidFill>
              </a:rPr>
              <a:t>Vava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Gligorov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95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E2888CB0-9912-4C79-9C6E-B2FCE8E5B82D}"/>
              </a:ext>
            </a:extLst>
          </p:cNvPr>
          <p:cNvGrpSpPr/>
          <p:nvPr/>
        </p:nvGrpSpPr>
        <p:grpSpPr>
          <a:xfrm>
            <a:off x="123853" y="3861048"/>
            <a:ext cx="4964035" cy="2684004"/>
            <a:chOff x="6694606" y="3875210"/>
            <a:chExt cx="5139492" cy="2880320"/>
          </a:xfrm>
        </p:grpSpPr>
        <p:pic>
          <p:nvPicPr>
            <p:cNvPr id="20" name="Picture 1" descr="Picture 1">
              <a:extLst>
                <a:ext uri="{FF2B5EF4-FFF2-40B4-BE49-F238E27FC236}">
                  <a16:creationId xmlns:a16="http://schemas.microsoft.com/office/drawing/2014/main" id="{6381487F-BACE-46E5-A859-277A02C35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/>
            </a:blip>
            <a:srcRect b="16902"/>
            <a:stretch>
              <a:fillRect/>
            </a:stretch>
          </p:blipFill>
          <p:spPr>
            <a:xfrm>
              <a:off x="6694606" y="3875210"/>
              <a:ext cx="5139492" cy="288032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867BD00-B096-4C0A-A707-DEF4BCEB5FDE}"/>
                </a:ext>
              </a:extLst>
            </p:cNvPr>
            <p:cNvSpPr txBox="1"/>
            <p:nvPr/>
          </p:nvSpPr>
          <p:spPr>
            <a:xfrm>
              <a:off x="7104112" y="4169985"/>
              <a:ext cx="139781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≈ 66×18×19 m</a:t>
              </a:r>
              <a:r>
                <a:rPr lang="en-US" sz="1600" baseline="30000" dirty="0"/>
                <a:t>3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0CE6C3E4-A260-49D7-A0CD-C6E721F2D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1065742"/>
          </a:xfrm>
        </p:spPr>
        <p:txBody>
          <a:bodyPr/>
          <a:lstStyle/>
          <a:p>
            <a:r>
              <a:rPr lang="en-GB" dirty="0"/>
              <a:t>Neutrino Platform and LBNF/DUNE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08EC1-8E09-4D3D-A960-2F63AC892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CC5471-A25A-4BD8-82F2-77C3930C0789}"/>
              </a:ext>
            </a:extLst>
          </p:cNvPr>
          <p:cNvSpPr txBox="1"/>
          <p:nvPr/>
        </p:nvSpPr>
        <p:spPr>
          <a:xfrm>
            <a:off x="123853" y="856814"/>
            <a:ext cx="554137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At CERN two main activities for the LBNF/DUNE project in the US:</a:t>
            </a:r>
          </a:p>
          <a:p>
            <a:pPr marL="342900" indent="-342900">
              <a:spcAft>
                <a:spcPts val="600"/>
              </a:spcAft>
              <a:buFontTx/>
              <a:buAutoNum type="arabicParenR"/>
            </a:pPr>
            <a:r>
              <a:rPr lang="en-US" sz="1600" b="1" dirty="0">
                <a:solidFill>
                  <a:srgbClr val="080808"/>
                </a:solidFill>
              </a:rPr>
              <a:t>Construction of two large cryostats for the DUNE far detectors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Production of warm steel structure completed for both cryostats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600" dirty="0">
                <a:solidFill>
                  <a:schemeClr val="accent6">
                    <a:lumMod val="50000"/>
                  </a:schemeClr>
                </a:solidFill>
              </a:rPr>
              <a:t>Transport </a:t>
            </a:r>
            <a:r>
              <a:rPr lang="de-DE" sz="1600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600" dirty="0">
                <a:solidFill>
                  <a:schemeClr val="accent6">
                    <a:lumMod val="50000"/>
                  </a:schemeClr>
                </a:solidFill>
              </a:rPr>
              <a:t> 1st </a:t>
            </a:r>
            <a:r>
              <a:rPr lang="de-DE" sz="1600" dirty="0" err="1">
                <a:solidFill>
                  <a:schemeClr val="accent6">
                    <a:lumMod val="50000"/>
                  </a:schemeClr>
                </a:solidFill>
              </a:rPr>
              <a:t>cryostat</a:t>
            </a:r>
            <a:r>
              <a:rPr lang="de-DE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de-DE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accent6">
                    <a:lumMod val="50000"/>
                  </a:schemeClr>
                </a:solidFill>
              </a:rPr>
              <a:t> US </a:t>
            </a:r>
            <a:r>
              <a:rPr lang="de-DE" sz="1600" dirty="0" err="1">
                <a:solidFill>
                  <a:schemeClr val="accent6">
                    <a:lumMod val="50000"/>
                  </a:schemeClr>
                </a:solidFill>
              </a:rPr>
              <a:t>failed</a:t>
            </a:r>
            <a:r>
              <a:rPr lang="de-DE" sz="1600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br>
              <a:rPr lang="de-DE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tx2"/>
                </a:solidFill>
                <a:sym typeface="Helvetica Neue"/>
              </a:rPr>
              <a:t>Infestation of packaging wood, required re-exporting from US for treatment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chemeClr val="tx2"/>
                </a:solidFill>
                <a:sym typeface="Helvetica Neue"/>
              </a:rPr>
              <a:t>Both warm steel structures are now ready for transport to the US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FA49EF-BF7D-4552-BF26-D3DEFA2EB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0EB734-87B4-4C43-BCC6-E0E328C9E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B62423-63DD-46EB-ADFB-625AF52B264C}"/>
              </a:ext>
            </a:extLst>
          </p:cNvPr>
          <p:cNvGrpSpPr/>
          <p:nvPr/>
        </p:nvGrpSpPr>
        <p:grpSpPr>
          <a:xfrm>
            <a:off x="6600055" y="836712"/>
            <a:ext cx="5227179" cy="2520280"/>
            <a:chOff x="256078" y="2042489"/>
            <a:chExt cx="5687521" cy="4265641"/>
          </a:xfrm>
        </p:grpSpPr>
        <p:pic>
          <p:nvPicPr>
            <p:cNvPr id="18" name="Picture 17" descr="A group of red boxes&#10;&#10;Description automatically generated">
              <a:extLst>
                <a:ext uri="{FF2B5EF4-FFF2-40B4-BE49-F238E27FC236}">
                  <a16:creationId xmlns:a16="http://schemas.microsoft.com/office/drawing/2014/main" id="{1B4ACEF0-7D3C-4957-9FAF-E68870D3C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078" y="2042489"/>
              <a:ext cx="5687521" cy="426564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212E57-80F3-4721-8551-CB3DF74B5306}"/>
                </a:ext>
              </a:extLst>
            </p:cNvPr>
            <p:cNvSpPr txBox="1"/>
            <p:nvPr/>
          </p:nvSpPr>
          <p:spPr>
            <a:xfrm>
              <a:off x="407987" y="5901945"/>
              <a:ext cx="5014193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Cryostat #1 in La Coruña </a:t>
              </a:r>
              <a:r>
                <a:rPr kumimoji="0" lang="en-US" sz="18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harbour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 after repacking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ECF0FF-DF0D-4529-A914-AEEB01A001ED}"/>
              </a:ext>
            </a:extLst>
          </p:cNvPr>
          <p:cNvGrpSpPr/>
          <p:nvPr/>
        </p:nvGrpSpPr>
        <p:grpSpPr>
          <a:xfrm>
            <a:off x="6600055" y="3429396"/>
            <a:ext cx="5227179" cy="2646644"/>
            <a:chOff x="6063577" y="2493815"/>
            <a:chExt cx="5835666" cy="3797854"/>
          </a:xfrm>
        </p:grpSpPr>
        <p:pic>
          <p:nvPicPr>
            <p:cNvPr id="27" name="Picture 26" descr="A large group of red metal panels&#10;&#10;Description automatically generated with medium confidence">
              <a:extLst>
                <a:ext uri="{FF2B5EF4-FFF2-40B4-BE49-F238E27FC236}">
                  <a16:creationId xmlns:a16="http://schemas.microsoft.com/office/drawing/2014/main" id="{9217C8B5-3006-43FE-A3F3-648E34FA4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26"/>
            <a:stretch/>
          </p:blipFill>
          <p:spPr>
            <a:xfrm>
              <a:off x="6063577" y="2493815"/>
              <a:ext cx="5835666" cy="379785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F5424FD-7032-4E1B-8F59-1667B572E29D}"/>
                </a:ext>
              </a:extLst>
            </p:cNvPr>
            <p:cNvSpPr txBox="1"/>
            <p:nvPr/>
          </p:nvSpPr>
          <p:spPr>
            <a:xfrm>
              <a:off x="6206834" y="5957365"/>
              <a:ext cx="3911327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Cryostat #2 transported to the </a:t>
              </a:r>
              <a:r>
                <a:rPr kumimoji="0" lang="en-US" sz="18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harbour</a:t>
              </a: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231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8">
            <a:extLst>
              <a:ext uri="{FF2B5EF4-FFF2-40B4-BE49-F238E27FC236}">
                <a16:creationId xmlns:a16="http://schemas.microsoft.com/office/drawing/2014/main" id="{442FB63E-609C-452E-9F81-A3274F4907E6}"/>
              </a:ext>
            </a:extLst>
          </p:cNvPr>
          <p:cNvGrpSpPr/>
          <p:nvPr/>
        </p:nvGrpSpPr>
        <p:grpSpPr>
          <a:xfrm>
            <a:off x="6698162" y="91406"/>
            <a:ext cx="5472608" cy="2736251"/>
            <a:chOff x="-50800" y="1536699"/>
            <a:chExt cx="9245600" cy="4763739"/>
          </a:xfrm>
        </p:grpSpPr>
        <p:grpSp>
          <p:nvGrpSpPr>
            <p:cNvPr id="17" name="IMG_6934.jpeg">
              <a:extLst>
                <a:ext uri="{FF2B5EF4-FFF2-40B4-BE49-F238E27FC236}">
                  <a16:creationId xmlns:a16="http://schemas.microsoft.com/office/drawing/2014/main" id="{82F2028E-E2C0-42B6-92F6-F37B95D0827F}"/>
                </a:ext>
              </a:extLst>
            </p:cNvPr>
            <p:cNvGrpSpPr/>
            <p:nvPr/>
          </p:nvGrpSpPr>
          <p:grpSpPr>
            <a:xfrm>
              <a:off x="-50800" y="1536699"/>
              <a:ext cx="9245600" cy="4763739"/>
              <a:chOff x="0" y="0"/>
              <a:chExt cx="11684000" cy="5408667"/>
            </a:xfrm>
          </p:grpSpPr>
          <p:pic>
            <p:nvPicPr>
              <p:cNvPr id="20" name="IMG_6934.jpeg" descr="IMG_6934.jpeg">
                <a:extLst>
                  <a:ext uri="{FF2B5EF4-FFF2-40B4-BE49-F238E27FC236}">
                    <a16:creationId xmlns:a16="http://schemas.microsoft.com/office/drawing/2014/main" id="{9060B053-D941-403B-8F22-BDFC5B5AF4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27000" y="88900"/>
                <a:ext cx="11430000" cy="5078468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21" name="IMG_6934.jpeg" descr="IMG_6934.jpeg">
                <a:extLst>
                  <a:ext uri="{FF2B5EF4-FFF2-40B4-BE49-F238E27FC236}">
                    <a16:creationId xmlns:a16="http://schemas.microsoft.com/office/drawing/2014/main" id="{51792BC3-24EF-4D73-B225-02263F001CDD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-1"/>
                <a:ext cx="11684000" cy="5408669"/>
              </a:xfrm>
              <a:prstGeom prst="rect">
                <a:avLst/>
              </a:prstGeom>
              <a:effectLst/>
            </p:spPr>
          </p:pic>
        </p:grpSp>
        <p:sp>
          <p:nvSpPr>
            <p:cNvPr id="18" name="TextBox 6">
              <a:extLst>
                <a:ext uri="{FF2B5EF4-FFF2-40B4-BE49-F238E27FC236}">
                  <a16:creationId xmlns:a16="http://schemas.microsoft.com/office/drawing/2014/main" id="{413AE36B-79A7-42DB-B51A-80D84DDC4C8C}"/>
                </a:ext>
              </a:extLst>
            </p:cNvPr>
            <p:cNvSpPr txBox="1"/>
            <p:nvPr/>
          </p:nvSpPr>
          <p:spPr>
            <a:xfrm>
              <a:off x="3365498" y="5054600"/>
              <a:ext cx="3112212" cy="86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NP04: </a:t>
              </a:r>
              <a:br>
                <a:rPr lang="en-US" b="1" dirty="0">
                  <a:solidFill>
                    <a:schemeClr val="bg1"/>
                  </a:solidFill>
                </a:rPr>
              </a:br>
              <a:r>
                <a:rPr lang="en-US" b="1" dirty="0">
                  <a:solidFill>
                    <a:schemeClr val="bg1"/>
                  </a:solidFill>
                </a:rPr>
                <a:t>Horizontal Drift</a:t>
              </a:r>
            </a:p>
          </p:txBody>
        </p:sp>
        <p:sp>
          <p:nvSpPr>
            <p:cNvPr id="19" name="TextBox 7">
              <a:extLst>
                <a:ext uri="{FF2B5EF4-FFF2-40B4-BE49-F238E27FC236}">
                  <a16:creationId xmlns:a16="http://schemas.microsoft.com/office/drawing/2014/main" id="{01A05235-9B80-448E-8BF2-0F9390D227B4}"/>
                </a:ext>
              </a:extLst>
            </p:cNvPr>
            <p:cNvSpPr txBox="1"/>
            <p:nvPr/>
          </p:nvSpPr>
          <p:spPr>
            <a:xfrm>
              <a:off x="4013842" y="2508766"/>
              <a:ext cx="2615558" cy="86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NP02: </a:t>
              </a:r>
              <a:br>
                <a:rPr lang="en-US" b="1" dirty="0">
                  <a:solidFill>
                    <a:schemeClr val="bg1"/>
                  </a:solidFill>
                </a:rPr>
              </a:br>
              <a:r>
                <a:rPr lang="en-US" b="1" dirty="0">
                  <a:solidFill>
                    <a:schemeClr val="bg1"/>
                  </a:solidFill>
                </a:rPr>
                <a:t>Vertical Drift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17A9F8C2-D953-4C42-952A-24794D36B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694" y="275539"/>
            <a:ext cx="11242906" cy="551081"/>
          </a:xfrm>
        </p:spPr>
        <p:txBody>
          <a:bodyPr/>
          <a:lstStyle/>
          <a:p>
            <a:r>
              <a:rPr lang="en-GB" dirty="0"/>
              <a:t>Neutrino Platform Activities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F46F8-0C34-4E47-8239-95290948C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1217CE-DE8E-4204-ACC8-56A084F90661}"/>
              </a:ext>
            </a:extLst>
          </p:cNvPr>
          <p:cNvSpPr txBox="1"/>
          <p:nvPr/>
        </p:nvSpPr>
        <p:spPr>
          <a:xfrm>
            <a:off x="309170" y="1628800"/>
            <a:ext cx="6448477" cy="48474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4400" lvl="1" indent="-28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NP04 in operation since beginning of May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FF0000"/>
                </a:solidFill>
              </a:rPr>
              <a:t>Extremely pure: drifting electron lifetime exceeding 50 </a:t>
            </a:r>
            <a:r>
              <a:rPr lang="en-GB" sz="1700" dirty="0" err="1">
                <a:solidFill>
                  <a:srgbClr val="FF0000"/>
                </a:solidFill>
              </a:rPr>
              <a:t>ms</a:t>
            </a:r>
            <a:r>
              <a:rPr lang="en-GB" sz="1700" dirty="0">
                <a:solidFill>
                  <a:srgbClr val="000000"/>
                </a:solidFill>
              </a:rPr>
              <a:t> </a:t>
            </a:r>
            <a:br>
              <a:rPr lang="en-GB" sz="1700" dirty="0">
                <a:solidFill>
                  <a:srgbClr val="000000"/>
                </a:solidFill>
              </a:rPr>
            </a:br>
            <a:r>
              <a:rPr lang="en-GB" sz="1700" dirty="0">
                <a:solidFill>
                  <a:srgbClr val="000000"/>
                </a:solidFill>
              </a:rPr>
              <a:t>(Note: requirement is 3 </a:t>
            </a:r>
            <a:r>
              <a:rPr lang="en-GB" sz="1700" dirty="0" err="1">
                <a:solidFill>
                  <a:srgbClr val="000000"/>
                </a:solidFill>
              </a:rPr>
              <a:t>ms</a:t>
            </a:r>
            <a:r>
              <a:rPr lang="en-GB" sz="1700" dirty="0">
                <a:solidFill>
                  <a:srgbClr val="000000"/>
                </a:solidFill>
              </a:rPr>
              <a:t>)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Very low electronic noise and only ~1 ‰ channels loss or problematic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Stable HV &gt;99.9% uptime at nominal field</a:t>
            </a:r>
          </a:p>
          <a:p>
            <a:pPr marL="284400" lvl="1" indent="-284400"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DAQ throughput exceeding DUNE requirements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endParaRPr lang="en-GB" sz="17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700" dirty="0">
                <a:solidFill>
                  <a:srgbClr val="000000"/>
                </a:solidFill>
              </a:rPr>
              <a:t>About 30 million triggers from 10 weeks </a:t>
            </a:r>
            <a:r>
              <a:rPr lang="en-GB" sz="1700" dirty="0" err="1">
                <a:solidFill>
                  <a:srgbClr val="000000"/>
                </a:solidFill>
              </a:rPr>
              <a:t>testbeam</a:t>
            </a:r>
            <a:r>
              <a:rPr lang="en-GB" sz="1700" dirty="0">
                <a:solidFill>
                  <a:srgbClr val="000000"/>
                </a:solidFill>
              </a:rPr>
              <a:t> campaign: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Beam scans: 1-7 GeV/c with both polarities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Most data at 1 GeV/c for pion cross-section measurement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2 million beam trigger with 5 GeV/c K and p (+/- )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FF0000"/>
                </a:solidFill>
              </a:rPr>
              <a:t>Unique sample for physics</a:t>
            </a: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GB" sz="1700" dirty="0">
                <a:solidFill>
                  <a:srgbClr val="000000"/>
                </a:solidFill>
              </a:rPr>
              <a:t>4.2 PB of beam data, 0.8 PB of </a:t>
            </a:r>
            <a:r>
              <a:rPr lang="en-GB" sz="1700" dirty="0" err="1">
                <a:solidFill>
                  <a:srgbClr val="000000"/>
                </a:solidFill>
              </a:rPr>
              <a:t>cosmics</a:t>
            </a:r>
            <a:endParaRPr lang="en-GB" sz="1700" dirty="0">
              <a:solidFill>
                <a:srgbClr val="000000"/>
              </a:solidFill>
            </a:endParaRP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endParaRPr lang="en-GB" sz="17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1F7376-A874-4D3A-96D9-7CABB8EC1BBE}"/>
              </a:ext>
            </a:extLst>
          </p:cNvPr>
          <p:cNvSpPr/>
          <p:nvPr/>
        </p:nvSpPr>
        <p:spPr>
          <a:xfrm>
            <a:off x="155565" y="886599"/>
            <a:ext cx="642053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700" b="1" dirty="0">
                <a:solidFill>
                  <a:srgbClr val="080808"/>
                </a:solidFill>
              </a:rPr>
              <a:t>2) </a:t>
            </a:r>
            <a:r>
              <a:rPr lang="en-US" sz="1700" b="1" dirty="0" err="1">
                <a:solidFill>
                  <a:srgbClr val="080808"/>
                </a:solidFill>
              </a:rPr>
              <a:t>ProtoDUNE</a:t>
            </a:r>
            <a:r>
              <a:rPr lang="en-US" sz="1700" b="1" dirty="0">
                <a:solidFill>
                  <a:srgbClr val="080808"/>
                </a:solidFill>
              </a:rPr>
              <a:t>: Validation of the final prototypes of the DUNE far detectors (Horizontal and Vertical Drift concepts)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C2D1B-5A4F-4750-9E17-4F3EF4298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9B549-067E-4471-BB99-36D06D79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2E8A76-35B9-4850-A64B-CC171E31F5B9}"/>
              </a:ext>
            </a:extLst>
          </p:cNvPr>
          <p:cNvGrpSpPr/>
          <p:nvPr/>
        </p:nvGrpSpPr>
        <p:grpSpPr>
          <a:xfrm>
            <a:off x="6162937" y="3212976"/>
            <a:ext cx="5981659" cy="2679285"/>
            <a:chOff x="6028830" y="341317"/>
            <a:chExt cx="5981659" cy="2679285"/>
          </a:xfrm>
        </p:grpSpPr>
        <p:pic>
          <p:nvPicPr>
            <p:cNvPr id="30" name="Screenshot 2024-09-18 at 18.32.35.png" descr="Screenshot 2024-09-18 at 18.32.35.png">
              <a:extLst>
                <a:ext uri="{FF2B5EF4-FFF2-40B4-BE49-F238E27FC236}">
                  <a16:creationId xmlns:a16="http://schemas.microsoft.com/office/drawing/2014/main" id="{51DAB567-5713-45B8-BCA6-6B3C5BFFB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28830" y="341317"/>
              <a:ext cx="5981659" cy="2679285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85D9B8D-5271-45D3-BB9F-C913CB7D82FA}"/>
                </a:ext>
              </a:extLst>
            </p:cNvPr>
            <p:cNvSpPr txBox="1"/>
            <p:nvPr/>
          </p:nvSpPr>
          <p:spPr>
            <a:xfrm>
              <a:off x="7366572" y="1787703"/>
              <a:ext cx="1428108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DE" sz="1400" dirty="0" err="1"/>
                <a:t>Purification</a:t>
              </a:r>
              <a:r>
                <a:rPr lang="de-DE" sz="1400" dirty="0"/>
                <a:t> </a:t>
              </a:r>
              <a:r>
                <a:rPr lang="de-DE" sz="1400" dirty="0" err="1"/>
                <a:t>period</a:t>
              </a:r>
              <a:r>
                <a:rPr lang="de-DE" sz="1400" dirty="0"/>
                <a:t> after </a:t>
              </a:r>
              <a:r>
                <a:rPr lang="de-DE" sz="1400" dirty="0" err="1"/>
                <a:t>LAr</a:t>
              </a:r>
              <a:r>
                <a:rPr lang="de-DE" sz="1400" dirty="0"/>
                <a:t> </a:t>
              </a:r>
              <a:r>
                <a:rPr lang="de-DE" sz="1400" dirty="0" err="1"/>
                <a:t>filling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6678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DDF410-17D1-4147-9635-FE456E848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16632"/>
            <a:ext cx="11376025" cy="607135"/>
          </a:xfrm>
        </p:spPr>
        <p:txBody>
          <a:bodyPr/>
          <a:lstStyle/>
          <a:p>
            <a:r>
              <a:rPr lang="de-DE" dirty="0" err="1"/>
              <a:t>ProtoDUNE</a:t>
            </a:r>
            <a:r>
              <a:rPr lang="de-DE" dirty="0"/>
              <a:t>: NP04</a:t>
            </a:r>
            <a:br>
              <a:rPr lang="de-DE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82BCE-DABC-446D-8067-6C73A7340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6760E-7CD1-4A3F-B909-6243FAAF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1F191-DE65-42E8-BA2A-648AD287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asted-movie.png" descr="pasted-movie.png">
            <a:extLst>
              <a:ext uri="{FF2B5EF4-FFF2-40B4-BE49-F238E27FC236}">
                <a16:creationId xmlns:a16="http://schemas.microsoft.com/office/drawing/2014/main" id="{D0EFFD90-DA17-49CD-A682-63AC00847E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269" b="2937"/>
          <a:stretch>
            <a:fillRect/>
          </a:stretch>
        </p:blipFill>
        <p:spPr>
          <a:xfrm>
            <a:off x="260563" y="1633961"/>
            <a:ext cx="4324338" cy="172059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In a seminar at CERN on 19 July 1973, Paul Musset (Gargamelle) presented the first direct evidence of weak neutral currents">
            <a:extLst>
              <a:ext uri="{FF2B5EF4-FFF2-40B4-BE49-F238E27FC236}">
                <a16:creationId xmlns:a16="http://schemas.microsoft.com/office/drawing/2014/main" id="{6FF28541-F0F4-4ABF-B791-098A8759B8FF}"/>
              </a:ext>
            </a:extLst>
          </p:cNvPr>
          <p:cNvSpPr txBox="1"/>
          <p:nvPr/>
        </p:nvSpPr>
        <p:spPr>
          <a:xfrm>
            <a:off x="372339" y="688264"/>
            <a:ext cx="4116839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spcBef>
                <a:spcPts val="2400"/>
              </a:spcBef>
              <a:defRPr sz="12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00" dirty="0"/>
              <a:t>In a seminar at CERN on 19 July 1973, Paul Musset (</a:t>
            </a:r>
            <a:r>
              <a:rPr sz="1600" dirty="0" err="1"/>
              <a:t>Gargamelle</a:t>
            </a:r>
            <a:r>
              <a:rPr sz="1600" dirty="0"/>
              <a:t>) presented the first direct evidence of weak neutral currents</a:t>
            </a:r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81F91824-0093-47BA-AACF-5A708D8EE9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403"/>
          <a:stretch>
            <a:fillRect/>
          </a:stretch>
        </p:blipFill>
        <p:spPr>
          <a:xfrm>
            <a:off x="255404" y="3516290"/>
            <a:ext cx="4334799" cy="26109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0C77B4D-D92D-487B-B385-743A57ACB98D}"/>
              </a:ext>
            </a:extLst>
          </p:cNvPr>
          <p:cNvGrpSpPr/>
          <p:nvPr/>
        </p:nvGrpSpPr>
        <p:grpSpPr>
          <a:xfrm>
            <a:off x="4915527" y="404664"/>
            <a:ext cx="7281872" cy="5799943"/>
            <a:chOff x="4915527" y="529028"/>
            <a:chExt cx="7281872" cy="5799943"/>
          </a:xfrm>
        </p:grpSpPr>
        <p:pic>
          <p:nvPicPr>
            <p:cNvPr id="10" name="unknown.png" descr="unknown.png">
              <a:extLst>
                <a:ext uri="{FF2B5EF4-FFF2-40B4-BE49-F238E27FC236}">
                  <a16:creationId xmlns:a16="http://schemas.microsoft.com/office/drawing/2014/main" id="{9B6C2470-4BBD-4B08-97AC-D50A9BE1F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865" t="5826" r="11616" b="2292"/>
            <a:stretch>
              <a:fillRect/>
            </a:stretch>
          </p:blipFill>
          <p:spPr>
            <a:xfrm>
              <a:off x="4915527" y="529028"/>
              <a:ext cx="7281872" cy="579994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41 yrs after: a NC candidate?">
              <a:extLst>
                <a:ext uri="{FF2B5EF4-FFF2-40B4-BE49-F238E27FC236}">
                  <a16:creationId xmlns:a16="http://schemas.microsoft.com/office/drawing/2014/main" id="{1117EDC2-2210-4D4F-BA27-88CC499D152E}"/>
                </a:ext>
              </a:extLst>
            </p:cNvPr>
            <p:cNvSpPr txBox="1"/>
            <p:nvPr/>
          </p:nvSpPr>
          <p:spPr>
            <a:xfrm>
              <a:off x="5931265" y="3811939"/>
              <a:ext cx="3162809" cy="28547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lang="en-US" dirty="0"/>
                <a:t>51</a:t>
              </a:r>
              <a:r>
                <a:rPr dirty="0"/>
                <a:t> yrs after: a NC candidate?</a:t>
              </a:r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1C6575CA-B247-41DC-A372-C715E3A5B67A}"/>
                </a:ext>
              </a:extLst>
            </p:cNvPr>
            <p:cNvSpPr/>
            <p:nvPr/>
          </p:nvSpPr>
          <p:spPr>
            <a:xfrm flipV="1">
              <a:off x="6870700" y="2041698"/>
              <a:ext cx="1304114" cy="1704803"/>
            </a:xfrm>
            <a:prstGeom prst="line">
              <a:avLst/>
            </a:prstGeom>
            <a:ln w="50800">
              <a:solidFill>
                <a:srgbClr val="FFFFFF"/>
              </a:solidFill>
              <a:miter/>
              <a:tailEnd type="triangle"/>
            </a:ln>
          </p:spPr>
          <p:txBody>
            <a:bodyPr lIns="45719" rIns="45719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7188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1719E2-1146-404B-8D99-C21EAE893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DRD Collaborations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0C065-66E5-4EA2-87D0-4F21F642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BEA3BA2-92CA-4A0F-9857-4A07D7281808}"/>
              </a:ext>
            </a:extLst>
          </p:cNvPr>
          <p:cNvGrpSpPr/>
          <p:nvPr/>
        </p:nvGrpSpPr>
        <p:grpSpPr>
          <a:xfrm>
            <a:off x="414533" y="1360031"/>
            <a:ext cx="10289978" cy="3989070"/>
            <a:chOff x="436835" y="1137011"/>
            <a:chExt cx="10337220" cy="3989070"/>
          </a:xfrm>
        </p:grpSpPr>
        <p:sp>
          <p:nvSpPr>
            <p:cNvPr id="17" name="Content Placeholder 1">
              <a:extLst>
                <a:ext uri="{FF2B5EF4-FFF2-40B4-BE49-F238E27FC236}">
                  <a16:creationId xmlns:a16="http://schemas.microsoft.com/office/drawing/2014/main" id="{CC5A6E6D-27DA-4A3B-8DFD-2E7DA6AF15B1}"/>
                </a:ext>
              </a:extLst>
            </p:cNvPr>
            <p:cNvSpPr txBox="1">
              <a:spLocks/>
            </p:cNvSpPr>
            <p:nvPr/>
          </p:nvSpPr>
          <p:spPr>
            <a:xfrm>
              <a:off x="436835" y="1174794"/>
              <a:ext cx="5295581" cy="395128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DRD1	Gaseous detectors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DRD2	Liquid Detectors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DRD4	Photodetectors &amp; PID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DRD6	Calorimetry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endParaRPr lang="en-GB" sz="2000" dirty="0"/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DRD3	Semiconductor Detectors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DRD5	Quantum Sensors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DRD7	Electronics</a:t>
              </a:r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endParaRPr lang="en-GB" sz="2000" dirty="0"/>
            </a:p>
            <a:p>
              <a:pPr marL="342900" indent="-342900">
                <a:spcBef>
                  <a:spcPts val="0"/>
                </a:spcBef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GB" sz="2000" dirty="0"/>
                <a:t>DRD8 	Integration</a:t>
              </a:r>
            </a:p>
          </p:txBody>
        </p:sp>
        <p:sp>
          <p:nvSpPr>
            <p:cNvPr id="18" name="Right Brace 17">
              <a:extLst>
                <a:ext uri="{FF2B5EF4-FFF2-40B4-BE49-F238E27FC236}">
                  <a16:creationId xmlns:a16="http://schemas.microsoft.com/office/drawing/2014/main" id="{390661E2-1755-4B41-B4B3-B32DD3508565}"/>
                </a:ext>
              </a:extLst>
            </p:cNvPr>
            <p:cNvSpPr/>
            <p:nvPr/>
          </p:nvSpPr>
          <p:spPr>
            <a:xfrm>
              <a:off x="5675267" y="1137011"/>
              <a:ext cx="617219" cy="1420897"/>
            </a:xfrm>
            <a:prstGeom prst="rightBrac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Brace 18">
              <a:extLst>
                <a:ext uri="{FF2B5EF4-FFF2-40B4-BE49-F238E27FC236}">
                  <a16:creationId xmlns:a16="http://schemas.microsoft.com/office/drawing/2014/main" id="{28EA58AE-6B42-4ADD-AF31-5F3EDE80ABC5}"/>
                </a:ext>
              </a:extLst>
            </p:cNvPr>
            <p:cNvSpPr/>
            <p:nvPr/>
          </p:nvSpPr>
          <p:spPr>
            <a:xfrm>
              <a:off x="5623205" y="4209064"/>
              <a:ext cx="617219" cy="521970"/>
            </a:xfrm>
            <a:prstGeom prst="rightBrace">
              <a:avLst/>
            </a:prstGeom>
            <a:ln w="76200">
              <a:solidFill>
                <a:srgbClr val="0007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FC53C78-7C54-4236-BD53-F4E37DCDE069}"/>
                </a:ext>
              </a:extLst>
            </p:cNvPr>
            <p:cNvSpPr txBox="1"/>
            <p:nvPr/>
          </p:nvSpPr>
          <p:spPr>
            <a:xfrm>
              <a:off x="6794847" y="1405780"/>
              <a:ext cx="3979208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rgbClr val="00B050"/>
                  </a:solidFill>
                </a:rPr>
                <a:t>Fully approved by RB in Dec 2023 on recommendation of the DRDC for 3 years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A1642BD-9BBB-409F-A67E-DC6F26A33B95}"/>
                </a:ext>
              </a:extLst>
            </p:cNvPr>
            <p:cNvSpPr txBox="1"/>
            <p:nvPr/>
          </p:nvSpPr>
          <p:spPr>
            <a:xfrm>
              <a:off x="6791555" y="4345971"/>
              <a:ext cx="360045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rgbClr val="000714"/>
                  </a:solidFill>
                </a:rPr>
                <a:t>Full proposal received Oct 2024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CA34983-C973-4255-B875-66C6E51C73E3}"/>
              </a:ext>
            </a:extLst>
          </p:cNvPr>
          <p:cNvSpPr txBox="1"/>
          <p:nvPr/>
        </p:nvSpPr>
        <p:spPr>
          <a:xfrm>
            <a:off x="718455" y="5580374"/>
            <a:ext cx="91766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0714"/>
                </a:solidFill>
              </a:rPr>
              <a:t>MoUs in preparation and being discussed with the DRD collaborations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459ADB-4039-44BF-B7D9-993EA133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F286F0-DAB7-4559-9B5B-995B5690C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3519F7C0-BAD4-42C6-B567-482D0EC393EA}"/>
              </a:ext>
            </a:extLst>
          </p:cNvPr>
          <p:cNvSpPr/>
          <p:nvPr/>
        </p:nvSpPr>
        <p:spPr>
          <a:xfrm>
            <a:off x="5592502" y="3068960"/>
            <a:ext cx="614398" cy="1057751"/>
          </a:xfrm>
          <a:prstGeom prst="rightBrac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76976A-2154-4487-AF94-03071E5D8BE7}"/>
              </a:ext>
            </a:extLst>
          </p:cNvPr>
          <p:cNvSpPr txBox="1"/>
          <p:nvPr/>
        </p:nvSpPr>
        <p:spPr>
          <a:xfrm>
            <a:off x="6754656" y="3140968"/>
            <a:ext cx="39610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Fully approved by RB in Mar 2024 on recommendation of the DRDC for 3 years</a:t>
            </a:r>
          </a:p>
        </p:txBody>
      </p:sp>
    </p:spTree>
    <p:extLst>
      <p:ext uri="{BB962C8B-B14F-4D97-AF65-F5344CB8AC3E}">
        <p14:creationId xmlns:p14="http://schemas.microsoft.com/office/powerpoint/2010/main" val="550261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39E1EA9D-877E-451B-90D4-89056025B9B8}"/>
              </a:ext>
            </a:extLst>
          </p:cNvPr>
          <p:cNvGrpSpPr/>
          <p:nvPr/>
        </p:nvGrpSpPr>
        <p:grpSpPr>
          <a:xfrm>
            <a:off x="74475" y="3284984"/>
            <a:ext cx="6165541" cy="2987280"/>
            <a:chOff x="1120256" y="4189558"/>
            <a:chExt cx="7330062" cy="3042191"/>
          </a:xfrm>
        </p:grpSpPr>
        <p:pic>
          <p:nvPicPr>
            <p:cNvPr id="17" name="Picture 16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1561799F-65F0-48BE-B338-3D461D084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0256" y="4189558"/>
              <a:ext cx="7330062" cy="304219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85863C-337E-4DB0-B01B-0BEE363AE443}"/>
                </a:ext>
              </a:extLst>
            </p:cNvPr>
            <p:cNvSpPr txBox="1"/>
            <p:nvPr/>
          </p:nvSpPr>
          <p:spPr>
            <a:xfrm>
              <a:off x="1721404" y="4477781"/>
              <a:ext cx="671032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US" sz="1000" dirty="0">
                  <a:solidFill>
                    <a:srgbClr val="2F2F2F"/>
                  </a:solidFill>
                </a:rPr>
                <a:t>Weekly volume of data archived at the Tier-0 (PB) during Run3</a:t>
              </a:r>
              <a:endParaRPr lang="en-CH" sz="1000" b="1" dirty="0">
                <a:solidFill>
                  <a:srgbClr val="2F2F2F"/>
                </a:solidFill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1350C31D-D693-4706-BFCA-256BBCE4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496"/>
            <a:ext cx="11376025" cy="1065742"/>
          </a:xfrm>
        </p:spPr>
        <p:txBody>
          <a:bodyPr/>
          <a:lstStyle/>
          <a:p>
            <a:r>
              <a:rPr lang="de-DE" dirty="0"/>
              <a:t>Computing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8DCA4-8070-4098-8DF1-B8B1977B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38B22-99A4-4D37-981F-9513985AE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83D59-7EC2-41E5-9C35-6E86339AD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E0EE1D-9744-44B7-B1AE-CED815F504D2}"/>
              </a:ext>
            </a:extLst>
          </p:cNvPr>
          <p:cNvSpPr/>
          <p:nvPr/>
        </p:nvSpPr>
        <p:spPr>
          <a:xfrm>
            <a:off x="352098" y="972531"/>
            <a:ext cx="575441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lvl="1" indent="-3240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CH" sz="1600" b="1" dirty="0">
                <a:solidFill>
                  <a:srgbClr val="000000"/>
                </a:solidFill>
              </a:rPr>
              <a:t>CERN Data Centres:</a:t>
            </a:r>
          </a:p>
          <a:p>
            <a:pPr marL="781200" lvl="2" indent="-3240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CH" sz="1600" dirty="0">
                <a:solidFill>
                  <a:srgbClr val="000000"/>
                </a:solidFill>
              </a:rPr>
              <a:t>P</a:t>
            </a:r>
            <a:r>
              <a:rPr lang="de-DE" sz="1600" dirty="0" err="1">
                <a:solidFill>
                  <a:srgbClr val="000000"/>
                </a:solidFill>
              </a:rPr>
              <a:t>révessin</a:t>
            </a:r>
            <a:r>
              <a:rPr lang="de-DE" sz="1600" dirty="0">
                <a:solidFill>
                  <a:srgbClr val="000000"/>
                </a:solidFill>
              </a:rPr>
              <a:t> </a:t>
            </a:r>
            <a:r>
              <a:rPr lang="en-CH" sz="1600" dirty="0">
                <a:solidFill>
                  <a:srgbClr val="000000"/>
                </a:solidFill>
              </a:rPr>
              <a:t>D</a:t>
            </a:r>
            <a:r>
              <a:rPr lang="de-DE" sz="1600" dirty="0">
                <a:solidFill>
                  <a:srgbClr val="000000"/>
                </a:solidFill>
              </a:rPr>
              <a:t>ata </a:t>
            </a:r>
            <a:r>
              <a:rPr lang="en-CH" sz="1600" dirty="0">
                <a:solidFill>
                  <a:srgbClr val="000000"/>
                </a:solidFill>
              </a:rPr>
              <a:t>C</a:t>
            </a:r>
            <a:r>
              <a:rPr lang="de-DE" sz="1600" dirty="0">
                <a:solidFill>
                  <a:srgbClr val="000000"/>
                </a:solidFill>
              </a:rPr>
              <a:t>entre (PDC)</a:t>
            </a:r>
            <a:r>
              <a:rPr lang="en-CH" sz="1600" dirty="0">
                <a:solidFill>
                  <a:srgbClr val="000000"/>
                </a:solidFill>
              </a:rPr>
              <a:t>: fully operational. </a:t>
            </a:r>
          </a:p>
          <a:p>
            <a:pPr marL="781200" lvl="2" indent="-3240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CH" sz="1600" dirty="0">
                <a:solidFill>
                  <a:srgbClr val="000000"/>
                </a:solidFill>
              </a:rPr>
              <a:t>M</a:t>
            </a:r>
            <a:r>
              <a:rPr lang="de-DE" sz="1600" dirty="0" err="1">
                <a:solidFill>
                  <a:srgbClr val="000000"/>
                </a:solidFill>
              </a:rPr>
              <a:t>eyrin</a:t>
            </a:r>
            <a:r>
              <a:rPr lang="de-DE" sz="1600" dirty="0">
                <a:solidFill>
                  <a:srgbClr val="000000"/>
                </a:solidFill>
              </a:rPr>
              <a:t> </a:t>
            </a:r>
            <a:r>
              <a:rPr lang="en-CH" sz="1600" dirty="0">
                <a:solidFill>
                  <a:srgbClr val="000000"/>
                </a:solidFill>
              </a:rPr>
              <a:t>D</a:t>
            </a:r>
            <a:r>
              <a:rPr lang="de-DE" sz="1600" dirty="0">
                <a:solidFill>
                  <a:srgbClr val="000000"/>
                </a:solidFill>
              </a:rPr>
              <a:t>ata </a:t>
            </a:r>
            <a:r>
              <a:rPr lang="en-CH" sz="1600" dirty="0">
                <a:solidFill>
                  <a:srgbClr val="000000"/>
                </a:solidFill>
              </a:rPr>
              <a:t>C</a:t>
            </a:r>
            <a:r>
              <a:rPr lang="de-DE" sz="1600" dirty="0">
                <a:solidFill>
                  <a:srgbClr val="000000"/>
                </a:solidFill>
              </a:rPr>
              <a:t>entre (MDC)</a:t>
            </a:r>
            <a:r>
              <a:rPr lang="en-CH" sz="1600" dirty="0">
                <a:solidFill>
                  <a:srgbClr val="000000"/>
                </a:solidFill>
              </a:rPr>
              <a:t>: record storage rate of 11 PB/week in July 2024, from experiments to MDC</a:t>
            </a:r>
            <a:br>
              <a:rPr lang="de-DE" sz="1600" dirty="0">
                <a:solidFill>
                  <a:srgbClr val="000000"/>
                </a:solidFill>
              </a:rPr>
            </a:br>
            <a:r>
              <a:rPr lang="de-DE" sz="1600" dirty="0">
                <a:solidFill>
                  <a:srgbClr val="000000"/>
                </a:solidFill>
              </a:rPr>
              <a:t>(</a:t>
            </a:r>
            <a:r>
              <a:rPr lang="en-US" sz="1500" dirty="0">
                <a:solidFill>
                  <a:srgbClr val="000000"/>
                </a:solidFill>
              </a:rPr>
              <a:t>guaranteed bandwidth in Run3: 25 PB/week) </a:t>
            </a:r>
          </a:p>
          <a:p>
            <a:pPr marL="324000" lvl="1" indent="-3240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Data promptly archived at CERN and at the Tier-1 </a:t>
            </a:r>
            <a:r>
              <a:rPr lang="en-US" sz="1600" dirty="0" err="1">
                <a:solidFill>
                  <a:srgbClr val="000000"/>
                </a:solidFill>
              </a:rPr>
              <a:t>centres</a:t>
            </a:r>
            <a:endParaRPr lang="en-US" sz="1600" dirty="0">
              <a:solidFill>
                <a:srgbClr val="000000"/>
              </a:solidFill>
            </a:endParaRPr>
          </a:p>
          <a:p>
            <a:pPr marL="324000" lvl="1" indent="-3240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00"/>
                </a:solidFill>
              </a:rPr>
              <a:t>IT infrastructure handles the data flow from the extraordinary performance of the LHC with headroom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358D4D1-F7C0-495C-84BE-276D83ABDEE2}"/>
              </a:ext>
            </a:extLst>
          </p:cNvPr>
          <p:cNvSpPr txBox="1">
            <a:spLocks/>
          </p:cNvSpPr>
          <p:nvPr/>
        </p:nvSpPr>
        <p:spPr>
          <a:xfrm>
            <a:off x="277606" y="2277271"/>
            <a:ext cx="5828904" cy="865322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CH" sz="1600" dirty="0"/>
          </a:p>
          <a:p>
            <a:pPr marL="324000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endParaRPr lang="en-CH" sz="2000" b="0" dirty="0">
              <a:solidFill>
                <a:schemeClr val="accent2"/>
              </a:solidFill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1809E7-632E-406B-ADED-51BCE5095E90}"/>
              </a:ext>
            </a:extLst>
          </p:cNvPr>
          <p:cNvSpPr txBox="1">
            <a:spLocks/>
          </p:cNvSpPr>
          <p:nvPr/>
        </p:nvSpPr>
        <p:spPr>
          <a:xfrm>
            <a:off x="7847179" y="4030538"/>
            <a:ext cx="3609097" cy="8883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2000" b="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6D9468B-0BAC-4881-A2E9-93025511A866}"/>
              </a:ext>
            </a:extLst>
          </p:cNvPr>
          <p:cNvGrpSpPr/>
          <p:nvPr/>
        </p:nvGrpSpPr>
        <p:grpSpPr>
          <a:xfrm>
            <a:off x="6597159" y="2356644"/>
            <a:ext cx="5449727" cy="2906276"/>
            <a:chOff x="6742273" y="3284318"/>
            <a:chExt cx="5449727" cy="2906276"/>
          </a:xfrm>
        </p:grpSpPr>
        <p:sp>
          <p:nvSpPr>
            <p:cNvPr id="22" name="Text Placeholder 2">
              <a:extLst>
                <a:ext uri="{FF2B5EF4-FFF2-40B4-BE49-F238E27FC236}">
                  <a16:creationId xmlns:a16="http://schemas.microsoft.com/office/drawing/2014/main" id="{BF919465-8CB3-4DE2-8725-817A9A8A9E38}"/>
                </a:ext>
              </a:extLst>
            </p:cNvPr>
            <p:cNvSpPr txBox="1">
              <a:spLocks/>
            </p:cNvSpPr>
            <p:nvPr/>
          </p:nvSpPr>
          <p:spPr>
            <a:xfrm>
              <a:off x="6742273" y="3284318"/>
              <a:ext cx="5275598" cy="630215"/>
            </a:xfrm>
            <a:prstGeom prst="rect">
              <a:avLst/>
            </a:prstGeom>
          </p:spPr>
          <p:txBody>
            <a:bodyPr lIns="91440" tIns="45720" rIns="91440" bIns="45720" anchor="t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0" dirty="0">
                  <a:solidFill>
                    <a:srgbClr val="000000"/>
                  </a:solidFill>
                </a:rPr>
                <a:t>Growing number of compute resources provided to the experiments, </a:t>
              </a:r>
              <a:r>
                <a:rPr lang="en-US" sz="1600" b="0" dirty="0">
                  <a:solidFill>
                    <a:srgbClr val="FF0000"/>
                  </a:solidFill>
                </a:rPr>
                <a:t>but less growth recently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3595A47-60FD-4DF1-9D92-FE3E16EDDC33}"/>
                </a:ext>
              </a:extLst>
            </p:cNvPr>
            <p:cNvGrpSpPr/>
            <p:nvPr/>
          </p:nvGrpSpPr>
          <p:grpSpPr>
            <a:xfrm>
              <a:off x="6905297" y="3875956"/>
              <a:ext cx="5286703" cy="2314638"/>
              <a:chOff x="681125" y="2192273"/>
              <a:chExt cx="5585332" cy="2320775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B6BFECB4-4E77-4897-9B93-515BB78962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1125" y="2192273"/>
                <a:ext cx="5585332" cy="2320775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6677956-AD21-4745-8A90-8BD793594F72}"/>
                  </a:ext>
                </a:extLst>
              </p:cNvPr>
              <p:cNvSpPr/>
              <p:nvPr/>
            </p:nvSpPr>
            <p:spPr>
              <a:xfrm>
                <a:off x="2098623" y="2261016"/>
                <a:ext cx="2735704" cy="38724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000000"/>
                    </a:solidFill>
                    <a:latin typeface="Calibri"/>
                    <a:cs typeface="Calibri"/>
                  </a:rPr>
                  <a:t>Increases delivered year-by-year</a:t>
                </a:r>
                <a:endParaRPr lang="en-US" sz="1400" dirty="0"/>
              </a:p>
            </p:txBody>
          </p:sp>
        </p:grp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B23B9D20-0896-4EC9-AEAC-53F5553A25A7}"/>
              </a:ext>
            </a:extLst>
          </p:cNvPr>
          <p:cNvSpPr/>
          <p:nvPr/>
        </p:nvSpPr>
        <p:spPr>
          <a:xfrm>
            <a:off x="6456040" y="1268760"/>
            <a:ext cx="58279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lvl="1" indent="-3240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CH" sz="1600" b="1" dirty="0">
                <a:solidFill>
                  <a:srgbClr val="000000"/>
                </a:solidFill>
              </a:rPr>
              <a:t>WLCG</a:t>
            </a:r>
            <a:r>
              <a:rPr lang="de-DE" sz="1600" b="1" dirty="0">
                <a:solidFill>
                  <a:srgbClr val="000000"/>
                </a:solidFill>
              </a:rPr>
              <a:t>:</a:t>
            </a:r>
            <a:br>
              <a:rPr lang="de-DE" sz="1600" dirty="0">
                <a:solidFill>
                  <a:srgbClr val="000000"/>
                </a:solidFill>
              </a:rPr>
            </a:br>
            <a:r>
              <a:rPr lang="en-CH" sz="1600" dirty="0">
                <a:solidFill>
                  <a:srgbClr val="000000"/>
                </a:solidFill>
              </a:rPr>
              <a:t>reached 1.4 million computing cores and over 4 EB of storage, thanks to about 170 sites worldwide</a:t>
            </a:r>
            <a:endParaRPr lang="de-DE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6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C67D8-A8AD-4302-A1EB-92B55BBF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de-DE" dirty="0"/>
              <a:t>FCC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C38120-0830-4220-B399-58046F1F1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83CC0-C0EF-4DD7-8AEA-85E0A7C2E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0D9AAB-A873-471D-B82E-122526D57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2E53C3E-B3FD-452A-AA7C-701E01740466}"/>
              </a:ext>
            </a:extLst>
          </p:cNvPr>
          <p:cNvSpPr txBox="1">
            <a:spLocks/>
          </p:cNvSpPr>
          <p:nvPr/>
        </p:nvSpPr>
        <p:spPr>
          <a:xfrm>
            <a:off x="397715" y="1108302"/>
            <a:ext cx="5122222" cy="41889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Font typeface="Arial" charset="0"/>
              <a:buNone/>
            </a:pPr>
            <a:r>
              <a:rPr lang="en-GB" sz="1600" dirty="0">
                <a:solidFill>
                  <a:srgbClr val="000000"/>
                </a:solidFill>
              </a:rPr>
              <a:t>Recent good news</a:t>
            </a:r>
          </a:p>
          <a:p>
            <a:pPr marL="285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000"/>
                </a:solidFill>
              </a:rPr>
              <a:t>FCC week in San Francisco</a:t>
            </a:r>
          </a:p>
          <a:p>
            <a:pPr marL="285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000"/>
                </a:solidFill>
              </a:rPr>
              <a:t>Signature of a joint statement between USA and CERN</a:t>
            </a:r>
          </a:p>
          <a:p>
            <a:pPr marL="285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000"/>
                </a:solidFill>
              </a:rPr>
              <a:t>Draghi report: includes a chapter</a:t>
            </a:r>
            <a:br>
              <a:rPr lang="en-GB" sz="1600" dirty="0">
                <a:solidFill>
                  <a:srgbClr val="000000"/>
                </a:solidFill>
              </a:rPr>
            </a:br>
            <a:r>
              <a:rPr lang="en-GB" sz="1600" dirty="0">
                <a:solidFill>
                  <a:srgbClr val="000000"/>
                </a:solidFill>
              </a:rPr>
              <a:t>„The CERN success story“</a:t>
            </a:r>
          </a:p>
          <a:p>
            <a:pPr marL="285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000"/>
                </a:solidFill>
              </a:rPr>
              <a:t>Speeches at CERN 70 celebration, </a:t>
            </a:r>
            <a:br>
              <a:rPr lang="en-GB" sz="1600" dirty="0">
                <a:solidFill>
                  <a:srgbClr val="000000"/>
                </a:solidFill>
              </a:rPr>
            </a:br>
            <a:r>
              <a:rPr lang="en-GB" sz="1600" dirty="0">
                <a:solidFill>
                  <a:srgbClr val="000000"/>
                </a:solidFill>
              </a:rPr>
              <a:t>e.g. President of the European Commission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Font typeface="Arial" charset="0"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marL="285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0000"/>
                </a:solidFill>
              </a:rPr>
              <a:t>Aim to present Feasibility Study to Council in spring 2025, in time for European Strategy Update</a:t>
            </a:r>
            <a:br>
              <a:rPr lang="en-GB" sz="1600" dirty="0">
                <a:solidFill>
                  <a:srgbClr val="000000"/>
                </a:solidFill>
              </a:rPr>
            </a:br>
            <a:endParaRPr lang="en-GB" sz="1600" dirty="0">
              <a:solidFill>
                <a:srgbClr val="00000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600"/>
              </a:spcAft>
              <a:buFont typeface="Arial" charset="0"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marL="284400" lvl="1" indent="-284400"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4F20AA-E841-4B63-A0C2-FA396A77B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574" y="914894"/>
            <a:ext cx="2718226" cy="4077339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45E68F0-B15D-4852-8B1B-C2C242A5AEAE}"/>
              </a:ext>
            </a:extLst>
          </p:cNvPr>
          <p:cNvSpPr txBox="1">
            <a:spLocks/>
          </p:cNvSpPr>
          <p:nvPr/>
        </p:nvSpPr>
        <p:spPr>
          <a:xfrm>
            <a:off x="8904312" y="266872"/>
            <a:ext cx="3888432" cy="713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400" dirty="0">
                <a:solidFill>
                  <a:srgbClr val="000000"/>
                </a:solidFill>
              </a:rPr>
              <a:t>Ursula von der Leyen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i="1" dirty="0"/>
              <a:t>President of the European Commission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41ECB6-D540-4A47-95C5-52886EBC0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908720"/>
            <a:ext cx="2948802" cy="4083513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9C00D032-D1E8-4FBD-9CED-C90DBF859A69}"/>
              </a:ext>
            </a:extLst>
          </p:cNvPr>
          <p:cNvSpPr txBox="1">
            <a:spLocks/>
          </p:cNvSpPr>
          <p:nvPr/>
        </p:nvSpPr>
        <p:spPr>
          <a:xfrm>
            <a:off x="5597054" y="238931"/>
            <a:ext cx="3149630" cy="713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400" dirty="0">
                <a:solidFill>
                  <a:srgbClr val="000000"/>
                </a:solidFill>
              </a:rPr>
              <a:t>Joint </a:t>
            </a:r>
            <a:r>
              <a:rPr lang="de-DE" sz="1400" dirty="0" err="1">
                <a:solidFill>
                  <a:srgbClr val="000000"/>
                </a:solidFill>
              </a:rPr>
              <a:t>statement</a:t>
            </a:r>
            <a:r>
              <a:rPr lang="de-DE" sz="1400" dirty="0">
                <a:solidFill>
                  <a:srgbClr val="000000"/>
                </a:solidFill>
              </a:rPr>
              <a:t> USA and CERN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400" dirty="0" err="1">
                <a:solidFill>
                  <a:srgbClr val="000000"/>
                </a:solidFill>
              </a:rPr>
              <a:t>signed</a:t>
            </a:r>
            <a:r>
              <a:rPr lang="de-DE" sz="1400" dirty="0">
                <a:solidFill>
                  <a:srgbClr val="000000"/>
                </a:solidFill>
              </a:rPr>
              <a:t> in </a:t>
            </a:r>
            <a:r>
              <a:rPr lang="de-DE" sz="1400" dirty="0" err="1">
                <a:solidFill>
                  <a:srgbClr val="000000"/>
                </a:solidFill>
              </a:rPr>
              <a:t>the</a:t>
            </a:r>
            <a:r>
              <a:rPr lang="de-DE" sz="1400" dirty="0">
                <a:solidFill>
                  <a:srgbClr val="000000"/>
                </a:solidFill>
              </a:rPr>
              <a:t> White House, April 2024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0A9D1487-0469-4DAB-BA51-2EA9BEA8372F}"/>
              </a:ext>
            </a:extLst>
          </p:cNvPr>
          <p:cNvSpPr txBox="1">
            <a:spLocks/>
          </p:cNvSpPr>
          <p:nvPr/>
        </p:nvSpPr>
        <p:spPr>
          <a:xfrm>
            <a:off x="5425681" y="5039720"/>
            <a:ext cx="3982686" cy="13916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300" dirty="0" err="1">
                <a:solidFill>
                  <a:schemeClr val="tx1">
                    <a:lumMod val="75000"/>
                  </a:schemeClr>
                </a:solidFill>
              </a:rPr>
              <a:t>Should</a:t>
            </a:r>
            <a:r>
              <a:rPr lang="de-DE" sz="13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300" dirty="0">
                <a:solidFill>
                  <a:schemeClr val="tx1">
                    <a:lumMod val="75000"/>
                  </a:schemeClr>
                </a:solidFill>
              </a:rPr>
              <a:t>the CERN Member States determine the FCC-</a:t>
            </a:r>
            <a:r>
              <a:rPr lang="en-GB" sz="1300" dirty="0" err="1">
                <a:solidFill>
                  <a:schemeClr val="tx1">
                    <a:lumMod val="75000"/>
                  </a:schemeClr>
                </a:solidFill>
              </a:rPr>
              <a:t>ee</a:t>
            </a:r>
            <a:r>
              <a:rPr lang="en-GB" sz="1300" dirty="0">
                <a:solidFill>
                  <a:schemeClr val="tx1">
                    <a:lumMod val="75000"/>
                  </a:schemeClr>
                </a:solidFill>
              </a:rPr>
              <a:t> is likely to be CERN’s next world-leading research facility following the high-luminosity LHC, the US intends to collaborate on its construction and physics exploitation, subject to appropriate domestic approvals.</a:t>
            </a:r>
            <a:endParaRPr lang="de-DE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3EA7B187-D7B6-4146-8634-40D87732453A}"/>
              </a:ext>
            </a:extLst>
          </p:cNvPr>
          <p:cNvSpPr txBox="1">
            <a:spLocks/>
          </p:cNvSpPr>
          <p:nvPr/>
        </p:nvSpPr>
        <p:spPr>
          <a:xfrm>
            <a:off x="9408367" y="5085184"/>
            <a:ext cx="2070155" cy="713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1400" dirty="0">
                <a:solidFill>
                  <a:schemeClr val="tx1">
                    <a:lumMod val="75000"/>
                  </a:schemeClr>
                </a:solidFill>
              </a:rPr>
              <a:t>Speech at CERN70 on </a:t>
            </a:r>
            <a:r>
              <a:rPr lang="de-DE" sz="1400" dirty="0" err="1">
                <a:solidFill>
                  <a:schemeClr val="tx1">
                    <a:lumMod val="75000"/>
                  </a:schemeClr>
                </a:solidFill>
              </a:rPr>
              <a:t>October</a:t>
            </a:r>
            <a:r>
              <a:rPr lang="de-DE" sz="1400" dirty="0">
                <a:solidFill>
                  <a:schemeClr val="tx1">
                    <a:lumMod val="75000"/>
                  </a:schemeClr>
                </a:solidFill>
              </a:rPr>
              <a:t> 1st, 2024</a:t>
            </a:r>
          </a:p>
        </p:txBody>
      </p:sp>
    </p:spTree>
    <p:extLst>
      <p:ext uri="{BB962C8B-B14F-4D97-AF65-F5344CB8AC3E}">
        <p14:creationId xmlns:p14="http://schemas.microsoft.com/office/powerpoint/2010/main" val="280701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FD9DB4D-A508-4CB1-B853-8EE0E8599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45465"/>
            <a:ext cx="11160620" cy="562412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A1A866-9397-497E-9F4F-69E2A444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LHC pp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79A7A-5705-4827-AD3C-CC08D7714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BBE7D-0426-44BB-8791-B811AF141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EDA5B-2F91-412B-B2AB-60C590C21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2283C-5CA3-41CB-AEF4-9279701794EC}"/>
              </a:ext>
            </a:extLst>
          </p:cNvPr>
          <p:cNvSpPr/>
          <p:nvPr/>
        </p:nvSpPr>
        <p:spPr>
          <a:xfrm>
            <a:off x="1487488" y="2204865"/>
            <a:ext cx="2448272" cy="12388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de-DE" dirty="0">
                <a:solidFill>
                  <a:srgbClr val="FF0000"/>
                </a:solidFill>
              </a:rPr>
              <a:t>Fantastic LHC </a:t>
            </a:r>
            <a:r>
              <a:rPr lang="en-GB" dirty="0">
                <a:solidFill>
                  <a:srgbClr val="FF0000"/>
                </a:solidFill>
              </a:rPr>
              <a:t>performance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F2F2F"/>
                </a:solidFill>
              </a:rPr>
              <a:t>&gt; 120 fb</a:t>
            </a:r>
            <a:r>
              <a:rPr lang="en-GB" baseline="30000" dirty="0">
                <a:solidFill>
                  <a:srgbClr val="2F2F2F"/>
                </a:solidFill>
              </a:rPr>
              <a:t>-1</a:t>
            </a:r>
            <a:r>
              <a:rPr lang="en-GB" dirty="0">
                <a:solidFill>
                  <a:srgbClr val="2F2F2F"/>
                </a:solidFill>
              </a:rPr>
              <a:t> delivered to ATLAS &amp; CMS</a:t>
            </a:r>
          </a:p>
        </p:txBody>
      </p:sp>
    </p:spTree>
    <p:extLst>
      <p:ext uri="{BB962C8B-B14F-4D97-AF65-F5344CB8AC3E}">
        <p14:creationId xmlns:p14="http://schemas.microsoft.com/office/powerpoint/2010/main" val="1685477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985FB8-A5BA-4468-BC88-2B599F844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CERN70	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261E9-3729-4AD2-9CE1-5797F0572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8E194-8885-4466-BA80-7E5408DF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B3B5C-2866-4463-A029-09BC9686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5A61106-B1AC-4768-8412-87A7CDFDB763}"/>
              </a:ext>
            </a:extLst>
          </p:cNvPr>
          <p:cNvSpPr txBox="1">
            <a:spLocks/>
          </p:cNvSpPr>
          <p:nvPr/>
        </p:nvSpPr>
        <p:spPr>
          <a:xfrm>
            <a:off x="124575" y="1093291"/>
            <a:ext cx="5722635" cy="113527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800" b="0" dirty="0"/>
              <a:t>Community </a:t>
            </a:r>
            <a:r>
              <a:rPr lang="de-DE" sz="1800" b="0" dirty="0" err="1"/>
              <a:t>event</a:t>
            </a:r>
            <a:r>
              <a:rPr lang="de-DE" sz="1800" b="0" dirty="0"/>
              <a:t> on September 17th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800" b="0" dirty="0"/>
              <a:t>Party </a:t>
            </a:r>
            <a:r>
              <a:rPr lang="de-DE" sz="1800" b="0" dirty="0" err="1"/>
              <a:t>with</a:t>
            </a:r>
            <a:r>
              <a:rPr lang="de-DE" sz="1800" b="0" dirty="0"/>
              <a:t> 8000 </a:t>
            </a:r>
            <a:r>
              <a:rPr lang="de-DE" sz="1800" b="0" dirty="0" err="1"/>
              <a:t>people</a:t>
            </a:r>
            <a:r>
              <a:rPr lang="de-DE" sz="1800" b="0" dirty="0"/>
              <a:t> (</a:t>
            </a:r>
            <a:r>
              <a:rPr lang="en-GB" sz="1800" b="0" dirty="0"/>
              <a:t>CERN access card and their families</a:t>
            </a:r>
            <a:r>
              <a:rPr lang="de-DE" sz="1800" b="0" dirty="0"/>
              <a:t>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800" b="0" dirty="0"/>
              <a:t>Also &gt; 100 </a:t>
            </a:r>
            <a:r>
              <a:rPr lang="de-DE" sz="1800" b="0" dirty="0" err="1"/>
              <a:t>events</a:t>
            </a:r>
            <a:r>
              <a:rPr lang="de-DE" sz="1800" b="0" dirty="0"/>
              <a:t> in Member States and </a:t>
            </a:r>
            <a:r>
              <a:rPr lang="de-DE" sz="1800" b="0" dirty="0" err="1"/>
              <a:t>beyond</a:t>
            </a:r>
            <a:endParaRPr lang="en-GB" sz="18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5C1239-1A2D-4D2F-A248-51B5AA9613D5}"/>
              </a:ext>
            </a:extLst>
          </p:cNvPr>
          <p:cNvSpPr txBox="1">
            <a:spLocks/>
          </p:cNvSpPr>
          <p:nvPr/>
        </p:nvSpPr>
        <p:spPr>
          <a:xfrm>
            <a:off x="6888708" y="1240208"/>
            <a:ext cx="3851274" cy="86409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800" b="0" dirty="0"/>
              <a:t>High </a:t>
            </a:r>
            <a:r>
              <a:rPr lang="de-DE" sz="1800" b="0" dirty="0" err="1"/>
              <a:t>level</a:t>
            </a:r>
            <a:r>
              <a:rPr lang="de-DE" sz="1800" b="0" dirty="0"/>
              <a:t> </a:t>
            </a:r>
            <a:r>
              <a:rPr lang="de-DE" sz="1800" b="0" dirty="0" err="1"/>
              <a:t>event</a:t>
            </a:r>
            <a:r>
              <a:rPr lang="de-DE" sz="1800" b="0" dirty="0"/>
              <a:t> on </a:t>
            </a:r>
            <a:r>
              <a:rPr lang="de-DE" sz="1800" b="0" dirty="0" err="1"/>
              <a:t>October</a:t>
            </a:r>
            <a:r>
              <a:rPr lang="de-DE" sz="1800" b="0" dirty="0"/>
              <a:t> 1</a:t>
            </a:r>
            <a:r>
              <a:rPr lang="de-DE" sz="1800" b="0" baseline="30000" dirty="0"/>
              <a:t>st</a:t>
            </a:r>
            <a:r>
              <a:rPr lang="de-DE" sz="1800" b="0" dirty="0"/>
              <a:t>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sz="1800" b="0" dirty="0"/>
              <a:t>8 </a:t>
            </a:r>
            <a:r>
              <a:rPr lang="de-DE" sz="1800" b="0" dirty="0" err="1"/>
              <a:t>heads</a:t>
            </a:r>
            <a:r>
              <a:rPr lang="de-DE" sz="1800" b="0" dirty="0"/>
              <a:t> </a:t>
            </a:r>
            <a:r>
              <a:rPr lang="de-DE" sz="1800" b="0" dirty="0" err="1"/>
              <a:t>of</a:t>
            </a:r>
            <a:r>
              <a:rPr lang="de-DE" sz="1800" b="0" dirty="0"/>
              <a:t> </a:t>
            </a:r>
            <a:r>
              <a:rPr lang="de-DE" sz="1800" b="0" dirty="0" err="1"/>
              <a:t>state</a:t>
            </a:r>
            <a:r>
              <a:rPr lang="de-DE" sz="1800" b="0" dirty="0"/>
              <a:t>/</a:t>
            </a:r>
            <a:r>
              <a:rPr lang="de-DE" sz="1800" b="0" dirty="0" err="1"/>
              <a:t>government</a:t>
            </a:r>
            <a:r>
              <a:rPr lang="de-DE" sz="1800" b="0" dirty="0"/>
              <a:t>, 13 </a:t>
            </a:r>
            <a:r>
              <a:rPr lang="de-DE" sz="1800" b="0" dirty="0" err="1"/>
              <a:t>ministers</a:t>
            </a:r>
            <a:r>
              <a:rPr lang="de-DE" sz="1800" b="0" dirty="0"/>
              <a:t> and </a:t>
            </a:r>
            <a:r>
              <a:rPr lang="de-DE" sz="1800" b="0" dirty="0" err="1"/>
              <a:t>other</a:t>
            </a:r>
            <a:r>
              <a:rPr lang="de-DE" sz="1800" b="0" dirty="0"/>
              <a:t> (V)VIPs</a:t>
            </a:r>
            <a:endParaRPr lang="en-GB" sz="18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649BEB-6BCA-42A7-9A1B-4F5445EEE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610" y="2276872"/>
            <a:ext cx="5860077" cy="39067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ADFC2E-1BDA-4092-AE45-85A2EF620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4778" y="2276872"/>
            <a:ext cx="6519568" cy="39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39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985FB8-A5BA-4468-BC88-2B599F844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Symposium to honour </a:t>
            </a:r>
            <a:r>
              <a:rPr lang="de-DE" dirty="0"/>
              <a:t>Carlo Rubbia	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261E9-3729-4AD2-9CE1-5797F0572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8E194-8885-4466-BA80-7E5408DF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B3B5C-2866-4463-A029-09BC9686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F49D925-C462-461E-80EF-07AC802BA6C8}"/>
              </a:ext>
            </a:extLst>
          </p:cNvPr>
          <p:cNvSpPr txBox="1">
            <a:spLocks/>
          </p:cNvSpPr>
          <p:nvPr/>
        </p:nvSpPr>
        <p:spPr>
          <a:xfrm>
            <a:off x="407988" y="1196753"/>
            <a:ext cx="5399980" cy="100811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Nobel Prize winner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Former CERN DG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Turned 90 years earlier this year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A851D0-6D2A-4457-94CE-0F90D4D12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1496" y="980728"/>
            <a:ext cx="4389120" cy="29260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7BDA4E-4AC9-4BB6-8B43-09F7A5983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1" y="2210554"/>
            <a:ext cx="5789203" cy="3859469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F45A00C2-A969-4F20-AFA3-F4A6940C99CB}"/>
              </a:ext>
            </a:extLst>
          </p:cNvPr>
          <p:cNvSpPr txBox="1">
            <a:spLocks/>
          </p:cNvSpPr>
          <p:nvPr/>
        </p:nvSpPr>
        <p:spPr>
          <a:xfrm>
            <a:off x="6456040" y="4288512"/>
            <a:ext cx="5544616" cy="1776927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Symposium with excellent speakers describing his truly outstanding achievements in science:</a:t>
            </a:r>
            <a:br>
              <a:rPr lang="en-GB" sz="1800" b="0" dirty="0"/>
            </a:br>
            <a:r>
              <a:rPr lang="en-GB" sz="1800" b="0" dirty="0"/>
              <a:t>Fabiola </a:t>
            </a:r>
            <a:r>
              <a:rPr lang="en-GB" sz="1800" b="0" dirty="0" err="1"/>
              <a:t>Gianotti</a:t>
            </a:r>
            <a:r>
              <a:rPr lang="en-GB" sz="1800" b="0" dirty="0"/>
              <a:t>, Chris Llewellyn Smith, </a:t>
            </a:r>
            <a:br>
              <a:rPr lang="en-GB" sz="1800" b="0" dirty="0"/>
            </a:br>
            <a:r>
              <a:rPr lang="en-GB" sz="1800" b="0" dirty="0"/>
              <a:t>Gerardus 't </a:t>
            </a:r>
            <a:r>
              <a:rPr lang="en-GB" sz="1800" b="0" dirty="0" err="1"/>
              <a:t>Hooft</a:t>
            </a:r>
            <a:r>
              <a:rPr lang="en-GB" sz="1800" b="0" dirty="0"/>
              <a:t>, Sam Ting, Luciano </a:t>
            </a:r>
            <a:r>
              <a:rPr lang="en-GB" sz="1800" b="0" dirty="0" err="1"/>
              <a:t>Maiani</a:t>
            </a:r>
            <a:br>
              <a:rPr lang="de-DE" sz="1800" b="0" dirty="0"/>
            </a:br>
            <a:r>
              <a:rPr lang="de-DE" sz="1800" b="0" dirty="0"/>
              <a:t>and </a:t>
            </a:r>
            <a:r>
              <a:rPr lang="de-DE" sz="1800" b="0" dirty="0" err="1"/>
              <a:t>others</a:t>
            </a:r>
            <a:endParaRPr lang="de-DE" sz="1800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See </a:t>
            </a:r>
            <a:r>
              <a:rPr lang="en-GB" sz="1800" b="0" dirty="0">
                <a:hlinkClick r:id="rId4"/>
              </a:rPr>
              <a:t>https://indico.cern.ch/event/1450340/</a:t>
            </a:r>
            <a:br>
              <a:rPr lang="de-DE" sz="1800" b="0" dirty="0"/>
            </a:br>
            <a:r>
              <a:rPr lang="en-GB" sz="1800" b="0" dirty="0"/>
              <a:t>for slides and recordings</a:t>
            </a:r>
          </a:p>
        </p:txBody>
      </p:sp>
    </p:spTree>
    <p:extLst>
      <p:ext uri="{BB962C8B-B14F-4D97-AF65-F5344CB8AC3E}">
        <p14:creationId xmlns:p14="http://schemas.microsoft.com/office/powerpoint/2010/main" val="33349921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6837B7-2FD7-44F0-9104-E4DC6C84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04636" cy="535127"/>
          </a:xfrm>
        </p:spPr>
        <p:txBody>
          <a:bodyPr/>
          <a:lstStyle/>
          <a:p>
            <a:r>
              <a:rPr lang="de-DE" dirty="0"/>
              <a:t>Estonia 24</a:t>
            </a:r>
            <a:r>
              <a:rPr lang="de-DE" baseline="30000" dirty="0"/>
              <a:t>th</a:t>
            </a:r>
            <a:r>
              <a:rPr lang="de-DE" dirty="0"/>
              <a:t> CERN Member State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C18CD-F371-4A71-9213-D1017BFC6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E687A-A552-4C78-A742-B7BC2796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EF8AB-64B2-4F72-8D09-3106E27D8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67BD087-1F88-45FB-9F8C-B94CD23CD66E}"/>
              </a:ext>
            </a:extLst>
          </p:cNvPr>
          <p:cNvSpPr txBox="1">
            <a:spLocks/>
          </p:cNvSpPr>
          <p:nvPr/>
        </p:nvSpPr>
        <p:spPr>
          <a:xfrm>
            <a:off x="407988" y="1012026"/>
            <a:ext cx="3278212" cy="9361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0714"/>
                </a:solidFill>
              </a:rPr>
              <a:t>As of August 30</a:t>
            </a:r>
            <a:r>
              <a:rPr lang="en-GB" sz="1800" b="0" baseline="30000" dirty="0">
                <a:solidFill>
                  <a:srgbClr val="000714"/>
                </a:solidFill>
              </a:rPr>
              <a:t>th</a:t>
            </a:r>
            <a:r>
              <a:rPr lang="en-GB" sz="1800" b="0" dirty="0">
                <a:solidFill>
                  <a:srgbClr val="000714"/>
                </a:solidFill>
              </a:rPr>
              <a:t>, Estonia is 24</a:t>
            </a:r>
            <a:r>
              <a:rPr lang="en-GB" sz="1800" b="0" baseline="30000" dirty="0">
                <a:solidFill>
                  <a:srgbClr val="000714"/>
                </a:solidFill>
              </a:rPr>
              <a:t>th</a:t>
            </a:r>
            <a:r>
              <a:rPr lang="en-GB" sz="1800" b="0" dirty="0">
                <a:solidFill>
                  <a:srgbClr val="000714"/>
                </a:solidFill>
              </a:rPr>
              <a:t> CERN Member State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>
                <a:solidFill>
                  <a:srgbClr val="000714"/>
                </a:solidFill>
              </a:rPr>
              <a:t>CERN family October 2024:</a:t>
            </a:r>
          </a:p>
        </p:txBody>
      </p:sp>
      <p:sp>
        <p:nvSpPr>
          <p:cNvPr id="8" name="ZoneTexte 15">
            <a:extLst>
              <a:ext uri="{FF2B5EF4-FFF2-40B4-BE49-F238E27FC236}">
                <a16:creationId xmlns:a16="http://schemas.microsoft.com/office/drawing/2014/main" id="{C3B3943E-3C56-430A-ABBC-77B02DD4D68D}"/>
              </a:ext>
            </a:extLst>
          </p:cNvPr>
          <p:cNvSpPr txBox="1"/>
          <p:nvPr/>
        </p:nvSpPr>
        <p:spPr>
          <a:xfrm>
            <a:off x="444426" y="1967526"/>
            <a:ext cx="3995390" cy="15841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000" b="1" dirty="0"/>
              <a:t>24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200" dirty="0"/>
              <a:t>Austria – Belgium – Bulgaria – Czech Republic </a:t>
            </a:r>
            <a:br>
              <a:rPr lang="en-US" sz="1200" dirty="0"/>
            </a:br>
            <a:r>
              <a:rPr lang="en-US" sz="1200" dirty="0"/>
              <a:t>Denmark – </a:t>
            </a:r>
            <a:r>
              <a:rPr lang="en-US" sz="1200" dirty="0">
                <a:solidFill>
                  <a:srgbClr val="FF0000"/>
                </a:solidFill>
              </a:rPr>
              <a:t>Estonia</a:t>
            </a:r>
            <a:r>
              <a:rPr lang="en-US" sz="1200" dirty="0"/>
              <a:t> – Finland – France – Germany </a:t>
            </a:r>
          </a:p>
          <a:p>
            <a:r>
              <a:rPr lang="en-US" sz="1200" dirty="0"/>
              <a:t>Greece – Hungary – Israel </a:t>
            </a:r>
            <a:r>
              <a:rPr lang="en-US" sz="1200" dirty="0">
                <a:solidFill>
                  <a:srgbClr val="0055A0"/>
                </a:solidFill>
              </a:rPr>
              <a:t>–</a:t>
            </a:r>
            <a:r>
              <a:rPr lang="en-US" sz="1200" dirty="0"/>
              <a:t> Italy – Netherlands </a:t>
            </a:r>
          </a:p>
          <a:p>
            <a:r>
              <a:rPr lang="en-US" sz="1200" dirty="0"/>
              <a:t>Norway – Poland – Portugal – Romania – Serbia </a:t>
            </a:r>
          </a:p>
          <a:p>
            <a:r>
              <a:rPr lang="en-US" sz="1200" dirty="0"/>
              <a:t>Slovakia – Spain – Sweden – Switzerland – United Kingdom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524268D2-8F02-4F8C-B5F5-EA283D6C8493}"/>
              </a:ext>
            </a:extLst>
          </p:cNvPr>
          <p:cNvSpPr txBox="1"/>
          <p:nvPr/>
        </p:nvSpPr>
        <p:spPr>
          <a:xfrm>
            <a:off x="119336" y="3429000"/>
            <a:ext cx="3997052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1 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 </a:t>
            </a:r>
          </a:p>
          <a:p>
            <a:pPr marL="450850" indent="-450850"/>
            <a:r>
              <a:rPr lang="fr-FR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Slovenia </a:t>
            </a:r>
          </a:p>
          <a:p>
            <a:pPr marL="450850" indent="-450850"/>
            <a:endParaRPr lang="fr-FR" sz="10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lang="fr-FR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Associate </a:t>
            </a:r>
            <a:r>
              <a:rPr lang="fr-FR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200" dirty="0">
                <a:solidFill>
                  <a:srgbClr val="668BCC"/>
                </a:solidFill>
              </a:rPr>
              <a:t>Brazil – Croatia – Cyprus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 – </a:t>
            </a:r>
            <a:r>
              <a:rPr lang="en-US" sz="1200" dirty="0">
                <a:solidFill>
                  <a:srgbClr val="668BCC"/>
                </a:solidFill>
              </a:rPr>
              <a:t>India –  Latvia – Lithuania – Pakistan -</a:t>
            </a:r>
            <a:r>
              <a:rPr lang="en-US" sz="1200" dirty="0" err="1">
                <a:solidFill>
                  <a:srgbClr val="668BCC"/>
                </a:solidFill>
              </a:rPr>
              <a:t>Türkiye</a:t>
            </a:r>
            <a:r>
              <a:rPr lang="en-US" sz="1200" dirty="0">
                <a:solidFill>
                  <a:srgbClr val="668BCC"/>
                </a:solidFill>
              </a:rPr>
              <a:t> – Ukraine</a:t>
            </a:r>
          </a:p>
          <a:p>
            <a:endParaRPr lang="en-US" sz="105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(suspended) – USA</a:t>
            </a:r>
          </a:p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1050" dirty="0">
                <a:solidFill>
                  <a:srgbClr val="A8CEE3"/>
                </a:solidFill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3181C-C341-4D33-A7D9-613FCE967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619" y="1375322"/>
            <a:ext cx="5440950" cy="4352760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C85E2E8-C6C1-4573-A6D1-A724BF17EA9E}"/>
              </a:ext>
            </a:extLst>
          </p:cNvPr>
          <p:cNvSpPr txBox="1">
            <a:spLocks/>
          </p:cNvSpPr>
          <p:nvPr/>
        </p:nvSpPr>
        <p:spPr>
          <a:xfrm>
            <a:off x="5634759" y="1012026"/>
            <a:ext cx="6147596" cy="5261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00714"/>
                </a:solidFill>
              </a:rPr>
              <a:t>Flag-raising ceremony Estonia </a:t>
            </a:r>
            <a:r>
              <a:rPr lang="de-DE" sz="1800" b="0" dirty="0">
                <a:solidFill>
                  <a:srgbClr val="000714"/>
                </a:solidFill>
              </a:rPr>
              <a:t>O</a:t>
            </a:r>
            <a:r>
              <a:rPr lang="en-GB" sz="1800" b="0" dirty="0" err="1">
                <a:solidFill>
                  <a:srgbClr val="000714"/>
                </a:solidFill>
              </a:rPr>
              <a:t>ctober</a:t>
            </a:r>
            <a:r>
              <a:rPr lang="en-GB" sz="1800" b="0" dirty="0">
                <a:solidFill>
                  <a:srgbClr val="000714"/>
                </a:solidFill>
              </a:rPr>
              <a:t> 17</a:t>
            </a:r>
            <a:r>
              <a:rPr lang="en-GB" sz="1800" b="0" baseline="30000" dirty="0">
                <a:solidFill>
                  <a:srgbClr val="000714"/>
                </a:solidFill>
              </a:rPr>
              <a:t>th</a:t>
            </a:r>
            <a:endParaRPr lang="en-GB" sz="1800" b="0" dirty="0">
              <a:solidFill>
                <a:srgbClr val="000714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>
              <a:solidFill>
                <a:srgbClr val="000714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90E57B-AC6A-4902-ACD8-9B864666869B}"/>
              </a:ext>
            </a:extLst>
          </p:cNvPr>
          <p:cNvSpPr txBox="1"/>
          <p:nvPr/>
        </p:nvSpPr>
        <p:spPr>
          <a:xfrm>
            <a:off x="455744" y="5919083"/>
            <a:ext cx="52993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</a:rPr>
              <a:t>Chile and Ireland have applied for Associate Membership</a:t>
            </a:r>
          </a:p>
        </p:txBody>
      </p:sp>
    </p:spTree>
    <p:extLst>
      <p:ext uri="{BB962C8B-B14F-4D97-AF65-F5344CB8AC3E}">
        <p14:creationId xmlns:p14="http://schemas.microsoft.com/office/powerpoint/2010/main" val="3915882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E52533-A0E8-452B-AE13-D1C2C24B0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95167"/>
          </a:xfrm>
        </p:spPr>
        <p:txBody>
          <a:bodyPr/>
          <a:lstStyle/>
          <a:p>
            <a:r>
              <a:rPr lang="en-GB" dirty="0"/>
              <a:t>News from CERN Council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075E0-8092-4CFF-B189-8CE280238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4102D-F96A-4AA4-97D1-1ABF03427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5A41C-89A7-41F1-A539-DE446EAFC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35C13E-08BE-4D7B-A62F-756BBB9A0FB3}"/>
              </a:ext>
            </a:extLst>
          </p:cNvPr>
          <p:cNvSpPr/>
          <p:nvPr/>
        </p:nvSpPr>
        <p:spPr>
          <a:xfrm>
            <a:off x="551384" y="992098"/>
            <a:ext cx="52886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F2F2F"/>
                </a:solidFill>
              </a:rPr>
              <a:t>Costas Fountas elected as next President of the CERN Council</a:t>
            </a:r>
            <a:br>
              <a:rPr lang="en-GB" dirty="0">
                <a:solidFill>
                  <a:srgbClr val="2F2F2F"/>
                </a:solidFill>
              </a:rPr>
            </a:br>
            <a:r>
              <a:rPr lang="en-GB" dirty="0">
                <a:solidFill>
                  <a:srgbClr val="2F2F2F"/>
                </a:solidFill>
              </a:rPr>
              <a:t>starting January 1</a:t>
            </a:r>
            <a:r>
              <a:rPr lang="en-GB" baseline="30000" dirty="0">
                <a:solidFill>
                  <a:srgbClr val="2F2F2F"/>
                </a:solidFill>
              </a:rPr>
              <a:t>st</a:t>
            </a:r>
            <a:r>
              <a:rPr lang="en-GB" dirty="0">
                <a:solidFill>
                  <a:srgbClr val="2F2F2F"/>
                </a:solidFill>
              </a:rPr>
              <a:t>, 2025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073816-CCE1-499E-B881-96E0AAFF5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17" y="2201564"/>
            <a:ext cx="5621573" cy="3747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D765D1-3D99-4519-9CBE-5AC2AEB1B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7" y="2176663"/>
            <a:ext cx="5658923" cy="377261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508E4F3-BB50-48FE-8C5D-AE1C30B3E5A9}"/>
              </a:ext>
            </a:extLst>
          </p:cNvPr>
          <p:cNvSpPr/>
          <p:nvPr/>
        </p:nvSpPr>
        <p:spPr>
          <a:xfrm>
            <a:off x="6096000" y="993502"/>
            <a:ext cx="52886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F2F2F"/>
                </a:solidFill>
              </a:rPr>
              <a:t>Mark Thomson elected as next Director General of CERN</a:t>
            </a:r>
            <a:br>
              <a:rPr lang="en-GB" dirty="0">
                <a:solidFill>
                  <a:srgbClr val="2F2F2F"/>
                </a:solidFill>
              </a:rPr>
            </a:br>
            <a:r>
              <a:rPr lang="en-GB" dirty="0">
                <a:solidFill>
                  <a:srgbClr val="2F2F2F"/>
                </a:solidFill>
              </a:rPr>
              <a:t>starting January 1</a:t>
            </a:r>
            <a:r>
              <a:rPr lang="en-GB" baseline="30000" dirty="0">
                <a:solidFill>
                  <a:srgbClr val="2F2F2F"/>
                </a:solidFill>
              </a:rPr>
              <a:t>st</a:t>
            </a:r>
            <a:r>
              <a:rPr lang="en-GB" dirty="0">
                <a:solidFill>
                  <a:srgbClr val="2F2F2F"/>
                </a:solidFill>
              </a:rPr>
              <a:t>, 2026 </a:t>
            </a:r>
          </a:p>
        </p:txBody>
      </p:sp>
    </p:spTree>
    <p:extLst>
      <p:ext uri="{BB962C8B-B14F-4D97-AF65-F5344CB8AC3E}">
        <p14:creationId xmlns:p14="http://schemas.microsoft.com/office/powerpoint/2010/main" val="212989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BC6DD-FB28-46F5-987B-B559683CE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762C9-B8E5-472B-812E-A889DCD86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594" y="1124744"/>
            <a:ext cx="10438889" cy="511256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Very successful proton-proton run in 2024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More than 120 fb</a:t>
            </a:r>
            <a:r>
              <a:rPr lang="en-US" sz="2000" baseline="30000" dirty="0">
                <a:solidFill>
                  <a:schemeClr val="tx1"/>
                </a:solidFill>
              </a:rPr>
              <a:t>-1</a:t>
            </a:r>
            <a:r>
              <a:rPr lang="en-US" sz="2000" dirty="0">
                <a:solidFill>
                  <a:schemeClr val="tx1"/>
                </a:solidFill>
              </a:rPr>
              <a:t> pp luminosity delivered to ATLAS &amp; CMS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ALICE and </a:t>
            </a:r>
            <a:r>
              <a:rPr lang="en-US" sz="2000" dirty="0" err="1">
                <a:solidFill>
                  <a:schemeClr val="tx1"/>
                </a:solidFill>
              </a:rPr>
              <a:t>LHCb</a:t>
            </a:r>
            <a:r>
              <a:rPr lang="en-US" sz="2000" dirty="0">
                <a:solidFill>
                  <a:schemeClr val="tx1"/>
                </a:solidFill>
              </a:rPr>
              <a:t> doubled their total pp data sets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 err="1">
                <a:solidFill>
                  <a:schemeClr val="tx1"/>
                </a:solidFill>
              </a:rPr>
              <a:t>PbPb</a:t>
            </a:r>
            <a:r>
              <a:rPr lang="en-US" sz="2000" dirty="0">
                <a:solidFill>
                  <a:schemeClr val="tx1"/>
                </a:solidFill>
              </a:rPr>
              <a:t> run is going on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Experiments continue to produce excellent physics results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Despite good progress in Phase II upgrades HL-LHC start had to be delayed by 1 year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1"/>
                </a:solidFill>
              </a:rPr>
              <a:t>As further significant risks to the schedule remain, additional efforts are required to meet the new schedule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Good progress at Neutrino Platform and for LBNF/DUNE cryostats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WLCG is running smoothly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Pay attention to development of hardware costs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Successful events at CERN and in Member States celebrating CERN 70</a:t>
            </a:r>
            <a:r>
              <a:rPr lang="en-US" sz="2000" b="0" baseline="30000" dirty="0">
                <a:solidFill>
                  <a:schemeClr val="tx2"/>
                </a:solidFill>
              </a:rPr>
              <a:t>th</a:t>
            </a:r>
            <a:r>
              <a:rPr lang="en-US" sz="2000" b="0" dirty="0">
                <a:solidFill>
                  <a:schemeClr val="tx2"/>
                </a:solidFill>
              </a:rPr>
              <a:t> anniversary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6CC43-A4C1-4E72-A49D-23965AAD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5A042-5390-45B7-B831-77B62E034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234D6-74F9-4330-8545-A0A4D0E8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30D1-2062-3C42-9ABF-2560637523A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138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8BD139B-D595-4E7C-812A-77FB7144E28A}"/>
              </a:ext>
            </a:extLst>
          </p:cNvPr>
          <p:cNvSpPr/>
          <p:nvPr/>
        </p:nvSpPr>
        <p:spPr>
          <a:xfrm>
            <a:off x="1604070" y="478994"/>
            <a:ext cx="902843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Thank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5000" b="1" dirty="0">
                <a:solidFill>
                  <a:schemeClr val="bg1"/>
                </a:solidFill>
              </a:rPr>
              <a:t>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396888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B88C0D-B3A8-445C-A24A-ED1AD71F5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3D1844-3A11-4FF8-897C-28D411324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E1945-1BA9-4B48-8C75-1967DD1E9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1B5CA-36ED-4423-B40E-00EA5561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C9338-98B5-46E0-B119-8413484D9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7084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5ED676-A820-48FD-8464-8D3F5FF85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de-DE" dirty="0"/>
              <a:t>Science Gateway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52596-8CA8-4311-BDCD-B8F87FA78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ECCA6-24CB-4EA0-A441-5C138F47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85BE9-88C1-4636-BE08-AF0A57AB1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Placeholder 16">
            <a:extLst>
              <a:ext uri="{FF2B5EF4-FFF2-40B4-BE49-F238E27FC236}">
                <a16:creationId xmlns:a16="http://schemas.microsoft.com/office/drawing/2014/main" id="{1745C1D4-ED1C-4322-B8D9-5C966243B3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35" y="997102"/>
            <a:ext cx="11261852" cy="37280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87FC65-C837-4797-AAFC-42B859A470B9}"/>
              </a:ext>
            </a:extLst>
          </p:cNvPr>
          <p:cNvSpPr txBox="1"/>
          <p:nvPr/>
        </p:nvSpPr>
        <p:spPr>
          <a:xfrm>
            <a:off x="395104" y="4867162"/>
            <a:ext cx="5472608" cy="11849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00714"/>
                </a:solidFill>
              </a:rPr>
              <a:t>To date &gt; 400 000</a:t>
            </a:r>
            <a:r>
              <a:rPr lang="en-CH" dirty="0">
                <a:solidFill>
                  <a:srgbClr val="000714"/>
                </a:solidFill>
              </a:rPr>
              <a:t> visitors since 8 October 2023 (day of opening to the public)</a:t>
            </a:r>
            <a:r>
              <a:rPr lang="de-DE" dirty="0">
                <a:solidFill>
                  <a:srgbClr val="000714"/>
                </a:solidFill>
              </a:rPr>
              <a:t> </a:t>
            </a:r>
            <a:r>
              <a:rPr lang="en-CH" dirty="0">
                <a:solidFill>
                  <a:srgbClr val="000714"/>
                </a:solidFill>
              </a:rPr>
              <a:t>from 159 countries</a:t>
            </a:r>
            <a:br>
              <a:rPr lang="de-DE" dirty="0">
                <a:solidFill>
                  <a:srgbClr val="000714"/>
                </a:solidFill>
              </a:rPr>
            </a:br>
            <a:r>
              <a:rPr lang="de-DE" dirty="0" err="1">
                <a:solidFill>
                  <a:schemeClr val="tx2"/>
                </a:solidFill>
              </a:rPr>
              <a:t>as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compared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to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CH" dirty="0">
                <a:solidFill>
                  <a:schemeClr val="tx2"/>
                </a:solidFill>
              </a:rPr>
              <a:t> </a:t>
            </a:r>
            <a:r>
              <a:rPr lang="de-DE" dirty="0">
                <a:solidFill>
                  <a:schemeClr val="tx2"/>
                </a:solidFill>
              </a:rPr>
              <a:t>150 000/</a:t>
            </a:r>
            <a:r>
              <a:rPr lang="de-DE" dirty="0" err="1">
                <a:solidFill>
                  <a:schemeClr val="tx2"/>
                </a:solidFill>
              </a:rPr>
              <a:t>year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before</a:t>
            </a: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dirty="0">
                <a:solidFill>
                  <a:srgbClr val="0007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CH" dirty="0">
                <a:solidFill>
                  <a:schemeClr val="tx2"/>
                </a:solidFill>
              </a:rPr>
              <a:t> 60% individuals and families, </a:t>
            </a:r>
            <a:r>
              <a:rPr lang="en-CH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CH" dirty="0">
                <a:solidFill>
                  <a:schemeClr val="tx2"/>
                </a:solidFill>
              </a:rPr>
              <a:t> 26% group</a:t>
            </a:r>
            <a:r>
              <a:rPr lang="de-DE" dirty="0">
                <a:solidFill>
                  <a:schemeClr val="tx2"/>
                </a:solidFill>
              </a:rPr>
              <a:t>s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EC0E84-BA91-4781-984A-4C1EC97B6474}"/>
              </a:ext>
            </a:extLst>
          </p:cNvPr>
          <p:cNvSpPr txBox="1"/>
          <p:nvPr/>
        </p:nvSpPr>
        <p:spPr>
          <a:xfrm>
            <a:off x="6096000" y="5043230"/>
            <a:ext cx="55919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de-DE" dirty="0">
                <a:solidFill>
                  <a:srgbClr val="000714"/>
                </a:solidFill>
              </a:rPr>
              <a:t>&gt;</a:t>
            </a:r>
            <a:r>
              <a:rPr lang="en-CH" dirty="0">
                <a:solidFill>
                  <a:srgbClr val="000714"/>
                </a:solidFill>
              </a:rPr>
              <a:t>48</a:t>
            </a:r>
            <a:r>
              <a:rPr lang="de-DE" dirty="0">
                <a:solidFill>
                  <a:srgbClr val="000714"/>
                </a:solidFill>
              </a:rPr>
              <a:t>00</a:t>
            </a:r>
            <a:r>
              <a:rPr lang="en-CH" dirty="0">
                <a:solidFill>
                  <a:srgbClr val="000714"/>
                </a:solidFill>
              </a:rPr>
              <a:t> trainings given to </a:t>
            </a:r>
            <a:r>
              <a:rPr lang="de-DE" dirty="0">
                <a:solidFill>
                  <a:srgbClr val="000714"/>
                </a:solidFill>
              </a:rPr>
              <a:t>&gt;</a:t>
            </a:r>
            <a:r>
              <a:rPr lang="en-CH" dirty="0">
                <a:solidFill>
                  <a:srgbClr val="000714"/>
                </a:solidFill>
              </a:rPr>
              <a:t>14</a:t>
            </a:r>
            <a:r>
              <a:rPr lang="de-DE" dirty="0">
                <a:solidFill>
                  <a:srgbClr val="000714"/>
                </a:solidFill>
              </a:rPr>
              <a:t>0</a:t>
            </a:r>
            <a:r>
              <a:rPr lang="en-CH" dirty="0">
                <a:solidFill>
                  <a:srgbClr val="000714"/>
                </a:solidFill>
              </a:rPr>
              <a:t>0 individual guides</a:t>
            </a:r>
            <a:br>
              <a:rPr lang="de-DE" dirty="0">
                <a:solidFill>
                  <a:srgbClr val="000714"/>
                </a:solidFill>
              </a:rPr>
            </a:br>
            <a:r>
              <a:rPr lang="en-CH" dirty="0">
                <a:solidFill>
                  <a:srgbClr val="000714"/>
                </a:solidFill>
              </a:rPr>
              <a:t>(mostly users and staff) </a:t>
            </a:r>
          </a:p>
          <a:p>
            <a:r>
              <a:rPr lang="en-CH" b="1" dirty="0">
                <a:solidFill>
                  <a:srgbClr val="FF0000"/>
                </a:solidFill>
                <a:sym typeface="Wingdings" pitchFamily="2" charset="2"/>
              </a:rPr>
              <a:t> many thanks to all colleagues who volunteered! </a:t>
            </a:r>
            <a:r>
              <a:rPr lang="en-CH" b="1" dirty="0">
                <a:solidFill>
                  <a:srgbClr val="FF0000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CH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83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8AC9CC-E1C2-48B7-9409-26AD96A63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Remaining LHC Schedule for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A0316-BBAA-4A59-A208-0B21B72A6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32C32-8F7E-4F7F-9317-63E454A92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21A40-C45C-46E3-BFE8-8B2373270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 descr="A close-up of a calendar&#10;&#10;Description automatically generated">
            <a:extLst>
              <a:ext uri="{FF2B5EF4-FFF2-40B4-BE49-F238E27FC236}">
                <a16:creationId xmlns:a16="http://schemas.microsoft.com/office/drawing/2014/main" id="{6B2A42A7-C160-48D6-863E-3D8C3DB43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85" y="1988840"/>
            <a:ext cx="1152127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2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32C28C2-4D58-44C4-B288-FD11B55D4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1772816"/>
            <a:ext cx="6722273" cy="44104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CA1A866-9397-497E-9F4F-69E2A444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LHC pp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79A7A-5705-4827-AD3C-CC08D7714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BBE7D-0426-44BB-8791-B811AF141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EDA5B-2F91-412B-B2AB-60C590C21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2283C-5CA3-41CB-AEF4-9279701794EC}"/>
              </a:ext>
            </a:extLst>
          </p:cNvPr>
          <p:cNvSpPr/>
          <p:nvPr/>
        </p:nvSpPr>
        <p:spPr>
          <a:xfrm>
            <a:off x="431405" y="908720"/>
            <a:ext cx="5904656" cy="12388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de-DE" dirty="0" err="1">
                <a:solidFill>
                  <a:srgbClr val="FF0000"/>
                </a:solidFill>
              </a:rPr>
              <a:t>LHCb</a:t>
            </a:r>
            <a:r>
              <a:rPr lang="de-DE" dirty="0">
                <a:solidFill>
                  <a:srgbClr val="FF0000"/>
                </a:solidFill>
              </a:rPr>
              <a:t> and ALICE </a:t>
            </a:r>
            <a:r>
              <a:rPr lang="de-DE" dirty="0" err="1">
                <a:solidFill>
                  <a:srgbClr val="FF0000"/>
                </a:solidFill>
              </a:rPr>
              <a:t>doubled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their</a:t>
            </a:r>
            <a:r>
              <a:rPr lang="de-DE" dirty="0">
                <a:solidFill>
                  <a:srgbClr val="FF0000"/>
                </a:solidFill>
              </a:rPr>
              <a:t> pp </a:t>
            </a:r>
            <a:r>
              <a:rPr lang="de-DE" dirty="0" err="1">
                <a:solidFill>
                  <a:srgbClr val="FF0000"/>
                </a:solidFill>
              </a:rPr>
              <a:t>luminosity</a:t>
            </a:r>
            <a:r>
              <a:rPr lang="de-DE" dirty="0">
                <a:solidFill>
                  <a:srgbClr val="FF0000"/>
                </a:solidFill>
              </a:rPr>
              <a:t> in 2024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de-DE" dirty="0" err="1">
                <a:solidFill>
                  <a:srgbClr val="2F2F2F"/>
                </a:solidFill>
              </a:rPr>
              <a:t>With</a:t>
            </a:r>
            <a:r>
              <a:rPr lang="de-DE" dirty="0">
                <a:solidFill>
                  <a:srgbClr val="2F2F2F"/>
                </a:solidFill>
              </a:rPr>
              <a:t> all Phase I </a:t>
            </a:r>
            <a:r>
              <a:rPr lang="de-DE" dirty="0" err="1">
                <a:solidFill>
                  <a:srgbClr val="2F2F2F"/>
                </a:solidFill>
              </a:rPr>
              <a:t>upgrades</a:t>
            </a:r>
            <a:r>
              <a:rPr lang="de-DE" dirty="0">
                <a:solidFill>
                  <a:srgbClr val="2F2F2F"/>
                </a:solidFill>
              </a:rPr>
              <a:t> fully </a:t>
            </a:r>
            <a:r>
              <a:rPr lang="de-DE" dirty="0" err="1">
                <a:solidFill>
                  <a:srgbClr val="2F2F2F"/>
                </a:solidFill>
              </a:rPr>
              <a:t>commissioned</a:t>
            </a:r>
            <a:br>
              <a:rPr lang="en-US" dirty="0">
                <a:solidFill>
                  <a:srgbClr val="2F2F2F"/>
                </a:solidFill>
              </a:rPr>
            </a:br>
            <a:r>
              <a:rPr lang="en-US" dirty="0">
                <a:solidFill>
                  <a:srgbClr val="2F2F2F"/>
                </a:solidFill>
              </a:rPr>
              <a:t>e.g. ALICE 1000 times more </a:t>
            </a:r>
            <a:r>
              <a:rPr lang="en-US" altLang="en-US" dirty="0">
                <a:solidFill>
                  <a:srgbClr val="2F2F2F"/>
                </a:solidFill>
                <a:latin typeface="Arial Unicode MS" panose="020B0604020202020204" pitchFamily="34" charset="-128"/>
              </a:rPr>
              <a:t>minimum bias events in central barrel because of continuous readout</a:t>
            </a:r>
            <a:endParaRPr lang="de-DE" dirty="0">
              <a:solidFill>
                <a:srgbClr val="2F2F2F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E26E872-5A0A-4533-8FA5-E8F63F86D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230" y="1629512"/>
            <a:ext cx="5300737" cy="455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8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1C2F95-ACE0-4E01-9627-B63EE1DD1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availability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D3F9B-FD92-4801-AA00-B9A129764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04C9C-9DE4-46C9-8A10-BE729A0C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CEA25-C5D4-471F-8D29-50C9ECF7D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graph of numbers and a number of percent&#10;&#10;Description automatically generated with medium confidence">
            <a:extLst>
              <a:ext uri="{FF2B5EF4-FFF2-40B4-BE49-F238E27FC236}">
                <a16:creationId xmlns:a16="http://schemas.microsoft.com/office/drawing/2014/main" id="{BB00B742-C882-4DD0-9898-A228DE47E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25" y="1479090"/>
            <a:ext cx="6105297" cy="36892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42C5E2-1DF4-4706-86C8-EB03B9C25A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10" y="1125106"/>
            <a:ext cx="4800143" cy="4464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B97461-A174-4CF3-96C5-584FC5F0AE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55" y="1654032"/>
            <a:ext cx="2059042" cy="131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5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45CC8C-008D-4EB3-8F2F-02A6941CC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Availability Overview LHC Injector Chain </a:t>
            </a:r>
            <a:br>
              <a:rPr lang="en-GB" dirty="0"/>
            </a:br>
            <a:r>
              <a:rPr lang="en-GB" sz="2400" dirty="0"/>
              <a:t>proton period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E3D5C-F67B-469A-AE52-ED2523FA8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24D03-5728-4F27-BB10-C08C3DE3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86779-7900-4C0E-87AC-AC03E9FDE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4B5F836-B45D-48E6-993F-86334809856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68020" y="1439335"/>
          <a:ext cx="10266166" cy="44411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0798">
                  <a:extLst>
                    <a:ext uri="{9D8B030D-6E8A-4147-A177-3AD203B41FA5}">
                      <a16:colId xmlns:a16="http://schemas.microsoft.com/office/drawing/2014/main" val="2844183645"/>
                    </a:ext>
                  </a:extLst>
                </a:gridCol>
                <a:gridCol w="1723072">
                  <a:extLst>
                    <a:ext uri="{9D8B030D-6E8A-4147-A177-3AD203B41FA5}">
                      <a16:colId xmlns:a16="http://schemas.microsoft.com/office/drawing/2014/main" val="2302964827"/>
                    </a:ext>
                  </a:extLst>
                </a:gridCol>
                <a:gridCol w="1548448">
                  <a:extLst>
                    <a:ext uri="{9D8B030D-6E8A-4147-A177-3AD203B41FA5}">
                      <a16:colId xmlns:a16="http://schemas.microsoft.com/office/drawing/2014/main" val="2199796686"/>
                    </a:ext>
                  </a:extLst>
                </a:gridCol>
                <a:gridCol w="1292979">
                  <a:extLst>
                    <a:ext uri="{9D8B030D-6E8A-4147-A177-3AD203B41FA5}">
                      <a16:colId xmlns:a16="http://schemas.microsoft.com/office/drawing/2014/main" val="1676411001"/>
                    </a:ext>
                  </a:extLst>
                </a:gridCol>
                <a:gridCol w="1548448">
                  <a:extLst>
                    <a:ext uri="{9D8B030D-6E8A-4147-A177-3AD203B41FA5}">
                      <a16:colId xmlns:a16="http://schemas.microsoft.com/office/drawing/2014/main" val="951604559"/>
                    </a:ext>
                  </a:extLst>
                </a:gridCol>
                <a:gridCol w="1926273">
                  <a:extLst>
                    <a:ext uri="{9D8B030D-6E8A-4147-A177-3AD203B41FA5}">
                      <a16:colId xmlns:a16="http://schemas.microsoft.com/office/drawing/2014/main" val="3815098951"/>
                    </a:ext>
                  </a:extLst>
                </a:gridCol>
              </a:tblGrid>
              <a:tr h="402167">
                <a:tc row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Facility</a:t>
                      </a: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Destination</a:t>
                      </a: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‘21/’22/’23</a:t>
                      </a:r>
                    </a:p>
                    <a:p>
                      <a:pPr algn="ctr"/>
                      <a:r>
                        <a:rPr lang="en-US" sz="1600" dirty="0"/>
                        <a:t>Overall</a:t>
                      </a:r>
                    </a:p>
                    <a:p>
                      <a:pPr algn="ctr"/>
                      <a:r>
                        <a:rPr lang="en-US" sz="1600" dirty="0"/>
                        <a:t>[%]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</a:t>
                      </a: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Achieved 2024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Period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85154901"/>
                  </a:ext>
                </a:extLst>
              </a:tr>
              <a:tr h="602403">
                <a:tc vMerge="1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Facility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Destination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 destination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Overall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 destination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Period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16">
                <a:tc>
                  <a:txBody>
                    <a:bodyPr/>
                    <a:lstStyle/>
                    <a:p>
                      <a:r>
                        <a:rPr lang="en-US" sz="1600" b="1" dirty="0"/>
                        <a:t>LINAC4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PSB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97.3 / 96.8 / 98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98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3"/>
                          </a:solidFill>
                        </a:rPr>
                        <a:t>97.1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3"/>
                          </a:solidFill>
                        </a:rPr>
                        <a:t>97.1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15.02.2024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277576"/>
                  </a:ext>
                </a:extLst>
              </a:tr>
              <a:tr h="215000">
                <a:tc rowSpan="2">
                  <a:txBody>
                    <a:bodyPr/>
                    <a:lstStyle/>
                    <a:p>
                      <a:r>
                        <a:rPr lang="en-US" sz="1600" b="1" dirty="0"/>
                        <a:t>PSB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PS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94.5 / 94.8 / 96.1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96.4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95.7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96.1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21.02.2024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158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ISOLDE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96.6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97.2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28.03.2024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769955"/>
                  </a:ext>
                </a:extLst>
              </a:tr>
              <a:tr h="218379">
                <a:tc rowSpan="4">
                  <a:txBody>
                    <a:bodyPr/>
                    <a:lstStyle/>
                    <a:p>
                      <a:r>
                        <a:rPr lang="en-US" sz="1600" b="1" dirty="0"/>
                        <a:t>PS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SPS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88.1 / 89.6 / 92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92.8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93.0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93.7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01.03.2024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2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East Area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93.5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94.6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22.03.2024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051791"/>
                  </a:ext>
                </a:extLst>
              </a:tr>
              <a:tr h="226274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nTOF</a:t>
                      </a:r>
                      <a:endParaRPr lang="en-US" sz="1600" dirty="0"/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92.8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94.6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25.03.2024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125577"/>
                  </a:ext>
                </a:extLst>
              </a:tr>
              <a:tr h="238308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92.6*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94.3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14.03.2024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27260"/>
                  </a:ext>
                </a:extLst>
              </a:tr>
              <a:tr h="278130">
                <a:tc rowSpan="4">
                  <a:txBody>
                    <a:bodyPr/>
                    <a:lstStyle/>
                    <a:p>
                      <a:r>
                        <a:rPr lang="en-US" sz="1600" b="1" dirty="0"/>
                        <a:t>SPS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LHC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73.4 / 74.1 / 86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94.3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84.1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93.9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08.04.2024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North Area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86.6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85.3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25.03.2024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AWAKE</a:t>
                      </a:r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98.4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96.4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15.04.2024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648372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HiRadMat</a:t>
                      </a:r>
                      <a:endParaRPr lang="en-US" sz="1600" dirty="0"/>
                    </a:p>
                  </a:txBody>
                  <a:tcPr marL="68580" marR="68580"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99.1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98.7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29.04.2024 – 20.09.2024</a:t>
                      </a:r>
                    </a:p>
                  </a:txBody>
                  <a:tcPr marL="68580" marR="68580" marT="34290" marB="3429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35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456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E288AC-7667-4332-839E-E908219ED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548680"/>
            <a:ext cx="5624736" cy="482120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FB9ABD-44EC-43D1-B9D2-49BE430D2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2024 Heavy Ion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1A03A-CDFA-49DB-9DCF-46E271CA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19574-61ED-45F0-94EA-57DE8012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9130B-2CF1-46B7-861F-63B0A09C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47BCB5-3658-432D-8325-A325C9B0FAAE}"/>
              </a:ext>
            </a:extLst>
          </p:cNvPr>
          <p:cNvSpPr/>
          <p:nvPr/>
        </p:nvSpPr>
        <p:spPr>
          <a:xfrm>
            <a:off x="6312024" y="5085184"/>
            <a:ext cx="5976664" cy="10002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dirty="0">
                <a:solidFill>
                  <a:srgbClr val="2F2F2F"/>
                </a:solidFill>
              </a:rPr>
              <a:t>On track to deliver: 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F2F2F"/>
                </a:solidFill>
              </a:rPr>
              <a:t>1.9 nb</a:t>
            </a:r>
            <a:r>
              <a:rPr lang="en-GB" baseline="30000" dirty="0">
                <a:solidFill>
                  <a:srgbClr val="2F2F2F"/>
                </a:solidFill>
              </a:rPr>
              <a:t>-1</a:t>
            </a:r>
            <a:r>
              <a:rPr lang="en-GB" dirty="0">
                <a:solidFill>
                  <a:srgbClr val="2F2F2F"/>
                </a:solidFill>
              </a:rPr>
              <a:t> to ATLAS/ALICE/CMS and 0.5 nb</a:t>
            </a:r>
            <a:r>
              <a:rPr lang="en-GB" baseline="30000" dirty="0">
                <a:solidFill>
                  <a:srgbClr val="2F2F2F"/>
                </a:solidFill>
              </a:rPr>
              <a:t>-1</a:t>
            </a:r>
            <a:r>
              <a:rPr lang="en-GB" dirty="0">
                <a:solidFill>
                  <a:srgbClr val="2F2F2F"/>
                </a:solidFill>
              </a:rPr>
              <a:t> to </a:t>
            </a:r>
            <a:r>
              <a:rPr lang="en-GB" dirty="0" err="1">
                <a:solidFill>
                  <a:srgbClr val="2F2F2F"/>
                </a:solidFill>
              </a:rPr>
              <a:t>LHCb</a:t>
            </a:r>
            <a:endParaRPr lang="en-GB" dirty="0">
              <a:solidFill>
                <a:srgbClr val="2F2F2F"/>
              </a:solidFill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F2F2F"/>
                </a:solidFill>
              </a:rPr>
              <a:t>End of 2024 run: November 25</a:t>
            </a:r>
            <a:r>
              <a:rPr lang="en-GB" baseline="30000" dirty="0">
                <a:solidFill>
                  <a:srgbClr val="2F2F2F"/>
                </a:solidFill>
              </a:rPr>
              <a:t>th</a:t>
            </a:r>
            <a:endParaRPr lang="en-GB" dirty="0">
              <a:solidFill>
                <a:srgbClr val="2F2F2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3B4340-3FAB-46EE-8F60-79F05B24B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81" y="1439335"/>
            <a:ext cx="5883511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58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0A25C4-83AC-44FB-88FB-E6A1A49F6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CMS: Measurement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W </a:t>
            </a:r>
            <a:r>
              <a:rPr lang="de-DE" dirty="0" err="1"/>
              <a:t>Mass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29198-1C38-4E4D-B7DF-7558808C2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EE837-1E98-4CA0-AF73-B0FF907B8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8EB74-6AE3-47AD-A29F-02DB8B86B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3159BA-AD3A-4112-BA92-3D267968C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8859"/>
            <a:ext cx="4770067" cy="4608512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Use well-understood subset of 13 </a:t>
            </a:r>
            <a:r>
              <a:rPr lang="en-US" sz="1700" b="0" dirty="0" err="1"/>
              <a:t>TeV</a:t>
            </a:r>
            <a:r>
              <a:rPr lang="en-US" sz="1700" b="0" dirty="0"/>
              <a:t> data: 16.8 fb</a:t>
            </a:r>
            <a:r>
              <a:rPr lang="en-US" sz="1700" b="0" baseline="30000" dirty="0"/>
              <a:t>-1</a:t>
            </a:r>
            <a:r>
              <a:rPr lang="en-US" sz="1700" b="0" dirty="0"/>
              <a:t> from later part of 2016 run </a:t>
            </a:r>
            <a:br>
              <a:rPr lang="en-US" sz="1700" b="0" dirty="0"/>
            </a:br>
            <a:r>
              <a:rPr lang="en-US" sz="1700" b="0" dirty="0"/>
              <a:t>(~ 30 mean interactions per crossing)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Focus on muon channel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Larger experimental systematics for electrons and hadronic recoil, especially with higher pileup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Result:</a:t>
            </a:r>
            <a:endParaRPr lang="en-US" sz="2400" b="0" dirty="0"/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b="0" dirty="0" err="1">
                <a:solidFill>
                  <a:srgbClr val="FF0000"/>
                </a:solidFill>
              </a:rPr>
              <a:t>m</a:t>
            </a:r>
            <a:r>
              <a:rPr lang="en-US" sz="2400" b="0" baseline="-25000" dirty="0" err="1">
                <a:solidFill>
                  <a:srgbClr val="FF0000"/>
                </a:solidFill>
              </a:rPr>
              <a:t>W</a:t>
            </a:r>
            <a:r>
              <a:rPr lang="en-US" sz="2400" b="0" dirty="0">
                <a:solidFill>
                  <a:srgbClr val="FF0000"/>
                </a:solidFill>
              </a:rPr>
              <a:t>  = 80</a:t>
            </a:r>
            <a:r>
              <a:rPr lang="en-US" sz="2400" b="0" spc="-100" dirty="0">
                <a:solidFill>
                  <a:srgbClr val="FF0000"/>
                </a:solidFill>
              </a:rPr>
              <a:t> </a:t>
            </a:r>
            <a:r>
              <a:rPr lang="en-US" sz="2400" b="0" dirty="0">
                <a:solidFill>
                  <a:srgbClr val="FF0000"/>
                </a:solidFill>
              </a:rPr>
              <a:t>360.2 ± 9.9 MeV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1700" b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This is compatible with the Standard Model expectation and with other measurements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b="0" dirty="0"/>
              <a:t>Clear tension with CDF measurement</a:t>
            </a:r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FADE7897-2647-4415-B86A-0466B897B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0" y="0"/>
            <a:ext cx="762000" cy="76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2F4B1B-805D-4DDC-821C-18608AC34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709" y="1117259"/>
            <a:ext cx="6939291" cy="443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97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597424DC-5E05-41E6-8008-33B30C3842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22015" y="106029"/>
                <a:ext cx="11380812" cy="53512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bar>
                      <m:barPr>
                        <m:pos m:val="top"/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</m:ba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: NA62 Combined Result 2016-22 Data</a:t>
                </a:r>
                <a:endParaRPr lang="en-GB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597424DC-5E05-41E6-8008-33B30C3842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22015" y="106029"/>
                <a:ext cx="11380812" cy="535127"/>
              </a:xfrm>
              <a:blipFill>
                <a:blip r:embed="rId2"/>
                <a:stretch>
                  <a:fillRect t="-36364" b="-443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52B26-3DB2-4546-B49F-C208E867F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F9987-BAA3-47C4-AF53-178100107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8A026-0BC2-49C4-B2A5-B1483EB86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3B470A90-CA4A-4006-8040-5E801B47F1A6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24520" y="750670"/>
              <a:ext cx="4805855" cy="1102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2517">
                      <a:extLst>
                        <a:ext uri="{9D8B030D-6E8A-4147-A177-3AD203B41FA5}">
                          <a16:colId xmlns:a16="http://schemas.microsoft.com/office/drawing/2014/main" val="1505852817"/>
                        </a:ext>
                      </a:extLst>
                    </a:gridCol>
                    <a:gridCol w="2473338">
                      <a:extLst>
                        <a:ext uri="{9D8B030D-6E8A-4147-A177-3AD203B41FA5}">
                          <a16:colId xmlns:a16="http://schemas.microsoft.com/office/drawing/2014/main" val="3047983633"/>
                        </a:ext>
                      </a:extLst>
                    </a:gridCol>
                  </a:tblGrid>
                  <a:tr h="284396">
                    <a:tc>
                      <a:txBody>
                        <a:bodyPr/>
                        <a:lstStyle/>
                        <a:p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Single Event Sensitivity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0.42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±0.02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82987834"/>
                      </a:ext>
                    </a:extLst>
                  </a:tr>
                  <a:tr h="285516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Expected background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18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−2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+3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11066914"/>
                      </a:ext>
                    </a:extLst>
                  </a:tr>
                  <a:tr h="284396">
                    <a:tc>
                      <a:txBody>
                        <a:bodyPr/>
                        <a:lstStyle/>
                        <a:p>
                          <a:r>
                            <a:rPr lang="en-US" sz="1800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Observed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𝟓𝟏</m:t>
                              </m:r>
                            </m:oMath>
                          </a14:m>
                          <a:r>
                            <a:rPr lang="en-US" sz="1800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883587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3B470A90-CA4A-4006-8040-5E801B47F1A6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24520" y="750670"/>
              <a:ext cx="4805855" cy="1102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2517">
                      <a:extLst>
                        <a:ext uri="{9D8B030D-6E8A-4147-A177-3AD203B41FA5}">
                          <a16:colId xmlns:a16="http://schemas.microsoft.com/office/drawing/2014/main" val="1505852817"/>
                        </a:ext>
                      </a:extLst>
                    </a:gridCol>
                    <a:gridCol w="2473338">
                      <a:extLst>
                        <a:ext uri="{9D8B030D-6E8A-4147-A177-3AD203B41FA5}">
                          <a16:colId xmlns:a16="http://schemas.microsoft.com/office/drawing/2014/main" val="304798363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Single Event Sensitivity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4581" t="-8333" r="-493" b="-2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829878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Expected background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4581" t="-106557" r="-49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106691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Observed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4581" t="-210000" r="-493" b="-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8835879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FC675A-E121-4CCE-9901-D5A3D1F8AD7F}"/>
                  </a:ext>
                </a:extLst>
              </p:cNvPr>
              <p:cNvSpPr txBox="1"/>
              <p:nvPr/>
            </p:nvSpPr>
            <p:spPr>
              <a:xfrm>
                <a:off x="6747995" y="1262656"/>
                <a:ext cx="4828117" cy="4828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𝓑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Pre>
                                    <m:sPrePr>
                                      <m:ctrlP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𝟕</m:t>
                                      </m:r>
                                    </m:sub>
                                    <m:sup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p>
                                    <m:e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sPre>
                                </m:e>
                              </m:d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𝒔𝒕𝒂𝒕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Pre>
                                    <m:sPrePr>
                                      <m:ctrlP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  <m:sup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sup>
                                    <m:e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sPre>
                                </m:e>
                              </m:d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𝒔𝒚𝒔𝒕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FC675A-E121-4CCE-9901-D5A3D1F8A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995" y="1262656"/>
                <a:ext cx="4828117" cy="4828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2F13D5-A5DB-4D15-83F3-1601ED6761A5}"/>
                  </a:ext>
                </a:extLst>
              </p:cNvPr>
              <p:cNvSpPr txBox="1"/>
              <p:nvPr/>
            </p:nvSpPr>
            <p:spPr>
              <a:xfrm>
                <a:off x="6739369" y="768034"/>
                <a:ext cx="4742387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b-only </a:t>
                </a:r>
                <a:r>
                  <a:rPr lang="en-US" sz="2000" b="1" dirty="0" err="1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hyp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rejection significance: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𝒁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𝝈</m:t>
                    </m:r>
                  </m:oMath>
                </a14:m>
                <a:endPara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2F13D5-A5DB-4D15-83F3-1601ED676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369" y="768034"/>
                <a:ext cx="4742387" cy="400110"/>
              </a:xfrm>
              <a:prstGeom prst="rect">
                <a:avLst/>
              </a:prstGeom>
              <a:blipFill>
                <a:blip r:embed="rId5"/>
                <a:stretch>
                  <a:fillRect t="-7353" b="-2352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6F595F9-6D78-4817-8958-EF41F154FC64}"/>
                  </a:ext>
                </a:extLst>
              </p:cNvPr>
              <p:cNvSpPr txBox="1"/>
              <p:nvPr/>
            </p:nvSpPr>
            <p:spPr>
              <a:xfrm>
                <a:off x="7387714" y="2046811"/>
                <a:ext cx="3714735" cy="418704"/>
              </a:xfrm>
              <a:prstGeom prst="rect">
                <a:avLst/>
              </a:prstGeom>
              <a:noFill/>
              <a:ln w="19050">
                <a:solidFill>
                  <a:srgbClr val="99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𝓑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99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</m:e>
                      </m:d>
                      <m:r>
                        <a:rPr lang="en-US" sz="2400" b="1" i="1" smtClean="0">
                          <a:solidFill>
                            <a:srgbClr val="99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6F595F9-6D78-4817-8958-EF41F154F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714" y="2046811"/>
                <a:ext cx="3714735" cy="4187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99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Down 10">
            <a:extLst>
              <a:ext uri="{FF2B5EF4-FFF2-40B4-BE49-F238E27FC236}">
                <a16:creationId xmlns:a16="http://schemas.microsoft.com/office/drawing/2014/main" id="{21A37473-FB52-44B1-96A4-D26CE08FEC66}"/>
              </a:ext>
            </a:extLst>
          </p:cNvPr>
          <p:cNvSpPr/>
          <p:nvPr/>
        </p:nvSpPr>
        <p:spPr>
          <a:xfrm>
            <a:off x="9041167" y="1786742"/>
            <a:ext cx="442091" cy="198407"/>
          </a:xfrm>
          <a:prstGeom prst="downArrow">
            <a:avLst/>
          </a:prstGeom>
          <a:noFill/>
          <a:ln>
            <a:solidFill>
              <a:srgbClr val="99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15F0CA-A016-4EF5-9480-48B5F27DE8DE}"/>
                  </a:ext>
                </a:extLst>
              </p:cNvPr>
              <p:cNvSpPr txBox="1"/>
              <p:nvPr/>
            </p:nvSpPr>
            <p:spPr>
              <a:xfrm>
                <a:off x="7387714" y="2046811"/>
                <a:ext cx="3714735" cy="418704"/>
              </a:xfrm>
              <a:prstGeom prst="rect">
                <a:avLst/>
              </a:prstGeom>
              <a:noFill/>
              <a:ln w="19050">
                <a:solidFill>
                  <a:srgbClr val="99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𝓑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99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𝟗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99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</m:e>
                      </m:d>
                      <m:r>
                        <a:rPr lang="en-US" sz="2400" b="1" i="1" smtClean="0">
                          <a:solidFill>
                            <a:srgbClr val="99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99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15F0CA-A016-4EF5-9480-48B5F27DE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714" y="2046811"/>
                <a:ext cx="3714735" cy="4187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99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Down 12">
            <a:extLst>
              <a:ext uri="{FF2B5EF4-FFF2-40B4-BE49-F238E27FC236}">
                <a16:creationId xmlns:a16="http://schemas.microsoft.com/office/drawing/2014/main" id="{7915C855-FDFA-42CC-8B8D-DF57D949F850}"/>
              </a:ext>
            </a:extLst>
          </p:cNvPr>
          <p:cNvSpPr/>
          <p:nvPr/>
        </p:nvSpPr>
        <p:spPr>
          <a:xfrm>
            <a:off x="9041167" y="1786742"/>
            <a:ext cx="442091" cy="198407"/>
          </a:xfrm>
          <a:prstGeom prst="downArrow">
            <a:avLst/>
          </a:prstGeom>
          <a:noFill/>
          <a:ln>
            <a:solidFill>
              <a:srgbClr val="99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A410DC-4373-494A-92F7-DEFABDACA2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844"/>
          <a:stretch/>
        </p:blipFill>
        <p:spPr>
          <a:xfrm>
            <a:off x="6867621" y="2624727"/>
            <a:ext cx="4412956" cy="37089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864819-AC53-4A19-97AF-FC358E751346}"/>
              </a:ext>
            </a:extLst>
          </p:cNvPr>
          <p:cNvSpPr txBox="1"/>
          <p:nvPr/>
        </p:nvSpPr>
        <p:spPr>
          <a:xfrm rot="19713659">
            <a:off x="6707375" y="3547939"/>
            <a:ext cx="3010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NA62 Preliminary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FD2F72-D21B-4882-B948-8E2273DB9FA1}"/>
              </a:ext>
            </a:extLst>
          </p:cNvPr>
          <p:cNvGrpSpPr/>
          <p:nvPr/>
        </p:nvGrpSpPr>
        <p:grpSpPr>
          <a:xfrm>
            <a:off x="3553637" y="3071650"/>
            <a:ext cx="2168930" cy="917843"/>
            <a:chOff x="3553637" y="3071650"/>
            <a:chExt cx="2168930" cy="91784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7CA28D-6B3F-4535-BD0F-0FA29889BCEB}"/>
                </a:ext>
              </a:extLst>
            </p:cNvPr>
            <p:cNvSpPr txBox="1"/>
            <p:nvPr/>
          </p:nvSpPr>
          <p:spPr>
            <a:xfrm>
              <a:off x="5722502" y="3071650"/>
              <a:ext cx="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A78B1B-335A-470E-BA80-C906E254D927}"/>
                </a:ext>
              </a:extLst>
            </p:cNvPr>
            <p:cNvSpPr/>
            <p:nvPr/>
          </p:nvSpPr>
          <p:spPr>
            <a:xfrm>
              <a:off x="3553637" y="3764692"/>
              <a:ext cx="1290212" cy="2057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2DCA5C7-F938-4C93-A89A-DE5DA4389B4E}"/>
                </a:ext>
              </a:extLst>
            </p:cNvPr>
            <p:cNvSpPr/>
            <p:nvPr/>
          </p:nvSpPr>
          <p:spPr>
            <a:xfrm>
              <a:off x="4206240" y="3935307"/>
              <a:ext cx="198684" cy="541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BC0335F1-3747-4E47-9DC8-B21A2FDA7F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02" y="1628800"/>
            <a:ext cx="6024015" cy="48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88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DAACE4-4F65-45BE-8303-874557A3A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63" y="1020726"/>
            <a:ext cx="6370401" cy="3920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A lot of progress in CMS…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A589AF-CC00-4F12-99CD-BB3D7A4AC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7133"/>
          </a:xfrm>
        </p:spPr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HL-LHC and Phase II Projects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63E84-7F14-422A-98C1-FC1F461D9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2B17D-CB43-46B6-8718-95EA47D41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Report from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8B8B2-40B2-43DF-9A5D-9CB8136D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AB16DF-4A47-4B03-A5F5-354DD04D3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412776"/>
            <a:ext cx="8379088" cy="46196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265BBE9-B30B-425A-87E1-572E34EEBE83}"/>
              </a:ext>
            </a:extLst>
          </p:cNvPr>
          <p:cNvSpPr/>
          <p:nvPr/>
        </p:nvSpPr>
        <p:spPr>
          <a:xfrm>
            <a:off x="9408368" y="1268760"/>
            <a:ext cx="1800200" cy="864096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See talk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Katja Klein</a:t>
            </a:r>
          </a:p>
        </p:txBody>
      </p:sp>
    </p:spTree>
    <p:extLst>
      <p:ext uri="{BB962C8B-B14F-4D97-AF65-F5344CB8AC3E}">
        <p14:creationId xmlns:p14="http://schemas.microsoft.com/office/powerpoint/2010/main" val="2396864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2182</Words>
  <Application>Microsoft Office PowerPoint</Application>
  <PresentationFormat>Widescreen</PresentationFormat>
  <Paragraphs>375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 Unicode MS</vt:lpstr>
      <vt:lpstr>Arial</vt:lpstr>
      <vt:lpstr>Calibri</vt:lpstr>
      <vt:lpstr>Cambria Math</vt:lpstr>
      <vt:lpstr>Helvetica Neue</vt:lpstr>
      <vt:lpstr>Wingdings</vt:lpstr>
      <vt:lpstr>Office Theme</vt:lpstr>
      <vt:lpstr>Report from CERN</vt:lpstr>
      <vt:lpstr>2024 LHC pp Run</vt:lpstr>
      <vt:lpstr>2024 LHC pp Run</vt:lpstr>
      <vt:lpstr>LHC availability 2024</vt:lpstr>
      <vt:lpstr>Availability Overview LHC Injector Chain  proton period</vt:lpstr>
      <vt:lpstr>Status 2024 Heavy Ion Run</vt:lpstr>
      <vt:lpstr>CMS: Measurement of the W Mass</vt:lpstr>
      <vt:lpstr>K^+→π^+ ν¯ν  : NA62 Combined Result 2016-22 Data</vt:lpstr>
      <vt:lpstr>Status of HL-LHC and Phase II Projects</vt:lpstr>
      <vt:lpstr>Status of HL-LHC and Phase II Projects</vt:lpstr>
      <vt:lpstr>Status of HL-LHC and New Schedule</vt:lpstr>
      <vt:lpstr>Schedule Risks</vt:lpstr>
      <vt:lpstr>Phase IIb: ALICE and LHC</vt:lpstr>
      <vt:lpstr>Neutrino Platform and LBNF/DUNE</vt:lpstr>
      <vt:lpstr>Neutrino Platform Activities</vt:lpstr>
      <vt:lpstr>ProtoDUNE: NP04 </vt:lpstr>
      <vt:lpstr>Status DRD Collaborations</vt:lpstr>
      <vt:lpstr>Computing</vt:lpstr>
      <vt:lpstr>FCC</vt:lpstr>
      <vt:lpstr>CERN70 </vt:lpstr>
      <vt:lpstr>Symposium to honour Carlo Rubbia </vt:lpstr>
      <vt:lpstr>Estonia 24th CERN Member State</vt:lpstr>
      <vt:lpstr>News from CERN Council</vt:lpstr>
      <vt:lpstr>Summary</vt:lpstr>
      <vt:lpstr>PowerPoint Presentation</vt:lpstr>
      <vt:lpstr>Backup</vt:lpstr>
      <vt:lpstr>Science Gateway</vt:lpstr>
      <vt:lpstr>Remaining LHC Schedule for 2024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Mnich, Joachim</cp:lastModifiedBy>
  <cp:revision>1312</cp:revision>
  <cp:lastPrinted>2023-06-19T06:31:50Z</cp:lastPrinted>
  <dcterms:created xsi:type="dcterms:W3CDTF">2021-03-18T12:29:40Z</dcterms:created>
  <dcterms:modified xsi:type="dcterms:W3CDTF">2024-11-14T12:55:45Z</dcterms:modified>
</cp:coreProperties>
</file>