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4" r:id="rId2"/>
    <p:sldId id="273" r:id="rId3"/>
    <p:sldId id="277" r:id="rId4"/>
    <p:sldId id="275" r:id="rId5"/>
    <p:sldId id="276" r:id="rId6"/>
    <p:sldId id="278" r:id="rId7"/>
    <p:sldId id="282" r:id="rId8"/>
    <p:sldId id="295" r:id="rId9"/>
    <p:sldId id="304" r:id="rId10"/>
    <p:sldId id="306" r:id="rId11"/>
    <p:sldId id="296" r:id="rId12"/>
    <p:sldId id="291" r:id="rId13"/>
    <p:sldId id="288" r:id="rId14"/>
    <p:sldId id="303" r:id="rId15"/>
    <p:sldId id="256" r:id="rId16"/>
    <p:sldId id="283" r:id="rId17"/>
    <p:sldId id="284" r:id="rId18"/>
    <p:sldId id="285" r:id="rId19"/>
    <p:sldId id="299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3300"/>
    <a:srgbClr val="FFFFCC"/>
    <a:srgbClr val="0000CC"/>
    <a:srgbClr val="4F81BD"/>
    <a:srgbClr val="CC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1" autoAdjust="0"/>
    <p:restoredTop sz="86376" autoAdjust="0"/>
  </p:normalViewPr>
  <p:slideViewPr>
    <p:cSldViewPr>
      <p:cViewPr varScale="1">
        <p:scale>
          <a:sx n="59" d="100"/>
          <a:sy n="59" d="100"/>
        </p:scale>
        <p:origin x="142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"/>
    </p:cViewPr>
  </p:outlin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B733F-34ED-45DD-AD8F-0DC21476E82A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3CF4B-35A9-4002-BD4B-A893A29808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hyperlink" Target="https://www.iea.org/reports/world-energy-outlook-202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012265" y="50758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-4690" y="2415742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i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Sustainability Assessment of Future Accelerators:</a:t>
            </a: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i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 from the LDG Working Group</a:t>
            </a:r>
            <a:endParaRPr lang="en-GB" sz="2800" b="1" i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3731" y="4164628"/>
            <a:ext cx="83671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i="1" dirty="0" smtClean="0">
                <a:solidFill>
                  <a:schemeClr val="bg1"/>
                </a:solidFill>
                <a:latin typeface="ArialMT"/>
              </a:rPr>
              <a:t>Caterina </a:t>
            </a:r>
            <a:r>
              <a:rPr lang="en-GB" sz="2000" b="1" i="1" dirty="0" err="1" smtClean="0">
                <a:solidFill>
                  <a:schemeClr val="bg1"/>
                </a:solidFill>
                <a:latin typeface="ArialMT"/>
              </a:rPr>
              <a:t>Bloise</a:t>
            </a:r>
            <a:r>
              <a:rPr lang="en-GB" sz="2000" b="1" i="1" dirty="0" smtClean="0">
                <a:solidFill>
                  <a:schemeClr val="bg1"/>
                </a:solidFill>
                <a:latin typeface="ArialMT"/>
              </a:rPr>
              <a:t> (INFN </a:t>
            </a:r>
            <a:r>
              <a:rPr lang="en-GB" sz="2000" b="1" i="1" dirty="0" err="1" smtClean="0">
                <a:solidFill>
                  <a:schemeClr val="bg1"/>
                </a:solidFill>
                <a:latin typeface="ArialMT"/>
              </a:rPr>
              <a:t>Frascati</a:t>
            </a:r>
            <a:r>
              <a:rPr lang="en-GB" sz="2000" b="1" i="1" dirty="0" smtClean="0">
                <a:solidFill>
                  <a:schemeClr val="bg1"/>
                </a:solidFill>
                <a:latin typeface="ArialMT"/>
              </a:rPr>
              <a:t>), Maxim </a:t>
            </a:r>
            <a:r>
              <a:rPr lang="en-GB" sz="2000" b="1" i="1" dirty="0" err="1" smtClean="0">
                <a:solidFill>
                  <a:schemeClr val="bg1"/>
                </a:solidFill>
                <a:latin typeface="ArialMT"/>
              </a:rPr>
              <a:t>Titov</a:t>
            </a:r>
            <a:r>
              <a:rPr lang="en-GB" sz="2000" b="1" i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GB" sz="2000" b="1" i="1" dirty="0" smtClean="0">
                <a:solidFill>
                  <a:schemeClr val="bg1"/>
                </a:solidFill>
                <a:latin typeface="ArialMT"/>
              </a:rPr>
              <a:t>(CEA </a:t>
            </a:r>
            <a:r>
              <a:rPr lang="en-GB" sz="2000" b="1" i="1" dirty="0" err="1" smtClean="0">
                <a:solidFill>
                  <a:schemeClr val="bg1"/>
                </a:solidFill>
                <a:latin typeface="ArialMT"/>
              </a:rPr>
              <a:t>Saclay</a:t>
            </a:r>
            <a:r>
              <a:rPr lang="en-GB" sz="2000" b="1" i="1" dirty="0" smtClean="0">
                <a:solidFill>
                  <a:schemeClr val="bg1"/>
                </a:solidFill>
                <a:latin typeface="ArialMT"/>
              </a:rPr>
              <a:t>)</a:t>
            </a:r>
          </a:p>
          <a:p>
            <a:pPr algn="ctr"/>
            <a:r>
              <a:rPr lang="en-GB" sz="2000" b="1" i="1" dirty="0" smtClean="0">
                <a:solidFill>
                  <a:schemeClr val="bg1"/>
                </a:solidFill>
                <a:latin typeface="ArialMT"/>
              </a:rPr>
              <a:t>(on behalf of the LDG Working Group)</a:t>
            </a: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1125371" y="6312886"/>
            <a:ext cx="688387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1700" b="1" dirty="0" smtClean="0">
                <a:solidFill>
                  <a:schemeClr val="bg1"/>
                </a:solidFill>
                <a:latin typeface="ArialMT"/>
              </a:rPr>
              <a:t>115</a:t>
            </a:r>
            <a:r>
              <a:rPr lang="en-US" sz="1700" b="1" baseline="30000" dirty="0" smtClean="0">
                <a:solidFill>
                  <a:schemeClr val="bg1"/>
                </a:solidFill>
                <a:latin typeface="ArialMT"/>
              </a:rPr>
              <a:t>th</a:t>
            </a:r>
            <a:r>
              <a:rPr lang="en-US" sz="1700" b="1" dirty="0" smtClean="0">
                <a:solidFill>
                  <a:schemeClr val="bg1"/>
                </a:solidFill>
                <a:latin typeface="ArialMT"/>
              </a:rPr>
              <a:t> Plenary </a:t>
            </a:r>
            <a:r>
              <a:rPr lang="en-US" sz="1700" b="1" dirty="0">
                <a:solidFill>
                  <a:schemeClr val="bg1"/>
                </a:solidFill>
                <a:latin typeface="ArialMT"/>
              </a:rPr>
              <a:t>ECFA </a:t>
            </a:r>
            <a:r>
              <a:rPr lang="en-US" sz="1700" b="1" dirty="0" smtClean="0">
                <a:solidFill>
                  <a:schemeClr val="bg1"/>
                </a:solidFill>
                <a:latin typeface="ArialMT"/>
              </a:rPr>
              <a:t>Meeting, CERN, November 14-15,  2024</a:t>
            </a:r>
          </a:p>
        </p:txBody>
      </p:sp>
    </p:spTree>
    <p:extLst>
      <p:ext uri="{BB962C8B-B14F-4D97-AF65-F5344CB8AC3E}">
        <p14:creationId xmlns:p14="http://schemas.microsoft.com/office/powerpoint/2010/main" val="34791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4214" y="1340768"/>
            <a:ext cx="9039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LCA </a:t>
            </a:r>
            <a:r>
              <a:rPr lang="en-US" i="1" dirty="0" smtClean="0">
                <a:solidFill>
                  <a:schemeClr val="bg1"/>
                </a:solidFill>
                <a:latin typeface="ArialMT"/>
              </a:rPr>
              <a:t>standards for the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assessment </a:t>
            </a: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of future accelerators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are not well set:</a:t>
            </a:r>
            <a:br>
              <a:rPr lang="en-US" b="1" i="1" dirty="0" smtClean="0">
                <a:solidFill>
                  <a:srgbClr val="FFFF00"/>
                </a:solidFill>
                <a:latin typeface="ArialMT"/>
              </a:rPr>
            </a:br>
            <a:endParaRPr lang="en-US" i="1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Common approach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how to report and evaluate the data for accelerator RI’s (which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impact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categories, treatment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CO</a:t>
            </a:r>
            <a:r>
              <a:rPr lang="en-US" sz="1600" baseline="-25000" dirty="0">
                <a:solidFill>
                  <a:schemeClr val="bg1"/>
                </a:solidFill>
                <a:latin typeface="ArialMT"/>
              </a:rPr>
              <a:t>2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intensities, attribution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impacts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to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long term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projects);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Common table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for sustainability parameters (e.g. parameters for GHG emissions) 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ISO standards may be too rigid for accelerators to perform full LCA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“simplified LCA”;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Many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LCA software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available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different packages can give different results (data handling)</a:t>
            </a:r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LCA database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is the most impactful element (global vs. local, age of database);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Collect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reference data on materials and specific </a:t>
            </a:r>
            <a:r>
              <a:rPr lang="en-US" sz="1600" dirty="0" err="1" smtClean="0">
                <a:solidFill>
                  <a:srgbClr val="FFFF00"/>
                </a:solidFill>
                <a:latin typeface="ArialMT"/>
              </a:rPr>
              <a:t>fabricaition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 methods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for accelerators;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Are there relevant differences in Standards /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categories (e.g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Midpoint </a:t>
            </a:r>
            <a:r>
              <a:rPr lang="en-US" sz="1600" dirty="0" err="1" smtClean="0">
                <a:solidFill>
                  <a:schemeClr val="bg1"/>
                </a:solidFill>
                <a:latin typeface="ArialMT"/>
              </a:rPr>
              <a:t>ReCiPe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2016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vs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Endpoint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 EN 17472 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that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need to be addressed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?</a:t>
            </a:r>
            <a:endParaRPr lang="en-US" sz="1600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4" name="recipe2016.pdf" descr="recipe2016.pdf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942" y="4005064"/>
            <a:ext cx="2756969" cy="28529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19"/>
          <p:cNvSpPr txBox="1"/>
          <p:nvPr/>
        </p:nvSpPr>
        <p:spPr>
          <a:xfrm>
            <a:off x="7788811" y="5224000"/>
            <a:ext cx="1206538" cy="357173"/>
          </a:xfrm>
          <a:prstGeom prst="rect">
            <a:avLst/>
          </a:prstGeom>
          <a:solidFill>
            <a:srgbClr val="006600"/>
          </a:solidFill>
          <a:ln cap="flat">
            <a:noFill/>
          </a:ln>
        </p:spPr>
        <p:txBody>
          <a:bodyPr vert="horz" wrap="square" lIns="65022" tIns="65022" rIns="65022" bIns="65022" anchor="t" anchorCtr="1" compatLnSpc="1">
            <a:spAutoFit/>
          </a:bodyPr>
          <a:lstStyle/>
          <a:p>
            <a:pPr marL="0" marR="0" lvl="0" indent="0" algn="ctr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ReCiPe2016</a:t>
            </a:r>
          </a:p>
        </p:txBody>
      </p:sp>
      <p:sp>
        <p:nvSpPr>
          <p:cNvPr id="6" name="Rectangle 5"/>
          <p:cNvSpPr/>
          <p:nvPr/>
        </p:nvSpPr>
        <p:spPr>
          <a:xfrm>
            <a:off x="172976" y="4368771"/>
            <a:ext cx="590948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LCA Categories: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Conversion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factors used in the evaluation of Midpoint categories are usually considered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reliable</a:t>
            </a:r>
            <a:endParaRPr lang="en-US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Endpoint evaluations are obtained by weighting results obtained on Midpoint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ones</a:t>
            </a:r>
            <a:endParaRPr lang="en-US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A number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of categories classes exist                                     </a:t>
            </a:r>
            <a:endParaRPr lang="en-US" sz="14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European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Production Declarations from the International Reference Life Cycle Data system (ILCD) follow EN 15804</a:t>
            </a:r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611560" y="-38754"/>
            <a:ext cx="914400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REPORT: Life-Cycle Assessment (Target and Issues)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5758" y="556544"/>
            <a:ext cx="899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Goals &amp; Scope also depends on target audience: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optimize facility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(Researchers),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recommend improvements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(Management),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communicate to public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(Society)</a:t>
            </a:r>
            <a:endParaRPr lang="fr-FR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9" name="TextBox 12"/>
          <p:cNvSpPr txBox="1"/>
          <p:nvPr/>
        </p:nvSpPr>
        <p:spPr>
          <a:xfrm rot="21148751">
            <a:off x="1063067" y="2284889"/>
            <a:ext cx="6466678" cy="1569660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LCA Targets for future accelerators infrastructures: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b="1" dirty="0">
              <a:solidFill>
                <a:srgbClr val="663300"/>
              </a:solidFill>
              <a:latin typeface="ArialMT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Understand </a:t>
            </a:r>
            <a:r>
              <a:rPr lang="en-US" sz="1600" b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in each area what are the largest sources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What </a:t>
            </a:r>
            <a:r>
              <a:rPr lang="en-US" sz="1600" b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to focus on and not focus </a:t>
            </a:r>
            <a:r>
              <a:rPr lang="en-US" sz="1600" b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on (at each project stage)</a:t>
            </a:r>
            <a:endParaRPr lang="en-US" sz="1600" b="1" dirty="0">
              <a:solidFill>
                <a:srgbClr val="FF0000"/>
              </a:solidFill>
              <a:latin typeface="ArialMT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Start to look at mitigation strategies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Developing the tools to do this type of analysis for the </a:t>
            </a:r>
            <a:r>
              <a:rPr lang="en-US" sz="1600" b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  <a:sym typeface="Wingdings" panose="05000000000000000000" pitchFamily="2" charset="2"/>
              </a:rPr>
              <a:t>future</a:t>
            </a:r>
            <a:endParaRPr lang="en-US" sz="1600" b="1" dirty="0">
              <a:solidFill>
                <a:srgbClr val="FF0000"/>
              </a:solidFill>
              <a:latin typeface="ArialMT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2515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97059"/>
            <a:ext cx="917090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FFFF00"/>
                </a:solidFill>
                <a:latin typeface="ArialMT"/>
              </a:rPr>
              <a:t>Green House Gas Emissions (GHG) footprint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for future 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accelerator facilities: </a:t>
            </a:r>
            <a:endParaRPr lang="en-US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Developing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a tool and guidance for quantification could be a good recommendation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for the strategy: e.g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. </a:t>
            </a:r>
            <a:r>
              <a:rPr lang="en-US" sz="1600" b="1" i="1" u="sng" dirty="0" smtClean="0">
                <a:solidFill>
                  <a:srgbClr val="FFFF00"/>
                </a:solidFill>
                <a:latin typeface="ArialMT"/>
              </a:rPr>
              <a:t>evaluate </a:t>
            </a:r>
            <a:r>
              <a:rPr lang="en-US" sz="1600" b="1" i="1" u="sng" dirty="0">
                <a:solidFill>
                  <a:srgbClr val="FFFF00"/>
                </a:solidFill>
                <a:latin typeface="ArialMT"/>
              </a:rPr>
              <a:t>&amp;</a:t>
            </a:r>
            <a:r>
              <a:rPr lang="en-US" sz="1600" b="1" i="1" u="sng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en-US" sz="1600" b="1" i="1" u="sng" dirty="0">
                <a:solidFill>
                  <a:srgbClr val="FFFF00"/>
                </a:solidFill>
                <a:latin typeface="ArialMT"/>
              </a:rPr>
              <a:t>optimize CO2 impact in a staged approach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at concept phase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CDR, TDR levels</a:t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MT"/>
              </a:rPr>
              <a:t>     - 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C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ivil engineering works: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LCA for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accelerator infrastructure (e.g. tunnels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, caverns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)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&amp; Civil 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 engineering (LCA A1-A5), Excavated material</a:t>
            </a:r>
          </a:p>
          <a:p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MT"/>
              </a:rPr>
              <a:t>     - 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A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ccelerator construction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: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accelerator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construction: early assessment of areas with the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 largest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emission, beam line shielding, steel girders and supporting structures, magnets, RF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 cavities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, power supplies, material manufacturing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- develop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reference set of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impact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values for some commonly used accelerator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materials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  (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high-purity niobium,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permanent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magnet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alloys, etc…)</a:t>
            </a:r>
          </a:p>
          <a:p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MT"/>
              </a:rPr>
              <a:t>     - 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A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ccelerator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o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peration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: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power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for operation (air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conditioning and water cooling, cryogenic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 plants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RF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and klystrons,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Magnets)</a:t>
            </a:r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- Treatment of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carbon intensity of electricity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related to energy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source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- depending on future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  energy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mixes and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regions - scenarios, differences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 e.g. in carbon intensity between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  different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host 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countries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(regional vs globally averaged impacts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), shadow cost scenarios)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ArialMT"/>
              </a:rPr>
            </a:br>
            <a:endParaRPr lang="en-US" dirty="0">
              <a:solidFill>
                <a:srgbClr val="FFFF00"/>
              </a:solidFill>
              <a:latin typeface="ArialMT"/>
            </a:endParaRPr>
          </a:p>
          <a:p>
            <a:r>
              <a:rPr lang="en-US" dirty="0">
                <a:solidFill>
                  <a:srgbClr val="FFFF00"/>
                </a:solidFill>
                <a:latin typeface="ArialMT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MT"/>
              </a:rPr>
              <a:t>   -  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P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article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detectors/computing operation :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Impact of gases for particle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detectors, 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</a:t>
            </a:r>
            <a:r>
              <a:rPr lang="en-US" sz="1600" i="1" dirty="0" err="1" smtClean="0">
                <a:solidFill>
                  <a:schemeClr val="bg1"/>
                </a:solidFill>
                <a:latin typeface="ArialMT"/>
              </a:rPr>
              <a:t>Optimisation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of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power consumption/environmental impact of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computing</a:t>
            </a:r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endParaRPr lang="en-US" dirty="0">
              <a:solidFill>
                <a:schemeClr val="bg1"/>
              </a:solidFill>
              <a:latin typeface="ArialMT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MT"/>
              </a:rPr>
              <a:t>     -   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D</a:t>
            </a:r>
            <a:r>
              <a:rPr lang="en-US" i="1" dirty="0" smtClean="0">
                <a:solidFill>
                  <a:srgbClr val="FFFF00"/>
                </a:solidFill>
                <a:latin typeface="ArialMT"/>
              </a:rPr>
              <a:t>ecommissioning</a:t>
            </a:r>
            <a:r>
              <a:rPr lang="en-US" i="1" dirty="0">
                <a:solidFill>
                  <a:srgbClr val="FFFF00"/>
                </a:solidFill>
                <a:latin typeface="ArialMT"/>
              </a:rPr>
              <a:t>: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radioactive waste, recycling, site reuse</a:t>
            </a:r>
            <a:endParaRPr lang="en-US" sz="1600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107504" y="-40693"/>
            <a:ext cx="87129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REPORT: Green House Gas Emissions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8348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68130" y="0"/>
            <a:ext cx="538175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Example: ILC &amp; CLIC LCA Studies 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5" name="Content Placeholder 7" descr="A picture containing text, diagram, plan, screenshot&#10;&#10;Description automatically generated">
            <a:extLst>
              <a:ext uri="{FF2B5EF4-FFF2-40B4-BE49-F238E27FC236}">
                <a16:creationId xmlns:a16="http://schemas.microsoft.com/office/drawing/2014/main" id="{E3208B83-D97C-C8AB-DBCE-A0BE9D304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523" y="170802"/>
            <a:ext cx="3825055" cy="1614095"/>
          </a:xfrm>
          <a:prstGeom prst="rect">
            <a:avLst/>
          </a:prstGeom>
        </p:spPr>
      </p:pic>
      <p:pic>
        <p:nvPicPr>
          <p:cNvPr id="6" name="Picture 8" descr="A picture containing text, screenshot, line, font&#10;&#10;Description automatically generated">
            <a:extLst>
              <a:ext uri="{FF2B5EF4-FFF2-40B4-BE49-F238E27FC236}">
                <a16:creationId xmlns:a16="http://schemas.microsoft.com/office/drawing/2014/main" id="{AC8EC8CA-C5BB-DBDE-2F5F-7F650920E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102" y="1905060"/>
            <a:ext cx="2668998" cy="1955988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04B3008D-8757-6C2A-C56E-4CE31D8C77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8" t="7691" r="6507" b="8701"/>
          <a:stretch/>
        </p:blipFill>
        <p:spPr>
          <a:xfrm>
            <a:off x="3705965" y="1913796"/>
            <a:ext cx="2617935" cy="1964296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DE0A7B03-25BA-8419-5EB1-E9B065F8A64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8" t="27232" r="5050" b="6573"/>
          <a:stretch/>
        </p:blipFill>
        <p:spPr>
          <a:xfrm>
            <a:off x="3705965" y="3978655"/>
            <a:ext cx="2666235" cy="1959338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BF0EE2AD-CD97-2E52-21A2-D62243684355}"/>
              </a:ext>
            </a:extLst>
          </p:cNvPr>
          <p:cNvSpPr txBox="1"/>
          <p:nvPr/>
        </p:nvSpPr>
        <p:spPr>
          <a:xfrm>
            <a:off x="3705965" y="5982379"/>
            <a:ext cx="2666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MT"/>
              </a:rPr>
              <a:t>Reduction potential: 40% reduction through use of low-CO2 </a:t>
            </a:r>
            <a:r>
              <a:rPr lang="en-GB" sz="1200" dirty="0" smtClean="0">
                <a:solidFill>
                  <a:schemeClr val="bg1"/>
                </a:solidFill>
                <a:latin typeface="ArialMT"/>
              </a:rPr>
              <a:t>materials </a:t>
            </a:r>
            <a:r>
              <a:rPr lang="en-GB" sz="1200" dirty="0">
                <a:solidFill>
                  <a:schemeClr val="bg1"/>
                </a:solidFill>
                <a:latin typeface="ArialMT"/>
              </a:rPr>
              <a:t>(steel, concrete) and reduction of tunnel wall thickness)</a:t>
            </a:r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2DDA1ED7-1774-6935-7064-230B6276862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3" t="17903" r="8621" b="7153"/>
          <a:stretch/>
        </p:blipFill>
        <p:spPr>
          <a:xfrm>
            <a:off x="6430812" y="3936843"/>
            <a:ext cx="2667766" cy="2001150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1" name="TextBox 13">
            <a:extLst>
              <a:ext uri="{FF2B5EF4-FFF2-40B4-BE49-F238E27FC236}">
                <a16:creationId xmlns:a16="http://schemas.microsoft.com/office/drawing/2014/main" id="{A9CE3342-0864-05A2-40F9-53B18BA2FE82}"/>
              </a:ext>
            </a:extLst>
          </p:cNvPr>
          <p:cNvSpPr txBox="1"/>
          <p:nvPr/>
        </p:nvSpPr>
        <p:spPr>
          <a:xfrm>
            <a:off x="6804248" y="6103851"/>
            <a:ext cx="2148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MT"/>
              </a:rPr>
              <a:t>CO2-eq from underground civil engineering</a:t>
            </a:r>
            <a:br>
              <a:rPr lang="en-GB" sz="1200" dirty="0">
                <a:solidFill>
                  <a:schemeClr val="bg1"/>
                </a:solidFill>
                <a:latin typeface="ArialMT"/>
              </a:rPr>
            </a:br>
            <a:r>
              <a:rPr lang="en-GB" sz="1200" dirty="0">
                <a:solidFill>
                  <a:schemeClr val="bg1"/>
                </a:solidFill>
                <a:latin typeface="ArialMT"/>
              </a:rPr>
              <a:t>and electricity for operation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8936" y="559911"/>
            <a:ext cx="50591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  <a:latin typeface="ArialMT"/>
              </a:rPr>
              <a:t>CERN commissioned a study with ARUP to perform a Lifecycle Assessment for the CLIC and ILC civil infrastructure (tunnels, shafts, caverns</a:t>
            </a:r>
            <a:r>
              <a:rPr lang="en-GB" sz="1600" b="1" i="1" dirty="0" smtClean="0">
                <a:solidFill>
                  <a:schemeClr val="bg1"/>
                </a:solidFill>
                <a:latin typeface="ArialMT"/>
              </a:rPr>
              <a:t>)</a:t>
            </a:r>
          </a:p>
          <a:p>
            <a:endParaRPr lang="en-GB" b="1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695873" y="1412776"/>
            <a:ext cx="3732111" cy="523220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FFFF"/>
                </a:solidFill>
                <a:latin typeface="ArialMT"/>
                <a:cs typeface="Times New Roman"/>
              </a:rPr>
              <a:t>Full ARUP report: </a:t>
            </a:r>
          </a:p>
          <a:p>
            <a:pPr algn="ctr"/>
            <a:r>
              <a:rPr lang="en-GB" sz="1400" b="1" dirty="0" smtClean="0">
                <a:solidFill>
                  <a:srgbClr val="FFFFFF"/>
                </a:solidFill>
                <a:latin typeface="ArialMT"/>
                <a:cs typeface="Times New Roman"/>
              </a:rPr>
              <a:t>https</a:t>
            </a:r>
            <a:r>
              <a:rPr lang="en-GB" sz="1400" b="1" dirty="0">
                <a:solidFill>
                  <a:srgbClr val="FFFFFF"/>
                </a:solidFill>
                <a:latin typeface="ArialMT"/>
                <a:cs typeface="Times New Roman"/>
              </a:rPr>
              <a:t>://edms.cern.ch/document/2917948/1</a:t>
            </a:r>
            <a:endParaRPr lang="en-GB" sz="1400" b="1" dirty="0" smtClean="0">
              <a:solidFill>
                <a:srgbClr val="FFFFFF"/>
              </a:solidFill>
              <a:latin typeface="ArialMT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130" y="2067079"/>
            <a:ext cx="34300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FFFF00"/>
                </a:solidFill>
                <a:latin typeface="ArialMT"/>
              </a:rPr>
              <a:t>Study provided results </a:t>
            </a:r>
            <a:r>
              <a:rPr lang="en-GB" sz="1600" i="1" dirty="0" smtClean="0">
                <a:solidFill>
                  <a:srgbClr val="FFFF00"/>
                </a:solidFill>
                <a:latin typeface="ArialMT"/>
              </a:rPr>
              <a:t>on:</a:t>
            </a:r>
            <a:br>
              <a:rPr lang="en-GB" sz="1600" i="1" dirty="0" smtClean="0">
                <a:solidFill>
                  <a:srgbClr val="FFFF00"/>
                </a:solidFill>
                <a:latin typeface="ArialMT"/>
              </a:rPr>
            </a:br>
            <a:endParaRPr lang="en-GB" sz="1600" i="1" dirty="0">
              <a:solidFill>
                <a:srgbClr val="FFFF00"/>
              </a:solidFill>
              <a:latin typeface="ArialMT"/>
            </a:endParaRPr>
          </a:p>
          <a:p>
            <a:pPr lvl="1"/>
            <a:r>
              <a:rPr lang="en-GB" sz="1600" dirty="0" smtClean="0">
                <a:solidFill>
                  <a:schemeClr val="bg1"/>
                </a:solidFill>
                <a:latin typeface="ArialMT"/>
              </a:rPr>
              <a:t>- Greenhouse </a:t>
            </a:r>
            <a:r>
              <a:rPr lang="en-GB" sz="1600" dirty="0">
                <a:solidFill>
                  <a:schemeClr val="bg1"/>
                </a:solidFill>
                <a:latin typeface="ArialMT"/>
              </a:rPr>
              <a:t>gas emissions from construction</a:t>
            </a:r>
          </a:p>
          <a:p>
            <a:pPr lvl="1"/>
            <a:r>
              <a:rPr lang="en-GB" sz="1600" b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GB" sz="1600" b="1" dirty="0" smtClean="0">
                <a:solidFill>
                  <a:schemeClr val="bg1"/>
                </a:solidFill>
                <a:latin typeface="ArialMT"/>
              </a:rPr>
            </a:br>
            <a:r>
              <a:rPr lang="en-GB" sz="1600" dirty="0" smtClean="0">
                <a:solidFill>
                  <a:schemeClr val="bg1"/>
                </a:solidFill>
                <a:latin typeface="ArialMT"/>
              </a:rPr>
              <a:t>- Full </a:t>
            </a:r>
            <a:r>
              <a:rPr lang="en-GB" sz="1600" dirty="0">
                <a:solidFill>
                  <a:schemeClr val="bg1"/>
                </a:solidFill>
                <a:latin typeface="ArialMT"/>
              </a:rPr>
              <a:t>set of ReCiPe 2016 impact categories</a:t>
            </a:r>
          </a:p>
          <a:p>
            <a:pPr lvl="1"/>
            <a:r>
              <a:rPr lang="en-GB" sz="1600" b="1" i="1" dirty="0" smtClean="0">
                <a:solidFill>
                  <a:srgbClr val="FFFF00"/>
                </a:solidFill>
                <a:latin typeface="ArialMT"/>
              </a:rPr>
              <a:t>Reduction </a:t>
            </a:r>
            <a:r>
              <a:rPr lang="en-GB" sz="1600" b="1" i="1" dirty="0">
                <a:solidFill>
                  <a:srgbClr val="FFFF00"/>
                </a:solidFill>
                <a:latin typeface="ArialMT"/>
              </a:rPr>
              <a:t>potential (40%) from optimized design and use of lower carbon </a:t>
            </a:r>
            <a:r>
              <a:rPr lang="en-GB" sz="1600" b="1" i="1" dirty="0" smtClean="0">
                <a:solidFill>
                  <a:srgbClr val="FFFF00"/>
                </a:solidFill>
                <a:latin typeface="ArialMT"/>
              </a:rPr>
              <a:t>material</a:t>
            </a:r>
            <a:endParaRPr lang="en-GB" sz="1600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148" y="5020796"/>
            <a:ext cx="35569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00"/>
                </a:solidFill>
                <a:latin typeface="ArialMT"/>
              </a:rPr>
              <a:t>New LCA study </a:t>
            </a:r>
            <a:r>
              <a:rPr lang="en-GB" sz="1600" dirty="0" smtClean="0">
                <a:solidFill>
                  <a:schemeClr val="bg1"/>
                </a:solidFill>
                <a:latin typeface="ArialMT"/>
              </a:rPr>
              <a:t>on accelerator construction is being prepared:</a:t>
            </a:r>
          </a:p>
          <a:p>
            <a:endParaRPr lang="en-GB" sz="1600" dirty="0" smtClean="0">
              <a:solidFill>
                <a:schemeClr val="bg1"/>
              </a:solidFill>
              <a:latin typeface="ArialMT"/>
            </a:endParaRPr>
          </a:p>
          <a:p>
            <a:r>
              <a:rPr lang="en-GB" sz="1600" dirty="0" smtClean="0">
                <a:solidFill>
                  <a:schemeClr val="bg1"/>
                </a:solidFill>
                <a:latin typeface="ArialMT"/>
              </a:rPr>
              <a:t>    -  Quantify LCA impact of the</a:t>
            </a: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 full </a:t>
            </a:r>
            <a:br>
              <a:rPr lang="en-GB" sz="1600" dirty="0" smtClean="0">
                <a:solidFill>
                  <a:srgbClr val="FFFF00"/>
                </a:solidFill>
                <a:latin typeface="ArialMT"/>
              </a:rPr>
            </a:b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       project</a:t>
            </a:r>
            <a:r>
              <a:rPr lang="en-GB" sz="1600" dirty="0" smtClean="0">
                <a:solidFill>
                  <a:schemeClr val="bg1"/>
                </a:solidFill>
                <a:latin typeface="ArialMT"/>
              </a:rPr>
              <a:t> (data inventory for</a:t>
            </a: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en-GB" sz="1600" dirty="0">
                <a:solidFill>
                  <a:srgbClr val="FFFF00"/>
                </a:solidFill>
                <a:latin typeface="ArialMT"/>
              </a:rPr>
              <a:t>ILC </a:t>
            </a: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/>
            </a:r>
            <a:br>
              <a:rPr lang="en-GB" sz="1600" dirty="0" smtClean="0">
                <a:solidFill>
                  <a:srgbClr val="FFFF00"/>
                </a:solidFill>
                <a:latin typeface="ArialMT"/>
              </a:rPr>
            </a:b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       and </a:t>
            </a:r>
            <a:r>
              <a:rPr lang="en-GB" sz="1600" dirty="0">
                <a:solidFill>
                  <a:srgbClr val="FFFF00"/>
                </a:solidFill>
                <a:latin typeface="ArialMT"/>
              </a:rPr>
              <a:t>CLIC </a:t>
            </a: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accelerator </a:t>
            </a:r>
            <a:r>
              <a:rPr lang="en-GB" sz="1600" dirty="0">
                <a:solidFill>
                  <a:srgbClr val="FFFF00"/>
                </a:solidFill>
                <a:latin typeface="ArialMT"/>
              </a:rPr>
              <a:t>&amp;</a:t>
            </a: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 detector </a:t>
            </a:r>
            <a:br>
              <a:rPr lang="en-GB" sz="1600" dirty="0" smtClean="0">
                <a:solidFill>
                  <a:srgbClr val="FFFF00"/>
                </a:solidFill>
                <a:latin typeface="ArialMT"/>
              </a:rPr>
            </a:br>
            <a:r>
              <a:rPr lang="en-GB" sz="1600" dirty="0" smtClean="0">
                <a:solidFill>
                  <a:srgbClr val="FFFF00"/>
                </a:solidFill>
                <a:latin typeface="ArialMT"/>
              </a:rPr>
              <a:t>       components)</a:t>
            </a:r>
          </a:p>
        </p:txBody>
      </p:sp>
    </p:spTree>
    <p:extLst>
      <p:ext uri="{BB962C8B-B14F-4D97-AF65-F5344CB8AC3E}">
        <p14:creationId xmlns:p14="http://schemas.microsoft.com/office/powerpoint/2010/main" val="129135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343003" y="-11022"/>
            <a:ext cx="878497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Example: Towards Carbon Accounting with LCA</a:t>
            </a:r>
            <a:endParaRPr lang="en-GB" sz="28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379952" y="825789"/>
            <a:ext cx="1152128" cy="314876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MT"/>
                <a:cs typeface="Times New Roman"/>
              </a:rPr>
              <a:t>S. </a:t>
            </a:r>
            <a:r>
              <a:rPr lang="en-GB" sz="1400" b="1" dirty="0" err="1" smtClean="0">
                <a:solidFill>
                  <a:schemeClr val="bg1"/>
                </a:solidFill>
                <a:latin typeface="ArialMT"/>
                <a:cs typeface="Times New Roman"/>
              </a:rPr>
              <a:t>Stapnes</a:t>
            </a:r>
            <a:r>
              <a:rPr lang="en-GB" sz="1400" b="1" dirty="0" smtClean="0">
                <a:solidFill>
                  <a:schemeClr val="bg1"/>
                </a:solidFill>
                <a:latin typeface="ArialMT"/>
                <a:cs typeface="Times New Roman"/>
              </a:rPr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194585"/>
            <a:ext cx="6964763" cy="55120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64159" y="625734"/>
            <a:ext cx="6102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MT"/>
              </a:rPr>
              <a:t>CLIC</a:t>
            </a:r>
            <a:r>
              <a:rPr lang="en-US" sz="2000" b="1" dirty="0">
                <a:solidFill>
                  <a:schemeClr val="bg1"/>
                </a:solidFill>
                <a:latin typeface="ArialMT"/>
              </a:rPr>
              <a:t>, also (being) done for ILC, C3, </a:t>
            </a:r>
            <a:r>
              <a:rPr lang="en-US" sz="2000" b="1" dirty="0" smtClean="0">
                <a:solidFill>
                  <a:schemeClr val="bg1"/>
                </a:solidFill>
                <a:latin typeface="ArialMT"/>
              </a:rPr>
              <a:t>HALHF</a:t>
            </a:r>
            <a:endParaRPr lang="fr-FR" sz="20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661" y="1454707"/>
            <a:ext cx="19320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  <a:latin typeface="ArialMT"/>
              </a:rPr>
              <a:t>This plot (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blue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part)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is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for 11 km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of 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tunnel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scales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with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length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injectors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will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add</a:t>
            </a:r>
            <a:endParaRPr lang="fr-FR" sz="1600" dirty="0" smtClean="0">
              <a:solidFill>
                <a:schemeClr val="bg1"/>
              </a:solidFill>
              <a:latin typeface="ArialMT"/>
            </a:endParaRPr>
          </a:p>
          <a:p>
            <a:endParaRPr lang="fr-FR" sz="1600" dirty="0">
              <a:solidFill>
                <a:schemeClr val="bg1"/>
              </a:solidFill>
              <a:latin typeface="ArialMT"/>
            </a:endParaRPr>
          </a:p>
          <a:p>
            <a:pPr algn="ctr"/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NEXT: </a:t>
            </a:r>
            <a:r>
              <a:rPr lang="fr-FR" sz="1600" i="1" dirty="0" err="1" smtClean="0">
                <a:solidFill>
                  <a:srgbClr val="FFFF00"/>
                </a:solidFill>
                <a:latin typeface="ArialMT"/>
              </a:rPr>
              <a:t>working</a:t>
            </a:r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on</a:t>
            </a:r>
          </a:p>
          <a:p>
            <a:pPr algn="ctr"/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machine 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parts</a:t>
            </a:r>
          </a:p>
          <a:p>
            <a:pPr algn="ctr"/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here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, orange graph assumes </a:t>
            </a:r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accelerator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 hardware &amp;</a:t>
            </a:r>
            <a:endParaRPr lang="fr-FR" sz="1600" dirty="0">
              <a:solidFill>
                <a:schemeClr val="bg1"/>
              </a:solidFill>
              <a:latin typeface="ArialMT"/>
            </a:endParaRPr>
          </a:p>
          <a:p>
            <a:pPr algn="ctr"/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infrastructure = </a:t>
            </a:r>
            <a:r>
              <a:rPr lang="fr-FR" sz="1600" dirty="0" err="1" smtClean="0">
                <a:solidFill>
                  <a:schemeClr val="bg1"/>
                </a:solidFill>
                <a:latin typeface="ArialMT"/>
              </a:rPr>
              <a:t>equal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civil</a:t>
            </a:r>
          </a:p>
          <a:p>
            <a:pPr algn="ctr"/>
            <a:r>
              <a:rPr lang="fr-FR" sz="1600" dirty="0">
                <a:solidFill>
                  <a:schemeClr val="bg1"/>
                </a:solidFill>
                <a:latin typeface="ArialMT"/>
              </a:rPr>
              <a:t>engineering 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impact </a:t>
            </a:r>
            <a:endParaRPr lang="fr-FR" sz="1600" dirty="0">
              <a:solidFill>
                <a:srgbClr val="0033A1"/>
              </a:solidFill>
              <a:latin typeface="ArialMT"/>
            </a:endParaRPr>
          </a:p>
          <a:p>
            <a:endParaRPr lang="fr-FR" sz="1600" dirty="0" smtClean="0">
              <a:solidFill>
                <a:srgbClr val="FFFF00"/>
              </a:solidFill>
              <a:latin typeface="ArialMT"/>
            </a:endParaRPr>
          </a:p>
          <a:p>
            <a:pPr algn="ctr"/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Most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likely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this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is</a:t>
            </a:r>
            <a:endParaRPr lang="fr-FR" sz="1600" i="1" dirty="0">
              <a:solidFill>
                <a:srgbClr val="FFFF00"/>
              </a:solidFill>
              <a:latin typeface="ArialMT"/>
            </a:endParaRPr>
          </a:p>
          <a:p>
            <a:pPr algn="ctr"/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optimistic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, i.e. </a:t>
            </a:r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orange and 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light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blue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part </a:t>
            </a:r>
            <a:r>
              <a:rPr lang="fr-FR" sz="1600" i="1" dirty="0" err="1" smtClean="0">
                <a:solidFill>
                  <a:srgbClr val="FFFF00"/>
                </a:solidFill>
                <a:latin typeface="ArialMT"/>
              </a:rPr>
              <a:t>will</a:t>
            </a:r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be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higher</a:t>
            </a:r>
            <a:endParaRPr lang="fr-FR" sz="1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78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215517" y="-12239"/>
            <a:ext cx="87129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REPORT: Mitigation and Compensation Strategies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4" name="ZoneTexte 4"/>
          <p:cNvSpPr txBox="1"/>
          <p:nvPr/>
        </p:nvSpPr>
        <p:spPr>
          <a:xfrm>
            <a:off x="337041" y="468229"/>
            <a:ext cx="8928483" cy="64099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5022" tIns="65022" rIns="65022" bIns="65022" anchor="t" anchorCtr="0" compatLnSpc="1">
            <a:spAutoFit/>
          </a:bodyPr>
          <a:lstStyle/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24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en-US" sz="1600" b="1" i="1" u="none" strike="noStrike" kern="0" cap="none" spc="0" baseline="0" dirty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Mitigation and Compensation Strategies</a:t>
            </a:r>
            <a:r>
              <a:rPr lang="en-US" sz="1600" b="1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</a:t>
            </a:r>
            <a:r>
              <a:rPr lang="en-US" sz="1600" b="1" i="1" u="none" strike="noStrike" kern="0" cap="none" spc="0" baseline="0" dirty="0" err="1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Decarbonisation</a:t>
            </a:r>
            <a:r>
              <a:rPr lang="en-US" sz="1600" b="1" i="1" u="none" strike="noStrike" kern="0" cap="none" spc="0" baseline="0" dirty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 and Impact </a:t>
            </a:r>
            <a:r>
              <a:rPr lang="en-US" sz="1600" b="1" i="1" u="none" strike="noStrike" kern="0" cap="none" spc="0" baseline="0" dirty="0" smtClean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Reduction</a:t>
            </a:r>
            <a:endParaRPr lang="en-US" sz="1600" b="1" i="1" u="none" strike="noStrike" kern="0" cap="none" spc="0" baseline="0" dirty="0">
              <a:solidFill>
                <a:srgbClr val="FFFB00"/>
              </a:solidFill>
              <a:uFillTx/>
              <a:latin typeface="Arial"/>
              <a:ea typeface="Arial"/>
              <a:cs typeface="Arial"/>
            </a:endParaRPr>
          </a:p>
          <a:p>
            <a:pPr marL="444499"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5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  Optimization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of large civil &amp; accelerator construction footprint &amp; better/greener </a:t>
            </a:r>
            <a:b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</a:b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   materials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(inventory of concrete, steel, Cu, niobium)</a:t>
            </a:r>
          </a:p>
          <a:p>
            <a:pPr marL="444499"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5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   Responsible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procurement</a:t>
            </a:r>
          </a:p>
          <a:p>
            <a:pPr marL="444499"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5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   Energy/power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optimization (improving energy efficiency of key technologies) and </a:t>
            </a: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         </a:t>
            </a:r>
            <a:r>
              <a:rPr lang="en-US" sz="1600" i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i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</a:t>
            </a: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recuperation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(heat management, ERL, …)</a:t>
            </a:r>
          </a:p>
          <a:p>
            <a:pPr marL="444499"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5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   Heat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Recovery and supply</a:t>
            </a:r>
          </a:p>
          <a:p>
            <a:pPr marL="444499"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5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i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-    I</a:t>
            </a: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nvestment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in R&amp;D on green </a:t>
            </a: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technologies</a:t>
            </a:r>
            <a:b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</a:b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   Sustainable operational concepts (dynamic operation, power purchase agreements)</a:t>
            </a:r>
            <a:endParaRPr lang="en-US" sz="1600" b="0" i="1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444499"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5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   Nature-based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interventions for carbon removal (e.g. environmental studies, </a:t>
            </a:r>
            <a:b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</a:br>
            <a:r>
              <a:rPr lang="en-US" sz="1600" i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i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 </a:t>
            </a: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integration </a:t>
            </a: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in local </a:t>
            </a:r>
            <a:r>
              <a:rPr lang="en-US" sz="1600" b="0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environment):</a:t>
            </a:r>
            <a:endParaRPr lang="en-US" sz="1600" b="0" i="1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b="0" i="0" u="none" strike="noStrike" kern="0" cap="none" spc="0" baseline="0" dirty="0" smtClean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b="0" i="0" u="none" strike="noStrike" kern="0" cap="none" spc="0" baseline="0" dirty="0" smtClean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b="0" i="0" u="none" strike="noStrike" kern="0" cap="none" spc="0" baseline="0" dirty="0" smtClean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en-US" sz="16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/>
            </a:r>
            <a:br>
              <a:rPr lang="en-US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</a:br>
            <a:endParaRPr lang="en-US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C66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1" i="1" u="none" strike="noStrike" kern="0" cap="none" spc="0" baseline="0" dirty="0">
                <a:solidFill>
                  <a:srgbClr val="FFFC66"/>
                </a:solidFill>
                <a:uFillTx/>
                <a:latin typeface="Arial"/>
                <a:ea typeface="Arial"/>
                <a:cs typeface="Arial"/>
              </a:rPr>
              <a:t>Annexes:</a:t>
            </a:r>
          </a:p>
          <a:p>
            <a:pPr marL="0" marR="0" lvl="1" indent="45720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Snowmass process and P5 Report</a:t>
            </a:r>
          </a:p>
          <a:p>
            <a:pPr marL="0" marR="0" lvl="1" indent="45720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Plans to reduce accelerator energy consumption in China</a:t>
            </a:r>
          </a:p>
          <a:p>
            <a:pPr marL="0" marR="0" lvl="1" indent="45720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Research infrastructure project appraisal</a:t>
            </a:r>
          </a:p>
          <a:p>
            <a:pPr marL="0" marR="0" lvl="1" indent="45720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b="0" i="1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Comprehensive sustainability assessment based on Cost-Benefits Analysis</a:t>
            </a:r>
          </a:p>
        </p:txBody>
      </p:sp>
      <p:pic>
        <p:nvPicPr>
          <p:cNvPr id="6" name="Picture 2" descr="ILC world energy center ">
            <a:extLst>
              <a:ext uri="{FF2B5EF4-FFF2-40B4-BE49-F238E27FC236}">
                <a16:creationId xmlns:a16="http://schemas.microsoft.com/office/drawing/2014/main" id="{A6805DAD-22CC-D655-5FC7-1A3751292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08938" y="3212976"/>
            <a:ext cx="3155550" cy="219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47F8DAD4-4D1F-C0BC-EFEF-DF6F948B7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817" y="3520006"/>
            <a:ext cx="4216718" cy="1895930"/>
          </a:xfrm>
          <a:prstGeom prst="rect">
            <a:avLst/>
          </a:prstGeom>
        </p:spPr>
      </p:pic>
      <p:sp>
        <p:nvSpPr>
          <p:cNvPr id="8" name="TextBox 19"/>
          <p:cNvSpPr txBox="1"/>
          <p:nvPr/>
        </p:nvSpPr>
        <p:spPr>
          <a:xfrm>
            <a:off x="2605953" y="3620771"/>
            <a:ext cx="3019697" cy="646331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MT"/>
                <a:cs typeface="Times New Roman"/>
              </a:rPr>
              <a:t>J. </a:t>
            </a:r>
            <a:r>
              <a:rPr lang="en-US" sz="1200" b="1" dirty="0" err="1" smtClean="0">
                <a:solidFill>
                  <a:schemeClr val="bg1"/>
                </a:solidFill>
                <a:latin typeface="ArialMT"/>
                <a:cs typeface="Times New Roman"/>
              </a:rPr>
              <a:t>Gutleber</a:t>
            </a:r>
            <a:r>
              <a:rPr lang="en-US" sz="1200" b="1" dirty="0">
                <a:solidFill>
                  <a:schemeClr val="bg1"/>
                </a:solidFill>
                <a:latin typeface="ArialMT"/>
                <a:cs typeface="Times New Roman"/>
              </a:rPr>
              <a:t>, FCC Renewable </a:t>
            </a:r>
            <a:r>
              <a:rPr lang="en-US" sz="1200" b="1" dirty="0" smtClean="0">
                <a:solidFill>
                  <a:schemeClr val="bg1"/>
                </a:solidFill>
                <a:latin typeface="ArialMT"/>
                <a:cs typeface="Times New Roman"/>
              </a:rPr>
              <a:t>Energy </a:t>
            </a:r>
            <a:r>
              <a:rPr lang="en-US" sz="1200" b="1" dirty="0">
                <a:solidFill>
                  <a:schemeClr val="bg1"/>
                </a:solidFill>
                <a:latin typeface="ArialMT"/>
                <a:cs typeface="Times New Roman"/>
              </a:rPr>
              <a:t>Supply </a:t>
            </a:r>
            <a:r>
              <a:rPr lang="en-US" sz="1200" b="1" dirty="0" smtClean="0">
                <a:solidFill>
                  <a:schemeClr val="bg1"/>
                </a:solidFill>
                <a:latin typeface="ArialMT"/>
                <a:cs typeface="Times New Roman"/>
              </a:rPr>
              <a:t>Feasibility </a:t>
            </a:r>
            <a:r>
              <a:rPr lang="en-US" sz="1200" b="1" dirty="0">
                <a:solidFill>
                  <a:schemeClr val="bg1"/>
                </a:solidFill>
                <a:latin typeface="ArialMT"/>
                <a:cs typeface="Times New Roman"/>
              </a:rPr>
              <a:t>Study,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ArialMT"/>
                <a:cs typeface="Times New Roman"/>
              </a:rPr>
              <a:t>https://zenodo.org/records/10023947 </a:t>
            </a:r>
          </a:p>
        </p:txBody>
      </p:sp>
      <p:sp>
        <p:nvSpPr>
          <p:cNvPr id="9" name="TextBox 19"/>
          <p:cNvSpPr txBox="1"/>
          <p:nvPr/>
        </p:nvSpPr>
        <p:spPr>
          <a:xfrm>
            <a:off x="5756218" y="3574604"/>
            <a:ext cx="1872077" cy="276999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MT"/>
                <a:cs typeface="Times New Roman"/>
              </a:rPr>
              <a:t>“Green ILC Concept”</a:t>
            </a:r>
            <a:endParaRPr lang="en-US" sz="1200" b="1" dirty="0">
              <a:solidFill>
                <a:schemeClr val="bg1"/>
              </a:solidFill>
              <a:latin typeface="ArialMT"/>
              <a:cs typeface="Times New Roman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583" y="4102381"/>
            <a:ext cx="1378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(SOME)</a:t>
            </a:r>
          </a:p>
          <a:p>
            <a:pPr algn="ctr"/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EXAMPLES:</a:t>
            </a:r>
            <a:endParaRPr lang="fr-FR" sz="1600" b="1" i="1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52439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/>
          <p:nvPr/>
        </p:nvSpPr>
        <p:spPr>
          <a:xfrm>
            <a:off x="1475656" y="116632"/>
            <a:ext cx="5616625" cy="562201"/>
          </a:xfrm>
          <a:prstGeom prst="rect">
            <a:avLst/>
          </a:prstGeom>
          <a:noFill/>
          <a:ln cap="flat">
            <a:noFill/>
          </a:ln>
          <a:effectLst>
            <a:outerShdw dist="50794" dir="2700000" algn="tl">
              <a:srgbClr val="000000">
                <a:alpha val="74997"/>
              </a:srgbClr>
            </a:outerShdw>
          </a:effectLst>
        </p:spPr>
        <p:txBody>
          <a:bodyPr vert="horz" wrap="square" lIns="65022" tIns="65022" rIns="65022" bIns="65022" anchor="ctr" anchorCtr="1" compatLnSpc="1">
            <a:spAutoFit/>
          </a:bodyPr>
          <a:lstStyle/>
          <a:p>
            <a:pPr marL="0" marR="0" lvl="0" indent="0" algn="ctr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 dirty="0" err="1" smtClean="0">
                <a:solidFill>
                  <a:srgbClr val="FCF933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/>
                <a:ea typeface="Arial"/>
                <a:cs typeface="Arial"/>
              </a:rPr>
              <a:t>Summary</a:t>
            </a:r>
            <a:r>
              <a:rPr lang="fr-FR" sz="2800" b="1" i="0" u="none" strike="noStrike" kern="0" cap="none" spc="0" baseline="0" dirty="0" smtClean="0">
                <a:solidFill>
                  <a:srgbClr val="FCF933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/>
                <a:ea typeface="Arial"/>
                <a:cs typeface="Arial"/>
              </a:rPr>
              <a:t> and Outlook</a:t>
            </a:r>
            <a:endParaRPr lang="fr-FR" sz="2800" b="1" i="0" u="none" strike="noStrike" kern="0" cap="none" spc="0" baseline="0" dirty="0">
              <a:solidFill>
                <a:srgbClr val="FCF933"/>
              </a:solidFill>
              <a:effectLst>
                <a:outerShdw dist="38096" dir="2700000">
                  <a:srgbClr val="000000"/>
                </a:outerShdw>
              </a:effectLst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7504" y="836712"/>
            <a:ext cx="91450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Funding landscape are changing rapidly in Europe and beyond, which will require addressing sustainability and GWP potential for the future large-scale research infrastructures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i="1" dirty="0">
                <a:solidFill>
                  <a:srgbClr val="FFFF00"/>
                </a:solidFill>
                <a:latin typeface="ArialMT"/>
              </a:rPr>
              <a:t>Sustainability assessment for future large-scale accelerator infrastructures is quite complex:</a:t>
            </a:r>
            <a:br>
              <a:rPr lang="en-US" sz="1600" i="1" dirty="0">
                <a:solidFill>
                  <a:srgbClr val="FFFF00"/>
                </a:solidFill>
                <a:latin typeface="ArialMT"/>
              </a:rPr>
            </a:br>
            <a:r>
              <a:rPr lang="en-US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assessment criteria needs to be properly tuned to the maturity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of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the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project (stage)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 differently developed for Researchers, Management and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Society</a:t>
            </a:r>
          </a:p>
          <a:p>
            <a:endParaRPr lang="en-US" sz="16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i="1" dirty="0" smtClean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The LDG Sustainability WG report is advancing,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the bulk of issues elaborated pertain to:</a:t>
            </a:r>
          </a:p>
          <a:p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-  socio-economic benefits of accelerators-based </a:t>
            </a:r>
            <a:r>
              <a:rPr lang="en-US" sz="1600" dirty="0" err="1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reaserch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infrastructures </a:t>
            </a:r>
          </a:p>
          <a:p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-  basis of sustainability assessment</a:t>
            </a:r>
          </a:p>
          <a:p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-  methodology and reporting of LCA for future HEP accelerators</a:t>
            </a:r>
          </a:p>
          <a:p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-  evaluation of Greenhouse gas (GHG) emissions in construction, operation, decommissioning</a:t>
            </a:r>
          </a:p>
          <a:p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-  mitigation and compensation strategies</a:t>
            </a:r>
          </a:p>
          <a:p>
            <a:endParaRPr lang="en-US" sz="16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The </a:t>
            </a:r>
            <a:r>
              <a:rPr lang="en-US" sz="16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G</a:t>
            </a:r>
            <a:r>
              <a:rPr lang="en-US" sz="1600" dirty="0" smtClean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oal of Sustainability WG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is to submit report as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an </a:t>
            </a:r>
            <a:r>
              <a:rPr lang="en-US" sz="16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input to the ESPPU in March 2025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not all of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items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can be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addressed at this timescale, </a:t>
            </a:r>
            <a:r>
              <a:rPr lang="en-US" sz="16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some might need more time to mature </a:t>
            </a:r>
            <a:endParaRPr lang="en-US" sz="1600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6897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3131840" y="2852936"/>
            <a:ext cx="353935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BACK-UP SLIDES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5066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377478" y="0"/>
            <a:ext cx="878497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Mandate / Charge of Sustainability LDG Working Group 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85800"/>
            <a:ext cx="3672408" cy="59864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51920" y="692696"/>
            <a:ext cx="529208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Definition of key </a:t>
            </a:r>
            <a:r>
              <a:rPr lang="en-US" b="1" i="1" u="sng" dirty="0">
                <a:solidFill>
                  <a:srgbClr val="FFFF00"/>
                </a:solidFill>
                <a:latin typeface="ArialMT"/>
              </a:rPr>
              <a:t>indicators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 to be reported </a:t>
            </a:r>
            <a:endParaRPr lang="en-US" sz="1600" b="1" i="1" dirty="0">
              <a:solidFill>
                <a:srgbClr val="FFFF00"/>
              </a:solidFill>
              <a:latin typeface="ArialMT"/>
            </a:endParaRPr>
          </a:p>
          <a:p>
            <a:r>
              <a:rPr lang="en-US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Possible examples:</a:t>
            </a:r>
            <a:br>
              <a:rPr lang="en-US" sz="1400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 -  Peak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/ instantaneous lifetime-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&amp; specific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(per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     luminosity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) energy consumption </a:t>
            </a:r>
            <a:endParaRPr lang="en-US" sz="1400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-  Lifetime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and specific Global Warming Potential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    (GWP), including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construction </a:t>
            </a:r>
            <a:endParaRPr lang="en-US" sz="1400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-  Include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margins of uncertainty and possibly an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    assessment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of the potential for improvement </a:t>
            </a:r>
            <a:endParaRPr lang="en-US" sz="1400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sz="1400" dirty="0" smtClean="0">
                <a:solidFill>
                  <a:srgbClr val="FF2500"/>
                </a:solidFill>
                <a:latin typeface="ArialMT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Definition of methodology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&amp; 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assumptions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to be applied for transparent determination of key figures across proposals</a:t>
            </a:r>
            <a:r>
              <a:rPr lang="en-US" i="1" dirty="0">
                <a:solidFill>
                  <a:srgbClr val="02275A"/>
                </a:solidFill>
                <a:latin typeface="ArialMT"/>
              </a:rPr>
              <a:t>. </a:t>
            </a:r>
            <a:endParaRPr lang="en-US" sz="2400" i="1" dirty="0" smtClean="0">
              <a:solidFill>
                <a:srgbClr val="02275A"/>
              </a:solidFill>
              <a:latin typeface="ArialMT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- The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maturity of a proposal should be 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determined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, for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</a:t>
            </a:r>
            <a:br>
              <a:rPr lang="en-US" sz="1400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     example, at early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concept 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phase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CDR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TDR levels </a:t>
            </a:r>
          </a:p>
          <a:p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Identification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 of additional </a:t>
            </a:r>
            <a:r>
              <a:rPr lang="en-US" b="1" i="1" u="sng" dirty="0">
                <a:solidFill>
                  <a:srgbClr val="FFFF00"/>
                </a:solidFill>
                <a:latin typeface="ArialMT"/>
              </a:rPr>
              <a:t>high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level environmental </a:t>
            </a:r>
            <a:r>
              <a:rPr lang="en-US" b="1" i="1" u="sng" dirty="0">
                <a:solidFill>
                  <a:srgbClr val="FFFF00"/>
                </a:solidFill>
                <a:latin typeface="ArialMT"/>
              </a:rPr>
              <a:t>impacts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en-US" b="1" i="1" dirty="0">
                <a:solidFill>
                  <a:schemeClr val="bg1"/>
                </a:solidFill>
                <a:latin typeface="ArialMT"/>
              </a:rPr>
              <a:t>that may be relevant for all or specific </a:t>
            </a: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collider proposals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b="1" i="1" dirty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Also, VERY IMPORTANT -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impact on society and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public appreciation of the WG report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:</a:t>
            </a:r>
            <a:endParaRPr lang="en-US" b="1" i="1" dirty="0" smtClean="0">
              <a:solidFill>
                <a:srgbClr val="FFFF00"/>
              </a:solidFill>
              <a:latin typeface="ArialMT"/>
            </a:endParaRPr>
          </a:p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    </a:t>
            </a: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HEP benefits and </a:t>
            </a:r>
            <a:r>
              <a:rPr lang="en-US" b="1" i="1" dirty="0" err="1" smtClean="0">
                <a:solidFill>
                  <a:schemeClr val="bg1"/>
                </a:solidFill>
                <a:latin typeface="ArialMT"/>
              </a:rPr>
              <a:t>decarbonization</a:t>
            </a: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 path for </a:t>
            </a:r>
            <a:br>
              <a:rPr lang="en-US" b="1" i="1" dirty="0" smtClean="0">
                <a:solidFill>
                  <a:schemeClr val="bg1"/>
                </a:solidFill>
                <a:latin typeface="ArialMT"/>
              </a:rPr>
            </a:b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    the future large – scale accelerator RI’s</a:t>
            </a:r>
            <a:endParaRPr lang="fr-FR" b="1" i="1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73563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323528" y="-27384"/>
            <a:ext cx="842493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Some Other (More Technical) Objectives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262365"/>
            <a:ext cx="86371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00"/>
              </a:spcBef>
              <a:defRPr sz="24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Treatment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future carbon intensity of electricity and materials: </a:t>
            </a:r>
          </a:p>
          <a:p>
            <a:pPr>
              <a:defRPr sz="24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        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- what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scenarios should be assumed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?</a:t>
            </a:r>
          </a:p>
          <a:p>
            <a:pPr>
              <a:defRPr sz="24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Assessing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the potential for dynamic operation of the various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facilities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: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        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- i.e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. the ability to adapt to a fluctuating energy supply in a grid fed by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renewables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. This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may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include standby mode power consumption, recovery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time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to full luminosity and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fraction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integrated luminosity per year preserved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in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a dynamic operation scenario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.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Treatment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regional vs global parameters: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- how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to treat differences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e.g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. in carbon intensity between different host countries? 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Carbon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intensity / lifecycle inventory (LCI) studies of materials specific to the   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          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accelerator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projects: high-purity niobium, permanent magnet alloys etc.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How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to interface with open-source LCI databases and LCA tools to potentially 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          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ease/automate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the assessment for future research infrastructures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How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the recommendations for colliders can be extended to other scientific 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/</a:t>
            </a:r>
            <a:r>
              <a:rPr lang="en-US" sz="1600" dirty="0" err="1" smtClean="0">
                <a:solidFill>
                  <a:schemeClr val="bg1"/>
                </a:solidFill>
                <a:latin typeface="ArialMT"/>
              </a:rPr>
              <a:t>endeavours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</a:t>
            </a:r>
            <a:br>
              <a:rPr lang="en-US" sz="1600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          related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to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HEP</a:t>
            </a:r>
          </a:p>
          <a:p>
            <a:pPr>
              <a:defRPr sz="2400">
                <a:solidFill>
                  <a:srgbClr val="5E5E5E"/>
                </a:solidFill>
              </a:defRPr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defRPr sz="2400">
                <a:solidFill>
                  <a:srgbClr val="5E5E5E"/>
                </a:solidFill>
              </a:defRPr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• How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HEP labs represented in the LDG can share/build up expertise jointly </a:t>
            </a:r>
          </a:p>
        </p:txBody>
      </p:sp>
      <p:sp>
        <p:nvSpPr>
          <p:cNvPr id="5" name="Rectangle 4"/>
          <p:cNvSpPr/>
          <p:nvPr/>
        </p:nvSpPr>
        <p:spPr>
          <a:xfrm>
            <a:off x="248399" y="699070"/>
            <a:ext cx="9037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LDG WG 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may comment on other aspects if deemed appropriate, for example:</a:t>
            </a:r>
          </a:p>
        </p:txBody>
      </p:sp>
    </p:spTree>
    <p:extLst>
      <p:ext uri="{BB962C8B-B14F-4D97-AF65-F5344CB8AC3E}">
        <p14:creationId xmlns:p14="http://schemas.microsoft.com/office/powerpoint/2010/main" val="42477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10" name="Rectangle 1027"/>
          <p:cNvSpPr txBox="1">
            <a:spLocks noChangeArrowheads="1"/>
          </p:cNvSpPr>
          <p:nvPr/>
        </p:nvSpPr>
        <p:spPr bwMode="auto">
          <a:xfrm>
            <a:off x="35496" y="-27384"/>
            <a:ext cx="964571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Open Questions: Regional versus Globally Averaged Impacts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646" y="696984"/>
            <a:ext cx="4384603" cy="2842728"/>
          </a:xfrm>
          <a:prstGeom prst="rect">
            <a:avLst/>
          </a:prstGeom>
        </p:spPr>
      </p:pic>
      <p:pic>
        <p:nvPicPr>
          <p:cNvPr id="12" name="Content Placeholder 7" descr="IEA (2022), World Energy Outlook 2022, IEA, Paris https://www.iea.org/reports/world-energy-outlook-2022, &#10;License: CC BY 4.0 (report); CC BY NC SA 4.0 (Annex A)&#10;">
            <a:hlinkClick r:id="rId4"/>
            <a:extLst>
              <a:ext uri="{FF2B5EF4-FFF2-40B4-BE49-F238E27FC236}">
                <a16:creationId xmlns:a16="http://schemas.microsoft.com/office/drawing/2014/main" id="{E40B46B9-0D99-5ACB-272E-DA9BA6B921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1" y="3645024"/>
            <a:ext cx="4462247" cy="3029860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CC2AA01-C608-46EF-21EE-62191D16BA3E}"/>
              </a:ext>
            </a:extLst>
          </p:cNvPr>
          <p:cNvSpPr txBox="1">
            <a:spLocks/>
          </p:cNvSpPr>
          <p:nvPr/>
        </p:nvSpPr>
        <p:spPr>
          <a:xfrm>
            <a:off x="20969" y="548680"/>
            <a:ext cx="4628677" cy="40298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intensity of electricity production 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varies enormously across regions 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</a:t>
            </a:r>
            <a:r>
              <a:rPr lang="en-GB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reference values for assumed CO2 </a:t>
            </a:r>
            <a:br>
              <a:rPr lang="en-GB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</a:t>
            </a:r>
            <a:r>
              <a:rPr lang="en-GB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intensity of electricity for relevant regions/labs</a:t>
            </a:r>
          </a:p>
          <a:p>
            <a:pPr marL="0" indent="0">
              <a:buNone/>
            </a:pPr>
            <a:endParaRPr lang="en-GB" sz="1600" i="1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intensity of materials also varies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local standards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geology, primary minerals, concentrations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carbon intensity for local energy, esp. electricity (-&gt; copper, niobium)</a:t>
            </a:r>
          </a:p>
          <a:p>
            <a:r>
              <a:rPr lang="en-GB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construction: 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and cement mostly from local sources, adhere to local codes </a:t>
            </a:r>
          </a:p>
          <a:p>
            <a:r>
              <a:rPr lang="en-GB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 of LCA depends heavily on 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of used materials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and operation site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LCA Method: use local values or global averages</a:t>
            </a:r>
          </a:p>
          <a:p>
            <a:pPr lvl="1"/>
            <a:endParaRPr lang="en-GB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one evaluate impacts using </a:t>
            </a:r>
            <a:r>
              <a:rPr lang="en-GB" sz="16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site-specific or globally averaged impact </a:t>
            </a:r>
            <a:r>
              <a:rPr lang="en-GB" sz="16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values?</a:t>
            </a:r>
            <a:br>
              <a:rPr lang="en-GB" sz="16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or use </a:t>
            </a:r>
            <a: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general LCA database </a:t>
            </a:r>
            <a:r>
              <a:rPr lang="en-US" sz="1600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 move to </a:t>
            </a:r>
            <a: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b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</a:t>
            </a:r>
            <a: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more </a:t>
            </a:r>
            <a:r>
              <a:rPr lang="en-US" sz="1600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local information as the project matures </a:t>
            </a:r>
            <a: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</a:t>
            </a:r>
            <a:r>
              <a:rPr lang="en-US" sz="16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(for </a:t>
            </a:r>
            <a:r>
              <a:rPr lang="en-US" sz="1600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materials CO2 content) ?</a:t>
            </a:r>
          </a:p>
          <a:p>
            <a:endParaRPr lang="en-GB" sz="1600" i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4572001" y="6179117"/>
            <a:ext cx="4531812" cy="60016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MT"/>
              </a:rPr>
              <a:t>IEA (2022), World Energy Outlook 2022, IEA, Paris https://www.iea.org/reports/world-energy-outlook-2022, </a:t>
            </a:r>
            <a:endParaRPr lang="en-US" sz="1100" b="1" dirty="0" smtClean="0">
              <a:solidFill>
                <a:schemeClr val="bg1"/>
              </a:solidFill>
              <a:latin typeface="ArialMT"/>
            </a:endParaRPr>
          </a:p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MT"/>
              </a:rPr>
              <a:t>License</a:t>
            </a:r>
            <a:r>
              <a:rPr lang="en-US" sz="1100" b="1" dirty="0">
                <a:solidFill>
                  <a:schemeClr val="bg1"/>
                </a:solidFill>
                <a:latin typeface="ArialMT"/>
              </a:rPr>
              <a:t>: CC BY 4.0 (report); CC BY NC SA 4.0 (Annex A</a:t>
            </a:r>
            <a:r>
              <a:rPr lang="en-US" sz="1100" b="1" dirty="0" smtClean="0">
                <a:solidFill>
                  <a:schemeClr val="bg1"/>
                </a:solidFill>
                <a:latin typeface="ArialMT"/>
              </a:rPr>
              <a:t>)</a:t>
            </a:r>
            <a:endParaRPr lang="en-US" sz="1100" b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4572001" y="3300282"/>
            <a:ext cx="4479828" cy="261610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MT"/>
              </a:rPr>
              <a:t>https://</a:t>
            </a:r>
            <a:r>
              <a:rPr lang="en-US" sz="1100" b="1" dirty="0" smtClean="0">
                <a:solidFill>
                  <a:schemeClr val="bg1"/>
                </a:solidFill>
                <a:latin typeface="ArialMT"/>
              </a:rPr>
              <a:t>ourworldindata.org/grapher/carbon-intensity-electricity</a:t>
            </a:r>
          </a:p>
        </p:txBody>
      </p:sp>
    </p:spTree>
    <p:extLst>
      <p:ext uri="{BB962C8B-B14F-4D97-AF65-F5344CB8AC3E}">
        <p14:creationId xmlns:p14="http://schemas.microsoft.com/office/powerpoint/2010/main" val="415600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A4B06645-BC50-7A33-65E9-A8993A214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99" y="-34029"/>
            <a:ext cx="5028425" cy="6892029"/>
          </a:xfrm>
          <a:prstGeom prst="rect">
            <a:avLst/>
          </a:prstGeom>
        </p:spPr>
      </p:pic>
      <p:pic>
        <p:nvPicPr>
          <p:cNvPr id="4" name="Picture 2" descr="Diagram&#10;&#10;Description automatically generated">
            <a:extLst>
              <a:ext uri="{FF2B5EF4-FFF2-40B4-BE49-F238E27FC236}">
                <a16:creationId xmlns:a16="http://schemas.microsoft.com/office/drawing/2014/main" id="{1EF84709-B873-33EC-B777-9AF8374722A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72225"/>
            <a:ext cx="4789806" cy="419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349606" y="5778451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Sustainability Working Group (added to 5 LDG Expert  Panels) since January 2024</a:t>
            </a:r>
            <a:endParaRPr lang="fr-FR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4551" y="44624"/>
            <a:ext cx="38919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MT"/>
              </a:rPr>
              <a:t>CERN Council has mandated the Laboratory Directors Group (LDG) to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define and maintain a prioritized accelerator R&amp;D roadmap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towards future large-scale facilities for particle physics. </a:t>
            </a:r>
            <a:endParaRPr lang="fr-FR" sz="16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9" name="TextBox 19"/>
          <p:cNvSpPr txBox="1"/>
          <p:nvPr/>
        </p:nvSpPr>
        <p:spPr>
          <a:xfrm>
            <a:off x="125983" y="3933056"/>
            <a:ext cx="4875053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MT"/>
              </a:rPr>
              <a:t>https://</a:t>
            </a:r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cds.cern.ch/record/2800190/files/146-138-PB.pdf</a:t>
            </a:r>
            <a:endParaRPr lang="en-US" sz="1400" b="1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5109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995936" y="1933880"/>
            <a:ext cx="4756174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bg1"/>
                </a:solidFill>
                <a:latin typeface="ArialMT"/>
              </a:rPr>
              <a:t>Walib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Kaabi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       -  PERLE, EU-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iSAS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Mats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Lindroos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   - 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ESS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(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deceased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May 2, 2024)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Roberto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Losito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  - 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CERN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Sust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.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Panel   </a:t>
            </a:r>
            <a:endParaRPr lang="fr-FR" sz="14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Ben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Shepherd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   - 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STFC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Sust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.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Task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Force </a:t>
            </a:r>
            <a:endParaRPr lang="fr-FR" sz="14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Andrea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Klumpp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  -  DESY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Sust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. Panel, EU-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iFAST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Hannah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Wakeling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- 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ISIS-II Neutron &amp; Muon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Source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Patrick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Koppenburg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-   NIKHEF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Sust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. 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Johannes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Gutleber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-  FCC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Yuhui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Li                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- 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CePC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Benno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List           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-  ILC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Emilio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Nanni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      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-  ICFA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Sust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. Panel &amp; C3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Vladimir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Shiltsev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 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- 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LHeC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Steinar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Stapnes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 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-  CLIC &amp; Muon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collider</a:t>
            </a:r>
            <a:endParaRPr lang="fr-FR" sz="14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Caterina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Bloise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-  Co-Chair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Maxim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Titov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       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-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Co-Chair, EU-EAJADE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ArialMT"/>
            </a:endParaRPr>
          </a:p>
          <a:p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      in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the Editorial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Board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also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bg1"/>
                </a:solidFill>
                <a:latin typeface="ArialMT"/>
              </a:rPr>
              <a:t>Enrico Cennini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(CERN), Luisa Ulric (CERN).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Beatrice </a:t>
            </a:r>
            <a:r>
              <a:rPr lang="en-US" sz="1400" dirty="0" err="1" smtClean="0">
                <a:solidFill>
                  <a:schemeClr val="bg1"/>
                </a:solidFill>
                <a:latin typeface="ArialMT"/>
              </a:rPr>
              <a:t>Mandelli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(CERN), Niko Neufeld (CERN)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bg1"/>
                </a:solidFill>
                <a:latin typeface="ArialMT"/>
              </a:rPr>
              <a:t>Thomas </a:t>
            </a:r>
            <a:r>
              <a:rPr lang="fr-FR" sz="1400" dirty="0" err="1" smtClean="0">
                <a:solidFill>
                  <a:schemeClr val="bg1"/>
                </a:solidFill>
                <a:latin typeface="ArialMT"/>
              </a:rPr>
              <a:t>Schoerner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smtClean="0">
                <a:solidFill>
                  <a:schemeClr val="bg1"/>
                </a:solidFill>
                <a:latin typeface="ArialMT"/>
              </a:rPr>
              <a:t>(DESY)</a:t>
            </a:r>
          </a:p>
        </p:txBody>
      </p:sp>
      <p:sp>
        <p:nvSpPr>
          <p:cNvPr id="5" name="Rectangle 4"/>
          <p:cNvSpPr/>
          <p:nvPr/>
        </p:nvSpPr>
        <p:spPr>
          <a:xfrm>
            <a:off x="-76838" y="1234077"/>
            <a:ext cx="91359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ArialMT"/>
              </a:rPr>
              <a:t>Panel consisting of 15 members with technical expertize in evaluation of accelerator sustainability and future collider project representatives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38603" y="1937024"/>
            <a:ext cx="33525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Ensuring broad </a:t>
            </a:r>
          </a:p>
          <a:p>
            <a:pPr algn="ctr"/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community  representation:</a:t>
            </a:r>
          </a:p>
          <a:p>
            <a:pPr algn="ctr"/>
            <a:endParaRPr lang="en-US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MT"/>
              </a:rPr>
              <a:t>Sustainability Lab. Panels  established at CERN, DESY, ESS, NIKHEF, STFC</a:t>
            </a:r>
          </a:p>
          <a:p>
            <a:r>
              <a:rPr lang="en-US" dirty="0" smtClean="0">
                <a:solidFill>
                  <a:schemeClr val="bg1"/>
                </a:solidFill>
                <a:latin typeface="ArialMT"/>
              </a:rPr>
              <a:t> 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MT"/>
              </a:rPr>
              <a:t>ICFA Sustainability Panel</a:t>
            </a:r>
            <a:endParaRPr lang="en-US" b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MT"/>
              </a:rPr>
              <a:t>EU- Horizon Programs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MT"/>
              </a:rPr>
              <a:t>Future accelerator projects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: FCC, ILC, </a:t>
            </a:r>
            <a:r>
              <a:rPr lang="en-US" dirty="0" err="1" smtClean="0">
                <a:solidFill>
                  <a:schemeClr val="bg1"/>
                </a:solidFill>
                <a:latin typeface="ArialMT"/>
              </a:rPr>
              <a:t>CePC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, CLIC/Muon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ArialMT"/>
              </a:rPr>
              <a:t>LHeC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C3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MT"/>
              </a:rPr>
              <a:t>Invited experts on specific topics</a:t>
            </a:r>
            <a:endParaRPr lang="fr-FR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238603" y="-47852"/>
            <a:ext cx="898223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LDG Sustainability WG Mandate and Composition</a:t>
            </a:r>
            <a:endParaRPr lang="en-GB" sz="28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722" y="587396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FEFB65"/>
                </a:solidFill>
                <a:latin typeface="ArialMT"/>
              </a:rPr>
              <a:t>Development of </a:t>
            </a:r>
            <a:r>
              <a:rPr lang="en-US" i="1" dirty="0" smtClean="0">
                <a:solidFill>
                  <a:srgbClr val="FEFB65"/>
                </a:solidFill>
                <a:latin typeface="ArialMT"/>
              </a:rPr>
              <a:t>guidelines </a:t>
            </a:r>
            <a:r>
              <a:rPr lang="en-US" i="1" dirty="0">
                <a:solidFill>
                  <a:srgbClr val="FEFB65"/>
                </a:solidFill>
                <a:latin typeface="ArialMT"/>
              </a:rPr>
              <a:t>and a minimum set of </a:t>
            </a:r>
            <a:r>
              <a:rPr lang="en-US" i="1" dirty="0" smtClean="0">
                <a:solidFill>
                  <a:srgbClr val="FEFB65"/>
                </a:solidFill>
                <a:latin typeface="ArialMT"/>
              </a:rPr>
              <a:t>key </a:t>
            </a:r>
            <a:r>
              <a:rPr lang="en-US" i="1" dirty="0">
                <a:solidFill>
                  <a:srgbClr val="FEFB65"/>
                </a:solidFill>
                <a:latin typeface="ArialMT"/>
              </a:rPr>
              <a:t>Indicators for the sustainability assessment of future accelerators </a:t>
            </a:r>
            <a:endParaRPr lang="fr-FR" i="1" dirty="0"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377430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Meeting1.pdf" descr="Meeting1.pdf"/>
          <p:cNvPicPr>
            <a:picLocks noChangeAspect="1"/>
          </p:cNvPicPr>
          <p:nvPr/>
        </p:nvPicPr>
        <p:blipFill>
          <a:blip r:embed="rId3"/>
          <a:srcRect l="23254" t="13980" r="35259" b="16811"/>
          <a:stretch>
            <a:fillRect/>
          </a:stretch>
        </p:blipFill>
        <p:spPr>
          <a:xfrm rot="5425067">
            <a:off x="5449683" y="-484306"/>
            <a:ext cx="1747053" cy="411487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2263890" y="23057"/>
            <a:ext cx="583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Working Group Activities</a:t>
            </a:r>
            <a:endParaRPr lang="en-GB" sz="28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5" name="Meeting2.pdf" descr="Meeting2.pdf"/>
          <p:cNvPicPr>
            <a:picLocks noChangeAspect="1"/>
          </p:cNvPicPr>
          <p:nvPr/>
        </p:nvPicPr>
        <p:blipFill>
          <a:blip r:embed="rId4"/>
          <a:srcRect l="23067" t="14102" r="11519" b="16628"/>
          <a:stretch>
            <a:fillRect/>
          </a:stretch>
        </p:blipFill>
        <p:spPr>
          <a:xfrm rot="5400000">
            <a:off x="5561440" y="1121992"/>
            <a:ext cx="2306272" cy="411303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Meeting3.pdf" descr="Meeting3.pdf"/>
          <p:cNvPicPr>
            <a:picLocks noChangeAspect="1"/>
          </p:cNvPicPr>
          <p:nvPr/>
        </p:nvPicPr>
        <p:blipFill>
          <a:blip r:embed="rId5"/>
          <a:srcRect l="22943" t="14044" r="11281" b="16631"/>
          <a:stretch>
            <a:fillRect/>
          </a:stretch>
        </p:blipFill>
        <p:spPr>
          <a:xfrm rot="5400000">
            <a:off x="5858451" y="2427822"/>
            <a:ext cx="2284273" cy="411634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40874" y="637342"/>
            <a:ext cx="45720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Broad range of topics shared: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i="1" dirty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Reports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 from the CERN and STFC </a:t>
            </a: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Sustainability Panels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, ESS, Snowmass ITF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i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Evaluations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 carried out  for </a:t>
            </a:r>
            <a:r>
              <a:rPr lang="en-US" sz="1500" dirty="0" smtClean="0">
                <a:solidFill>
                  <a:srgbClr val="FFFF00"/>
                </a:solidFill>
                <a:latin typeface="ArialMT"/>
              </a:rPr>
              <a:t>Future </a:t>
            </a: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Higgs </a:t>
            </a:r>
            <a:br>
              <a:rPr lang="en-US" sz="1500" i="1" dirty="0" smtClean="0">
                <a:solidFill>
                  <a:srgbClr val="FFFF00"/>
                </a:solidFill>
                <a:latin typeface="ArialMT"/>
              </a:rPr>
            </a:b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Factories</a:t>
            </a:r>
            <a:r>
              <a:rPr lang="en-US" sz="1500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(FCC, ILC, C3, CEPC)</a:t>
            </a:r>
          </a:p>
          <a:p>
            <a:endParaRPr lang="en-US" sz="15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>
                <a:solidFill>
                  <a:srgbClr val="FFFF00"/>
                </a:solidFill>
                <a:latin typeface="ArialMT"/>
              </a:rPr>
              <a:t>K</a:t>
            </a: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ey </a:t>
            </a:r>
            <a:r>
              <a:rPr lang="en-US" sz="1500" i="1" dirty="0">
                <a:solidFill>
                  <a:srgbClr val="FFFF00"/>
                </a:solidFill>
                <a:latin typeface="ArialMT"/>
              </a:rPr>
              <a:t>LCA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i="1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>
                <a:solidFill>
                  <a:srgbClr val="FFFF00"/>
                </a:solidFill>
                <a:latin typeface="ArialMT"/>
              </a:rPr>
              <a:t>Invited </a:t>
            </a:r>
            <a:r>
              <a:rPr lang="en-US" sz="1500" i="1" dirty="0" smtClean="0">
                <a:solidFill>
                  <a:srgbClr val="FFFF00"/>
                </a:solidFill>
                <a:latin typeface="ArialMT"/>
              </a:rPr>
              <a:t>expert contributions</a:t>
            </a:r>
            <a:r>
              <a:rPr lang="en-US" sz="1500" dirty="0" smtClean="0">
                <a:solidFill>
                  <a:srgbClr val="FFFF00"/>
                </a:solidFill>
                <a:latin typeface="ArialMT"/>
              </a:rPr>
              <a:t>: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ArialMT"/>
              </a:rPr>
              <a:t>Decarbonisation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for Large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RI (</a:t>
            </a:r>
            <a:r>
              <a:rPr lang="en-US" sz="1500" dirty="0" err="1" smtClean="0">
                <a:solidFill>
                  <a:schemeClr val="bg1"/>
                </a:solidFill>
                <a:latin typeface="ArialMT"/>
              </a:rPr>
              <a:t>H.Pantelidou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, ARUP), LCA 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of engineering civil works for the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FCC (D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500" dirty="0" err="1" smtClean="0">
                <a:solidFill>
                  <a:schemeClr val="bg1"/>
                </a:solidFill>
                <a:latin typeface="ArialMT"/>
              </a:rPr>
              <a:t>Mauree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, WSP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),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EU-Horizon 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Project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RF2.0 (G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500" dirty="0" err="1" smtClean="0">
                <a:solidFill>
                  <a:schemeClr val="bg1"/>
                </a:solidFill>
                <a:latin typeface="ArialMT"/>
              </a:rPr>
              <a:t>DeCarne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, KIT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), Reduction of GHGs in particle 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detectors (B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500" dirty="0" err="1" smtClean="0">
                <a:solidFill>
                  <a:schemeClr val="bg1"/>
                </a:solidFill>
                <a:latin typeface="ArialMT"/>
              </a:rPr>
              <a:t>Mandelli</a:t>
            </a:r>
            <a:r>
              <a:rPr lang="en-US" sz="1500" dirty="0" smtClean="0">
                <a:solidFill>
                  <a:schemeClr val="bg1"/>
                </a:solidFill>
                <a:latin typeface="ArialMT"/>
              </a:rPr>
              <a:t>, CERN</a:t>
            </a:r>
            <a:r>
              <a:rPr lang="en-US" sz="1500" dirty="0">
                <a:solidFill>
                  <a:schemeClr val="bg1"/>
                </a:solidFill>
                <a:latin typeface="ArialM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882" y="4460145"/>
            <a:ext cx="3236642" cy="202523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1423" y="4766209"/>
            <a:ext cx="3743625" cy="1984121"/>
          </a:xfrm>
          <a:prstGeom prst="rect">
            <a:avLst/>
          </a:prstGeom>
        </p:spPr>
      </p:pic>
      <p:pic>
        <p:nvPicPr>
          <p:cNvPr id="7" name="Meeting4.pdf" descr="Meeting4.pdf"/>
          <p:cNvPicPr>
            <a:picLocks noChangeAspect="1"/>
          </p:cNvPicPr>
          <p:nvPr/>
        </p:nvPicPr>
        <p:blipFill>
          <a:blip r:embed="rId8"/>
          <a:srcRect l="22879" t="13981" r="16863" b="16628"/>
          <a:stretch>
            <a:fillRect/>
          </a:stretch>
        </p:blipFill>
        <p:spPr>
          <a:xfrm rot="5400000">
            <a:off x="6298069" y="3995399"/>
            <a:ext cx="1866514" cy="374010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08844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3346"/>
            <a:ext cx="9144793" cy="6864691"/>
          </a:xfrm>
          <a:prstGeom prst="rect">
            <a:avLst/>
          </a:prstGeom>
        </p:spPr>
      </p:pic>
      <p:sp>
        <p:nvSpPr>
          <p:cNvPr id="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4" name="15Jul_WG.pdf" descr="15Jul_WG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107402"/>
            <a:ext cx="4397404" cy="227365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26Aug_WG.pdf" descr="26Aug_WG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1281" y="1487560"/>
            <a:ext cx="4397403" cy="2470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16Sep_WG.pdf" descr="16Sep_WG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26846" y="3536202"/>
            <a:ext cx="4403228" cy="255982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188431" y="729266"/>
            <a:ext cx="4180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-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Editorial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work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assigned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- Report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elaboration advanced,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many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relevant topics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drafted </a:t>
            </a:r>
          </a:p>
          <a:p>
            <a:endParaRPr lang="en-US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b="1" i="1" dirty="0" smtClean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Focus on Sustainability Assessment for Future Accelerators:</a:t>
            </a:r>
          </a:p>
          <a:p>
            <a:endParaRPr lang="en-US" b="1" i="1" dirty="0">
              <a:solidFill>
                <a:srgbClr val="FFFF00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en-US" b="1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Content:</a:t>
            </a:r>
          </a:p>
          <a:p>
            <a:r>
              <a:rPr lang="en-US" b="1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- Landscape &amp; Highlights</a:t>
            </a:r>
          </a:p>
          <a:p>
            <a:r>
              <a:rPr lang="en-US" b="1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- Recommendations</a:t>
            </a:r>
          </a:p>
          <a:p>
            <a:r>
              <a:rPr lang="en-US" b="1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- Open Questions</a:t>
            </a:r>
          </a:p>
        </p:txBody>
      </p:sp>
      <p:sp>
        <p:nvSpPr>
          <p:cNvPr id="13" name="Rectangle 1027"/>
          <p:cNvSpPr txBox="1">
            <a:spLocks noChangeArrowheads="1"/>
          </p:cNvSpPr>
          <p:nvPr/>
        </p:nvSpPr>
        <p:spPr bwMode="auto">
          <a:xfrm>
            <a:off x="150883" y="20060"/>
            <a:ext cx="583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Working Progress Status</a:t>
            </a:r>
            <a:endParaRPr lang="en-GB" sz="28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23" y="3861048"/>
            <a:ext cx="4059003" cy="245224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3768" y="4475080"/>
            <a:ext cx="4373322" cy="23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8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683568" y="355335"/>
            <a:ext cx="476842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LDG Working </a:t>
            </a:r>
            <a:br>
              <a:rPr lang="en-GB" sz="32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</a:br>
            <a:r>
              <a:rPr lang="en-GB" sz="32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Group REPORT</a:t>
            </a:r>
            <a:endParaRPr lang="en-GB" sz="32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2350" y="1484784"/>
            <a:ext cx="472687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i="1" dirty="0">
                <a:solidFill>
                  <a:schemeClr val="bg1"/>
                </a:solidFill>
                <a:latin typeface="ArialMT"/>
              </a:rPr>
              <a:t>Structure and basic content suggested by reports to the WG and follow-up </a:t>
            </a:r>
            <a:r>
              <a:rPr lang="en-US" i="1" dirty="0" smtClean="0">
                <a:solidFill>
                  <a:schemeClr val="bg1"/>
                </a:solidFill>
                <a:latin typeface="ArialMT"/>
              </a:rPr>
              <a:t>discussions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i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i="1" dirty="0">
                <a:solidFill>
                  <a:schemeClr val="bg1"/>
                </a:solidFill>
                <a:latin typeface="ArialMT"/>
              </a:rPr>
              <a:t>Draft report is expected </a:t>
            </a:r>
            <a:r>
              <a:rPr lang="en-US" i="1" dirty="0" smtClean="0">
                <a:solidFill>
                  <a:schemeClr val="bg1"/>
                </a:solidFill>
                <a:latin typeface="ArialMT"/>
              </a:rPr>
              <a:t>early 2025</a:t>
            </a:r>
            <a:endParaRPr lang="en-US" i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i="1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Executive summary 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as an input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to 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the ESPPU due by March 2025 </a:t>
            </a:r>
          </a:p>
          <a:p>
            <a:endParaRPr lang="en-US" b="1" i="1" dirty="0">
              <a:solidFill>
                <a:srgbClr val="FFFF00"/>
              </a:solidFill>
              <a:latin typeface="ArialMT"/>
            </a:endParaRPr>
          </a:p>
          <a:p>
            <a:r>
              <a:rPr lang="en-US" i="1" dirty="0" smtClean="0">
                <a:solidFill>
                  <a:schemeClr val="bg1"/>
                </a:solidFill>
                <a:latin typeface="ArialMT"/>
              </a:rPr>
              <a:t>Caveat: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bg1"/>
                </a:solidFill>
                <a:latin typeface="ArialMT"/>
              </a:rPr>
              <a:t>not </a:t>
            </a:r>
            <a:r>
              <a:rPr lang="en-US" i="1" dirty="0">
                <a:solidFill>
                  <a:schemeClr val="bg1"/>
                </a:solidFill>
                <a:latin typeface="ArialMT"/>
              </a:rPr>
              <a:t>all of </a:t>
            </a:r>
            <a:r>
              <a:rPr lang="en-US" i="1" dirty="0" smtClean="0">
                <a:solidFill>
                  <a:schemeClr val="bg1"/>
                </a:solidFill>
                <a:latin typeface="ArialMT"/>
              </a:rPr>
              <a:t>these topics </a:t>
            </a:r>
            <a:r>
              <a:rPr lang="en-US" i="1" dirty="0">
                <a:solidFill>
                  <a:schemeClr val="bg1"/>
                </a:solidFill>
                <a:latin typeface="ArialMT"/>
              </a:rPr>
              <a:t>can be addressed </a:t>
            </a:r>
            <a:r>
              <a:rPr lang="en-US" i="1" dirty="0" smtClean="0">
                <a:solidFill>
                  <a:schemeClr val="bg1"/>
                </a:solidFill>
                <a:latin typeface="ArialMT"/>
              </a:rPr>
              <a:t>in details in </a:t>
            </a:r>
            <a:r>
              <a:rPr lang="en-US" i="1" dirty="0">
                <a:solidFill>
                  <a:schemeClr val="bg1"/>
                </a:solidFill>
                <a:latin typeface="ArialMT"/>
              </a:rPr>
              <a:t>a limited time by end of 2024</a:t>
            </a:r>
          </a:p>
          <a:p>
            <a:pPr marL="285750" indent="-285750">
              <a:buFontTx/>
              <a:buChar char="-"/>
            </a:pPr>
            <a:endParaRPr lang="en-US" i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rgbClr val="FFFF00"/>
                </a:solidFill>
                <a:latin typeface="ArialMT"/>
              </a:rPr>
              <a:t>A homogeneous evaluations of all issues will probably need more time to develop and deserves a strategy to be pursued</a:t>
            </a:r>
            <a:endParaRPr lang="en-US" i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530" y="5820556"/>
            <a:ext cx="4439470" cy="103744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530" y="1"/>
            <a:ext cx="4439470" cy="582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0521" y="555456"/>
            <a:ext cx="9015939" cy="16394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5022" tIns="65022" rIns="65022" bIns="65022" anchor="t" anchorCtr="0" compatLnSpc="1">
            <a:spAutoFit/>
          </a:bodyPr>
          <a:lstStyle/>
          <a:p>
            <a:pPr marL="285750" marR="0" lvl="0" indent="-28575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  <a:tabLst/>
              <a:defRPr sz="1800" b="0" i="0" u="none" strike="noStrike" kern="0" cap="none" spc="0" baseline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i="1" u="none" strike="noStrike" kern="0" cap="none" spc="0" baseline="0" dirty="0" smtClean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Social </a:t>
            </a:r>
            <a:r>
              <a:rPr lang="fr-FR" sz="1600" b="1" i="1" u="none" strike="noStrike" kern="0" cap="none" spc="0" baseline="0" dirty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- </a:t>
            </a:r>
            <a:r>
              <a:rPr lang="fr-FR" sz="1600" b="1" i="1" u="none" strike="noStrike" kern="0" cap="none" spc="0" baseline="0" dirty="0" err="1" smtClean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Economic</a:t>
            </a:r>
            <a:r>
              <a:rPr lang="fr-FR" sz="1600" b="1" i="1" u="none" strike="noStrike" kern="0" cap="none" spc="0" baseline="0" dirty="0" smtClean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1" i="1" u="none" strike="noStrike" kern="0" cap="none" spc="0" baseline="0" dirty="0" err="1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Benefits</a:t>
            </a:r>
            <a:r>
              <a:rPr lang="fr-FR" sz="1600" b="1" i="1" u="none" strike="noStrike" kern="0" cap="none" spc="0" baseline="0" dirty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 of </a:t>
            </a:r>
            <a:r>
              <a:rPr lang="fr-FR" sz="1600" b="1" i="1" kern="0" dirty="0" smtClean="0">
                <a:solidFill>
                  <a:srgbClr val="FFFB00"/>
                </a:solidFill>
                <a:latin typeface="Arial"/>
                <a:ea typeface="Arial"/>
                <a:cs typeface="Arial"/>
              </a:rPr>
              <a:t>HEP </a:t>
            </a:r>
            <a:r>
              <a:rPr lang="fr-FR" sz="1600" b="1" i="1" kern="0" dirty="0" err="1" smtClean="0">
                <a:solidFill>
                  <a:srgbClr val="FFFB00"/>
                </a:solidFill>
                <a:latin typeface="Arial"/>
                <a:ea typeface="Arial"/>
                <a:cs typeface="Arial"/>
              </a:rPr>
              <a:t>accelerator-based</a:t>
            </a:r>
            <a:r>
              <a:rPr lang="fr-FR" sz="1600" b="1" i="1" u="none" strike="noStrike" kern="0" cap="none" spc="0" baseline="0" dirty="0" smtClean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1" i="1" u="none" strike="noStrike" kern="0" cap="none" spc="0" baseline="0" dirty="0" err="1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Research</a:t>
            </a:r>
            <a:r>
              <a:rPr lang="fr-FR" sz="1600" b="1" i="1" u="none" strike="noStrike" kern="0" cap="none" spc="0" baseline="0" dirty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1" i="1" u="none" strike="noStrike" kern="0" cap="none" spc="0" baseline="0" dirty="0" smtClean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rPr>
              <a:t>Infrastructures</a:t>
            </a:r>
            <a:r>
              <a:rPr lang="fr-FR" sz="1600" b="1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: </a:t>
            </a:r>
            <a:br>
              <a:rPr lang="fr-FR" sz="1600" b="1" i="1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</a:b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in relation 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to the UN </a:t>
            </a:r>
            <a:r>
              <a:rPr lang="fr-FR" sz="1600" kern="0" dirty="0" err="1">
                <a:solidFill>
                  <a:srgbClr val="FFFFFF"/>
                </a:solidFill>
                <a:latin typeface="Arial"/>
                <a:ea typeface="Arial"/>
                <a:cs typeface="Arial"/>
              </a:rPr>
              <a:t>S</a:t>
            </a:r>
            <a:r>
              <a:rPr lang="fr-FR" sz="16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ustainability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kern="0" dirty="0" err="1">
                <a:solidFill>
                  <a:srgbClr val="FFFFFF"/>
                </a:solidFill>
                <a:latin typeface="Arial"/>
                <a:ea typeface="Arial"/>
                <a:cs typeface="Arial"/>
              </a:rPr>
              <a:t>D</a:t>
            </a:r>
            <a:r>
              <a:rPr lang="fr-FR" sz="16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evelopment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Goals (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environment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economy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society)</a:t>
            </a: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SDG Reference Matrix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from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UN (2024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)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kern="0" dirty="0" err="1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Fundamental</a:t>
            </a:r>
            <a:r>
              <a:rPr lang="fr-FR" sz="16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fr-FR" sz="1600" kern="0" dirty="0" err="1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Physics</a:t>
            </a:r>
            <a:r>
              <a:rPr lang="fr-FR" sz="16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fr-FR" sz="1600" kern="0" dirty="0" err="1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Knoweledge</a:t>
            </a:r>
            <a:r>
              <a:rPr lang="fr-FR" sz="16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, 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Accelerator 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and Detector 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R&amp;D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Economic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kern="0" dirty="0" err="1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G</a:t>
            </a:r>
            <a:r>
              <a:rPr lang="fr-FR" sz="16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rowth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(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regional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international,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developing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countries)</a:t>
            </a: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Education, Innovation, International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Cooperation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Cultural Exchange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108823" y="9130183"/>
            <a:ext cx="245735" cy="339196"/>
          </a:xfrm>
          <a:prstGeom prst="rect">
            <a:avLst/>
          </a:prstGeom>
        </p:spPr>
        <p:txBody>
          <a:bodyPr/>
          <a:lstStyle/>
          <a:p>
            <a:pPr lvl="0"/>
            <a:fld id="{70A0B773-F7E6-4A36-B69A-71C68D684282}" type="slidenum">
              <a:t>7</a:t>
            </a:fld>
            <a:endParaRPr lang="fr-FR"/>
          </a:p>
        </p:txBody>
      </p:sp>
      <p:sp>
        <p:nvSpPr>
          <p:cNvPr id="13" name="ZoneTexte 3"/>
          <p:cNvSpPr txBox="1"/>
          <p:nvPr/>
        </p:nvSpPr>
        <p:spPr>
          <a:xfrm>
            <a:off x="3929979" y="3079107"/>
            <a:ext cx="5376293" cy="28397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5022" tIns="65022" rIns="65022" bIns="65022" anchor="t" anchorCtr="0" compatLnSpc="1">
            <a:spAutoFit/>
          </a:bodyPr>
          <a:lstStyle/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EU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Policies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Global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Reporting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Initiative</a:t>
            </a: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European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Sustainability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Reporting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Standards</a:t>
            </a: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European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Union Eco-Management and Audit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Scheme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(EMAS)</a:t>
            </a: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EC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Economic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Appraisal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Vademecum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National Guidelines 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(France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Germany,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Switzerland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, …)</a:t>
            </a: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Carbon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Footprint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Accounting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and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Reporting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Shadow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Carbon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Cost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14" name="Image 4" descr="Imag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3" y="3056649"/>
            <a:ext cx="4502187" cy="29113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" name="Rectangle 1027"/>
          <p:cNvSpPr txBox="1">
            <a:spLocks noChangeArrowheads="1"/>
          </p:cNvSpPr>
          <p:nvPr/>
        </p:nvSpPr>
        <p:spPr bwMode="auto">
          <a:xfrm>
            <a:off x="1105230" y="-29335"/>
            <a:ext cx="696652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REPORT: Social – Economic Benefit Analysis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2164097"/>
            <a:ext cx="9468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C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omprehensive </a:t>
            </a:r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sustainability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assessment based on quantitative Cost-Benefit Analysis: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state-of-the-art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economics knowledge that integrates total costs,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negative environmental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externalities, industrial, social and environmental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benefits</a:t>
            </a:r>
            <a:endParaRPr lang="fr-FR" sz="16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43" y="5968033"/>
            <a:ext cx="88790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i="1" dirty="0">
                <a:solidFill>
                  <a:srgbClr val="FFFF00"/>
                </a:solidFill>
                <a:latin typeface="ArialMT"/>
              </a:rPr>
              <a:t>European Strategy Forum for Research Infrastructures (ESFRI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): </a:t>
            </a:r>
            <a:r>
              <a:rPr lang="en-US" dirty="0" smtClean="0">
                <a:solidFill>
                  <a:srgbClr val="FFFF00"/>
                </a:solidFill>
                <a:latin typeface="ArialMT"/>
              </a:rPr>
              <a:t> </a:t>
            </a:r>
            <a:br>
              <a:rPr lang="en-US" dirty="0" smtClean="0">
                <a:solidFill>
                  <a:srgbClr val="FFFF00"/>
                </a:solidFill>
                <a:latin typeface="ArialMT"/>
              </a:rPr>
            </a:b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socio-economic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impact has become one of important considerations in the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roadmap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process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that identifies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European investment priorities in Research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Infrastructures</a:t>
            </a:r>
            <a:endParaRPr lang="fr-FR" sz="16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238727" y="5301208"/>
            <a:ext cx="3565400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Reference for the integrated model FCC</a:t>
            </a:r>
            <a:endParaRPr lang="en-US" sz="1400" b="1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335882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5" y="603268"/>
            <a:ext cx="2955851" cy="3110316"/>
          </a:xfrm>
          <a:prstGeom prst="rect">
            <a:avLst/>
          </a:prstGeom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3789040"/>
            <a:ext cx="6196211" cy="303027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ZoneTexte 5"/>
          <p:cNvSpPr txBox="1"/>
          <p:nvPr/>
        </p:nvSpPr>
        <p:spPr>
          <a:xfrm>
            <a:off x="-324544" y="358849"/>
            <a:ext cx="7416824" cy="64099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5022" tIns="65022" rIns="65022" bIns="65022" anchor="t" anchorCtr="0" compatLnSpc="1">
            <a:spAutoFit/>
          </a:bodyPr>
          <a:lstStyle/>
          <a:p>
            <a:pPr marR="0" lvl="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B00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: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i="0" u="none" strike="noStrike" kern="0" cap="none" spc="0" baseline="0" dirty="0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LCA Goal </a:t>
            </a:r>
            <a:r>
              <a:rPr lang="fr-FR" sz="1600" b="1" i="0" u="none" strike="noStrike" kern="0" cap="none" spc="0" baseline="0" dirty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and </a:t>
            </a:r>
            <a:r>
              <a:rPr lang="fr-FR" sz="1600" b="1" i="0" u="none" strike="noStrike" kern="0" cap="none" spc="0" baseline="0" dirty="0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Scopes </a:t>
            </a:r>
            <a:r>
              <a:rPr lang="fr-FR" sz="1600" b="1" i="0" u="none" strike="noStrike" kern="0" cap="none" spc="0" baseline="0" dirty="0" err="1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Definition</a:t>
            </a:r>
            <a:endParaRPr lang="fr-FR" sz="1600" b="1" i="0" u="none" strike="noStrike" kern="0" cap="none" spc="0" baseline="0" dirty="0" smtClean="0">
              <a:solidFill>
                <a:srgbClr val="FFFF00"/>
              </a:solidFill>
              <a:uFillTx/>
              <a:latin typeface="Arial"/>
              <a:ea typeface="Arial"/>
              <a:cs typeface="Arial"/>
            </a:endParaRPr>
          </a:p>
          <a:p>
            <a:pPr lvl="1"/>
            <a:r>
              <a:rPr lang="en-GB" sz="1600" dirty="0" smtClean="0">
                <a:solidFill>
                  <a:schemeClr val="bg1"/>
                </a:solidFill>
                <a:latin typeface="ArialMT"/>
              </a:rPr>
              <a:t>      - </a:t>
            </a:r>
            <a:r>
              <a:rPr lang="en-GB" sz="1400" dirty="0" smtClean="0">
                <a:solidFill>
                  <a:schemeClr val="bg1"/>
                </a:solidFill>
                <a:latin typeface="ArialMT"/>
              </a:rPr>
              <a:t>project </a:t>
            </a:r>
            <a:r>
              <a:rPr lang="en-GB" sz="1400" dirty="0">
                <a:solidFill>
                  <a:schemeClr val="bg1"/>
                </a:solidFill>
                <a:latin typeface="ArialMT"/>
              </a:rPr>
              <a:t>stages: design, construction, operation, </a:t>
            </a:r>
            <a:r>
              <a:rPr lang="en-GB" sz="1400" dirty="0" smtClean="0">
                <a:solidFill>
                  <a:schemeClr val="bg1"/>
                </a:solidFill>
                <a:latin typeface="ArialMT"/>
              </a:rPr>
              <a:t>decommissioning</a:t>
            </a:r>
          </a:p>
          <a:p>
            <a:pPr lvl="1"/>
            <a:r>
              <a:rPr lang="en-GB" sz="1400" dirty="0" smtClean="0">
                <a:solidFill>
                  <a:schemeClr val="bg1"/>
                </a:solidFill>
                <a:latin typeface="ArialMT"/>
              </a:rPr>
              <a:t>       -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functional units: accelerator, supporting infrastructures, cryogenic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  systems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detector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computing  </a:t>
            </a:r>
          </a:p>
          <a:p>
            <a:pPr lvl="1"/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       - boundaries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: Cradle-to-gate, Cradle-to-grave </a:t>
            </a:r>
            <a:endParaRPr lang="en-US" sz="1400" dirty="0" smtClean="0">
              <a:solidFill>
                <a:schemeClr val="bg1"/>
              </a:solidFill>
              <a:latin typeface="ArialMT"/>
            </a:endParaRPr>
          </a:p>
          <a:p>
            <a:pPr lvl="1"/>
            <a:endParaRPr lang="en-GB" sz="1400" dirty="0">
              <a:solidFill>
                <a:srgbClr val="FFFF00"/>
              </a:solidFill>
              <a:latin typeface="ArialMT"/>
            </a:endParaRP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i="0" u="none" strike="noStrike" kern="0" cap="none" spc="0" baseline="0" dirty="0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LCA </a:t>
            </a:r>
            <a:r>
              <a:rPr lang="fr-FR" sz="1600" b="1" i="0" u="none" strike="noStrike" kern="0" cap="none" spc="0" baseline="0" dirty="0" err="1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Methodology</a:t>
            </a:r>
            <a:endParaRPr lang="fr-FR" sz="1600" b="1" i="0" u="none" strike="noStrike" kern="0" cap="none" spc="0" baseline="0" dirty="0">
              <a:solidFill>
                <a:srgbClr val="FFFF00"/>
              </a:solidFill>
              <a:uFillTx/>
              <a:latin typeface="Arial"/>
              <a:ea typeface="Arial"/>
              <a:cs typeface="Arial"/>
            </a:endParaRPr>
          </a:p>
          <a:p>
            <a:pPr marR="0" lvl="2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Impact </a:t>
            </a:r>
            <a:r>
              <a:rPr lang="fr-FR" sz="14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Categories</a:t>
            </a:r>
            <a:r>
              <a:rPr lang="fr-FR" sz="14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(</a:t>
            </a:r>
            <a:r>
              <a:rPr lang="fr-FR" sz="14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Midpoint</a:t>
            </a: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vs </a:t>
            </a:r>
            <a:r>
              <a:rPr lang="fr-FR" sz="14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Endpoint</a:t>
            </a: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)</a:t>
            </a:r>
            <a:endParaRPr lang="fr-FR" sz="14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R="0" lvl="2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Impact </a:t>
            </a:r>
            <a:r>
              <a:rPr lang="fr-FR" sz="14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of Emission on </a:t>
            </a:r>
            <a:r>
              <a:rPr lang="fr-FR" sz="14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Climate</a:t>
            </a:r>
            <a:r>
              <a:rPr lang="fr-FR" sz="14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Change: GWP</a:t>
            </a:r>
            <a:r>
              <a:rPr lang="fr-FR" sz="1400" b="0" i="0" u="none" strike="noStrike" kern="0" cap="none" spc="0" baseline="-5998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100</a:t>
            </a:r>
            <a:endParaRPr lang="fr-FR" sz="1400" b="0" i="0" u="none" strike="noStrike" kern="0" cap="none" spc="0" baseline="-5998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R="0" lvl="2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- Beyond </a:t>
            </a:r>
            <a:r>
              <a:rPr lang="fr-FR" sz="14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GWP : ReCiPe2016, ILCD2011, </a:t>
            </a: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CML-IA2012</a:t>
            </a:r>
          </a:p>
          <a:p>
            <a:pPr marL="1200150" marR="0" lvl="2" indent="-285750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-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fr-FR" sz="14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kern="0" dirty="0" smtClean="0">
                <a:solidFill>
                  <a:srgbClr val="FFFF00"/>
                </a:solidFill>
                <a:latin typeface="Arial"/>
                <a:ea typeface="Arial"/>
                <a:cs typeface="Arial"/>
              </a:rPr>
              <a:t>LCA </a:t>
            </a:r>
            <a:r>
              <a:rPr lang="fr-FR" sz="1600" b="1" i="0" u="none" strike="noStrike" kern="0" cap="none" spc="0" baseline="0" dirty="0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Inventory </a:t>
            </a:r>
            <a:r>
              <a:rPr lang="fr-FR" sz="1600" b="1" i="0" u="none" strike="noStrike" kern="0" cap="none" spc="0" baseline="0" dirty="0" err="1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Analysis</a:t>
            </a:r>
            <a:r>
              <a:rPr lang="fr-FR" sz="1600" b="1" kern="0" dirty="0">
                <a:solidFill>
                  <a:srgbClr val="FFFF00"/>
                </a:solidFill>
                <a:latin typeface="Arial"/>
                <a:ea typeface="Arial"/>
                <a:cs typeface="Arial"/>
              </a:rPr>
              <a:t> </a:t>
            </a:r>
            <a:endParaRPr lang="en-US" sz="1400" b="1" kern="0" dirty="0">
              <a:solidFill>
                <a:srgbClr val="FFFF00"/>
              </a:solidFill>
              <a:latin typeface="Arial"/>
              <a:ea typeface="Arial"/>
              <a:cs typeface="Arial"/>
            </a:endParaRPr>
          </a:p>
          <a:p>
            <a:pPr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4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     - infrastructure, materials, energy, production process</a:t>
            </a:r>
            <a:endParaRPr lang="fr-FR" sz="14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Construction Phase</a:t>
            </a: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Operation</a:t>
            </a:r>
            <a:r>
              <a:rPr lang="fr-FR" sz="16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Phase</a:t>
            </a: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Decommissioning</a:t>
            </a:r>
            <a:endParaRPr lang="fr-FR" sz="1600" b="0" i="0" u="none" strike="noStrike" kern="0" cap="none" spc="0" baseline="0" dirty="0" smtClean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1295403" marR="0" lvl="2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fr-FR" sz="16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i="0" u="none" strike="noStrike" kern="0" cap="none" spc="0" baseline="0" dirty="0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LCA </a:t>
            </a:r>
            <a:r>
              <a:rPr lang="fr-FR" sz="1600" b="1" i="0" u="none" strike="noStrike" kern="0" cap="none" spc="0" baseline="0" dirty="0" err="1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Assessment</a:t>
            </a:r>
            <a:r>
              <a:rPr lang="fr-FR" sz="1600" b="1" kern="0" dirty="0" smtClean="0">
                <a:solidFill>
                  <a:srgbClr val="FFFF00"/>
                </a:solidFill>
                <a:latin typeface="Arial"/>
                <a:ea typeface="Arial"/>
                <a:cs typeface="Arial"/>
              </a:rPr>
              <a:t> and</a:t>
            </a:r>
          </a:p>
          <a:p>
            <a:pPr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kern="0" dirty="0">
                <a:solidFill>
                  <a:srgbClr val="FFFF00"/>
                </a:solidFill>
                <a:latin typeface="Arial"/>
                <a:ea typeface="Arial"/>
                <a:cs typeface="Arial"/>
              </a:rPr>
              <a:t> </a:t>
            </a:r>
            <a:r>
              <a:rPr lang="fr-FR" sz="1600" b="1" kern="0" dirty="0" smtClean="0">
                <a:solidFill>
                  <a:srgbClr val="FFFF00"/>
                </a:solidFill>
                <a:latin typeface="Arial"/>
                <a:ea typeface="Arial"/>
                <a:cs typeface="Arial"/>
              </a:rPr>
              <a:t>      </a:t>
            </a:r>
            <a:r>
              <a:rPr lang="fr-FR" sz="1600" b="1" i="0" u="none" strike="noStrike" kern="0" cap="none" spc="0" baseline="0" dirty="0" err="1" smtClean="0">
                <a:solidFill>
                  <a:srgbClr val="FFFF00"/>
                </a:solidFill>
                <a:uFillTx/>
                <a:latin typeface="Arial"/>
                <a:ea typeface="Arial"/>
                <a:cs typeface="Arial"/>
              </a:rPr>
              <a:t>Interpretation</a:t>
            </a:r>
            <a:endParaRPr lang="fr-FR" sz="1600" b="1" i="0" u="none" strike="noStrike" kern="0" cap="none" spc="0" baseline="0" dirty="0" smtClean="0">
              <a:solidFill>
                <a:srgbClr val="FFFF00"/>
              </a:solidFill>
              <a:uFillTx/>
              <a:latin typeface="Arial"/>
              <a:ea typeface="Arial"/>
              <a:cs typeface="Arial"/>
            </a:endParaRPr>
          </a:p>
          <a:p>
            <a:pPr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6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   </a:t>
            </a:r>
            <a:r>
              <a:rPr lang="en-US" sz="14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- environmental impact, </a:t>
            </a:r>
          </a:p>
          <a:p>
            <a:pPr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en-US" sz="14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   -  methodology, specific </a:t>
            </a:r>
            <a:br>
              <a:rPr lang="en-US" sz="14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</a:br>
            <a:r>
              <a:rPr lang="en-US" sz="1400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       software, databases,</a:t>
            </a:r>
            <a:endParaRPr lang="fr-FR" sz="14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400" b="0" i="0" u="none" strike="noStrike" kern="0" cap="none" spc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      -  </a:t>
            </a:r>
            <a:r>
              <a:rPr lang="fr-FR" sz="1400" kern="0" dirty="0" err="1">
                <a:solidFill>
                  <a:srgbClr val="FFFFFF"/>
                </a:solidFill>
                <a:latin typeface="Arial"/>
                <a:ea typeface="Arial"/>
                <a:cs typeface="Arial"/>
              </a:rPr>
              <a:t>e</a:t>
            </a:r>
            <a:r>
              <a:rPr lang="fr-FR" sz="14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valuation</a:t>
            </a:r>
            <a:r>
              <a:rPr lang="fr-FR" sz="1400" b="0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4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of </a:t>
            </a:r>
            <a:r>
              <a:rPr lang="fr-FR" sz="1400" kern="0" dirty="0" err="1">
                <a:solidFill>
                  <a:srgbClr val="FFFFFF"/>
                </a:solidFill>
                <a:latin typeface="Arial"/>
                <a:ea typeface="Arial"/>
                <a:cs typeface="Arial"/>
              </a:rPr>
              <a:t>u</a:t>
            </a:r>
            <a:r>
              <a:rPr lang="fr-FR" sz="1400" b="0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ncertainties</a:t>
            </a:r>
            <a:endParaRPr lang="fr-FR" sz="14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endParaRPr lang="fr-FR" sz="1600" b="0" i="0" u="none" strike="noStrike" kern="0" cap="none" spc="0" baseline="0" dirty="0" smtClean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838203" marR="0" lvl="1" indent="-381003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Environmental</a:t>
            </a:r>
            <a:r>
              <a:rPr lang="fr-FR" sz="1600" b="1" i="0" u="none" strike="noStrike" kern="0" cap="none" spc="0" baseline="0" dirty="0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 </a:t>
            </a:r>
            <a:r>
              <a:rPr lang="fr-FR" sz="16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Product </a:t>
            </a:r>
            <a:endParaRPr lang="fr-FR" sz="1600" b="1" i="0" u="none" strike="noStrike" kern="0" cap="none" spc="0" baseline="0" dirty="0" smtClean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R="0" lvl="1" algn="l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defRPr>
            </a:pPr>
            <a:r>
              <a:rPr lang="fr-FR"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</a:t>
            </a:r>
            <a:r>
              <a:rPr lang="fr-FR" sz="1600" b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     </a:t>
            </a:r>
            <a:r>
              <a:rPr lang="fr-FR" sz="1600" b="1" i="0" u="none" strike="noStrike" kern="0" cap="none" spc="0" baseline="0" dirty="0" err="1" smtClean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Declaration</a:t>
            </a:r>
            <a:endParaRPr lang="fr-FR" sz="1600" b="1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31748" y="0"/>
            <a:ext cx="914400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REPORT: Life-Cycle Assessment (Methodology &amp; Reporting)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43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4214" y="1340768"/>
            <a:ext cx="9039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LCA </a:t>
            </a:r>
            <a:r>
              <a:rPr lang="en-US" i="1" dirty="0" smtClean="0">
                <a:solidFill>
                  <a:schemeClr val="bg1"/>
                </a:solidFill>
                <a:latin typeface="ArialMT"/>
              </a:rPr>
              <a:t>standards for the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assessment </a:t>
            </a:r>
            <a:r>
              <a:rPr lang="en-US" b="1" i="1" dirty="0" smtClean="0">
                <a:solidFill>
                  <a:schemeClr val="bg1"/>
                </a:solidFill>
                <a:latin typeface="ArialMT"/>
              </a:rPr>
              <a:t>of future accelerators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are not well set:</a:t>
            </a:r>
            <a:br>
              <a:rPr lang="en-US" b="1" i="1" dirty="0" smtClean="0">
                <a:solidFill>
                  <a:srgbClr val="FFFF00"/>
                </a:solidFill>
                <a:latin typeface="ArialMT"/>
              </a:rPr>
            </a:br>
            <a:endParaRPr lang="en-US" i="1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Common approach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how to report and evaluate the data for accelerator RI’s (which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impact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categories, treatment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CO</a:t>
            </a:r>
            <a:r>
              <a:rPr lang="en-US" sz="1600" baseline="-25000" dirty="0">
                <a:solidFill>
                  <a:schemeClr val="bg1"/>
                </a:solidFill>
                <a:latin typeface="ArialMT"/>
              </a:rPr>
              <a:t>2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intensities, attribution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of impacts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to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long term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projects);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Common table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for sustainability parameters (e.g. parameters for GHG emissions) 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ISO standards may be too rigid for accelerators to perform full LCA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“simplified LCA”;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Many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LCA software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available </a:t>
            </a:r>
            <a:r>
              <a:rPr lang="en-US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different packages can give different results (data handling)</a:t>
            </a:r>
            <a:endParaRPr lang="en-US" sz="16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LCA database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is the most impactful element (global vs. local, age of database);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Collect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reference data on materials and specific </a:t>
            </a:r>
            <a:r>
              <a:rPr lang="en-US" sz="1600" dirty="0" err="1" smtClean="0">
                <a:solidFill>
                  <a:srgbClr val="FFFF00"/>
                </a:solidFill>
                <a:latin typeface="ArialMT"/>
              </a:rPr>
              <a:t>fabricaition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 methods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for accelerators;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Are there relevant differences in Standards /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categories (e.g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Midpoint </a:t>
            </a:r>
            <a:r>
              <a:rPr lang="en-US" sz="1600" dirty="0" err="1" smtClean="0">
                <a:solidFill>
                  <a:schemeClr val="bg1"/>
                </a:solidFill>
                <a:latin typeface="ArialMT"/>
              </a:rPr>
              <a:t>ReCiPe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2016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vs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Endpoint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 EN 17472  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that </a:t>
            </a:r>
            <a:r>
              <a:rPr lang="en-US" sz="1600" dirty="0">
                <a:solidFill>
                  <a:schemeClr val="bg1"/>
                </a:solidFill>
                <a:latin typeface="ArialMT"/>
              </a:rPr>
              <a:t>need to be addressed</a:t>
            </a:r>
            <a:r>
              <a:rPr lang="en-US" sz="1600" dirty="0" smtClean="0">
                <a:solidFill>
                  <a:schemeClr val="bg1"/>
                </a:solidFill>
                <a:latin typeface="ArialMT"/>
              </a:rPr>
              <a:t>?</a:t>
            </a:r>
            <a:endParaRPr lang="en-US" sz="1600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6" name="recipe2016.pdf" descr="recipe2016.pdf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942" y="4005064"/>
            <a:ext cx="2756969" cy="28529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19"/>
          <p:cNvSpPr txBox="1"/>
          <p:nvPr/>
        </p:nvSpPr>
        <p:spPr>
          <a:xfrm>
            <a:off x="7788811" y="5224000"/>
            <a:ext cx="1206538" cy="357173"/>
          </a:xfrm>
          <a:prstGeom prst="rect">
            <a:avLst/>
          </a:prstGeom>
          <a:solidFill>
            <a:srgbClr val="006600"/>
          </a:solidFill>
          <a:ln cap="flat">
            <a:noFill/>
          </a:ln>
        </p:spPr>
        <p:txBody>
          <a:bodyPr vert="horz" wrap="square" lIns="65022" tIns="65022" rIns="65022" bIns="65022" anchor="t" anchorCtr="1" compatLnSpc="1">
            <a:spAutoFit/>
          </a:bodyPr>
          <a:lstStyle/>
          <a:p>
            <a:pPr marL="0" marR="0" lvl="0" indent="0" algn="ctr" defTabSz="1300477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ReCiPe2016</a:t>
            </a:r>
          </a:p>
        </p:txBody>
      </p:sp>
      <p:sp>
        <p:nvSpPr>
          <p:cNvPr id="8" name="Rectangle 7"/>
          <p:cNvSpPr/>
          <p:nvPr/>
        </p:nvSpPr>
        <p:spPr>
          <a:xfrm>
            <a:off x="172976" y="4368771"/>
            <a:ext cx="590948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LCA Categories: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Conversion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factors used in the evaluation of Midpoint categories are usually considered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reliable</a:t>
            </a:r>
            <a:endParaRPr lang="en-US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Endpoint evaluations are obtained by weighting results obtained on Midpoint </a:t>
            </a: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ones</a:t>
            </a:r>
            <a:endParaRPr lang="en-US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A number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of categories classes exist                                     </a:t>
            </a:r>
            <a:endParaRPr lang="en-US" sz="1400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bg1"/>
                </a:solidFill>
                <a:latin typeface="ArialMT"/>
              </a:rPr>
              <a:t>European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Production Declarations from the International Reference Life Cycle Data system (ILCD) follow EN 15804</a:t>
            </a:r>
          </a:p>
        </p:txBody>
      </p:sp>
      <p:sp>
        <p:nvSpPr>
          <p:cNvPr id="9" name="Rectangle 1027"/>
          <p:cNvSpPr txBox="1">
            <a:spLocks noChangeArrowheads="1"/>
          </p:cNvSpPr>
          <p:nvPr/>
        </p:nvSpPr>
        <p:spPr bwMode="auto">
          <a:xfrm>
            <a:off x="611560" y="-38754"/>
            <a:ext cx="914400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REPORT: Life-Cycle Assessment (Target and Issues)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5758" y="556544"/>
            <a:ext cx="899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Goals &amp; Scope also depends on target audience: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optimize facility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(researchers),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recommend improvements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(Management), </a:t>
            </a:r>
            <a:r>
              <a:rPr lang="en-US" b="1" i="1" u="sng" dirty="0" smtClean="0">
                <a:solidFill>
                  <a:srgbClr val="FFFF00"/>
                </a:solidFill>
                <a:latin typeface="ArialMT"/>
              </a:rPr>
              <a:t>communicate to public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(society)</a:t>
            </a:r>
            <a:endParaRPr lang="fr-FR" b="1" i="1" dirty="0">
              <a:solidFill>
                <a:srgbClr val="FFFF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0922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5802</TotalTime>
  <Words>2733</Words>
  <Application>Microsoft Office PowerPoint</Application>
  <PresentationFormat>Affichage à l'écran (4:3)</PresentationFormat>
  <Paragraphs>290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ArialMT</vt:lpstr>
      <vt:lpstr>Calibri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244</cp:revision>
  <dcterms:created xsi:type="dcterms:W3CDTF">2014-10-28T06:43:35Z</dcterms:created>
  <dcterms:modified xsi:type="dcterms:W3CDTF">2024-11-15T10:22:47Z</dcterms:modified>
</cp:coreProperties>
</file>