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638" r:id="rId2"/>
    <p:sldId id="3494" r:id="rId3"/>
    <p:sldId id="3618" r:id="rId4"/>
    <p:sldId id="3602" r:id="rId5"/>
    <p:sldId id="3620" r:id="rId6"/>
    <p:sldId id="3621" r:id="rId7"/>
    <p:sldId id="3626" r:id="rId8"/>
    <p:sldId id="3637" r:id="rId9"/>
    <p:sldId id="3627" r:id="rId10"/>
    <p:sldId id="3628" r:id="rId11"/>
    <p:sldId id="3632" r:id="rId12"/>
    <p:sldId id="3633" r:id="rId13"/>
    <p:sldId id="3625" r:id="rId14"/>
    <p:sldId id="363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/>
  <p:cmAuthor id="2" name="Microsoft Office User" initials="MOU" lastIdx="2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48E7"/>
    <a:srgbClr val="FFF671"/>
    <a:srgbClr val="FFFC38"/>
    <a:srgbClr val="FFF16D"/>
    <a:srgbClr val="3FB000"/>
    <a:srgbClr val="FF8244"/>
    <a:srgbClr val="F74FE5"/>
    <a:srgbClr val="D6F0FF"/>
    <a:srgbClr val="C4F1FF"/>
    <a:srgbClr val="C3E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2" autoAdjust="0"/>
    <p:restoredTop sz="96443" autoAdjust="0"/>
  </p:normalViewPr>
  <p:slideViewPr>
    <p:cSldViewPr snapToGrid="0" snapToObjects="1">
      <p:cViewPr varScale="1">
        <p:scale>
          <a:sx n="110" d="100"/>
          <a:sy n="110" d="100"/>
        </p:scale>
        <p:origin x="472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7/12/24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7/12/24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57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1868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647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3078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541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2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2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181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444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D5587-09FF-02F1-AA3D-31F8B53E4D2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026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372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4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58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312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3663-B6A9-AA4E-B40F-DECDEF1EAF36}" type="datetime1">
              <a:rPr lang="fr-FR" smtClean="0"/>
              <a:t>12/07/2024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C92B-FB49-1348-A81C-1EEF62D92F3D}" type="datetime1">
              <a:rPr lang="fr-FR" smtClean="0"/>
              <a:t>12/07/2024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F8B64-B3A2-6F48-80A4-00ECB478C79A}" type="datetime1">
              <a:rPr lang="fr-FR" smtClean="0"/>
              <a:t>12/07/2024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351DA-6B83-E440-AFFC-54C3FCDD8676}" type="datetime1">
              <a:rPr lang="fr-FR" smtClean="0"/>
              <a:t>12/07/2024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09CA-9541-FA44-9B59-870EC9933B80}" type="datetime1">
              <a:rPr lang="fr-FR" smtClean="0"/>
              <a:t>12/07/2024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9D448-BABD-CA41-BA6C-A2789D3F65AF}" type="datetime1">
              <a:rPr lang="fr-FR" smtClean="0"/>
              <a:t>12/07/2024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A3275-F3B2-A640-A7CB-3403659B0C57}" type="datetime1">
              <a:rPr lang="fr-FR" smtClean="0"/>
              <a:t>12/07/2024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EFCC-DD78-2544-801C-ED68E11D8DF7}" type="datetime1">
              <a:rPr lang="fr-FR" smtClean="0"/>
              <a:t>12/07/2024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1" y="6488431"/>
            <a:ext cx="1335889" cy="365125"/>
          </a:xfrm>
        </p:spPr>
        <p:txBody>
          <a:bodyPr/>
          <a:lstStyle>
            <a:lvl1pPr>
              <a:defRPr sz="1200" baseline="0">
                <a:solidFill>
                  <a:schemeClr val="tx1"/>
                </a:solidFill>
                <a:latin typeface="Avenir Next" panose="020B0503020202020204" pitchFamily="34" charset="0"/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8DF8B-0858-8C46-9216-1DE5B645F548}" type="datetime1">
              <a:rPr lang="fr-FR" smtClean="0"/>
              <a:t>12/07/2024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2706C-FDE9-CE42-A940-FEA35958B978}" type="datetime1">
              <a:rPr lang="fr-FR" smtClean="0"/>
              <a:t>12/07/2024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6A83F-2B9E-C746-AE32-B760883D1D66}" type="datetime1">
              <a:rPr lang="fr-FR" smtClean="0"/>
              <a:t>12/07/2024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in2p3.fr/event/32629/overview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cfa-dp.desy.de/mandat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cfa-dp.desy.de/sites/sites_desygroups/sites_extern/site_ecfa-dp/content/e279752/e272466/Draft_DRD_Collaboration_Managers_Forum_080324_nomembers.pdf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2886644" TargetMode="External"/><Relationship Id="rId13" Type="http://schemas.openxmlformats.org/officeDocument/2006/relationships/hyperlink" Target="https://indico.cern.ch/event/1406007/" TargetMode="External"/><Relationship Id="rId3" Type="http://schemas.openxmlformats.org/officeDocument/2006/relationships/hyperlink" Target="https://indico.cern.ch/event/1197445/contributions/5034860/attachments/2517863/4329123/spc-e-1190-c-e-3679-Implementation_Detector_Roadmap.pdf" TargetMode="External"/><Relationship Id="rId7" Type="http://schemas.openxmlformats.org/officeDocument/2006/relationships/hyperlink" Target="https://drd1.web.cern.ch/" TargetMode="External"/><Relationship Id="rId12" Type="http://schemas.openxmlformats.org/officeDocument/2006/relationships/hyperlink" Target="https://cds.cern.ch/record/2886494?ln=en" TargetMode="External"/><Relationship Id="rId17" Type="http://schemas.openxmlformats.org/officeDocument/2006/relationships/hyperlink" Target="https://ecfa-dp.desy.de/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ecfa-dp.desy.de/sites/sites_desygroups/sites_extern/site_ecfa-dp/content/e279752/e272466/Draft_DRD_Collaboration_Managers_Forum_080324_nomembers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category/17132/" TargetMode="External"/><Relationship Id="rId11" Type="http://schemas.openxmlformats.org/officeDocument/2006/relationships/hyperlink" Target="https://doser.web.cern.ch/" TargetMode="External"/><Relationship Id="rId5" Type="http://schemas.openxmlformats.org/officeDocument/2006/relationships/hyperlink" Target="https://committees.web.cern.ch/drdc" TargetMode="External"/><Relationship Id="rId15" Type="http://schemas.openxmlformats.org/officeDocument/2006/relationships/image" Target="../media/image2.png"/><Relationship Id="rId10" Type="http://schemas.openxmlformats.org/officeDocument/2006/relationships/hyperlink" Target="https://drd4.web.cern.ch/" TargetMode="External"/><Relationship Id="rId4" Type="http://schemas.openxmlformats.org/officeDocument/2006/relationships/hyperlink" Target="https://cds.cern.ch/record/2728154/files/General-Conditions_CERN_experiments.pdf" TargetMode="External"/><Relationship Id="rId9" Type="http://schemas.openxmlformats.org/officeDocument/2006/relationships/hyperlink" Target="https://drd3.web.cern.ch/" TargetMode="External"/><Relationship Id="rId14" Type="http://schemas.openxmlformats.org/officeDocument/2006/relationships/hyperlink" Target="https://indico.cern.ch/event/133674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cfa-dp.desy.de/sites/sites_desygroups/sites_extern/site_ecfa-dp/content/e279752/e289953/ECFA_detector_panel_ESPPU_input_Dec2018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78489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4B6CAA2-52C3-D25D-C8D1-8CAA61A1B100}"/>
              </a:ext>
            </a:extLst>
          </p:cNvPr>
          <p:cNvGrpSpPr/>
          <p:nvPr/>
        </p:nvGrpSpPr>
        <p:grpSpPr>
          <a:xfrm>
            <a:off x="0" y="1912158"/>
            <a:ext cx="12192000" cy="3033685"/>
            <a:chOff x="0" y="568037"/>
            <a:chExt cx="12192000" cy="303368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B9032E3-DCE5-F131-3C42-7C2C160A70BA}"/>
                </a:ext>
              </a:extLst>
            </p:cNvPr>
            <p:cNvGrpSpPr/>
            <p:nvPr/>
          </p:nvGrpSpPr>
          <p:grpSpPr>
            <a:xfrm>
              <a:off x="0" y="568037"/>
              <a:ext cx="12192000" cy="3033685"/>
              <a:chOff x="261258" y="1636816"/>
              <a:chExt cx="12192000" cy="3033685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ADD74B8B-50EE-9B5D-BCE8-EC434D8CC0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6906" r="56153"/>
              <a:stretch/>
            </p:blipFill>
            <p:spPr>
              <a:xfrm>
                <a:off x="261258" y="1636816"/>
                <a:ext cx="4940135" cy="3033684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80E7EC6E-A062-E270-E6AD-B9FCEE8F06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44624" b="6906"/>
              <a:stretch/>
            </p:blipFill>
            <p:spPr>
              <a:xfrm>
                <a:off x="5201394" y="1636817"/>
                <a:ext cx="7251864" cy="3033684"/>
              </a:xfrm>
              <a:prstGeom prst="rect">
                <a:avLst/>
              </a:prstGeom>
            </p:spPr>
          </p:pic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FDA882-0B6A-C9E3-BBD3-DBFE6BE90400}"/>
                </a:ext>
              </a:extLst>
            </p:cNvPr>
            <p:cNvSpPr txBox="1"/>
            <p:nvPr/>
          </p:nvSpPr>
          <p:spPr>
            <a:xfrm>
              <a:off x="5038312" y="1546270"/>
              <a:ext cx="7055512" cy="10772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i="0" u="none" strike="noStrike" dirty="0">
                  <a:solidFill>
                    <a:schemeClr val="bg1"/>
                  </a:solidFill>
                  <a:effectLst/>
                  <a:latin typeface="Avenir Next" panose="020B0503020202020204" pitchFamily="34" charset="0"/>
                </a:rPr>
                <a:t>Towards an EDP contribution to the ESPP process</a:t>
              </a:r>
            </a:p>
            <a:p>
              <a:pPr algn="ctr"/>
              <a:r>
                <a:rPr lang="en-GB" sz="2200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Plenary ECFA meeting</a:t>
              </a:r>
              <a:r>
                <a:rPr lang="en-GB" sz="2200" i="0" u="none" strike="noStrike" dirty="0">
                  <a:solidFill>
                    <a:schemeClr val="bg1"/>
                  </a:solidFill>
                  <a:effectLst/>
                  <a:latin typeface="Avenir Next" panose="020B0503020202020204" pitchFamily="34" charset="0"/>
                </a:rPr>
                <a:t>, LNF </a:t>
              </a:r>
              <a:r>
                <a:rPr lang="en-GB" sz="2200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Frascati</a:t>
              </a:r>
              <a:r>
                <a:rPr lang="en-GB" sz="2200" i="0" u="none" strike="noStrike" dirty="0">
                  <a:solidFill>
                    <a:schemeClr val="bg1"/>
                  </a:solidFill>
                  <a:effectLst/>
                  <a:latin typeface="Avenir Next" panose="020B0503020202020204" pitchFamily="34" charset="0"/>
                </a:rPr>
                <a:t>, 4-5 July 2024</a:t>
              </a:r>
              <a:endParaRPr lang="en-US" sz="2200" dirty="0">
                <a:solidFill>
                  <a:schemeClr val="bg1"/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endParaRP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P. Allport, </a:t>
              </a:r>
              <a:r>
                <a:rPr lang="en-US" u="sng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D. </a:t>
              </a:r>
              <a:r>
                <a:rPr lang="en-US" u="sng" dirty="0" err="1">
                  <a:solidFill>
                    <a:schemeClr val="bg1"/>
                  </a:solidFill>
                  <a:latin typeface="Avenir Next" panose="020B0503020202020204" pitchFamily="34" charset="0"/>
                </a:rPr>
                <a:t>Contardo</a:t>
              </a:r>
              <a:r>
                <a:rPr lang="en-US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, F. </a:t>
              </a:r>
              <a:r>
                <a:rPr lang="en-US" dirty="0" err="1">
                  <a:solidFill>
                    <a:schemeClr val="bg1"/>
                  </a:solidFill>
                  <a:latin typeface="Avenir Next" panose="020B0503020202020204" pitchFamily="34" charset="0"/>
                </a:rPr>
                <a:t>Sefkow</a:t>
              </a:r>
              <a:r>
                <a:rPr lang="en-US" dirty="0">
                  <a:solidFill>
                    <a:schemeClr val="bg1"/>
                  </a:solidFill>
                  <a:latin typeface="Avenir Next" panose="020B0503020202020204" pitchFamily="34" charset="0"/>
                </a:rPr>
                <a:t> on behalf of the EDP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467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202300" y="1122970"/>
            <a:ext cx="11787400" cy="21390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Initial estimates of resources 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in DRD proposals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based on a bottom-up approach (not commitments)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needs and pledges to be consolidated with MoU preparation </a:t>
            </a:r>
          </a:p>
          <a:p>
            <a:pPr marL="108000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  <a:latin typeface="Avenir Next" panose="020B0503020202020204" pitchFamily="34" charset="0"/>
              </a:rPr>
              <a:t>sufficient flexibility to accommodate progress &amp; timeline evolutions &amp; different sources and cycles of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Resources appear to be on low side to fulfill entire program ≃ 2/3 &amp; 1/2 for manpower &amp; funding*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potential 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ramp-up, ex. expected with completion of on-going projects (HL-LHC upgrades…)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a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ccess to new technologies can be expensive, needing to widely gather contributions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6222-ED0F-5A93-365C-FA44287D09D0}"/>
              </a:ext>
            </a:extLst>
          </p:cNvPr>
          <p:cNvSpPr txBox="1"/>
          <p:nvPr/>
        </p:nvSpPr>
        <p:spPr>
          <a:xfrm>
            <a:off x="1132114" y="505015"/>
            <a:ext cx="992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DRD resources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17D2BC0-6CFA-9370-C2AE-56C6B32DE2F5}"/>
              </a:ext>
            </a:extLst>
          </p:cNvPr>
          <p:cNvGrpSpPr/>
          <p:nvPr/>
        </p:nvGrpSpPr>
        <p:grpSpPr>
          <a:xfrm>
            <a:off x="439573" y="3364104"/>
            <a:ext cx="11312853" cy="2905726"/>
            <a:chOff x="439573" y="3284059"/>
            <a:chExt cx="11312853" cy="2905726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70402415-C17E-D049-6173-9B4A44DD96B3}"/>
                </a:ext>
              </a:extLst>
            </p:cNvPr>
            <p:cNvGrpSpPr/>
            <p:nvPr/>
          </p:nvGrpSpPr>
          <p:grpSpPr>
            <a:xfrm>
              <a:off x="439573" y="3390179"/>
              <a:ext cx="11312853" cy="2706596"/>
              <a:chOff x="445436" y="3782000"/>
              <a:chExt cx="11312853" cy="2706596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B71294B-C8AA-A29A-8118-2E3C90AD5EF3}"/>
                  </a:ext>
                </a:extLst>
              </p:cNvPr>
              <p:cNvSpPr txBox="1"/>
              <p:nvPr/>
            </p:nvSpPr>
            <p:spPr>
              <a:xfrm>
                <a:off x="4080578" y="3782000"/>
                <a:ext cx="3619770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FTE/y 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venir Next" panose="020B0503020202020204" pitchFamily="34" charset="0"/>
                  </a:rPr>
                  <a:t>a</a:t>
                </a:r>
                <a:r>
                  <a:rPr lang="en-FR" sz="1600" dirty="0">
                    <a:solidFill>
                      <a:schemeClr val="accent6">
                        <a:lumMod val="75000"/>
                      </a:schemeClr>
                    </a:solidFill>
                    <a:latin typeface="Avenir Next" panose="020B0503020202020204" pitchFamily="34" charset="0"/>
                  </a:rPr>
                  <a:t>vailable</a:t>
                </a:r>
                <a:r>
                  <a:rPr lang="en-FR" sz="1600" dirty="0">
                    <a:latin typeface="Avenir Next" panose="020B0503020202020204" pitchFamily="34" charset="0"/>
                  </a:rPr>
                  <a:t>/</a:t>
                </a:r>
                <a:r>
                  <a:rPr lang="en-FR" sz="160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additional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EA87668-CD79-ED52-64CA-5D66000DDC04}"/>
                  </a:ext>
                </a:extLst>
              </p:cNvPr>
              <p:cNvSpPr txBox="1"/>
              <p:nvPr/>
            </p:nvSpPr>
            <p:spPr>
              <a:xfrm>
                <a:off x="7980579" y="3782000"/>
                <a:ext cx="3721641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latin typeface="Avenir Next" panose="020B0503020202020204" pitchFamily="34" charset="0"/>
                  </a:rPr>
                  <a:t>funding</a:t>
                </a:r>
                <a:r>
                  <a:rPr lang="en-FR" sz="1600" dirty="0">
                    <a:latin typeface="Avenir Next" panose="020B0503020202020204" pitchFamily="34" charset="0"/>
                  </a:rPr>
                  <a:t>/y </a:t>
                </a:r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venir Next" panose="020B0503020202020204" pitchFamily="34" charset="0"/>
                  </a:rPr>
                  <a:t>a</a:t>
                </a:r>
                <a:r>
                  <a:rPr lang="en-FR" sz="1600" dirty="0">
                    <a:solidFill>
                      <a:schemeClr val="accent6">
                        <a:lumMod val="75000"/>
                      </a:schemeClr>
                    </a:solidFill>
                    <a:latin typeface="Avenir Next" panose="020B0503020202020204" pitchFamily="34" charset="0"/>
                  </a:rPr>
                  <a:t>vailable</a:t>
                </a:r>
                <a:r>
                  <a:rPr lang="en-FR" sz="1600" dirty="0">
                    <a:latin typeface="Avenir Next" panose="020B0503020202020204" pitchFamily="34" charset="0"/>
                  </a:rPr>
                  <a:t>/</a:t>
                </a:r>
                <a:r>
                  <a:rPr lang="en-FR" sz="160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additional </a:t>
                </a:r>
                <a:r>
                  <a:rPr lang="en-FR" sz="1600" dirty="0">
                    <a:latin typeface="Avenir Next" panose="020B0503020202020204" pitchFamily="34" charset="0"/>
                  </a:rPr>
                  <a:t>(MCHF)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B7D4CE8-39A1-77F7-DF31-E7E31754DD82}"/>
                  </a:ext>
                </a:extLst>
              </p:cNvPr>
              <p:cNvSpPr txBox="1"/>
              <p:nvPr/>
            </p:nvSpPr>
            <p:spPr>
              <a:xfrm>
                <a:off x="445436" y="4410531"/>
                <a:ext cx="3610750" cy="163121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latin typeface="Avenir Next" panose="020B0503020202020204" pitchFamily="34" charset="0"/>
                  </a:rPr>
                  <a:t>expected FTE/y &amp; funding/y</a:t>
                </a:r>
              </a:p>
              <a:p>
                <a:pPr algn="ctr"/>
                <a:r>
                  <a:rPr lang="en-GB" dirty="0">
                    <a:latin typeface="Avenir Next" panose="020B0503020202020204" pitchFamily="34" charset="0"/>
                  </a:rPr>
                  <a:t>≃ average over 3 first years</a:t>
                </a:r>
              </a:p>
              <a:p>
                <a:pPr algn="ctr"/>
                <a:r>
                  <a:rPr lang="en-GB" sz="1600" dirty="0">
                    <a:solidFill>
                      <a:schemeClr val="accent6">
                        <a:lumMod val="75000"/>
                      </a:schemeClr>
                    </a:solidFill>
                    <a:latin typeface="Avenir Next" panose="020B0503020202020204" pitchFamily="34" charset="0"/>
                  </a:rPr>
                  <a:t>available</a:t>
                </a:r>
                <a:r>
                  <a:rPr lang="en-GB" sz="1600" dirty="0">
                    <a:latin typeface="Avenir Next" panose="020B0503020202020204" pitchFamily="34" charset="0"/>
                  </a:rPr>
                  <a:t> ≃ current situation</a:t>
                </a:r>
              </a:p>
              <a:p>
                <a:pPr algn="ctr"/>
                <a:r>
                  <a:rPr lang="en-GB" sz="1600" dirty="0">
                    <a:solidFill>
                      <a:schemeClr val="accent1"/>
                    </a:solidFill>
                    <a:latin typeface="Avenir Next" panose="020B0503020202020204" pitchFamily="34" charset="0"/>
                  </a:rPr>
                  <a:t>additional</a:t>
                </a:r>
                <a:r>
                  <a:rPr lang="en-GB" sz="1600" dirty="0">
                    <a:latin typeface="Avenir Next" panose="020B0503020202020204" pitchFamily="34" charset="0"/>
                  </a:rPr>
                  <a:t> ≃ expected to fulfil </a:t>
                </a:r>
                <a:r>
                  <a:rPr lang="en-GB" sz="1600" dirty="0" err="1">
                    <a:latin typeface="Avenir Next" panose="020B0503020202020204" pitchFamily="34" charset="0"/>
                  </a:rPr>
                  <a:t>progr</a:t>
                </a:r>
                <a:r>
                  <a:rPr lang="en-GB" sz="1600" dirty="0">
                    <a:latin typeface="Avenir Next" panose="020B0503020202020204" pitchFamily="34" charset="0"/>
                  </a:rPr>
                  <a:t>. </a:t>
                </a:r>
              </a:p>
              <a:p>
                <a:pPr algn="ctr"/>
                <a:r>
                  <a:rPr lang="en-GB" sz="1600" dirty="0">
                    <a:latin typeface="Avenir Next" panose="020B0503020202020204" pitchFamily="34" charset="0"/>
                  </a:rPr>
                  <a:t>break-down of FTE exists Physicists/PhD/Technical Staff </a:t>
                </a:r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3B20D35-00E3-808C-D205-010081FECBB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7995"/>
              <a:stretch/>
            </p:blipFill>
            <p:spPr>
              <a:xfrm>
                <a:off x="4087219" y="4080840"/>
                <a:ext cx="7671070" cy="2407756"/>
              </a:xfrm>
              <a:prstGeom prst="rect">
                <a:avLst/>
              </a:prstGeom>
            </p:spPr>
          </p:pic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5338DE1-BE3F-3380-A64E-1EC72DB53F58}"/>
                </a:ext>
              </a:extLst>
            </p:cNvPr>
            <p:cNvSpPr/>
            <p:nvPr/>
          </p:nvSpPr>
          <p:spPr>
            <a:xfrm>
              <a:off x="495643" y="3284059"/>
              <a:ext cx="11256783" cy="29057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B1B342C-D6BE-4715-494A-B2E7268A6620}"/>
              </a:ext>
            </a:extLst>
          </p:cNvPr>
          <p:cNvSpPr txBox="1"/>
          <p:nvPr/>
        </p:nvSpPr>
        <p:spPr>
          <a:xfrm>
            <a:off x="-23326" y="6615477"/>
            <a:ext cx="11997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Avenir Next" panose="020B0503020202020204" pitchFamily="34" charset="0"/>
              </a:rPr>
              <a:t>*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 </a:t>
            </a:r>
            <a:r>
              <a:rPr lang="en-GB" sz="1200" i="1" dirty="0">
                <a:latin typeface="Avenir Next" panose="020B0503020202020204" pitchFamily="34" charset="0"/>
              </a:rPr>
              <a:t>R&amp;D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 programmes are running so far on </a:t>
            </a:r>
            <a:r>
              <a:rPr lang="en-GB" sz="1200" i="1" dirty="0">
                <a:latin typeface="Avenir Next" panose="020B0503020202020204" pitchFamily="34" charset="0"/>
              </a:rPr>
              <a:t>presently available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 resources</a:t>
            </a:r>
          </a:p>
        </p:txBody>
      </p:sp>
    </p:spTree>
    <p:extLst>
      <p:ext uri="{BB962C8B-B14F-4D97-AF65-F5344CB8AC3E}">
        <p14:creationId xmlns:p14="http://schemas.microsoft.com/office/powerpoint/2010/main" val="3480211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1536457" y="1146726"/>
            <a:ext cx="9113573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Significant evolution (if any) since 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ESPP 2020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requirements and operating conditions, conceptual designs 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timeline and priorities for R&amp;D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Simulation progress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guiding R&amp;D for specific technology parameters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Involvement in DRD collaborations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6222-ED0F-5A93-365C-FA44287D09D0}"/>
              </a:ext>
            </a:extLst>
          </p:cNvPr>
          <p:cNvSpPr txBox="1"/>
          <p:nvPr/>
        </p:nvSpPr>
        <p:spPr>
          <a:xfrm>
            <a:off x="1075226" y="502979"/>
            <a:ext cx="992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Strategic Projects* 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C8AC7A-F5E4-6BF0-F340-039CD9675D79}"/>
              </a:ext>
            </a:extLst>
          </p:cNvPr>
          <p:cNvSpPr txBox="1"/>
          <p:nvPr/>
        </p:nvSpPr>
        <p:spPr>
          <a:xfrm>
            <a:off x="-10391" y="6577930"/>
            <a:ext cx="107392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i="1" dirty="0">
                <a:latin typeface="Avenir Next" panose="020B0503020202020204" pitchFamily="34" charset="0"/>
              </a:rPr>
              <a:t>* </a:t>
            </a:r>
            <a:r>
              <a:rPr lang="en-GB" sz="1400" i="1" dirty="0">
                <a:latin typeface="Avenir Next" panose="020B0503020202020204" pitchFamily="34" charset="0"/>
              </a:rPr>
              <a:t>f</a:t>
            </a:r>
            <a:r>
              <a:rPr lang="en-FR" sz="1400" i="1" dirty="0">
                <a:latin typeface="Avenir Next" panose="020B0503020202020204" pitchFamily="34" charset="0"/>
              </a:rPr>
              <a:t>uture physics programmes identified in the ESPP and ECFA detector R&amp;D roadmap that are adressed by the DRD collaborations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3EBBF8-7A5B-3438-003D-F26FA02D1A0B}"/>
              </a:ext>
            </a:extLst>
          </p:cNvPr>
          <p:cNvGrpSpPr/>
          <p:nvPr/>
        </p:nvGrpSpPr>
        <p:grpSpPr>
          <a:xfrm>
            <a:off x="422184" y="3383574"/>
            <a:ext cx="11530451" cy="2905726"/>
            <a:chOff x="422184" y="3049599"/>
            <a:chExt cx="11530451" cy="2905726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0959567-357B-445E-2F2C-CF4BD3BD81A6}"/>
                </a:ext>
              </a:extLst>
            </p:cNvPr>
            <p:cNvGrpSpPr/>
            <p:nvPr/>
          </p:nvGrpSpPr>
          <p:grpSpPr>
            <a:xfrm>
              <a:off x="444867" y="3138668"/>
              <a:ext cx="11507768" cy="2706139"/>
              <a:chOff x="479429" y="3267621"/>
              <a:chExt cx="11507768" cy="270613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4842DF9E-2F08-B621-4618-7F4A3423E36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5385" b="18485"/>
              <a:stretch/>
            </p:blipFill>
            <p:spPr>
              <a:xfrm>
                <a:off x="6187450" y="3819466"/>
                <a:ext cx="5594245" cy="2119790"/>
              </a:xfrm>
              <a:prstGeom prst="rect">
                <a:avLst/>
              </a:prstGeom>
            </p:spPr>
          </p:pic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639048A7-930B-AAA5-7BBA-6B235383D596}"/>
                  </a:ext>
                </a:extLst>
              </p:cNvPr>
              <p:cNvGrpSpPr/>
              <p:nvPr/>
            </p:nvGrpSpPr>
            <p:grpSpPr>
              <a:xfrm>
                <a:off x="479429" y="3267621"/>
                <a:ext cx="11507768" cy="2706139"/>
                <a:chOff x="479429" y="3267621"/>
                <a:chExt cx="11507768" cy="2706139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BE02ABDD-DFA6-0946-4E4F-873A4295457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543" t="28432" r="3785" b="22002"/>
                <a:stretch/>
              </p:blipFill>
              <p:spPr>
                <a:xfrm>
                  <a:off x="479429" y="4202047"/>
                  <a:ext cx="5594245" cy="177171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A537A50-50B9-6F12-24EF-C06D5B59B819}"/>
                    </a:ext>
                  </a:extLst>
                </p:cNvPr>
                <p:cNvSpPr txBox="1"/>
                <p:nvPr/>
              </p:nvSpPr>
              <p:spPr>
                <a:xfrm>
                  <a:off x="1211781" y="3270224"/>
                  <a:ext cx="462631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GB" sz="1600" dirty="0">
                      <a:latin typeface="Avenir Next" panose="020B0503020202020204" pitchFamily="34" charset="0"/>
                    </a:rPr>
                    <a:t>upgrades and future large accelerators projects</a:t>
                  </a:r>
                  <a:endParaRPr lang="en-FR" sz="1600" dirty="0">
                    <a:latin typeface="Avenir Next" panose="020B0503020202020204" pitchFamily="34" charset="0"/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E730AAC-B0F0-DCCE-4AAA-17160D72EF68}"/>
                    </a:ext>
                  </a:extLst>
                </p:cNvPr>
                <p:cNvSpPr txBox="1"/>
                <p:nvPr/>
              </p:nvSpPr>
              <p:spPr>
                <a:xfrm>
                  <a:off x="6270300" y="3267621"/>
                  <a:ext cx="5716897" cy="58477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venir Next" panose="020B0503020202020204" pitchFamily="34" charset="0"/>
                      <a:ea typeface="Batang" panose="02030600000101010101" pitchFamily="18" charset="-127"/>
                      <a:cs typeface="Times New Roman" panose="02020603050405020304" pitchFamily="18" charset="0"/>
                    </a:rPr>
                    <a:t>small accelerators, nuclear reactors, cosmic rays</a:t>
                  </a:r>
                </a:p>
                <a:p>
                  <a:pPr algn="ctr"/>
                  <a:r>
                    <a:rPr lang="en-US" sz="1600" dirty="0">
                      <a:latin typeface="Avenir Next" panose="020B0503020202020204" pitchFamily="34" charset="0"/>
                      <a:ea typeface="Batang" panose="02030600000101010101" pitchFamily="18" charset="-127"/>
                      <a:cs typeface="Times New Roman" panose="02020603050405020304" pitchFamily="18" charset="0"/>
                    </a:rPr>
                    <a:t>second and third generation of experiments</a:t>
                  </a:r>
                </a:p>
              </p:txBody>
            </p:sp>
          </p:grp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59D4CAF-9B9A-492D-E456-1D17DA9EC261}"/>
                </a:ext>
              </a:extLst>
            </p:cNvPr>
            <p:cNvSpPr/>
            <p:nvPr/>
          </p:nvSpPr>
          <p:spPr>
            <a:xfrm>
              <a:off x="422184" y="3049599"/>
              <a:ext cx="11342121" cy="290572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4004276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2472423" y="2559531"/>
            <a:ext cx="7247152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Outline</a:t>
            </a:r>
          </a:p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EDP highlights</a:t>
            </a:r>
          </a:p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topics towards an EDP input to the ESPP process</a:t>
            </a:r>
          </a:p>
          <a:p>
            <a:pPr algn="ctr"/>
            <a:r>
              <a:rPr lang="en-US" sz="24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plan to prepare the input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081408A-2D15-ECB6-071F-F59A2DF8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49287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525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8304A4-7AB6-FF24-70F3-96E887F5CFBA}"/>
              </a:ext>
            </a:extLst>
          </p:cNvPr>
          <p:cNvSpPr txBox="1"/>
          <p:nvPr/>
        </p:nvSpPr>
        <p:spPr>
          <a:xfrm>
            <a:off x="1143131" y="687278"/>
            <a:ext cx="992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Plan to prepare the EDP input and beyond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798865" y="1451720"/>
            <a:ext cx="10713761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4400" indent="-2844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Further develop the input content and format 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during summer with EDP 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Collect A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ctors’ views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by end-Oct. </a:t>
            </a:r>
            <a:endParaRPr lang="en-FR" sz="2000" b="0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DRD collaborations,  EDP - Collaboration M</a:t>
            </a:r>
            <a:r>
              <a:rPr lang="en-GB" dirty="0">
                <a:latin typeface="Avenir Next" panose="020B0503020202020204" pitchFamily="34" charset="0"/>
              </a:rPr>
              <a:t>a</a:t>
            </a:r>
            <a:r>
              <a:rPr lang="en-FR" dirty="0">
                <a:latin typeface="Avenir Next" panose="020B0503020202020204" pitchFamily="34" charset="0"/>
              </a:rPr>
              <a:t>nagers Forum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Strategic Projects concept groups (all strategic areas), </a:t>
            </a:r>
            <a:r>
              <a:rPr lang="en-US" dirty="0">
                <a:latin typeface="Avenir Next" panose="020B0503020202020204" pitchFamily="34" charset="0"/>
              </a:rPr>
              <a:t>ECFA WG3 and </a:t>
            </a:r>
            <a:r>
              <a:rPr lang="en-CH">
                <a:latin typeface="Avenir Next" panose="020B0503020202020204" pitchFamily="34" charset="0"/>
              </a:rPr>
              <a:t>ECFA Workshop on e+e- HET Factories</a:t>
            </a:r>
            <a:r>
              <a:rPr lang="en-US" dirty="0">
                <a:latin typeface="Avenir Next" panose="020B0503020202020204" pitchFamily="34" charset="0"/>
              </a:rPr>
              <a:t>  </a:t>
            </a:r>
            <a:r>
              <a:rPr lang="en-CH">
                <a:latin typeface="Avenir Next" panose="020B0503020202020204" pitchFamily="34" charset="0"/>
                <a:hlinkClick r:id="rId3"/>
              </a:rPr>
              <a:t>2024 @ Paris (FR)</a:t>
            </a:r>
            <a:r>
              <a:rPr lang="en-US" dirty="0">
                <a:latin typeface="Avenir Next" panose="020B0503020202020204" pitchFamily="34" charset="0"/>
              </a:rPr>
              <a:t>, 9-11 Oct, 2024, EDP experts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ApPEC and NuPEC, EDP ex-officio members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Institutional ECFA or non-ECFA DRD National Contacts to Funding Agencies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ECFA ECR panel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Compile material and draft input to ESSP by end-2024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Submit input (after iteration) </a:t>
            </a:r>
            <a:r>
              <a:rPr lang="en-US" sz="2000" dirty="0">
                <a:latin typeface="Avenir Next" panose="020B0503020202020204" pitchFamily="34" charset="0"/>
              </a:rPr>
              <a:t>end-March 2025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Beyond the ESPP conclusion mid-2026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prepare incremental update of the ECFA Detector R&amp;D Roadmap as needed (requested by the ESPP conclusion)</a:t>
            </a:r>
            <a:endParaRPr lang="en-FR" dirty="0">
              <a:latin typeface="Avenir Next" panose="020B0503020202020204" pitchFamily="34" charset="0"/>
            </a:endParaRPr>
          </a:p>
          <a:p>
            <a:endParaRPr lang="en-FR" dirty="0">
              <a:latin typeface="Avenir Next" panose="020B0503020202020204" pitchFamily="34" charset="0"/>
            </a:endParaRPr>
          </a:p>
          <a:p>
            <a:pPr algn="ctr"/>
            <a:r>
              <a:rPr lang="en-GB" sz="2400" dirty="0">
                <a:solidFill>
                  <a:srgbClr val="C00000"/>
                </a:solidFill>
                <a:latin typeface="Avenir Next" panose="020B0503020202020204" pitchFamily="34" charset="0"/>
              </a:rPr>
              <a:t>Y</a:t>
            </a:r>
            <a:r>
              <a:rPr lang="en-FR" sz="2400" dirty="0">
                <a:solidFill>
                  <a:srgbClr val="C00000"/>
                </a:solidFill>
                <a:latin typeface="Avenir Next" panose="020B0503020202020204" pitchFamily="34" charset="0"/>
              </a:rPr>
              <a:t>our feeback is welcomed</a:t>
            </a:r>
          </a:p>
        </p:txBody>
      </p:sp>
    </p:spTree>
    <p:extLst>
      <p:ext uri="{BB962C8B-B14F-4D97-AF65-F5344CB8AC3E}">
        <p14:creationId xmlns:p14="http://schemas.microsoft.com/office/powerpoint/2010/main" val="1780055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2DBFFF-82DE-1BB3-F574-69D927BAF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68" y="1003710"/>
            <a:ext cx="11541665" cy="4850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24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FFDA882-0B6A-C9E3-BBD3-DBFE6BE90400}"/>
              </a:ext>
            </a:extLst>
          </p:cNvPr>
          <p:cNvSpPr txBox="1"/>
          <p:nvPr/>
        </p:nvSpPr>
        <p:spPr>
          <a:xfrm>
            <a:off x="2472423" y="2559531"/>
            <a:ext cx="7247152" cy="19236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32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Outline</a:t>
            </a:r>
          </a:p>
          <a:p>
            <a:pPr algn="ctr"/>
            <a:r>
              <a:rPr lang="en-US" sz="24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EDP highlights</a:t>
            </a:r>
          </a:p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topics towards an EDP input to the ESPP process</a:t>
            </a:r>
          </a:p>
          <a:p>
            <a:pPr algn="ctr"/>
            <a:r>
              <a:rPr lang="en-US" sz="2400" dirty="0">
                <a:solidFill>
                  <a:schemeClr val="bg1">
                    <a:lumMod val="75000"/>
                  </a:schemeClr>
                </a:solidFill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plan to prepare the input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081408A-2D15-ECB6-071F-F59A2DF8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49287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56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8304A4-7AB6-FF24-70F3-96E887F5CFBA}"/>
              </a:ext>
            </a:extLst>
          </p:cNvPr>
          <p:cNvSpPr txBox="1"/>
          <p:nvPr/>
        </p:nvSpPr>
        <p:spPr>
          <a:xfrm>
            <a:off x="1143131" y="588125"/>
            <a:ext cx="1027514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ECFA Detector Panel </a:t>
            </a:r>
            <a:r>
              <a:rPr lang="en-CH" sz="2800">
                <a:latin typeface="Avenir Next" panose="020B0503020202020204" pitchFamily="34" charset="0"/>
              </a:rPr>
              <a:t>: </a:t>
            </a:r>
            <a:r>
              <a:rPr lang="en-US" sz="2800" dirty="0">
                <a:latin typeface="Avenir Next" panose="020B0503020202020204" pitchFamily="34" charset="0"/>
                <a:hlinkClick r:id="rId3"/>
              </a:rPr>
              <a:t>web </a:t>
            </a:r>
            <a:r>
              <a:rPr lang="en-CH" sz="2800">
                <a:latin typeface="Avenir Next" panose="020B0503020202020204" pitchFamily="34" charset="0"/>
                <a:hlinkClick r:id="rId3"/>
              </a:rPr>
              <a:t>page</a:t>
            </a:r>
            <a:endParaRPr lang="en-US" sz="2800" dirty="0">
              <a:latin typeface="Avenir Next" panose="020B0503020202020204" pitchFamily="34" charset="0"/>
            </a:endParaRPr>
          </a:p>
          <a:p>
            <a:pPr algn="ctr"/>
            <a:r>
              <a:rPr lang="en-US" sz="2000" dirty="0">
                <a:latin typeface="Avenir Next" panose="020B0503020202020204" pitchFamily="34" charset="0"/>
              </a:rPr>
              <a:t>more on mandates in presentation of Paris </a:t>
            </a:r>
            <a:r>
              <a:rPr lang="en-US" sz="2000" dirty="0" err="1">
                <a:latin typeface="Avenir Next" panose="020B0503020202020204" pitchFamily="34" charset="0"/>
              </a:rPr>
              <a:t>Sphicas</a:t>
            </a:r>
            <a:r>
              <a:rPr lang="en-US" sz="2000" dirty="0">
                <a:latin typeface="Avenir Next" panose="020B0503020202020204" pitchFamily="34" charset="0"/>
              </a:rPr>
              <a:t> at this meeting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4E016B-35DA-74F3-AFBD-2F9264D89E55}"/>
              </a:ext>
            </a:extLst>
          </p:cNvPr>
          <p:cNvSpPr txBox="1"/>
          <p:nvPr/>
        </p:nvSpPr>
        <p:spPr>
          <a:xfrm>
            <a:off x="129642" y="1685911"/>
            <a:ext cx="719358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represents the community in the CERN DRD collaboration framework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help organise discussion of the common issues* through EDP - DRD Collaborations Managers Forum (</a:t>
            </a:r>
            <a:r>
              <a:rPr lang="en-GB" sz="2000" dirty="0">
                <a:latin typeface="Avenir Next" panose="020B0503020202020204" pitchFamily="34" charset="0"/>
                <a:hlinkClick r:id="rId4"/>
              </a:rPr>
              <a:t>mandate</a:t>
            </a:r>
            <a:r>
              <a:rPr lang="en-GB" sz="2000" dirty="0">
                <a:latin typeface="Avenir Next" panose="020B0503020202020204" pitchFamily="34" charset="0"/>
              </a:rPr>
              <a:t>)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advise DRDC on priorities </a:t>
            </a:r>
            <a:r>
              <a:rPr lang="en-GB" sz="2000" dirty="0" err="1">
                <a:latin typeface="Avenir Next" panose="020B0503020202020204" pitchFamily="34" charset="0"/>
              </a:rPr>
              <a:t>wrt</a:t>
            </a:r>
            <a:r>
              <a:rPr lang="en-GB" sz="2000" dirty="0">
                <a:latin typeface="Avenir Next" panose="020B0503020202020204" pitchFamily="34" charset="0"/>
              </a:rPr>
              <a:t> the Detector R&amp;D roadmap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effectLst/>
                <a:latin typeface="Avenir Next" panose="020B0503020202020204" pitchFamily="34" charset="0"/>
              </a:rPr>
              <a:t>helps plan future updates to the Detector R&amp;D roadmap</a:t>
            </a:r>
            <a:endParaRPr lang="en-GB" dirty="0">
              <a:latin typeface="SymbolM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920797-4B0E-9A48-F3E7-28E3287EA0A4}"/>
              </a:ext>
            </a:extLst>
          </p:cNvPr>
          <p:cNvSpPr txBox="1"/>
          <p:nvPr/>
        </p:nvSpPr>
        <p:spPr>
          <a:xfrm>
            <a:off x="175872" y="4375930"/>
            <a:ext cx="7101124" cy="15081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New membership approved at this meeting</a:t>
            </a:r>
          </a:p>
          <a:p>
            <a:pPr algn="ctr"/>
            <a:r>
              <a:rPr lang="en-FR" dirty="0">
                <a:latin typeface="Avenir Next" panose="020B0503020202020204" pitchFamily="34" charset="0"/>
              </a:rPr>
              <a:t>Felix Sefkow (DESY) replace Phil Allport as EDP co-chair</a:t>
            </a:r>
          </a:p>
          <a:p>
            <a:pPr algn="ctr"/>
            <a:r>
              <a:rPr lang="en-FR" dirty="0">
                <a:latin typeface="Avenir Next" panose="020B0503020202020204" pitchFamily="34" charset="0"/>
              </a:rPr>
              <a:t>Jens Dopke (RAL) joining as mechanics &amp; integration expert…</a:t>
            </a:r>
          </a:p>
          <a:p>
            <a:pPr algn="ctr"/>
            <a:r>
              <a:rPr lang="en-GB" dirty="0">
                <a:latin typeface="Avenir Next" panose="020B0503020202020204" pitchFamily="34" charset="0"/>
              </a:rPr>
              <a:t>and </a:t>
            </a:r>
            <a:r>
              <a:rPr lang="en-FR" dirty="0">
                <a:latin typeface="Avenir Next" panose="020B0503020202020204" pitchFamily="34" charset="0"/>
              </a:rPr>
              <a:t>as EDP secretary </a:t>
            </a:r>
          </a:p>
          <a:p>
            <a:pPr algn="ctr"/>
            <a:r>
              <a:rPr lang="en-FR" dirty="0">
                <a:latin typeface="Avenir Next" panose="020B0503020202020204" pitchFamily="34" charset="0"/>
              </a:rPr>
              <a:t>Susanne K</a:t>
            </a:r>
            <a:r>
              <a:rPr lang="en-GB" dirty="0">
                <a:latin typeface="Avenir Next" panose="020B0503020202020204" pitchFamily="34" charset="0"/>
              </a:rPr>
              <a:t>u</a:t>
            </a:r>
            <a:r>
              <a:rPr lang="en-FR" dirty="0">
                <a:latin typeface="Avenir Next" panose="020B0503020202020204" pitchFamily="34" charset="0"/>
              </a:rPr>
              <a:t>ehn (CERN) replacing Doris Eckstein as SSD expert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178246-3F0E-DD3C-F69C-CD9B0B6623F0}"/>
              </a:ext>
            </a:extLst>
          </p:cNvPr>
          <p:cNvSpPr txBox="1"/>
          <p:nvPr/>
        </p:nvSpPr>
        <p:spPr>
          <a:xfrm>
            <a:off x="-10392" y="6610981"/>
            <a:ext cx="12024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sz="1200" i="1" dirty="0">
                <a:latin typeface="Avenir Next" panose="020B0503020202020204" pitchFamily="34" charset="0"/>
              </a:rPr>
              <a:t>* </a:t>
            </a:r>
            <a:r>
              <a:rPr lang="en-GB" sz="1200" i="1" dirty="0">
                <a:latin typeface="Avenir Next" panose="020B0503020202020204" pitchFamily="34" charset="0"/>
              </a:rPr>
              <a:t>ex. cross-DRD areas, interfaces to: other R&amp;D programs; </a:t>
            </a:r>
            <a:r>
              <a:rPr lang="en-GB" sz="1200" i="1" dirty="0" err="1">
                <a:latin typeface="Avenir Next" panose="020B0503020202020204" pitchFamily="34" charset="0"/>
              </a:rPr>
              <a:t>ApPEC</a:t>
            </a:r>
            <a:r>
              <a:rPr lang="en-GB" sz="1200" i="1" dirty="0">
                <a:latin typeface="Avenir Next" panose="020B0503020202020204" pitchFamily="34" charset="0"/>
              </a:rPr>
              <a:t> and </a:t>
            </a:r>
            <a:r>
              <a:rPr lang="en-GB" sz="1200" i="1" dirty="0" err="1">
                <a:latin typeface="Avenir Next" panose="020B0503020202020204" pitchFamily="34" charset="0"/>
              </a:rPr>
              <a:t>NuPEC</a:t>
            </a:r>
            <a:r>
              <a:rPr lang="en-GB" sz="1200" i="1" dirty="0">
                <a:latin typeface="Avenir Next" panose="020B0503020202020204" pitchFamily="34" charset="0"/>
              </a:rPr>
              <a:t> ; projects concept groups (of strategic physics programmes identified by ESPP)…</a:t>
            </a:r>
            <a:r>
              <a:rPr lang="en-FR" sz="1200" i="1" dirty="0">
                <a:latin typeface="Avenir Next" panose="020B0503020202020204" pitchFamily="34" charset="0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BCC96A-8DA5-6B7B-366F-1026F1F108F4}"/>
              </a:ext>
            </a:extLst>
          </p:cNvPr>
          <p:cNvSpPr txBox="1"/>
          <p:nvPr/>
        </p:nvSpPr>
        <p:spPr>
          <a:xfrm>
            <a:off x="7324218" y="1857819"/>
            <a:ext cx="4844926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Co-Chairs: </a:t>
            </a:r>
            <a:r>
              <a:rPr lang="en-GB" sz="1400" dirty="0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Didier </a:t>
            </a:r>
            <a:r>
              <a:rPr lang="en-GB" sz="1400" dirty="0" err="1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Contardo</a:t>
            </a:r>
            <a:r>
              <a:rPr lang="en-GB" sz="1400" dirty="0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 (IP2I Lyon) and Felix </a:t>
            </a:r>
            <a:r>
              <a:rPr lang="en-GB" sz="1400" dirty="0" err="1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Sefkow</a:t>
            </a:r>
            <a:r>
              <a:rPr lang="en-GB" sz="1400" dirty="0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 (DESY) </a:t>
            </a:r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Scientific Secretary: Jens </a:t>
            </a:r>
            <a:r>
              <a:rPr lang="en-GB" sz="1400" dirty="0" err="1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Dopke</a:t>
            </a:r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 (RAL) 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Gaseous Detectors: Silvia Dalla Torre (Trieste)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Liquid Detectors: </a:t>
            </a:r>
            <a:r>
              <a:rPr lang="en-GB" sz="1400" dirty="0" err="1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Inés</a:t>
            </a:r>
            <a:r>
              <a:rPr lang="en-GB" sz="1400" dirty="0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 Gil </a:t>
            </a:r>
            <a:r>
              <a:rPr lang="en-GB" sz="1400" dirty="0" err="1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Botella</a:t>
            </a:r>
            <a:r>
              <a:rPr lang="en-GB" sz="1400" dirty="0">
                <a:solidFill>
                  <a:schemeClr val="tx2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GB" sz="1400" dirty="0">
                <a:effectLst/>
                <a:latin typeface="Avenir Next" panose="020B0503020202020204" pitchFamily="34" charset="0"/>
              </a:rPr>
              <a:t>(CIEMAT, Madrid) 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Solid State Detectors: </a:t>
            </a:r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Susanne Kuehn (CERN)</a:t>
            </a:r>
            <a:endParaRPr lang="en-GB" sz="1400" dirty="0">
              <a:solidFill>
                <a:srgbClr val="003399"/>
              </a:solidFill>
              <a:effectLst/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399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GB" sz="1400" dirty="0">
                <a:effectLst/>
                <a:latin typeface="Avenir Next" panose="020B0503020202020204" pitchFamily="34" charset="0"/>
              </a:rPr>
              <a:t>PID &amp; Photon Detectors: </a:t>
            </a:r>
            <a:r>
              <a:rPr lang="en-GB" sz="1400" dirty="0">
                <a:solidFill>
                  <a:srgbClr val="003399"/>
                </a:solidFill>
                <a:effectLst/>
                <a:latin typeface="Avenir Next" panose="020B0503020202020204" pitchFamily="34" charset="0"/>
              </a:rPr>
              <a:t>Roger Forty (CERN)</a:t>
            </a:r>
            <a:endParaRPr lang="en-GB" sz="1400" dirty="0">
              <a:solidFill>
                <a:srgbClr val="003399"/>
              </a:solidFill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Quantum and </a:t>
            </a:r>
            <a:r>
              <a:rPr lang="en-GB" sz="1400" dirty="0" err="1">
                <a:effectLst/>
                <a:latin typeface="Avenir Next" panose="020B0503020202020204" pitchFamily="34" charset="0"/>
              </a:rPr>
              <a:t>em</a:t>
            </a:r>
            <a:r>
              <a:rPr lang="en-GB" sz="1400" dirty="0">
                <a:effectLst/>
                <a:latin typeface="Avenir Next" panose="020B0503020202020204" pitchFamily="34" charset="0"/>
              </a:rPr>
              <a:t> Tech: Steven Hoekstra (Groningen)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Calorimetry: </a:t>
            </a:r>
            <a:r>
              <a:rPr lang="en-GB" sz="1400" dirty="0">
                <a:solidFill>
                  <a:srgbClr val="003399"/>
                </a:solidFill>
                <a:effectLst/>
                <a:latin typeface="Avenir Next" panose="020B0503020202020204" pitchFamily="34" charset="0"/>
              </a:rPr>
              <a:t>Laurent Serin (</a:t>
            </a:r>
            <a:r>
              <a:rPr lang="en-GB" sz="1400" dirty="0" err="1">
                <a:solidFill>
                  <a:srgbClr val="003399"/>
                </a:solidFill>
                <a:effectLst/>
                <a:latin typeface="Avenir Next" panose="020B0503020202020204" pitchFamily="34" charset="0"/>
              </a:rPr>
              <a:t>IJCLab</a:t>
            </a:r>
            <a:r>
              <a:rPr lang="en-GB" sz="1400" dirty="0">
                <a:solidFill>
                  <a:srgbClr val="003399"/>
                </a:solidFill>
                <a:effectLst/>
                <a:latin typeface="Avenir Next" panose="020B0503020202020204" pitchFamily="34" charset="0"/>
              </a:rPr>
              <a:t>) 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effectLst/>
                <a:latin typeface="Avenir Next" panose="020B0503020202020204" pitchFamily="34" charset="0"/>
              </a:rPr>
              <a:t>Electronics: Valerio Re (Bergamo)</a:t>
            </a:r>
            <a:endParaRPr lang="en-GB" sz="1400" dirty="0">
              <a:latin typeface="Avenir Next" panose="020B0503020202020204" pitchFamily="34" charset="0"/>
            </a:endParaRPr>
          </a:p>
          <a:p>
            <a:pPr marL="36000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latin typeface="Avenir Next" panose="020B0503020202020204" pitchFamily="34" charset="0"/>
              </a:rPr>
              <a:t>M</a:t>
            </a:r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echanics &amp; integration (DRD8) Jens </a:t>
            </a:r>
            <a:r>
              <a:rPr lang="en-GB" sz="1400" dirty="0" err="1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Dopke</a:t>
            </a:r>
            <a:r>
              <a:rPr lang="en-GB" sz="1400" dirty="0">
                <a:solidFill>
                  <a:srgbClr val="FF0000"/>
                </a:solidFill>
                <a:effectLst/>
                <a:latin typeface="Avenir Next" panose="020B0503020202020204" pitchFamily="34" charset="0"/>
              </a:rPr>
              <a:t> (RAL) </a:t>
            </a:r>
            <a:endParaRPr lang="en-GB" sz="1400" dirty="0">
              <a:solidFill>
                <a:srgbClr val="003399"/>
              </a:solidFill>
              <a:latin typeface="Avenir Next" panose="020B0503020202020204" pitchFamily="34" charset="0"/>
            </a:endParaRPr>
          </a:p>
          <a:p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Ex Officio: </a:t>
            </a:r>
            <a:endParaRPr lang="en-GB" sz="140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marL="36000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Thomas </a:t>
            </a:r>
            <a:r>
              <a:rPr lang="en-GB" sz="1400" dirty="0" err="1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Bergauer</a:t>
            </a: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 (DRDC)</a:t>
            </a:r>
            <a:endParaRPr lang="en-GB" sz="140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marL="36000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Paris </a:t>
            </a:r>
            <a:r>
              <a:rPr lang="en-GB" sz="1400" dirty="0" err="1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Sphicas</a:t>
            </a: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 (ECFA Chair)</a:t>
            </a:r>
            <a:endParaRPr lang="en-GB" sz="140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marL="36000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Ian </a:t>
            </a:r>
            <a:r>
              <a:rPr lang="en-GB" sz="1400" dirty="0" err="1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Shipsey</a:t>
            </a: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 (ICFA Detector Panel) </a:t>
            </a:r>
            <a:endParaRPr lang="en-GB" sz="140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Observer:</a:t>
            </a:r>
            <a:endParaRPr lang="en-GB" sz="1400" dirty="0">
              <a:solidFill>
                <a:srgbClr val="00B050"/>
              </a:solidFill>
              <a:latin typeface="Avenir Next" panose="020B0503020202020204" pitchFamily="34" charset="0"/>
            </a:endParaRPr>
          </a:p>
          <a:p>
            <a:pPr marL="36000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Aldo </a:t>
            </a:r>
            <a:r>
              <a:rPr lang="en-GB" sz="1400" dirty="0" err="1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Ianni</a:t>
            </a: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 (APPEC, LNGS), </a:t>
            </a:r>
          </a:p>
          <a:p>
            <a:pPr marL="36000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Eugenio Nappi (</a:t>
            </a:r>
            <a:r>
              <a:rPr lang="en-GB" sz="1400" dirty="0" err="1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NuPECC</a:t>
            </a:r>
            <a:r>
              <a:rPr lang="en-GB" sz="1400" dirty="0">
                <a:solidFill>
                  <a:srgbClr val="00B050"/>
                </a:solidFill>
                <a:effectLst/>
                <a:latin typeface="Avenir Next" panose="020B0503020202020204" pitchFamily="34" charset="0"/>
              </a:rPr>
              <a:t>, Bari)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A057277-2EAC-F89A-BF4E-11C12355E3A0}"/>
              </a:ext>
            </a:extLst>
          </p:cNvPr>
          <p:cNvSpPr/>
          <p:nvPr/>
        </p:nvSpPr>
        <p:spPr>
          <a:xfrm>
            <a:off x="7343299" y="1724626"/>
            <a:ext cx="4802695" cy="4170983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86FDF1-5269-EEA3-465F-E14E82352557}"/>
              </a:ext>
            </a:extLst>
          </p:cNvPr>
          <p:cNvSpPr txBox="1"/>
          <p:nvPr/>
        </p:nvSpPr>
        <p:spPr>
          <a:xfrm>
            <a:off x="8678333" y="5576258"/>
            <a:ext cx="210666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FR" sz="1400" dirty="0">
                <a:solidFill>
                  <a:schemeClr val="tx2"/>
                </a:solidFill>
                <a:latin typeface="Avenir Next" panose="020B0503020202020204" pitchFamily="34" charset="0"/>
              </a:rPr>
              <a:t>also members of DRDC</a:t>
            </a:r>
          </a:p>
        </p:txBody>
      </p:sp>
    </p:spTree>
    <p:extLst>
      <p:ext uri="{BB962C8B-B14F-4D97-AF65-F5344CB8AC3E}">
        <p14:creationId xmlns:p14="http://schemas.microsoft.com/office/powerpoint/2010/main" val="585618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DEF06184-24A1-DD7B-AFDF-20E1B1242BB3}"/>
              </a:ext>
            </a:extLst>
          </p:cNvPr>
          <p:cNvSpPr/>
          <p:nvPr/>
        </p:nvSpPr>
        <p:spPr>
          <a:xfrm>
            <a:off x="143882" y="282921"/>
            <a:ext cx="11928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DRD collaborations hosted at CERN (</a:t>
            </a:r>
            <a:r>
              <a:rPr lang="en-US" sz="2800" dirty="0">
                <a:latin typeface="Avenir Next" panose="020B0503020202020204" pitchFamily="34" charset="0"/>
                <a:hlinkClick r:id="rId3"/>
              </a:rPr>
              <a:t>framework</a:t>
            </a:r>
            <a:r>
              <a:rPr lang="en-US" sz="2800" dirty="0">
                <a:latin typeface="Avenir Next" panose="020B0503020202020204" pitchFamily="34" charset="0"/>
              </a:rPr>
              <a:t>)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</a:rPr>
              <a:t>follows </a:t>
            </a: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  <a:hlinkClick r:id="rId4"/>
              </a:rPr>
              <a:t>general conditions </a:t>
            </a:r>
            <a:r>
              <a:rPr lang="en-US" sz="2000" dirty="0">
                <a:latin typeface="Avenir Next" panose="020B0503020202020204" pitchFamily="34" charset="0"/>
                <a:ea typeface="Batang" panose="02030600000101010101" pitchFamily="18" charset="-127"/>
                <a:cs typeface="Times New Roman" panose="02020603050405020304" pitchFamily="18" charset="0"/>
              </a:rPr>
              <a:t>for execution of experiments at CERN</a:t>
            </a:r>
            <a:endParaRPr lang="en-US" sz="2000" dirty="0">
              <a:latin typeface="Avenir Next" panose="020B0503020202020204" pitchFamily="34" charset="0"/>
            </a:endParaRP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136F8138-E5E7-2E4E-82D4-DEA330B94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49287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D02839-D26B-687C-26DB-CDE72A1EDC44}"/>
              </a:ext>
            </a:extLst>
          </p:cNvPr>
          <p:cNvSpPr txBox="1"/>
          <p:nvPr/>
        </p:nvSpPr>
        <p:spPr>
          <a:xfrm>
            <a:off x="2618798" y="5753605"/>
            <a:ext cx="6954404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FR" sz="2000" dirty="0">
                <a:latin typeface="Avenir Next" panose="020B0503020202020204" pitchFamily="34" charset="0"/>
              </a:rPr>
              <a:t>DRDC </a:t>
            </a:r>
            <a:r>
              <a:rPr lang="en-FR" sz="2000" dirty="0">
                <a:latin typeface="Avenir Next" panose="020B0503020202020204" pitchFamily="34" charset="0"/>
                <a:hlinkClick r:id="rId5"/>
              </a:rPr>
              <a:t>wep page</a:t>
            </a:r>
            <a:r>
              <a:rPr lang="en-FR" sz="2000" dirty="0">
                <a:latin typeface="Avenir Next" panose="020B0503020202020204" pitchFamily="34" charset="0"/>
              </a:rPr>
              <a:t>, presentations of DRDs at </a:t>
            </a:r>
            <a:r>
              <a:rPr lang="en-FR" sz="2000" dirty="0">
                <a:latin typeface="Avenir Next" panose="020B0503020202020204" pitchFamily="34" charset="0"/>
                <a:hlinkClick r:id="rId6"/>
              </a:rPr>
              <a:t>open sessions</a:t>
            </a:r>
            <a:r>
              <a:rPr lang="en-FR" sz="2000" dirty="0">
                <a:latin typeface="Avenir Next" panose="020B0503020202020204" pitchFamily="34" charset="0"/>
              </a:rPr>
              <a:t> </a:t>
            </a:r>
          </a:p>
          <a:p>
            <a:pPr algn="ctr"/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presentation of Ines Gil Botella </a:t>
            </a:r>
            <a:r>
              <a:rPr lang="en-GB" sz="2000" dirty="0">
                <a:solidFill>
                  <a:srgbClr val="C00000"/>
                </a:solidFill>
                <a:latin typeface="Avenir Next" panose="020B0503020202020204" pitchFamily="34" charset="0"/>
              </a:rPr>
              <a:t>a</a:t>
            </a:r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t this meeting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BC3A1D-8C8E-D45E-6F5C-1D48CE541BD4}"/>
              </a:ext>
            </a:extLst>
          </p:cNvPr>
          <p:cNvSpPr txBox="1"/>
          <p:nvPr/>
        </p:nvSpPr>
        <p:spPr>
          <a:xfrm>
            <a:off x="4384" y="6601274"/>
            <a:ext cx="61381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Avenir Next" panose="020B0503020202020204" pitchFamily="34" charset="0"/>
              </a:rPr>
              <a:t>* approvals cover a period of three years – to be renewed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78A848F-8A44-2A66-2262-2D6CB4325E58}"/>
              </a:ext>
            </a:extLst>
          </p:cNvPr>
          <p:cNvGrpSpPr/>
          <p:nvPr/>
        </p:nvGrpSpPr>
        <p:grpSpPr>
          <a:xfrm>
            <a:off x="433952" y="1210188"/>
            <a:ext cx="10673635" cy="4464844"/>
            <a:chOff x="433952" y="1210188"/>
            <a:chExt cx="10673635" cy="446484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5D94311-0628-C81B-0AE2-8AA52BD2A339}"/>
                </a:ext>
              </a:extLst>
            </p:cNvPr>
            <p:cNvGrpSpPr/>
            <p:nvPr/>
          </p:nvGrpSpPr>
          <p:grpSpPr>
            <a:xfrm>
              <a:off x="478194" y="1364315"/>
              <a:ext cx="10585150" cy="4310717"/>
              <a:chOff x="339974" y="1561333"/>
              <a:chExt cx="10585150" cy="4310717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67D10251-82E6-5698-1BBE-5E19F4B706B0}"/>
                  </a:ext>
                </a:extLst>
              </p:cNvPr>
              <p:cNvGrpSpPr/>
              <p:nvPr/>
            </p:nvGrpSpPr>
            <p:grpSpPr>
              <a:xfrm>
                <a:off x="479022" y="1561333"/>
                <a:ext cx="10446102" cy="4310717"/>
                <a:chOff x="479022" y="1881815"/>
                <a:chExt cx="10446102" cy="4310717"/>
              </a:xfrm>
            </p:grpSpPr>
            <p:grpSp>
              <p:nvGrpSpPr>
                <p:cNvPr id="99" name="Group 98">
                  <a:extLst>
                    <a:ext uri="{FF2B5EF4-FFF2-40B4-BE49-F238E27FC236}">
                      <a16:creationId xmlns:a16="http://schemas.microsoft.com/office/drawing/2014/main" id="{077F03F5-E2C2-45B3-1D8A-C8E734C53146}"/>
                    </a:ext>
                  </a:extLst>
                </p:cNvPr>
                <p:cNvGrpSpPr/>
                <p:nvPr/>
              </p:nvGrpSpPr>
              <p:grpSpPr>
                <a:xfrm>
                  <a:off x="479022" y="1881815"/>
                  <a:ext cx="10446102" cy="4310717"/>
                  <a:chOff x="612839" y="1213136"/>
                  <a:chExt cx="10446102" cy="4310717"/>
                </a:xfrm>
              </p:grpSpPr>
              <p:grpSp>
                <p:nvGrpSpPr>
                  <p:cNvPr id="29" name="Group 28">
                    <a:extLst>
                      <a:ext uri="{FF2B5EF4-FFF2-40B4-BE49-F238E27FC236}">
                        <a16:creationId xmlns:a16="http://schemas.microsoft.com/office/drawing/2014/main" id="{F7E11DE1-0312-2AFA-4C6D-C4C15D61D9BD}"/>
                      </a:ext>
                    </a:extLst>
                  </p:cNvPr>
                  <p:cNvGrpSpPr/>
                  <p:nvPr/>
                </p:nvGrpSpPr>
                <p:grpSpPr>
                  <a:xfrm>
                    <a:off x="1311751" y="3513742"/>
                    <a:ext cx="9568498" cy="1419053"/>
                    <a:chOff x="1790276" y="2231392"/>
                    <a:chExt cx="9568498" cy="1419053"/>
                  </a:xfrm>
                </p:grpSpPr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8033BD41-A108-18A7-73BC-6A2032DB74D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790276" y="2231392"/>
                      <a:ext cx="1203321" cy="1387783"/>
                      <a:chOff x="4561277" y="2260606"/>
                      <a:chExt cx="1203321" cy="1387783"/>
                    </a:xfrm>
                  </p:grpSpPr>
                  <p:sp>
                    <p:nvSpPr>
                      <p:cNvPr id="55" name="Rounded Rectangle 54">
                        <a:extLst>
                          <a:ext uri="{FF2B5EF4-FFF2-40B4-BE49-F238E27FC236}">
                            <a16:creationId xmlns:a16="http://schemas.microsoft.com/office/drawing/2014/main" id="{AACBEF46-73A9-6A2C-CA22-499D0C30E0D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31966" y="2260606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57" name="TextBox 56">
                        <a:extLst>
                          <a:ext uri="{FF2B5EF4-FFF2-40B4-BE49-F238E27FC236}">
                            <a16:creationId xmlns:a16="http://schemas.microsoft.com/office/drawing/2014/main" id="{79907E43-9935-26F4-A083-23155F908ED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561277" y="2348282"/>
                        <a:ext cx="1203321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7"/>
                          </a:rPr>
                          <a:t>DRD1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Gaseous Detector</a:t>
                        </a:r>
                      </a:p>
                      <a:p>
                        <a:pPr algn="ctr"/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M.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Titov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E.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Oliveri</a:t>
                        </a:r>
                        <a:endParaRPr lang="en-FR" sz="1200" dirty="0"/>
                      </a:p>
                    </p:txBody>
                  </p: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F49C1ABB-0B9E-9696-ABBE-0DDC7B815E8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18562" y="2231392"/>
                      <a:ext cx="1203321" cy="1387783"/>
                      <a:chOff x="6020098" y="2238582"/>
                      <a:chExt cx="1203321" cy="1387783"/>
                    </a:xfrm>
                  </p:grpSpPr>
                  <p:sp>
                    <p:nvSpPr>
                      <p:cNvPr id="53" name="Rounded Rectangle 52">
                        <a:extLst>
                          <a:ext uri="{FF2B5EF4-FFF2-40B4-BE49-F238E27FC236}">
                            <a16:creationId xmlns:a16="http://schemas.microsoft.com/office/drawing/2014/main" id="{F1D110BC-F611-A66C-169E-4AC9070680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71146" y="2238582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54" name="TextBox 53">
                        <a:extLst>
                          <a:ext uri="{FF2B5EF4-FFF2-40B4-BE49-F238E27FC236}">
                            <a16:creationId xmlns:a16="http://schemas.microsoft.com/office/drawing/2014/main" id="{7269B6C1-1748-EA46-0B33-721D73F7DCEC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020098" y="2326258"/>
                        <a:ext cx="1203321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8"/>
                          </a:rPr>
                          <a:t>DRD2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Liquid Detector</a:t>
                        </a:r>
                      </a:p>
                      <a:p>
                        <a:pPr algn="ctr"/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R. Guenette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G.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Fiorillo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2" name="Group 31">
                      <a:extLst>
                        <a:ext uri="{FF2B5EF4-FFF2-40B4-BE49-F238E27FC236}">
                          <a16:creationId xmlns:a16="http://schemas.microsoft.com/office/drawing/2014/main" id="{0DEE7432-21AB-5C81-1A7B-B9882769A23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70647" y="2231392"/>
                      <a:ext cx="1272881" cy="1387783"/>
                      <a:chOff x="4823123" y="2261749"/>
                      <a:chExt cx="1272881" cy="1387783"/>
                    </a:xfrm>
                  </p:grpSpPr>
                  <p:sp>
                    <p:nvSpPr>
                      <p:cNvPr id="51" name="Rounded Rectangle 50">
                        <a:extLst>
                          <a:ext uri="{FF2B5EF4-FFF2-40B4-BE49-F238E27FC236}">
                            <a16:creationId xmlns:a16="http://schemas.microsoft.com/office/drawing/2014/main" id="{57C9E34D-2498-175F-E63B-5CC1584AF6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924979" y="2261749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52" name="TextBox 51">
                        <a:extLst>
                          <a:ext uri="{FF2B5EF4-FFF2-40B4-BE49-F238E27FC236}">
                            <a16:creationId xmlns:a16="http://schemas.microsoft.com/office/drawing/2014/main" id="{D2CDD744-A694-37A6-C1CB-2DBD3D1C783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823123" y="2349425"/>
                        <a:ext cx="1272881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9"/>
                          </a:rPr>
                          <a:t>DRD3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Solid State Detector</a:t>
                        </a:r>
                      </a:p>
                      <a:p>
                        <a:pPr algn="ctr"/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G.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Kramberger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G. Pellegrini</a:t>
                        </a:r>
                      </a:p>
                    </p:txBody>
                  </p:sp>
                </p:grpSp>
                <p:grpSp>
                  <p:nvGrpSpPr>
                    <p:cNvPr id="33" name="Group 32">
                      <a:extLst>
                        <a:ext uri="{FF2B5EF4-FFF2-40B4-BE49-F238E27FC236}">
                          <a16:creationId xmlns:a16="http://schemas.microsoft.com/office/drawing/2014/main" id="{E7E55030-826E-CADD-3423-29FCDE1F40F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353746" y="2231392"/>
                      <a:ext cx="1345395" cy="1387783"/>
                      <a:chOff x="8426503" y="2233501"/>
                      <a:chExt cx="1345395" cy="1387783"/>
                    </a:xfrm>
                  </p:grpSpPr>
                  <p:sp>
                    <p:nvSpPr>
                      <p:cNvPr id="49" name="Rounded Rectangle 48">
                        <a:extLst>
                          <a:ext uri="{FF2B5EF4-FFF2-40B4-BE49-F238E27FC236}">
                            <a16:creationId xmlns:a16="http://schemas.microsoft.com/office/drawing/2014/main" id="{38D8A490-E242-1F83-66D4-652E3EAD0EF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39435" y="2233501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3DA08ABF-EC67-DA74-C5C2-E52D053AEA1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426503" y="2321177"/>
                        <a:ext cx="1345395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10"/>
                          </a:rPr>
                          <a:t>DRD4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Photon det.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and PID</a:t>
                        </a:r>
                      </a:p>
                      <a:p>
                        <a:pPr algn="ctr"/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M.Fiorini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G. Wilkinson</a:t>
                        </a:r>
                      </a:p>
                    </p:txBody>
                  </p:sp>
                </p:grpSp>
                <p:grpSp>
                  <p:nvGrpSpPr>
                    <p:cNvPr id="34" name="Group 33">
                      <a:extLst>
                        <a:ext uri="{FF2B5EF4-FFF2-40B4-BE49-F238E27FC236}">
                          <a16:creationId xmlns:a16="http://schemas.microsoft.com/office/drawing/2014/main" id="{F1A34691-BACA-7A5F-F3BE-E9D17E89EB6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508192" y="2231392"/>
                      <a:ext cx="1345395" cy="1387783"/>
                      <a:chOff x="9706560" y="2189147"/>
                      <a:chExt cx="1345395" cy="1387783"/>
                    </a:xfrm>
                  </p:grpSpPr>
                  <p:sp>
                    <p:nvSpPr>
                      <p:cNvPr id="46" name="Rounded Rectangle 45">
                        <a:extLst>
                          <a:ext uri="{FF2B5EF4-FFF2-40B4-BE49-F238E27FC236}">
                            <a16:creationId xmlns:a16="http://schemas.microsoft.com/office/drawing/2014/main" id="{F89DB865-9DD9-91F7-0893-11A173BB25D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858754" y="2189147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48" name="TextBox 47">
                        <a:extLst>
                          <a:ext uri="{FF2B5EF4-FFF2-40B4-BE49-F238E27FC236}">
                            <a16:creationId xmlns:a16="http://schemas.microsoft.com/office/drawing/2014/main" id="{BF83219F-D35F-F484-E7F5-9E9DCCFB0D0B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9706560" y="2272978"/>
                        <a:ext cx="1345395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11"/>
                          </a:rPr>
                          <a:t>DRD5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Quantum, 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emerging 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techno. 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M.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Demarteau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M.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Doser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35" name="Group 34">
                      <a:extLst>
                        <a:ext uri="{FF2B5EF4-FFF2-40B4-BE49-F238E27FC236}">
                          <a16:creationId xmlns:a16="http://schemas.microsoft.com/office/drawing/2014/main" id="{884280E8-DDFC-ACD7-C67F-78D07051FC8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09350" y="2231392"/>
                      <a:ext cx="1345395" cy="1387783"/>
                      <a:chOff x="5025589" y="3355315"/>
                      <a:chExt cx="1345395" cy="1387783"/>
                    </a:xfrm>
                  </p:grpSpPr>
                  <p:sp>
                    <p:nvSpPr>
                      <p:cNvPr id="44" name="Rounded Rectangle 43">
                        <a:extLst>
                          <a:ext uri="{FF2B5EF4-FFF2-40B4-BE49-F238E27FC236}">
                            <a16:creationId xmlns:a16="http://schemas.microsoft.com/office/drawing/2014/main" id="{5F355AC3-2975-42F0-3AFD-D03E6DD1129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170659" y="3355315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45" name="TextBox 44">
                        <a:extLst>
                          <a:ext uri="{FF2B5EF4-FFF2-40B4-BE49-F238E27FC236}">
                            <a16:creationId xmlns:a16="http://schemas.microsoft.com/office/drawing/2014/main" id="{B9D33A6B-2993-9215-7C31-BFA5AFAE9D4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5025589" y="3439146"/>
                        <a:ext cx="1345395" cy="128496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12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12"/>
                          </a:rPr>
                          <a:t>DRD6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 Calorimetry</a:t>
                        </a:r>
                      </a:p>
                      <a:p>
                        <a:pPr algn="ctr">
                          <a:spcAft>
                            <a:spcPts val="300"/>
                          </a:spcAft>
                        </a:pP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R.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Poeschl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R. Ferrari</a:t>
                        </a:r>
                      </a:p>
                    </p:txBody>
                  </p:sp>
                </p:grpSp>
                <p:grpSp>
                  <p:nvGrpSpPr>
                    <p:cNvPr id="36" name="Group 35">
                      <a:extLst>
                        <a:ext uri="{FF2B5EF4-FFF2-40B4-BE49-F238E27FC236}">
                          <a16:creationId xmlns:a16="http://schemas.microsoft.com/office/drawing/2014/main" id="{07A870E7-3ABA-1389-0213-7F13735FFCD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038764" y="2231392"/>
                      <a:ext cx="1110521" cy="1387783"/>
                      <a:chOff x="6870272" y="2395298"/>
                      <a:chExt cx="1110521" cy="1387783"/>
                    </a:xfrm>
                  </p:grpSpPr>
                  <p:sp>
                    <p:nvSpPr>
                      <p:cNvPr id="40" name="Rounded Rectangle 39">
                        <a:extLst>
                          <a:ext uri="{FF2B5EF4-FFF2-40B4-BE49-F238E27FC236}">
                            <a16:creationId xmlns:a16="http://schemas.microsoft.com/office/drawing/2014/main" id="{0E593805-BD5C-1603-49C1-83C4305ECB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895417" y="2395298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42" name="TextBox 41">
                        <a:extLst>
                          <a:ext uri="{FF2B5EF4-FFF2-40B4-BE49-F238E27FC236}">
                            <a16:creationId xmlns:a16="http://schemas.microsoft.com/office/drawing/2014/main" id="{87ADF31F-ECB4-C748-65A1-19F412AECC4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870272" y="2479129"/>
                        <a:ext cx="1085377" cy="1277273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13"/>
                          </a:rPr>
                          <a:t>DRD7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 Electronics 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on-detector 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processing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F. Simon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F. Vasey</a:t>
                        </a:r>
                      </a:p>
                    </p:txBody>
                  </p:sp>
                </p:grpSp>
                <p:grpSp>
                  <p:nvGrpSpPr>
                    <p:cNvPr id="37" name="Group 36">
                      <a:extLst>
                        <a:ext uri="{FF2B5EF4-FFF2-40B4-BE49-F238E27FC236}">
                          <a16:creationId xmlns:a16="http://schemas.microsoft.com/office/drawing/2014/main" id="{E887CDD2-A2F4-4441-AC67-96580CC299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273398" y="2231392"/>
                      <a:ext cx="1085376" cy="1419053"/>
                      <a:chOff x="8393033" y="2398149"/>
                      <a:chExt cx="1085376" cy="1419053"/>
                    </a:xfrm>
                  </p:grpSpPr>
                  <p:sp>
                    <p:nvSpPr>
                      <p:cNvPr id="38" name="Rounded Rectangle 37">
                        <a:extLst>
                          <a:ext uri="{FF2B5EF4-FFF2-40B4-BE49-F238E27FC236}">
                            <a16:creationId xmlns:a16="http://schemas.microsoft.com/office/drawing/2014/main" id="{D0D51EFE-BE1C-2416-AE6C-569F8E48DB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93033" y="2398149"/>
                        <a:ext cx="1085376" cy="1387783"/>
                      </a:xfrm>
                      <a:prstGeom prst="roundRect">
                        <a:avLst/>
                      </a:prstGeom>
                      <a:solidFill>
                        <a:srgbClr val="D6F0FF"/>
                      </a:solidFill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FR" dirty="0"/>
                      </a:p>
                    </p:txBody>
                  </p:sp>
                  <p:sp>
                    <p:nvSpPr>
                      <p:cNvPr id="39" name="TextBox 38">
                        <a:extLst>
                          <a:ext uri="{FF2B5EF4-FFF2-40B4-BE49-F238E27FC236}">
                            <a16:creationId xmlns:a16="http://schemas.microsoft.com/office/drawing/2014/main" id="{0F5AC2DA-81D3-3C1D-C28A-595CF93DFCB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393033" y="2462985"/>
                        <a:ext cx="1085376" cy="135421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  <a:hlinkClick r:id="rId14"/>
                          </a:rPr>
                          <a:t>DRD8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Mechanics and </a:t>
                        </a:r>
                      </a:p>
                      <a:p>
                        <a:pPr algn="ctr">
                          <a:spcAft>
                            <a:spcPts val="600"/>
                          </a:spcAft>
                        </a:pPr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Integration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B. Schmidt</a:t>
                        </a:r>
                      </a:p>
                      <a:p>
                        <a:pPr algn="ctr"/>
                        <a:r>
                          <a:rPr lang="en-GB" sz="1200" dirty="0">
                            <a:latin typeface="Avenir Next" panose="020B0503020202020204" pitchFamily="34" charset="0"/>
                          </a:rPr>
                          <a:t>A. </a:t>
                        </a:r>
                        <a:r>
                          <a:rPr lang="en-GB" sz="1200" dirty="0" err="1">
                            <a:latin typeface="Avenir Next" panose="020B0503020202020204" pitchFamily="34" charset="0"/>
                          </a:rPr>
                          <a:t>Mussgiller</a:t>
                        </a:r>
                        <a:endParaRPr lang="en-GB" sz="1200" dirty="0">
                          <a:latin typeface="Avenir Next" panose="020B0503020202020204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98" name="Group 97">
                    <a:extLst>
                      <a:ext uri="{FF2B5EF4-FFF2-40B4-BE49-F238E27FC236}">
                        <a16:creationId xmlns:a16="http://schemas.microsoft.com/office/drawing/2014/main" id="{32A26CE7-8303-E90F-30EA-5831921B75F3}"/>
                      </a:ext>
                    </a:extLst>
                  </p:cNvPr>
                  <p:cNvGrpSpPr/>
                  <p:nvPr/>
                </p:nvGrpSpPr>
                <p:grpSpPr>
                  <a:xfrm>
                    <a:off x="612839" y="1213136"/>
                    <a:ext cx="10446102" cy="4310717"/>
                    <a:chOff x="612839" y="1179683"/>
                    <a:chExt cx="10446102" cy="4310717"/>
                  </a:xfrm>
                </p:grpSpPr>
                <p:pic>
                  <p:nvPicPr>
                    <p:cNvPr id="2" name="Picture 1">
                      <a:extLst>
                        <a:ext uri="{FF2B5EF4-FFF2-40B4-BE49-F238E27FC236}">
                          <a16:creationId xmlns:a16="http://schemas.microsoft.com/office/drawing/2014/main" id="{177E3FC3-4E6B-F7CA-DDBC-7ED4C0313CC3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15"/>
                    <a:srcRect b="28933"/>
                    <a:stretch/>
                  </p:blipFill>
                  <p:spPr>
                    <a:xfrm>
                      <a:off x="2636627" y="1179683"/>
                      <a:ext cx="7063039" cy="2258461"/>
                    </a:xfrm>
                    <a:prstGeom prst="rect">
                      <a:avLst/>
                    </a:prstGeom>
                    <a:ln>
                      <a:noFill/>
                    </a:ln>
                  </p:spPr>
                </p:pic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F7699367-B6B6-6E5B-57D5-B7C0C8A8470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518362" y="5121068"/>
                      <a:ext cx="3691925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285750" indent="-285750">
                        <a:buClr>
                          <a:srgbClr val="00B050"/>
                        </a:buClr>
                        <a:buFont typeface="Wingdings" pitchFamily="2" charset="2"/>
                        <a:buChar char="ü"/>
                      </a:pPr>
                      <a:r>
                        <a:rPr lang="en-GB" dirty="0">
                          <a:latin typeface="Avenir Next" panose="020B0503020202020204" pitchFamily="34" charset="0"/>
                        </a:rPr>
                        <a:t>A</a:t>
                      </a:r>
                      <a:r>
                        <a:rPr lang="en-FR" dirty="0">
                          <a:latin typeface="Avenir Next" panose="020B0503020202020204" pitchFamily="34" charset="0"/>
                        </a:rPr>
                        <a:t>pproved by CERN RB*,  </a:t>
                      </a:r>
                    </a:p>
                  </p:txBody>
                </p: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13116BB6-C066-947F-94EE-4CF80FAD0FC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068714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405BFB20-5A06-468C-5A5D-8012A84964D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307339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0" name="TextBox 59">
                      <a:extLst>
                        <a:ext uri="{FF2B5EF4-FFF2-40B4-BE49-F238E27FC236}">
                          <a16:creationId xmlns:a16="http://schemas.microsoft.com/office/drawing/2014/main" id="{DE5A4B84-6F1D-DF4F-DB5B-6E71C861592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544874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Clr>
                          <a:srgbClr val="3FB000"/>
                        </a:buClr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B192CC06-6741-1F06-9D4A-B1488CCAD63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94927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2" name="TextBox 61">
                      <a:extLst>
                        <a:ext uri="{FF2B5EF4-FFF2-40B4-BE49-F238E27FC236}">
                          <a16:creationId xmlns:a16="http://schemas.microsoft.com/office/drawing/2014/main" id="{AE5AFE7E-DD4E-29DB-CF21-7BF8BEA96D7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880884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Clr>
                          <a:srgbClr val="3FB000"/>
                        </a:buClr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3776352E-033F-DC9D-0691-C593CD1A09B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70696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0827E22C-BE51-1A6A-8CFC-A45062FB28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293151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3FB000"/>
                          </a:solidFill>
                        </a:rPr>
                        <a:t> </a:t>
                      </a:r>
                    </a:p>
                  </p:txBody>
                </p:sp>
                <p:sp>
                  <p:nvSpPr>
                    <p:cNvPr id="65" name="TextBox 64">
                      <a:extLst>
                        <a:ext uri="{FF2B5EF4-FFF2-40B4-BE49-F238E27FC236}">
                          <a16:creationId xmlns:a16="http://schemas.microsoft.com/office/drawing/2014/main" id="{C0551836-D3D4-0A05-2D53-C62C6555A4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32835" y="3503440"/>
                      <a:ext cx="52610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en-FR" dirty="0">
                          <a:solidFill>
                            <a:srgbClr val="FF8244"/>
                          </a:solidFill>
                        </a:rPr>
                        <a:t> </a:t>
                      </a:r>
                    </a:p>
                  </p:txBody>
                </p:sp>
                <p:grpSp>
                  <p:nvGrpSpPr>
                    <p:cNvPr id="93" name="Group 92">
                      <a:extLst>
                        <a:ext uri="{FF2B5EF4-FFF2-40B4-BE49-F238E27FC236}">
                          <a16:creationId xmlns:a16="http://schemas.microsoft.com/office/drawing/2014/main" id="{26435ABA-160D-2B09-26CE-43E8ADD3287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94093" y="2106860"/>
                      <a:ext cx="9705545" cy="2852922"/>
                      <a:chOff x="1294093" y="2119068"/>
                      <a:chExt cx="9705545" cy="2849631"/>
                    </a:xfrm>
                  </p:grpSpPr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9444DE0-C72E-E017-851A-3F8FCFBEED71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588224" y="2120735"/>
                        <a:ext cx="0" cy="1312484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D1EBF6E3-7B2F-31D5-B8FD-55B95ADAD663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309188" y="3442632"/>
                        <a:ext cx="12780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276146C4-F112-03DF-C749-529100D3732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304544" y="3429767"/>
                        <a:ext cx="9616" cy="1528235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A14B7DE2-D074-1173-6B63-988978DA0C4E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1294093" y="4959946"/>
                        <a:ext cx="9684000" cy="8753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FC0A921E-9B3E-59F0-B329-C0A76CD25F1D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10979195" y="3455977"/>
                        <a:ext cx="9616" cy="1512000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4B38514E-0D72-7B2E-7720-5CAA26C6E8C7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4440118" y="3429767"/>
                        <a:ext cx="6559520" cy="15174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0" name="Straight Connector 89">
                        <a:extLst>
                          <a:ext uri="{FF2B5EF4-FFF2-40B4-BE49-F238E27FC236}">
                            <a16:creationId xmlns:a16="http://schemas.microsoft.com/office/drawing/2014/main" id="{AE4BBD09-B12E-3F9B-556F-9ABD6885A4E0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4430502" y="2120735"/>
                        <a:ext cx="9616" cy="1312484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91" name="Straight Connector 90">
                        <a:extLst>
                          <a:ext uri="{FF2B5EF4-FFF2-40B4-BE49-F238E27FC236}">
                            <a16:creationId xmlns:a16="http://schemas.microsoft.com/office/drawing/2014/main" id="{21E2CB98-4A75-F587-2F14-EED5F4B70924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>
                        <a:off x="2587642" y="2119068"/>
                        <a:ext cx="185400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2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97" name="TextBox 96">
                      <a:extLst>
                        <a:ext uri="{FF2B5EF4-FFF2-40B4-BE49-F238E27FC236}">
                          <a16:creationId xmlns:a16="http://schemas.microsoft.com/office/drawing/2014/main" id="{8416ED3B-0356-4A1D-8F6B-CECDB736EBE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12839" y="2279863"/>
                      <a:ext cx="1926983" cy="107721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>
                        <a:buClr>
                          <a:srgbClr val="00B050"/>
                        </a:buClr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rPr>
                        <a:t>EDP/DRD </a:t>
                      </a:r>
                    </a:p>
                    <a:p>
                      <a:pPr algn="r">
                        <a:buClr>
                          <a:srgbClr val="00B050"/>
                        </a:buClr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</a:rPr>
                        <a:t>Managers Forum </a:t>
                      </a:r>
                      <a:r>
                        <a:rPr lang="en-US" sz="1600" dirty="0">
                          <a:solidFill>
                            <a:srgbClr val="C00000"/>
                          </a:solidFill>
                          <a:latin typeface="Avenir Next" panose="020B0503020202020204" pitchFamily="34" charset="0"/>
                          <a:hlinkClick r:id="rId16"/>
                        </a:rPr>
                        <a:t>mandate</a:t>
                      </a:r>
                      <a:endParaRPr lang="en-US" sz="1600" dirty="0">
                        <a:solidFill>
                          <a:srgbClr val="C00000"/>
                        </a:solidFill>
                        <a:latin typeface="Avenir Next" panose="020B0503020202020204" pitchFamily="34" charset="0"/>
                      </a:endParaRPr>
                    </a:p>
                    <a:p>
                      <a:pPr marL="285750" indent="-285750" algn="r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latin typeface="Avenir Next" panose="020B0503020202020204" pitchFamily="34" charset="0"/>
                        </a:rPr>
                        <a:t>common issues</a:t>
                      </a:r>
                      <a:endParaRPr lang="en-FR" sz="1600" dirty="0">
                        <a:latin typeface="Avenir Next" panose="020B0503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DDDE0A50-E081-16E3-0A52-FE0E0541CD26}"/>
                    </a:ext>
                  </a:extLst>
                </p:cNvPr>
                <p:cNvSpPr txBox="1"/>
                <p:nvPr/>
              </p:nvSpPr>
              <p:spPr>
                <a:xfrm>
                  <a:off x="4287487" y="5823200"/>
                  <a:ext cx="633537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285750" indent="-285750">
                    <a:buClr>
                      <a:srgbClr val="FF8244"/>
                    </a:buClr>
                    <a:buFont typeface="Wingdings" pitchFamily="2" charset="2"/>
                    <a:buChar char="ü"/>
                  </a:pPr>
                  <a:r>
                    <a:rPr lang="en-GB" dirty="0">
                      <a:latin typeface="Avenir Next" panose="020B0503020202020204" pitchFamily="34" charset="0"/>
                    </a:rPr>
                    <a:t>DRD8 </a:t>
                  </a:r>
                  <a:r>
                    <a:rPr lang="en-GB" dirty="0" err="1">
                      <a:latin typeface="Avenir Next" panose="020B0503020202020204" pitchFamily="34" charset="0"/>
                    </a:rPr>
                    <a:t>LoI</a:t>
                  </a:r>
                  <a:r>
                    <a:rPr lang="en-GB" dirty="0">
                      <a:latin typeface="Avenir Next" panose="020B0503020202020204" pitchFamily="34" charset="0"/>
                    </a:rPr>
                    <a:t> submitted to DRDC, proposal aims end-2024</a:t>
                  </a:r>
                  <a:endParaRPr lang="en-FR" dirty="0">
                    <a:latin typeface="Avenir Next" panose="020B0503020202020204" pitchFamily="34" charset="0"/>
                  </a:endParaRPr>
                </a:p>
              </p:txBody>
            </p: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15CD245-8218-B2B5-8308-21C238495596}"/>
                  </a:ext>
                </a:extLst>
              </p:cNvPr>
              <p:cNvSpPr txBox="1"/>
              <p:nvPr/>
            </p:nvSpPr>
            <p:spPr>
              <a:xfrm>
                <a:off x="339974" y="1837645"/>
                <a:ext cx="2066031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buClr>
                    <a:srgbClr val="00B050"/>
                  </a:buClr>
                </a:pPr>
                <a:r>
                  <a:rPr lang="en-US" sz="1600" dirty="0">
                    <a:latin typeface="Avenir Next" panose="020B0503020202020204" pitchFamily="34" charset="0"/>
                  </a:rPr>
                  <a:t>EDP </a:t>
                </a:r>
                <a:r>
                  <a:rPr lang="en-US" sz="1600" dirty="0">
                    <a:latin typeface="Avenir Next" panose="020B0503020202020204" pitchFamily="34" charset="0"/>
                    <a:hlinkClick r:id="rId17"/>
                  </a:rPr>
                  <a:t>web page </a:t>
                </a:r>
                <a:endParaRPr lang="en-US" sz="1600" dirty="0">
                  <a:latin typeface="Avenir Next" panose="020B0503020202020204" pitchFamily="34" charset="0"/>
                </a:endParaRPr>
              </a:p>
              <a:p>
                <a:pPr marL="285750" indent="-285750" algn="r">
                  <a:buClr>
                    <a:schemeClr val="tx1"/>
                  </a:buClr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Avenir Next" panose="020B0503020202020204" pitchFamily="34" charset="0"/>
                  </a:rPr>
                  <a:t>contact point for the community</a:t>
                </a:r>
                <a:endParaRPr lang="en-FR" sz="1600" dirty="0">
                  <a:latin typeface="Avenir Next" panose="020B0503020202020204" pitchFamily="34" charset="0"/>
                </a:endParaRPr>
              </a:p>
            </p:txBody>
          </p:sp>
        </p:grp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F210AD4-074D-F47A-7D2E-45E54CDBEF18}"/>
                </a:ext>
              </a:extLst>
            </p:cNvPr>
            <p:cNvSpPr/>
            <p:nvPr/>
          </p:nvSpPr>
          <p:spPr>
            <a:xfrm>
              <a:off x="433952" y="1210188"/>
              <a:ext cx="10673635" cy="400718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</p:spTree>
    <p:extLst>
      <p:ext uri="{BB962C8B-B14F-4D97-AF65-F5344CB8AC3E}">
        <p14:creationId xmlns:p14="http://schemas.microsoft.com/office/powerpoint/2010/main" val="1115499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081408A-2D15-ECB6-071F-F59A2DF87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49287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6E20CD6-8853-914E-B884-0C536D043070}"/>
              </a:ext>
            </a:extLst>
          </p:cNvPr>
          <p:cNvGrpSpPr/>
          <p:nvPr/>
        </p:nvGrpSpPr>
        <p:grpSpPr>
          <a:xfrm>
            <a:off x="286439" y="1729770"/>
            <a:ext cx="11512625" cy="3398460"/>
            <a:chOff x="286437" y="2559531"/>
            <a:chExt cx="11512625" cy="339846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FFDA882-0B6A-C9E3-BBD3-DBFE6BE90400}"/>
                </a:ext>
              </a:extLst>
            </p:cNvPr>
            <p:cNvSpPr txBox="1"/>
            <p:nvPr/>
          </p:nvSpPr>
          <p:spPr>
            <a:xfrm>
              <a:off x="2472423" y="2559531"/>
              <a:ext cx="7247152" cy="19236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1800"/>
                </a:spcAft>
              </a:pPr>
              <a:r>
                <a:rPr lang="en-US" sz="3200" dirty="0">
                  <a:latin typeface="Avenir Next" panose="020B0503020202020204" pitchFamily="34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Outline</a:t>
              </a:r>
            </a:p>
            <a:p>
              <a:pPr algn="ctr"/>
              <a:r>
                <a:rPr lang="en-US" sz="2400" dirty="0">
                  <a:solidFill>
                    <a:schemeClr val="bg1">
                      <a:lumMod val="75000"/>
                    </a:schemeClr>
                  </a:solidFill>
                  <a:latin typeface="Avenir Next" panose="020B0503020202020204" pitchFamily="34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EDP highlights</a:t>
              </a:r>
            </a:p>
            <a:p>
              <a:pPr algn="ctr"/>
              <a:r>
                <a:rPr lang="en-US" sz="2400" dirty="0">
                  <a:latin typeface="Avenir Next" panose="020B0503020202020204" pitchFamily="34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topics towards an EDP input to the ESPP process</a:t>
              </a:r>
            </a:p>
            <a:p>
              <a:pPr algn="ctr"/>
              <a:r>
                <a:rPr lang="en-US" sz="2400" dirty="0">
                  <a:solidFill>
                    <a:schemeClr val="bg1">
                      <a:lumMod val="75000"/>
                    </a:schemeClr>
                  </a:solidFill>
                  <a:latin typeface="Avenir Next" panose="020B0503020202020204" pitchFamily="34" charset="0"/>
                  <a:ea typeface="Batang" panose="02030600000101010101" pitchFamily="18" charset="-127"/>
                  <a:cs typeface="Times New Roman" panose="02020603050405020304" pitchFamily="18" charset="0"/>
                </a:rPr>
                <a:t>plan to prepare the input</a:t>
              </a:r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82070A8-98C9-8F5D-ED02-99265A84B3F4}"/>
                </a:ext>
              </a:extLst>
            </p:cNvPr>
            <p:cNvSpPr txBox="1"/>
            <p:nvPr/>
          </p:nvSpPr>
          <p:spPr>
            <a:xfrm>
              <a:off x="286437" y="4588385"/>
              <a:ext cx="11512625" cy="136960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2200" b="0" i="0" u="none" strike="noStrike" dirty="0">
                  <a:solidFill>
                    <a:srgbClr val="C00000"/>
                  </a:solidFill>
                  <a:effectLst/>
                  <a:latin typeface="Avenir Next" panose="020B0503020202020204" pitchFamily="34" charset="0"/>
                </a:rPr>
                <a:t>The planned input to the ESPP aims to provide the EDP perspective on how the goals outlined in the ECFA Detector R&amp;D Roadmap can be achieved by the DRD collaborations</a:t>
              </a:r>
              <a:endParaRPr lang="en-GB" sz="2200" dirty="0">
                <a:solidFill>
                  <a:srgbClr val="C00000"/>
                </a:solidFill>
                <a:latin typeface="Avenir Next" panose="020B0503020202020204" pitchFamily="34" charset="0"/>
              </a:endParaRPr>
            </a:p>
            <a:p>
              <a:pPr algn="ctr">
                <a:spcAft>
                  <a:spcPts val="300"/>
                </a:spcAft>
              </a:pPr>
              <a:r>
                <a:rPr lang="en-GB" dirty="0">
                  <a:latin typeface="Avenir Next" panose="020B0503020202020204" pitchFamily="34" charset="0"/>
                </a:rPr>
                <a:t>as much as possible generic, although allowing to underline DRD specifics</a:t>
              </a:r>
            </a:p>
            <a:p>
              <a:pPr algn="ctr">
                <a:spcAft>
                  <a:spcPts val="300"/>
                </a:spcAft>
              </a:pPr>
              <a:r>
                <a:rPr lang="en-GB" sz="1600" dirty="0">
                  <a:latin typeface="Avenir Next" panose="020B0503020202020204" pitchFamily="34" charset="0"/>
                </a:rPr>
                <a:t>(it is not an update of the ECFA detector roadmap and neither a review of the DRD proposals and achievements)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9CAA86FF-484A-E5B6-2CD6-2DDEE331E3D4}"/>
              </a:ext>
            </a:extLst>
          </p:cNvPr>
          <p:cNvSpPr txBox="1"/>
          <p:nvPr/>
        </p:nvSpPr>
        <p:spPr>
          <a:xfrm>
            <a:off x="-16126" y="6552467"/>
            <a:ext cx="82734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Avenir Next" panose="020B0503020202020204" pitchFamily="34" charset="0"/>
              </a:rPr>
              <a:t>note :</a:t>
            </a:r>
            <a:r>
              <a:rPr lang="en-FR" sz="1400" i="1" dirty="0">
                <a:latin typeface="Avenir Next" panose="020B0503020202020204" pitchFamily="34" charset="0"/>
              </a:rPr>
              <a:t> </a:t>
            </a:r>
            <a:r>
              <a:rPr lang="en-GB" sz="1400" i="1" dirty="0">
                <a:latin typeface="Avenir Next" panose="020B0503020202020204" pitchFamily="34" charset="0"/>
                <a:hlinkClick r:id="rId3"/>
              </a:rPr>
              <a:t>input to 2020 ESPP</a:t>
            </a:r>
            <a:r>
              <a:rPr lang="en-GB" sz="1400" i="1" dirty="0">
                <a:latin typeface="Avenir Next" panose="020B0503020202020204" pitchFamily="34" charset="0"/>
              </a:rPr>
              <a:t> process: survey of the community composition and of the R&amp;D aspirations</a:t>
            </a:r>
            <a:endParaRPr lang="en-FR" sz="1400" i="1" dirty="0"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059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38304A4-7AB6-FF24-70F3-96E887F5CFBA}"/>
              </a:ext>
            </a:extLst>
          </p:cNvPr>
          <p:cNvSpPr txBox="1"/>
          <p:nvPr/>
        </p:nvSpPr>
        <p:spPr>
          <a:xfrm>
            <a:off x="913342" y="411829"/>
            <a:ext cx="103653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DRD collaboration facts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856192" y="989752"/>
            <a:ext cx="10479617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Preamble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referring to the 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  <a:hlinkClick r:id="rId3"/>
              </a:rPr>
              <a:t>ECFA Detector R&amp;D Roadmap </a:t>
            </a:r>
            <a:endParaRPr lang="en-GB" sz="2000" b="0" i="0" u="none" strike="noStrike" dirty="0">
              <a:solidFill>
                <a:srgbClr val="000000"/>
              </a:solidFill>
              <a:effectLst/>
              <a:latin typeface="Avenir Next" panose="020B0503020202020204" pitchFamily="34" charset="0"/>
            </a:endParaRPr>
          </a:p>
          <a:p>
            <a:pPr marL="285750" indent="-285750" algn="l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DRD collaboration implementation</a:t>
            </a:r>
            <a:endParaRPr lang="en-GB" dirty="0">
              <a:solidFill>
                <a:srgbClr val="000000"/>
              </a:solidFill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referring to CERN hosting framework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work organisatio</a:t>
            </a: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n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to fulfil the ECFA detector roadmap DRDTs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community building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venir Next" panose="020B0503020202020204" pitchFamily="34" charset="0"/>
              </a:rPr>
              <a:t>establishing areas of collaborative effort / </a:t>
            </a:r>
            <a:r>
              <a:rPr lang="en-GB" sz="16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common projects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b</a:t>
            </a:r>
            <a:r>
              <a:rPr lang="en-FR" dirty="0">
                <a:solidFill>
                  <a:srgbClr val="C00000"/>
                </a:solidFill>
                <a:latin typeface="Avenir Next" panose="020B0503020202020204" pitchFamily="34" charset="0"/>
              </a:rPr>
              <a:t>alance achieved in community aspirations and R&amp;D roadmap priorities</a:t>
            </a:r>
          </a:p>
          <a:p>
            <a:pPr marL="7429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outreach, training and early career efforts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211C1C4-4C5D-5318-8154-76A81134284B}"/>
              </a:ext>
            </a:extLst>
          </p:cNvPr>
          <p:cNvGrpSpPr/>
          <p:nvPr/>
        </p:nvGrpSpPr>
        <p:grpSpPr>
          <a:xfrm>
            <a:off x="771658" y="3626157"/>
            <a:ext cx="10849946" cy="2852373"/>
            <a:chOff x="771658" y="3626157"/>
            <a:chExt cx="10849946" cy="2852373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3B74EB18-8A73-EAD6-0064-A09D47ECBEC2}"/>
                </a:ext>
              </a:extLst>
            </p:cNvPr>
            <p:cNvGrpSpPr/>
            <p:nvPr/>
          </p:nvGrpSpPr>
          <p:grpSpPr>
            <a:xfrm>
              <a:off x="903447" y="3626157"/>
              <a:ext cx="10718157" cy="2852373"/>
              <a:chOff x="903447" y="4104408"/>
              <a:chExt cx="10718157" cy="2852373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1C4994D-2B54-1FE7-6B5D-C48ABBDE0561}"/>
                  </a:ext>
                </a:extLst>
              </p:cNvPr>
              <p:cNvGrpSpPr/>
              <p:nvPr/>
            </p:nvGrpSpPr>
            <p:grpSpPr>
              <a:xfrm>
                <a:off x="903447" y="4104408"/>
                <a:ext cx="10718157" cy="2380902"/>
                <a:chOff x="940344" y="4104408"/>
                <a:chExt cx="10718157" cy="2380902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A59EB57F-C9B6-3305-EBED-A468D6F15B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940344" y="4104408"/>
                  <a:ext cx="6416330" cy="2380902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433E3E8-724E-3326-4DB9-0A3399A1CC12}"/>
                    </a:ext>
                  </a:extLst>
                </p:cNvPr>
                <p:cNvSpPr txBox="1"/>
                <p:nvPr/>
              </p:nvSpPr>
              <p:spPr>
                <a:xfrm>
                  <a:off x="7638208" y="5924997"/>
                  <a:ext cx="4020293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FR" sz="1000" dirty="0">
                      <a:solidFill>
                        <a:srgbClr val="00B050"/>
                      </a:solidFill>
                      <a:latin typeface="Avenir Next" panose="020B0503020202020204" pitchFamily="34" charset="0"/>
                    </a:rPr>
                    <a:t>management bodies</a:t>
                  </a:r>
                  <a:endParaRPr lang="en-FR" sz="1000" dirty="0">
                    <a:solidFill>
                      <a:schemeClr val="tx2"/>
                    </a:solidFill>
                    <a:latin typeface="Avenir Next" panose="020B0503020202020204" pitchFamily="34" charset="0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FR" sz="1000" dirty="0">
                      <a:solidFill>
                        <a:schemeClr val="tx2"/>
                      </a:solidFill>
                      <a:latin typeface="Avenir Next" panose="020B0503020202020204" pitchFamily="34" charset="0"/>
                    </a:rPr>
                    <a:t>Work Packages – contain “deliverables”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lang="en-FR" sz="1000" dirty="0">
                      <a:solidFill>
                        <a:schemeClr val="accent6">
                          <a:lumMod val="75000"/>
                        </a:schemeClr>
                      </a:solidFill>
                      <a:latin typeface="Avenir Next" panose="020B0503020202020204" pitchFamily="34" charset="0"/>
                    </a:rPr>
                    <a:t>Working Groups - transverse activity forums </a:t>
                  </a:r>
                </a:p>
              </p:txBody>
            </p:sp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1780C2C8-33CD-EED2-F6F6-E666513F28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7790"/>
                <a:stretch/>
              </p:blipFill>
              <p:spPr>
                <a:xfrm>
                  <a:off x="7758635" y="4181382"/>
                  <a:ext cx="3420823" cy="1729327"/>
                </a:xfrm>
                <a:prstGeom prst="rect">
                  <a:avLst/>
                </a:prstGeom>
                <a:ln>
                  <a:noFill/>
                </a:ln>
              </p:spPr>
            </p:pic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445C6CAA-6B41-D928-3284-B4A3FF2816CA}"/>
                    </a:ext>
                  </a:extLst>
                </p:cNvPr>
                <p:cNvSpPr/>
                <p:nvPr/>
              </p:nvSpPr>
              <p:spPr>
                <a:xfrm>
                  <a:off x="7518011" y="4104408"/>
                  <a:ext cx="3745734" cy="237458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FR"/>
                </a:p>
              </p:txBody>
            </p:sp>
          </p:grp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42E37CA-1E46-A0A5-CAEA-C7AB9CB7001B}"/>
                  </a:ext>
                </a:extLst>
              </p:cNvPr>
              <p:cNvSpPr txBox="1"/>
              <p:nvPr/>
            </p:nvSpPr>
            <p:spPr>
              <a:xfrm>
                <a:off x="1785514" y="6495116"/>
                <a:ext cx="4489975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latin typeface="Avenir Next" panose="020B0503020202020204" pitchFamily="34" charset="0"/>
                  </a:rPr>
                  <a:t>661 institute contributions in 46 countries</a:t>
                </a:r>
              </a:p>
              <a:p>
                <a:pPr algn="ctr"/>
                <a:r>
                  <a:rPr lang="en-GB" sz="1200" dirty="0">
                    <a:latin typeface="Avenir Next" panose="020B0503020202020204" pitchFamily="34" charset="0"/>
                  </a:rPr>
                  <a:t>s</a:t>
                </a:r>
                <a:r>
                  <a:rPr lang="en-FR" sz="1200" dirty="0">
                    <a:latin typeface="Avenir Next" panose="020B0503020202020204" pitchFamily="34" charset="0"/>
                  </a:rPr>
                  <a:t>ummed over DRD1, DRD2, DRD3, DRD4, DRD6 and DRD7</a:t>
                </a:r>
                <a:endParaRPr lang="en-FR" sz="12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2D6B816-FC22-1212-EF0D-23B2F0AEFA89}"/>
                  </a:ext>
                </a:extLst>
              </p:cNvPr>
              <p:cNvSpPr txBox="1"/>
              <p:nvPr/>
            </p:nvSpPr>
            <p:spPr>
              <a:xfrm>
                <a:off x="7661785" y="6495116"/>
                <a:ext cx="3384392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latin typeface="Avenir Next" panose="020B0503020202020204" pitchFamily="34" charset="0"/>
                  </a:rPr>
                  <a:t>t</a:t>
                </a:r>
                <a:r>
                  <a:rPr lang="en-FR" sz="1200" dirty="0">
                    <a:latin typeface="Avenir Next" panose="020B0503020202020204" pitchFamily="34" charset="0"/>
                  </a:rPr>
                  <a:t>ypical organisation, ex. DRD6</a:t>
                </a:r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9AF3BC9-6F87-FC5C-D28A-D360AF769775}"/>
                </a:ext>
              </a:extLst>
            </p:cNvPr>
            <p:cNvSpPr/>
            <p:nvPr/>
          </p:nvSpPr>
          <p:spPr>
            <a:xfrm>
              <a:off x="771658" y="3626157"/>
              <a:ext cx="6517686" cy="23745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DD699E6-E679-6CEF-5289-8F07FFE25BA8}"/>
              </a:ext>
            </a:extLst>
          </p:cNvPr>
          <p:cNvSpPr txBox="1"/>
          <p:nvPr/>
        </p:nvSpPr>
        <p:spPr>
          <a:xfrm>
            <a:off x="8238170" y="2302834"/>
            <a:ext cx="27718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GB" sz="1600" dirty="0">
                <a:solidFill>
                  <a:srgbClr val="000000"/>
                </a:solidFill>
                <a:latin typeface="Avenir Next" panose="020B0503020202020204" pitchFamily="34" charset="0"/>
              </a:rPr>
              <a:t>still an ongoing process, </a:t>
            </a:r>
          </a:p>
          <a:p>
            <a:pPr marL="0" lvl="1" algn="ctr"/>
            <a:r>
              <a:rPr lang="en-GB" sz="1600" dirty="0">
                <a:solidFill>
                  <a:srgbClr val="000000"/>
                </a:solidFill>
                <a:latin typeface="Avenir Next" panose="020B0503020202020204" pitchFamily="34" charset="0"/>
              </a:rPr>
              <a:t>also in preparation of </a:t>
            </a:r>
            <a:r>
              <a:rPr lang="en-GB" sz="1600" dirty="0" err="1">
                <a:solidFill>
                  <a:srgbClr val="000000"/>
                </a:solidFill>
                <a:latin typeface="Avenir Next" panose="020B0503020202020204" pitchFamily="34" charset="0"/>
              </a:rPr>
              <a:t>MoUs</a:t>
            </a:r>
            <a:endParaRPr lang="en-GB" sz="1600" dirty="0">
              <a:solidFill>
                <a:srgbClr val="000000"/>
              </a:solidFill>
              <a:latin typeface="Avenir Next" panose="020B0503020202020204" pitchFamily="34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72D90DFC-A201-DACB-0F6E-F21216945AAC}"/>
              </a:ext>
            </a:extLst>
          </p:cNvPr>
          <p:cNvSpPr/>
          <p:nvPr/>
        </p:nvSpPr>
        <p:spPr>
          <a:xfrm>
            <a:off x="8106310" y="2423475"/>
            <a:ext cx="102742" cy="332163"/>
          </a:xfrm>
          <a:prstGeom prst="rightBrace">
            <a:avLst/>
          </a:prstGeom>
          <a:ln w="190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452254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237796" y="693839"/>
            <a:ext cx="1177297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Scientific outcome expected in the 1</a:t>
            </a:r>
            <a:r>
              <a:rPr lang="en-GB" sz="2000" baseline="30000" dirty="0">
                <a:solidFill>
                  <a:srgbClr val="000000"/>
                </a:solidFill>
                <a:latin typeface="Avenir Next" panose="020B0503020202020204" pitchFamily="34" charset="0"/>
              </a:rPr>
              <a:t>st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 phase of the R&amp;D programs (3-4 years)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</a:t>
            </a:r>
          </a:p>
          <a:p>
            <a:pPr marL="598950" lvl="1" indent="-249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evaluation of technology areas performance potential </a:t>
            </a:r>
          </a:p>
          <a:p>
            <a:pPr marL="598950" lvl="1" indent="-249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technical solution for medium term strategic projects;</a:t>
            </a:r>
            <a:r>
              <a:rPr lang="en-GB" dirty="0">
                <a:latin typeface="Avenir Next" panose="020B0503020202020204" pitchFamily="34" charset="0"/>
              </a:rPr>
              <a:t> </a:t>
            </a: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consider transitions to specific engineering </a:t>
            </a:r>
            <a:r>
              <a:rPr lang="en-GB" sz="1600" dirty="0">
                <a:solidFill>
                  <a:srgbClr val="C00000"/>
                </a:solidFill>
                <a:latin typeface="Avenir Next" panose="020B0503020202020204" pitchFamily="34" charset="0"/>
              </a:rPr>
              <a:t>(TRL ≳ 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Preparation of 2</a:t>
            </a:r>
            <a:r>
              <a:rPr lang="en-GB" sz="2000" baseline="30000" dirty="0">
                <a:latin typeface="Avenir Next" panose="020B0503020202020204" pitchFamily="34" charset="0"/>
              </a:rPr>
              <a:t>nd</a:t>
            </a:r>
            <a:r>
              <a:rPr lang="en-GB" sz="2000" dirty="0">
                <a:latin typeface="Avenir Next" panose="020B0503020202020204" pitchFamily="34" charset="0"/>
              </a:rPr>
              <a:t> R&amp;D phase</a:t>
            </a:r>
          </a:p>
          <a:p>
            <a:pPr marL="598950" lvl="1" indent="-249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ex. longer term collider term FCC-</a:t>
            </a:r>
            <a:r>
              <a:rPr lang="en-GB" dirty="0" err="1">
                <a:latin typeface="Avenir Next" panose="020B0503020202020204" pitchFamily="34" charset="0"/>
              </a:rPr>
              <a:t>ee</a:t>
            </a:r>
            <a:r>
              <a:rPr lang="en-GB" dirty="0">
                <a:latin typeface="Avenir Next" panose="020B0503020202020204" pitchFamily="34" charset="0"/>
              </a:rPr>
              <a:t> project; </a:t>
            </a: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consider opportunities for new technology </a:t>
            </a:r>
            <a:r>
              <a:rPr lang="en-GB" sz="1600" dirty="0">
                <a:solidFill>
                  <a:srgbClr val="C00000"/>
                </a:solidFill>
                <a:latin typeface="Avenir Next" panose="020B0503020202020204" pitchFamily="34" charset="0"/>
              </a:rPr>
              <a:t>(TRL </a:t>
            </a:r>
            <a:r>
              <a:rPr lang="en-FR" sz="1600" dirty="0">
                <a:solidFill>
                  <a:srgbClr val="C00000"/>
                </a:solidFill>
                <a:latin typeface="Avenir Next" panose="020B0503020202020204" pitchFamily="34" charset="0"/>
              </a:rPr>
              <a:t>≲ 3)</a:t>
            </a:r>
            <a:endParaRPr lang="en-GB" sz="16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531052-56BF-7C76-C21B-BC7EB43FE4FD}"/>
              </a:ext>
            </a:extLst>
          </p:cNvPr>
          <p:cNvSpPr txBox="1"/>
          <p:nvPr/>
        </p:nvSpPr>
        <p:spPr>
          <a:xfrm>
            <a:off x="-16126" y="6630021"/>
            <a:ext cx="7098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i="1" dirty="0">
                <a:latin typeface="Avenir Next" panose="020B0503020202020204" pitchFamily="34" charset="0"/>
              </a:rPr>
              <a:t>** ”blue sky” TRL ≲ 3 and speific experiment engineering TRL ≳  6 at boundaries of DRD coverages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F313E4-FEC8-7124-F2BF-06AEAD3F1D29}"/>
              </a:ext>
            </a:extLst>
          </p:cNvPr>
          <p:cNvSpPr txBox="1"/>
          <p:nvPr/>
        </p:nvSpPr>
        <p:spPr>
          <a:xfrm>
            <a:off x="263770" y="207634"/>
            <a:ext cx="116644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DRD </a:t>
            </a:r>
            <a:r>
              <a:rPr lang="en-US" sz="2800" dirty="0" err="1">
                <a:latin typeface="Avenir Next" panose="020B0503020202020204" pitchFamily="34" charset="0"/>
              </a:rPr>
              <a:t>programme</a:t>
            </a:r>
            <a:r>
              <a:rPr lang="en-US" sz="2800" dirty="0">
                <a:latin typeface="Avenir Next" panose="020B0503020202020204" pitchFamily="34" charset="0"/>
              </a:rPr>
              <a:t> deployment 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35F444-EB19-7550-6FC4-D45DF6EBF8DA}"/>
              </a:ext>
            </a:extLst>
          </p:cNvPr>
          <p:cNvSpPr txBox="1"/>
          <p:nvPr/>
        </p:nvSpPr>
        <p:spPr>
          <a:xfrm>
            <a:off x="9766198" y="4374450"/>
            <a:ext cx="231550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700" dirty="0">
                <a:latin typeface="Avenir Next" panose="020B0503020202020204" pitchFamily="34" charset="0"/>
              </a:rPr>
              <a:t>T</a:t>
            </a:r>
            <a:r>
              <a:rPr lang="en-GB" sz="1700" dirty="0">
                <a:latin typeface="Avenir Next" panose="020B0503020202020204" pitchFamily="34" charset="0"/>
              </a:rPr>
              <a:t>r</a:t>
            </a:r>
            <a:r>
              <a:rPr lang="en-FR" sz="1700" dirty="0">
                <a:latin typeface="Avenir Next" panose="020B0503020202020204" pitchFamily="34" charset="0"/>
              </a:rPr>
              <a:t>ansverse Areas </a:t>
            </a:r>
          </a:p>
          <a:p>
            <a:pPr algn="ctr"/>
            <a:r>
              <a:rPr lang="en-FR" sz="1700" dirty="0">
                <a:latin typeface="Avenir Next" panose="020B0503020202020204" pitchFamily="34" charset="0"/>
              </a:rPr>
              <a:t>DRD5, DRD7, (DRD8)</a:t>
            </a:r>
          </a:p>
          <a:p>
            <a:pPr algn="ctr"/>
            <a:r>
              <a:rPr lang="en-GB" sz="1700" dirty="0">
                <a:latin typeface="Avenir Next" panose="020B0503020202020204" pitchFamily="34" charset="0"/>
              </a:rPr>
              <a:t>also c</a:t>
            </a:r>
            <a:r>
              <a:rPr lang="en-FR" sz="1700" dirty="0">
                <a:latin typeface="Avenir Next" panose="020B0503020202020204" pitchFamily="34" charset="0"/>
              </a:rPr>
              <a:t>over lower TRLs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6FBDF9-11B7-0EBD-B907-5108E1D83331}"/>
              </a:ext>
            </a:extLst>
          </p:cNvPr>
          <p:cNvCxnSpPr>
            <a:cxnSpLocks/>
          </p:cNvCxnSpPr>
          <p:nvPr/>
        </p:nvCxnSpPr>
        <p:spPr>
          <a:xfrm>
            <a:off x="10678869" y="2292020"/>
            <a:ext cx="0" cy="19604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87D63C3F-D8A0-5923-31EA-7544EFEFC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7" y="2224624"/>
            <a:ext cx="9711144" cy="442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8532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511D49E-DE83-51CB-1B0C-7AB26D751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7" y="2224624"/>
            <a:ext cx="9711144" cy="442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237796" y="693839"/>
            <a:ext cx="11772971" cy="15388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Scientific outcome expected in the 1</a:t>
            </a:r>
            <a:r>
              <a:rPr lang="en-GB" sz="2000" baseline="30000" dirty="0">
                <a:solidFill>
                  <a:srgbClr val="000000"/>
                </a:solidFill>
                <a:latin typeface="Avenir Next" panose="020B0503020202020204" pitchFamily="34" charset="0"/>
              </a:rPr>
              <a:t>st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 phase of the R&amp;D programs (3-4 years)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</a:t>
            </a:r>
          </a:p>
          <a:p>
            <a:pPr marL="598950" lvl="1" indent="-249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evaluation of technology areas performance potential </a:t>
            </a:r>
          </a:p>
          <a:p>
            <a:pPr marL="598950" lvl="1" indent="-249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technical solution for medium term strategic projects;</a:t>
            </a:r>
            <a:r>
              <a:rPr lang="en-GB" dirty="0">
                <a:latin typeface="Avenir Next" panose="020B0503020202020204" pitchFamily="34" charset="0"/>
              </a:rPr>
              <a:t> </a:t>
            </a: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consider transitions to specific engineering </a:t>
            </a:r>
            <a:r>
              <a:rPr lang="en-GB" sz="1600" dirty="0">
                <a:solidFill>
                  <a:srgbClr val="C00000"/>
                </a:solidFill>
                <a:latin typeface="Avenir Next" panose="020B0503020202020204" pitchFamily="34" charset="0"/>
              </a:rPr>
              <a:t>(TRL ≳ 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Preparation of 2</a:t>
            </a:r>
            <a:r>
              <a:rPr lang="en-GB" sz="2000" baseline="30000" dirty="0">
                <a:latin typeface="Avenir Next" panose="020B0503020202020204" pitchFamily="34" charset="0"/>
              </a:rPr>
              <a:t>nd</a:t>
            </a:r>
            <a:r>
              <a:rPr lang="en-GB" sz="2000" dirty="0">
                <a:latin typeface="Avenir Next" panose="020B0503020202020204" pitchFamily="34" charset="0"/>
              </a:rPr>
              <a:t> R&amp;D phase</a:t>
            </a:r>
          </a:p>
          <a:p>
            <a:pPr marL="598950" lvl="1" indent="-249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ex. longer term collider term FCC-</a:t>
            </a:r>
            <a:r>
              <a:rPr lang="en-GB" dirty="0" err="1">
                <a:latin typeface="Avenir Next" panose="020B0503020202020204" pitchFamily="34" charset="0"/>
              </a:rPr>
              <a:t>ee</a:t>
            </a:r>
            <a:r>
              <a:rPr lang="en-GB" dirty="0">
                <a:latin typeface="Avenir Next" panose="020B0503020202020204" pitchFamily="34" charset="0"/>
              </a:rPr>
              <a:t> project, </a:t>
            </a:r>
            <a:r>
              <a:rPr lang="en-GB" dirty="0">
                <a:solidFill>
                  <a:srgbClr val="C00000"/>
                </a:solidFill>
                <a:latin typeface="Avenir Next" panose="020B0503020202020204" pitchFamily="34" charset="0"/>
              </a:rPr>
              <a:t>consider opportunities for new technology </a:t>
            </a:r>
            <a:r>
              <a:rPr lang="en-GB" sz="1600" dirty="0">
                <a:solidFill>
                  <a:srgbClr val="C00000"/>
                </a:solidFill>
                <a:latin typeface="Avenir Next" panose="020B0503020202020204" pitchFamily="34" charset="0"/>
              </a:rPr>
              <a:t>(TRL </a:t>
            </a:r>
            <a:r>
              <a:rPr lang="en-FR" sz="1600" dirty="0">
                <a:solidFill>
                  <a:srgbClr val="C00000"/>
                </a:solidFill>
                <a:latin typeface="Avenir Next" panose="020B0503020202020204" pitchFamily="34" charset="0"/>
              </a:rPr>
              <a:t>≲ 3)</a:t>
            </a:r>
            <a:endParaRPr lang="en-GB" sz="16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531052-56BF-7C76-C21B-BC7EB43FE4FD}"/>
              </a:ext>
            </a:extLst>
          </p:cNvPr>
          <p:cNvSpPr txBox="1"/>
          <p:nvPr/>
        </p:nvSpPr>
        <p:spPr>
          <a:xfrm>
            <a:off x="-16126" y="6630021"/>
            <a:ext cx="7098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i="1" dirty="0">
                <a:latin typeface="Avenir Next" panose="020B0503020202020204" pitchFamily="34" charset="0"/>
              </a:rPr>
              <a:t>** ”blue sky” TRL ≲ 3 and speific experiment engineering TRL ≳  6 at boundaries of DRD coverages 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F313E4-FEC8-7124-F2BF-06AEAD3F1D29}"/>
              </a:ext>
            </a:extLst>
          </p:cNvPr>
          <p:cNvSpPr txBox="1"/>
          <p:nvPr/>
        </p:nvSpPr>
        <p:spPr>
          <a:xfrm>
            <a:off x="263770" y="207634"/>
            <a:ext cx="116644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DRD </a:t>
            </a:r>
            <a:r>
              <a:rPr lang="en-US" sz="2800" dirty="0" err="1">
                <a:latin typeface="Avenir Next" panose="020B0503020202020204" pitchFamily="34" charset="0"/>
              </a:rPr>
              <a:t>programme</a:t>
            </a:r>
            <a:r>
              <a:rPr lang="en-US" sz="2800" dirty="0">
                <a:latin typeface="Avenir Next" panose="020B0503020202020204" pitchFamily="34" charset="0"/>
              </a:rPr>
              <a:t> deployment 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35F444-EB19-7550-6FC4-D45DF6EBF8DA}"/>
              </a:ext>
            </a:extLst>
          </p:cNvPr>
          <p:cNvSpPr txBox="1"/>
          <p:nvPr/>
        </p:nvSpPr>
        <p:spPr>
          <a:xfrm>
            <a:off x="9766198" y="4374450"/>
            <a:ext cx="2315508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700" dirty="0">
                <a:latin typeface="Avenir Next" panose="020B0503020202020204" pitchFamily="34" charset="0"/>
              </a:rPr>
              <a:t>T</a:t>
            </a:r>
            <a:r>
              <a:rPr lang="en-GB" sz="1700" dirty="0">
                <a:latin typeface="Avenir Next" panose="020B0503020202020204" pitchFamily="34" charset="0"/>
              </a:rPr>
              <a:t>r</a:t>
            </a:r>
            <a:r>
              <a:rPr lang="en-FR" sz="1700" dirty="0">
                <a:latin typeface="Avenir Next" panose="020B0503020202020204" pitchFamily="34" charset="0"/>
              </a:rPr>
              <a:t>ansverse Areas </a:t>
            </a:r>
          </a:p>
          <a:p>
            <a:pPr algn="ctr"/>
            <a:r>
              <a:rPr lang="en-FR" sz="1700" dirty="0">
                <a:latin typeface="Avenir Next" panose="020B0503020202020204" pitchFamily="34" charset="0"/>
              </a:rPr>
              <a:t>DRD5, DRD7, (DRD8)</a:t>
            </a:r>
          </a:p>
          <a:p>
            <a:pPr algn="ctr"/>
            <a:r>
              <a:rPr lang="en-GB" sz="1700" dirty="0">
                <a:latin typeface="Avenir Next" panose="020B0503020202020204" pitchFamily="34" charset="0"/>
              </a:rPr>
              <a:t>also c</a:t>
            </a:r>
            <a:r>
              <a:rPr lang="en-FR" sz="1700" dirty="0">
                <a:latin typeface="Avenir Next" panose="020B0503020202020204" pitchFamily="34" charset="0"/>
              </a:rPr>
              <a:t>over lower TRLs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6FBDF9-11B7-0EBD-B907-5108E1D83331}"/>
              </a:ext>
            </a:extLst>
          </p:cNvPr>
          <p:cNvCxnSpPr>
            <a:cxnSpLocks/>
          </p:cNvCxnSpPr>
          <p:nvPr/>
        </p:nvCxnSpPr>
        <p:spPr>
          <a:xfrm>
            <a:off x="10678869" y="2292020"/>
            <a:ext cx="0" cy="19604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AF2497A-19EF-331F-B590-CC7B5519834B}"/>
              </a:ext>
            </a:extLst>
          </p:cNvPr>
          <p:cNvSpPr txBox="1"/>
          <p:nvPr/>
        </p:nvSpPr>
        <p:spPr>
          <a:xfrm>
            <a:off x="349048" y="3773409"/>
            <a:ext cx="9299182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fixed target, </a:t>
            </a:r>
            <a:r>
              <a:rPr lang="en-GB" sz="2000" dirty="0">
                <a:latin typeface="Avenir Next" panose="020B0503020202020204" pitchFamily="34" charset="0"/>
              </a:rPr>
              <a:t>small &amp; non-accelerator </a:t>
            </a:r>
            <a:r>
              <a:rPr lang="en-GB" sz="2000" dirty="0" err="1">
                <a:latin typeface="Avenir Next" panose="020B0503020202020204" pitchFamily="34" charset="0"/>
              </a:rPr>
              <a:t>progammes</a:t>
            </a:r>
            <a:endParaRPr lang="en-GB" sz="2000" dirty="0">
              <a:latin typeface="Avenir Next" panose="020B0503020202020204" pitchFamily="34" charset="0"/>
            </a:endParaRPr>
          </a:p>
          <a:p>
            <a:pPr algn="ctr"/>
            <a:r>
              <a:rPr lang="en-GB" dirty="0">
                <a:latin typeface="Avenir Next" panose="020B0503020202020204" pitchFamily="34" charset="0"/>
              </a:rPr>
              <a:t>( Dark Matter - neutrino - rare processes - fundamental forces)</a:t>
            </a:r>
          </a:p>
          <a:p>
            <a:pPr algn="ctr"/>
            <a:r>
              <a:rPr lang="en-GB" sz="2000" dirty="0">
                <a:latin typeface="Avenir Next" panose="020B0503020202020204" pitchFamily="34" charset="0"/>
              </a:rPr>
              <a:t>have shorter cycles O(5) years in several experiments </a:t>
            </a:r>
            <a:r>
              <a:rPr lang="en-GB" dirty="0">
                <a:latin typeface="Avenir Next" panose="020B0503020202020204" pitchFamily="34" charset="0"/>
              </a:rPr>
              <a:t>(many covered in DRD2)</a:t>
            </a:r>
          </a:p>
          <a:p>
            <a:pPr algn="ctr"/>
            <a:r>
              <a:rPr lang="en-GB" sz="2000" dirty="0">
                <a:latin typeface="Avenir Next" panose="020B0503020202020204" pitchFamily="34" charset="0"/>
              </a:rPr>
              <a:t>deployment of the work and transitions can have different features</a:t>
            </a:r>
          </a:p>
        </p:txBody>
      </p:sp>
    </p:spTree>
    <p:extLst>
      <p:ext uri="{BB962C8B-B14F-4D97-AF65-F5344CB8AC3E}">
        <p14:creationId xmlns:p14="http://schemas.microsoft.com/office/powerpoint/2010/main" val="296513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AF74CE-B704-796F-B6F1-89CFDF751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56111" y="6515100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E382D9-C1B1-3F18-1E6C-915E43388351}"/>
              </a:ext>
            </a:extLst>
          </p:cNvPr>
          <p:cNvSpPr txBox="1"/>
          <p:nvPr/>
        </p:nvSpPr>
        <p:spPr>
          <a:xfrm>
            <a:off x="856192" y="812629"/>
            <a:ext cx="10620700" cy="25314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C</a:t>
            </a:r>
            <a:r>
              <a:rPr lang="en-GB" sz="2000" b="0" i="0" u="none" strike="noStrike" dirty="0">
                <a:effectLst/>
                <a:latin typeface="Avenir Next" panose="020B0503020202020204" pitchFamily="34" charset="0"/>
              </a:rPr>
              <a:t>ross-DRD </a:t>
            </a:r>
            <a:r>
              <a:rPr lang="en-GB" sz="2000" dirty="0">
                <a:latin typeface="Avenir Next" panose="020B0503020202020204" pitchFamily="34" charset="0"/>
              </a:rPr>
              <a:t>aeras</a:t>
            </a:r>
            <a:r>
              <a:rPr lang="en-GB" sz="2000" b="0" i="0" u="none" strike="noStrike" dirty="0">
                <a:effectLst/>
                <a:latin typeface="Avenir Next" panose="020B0503020202020204" pitchFamily="34" charset="0"/>
              </a:rPr>
              <a:t> (</a:t>
            </a:r>
            <a:r>
              <a:rPr lang="en-GB" sz="2000" dirty="0">
                <a:latin typeface="Avenir Next" panose="020B0503020202020204" pitchFamily="34" charset="0"/>
              </a:rPr>
              <a:t>when </a:t>
            </a:r>
            <a:r>
              <a:rPr lang="en-GB" sz="2000" dirty="0" err="1">
                <a:solidFill>
                  <a:srgbClr val="000000"/>
                </a:solidFill>
                <a:latin typeface="Avenir Next" panose="020B0503020202020204" pitchFamily="34" charset="0"/>
              </a:rPr>
              <a:t>DRDx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 can benefit from </a:t>
            </a:r>
            <a:r>
              <a:rPr lang="en-GB" sz="2000" dirty="0" err="1">
                <a:solidFill>
                  <a:srgbClr val="000000"/>
                </a:solidFill>
                <a:latin typeface="Avenir Next" panose="020B0503020202020204" pitchFamily="34" charset="0"/>
              </a:rPr>
              <a:t>DRDy</a:t>
            </a:r>
            <a:r>
              <a:rPr lang="en-GB" sz="2000" dirty="0">
                <a:solidFill>
                  <a:srgbClr val="000000"/>
                </a:solidFill>
                <a:latin typeface="Avenir Next" panose="020B0503020202020204" pitchFamily="34" charset="0"/>
              </a:rPr>
              <a:t> progress)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typical ex. 1 implementing new sensitive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components </a:t>
            </a: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provided by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venir Next" panose="020B0503020202020204" pitchFamily="34" charset="0"/>
              </a:rPr>
              <a:t> other DRDs in DRD6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venir Next" panose="020B0503020202020204" pitchFamily="34" charset="0"/>
              </a:rPr>
              <a:t>typical ex. 2 implementing new electronics components provided DRD7 in any other DRDs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Interface to other national or international programs (ex. US CPAD, </a:t>
            </a:r>
            <a:r>
              <a:rPr lang="en-GB" sz="2000" dirty="0" err="1">
                <a:latin typeface="Avenir Next" panose="020B0503020202020204" pitchFamily="34" charset="0"/>
              </a:rPr>
              <a:t>AIDAInnova</a:t>
            </a:r>
            <a:r>
              <a:rPr lang="en-GB" sz="2000" dirty="0">
                <a:latin typeface="Avenir Next" panose="020B0503020202020204" pitchFamily="34" charset="0"/>
              </a:rPr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Relation and collaboration with industrial or academic partners &amp; technology access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Relation and collaboration with other scientific disciplines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Avenir Next" panose="020B0503020202020204" pitchFamily="34" charset="0"/>
              </a:rPr>
              <a:t>Availability</a:t>
            </a:r>
            <a:r>
              <a:rPr lang="en-GB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</a:t>
            </a:r>
            <a:r>
              <a:rPr lang="en-GB" sz="2000" dirty="0">
                <a:latin typeface="Avenir Next" panose="020B0503020202020204" pitchFamily="34" charset="0"/>
              </a:rPr>
              <a:t>of infrastructure for characterisation - in conjunction with LDG*</a:t>
            </a:r>
          </a:p>
          <a:p>
            <a:pPr marL="284400" indent="-284400">
              <a:buFont typeface="Wingdings" pitchFamily="2" charset="2"/>
              <a:buChar char="Ø"/>
            </a:pPr>
            <a:r>
              <a:rPr lang="en-GB" sz="2000" dirty="0">
                <a:solidFill>
                  <a:srgbClr val="C00000"/>
                </a:solidFill>
                <a:latin typeface="Avenir Next" panose="020B0503020202020204" pitchFamily="34" charset="0"/>
              </a:rPr>
              <a:t>Mechanisms to ensure coherence and synchronization of the above aspects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576222-ED0F-5A93-365C-FA44287D09D0}"/>
              </a:ext>
            </a:extLst>
          </p:cNvPr>
          <p:cNvSpPr txBox="1"/>
          <p:nvPr/>
        </p:nvSpPr>
        <p:spPr>
          <a:xfrm>
            <a:off x="1132114" y="329633"/>
            <a:ext cx="99277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Avenir Next" panose="020B0503020202020204" pitchFamily="34" charset="0"/>
              </a:rPr>
              <a:t>Topics towards the EDP input content : DRD interfacial areas</a:t>
            </a:r>
            <a:endParaRPr lang="en-GB" sz="2800" dirty="0">
              <a:latin typeface="Avenir Next" panose="020B0503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0929-4477-BC55-3644-FF72513CEBEA}"/>
              </a:ext>
            </a:extLst>
          </p:cNvPr>
          <p:cNvSpPr txBox="1"/>
          <p:nvPr/>
        </p:nvSpPr>
        <p:spPr>
          <a:xfrm>
            <a:off x="-23326" y="6615477"/>
            <a:ext cx="1199739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latin typeface="Avenir Next" panose="020B0503020202020204" pitchFamily="34" charset="0"/>
              </a:rPr>
              <a:t>*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 CEA/IRFU-France, CERN-EU, CIEMAT-Spain, DESY</a:t>
            </a:r>
            <a:r>
              <a:rPr lang="en-GB" sz="1200" i="1" dirty="0">
                <a:latin typeface="Avenir Next" panose="020B0503020202020204" pitchFamily="34" charset="0"/>
              </a:rPr>
              <a:t>-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Germany, </a:t>
            </a:r>
            <a:r>
              <a:rPr lang="en-GB" sz="1200" i="1" dirty="0" err="1">
                <a:effectLst/>
                <a:latin typeface="Avenir Next" panose="020B0503020202020204" pitchFamily="34" charset="0"/>
              </a:rPr>
              <a:t>IJCLab</a:t>
            </a:r>
            <a:r>
              <a:rPr lang="en-GB" sz="1200" i="1" dirty="0">
                <a:latin typeface="Avenir Next" panose="020B0503020202020204" pitchFamily="34" charset="0"/>
              </a:rPr>
              <a:t>-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France, LNF-Italy, LNGS-Italy, </a:t>
            </a:r>
            <a:r>
              <a:rPr lang="en-GB" sz="1200" i="1" dirty="0" err="1">
                <a:effectLst/>
                <a:latin typeface="Avenir Next" panose="020B0503020202020204" pitchFamily="34" charset="0"/>
              </a:rPr>
              <a:t>Nikhef</a:t>
            </a:r>
            <a:r>
              <a:rPr lang="en-GB" sz="1200" i="1" dirty="0">
                <a:latin typeface="Avenir Next" panose="020B0503020202020204" pitchFamily="34" charset="0"/>
              </a:rPr>
              <a:t>-</a:t>
            </a:r>
            <a:r>
              <a:rPr lang="en-GB" sz="1200" i="1" dirty="0">
                <a:effectLst/>
                <a:latin typeface="Avenir Next" panose="020B0503020202020204" pitchFamily="34" charset="0"/>
              </a:rPr>
              <a:t>Netherlands, PSI-Switzerland, STFC/Daresbury-UK, STFC/RAL-UK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1B25008-E6DC-80BE-4447-F01996992B67}"/>
              </a:ext>
            </a:extLst>
          </p:cNvPr>
          <p:cNvGrpSpPr/>
          <p:nvPr/>
        </p:nvGrpSpPr>
        <p:grpSpPr>
          <a:xfrm>
            <a:off x="2565345" y="3327095"/>
            <a:ext cx="7061311" cy="3240000"/>
            <a:chOff x="2135401" y="3035816"/>
            <a:chExt cx="7418908" cy="34712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08AAAEE-788D-629C-FF3D-3906263905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9987" y="3146288"/>
              <a:ext cx="7069737" cy="3250066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B77D09-A4E3-D0C6-B284-1955406A4BFB}"/>
                </a:ext>
              </a:extLst>
            </p:cNvPr>
            <p:cNvSpPr/>
            <p:nvPr/>
          </p:nvSpPr>
          <p:spPr>
            <a:xfrm>
              <a:off x="2135401" y="3035816"/>
              <a:ext cx="7418908" cy="34712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770245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511716</TotalTime>
  <Words>1558</Words>
  <Application>Microsoft Macintosh PowerPoint</Application>
  <PresentationFormat>Widescreen</PresentationFormat>
  <Paragraphs>229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Avenir Next</vt:lpstr>
      <vt:lpstr>Calibri</vt:lpstr>
      <vt:lpstr>Courier New</vt:lpstr>
      <vt:lpstr>Lucida Grande</vt:lpstr>
      <vt:lpstr>SymbolMT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Microsoft Office User</cp:lastModifiedBy>
  <cp:revision>18450</cp:revision>
  <cp:lastPrinted>2024-06-10T21:11:08Z</cp:lastPrinted>
  <dcterms:created xsi:type="dcterms:W3CDTF">2015-10-09T13:44:56Z</dcterms:created>
  <dcterms:modified xsi:type="dcterms:W3CDTF">2024-07-12T09:05:38Z</dcterms:modified>
</cp:coreProperties>
</file>