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  <p:sldMasterId id="2147483712" r:id="rId3"/>
  </p:sldMasterIdLst>
  <p:notesMasterIdLst>
    <p:notesMasterId r:id="rId13"/>
  </p:notesMasterIdLst>
  <p:handoutMasterIdLst>
    <p:handoutMasterId r:id="rId14"/>
  </p:handoutMasterIdLst>
  <p:sldIdLst>
    <p:sldId id="258" r:id="rId4"/>
    <p:sldId id="264" r:id="rId5"/>
    <p:sldId id="269" r:id="rId6"/>
    <p:sldId id="270" r:id="rId7"/>
    <p:sldId id="300" r:id="rId8"/>
    <p:sldId id="299" r:id="rId9"/>
    <p:sldId id="297" r:id="rId10"/>
    <p:sldId id="306" r:id="rId11"/>
    <p:sldId id="268" r:id="rId12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DE0"/>
    <a:srgbClr val="26211C"/>
    <a:srgbClr val="B30505"/>
    <a:srgbClr val="2EAC68"/>
    <a:srgbClr val="F207CA"/>
    <a:srgbClr val="FBEA1C"/>
    <a:srgbClr val="E6E6E6"/>
    <a:srgbClr val="0FE6F8"/>
    <a:srgbClr val="253366"/>
    <a:srgbClr val="FEFC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4" autoAdjust="0"/>
    <p:restoredTop sz="94651" autoAdjust="0"/>
  </p:normalViewPr>
  <p:slideViewPr>
    <p:cSldViewPr snapToObjects="1" showGuides="1">
      <p:cViewPr varScale="1">
        <p:scale>
          <a:sx n="81" d="100"/>
          <a:sy n="81" d="100"/>
        </p:scale>
        <p:origin x="1008" y="72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lyshev, Oleg (STFC,DL,AST)" userId="f67bc73b-03de-4605-8ee1-ecf72a0b85a9" providerId="ADAL" clId="{8EE62513-CCA0-4982-9A80-FA08E9F09CAE}"/>
    <pc:docChg chg="undo custSel modSld">
      <pc:chgData name="Malyshev, Oleg (STFC,DL,AST)" userId="f67bc73b-03de-4605-8ee1-ecf72a0b85a9" providerId="ADAL" clId="{8EE62513-CCA0-4982-9A80-FA08E9F09CAE}" dt="2024-01-19T12:05:08.097" v="90" actId="207"/>
      <pc:docMkLst>
        <pc:docMk/>
      </pc:docMkLst>
      <pc:sldChg chg="modSp mod">
        <pc:chgData name="Malyshev, Oleg (STFC,DL,AST)" userId="f67bc73b-03de-4605-8ee1-ecf72a0b85a9" providerId="ADAL" clId="{8EE62513-CCA0-4982-9A80-FA08E9F09CAE}" dt="2024-01-19T12:05:08.097" v="90" actId="207"/>
        <pc:sldMkLst>
          <pc:docMk/>
          <pc:sldMk cId="397492139" sldId="270"/>
        </pc:sldMkLst>
        <pc:spChg chg="mod">
          <ac:chgData name="Malyshev, Oleg (STFC,DL,AST)" userId="f67bc73b-03de-4605-8ee1-ecf72a0b85a9" providerId="ADAL" clId="{8EE62513-CCA0-4982-9A80-FA08E9F09CAE}" dt="2024-01-19T11:57:03.277" v="22" actId="20577"/>
          <ac:spMkLst>
            <pc:docMk/>
            <pc:sldMk cId="397492139" sldId="270"/>
            <ac:spMk id="5" creationId="{00000000-0000-0000-0000-000000000000}"/>
          </ac:spMkLst>
        </pc:spChg>
        <pc:graphicFrameChg chg="mod modGraphic">
          <ac:chgData name="Malyshev, Oleg (STFC,DL,AST)" userId="f67bc73b-03de-4605-8ee1-ecf72a0b85a9" providerId="ADAL" clId="{8EE62513-CCA0-4982-9A80-FA08E9F09CAE}" dt="2024-01-19T12:05:08.097" v="90" actId="207"/>
          <ac:graphicFrameMkLst>
            <pc:docMk/>
            <pc:sldMk cId="397492139" sldId="270"/>
            <ac:graphicFrameMk id="7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19/01/2024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18/01/2024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Number of partners increased from 7 in ARIES WP9 to 15 in</a:t>
            </a:r>
            <a:r>
              <a:rPr lang="en-GB" baseline="0" dirty="0"/>
              <a:t> IFAST WP9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134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1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983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1227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56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2547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1380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468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898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540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75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I.FAST WP9 11th Meeting | 18th January 2024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717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7565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1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0316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744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I.FAST WP9 11th Meeting | 18th January 2024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I.FAST WP9 11th Meeting | 18th January 2024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I.FAST WP9 11th Meeting | 18th January 2024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I.FAST WP9 11th Meeting | 18th January 2024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I.FAST WP9 11th Meeting | 18th January 2024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I.FAST WP9 11th Meeting | 18th January 2024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482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482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GB"/>
              <a:t>O.B. Malyshev / C. Antoine | I.FAST WP9 11th Meeting | 18th January 2024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482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O.B. Malyshev / C. Antoine | I.FAST WP9 11th Meeting | 18th January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O.B. Malyshev / C. Antoine | I.FAST WP9 11th Meeting | 18th January 2024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12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7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2061925"/>
            <a:ext cx="10646192" cy="1107996"/>
          </a:xfrm>
        </p:spPr>
        <p:txBody>
          <a:bodyPr/>
          <a:lstStyle/>
          <a:p>
            <a:pPr marL="1524000" indent="-1524000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WP9: Innovative superconducting cavities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275444"/>
            <a:ext cx="7402857" cy="665723"/>
          </a:xfrm>
        </p:spPr>
        <p:txBody>
          <a:bodyPr>
            <a:normAutofit lnSpcReduction="10000"/>
          </a:bodyPr>
          <a:lstStyle/>
          <a:p>
            <a:r>
              <a:rPr lang="en-GB" b="1" dirty="0">
                <a:solidFill>
                  <a:srgbClr val="FFC000"/>
                </a:solidFill>
                <a:latin typeface="+mn-lt"/>
              </a:rPr>
              <a:t>Oleg B. Malyshev (UKRI) / Claire Antoine (CEA)</a:t>
            </a:r>
          </a:p>
          <a:p>
            <a:r>
              <a:rPr lang="en-GB" b="1" dirty="0">
                <a:solidFill>
                  <a:srgbClr val="FFC000"/>
                </a:solidFill>
                <a:latin typeface="+mn-lt"/>
              </a:rPr>
              <a:t>WP9 coordinators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284984"/>
            <a:ext cx="8341936" cy="795304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 opening: </a:t>
            </a:r>
          </a:p>
          <a:p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Objectives, Milestones and Deliverables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I.FAST WP9 11th Meeting | 18th January 2024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16632"/>
            <a:ext cx="10515600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0070C0"/>
                </a:solidFill>
              </a:rPr>
              <a:t>WP9 objectives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83432" y="830870"/>
            <a:ext cx="10515600" cy="553953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Define a </a:t>
            </a:r>
            <a:r>
              <a:rPr lang="en-GB" sz="24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 for innovative superconducting RF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(SRF) cavities coated with a superconducting film. 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Deposition techniques: PVD and ALD 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Superconducting films: Nb, NbN, Nb</a:t>
            </a:r>
            <a:r>
              <a:rPr lang="en-GB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Sn, V</a:t>
            </a:r>
            <a:r>
              <a:rPr lang="en-GB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Si (and others) and SIS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Optimization of flat SRF thin films production procedure </a:t>
            </a:r>
          </a:p>
          <a:p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Optimise and industrialise the production 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</a:rPr>
              <a:t>seamless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copper cavities and 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of the deposition techniques. </a:t>
            </a:r>
          </a:p>
          <a:p>
            <a:r>
              <a:rPr lang="en-GB" sz="2400" u="sng" dirty="0">
                <a:latin typeface="Arial" panose="020B0604020202020204" pitchFamily="34" charset="0"/>
                <a:cs typeface="Arial" panose="020B0604020202020204" pitchFamily="34" charset="0"/>
              </a:rPr>
              <a:t>Produce and </a:t>
            </a:r>
            <a:r>
              <a:rPr lang="en-GB" sz="24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prototypes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of SRF (single-cell elliptical) cavities: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Initially with pre-prototypes with </a:t>
            </a: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= 6 and 3 GHz 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Scaling up for </a:t>
            </a: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= 1.3 GHz. 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Test a new </a:t>
            </a:r>
            <a:r>
              <a:rPr lang="en-GB" sz="2400" u="sng" dirty="0">
                <a:latin typeface="Arial" panose="020B0604020202020204" pitchFamily="34" charset="0"/>
                <a:cs typeface="Arial" panose="020B0604020202020204" pitchFamily="34" charset="0"/>
              </a:rPr>
              <a:t>laser treatment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of Nb coated cavity. </a:t>
            </a:r>
            <a:r>
              <a:rPr lang="en-GB" sz="2400" dirty="0"/>
              <a:t>	</a:t>
            </a:r>
          </a:p>
          <a:p>
            <a:endParaRPr lang="en-GB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B050"/>
                </a:solidFill>
              </a:rPr>
              <a:t>Main goal</a:t>
            </a:r>
            <a:r>
              <a:rPr lang="en-GB" sz="2400" dirty="0">
                <a:solidFill>
                  <a:srgbClr val="00B050"/>
                </a:solidFill>
              </a:rPr>
              <a:t>: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Improving the performance and reducing the cost of acceleration systems </a:t>
            </a:r>
          </a:p>
          <a:p>
            <a:pPr lvl="2"/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both production and operation</a:t>
            </a:r>
            <a:endParaRPr lang="en-GB" dirty="0">
              <a:solidFill>
                <a:srgbClr val="E6E6E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838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I.FAST WP9 11th Meeting | 18th January 2024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8200" y="404664"/>
            <a:ext cx="10515600" cy="57723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9.1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b="1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Coordination</a:t>
            </a:r>
            <a:r>
              <a:rPr lang="en-GB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strategy for innovative superconducting accelerating cavities </a:t>
            </a:r>
            <a:endParaRPr lang="en-GB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i="1" u="sng" dirty="0">
                <a:latin typeface="Arial" panose="020B0604020202020204" pitchFamily="34" charset="0"/>
                <a:cs typeface="Arial" panose="020B0604020202020204" pitchFamily="34" charset="0"/>
              </a:rPr>
              <a:t>CEA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, INFN, HZB, HZDR,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LancU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, UKRI, USI, JLab…</a:t>
            </a:r>
          </a:p>
          <a:p>
            <a:pPr lvl="2"/>
            <a:r>
              <a:rPr lang="en-GB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Leaders: C. Antoine (CEA), O. Malyshev (UKRI)</a:t>
            </a: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lvl="2"/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24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F68543B9-8210-C907-6095-AB2B1CE028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35760" y="6468269"/>
            <a:ext cx="5225752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O.B. Malyshev / C. Antoine | I.FAST WPo9 11th Meeting | 18th January 2024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840442"/>
              </p:ext>
            </p:extLst>
          </p:nvPr>
        </p:nvGraphicFramePr>
        <p:xfrm>
          <a:off x="119335" y="452755"/>
          <a:ext cx="11953329" cy="604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9">
                  <a:extLst>
                    <a:ext uri="{9D8B030D-6E8A-4147-A177-3AD203B41FA5}">
                      <a16:colId xmlns:a16="http://schemas.microsoft.com/office/drawing/2014/main" val="353110402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143412350"/>
                    </a:ext>
                  </a:extLst>
                </a:gridCol>
                <a:gridCol w="6423348">
                  <a:extLst>
                    <a:ext uri="{9D8B030D-6E8A-4147-A177-3AD203B41FA5}">
                      <a16:colId xmlns:a16="http://schemas.microsoft.com/office/drawing/2014/main" val="2917427192"/>
                    </a:ext>
                  </a:extLst>
                </a:gridCol>
                <a:gridCol w="777452">
                  <a:extLst>
                    <a:ext uri="{9D8B030D-6E8A-4147-A177-3AD203B41FA5}">
                      <a16:colId xmlns:a16="http://schemas.microsoft.com/office/drawing/2014/main" val="6546010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IFAST WP9 Milestones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IFAST WP9 Deliverables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693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MS37 International thin film workshop organization (web site + R</a:t>
                      </a:r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eport) 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     Report by Claire, Cristian and Oliver?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lang="en-GB" sz="16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delay  (Oct 2024) M42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M28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D9.1: 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Thin-Film SRF roadmap report. </a:t>
                      </a:r>
                    </a:p>
                    <a:p>
                      <a:r>
                        <a:rPr lang="en-GB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Summaries of the results obtained within the </a:t>
                      </a:r>
                      <a:r>
                        <a:rPr lang="en-GB" sz="1600" b="0" i="1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workpackage</a:t>
                      </a:r>
                      <a:r>
                        <a:rPr lang="en-GB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prospective inspired from WP advances as well as discussions at TF-SRF 2022. </a:t>
                      </a:r>
                    </a:p>
                    <a:p>
                      <a:r>
                        <a:rPr lang="en-GB" sz="16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 Report by Claire and Oleg with contribution from all partners by Jan. 2024 </a:t>
                      </a:r>
                      <a:endParaRPr lang="en-GB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M35</a:t>
                      </a:r>
                    </a:p>
                    <a:p>
                      <a:endParaRPr lang="en-GB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6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M45 Jan 25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8868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MS38 First seamless copper 1.3 GHz cavity produced as substrate for the coating of the SC film (Report - done)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M12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D9.2: 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RF test on coated resonant cavity. </a:t>
                      </a:r>
                    </a:p>
                    <a:p>
                      <a:r>
                        <a:rPr lang="en-GB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Resonant cavity coated and tested with an alternative material to Niobium with a Q</a:t>
                      </a:r>
                      <a:r>
                        <a:rPr lang="en-GB" sz="1600" b="0" i="0" u="none" strike="noStrike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&gt; 10</a:t>
                      </a:r>
                      <a:r>
                        <a:rPr lang="en-GB" sz="1600" b="0" i="0" u="none" strike="noStrike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 4.2 K and 1.3 GHz. 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M46</a:t>
                      </a:r>
                    </a:p>
                    <a:p>
                      <a:r>
                        <a:rPr lang="en-GB" sz="16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M48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895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M39 Coating facility built and tested at STFC, USI and INFN (Report - done)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M12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D9.3: 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First 6 GHz cavity coated and characterised. </a:t>
                      </a:r>
                    </a:p>
                    <a:p>
                      <a:r>
                        <a:rPr lang="en-GB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Results from the morphological and SC characterisation of first coated cavity with an alternative material to Niobium. </a:t>
                      </a:r>
                    </a:p>
                    <a:p>
                      <a:r>
                        <a:rPr lang="en-GB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AS for delay </a:t>
                      </a:r>
                      <a:r>
                        <a:rPr lang="en-GB" sz="16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Report by Cristian and Reza by end of Dec. 2024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M36</a:t>
                      </a:r>
                    </a:p>
                    <a:p>
                      <a:r>
                        <a:rPr lang="en-GB" sz="16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M46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350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MS40</a:t>
                      </a:r>
                      <a:r>
                        <a:rPr lang="en-GB" sz="1600" baseline="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Construction and operation of the cavity dedicated ALD system (Report - done)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M24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D9.4: </a:t>
                      </a:r>
                      <a:r>
                        <a:rPr lang="en-GB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Deposition of superconducting multilayers on cavities. </a:t>
                      </a:r>
                    </a:p>
                    <a:p>
                      <a:r>
                        <a:rPr lang="en-GB" sz="1600" b="0" i="1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1.3 and 3 GHz </a:t>
                      </a:r>
                      <a:r>
                        <a:rPr lang="en-GB" sz="1600" b="0" i="1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Nb</a:t>
                      </a:r>
                      <a:r>
                        <a:rPr lang="en-GB" sz="1600" b="0" i="1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Cu cavities coated and tested with multilayers.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M46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389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MS41 A facility for laser operation for complex 3D treatment is tested on 1.3 GHz cavity </a:t>
                      </a:r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(Report)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          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Report by Artur, Cristian and Reza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           by mid-March 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M36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D9.5: 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 GHz </a:t>
                      </a:r>
                      <a:r>
                        <a:rPr lang="en-GB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Nb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-coated cavity irradiated by laser in </a:t>
                      </a:r>
                      <a:r>
                        <a:rPr lang="en-GB" sz="16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atmosphere and RF tested. </a:t>
                      </a:r>
                    </a:p>
                    <a:p>
                      <a:r>
                        <a:rPr lang="en-GB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Increasing of the field of magnetic flux entry in </a:t>
                      </a:r>
                      <a:r>
                        <a:rPr lang="en-GB" sz="1600" b="0" i="1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Nb</a:t>
                      </a:r>
                      <a:r>
                        <a:rPr lang="en-GB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coated 1.3 GHz cavity irradiated by laser in argon atmosphere. Standard RF testing. 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M45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418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MS42</a:t>
                      </a:r>
                      <a:r>
                        <a:rPr lang="en-GB" sz="1600" baseline="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ARIES samples prepared for renewed SC film deposition (Report)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M6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D9.6: </a:t>
                      </a: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 of thin-film samples. </a:t>
                      </a:r>
                    </a:p>
                    <a:p>
                      <a:r>
                        <a:rPr lang="en-GB" sz="1600" b="0" i="1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Four thin film samples reprocessed by 4 different techniques and tested with QPR.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M46 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952950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19336" y="860758"/>
            <a:ext cx="4707162" cy="100811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19334" y="4377062"/>
            <a:ext cx="4707161" cy="1284185"/>
          </a:xfrm>
          <a:prstGeom prst="rect">
            <a:avLst/>
          </a:prstGeom>
          <a:noFill/>
          <a:ln w="38100">
            <a:solidFill>
              <a:srgbClr val="005D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D4296F0-9DAA-7017-31DF-02483106218D}"/>
              </a:ext>
            </a:extLst>
          </p:cNvPr>
          <p:cNvSpPr/>
          <p:nvPr/>
        </p:nvSpPr>
        <p:spPr>
          <a:xfrm>
            <a:off x="4871864" y="860758"/>
            <a:ext cx="7155434" cy="1008112"/>
          </a:xfrm>
          <a:prstGeom prst="rect">
            <a:avLst/>
          </a:prstGeom>
          <a:noFill/>
          <a:ln w="38100">
            <a:solidFill>
              <a:srgbClr val="B30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93BFBA-6978-35D1-148F-C03951425B2D}"/>
              </a:ext>
            </a:extLst>
          </p:cNvPr>
          <p:cNvSpPr/>
          <p:nvPr/>
        </p:nvSpPr>
        <p:spPr>
          <a:xfrm>
            <a:off x="4896799" y="2780928"/>
            <a:ext cx="7155434" cy="1008112"/>
          </a:xfrm>
          <a:prstGeom prst="rect">
            <a:avLst/>
          </a:prstGeom>
          <a:noFill/>
          <a:ln w="38100">
            <a:solidFill>
              <a:srgbClr val="005D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157DF2C-B543-AC72-4D82-D5F8E2385E27}"/>
              </a:ext>
            </a:extLst>
          </p:cNvPr>
          <p:cNvCxnSpPr>
            <a:cxnSpLocks/>
          </p:cNvCxnSpPr>
          <p:nvPr/>
        </p:nvCxnSpPr>
        <p:spPr>
          <a:xfrm flipV="1">
            <a:off x="3576936" y="1104864"/>
            <a:ext cx="576064" cy="50405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id="{A705C71F-6C4D-4C6F-AE77-75066597ACFF}"/>
              </a:ext>
            </a:extLst>
          </p:cNvPr>
          <p:cNvSpPr txBox="1">
            <a:spLocks/>
          </p:cNvSpPr>
          <p:nvPr/>
        </p:nvSpPr>
        <p:spPr>
          <a:xfrm>
            <a:off x="4367808" y="-19113"/>
            <a:ext cx="3672409" cy="61233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0070C0"/>
                </a:solidFill>
              </a:rPr>
              <a:t>Coordination</a:t>
            </a:r>
          </a:p>
        </p:txBody>
      </p:sp>
    </p:spTree>
    <p:extLst>
      <p:ext uri="{BB962C8B-B14F-4D97-AF65-F5344CB8AC3E}">
        <p14:creationId xmlns:p14="http://schemas.microsoft.com/office/powerpoint/2010/main" val="39749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I.FAST WP9 11th Meeting | 18th January 2024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8200" y="404664"/>
            <a:ext cx="10515600" cy="57723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9.1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Coordination and </a:t>
            </a:r>
            <a:r>
              <a:rPr lang="en-GB" b="1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</a:t>
            </a:r>
            <a:r>
              <a:rPr lang="en-GB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innovative superconducting accelerating cavities </a:t>
            </a:r>
            <a:endParaRPr lang="en-GB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i="1" u="sng" dirty="0">
                <a:latin typeface="Arial" panose="020B0604020202020204" pitchFamily="34" charset="0"/>
                <a:cs typeface="Arial" panose="020B0604020202020204" pitchFamily="34" charset="0"/>
              </a:rPr>
              <a:t>CEA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, INFN, HZB, HZDR,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LancU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, UKRI, USI, JLab…</a:t>
            </a:r>
          </a:p>
          <a:p>
            <a:pPr lvl="2"/>
            <a:r>
              <a:rPr lang="en-GB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Leaders: C. Antoine (CEA), O. Malyshev (UKRI)</a:t>
            </a: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lvl="2"/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This tool is now used for participation in </a:t>
            </a:r>
            <a:r>
              <a:rPr lang="en-GB" sz="2600" b="1" dirty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 R&amp;D Panel for implementation of the Accelerator R&amp;D Roadmap of the European Strategy for Particle Physics (ESPP)</a:t>
            </a:r>
          </a:p>
          <a:p>
            <a:pPr lvl="1"/>
            <a:r>
              <a:rPr lang="en-GB" sz="2200" dirty="0">
                <a:solidFill>
                  <a:srgbClr val="2621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Large Particle Physics Laboratory Directors Group (LDG) was mandated by the CERN Council in 2020 to develop an Accelerator Research and Development roadmap. </a:t>
            </a:r>
          </a:p>
          <a:p>
            <a:pPr lvl="2"/>
            <a:r>
              <a:rPr lang="en-GB" sz="1800" dirty="0">
                <a:solidFill>
                  <a:srgbClr val="2621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Roadmap (Annex 1, https://cds.cern.ch/record/2800190?ln=it) was presented to the Council at its meeting in December 2021 and the Council invited LDG to elaborate a detailed implementation plan.</a:t>
            </a:r>
          </a:p>
          <a:p>
            <a:pPr lvl="1"/>
            <a:r>
              <a:rPr lang="fi-FI" sz="2200" dirty="0">
                <a:solidFill>
                  <a:srgbClr val="2621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Antoine and O. Malyshev are co-chairs in WP2: SC TF cavities</a:t>
            </a:r>
            <a:endParaRPr lang="en-GB" sz="2200" dirty="0">
              <a:solidFill>
                <a:srgbClr val="26211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908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2866E-2D7A-509A-27DF-16E9B2D03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599"/>
            <a:ext cx="10515600" cy="1054146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005DE0"/>
                </a:solidFill>
              </a:rPr>
              <a:t>Some updates from Accelerator R&amp;D Panel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F928A5-A5D6-1958-2B38-FABA275376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1344" y="1253771"/>
            <a:ext cx="5040560" cy="47641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7030A0"/>
                </a:solidFill>
              </a:rPr>
              <a:t>To study:</a:t>
            </a:r>
          </a:p>
          <a:p>
            <a:r>
              <a:rPr lang="en-GB" dirty="0">
                <a:solidFill>
                  <a:srgbClr val="C00000"/>
                </a:solidFill>
              </a:rPr>
              <a:t>How big or small is the thin film SRF community in Europe, </a:t>
            </a:r>
          </a:p>
          <a:p>
            <a:r>
              <a:rPr lang="en-GB" dirty="0">
                <a:solidFill>
                  <a:srgbClr val="C00000"/>
                </a:solidFill>
              </a:rPr>
              <a:t>What are we going, </a:t>
            </a:r>
          </a:p>
          <a:p>
            <a:r>
              <a:rPr lang="en-GB" dirty="0">
                <a:solidFill>
                  <a:srgbClr val="C00000"/>
                </a:solidFill>
              </a:rPr>
              <a:t>What is an annual budget, </a:t>
            </a:r>
          </a:p>
          <a:p>
            <a:r>
              <a:rPr lang="en-GB" dirty="0">
                <a:solidFill>
                  <a:srgbClr val="C00000"/>
                </a:solidFill>
              </a:rPr>
              <a:t>How well we are integrated,</a:t>
            </a:r>
          </a:p>
          <a:p>
            <a:r>
              <a:rPr lang="en-GB" dirty="0">
                <a:solidFill>
                  <a:srgbClr val="C00000"/>
                </a:solidFill>
              </a:rPr>
              <a:t>Is there any duplication,</a:t>
            </a:r>
          </a:p>
          <a:p>
            <a:r>
              <a:rPr lang="en-GB" dirty="0">
                <a:solidFill>
                  <a:srgbClr val="C00000"/>
                </a:solidFill>
              </a:rPr>
              <a:t>If we have a larger budget would it give a greater impact on deliverables.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57EDC-A671-87B9-1699-740E94990B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79976" y="1124745"/>
            <a:ext cx="6264695" cy="523160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In June 2023, we invited 1 or 2 leaders from each partner in Europe </a:t>
            </a:r>
            <a:r>
              <a:rPr lang="en-GB" sz="2400" dirty="0"/>
              <a:t>(including CERN and DESY) </a:t>
            </a:r>
            <a:r>
              <a:rPr lang="en-GB" dirty="0"/>
              <a:t>to fill an EXCELL table</a:t>
            </a:r>
          </a:p>
          <a:p>
            <a:r>
              <a:rPr lang="en-GB" dirty="0"/>
              <a:t>The results were analysed and reported to Giovanni Bisoffi (INFN) and Peter McIntosh (STFC), the coordinators of LDG RF Implementation Panel </a:t>
            </a:r>
          </a:p>
          <a:p>
            <a:r>
              <a:rPr lang="en-GB" dirty="0"/>
              <a:t>They reported a summary of this at </a:t>
            </a:r>
            <a:r>
              <a:rPr lang="en-GB" dirty="0">
                <a:solidFill>
                  <a:srgbClr val="005DE0"/>
                </a:solidFill>
              </a:rPr>
              <a:t>Community Report on Accelerators Roadmap </a:t>
            </a:r>
            <a:r>
              <a:rPr lang="en-GB" dirty="0"/>
              <a:t>on 12–13 Jul 2023 at INFN-FNL</a:t>
            </a:r>
          </a:p>
          <a:p>
            <a:r>
              <a:rPr lang="en-GB" dirty="0"/>
              <a:t>CERN Council Report (“short” report) - Nov 2023 includes these results. </a:t>
            </a:r>
          </a:p>
          <a:p>
            <a:r>
              <a:rPr lang="en-GB" dirty="0"/>
              <a:t>More work is expected in spring-summer 2024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A31420-64FE-74BF-CBDE-69F740462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47728" y="6356350"/>
            <a:ext cx="5328592" cy="365125"/>
          </a:xfrm>
        </p:spPr>
        <p:txBody>
          <a:bodyPr/>
          <a:lstStyle/>
          <a:p>
            <a:r>
              <a:rPr lang="en-GB"/>
              <a:t>O.B. Malyshev / C. Antoine | I.FAST WP9 11th Meeting | 18th January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C48104-5D46-5C39-AA57-1BDF4D644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55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NEXT WP11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79639"/>
          </a:xfrm>
        </p:spPr>
        <p:txBody>
          <a:bodyPr/>
          <a:lstStyle/>
          <a:p>
            <a:r>
              <a:rPr lang="en-GB" dirty="0"/>
              <a:t>In-Person meeting</a:t>
            </a:r>
          </a:p>
          <a:p>
            <a:pPr lvl="1"/>
            <a:r>
              <a:rPr lang="en-GB" dirty="0"/>
              <a:t>In Daresbury Laboratory</a:t>
            </a:r>
          </a:p>
          <a:p>
            <a:pPr lvl="1"/>
            <a:r>
              <a:rPr lang="en-GB" dirty="0"/>
              <a:t>on 18-19 January 2024 </a:t>
            </a:r>
          </a:p>
          <a:p>
            <a:pPr lvl="1"/>
            <a:r>
              <a:rPr lang="en-GB" dirty="0"/>
              <a:t>Starting at 14:00 CET on 18</a:t>
            </a:r>
            <a:r>
              <a:rPr lang="en-GB" baseline="30000" dirty="0"/>
              <a:t>th</a:t>
            </a:r>
            <a:r>
              <a:rPr lang="en-GB" dirty="0"/>
              <a:t> Jan</a:t>
            </a:r>
          </a:p>
          <a:p>
            <a:pPr lvl="1"/>
            <a:r>
              <a:rPr lang="en-GB" dirty="0"/>
              <a:t>Finishing not later than 16:00 on 19</a:t>
            </a:r>
            <a:r>
              <a:rPr lang="en-GB" baseline="30000" dirty="0"/>
              <a:t>th</a:t>
            </a:r>
            <a:r>
              <a:rPr lang="en-GB" dirty="0"/>
              <a:t> Jan </a:t>
            </a:r>
          </a:p>
          <a:p>
            <a:pPr lvl="1"/>
            <a:r>
              <a:rPr lang="en-GB" dirty="0"/>
              <a:t>Hybrid (in person and zoom)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738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2024 IFAST Annual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79639"/>
          </a:xfrm>
        </p:spPr>
        <p:txBody>
          <a:bodyPr/>
          <a:lstStyle/>
          <a:p>
            <a:r>
              <a:rPr lang="en-GB" dirty="0"/>
              <a:t>In-Person meeting</a:t>
            </a:r>
          </a:p>
          <a:p>
            <a:pPr lvl="1"/>
            <a:r>
              <a:rPr lang="en-GB" dirty="0"/>
              <a:t>on 15 to 19 April 2024 </a:t>
            </a:r>
          </a:p>
          <a:p>
            <a:pPr lvl="1"/>
            <a:r>
              <a:rPr lang="en-GB" dirty="0"/>
              <a:t>Near Paris </a:t>
            </a:r>
          </a:p>
          <a:p>
            <a:pPr lvl="1"/>
            <a:r>
              <a:rPr lang="en-GB" dirty="0"/>
              <a:t>12</a:t>
            </a:r>
            <a:r>
              <a:rPr lang="en-GB" baseline="30000" dirty="0"/>
              <a:t>th</a:t>
            </a:r>
            <a:r>
              <a:rPr lang="en-GB" dirty="0"/>
              <a:t> WP9 meeting is on 16</a:t>
            </a:r>
            <a:r>
              <a:rPr lang="en-GB" baseline="30000" dirty="0"/>
              <a:t>th</a:t>
            </a:r>
            <a:r>
              <a:rPr lang="en-GB" dirty="0"/>
              <a:t> April</a:t>
            </a:r>
          </a:p>
          <a:p>
            <a:pPr lvl="2"/>
            <a:r>
              <a:rPr lang="en-GB" dirty="0"/>
              <a:t>from 9:00 to 18:00 </a:t>
            </a:r>
          </a:p>
          <a:p>
            <a:pPr lvl="2"/>
            <a:r>
              <a:rPr lang="en-GB" b="1" dirty="0"/>
              <a:t>in-person</a:t>
            </a:r>
            <a:r>
              <a:rPr lang="en-GB" dirty="0"/>
              <a:t> (preferable) and zoom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11th Meeting | 18th January 2024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696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5467</TotalTime>
  <Words>1089</Words>
  <Application>Microsoft Office PowerPoint</Application>
  <PresentationFormat>Widescreen</PresentationFormat>
  <Paragraphs>118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Calibri</vt:lpstr>
      <vt:lpstr>Calibri Light</vt:lpstr>
      <vt:lpstr>Montserrat</vt:lpstr>
      <vt:lpstr>Montserrat ExtraBold</vt:lpstr>
      <vt:lpstr>Montserrat SemiBold</vt:lpstr>
      <vt:lpstr>Wingdings</vt:lpstr>
      <vt:lpstr>I.FAST Custom Slides</vt:lpstr>
      <vt:lpstr>Generic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Some updates from Accelerator R&amp;D Panel </vt:lpstr>
      <vt:lpstr>NEXT WP11 meeting</vt:lpstr>
      <vt:lpstr>2024 IFAST Annual Meeting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Malyshev, Oleg (STFC,DL,AST)</cp:lastModifiedBy>
  <cp:revision>446</cp:revision>
  <dcterms:created xsi:type="dcterms:W3CDTF">2017-04-26T09:15:49Z</dcterms:created>
  <dcterms:modified xsi:type="dcterms:W3CDTF">2024-01-19T12:05:13Z</dcterms:modified>
</cp:coreProperties>
</file>