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9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81" r:id="rId4"/>
    <p:sldMasterId id="2147483700" r:id="rId5"/>
  </p:sldMasterIdLst>
  <p:notesMasterIdLst>
    <p:notesMasterId r:id="rId24"/>
  </p:notesMasterIdLst>
  <p:handoutMasterIdLst>
    <p:handoutMasterId r:id="rId25"/>
  </p:handoutMasterIdLst>
  <p:sldIdLst>
    <p:sldId id="257" r:id="rId6"/>
    <p:sldId id="258" r:id="rId7"/>
    <p:sldId id="260" r:id="rId8"/>
    <p:sldId id="282" r:id="rId9"/>
    <p:sldId id="289" r:id="rId10"/>
    <p:sldId id="290" r:id="rId11"/>
    <p:sldId id="286" r:id="rId12"/>
    <p:sldId id="284" r:id="rId13"/>
    <p:sldId id="283" r:id="rId14"/>
    <p:sldId id="287" r:id="rId15"/>
    <p:sldId id="277" r:id="rId16"/>
    <p:sldId id="285" r:id="rId17"/>
    <p:sldId id="292" r:id="rId18"/>
    <p:sldId id="288" r:id="rId19"/>
    <p:sldId id="291" r:id="rId20"/>
    <p:sldId id="276" r:id="rId21"/>
    <p:sldId id="272" r:id="rId22"/>
    <p:sldId id="273" r:id="rId2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3" userDrawn="1">
          <p15:clr>
            <a:srgbClr val="A4A3A4"/>
          </p15:clr>
        </p15:guide>
        <p15:guide id="2" pos="325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pos="7355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orient="horz" pos="867" userDrawn="1">
          <p15:clr>
            <a:srgbClr val="A4A3A4"/>
          </p15:clr>
        </p15:guide>
        <p15:guide id="7" orient="horz" pos="3634" userDrawn="1">
          <p15:clr>
            <a:srgbClr val="A4A3A4"/>
          </p15:clr>
        </p15:guide>
        <p15:guide id="8" pos="86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80808"/>
    <a:srgbClr val="FF6900"/>
    <a:srgbClr val="1E5DF8"/>
    <a:srgbClr val="000000"/>
    <a:srgbClr val="003088"/>
    <a:srgbClr val="F08900"/>
    <a:srgbClr val="626262"/>
    <a:srgbClr val="FFFFFF"/>
    <a:srgbClr val="00BED5"/>
    <a:srgbClr val="C13D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309" autoAdjust="0"/>
    <p:restoredTop sz="93792" autoAdjust="0"/>
  </p:normalViewPr>
  <p:slideViewPr>
    <p:cSldViewPr snapToGrid="0" snapToObjects="1">
      <p:cViewPr>
        <p:scale>
          <a:sx n="50" d="100"/>
          <a:sy n="50" d="100"/>
        </p:scale>
        <p:origin x="1004" y="404"/>
      </p:cViewPr>
      <p:guideLst>
        <p:guide orient="horz" pos="323"/>
        <p:guide pos="325"/>
        <p:guide orient="horz" pos="3974"/>
        <p:guide pos="7355"/>
        <p:guide pos="3840"/>
        <p:guide orient="horz" pos="867"/>
        <p:guide orient="horz" pos="3634"/>
        <p:guide pos="869"/>
      </p:guideLst>
    </p:cSldViewPr>
  </p:slideViewPr>
  <p:notesTextViewPr>
    <p:cViewPr>
      <p:scale>
        <a:sx n="50" d="100"/>
        <a:sy n="50" d="100"/>
      </p:scale>
      <p:origin x="0" y="0"/>
    </p:cViewPr>
  </p:notesTextViewPr>
  <p:notesViewPr>
    <p:cSldViewPr snapToGrid="0" snapToObjects="1">
      <p:cViewPr varScale="1">
        <p:scale>
          <a:sx n="51" d="100"/>
          <a:sy n="51" d="100"/>
        </p:scale>
        <p:origin x="2692" y="2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634C7CB-6167-4864-A034-EBF32662FD1B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3EBBEFC-8AE8-45E0-B406-7A4D2456B572}">
      <dgm:prSet phldrT="[Text]"/>
      <dgm:spPr/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Polishing</a:t>
          </a:r>
        </a:p>
      </dgm:t>
    </dgm:pt>
    <dgm:pt modelId="{D36CAB6D-9B01-421B-97C6-339EE1C5C09A}" type="parTrans" cxnId="{EA147C4F-FBEE-4B57-82ED-C28500DDD227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D47823-9A52-4264-92C0-6969D45F6D30}" type="sibTrans" cxnId="{EA147C4F-FBEE-4B57-82ED-C28500DDD227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EC080CC-5161-4DBD-B58C-603E945006D9}">
      <dgm:prSet phldrT="[Text]"/>
      <dgm:spPr/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High power RF testing</a:t>
          </a:r>
        </a:p>
      </dgm:t>
    </dgm:pt>
    <dgm:pt modelId="{01CBEB04-0764-4E82-BB59-991858B6A4F2}" type="parTrans" cxnId="{0865A76B-899D-4AF6-A589-3C36101565A0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23AD659-B3BD-41A8-A212-B176B6A6D983}" type="sibTrans" cxnId="{0865A76B-899D-4AF6-A589-3C36101565A0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32BDEBD-5E27-428B-928C-8408F5EF4DA9}">
      <dgm:prSet phldrT="[Text]"/>
      <dgm:spPr/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Deposition</a:t>
          </a:r>
        </a:p>
      </dgm:t>
    </dgm:pt>
    <dgm:pt modelId="{E25B6369-1C2A-4459-8851-A41FF5ABB1D5}" type="sibTrans" cxnId="{E8FC46DE-4A55-49AF-93F8-649BE0103DBA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ED00B90-3D11-4514-B2B1-14ED662D7E88}" type="parTrans" cxnId="{E8FC46DE-4A55-49AF-93F8-649BE0103DBA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45F9754-38EA-4D27-AD2D-8C801274C4C4}" type="pres">
      <dgm:prSet presAssocID="{9634C7CB-6167-4864-A034-EBF32662FD1B}" presName="Name0" presStyleCnt="0">
        <dgm:presLayoutVars>
          <dgm:dir/>
          <dgm:resizeHandles val="exact"/>
        </dgm:presLayoutVars>
      </dgm:prSet>
      <dgm:spPr/>
    </dgm:pt>
    <dgm:pt modelId="{F133D5E9-9107-4D27-A143-786E75491EDE}" type="pres">
      <dgm:prSet presAssocID="{C3EBBEFC-8AE8-45E0-B406-7A4D2456B572}" presName="node" presStyleLbl="node1" presStyleIdx="0" presStyleCnt="3">
        <dgm:presLayoutVars>
          <dgm:bulletEnabled val="1"/>
        </dgm:presLayoutVars>
      </dgm:prSet>
      <dgm:spPr/>
    </dgm:pt>
    <dgm:pt modelId="{4945B548-B110-420E-85D6-E15E24F19C7C}" type="pres">
      <dgm:prSet presAssocID="{E8D47823-9A52-4264-92C0-6969D45F6D30}" presName="sibTrans" presStyleLbl="sibTrans2D1" presStyleIdx="0" presStyleCnt="2"/>
      <dgm:spPr/>
    </dgm:pt>
    <dgm:pt modelId="{DCDCD0BB-ED5F-4223-B706-1A024A10B49D}" type="pres">
      <dgm:prSet presAssocID="{E8D47823-9A52-4264-92C0-6969D45F6D30}" presName="connectorText" presStyleLbl="sibTrans2D1" presStyleIdx="0" presStyleCnt="2"/>
      <dgm:spPr/>
    </dgm:pt>
    <dgm:pt modelId="{397CABD3-D106-40E4-A5A4-76D35E46E0E3}" type="pres">
      <dgm:prSet presAssocID="{B32BDEBD-5E27-428B-928C-8408F5EF4DA9}" presName="node" presStyleLbl="node1" presStyleIdx="1" presStyleCnt="3">
        <dgm:presLayoutVars>
          <dgm:bulletEnabled val="1"/>
        </dgm:presLayoutVars>
      </dgm:prSet>
      <dgm:spPr/>
    </dgm:pt>
    <dgm:pt modelId="{E3260EDB-BE7E-45F6-87B9-0398F5B65AF3}" type="pres">
      <dgm:prSet presAssocID="{E25B6369-1C2A-4459-8851-A41FF5ABB1D5}" presName="sibTrans" presStyleLbl="sibTrans2D1" presStyleIdx="1" presStyleCnt="2"/>
      <dgm:spPr/>
    </dgm:pt>
    <dgm:pt modelId="{0AACF453-512D-4E54-B6CD-0792E12FF2F6}" type="pres">
      <dgm:prSet presAssocID="{E25B6369-1C2A-4459-8851-A41FF5ABB1D5}" presName="connectorText" presStyleLbl="sibTrans2D1" presStyleIdx="1" presStyleCnt="2"/>
      <dgm:spPr/>
    </dgm:pt>
    <dgm:pt modelId="{A07C2F6A-B179-49AA-BE0C-ACC137160309}" type="pres">
      <dgm:prSet presAssocID="{EEC080CC-5161-4DBD-B58C-603E945006D9}" presName="node" presStyleLbl="node1" presStyleIdx="2" presStyleCnt="3">
        <dgm:presLayoutVars>
          <dgm:bulletEnabled val="1"/>
        </dgm:presLayoutVars>
      </dgm:prSet>
      <dgm:spPr/>
    </dgm:pt>
  </dgm:ptLst>
  <dgm:cxnLst>
    <dgm:cxn modelId="{3D64BB0F-DB7D-4264-AC74-8677322DB1F5}" type="presOf" srcId="{B32BDEBD-5E27-428B-928C-8408F5EF4DA9}" destId="{397CABD3-D106-40E4-A5A4-76D35E46E0E3}" srcOrd="0" destOrd="0" presId="urn:microsoft.com/office/officeart/2005/8/layout/process1"/>
    <dgm:cxn modelId="{67CE421F-AD2E-4A54-854A-BFC0D4B4E45B}" type="presOf" srcId="{E25B6369-1C2A-4459-8851-A41FF5ABB1D5}" destId="{0AACF453-512D-4E54-B6CD-0792E12FF2F6}" srcOrd="1" destOrd="0" presId="urn:microsoft.com/office/officeart/2005/8/layout/process1"/>
    <dgm:cxn modelId="{B9021230-B0D3-4DDB-8781-C07256605CB4}" type="presOf" srcId="{9634C7CB-6167-4864-A034-EBF32662FD1B}" destId="{845F9754-38EA-4D27-AD2D-8C801274C4C4}" srcOrd="0" destOrd="0" presId="urn:microsoft.com/office/officeart/2005/8/layout/process1"/>
    <dgm:cxn modelId="{0865A76B-899D-4AF6-A589-3C36101565A0}" srcId="{9634C7CB-6167-4864-A034-EBF32662FD1B}" destId="{EEC080CC-5161-4DBD-B58C-603E945006D9}" srcOrd="2" destOrd="0" parTransId="{01CBEB04-0764-4E82-BB59-991858B6A4F2}" sibTransId="{F23AD659-B3BD-41A8-A212-B176B6A6D983}"/>
    <dgm:cxn modelId="{EA147C4F-FBEE-4B57-82ED-C28500DDD227}" srcId="{9634C7CB-6167-4864-A034-EBF32662FD1B}" destId="{C3EBBEFC-8AE8-45E0-B406-7A4D2456B572}" srcOrd="0" destOrd="0" parTransId="{D36CAB6D-9B01-421B-97C6-339EE1C5C09A}" sibTransId="{E8D47823-9A52-4264-92C0-6969D45F6D30}"/>
    <dgm:cxn modelId="{F59F8450-B1A5-4F15-BECC-99BB1BB6C387}" type="presOf" srcId="{E25B6369-1C2A-4459-8851-A41FF5ABB1D5}" destId="{E3260EDB-BE7E-45F6-87B9-0398F5B65AF3}" srcOrd="0" destOrd="0" presId="urn:microsoft.com/office/officeart/2005/8/layout/process1"/>
    <dgm:cxn modelId="{64A39F80-8369-4589-A0E8-1A17523B552E}" type="presOf" srcId="{C3EBBEFC-8AE8-45E0-B406-7A4D2456B572}" destId="{F133D5E9-9107-4D27-A143-786E75491EDE}" srcOrd="0" destOrd="0" presId="urn:microsoft.com/office/officeart/2005/8/layout/process1"/>
    <dgm:cxn modelId="{9F8F268C-24F0-4293-87B1-ECBF19674AE7}" type="presOf" srcId="{EEC080CC-5161-4DBD-B58C-603E945006D9}" destId="{A07C2F6A-B179-49AA-BE0C-ACC137160309}" srcOrd="0" destOrd="0" presId="urn:microsoft.com/office/officeart/2005/8/layout/process1"/>
    <dgm:cxn modelId="{E8FC46DE-4A55-49AF-93F8-649BE0103DBA}" srcId="{9634C7CB-6167-4864-A034-EBF32662FD1B}" destId="{B32BDEBD-5E27-428B-928C-8408F5EF4DA9}" srcOrd="1" destOrd="0" parTransId="{8ED00B90-3D11-4514-B2B1-14ED662D7E88}" sibTransId="{E25B6369-1C2A-4459-8851-A41FF5ABB1D5}"/>
    <dgm:cxn modelId="{D0BA82DE-A54E-47B9-9EB5-7214E5D6C325}" type="presOf" srcId="{E8D47823-9A52-4264-92C0-6969D45F6D30}" destId="{DCDCD0BB-ED5F-4223-B706-1A024A10B49D}" srcOrd="1" destOrd="0" presId="urn:microsoft.com/office/officeart/2005/8/layout/process1"/>
    <dgm:cxn modelId="{133FE8EC-9B88-4961-B418-E7F20D222210}" type="presOf" srcId="{E8D47823-9A52-4264-92C0-6969D45F6D30}" destId="{4945B548-B110-420E-85D6-E15E24F19C7C}" srcOrd="0" destOrd="0" presId="urn:microsoft.com/office/officeart/2005/8/layout/process1"/>
    <dgm:cxn modelId="{4735AFAC-D9B6-46E5-999C-EE042B8B017C}" type="presParOf" srcId="{845F9754-38EA-4D27-AD2D-8C801274C4C4}" destId="{F133D5E9-9107-4D27-A143-786E75491EDE}" srcOrd="0" destOrd="0" presId="urn:microsoft.com/office/officeart/2005/8/layout/process1"/>
    <dgm:cxn modelId="{B1C22C62-4510-4059-84CC-925E5545F4F9}" type="presParOf" srcId="{845F9754-38EA-4D27-AD2D-8C801274C4C4}" destId="{4945B548-B110-420E-85D6-E15E24F19C7C}" srcOrd="1" destOrd="0" presId="urn:microsoft.com/office/officeart/2005/8/layout/process1"/>
    <dgm:cxn modelId="{1772D289-FF02-48E0-8A3A-5C10372BE579}" type="presParOf" srcId="{4945B548-B110-420E-85D6-E15E24F19C7C}" destId="{DCDCD0BB-ED5F-4223-B706-1A024A10B49D}" srcOrd="0" destOrd="0" presId="urn:microsoft.com/office/officeart/2005/8/layout/process1"/>
    <dgm:cxn modelId="{E6A0390D-C0C0-4FC2-AA35-1227B73DB7AF}" type="presParOf" srcId="{845F9754-38EA-4D27-AD2D-8C801274C4C4}" destId="{397CABD3-D106-40E4-A5A4-76D35E46E0E3}" srcOrd="2" destOrd="0" presId="urn:microsoft.com/office/officeart/2005/8/layout/process1"/>
    <dgm:cxn modelId="{19D40A6B-4004-425C-BAD7-E669868F2047}" type="presParOf" srcId="{845F9754-38EA-4D27-AD2D-8C801274C4C4}" destId="{E3260EDB-BE7E-45F6-87B9-0398F5B65AF3}" srcOrd="3" destOrd="0" presId="urn:microsoft.com/office/officeart/2005/8/layout/process1"/>
    <dgm:cxn modelId="{E949AAD5-BD02-43D7-B619-2D74D7117863}" type="presParOf" srcId="{E3260EDB-BE7E-45F6-87B9-0398F5B65AF3}" destId="{0AACF453-512D-4E54-B6CD-0792E12FF2F6}" srcOrd="0" destOrd="0" presId="urn:microsoft.com/office/officeart/2005/8/layout/process1"/>
    <dgm:cxn modelId="{2FD2B7E4-38E6-4734-B75A-DD49F9EEAC28}" type="presParOf" srcId="{845F9754-38EA-4D27-AD2D-8C801274C4C4}" destId="{A07C2F6A-B179-49AA-BE0C-ACC137160309}" srcOrd="4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634C7CB-6167-4864-A034-EBF32662FD1B}" type="doc">
      <dgm:prSet loTypeId="urn:microsoft.com/office/officeart/2005/8/layout/process1" loCatId="process" qsTypeId="urn:microsoft.com/office/officeart/2005/8/quickstyle/simple1" qsCatId="simple" csTypeId="urn:microsoft.com/office/officeart/2005/8/colors/colorful5" csCatId="colorful" phldr="1"/>
      <dgm:spPr/>
    </dgm:pt>
    <dgm:pt modelId="{C3EBBEFC-8AE8-45E0-B406-7A4D2456B572}">
      <dgm:prSet phldrT="[Text]"/>
      <dgm:spPr/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Polishing</a:t>
          </a:r>
        </a:p>
      </dgm:t>
    </dgm:pt>
    <dgm:pt modelId="{D36CAB6D-9B01-421B-97C6-339EE1C5C09A}" type="parTrans" cxnId="{EA147C4F-FBEE-4B57-82ED-C28500DDD227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8D47823-9A52-4264-92C0-6969D45F6D30}" type="sibTrans" cxnId="{EA147C4F-FBEE-4B57-82ED-C28500DDD227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EC080CC-5161-4DBD-B58C-603E945006D9}">
      <dgm:prSet phldrT="[Text]"/>
      <dgm:spPr/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High power RF testing</a:t>
          </a:r>
        </a:p>
      </dgm:t>
    </dgm:pt>
    <dgm:pt modelId="{01CBEB04-0764-4E82-BB59-991858B6A4F2}" type="parTrans" cxnId="{0865A76B-899D-4AF6-A589-3C36101565A0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23AD659-B3BD-41A8-A212-B176B6A6D983}" type="sibTrans" cxnId="{0865A76B-899D-4AF6-A589-3C36101565A0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B32BDEBD-5E27-428B-928C-8408F5EF4DA9}">
      <dgm:prSet phldrT="[Text]"/>
      <dgm:spPr/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Deposition</a:t>
          </a:r>
        </a:p>
      </dgm:t>
    </dgm:pt>
    <dgm:pt modelId="{E25B6369-1C2A-4459-8851-A41FF5ABB1D5}" type="sibTrans" cxnId="{E8FC46DE-4A55-49AF-93F8-649BE0103DBA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ED00B90-3D11-4514-B2B1-14ED662D7E88}" type="parTrans" cxnId="{E8FC46DE-4A55-49AF-93F8-649BE0103DBA}">
      <dgm:prSet/>
      <dgm:spPr/>
      <dgm:t>
        <a:bodyPr/>
        <a:lstStyle/>
        <a:p>
          <a:endParaRPr lang="en-GB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936E655A-B770-49CD-9BC2-BEB984A9BF0A}">
      <dgm:prSet phldrT="[Text]"/>
      <dgm:spPr/>
      <dgm:t>
        <a:bodyPr/>
        <a:lstStyle/>
        <a:p>
          <a:r>
            <a:rPr lang="en-GB" dirty="0">
              <a:latin typeface="Arial" panose="020B0604020202020204" pitchFamily="34" charset="0"/>
              <a:cs typeface="Arial" panose="020B0604020202020204" pitchFamily="34" charset="0"/>
            </a:rPr>
            <a:t>Low power RF testing</a:t>
          </a:r>
        </a:p>
      </dgm:t>
    </dgm:pt>
    <dgm:pt modelId="{C6D771EA-0A23-4DFD-8B43-2A8B51055B97}" type="parTrans" cxnId="{88192D99-AC71-46F6-8CB5-E0CF7AAB4347}">
      <dgm:prSet/>
      <dgm:spPr/>
      <dgm:t>
        <a:bodyPr/>
        <a:lstStyle/>
        <a:p>
          <a:endParaRPr lang="en-GB"/>
        </a:p>
      </dgm:t>
    </dgm:pt>
    <dgm:pt modelId="{6E59CA2D-7C7D-4FA7-89DA-B0F0CEA4F43E}" type="sibTrans" cxnId="{88192D99-AC71-46F6-8CB5-E0CF7AAB4347}">
      <dgm:prSet/>
      <dgm:spPr/>
      <dgm:t>
        <a:bodyPr/>
        <a:lstStyle/>
        <a:p>
          <a:endParaRPr lang="en-GB"/>
        </a:p>
      </dgm:t>
    </dgm:pt>
    <dgm:pt modelId="{845F9754-38EA-4D27-AD2D-8C801274C4C4}" type="pres">
      <dgm:prSet presAssocID="{9634C7CB-6167-4864-A034-EBF32662FD1B}" presName="Name0" presStyleCnt="0">
        <dgm:presLayoutVars>
          <dgm:dir/>
          <dgm:resizeHandles val="exact"/>
        </dgm:presLayoutVars>
      </dgm:prSet>
      <dgm:spPr/>
    </dgm:pt>
    <dgm:pt modelId="{F133D5E9-9107-4D27-A143-786E75491EDE}" type="pres">
      <dgm:prSet presAssocID="{C3EBBEFC-8AE8-45E0-B406-7A4D2456B572}" presName="node" presStyleLbl="node1" presStyleIdx="0" presStyleCnt="4">
        <dgm:presLayoutVars>
          <dgm:bulletEnabled val="1"/>
        </dgm:presLayoutVars>
      </dgm:prSet>
      <dgm:spPr/>
    </dgm:pt>
    <dgm:pt modelId="{4945B548-B110-420E-85D6-E15E24F19C7C}" type="pres">
      <dgm:prSet presAssocID="{E8D47823-9A52-4264-92C0-6969D45F6D30}" presName="sibTrans" presStyleLbl="sibTrans2D1" presStyleIdx="0" presStyleCnt="3"/>
      <dgm:spPr/>
    </dgm:pt>
    <dgm:pt modelId="{DCDCD0BB-ED5F-4223-B706-1A024A10B49D}" type="pres">
      <dgm:prSet presAssocID="{E8D47823-9A52-4264-92C0-6969D45F6D30}" presName="connectorText" presStyleLbl="sibTrans2D1" presStyleIdx="0" presStyleCnt="3"/>
      <dgm:spPr/>
    </dgm:pt>
    <dgm:pt modelId="{397CABD3-D106-40E4-A5A4-76D35E46E0E3}" type="pres">
      <dgm:prSet presAssocID="{B32BDEBD-5E27-428B-928C-8408F5EF4DA9}" presName="node" presStyleLbl="node1" presStyleIdx="1" presStyleCnt="4">
        <dgm:presLayoutVars>
          <dgm:bulletEnabled val="1"/>
        </dgm:presLayoutVars>
      </dgm:prSet>
      <dgm:spPr/>
    </dgm:pt>
    <dgm:pt modelId="{E3260EDB-BE7E-45F6-87B9-0398F5B65AF3}" type="pres">
      <dgm:prSet presAssocID="{E25B6369-1C2A-4459-8851-A41FF5ABB1D5}" presName="sibTrans" presStyleLbl="sibTrans2D1" presStyleIdx="1" presStyleCnt="3"/>
      <dgm:spPr/>
    </dgm:pt>
    <dgm:pt modelId="{0AACF453-512D-4E54-B6CD-0792E12FF2F6}" type="pres">
      <dgm:prSet presAssocID="{E25B6369-1C2A-4459-8851-A41FF5ABB1D5}" presName="connectorText" presStyleLbl="sibTrans2D1" presStyleIdx="1" presStyleCnt="3"/>
      <dgm:spPr/>
    </dgm:pt>
    <dgm:pt modelId="{9913EE16-1675-438B-84F2-79610BACD4BB}" type="pres">
      <dgm:prSet presAssocID="{936E655A-B770-49CD-9BC2-BEB984A9BF0A}" presName="node" presStyleLbl="node1" presStyleIdx="2" presStyleCnt="4">
        <dgm:presLayoutVars>
          <dgm:bulletEnabled val="1"/>
        </dgm:presLayoutVars>
      </dgm:prSet>
      <dgm:spPr/>
    </dgm:pt>
    <dgm:pt modelId="{BDF38D75-8283-4A1B-87CD-547FDCEE2857}" type="pres">
      <dgm:prSet presAssocID="{6E59CA2D-7C7D-4FA7-89DA-B0F0CEA4F43E}" presName="sibTrans" presStyleLbl="sibTrans2D1" presStyleIdx="2" presStyleCnt="3"/>
      <dgm:spPr/>
    </dgm:pt>
    <dgm:pt modelId="{C50DC495-7C93-441F-AB7A-49E634DD6E87}" type="pres">
      <dgm:prSet presAssocID="{6E59CA2D-7C7D-4FA7-89DA-B0F0CEA4F43E}" presName="connectorText" presStyleLbl="sibTrans2D1" presStyleIdx="2" presStyleCnt="3"/>
      <dgm:spPr/>
    </dgm:pt>
    <dgm:pt modelId="{A07C2F6A-B179-49AA-BE0C-ACC137160309}" type="pres">
      <dgm:prSet presAssocID="{EEC080CC-5161-4DBD-B58C-603E945006D9}" presName="node" presStyleLbl="node1" presStyleIdx="3" presStyleCnt="4">
        <dgm:presLayoutVars>
          <dgm:bulletEnabled val="1"/>
        </dgm:presLayoutVars>
      </dgm:prSet>
      <dgm:spPr/>
    </dgm:pt>
  </dgm:ptLst>
  <dgm:cxnLst>
    <dgm:cxn modelId="{3D64BB0F-DB7D-4264-AC74-8677322DB1F5}" type="presOf" srcId="{B32BDEBD-5E27-428B-928C-8408F5EF4DA9}" destId="{397CABD3-D106-40E4-A5A4-76D35E46E0E3}" srcOrd="0" destOrd="0" presId="urn:microsoft.com/office/officeart/2005/8/layout/process1"/>
    <dgm:cxn modelId="{67CE421F-AD2E-4A54-854A-BFC0D4B4E45B}" type="presOf" srcId="{E25B6369-1C2A-4459-8851-A41FF5ABB1D5}" destId="{0AACF453-512D-4E54-B6CD-0792E12FF2F6}" srcOrd="1" destOrd="0" presId="urn:microsoft.com/office/officeart/2005/8/layout/process1"/>
    <dgm:cxn modelId="{B9021230-B0D3-4DDB-8781-C07256605CB4}" type="presOf" srcId="{9634C7CB-6167-4864-A034-EBF32662FD1B}" destId="{845F9754-38EA-4D27-AD2D-8C801274C4C4}" srcOrd="0" destOrd="0" presId="urn:microsoft.com/office/officeart/2005/8/layout/process1"/>
    <dgm:cxn modelId="{0865A76B-899D-4AF6-A589-3C36101565A0}" srcId="{9634C7CB-6167-4864-A034-EBF32662FD1B}" destId="{EEC080CC-5161-4DBD-B58C-603E945006D9}" srcOrd="3" destOrd="0" parTransId="{01CBEB04-0764-4E82-BB59-991858B6A4F2}" sibTransId="{F23AD659-B3BD-41A8-A212-B176B6A6D983}"/>
    <dgm:cxn modelId="{EA147C4F-FBEE-4B57-82ED-C28500DDD227}" srcId="{9634C7CB-6167-4864-A034-EBF32662FD1B}" destId="{C3EBBEFC-8AE8-45E0-B406-7A4D2456B572}" srcOrd="0" destOrd="0" parTransId="{D36CAB6D-9B01-421B-97C6-339EE1C5C09A}" sibTransId="{E8D47823-9A52-4264-92C0-6969D45F6D30}"/>
    <dgm:cxn modelId="{F59F8450-B1A5-4F15-BECC-99BB1BB6C387}" type="presOf" srcId="{E25B6369-1C2A-4459-8851-A41FF5ABB1D5}" destId="{E3260EDB-BE7E-45F6-87B9-0398F5B65AF3}" srcOrd="0" destOrd="0" presId="urn:microsoft.com/office/officeart/2005/8/layout/process1"/>
    <dgm:cxn modelId="{64A39F80-8369-4589-A0E8-1A17523B552E}" type="presOf" srcId="{C3EBBEFC-8AE8-45E0-B406-7A4D2456B572}" destId="{F133D5E9-9107-4D27-A143-786E75491EDE}" srcOrd="0" destOrd="0" presId="urn:microsoft.com/office/officeart/2005/8/layout/process1"/>
    <dgm:cxn modelId="{326A0087-DB9A-4CD7-8D3C-561AA1F539C0}" type="presOf" srcId="{936E655A-B770-49CD-9BC2-BEB984A9BF0A}" destId="{9913EE16-1675-438B-84F2-79610BACD4BB}" srcOrd="0" destOrd="0" presId="urn:microsoft.com/office/officeart/2005/8/layout/process1"/>
    <dgm:cxn modelId="{8DCC0A87-C79D-4767-ABE1-CC26CD60264C}" type="presOf" srcId="{6E59CA2D-7C7D-4FA7-89DA-B0F0CEA4F43E}" destId="{BDF38D75-8283-4A1B-87CD-547FDCEE2857}" srcOrd="0" destOrd="0" presId="urn:microsoft.com/office/officeart/2005/8/layout/process1"/>
    <dgm:cxn modelId="{9F8F268C-24F0-4293-87B1-ECBF19674AE7}" type="presOf" srcId="{EEC080CC-5161-4DBD-B58C-603E945006D9}" destId="{A07C2F6A-B179-49AA-BE0C-ACC137160309}" srcOrd="0" destOrd="0" presId="urn:microsoft.com/office/officeart/2005/8/layout/process1"/>
    <dgm:cxn modelId="{88192D99-AC71-46F6-8CB5-E0CF7AAB4347}" srcId="{9634C7CB-6167-4864-A034-EBF32662FD1B}" destId="{936E655A-B770-49CD-9BC2-BEB984A9BF0A}" srcOrd="2" destOrd="0" parTransId="{C6D771EA-0A23-4DFD-8B43-2A8B51055B97}" sibTransId="{6E59CA2D-7C7D-4FA7-89DA-B0F0CEA4F43E}"/>
    <dgm:cxn modelId="{CB9E2FB1-97FC-4D02-B4FA-950D17F4696F}" type="presOf" srcId="{6E59CA2D-7C7D-4FA7-89DA-B0F0CEA4F43E}" destId="{C50DC495-7C93-441F-AB7A-49E634DD6E87}" srcOrd="1" destOrd="0" presId="urn:microsoft.com/office/officeart/2005/8/layout/process1"/>
    <dgm:cxn modelId="{E8FC46DE-4A55-49AF-93F8-649BE0103DBA}" srcId="{9634C7CB-6167-4864-A034-EBF32662FD1B}" destId="{B32BDEBD-5E27-428B-928C-8408F5EF4DA9}" srcOrd="1" destOrd="0" parTransId="{8ED00B90-3D11-4514-B2B1-14ED662D7E88}" sibTransId="{E25B6369-1C2A-4459-8851-A41FF5ABB1D5}"/>
    <dgm:cxn modelId="{D0BA82DE-A54E-47B9-9EB5-7214E5D6C325}" type="presOf" srcId="{E8D47823-9A52-4264-92C0-6969D45F6D30}" destId="{DCDCD0BB-ED5F-4223-B706-1A024A10B49D}" srcOrd="1" destOrd="0" presId="urn:microsoft.com/office/officeart/2005/8/layout/process1"/>
    <dgm:cxn modelId="{133FE8EC-9B88-4961-B418-E7F20D222210}" type="presOf" srcId="{E8D47823-9A52-4264-92C0-6969D45F6D30}" destId="{4945B548-B110-420E-85D6-E15E24F19C7C}" srcOrd="0" destOrd="0" presId="urn:microsoft.com/office/officeart/2005/8/layout/process1"/>
    <dgm:cxn modelId="{4735AFAC-D9B6-46E5-999C-EE042B8B017C}" type="presParOf" srcId="{845F9754-38EA-4D27-AD2D-8C801274C4C4}" destId="{F133D5E9-9107-4D27-A143-786E75491EDE}" srcOrd="0" destOrd="0" presId="urn:microsoft.com/office/officeart/2005/8/layout/process1"/>
    <dgm:cxn modelId="{B1C22C62-4510-4059-84CC-925E5545F4F9}" type="presParOf" srcId="{845F9754-38EA-4D27-AD2D-8C801274C4C4}" destId="{4945B548-B110-420E-85D6-E15E24F19C7C}" srcOrd="1" destOrd="0" presId="urn:microsoft.com/office/officeart/2005/8/layout/process1"/>
    <dgm:cxn modelId="{1772D289-FF02-48E0-8A3A-5C10372BE579}" type="presParOf" srcId="{4945B548-B110-420E-85D6-E15E24F19C7C}" destId="{DCDCD0BB-ED5F-4223-B706-1A024A10B49D}" srcOrd="0" destOrd="0" presId="urn:microsoft.com/office/officeart/2005/8/layout/process1"/>
    <dgm:cxn modelId="{E6A0390D-C0C0-4FC2-AA35-1227B73DB7AF}" type="presParOf" srcId="{845F9754-38EA-4D27-AD2D-8C801274C4C4}" destId="{397CABD3-D106-40E4-A5A4-76D35E46E0E3}" srcOrd="2" destOrd="0" presId="urn:microsoft.com/office/officeart/2005/8/layout/process1"/>
    <dgm:cxn modelId="{19D40A6B-4004-425C-BAD7-E669868F2047}" type="presParOf" srcId="{845F9754-38EA-4D27-AD2D-8C801274C4C4}" destId="{E3260EDB-BE7E-45F6-87B9-0398F5B65AF3}" srcOrd="3" destOrd="0" presId="urn:microsoft.com/office/officeart/2005/8/layout/process1"/>
    <dgm:cxn modelId="{E949AAD5-BD02-43D7-B619-2D74D7117863}" type="presParOf" srcId="{E3260EDB-BE7E-45F6-87B9-0398F5B65AF3}" destId="{0AACF453-512D-4E54-B6CD-0792E12FF2F6}" srcOrd="0" destOrd="0" presId="urn:microsoft.com/office/officeart/2005/8/layout/process1"/>
    <dgm:cxn modelId="{74D51D46-AFF3-49B2-A24C-16B82923919A}" type="presParOf" srcId="{845F9754-38EA-4D27-AD2D-8C801274C4C4}" destId="{9913EE16-1675-438B-84F2-79610BACD4BB}" srcOrd="4" destOrd="0" presId="urn:microsoft.com/office/officeart/2005/8/layout/process1"/>
    <dgm:cxn modelId="{EEFDB35A-8A44-4EDB-9679-4915DD4ADFC2}" type="presParOf" srcId="{845F9754-38EA-4D27-AD2D-8C801274C4C4}" destId="{BDF38D75-8283-4A1B-87CD-547FDCEE2857}" srcOrd="5" destOrd="0" presId="urn:microsoft.com/office/officeart/2005/8/layout/process1"/>
    <dgm:cxn modelId="{1983FB52-9D50-41DA-A2F0-7ABE418E4109}" type="presParOf" srcId="{BDF38D75-8283-4A1B-87CD-547FDCEE2857}" destId="{C50DC495-7C93-441F-AB7A-49E634DD6E87}" srcOrd="0" destOrd="0" presId="urn:microsoft.com/office/officeart/2005/8/layout/process1"/>
    <dgm:cxn modelId="{2FD2B7E4-38E6-4734-B75A-DD49F9EEAC28}" type="presParOf" srcId="{845F9754-38EA-4D27-AD2D-8C801274C4C4}" destId="{A07C2F6A-B179-49AA-BE0C-ACC137160309}" srcOrd="6" destOrd="0" presId="urn:microsoft.com/office/officeart/2005/8/layout/process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33D5E9-9107-4D27-A143-786E75491EDE}">
      <dsp:nvSpPr>
        <dsp:cNvPr id="0" name=""/>
        <dsp:cNvSpPr/>
      </dsp:nvSpPr>
      <dsp:spPr>
        <a:xfrm>
          <a:off x="7143" y="2068777"/>
          <a:ext cx="2135187" cy="1281112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Arial" panose="020B0604020202020204" pitchFamily="34" charset="0"/>
              <a:cs typeface="Arial" panose="020B0604020202020204" pitchFamily="34" charset="0"/>
            </a:rPr>
            <a:t>Polishing</a:t>
          </a:r>
        </a:p>
      </dsp:txBody>
      <dsp:txXfrm>
        <a:off x="44665" y="2106299"/>
        <a:ext cx="2060143" cy="1206068"/>
      </dsp:txXfrm>
    </dsp:sp>
    <dsp:sp modelId="{4945B548-B110-420E-85D6-E15E24F19C7C}">
      <dsp:nvSpPr>
        <dsp:cNvPr id="0" name=""/>
        <dsp:cNvSpPr/>
      </dsp:nvSpPr>
      <dsp:spPr>
        <a:xfrm>
          <a:off x="2355850" y="2444570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355850" y="2550475"/>
        <a:ext cx="316861" cy="317716"/>
      </dsp:txXfrm>
    </dsp:sp>
    <dsp:sp modelId="{397CABD3-D106-40E4-A5A4-76D35E46E0E3}">
      <dsp:nvSpPr>
        <dsp:cNvPr id="0" name=""/>
        <dsp:cNvSpPr/>
      </dsp:nvSpPr>
      <dsp:spPr>
        <a:xfrm>
          <a:off x="2996406" y="2068777"/>
          <a:ext cx="2135187" cy="1281112"/>
        </a:xfrm>
        <a:prstGeom prst="roundRect">
          <a:avLst>
            <a:gd name="adj" fmla="val 10000"/>
          </a:avLst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Arial" panose="020B0604020202020204" pitchFamily="34" charset="0"/>
              <a:cs typeface="Arial" panose="020B0604020202020204" pitchFamily="34" charset="0"/>
            </a:rPr>
            <a:t>Deposition</a:t>
          </a:r>
        </a:p>
      </dsp:txBody>
      <dsp:txXfrm>
        <a:off x="3033928" y="2106299"/>
        <a:ext cx="2060143" cy="1206068"/>
      </dsp:txXfrm>
    </dsp:sp>
    <dsp:sp modelId="{E3260EDB-BE7E-45F6-87B9-0398F5B65AF3}">
      <dsp:nvSpPr>
        <dsp:cNvPr id="0" name=""/>
        <dsp:cNvSpPr/>
      </dsp:nvSpPr>
      <dsp:spPr>
        <a:xfrm>
          <a:off x="5345112" y="2444570"/>
          <a:ext cx="452659" cy="52952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22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345112" y="2550475"/>
        <a:ext cx="316861" cy="317716"/>
      </dsp:txXfrm>
    </dsp:sp>
    <dsp:sp modelId="{A07C2F6A-B179-49AA-BE0C-ACC137160309}">
      <dsp:nvSpPr>
        <dsp:cNvPr id="0" name=""/>
        <dsp:cNvSpPr/>
      </dsp:nvSpPr>
      <dsp:spPr>
        <a:xfrm>
          <a:off x="5985668" y="2068777"/>
          <a:ext cx="2135187" cy="1281112"/>
        </a:xfrm>
        <a:prstGeom prst="roundRect">
          <a:avLst>
            <a:gd name="adj" fmla="val 1000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marL="0" lvl="0" indent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kern="1200" dirty="0">
              <a:latin typeface="Arial" panose="020B0604020202020204" pitchFamily="34" charset="0"/>
              <a:cs typeface="Arial" panose="020B0604020202020204" pitchFamily="34" charset="0"/>
            </a:rPr>
            <a:t>High power RF testing</a:t>
          </a:r>
        </a:p>
      </dsp:txBody>
      <dsp:txXfrm>
        <a:off x="6023190" y="2106299"/>
        <a:ext cx="2060143" cy="120606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133D5E9-9107-4D27-A143-786E75491EDE}">
      <dsp:nvSpPr>
        <dsp:cNvPr id="0" name=""/>
        <dsp:cNvSpPr/>
      </dsp:nvSpPr>
      <dsp:spPr>
        <a:xfrm>
          <a:off x="4067" y="2671799"/>
          <a:ext cx="1778514" cy="1067108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latin typeface="Arial" panose="020B0604020202020204" pitchFamily="34" charset="0"/>
              <a:cs typeface="Arial" panose="020B0604020202020204" pitchFamily="34" charset="0"/>
            </a:rPr>
            <a:t>Polishing</a:t>
          </a:r>
        </a:p>
      </dsp:txBody>
      <dsp:txXfrm>
        <a:off x="35322" y="2703054"/>
        <a:ext cx="1716004" cy="1004598"/>
      </dsp:txXfrm>
    </dsp:sp>
    <dsp:sp modelId="{4945B548-B110-420E-85D6-E15E24F19C7C}">
      <dsp:nvSpPr>
        <dsp:cNvPr id="0" name=""/>
        <dsp:cNvSpPr/>
      </dsp:nvSpPr>
      <dsp:spPr>
        <a:xfrm>
          <a:off x="1960433" y="2984817"/>
          <a:ext cx="377045" cy="4410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9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960433" y="3073031"/>
        <a:ext cx="263932" cy="264643"/>
      </dsp:txXfrm>
    </dsp:sp>
    <dsp:sp modelId="{397CABD3-D106-40E4-A5A4-76D35E46E0E3}">
      <dsp:nvSpPr>
        <dsp:cNvPr id="0" name=""/>
        <dsp:cNvSpPr/>
      </dsp:nvSpPr>
      <dsp:spPr>
        <a:xfrm>
          <a:off x="2493987" y="2671799"/>
          <a:ext cx="1778514" cy="1067108"/>
        </a:xfrm>
        <a:prstGeom prst="roundRect">
          <a:avLst>
            <a:gd name="adj" fmla="val 10000"/>
          </a:avLst>
        </a:prstGeom>
        <a:solidFill>
          <a:schemeClr val="accent5">
            <a:hueOff val="-2252848"/>
            <a:satOff val="-5806"/>
            <a:lumOff val="-392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latin typeface="Arial" panose="020B0604020202020204" pitchFamily="34" charset="0"/>
              <a:cs typeface="Arial" panose="020B0604020202020204" pitchFamily="34" charset="0"/>
            </a:rPr>
            <a:t>Deposition</a:t>
          </a:r>
        </a:p>
      </dsp:txBody>
      <dsp:txXfrm>
        <a:off x="2525242" y="2703054"/>
        <a:ext cx="1716004" cy="1004598"/>
      </dsp:txXfrm>
    </dsp:sp>
    <dsp:sp modelId="{E3260EDB-BE7E-45F6-87B9-0398F5B65AF3}">
      <dsp:nvSpPr>
        <dsp:cNvPr id="0" name=""/>
        <dsp:cNvSpPr/>
      </dsp:nvSpPr>
      <dsp:spPr>
        <a:xfrm>
          <a:off x="4450353" y="2984817"/>
          <a:ext cx="377045" cy="4410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3379271"/>
            <a:satOff val="-8710"/>
            <a:lumOff val="-588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9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450353" y="3073031"/>
        <a:ext cx="263932" cy="264643"/>
      </dsp:txXfrm>
    </dsp:sp>
    <dsp:sp modelId="{9913EE16-1675-438B-84F2-79610BACD4BB}">
      <dsp:nvSpPr>
        <dsp:cNvPr id="0" name=""/>
        <dsp:cNvSpPr/>
      </dsp:nvSpPr>
      <dsp:spPr>
        <a:xfrm>
          <a:off x="4983907" y="2671799"/>
          <a:ext cx="1778514" cy="1067108"/>
        </a:xfrm>
        <a:prstGeom prst="roundRect">
          <a:avLst>
            <a:gd name="adj" fmla="val 10000"/>
          </a:avLst>
        </a:prstGeom>
        <a:solidFill>
          <a:schemeClr val="accent5">
            <a:hueOff val="-4505695"/>
            <a:satOff val="-11613"/>
            <a:lumOff val="-784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latin typeface="Arial" panose="020B0604020202020204" pitchFamily="34" charset="0"/>
              <a:cs typeface="Arial" panose="020B0604020202020204" pitchFamily="34" charset="0"/>
            </a:rPr>
            <a:t>Low power RF testing</a:t>
          </a:r>
        </a:p>
      </dsp:txBody>
      <dsp:txXfrm>
        <a:off x="5015162" y="2703054"/>
        <a:ext cx="1716004" cy="1004598"/>
      </dsp:txXfrm>
    </dsp:sp>
    <dsp:sp modelId="{BDF38D75-8283-4A1B-87CD-547FDCEE2857}">
      <dsp:nvSpPr>
        <dsp:cNvPr id="0" name=""/>
        <dsp:cNvSpPr/>
      </dsp:nvSpPr>
      <dsp:spPr>
        <a:xfrm>
          <a:off x="6940273" y="2984817"/>
          <a:ext cx="377045" cy="441071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GB" sz="1800" kern="1200"/>
        </a:p>
      </dsp:txBody>
      <dsp:txXfrm>
        <a:off x="6940273" y="3073031"/>
        <a:ext cx="263932" cy="264643"/>
      </dsp:txXfrm>
    </dsp:sp>
    <dsp:sp modelId="{A07C2F6A-B179-49AA-BE0C-ACC137160309}">
      <dsp:nvSpPr>
        <dsp:cNvPr id="0" name=""/>
        <dsp:cNvSpPr/>
      </dsp:nvSpPr>
      <dsp:spPr>
        <a:xfrm>
          <a:off x="7473827" y="2671799"/>
          <a:ext cx="1778514" cy="1067108"/>
        </a:xfrm>
        <a:prstGeom prst="roundRect">
          <a:avLst>
            <a:gd name="adj" fmla="val 10000"/>
          </a:avLst>
        </a:prstGeom>
        <a:solidFill>
          <a:schemeClr val="accent5">
            <a:hueOff val="-6758543"/>
            <a:satOff val="-17419"/>
            <a:lumOff val="-1176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7630" tIns="87630" rIns="87630" bIns="8763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300" kern="1200" dirty="0">
              <a:latin typeface="Arial" panose="020B0604020202020204" pitchFamily="34" charset="0"/>
              <a:cs typeface="Arial" panose="020B0604020202020204" pitchFamily="34" charset="0"/>
            </a:rPr>
            <a:t>High power RF testing</a:t>
          </a:r>
        </a:p>
      </dsp:txBody>
      <dsp:txXfrm>
        <a:off x="7505082" y="2703054"/>
        <a:ext cx="1716004" cy="100459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E466C074-A854-60AD-23AD-B47AB6A0851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00C40B-D32D-DE19-2018-BC13E31D2713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4A1E07-CBCD-4962-A564-1AC9A39F8EBC}" type="datetimeFigureOut">
              <a:rPr lang="en-GB" smtClean="0"/>
              <a:t>18/01/2024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181C6D-02B0-6ED6-8D91-B3B0C7CA47F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092A19-7E24-3EC4-0022-14AB5CFA99D5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E1AB7D-0157-4B23-9A25-390D1944C2D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426200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Arial Regular"/>
              </a:defRPr>
            </a:lvl1pPr>
          </a:lstStyle>
          <a:p>
            <a:fld id="{48FE9A4A-3203-D544-A0F2-9B4A7A1B021E}" type="datetimeFigureOut">
              <a:rPr lang="en-US" smtClean="0"/>
              <a:pPr/>
              <a:t>1/18/2024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Arial Regular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Arial Regular"/>
              </a:defRPr>
            </a:lvl1pPr>
          </a:lstStyle>
          <a:p>
            <a:fld id="{C0F3BA1D-A00F-DB41-84DA-BE26C4853B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186861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Arial Regular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bdadyslexia.org.uk/advice/employers/creating-a-dyslexia-friendly-workplace/dyslexia-friendly-style-guide" TargetMode="External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67252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633131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 dirty="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 dirty="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6226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 dirty="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sng" strike="noStrike" kern="1200" dirty="0">
              <a:solidFill>
                <a:schemeClr val="tx1"/>
              </a:solidFill>
              <a:effectLst/>
              <a:ea typeface="+mn-ea"/>
              <a:cs typeface="+mn-cs"/>
            </a:endParaRPr>
          </a:p>
          <a:p>
            <a:r>
              <a:rPr lang="en-GB" sz="1200" u="sng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Heat links</a:t>
            </a:r>
            <a:endParaRPr lang="en-GB" sz="1200" u="none" strike="noStrike" kern="1200" dirty="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872821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 dirty="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sng" strike="noStrike" kern="1200" dirty="0">
              <a:solidFill>
                <a:schemeClr val="tx1"/>
              </a:solidFill>
              <a:effectLst/>
              <a:ea typeface="+mn-ea"/>
              <a:cs typeface="+mn-cs"/>
            </a:endParaRPr>
          </a:p>
          <a:p>
            <a:r>
              <a:rPr lang="en-GB" sz="1200" u="sng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Heat links</a:t>
            </a:r>
            <a:endParaRPr lang="en-GB" sz="1200" u="none" strike="noStrike" kern="1200" dirty="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968031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3600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 dirty="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 dirty="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4615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 dirty="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none" strike="noStrike" kern="1200" dirty="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577461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046385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591071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To replace photo with one of your own. </a:t>
            </a:r>
            <a:r>
              <a:rPr lang="en-US" b="1" dirty="0"/>
              <a:t>1)</a:t>
            </a:r>
            <a:r>
              <a:rPr lang="en-US" dirty="0"/>
              <a:t> Send the geometric shape overlay to the back – </a:t>
            </a:r>
            <a:r>
              <a:rPr lang="en-US" i="1" dirty="0"/>
              <a:t>Right-Click &gt; Send to Back &gt; Send to Back</a:t>
            </a:r>
            <a:r>
              <a:rPr lang="en-US" dirty="0"/>
              <a:t>. </a:t>
            </a:r>
            <a:r>
              <a:rPr lang="en-US" b="1" dirty="0"/>
              <a:t>2) </a:t>
            </a:r>
            <a:r>
              <a:rPr lang="en-US" dirty="0"/>
              <a:t>Replace image – use the guides provided to correctly position it. </a:t>
            </a:r>
            <a:r>
              <a:rPr lang="en-US" b="1" dirty="0"/>
              <a:t>3) </a:t>
            </a:r>
            <a:r>
              <a:rPr lang="en-US" dirty="0"/>
              <a:t>Send your image to the back so that the geometric overlay re-appears over the image. Remember to delete the image credit if using your own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02061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622921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PLEASE DELETE/REPLACE PHOTO CREDIT IF CHANGING THE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92191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PLEASE DELETE/REPLACE PHOTO CREDIT IF CHANGING THE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59891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PLEASE DELETE/REPLACE PHOTO CREDIT IF CHANGING THE IMAGE.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086149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The abstract pattern can be removed or repositioned if required. Be careful to ‘Send to Back’ so that it does not obscure any important information.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194900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Impossible to use surf facility directly</a:t>
            </a:r>
          </a:p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Solution to use new cryostat insert – see </a:t>
            </a:r>
            <a:r>
              <a:rPr lang="en-GB" sz="1200" u="none" strike="noStrike" kern="1200" dirty="0" err="1">
                <a:solidFill>
                  <a:schemeClr val="tx1"/>
                </a:solidFill>
                <a:effectLst/>
                <a:ea typeface="+mn-ea"/>
                <a:cs typeface="+mn-cs"/>
              </a:rPr>
              <a:t>Taaj</a:t>
            </a:r>
            <a:endParaRPr lang="en-GB" sz="1200" u="none" strike="noStrike" kern="1200" dirty="0">
              <a:solidFill>
                <a:schemeClr val="tx1"/>
              </a:solidFill>
              <a:effectLst/>
              <a:ea typeface="+mn-ea"/>
              <a:cs typeface="+mn-cs"/>
            </a:endParaRPr>
          </a:p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Limited to few tests/year</a:t>
            </a:r>
          </a:p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Surf facility mainly for large facility projects – ess, pip 2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53802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Replace this guidance text with your own bullet pointed content.</a:t>
            </a:r>
          </a:p>
          <a:p>
            <a:r>
              <a:rPr lang="en-GB" sz="1200" u="none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For further guidance please see </a:t>
            </a:r>
            <a:r>
              <a:rPr lang="en-GB" sz="1200" u="sng" strike="noStrike" kern="1200" dirty="0">
                <a:solidFill>
                  <a:schemeClr val="tx1"/>
                </a:solidFill>
                <a:effectLst/>
                <a:ea typeface="+mn-ea"/>
                <a:cs typeface="+mn-cs"/>
                <a:hlinkClick r:id="rId3"/>
              </a:rPr>
              <a:t>https://www.bdadyslexia.org.uk/advice/employers/creating-a-dyslexia-friendly-workplace/dyslexia-friendly-style-guide</a:t>
            </a:r>
            <a:endParaRPr lang="en-GB" sz="1200" u="sng" strike="noStrike" kern="1200" dirty="0">
              <a:solidFill>
                <a:schemeClr val="tx1"/>
              </a:solidFill>
              <a:effectLst/>
              <a:ea typeface="+mn-ea"/>
              <a:cs typeface="+mn-cs"/>
            </a:endParaRPr>
          </a:p>
          <a:p>
            <a:endParaRPr lang="en-GB" sz="1200" u="sng" strike="noStrike" kern="1200" dirty="0">
              <a:solidFill>
                <a:schemeClr val="tx1"/>
              </a:solidFill>
              <a:effectLst/>
              <a:ea typeface="+mn-ea"/>
              <a:cs typeface="+mn-cs"/>
            </a:endParaRPr>
          </a:p>
          <a:p>
            <a:r>
              <a:rPr lang="en-GB" sz="1200" u="sng" strike="noStrike" kern="1200" dirty="0">
                <a:solidFill>
                  <a:schemeClr val="tx1"/>
                </a:solidFill>
                <a:effectLst/>
                <a:ea typeface="+mn-ea"/>
                <a:cs typeface="+mn-cs"/>
              </a:rPr>
              <a:t>Specify new cavity </a:t>
            </a:r>
            <a:endParaRPr lang="en-GB" sz="1200" u="none" strike="noStrike" kern="1200" dirty="0">
              <a:solidFill>
                <a:schemeClr val="tx1"/>
              </a:solidFill>
              <a:effectLst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C0F3BA1D-A00F-DB41-84DA-BE26C4853B3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81409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3706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-533400" y="1690688"/>
            <a:ext cx="10515600" cy="43513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91457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06703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EC500E-03DC-B2C3-1C09-0D7AD57B3F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EEB57DA-F275-EAB2-BB5E-9537370BCA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5014912" y="6389178"/>
            <a:ext cx="4371975" cy="299465"/>
          </a:xfrm>
        </p:spPr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D49644-9DA7-D9CA-1536-6E6ACA9373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9067800" y="6356349"/>
            <a:ext cx="2743200" cy="365125"/>
          </a:xfrm>
        </p:spPr>
        <p:txBody>
          <a:bodyPr/>
          <a:lstStyle>
            <a:lvl1pPr>
              <a:defRPr sz="1600">
                <a:solidFill>
                  <a:srgbClr val="080808"/>
                </a:solidFill>
              </a:defRPr>
            </a:lvl1pPr>
          </a:lstStyle>
          <a:p>
            <a:fld id="{BBAAB195-B577-5546-8349-9DDA93B6129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01614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CAE69-592D-6D48-8D37-1AF709B0432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ECE34F9-FD31-954C-90A9-25364BF3A31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1381E6B-7D41-F84E-B286-61EBCE0535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3CE29A8-E8C2-784C-9495-F0D437E955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4039A4-CB11-B346-94E7-20D66FCAC6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637039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9F65C-3FCD-8B46-A28D-257FA8F28C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88163C-7F3C-9B44-A028-C4886506FC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47796D-644C-B740-8C2E-356ECAB6D3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743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149995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6614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150966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5958193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73849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BEF2C8-66D4-EF4A-AAFD-01BC50FA7E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AD9361-0DDC-EE4E-A740-F93892B3693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7C8D81-07A4-FF2F-5061-D62347F944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4EB9ABD1-A53C-D208-3068-59959AF0E7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312471F7-FC8A-CB0B-4EC1-E9F51B5B96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3929089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91983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1438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9D39B2-85B2-8A4B-8008-EE871C7A57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62A1684-4147-4E4A-BE1D-647E280F681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E7061D-97DA-5D45-A717-D8A7EEF03D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08C7700-26C6-804B-9BEF-4E4886CEB3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98D442D-6AED-C347-A737-1092964EAE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696922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ECF360F0-A2C2-BC4E-AC8F-28FB5C10E34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5D444D-2CB3-C84E-AFAB-6E36673058E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CCCC5E-1493-D445-AD8B-A3A5697A25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36B37B-4148-1847-B7D0-E506A8B43B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B948933-1B9F-6140-A9E4-6AC0E5BF3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335601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7228698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806709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45486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E1CB58-4758-1C42-8DAA-2AAA3F98F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B7D025-4B39-8D45-811F-5B1E30D5E7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42683CA-90A4-5E49-AA2C-3DCED63A8E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7E1DED1-CD68-AC4C-ABC6-F8EEE292B7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A83341-F52D-D14B-A417-6C66E51D03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89987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7351C6-2D17-C14E-8DC1-418227C6986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0F791E-6CBD-2747-86C9-A91E120F506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76279C1-F68E-7E4B-B565-93EC951F8AF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CD866C6-99FF-2F4A-936E-613FC9DB3BB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D0DB7C-BDCE-D146-9584-809FFC25DD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6FD1283-F062-2E4B-8DD8-A11DB5311A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6729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BDCD01-DE9B-A849-A35D-9F761E7A29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B213394-3DB5-5A4C-965B-35CC3D1F298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0C87B7-015A-EE48-9BA2-392DACDC00E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A97E02-FB0B-A048-9274-06CF174361D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ADCF4DD-E248-C543-910E-BAFFB18831D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8C573B90-35AD-3E43-B0CA-8BA2F2BBBC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26E709E-0F2B-524A-BB14-376202A269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B8CED43-5180-C24B-8196-24914383E7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8707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7E4D60-AC0C-044F-8925-BE12978C55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080422E-D871-AC4C-A0FF-BA911179FD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FA61A44-CE7E-2E47-A2C7-EFD19C4D4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3A8DBD8-7206-5A45-8701-1C5BFDD646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89618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31B14-AAAA-D746-8A4F-C3E1BB0AC4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E54D6A3-2EE2-B640-B0F3-7408BA955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93CF3B5-8136-464C-B9CE-C289E9FE88E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545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0BD96A-43E5-A645-B273-977F074EA4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2B250C-BB32-7348-BE3C-383B51A8F8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C78973E-998F-6D41-9801-A30991298D9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45CC00-44DF-1E48-95F7-E532F4C69D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B984893D-3FFC-6749-AD92-18B78F33A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003AAAD-3463-B142-AEB9-CFB5F3DCA4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8596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39AEEA-03B0-C845-83C2-A99DE7CF45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4D0810E-8148-AB45-8D0B-5492633BCB6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4CE66B3-4F01-3148-9B21-03E05C5998F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180305A-EC70-204D-A203-97127CF60F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FCDF6F2-688B-AC47-8BE3-B3918FD0B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5DCE4F3-8FAC-C647-B187-2C76584703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52779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tif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5" Type="http://schemas.openxmlformats.org/officeDocument/2006/relationships/theme" Target="../theme/theme2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5610225" y="6389179"/>
            <a:ext cx="4371975" cy="29946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Daniel Seal | 11</a:t>
            </a:r>
            <a:r>
              <a:rPr lang="en-US" baseline="30000" dirty="0"/>
              <a:t>th</a:t>
            </a:r>
            <a:r>
              <a:rPr lang="en-US" dirty="0"/>
              <a:t> IFAST WP9 Meeting | 18</a:t>
            </a:r>
            <a:r>
              <a:rPr lang="en-US" baseline="30000" dirty="0"/>
              <a:t>th </a:t>
            </a:r>
            <a:r>
              <a:rPr lang="en-US" dirty="0"/>
              <a:t>– 19</a:t>
            </a:r>
            <a:r>
              <a:rPr lang="en-US" baseline="30000" dirty="0"/>
              <a:t>th </a:t>
            </a:r>
            <a:r>
              <a:rPr lang="en-US" dirty="0"/>
              <a:t>Jan 2024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87733AA2-E8FC-2540-AA49-4AA124C76F24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631" y="6361507"/>
            <a:ext cx="1408110" cy="35996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DEB6C5C0-8418-AE18-92DF-26BC4F1B5D0F}"/>
              </a:ext>
            </a:extLst>
          </p:cNvPr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1583583" y="6338180"/>
            <a:ext cx="768715" cy="435605"/>
          </a:xfrm>
          <a:prstGeom prst="rect">
            <a:avLst/>
          </a:prstGeom>
        </p:spPr>
      </p:pic>
      <p:pic>
        <p:nvPicPr>
          <p:cNvPr id="10" name="Picture 2" descr="The University of Liverpool">
            <a:extLst>
              <a:ext uri="{FF2B5EF4-FFF2-40B4-BE49-F238E27FC236}">
                <a16:creationId xmlns:a16="http://schemas.microsoft.com/office/drawing/2014/main" id="{E6C8BA7F-504D-24DB-263B-70C40E0A1ADF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39393" y="6441310"/>
            <a:ext cx="1226292" cy="3113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Lancaster-University-Logo.f1ab941e50411da795077bfed5b7e24b291fd1a3">
            <a:extLst>
              <a:ext uri="{FF2B5EF4-FFF2-40B4-BE49-F238E27FC236}">
                <a16:creationId xmlns:a16="http://schemas.microsoft.com/office/drawing/2014/main" id="{AFE5D1DC-267E-4CF9-738A-9ED18FFDBFDD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8249" y="6350600"/>
            <a:ext cx="1116669" cy="498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676851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2" r:id="rId1"/>
    <p:sldLayoutId id="2147483683" r:id="rId2"/>
    <p:sldLayoutId id="2147483684" r:id="rId3"/>
    <p:sldLayoutId id="2147483685" r:id="rId4"/>
    <p:sldLayoutId id="2147483686" r:id="rId5"/>
    <p:sldLayoutId id="2147483687" r:id="rId6"/>
    <p:sldLayoutId id="2147483688" r:id="rId7"/>
    <p:sldLayoutId id="2147483689" r:id="rId8"/>
    <p:sldLayoutId id="2147483690" r:id="rId9"/>
    <p:sldLayoutId id="2147483691" r:id="rId10"/>
    <p:sldLayoutId id="2147483692" r:id="rId11"/>
    <p:sldLayoutId id="2147483699" r:id="rId12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C944EB6-27EE-0E47-84EB-753C79CA3B8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51CE029-EB58-6B41-8EAC-704F548C310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dirty="0"/>
              <a:t>Click to edit Master text styles</a:t>
            </a:r>
          </a:p>
          <a:p>
            <a:pPr lvl="1"/>
            <a:r>
              <a:rPr lang="en-GB" dirty="0"/>
              <a:t>Second level</a:t>
            </a:r>
          </a:p>
          <a:p>
            <a:pPr lvl="2"/>
            <a:r>
              <a:rPr lang="en-GB" dirty="0"/>
              <a:t>Third level</a:t>
            </a:r>
          </a:p>
          <a:p>
            <a:pPr lvl="3"/>
            <a:r>
              <a:rPr lang="en-GB" dirty="0"/>
              <a:t>Fourth level</a:t>
            </a:r>
          </a:p>
          <a:p>
            <a:pPr lvl="4"/>
            <a:r>
              <a:rPr lang="en-GB" dirty="0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134E693-13CD-E14F-A36D-9E3FC3ABCDF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C84B2D-1B08-DB46-ACAA-271FBB7351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DCA95-5F3D-D940-BE0E-5DFB1103099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AAB195-B577-5546-8349-9DDA93B612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33804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tx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tx1"/>
        </a:buClr>
        <a:buFont typeface="Wingdings" pitchFamily="2" charset="2"/>
        <a:buChar char="§"/>
        <a:defRPr sz="2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4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20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Wingdings" pitchFamily="2" charset="2"/>
        <a:buChar char="§"/>
        <a:defRPr sz="1800" kern="1200">
          <a:solidFill>
            <a:schemeClr val="accent4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image" Target="../media/image5.png"/><Relationship Id="rId7" Type="http://schemas.openxmlformats.org/officeDocument/2006/relationships/image" Target="../media/image2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23.png"/><Relationship Id="rId4" Type="http://schemas.openxmlformats.org/officeDocument/2006/relationships/image" Target="../media/image22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2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28.png"/><Relationship Id="rId5" Type="http://schemas.openxmlformats.org/officeDocument/2006/relationships/image" Target="../media/image7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9.png"/><Relationship Id="rId7" Type="http://schemas.openxmlformats.org/officeDocument/2006/relationships/image" Target="../media/image3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2.png"/><Relationship Id="rId5" Type="http://schemas.openxmlformats.org/officeDocument/2006/relationships/image" Target="../media/image31.png"/><Relationship Id="rId4" Type="http://schemas.openxmlformats.org/officeDocument/2006/relationships/image" Target="../media/image30.png"/><Relationship Id="rId9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3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0B460467-1FF7-C745-9E17-03FC0ADFFE40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05460" y="0"/>
            <a:ext cx="3286539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78DB0FE0-A4AF-D848-8925-91A37993D74D}"/>
              </a:ext>
            </a:extLst>
          </p:cNvPr>
          <p:cNvSpPr txBox="1"/>
          <p:nvPr/>
        </p:nvSpPr>
        <p:spPr>
          <a:xfrm>
            <a:off x="424905" y="1950313"/>
            <a:ext cx="6033078" cy="2308324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r>
              <a:rPr lang="en-US" sz="4800" b="1" spc="-150" dirty="0">
                <a:solidFill>
                  <a:srgbClr val="002060"/>
                </a:solidFill>
                <a:latin typeface="Arial"/>
                <a:cs typeface="Arial"/>
              </a:rPr>
              <a:t>Development of a new low power SRF facility at UKRI/CI</a:t>
            </a:r>
            <a:endParaRPr lang="en-US" sz="4800" b="1" spc="-150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0BEB0AE4-391E-6F41-84C6-D4EEDF519A31}"/>
              </a:ext>
            </a:extLst>
          </p:cNvPr>
          <p:cNvSpPr/>
          <p:nvPr/>
        </p:nvSpPr>
        <p:spPr>
          <a:xfrm>
            <a:off x="586651" y="4601308"/>
            <a:ext cx="2828080" cy="70788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r>
              <a:rPr lang="en-GB" sz="2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Daniel Seal</a:t>
            </a:r>
          </a:p>
          <a:p>
            <a:r>
              <a:rPr lang="en-GB" sz="2000" i="1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daniel.seal@stfc.ac.uk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E201A9D8-A541-934F-8FC4-9439FCBF676D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60F44A60-AAA6-70A6-C257-13227C3A6A7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4326" t="63333" r="76527" b="17161"/>
          <a:stretch/>
        </p:blipFill>
        <p:spPr>
          <a:xfrm>
            <a:off x="6035620" y="5608357"/>
            <a:ext cx="1854933" cy="1062995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77400431-39C8-1593-696B-55510B853D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79715" y="5864514"/>
            <a:ext cx="1270729" cy="720080"/>
          </a:xfrm>
          <a:prstGeom prst="rect">
            <a:avLst/>
          </a:prstGeom>
        </p:spPr>
      </p:pic>
      <p:pic>
        <p:nvPicPr>
          <p:cNvPr id="1026" name="Picture 2" descr="The University of Liverpool">
            <a:extLst>
              <a:ext uri="{FF2B5EF4-FFF2-40B4-BE49-F238E27FC236}">
                <a16:creationId xmlns:a16="http://schemas.microsoft.com/office/drawing/2014/main" id="{B777A781-B2D8-7FD0-C2C7-9939AC8D5F6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79091" y="6019256"/>
            <a:ext cx="2010051" cy="510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Lancaster-University-Logo.f1ab941e50411da795077bfed5b7e24b291fd1a3">
            <a:extLst>
              <a:ext uri="{FF2B5EF4-FFF2-40B4-BE49-F238E27FC236}">
                <a16:creationId xmlns:a16="http://schemas.microsoft.com/office/drawing/2014/main" id="{2D38AAB0-92E0-77E3-64FB-2EF8322B102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4286" y="5914832"/>
            <a:ext cx="1650444" cy="7362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A079999B-416F-3638-5590-03C1FEC92E59}"/>
              </a:ext>
            </a:extLst>
          </p:cNvPr>
          <p:cNvSpPr txBox="1"/>
          <p:nvPr/>
        </p:nvSpPr>
        <p:spPr>
          <a:xfrm>
            <a:off x="3775068" y="4601308"/>
            <a:ext cx="318801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2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11</a:t>
            </a:r>
            <a:r>
              <a:rPr lang="en-GB" sz="2000" baseline="30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IFAST WP9 Meeting </a:t>
            </a:r>
          </a:p>
          <a:p>
            <a:r>
              <a:rPr lang="en-GB" sz="2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  <a:r>
              <a:rPr lang="en-GB" sz="2000" baseline="30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– 19</a:t>
            </a:r>
            <a:r>
              <a:rPr lang="en-GB" sz="2000" baseline="30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Jan 2024</a:t>
            </a:r>
            <a:endParaRPr lang="en-GB" sz="2000" i="1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43825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59E85F-170D-B94D-BA35-E3F2E3C164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4146" y="4127252"/>
            <a:ext cx="8567854" cy="27307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1275637" y="2335828"/>
            <a:ext cx="7615444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200"/>
              </a:spcAft>
            </a:pPr>
            <a:r>
              <a:rPr lang="en-US" sz="4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r>
              <a:rPr lang="en-US" sz="48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Design of a new low power SRF test facility </a:t>
            </a:r>
            <a:endParaRPr lang="en-US" sz="4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351542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Achieving quick cavity testing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427466" y="1451551"/>
            <a:ext cx="5170146" cy="4738990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fontAlgn="base">
              <a:lnSpc>
                <a:spcPct val="110000"/>
              </a:lnSpc>
              <a:spcAft>
                <a:spcPts val="600"/>
              </a:spcAft>
            </a:pPr>
            <a:r>
              <a:rPr lang="en-GB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Considerations</a:t>
            </a:r>
            <a:endParaRPr lang="en-US" sz="2400" b="1" spc="-100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Cooling – </a:t>
            </a:r>
            <a:r>
              <a:rPr lang="en-GB" sz="240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</a:t>
            </a: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vs cryocooler?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Operation at 4 K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Vacuum vessel (</a:t>
            </a:r>
            <a:r>
              <a:rPr lang="en-GB" sz="2400" i="1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 </a:t>
            </a: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≤ 10</a:t>
            </a:r>
            <a:r>
              <a:rPr lang="en-GB" sz="2400" baseline="300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-6 </a:t>
            </a: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mbar)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Cavity mounting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Suitable to test </a:t>
            </a:r>
            <a:r>
              <a:rPr lang="en-GB" sz="2400" b="1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both 1.3 GHz and 6 GHz cavities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Dedicated test area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 power levels</a:t>
            </a:r>
            <a:endParaRPr lang="en-US" sz="2400" b="0" i="0" dirty="0">
              <a:solidFill>
                <a:srgbClr val="2E2C61"/>
              </a:solidFill>
              <a:effectLst/>
              <a:latin typeface="Arial" panose="020B0604020202020204" pitchFamily="34" charset="0"/>
            </a:endParaRP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GB" sz="2400" dirty="0">
              <a:solidFill>
                <a:srgbClr val="08080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8ECA2DC3-0F04-3145-CFF4-59DBD89E2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F5565669-15CA-E8B2-727C-AED2F6428EE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11</a:t>
            </a:fld>
            <a:endParaRPr lang="en-US"/>
          </a:p>
        </p:txBody>
      </p:sp>
      <p:pic>
        <p:nvPicPr>
          <p:cNvPr id="15" name="Picture 14" descr="A couple of metal parts&#10;&#10;Description automatically generated">
            <a:extLst>
              <a:ext uri="{FF2B5EF4-FFF2-40B4-BE49-F238E27FC236}">
                <a16:creationId xmlns:a16="http://schemas.microsoft.com/office/drawing/2014/main" id="{7D2C8ECB-5CBC-2E38-ADA4-74D757CB816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91194" y="1283087"/>
            <a:ext cx="2489712" cy="2205869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3879333C-1650-12FB-B0E8-EBA0FA940B7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8550670" y="1148765"/>
            <a:ext cx="3344872" cy="1672437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85F4D802-97C2-9A4C-F36C-2EE02AED740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200899" y="3790997"/>
            <a:ext cx="3370444" cy="2527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663532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425BB1D-B16A-862F-8B61-B24F9E01ED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863286" y="327629"/>
            <a:ext cx="3504841" cy="57339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403340" y="1249634"/>
            <a:ext cx="6713074" cy="4815934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fontAlgn="base">
              <a:lnSpc>
                <a:spcPct val="110000"/>
              </a:lnSpc>
              <a:spcAft>
                <a:spcPts val="600"/>
              </a:spcAft>
            </a:pPr>
            <a:r>
              <a:rPr lang="en-GB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- </a:t>
            </a: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based on choke cavity facility</a:t>
            </a:r>
            <a:endParaRPr lang="en-US" sz="2400" b="1" spc="-100" dirty="0">
              <a:solidFill>
                <a:srgbClr val="1E5DF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Pulse-tube cryocooler – 2.7 W at 4.2 K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cavity mounting procedure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Minimal training required 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FF69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1.3 GHz cavities mounted to stage 2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7030A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GHz cavities mounted to cold head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To be housed in new bunker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Ability to test both pulsed RF and CW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 links to be designed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External magnetic shield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B34838C-EECE-AD06-121A-F85258875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CDF1E5-3E37-0E90-D906-575504EDD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12</a:t>
            </a:fld>
            <a:endParaRPr lang="en-US"/>
          </a:p>
        </p:txBody>
      </p:sp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B0DE0A62-393C-1397-217B-1AB4AD65FF68}"/>
              </a:ext>
            </a:extLst>
          </p:cNvPr>
          <p:cNvCxnSpPr>
            <a:cxnSpLocks/>
          </p:cNvCxnSpPr>
          <p:nvPr/>
        </p:nvCxnSpPr>
        <p:spPr>
          <a:xfrm>
            <a:off x="6473371" y="3429000"/>
            <a:ext cx="3230481" cy="0"/>
          </a:xfrm>
          <a:prstGeom prst="straightConnector1">
            <a:avLst/>
          </a:prstGeom>
          <a:ln w="57150">
            <a:solidFill>
              <a:srgbClr val="FF69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96F4D28-5EA5-9B7E-B8F5-491CB0F659DC}"/>
              </a:ext>
            </a:extLst>
          </p:cNvPr>
          <p:cNvCxnSpPr>
            <a:cxnSpLocks/>
          </p:cNvCxnSpPr>
          <p:nvPr/>
        </p:nvCxnSpPr>
        <p:spPr>
          <a:xfrm>
            <a:off x="6490392" y="3886200"/>
            <a:ext cx="2567465" cy="611620"/>
          </a:xfrm>
          <a:prstGeom prst="straightConnector1">
            <a:avLst/>
          </a:prstGeom>
          <a:ln w="57150">
            <a:solidFill>
              <a:srgbClr val="7030A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>
            <a:extLst>
              <a:ext uri="{FF2B5EF4-FFF2-40B4-BE49-F238E27FC236}">
                <a16:creationId xmlns:a16="http://schemas.microsoft.com/office/drawing/2014/main" id="{DBE91DA7-A3CC-7169-942D-E31E61667F28}"/>
              </a:ext>
            </a:extLst>
          </p:cNvPr>
          <p:cNvSpPr txBox="1"/>
          <p:nvPr/>
        </p:nvSpPr>
        <p:spPr>
          <a:xfrm>
            <a:off x="7850414" y="595418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solidFill>
                  <a:srgbClr val="080808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Courtesy of O. Poynton &amp; J. Rigby</a:t>
            </a:r>
            <a:endParaRPr lang="en-GB" i="1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B76166E4-96D8-84EA-1241-AF5D01712C1A}"/>
              </a:ext>
            </a:extLst>
          </p:cNvPr>
          <p:cNvCxnSpPr>
            <a:cxnSpLocks/>
          </p:cNvCxnSpPr>
          <p:nvPr/>
        </p:nvCxnSpPr>
        <p:spPr>
          <a:xfrm>
            <a:off x="9512300" y="3556000"/>
            <a:ext cx="673100" cy="0"/>
          </a:xfrm>
          <a:prstGeom prst="line">
            <a:avLst/>
          </a:prstGeom>
          <a:ln w="57150">
            <a:solidFill>
              <a:srgbClr val="FF6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B5CCC03-9B58-292C-EFDA-CDE920A0F7AF}"/>
              </a:ext>
            </a:extLst>
          </p:cNvPr>
          <p:cNvCxnSpPr>
            <a:cxnSpLocks/>
          </p:cNvCxnSpPr>
          <p:nvPr/>
        </p:nvCxnSpPr>
        <p:spPr>
          <a:xfrm>
            <a:off x="9512300" y="4159250"/>
            <a:ext cx="673100" cy="0"/>
          </a:xfrm>
          <a:prstGeom prst="line">
            <a:avLst/>
          </a:prstGeom>
          <a:ln w="57150">
            <a:solidFill>
              <a:srgbClr val="FF69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436644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9425BB1D-B16A-862F-8B61-B24F9E01ED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40789" y="404933"/>
            <a:ext cx="3504841" cy="573391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Solution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EB34838C-EECE-AD06-121A-F852588755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CDF1E5-3E37-0E90-D906-575504EDD3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13</a:t>
            </a:fld>
            <a:endParaRPr lang="en-US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BE91DA7-A3CC-7169-942D-E31E61667F28}"/>
              </a:ext>
            </a:extLst>
          </p:cNvPr>
          <p:cNvSpPr txBox="1"/>
          <p:nvPr/>
        </p:nvSpPr>
        <p:spPr>
          <a:xfrm>
            <a:off x="7850414" y="5954186"/>
            <a:ext cx="6096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i="1" dirty="0">
                <a:solidFill>
                  <a:srgbClr val="080808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Courtesy of O. Poynton &amp; J. Rigby</a:t>
            </a:r>
            <a:endParaRPr lang="en-GB" i="1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13C30481-AB17-3706-C08A-69A36D6BEE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748492" y="330266"/>
            <a:ext cx="2588046" cy="5498757"/>
          </a:xfrm>
          <a:prstGeom prst="rect">
            <a:avLst/>
          </a:prstGeom>
        </p:spPr>
      </p:pic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BD5649BD-C5F7-8669-C550-8DCAA382C16A}"/>
              </a:ext>
            </a:extLst>
          </p:cNvPr>
          <p:cNvCxnSpPr>
            <a:cxnSpLocks/>
          </p:cNvCxnSpPr>
          <p:nvPr/>
        </p:nvCxnSpPr>
        <p:spPr>
          <a:xfrm flipH="1">
            <a:off x="7892963" y="3112103"/>
            <a:ext cx="1943835" cy="606968"/>
          </a:xfrm>
          <a:prstGeom prst="straightConnector1">
            <a:avLst/>
          </a:prstGeom>
          <a:ln w="57150">
            <a:solidFill>
              <a:srgbClr val="08080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>
            <a:extLst>
              <a:ext uri="{FF2B5EF4-FFF2-40B4-BE49-F238E27FC236}">
                <a16:creationId xmlns:a16="http://schemas.microsoft.com/office/drawing/2014/main" id="{76D7AB1B-D477-F9BD-8CFB-3BCF110425C6}"/>
              </a:ext>
            </a:extLst>
          </p:cNvPr>
          <p:cNvCxnSpPr>
            <a:cxnSpLocks/>
          </p:cNvCxnSpPr>
          <p:nvPr/>
        </p:nvCxnSpPr>
        <p:spPr>
          <a:xfrm flipH="1">
            <a:off x="7931741" y="2050006"/>
            <a:ext cx="1905057" cy="482399"/>
          </a:xfrm>
          <a:prstGeom prst="straightConnector1">
            <a:avLst/>
          </a:prstGeom>
          <a:ln w="57150">
            <a:solidFill>
              <a:srgbClr val="08080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AEE769A2-C70B-ECA4-6BEF-A6BC1E6772FB}"/>
              </a:ext>
            </a:extLst>
          </p:cNvPr>
          <p:cNvSpPr txBox="1"/>
          <p:nvPr/>
        </p:nvSpPr>
        <p:spPr>
          <a:xfrm>
            <a:off x="9836798" y="1367875"/>
            <a:ext cx="1865870" cy="923330"/>
          </a:xfrm>
          <a:prstGeom prst="rect">
            <a:avLst/>
          </a:prstGeom>
          <a:noFill/>
          <a:ln w="38100">
            <a:solidFill>
              <a:srgbClr val="08080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Feedthroughs for RF, wiring etc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66A4B95-5F3B-0C88-DDBA-870E3ECC5893}"/>
              </a:ext>
            </a:extLst>
          </p:cNvPr>
          <p:cNvSpPr txBox="1"/>
          <p:nvPr/>
        </p:nvSpPr>
        <p:spPr>
          <a:xfrm>
            <a:off x="9836798" y="2894606"/>
            <a:ext cx="1865870" cy="369332"/>
          </a:xfrm>
          <a:prstGeom prst="rect">
            <a:avLst/>
          </a:prstGeom>
          <a:noFill/>
          <a:ln w="38100">
            <a:solidFill>
              <a:srgbClr val="08080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1.3 GHz cavity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DA054369-2413-78DA-8DFA-8AF9A2B6AC78}"/>
              </a:ext>
            </a:extLst>
          </p:cNvPr>
          <p:cNvSpPr txBox="1"/>
          <p:nvPr/>
        </p:nvSpPr>
        <p:spPr>
          <a:xfrm>
            <a:off x="9836798" y="4783782"/>
            <a:ext cx="1865870" cy="369332"/>
          </a:xfrm>
          <a:prstGeom prst="rect">
            <a:avLst/>
          </a:prstGeom>
          <a:noFill/>
          <a:ln w="38100">
            <a:solidFill>
              <a:srgbClr val="08080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GHz cavity</a:t>
            </a:r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3CDE11E3-7D76-D62B-CD02-29EAB6EFA529}"/>
              </a:ext>
            </a:extLst>
          </p:cNvPr>
          <p:cNvCxnSpPr>
            <a:cxnSpLocks/>
            <a:stCxn id="21" idx="1"/>
          </p:cNvCxnSpPr>
          <p:nvPr/>
        </p:nvCxnSpPr>
        <p:spPr>
          <a:xfrm flipH="1">
            <a:off x="8614751" y="4968448"/>
            <a:ext cx="1222047" cy="35965"/>
          </a:xfrm>
          <a:prstGeom prst="straightConnector1">
            <a:avLst/>
          </a:prstGeom>
          <a:ln w="57150">
            <a:solidFill>
              <a:srgbClr val="08080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>
            <a:extLst>
              <a:ext uri="{FF2B5EF4-FFF2-40B4-BE49-F238E27FC236}">
                <a16:creationId xmlns:a16="http://schemas.microsoft.com/office/drawing/2014/main" id="{1A5AE89B-3029-B3B0-7F72-FC02F451B10F}"/>
              </a:ext>
            </a:extLst>
          </p:cNvPr>
          <p:cNvSpPr txBox="1"/>
          <p:nvPr/>
        </p:nvSpPr>
        <p:spPr>
          <a:xfrm>
            <a:off x="9836798" y="3825002"/>
            <a:ext cx="1865870" cy="646331"/>
          </a:xfrm>
          <a:prstGeom prst="rect">
            <a:avLst/>
          </a:prstGeom>
          <a:noFill/>
          <a:ln w="38100">
            <a:solidFill>
              <a:srgbClr val="08080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Adapter for heat links</a:t>
            </a: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AE181C77-6395-4647-8330-55F99940517F}"/>
              </a:ext>
            </a:extLst>
          </p:cNvPr>
          <p:cNvCxnSpPr>
            <a:cxnSpLocks/>
            <a:stCxn id="24" idx="1"/>
          </p:cNvCxnSpPr>
          <p:nvPr/>
        </p:nvCxnSpPr>
        <p:spPr>
          <a:xfrm flipH="1" flipV="1">
            <a:off x="8393223" y="4119521"/>
            <a:ext cx="1443575" cy="28647"/>
          </a:xfrm>
          <a:prstGeom prst="straightConnector1">
            <a:avLst/>
          </a:prstGeom>
          <a:ln w="57150">
            <a:solidFill>
              <a:srgbClr val="08080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TextBox 26">
            <a:extLst>
              <a:ext uri="{FF2B5EF4-FFF2-40B4-BE49-F238E27FC236}">
                <a16:creationId xmlns:a16="http://schemas.microsoft.com/office/drawing/2014/main" id="{AA15A1F6-BDC5-B11C-1F68-9EDC0BAA40D3}"/>
              </a:ext>
            </a:extLst>
          </p:cNvPr>
          <p:cNvSpPr txBox="1"/>
          <p:nvPr/>
        </p:nvSpPr>
        <p:spPr>
          <a:xfrm>
            <a:off x="9779294" y="749453"/>
            <a:ext cx="1865870" cy="369332"/>
          </a:xfrm>
          <a:prstGeom prst="rect">
            <a:avLst/>
          </a:prstGeom>
          <a:noFill/>
          <a:ln w="38100">
            <a:solidFill>
              <a:srgbClr val="08080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Cold head</a:t>
            </a:r>
          </a:p>
        </p:txBody>
      </p: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11012AA4-2449-D347-EDA3-DA0F68A979C5}"/>
              </a:ext>
            </a:extLst>
          </p:cNvPr>
          <p:cNvCxnSpPr>
            <a:cxnSpLocks/>
          </p:cNvCxnSpPr>
          <p:nvPr/>
        </p:nvCxnSpPr>
        <p:spPr>
          <a:xfrm flipH="1">
            <a:off x="8793107" y="1001513"/>
            <a:ext cx="966594" cy="327030"/>
          </a:xfrm>
          <a:prstGeom prst="straightConnector1">
            <a:avLst/>
          </a:prstGeom>
          <a:ln w="57150">
            <a:solidFill>
              <a:srgbClr val="08080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>
            <a:extLst>
              <a:ext uri="{FF2B5EF4-FFF2-40B4-BE49-F238E27FC236}">
                <a16:creationId xmlns:a16="http://schemas.microsoft.com/office/drawing/2014/main" id="{DBA15C86-47AA-C094-5985-37621563030B}"/>
              </a:ext>
            </a:extLst>
          </p:cNvPr>
          <p:cNvSpPr txBox="1"/>
          <p:nvPr/>
        </p:nvSpPr>
        <p:spPr>
          <a:xfrm>
            <a:off x="489332" y="3079272"/>
            <a:ext cx="1865870" cy="369332"/>
          </a:xfrm>
          <a:prstGeom prst="rect">
            <a:avLst/>
          </a:prstGeom>
          <a:noFill/>
          <a:ln w="38100">
            <a:solidFill>
              <a:srgbClr val="080808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Heat shields</a:t>
            </a:r>
          </a:p>
        </p:txBody>
      </p:sp>
      <p:cxnSp>
        <p:nvCxnSpPr>
          <p:cNvPr id="31" name="Straight Arrow Connector 30">
            <a:extLst>
              <a:ext uri="{FF2B5EF4-FFF2-40B4-BE49-F238E27FC236}">
                <a16:creationId xmlns:a16="http://schemas.microsoft.com/office/drawing/2014/main" id="{51E318E8-E6DA-CF0C-958B-011A50D7B735}"/>
              </a:ext>
            </a:extLst>
          </p:cNvPr>
          <p:cNvCxnSpPr>
            <a:cxnSpLocks/>
          </p:cNvCxnSpPr>
          <p:nvPr/>
        </p:nvCxnSpPr>
        <p:spPr>
          <a:xfrm flipV="1">
            <a:off x="2374795" y="1855748"/>
            <a:ext cx="1352379" cy="1351656"/>
          </a:xfrm>
          <a:prstGeom prst="straightConnector1">
            <a:avLst/>
          </a:prstGeom>
          <a:ln w="57150">
            <a:solidFill>
              <a:srgbClr val="08080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DDFA683F-7217-C42E-1208-96597FC179E4}"/>
              </a:ext>
            </a:extLst>
          </p:cNvPr>
          <p:cNvCxnSpPr>
            <a:cxnSpLocks/>
            <a:stCxn id="30" idx="3"/>
          </p:cNvCxnSpPr>
          <p:nvPr/>
        </p:nvCxnSpPr>
        <p:spPr>
          <a:xfrm>
            <a:off x="2355202" y="3263938"/>
            <a:ext cx="1498174" cy="151649"/>
          </a:xfrm>
          <a:prstGeom prst="straightConnector1">
            <a:avLst/>
          </a:prstGeom>
          <a:ln w="57150">
            <a:solidFill>
              <a:srgbClr val="080808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9963678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59E85F-170D-B94D-BA35-E3F2E3C164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4146" y="4127252"/>
            <a:ext cx="8567854" cy="27307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1275637" y="2335828"/>
            <a:ext cx="7615444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200"/>
              </a:spcAft>
            </a:pPr>
            <a:r>
              <a:rPr lang="en-US" sz="4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  <a:r>
              <a:rPr lang="en-US" sz="48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Next steps</a:t>
            </a:r>
            <a:endParaRPr lang="en-US" sz="4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07540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1.3 GHz cavity testing in 2024!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427465" y="1401194"/>
            <a:ext cx="10719460" cy="3366306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fontAlgn="base">
              <a:lnSpc>
                <a:spcPct val="110000"/>
              </a:lnSpc>
              <a:spcAft>
                <a:spcPts val="600"/>
              </a:spcAft>
            </a:pPr>
            <a:r>
              <a:rPr lang="en-GB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December/January – </a:t>
            </a:r>
            <a:r>
              <a:rPr lang="en-GB" sz="2400" spc="-1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 and procurement completed</a:t>
            </a:r>
          </a:p>
          <a:p>
            <a:pPr fontAlgn="base">
              <a:lnSpc>
                <a:spcPct val="110000"/>
              </a:lnSpc>
              <a:spcAft>
                <a:spcPts val="600"/>
              </a:spcAft>
            </a:pPr>
            <a:r>
              <a:rPr lang="en-GB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February/March – </a:t>
            </a:r>
            <a:r>
              <a:rPr lang="en-GB" sz="2400" spc="-1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 cryostat support frame</a:t>
            </a:r>
          </a:p>
          <a:p>
            <a:pPr fontAlgn="base">
              <a:lnSpc>
                <a:spcPct val="110000"/>
              </a:lnSpc>
              <a:spcAft>
                <a:spcPts val="600"/>
              </a:spcAft>
            </a:pPr>
            <a:r>
              <a:rPr lang="en-GB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 – </a:t>
            </a:r>
            <a:r>
              <a:rPr lang="en-GB" sz="2400" spc="-1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delivery of vacuum chamber etc. </a:t>
            </a:r>
          </a:p>
          <a:p>
            <a:pPr fontAlgn="base">
              <a:lnSpc>
                <a:spcPct val="110000"/>
              </a:lnSpc>
              <a:spcAft>
                <a:spcPts val="600"/>
              </a:spcAft>
            </a:pPr>
            <a:r>
              <a:rPr lang="en-GB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March/April – </a:t>
            </a: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build cryostat &amp; vacuum testing</a:t>
            </a:r>
          </a:p>
          <a:p>
            <a:pPr fontAlgn="base">
              <a:lnSpc>
                <a:spcPct val="110000"/>
              </a:lnSpc>
              <a:spcAft>
                <a:spcPts val="600"/>
              </a:spcAft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April/May – </a:t>
            </a: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electrical &amp; cryogenic testing</a:t>
            </a:r>
          </a:p>
          <a:p>
            <a:pPr fontAlgn="base">
              <a:lnSpc>
                <a:spcPct val="110000"/>
              </a:lnSpc>
              <a:spcAft>
                <a:spcPts val="600"/>
              </a:spcAft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June – </a:t>
            </a: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 testing</a:t>
            </a:r>
          </a:p>
          <a:p>
            <a:pPr fontAlgn="base">
              <a:lnSpc>
                <a:spcPct val="110000"/>
              </a:lnSpc>
              <a:spcAft>
                <a:spcPts val="600"/>
              </a:spcAft>
            </a:pPr>
            <a:r>
              <a:rPr lang="en-GB" sz="2400" b="1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By end 2024 – </a:t>
            </a: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first consecutive low power &amp; high power tests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9ADB18CC-6339-A6A2-9A7B-36D5CEACB1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96DE3B3-0682-8D3E-39E2-88BAC3527C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10954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Acknowledgements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C18217B8-85C6-BF4E-89E1-A6954783545D}"/>
              </a:ext>
            </a:extLst>
          </p:cNvPr>
          <p:cNvSpPr/>
          <p:nvPr/>
        </p:nvSpPr>
        <p:spPr>
          <a:xfrm>
            <a:off x="427465" y="1401194"/>
            <a:ext cx="11268666" cy="3108543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0" indent="0">
              <a:buNone/>
            </a:pPr>
            <a:r>
              <a:rPr lang="en-US" sz="2800" b="1" dirty="0">
                <a:solidFill>
                  <a:srgbClr val="1E5DF8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STFC/CI: </a:t>
            </a:r>
            <a:r>
              <a:rPr lang="en-US" sz="2800" dirty="0">
                <a:solidFill>
                  <a:srgbClr val="080808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O. B. Malyshev, J. Rigby, O. Poynton, A. Akintola, T. Sian, R. Valizadeh, L. Smith, J. Conlon, C. Benjamin, S. </a:t>
            </a:r>
            <a:r>
              <a:rPr lang="en-US" sz="2800" dirty="0" err="1">
                <a:solidFill>
                  <a:srgbClr val="080808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Pattalwar</a:t>
            </a:r>
            <a:r>
              <a:rPr lang="en-US" sz="2800" dirty="0">
                <a:solidFill>
                  <a:srgbClr val="080808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, G. Miller, A. Blackett-May, A. Vick</a:t>
            </a:r>
          </a:p>
          <a:p>
            <a:pPr marL="0" indent="0">
              <a:buNone/>
            </a:pPr>
            <a:endParaRPr lang="en-US" sz="2800" dirty="0">
              <a:solidFill>
                <a:srgbClr val="080808"/>
              </a:solidFill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rgbClr val="C00000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Lancaster University/CI: 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G. Burt, N. Leicester, H. Marks</a:t>
            </a:r>
          </a:p>
          <a:p>
            <a:pPr marL="0" indent="0">
              <a:buNone/>
            </a:pPr>
            <a:endParaRPr lang="en-US" sz="2800" dirty="0">
              <a:solidFill>
                <a:srgbClr val="000000"/>
              </a:solidFill>
              <a:latin typeface="Arial" panose="020B0604020202020204" pitchFamily="34" charset="0"/>
              <a:ea typeface="+mn-lt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2800" b="1" dirty="0">
                <a:solidFill>
                  <a:srgbClr val="FF6900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University of Liverpool/CI: </a:t>
            </a:r>
            <a:r>
              <a:rPr lang="en-US" sz="2800" dirty="0">
                <a:solidFill>
                  <a:srgbClr val="000000"/>
                </a:solidFill>
                <a:latin typeface="Arial" panose="020B0604020202020204" pitchFamily="34" charset="0"/>
                <a:ea typeface="+mn-lt"/>
                <a:cs typeface="Arial" panose="020B0604020202020204" pitchFamily="34" charset="0"/>
              </a:rPr>
              <a:t>S. Simon, J. Bradley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33CA2FC-8ADE-8602-1C55-880D3AA6571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9E7A1D7B-1666-8977-09DC-1D95C8FC7E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95554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30D8578B-06B8-D44F-871B-381E169CC5B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53F8DB5-D875-CF4D-A96F-70F080421F1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F36DB885-21B5-F244-A9B6-E73EA79D110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79538" y="2851150"/>
            <a:ext cx="6934200" cy="115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442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02435282-852B-AE4C-B8DF-0BEFA1CC50E1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750740"/>
            <a:ext cx="12192000" cy="510725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AA93F1F-55CE-8C41-933D-BDAD86FDEF5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5938" y="5868509"/>
            <a:ext cx="440215" cy="440215"/>
          </a:xfrm>
          <a:prstGeom prst="rect">
            <a:avLst/>
          </a:prstGeom>
        </p:spPr>
      </p:pic>
      <p:sp>
        <p:nvSpPr>
          <p:cNvPr id="14" name="Rectangle 13">
            <a:extLst>
              <a:ext uri="{FF2B5EF4-FFF2-40B4-BE49-F238E27FC236}">
                <a16:creationId xmlns:a16="http://schemas.microsoft.com/office/drawing/2014/main" id="{70C8BCE3-7BF5-244B-ABC5-1CC57CE8ADDB}"/>
              </a:ext>
            </a:extLst>
          </p:cNvPr>
          <p:cNvSpPr/>
          <p:nvPr/>
        </p:nvSpPr>
        <p:spPr>
          <a:xfrm>
            <a:off x="5535081" y="5904254"/>
            <a:ext cx="1878082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</a:t>
            </a:r>
            <a:r>
              <a:rPr lang="en-GB" sz="16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STFC_matters</a:t>
            </a:r>
            <a:endParaRPr lang="en-GB" sz="1600" dirty="0">
              <a:solidFill>
                <a:srgbClr val="FFFFFF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BAC3E187-FC47-6646-A5A3-38BEA5BF97F3}"/>
              </a:ext>
            </a:extLst>
          </p:cNvPr>
          <p:cNvSpPr/>
          <p:nvPr/>
        </p:nvSpPr>
        <p:spPr>
          <a:xfrm>
            <a:off x="7805525" y="5904254"/>
            <a:ext cx="42141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7F25C28B-6C92-F94C-81EC-CBF349C8486A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77049" y="5868508"/>
            <a:ext cx="444002" cy="437275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83CE200E-AB24-384F-BB4C-13ACD0DABDB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347494" y="5865567"/>
            <a:ext cx="440215" cy="440215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14E2772B-B47D-8D46-97A4-931FF8D2720F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03ACBB2-A294-5B41-91E3-A21CD7F0322A}"/>
              </a:ext>
            </a:extLst>
          </p:cNvPr>
          <p:cNvSpPr/>
          <p:nvPr/>
        </p:nvSpPr>
        <p:spPr>
          <a:xfrm>
            <a:off x="1014848" y="5904254"/>
            <a:ext cx="4214197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60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Science and Technology Facilities Council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096A358-CF8A-9741-9C85-A77CCE375E7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379538" y="2813050"/>
            <a:ext cx="7442200" cy="1231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3094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63163E93-8ADA-7849-A1F1-A16817F4E1F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8931"/>
          <a:stretch/>
        </p:blipFill>
        <p:spPr>
          <a:xfrm>
            <a:off x="6096000" y="0"/>
            <a:ext cx="6096000" cy="685800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E6DE168-6938-B747-BEE8-8CC9B28012DE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47007"/>
          <a:stretch/>
        </p:blipFill>
        <p:spPr>
          <a:xfrm>
            <a:off x="5731098" y="0"/>
            <a:ext cx="6460901" cy="6858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C8B66DC9-76C9-5140-A7C4-B9B833C488D1}"/>
              </a:ext>
            </a:extLst>
          </p:cNvPr>
          <p:cNvSpPr txBox="1"/>
          <p:nvPr/>
        </p:nvSpPr>
        <p:spPr>
          <a:xfrm>
            <a:off x="423748" y="1380700"/>
            <a:ext cx="5668666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200"/>
              </a:spcAft>
            </a:pPr>
            <a:r>
              <a:rPr lang="en-US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en-US" sz="24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Present capabilities for RF testing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6EBDC0C-5E44-914B-85A5-07AF5BC1B9B6}"/>
              </a:ext>
            </a:extLst>
          </p:cNvPr>
          <p:cNvSpPr txBox="1"/>
          <p:nvPr/>
        </p:nvSpPr>
        <p:spPr>
          <a:xfrm>
            <a:off x="423748" y="2408947"/>
            <a:ext cx="5557952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en-US" sz="24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1.3 GHz thin film cavity development</a:t>
            </a:r>
            <a:r>
              <a:rPr lang="en-GB" sz="2000" dirty="0">
                <a:solidFill>
                  <a:srgbClr val="626262"/>
                </a:solidFill>
                <a:latin typeface="Arial"/>
                <a:cs typeface="Arial"/>
              </a:rPr>
              <a:t>.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FD7155-AB0C-D84C-8261-743120695688}"/>
              </a:ext>
            </a:extLst>
          </p:cNvPr>
          <p:cNvSpPr txBox="1"/>
          <p:nvPr/>
        </p:nvSpPr>
        <p:spPr>
          <a:xfrm>
            <a:off x="423748" y="3437194"/>
            <a:ext cx="5101814" cy="830997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</a:t>
            </a:r>
            <a:r>
              <a:rPr lang="en-US" sz="24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Design of a new low power SRF test facility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C4031FC-5C47-AB47-A1A8-0701484C0E42}"/>
              </a:ext>
            </a:extLst>
          </p:cNvPr>
          <p:cNvSpPr txBox="1"/>
          <p:nvPr/>
        </p:nvSpPr>
        <p:spPr>
          <a:xfrm>
            <a:off x="423748" y="4465442"/>
            <a:ext cx="5101814" cy="461665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>
              <a:spcAft>
                <a:spcPts val="200"/>
              </a:spcAft>
            </a:pPr>
            <a:r>
              <a:rPr lang="en-US" sz="24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  <a:r>
              <a:rPr lang="en-US" sz="24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Next steps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01E8603-51D4-7C45-829A-9AE25E5A2E4F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Agenda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8338B96-DB54-A843-B2A0-83FB422A5475}"/>
              </a:ext>
            </a:extLst>
          </p:cNvPr>
          <p:cNvSpPr txBox="1"/>
          <p:nvPr/>
        </p:nvSpPr>
        <p:spPr>
          <a:xfrm rot="16200000">
            <a:off x="10705611" y="4816820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Alan Ford </a:t>
            </a:r>
          </a:p>
        </p:txBody>
      </p:sp>
    </p:spTree>
    <p:extLst>
      <p:ext uri="{BB962C8B-B14F-4D97-AF65-F5344CB8AC3E}">
        <p14:creationId xmlns:p14="http://schemas.microsoft.com/office/powerpoint/2010/main" val="21856921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59E85F-170D-B94D-BA35-E3F2E3C164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4146" y="4127252"/>
            <a:ext cx="8567854" cy="27307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1275637" y="2335828"/>
            <a:ext cx="7615444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200"/>
              </a:spcAft>
            </a:pPr>
            <a:r>
              <a:rPr lang="en-US" sz="4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</a:t>
            </a:r>
            <a:r>
              <a:rPr lang="en-US" sz="48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Present capabilities for RF testing</a:t>
            </a:r>
            <a:endParaRPr lang="en-US" sz="4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81454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RF facilities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pic>
        <p:nvPicPr>
          <p:cNvPr id="3074" name="Picture 2" descr="CSI on stand with three jacketed cavities installed">
            <a:extLst>
              <a:ext uri="{FF2B5EF4-FFF2-40B4-BE49-F238E27FC236}">
                <a16:creationId xmlns:a16="http://schemas.microsoft.com/office/drawing/2014/main" id="{CE74ED8E-A72F-0DCD-649C-06A81E7E11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2274" y="1217443"/>
            <a:ext cx="3069225" cy="40910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6E36B936-38D6-DDA4-D265-FA05575B5B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840EBEFD-6450-AF9F-CC47-2EA970AB0E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CEBAB43-3D83-5AF3-BA11-4129CBB7D8F0}"/>
              </a:ext>
            </a:extLst>
          </p:cNvPr>
          <p:cNvSpPr txBox="1"/>
          <p:nvPr/>
        </p:nvSpPr>
        <p:spPr>
          <a:xfrm>
            <a:off x="7200899" y="5548719"/>
            <a:ext cx="4371975" cy="46166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 err="1">
                <a:latin typeface="Arial" panose="020B0604020202020204" pitchFamily="34" charset="0"/>
                <a:cs typeface="Arial" panose="020B0604020202020204" pitchFamily="34" charset="0"/>
              </a:rPr>
              <a:t>SuRF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 lab vertical test facility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72E404-CCCA-FA9F-FA95-AF1210F80485}"/>
              </a:ext>
            </a:extLst>
          </p:cNvPr>
          <p:cNvSpPr txBox="1"/>
          <p:nvPr/>
        </p:nvSpPr>
        <p:spPr>
          <a:xfrm>
            <a:off x="499547" y="5548718"/>
            <a:ext cx="6356455" cy="461665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7.8 GHz choke cavity &amp; 6 GHz split cavities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A63482D-2977-CE1D-226E-A7ED3E7F2C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0501" y="1360023"/>
            <a:ext cx="5081200" cy="3809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6880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1" y="345182"/>
            <a:ext cx="6356456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7.8 GHz choke cavity &amp;  6 GHz split cavities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sp>
        <p:nvSpPr>
          <p:cNvPr id="2" name="Footer Placeholder 1">
            <a:extLst>
              <a:ext uri="{FF2B5EF4-FFF2-40B4-BE49-F238E27FC236}">
                <a16:creationId xmlns:a16="http://schemas.microsoft.com/office/drawing/2014/main" id="{F1A01402-6DD4-F0B9-3E3B-AFB3444A83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B9F2A0F8-665E-7AE8-4287-570253F42D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5</a:t>
            </a:fld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A58610DD-3AC6-CE5C-72C2-048EE1414E54}"/>
              </a:ext>
            </a:extLst>
          </p:cNvPr>
          <p:cNvSpPr/>
          <p:nvPr/>
        </p:nvSpPr>
        <p:spPr>
          <a:xfrm>
            <a:off x="225032" y="2183172"/>
            <a:ext cx="5769368" cy="3289362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Cryocooler based (</a:t>
            </a:r>
            <a:r>
              <a:rPr lang="en-GB" sz="240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</a:t>
            </a: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free), 1.5 W at 4.2 K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Simple cryostat design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Easy to operate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7.8 GHz thin film sample testing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 GHz split cavity testing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No space for 1.3 GHz cavities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F97D0AB-0C4E-BCB0-08FB-2834E60080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786343" y="1629395"/>
            <a:ext cx="3024657" cy="1431311"/>
          </a:xfrm>
          <a:prstGeom prst="rect">
            <a:avLst/>
          </a:prstGeom>
        </p:spPr>
      </p:pic>
      <p:pic>
        <p:nvPicPr>
          <p:cNvPr id="8" name="Picture 7" descr="A picture containing indoor, music, pipe, oven&#10;&#10;Description automatically generated">
            <a:extLst>
              <a:ext uri="{FF2B5EF4-FFF2-40B4-BE49-F238E27FC236}">
                <a16:creationId xmlns:a16="http://schemas.microsoft.com/office/drawing/2014/main" id="{974558A8-B435-FA32-61B5-A558F45647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847125" y="3594018"/>
            <a:ext cx="2799273" cy="2099455"/>
          </a:xfrm>
          <a:prstGeom prst="rect">
            <a:avLst/>
          </a:prstGeom>
        </p:spPr>
      </p:pic>
      <p:pic>
        <p:nvPicPr>
          <p:cNvPr id="4098" name="Picture 2" descr="Image preview">
            <a:extLst>
              <a:ext uri="{FF2B5EF4-FFF2-40B4-BE49-F238E27FC236}">
                <a16:creationId xmlns:a16="http://schemas.microsoft.com/office/drawing/2014/main" id="{9625F70D-ED4A-AA63-3A2B-AD6594CC1ED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296"/>
          <a:stretch/>
        </p:blipFill>
        <p:spPr bwMode="auto">
          <a:xfrm>
            <a:off x="5921458" y="1286284"/>
            <a:ext cx="2757163" cy="46445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7959965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>
            <a:extLst>
              <a:ext uri="{FF2B5EF4-FFF2-40B4-BE49-F238E27FC236}">
                <a16:creationId xmlns:a16="http://schemas.microsoft.com/office/drawing/2014/main" id="{DE67786B-8CF6-7140-A9BE-F2F0A0F1F7F0}"/>
              </a:ext>
            </a:extLst>
          </p:cNvPr>
          <p:cNvSpPr txBox="1"/>
          <p:nvPr/>
        </p:nvSpPr>
        <p:spPr>
          <a:xfrm>
            <a:off x="403340" y="345182"/>
            <a:ext cx="750776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 err="1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SuRF</a:t>
            </a:r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lab vertical test facility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324C67A-C52D-5544-86B0-813208112397}"/>
              </a:ext>
            </a:extLst>
          </p:cNvPr>
          <p:cNvSpPr txBox="1"/>
          <p:nvPr/>
        </p:nvSpPr>
        <p:spPr>
          <a:xfrm rot="16200000">
            <a:off x="10716762" y="4838514"/>
            <a:ext cx="185927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 © STFC John Dawson 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9A90F96-1F86-6404-462C-43958753AC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23A4AD3-7FD4-CA56-1B1F-61C35DD3BE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6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6635BA26-29ED-8C5E-8062-75621867CB0C}"/>
              </a:ext>
            </a:extLst>
          </p:cNvPr>
          <p:cNvSpPr/>
          <p:nvPr/>
        </p:nvSpPr>
        <p:spPr>
          <a:xfrm>
            <a:off x="253085" y="1514630"/>
            <a:ext cx="5549220" cy="4508157"/>
          </a:xfrm>
          <a:prstGeom prst="rect">
            <a:avLst/>
          </a:prstGeom>
        </p:spPr>
        <p:txBody>
          <a:bodyPr wrap="square" lIns="91440" tIns="45720" rIns="91440" bIns="45720" anchor="t">
            <a:spAutoFit/>
          </a:bodyPr>
          <a:lstStyle/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Full power testing of ESS &amp; PIP-II cavities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Bespoke cleanrooms &amp; HPR facilities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Unique multiple cavity mounting system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 err="1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LHe</a:t>
            </a: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cooling &lt; 2 K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dirty="0">
                <a:solidFill>
                  <a:srgbClr val="08080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Multi-person operation</a:t>
            </a:r>
          </a:p>
          <a:p>
            <a:pPr marL="628650" indent="-285750" fontAlgn="base">
              <a:lnSpc>
                <a:spcPct val="11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GB" sz="24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Some availability for thin film   1.3 GHz cavity tests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D0BA12A7-25AE-2FC9-61C5-A071121021D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78942" y="1302214"/>
            <a:ext cx="3300057" cy="2268412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2341BD3-39C7-36BE-9F8F-CC59C136D53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749" y="4016600"/>
            <a:ext cx="3568290" cy="2006187"/>
          </a:xfrm>
          <a:prstGeom prst="rect">
            <a:avLst/>
          </a:prstGeom>
          <a:ln w="38100">
            <a:solidFill>
              <a:schemeClr val="bg1"/>
            </a:solidFill>
          </a:ln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89166D00-33F1-7F6D-09B3-D87210618D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307788" y="3648001"/>
            <a:ext cx="1602015" cy="2374786"/>
          </a:xfrm>
          <a:prstGeom prst="rect">
            <a:avLst/>
          </a:prstGeom>
        </p:spPr>
      </p:pic>
      <p:pic>
        <p:nvPicPr>
          <p:cNvPr id="5" name="Picture 2" descr="CSI on stand with three jacketed cavities installed">
            <a:extLst>
              <a:ext uri="{FF2B5EF4-FFF2-40B4-BE49-F238E27FC236}">
                <a16:creationId xmlns:a16="http://schemas.microsoft.com/office/drawing/2014/main" id="{AD379B35-D256-74E9-E9A8-D71A4F6EE33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94941" y="998442"/>
            <a:ext cx="1659179" cy="22115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096981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8159E85F-170D-B94D-BA35-E3F2E3C164E4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24146" y="4127252"/>
            <a:ext cx="8567854" cy="273074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1A39C34-E01A-FD49-8603-2E8AE6BB5606}"/>
              </a:ext>
            </a:extLst>
          </p:cNvPr>
          <p:cNvSpPr txBox="1"/>
          <p:nvPr/>
        </p:nvSpPr>
        <p:spPr>
          <a:xfrm>
            <a:off x="1275637" y="2335828"/>
            <a:ext cx="7615444" cy="1569660"/>
          </a:xfrm>
          <a:prstGeom prst="rect">
            <a:avLst/>
          </a:prstGeom>
          <a:noFill/>
        </p:spPr>
        <p:txBody>
          <a:bodyPr wrap="square" lIns="91440" tIns="45720" rIns="91440" bIns="45720" rtlCol="0" anchor="t">
            <a:spAutoFit/>
          </a:bodyPr>
          <a:lstStyle/>
          <a:p>
            <a:pPr marL="285750" indent="-285750">
              <a:spcAft>
                <a:spcPts val="200"/>
              </a:spcAft>
            </a:pPr>
            <a:r>
              <a:rPr lang="en-US" sz="4800" b="1" spc="-100" dirty="0">
                <a:solidFill>
                  <a:srgbClr val="1E5DF8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</a:t>
            </a:r>
            <a:r>
              <a:rPr lang="en-US" sz="4800" b="1" spc="-10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1.3 GHz thin film cavity development</a:t>
            </a:r>
            <a:endParaRPr lang="en-US" sz="4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9DA41C-8BD1-2C47-A5C2-2F23DC884D7F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5938" y="412403"/>
            <a:ext cx="3770785" cy="963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9820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76944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1.3 GHz cavity development – ideal pathway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E1A4C1D2-156E-0E62-E35B-03B103FF145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726393663"/>
              </p:ext>
            </p:extLst>
          </p:nvPr>
        </p:nvGraphicFramePr>
        <p:xfrm>
          <a:off x="2032000" y="345182"/>
          <a:ext cx="8128000" cy="541866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B89B6D11-ED64-7922-95BF-F03684DCEAD7}"/>
              </a:ext>
            </a:extLst>
          </p:cNvPr>
          <p:cNvSpPr txBox="1"/>
          <p:nvPr/>
        </p:nvSpPr>
        <p:spPr>
          <a:xfrm>
            <a:off x="2581920" y="4667207"/>
            <a:ext cx="7028159" cy="1077218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Limited to a few tests per year in </a:t>
            </a:r>
            <a:r>
              <a:rPr lang="en-GB" sz="3200" dirty="0" err="1">
                <a:latin typeface="Arial" panose="020B0604020202020204" pitchFamily="34" charset="0"/>
                <a:cs typeface="Arial" panose="020B0604020202020204" pitchFamily="34" charset="0"/>
              </a:rPr>
              <a:t>SuRF</a:t>
            </a:r>
            <a:r>
              <a:rPr lang="en-GB" sz="3200" dirty="0">
                <a:latin typeface="Arial" panose="020B0604020202020204" pitchFamily="34" charset="0"/>
                <a:cs typeface="Arial" panose="020B0604020202020204" pitchFamily="34" charset="0"/>
              </a:rPr>
              <a:t> lab facility!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D3923B7-9D5D-D2AE-BD3D-7814996910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8F117A-1091-20A6-89CE-862D11A480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78166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133D5E9-9107-4D27-A143-786E75491E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945B548-B110-420E-85D6-E15E24F19C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97CABD3-D106-40E4-A5A4-76D35E46E0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3260EDB-BE7E-45F6-87B9-0398F5B65A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07C2F6A-B179-49AA-BE0C-ACC1371603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 uiExpand="1">
        <p:bldSub>
          <a:bldDgm bld="one"/>
        </p:bldSub>
      </p:bldGraphic>
      <p:bldP spid="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A121BF9D-7312-D146-A098-1393906DE9CF}"/>
              </a:ext>
            </a:extLst>
          </p:cNvPr>
          <p:cNvSpPr txBox="1"/>
          <p:nvPr/>
        </p:nvSpPr>
        <p:spPr>
          <a:xfrm>
            <a:off x="403340" y="345182"/>
            <a:ext cx="11684581" cy="144655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en-US" sz="4400" b="1" spc="-150" dirty="0">
                <a:solidFill>
                  <a:srgbClr val="2E2D6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1.3 GHz cavity development – alternative pathway</a:t>
            </a:r>
          </a:p>
        </p:txBody>
      </p:sp>
      <p:graphicFrame>
        <p:nvGraphicFramePr>
          <p:cNvPr id="2" name="Diagram 1">
            <a:extLst>
              <a:ext uri="{FF2B5EF4-FFF2-40B4-BE49-F238E27FC236}">
                <a16:creationId xmlns:a16="http://schemas.microsoft.com/office/drawing/2014/main" id="{E1A4C1D2-156E-0E62-E35B-03B103FF145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23579750"/>
              </p:ext>
            </p:extLst>
          </p:nvPr>
        </p:nvGraphicFramePr>
        <p:xfrm>
          <a:off x="1617425" y="102111"/>
          <a:ext cx="9256410" cy="641070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14" name="TextBox 13">
            <a:extLst>
              <a:ext uri="{FF2B5EF4-FFF2-40B4-BE49-F238E27FC236}">
                <a16:creationId xmlns:a16="http://schemas.microsoft.com/office/drawing/2014/main" id="{6BD03D92-6080-E592-3131-AB870F8067F2}"/>
              </a:ext>
            </a:extLst>
          </p:cNvPr>
          <p:cNvSpPr txBox="1"/>
          <p:nvPr/>
        </p:nvSpPr>
        <p:spPr>
          <a:xfrm>
            <a:off x="9140711" y="4114121"/>
            <a:ext cx="1733124" cy="646331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 few tests per year!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D33474A-BB40-AB69-B210-C600FD213B34}"/>
              </a:ext>
            </a:extLst>
          </p:cNvPr>
          <p:cNvSpPr txBox="1"/>
          <p:nvPr/>
        </p:nvSpPr>
        <p:spPr>
          <a:xfrm>
            <a:off x="6379172" y="3946775"/>
            <a:ext cx="2109872" cy="369332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1 – 2 per week!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65171C1-3948-3BA6-D195-50D40891CD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/>
              <a:t>Daniel Seal | 11th IFAST WP9 Meeting | 18th – 19th Jan 2024</a:t>
            </a:r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FA6C55C-F975-C135-2CCD-562E2EB78A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AAB195-B577-5546-8349-9DDA93B6129E}" type="slidenum">
              <a:rPr lang="en-US" smtClean="0"/>
              <a:t>9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F60A023D-59C2-34C8-1620-B3D4CF97B7CD}"/>
              </a:ext>
            </a:extLst>
          </p:cNvPr>
          <p:cNvSpPr txBox="1"/>
          <p:nvPr/>
        </p:nvSpPr>
        <p:spPr>
          <a:xfrm>
            <a:off x="7325129" y="1564118"/>
            <a:ext cx="2997368" cy="95410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Good (low field) </a:t>
            </a:r>
            <a:r>
              <a:rPr lang="en-GB" sz="2800" b="1" i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GB" sz="2800" b="1" baseline="-25000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GB" sz="2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vs </a:t>
            </a:r>
            <a:r>
              <a:rPr lang="en-GB" sz="2800" b="1" i="1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2800" b="1" baseline="-25000" dirty="0" err="1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</a:t>
            </a:r>
            <a:r>
              <a:rPr lang="en-GB" sz="2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CD7D231-85CA-E0DD-5CF4-CF7051261987}"/>
              </a:ext>
            </a:extLst>
          </p:cNvPr>
          <p:cNvSpPr txBox="1"/>
          <p:nvPr/>
        </p:nvSpPr>
        <p:spPr>
          <a:xfrm>
            <a:off x="5935424" y="5595701"/>
            <a:ext cx="299736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GB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Poor </a:t>
            </a:r>
            <a:r>
              <a:rPr lang="en-GB" sz="2800" b="1" i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  <a:r>
              <a:rPr lang="en-GB" sz="2800" b="1" baseline="-25000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  <a:r>
              <a:rPr lang="en-GB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vs </a:t>
            </a:r>
            <a:r>
              <a:rPr lang="en-GB" sz="2800" b="1" i="1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  <a:r>
              <a:rPr lang="en-GB" sz="2800" b="1" baseline="-25000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acc</a:t>
            </a:r>
            <a:r>
              <a:rPr lang="en-GB" sz="2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!</a:t>
            </a:r>
          </a:p>
        </p:txBody>
      </p:sp>
      <p:sp>
        <p:nvSpPr>
          <p:cNvPr id="8" name="Arrow: Bent-Up 7">
            <a:extLst>
              <a:ext uri="{FF2B5EF4-FFF2-40B4-BE49-F238E27FC236}">
                <a16:creationId xmlns:a16="http://schemas.microsoft.com/office/drawing/2014/main" id="{51830B6A-DD0A-F32F-A9CB-73A6D1F5BD73}"/>
              </a:ext>
            </a:extLst>
          </p:cNvPr>
          <p:cNvSpPr/>
          <p:nvPr/>
        </p:nvSpPr>
        <p:spPr>
          <a:xfrm rot="5400000" flipV="1">
            <a:off x="6349792" y="4369797"/>
            <a:ext cx="1255850" cy="1255851"/>
          </a:xfrm>
          <a:prstGeom prst="ben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A685A2D-7091-F868-D468-181B4C5EA3BF}"/>
              </a:ext>
            </a:extLst>
          </p:cNvPr>
          <p:cNvGrpSpPr/>
          <p:nvPr/>
        </p:nvGrpSpPr>
        <p:grpSpPr>
          <a:xfrm>
            <a:off x="4125655" y="4883436"/>
            <a:ext cx="1778514" cy="1067108"/>
            <a:chOff x="2493987" y="2671799"/>
            <a:chExt cx="1778514" cy="1067108"/>
          </a:xfrm>
          <a:solidFill>
            <a:srgbClr val="FF6900"/>
          </a:solidFill>
        </p:grpSpPr>
        <p:sp>
          <p:nvSpPr>
            <p:cNvPr id="10" name="Rectangle: Rounded Corners 9">
              <a:extLst>
                <a:ext uri="{FF2B5EF4-FFF2-40B4-BE49-F238E27FC236}">
                  <a16:creationId xmlns:a16="http://schemas.microsoft.com/office/drawing/2014/main" id="{FFF64783-59F1-1E77-F4B6-BFB5D906B15D}"/>
                </a:ext>
              </a:extLst>
            </p:cNvPr>
            <p:cNvSpPr/>
            <p:nvPr/>
          </p:nvSpPr>
          <p:spPr>
            <a:xfrm>
              <a:off x="2493987" y="2671799"/>
              <a:ext cx="1778514" cy="1067108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-2252848"/>
                <a:satOff val="-5806"/>
                <a:lumOff val="-3922"/>
                <a:alphaOff val="0"/>
              </a:schemeClr>
            </a:fillRef>
            <a:effectRef idx="0">
              <a:schemeClr val="accent5">
                <a:hueOff val="-2252848"/>
                <a:satOff val="-5806"/>
                <a:lumOff val="-392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en-GB"/>
            </a:p>
          </p:txBody>
        </p:sp>
        <p:sp>
          <p:nvSpPr>
            <p:cNvPr id="11" name="Rectangle: Rounded Corners 4">
              <a:extLst>
                <a:ext uri="{FF2B5EF4-FFF2-40B4-BE49-F238E27FC236}">
                  <a16:creationId xmlns:a16="http://schemas.microsoft.com/office/drawing/2014/main" id="{948524A3-AC06-584F-02D8-4DF248414886}"/>
                </a:ext>
              </a:extLst>
            </p:cNvPr>
            <p:cNvSpPr txBox="1"/>
            <p:nvPr/>
          </p:nvSpPr>
          <p:spPr>
            <a:xfrm>
              <a:off x="2525242" y="2703054"/>
              <a:ext cx="1716004" cy="1004598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7630" tIns="87630" rIns="87630" bIns="87630" numCol="1" spcCol="1270" anchor="ctr" anchorCtr="0">
              <a:noAutofit/>
            </a:bodyPr>
            <a:lstStyle/>
            <a:p>
              <a:pPr marL="0" lvl="0" indent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300" kern="1200" dirty="0">
                  <a:latin typeface="Arial" panose="020B0604020202020204" pitchFamily="34" charset="0"/>
                  <a:cs typeface="Arial" panose="020B0604020202020204" pitchFamily="34" charset="0"/>
                </a:rPr>
                <a:t>Film removal</a:t>
              </a:r>
            </a:p>
          </p:txBody>
        </p:sp>
      </p:grpSp>
      <p:sp>
        <p:nvSpPr>
          <p:cNvPr id="13" name="Arrow: Bent-Up 12">
            <a:extLst>
              <a:ext uri="{FF2B5EF4-FFF2-40B4-BE49-F238E27FC236}">
                <a16:creationId xmlns:a16="http://schemas.microsoft.com/office/drawing/2014/main" id="{E5B35AC1-C8DF-59A4-8E57-C00C039ED278}"/>
              </a:ext>
            </a:extLst>
          </p:cNvPr>
          <p:cNvSpPr/>
          <p:nvPr/>
        </p:nvSpPr>
        <p:spPr>
          <a:xfrm rot="10800000" flipV="1">
            <a:off x="2072772" y="4255510"/>
            <a:ext cx="1508908" cy="1255851"/>
          </a:xfrm>
          <a:prstGeom prst="bentUpArrow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550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F133D5E9-9107-4D27-A143-786E75491EDE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4945B548-B110-420E-85D6-E15E24F19C7C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397CABD3-D106-40E4-A5A4-76D35E46E0E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E3260EDB-BE7E-45F6-87B9-0398F5B65AF3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9913EE16-1675-438B-84F2-79610BACD4BB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BDF38D75-8283-4A1B-87CD-547FDCEE2857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graphicEl>
                                              <a:dgm id="{A07C2F6A-B179-49AA-BE0C-ACC137160309}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2" grpId="0" uiExpand="1">
        <p:bldSub>
          <a:bldDgm bld="one"/>
        </p:bldSub>
      </p:bldGraphic>
      <p:bldP spid="14" grpId="0" animBg="1"/>
      <p:bldP spid="15" grpId="0" animBg="1"/>
      <p:bldP spid="6" grpId="0"/>
      <p:bldP spid="7" grpId="0"/>
      <p:bldP spid="8" grpId="0" animBg="1"/>
      <p:bldP spid="13" grpId="0" animBg="1"/>
    </p:bldLst>
  </p:timing>
</p:sld>
</file>

<file path=ppt/theme/theme1.xml><?xml version="1.0" encoding="utf-8"?>
<a:theme xmlns:a="http://schemas.openxmlformats.org/drawingml/2006/main" name="Font and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Font WITHOUT logo master">
  <a:themeElements>
    <a:clrScheme name="STFC theme">
      <a:dk1>
        <a:srgbClr val="2E2C61"/>
      </a:dk1>
      <a:lt1>
        <a:srgbClr val="FFFFFF"/>
      </a:lt1>
      <a:dk2>
        <a:srgbClr val="2E2C61"/>
      </a:dk2>
      <a:lt2>
        <a:srgbClr val="FFFFFF"/>
      </a:lt2>
      <a:accent1>
        <a:srgbClr val="1E5DF8"/>
      </a:accent1>
      <a:accent2>
        <a:srgbClr val="003088"/>
      </a:accent2>
      <a:accent3>
        <a:srgbClr val="F08900"/>
      </a:accent3>
      <a:accent4>
        <a:srgbClr val="616161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Year xmlns="1e0c0f35-d0b2-43fb-b8b8-147d937ebf45">2022</Year>
    <TaxCatchAll xmlns="2e24dfb7-a69e-40eb-b94f-44b9ca9c25ed" xsi:nil="true"/>
    <lcf76f155ced4ddcb4097134ff3c332f xmlns="1e0c0f35-d0b2-43fb-b8b8-147d937ebf45">
      <Terms xmlns="http://schemas.microsoft.com/office/infopath/2007/PartnerControls"/>
    </lcf76f155ced4ddcb4097134ff3c332f>
    <_Flow_SignoffStatus xmlns="1e0c0f35-d0b2-43fb-b8b8-147d937ebf45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5CDD6A94A459459C297F10E8F74457" ma:contentTypeVersion="16" ma:contentTypeDescription="Create a new document." ma:contentTypeScope="" ma:versionID="5c5eb9960bcf2d252a92d6f03dc0813c">
  <xsd:schema xmlns:xsd="http://www.w3.org/2001/XMLSchema" xmlns:xs="http://www.w3.org/2001/XMLSchema" xmlns:p="http://schemas.microsoft.com/office/2006/metadata/properties" xmlns:ns2="1e0c0f35-d0b2-43fb-b8b8-147d937ebf45" xmlns:ns3="2e24dfb7-a69e-40eb-b94f-44b9ca9c25ed" targetNamespace="http://schemas.microsoft.com/office/2006/metadata/properties" ma:root="true" ma:fieldsID="a4d7b53edc5640552530492ba0b660ee" ns2:_="" ns3:_="">
    <xsd:import namespace="1e0c0f35-d0b2-43fb-b8b8-147d937ebf45"/>
    <xsd:import namespace="2e24dfb7-a69e-40eb-b94f-44b9ca9c25ed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  <xsd:element ref="ns2:Year" minOccurs="0"/>
                <xsd:element ref="ns2:MediaServiceAutoTags" minOccurs="0"/>
                <xsd:element ref="ns2:MediaLengthInSecond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lcf76f155ced4ddcb4097134ff3c332f" minOccurs="0"/>
                <xsd:element ref="ns3:TaxCatchAll" minOccurs="0"/>
                <xsd:element ref="ns2:_Flow_SignoffStatu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e0c0f35-d0b2-43fb-b8b8-147d937ebf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Year" ma:index="12" nillable="true" ma:displayName="Year" ma:default="2023" ma:format="Dropdown" ma:internalName="Year">
      <xsd:simpleType>
        <xsd:restriction base="dms:Choice">
          <xsd:enumeration value="2007"/>
          <xsd:enumeration value="2008"/>
          <xsd:enumeration value="2009"/>
          <xsd:enumeration value="2010"/>
          <xsd:enumeration value="2011"/>
          <xsd:enumeration value="2012"/>
          <xsd:enumeration value="2013"/>
          <xsd:enumeration value="2014"/>
          <xsd:enumeration value="2015"/>
          <xsd:enumeration value="2016"/>
          <xsd:enumeration value="2017"/>
          <xsd:enumeration value="2018"/>
          <xsd:enumeration value="2019"/>
          <xsd:enumeration value="2020"/>
          <xsd:enumeration value="2021"/>
          <xsd:enumeration value="2022"/>
          <xsd:enumeration value="2023"/>
          <xsd:enumeration value="2024"/>
          <xsd:enumeration value="2025"/>
          <xsd:enumeration value="2026"/>
          <xsd:enumeration value="N/A"/>
        </xsd:restriction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LengthInSeconds" ma:index="14" nillable="true" ma:displayName="MediaLengthInSeconds" ma:hidden="true" ma:internalName="MediaLengthInSeconds" ma:readOnly="true">
      <xsd:simpleType>
        <xsd:restriction base="dms:Unknown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8" nillable="true" ma:displayName="MediaServiceDateTaken" ma:hidden="true" ma:internalName="MediaServiceDateTaken" ma:readOnly="true">
      <xsd:simpleType>
        <xsd:restriction base="dms:Text"/>
      </xsd:simpleType>
    </xsd:element>
    <xsd:element name="lcf76f155ced4ddcb4097134ff3c332f" ma:index="20" nillable="true" ma:taxonomy="true" ma:internalName="lcf76f155ced4ddcb4097134ff3c332f" ma:taxonomyFieldName="MediaServiceImageTags" ma:displayName="Image Tags" ma:readOnly="false" ma:fieldId="{5cf76f15-5ced-4ddc-b409-7134ff3c332f}" ma:taxonomyMulti="true" ma:sspId="2f5dd817-92c5-4985-aefa-795407915ae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_Flow_SignoffStatus" ma:index="22" nillable="true" ma:displayName="Sign-off status" ma:internalName="Sign_x002d_off_x0020_status">
      <xsd:simpleType>
        <xsd:restriction base="dms:Text"/>
      </xsd:simple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e24dfb7-a69e-40eb-b94f-44b9ca9c25ed" elementFormDefault="qualified">
    <xsd:import namespace="http://schemas.microsoft.com/office/2006/documentManagement/types"/>
    <xsd:import namespace="http://schemas.microsoft.com/office/infopath/2007/PartnerControls"/>
    <xsd:element name="TaxCatchAll" ma:index="21" nillable="true" ma:displayName="Taxonomy Catch All Column" ma:hidden="true" ma:list="{b5ce2244-f3a2-4f8c-9fdd-a2abf5b0a3d3}" ma:internalName="TaxCatchAll" ma:showField="CatchAllData" ma:web="834c96a2-eb0c-4033-b35f-0261faddef2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CE5AA5E-D351-4BE0-99D5-D5BC6D00E92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106D3F8C-4209-47FF-A37A-E21247ADC2DB}">
  <ds:schemaRefs>
    <ds:schemaRef ds:uri="http://schemas.microsoft.com/office/2006/metadata/properties"/>
    <ds:schemaRef ds:uri="http://purl.org/dc/elements/1.1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1e0c0f35-d0b2-43fb-b8b8-147d937ebf45"/>
    <ds:schemaRef ds:uri="http://www.w3.org/XML/1998/namespace"/>
    <ds:schemaRef ds:uri="http://purl.org/dc/terms/"/>
    <ds:schemaRef ds:uri="http://schemas.microsoft.com/office/infopath/2007/PartnerControls"/>
    <ds:schemaRef ds:uri="2e24dfb7-a69e-40eb-b94f-44b9ca9c25ed"/>
  </ds:schemaRefs>
</ds:datastoreItem>
</file>

<file path=customXml/itemProps3.xml><?xml version="1.0" encoding="utf-8"?>
<ds:datastoreItem xmlns:ds="http://schemas.openxmlformats.org/officeDocument/2006/customXml" ds:itemID="{B71E3BC2-B187-49A3-B8A8-6E8E6C271B7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e0c0f35-d0b2-43fb-b8b8-147d937ebf45"/>
    <ds:schemaRef ds:uri="2e24dfb7-a69e-40eb-b94f-44b9ca9c25ed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7742</TotalTime>
  <Words>1264</Words>
  <Application>Microsoft Office PowerPoint</Application>
  <PresentationFormat>Widescreen</PresentationFormat>
  <Paragraphs>164</Paragraphs>
  <Slides>18</Slides>
  <Notes>18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18</vt:i4>
      </vt:variant>
    </vt:vector>
  </HeadingPairs>
  <TitlesOfParts>
    <vt:vector size="24" baseType="lpstr">
      <vt:lpstr>Arial</vt:lpstr>
      <vt:lpstr>Arial Regular</vt:lpstr>
      <vt:lpstr>Calibri</vt:lpstr>
      <vt:lpstr>Wingdings</vt:lpstr>
      <vt:lpstr>Font and logo master</vt:lpstr>
      <vt:lpstr>Font WITHOUT logo master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STFC PowerPoint template - detailed</dc:title>
  <dc:creator>Philip Millard</dc:creator>
  <cp:lastModifiedBy>Daniel Seal</cp:lastModifiedBy>
  <cp:revision>346</cp:revision>
  <cp:lastPrinted>2019-10-02T08:27:37Z</cp:lastPrinted>
  <dcterms:created xsi:type="dcterms:W3CDTF">2019-09-17T08:04:08Z</dcterms:created>
  <dcterms:modified xsi:type="dcterms:W3CDTF">2024-01-18T22:06:56Z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0x0101000D5CDD6A94A459459C297F10E8F74457</vt:lpwstr>
  </property>
  <property fmtid="{D5CDD505-2E9C-101B-9397-08002B2CF9AE}" pid="3" name="MediaServiceImageTags">
    <vt:lpwstr/>
  </property>
</Properties>
</file>